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Lst>
  <p:notesMasterIdLst>
    <p:notesMasterId r:id="rId85"/>
  </p:notesMasterIdLst>
  <p:handoutMasterIdLst>
    <p:handoutMasterId r:id="rId86"/>
  </p:handoutMasterIdLst>
  <p:sldIdLst>
    <p:sldId id="380" r:id="rId3"/>
    <p:sldId id="435" r:id="rId4"/>
    <p:sldId id="436" r:id="rId5"/>
    <p:sldId id="437" r:id="rId6"/>
    <p:sldId id="438" r:id="rId7"/>
    <p:sldId id="439" r:id="rId8"/>
    <p:sldId id="422" r:id="rId9"/>
    <p:sldId id="445" r:id="rId10"/>
    <p:sldId id="446" r:id="rId11"/>
    <p:sldId id="468" r:id="rId12"/>
    <p:sldId id="449" r:id="rId13"/>
    <p:sldId id="417" r:id="rId14"/>
    <p:sldId id="420" r:id="rId15"/>
    <p:sldId id="448" r:id="rId16"/>
    <p:sldId id="364" r:id="rId17"/>
    <p:sldId id="418" r:id="rId18"/>
    <p:sldId id="365" r:id="rId19"/>
    <p:sldId id="367" r:id="rId20"/>
    <p:sldId id="368" r:id="rId21"/>
    <p:sldId id="371" r:id="rId22"/>
    <p:sldId id="372" r:id="rId23"/>
    <p:sldId id="433" r:id="rId24"/>
    <p:sldId id="402" r:id="rId25"/>
    <p:sldId id="419" r:id="rId26"/>
    <p:sldId id="432" r:id="rId27"/>
    <p:sldId id="404" r:id="rId28"/>
    <p:sldId id="405" r:id="rId29"/>
    <p:sldId id="406" r:id="rId30"/>
    <p:sldId id="407" r:id="rId31"/>
    <p:sldId id="408" r:id="rId32"/>
    <p:sldId id="409" r:id="rId33"/>
    <p:sldId id="410" r:id="rId34"/>
    <p:sldId id="411" r:id="rId35"/>
    <p:sldId id="412" r:id="rId36"/>
    <p:sldId id="413" r:id="rId37"/>
    <p:sldId id="401" r:id="rId38"/>
    <p:sldId id="387" r:id="rId39"/>
    <p:sldId id="451" r:id="rId40"/>
    <p:sldId id="388" r:id="rId41"/>
    <p:sldId id="396" r:id="rId42"/>
    <p:sldId id="390" r:id="rId43"/>
    <p:sldId id="391" r:id="rId44"/>
    <p:sldId id="392" r:id="rId45"/>
    <p:sldId id="398" r:id="rId46"/>
    <p:sldId id="399" r:id="rId47"/>
    <p:sldId id="400" r:id="rId48"/>
    <p:sldId id="480" r:id="rId49"/>
    <p:sldId id="481" r:id="rId50"/>
    <p:sldId id="452" r:id="rId51"/>
    <p:sldId id="450" r:id="rId52"/>
    <p:sldId id="454" r:id="rId53"/>
    <p:sldId id="455" r:id="rId54"/>
    <p:sldId id="482" r:id="rId55"/>
    <p:sldId id="456" r:id="rId56"/>
    <p:sldId id="462" r:id="rId57"/>
    <p:sldId id="476" r:id="rId58"/>
    <p:sldId id="477" r:id="rId59"/>
    <p:sldId id="457" r:id="rId60"/>
    <p:sldId id="458" r:id="rId61"/>
    <p:sldId id="459" r:id="rId62"/>
    <p:sldId id="460" r:id="rId63"/>
    <p:sldId id="478" r:id="rId64"/>
    <p:sldId id="464" r:id="rId65"/>
    <p:sldId id="479" r:id="rId66"/>
    <p:sldId id="484" r:id="rId67"/>
    <p:sldId id="485" r:id="rId68"/>
    <p:sldId id="486" r:id="rId69"/>
    <p:sldId id="463" r:id="rId70"/>
    <p:sldId id="465" r:id="rId71"/>
    <p:sldId id="466" r:id="rId72"/>
    <p:sldId id="467" r:id="rId73"/>
    <p:sldId id="469" r:id="rId74"/>
    <p:sldId id="487" r:id="rId75"/>
    <p:sldId id="470" r:id="rId76"/>
    <p:sldId id="471" r:id="rId77"/>
    <p:sldId id="473" r:id="rId78"/>
    <p:sldId id="474" r:id="rId79"/>
    <p:sldId id="472" r:id="rId80"/>
    <p:sldId id="475" r:id="rId81"/>
    <p:sldId id="483" r:id="rId82"/>
    <p:sldId id="440" r:id="rId83"/>
    <p:sldId id="444" r:id="rId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99"/>
    <a:srgbClr val="FF6600"/>
    <a:srgbClr val="003300"/>
    <a:srgbClr val="3333CC"/>
    <a:srgbClr val="006666"/>
    <a:srgbClr val="FF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4757" autoAdjust="0"/>
    <p:restoredTop sz="94717" autoAdjust="0"/>
  </p:normalViewPr>
  <p:slideViewPr>
    <p:cSldViewPr>
      <p:cViewPr varScale="1">
        <p:scale>
          <a:sx n="72" d="100"/>
          <a:sy n="72" d="100"/>
        </p:scale>
        <p:origin x="-195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mi\Desktop\project%20cg\plo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imi\Desktop\project%20cg\plo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imi\Desktop\project%20cg\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view3D>
      <c:rotX val="15"/>
      <c:rotY val="20"/>
      <c:rAngAx val="1"/>
    </c:view3D>
    <c:floor>
      <c:thickness val="0"/>
      <c:spPr>
        <a:noFill/>
        <a:ln>
          <a:noFill/>
        </a:ln>
      </c:spPr>
    </c:floor>
    <c:sideWall>
      <c:thickness val="0"/>
      <c:spPr>
        <a:noFill/>
        <a:ln w="25400">
          <a:noFill/>
        </a:ln>
      </c:spPr>
    </c:sideWall>
    <c:backWall>
      <c:thickness val="0"/>
      <c:spPr>
        <a:noFill/>
        <a:ln w="25400">
          <a:noFill/>
        </a:ln>
      </c:spPr>
    </c:backWall>
    <c:plotArea>
      <c:layout>
        <c:manualLayout>
          <c:layoutTarget val="inner"/>
          <c:xMode val="edge"/>
          <c:yMode val="edge"/>
          <c:x val="9.4135433070866498E-2"/>
          <c:y val="4.4858665394098503E-2"/>
          <c:w val="0.88808678915135297"/>
          <c:h val="0.80460956016861596"/>
        </c:manualLayout>
      </c:layout>
      <c:bar3DChart>
        <c:barDir val="col"/>
        <c:grouping val="stacked"/>
        <c:varyColors val="0"/>
        <c:ser>
          <c:idx val="0"/>
          <c:order val="0"/>
          <c:spPr>
            <a:ln>
              <a:noFill/>
            </a:ln>
            <a:effectLst>
              <a:outerShdw blurRad="50800" dist="38100" dir="5400000" algn="t" rotWithShape="0">
                <a:prstClr val="black">
                  <a:alpha val="40000"/>
                </a:prstClr>
              </a:outerShdw>
            </a:effectLst>
          </c:spPr>
          <c:invertIfNegative val="0"/>
          <c:dPt>
            <c:idx val="0"/>
            <c:invertIfNegative val="0"/>
            <c:bubble3D val="0"/>
            <c:spPr>
              <a:solidFill>
                <a:srgbClr val="00B050"/>
              </a:solidFill>
              <a:ln>
                <a:noFill/>
              </a:ln>
              <a:effectLst>
                <a:outerShdw blurRad="50800" dist="38100" dir="5400000" algn="t" rotWithShape="0">
                  <a:prstClr val="black">
                    <a:alpha val="40000"/>
                  </a:prstClr>
                </a:outerShdw>
              </a:effectLst>
            </c:spPr>
          </c:dPt>
          <c:dPt>
            <c:idx val="1"/>
            <c:invertIfNegative val="0"/>
            <c:bubble3D val="0"/>
            <c:spPr>
              <a:solidFill>
                <a:srgbClr val="C00000"/>
              </a:solidFill>
              <a:ln>
                <a:noFill/>
              </a:ln>
              <a:effectLst>
                <a:outerShdw blurRad="50800" dist="38100" dir="5400000" algn="t" rotWithShape="0">
                  <a:prstClr val="black">
                    <a:alpha val="40000"/>
                  </a:prstClr>
                </a:outerShdw>
              </a:effectLst>
            </c:spPr>
          </c:dPt>
          <c:dPt>
            <c:idx val="2"/>
            <c:invertIfNegative val="0"/>
            <c:bubble3D val="0"/>
            <c:spPr>
              <a:solidFill>
                <a:schemeClr val="accent5">
                  <a:lumMod val="60000"/>
                  <a:lumOff val="40000"/>
                </a:schemeClr>
              </a:solidFill>
              <a:ln>
                <a:noFill/>
              </a:ln>
              <a:effectLst>
                <a:outerShdw blurRad="50800" dist="38100" dir="5400000" algn="t" rotWithShape="0">
                  <a:prstClr val="black">
                    <a:alpha val="40000"/>
                  </a:prstClr>
                </a:outerShdw>
              </a:effectLst>
            </c:spPr>
          </c:dPt>
          <c:dLbls>
            <c:txPr>
              <a:bodyPr/>
              <a:lstStyle/>
              <a:p>
                <a:pPr>
                  <a:defRPr sz="1400" b="1"/>
                </a:pPr>
                <a:endParaRPr lang="en-US"/>
              </a:p>
            </c:txPr>
            <c:showLegendKey val="0"/>
            <c:showVal val="1"/>
            <c:showCatName val="0"/>
            <c:showSerName val="0"/>
            <c:showPercent val="0"/>
            <c:showBubbleSize val="0"/>
            <c:showLeaderLines val="0"/>
          </c:dLbls>
          <c:cat>
            <c:strRef>
              <c:f>bar!$B$3:$B$5</c:f>
              <c:strCache>
                <c:ptCount val="3"/>
                <c:pt idx="0">
                  <c:v>Effciency: Logistic Regression</c:v>
                </c:pt>
                <c:pt idx="1">
                  <c:v>Efficiency:  Optide Rule</c:v>
                </c:pt>
                <c:pt idx="2">
                  <c:v>Efficiency: Random</c:v>
                </c:pt>
              </c:strCache>
            </c:strRef>
          </c:cat>
          <c:val>
            <c:numRef>
              <c:f>bar!$C$3:$C$5</c:f>
              <c:numCache>
                <c:formatCode>0%</c:formatCode>
                <c:ptCount val="3"/>
                <c:pt idx="0">
                  <c:v>0.40418120000000002</c:v>
                </c:pt>
                <c:pt idx="1">
                  <c:v>0.2436294</c:v>
                </c:pt>
                <c:pt idx="2">
                  <c:v>0.16779060000000001</c:v>
                </c:pt>
              </c:numCache>
            </c:numRef>
          </c:val>
        </c:ser>
        <c:dLbls>
          <c:showLegendKey val="0"/>
          <c:showVal val="0"/>
          <c:showCatName val="0"/>
          <c:showSerName val="0"/>
          <c:showPercent val="0"/>
          <c:showBubbleSize val="0"/>
        </c:dLbls>
        <c:gapWidth val="150"/>
        <c:shape val="box"/>
        <c:axId val="83445248"/>
        <c:axId val="75940416"/>
        <c:axId val="0"/>
      </c:bar3DChart>
      <c:catAx>
        <c:axId val="83445248"/>
        <c:scaling>
          <c:orientation val="minMax"/>
        </c:scaling>
        <c:delete val="1"/>
        <c:axPos val="b"/>
        <c:majorTickMark val="out"/>
        <c:minorTickMark val="none"/>
        <c:tickLblPos val="nextTo"/>
        <c:crossAx val="75940416"/>
        <c:crosses val="autoZero"/>
        <c:auto val="1"/>
        <c:lblAlgn val="ctr"/>
        <c:lblOffset val="100"/>
        <c:noMultiLvlLbl val="0"/>
      </c:catAx>
      <c:valAx>
        <c:axId val="75940416"/>
        <c:scaling>
          <c:orientation val="minMax"/>
        </c:scaling>
        <c:delete val="0"/>
        <c:axPos val="l"/>
        <c:numFmt formatCode="0%" sourceLinked="1"/>
        <c:majorTickMark val="out"/>
        <c:minorTickMark val="none"/>
        <c:tickLblPos val="nextTo"/>
        <c:crossAx val="83445248"/>
        <c:crosses val="autoZero"/>
        <c:crossBetween val="between"/>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spPr>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explosion val="25"/>
          <c:dPt>
            <c:idx val="0"/>
            <c:bubble3D val="0"/>
            <c:explosion val="5"/>
            <c:spPr>
              <a:solidFill>
                <a:schemeClr val="accent6">
                  <a:lumMod val="75000"/>
                </a:schemeClr>
              </a:solidFill>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dPt>
            <c:idx val="1"/>
            <c:bubble3D val="0"/>
            <c:spPr>
              <a:solidFill>
                <a:srgbClr val="FF6600"/>
              </a:solidFill>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dPt>
            <c:idx val="2"/>
            <c:bubble3D val="0"/>
            <c:spPr>
              <a:solidFill>
                <a:srgbClr val="C00000"/>
              </a:solidFill>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dLbls>
            <c:dLbl>
              <c:idx val="0"/>
              <c:layout>
                <c:manualLayout>
                  <c:x val="-0.174904109913503"/>
                  <c:y val="5.3232294133964998E-2"/>
                </c:manualLayout>
              </c:layout>
              <c:tx>
                <c:rich>
                  <a:bodyPr/>
                  <a:lstStyle/>
                  <a:p>
                    <a:r>
                      <a:rPr lang="en-US" sz="1200" b="1" dirty="0" smtClean="0">
                        <a:solidFill>
                          <a:schemeClr val="bg1"/>
                        </a:solidFill>
                      </a:rPr>
                      <a:t>840</a:t>
                    </a:r>
                    <a:r>
                      <a:rPr lang="en-US" dirty="0"/>
                      <a:t>
(</a:t>
                    </a:r>
                    <a:r>
                      <a:rPr lang="en-US" dirty="0" smtClean="0"/>
                      <a:t>33%)</a:t>
                    </a:r>
                    <a:endParaRPr lang="en-US" dirty="0"/>
                  </a:p>
                </c:rich>
              </c:tx>
              <c:showLegendKey val="0"/>
              <c:showVal val="1"/>
              <c:showCatName val="0"/>
              <c:showSerName val="0"/>
              <c:showPercent val="1"/>
              <c:showBubbleSize val="0"/>
              <c:separator>
</c:separator>
            </c:dLbl>
            <c:dLbl>
              <c:idx val="1"/>
              <c:layout>
                <c:manualLayout>
                  <c:x val="0.16286733193883801"/>
                  <c:y val="-0.26446503638264801"/>
                </c:manualLayout>
              </c:layout>
              <c:tx>
                <c:rich>
                  <a:bodyPr/>
                  <a:lstStyle/>
                  <a:p>
                    <a:r>
                      <a:rPr lang="en-US" sz="1200" b="1" dirty="0" smtClean="0">
                        <a:solidFill>
                          <a:schemeClr val="bg1"/>
                        </a:solidFill>
                      </a:rPr>
                      <a:t>1288</a:t>
                    </a:r>
                    <a:r>
                      <a:rPr lang="en-US" dirty="0"/>
                      <a:t>
</a:t>
                    </a:r>
                    <a:r>
                      <a:rPr lang="en-US" dirty="0" smtClean="0"/>
                      <a:t>(51%)</a:t>
                    </a:r>
                    <a:endParaRPr lang="en-US" dirty="0"/>
                  </a:p>
                </c:rich>
              </c:tx>
              <c:showLegendKey val="0"/>
              <c:showVal val="1"/>
              <c:showCatName val="0"/>
              <c:showSerName val="0"/>
              <c:showPercent val="1"/>
              <c:showBubbleSize val="0"/>
              <c:separator>
</c:separator>
            </c:dLbl>
            <c:dLbl>
              <c:idx val="2"/>
              <c:layout>
                <c:manualLayout>
                  <c:x val="0.103408573928259"/>
                  <c:y val="0.111644169478815"/>
                </c:manualLayout>
              </c:layout>
              <c:tx>
                <c:rich>
                  <a:bodyPr/>
                  <a:lstStyle/>
                  <a:p>
                    <a:r>
                      <a:rPr lang="en-US" sz="1200" b="1" dirty="0" smtClean="0">
                        <a:solidFill>
                          <a:schemeClr val="bg1"/>
                        </a:solidFill>
                      </a:rPr>
                      <a:t>415</a:t>
                    </a:r>
                    <a:r>
                      <a:rPr lang="en-US" dirty="0"/>
                      <a:t>
(</a:t>
                    </a:r>
                    <a:r>
                      <a:rPr lang="en-US" dirty="0" smtClean="0"/>
                      <a:t>16%)</a:t>
                    </a:r>
                    <a:endParaRPr lang="en-US" dirty="0"/>
                  </a:p>
                </c:rich>
              </c:tx>
              <c:showLegendKey val="0"/>
              <c:showVal val="1"/>
              <c:showCatName val="0"/>
              <c:showSerName val="0"/>
              <c:showPercent val="1"/>
              <c:showBubbleSize val="0"/>
              <c:separator>
</c:separator>
            </c:dLbl>
            <c:txPr>
              <a:bodyPr/>
              <a:lstStyle/>
              <a:p>
                <a:pPr>
                  <a:defRPr sz="1200" b="1">
                    <a:solidFill>
                      <a:schemeClr val="bg1"/>
                    </a:solidFill>
                  </a:defRPr>
                </a:pPr>
                <a:endParaRPr lang="en-US"/>
              </a:p>
            </c:txPr>
            <c:showLegendKey val="0"/>
            <c:showVal val="1"/>
            <c:showCatName val="0"/>
            <c:showSerName val="0"/>
            <c:showPercent val="1"/>
            <c:showBubbleSize val="0"/>
            <c:separator>
</c:separator>
            <c:showLeaderLines val="1"/>
          </c:dLbls>
          <c:cat>
            <c:strRef>
              <c:f>'pie (2)'!$A$9:$A$11</c:f>
              <c:strCache>
                <c:ptCount val="3"/>
                <c:pt idx="0">
                  <c:v>No Boarding</c:v>
                </c:pt>
                <c:pt idx="1">
                  <c:v>Boarding: No Violation</c:v>
                </c:pt>
                <c:pt idx="2">
                  <c:v>Boarding: Violation</c:v>
                </c:pt>
              </c:strCache>
            </c:strRef>
          </c:cat>
          <c:val>
            <c:numRef>
              <c:f>'pie (2)'!$B$9:$B$11</c:f>
              <c:numCache>
                <c:formatCode>General</c:formatCode>
                <c:ptCount val="3"/>
                <c:pt idx="0">
                  <c:v>1654</c:v>
                </c:pt>
                <c:pt idx="1">
                  <c:v>2589</c:v>
                </c:pt>
                <c:pt idx="2">
                  <c:v>843</c:v>
                </c:pt>
              </c:numCache>
            </c:numRef>
          </c:val>
        </c:ser>
        <c:dLbls>
          <c:showLegendKey val="0"/>
          <c:showVal val="0"/>
          <c:showCatName val="0"/>
          <c:showSerName val="0"/>
          <c:showPercent val="0"/>
          <c:showBubbleSize val="0"/>
          <c:showLeaderLines val="1"/>
        </c:dLbls>
      </c:pie3DChart>
    </c:plotArea>
    <c:plotVisOnly val="1"/>
    <c:dispBlanksAs val="zero"/>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spPr>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explosion val="25"/>
          <c:dPt>
            <c:idx val="0"/>
            <c:bubble3D val="0"/>
            <c:spPr>
              <a:solidFill>
                <a:schemeClr val="accent6">
                  <a:lumMod val="75000"/>
                </a:schemeClr>
              </a:solidFill>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dPt>
            <c:idx val="1"/>
            <c:bubble3D val="0"/>
            <c:spPr>
              <a:solidFill>
                <a:srgbClr val="FF6600"/>
              </a:solidFill>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dPt>
            <c:idx val="2"/>
            <c:bubble3D val="0"/>
            <c:explosion val="13"/>
            <c:spPr>
              <a:solidFill>
                <a:srgbClr val="C00000"/>
              </a:solidFill>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dLbls>
            <c:dLbl>
              <c:idx val="0"/>
              <c:layout>
                <c:manualLayout>
                  <c:x val="-0.26979968901016899"/>
                  <c:y val="-0.11874032344872899"/>
                </c:manualLayout>
              </c:layout>
              <c:tx>
                <c:rich>
                  <a:bodyPr/>
                  <a:lstStyle/>
                  <a:p>
                    <a:r>
                      <a:rPr lang="en-US" sz="1200" dirty="0" smtClean="0">
                        <a:solidFill>
                          <a:schemeClr val="bg1"/>
                        </a:solidFill>
                      </a:rPr>
                      <a:t>1541</a:t>
                    </a:r>
                    <a:r>
                      <a:rPr lang="en-US" dirty="0"/>
                      <a:t>
(</a:t>
                    </a:r>
                    <a:r>
                      <a:rPr lang="en-US" dirty="0" smtClean="0"/>
                      <a:t>61%)</a:t>
                    </a:r>
                    <a:endParaRPr lang="en-US" dirty="0"/>
                  </a:p>
                </c:rich>
              </c:tx>
              <c:showLegendKey val="0"/>
              <c:showVal val="1"/>
              <c:showCatName val="0"/>
              <c:showSerName val="0"/>
              <c:showPercent val="1"/>
              <c:showBubbleSize val="0"/>
              <c:separator>
</c:separator>
            </c:dLbl>
            <c:dLbl>
              <c:idx val="1"/>
              <c:layout>
                <c:manualLayout>
                  <c:x val="0.18291776027996501"/>
                  <c:y val="-0.10473847019122599"/>
                </c:manualLayout>
              </c:layout>
              <c:tx>
                <c:rich>
                  <a:bodyPr/>
                  <a:lstStyle/>
                  <a:p>
                    <a:r>
                      <a:rPr lang="en-US" sz="1200" dirty="0" smtClean="0">
                        <a:solidFill>
                          <a:schemeClr val="bg1"/>
                        </a:solidFill>
                      </a:rPr>
                      <a:t>598</a:t>
                    </a:r>
                    <a:r>
                      <a:rPr lang="en-US" sz="1400" dirty="0"/>
                      <a:t>
(</a:t>
                    </a:r>
                    <a:r>
                      <a:rPr lang="en-US" sz="1400" dirty="0" smtClean="0"/>
                      <a:t>23%)</a:t>
                    </a:r>
                    <a:endParaRPr lang="en-US" sz="1400" dirty="0"/>
                  </a:p>
                </c:rich>
              </c:tx>
              <c:showLegendKey val="0"/>
              <c:showVal val="1"/>
              <c:showCatName val="0"/>
              <c:showSerName val="0"/>
              <c:showPercent val="1"/>
              <c:showBubbleSize val="0"/>
              <c:separator>
</c:separator>
            </c:dLbl>
            <c:dLbl>
              <c:idx val="2"/>
              <c:layout>
                <c:manualLayout>
                  <c:x val="0.135884898595141"/>
                  <c:y val="0.110673665791776"/>
                </c:manualLayout>
              </c:layout>
              <c:tx>
                <c:rich>
                  <a:bodyPr/>
                  <a:lstStyle/>
                  <a:p>
                    <a:r>
                      <a:rPr lang="en-US" sz="1200" dirty="0" smtClean="0">
                        <a:solidFill>
                          <a:schemeClr val="bg1"/>
                        </a:solidFill>
                      </a:rPr>
                      <a:t>404</a:t>
                    </a:r>
                    <a:r>
                      <a:rPr lang="en-US" dirty="0"/>
                      <a:t>
(16%)</a:t>
                    </a:r>
                  </a:p>
                </c:rich>
              </c:tx>
              <c:showLegendKey val="0"/>
              <c:showVal val="1"/>
              <c:showCatName val="0"/>
              <c:showSerName val="0"/>
              <c:showPercent val="1"/>
              <c:showBubbleSize val="0"/>
              <c:separator>
</c:separator>
            </c:dLbl>
            <c:txPr>
              <a:bodyPr/>
              <a:lstStyle/>
              <a:p>
                <a:pPr>
                  <a:defRPr sz="1200" b="1">
                    <a:solidFill>
                      <a:schemeClr val="bg1"/>
                    </a:solidFill>
                  </a:defRPr>
                </a:pPr>
                <a:endParaRPr lang="en-US"/>
              </a:p>
            </c:txPr>
            <c:showLegendKey val="0"/>
            <c:showVal val="1"/>
            <c:showCatName val="0"/>
            <c:showSerName val="0"/>
            <c:showPercent val="1"/>
            <c:showBubbleSize val="0"/>
            <c:separator>
</c:separator>
            <c:showLeaderLines val="1"/>
          </c:dLbls>
          <c:cat>
            <c:strRef>
              <c:f>'pie (2)'!$I$9:$I$11</c:f>
              <c:strCache>
                <c:ptCount val="3"/>
                <c:pt idx="0">
                  <c:v>No Boarding</c:v>
                </c:pt>
                <c:pt idx="1">
                  <c:v>Boarding: No Violation</c:v>
                </c:pt>
                <c:pt idx="2">
                  <c:v>Boarding: Violation</c:v>
                </c:pt>
              </c:strCache>
            </c:strRef>
          </c:cat>
          <c:val>
            <c:numRef>
              <c:f>'pie (2)'!$J$9:$J$11</c:f>
              <c:numCache>
                <c:formatCode>General</c:formatCode>
                <c:ptCount val="3"/>
                <c:pt idx="0">
                  <c:v>3077</c:v>
                </c:pt>
                <c:pt idx="1">
                  <c:v>1197</c:v>
                </c:pt>
                <c:pt idx="2">
                  <c:v>812</c:v>
                </c:pt>
              </c:numCache>
            </c:numRef>
          </c:val>
        </c:ser>
        <c:dLbls>
          <c:showLegendKey val="0"/>
          <c:showVal val="0"/>
          <c:showCatName val="0"/>
          <c:showSerName val="0"/>
          <c:showPercent val="0"/>
          <c:showBubbleSize val="0"/>
          <c:showLeaderLines val="1"/>
        </c:dLbls>
      </c:pie3DChart>
    </c:plotArea>
    <c:plotVisOnly val="1"/>
    <c:dispBlanksAs val="zero"/>
    <c:showDLblsOverMax val="0"/>
  </c:chart>
  <c:spPr>
    <a:noFill/>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8B1D9-C8AE-45E9-A5A1-9592CBAA0D8A}" type="doc">
      <dgm:prSet loTypeId="urn:microsoft.com/office/officeart/2005/8/layout/process1" loCatId="process" qsTypeId="urn:microsoft.com/office/officeart/2005/8/quickstyle/simple1" qsCatId="simple" csTypeId="urn:microsoft.com/office/officeart/2005/8/colors/accent1_2" csCatId="accent1" phldr="1"/>
      <dgm:spPr/>
    </dgm:pt>
    <dgm:pt modelId="{F3BAB508-DA59-4EEC-8A46-364AF9797560}">
      <dgm:prSet phldrT="[Text]"/>
      <dgm:spPr>
        <a:solidFill>
          <a:srgbClr val="3333CC"/>
        </a:solidFill>
      </dgm:spPr>
      <dgm:t>
        <a:bodyPr/>
        <a:lstStyle/>
        <a:p>
          <a:r>
            <a:rPr lang="en-US" dirty="0" smtClean="0"/>
            <a:t>Input boarding strategy (e.g. Board Boat A or Boat B)</a:t>
          </a:r>
          <a:endParaRPr lang="en-US" dirty="0"/>
        </a:p>
      </dgm:t>
    </dgm:pt>
    <dgm:pt modelId="{4925979C-60DB-4F24-9A17-BD831E2EA542}" type="parTrans" cxnId="{264FEC2C-D78A-4F16-AB91-34079025F383}">
      <dgm:prSet/>
      <dgm:spPr/>
      <dgm:t>
        <a:bodyPr/>
        <a:lstStyle/>
        <a:p>
          <a:endParaRPr lang="en-US"/>
        </a:p>
      </dgm:t>
    </dgm:pt>
    <dgm:pt modelId="{ADBB2CEA-7BED-447E-9825-24AA595B3791}" type="sibTrans" cxnId="{264FEC2C-D78A-4F16-AB91-34079025F383}">
      <dgm:prSet/>
      <dgm:spPr>
        <a:solidFill>
          <a:srgbClr val="3333CC"/>
        </a:solidFill>
      </dgm:spPr>
      <dgm:t>
        <a:bodyPr/>
        <a:lstStyle/>
        <a:p>
          <a:endParaRPr lang="en-US"/>
        </a:p>
      </dgm:t>
    </dgm:pt>
    <dgm:pt modelId="{EB229D59-097A-49A1-8133-086A21CA0A55}">
      <dgm:prSet phldrT="[Text]"/>
      <dgm:spPr>
        <a:solidFill>
          <a:srgbClr val="3333CC"/>
        </a:solidFill>
      </dgm:spPr>
      <dgm:t>
        <a:bodyPr/>
        <a:lstStyle/>
        <a:p>
          <a:r>
            <a:rPr lang="en-US" dirty="0" smtClean="0"/>
            <a:t>Run simulation</a:t>
          </a:r>
          <a:endParaRPr lang="en-US" dirty="0"/>
        </a:p>
      </dgm:t>
    </dgm:pt>
    <dgm:pt modelId="{84E989A9-85A1-43FD-AAAC-E8939C2DE77B}" type="parTrans" cxnId="{20971D84-521E-422B-ADF0-DF6466AADACA}">
      <dgm:prSet/>
      <dgm:spPr/>
      <dgm:t>
        <a:bodyPr/>
        <a:lstStyle/>
        <a:p>
          <a:endParaRPr lang="en-US"/>
        </a:p>
      </dgm:t>
    </dgm:pt>
    <dgm:pt modelId="{CB15FFAC-8419-44DE-8FF9-9CA95BE380B2}" type="sibTrans" cxnId="{20971D84-521E-422B-ADF0-DF6466AADACA}">
      <dgm:prSet/>
      <dgm:spPr>
        <a:solidFill>
          <a:srgbClr val="3333CC"/>
        </a:solidFill>
      </dgm:spPr>
      <dgm:t>
        <a:bodyPr/>
        <a:lstStyle/>
        <a:p>
          <a:endParaRPr lang="en-US"/>
        </a:p>
      </dgm:t>
    </dgm:pt>
    <dgm:pt modelId="{814E5BE8-4CA8-4556-8B02-8F6FD2D6B277}">
      <dgm:prSet phldrT="[Text]"/>
      <dgm:spPr>
        <a:solidFill>
          <a:srgbClr val="3333CC"/>
        </a:solidFill>
      </dgm:spPr>
      <dgm:t>
        <a:bodyPr/>
        <a:lstStyle/>
        <a:p>
          <a:r>
            <a:rPr lang="en-US" dirty="0" smtClean="0"/>
            <a:t>Output number of violations found and the boarding distribution</a:t>
          </a:r>
          <a:endParaRPr lang="en-US" dirty="0"/>
        </a:p>
      </dgm:t>
    </dgm:pt>
    <dgm:pt modelId="{3F091104-CF6D-4A00-9789-37A52BB57A65}" type="parTrans" cxnId="{D92219F8-41B4-4D3C-A9E1-49A028736FA9}">
      <dgm:prSet/>
      <dgm:spPr/>
      <dgm:t>
        <a:bodyPr/>
        <a:lstStyle/>
        <a:p>
          <a:endParaRPr lang="en-US"/>
        </a:p>
      </dgm:t>
    </dgm:pt>
    <dgm:pt modelId="{CD179B65-FD51-492E-AE2E-5980154F8524}" type="sibTrans" cxnId="{D92219F8-41B4-4D3C-A9E1-49A028736FA9}">
      <dgm:prSet/>
      <dgm:spPr/>
      <dgm:t>
        <a:bodyPr/>
        <a:lstStyle/>
        <a:p>
          <a:endParaRPr lang="en-US"/>
        </a:p>
      </dgm:t>
    </dgm:pt>
    <dgm:pt modelId="{3B59DD2C-94FE-4768-B339-6E11E7AB2ABB}" type="pres">
      <dgm:prSet presAssocID="{8A78B1D9-C8AE-45E9-A5A1-9592CBAA0D8A}" presName="Name0" presStyleCnt="0">
        <dgm:presLayoutVars>
          <dgm:dir/>
          <dgm:resizeHandles val="exact"/>
        </dgm:presLayoutVars>
      </dgm:prSet>
      <dgm:spPr/>
    </dgm:pt>
    <dgm:pt modelId="{965008FB-044A-46D3-A67E-F4C699DA5E1B}" type="pres">
      <dgm:prSet presAssocID="{F3BAB508-DA59-4EEC-8A46-364AF9797560}" presName="node" presStyleLbl="node1" presStyleIdx="0" presStyleCnt="3" custLinFactNeighborX="-836" custLinFactNeighborY="1404">
        <dgm:presLayoutVars>
          <dgm:bulletEnabled val="1"/>
        </dgm:presLayoutVars>
      </dgm:prSet>
      <dgm:spPr/>
      <dgm:t>
        <a:bodyPr/>
        <a:lstStyle/>
        <a:p>
          <a:endParaRPr lang="en-US"/>
        </a:p>
      </dgm:t>
    </dgm:pt>
    <dgm:pt modelId="{EA798B43-7232-42B9-8880-DF6BB456A00C}" type="pres">
      <dgm:prSet presAssocID="{ADBB2CEA-7BED-447E-9825-24AA595B3791}" presName="sibTrans" presStyleLbl="sibTrans2D1" presStyleIdx="0" presStyleCnt="2"/>
      <dgm:spPr/>
      <dgm:t>
        <a:bodyPr/>
        <a:lstStyle/>
        <a:p>
          <a:endParaRPr lang="en-US"/>
        </a:p>
      </dgm:t>
    </dgm:pt>
    <dgm:pt modelId="{B902BB4F-2B12-4772-9E92-A821EE921C7B}" type="pres">
      <dgm:prSet presAssocID="{ADBB2CEA-7BED-447E-9825-24AA595B3791}" presName="connectorText" presStyleLbl="sibTrans2D1" presStyleIdx="0" presStyleCnt="2"/>
      <dgm:spPr/>
      <dgm:t>
        <a:bodyPr/>
        <a:lstStyle/>
        <a:p>
          <a:endParaRPr lang="en-US"/>
        </a:p>
      </dgm:t>
    </dgm:pt>
    <dgm:pt modelId="{2E38FD5E-5F5E-4E76-9F5E-DB61516C4DBF}" type="pres">
      <dgm:prSet presAssocID="{EB229D59-097A-49A1-8133-086A21CA0A55}" presName="node" presStyleLbl="node1" presStyleIdx="1" presStyleCnt="3">
        <dgm:presLayoutVars>
          <dgm:bulletEnabled val="1"/>
        </dgm:presLayoutVars>
      </dgm:prSet>
      <dgm:spPr/>
      <dgm:t>
        <a:bodyPr/>
        <a:lstStyle/>
        <a:p>
          <a:endParaRPr lang="en-US"/>
        </a:p>
      </dgm:t>
    </dgm:pt>
    <dgm:pt modelId="{D0C3D039-1B64-4D7B-880A-DC73AD2B86DC}" type="pres">
      <dgm:prSet presAssocID="{CB15FFAC-8419-44DE-8FF9-9CA95BE380B2}" presName="sibTrans" presStyleLbl="sibTrans2D1" presStyleIdx="1" presStyleCnt="2"/>
      <dgm:spPr/>
      <dgm:t>
        <a:bodyPr/>
        <a:lstStyle/>
        <a:p>
          <a:endParaRPr lang="en-US"/>
        </a:p>
      </dgm:t>
    </dgm:pt>
    <dgm:pt modelId="{40A13AB6-8E5C-4E64-B21B-4C47FC32D051}" type="pres">
      <dgm:prSet presAssocID="{CB15FFAC-8419-44DE-8FF9-9CA95BE380B2}" presName="connectorText" presStyleLbl="sibTrans2D1" presStyleIdx="1" presStyleCnt="2"/>
      <dgm:spPr/>
      <dgm:t>
        <a:bodyPr/>
        <a:lstStyle/>
        <a:p>
          <a:endParaRPr lang="en-US"/>
        </a:p>
      </dgm:t>
    </dgm:pt>
    <dgm:pt modelId="{5B6FE247-48A3-4484-8FEA-C18AFCABD47A}" type="pres">
      <dgm:prSet presAssocID="{814E5BE8-4CA8-4556-8B02-8F6FD2D6B277}" presName="node" presStyleLbl="node1" presStyleIdx="2" presStyleCnt="3">
        <dgm:presLayoutVars>
          <dgm:bulletEnabled val="1"/>
        </dgm:presLayoutVars>
      </dgm:prSet>
      <dgm:spPr/>
      <dgm:t>
        <a:bodyPr/>
        <a:lstStyle/>
        <a:p>
          <a:endParaRPr lang="en-US"/>
        </a:p>
      </dgm:t>
    </dgm:pt>
  </dgm:ptLst>
  <dgm:cxnLst>
    <dgm:cxn modelId="{F9D39E12-7004-4F2C-A6C1-9A2F450D6941}" type="presOf" srcId="{CB15FFAC-8419-44DE-8FF9-9CA95BE380B2}" destId="{D0C3D039-1B64-4D7B-880A-DC73AD2B86DC}" srcOrd="0" destOrd="0" presId="urn:microsoft.com/office/officeart/2005/8/layout/process1"/>
    <dgm:cxn modelId="{264FEC2C-D78A-4F16-AB91-34079025F383}" srcId="{8A78B1D9-C8AE-45E9-A5A1-9592CBAA0D8A}" destId="{F3BAB508-DA59-4EEC-8A46-364AF9797560}" srcOrd="0" destOrd="0" parTransId="{4925979C-60DB-4F24-9A17-BD831E2EA542}" sibTransId="{ADBB2CEA-7BED-447E-9825-24AA595B3791}"/>
    <dgm:cxn modelId="{D92219F8-41B4-4D3C-A9E1-49A028736FA9}" srcId="{8A78B1D9-C8AE-45E9-A5A1-9592CBAA0D8A}" destId="{814E5BE8-4CA8-4556-8B02-8F6FD2D6B277}" srcOrd="2" destOrd="0" parTransId="{3F091104-CF6D-4A00-9789-37A52BB57A65}" sibTransId="{CD179B65-FD51-492E-AE2E-5980154F8524}"/>
    <dgm:cxn modelId="{72F6C409-4F68-4679-A499-96F55B6B4FCA}" type="presOf" srcId="{814E5BE8-4CA8-4556-8B02-8F6FD2D6B277}" destId="{5B6FE247-48A3-4484-8FEA-C18AFCABD47A}" srcOrd="0" destOrd="0" presId="urn:microsoft.com/office/officeart/2005/8/layout/process1"/>
    <dgm:cxn modelId="{8564FE20-7F44-4DB9-894D-203243094C70}" type="presOf" srcId="{EB229D59-097A-49A1-8133-086A21CA0A55}" destId="{2E38FD5E-5F5E-4E76-9F5E-DB61516C4DBF}" srcOrd="0" destOrd="0" presId="urn:microsoft.com/office/officeart/2005/8/layout/process1"/>
    <dgm:cxn modelId="{78107740-8099-4B69-A058-3F10DF25EDDB}" type="presOf" srcId="{ADBB2CEA-7BED-447E-9825-24AA595B3791}" destId="{B902BB4F-2B12-4772-9E92-A821EE921C7B}" srcOrd="1" destOrd="0" presId="urn:microsoft.com/office/officeart/2005/8/layout/process1"/>
    <dgm:cxn modelId="{A6758D5F-E955-4A95-9B97-0D1A1C86D11C}" type="presOf" srcId="{8A78B1D9-C8AE-45E9-A5A1-9592CBAA0D8A}" destId="{3B59DD2C-94FE-4768-B339-6E11E7AB2ABB}" srcOrd="0" destOrd="0" presId="urn:microsoft.com/office/officeart/2005/8/layout/process1"/>
    <dgm:cxn modelId="{09F9C941-F26D-46FC-9F04-6A90555D3D27}" type="presOf" srcId="{ADBB2CEA-7BED-447E-9825-24AA595B3791}" destId="{EA798B43-7232-42B9-8880-DF6BB456A00C}" srcOrd="0" destOrd="0" presId="urn:microsoft.com/office/officeart/2005/8/layout/process1"/>
    <dgm:cxn modelId="{5880878B-80EF-41AF-ADBC-BE12A2FE52EA}" type="presOf" srcId="{CB15FFAC-8419-44DE-8FF9-9CA95BE380B2}" destId="{40A13AB6-8E5C-4E64-B21B-4C47FC32D051}" srcOrd="1" destOrd="0" presId="urn:microsoft.com/office/officeart/2005/8/layout/process1"/>
    <dgm:cxn modelId="{0E289472-6A3E-43F8-824F-20A375B8C7FF}" type="presOf" srcId="{F3BAB508-DA59-4EEC-8A46-364AF9797560}" destId="{965008FB-044A-46D3-A67E-F4C699DA5E1B}" srcOrd="0" destOrd="0" presId="urn:microsoft.com/office/officeart/2005/8/layout/process1"/>
    <dgm:cxn modelId="{20971D84-521E-422B-ADF0-DF6466AADACA}" srcId="{8A78B1D9-C8AE-45E9-A5A1-9592CBAA0D8A}" destId="{EB229D59-097A-49A1-8133-086A21CA0A55}" srcOrd="1" destOrd="0" parTransId="{84E989A9-85A1-43FD-AAAC-E8939C2DE77B}" sibTransId="{CB15FFAC-8419-44DE-8FF9-9CA95BE380B2}"/>
    <dgm:cxn modelId="{37CB3885-5823-4453-B85F-12D8B35D910C}" type="presParOf" srcId="{3B59DD2C-94FE-4768-B339-6E11E7AB2ABB}" destId="{965008FB-044A-46D3-A67E-F4C699DA5E1B}" srcOrd="0" destOrd="0" presId="urn:microsoft.com/office/officeart/2005/8/layout/process1"/>
    <dgm:cxn modelId="{0694E5C4-7AD7-4688-B706-FFD7B16010EC}" type="presParOf" srcId="{3B59DD2C-94FE-4768-B339-6E11E7AB2ABB}" destId="{EA798B43-7232-42B9-8880-DF6BB456A00C}" srcOrd="1" destOrd="0" presId="urn:microsoft.com/office/officeart/2005/8/layout/process1"/>
    <dgm:cxn modelId="{F2827D55-39FF-4884-A1CC-47B46B709840}" type="presParOf" srcId="{EA798B43-7232-42B9-8880-DF6BB456A00C}" destId="{B902BB4F-2B12-4772-9E92-A821EE921C7B}" srcOrd="0" destOrd="0" presId="urn:microsoft.com/office/officeart/2005/8/layout/process1"/>
    <dgm:cxn modelId="{FF19154D-D77A-4F20-ABC4-6F0C70233927}" type="presParOf" srcId="{3B59DD2C-94FE-4768-B339-6E11E7AB2ABB}" destId="{2E38FD5E-5F5E-4E76-9F5E-DB61516C4DBF}" srcOrd="2" destOrd="0" presId="urn:microsoft.com/office/officeart/2005/8/layout/process1"/>
    <dgm:cxn modelId="{6423BDD5-4464-4BF2-B58E-4A1EE413C2B6}" type="presParOf" srcId="{3B59DD2C-94FE-4768-B339-6E11E7AB2ABB}" destId="{D0C3D039-1B64-4D7B-880A-DC73AD2B86DC}" srcOrd="3" destOrd="0" presId="urn:microsoft.com/office/officeart/2005/8/layout/process1"/>
    <dgm:cxn modelId="{286BC6F4-5B92-4259-9F82-C03D5055E4EE}" type="presParOf" srcId="{D0C3D039-1B64-4D7B-880A-DC73AD2B86DC}" destId="{40A13AB6-8E5C-4E64-B21B-4C47FC32D051}" srcOrd="0" destOrd="0" presId="urn:microsoft.com/office/officeart/2005/8/layout/process1"/>
    <dgm:cxn modelId="{4B24FD74-6516-4818-AB4B-2E3293D61BFE}" type="presParOf" srcId="{3B59DD2C-94FE-4768-B339-6E11E7AB2ABB}" destId="{5B6FE247-48A3-4484-8FEA-C18AFCABD47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008FB-044A-46D3-A67E-F4C699DA5E1B}">
      <dsp:nvSpPr>
        <dsp:cNvPr id="0" name=""/>
        <dsp:cNvSpPr/>
      </dsp:nvSpPr>
      <dsp:spPr>
        <a:xfrm>
          <a:off x="2" y="641174"/>
          <a:ext cx="1701477" cy="1424655"/>
        </a:xfrm>
        <a:prstGeom prst="roundRect">
          <a:avLst>
            <a:gd name="adj" fmla="val 10000"/>
          </a:avLst>
        </a:prstGeom>
        <a:solidFill>
          <a:srgbClr val="33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Input boarding strategy (e.g. Board Boat A or Boat B)</a:t>
          </a:r>
          <a:endParaRPr lang="en-US" sz="1800" kern="1200" dirty="0"/>
        </a:p>
      </dsp:txBody>
      <dsp:txXfrm>
        <a:off x="41729" y="682901"/>
        <a:ext cx="1618023" cy="1341201"/>
      </dsp:txXfrm>
    </dsp:sp>
    <dsp:sp modelId="{EA798B43-7232-42B9-8880-DF6BB456A00C}">
      <dsp:nvSpPr>
        <dsp:cNvPr id="0" name=""/>
        <dsp:cNvSpPr/>
      </dsp:nvSpPr>
      <dsp:spPr>
        <a:xfrm rot="21571203">
          <a:off x="1873044" y="1132431"/>
          <a:ext cx="363741" cy="421966"/>
        </a:xfrm>
        <a:prstGeom prst="rightArrow">
          <a:avLst>
            <a:gd name="adj1" fmla="val 60000"/>
            <a:gd name="adj2" fmla="val 50000"/>
          </a:avLst>
        </a:prstGeom>
        <a:solidFill>
          <a:srgbClr val="3333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873046" y="1217281"/>
        <a:ext cx="254619" cy="253180"/>
      </dsp:txXfrm>
    </dsp:sp>
    <dsp:sp modelId="{2E38FD5E-5F5E-4E76-9F5E-DB61516C4DBF}">
      <dsp:nvSpPr>
        <dsp:cNvPr id="0" name=""/>
        <dsp:cNvSpPr/>
      </dsp:nvSpPr>
      <dsp:spPr>
        <a:xfrm>
          <a:off x="2387761" y="621172"/>
          <a:ext cx="1701477" cy="1424655"/>
        </a:xfrm>
        <a:prstGeom prst="roundRect">
          <a:avLst>
            <a:gd name="adj" fmla="val 10000"/>
          </a:avLst>
        </a:prstGeom>
        <a:solidFill>
          <a:srgbClr val="33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Run simulation</a:t>
          </a:r>
          <a:endParaRPr lang="en-US" sz="1800" kern="1200" dirty="0"/>
        </a:p>
      </dsp:txBody>
      <dsp:txXfrm>
        <a:off x="2429488" y="662899"/>
        <a:ext cx="1618023" cy="1341201"/>
      </dsp:txXfrm>
    </dsp:sp>
    <dsp:sp modelId="{D0C3D039-1B64-4D7B-880A-DC73AD2B86DC}">
      <dsp:nvSpPr>
        <dsp:cNvPr id="0" name=""/>
        <dsp:cNvSpPr/>
      </dsp:nvSpPr>
      <dsp:spPr>
        <a:xfrm>
          <a:off x="4259386" y="1122516"/>
          <a:ext cx="360713" cy="421966"/>
        </a:xfrm>
        <a:prstGeom prst="rightArrow">
          <a:avLst>
            <a:gd name="adj1" fmla="val 60000"/>
            <a:gd name="adj2" fmla="val 50000"/>
          </a:avLst>
        </a:prstGeom>
        <a:solidFill>
          <a:srgbClr val="3333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259386" y="1206909"/>
        <a:ext cx="252499" cy="253180"/>
      </dsp:txXfrm>
    </dsp:sp>
    <dsp:sp modelId="{5B6FE247-48A3-4484-8FEA-C18AFCABD47A}">
      <dsp:nvSpPr>
        <dsp:cNvPr id="0" name=""/>
        <dsp:cNvSpPr/>
      </dsp:nvSpPr>
      <dsp:spPr>
        <a:xfrm>
          <a:off x="4769829" y="621172"/>
          <a:ext cx="1701477" cy="1424655"/>
        </a:xfrm>
        <a:prstGeom prst="roundRect">
          <a:avLst>
            <a:gd name="adj" fmla="val 10000"/>
          </a:avLst>
        </a:prstGeom>
        <a:solidFill>
          <a:srgbClr val="33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Output number of violations found and the boarding distribution</a:t>
          </a:r>
          <a:endParaRPr lang="en-US" sz="1800" kern="1200" dirty="0"/>
        </a:p>
      </dsp:txBody>
      <dsp:txXfrm>
        <a:off x="4811556" y="662899"/>
        <a:ext cx="1618023" cy="13412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C1739A-3C75-B940-A74A-C9B01C7A3139}" type="datetimeFigureOut">
              <a:rPr lang="en-US" smtClean="0"/>
              <a:t>2/25/2013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72E060-41B2-1147-B9CC-A86D530C11FF}" type="slidenum">
              <a:rPr lang="en-US" smtClean="0"/>
              <a:t>‹#›</a:t>
            </a:fld>
            <a:endParaRPr lang="en-US"/>
          </a:p>
        </p:txBody>
      </p:sp>
    </p:spTree>
    <p:extLst>
      <p:ext uri="{BB962C8B-B14F-4D97-AF65-F5344CB8AC3E}">
        <p14:creationId xmlns:p14="http://schemas.microsoft.com/office/powerpoint/2010/main" val="1848481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F231FCF-0B06-49E6-9BC5-FD2081FC3D31}" type="slidenum">
              <a:rPr lang="en-US"/>
              <a:pPr>
                <a:defRPr/>
              </a:pPr>
              <a:t>‹#›</a:t>
            </a:fld>
            <a:endParaRPr lang="en-US"/>
          </a:p>
        </p:txBody>
      </p:sp>
    </p:spTree>
    <p:extLst>
      <p:ext uri="{BB962C8B-B14F-4D97-AF65-F5344CB8AC3E}">
        <p14:creationId xmlns:p14="http://schemas.microsoft.com/office/powerpoint/2010/main" val="10935181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3E6B563-3D71-4570-A61F-0B94DA5A81AE}" type="slidenum">
              <a:rPr lang="en-US" smtClean="0">
                <a:solidFill>
                  <a:srgbClr val="000000"/>
                </a:solidFill>
              </a:rPr>
              <a:pPr>
                <a:defRPr/>
              </a:pPr>
              <a:t>5</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97D77C-622D-7C4F-A2CB-6F8A31309EC4}" type="slidenum">
              <a:rPr lang="en-US">
                <a:solidFill>
                  <a:srgbClr val="000000"/>
                </a:solidFill>
              </a:rPr>
              <a:pPr>
                <a:defRPr/>
              </a:pPr>
              <a:t>11</a:t>
            </a:fld>
            <a:endParaRPr lang="en-US">
              <a:solidFill>
                <a:srgbClr val="000000"/>
              </a:solidFill>
            </a:endParaRPr>
          </a:p>
        </p:txBody>
      </p:sp>
      <p:sp>
        <p:nvSpPr>
          <p:cNvPr id="923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23651" name="Rectangle 3"/>
          <p:cNvSpPr>
            <a:spLocks noGrp="1" noChangeArrowheads="1"/>
          </p:cNvSpPr>
          <p:nvPr>
            <p:ph type="body" idx="1"/>
          </p:nvPr>
        </p:nvSpPr>
        <p:spPr/>
        <p:txBody>
          <a:bodyPr/>
          <a:lstStyle/>
          <a:p>
            <a:pPr eaLnBrk="1" hangingPunct="1">
              <a:defRPr/>
            </a:pPr>
            <a:r>
              <a:rPr lang="en-US" smtClean="0"/>
              <a:t>New bullet that emphasizes visualization of large graphs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43000" y="684213"/>
            <a:ext cx="4572000" cy="3429000"/>
          </a:xfrm>
          <a:ln/>
        </p:spPr>
      </p:sp>
      <p:sp>
        <p:nvSpPr>
          <p:cNvPr id="24579"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143000" y="684213"/>
            <a:ext cx="4572000" cy="3429000"/>
          </a:xfrm>
          <a:ln/>
        </p:spPr>
      </p:sp>
      <p:sp>
        <p:nvSpPr>
          <p:cNvPr id="26627"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2"/>
          <p:cNvSpPr txBox="1">
            <a:spLocks noGrp="1" noRot="1" noChangeAspect="1" noChangeArrowheads="1" noTextEdit="1"/>
          </p:cNvSpPr>
          <p:nvPr>
            <p:ph type="sldImg"/>
          </p:nvPr>
        </p:nvSpPr>
        <p:spPr>
          <a:xfrm>
            <a:off x="1143000" y="693738"/>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9" name="Rectangle 3"/>
          <p:cNvSpPr txBox="1">
            <a:spLocks noGrp="1" noChangeArrowheads="1"/>
          </p:cNvSpPr>
          <p:nvPr>
            <p:ph type="body" idx="1"/>
          </p:nvPr>
        </p:nvSpPr>
        <p:spPr>
          <a:xfrm>
            <a:off x="685800" y="4341813"/>
            <a:ext cx="548798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43000" y="684213"/>
            <a:ext cx="4572000" cy="3429000"/>
          </a:xfrm>
          <a:ln/>
        </p:spPr>
      </p:sp>
      <p:sp>
        <p:nvSpPr>
          <p:cNvPr id="28675"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a:xfrm>
            <a:off x="4114800" y="6553200"/>
            <a:ext cx="685800" cy="304800"/>
          </a:xfrm>
          <a:prstGeom prst="rect">
            <a:avLst/>
          </a:prstGeom>
          <a:ln/>
        </p:spPr>
        <p:txBody>
          <a:bodyPr/>
          <a:lstStyle>
            <a:lvl1pPr algn="ctr">
              <a:defRPr sz="1400">
                <a:solidFill>
                  <a:srgbClr val="FF0000"/>
                </a:solidFill>
              </a:defRPr>
            </a:lvl1pPr>
          </a:lstStyle>
          <a:p>
            <a:pPr>
              <a:defRPr/>
            </a:pPr>
            <a:fld id="{9743F592-BF0E-4CC4-B069-8DAC58D06DC1}"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xfrm>
            <a:off x="4191000" y="6534150"/>
            <a:ext cx="685800" cy="323850"/>
          </a:xfrm>
          <a:prstGeom prst="rect">
            <a:avLst/>
          </a:prstGeom>
          <a:ln/>
        </p:spPr>
        <p:txBody>
          <a:bodyPr/>
          <a:lstStyle>
            <a:lvl1pPr algn="ctr">
              <a:defRPr sz="1400">
                <a:solidFill>
                  <a:srgbClr val="FF0000"/>
                </a:solidFill>
              </a:defRPr>
            </a:lvl1pPr>
          </a:lstStyle>
          <a:p>
            <a:pPr>
              <a:defRPr/>
            </a:pPr>
            <a:fld id="{60731F23-0E47-408B-A8FF-8E9251455D0A}"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sldNum" sz="quarter" idx="10"/>
          </p:nvPr>
        </p:nvSpPr>
        <p:spPr>
          <a:xfrm>
            <a:off x="4191000" y="6534150"/>
            <a:ext cx="685800" cy="323850"/>
          </a:xfrm>
          <a:prstGeom prst="rect">
            <a:avLst/>
          </a:prstGeom>
          <a:ln/>
        </p:spPr>
        <p:txBody>
          <a:bodyPr/>
          <a:lstStyle>
            <a:lvl1pPr algn="ctr">
              <a:defRPr sz="1400">
                <a:solidFill>
                  <a:srgbClr val="FF0000"/>
                </a:solidFill>
              </a:defRPr>
            </a:lvl1pPr>
          </a:lstStyle>
          <a:p>
            <a:pPr>
              <a:defRPr/>
            </a:pPr>
            <a:fld id="{60731F23-0E47-408B-A8FF-8E9251455D0A}"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11"/>
          <p:cNvSpPr>
            <a:spLocks noGrp="1" noChangeArrowheads="1"/>
          </p:cNvSpPr>
          <p:nvPr>
            <p:ph type="sldNum" sz="quarter" idx="10"/>
          </p:nvPr>
        </p:nvSpPr>
        <p:spPr>
          <a:xfrm>
            <a:off x="4191000" y="6534150"/>
            <a:ext cx="685800" cy="323850"/>
          </a:xfrm>
          <a:prstGeom prst="rect">
            <a:avLst/>
          </a:prstGeom>
          <a:ln/>
        </p:spPr>
        <p:txBody>
          <a:bodyPr/>
          <a:lstStyle>
            <a:lvl1pPr algn="ctr">
              <a:defRPr sz="1400">
                <a:solidFill>
                  <a:srgbClr val="FF0000"/>
                </a:solidFill>
              </a:defRPr>
            </a:lvl1pPr>
          </a:lstStyle>
          <a:p>
            <a:pPr>
              <a:defRPr/>
            </a:pPr>
            <a:fld id="{60731F23-0E47-408B-A8FF-8E9251455D0A}"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11"/>
          <p:cNvSpPr>
            <a:spLocks noGrp="1" noChangeArrowheads="1"/>
          </p:cNvSpPr>
          <p:nvPr>
            <p:ph type="sldNum" sz="quarter" idx="10"/>
          </p:nvPr>
        </p:nvSpPr>
        <p:spPr>
          <a:xfrm>
            <a:off x="4191000" y="6534150"/>
            <a:ext cx="685800" cy="323850"/>
          </a:xfrm>
          <a:prstGeom prst="rect">
            <a:avLst/>
          </a:prstGeom>
          <a:ln/>
        </p:spPr>
        <p:txBody>
          <a:bodyPr/>
          <a:lstStyle>
            <a:lvl1pPr algn="ctr">
              <a:defRPr sz="1400">
                <a:solidFill>
                  <a:srgbClr val="FF0000"/>
                </a:solidFill>
              </a:defRPr>
            </a:lvl1pPr>
          </a:lstStyle>
          <a:p>
            <a:pPr>
              <a:defRPr/>
            </a:pPr>
            <a:fld id="{60731F23-0E47-408B-A8FF-8E9251455D0A}"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11"/>
          <p:cNvSpPr>
            <a:spLocks noGrp="1" noChangeArrowheads="1"/>
          </p:cNvSpPr>
          <p:nvPr>
            <p:ph type="sldNum" sz="quarter" idx="10"/>
          </p:nvPr>
        </p:nvSpPr>
        <p:spPr>
          <a:xfrm>
            <a:off x="4191000" y="6534150"/>
            <a:ext cx="685800" cy="323850"/>
          </a:xfrm>
          <a:prstGeom prst="rect">
            <a:avLst/>
          </a:prstGeom>
          <a:ln/>
        </p:spPr>
        <p:txBody>
          <a:bodyPr/>
          <a:lstStyle>
            <a:lvl1pPr algn="ctr">
              <a:defRPr sz="1400">
                <a:solidFill>
                  <a:srgbClr val="FF0000"/>
                </a:solidFill>
              </a:defRPr>
            </a:lvl1pPr>
          </a:lstStyle>
          <a:p>
            <a:pPr>
              <a:defRPr/>
            </a:pPr>
            <a:fld id="{60731F23-0E47-408B-A8FF-8E9251455D0A}"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0"/>
            <a:ext cx="88392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Template Instructions</a:t>
            </a:r>
            <a:br>
              <a:rPr lang="en-US" smtClean="0"/>
            </a:br>
            <a:r>
              <a:rPr lang="en-US" smtClean="0"/>
              <a:t>Heading in Green</a:t>
            </a:r>
            <a:br>
              <a:rPr lang="en-US" smtClean="0"/>
            </a:br>
            <a:r>
              <a:rPr lang="en-US" smtClean="0"/>
              <a:t>Second Heading can be Red</a:t>
            </a:r>
            <a:br>
              <a:rPr lang="en-US" smtClean="0"/>
            </a:br>
            <a:endParaRPr lang="en-US" smtClean="0"/>
          </a:p>
        </p:txBody>
      </p:sp>
      <p:sp>
        <p:nvSpPr>
          <p:cNvPr id="1027" name="Rectangle 3"/>
          <p:cNvSpPr>
            <a:spLocks noGrp="1" noChangeArrowheads="1"/>
          </p:cNvSpPr>
          <p:nvPr>
            <p:ph type="body" idx="1"/>
          </p:nvPr>
        </p:nvSpPr>
        <p:spPr bwMode="auto">
          <a:xfrm>
            <a:off x="457200" y="1600200"/>
            <a:ext cx="8153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Please use Times New Roman Font.</a:t>
            </a:r>
          </a:p>
          <a:p>
            <a:pPr lvl="1"/>
            <a:r>
              <a:rPr lang="en-US" dirty="0" smtClean="0"/>
              <a:t>Please keep the font size as large as possible. Font sizes that are under 24pt are hard to see. Use 20pt font only if you have to.</a:t>
            </a:r>
          </a:p>
          <a:p>
            <a:pPr lvl="2"/>
            <a:r>
              <a:rPr lang="en-US" dirty="0" smtClean="0"/>
              <a:t>This is the smallest font size you should use.</a:t>
            </a:r>
          </a:p>
        </p:txBody>
      </p:sp>
      <p:pic>
        <p:nvPicPr>
          <p:cNvPr id="7" name="Picture 6" descr="logo11-12-09"/>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010400" y="5410200"/>
            <a:ext cx="1752600" cy="1295400"/>
          </a:xfrm>
          <a:prstGeom prst="rect">
            <a:avLst/>
          </a:prstGeom>
          <a:noFill/>
          <a:ln>
            <a:noFill/>
          </a:ln>
        </p:spPr>
      </p:pic>
      <p:sp>
        <p:nvSpPr>
          <p:cNvPr id="2" name="TextBox 1"/>
          <p:cNvSpPr txBox="1"/>
          <p:nvPr userDrawn="1"/>
        </p:nvSpPr>
        <p:spPr>
          <a:xfrm>
            <a:off x="4724400" y="6400800"/>
            <a:ext cx="394008" cy="307777"/>
          </a:xfrm>
          <a:prstGeom prst="rect">
            <a:avLst/>
          </a:prstGeom>
          <a:noFill/>
        </p:spPr>
        <p:txBody>
          <a:bodyPr wrap="none" rtlCol="0">
            <a:spAutoFit/>
          </a:bodyPr>
          <a:lstStyle/>
          <a:p>
            <a:fld id="{668D0256-AC33-E243-99C2-E5BDBAFAD233}" type="slidenum">
              <a:rPr lang="en-US" sz="1400" smtClean="0">
                <a:solidFill>
                  <a:srgbClr val="FF6600"/>
                </a:solidFill>
              </a:rPr>
              <a:t>‹#›</a:t>
            </a:fld>
            <a:endParaRPr lang="en-US" sz="1400" dirty="0">
              <a:solidFill>
                <a:srgbClr val="FF6600"/>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Lst>
  <p:hf hdr="0" ftr="0" dt="0"/>
  <p:txStyles>
    <p:title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p:titleStyle>
    <p:bodyStyle>
      <a:lvl1pPr marL="342900" indent="-342900" algn="l" rtl="0" eaLnBrk="0" fontAlgn="base" hangingPunct="0">
        <a:spcBef>
          <a:spcPts val="163"/>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128"/>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1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21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21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A9EF771-B597-454C-B6A6-03E424C63CDF}" type="slidenum">
              <a:rPr lang="en-US"/>
              <a:pPr>
                <a:defRPr/>
              </a:pPr>
              <a:t>‹#›</a:t>
            </a:fld>
            <a:endParaRPr lang="en-US"/>
          </a:p>
        </p:txBody>
      </p:sp>
    </p:spTree>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8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8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800">
          <a:solidFill>
            <a:schemeClr val="tx1"/>
          </a:solidFill>
          <a:latin typeface="+mn-lt"/>
          <a:ea typeface="ＭＳ Ｐゴシック" charset="-128"/>
        </a:defRPr>
      </a:lvl5pPr>
      <a:lvl6pPr marL="2514600" indent="-228600" algn="l" rtl="0" fontAlgn="base">
        <a:spcBef>
          <a:spcPct val="20000"/>
        </a:spcBef>
        <a:spcAft>
          <a:spcPct val="0"/>
        </a:spcAft>
        <a:buChar char="»"/>
        <a:defRPr sz="2800">
          <a:solidFill>
            <a:schemeClr val="tx1"/>
          </a:solidFill>
          <a:latin typeface="+mn-lt"/>
          <a:ea typeface="ＭＳ Ｐゴシック" charset="-128"/>
        </a:defRPr>
      </a:lvl6pPr>
      <a:lvl7pPr marL="2971800" indent="-228600" algn="l" rtl="0" fontAlgn="base">
        <a:spcBef>
          <a:spcPct val="20000"/>
        </a:spcBef>
        <a:spcAft>
          <a:spcPct val="0"/>
        </a:spcAft>
        <a:buChar char="»"/>
        <a:defRPr sz="2800">
          <a:solidFill>
            <a:schemeClr val="tx1"/>
          </a:solidFill>
          <a:latin typeface="+mn-lt"/>
          <a:ea typeface="ＭＳ Ｐゴシック" charset="-128"/>
        </a:defRPr>
      </a:lvl7pPr>
      <a:lvl8pPr marL="3429000" indent="-228600" algn="l" rtl="0" fontAlgn="base">
        <a:spcBef>
          <a:spcPct val="20000"/>
        </a:spcBef>
        <a:spcAft>
          <a:spcPct val="0"/>
        </a:spcAft>
        <a:buChar char="»"/>
        <a:defRPr sz="2800">
          <a:solidFill>
            <a:schemeClr val="tx1"/>
          </a:solidFill>
          <a:latin typeface="+mn-lt"/>
          <a:ea typeface="ＭＳ Ｐゴシック" charset="-128"/>
        </a:defRPr>
      </a:lvl8pPr>
      <a:lvl9pPr marL="3886200" indent="-228600" algn="l"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3.bin"/><Relationship Id="rId4" Type="http://schemas.openxmlformats.org/officeDocument/2006/relationships/image" Target="../media/image20.w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8600" y="0"/>
            <a:ext cx="8539162" cy="1371600"/>
          </a:xfrm>
        </p:spPr>
        <p:txBody>
          <a:bodyPr/>
          <a:lstStyle/>
          <a:p>
            <a:pPr marL="0" indent="0">
              <a:lnSpc>
                <a:spcPct val="90000"/>
              </a:lnSpc>
            </a:pPr>
            <a:r>
              <a:rPr lang="en-US" dirty="0" smtClean="0"/>
              <a:t/>
            </a:r>
            <a:br>
              <a:rPr lang="en-US" dirty="0" smtClean="0"/>
            </a:br>
            <a:r>
              <a:rPr lang="en-US" dirty="0" smtClean="0"/>
              <a:t>Scoring Rules for Fisheries Rules Violations</a:t>
            </a:r>
          </a:p>
        </p:txBody>
      </p:sp>
      <p:sp>
        <p:nvSpPr>
          <p:cNvPr id="30723" name="Rectangle 3"/>
          <p:cNvSpPr>
            <a:spLocks noGrp="1" noChangeArrowheads="1"/>
          </p:cNvSpPr>
          <p:nvPr>
            <p:ph type="body" idx="4294967295"/>
          </p:nvPr>
        </p:nvSpPr>
        <p:spPr>
          <a:xfrm>
            <a:off x="457200" y="1828800"/>
            <a:ext cx="8153400" cy="4191000"/>
          </a:xfrm>
        </p:spPr>
        <p:txBody>
          <a:bodyPr/>
          <a:lstStyle/>
          <a:p>
            <a:pPr marL="0" indent="0" algn="ctr">
              <a:lnSpc>
                <a:spcPct val="90000"/>
              </a:lnSpc>
              <a:buNone/>
            </a:pPr>
            <a:r>
              <a:rPr lang="en-US" sz="3600" dirty="0" smtClean="0"/>
              <a:t>Fred S. Roberts</a:t>
            </a:r>
          </a:p>
          <a:p>
            <a:pPr marL="0" indent="0" algn="ctr">
              <a:lnSpc>
                <a:spcPct val="90000"/>
              </a:lnSpc>
              <a:buNone/>
            </a:pPr>
            <a:r>
              <a:rPr lang="en-US" sz="3600" dirty="0" smtClean="0"/>
              <a:t>DIMACS and CCICADA</a:t>
            </a:r>
          </a:p>
          <a:p>
            <a:pPr marL="0" indent="0" algn="ctr">
              <a:lnSpc>
                <a:spcPct val="90000"/>
              </a:lnSpc>
              <a:buNone/>
            </a:pPr>
            <a:r>
              <a:rPr lang="en-US" sz="3600" dirty="0" smtClean="0"/>
              <a:t>Rutgers University</a:t>
            </a:r>
            <a:endParaRPr lang="en-US" sz="3600" dirty="0"/>
          </a:p>
          <a:p>
            <a:pPr marL="0" indent="0" algn="ctr">
              <a:lnSpc>
                <a:spcPct val="90000"/>
              </a:lnSpc>
              <a:buNone/>
            </a:pPr>
            <a:endParaRPr lang="en-US" sz="3600" dirty="0" smtClean="0"/>
          </a:p>
        </p:txBody>
      </p:sp>
      <p:pic>
        <p:nvPicPr>
          <p:cNvPr id="7"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8" name="Picture 7"/>
          <p:cNvPicPr>
            <a:picLocks noChangeAspect="1"/>
          </p:cNvPicPr>
          <p:nvPr/>
        </p:nvPicPr>
        <p:blipFill>
          <a:blip r:embed="rId3" cstate="print"/>
          <a:stretch>
            <a:fillRect/>
          </a:stretch>
        </p:blipFill>
        <p:spPr>
          <a:xfrm>
            <a:off x="3080260" y="3877818"/>
            <a:ext cx="3015740" cy="206578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228600"/>
            <a:ext cx="9148763" cy="774510"/>
          </a:xfrm>
        </p:spPr>
        <p:txBody>
          <a:bodyPr/>
          <a:lstStyle/>
          <a:p>
            <a:r>
              <a:rPr lang="en-US" sz="4000" b="1" dirty="0" smtClean="0"/>
              <a:t>Many Goals of Fisheries Law Enforcement</a:t>
            </a:r>
            <a:endParaRPr lang="en-US" sz="4000" b="1" dirty="0"/>
          </a:p>
        </p:txBody>
      </p:sp>
      <p:sp>
        <p:nvSpPr>
          <p:cNvPr id="1313795" name="Rectangle 3"/>
          <p:cNvSpPr>
            <a:spLocks noGrp="1" noChangeArrowheads="1"/>
          </p:cNvSpPr>
          <p:nvPr>
            <p:ph type="body" idx="4294967295"/>
          </p:nvPr>
        </p:nvSpPr>
        <p:spPr>
          <a:xfrm>
            <a:off x="152400" y="1179394"/>
            <a:ext cx="8610600" cy="5221406"/>
          </a:xfrm>
        </p:spPr>
        <p:txBody>
          <a:bodyPr/>
          <a:lstStyle/>
          <a:p>
            <a:pPr marL="457200" indent="-457200">
              <a:buFont typeface="Arial"/>
              <a:buChar char="•"/>
            </a:pPr>
            <a:r>
              <a:rPr lang="en-US" sz="2800" dirty="0" smtClean="0"/>
              <a:t>This leads to need for metrics for scoring violations and a change of goal to maximize scores obtained when boarding. </a:t>
            </a:r>
            <a:endParaRPr lang="en-US" sz="2800" dirty="0"/>
          </a:p>
          <a:p>
            <a:pPr marL="457200" indent="-457200">
              <a:buFont typeface="Arial"/>
              <a:buChar char="•"/>
            </a:pPr>
            <a:r>
              <a:rPr lang="en-US" sz="2800" dirty="0" smtClean="0"/>
              <a:t>Let V be the </a:t>
            </a:r>
            <a:r>
              <a:rPr lang="en-US" sz="2800" b="1" i="1" dirty="0" smtClean="0"/>
              <a:t>violation score </a:t>
            </a:r>
            <a:r>
              <a:rPr lang="en-US" sz="2800" dirty="0" smtClean="0"/>
              <a:t>obtained from a boarding.</a:t>
            </a:r>
          </a:p>
          <a:p>
            <a:pPr marL="457200" indent="-457200">
              <a:buFont typeface="Arial"/>
              <a:buChar char="•"/>
            </a:pPr>
            <a:r>
              <a:rPr lang="en-US" sz="2800" dirty="0" smtClean="0"/>
              <a:t>So far, we have been letting V = 0 or 1, depending on whether or not a violation is found.</a:t>
            </a:r>
          </a:p>
          <a:p>
            <a:pPr marL="457200" indent="-457200">
              <a:buFont typeface="Arial"/>
              <a:buChar char="•"/>
            </a:pPr>
            <a:r>
              <a:rPr lang="en-US" sz="2800" dirty="0" smtClean="0"/>
              <a:t>Alternatives: </a:t>
            </a:r>
          </a:p>
          <a:p>
            <a:pPr marL="857250" lvl="1" indent="-457200">
              <a:buFont typeface="Lucida Grande"/>
              <a:buChar char="­"/>
            </a:pPr>
            <a:r>
              <a:rPr lang="en-US" dirty="0" smtClean="0"/>
              <a:t>V = number of violations found</a:t>
            </a:r>
          </a:p>
          <a:p>
            <a:pPr marL="857250" lvl="1" indent="-457200">
              <a:buFont typeface="Lucida Grande"/>
              <a:buChar char="­"/>
            </a:pPr>
            <a:r>
              <a:rPr lang="en-US" dirty="0" smtClean="0"/>
              <a:t>V = weighted sum </a:t>
            </a:r>
            <a:r>
              <a:rPr lang="en-US" dirty="0" err="1" smtClean="0"/>
              <a:t>Σ</a:t>
            </a:r>
            <a:r>
              <a:rPr lang="en-US" dirty="0" smtClean="0"/>
              <a:t> </a:t>
            </a:r>
            <a:r>
              <a:rPr lang="en-US" dirty="0" err="1" smtClean="0"/>
              <a:t>w</a:t>
            </a:r>
            <a:r>
              <a:rPr lang="en-US" baseline="-25000" dirty="0" err="1" smtClean="0"/>
              <a:t>i</a:t>
            </a:r>
            <a:r>
              <a:rPr lang="en-US" dirty="0" err="1" smtClean="0"/>
              <a:t>x</a:t>
            </a:r>
            <a:r>
              <a:rPr lang="en-US" baseline="-25000" dirty="0" err="1" smtClean="0"/>
              <a:t>i</a:t>
            </a:r>
            <a:r>
              <a:rPr lang="en-US" baseline="-25000" dirty="0" smtClean="0"/>
              <a:t> </a:t>
            </a:r>
            <a:r>
              <a:rPr lang="en-US" dirty="0" smtClean="0"/>
              <a:t>where x</a:t>
            </a:r>
            <a:r>
              <a:rPr lang="en-US" baseline="-25000" dirty="0" smtClean="0"/>
              <a:t>i</a:t>
            </a:r>
            <a:r>
              <a:rPr lang="en-US" dirty="0" smtClean="0"/>
              <a:t> =1 if the </a:t>
            </a:r>
            <a:r>
              <a:rPr lang="en-US" dirty="0" err="1" smtClean="0"/>
              <a:t>i</a:t>
            </a:r>
            <a:r>
              <a:rPr lang="en-US" baseline="30000" dirty="0" err="1" smtClean="0"/>
              <a:t>th</a:t>
            </a:r>
            <a:r>
              <a:rPr lang="en-US" dirty="0" smtClean="0"/>
              <a:t> violation is found and 0 otherwise, and </a:t>
            </a:r>
            <a:r>
              <a:rPr lang="en-US" dirty="0" err="1" smtClean="0"/>
              <a:t>w</a:t>
            </a:r>
            <a:r>
              <a:rPr lang="en-US" baseline="-25000" dirty="0" err="1" smtClean="0"/>
              <a:t>i</a:t>
            </a:r>
            <a:r>
              <a:rPr lang="en-US" dirty="0" smtClean="0"/>
              <a:t> is some weighting factor</a:t>
            </a:r>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spTree>
    <p:extLst>
      <p:ext uri="{BB962C8B-B14F-4D97-AF65-F5344CB8AC3E}">
        <p14:creationId xmlns:p14="http://schemas.microsoft.com/office/powerpoint/2010/main" val="503824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0" y="-40313"/>
            <a:ext cx="9144000" cy="777022"/>
          </a:xfrm>
        </p:spPr>
        <p:txBody>
          <a:bodyPr/>
          <a:lstStyle/>
          <a:p>
            <a:pPr eaLnBrk="1" hangingPunct="1">
              <a:defRPr/>
            </a:pPr>
            <a:r>
              <a:rPr lang="en-US" sz="4000" b="1" dirty="0" smtClean="0">
                <a:cs typeface="+mj-cs"/>
              </a:rPr>
              <a:t>Project Challenges</a:t>
            </a:r>
          </a:p>
        </p:txBody>
      </p:sp>
      <p:sp>
        <p:nvSpPr>
          <p:cNvPr id="922627" name="Rectangle 3"/>
          <p:cNvSpPr>
            <a:spLocks noGrp="1" noChangeArrowheads="1"/>
          </p:cNvSpPr>
          <p:nvPr>
            <p:ph type="body" idx="1"/>
          </p:nvPr>
        </p:nvSpPr>
        <p:spPr>
          <a:xfrm>
            <a:off x="443552" y="609600"/>
            <a:ext cx="8224838" cy="4602163"/>
          </a:xfrm>
        </p:spPr>
        <p:txBody>
          <a:bodyPr/>
          <a:lstStyle/>
          <a:p>
            <a:pPr eaLnBrk="1" hangingPunct="1">
              <a:lnSpc>
                <a:spcPct val="90000"/>
              </a:lnSpc>
              <a:buFont typeface="Arial"/>
              <a:buChar char="•"/>
              <a:defRPr/>
            </a:pPr>
            <a:r>
              <a:rPr lang="en-US" b="1" dirty="0" smtClean="0">
                <a:solidFill>
                  <a:srgbClr val="000099"/>
                </a:solidFill>
              </a:rPr>
              <a:t>Complex Domain</a:t>
            </a:r>
            <a:endParaRPr lang="en-US" dirty="0" smtClean="0">
              <a:solidFill>
                <a:srgbClr val="000099"/>
              </a:solidFill>
            </a:endParaRPr>
          </a:p>
          <a:p>
            <a:pPr lvl="1" eaLnBrk="1" hangingPunct="1">
              <a:lnSpc>
                <a:spcPct val="90000"/>
              </a:lnSpc>
              <a:buFont typeface="Lucida Grande"/>
              <a:buChar char="­"/>
              <a:defRPr/>
            </a:pPr>
            <a:r>
              <a:rPr lang="en-US" sz="2800" dirty="0" smtClean="0"/>
              <a:t>Fishery regulations, quotas, migration patterns, weather, regional variations, close-to-shore/offshore, etc.</a:t>
            </a:r>
          </a:p>
          <a:p>
            <a:pPr lvl="1" eaLnBrk="1" hangingPunct="1">
              <a:lnSpc>
                <a:spcPct val="90000"/>
              </a:lnSpc>
              <a:buFont typeface="Lucida Grande"/>
              <a:buChar char="­"/>
              <a:defRPr/>
            </a:pPr>
            <a:r>
              <a:rPr lang="en-US" sz="2800" dirty="0" smtClean="0"/>
              <a:t>Complex human behavior influenced by economic, environmental and human factors</a:t>
            </a:r>
          </a:p>
          <a:p>
            <a:pPr lvl="1" eaLnBrk="1" hangingPunct="1">
              <a:lnSpc>
                <a:spcPct val="90000"/>
              </a:lnSpc>
              <a:buFont typeface="Lucida Grande"/>
              <a:buChar char="­"/>
              <a:defRPr/>
            </a:pPr>
            <a:r>
              <a:rPr lang="en-US" sz="2800" dirty="0" smtClean="0"/>
              <a:t>Game-theoretic aspects: deterrent, adversarial behavior</a:t>
            </a:r>
          </a:p>
        </p:txBody>
      </p:sp>
      <p:pic>
        <p:nvPicPr>
          <p:cNvPr id="2" name="Picture 1"/>
          <p:cNvPicPr>
            <a:picLocks noChangeAspect="1"/>
          </p:cNvPicPr>
          <p:nvPr/>
        </p:nvPicPr>
        <p:blipFill>
          <a:blip r:embed="rId3" cstate="print"/>
          <a:stretch>
            <a:fillRect/>
          </a:stretch>
        </p:blipFill>
        <p:spPr>
          <a:xfrm>
            <a:off x="5553516" y="4091193"/>
            <a:ext cx="3350052" cy="2545599"/>
          </a:xfrm>
          <a:prstGeom prst="rect">
            <a:avLst/>
          </a:prstGeom>
        </p:spPr>
      </p:pic>
      <p:pic>
        <p:nvPicPr>
          <p:cNvPr id="3" name="Picture 2"/>
          <p:cNvPicPr>
            <a:picLocks noChangeAspect="1"/>
          </p:cNvPicPr>
          <p:nvPr/>
        </p:nvPicPr>
        <p:blipFill>
          <a:blip r:embed="rId4" cstate="print"/>
          <a:stretch>
            <a:fillRect/>
          </a:stretch>
        </p:blipFill>
        <p:spPr>
          <a:xfrm>
            <a:off x="311082" y="4209080"/>
            <a:ext cx="3388493" cy="243003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5724"/>
            <a:ext cx="9148763" cy="774510"/>
          </a:xfrm>
        </p:spPr>
        <p:txBody>
          <a:bodyPr/>
          <a:lstStyle/>
          <a:p>
            <a:r>
              <a:rPr lang="en-US" sz="4000" b="1" dirty="0" smtClean="0"/>
              <a:t>A </a:t>
            </a:r>
            <a:r>
              <a:rPr lang="en-US" sz="4000" dirty="0" smtClean="0"/>
              <a:t>Variety of Relevant </a:t>
            </a:r>
            <a:r>
              <a:rPr lang="en-US" sz="4000" b="1" dirty="0" smtClean="0"/>
              <a:t>Features</a:t>
            </a:r>
            <a:endParaRPr lang="en-US" sz="4000" b="1" dirty="0"/>
          </a:p>
        </p:txBody>
      </p:sp>
      <p:sp>
        <p:nvSpPr>
          <p:cNvPr id="1313795" name="Rectangle 3"/>
          <p:cNvSpPr>
            <a:spLocks noGrp="1" noChangeArrowheads="1"/>
          </p:cNvSpPr>
          <p:nvPr>
            <p:ph type="body" idx="4294967295"/>
          </p:nvPr>
        </p:nvSpPr>
        <p:spPr>
          <a:xfrm>
            <a:off x="152400" y="762000"/>
            <a:ext cx="8610600" cy="5221406"/>
          </a:xfrm>
        </p:spPr>
        <p:txBody>
          <a:bodyPr/>
          <a:lstStyle/>
          <a:p>
            <a:pPr marL="457200" indent="-457200">
              <a:buFont typeface="Arial"/>
              <a:buChar char="•"/>
            </a:pPr>
            <a:r>
              <a:rPr lang="en-US" sz="2600" b="1" i="1" dirty="0" smtClean="0"/>
              <a:t>In addition to working with Coast Guard features, we are looking at introducing other features</a:t>
            </a:r>
            <a:r>
              <a:rPr lang="en-US" sz="2600" dirty="0" smtClean="0"/>
              <a:t>, such as:</a:t>
            </a:r>
          </a:p>
          <a:p>
            <a:pPr marL="857250" lvl="1" indent="-457200">
              <a:buFont typeface="Lucida Grande"/>
              <a:buChar char="­"/>
            </a:pPr>
            <a:r>
              <a:rPr lang="en-US" sz="2600" dirty="0" smtClean="0"/>
              <a:t>Weather</a:t>
            </a:r>
          </a:p>
          <a:p>
            <a:pPr marL="857250" lvl="1" indent="-457200">
              <a:buFont typeface="Lucida Grande"/>
              <a:buChar char="­"/>
            </a:pPr>
            <a:r>
              <a:rPr lang="en-US" sz="2600" dirty="0" smtClean="0"/>
              <a:t>Seasonality</a:t>
            </a:r>
          </a:p>
          <a:p>
            <a:pPr marL="857250" lvl="1" indent="-457200">
              <a:buFont typeface="Lucida Grande"/>
              <a:buChar char="­"/>
            </a:pPr>
            <a:r>
              <a:rPr lang="en-US" sz="2600" dirty="0" smtClean="0"/>
              <a:t>Fish migration</a:t>
            </a:r>
          </a:p>
          <a:p>
            <a:pPr marL="857250" lvl="1" indent="-457200">
              <a:buFont typeface="Lucida Grande"/>
              <a:buChar char="­"/>
            </a:pPr>
            <a:r>
              <a:rPr lang="en-US" sz="2600" dirty="0" smtClean="0"/>
              <a:t>Key fish species</a:t>
            </a:r>
          </a:p>
          <a:p>
            <a:pPr marL="857250" lvl="1" indent="-457200">
              <a:buFont typeface="Lucida Grande"/>
              <a:buChar char="­"/>
            </a:pPr>
            <a:r>
              <a:rPr lang="en-US" sz="2600" dirty="0" smtClean="0"/>
              <a:t>Home port </a:t>
            </a:r>
          </a:p>
          <a:p>
            <a:pPr marL="857250" lvl="1" indent="-457200">
              <a:buFont typeface="Lucida Grande"/>
              <a:buChar char="­"/>
            </a:pPr>
            <a:r>
              <a:rPr lang="en-US" sz="2600" dirty="0" smtClean="0"/>
              <a:t>Detailed vessel history</a:t>
            </a:r>
          </a:p>
          <a:p>
            <a:pPr marL="457200" indent="-457200">
              <a:buFont typeface="Arial"/>
              <a:buChar char="•"/>
            </a:pPr>
            <a:r>
              <a:rPr lang="en-US" sz="2600" dirty="0" smtClean="0"/>
              <a:t>Economic data (e.g., fish prices)</a:t>
            </a:r>
          </a:p>
          <a:p>
            <a:pPr marL="457200" indent="-457200">
              <a:buFont typeface="Arial"/>
              <a:buChar char="•"/>
            </a:pPr>
            <a:r>
              <a:rPr lang="en-US" sz="2600" dirty="0" smtClean="0"/>
              <a:t>Socioeconomic factors (such as type of family boat vs. large commercial fishing boat, or attitudes toward law enforcement)</a:t>
            </a:r>
          </a:p>
        </p:txBody>
      </p:sp>
      <p:pic>
        <p:nvPicPr>
          <p:cNvPr id="3" name="Picture 2"/>
          <p:cNvPicPr>
            <a:picLocks noChangeAspect="1"/>
          </p:cNvPicPr>
          <p:nvPr/>
        </p:nvPicPr>
        <p:blipFill>
          <a:blip r:embed="rId2" cstate="print"/>
          <a:stretch>
            <a:fillRect/>
          </a:stretch>
        </p:blipFill>
        <p:spPr>
          <a:xfrm>
            <a:off x="5983927" y="2091761"/>
            <a:ext cx="2794000" cy="1871980"/>
          </a:xfrm>
          <a:prstGeom prst="rect">
            <a:avLst/>
          </a:prstGeom>
        </p:spPr>
      </p:pic>
      <p:pic>
        <p:nvPicPr>
          <p:cNvPr id="4" name="Picture 3"/>
          <p:cNvPicPr>
            <a:picLocks noChangeAspect="1"/>
          </p:cNvPicPr>
          <p:nvPr/>
        </p:nvPicPr>
        <p:blipFill>
          <a:blip r:embed="rId3" cstate="print"/>
          <a:stretch>
            <a:fillRect/>
          </a:stretch>
        </p:blipFill>
        <p:spPr>
          <a:xfrm>
            <a:off x="3365831" y="1885950"/>
            <a:ext cx="2362200" cy="1771650"/>
          </a:xfrm>
          <a:prstGeom prst="rect">
            <a:avLst/>
          </a:prstGeom>
        </p:spPr>
      </p:pic>
    </p:spTree>
    <p:extLst>
      <p:ext uri="{BB962C8B-B14F-4D97-AF65-F5344CB8AC3E}">
        <p14:creationId xmlns:p14="http://schemas.microsoft.com/office/powerpoint/2010/main" val="3070023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304800"/>
            <a:ext cx="9148763" cy="706272"/>
          </a:xfrm>
        </p:spPr>
        <p:txBody>
          <a:bodyPr/>
          <a:lstStyle/>
          <a:p>
            <a:r>
              <a:rPr lang="en-US" sz="4000" b="1" dirty="0" smtClean="0"/>
              <a:t>Looking at Data</a:t>
            </a:r>
            <a:br>
              <a:rPr lang="en-US" sz="4000" b="1" dirty="0" smtClean="0"/>
            </a:br>
            <a:endParaRPr lang="en-US" sz="4000" b="1" dirty="0"/>
          </a:p>
        </p:txBody>
      </p:sp>
      <p:sp>
        <p:nvSpPr>
          <p:cNvPr id="1313795" name="Rectangle 3"/>
          <p:cNvSpPr>
            <a:spLocks noGrp="1" noChangeArrowheads="1"/>
          </p:cNvSpPr>
          <p:nvPr>
            <p:ph type="body" idx="4294967295"/>
          </p:nvPr>
        </p:nvSpPr>
        <p:spPr>
          <a:xfrm>
            <a:off x="141643" y="685800"/>
            <a:ext cx="8610600" cy="6019800"/>
          </a:xfrm>
        </p:spPr>
        <p:txBody>
          <a:bodyPr/>
          <a:lstStyle/>
          <a:p>
            <a:r>
              <a:rPr lang="en-US" sz="2800" dirty="0" smtClean="0"/>
              <a:t>Data is Challenging</a:t>
            </a:r>
          </a:p>
          <a:p>
            <a:r>
              <a:rPr lang="en-US" sz="2800" dirty="0" smtClean="0"/>
              <a:t>Sample Challenge: Fish Price</a:t>
            </a:r>
          </a:p>
          <a:p>
            <a:pPr marL="457200" indent="-457200">
              <a:buFont typeface="Arial"/>
              <a:buChar char="•"/>
            </a:pPr>
            <a:r>
              <a:rPr lang="en-US" sz="2800" dirty="0"/>
              <a:t>P</a:t>
            </a:r>
            <a:r>
              <a:rPr lang="en-US" sz="2800" dirty="0" smtClean="0"/>
              <a:t>remise: When fish price is high, there will be more violations</a:t>
            </a:r>
          </a:p>
          <a:p>
            <a:pPr marL="457200" indent="-457200">
              <a:buFont typeface="Arial"/>
              <a:buChar char="•"/>
            </a:pPr>
            <a:r>
              <a:rPr lang="en-US" sz="2800" dirty="0" smtClean="0"/>
              <a:t>Fish price data available from NOAA </a:t>
            </a:r>
          </a:p>
          <a:p>
            <a:pPr marL="0" indent="0">
              <a:buNone/>
            </a:pPr>
            <a:r>
              <a:rPr lang="en-US" sz="2800" dirty="0" smtClean="0"/>
              <a:t>(National Oceanic &amp; Atmospheric Admin)</a:t>
            </a:r>
          </a:p>
          <a:p>
            <a:pPr marL="457200" indent="-457200">
              <a:buFont typeface="Arial"/>
              <a:buChar char="•"/>
            </a:pPr>
            <a:r>
              <a:rPr lang="en-US" sz="2800" dirty="0" smtClean="0"/>
              <a:t>Challenges we have encountered:</a:t>
            </a:r>
          </a:p>
          <a:p>
            <a:pPr marL="857250" lvl="1" indent="-457200">
              <a:buFont typeface="Lucida Grande"/>
              <a:buChar char="­"/>
            </a:pPr>
            <a:r>
              <a:rPr lang="en-US" dirty="0" smtClean="0"/>
              <a:t>Data comes in text form</a:t>
            </a:r>
          </a:p>
          <a:p>
            <a:pPr marL="857250" lvl="1" indent="-457200">
              <a:buFont typeface="Lucida Grande"/>
              <a:buChar char="­"/>
            </a:pPr>
            <a:r>
              <a:rPr lang="en-US" dirty="0"/>
              <a:t>D</a:t>
            </a:r>
            <a:r>
              <a:rPr lang="en-US" dirty="0" smtClean="0"/>
              <a:t>ata </a:t>
            </a:r>
            <a:r>
              <a:rPr lang="en-US" dirty="0"/>
              <a:t>doesn't have a standard format. </a:t>
            </a:r>
            <a:endParaRPr lang="en-US" dirty="0" smtClean="0"/>
          </a:p>
          <a:p>
            <a:pPr marL="857250" lvl="1" indent="-457200">
              <a:buFont typeface="Lucida Grande"/>
              <a:buChar char="­"/>
            </a:pPr>
            <a:r>
              <a:rPr lang="en-US" dirty="0" smtClean="0"/>
              <a:t>The </a:t>
            </a:r>
            <a:r>
              <a:rPr lang="en-US" dirty="0"/>
              <a:t>names, </a:t>
            </a:r>
            <a:r>
              <a:rPr lang="en-US" dirty="0" smtClean="0"/>
              <a:t>the order </a:t>
            </a:r>
            <a:r>
              <a:rPr lang="en-US" dirty="0"/>
              <a:t>of fish types </a:t>
            </a:r>
            <a:r>
              <a:rPr lang="en-US" dirty="0" smtClean="0"/>
              <a:t>and presentation of price are irregular</a:t>
            </a:r>
            <a:r>
              <a:rPr lang="en-US" dirty="0"/>
              <a:t>, </a:t>
            </a:r>
            <a:r>
              <a:rPr lang="en-US" dirty="0" smtClean="0"/>
              <a:t>change from </a:t>
            </a:r>
            <a:r>
              <a:rPr lang="en-US" dirty="0"/>
              <a:t>one </a:t>
            </a:r>
            <a:r>
              <a:rPr lang="en-US" dirty="0" smtClean="0"/>
              <a:t>text file to another.</a:t>
            </a:r>
          </a:p>
        </p:txBody>
      </p:sp>
      <p:pic>
        <p:nvPicPr>
          <p:cNvPr id="2" name="Picture 1"/>
          <p:cNvPicPr>
            <a:picLocks noChangeAspect="1"/>
          </p:cNvPicPr>
          <p:nvPr/>
        </p:nvPicPr>
        <p:blipFill>
          <a:blip r:embed="rId2" cstate="print"/>
          <a:stretch>
            <a:fillRect/>
          </a:stretch>
        </p:blipFill>
        <p:spPr>
          <a:xfrm>
            <a:off x="6530868" y="2362200"/>
            <a:ext cx="2558540" cy="1752600"/>
          </a:xfrm>
          <a:prstGeom prst="rect">
            <a:avLst/>
          </a:prstGeom>
        </p:spPr>
      </p:pic>
    </p:spTree>
    <p:extLst>
      <p:ext uri="{BB962C8B-B14F-4D97-AF65-F5344CB8AC3E}">
        <p14:creationId xmlns:p14="http://schemas.microsoft.com/office/powerpoint/2010/main" val="2901560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3336" y="77304"/>
            <a:ext cx="9622099" cy="733567"/>
          </a:xfrm>
        </p:spPr>
        <p:txBody>
          <a:bodyPr/>
          <a:lstStyle/>
          <a:p>
            <a:r>
              <a:rPr lang="en-US" sz="4000" b="1" dirty="0" smtClean="0"/>
              <a:t>Sample NOAA Fish Price Data</a:t>
            </a:r>
            <a:endParaRPr lang="en-US" sz="4000" b="1" dirty="0"/>
          </a:p>
        </p:txBody>
      </p:sp>
      <p:pic>
        <p:nvPicPr>
          <p:cNvPr id="142339" name="Picture 3"/>
          <p:cNvPicPr>
            <a:picLocks noChangeAspect="1" noChangeArrowheads="1"/>
          </p:cNvPicPr>
          <p:nvPr/>
        </p:nvPicPr>
        <p:blipFill>
          <a:blip r:embed="rId2" cstate="print"/>
          <a:srcRect/>
          <a:stretch>
            <a:fillRect/>
          </a:stretch>
        </p:blipFill>
        <p:spPr bwMode="auto">
          <a:xfrm>
            <a:off x="134593" y="822512"/>
            <a:ext cx="6629708" cy="5678075"/>
          </a:xfrm>
          <a:prstGeom prst="rect">
            <a:avLst/>
          </a:prstGeom>
          <a:noFill/>
          <a:ln w="9525">
            <a:noFill/>
            <a:miter lim="800000"/>
            <a:headEnd/>
            <a:tailEnd/>
          </a:ln>
        </p:spPr>
      </p:pic>
    </p:spTree>
    <p:extLst>
      <p:ext uri="{BB962C8B-B14F-4D97-AF65-F5344CB8AC3E}">
        <p14:creationId xmlns:p14="http://schemas.microsoft.com/office/powerpoint/2010/main" val="2926334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ctrTitle"/>
          </p:nvPr>
        </p:nvSpPr>
        <p:spPr>
          <a:xfrm>
            <a:off x="685800" y="762000"/>
            <a:ext cx="7772400" cy="1470025"/>
          </a:xfrm>
        </p:spPr>
        <p:txBody>
          <a:bodyPr/>
          <a:lstStyle/>
          <a:p>
            <a:r>
              <a:rPr lang="en-US" dirty="0" smtClean="0">
                <a:ea typeface="ＭＳ Ｐゴシック" pitchFamily="34" charset="-128"/>
              </a:rPr>
              <a:t>Automatically Learning </a:t>
            </a:r>
            <a:br>
              <a:rPr lang="en-US" dirty="0" smtClean="0">
                <a:ea typeface="ＭＳ Ｐゴシック" pitchFamily="34" charset="-128"/>
              </a:rPr>
            </a:br>
            <a:r>
              <a:rPr lang="en-US" dirty="0" smtClean="0">
                <a:ea typeface="ＭＳ Ｐゴシック" pitchFamily="34" charset="-128"/>
              </a:rPr>
              <a:t>Violation Prediction Rules</a:t>
            </a:r>
          </a:p>
        </p:txBody>
      </p:sp>
      <p:sp>
        <p:nvSpPr>
          <p:cNvPr id="11268" name="Rectangle 4"/>
          <p:cNvSpPr>
            <a:spLocks noGrp="1" noChangeArrowheads="1"/>
          </p:cNvSpPr>
          <p:nvPr>
            <p:ph type="subTitle" idx="4294967295"/>
          </p:nvPr>
        </p:nvSpPr>
        <p:spPr>
          <a:xfrm>
            <a:off x="1371600" y="2667000"/>
            <a:ext cx="6400800" cy="1752600"/>
          </a:xfrm>
        </p:spPr>
        <p:txBody>
          <a:bodyPr/>
          <a:lstStyle/>
          <a:p>
            <a:pPr marL="0" indent="0" algn="ctr">
              <a:buFontTx/>
              <a:buNone/>
            </a:pPr>
            <a:r>
              <a:rPr lang="en-US" dirty="0" smtClean="0">
                <a:ea typeface="ＭＳ Ｐゴシック" pitchFamily="34" charset="-128"/>
              </a:rPr>
              <a:t>Approach due to Hans </a:t>
            </a:r>
            <a:r>
              <a:rPr lang="en-US" dirty="0" err="1" smtClean="0">
                <a:ea typeface="ＭＳ Ｐゴシック" pitchFamily="34" charset="-128"/>
              </a:rPr>
              <a:t>Chalupsky</a:t>
            </a:r>
            <a:endParaRPr lang="en-US" dirty="0" smtClean="0">
              <a:ea typeface="ＭＳ Ｐゴシック" pitchFamily="34" charset="-128"/>
            </a:endParaRPr>
          </a:p>
          <a:p>
            <a:pPr marL="0" indent="0" algn="ctr">
              <a:buFontTx/>
              <a:buNone/>
            </a:pPr>
            <a:r>
              <a:rPr lang="en-US" sz="2400" dirty="0" smtClean="0">
                <a:ea typeface="ＭＳ Ｐゴシック" pitchFamily="34" charset="-128"/>
              </a:rPr>
              <a:t>USC Information Sciences Institute</a:t>
            </a:r>
          </a:p>
        </p:txBody>
      </p:sp>
      <p:pic>
        <p:nvPicPr>
          <p:cNvPr id="4"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5724"/>
            <a:ext cx="9148763" cy="774510"/>
          </a:xfrm>
        </p:spPr>
        <p:txBody>
          <a:bodyPr/>
          <a:lstStyle/>
          <a:p>
            <a:r>
              <a:rPr lang="en-US" sz="4000" b="1" dirty="0" smtClean="0"/>
              <a:t>Machine Learning</a:t>
            </a:r>
            <a:endParaRPr lang="en-US" sz="4000" b="1" dirty="0"/>
          </a:p>
        </p:txBody>
      </p:sp>
      <p:sp>
        <p:nvSpPr>
          <p:cNvPr id="1313795" name="Rectangle 3"/>
          <p:cNvSpPr>
            <a:spLocks noGrp="1" noChangeArrowheads="1"/>
          </p:cNvSpPr>
          <p:nvPr>
            <p:ph type="body" idx="4294967295"/>
          </p:nvPr>
        </p:nvSpPr>
        <p:spPr>
          <a:xfrm>
            <a:off x="152400" y="762000"/>
            <a:ext cx="8610600" cy="5221406"/>
          </a:xfrm>
        </p:spPr>
        <p:txBody>
          <a:bodyPr/>
          <a:lstStyle/>
          <a:p>
            <a:pPr marL="457200" indent="-457200">
              <a:buFont typeface="Arial"/>
              <a:buChar char="•"/>
            </a:pPr>
            <a:r>
              <a:rPr lang="en-US" sz="2600" dirty="0" smtClean="0"/>
              <a:t>Looking </a:t>
            </a:r>
            <a:r>
              <a:rPr lang="en-US" sz="2600" dirty="0"/>
              <a:t>at machine learning </a:t>
            </a:r>
            <a:r>
              <a:rPr lang="en-US" sz="2600" dirty="0" smtClean="0"/>
              <a:t>methods to see if other features, or combination of present features and new ones, can lead to decision rules that obtain higher success rate from </a:t>
            </a:r>
            <a:r>
              <a:rPr lang="en-US" sz="2600" dirty="0" err="1" smtClean="0"/>
              <a:t>boardings</a:t>
            </a:r>
            <a:endParaRPr lang="en-US" sz="2600" dirty="0" smtClean="0"/>
          </a:p>
          <a:p>
            <a:pPr marL="457200" indent="-457200">
              <a:buFont typeface="Arial"/>
              <a:buChar char="•"/>
            </a:pPr>
            <a:r>
              <a:rPr lang="en-US" sz="2600" dirty="0" smtClean="0"/>
              <a:t>Looking at simple situations to test different decision rules, e.g., simplified situations where we have to choose one of two boats to board or one of N boats to board</a:t>
            </a:r>
          </a:p>
          <a:p>
            <a:pPr marL="457200" indent="-457200">
              <a:buFont typeface="Arial"/>
              <a:buChar char="•"/>
            </a:pPr>
            <a:r>
              <a:rPr lang="en-US" sz="2600" dirty="0" smtClean="0"/>
              <a:t>Looking at ways to determine “optimal boarding rule” given data</a:t>
            </a:r>
          </a:p>
          <a:p>
            <a:pPr marL="457200" indent="-457200">
              <a:buFont typeface="Arial"/>
              <a:buChar char="•"/>
            </a:pPr>
            <a:endParaRPr lang="en-US" sz="2600" dirty="0" smtClean="0"/>
          </a:p>
          <a:p>
            <a:pPr marL="457200" indent="-457200">
              <a:buFont typeface="Arial"/>
              <a:buChar char="•"/>
            </a:pPr>
            <a:endParaRPr lang="en-US" sz="2600" dirty="0" smtClean="0"/>
          </a:p>
        </p:txBody>
      </p:sp>
      <p:sp>
        <p:nvSpPr>
          <p:cNvPr id="7" name="Slide Number Placeholder 5"/>
          <p:cNvSpPr txBox="1">
            <a:spLocks/>
          </p:cNvSpPr>
          <p:nvPr/>
        </p:nvSpPr>
        <p:spPr>
          <a:xfrm>
            <a:off x="3537045" y="6506523"/>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rgbClr val="D1D3D4"/>
                </a:solidFill>
                <a:effectLst/>
                <a:uLnTx/>
                <a:uFillTx/>
                <a:latin typeface="Arial" charset="0"/>
                <a:ea typeface="ＭＳ Ｐゴシック" pitchFamily="34" charset="-128"/>
                <a:cs typeface="+mn-cs"/>
              </a:rPr>
              <a:t>August 2012     </a:t>
            </a:r>
            <a:fld id="{F6046762-882A-4278-9EB4-4A725228BF31}" type="slidenum">
              <a:rPr kumimoji="0" lang="en-US" sz="1100" b="0" i="0" u="none" strike="noStrike" kern="1200" cap="none" spc="0" normalizeH="0" baseline="0" noProof="0" smtClean="0">
                <a:ln>
                  <a:noFill/>
                </a:ln>
                <a:solidFill>
                  <a:srgbClr val="FFFF66"/>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en-US" sz="1100" b="0" i="0" u="none" strike="noStrike" kern="1200" cap="none" spc="0" normalizeH="0" baseline="0" noProof="0" dirty="0">
              <a:ln>
                <a:noFill/>
              </a:ln>
              <a:solidFill>
                <a:srgbClr val="FFFF66"/>
              </a:solidFill>
              <a:effectLst/>
              <a:uLnTx/>
              <a:uFillTx/>
              <a:latin typeface="Arial" charset="0"/>
              <a:ea typeface="ＭＳ Ｐゴシック" charset="-128"/>
              <a:cs typeface="+mn-cs"/>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8166" y="4451627"/>
            <a:ext cx="3381234" cy="233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8"/>
          <p:cNvPicPr>
            <a:picLocks noChangeAspect="1" noChangeArrowheads="1"/>
          </p:cNvPicPr>
          <p:nvPr/>
        </p:nvPicPr>
        <p:blipFill>
          <a:blip r:embed="rId3" cstate="print"/>
          <a:srcRect/>
          <a:stretch>
            <a:fillRect/>
          </a:stretch>
        </p:blipFill>
        <p:spPr bwMode="auto">
          <a:xfrm>
            <a:off x="609600" y="5640388"/>
            <a:ext cx="2190750" cy="989012"/>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pPr>
              <a:defRPr/>
            </a:pPr>
            <a:fld id="{60731F23-0E47-408B-A8FF-8E9251455D0A}" type="slidenum">
              <a:rPr lang="en-US" smtClean="0"/>
              <a:pPr>
                <a:defRPr/>
              </a:pPr>
              <a:t>16</a:t>
            </a:fld>
            <a:endParaRPr lang="en-US" dirty="0"/>
          </a:p>
        </p:txBody>
      </p:sp>
    </p:spTree>
    <p:extLst>
      <p:ext uri="{BB962C8B-B14F-4D97-AF65-F5344CB8AC3E}">
        <p14:creationId xmlns:p14="http://schemas.microsoft.com/office/powerpoint/2010/main" val="1689575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0"/>
            <a:ext cx="8839200" cy="1371600"/>
          </a:xfrm>
        </p:spPr>
        <p:txBody>
          <a:bodyPr/>
          <a:lstStyle/>
          <a:p>
            <a:r>
              <a:rPr lang="en-US" dirty="0" smtClean="0">
                <a:ea typeface="ＭＳ Ｐゴシック" pitchFamily="34" charset="-128"/>
              </a:rPr>
              <a:t>Goal</a:t>
            </a:r>
          </a:p>
        </p:txBody>
      </p:sp>
      <p:sp>
        <p:nvSpPr>
          <p:cNvPr id="30723" name="Rectangle 3"/>
          <p:cNvSpPr>
            <a:spLocks noGrp="1" noChangeArrowheads="1"/>
          </p:cNvSpPr>
          <p:nvPr>
            <p:ph type="body" idx="1"/>
          </p:nvPr>
        </p:nvSpPr>
        <p:spPr>
          <a:xfrm>
            <a:off x="457200" y="1143000"/>
            <a:ext cx="8153400" cy="4800600"/>
          </a:xfrm>
        </p:spPr>
        <p:txBody>
          <a:bodyPr/>
          <a:lstStyle/>
          <a:p>
            <a:r>
              <a:rPr lang="en-US" dirty="0" smtClean="0">
                <a:ea typeface="ＭＳ Ｐゴシック" pitchFamily="34" charset="-128"/>
              </a:rPr>
              <a:t>Build a predictive model that given a ship’s current features and history predicts the likelihood of a violation</a:t>
            </a:r>
          </a:p>
          <a:p>
            <a:pPr lvl="1"/>
            <a:r>
              <a:rPr lang="en-US" sz="3200" dirty="0" smtClean="0">
                <a:ea typeface="ＭＳ Ｐゴシック" pitchFamily="34" charset="-128"/>
              </a:rPr>
              <a:t>Outperform current Coast Guard rule’s predictive power</a:t>
            </a:r>
          </a:p>
          <a:p>
            <a:pPr lvl="1"/>
            <a:r>
              <a:rPr lang="en-US" sz="3200" dirty="0" smtClean="0">
                <a:ea typeface="ＭＳ Ｐゴシック" pitchFamily="34" charset="-128"/>
              </a:rPr>
              <a:t>Demonstrate model’s applicability to increase Coast Guard’s boarding efficiency</a:t>
            </a:r>
          </a:p>
          <a:p>
            <a:endParaRPr lang="en-US" dirty="0" smtClean="0">
              <a:ea typeface="ＭＳ Ｐゴシック" pitchFamily="34" charset="-128"/>
            </a:endParaRPr>
          </a:p>
        </p:txBody>
      </p:sp>
      <p:pic>
        <p:nvPicPr>
          <p:cNvPr id="4"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52400" y="-228600"/>
            <a:ext cx="8839200" cy="1371600"/>
          </a:xfrm>
        </p:spPr>
        <p:txBody>
          <a:bodyPr/>
          <a:lstStyle/>
          <a:p>
            <a:r>
              <a:rPr lang="en-US" dirty="0" smtClean="0">
                <a:ea typeface="ＭＳ Ｐゴシック" pitchFamily="34" charset="-128"/>
              </a:rPr>
              <a:t>Our Basic Approach</a:t>
            </a:r>
          </a:p>
        </p:txBody>
      </p:sp>
      <p:sp>
        <p:nvSpPr>
          <p:cNvPr id="31747" name="Rectangle 3"/>
          <p:cNvSpPr>
            <a:spLocks noGrp="1" noChangeArrowheads="1"/>
          </p:cNvSpPr>
          <p:nvPr>
            <p:ph type="body" idx="4294967295"/>
          </p:nvPr>
        </p:nvSpPr>
        <p:spPr>
          <a:xfrm>
            <a:off x="381000" y="762000"/>
            <a:ext cx="8153400" cy="4800600"/>
          </a:xfrm>
        </p:spPr>
        <p:txBody>
          <a:bodyPr/>
          <a:lstStyle/>
          <a:p>
            <a:pPr>
              <a:lnSpc>
                <a:spcPct val="90000"/>
              </a:lnSpc>
            </a:pPr>
            <a:r>
              <a:rPr lang="en-US" sz="2800" dirty="0" smtClean="0">
                <a:solidFill>
                  <a:srgbClr val="000000"/>
                </a:solidFill>
                <a:ea typeface="ＭＳ Ｐゴシック" pitchFamily="34" charset="-128"/>
              </a:rPr>
              <a:t>Deploy automated ‘classification engine’ that mimics humans’ decisions, given the input information (called ‘features’) </a:t>
            </a:r>
          </a:p>
          <a:p>
            <a:pPr lvl="1">
              <a:lnSpc>
                <a:spcPct val="90000"/>
              </a:lnSpc>
            </a:pPr>
            <a:r>
              <a:rPr lang="en-US" sz="2600" dirty="0" smtClean="0">
                <a:solidFill>
                  <a:schemeClr val="accent6"/>
                </a:solidFill>
                <a:ea typeface="ＭＳ Ｐゴシック" pitchFamily="34" charset="-128"/>
              </a:rPr>
              <a:t>Example: If I see [A, B, D] then choose X</a:t>
            </a:r>
            <a:r>
              <a:rPr lang="en-US" sz="2600" baseline="-25000" dirty="0" smtClean="0">
                <a:solidFill>
                  <a:schemeClr val="accent6"/>
                </a:solidFill>
                <a:ea typeface="ＭＳ Ｐゴシック" pitchFamily="34" charset="-128"/>
              </a:rPr>
              <a:t>1</a:t>
            </a:r>
            <a:r>
              <a:rPr lang="en-US" sz="2600" dirty="0" smtClean="0">
                <a:solidFill>
                  <a:schemeClr val="accent6"/>
                </a:solidFill>
                <a:ea typeface="ＭＳ Ｐゴシック" pitchFamily="34" charset="-128"/>
              </a:rPr>
              <a:t>, else if I see [C, D, J] then choose X</a:t>
            </a:r>
            <a:r>
              <a:rPr lang="en-US" sz="2600" baseline="-25000" dirty="0" smtClean="0">
                <a:solidFill>
                  <a:schemeClr val="accent6"/>
                </a:solidFill>
                <a:ea typeface="ＭＳ Ｐゴシック" pitchFamily="34" charset="-128"/>
              </a:rPr>
              <a:t>2</a:t>
            </a:r>
            <a:r>
              <a:rPr lang="en-US" sz="2600" dirty="0" smtClean="0">
                <a:solidFill>
                  <a:schemeClr val="accent6"/>
                </a:solidFill>
                <a:ea typeface="ＭＳ Ｐゴシック" pitchFamily="34" charset="-128"/>
              </a:rPr>
              <a:t>, etc. </a:t>
            </a:r>
          </a:p>
          <a:p>
            <a:pPr lvl="1">
              <a:lnSpc>
                <a:spcPct val="90000"/>
              </a:lnSpc>
            </a:pPr>
            <a:r>
              <a:rPr lang="en-US" sz="2600" dirty="0" smtClean="0">
                <a:solidFill>
                  <a:schemeClr val="accent6"/>
                </a:solidFill>
                <a:ea typeface="ＭＳ Ｐゴシック" pitchFamily="34" charset="-128"/>
              </a:rPr>
              <a:t>Our tasks: </a:t>
            </a:r>
          </a:p>
          <a:p>
            <a:pPr lvl="2">
              <a:lnSpc>
                <a:spcPct val="90000"/>
              </a:lnSpc>
            </a:pPr>
            <a:r>
              <a:rPr lang="en-US" sz="2600" dirty="0" smtClean="0">
                <a:solidFill>
                  <a:srgbClr val="000000"/>
                </a:solidFill>
                <a:ea typeface="ＭＳ Ｐゴシック" pitchFamily="34" charset="-128"/>
              </a:rPr>
              <a:t>1. Modeling the features (converting data into computer-readable format) </a:t>
            </a:r>
          </a:p>
          <a:p>
            <a:pPr lvl="2">
              <a:lnSpc>
                <a:spcPct val="90000"/>
              </a:lnSpc>
            </a:pPr>
            <a:r>
              <a:rPr lang="en-US" sz="2600" dirty="0" smtClean="0">
                <a:solidFill>
                  <a:srgbClr val="000000"/>
                </a:solidFill>
                <a:ea typeface="ＭＳ Ｐゴシック" pitchFamily="34" charset="-128"/>
              </a:rPr>
              <a:t>2. Modeling the ‘output’ choices: what the system should tell the user </a:t>
            </a:r>
          </a:p>
          <a:p>
            <a:pPr lvl="2">
              <a:lnSpc>
                <a:spcPct val="90000"/>
              </a:lnSpc>
            </a:pPr>
            <a:r>
              <a:rPr lang="en-US" sz="2600" dirty="0" smtClean="0">
                <a:solidFill>
                  <a:srgbClr val="000000"/>
                </a:solidFill>
                <a:ea typeface="ＭＳ Ｐゴシック" pitchFamily="34" charset="-128"/>
              </a:rPr>
              <a:t>3. Giving the computer a set of existing examples so it can learn its rules automatically </a:t>
            </a:r>
          </a:p>
          <a:p>
            <a:pPr lvl="2">
              <a:lnSpc>
                <a:spcPct val="90000"/>
              </a:lnSpc>
            </a:pPr>
            <a:r>
              <a:rPr lang="en-US" sz="2600" dirty="0" smtClean="0">
                <a:solidFill>
                  <a:srgbClr val="000000"/>
                </a:solidFill>
                <a:ea typeface="ＭＳ Ｐゴシック" pitchFamily="34" charset="-128"/>
              </a:rPr>
              <a:t>4. Measuring how well the learned rules</a:t>
            </a:r>
          </a:p>
          <a:p>
            <a:pPr marL="914400" lvl="2" indent="0">
              <a:lnSpc>
                <a:spcPct val="90000"/>
              </a:lnSpc>
              <a:buNone/>
            </a:pPr>
            <a:r>
              <a:rPr lang="en-US" sz="2600" dirty="0">
                <a:solidFill>
                  <a:srgbClr val="000000"/>
                </a:solidFill>
                <a:ea typeface="ＭＳ Ｐゴシック" pitchFamily="34" charset="-128"/>
              </a:rPr>
              <a:t> </a:t>
            </a:r>
            <a:r>
              <a:rPr lang="en-US" sz="2600" dirty="0" smtClean="0">
                <a:solidFill>
                  <a:srgbClr val="000000"/>
                </a:solidFill>
                <a:ea typeface="ＭＳ Ｐゴシック" pitchFamily="34" charset="-128"/>
              </a:rPr>
              <a:t>  work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52400" y="-152400"/>
            <a:ext cx="8839200" cy="1371600"/>
          </a:xfrm>
        </p:spPr>
        <p:txBody>
          <a:bodyPr/>
          <a:lstStyle/>
          <a:p>
            <a:r>
              <a:rPr lang="en-US" sz="4000" dirty="0" smtClean="0">
                <a:ea typeface="ＭＳ Ｐゴシック" pitchFamily="34" charset="-128"/>
              </a:rPr>
              <a:t>Classifier-based Violation Prediction</a:t>
            </a:r>
          </a:p>
        </p:txBody>
      </p:sp>
      <p:sp>
        <p:nvSpPr>
          <p:cNvPr id="23555" name="Rectangle 3"/>
          <p:cNvSpPr>
            <a:spLocks noGrp="1" noChangeArrowheads="1"/>
          </p:cNvSpPr>
          <p:nvPr>
            <p:ph type="body" idx="4294967295"/>
          </p:nvPr>
        </p:nvSpPr>
        <p:spPr>
          <a:xfrm>
            <a:off x="457200" y="838200"/>
            <a:ext cx="8224838" cy="5105400"/>
          </a:xfrm>
        </p:spPr>
        <p:txBody>
          <a:bodyPr/>
          <a:lstStyle/>
          <a:p>
            <a:pPr>
              <a:lnSpc>
                <a:spcPct val="90000"/>
              </a:lnSpc>
            </a:pPr>
            <a:r>
              <a:rPr lang="en-US" sz="2800" dirty="0" smtClean="0">
                <a:ea typeface="ＭＳ Ｐゴシック" pitchFamily="34" charset="-128"/>
              </a:rPr>
              <a:t>Learned automated decision tree classifier to try to improve “board”/“don’t-board” decisions</a:t>
            </a:r>
          </a:p>
          <a:p>
            <a:pPr lvl="1">
              <a:lnSpc>
                <a:spcPct val="90000"/>
              </a:lnSpc>
            </a:pPr>
            <a:r>
              <a:rPr lang="en-US" dirty="0" smtClean="0">
                <a:ea typeface="ＭＳ Ｐゴシック" pitchFamily="34" charset="-128"/>
              </a:rPr>
              <a:t>Predict probability of any violation found based on history</a:t>
            </a:r>
          </a:p>
          <a:p>
            <a:pPr lvl="2">
              <a:lnSpc>
                <a:spcPct val="90000"/>
              </a:lnSpc>
            </a:pPr>
            <a:r>
              <a:rPr lang="en-US" sz="2800" dirty="0" smtClean="0">
                <a:ea typeface="ＭＳ Ｐゴシック" pitchFamily="34" charset="-128"/>
              </a:rPr>
              <a:t>Currently no differentiation between safety and fishery</a:t>
            </a:r>
          </a:p>
          <a:p>
            <a:pPr lvl="1">
              <a:lnSpc>
                <a:spcPct val="90000"/>
              </a:lnSpc>
            </a:pPr>
            <a:r>
              <a:rPr lang="en-US" b="1" dirty="0" smtClean="0">
                <a:ea typeface="ＭＳ Ｐゴシック" pitchFamily="34" charset="-128"/>
              </a:rPr>
              <a:t>We only use 6 features at the moment:</a:t>
            </a:r>
          </a:p>
          <a:p>
            <a:pPr lvl="2">
              <a:lnSpc>
                <a:spcPct val="90000"/>
              </a:lnSpc>
            </a:pPr>
            <a:r>
              <a:rPr lang="en-US" sz="2800" dirty="0" smtClean="0">
                <a:ea typeface="ＭＳ Ｐゴシック" pitchFamily="34" charset="-128"/>
              </a:rPr>
              <a:t>Some of the current Coast Guard features</a:t>
            </a:r>
          </a:p>
          <a:p>
            <a:pPr lvl="2"/>
            <a:r>
              <a:rPr lang="en-US" sz="2800" dirty="0" smtClean="0">
                <a:ea typeface="ＭＳ Ｐゴシック" pitchFamily="34" charset="-128"/>
              </a:rPr>
              <a:t> Number of prior </a:t>
            </a:r>
            <a:r>
              <a:rPr lang="en-US" sz="2800" dirty="0" err="1" smtClean="0">
                <a:ea typeface="ＭＳ Ｐゴシック" pitchFamily="34" charset="-128"/>
              </a:rPr>
              <a:t>boardings</a:t>
            </a:r>
            <a:endParaRPr lang="en-US" sz="2800" dirty="0" smtClean="0">
              <a:ea typeface="ＭＳ Ｐゴシック" pitchFamily="34" charset="-128"/>
            </a:endParaRPr>
          </a:p>
          <a:p>
            <a:pPr lvl="2"/>
            <a:r>
              <a:rPr lang="en-US" sz="2800" dirty="0" smtClean="0">
                <a:ea typeface="ＭＳ Ｐゴシック" pitchFamily="34" charset="-128"/>
              </a:rPr>
              <a:t> Boarding quarter</a:t>
            </a:r>
          </a:p>
          <a:p>
            <a:pPr lvl="2"/>
            <a:r>
              <a:rPr lang="en-US" sz="2800" dirty="0" smtClean="0">
                <a:ea typeface="ＭＳ Ｐゴシック" pitchFamily="34" charset="-128"/>
              </a:rPr>
              <a:t> Last boarding had violation</a:t>
            </a:r>
          </a:p>
          <a:p>
            <a:pPr marL="914400" lvl="2" indent="0">
              <a:lnSpc>
                <a:spcPct val="90000"/>
              </a:lnSpc>
              <a:buNone/>
            </a:pPr>
            <a:endParaRPr lang="en-US" sz="2000" dirty="0" smtClean="0">
              <a:ea typeface="ＭＳ Ｐゴシック" pitchFamily="34" charset="-128"/>
            </a:endParaRPr>
          </a:p>
          <a:p>
            <a:pPr lvl="3">
              <a:lnSpc>
                <a:spcPct val="90000"/>
              </a:lnSpc>
            </a:pPr>
            <a:endParaRPr lang="en-US" sz="18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8600" y="-533400"/>
            <a:ext cx="8539162" cy="1371600"/>
          </a:xfrm>
        </p:spPr>
        <p:txBody>
          <a:bodyPr/>
          <a:lstStyle/>
          <a:p>
            <a:pPr marL="0" indent="0">
              <a:lnSpc>
                <a:spcPct val="90000"/>
              </a:lnSpc>
            </a:pPr>
            <a:r>
              <a:rPr lang="en-US" dirty="0" smtClean="0"/>
              <a:t/>
            </a:r>
            <a:br>
              <a:rPr lang="en-US" dirty="0" smtClean="0"/>
            </a:br>
            <a:r>
              <a:rPr lang="en-US" dirty="0" smtClean="0"/>
              <a:t>Fisheries Rules</a:t>
            </a:r>
          </a:p>
        </p:txBody>
      </p:sp>
      <p:sp>
        <p:nvSpPr>
          <p:cNvPr id="30723" name="Rectangle 3"/>
          <p:cNvSpPr>
            <a:spLocks noGrp="1" noChangeArrowheads="1"/>
          </p:cNvSpPr>
          <p:nvPr>
            <p:ph type="body" idx="4294967295"/>
          </p:nvPr>
        </p:nvSpPr>
        <p:spPr>
          <a:xfrm>
            <a:off x="457200" y="762000"/>
            <a:ext cx="8153400" cy="4572000"/>
          </a:xfrm>
        </p:spPr>
        <p:txBody>
          <a:bodyPr/>
          <a:lstStyle/>
          <a:p>
            <a:pPr>
              <a:lnSpc>
                <a:spcPct val="90000"/>
              </a:lnSpc>
            </a:pPr>
            <a:r>
              <a:rPr lang="en-US" sz="3600" dirty="0" smtClean="0"/>
              <a:t>The United States sets rules for fishing with the goal of maintaining healthy fish populations.</a:t>
            </a:r>
          </a:p>
          <a:p>
            <a:pPr>
              <a:lnSpc>
                <a:spcPct val="90000"/>
              </a:lnSpc>
            </a:pPr>
            <a:r>
              <a:rPr lang="en-US" sz="3600" dirty="0" smtClean="0"/>
              <a:t>Rules depend on specific species and include</a:t>
            </a:r>
          </a:p>
          <a:p>
            <a:pPr lvl="1">
              <a:lnSpc>
                <a:spcPct val="90000"/>
              </a:lnSpc>
            </a:pPr>
            <a:r>
              <a:rPr lang="en-US" dirty="0"/>
              <a:t>A</a:t>
            </a:r>
            <a:r>
              <a:rPr lang="en-US" dirty="0" smtClean="0"/>
              <a:t>llowable locations to fish</a:t>
            </a:r>
          </a:p>
          <a:p>
            <a:pPr lvl="1">
              <a:lnSpc>
                <a:spcPct val="90000"/>
              </a:lnSpc>
            </a:pPr>
            <a:r>
              <a:rPr lang="en-US" dirty="0" smtClean="0"/>
              <a:t>Allowable seasons to fish</a:t>
            </a:r>
          </a:p>
          <a:p>
            <a:pPr lvl="1">
              <a:lnSpc>
                <a:spcPct val="90000"/>
              </a:lnSpc>
            </a:pPr>
            <a:r>
              <a:rPr lang="en-US" dirty="0" smtClean="0"/>
              <a:t>Catch quotas</a:t>
            </a:r>
            <a:endParaRPr lang="en-US" dirty="0"/>
          </a:p>
          <a:p>
            <a:pPr>
              <a:lnSpc>
                <a:spcPct val="90000"/>
              </a:lnSpc>
            </a:pPr>
            <a:r>
              <a:rPr lang="en-US" sz="3600" dirty="0" smtClean="0"/>
              <a:t>Violations of the rules</a:t>
            </a:r>
          </a:p>
          <a:p>
            <a:pPr marL="0" indent="0">
              <a:lnSpc>
                <a:spcPct val="90000"/>
              </a:lnSpc>
              <a:buNone/>
            </a:pPr>
            <a:r>
              <a:rPr lang="en-US" sz="3600" dirty="0"/>
              <a:t> </a:t>
            </a:r>
            <a:r>
              <a:rPr lang="en-US" sz="3600" dirty="0" smtClean="0"/>
              <a:t>  leads to fines – sometimes quite large</a:t>
            </a:r>
          </a:p>
        </p:txBody>
      </p:sp>
      <p:pic>
        <p:nvPicPr>
          <p:cNvPr id="7"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6" name="Picture 5"/>
          <p:cNvPicPr>
            <a:picLocks noChangeAspect="1"/>
          </p:cNvPicPr>
          <p:nvPr/>
        </p:nvPicPr>
        <p:blipFill>
          <a:blip r:embed="rId3" cstate="print"/>
          <a:stretch>
            <a:fillRect/>
          </a:stretch>
        </p:blipFill>
        <p:spPr>
          <a:xfrm>
            <a:off x="6528690" y="2971800"/>
            <a:ext cx="2225211" cy="1752600"/>
          </a:xfrm>
          <a:prstGeom prst="rect">
            <a:avLst/>
          </a:prstGeom>
        </p:spPr>
      </p:pic>
      <p:sp>
        <p:nvSpPr>
          <p:cNvPr id="2" name="TextBox 1"/>
          <p:cNvSpPr txBox="1"/>
          <p:nvPr/>
        </p:nvSpPr>
        <p:spPr>
          <a:xfrm>
            <a:off x="5715000" y="4800600"/>
            <a:ext cx="3432400" cy="461665"/>
          </a:xfrm>
          <a:prstGeom prst="rect">
            <a:avLst/>
          </a:prstGeom>
          <a:noFill/>
        </p:spPr>
        <p:txBody>
          <a:bodyPr wrap="none" rtlCol="0">
            <a:spAutoFit/>
          </a:bodyPr>
          <a:lstStyle/>
          <a:p>
            <a:r>
              <a:rPr lang="en-US" dirty="0" smtClean="0"/>
              <a:t>Endangered Atlantic Cod</a:t>
            </a:r>
            <a:endParaRPr lang="en-US" dirty="0"/>
          </a:p>
        </p:txBody>
      </p:sp>
    </p:spTree>
    <p:extLst>
      <p:ext uri="{BB962C8B-B14F-4D97-AF65-F5344CB8AC3E}">
        <p14:creationId xmlns:p14="http://schemas.microsoft.com/office/powerpoint/2010/main" val="3107202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52400" y="-152400"/>
            <a:ext cx="8839200" cy="1066800"/>
          </a:xfrm>
        </p:spPr>
        <p:txBody>
          <a:bodyPr/>
          <a:lstStyle/>
          <a:p>
            <a:r>
              <a:rPr lang="en-US" sz="4300" dirty="0" smtClean="0">
                <a:ea typeface="ＭＳ Ｐゴシック" pitchFamily="34" charset="-128"/>
              </a:rPr>
              <a:t>Evaluation</a:t>
            </a:r>
          </a:p>
        </p:txBody>
      </p:sp>
      <p:sp>
        <p:nvSpPr>
          <p:cNvPr id="25603" name="Rectangle 3"/>
          <p:cNvSpPr>
            <a:spLocks noGrp="1" noChangeArrowheads="1"/>
          </p:cNvSpPr>
          <p:nvPr>
            <p:ph type="body" sz="half" idx="4294967295"/>
          </p:nvPr>
        </p:nvSpPr>
        <p:spPr>
          <a:xfrm>
            <a:off x="219075" y="685800"/>
            <a:ext cx="8086725" cy="2387600"/>
          </a:xfrm>
        </p:spPr>
        <p:txBody>
          <a:bodyPr/>
          <a:lstStyle/>
          <a:p>
            <a:pPr>
              <a:lnSpc>
                <a:spcPct val="90000"/>
              </a:lnSpc>
            </a:pPr>
            <a:r>
              <a:rPr lang="en-US" sz="2400" dirty="0" smtClean="0">
                <a:ea typeface="ＭＳ Ｐゴシック" pitchFamily="34" charset="-128"/>
              </a:rPr>
              <a:t>Method 1:</a:t>
            </a:r>
          </a:p>
          <a:p>
            <a:pPr lvl="1">
              <a:lnSpc>
                <a:spcPct val="90000"/>
              </a:lnSpc>
            </a:pPr>
            <a:r>
              <a:rPr lang="en-US" sz="2400" dirty="0" smtClean="0">
                <a:ea typeface="ＭＳ Ｐゴシック" pitchFamily="34" charset="-128"/>
              </a:rPr>
              <a:t>Use classifier to classify </a:t>
            </a:r>
            <a:r>
              <a:rPr lang="en-US" sz="2400" dirty="0" err="1" smtClean="0">
                <a:ea typeface="ＭＳ Ｐゴシック" pitchFamily="34" charset="-128"/>
              </a:rPr>
              <a:t>boardings</a:t>
            </a:r>
            <a:r>
              <a:rPr lang="en-US" sz="2400" dirty="0" smtClean="0">
                <a:ea typeface="ＭＳ Ｐゴシック" pitchFamily="34" charset="-128"/>
              </a:rPr>
              <a:t> and measure accuracy</a:t>
            </a:r>
          </a:p>
          <a:p>
            <a:pPr lvl="1">
              <a:lnSpc>
                <a:spcPct val="90000"/>
              </a:lnSpc>
            </a:pPr>
            <a:r>
              <a:rPr lang="en-US" sz="2400" dirty="0" smtClean="0">
                <a:ea typeface="ＭＳ Ｐゴシック" pitchFamily="34" charset="-128"/>
              </a:rPr>
              <a:t>Problem: very unbalanced data, always saying DONT-BOARD wins</a:t>
            </a:r>
          </a:p>
          <a:p>
            <a:pPr>
              <a:lnSpc>
                <a:spcPct val="90000"/>
              </a:lnSpc>
            </a:pPr>
            <a:r>
              <a:rPr lang="en-US" sz="2400" dirty="0" smtClean="0">
                <a:ea typeface="ＭＳ Ｐゴシック" pitchFamily="34" charset="-128"/>
              </a:rPr>
              <a:t>Method 2 (better): Need to make some </a:t>
            </a:r>
            <a:r>
              <a:rPr lang="en-US" sz="2400" dirty="0" err="1" smtClean="0">
                <a:ea typeface="ＭＳ Ｐゴシック" pitchFamily="34" charset="-128"/>
              </a:rPr>
              <a:t>boardings</a:t>
            </a:r>
            <a:endParaRPr lang="en-US" sz="2400" dirty="0" smtClean="0">
              <a:ea typeface="ＭＳ Ｐゴシック" pitchFamily="34" charset="-128"/>
            </a:endParaRPr>
          </a:p>
          <a:p>
            <a:pPr lvl="1">
              <a:lnSpc>
                <a:spcPct val="90000"/>
              </a:lnSpc>
            </a:pPr>
            <a:r>
              <a:rPr lang="en-US" sz="2400" dirty="0" smtClean="0">
                <a:ea typeface="ＭＳ Ｐゴシック" pitchFamily="34" charset="-128"/>
              </a:rPr>
              <a:t>Make resource decisions using classifier input</a:t>
            </a:r>
          </a:p>
          <a:p>
            <a:pPr lvl="1">
              <a:lnSpc>
                <a:spcPct val="90000"/>
              </a:lnSpc>
            </a:pPr>
            <a:r>
              <a:rPr lang="en-US" sz="2400" dirty="0" smtClean="0">
                <a:ea typeface="ＭＳ Ｐゴシック" pitchFamily="34" charset="-128"/>
              </a:rPr>
              <a:t>Given a “bucket” of N potential boarding targets, decide which one to board using one of the following strategies:</a:t>
            </a:r>
          </a:p>
          <a:p>
            <a:pPr lvl="2">
              <a:lnSpc>
                <a:spcPct val="90000"/>
              </a:lnSpc>
            </a:pPr>
            <a:r>
              <a:rPr lang="en-US" dirty="0" smtClean="0">
                <a:ea typeface="ＭＳ Ｐゴシック" pitchFamily="34" charset="-128"/>
              </a:rPr>
              <a:t>Strategy 1: pick randomly from the bucket</a:t>
            </a:r>
          </a:p>
          <a:p>
            <a:pPr lvl="2">
              <a:lnSpc>
                <a:spcPct val="90000"/>
              </a:lnSpc>
            </a:pPr>
            <a:r>
              <a:rPr lang="en-US" dirty="0" smtClean="0">
                <a:ea typeface="ＭＳ Ｐゴシック" pitchFamily="34" charset="-128"/>
              </a:rPr>
              <a:t>Strategy 2: use partial current Coast Guard score to pick</a:t>
            </a:r>
          </a:p>
          <a:p>
            <a:pPr lvl="2">
              <a:lnSpc>
                <a:spcPct val="90000"/>
              </a:lnSpc>
            </a:pPr>
            <a:r>
              <a:rPr lang="en-US" dirty="0" smtClean="0">
                <a:ea typeface="ＭＳ Ｐゴシック" pitchFamily="34" charset="-128"/>
              </a:rPr>
              <a:t>Strategy 3: use learned rules (pick boat whose classification rule gives highest probability for a violation)</a:t>
            </a:r>
          </a:p>
          <a:p>
            <a:pPr lvl="1">
              <a:lnSpc>
                <a:spcPct val="90000"/>
              </a:lnSpc>
              <a:spcBef>
                <a:spcPts val="0"/>
              </a:spcBef>
            </a:pPr>
            <a:r>
              <a:rPr lang="en-US" sz="2400" dirty="0" smtClean="0">
                <a:ea typeface="ＭＳ Ｐゴシック" pitchFamily="34" charset="-128"/>
              </a:rPr>
              <a:t>Run this many times and measure how often</a:t>
            </a:r>
          </a:p>
          <a:p>
            <a:pPr marL="457200" lvl="1" indent="0">
              <a:lnSpc>
                <a:spcPct val="90000"/>
              </a:lnSpc>
              <a:spcBef>
                <a:spcPts val="0"/>
              </a:spcBef>
              <a:buNone/>
            </a:pPr>
            <a:r>
              <a:rPr lang="en-US" sz="2400" dirty="0">
                <a:ea typeface="ＭＳ Ｐゴシック" pitchFamily="34" charset="-128"/>
              </a:rPr>
              <a:t> </a:t>
            </a:r>
            <a:r>
              <a:rPr lang="en-US" sz="2400" dirty="0" smtClean="0">
                <a:ea typeface="ＭＳ Ｐゴシック" pitchFamily="34" charset="-128"/>
              </a:rPr>
              <a:t>   we “win”</a:t>
            </a:r>
          </a:p>
          <a:p>
            <a:pPr lvl="1">
              <a:lnSpc>
                <a:spcPct val="90000"/>
              </a:lnSpc>
            </a:pPr>
            <a:endParaRPr lang="en-US" sz="20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5" name="Object 3"/>
          <p:cNvGraphicFramePr>
            <a:graphicFrameLocks noChangeAspect="1"/>
          </p:cNvGraphicFramePr>
          <p:nvPr/>
        </p:nvGraphicFramePr>
        <p:xfrm>
          <a:off x="750888" y="2312988"/>
          <a:ext cx="7958137" cy="4468812"/>
        </p:xfrm>
        <a:graphic>
          <a:graphicData uri="http://schemas.openxmlformats.org/presentationml/2006/ole">
            <mc:AlternateContent xmlns:mc="http://schemas.openxmlformats.org/markup-compatibility/2006">
              <mc:Choice xmlns:v="urn:schemas-microsoft-com:vml" Requires="v">
                <p:oleObj spid="_x0000_s2160" r:id="rId4" imgW="8772120" imgH="4925880" progId="">
                  <p:embed/>
                </p:oleObj>
              </mc:Choice>
              <mc:Fallback>
                <p:oleObj r:id="rId4" imgW="8772120" imgH="49258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888" y="2312988"/>
                        <a:ext cx="7958137" cy="44688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4" name="Rectangle 2"/>
          <p:cNvSpPr>
            <a:spLocks noGrp="1" noChangeArrowheads="1"/>
          </p:cNvSpPr>
          <p:nvPr>
            <p:ph type="title" idx="4294967295"/>
          </p:nvPr>
        </p:nvSpPr>
        <p:spPr>
          <a:xfrm>
            <a:off x="152400" y="-152400"/>
            <a:ext cx="8839200" cy="1371600"/>
          </a:xfrm>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03" rIns="0" bIns="0"/>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ea typeface="ＭＳ Ｐゴシック" pitchFamily="34" charset="-128"/>
              </a:rPr>
              <a:t>Boarding Efficiency Results</a:t>
            </a:r>
          </a:p>
        </p:txBody>
      </p:sp>
      <p:sp>
        <p:nvSpPr>
          <p:cNvPr id="38925" name="Rectangle 13"/>
          <p:cNvSpPr>
            <a:spLocks noGrp="1" noChangeArrowheads="1"/>
          </p:cNvSpPr>
          <p:nvPr>
            <p:ph type="body" idx="4294967295"/>
          </p:nvPr>
        </p:nvSpPr>
        <p:spPr>
          <a:xfrm>
            <a:off x="457200" y="990600"/>
            <a:ext cx="8153400" cy="4800600"/>
          </a:xfrm>
        </p:spPr>
        <p:txBody>
          <a:bodyPr/>
          <a:lstStyle/>
          <a:p>
            <a:r>
              <a:rPr lang="en-US" sz="2800" dirty="0" smtClean="0">
                <a:ea typeface="ＭＳ Ｐゴシック" pitchFamily="34" charset="-128"/>
              </a:rPr>
              <a:t>Results from averaging 10-fold cross validation</a:t>
            </a:r>
          </a:p>
          <a:p>
            <a:r>
              <a:rPr lang="en-US" sz="2800" dirty="0" smtClean="0">
                <a:ea typeface="ＭＳ Ｐゴシック" pitchFamily="34" charset="-128"/>
              </a:rPr>
              <a:t>80%/20% training/test data splits</a:t>
            </a:r>
          </a:p>
        </p:txBody>
      </p:sp>
      <p:sp>
        <p:nvSpPr>
          <p:cNvPr id="38916" name="Rectangle 4"/>
          <p:cNvSpPr>
            <a:spLocks noChangeArrowheads="1"/>
          </p:cNvSpPr>
          <p:nvPr/>
        </p:nvSpPr>
        <p:spPr bwMode="auto">
          <a:xfrm>
            <a:off x="7464425" y="3152775"/>
            <a:ext cx="1493838" cy="165893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17" name="Text Box 5"/>
          <p:cNvSpPr txBox="1">
            <a:spLocks noChangeArrowheads="1"/>
          </p:cNvSpPr>
          <p:nvPr/>
        </p:nvSpPr>
        <p:spPr bwMode="auto">
          <a:xfrm>
            <a:off x="4572000" y="2505075"/>
            <a:ext cx="190500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14338">
              <a:tabLst>
                <a:tab pos="657225" algn="l"/>
                <a:tab pos="1312863" algn="l"/>
              </a:tabLst>
              <a:defRPr sz="2400">
                <a:solidFill>
                  <a:schemeClr val="tx1"/>
                </a:solidFill>
                <a:latin typeface="Times New Roman" pitchFamily="18" charset="0"/>
                <a:ea typeface="ＭＳ Ｐゴシック" pitchFamily="34" charset="-128"/>
              </a:defRPr>
            </a:lvl1pPr>
            <a:lvl2pPr marL="674688" indent="-260350" defTabSz="414338">
              <a:tabLst>
                <a:tab pos="657225" algn="l"/>
                <a:tab pos="1312863" algn="l"/>
              </a:tabLst>
              <a:defRPr sz="2400">
                <a:solidFill>
                  <a:schemeClr val="tx1"/>
                </a:solidFill>
                <a:latin typeface="Times New Roman" pitchFamily="18" charset="0"/>
                <a:ea typeface="ＭＳ Ｐゴシック" pitchFamily="34" charset="-128"/>
              </a:defRPr>
            </a:lvl2pPr>
            <a:lvl3pPr marL="1036638" indent="-207963" defTabSz="414338">
              <a:tabLst>
                <a:tab pos="657225" algn="l"/>
                <a:tab pos="1312863" algn="l"/>
              </a:tabLst>
              <a:defRPr sz="2400">
                <a:solidFill>
                  <a:schemeClr val="tx1"/>
                </a:solidFill>
                <a:latin typeface="Times New Roman" pitchFamily="18" charset="0"/>
                <a:ea typeface="ＭＳ Ｐゴシック" pitchFamily="34" charset="-128"/>
              </a:defRPr>
            </a:lvl3pPr>
            <a:lvl4pPr marL="1450975" indent="-206375" defTabSz="414338">
              <a:tabLst>
                <a:tab pos="657225" algn="l"/>
                <a:tab pos="1312863" algn="l"/>
              </a:tabLst>
              <a:defRPr sz="2400">
                <a:solidFill>
                  <a:schemeClr val="tx1"/>
                </a:solidFill>
                <a:latin typeface="Times New Roman" pitchFamily="18" charset="0"/>
                <a:ea typeface="ＭＳ Ｐゴシック" pitchFamily="34" charset="-128"/>
              </a:defRPr>
            </a:lvl4pPr>
            <a:lvl5pPr marL="1866900" indent="-207963" defTabSz="414338">
              <a:tabLst>
                <a:tab pos="657225" algn="l"/>
                <a:tab pos="1312863" algn="l"/>
              </a:tabLst>
              <a:defRPr sz="2400">
                <a:solidFill>
                  <a:schemeClr val="tx1"/>
                </a:solidFill>
                <a:latin typeface="Times New Roman" pitchFamily="18" charset="0"/>
                <a:ea typeface="ＭＳ Ｐゴシック" pitchFamily="34" charset="-128"/>
              </a:defRPr>
            </a:lvl5pPr>
            <a:lvl6pPr marL="2324100" indent="-207963" defTabSz="414338" fontAlgn="base">
              <a:spcBef>
                <a:spcPct val="0"/>
              </a:spcBef>
              <a:spcAft>
                <a:spcPct val="0"/>
              </a:spcAft>
              <a:tabLst>
                <a:tab pos="657225" algn="l"/>
                <a:tab pos="1312863" algn="l"/>
              </a:tabLst>
              <a:defRPr sz="2400">
                <a:solidFill>
                  <a:schemeClr val="tx1"/>
                </a:solidFill>
                <a:latin typeface="Times New Roman" pitchFamily="18" charset="0"/>
                <a:ea typeface="ＭＳ Ｐゴシック" pitchFamily="34" charset="-128"/>
              </a:defRPr>
            </a:lvl6pPr>
            <a:lvl7pPr marL="2781300" indent="-207963" defTabSz="414338" fontAlgn="base">
              <a:spcBef>
                <a:spcPct val="0"/>
              </a:spcBef>
              <a:spcAft>
                <a:spcPct val="0"/>
              </a:spcAft>
              <a:tabLst>
                <a:tab pos="657225" algn="l"/>
                <a:tab pos="1312863" algn="l"/>
              </a:tabLst>
              <a:defRPr sz="2400">
                <a:solidFill>
                  <a:schemeClr val="tx1"/>
                </a:solidFill>
                <a:latin typeface="Times New Roman" pitchFamily="18" charset="0"/>
                <a:ea typeface="ＭＳ Ｐゴシック" pitchFamily="34" charset="-128"/>
              </a:defRPr>
            </a:lvl7pPr>
            <a:lvl8pPr marL="3238500" indent="-207963" defTabSz="414338" fontAlgn="base">
              <a:spcBef>
                <a:spcPct val="0"/>
              </a:spcBef>
              <a:spcAft>
                <a:spcPct val="0"/>
              </a:spcAft>
              <a:tabLst>
                <a:tab pos="657225" algn="l"/>
                <a:tab pos="1312863" algn="l"/>
              </a:tabLst>
              <a:defRPr sz="2400">
                <a:solidFill>
                  <a:schemeClr val="tx1"/>
                </a:solidFill>
                <a:latin typeface="Times New Roman" pitchFamily="18" charset="0"/>
                <a:ea typeface="ＭＳ Ｐゴシック" pitchFamily="34" charset="-128"/>
              </a:defRPr>
            </a:lvl8pPr>
            <a:lvl9pPr marL="3695700" indent="-207963" defTabSz="414338" fontAlgn="base">
              <a:spcBef>
                <a:spcPct val="0"/>
              </a:spcBef>
              <a:spcAft>
                <a:spcPct val="0"/>
              </a:spcAft>
              <a:tabLst>
                <a:tab pos="657225" algn="l"/>
                <a:tab pos="1312863" algn="l"/>
              </a:tabLst>
              <a:defRPr sz="2400">
                <a:solidFill>
                  <a:schemeClr val="tx1"/>
                </a:solidFill>
                <a:latin typeface="Times New Roman" pitchFamily="18" charset="0"/>
                <a:ea typeface="ＭＳ Ｐゴシック" pitchFamily="34" charset="-128"/>
              </a:defRPr>
            </a:lvl9pPr>
          </a:lstStyle>
          <a:p>
            <a:pPr hangingPunct="0">
              <a:lnSpc>
                <a:spcPct val="93000"/>
              </a:lnSpc>
              <a:buClr>
                <a:srgbClr val="000000"/>
              </a:buClr>
              <a:buSzPct val="100000"/>
              <a:buFont typeface="Times New Roman" pitchFamily="18" charset="0"/>
              <a:buNone/>
            </a:pPr>
            <a:r>
              <a:rPr lang="en-US" sz="1600" dirty="0">
                <a:solidFill>
                  <a:srgbClr val="000000"/>
                </a:solidFill>
                <a:latin typeface="Arial" pitchFamily="34" charset="0"/>
              </a:rPr>
              <a:t>Combination of Rules and </a:t>
            </a:r>
            <a:r>
              <a:rPr lang="en-US" sz="1600" dirty="0" smtClean="0">
                <a:solidFill>
                  <a:srgbClr val="000000"/>
                </a:solidFill>
                <a:latin typeface="Arial" pitchFamily="34" charset="0"/>
              </a:rPr>
              <a:t>Current Rule</a:t>
            </a:r>
            <a:endParaRPr lang="en-US" sz="1600" dirty="0">
              <a:solidFill>
                <a:srgbClr val="000000"/>
              </a:solidFill>
              <a:latin typeface="Arial" pitchFamily="34" charset="0"/>
            </a:endParaRPr>
          </a:p>
        </p:txBody>
      </p:sp>
      <p:sp>
        <p:nvSpPr>
          <p:cNvPr id="38918" name="Text Box 6"/>
          <p:cNvSpPr txBox="1">
            <a:spLocks noChangeArrowheads="1"/>
          </p:cNvSpPr>
          <p:nvPr/>
        </p:nvSpPr>
        <p:spPr bwMode="auto">
          <a:xfrm>
            <a:off x="5867400" y="3124200"/>
            <a:ext cx="10795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14338">
              <a:tabLst>
                <a:tab pos="657225" algn="l"/>
              </a:tabLst>
              <a:defRPr sz="2400">
                <a:solidFill>
                  <a:schemeClr val="tx1"/>
                </a:solidFill>
                <a:latin typeface="Times New Roman" pitchFamily="18" charset="0"/>
                <a:ea typeface="ＭＳ Ｐゴシック" pitchFamily="34" charset="-128"/>
              </a:defRPr>
            </a:lvl1pPr>
            <a:lvl2pPr marL="674688" indent="-260350" defTabSz="414338">
              <a:tabLst>
                <a:tab pos="657225" algn="l"/>
              </a:tabLst>
              <a:defRPr sz="2400">
                <a:solidFill>
                  <a:schemeClr val="tx1"/>
                </a:solidFill>
                <a:latin typeface="Times New Roman" pitchFamily="18" charset="0"/>
                <a:ea typeface="ＭＳ Ｐゴシック" pitchFamily="34" charset="-128"/>
              </a:defRPr>
            </a:lvl2pPr>
            <a:lvl3pPr marL="1036638" indent="-207963" defTabSz="414338">
              <a:tabLst>
                <a:tab pos="657225" algn="l"/>
              </a:tabLst>
              <a:defRPr sz="2400">
                <a:solidFill>
                  <a:schemeClr val="tx1"/>
                </a:solidFill>
                <a:latin typeface="Times New Roman" pitchFamily="18" charset="0"/>
                <a:ea typeface="ＭＳ Ｐゴシック" pitchFamily="34" charset="-128"/>
              </a:defRPr>
            </a:lvl3pPr>
            <a:lvl4pPr marL="1450975" indent="-206375" defTabSz="414338">
              <a:tabLst>
                <a:tab pos="657225" algn="l"/>
              </a:tabLst>
              <a:defRPr sz="2400">
                <a:solidFill>
                  <a:schemeClr val="tx1"/>
                </a:solidFill>
                <a:latin typeface="Times New Roman" pitchFamily="18" charset="0"/>
                <a:ea typeface="ＭＳ Ｐゴシック" pitchFamily="34" charset="-128"/>
              </a:defRPr>
            </a:lvl4pPr>
            <a:lvl5pPr marL="1866900" indent="-207963" defTabSz="414338">
              <a:tabLst>
                <a:tab pos="657225" algn="l"/>
              </a:tabLst>
              <a:defRPr sz="2400">
                <a:solidFill>
                  <a:schemeClr val="tx1"/>
                </a:solidFill>
                <a:latin typeface="Times New Roman" pitchFamily="18" charset="0"/>
                <a:ea typeface="ＭＳ Ｐゴシック" pitchFamily="34" charset="-128"/>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9pPr>
          </a:lstStyle>
          <a:p>
            <a:pPr hangingPunct="0">
              <a:lnSpc>
                <a:spcPct val="93000"/>
              </a:lnSpc>
              <a:buClr>
                <a:srgbClr val="000000"/>
              </a:buClr>
              <a:buSzPct val="100000"/>
              <a:buFont typeface="Times New Roman" pitchFamily="18" charset="0"/>
              <a:buNone/>
            </a:pPr>
            <a:r>
              <a:rPr lang="en-US" sz="1600">
                <a:solidFill>
                  <a:srgbClr val="000000"/>
                </a:solidFill>
                <a:latin typeface="Arial" pitchFamily="34" charset="0"/>
              </a:rPr>
              <a:t>Rules</a:t>
            </a:r>
          </a:p>
        </p:txBody>
      </p:sp>
      <p:sp>
        <p:nvSpPr>
          <p:cNvPr id="38919" name="Text Box 7"/>
          <p:cNvSpPr txBox="1">
            <a:spLocks noChangeArrowheads="1"/>
          </p:cNvSpPr>
          <p:nvPr/>
        </p:nvSpPr>
        <p:spPr bwMode="auto">
          <a:xfrm>
            <a:off x="6470650" y="4043363"/>
            <a:ext cx="92075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14338">
              <a:tabLst>
                <a:tab pos="657225" algn="l"/>
              </a:tabLst>
              <a:defRPr sz="2400">
                <a:solidFill>
                  <a:schemeClr val="tx1"/>
                </a:solidFill>
                <a:latin typeface="Times New Roman" pitchFamily="18" charset="0"/>
                <a:ea typeface="ＭＳ Ｐゴシック" pitchFamily="34" charset="-128"/>
              </a:defRPr>
            </a:lvl1pPr>
            <a:lvl2pPr marL="674688" indent="-260350" defTabSz="414338">
              <a:tabLst>
                <a:tab pos="657225" algn="l"/>
              </a:tabLst>
              <a:defRPr sz="2400">
                <a:solidFill>
                  <a:schemeClr val="tx1"/>
                </a:solidFill>
                <a:latin typeface="Times New Roman" pitchFamily="18" charset="0"/>
                <a:ea typeface="ＭＳ Ｐゴシック" pitchFamily="34" charset="-128"/>
              </a:defRPr>
            </a:lvl2pPr>
            <a:lvl3pPr marL="1036638" indent="-207963" defTabSz="414338">
              <a:tabLst>
                <a:tab pos="657225" algn="l"/>
              </a:tabLst>
              <a:defRPr sz="2400">
                <a:solidFill>
                  <a:schemeClr val="tx1"/>
                </a:solidFill>
                <a:latin typeface="Times New Roman" pitchFamily="18" charset="0"/>
                <a:ea typeface="ＭＳ Ｐゴシック" pitchFamily="34" charset="-128"/>
              </a:defRPr>
            </a:lvl3pPr>
            <a:lvl4pPr marL="1450975" indent="-206375" defTabSz="414338">
              <a:tabLst>
                <a:tab pos="657225" algn="l"/>
              </a:tabLst>
              <a:defRPr sz="2400">
                <a:solidFill>
                  <a:schemeClr val="tx1"/>
                </a:solidFill>
                <a:latin typeface="Times New Roman" pitchFamily="18" charset="0"/>
                <a:ea typeface="ＭＳ Ｐゴシック" pitchFamily="34" charset="-128"/>
              </a:defRPr>
            </a:lvl4pPr>
            <a:lvl5pPr marL="1866900" indent="-207963" defTabSz="414338">
              <a:tabLst>
                <a:tab pos="657225" algn="l"/>
              </a:tabLst>
              <a:defRPr sz="2400">
                <a:solidFill>
                  <a:schemeClr val="tx1"/>
                </a:solidFill>
                <a:latin typeface="Times New Roman" pitchFamily="18" charset="0"/>
                <a:ea typeface="ＭＳ Ｐゴシック" pitchFamily="34" charset="-128"/>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9pPr>
          </a:lstStyle>
          <a:p>
            <a:pPr hangingPunct="0">
              <a:lnSpc>
                <a:spcPct val="93000"/>
              </a:lnSpc>
              <a:buClr>
                <a:srgbClr val="000000"/>
              </a:buClr>
              <a:buSzPct val="100000"/>
              <a:buFont typeface="Times New Roman" pitchFamily="18" charset="0"/>
              <a:buNone/>
            </a:pPr>
            <a:r>
              <a:rPr lang="en-US" sz="1600" dirty="0" smtClean="0">
                <a:solidFill>
                  <a:srgbClr val="000000"/>
                </a:solidFill>
                <a:latin typeface="Arial" pitchFamily="34" charset="0"/>
              </a:rPr>
              <a:t>Current Rule</a:t>
            </a:r>
            <a:endParaRPr lang="en-US" sz="1600" dirty="0">
              <a:solidFill>
                <a:srgbClr val="000000"/>
              </a:solidFill>
              <a:latin typeface="Arial" pitchFamily="34" charset="0"/>
            </a:endParaRPr>
          </a:p>
        </p:txBody>
      </p:sp>
      <p:sp>
        <p:nvSpPr>
          <p:cNvPr id="38920" name="Text Box 8"/>
          <p:cNvSpPr txBox="1">
            <a:spLocks noChangeArrowheads="1"/>
          </p:cNvSpPr>
          <p:nvPr/>
        </p:nvSpPr>
        <p:spPr bwMode="auto">
          <a:xfrm>
            <a:off x="6470650" y="4791075"/>
            <a:ext cx="99377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14338">
              <a:tabLst>
                <a:tab pos="657225" algn="l"/>
              </a:tabLst>
              <a:defRPr sz="2400">
                <a:solidFill>
                  <a:schemeClr val="tx1"/>
                </a:solidFill>
                <a:latin typeface="Times New Roman" pitchFamily="18" charset="0"/>
                <a:ea typeface="ＭＳ Ｐゴシック" pitchFamily="34" charset="-128"/>
              </a:defRPr>
            </a:lvl1pPr>
            <a:lvl2pPr marL="674688" indent="-260350" defTabSz="414338">
              <a:tabLst>
                <a:tab pos="657225" algn="l"/>
              </a:tabLst>
              <a:defRPr sz="2400">
                <a:solidFill>
                  <a:schemeClr val="tx1"/>
                </a:solidFill>
                <a:latin typeface="Times New Roman" pitchFamily="18" charset="0"/>
                <a:ea typeface="ＭＳ Ｐゴシック" pitchFamily="34" charset="-128"/>
              </a:defRPr>
            </a:lvl2pPr>
            <a:lvl3pPr marL="1036638" indent="-207963" defTabSz="414338">
              <a:tabLst>
                <a:tab pos="657225" algn="l"/>
              </a:tabLst>
              <a:defRPr sz="2400">
                <a:solidFill>
                  <a:schemeClr val="tx1"/>
                </a:solidFill>
                <a:latin typeface="Times New Roman" pitchFamily="18" charset="0"/>
                <a:ea typeface="ＭＳ Ｐゴシック" pitchFamily="34" charset="-128"/>
              </a:defRPr>
            </a:lvl3pPr>
            <a:lvl4pPr marL="1450975" indent="-206375" defTabSz="414338">
              <a:tabLst>
                <a:tab pos="657225" algn="l"/>
              </a:tabLst>
              <a:defRPr sz="2400">
                <a:solidFill>
                  <a:schemeClr val="tx1"/>
                </a:solidFill>
                <a:latin typeface="Times New Roman" pitchFamily="18" charset="0"/>
                <a:ea typeface="ＭＳ Ｐゴシック" pitchFamily="34" charset="-128"/>
              </a:defRPr>
            </a:lvl4pPr>
            <a:lvl5pPr marL="1866900" indent="-207963" defTabSz="414338">
              <a:tabLst>
                <a:tab pos="657225" algn="l"/>
              </a:tabLst>
              <a:defRPr sz="2400">
                <a:solidFill>
                  <a:schemeClr val="tx1"/>
                </a:solidFill>
                <a:latin typeface="Times New Roman" pitchFamily="18" charset="0"/>
                <a:ea typeface="ＭＳ Ｐゴシック" pitchFamily="34" charset="-128"/>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ea typeface="ＭＳ Ｐゴシック" pitchFamily="34" charset="-128"/>
              </a:defRPr>
            </a:lvl9pPr>
          </a:lstStyle>
          <a:p>
            <a:pPr hangingPunct="0">
              <a:lnSpc>
                <a:spcPct val="93000"/>
              </a:lnSpc>
              <a:buClr>
                <a:srgbClr val="000000"/>
              </a:buClr>
              <a:buSzPct val="100000"/>
              <a:buFont typeface="Times New Roman" pitchFamily="18" charset="0"/>
              <a:buNone/>
            </a:pPr>
            <a:r>
              <a:rPr lang="en-US" sz="1600">
                <a:solidFill>
                  <a:srgbClr val="000000"/>
                </a:solidFill>
                <a:latin typeface="Arial" pitchFamily="34" charset="0"/>
              </a:rPr>
              <a:t>Random</a:t>
            </a:r>
          </a:p>
        </p:txBody>
      </p:sp>
      <p:sp>
        <p:nvSpPr>
          <p:cNvPr id="38921" name="Text Box 9"/>
          <p:cNvSpPr txBox="1">
            <a:spLocks noChangeArrowheads="1"/>
          </p:cNvSpPr>
          <p:nvPr/>
        </p:nvSpPr>
        <p:spPr bwMode="auto">
          <a:xfrm>
            <a:off x="5581650" y="6324600"/>
            <a:ext cx="257175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14338">
              <a:tabLst>
                <a:tab pos="657225" algn="l"/>
                <a:tab pos="1312863" algn="l"/>
                <a:tab pos="1970088" algn="l"/>
              </a:tabLst>
              <a:defRPr sz="2400">
                <a:solidFill>
                  <a:schemeClr val="tx1"/>
                </a:solidFill>
                <a:latin typeface="Times New Roman" pitchFamily="18" charset="0"/>
                <a:ea typeface="ＭＳ Ｐゴシック" pitchFamily="34" charset="-128"/>
              </a:defRPr>
            </a:lvl1pPr>
            <a:lvl2pPr marL="674688" indent="-260350" defTabSz="414338">
              <a:tabLst>
                <a:tab pos="657225" algn="l"/>
                <a:tab pos="1312863" algn="l"/>
                <a:tab pos="1970088" algn="l"/>
              </a:tabLst>
              <a:defRPr sz="2400">
                <a:solidFill>
                  <a:schemeClr val="tx1"/>
                </a:solidFill>
                <a:latin typeface="Times New Roman" pitchFamily="18" charset="0"/>
                <a:ea typeface="ＭＳ Ｐゴシック" pitchFamily="34" charset="-128"/>
              </a:defRPr>
            </a:lvl2pPr>
            <a:lvl3pPr marL="1036638" indent="-207963" defTabSz="414338">
              <a:tabLst>
                <a:tab pos="657225" algn="l"/>
                <a:tab pos="1312863" algn="l"/>
                <a:tab pos="1970088" algn="l"/>
              </a:tabLst>
              <a:defRPr sz="2400">
                <a:solidFill>
                  <a:schemeClr val="tx1"/>
                </a:solidFill>
                <a:latin typeface="Times New Roman" pitchFamily="18" charset="0"/>
                <a:ea typeface="ＭＳ Ｐゴシック" pitchFamily="34" charset="-128"/>
              </a:defRPr>
            </a:lvl3pPr>
            <a:lvl4pPr marL="1450975" indent="-206375" defTabSz="414338">
              <a:tabLst>
                <a:tab pos="657225" algn="l"/>
                <a:tab pos="1312863" algn="l"/>
                <a:tab pos="1970088" algn="l"/>
              </a:tabLst>
              <a:defRPr sz="2400">
                <a:solidFill>
                  <a:schemeClr val="tx1"/>
                </a:solidFill>
                <a:latin typeface="Times New Roman" pitchFamily="18" charset="0"/>
                <a:ea typeface="ＭＳ Ｐゴシック" pitchFamily="34" charset="-128"/>
              </a:defRPr>
            </a:lvl4pPr>
            <a:lvl5pPr marL="1866900" indent="-207963" defTabSz="414338">
              <a:tabLst>
                <a:tab pos="657225" algn="l"/>
                <a:tab pos="1312863" algn="l"/>
                <a:tab pos="1970088" algn="l"/>
              </a:tabLst>
              <a:defRPr sz="2400">
                <a:solidFill>
                  <a:schemeClr val="tx1"/>
                </a:solidFill>
                <a:latin typeface="Times New Roman" pitchFamily="18" charset="0"/>
                <a:ea typeface="ＭＳ Ｐゴシック" pitchFamily="34" charset="-128"/>
              </a:defRPr>
            </a:lvl5pPr>
            <a:lvl6pPr marL="23241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ea typeface="ＭＳ Ｐゴシック" pitchFamily="34" charset="-128"/>
              </a:defRPr>
            </a:lvl6pPr>
            <a:lvl7pPr marL="27813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ea typeface="ＭＳ Ｐゴシック" pitchFamily="34" charset="-128"/>
              </a:defRPr>
            </a:lvl7pPr>
            <a:lvl8pPr marL="32385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ea typeface="ＭＳ Ｐゴシック" pitchFamily="34" charset="-128"/>
              </a:defRPr>
            </a:lvl8pPr>
            <a:lvl9pPr marL="36957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ea typeface="ＭＳ Ｐゴシック" pitchFamily="34" charset="-128"/>
              </a:defRPr>
            </a:lvl9pPr>
          </a:lstStyle>
          <a:p>
            <a:pPr hangingPunct="0">
              <a:lnSpc>
                <a:spcPct val="93000"/>
              </a:lnSpc>
              <a:buClr>
                <a:srgbClr val="000000"/>
              </a:buClr>
              <a:buSzPct val="100000"/>
              <a:buFont typeface="Times New Roman" pitchFamily="18" charset="0"/>
              <a:buNone/>
            </a:pPr>
            <a:r>
              <a:rPr lang="en-US" sz="1600">
                <a:solidFill>
                  <a:srgbClr val="000000"/>
                </a:solidFill>
                <a:latin typeface="Arial" pitchFamily="34" charset="0"/>
              </a:rPr>
              <a:t>Bucket Size</a:t>
            </a:r>
          </a:p>
        </p:txBody>
      </p:sp>
      <p:sp>
        <p:nvSpPr>
          <p:cNvPr id="38922" name="Text Box 10"/>
          <p:cNvSpPr txBox="1">
            <a:spLocks noChangeArrowheads="1"/>
          </p:cNvSpPr>
          <p:nvPr/>
        </p:nvSpPr>
        <p:spPr bwMode="auto">
          <a:xfrm>
            <a:off x="228600" y="3429000"/>
            <a:ext cx="129540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14338">
              <a:tabLst>
                <a:tab pos="657225" algn="l"/>
                <a:tab pos="1312863" algn="l"/>
              </a:tabLst>
              <a:defRPr sz="2400">
                <a:solidFill>
                  <a:schemeClr val="tx1"/>
                </a:solidFill>
                <a:latin typeface="Times New Roman" pitchFamily="18" charset="0"/>
                <a:ea typeface="ＭＳ Ｐゴシック" pitchFamily="34" charset="-128"/>
              </a:defRPr>
            </a:lvl1pPr>
            <a:lvl2pPr marL="674688" indent="-260350" defTabSz="414338">
              <a:tabLst>
                <a:tab pos="657225" algn="l"/>
                <a:tab pos="1312863" algn="l"/>
              </a:tabLst>
              <a:defRPr sz="2400">
                <a:solidFill>
                  <a:schemeClr val="tx1"/>
                </a:solidFill>
                <a:latin typeface="Times New Roman" pitchFamily="18" charset="0"/>
                <a:ea typeface="ＭＳ Ｐゴシック" pitchFamily="34" charset="-128"/>
              </a:defRPr>
            </a:lvl2pPr>
            <a:lvl3pPr marL="1036638" indent="-207963" defTabSz="414338">
              <a:tabLst>
                <a:tab pos="657225" algn="l"/>
                <a:tab pos="1312863" algn="l"/>
              </a:tabLst>
              <a:defRPr sz="2400">
                <a:solidFill>
                  <a:schemeClr val="tx1"/>
                </a:solidFill>
                <a:latin typeface="Times New Roman" pitchFamily="18" charset="0"/>
                <a:ea typeface="ＭＳ Ｐゴシック" pitchFamily="34" charset="-128"/>
              </a:defRPr>
            </a:lvl3pPr>
            <a:lvl4pPr marL="1450975" indent="-206375" defTabSz="414338">
              <a:tabLst>
                <a:tab pos="657225" algn="l"/>
                <a:tab pos="1312863" algn="l"/>
              </a:tabLst>
              <a:defRPr sz="2400">
                <a:solidFill>
                  <a:schemeClr val="tx1"/>
                </a:solidFill>
                <a:latin typeface="Times New Roman" pitchFamily="18" charset="0"/>
                <a:ea typeface="ＭＳ Ｐゴシック" pitchFamily="34" charset="-128"/>
              </a:defRPr>
            </a:lvl4pPr>
            <a:lvl5pPr marL="1866900" indent="-207963" defTabSz="414338">
              <a:tabLst>
                <a:tab pos="657225" algn="l"/>
                <a:tab pos="1312863" algn="l"/>
              </a:tabLst>
              <a:defRPr sz="2400">
                <a:solidFill>
                  <a:schemeClr val="tx1"/>
                </a:solidFill>
                <a:latin typeface="Times New Roman" pitchFamily="18" charset="0"/>
                <a:ea typeface="ＭＳ Ｐゴシック" pitchFamily="34" charset="-128"/>
              </a:defRPr>
            </a:lvl5pPr>
            <a:lvl6pPr marL="2324100" indent="-207963" defTabSz="414338" fontAlgn="base">
              <a:spcBef>
                <a:spcPct val="0"/>
              </a:spcBef>
              <a:spcAft>
                <a:spcPct val="0"/>
              </a:spcAft>
              <a:tabLst>
                <a:tab pos="657225" algn="l"/>
                <a:tab pos="1312863" algn="l"/>
              </a:tabLst>
              <a:defRPr sz="2400">
                <a:solidFill>
                  <a:schemeClr val="tx1"/>
                </a:solidFill>
                <a:latin typeface="Times New Roman" pitchFamily="18" charset="0"/>
                <a:ea typeface="ＭＳ Ｐゴシック" pitchFamily="34" charset="-128"/>
              </a:defRPr>
            </a:lvl6pPr>
            <a:lvl7pPr marL="2781300" indent="-207963" defTabSz="414338" fontAlgn="base">
              <a:spcBef>
                <a:spcPct val="0"/>
              </a:spcBef>
              <a:spcAft>
                <a:spcPct val="0"/>
              </a:spcAft>
              <a:tabLst>
                <a:tab pos="657225" algn="l"/>
                <a:tab pos="1312863" algn="l"/>
              </a:tabLst>
              <a:defRPr sz="2400">
                <a:solidFill>
                  <a:schemeClr val="tx1"/>
                </a:solidFill>
                <a:latin typeface="Times New Roman" pitchFamily="18" charset="0"/>
                <a:ea typeface="ＭＳ Ｐゴシック" pitchFamily="34" charset="-128"/>
              </a:defRPr>
            </a:lvl7pPr>
            <a:lvl8pPr marL="3238500" indent="-207963" defTabSz="414338" fontAlgn="base">
              <a:spcBef>
                <a:spcPct val="0"/>
              </a:spcBef>
              <a:spcAft>
                <a:spcPct val="0"/>
              </a:spcAft>
              <a:tabLst>
                <a:tab pos="657225" algn="l"/>
                <a:tab pos="1312863" algn="l"/>
              </a:tabLst>
              <a:defRPr sz="2400">
                <a:solidFill>
                  <a:schemeClr val="tx1"/>
                </a:solidFill>
                <a:latin typeface="Times New Roman" pitchFamily="18" charset="0"/>
                <a:ea typeface="ＭＳ Ｐゴシック" pitchFamily="34" charset="-128"/>
              </a:defRPr>
            </a:lvl8pPr>
            <a:lvl9pPr marL="3695700" indent="-207963" defTabSz="414338" fontAlgn="base">
              <a:spcBef>
                <a:spcPct val="0"/>
              </a:spcBef>
              <a:spcAft>
                <a:spcPct val="0"/>
              </a:spcAft>
              <a:tabLst>
                <a:tab pos="657225" algn="l"/>
                <a:tab pos="1312863" algn="l"/>
              </a:tabLst>
              <a:defRPr sz="2400">
                <a:solidFill>
                  <a:schemeClr val="tx1"/>
                </a:solidFill>
                <a:latin typeface="Times New Roman" pitchFamily="18" charset="0"/>
                <a:ea typeface="ＭＳ Ｐゴシック" pitchFamily="34" charset="-128"/>
              </a:defRPr>
            </a:lvl9pPr>
          </a:lstStyle>
          <a:p>
            <a:pPr hangingPunct="0">
              <a:lnSpc>
                <a:spcPct val="93000"/>
              </a:lnSpc>
              <a:buClr>
                <a:srgbClr val="000000"/>
              </a:buClr>
              <a:buSzPct val="100000"/>
              <a:buFont typeface="Times New Roman" pitchFamily="18" charset="0"/>
              <a:buNone/>
            </a:pPr>
            <a:r>
              <a:rPr lang="en-US" sz="1600">
                <a:solidFill>
                  <a:srgbClr val="000000"/>
                </a:solidFill>
                <a:latin typeface="Arial" pitchFamily="34" charset="0"/>
              </a:rPr>
              <a:t>Efficiency</a:t>
            </a:r>
          </a:p>
        </p:txBody>
      </p:sp>
      <p:sp>
        <p:nvSpPr>
          <p:cNvPr id="38924" name="Rectangle 12"/>
          <p:cNvSpPr>
            <a:spLocks noChangeArrowheads="1"/>
          </p:cNvSpPr>
          <p:nvPr/>
        </p:nvSpPr>
        <p:spPr bwMode="auto">
          <a:xfrm>
            <a:off x="762000" y="4038600"/>
            <a:ext cx="3810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Slide Number Placeholder 2"/>
          <p:cNvSpPr>
            <a:spLocks noGrp="1"/>
          </p:cNvSpPr>
          <p:nvPr>
            <p:ph type="sldNum" sz="quarter" idx="10"/>
          </p:nvPr>
        </p:nvSpPr>
        <p:spPr/>
        <p:txBody>
          <a:bodyPr/>
          <a:lstStyle/>
          <a:p>
            <a:pPr>
              <a:defRPr/>
            </a:pPr>
            <a:fld id="{60731F23-0E47-408B-A8FF-8E9251455D0A}" type="slidenum">
              <a:rPr lang="en-US" smtClean="0"/>
              <a:pPr>
                <a:defRPr/>
              </a:pPr>
              <a:t>21</a:t>
            </a:fld>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 y="-152400"/>
            <a:ext cx="8839200" cy="1371600"/>
          </a:xfrm>
        </p:spPr>
        <p:txBody>
          <a:bodyPr/>
          <a:lstStyle/>
          <a:p>
            <a:r>
              <a:rPr lang="en-US" sz="4300" dirty="0">
                <a:latin typeface="Times New Roman" charset="0"/>
                <a:ea typeface="ＭＳ Ｐゴシック" charset="0"/>
              </a:rPr>
              <a:t>Next Steps</a:t>
            </a:r>
          </a:p>
        </p:txBody>
      </p:sp>
      <p:sp>
        <p:nvSpPr>
          <p:cNvPr id="27651" name="Rectangle 3"/>
          <p:cNvSpPr>
            <a:spLocks noGrp="1" noChangeArrowheads="1"/>
          </p:cNvSpPr>
          <p:nvPr>
            <p:ph type="body" idx="4294967295"/>
          </p:nvPr>
        </p:nvSpPr>
        <p:spPr>
          <a:xfrm>
            <a:off x="457200" y="1066800"/>
            <a:ext cx="8224838" cy="4941888"/>
          </a:xfrm>
        </p:spPr>
        <p:txBody>
          <a:bodyPr/>
          <a:lstStyle/>
          <a:p>
            <a:pPr>
              <a:lnSpc>
                <a:spcPct val="90000"/>
              </a:lnSpc>
            </a:pPr>
            <a:r>
              <a:rPr lang="en-US" b="1" dirty="0">
                <a:latin typeface="Times New Roman" charset="0"/>
                <a:ea typeface="ＭＳ Ｐゴシック" charset="0"/>
              </a:rPr>
              <a:t>Connect additional data</a:t>
            </a:r>
          </a:p>
          <a:p>
            <a:pPr lvl="1">
              <a:lnSpc>
                <a:spcPct val="90000"/>
              </a:lnSpc>
            </a:pPr>
            <a:r>
              <a:rPr lang="en-US" sz="3200" dirty="0">
                <a:latin typeface="Times New Roman" charset="0"/>
                <a:ea typeface="ＭＳ Ｐゴシック" charset="0"/>
              </a:rPr>
              <a:t>Fish prices, weather, </a:t>
            </a:r>
            <a:r>
              <a:rPr lang="ja-JP" altLang="en-US" sz="3200" dirty="0">
                <a:latin typeface="Times New Roman" charset="0"/>
                <a:ea typeface="ＭＳ Ｐゴシック" charset="0"/>
              </a:rPr>
              <a:t>“</a:t>
            </a:r>
            <a:r>
              <a:rPr lang="en-US" sz="3200" dirty="0">
                <a:latin typeface="Times New Roman" charset="0"/>
                <a:ea typeface="ＭＳ Ｐゴシック" charset="0"/>
              </a:rPr>
              <a:t>quota reset days</a:t>
            </a:r>
            <a:r>
              <a:rPr lang="ja-JP" altLang="en-US" sz="3200" dirty="0">
                <a:latin typeface="Times New Roman" charset="0"/>
                <a:ea typeface="ＭＳ Ｐゴシック" charset="0"/>
              </a:rPr>
              <a:t>”</a:t>
            </a:r>
            <a:r>
              <a:rPr lang="en-US" sz="3200" dirty="0">
                <a:latin typeface="Times New Roman" charset="0"/>
                <a:ea typeface="ＭＳ Ｐゴシック" charset="0"/>
              </a:rPr>
              <a:t>, etc.</a:t>
            </a:r>
          </a:p>
          <a:p>
            <a:pPr lvl="1">
              <a:lnSpc>
                <a:spcPct val="90000"/>
              </a:lnSpc>
            </a:pPr>
            <a:endParaRPr lang="en-US" sz="3200" dirty="0">
              <a:latin typeface="Times New Roman" charset="0"/>
              <a:ea typeface="ＭＳ Ｐゴシック" charset="0"/>
            </a:endParaRPr>
          </a:p>
          <a:p>
            <a:pPr>
              <a:lnSpc>
                <a:spcPct val="90000"/>
              </a:lnSpc>
            </a:pPr>
            <a:r>
              <a:rPr lang="en-US" b="1" dirty="0">
                <a:latin typeface="Times New Roman" charset="0"/>
                <a:ea typeface="ＭＳ Ｐゴシック" charset="0"/>
              </a:rPr>
              <a:t>Improve prediction models</a:t>
            </a:r>
          </a:p>
          <a:p>
            <a:pPr lvl="1">
              <a:lnSpc>
                <a:spcPct val="90000"/>
              </a:lnSpc>
            </a:pPr>
            <a:r>
              <a:rPr lang="en-US" sz="3200" dirty="0">
                <a:latin typeface="Times New Roman" charset="0"/>
                <a:ea typeface="ＭＳ Ｐゴシック" charset="0"/>
              </a:rPr>
              <a:t>Better individualized violation behavior models</a:t>
            </a:r>
          </a:p>
          <a:p>
            <a:pPr lvl="1">
              <a:lnSpc>
                <a:spcPct val="90000"/>
              </a:lnSpc>
            </a:pPr>
            <a:r>
              <a:rPr lang="en-US" sz="3200" dirty="0">
                <a:latin typeface="Times New Roman" charset="0"/>
                <a:ea typeface="ＭＳ Ｐゴシック" charset="0"/>
              </a:rPr>
              <a:t>Link additional data sources to improve prediction</a:t>
            </a:r>
          </a:p>
        </p:txBody>
      </p:sp>
      <p:pic>
        <p:nvPicPr>
          <p:cNvPr id="4" name="Picture 8"/>
          <p:cNvPicPr>
            <a:picLocks noChangeAspect="1" noChangeArrowheads="1"/>
          </p:cNvPicPr>
          <p:nvPr/>
        </p:nvPicPr>
        <p:blipFill>
          <a:blip r:embed="rId3"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smtClean="0">
                <a:ea typeface="ＭＳ Ｐゴシック"/>
              </a:rPr>
              <a:t>Regression Methods</a:t>
            </a:r>
            <a:endParaRPr lang="en-US" dirty="0"/>
          </a:p>
        </p:txBody>
      </p:sp>
      <p:sp>
        <p:nvSpPr>
          <p:cNvPr id="4" name="Content Placeholder 3"/>
          <p:cNvSpPr>
            <a:spLocks noGrp="1"/>
          </p:cNvSpPr>
          <p:nvPr>
            <p:ph idx="1"/>
          </p:nvPr>
        </p:nvSpPr>
        <p:spPr>
          <a:xfrm>
            <a:off x="609600" y="1828800"/>
            <a:ext cx="8153400" cy="4800600"/>
          </a:xfrm>
        </p:spPr>
        <p:txBody>
          <a:bodyPr/>
          <a:lstStyle/>
          <a:p>
            <a:pPr marL="0" indent="0" algn="ctr">
              <a:buNone/>
            </a:pPr>
            <a:r>
              <a:rPr lang="en-US" dirty="0" smtClean="0"/>
              <a:t>Thanks to Minge </a:t>
            </a:r>
            <a:r>
              <a:rPr lang="en-US" dirty="0" err="1" smtClean="0"/>
              <a:t>Xie</a:t>
            </a:r>
            <a:endParaRPr lang="en-US" dirty="0" smtClean="0"/>
          </a:p>
          <a:p>
            <a:pPr marL="0" indent="0" algn="ctr">
              <a:buNone/>
            </a:pPr>
            <a:r>
              <a:rPr lang="en-US" dirty="0" smtClean="0"/>
              <a:t>Rutgers, CCICADA</a:t>
            </a:r>
            <a:endParaRPr lang="en-US" dirty="0"/>
          </a:p>
          <a:p>
            <a:pPr marL="0" indent="0" algn="ctr">
              <a:buNone/>
            </a:pPr>
            <a:endParaRPr lang="en-US" sz="2000" dirty="0" smtClean="0"/>
          </a:p>
          <a:p>
            <a:endParaRPr lang="en-US" dirty="0" smtClean="0"/>
          </a:p>
          <a:p>
            <a:pPr lvl="1"/>
            <a:endParaRPr lang="en-US" dirty="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5724"/>
            <a:ext cx="9148763" cy="774510"/>
          </a:xfrm>
        </p:spPr>
        <p:txBody>
          <a:bodyPr/>
          <a:lstStyle/>
          <a:p>
            <a:r>
              <a:rPr lang="en-US" sz="4000" b="1" dirty="0" smtClean="0"/>
              <a:t>Regression Models</a:t>
            </a:r>
            <a:endParaRPr lang="en-US" sz="4000" b="1" dirty="0"/>
          </a:p>
        </p:txBody>
      </p:sp>
      <p:sp>
        <p:nvSpPr>
          <p:cNvPr id="1313795" name="Rectangle 3"/>
          <p:cNvSpPr>
            <a:spLocks noGrp="1" noChangeArrowheads="1"/>
          </p:cNvSpPr>
          <p:nvPr>
            <p:ph type="body" idx="4294967295"/>
          </p:nvPr>
        </p:nvSpPr>
        <p:spPr>
          <a:xfrm>
            <a:off x="152400" y="685800"/>
            <a:ext cx="8610600" cy="5221406"/>
          </a:xfrm>
        </p:spPr>
        <p:txBody>
          <a:bodyPr/>
          <a:lstStyle/>
          <a:p>
            <a:pPr marL="457200" indent="-457200">
              <a:buFont typeface="Arial"/>
              <a:buChar char="•"/>
            </a:pPr>
            <a:r>
              <a:rPr lang="en-US" dirty="0" smtClean="0"/>
              <a:t>Looking </a:t>
            </a:r>
            <a:r>
              <a:rPr lang="en-US" dirty="0"/>
              <a:t>at </a:t>
            </a:r>
            <a:r>
              <a:rPr lang="en-US" dirty="0" smtClean="0"/>
              <a:t>regression models to derive alternative weights for different features</a:t>
            </a:r>
          </a:p>
          <a:p>
            <a:pPr marL="457200" indent="-457200">
              <a:buFont typeface="Arial"/>
              <a:buChar char="•"/>
            </a:pPr>
            <a:r>
              <a:rPr lang="en-US" dirty="0" smtClean="0"/>
              <a:t>Developing decision rules based on derived weights</a:t>
            </a:r>
          </a:p>
          <a:p>
            <a:pPr marL="457200" indent="-457200">
              <a:buFont typeface="Arial"/>
              <a:buChar char="•"/>
            </a:pPr>
            <a:r>
              <a:rPr lang="en-US" dirty="0" smtClean="0"/>
              <a:t>Testing those decision rules on rest of the data</a:t>
            </a:r>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4"/>
          <p:cNvPicPr>
            <a:picLocks noChangeAspect="1"/>
          </p:cNvPicPr>
          <p:nvPr/>
        </p:nvPicPr>
        <p:blipFill>
          <a:blip r:embed="rId2" cstate="print"/>
          <a:stretch>
            <a:fillRect/>
          </a:stretch>
        </p:blipFill>
        <p:spPr>
          <a:xfrm>
            <a:off x="3048000" y="3886200"/>
            <a:ext cx="3505200" cy="2401062"/>
          </a:xfrm>
          <a:prstGeom prst="rect">
            <a:avLst/>
          </a:prstGeom>
        </p:spPr>
      </p:pic>
      <p:pic>
        <p:nvPicPr>
          <p:cNvPr id="6" name="Picture 8"/>
          <p:cNvPicPr>
            <a:picLocks noChangeAspect="1" noChangeArrowheads="1"/>
          </p:cNvPicPr>
          <p:nvPr/>
        </p:nvPicPr>
        <p:blipFill>
          <a:blip r:embed="rId3"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1890079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839200" cy="1371600"/>
          </a:xfrm>
        </p:spPr>
        <p:txBody>
          <a:bodyPr/>
          <a:lstStyle/>
          <a:p>
            <a:pPr lvl="0"/>
            <a:r>
              <a:rPr lang="en-US" dirty="0" smtClean="0">
                <a:ea typeface="ＭＳ Ｐゴシック"/>
              </a:rPr>
              <a:t>The Problem</a:t>
            </a:r>
            <a:endParaRPr lang="en-US" dirty="0"/>
          </a:p>
        </p:txBody>
      </p:sp>
      <p:sp>
        <p:nvSpPr>
          <p:cNvPr id="4" name="Content Placeholder 3"/>
          <p:cNvSpPr>
            <a:spLocks noGrp="1"/>
          </p:cNvSpPr>
          <p:nvPr>
            <p:ph idx="1"/>
          </p:nvPr>
        </p:nvSpPr>
        <p:spPr>
          <a:xfrm>
            <a:off x="457200" y="914400"/>
            <a:ext cx="8153400" cy="4800600"/>
          </a:xfrm>
        </p:spPr>
        <p:txBody>
          <a:bodyPr/>
          <a:lstStyle/>
          <a:p>
            <a:pPr>
              <a:buFont typeface="Arial" pitchFamily="34" charset="0"/>
              <a:buChar char="•"/>
            </a:pPr>
            <a:r>
              <a:rPr lang="en-US" sz="2800" dirty="0" smtClean="0"/>
              <a:t>Data Available</a:t>
            </a:r>
          </a:p>
          <a:p>
            <a:pPr lvl="1">
              <a:buFont typeface="Lucida Grande"/>
              <a:buChar char="­"/>
            </a:pPr>
            <a:r>
              <a:rPr lang="en-US" dirty="0" smtClean="0"/>
              <a:t>Whether violations found on ships boarded</a:t>
            </a:r>
          </a:p>
          <a:p>
            <a:pPr lvl="1">
              <a:buFont typeface="Lucida Grande"/>
              <a:buChar char="­"/>
            </a:pPr>
            <a:r>
              <a:rPr lang="en-US" dirty="0" smtClean="0"/>
              <a:t>Features that the ‘decision to board’ is based on</a:t>
            </a:r>
          </a:p>
          <a:p>
            <a:r>
              <a:rPr lang="en-US" sz="2800" dirty="0" smtClean="0"/>
              <a:t>Objective</a:t>
            </a:r>
          </a:p>
          <a:p>
            <a:pPr lvl="1"/>
            <a:r>
              <a:rPr lang="en-US" dirty="0" smtClean="0"/>
              <a:t>Help improve inspection efficiency by suggesting a new decision rule that would help identify potential candidates for boarding</a:t>
            </a:r>
          </a:p>
          <a:p>
            <a:pPr lvl="2"/>
            <a:r>
              <a:rPr lang="en-US" sz="2800" dirty="0" smtClean="0"/>
              <a:t>A simulation study based on the boarding data is performed to demonstrate the effectiveness of the proposed new rule.  </a:t>
            </a:r>
          </a:p>
          <a:p>
            <a:endParaRPr lang="en-US" dirty="0" smtClean="0"/>
          </a:p>
          <a:p>
            <a:pPr lvl="1"/>
            <a:endParaRPr lang="en-US" dirty="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11609360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p:cNvSpPr txBox="1">
            <a:spLocks/>
          </p:cNvSpPr>
          <p:nvPr/>
        </p:nvSpPr>
        <p:spPr bwMode="auto">
          <a:xfrm>
            <a:off x="304800" y="1524000"/>
            <a:ext cx="8153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163"/>
              </a:spcBef>
              <a:spcAft>
                <a:spcPct val="0"/>
              </a:spcAft>
              <a:buClrTx/>
              <a:buSzTx/>
              <a:buFontTx/>
              <a:buChar char="•"/>
              <a:tabLst/>
              <a:defRPr/>
            </a:pPr>
            <a:r>
              <a:rPr kumimoji="0" lang="en-US" sz="32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a:rPr>
              <a:t>Underlying assumption: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a:rPr>
              <a:t>A violation is related to an underlying score </a:t>
            </a:r>
            <a:r>
              <a:rPr kumimoji="0" lang="en-US" sz="2800" b="0" i="0" u="none" strike="noStrike" kern="0" cap="none" spc="0" normalizeH="0" baseline="0" noProof="0" dirty="0" smtClean="0">
                <a:ln>
                  <a:noFill/>
                </a:ln>
                <a:solidFill>
                  <a:schemeClr val="tx1"/>
                </a:solidFill>
                <a:effectLst/>
                <a:uLnTx/>
                <a:uFillTx/>
                <a:latin typeface="Script MT Bold" pitchFamily="66" charset="0"/>
                <a:ea typeface="ＭＳ Ｐゴシック" charset="-128"/>
                <a:cs typeface="ＭＳ Ｐゴシック"/>
              </a:rPr>
              <a:t>S</a:t>
            </a:r>
            <a:r>
              <a:rPr kumimoji="0" lang="en-US"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a:rPr>
              <a:t> which is a weighted sum of some predictor variables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lang="en-US" sz="2800" kern="0" dirty="0" smtClean="0">
              <a:latin typeface="+mn-lt"/>
              <a:ea typeface="ＭＳ Ｐゴシック" charset="-128"/>
            </a:endParaRPr>
          </a:p>
          <a:p>
            <a:pPr marL="742950" lvl="1" indent="-285750" eaLnBrk="0" hangingPunct="0">
              <a:spcBef>
                <a:spcPct val="20000"/>
              </a:spcBef>
            </a:pPr>
            <a:endParaRPr lang="en-US" sz="2800" kern="0" dirty="0" smtClean="0">
              <a:latin typeface="+mn-lt"/>
              <a:ea typeface="ＭＳ Ｐゴシック" charset="-128"/>
            </a:endParaRPr>
          </a:p>
          <a:p>
            <a:pPr marL="742950" lvl="1" indent="-285750" eaLnBrk="0" hangingPunct="0">
              <a:spcBef>
                <a:spcPct val="20000"/>
              </a:spcBef>
            </a:pPr>
            <a:endParaRPr lang="en-US" sz="2000" dirty="0" smtClean="0"/>
          </a:p>
          <a:p>
            <a:pPr marL="742950" marR="0" lvl="1" indent="-285750" algn="l" defTabSz="914400" rtl="0" eaLnBrk="0" fontAlgn="base" latinLnBrk="0" hangingPunct="0">
              <a:lnSpc>
                <a:spcPct val="100000"/>
              </a:lnSpc>
              <a:spcBef>
                <a:spcPct val="20000"/>
              </a:spcBef>
              <a:spcAft>
                <a:spcPct val="0"/>
              </a:spcAft>
              <a:buClrTx/>
              <a:buSzTx/>
              <a:tabLst/>
              <a:defRPr/>
            </a:pPr>
            <a:endParaRPr kumimoji="0" lang="en-US"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a:endParaRPr>
          </a:p>
          <a:p>
            <a:pPr marL="342900" marR="0" lvl="0" indent="-342900" algn="l" defTabSz="914400" rtl="0" eaLnBrk="0" fontAlgn="base" latinLnBrk="0" hangingPunct="0">
              <a:lnSpc>
                <a:spcPct val="100000"/>
              </a:lnSpc>
              <a:spcBef>
                <a:spcPts val="163"/>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ＭＳ Ｐゴシック" charset="-128"/>
              <a:cs typeface="ＭＳ Ｐゴシック"/>
            </a:endParaRPr>
          </a:p>
        </p:txBody>
      </p:sp>
      <p:sp>
        <p:nvSpPr>
          <p:cNvPr id="3" name="Rectangle 2"/>
          <p:cNvSpPr txBox="1">
            <a:spLocks noChangeArrowheads="1"/>
          </p:cNvSpPr>
          <p:nvPr/>
        </p:nvSpPr>
        <p:spPr bwMode="auto">
          <a:xfrm>
            <a:off x="452437" y="228600"/>
            <a:ext cx="8462963"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rgbClr val="00CC00"/>
                </a:solidFill>
                <a:effectLst/>
                <a:uLnTx/>
                <a:uFillTx/>
                <a:latin typeface="+mj-lt"/>
                <a:ea typeface="ＭＳ Ｐゴシック"/>
                <a:cs typeface="ＭＳ Ｐゴシック"/>
              </a:rPr>
              <a:t>Existing</a:t>
            </a:r>
            <a:r>
              <a:rPr kumimoji="0" lang="en-US" sz="4400" b="1" i="0" u="none" strike="noStrike" kern="0" cap="none" spc="0" normalizeH="0" noProof="0" dirty="0" smtClean="0">
                <a:ln>
                  <a:noFill/>
                </a:ln>
                <a:solidFill>
                  <a:srgbClr val="00CC00"/>
                </a:solidFill>
                <a:effectLst/>
                <a:uLnTx/>
                <a:uFillTx/>
                <a:latin typeface="+mj-lt"/>
                <a:ea typeface="ＭＳ Ｐゴシック"/>
                <a:cs typeface="ＭＳ Ｐゴシック"/>
              </a:rPr>
              <a:t> Approach</a:t>
            </a:r>
            <a:endParaRPr kumimoji="0" lang="en-US" sz="4400" b="1" i="0" u="none" strike="noStrike" kern="0" cap="none" spc="0" normalizeH="0" baseline="0" noProof="0" dirty="0" smtClean="0">
              <a:ln>
                <a:noFill/>
              </a:ln>
              <a:solidFill>
                <a:srgbClr val="00CC00"/>
              </a:solidFill>
              <a:effectLst/>
              <a:uLnTx/>
              <a:uFillTx/>
              <a:latin typeface="+mj-lt"/>
              <a:ea typeface="ＭＳ Ｐゴシック"/>
              <a:cs typeface="ＭＳ Ｐゴシック"/>
            </a:endParaRPr>
          </a:p>
        </p:txBody>
      </p:sp>
      <p:sp>
        <p:nvSpPr>
          <p:cNvPr id="7" name="TextBox 6"/>
          <p:cNvSpPr txBox="1"/>
          <p:nvPr/>
        </p:nvSpPr>
        <p:spPr>
          <a:xfrm>
            <a:off x="685800" y="3352800"/>
            <a:ext cx="8077200" cy="1692771"/>
          </a:xfrm>
          <a:prstGeom prst="rect">
            <a:avLst/>
          </a:prstGeom>
          <a:noFill/>
        </p:spPr>
        <p:txBody>
          <a:bodyPr wrap="square" rtlCol="0">
            <a:spAutoFit/>
          </a:bodyPr>
          <a:lstStyle/>
          <a:p>
            <a:r>
              <a:rPr lang="en-US" sz="2600" dirty="0" smtClean="0"/>
              <a:t>	                  Yes,  if </a:t>
            </a:r>
            <a:r>
              <a:rPr lang="en-US" sz="2600" dirty="0" smtClean="0">
                <a:latin typeface="Script MT Bold" pitchFamily="66" charset="0"/>
              </a:rPr>
              <a:t>S</a:t>
            </a:r>
            <a:r>
              <a:rPr lang="en-US" sz="2600" dirty="0" smtClean="0"/>
              <a:t> ≥ </a:t>
            </a:r>
            <a:r>
              <a:rPr lang="en-US" sz="2600" b="1" i="1" dirty="0" smtClean="0"/>
              <a:t>d</a:t>
            </a:r>
          </a:p>
          <a:p>
            <a:r>
              <a:rPr lang="en-US" sz="2600" dirty="0" smtClean="0"/>
              <a:t>Boarding:  </a:t>
            </a:r>
            <a:r>
              <a:rPr lang="en-US" sz="2600" b="1" i="1" dirty="0" smtClean="0"/>
              <a:t>B</a:t>
            </a:r>
            <a:r>
              <a:rPr lang="en-US" sz="2600" dirty="0" smtClean="0"/>
              <a:t> =			   where </a:t>
            </a:r>
            <a:r>
              <a:rPr lang="en-US" sz="2600" b="1" i="1" dirty="0" smtClean="0"/>
              <a:t>d</a:t>
            </a:r>
            <a:r>
              <a:rPr lang="en-US" sz="2600" dirty="0" smtClean="0"/>
              <a:t> = threshold 	                  No,   if </a:t>
            </a:r>
            <a:r>
              <a:rPr lang="en-US" sz="2600" dirty="0" smtClean="0">
                <a:latin typeface="Script MT Bold" pitchFamily="66" charset="0"/>
              </a:rPr>
              <a:t>S</a:t>
            </a:r>
            <a:r>
              <a:rPr lang="en-US" sz="2600" dirty="0" smtClean="0"/>
              <a:t> &lt; </a:t>
            </a:r>
            <a:r>
              <a:rPr lang="en-US" sz="2600" b="1" i="1" dirty="0" smtClean="0"/>
              <a:t>d</a:t>
            </a:r>
          </a:p>
          <a:p>
            <a:r>
              <a:rPr lang="en-US" sz="2600" dirty="0" smtClean="0"/>
              <a:t>	</a:t>
            </a:r>
          </a:p>
        </p:txBody>
      </p:sp>
      <p:sp>
        <p:nvSpPr>
          <p:cNvPr id="8" name="Left Brace 7"/>
          <p:cNvSpPr/>
          <p:nvPr/>
        </p:nvSpPr>
        <p:spPr>
          <a:xfrm>
            <a:off x="2755290" y="3581400"/>
            <a:ext cx="368910" cy="9906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lvl="0"/>
            <a:r>
              <a:rPr lang="en-US" dirty="0" smtClean="0">
                <a:ea typeface="ＭＳ Ｐゴシック"/>
              </a:rPr>
              <a:t>Statistical Latent Model</a:t>
            </a:r>
            <a:br>
              <a:rPr lang="en-US" dirty="0" smtClean="0">
                <a:ea typeface="ＭＳ Ｐゴシック"/>
              </a:rPr>
            </a:br>
            <a:endParaRPr lang="en-US" dirty="0"/>
          </a:p>
        </p:txBody>
      </p:sp>
      <p:sp>
        <p:nvSpPr>
          <p:cNvPr id="12" name="Content Placeholder 11"/>
          <p:cNvSpPr>
            <a:spLocks noGrp="1"/>
          </p:cNvSpPr>
          <p:nvPr>
            <p:ph idx="1"/>
          </p:nvPr>
        </p:nvSpPr>
        <p:spPr>
          <a:xfrm>
            <a:off x="457200" y="1600200"/>
            <a:ext cx="8153400" cy="4800600"/>
          </a:xfrm>
        </p:spPr>
        <p:txBody>
          <a:bodyPr/>
          <a:lstStyle/>
          <a:p>
            <a:r>
              <a:rPr lang="en-US" dirty="0" smtClean="0"/>
              <a:t>The</a:t>
            </a:r>
            <a:r>
              <a:rPr lang="en-US" i="1" dirty="0" smtClean="0"/>
              <a:t> same</a:t>
            </a:r>
            <a:r>
              <a:rPr lang="en-US" dirty="0" smtClean="0"/>
              <a:t> assumption that violation is related to an underlying score </a:t>
            </a:r>
            <a:r>
              <a:rPr lang="en-US" dirty="0" smtClean="0">
                <a:latin typeface="Script MT Bold" pitchFamily="66" charset="0"/>
              </a:rPr>
              <a:t>S</a:t>
            </a:r>
            <a:r>
              <a:rPr lang="en-US" dirty="0" smtClean="0"/>
              <a:t>, plus a potential error term, leads us directly to a statistical model: a logistic regression model.</a:t>
            </a:r>
          </a:p>
          <a:p>
            <a:r>
              <a:rPr lang="en-US" dirty="0" smtClean="0"/>
              <a:t>This LR model directly studies the probability of having a violation</a:t>
            </a:r>
          </a:p>
          <a:p>
            <a:endParaRPr lang="en-US" dirty="0" smtClean="0"/>
          </a:p>
          <a:p>
            <a:endParaRPr lang="en-US" dirty="0" smtClean="0"/>
          </a:p>
          <a:p>
            <a:endParaRPr lang="en-US" dirty="0" smtClean="0"/>
          </a:p>
          <a:p>
            <a:pPr lvl="1">
              <a:buNone/>
            </a:pPr>
            <a:endParaRPr lang="en-US" dirty="0"/>
          </a:p>
        </p:txBody>
      </p:sp>
      <p:sp>
        <p:nvSpPr>
          <p:cNvPr id="9" name="TextBox 8"/>
          <p:cNvSpPr txBox="1"/>
          <p:nvPr/>
        </p:nvSpPr>
        <p:spPr>
          <a:xfrm>
            <a:off x="1447800" y="4784229"/>
            <a:ext cx="8077200" cy="1692771"/>
          </a:xfrm>
          <a:prstGeom prst="rect">
            <a:avLst/>
          </a:prstGeom>
          <a:noFill/>
        </p:spPr>
        <p:txBody>
          <a:bodyPr wrap="square" rtlCol="0">
            <a:spAutoFit/>
          </a:bodyPr>
          <a:lstStyle/>
          <a:p>
            <a:r>
              <a:rPr lang="en-US" sz="2600" dirty="0" smtClean="0"/>
              <a:t>	                   Yes,  if  </a:t>
            </a:r>
            <a:r>
              <a:rPr lang="en-US" sz="2600" b="1" dirty="0" smtClean="0">
                <a:latin typeface="Script MT Bold" pitchFamily="66" charset="0"/>
              </a:rPr>
              <a:t>S</a:t>
            </a:r>
            <a:r>
              <a:rPr lang="en-US" sz="2600" dirty="0" smtClean="0"/>
              <a:t> ≥ </a:t>
            </a:r>
            <a:r>
              <a:rPr lang="en-US" sz="2600" b="1" i="1" dirty="0" smtClean="0"/>
              <a:t>d</a:t>
            </a:r>
          </a:p>
          <a:p>
            <a:r>
              <a:rPr lang="en-US" sz="2600" dirty="0" smtClean="0"/>
              <a:t>Violation:  </a:t>
            </a:r>
            <a:r>
              <a:rPr lang="en-US" sz="2600" b="1" i="1" dirty="0" smtClean="0"/>
              <a:t>V </a:t>
            </a:r>
            <a:r>
              <a:rPr lang="en-US" sz="2600" dirty="0" smtClean="0"/>
              <a:t>=			   </a:t>
            </a:r>
          </a:p>
          <a:p>
            <a:r>
              <a:rPr lang="en-US" sz="2600" dirty="0" smtClean="0"/>
              <a:t>	                   No,   if </a:t>
            </a:r>
            <a:r>
              <a:rPr lang="en-US" sz="2600" b="1" dirty="0" smtClean="0">
                <a:latin typeface="Script MT Bold" pitchFamily="66" charset="0"/>
              </a:rPr>
              <a:t>S</a:t>
            </a:r>
            <a:r>
              <a:rPr lang="en-US" sz="2600" dirty="0" smtClean="0"/>
              <a:t> &lt; </a:t>
            </a:r>
            <a:r>
              <a:rPr lang="en-US" sz="2600" b="1" i="1" dirty="0" smtClean="0"/>
              <a:t>d</a:t>
            </a:r>
          </a:p>
          <a:p>
            <a:r>
              <a:rPr lang="en-US" sz="2600" dirty="0" smtClean="0"/>
              <a:t>	</a:t>
            </a:r>
          </a:p>
        </p:txBody>
      </p:sp>
      <p:sp>
        <p:nvSpPr>
          <p:cNvPr id="10" name="Left Brace 9"/>
          <p:cNvSpPr/>
          <p:nvPr/>
        </p:nvSpPr>
        <p:spPr>
          <a:xfrm>
            <a:off x="3581400" y="4953000"/>
            <a:ext cx="368910" cy="9906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7" name="Picture 8"/>
          <p:cNvPicPr>
            <a:picLocks noChangeAspect="1" noChangeArrowheads="1"/>
          </p:cNvPicPr>
          <p:nvPr/>
        </p:nvPicPr>
        <p:blipFill>
          <a:blip r:embed="rId2" cstate="print"/>
          <a:srcRect/>
          <a:stretch>
            <a:fillRect/>
          </a:stretch>
        </p:blipFill>
        <p:spPr bwMode="auto">
          <a:xfrm>
            <a:off x="609600" y="58689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914400" y="3657600"/>
            <a:ext cx="6968835" cy="701132"/>
          </a:xfrm>
          <a:prstGeom prst="rect">
            <a:avLst/>
          </a:prstGeom>
          <a:noFill/>
          <a:ln w="9525">
            <a:noFill/>
            <a:miter lim="800000"/>
            <a:headEnd/>
            <a:tailEnd/>
          </a:ln>
        </p:spPr>
      </p:pic>
      <p:sp>
        <p:nvSpPr>
          <p:cNvPr id="7" name="Title 6"/>
          <p:cNvSpPr>
            <a:spLocks noGrp="1"/>
          </p:cNvSpPr>
          <p:nvPr>
            <p:ph type="title"/>
          </p:nvPr>
        </p:nvSpPr>
        <p:spPr>
          <a:xfrm>
            <a:off x="152400" y="0"/>
            <a:ext cx="8839200" cy="1371600"/>
          </a:xfrm>
        </p:spPr>
        <p:txBody>
          <a:bodyPr/>
          <a:lstStyle/>
          <a:p>
            <a:r>
              <a:rPr lang="en-US" dirty="0" smtClean="0"/>
              <a:t>Logistic Regression Model</a:t>
            </a:r>
            <a:endParaRPr lang="en-US" dirty="0"/>
          </a:p>
        </p:txBody>
      </p:sp>
      <p:sp>
        <p:nvSpPr>
          <p:cNvPr id="9" name="Content Placeholder 8"/>
          <p:cNvSpPr>
            <a:spLocks noGrp="1"/>
          </p:cNvSpPr>
          <p:nvPr>
            <p:ph idx="1"/>
          </p:nvPr>
        </p:nvSpPr>
        <p:spPr>
          <a:xfrm>
            <a:off x="457200" y="4419600"/>
            <a:ext cx="8153400" cy="1828800"/>
          </a:xfrm>
        </p:spPr>
        <p:txBody>
          <a:bodyPr/>
          <a:lstStyle/>
          <a:p>
            <a:r>
              <a:rPr lang="en-US" sz="2600" dirty="0" smtClean="0"/>
              <a:t>We use the data set available to us to determine (estimate) the coefficients. This in turn helps us pick a set of new weights that will be used to create a new decision rule</a:t>
            </a:r>
          </a:p>
        </p:txBody>
      </p:sp>
      <p:pic>
        <p:nvPicPr>
          <p:cNvPr id="3074" name="Picture 2"/>
          <p:cNvPicPr>
            <a:picLocks noChangeAspect="1" noChangeArrowheads="1"/>
          </p:cNvPicPr>
          <p:nvPr/>
        </p:nvPicPr>
        <p:blipFill>
          <a:blip r:embed="rId3"/>
          <a:srcRect/>
          <a:stretch>
            <a:fillRect/>
          </a:stretch>
        </p:blipFill>
        <p:spPr bwMode="auto">
          <a:xfrm>
            <a:off x="304800" y="1066800"/>
            <a:ext cx="81534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152400" y="0"/>
            <a:ext cx="8839200" cy="1371600"/>
          </a:xfrm>
        </p:spPr>
        <p:txBody>
          <a:bodyPr/>
          <a:lstStyle/>
          <a:p>
            <a:r>
              <a:rPr lang="en-US" dirty="0" smtClean="0"/>
              <a:t>New Decision Rule</a:t>
            </a:r>
            <a:endParaRPr lang="en-US" dirty="0"/>
          </a:p>
        </p:txBody>
      </p:sp>
      <p:sp>
        <p:nvSpPr>
          <p:cNvPr id="17" name="Content Placeholder 16"/>
          <p:cNvSpPr>
            <a:spLocks noGrp="1"/>
          </p:cNvSpPr>
          <p:nvPr>
            <p:ph idx="1"/>
          </p:nvPr>
        </p:nvSpPr>
        <p:spPr>
          <a:xfrm>
            <a:off x="457200" y="1219200"/>
            <a:ext cx="8153400" cy="4800600"/>
          </a:xfrm>
        </p:spPr>
        <p:txBody>
          <a:bodyPr/>
          <a:lstStyle/>
          <a:p>
            <a:r>
              <a:rPr lang="en-US" dirty="0" smtClean="0"/>
              <a:t>New score is a weighted sum of the same set of predictor variables, but with a new set of weights determined by our data analysis using the logistic regression model. </a:t>
            </a:r>
          </a:p>
          <a:p>
            <a:endParaRPr lang="en-US" dirty="0" smtClean="0"/>
          </a:p>
          <a:p>
            <a:r>
              <a:rPr lang="en-US" dirty="0" smtClean="0"/>
              <a:t>Then, </a:t>
            </a:r>
          </a:p>
        </p:txBody>
      </p:sp>
      <p:sp>
        <p:nvSpPr>
          <p:cNvPr id="14" name="TextBox 13"/>
          <p:cNvSpPr txBox="1"/>
          <p:nvPr/>
        </p:nvSpPr>
        <p:spPr>
          <a:xfrm>
            <a:off x="609600" y="4419600"/>
            <a:ext cx="8077200" cy="1692771"/>
          </a:xfrm>
          <a:prstGeom prst="rect">
            <a:avLst/>
          </a:prstGeom>
          <a:noFill/>
        </p:spPr>
        <p:txBody>
          <a:bodyPr wrap="square" rtlCol="0">
            <a:spAutoFit/>
          </a:bodyPr>
          <a:lstStyle/>
          <a:p>
            <a:r>
              <a:rPr lang="en-US" sz="2600" dirty="0" smtClean="0"/>
              <a:t>	                  Yes,  if </a:t>
            </a:r>
            <a:r>
              <a:rPr lang="en-US" sz="2600" dirty="0" smtClean="0">
                <a:latin typeface="Script MT Bold" pitchFamily="66" charset="0"/>
              </a:rPr>
              <a:t>S</a:t>
            </a:r>
            <a:r>
              <a:rPr lang="en-US" sz="2600" baseline="-25000" dirty="0" smtClean="0">
                <a:latin typeface="Script MT Bold" pitchFamily="66" charset="0"/>
              </a:rPr>
              <a:t>new</a:t>
            </a:r>
            <a:r>
              <a:rPr lang="en-US" sz="2600" dirty="0" smtClean="0"/>
              <a:t> ≥ </a:t>
            </a:r>
            <a:r>
              <a:rPr lang="en-US" sz="2600" b="1" i="1" dirty="0" err="1" smtClean="0"/>
              <a:t>d</a:t>
            </a:r>
            <a:r>
              <a:rPr lang="en-US" sz="2600" baseline="-25000" dirty="0" err="1" smtClean="0">
                <a:latin typeface="Script MT Bold" pitchFamily="66" charset="0"/>
              </a:rPr>
              <a:t>new</a:t>
            </a:r>
            <a:endParaRPr lang="en-US" sz="2600" b="1" i="1" dirty="0" smtClean="0"/>
          </a:p>
          <a:p>
            <a:r>
              <a:rPr lang="en-US" sz="2600" dirty="0" smtClean="0"/>
              <a:t>Boarding:     =			   where </a:t>
            </a:r>
            <a:r>
              <a:rPr lang="en-US" sz="2600" b="1" i="1" dirty="0" err="1" smtClean="0"/>
              <a:t>d</a:t>
            </a:r>
            <a:r>
              <a:rPr lang="en-US" sz="2600" baseline="-25000" dirty="0" err="1" smtClean="0">
                <a:latin typeface="Script MT Bold" pitchFamily="66" charset="0"/>
              </a:rPr>
              <a:t>new</a:t>
            </a:r>
            <a:r>
              <a:rPr lang="en-US" sz="2600" dirty="0" smtClean="0"/>
              <a:t> = threshold 	                  No,   if </a:t>
            </a:r>
            <a:r>
              <a:rPr lang="en-US" sz="2600" dirty="0" smtClean="0">
                <a:latin typeface="Script MT Bold" pitchFamily="66" charset="0"/>
              </a:rPr>
              <a:t>S</a:t>
            </a:r>
            <a:r>
              <a:rPr lang="en-US" sz="2600" baseline="-25000" dirty="0" smtClean="0">
                <a:latin typeface="Script MT Bold" pitchFamily="66" charset="0"/>
              </a:rPr>
              <a:t>new </a:t>
            </a:r>
            <a:r>
              <a:rPr lang="en-US" sz="2600" dirty="0" smtClean="0"/>
              <a:t>&lt; </a:t>
            </a:r>
            <a:r>
              <a:rPr lang="en-US" sz="2600" b="1" i="1" dirty="0" err="1" smtClean="0"/>
              <a:t>d</a:t>
            </a:r>
            <a:r>
              <a:rPr lang="en-US" sz="2600" baseline="-25000" dirty="0" err="1" smtClean="0">
                <a:latin typeface="Script MT Bold" pitchFamily="66" charset="0"/>
              </a:rPr>
              <a:t>new</a:t>
            </a:r>
            <a:endParaRPr lang="en-US" sz="2600" b="1" i="1" dirty="0" smtClean="0"/>
          </a:p>
          <a:p>
            <a:r>
              <a:rPr lang="en-US" sz="2600" dirty="0" smtClean="0"/>
              <a:t>	</a:t>
            </a:r>
          </a:p>
        </p:txBody>
      </p:sp>
      <p:graphicFrame>
        <p:nvGraphicFramePr>
          <p:cNvPr id="15" name="Object 14"/>
          <p:cNvGraphicFramePr>
            <a:graphicFrameLocks noChangeAspect="1"/>
          </p:cNvGraphicFramePr>
          <p:nvPr/>
        </p:nvGraphicFramePr>
        <p:xfrm>
          <a:off x="4768850" y="1914525"/>
          <a:ext cx="114300" cy="177800"/>
        </p:xfrm>
        <a:graphic>
          <a:graphicData uri="http://schemas.openxmlformats.org/presentationml/2006/ole">
            <mc:AlternateContent xmlns:mc="http://schemas.openxmlformats.org/markup-compatibility/2006">
              <mc:Choice xmlns:v="urn:schemas-microsoft-com:vml" Requires="v">
                <p:oleObj spid="_x0000_s3250" name="Equation" r:id="rId3" imgW="114120" imgH="177480" progId="">
                  <p:embed/>
                </p:oleObj>
              </mc:Choice>
              <mc:Fallback>
                <p:oleObj name="Equation" r:id="rId3" imgW="114120" imgH="1774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850" y="19145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extLst>
              <p:ext uri="{D42A27DB-BD31-4B8C-83A1-F6EECF244321}">
                <p14:modId xmlns:p14="http://schemas.microsoft.com/office/powerpoint/2010/main" val="3168374026"/>
              </p:ext>
            </p:extLst>
          </p:nvPr>
        </p:nvGraphicFramePr>
        <p:xfrm>
          <a:off x="2057400" y="4800600"/>
          <a:ext cx="381000" cy="457200"/>
        </p:xfrm>
        <a:graphic>
          <a:graphicData uri="http://schemas.openxmlformats.org/presentationml/2006/ole">
            <mc:AlternateContent xmlns:mc="http://schemas.openxmlformats.org/markup-compatibility/2006">
              <mc:Choice xmlns:v="urn:schemas-microsoft-com:vml" Requires="v">
                <p:oleObj spid="_x0000_s3251" name="Equation" r:id="rId5" imgW="152280" imgH="203040" progId="">
                  <p:embed/>
                </p:oleObj>
              </mc:Choice>
              <mc:Fallback>
                <p:oleObj name="Equation" r:id="rId5" imgW="152280" imgH="2030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800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8" name="Left Brace 17"/>
          <p:cNvSpPr/>
          <p:nvPr/>
        </p:nvSpPr>
        <p:spPr>
          <a:xfrm>
            <a:off x="2667000" y="4800600"/>
            <a:ext cx="368910" cy="9906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9" name="Picture 8"/>
          <p:cNvPicPr>
            <a:picLocks noChangeAspect="1" noChangeArrowheads="1"/>
          </p:cNvPicPr>
          <p:nvPr/>
        </p:nvPicPr>
        <p:blipFill>
          <a:blip r:embed="rId7" cstate="print"/>
          <a:srcRect/>
          <a:stretch>
            <a:fillRect/>
          </a:stretch>
        </p:blipFill>
        <p:spPr bwMode="auto">
          <a:xfrm>
            <a:off x="609600" y="58689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8600" y="-533400"/>
            <a:ext cx="8539162" cy="1371600"/>
          </a:xfrm>
        </p:spPr>
        <p:txBody>
          <a:bodyPr/>
          <a:lstStyle/>
          <a:p>
            <a:pPr marL="0" indent="0">
              <a:lnSpc>
                <a:spcPct val="90000"/>
              </a:lnSpc>
            </a:pPr>
            <a:r>
              <a:rPr lang="en-US" dirty="0" smtClean="0"/>
              <a:t/>
            </a:r>
            <a:br>
              <a:rPr lang="en-US" dirty="0" smtClean="0"/>
            </a:br>
            <a:r>
              <a:rPr lang="en-US" dirty="0" smtClean="0"/>
              <a:t>Enforcement of Fisheries Rules</a:t>
            </a:r>
          </a:p>
        </p:txBody>
      </p:sp>
      <p:sp>
        <p:nvSpPr>
          <p:cNvPr id="30723" name="Rectangle 3"/>
          <p:cNvSpPr>
            <a:spLocks noGrp="1" noChangeArrowheads="1"/>
          </p:cNvSpPr>
          <p:nvPr>
            <p:ph type="body" idx="4294967295"/>
          </p:nvPr>
        </p:nvSpPr>
        <p:spPr>
          <a:xfrm>
            <a:off x="457200" y="762000"/>
            <a:ext cx="8153400" cy="4572000"/>
          </a:xfrm>
        </p:spPr>
        <p:txBody>
          <a:bodyPr/>
          <a:lstStyle/>
          <a:p>
            <a:pPr>
              <a:lnSpc>
                <a:spcPct val="90000"/>
              </a:lnSpc>
            </a:pPr>
            <a:r>
              <a:rPr lang="en-US" sz="3600" dirty="0" smtClean="0"/>
              <a:t>Many agencies are involved in enforcing the fisheries rules and regulations.</a:t>
            </a:r>
          </a:p>
          <a:p>
            <a:pPr>
              <a:lnSpc>
                <a:spcPct val="90000"/>
              </a:lnSpc>
            </a:pPr>
            <a:r>
              <a:rPr lang="en-US" sz="3600" dirty="0" smtClean="0"/>
              <a:t>One of those agencies is the US Coast Guard.</a:t>
            </a:r>
          </a:p>
          <a:p>
            <a:pPr>
              <a:lnSpc>
                <a:spcPct val="90000"/>
              </a:lnSpc>
            </a:pPr>
            <a:r>
              <a:rPr lang="en-US" sz="3600" dirty="0" smtClean="0"/>
              <a:t>Through the Laboratory for Port Security at Rutgers and the CCICADA Center, we have been working with the Coast Guard to define and enhance scoring rules to lead to better enforcement of fisheries rules.</a:t>
            </a:r>
          </a:p>
        </p:txBody>
      </p:sp>
      <p:pic>
        <p:nvPicPr>
          <p:cNvPr id="7"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6" name="Picture 4" descr="C:\Users\wojtoj\Desktop\Primary_USCG_fade.jpg"/>
          <p:cNvPicPr>
            <a:picLocks noChangeAspect="1" noChangeArrowheads="1"/>
          </p:cNvPicPr>
          <p:nvPr/>
        </p:nvPicPr>
        <p:blipFill>
          <a:blip r:embed="rId3" cstate="print"/>
          <a:srcRect/>
          <a:stretch>
            <a:fillRect/>
          </a:stretch>
        </p:blipFill>
        <p:spPr bwMode="auto">
          <a:xfrm>
            <a:off x="2819400" y="5607729"/>
            <a:ext cx="3710652" cy="1021671"/>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60731F23-0E47-408B-A8FF-8E9251455D0A}" type="slidenum">
              <a:rPr lang="en-US" smtClean="0"/>
              <a:pPr>
                <a:defRPr/>
              </a:pPr>
              <a:t>3</a:t>
            </a:fld>
            <a:endParaRPr lang="en-US" dirty="0"/>
          </a:p>
        </p:txBody>
      </p:sp>
    </p:spTree>
    <p:extLst>
      <p:ext uri="{BB962C8B-B14F-4D97-AF65-F5344CB8AC3E}">
        <p14:creationId xmlns:p14="http://schemas.microsoft.com/office/powerpoint/2010/main" val="39338682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04800" y="96985"/>
            <a:ext cx="84629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rgbClr val="00CC00"/>
                </a:solidFill>
                <a:effectLst/>
                <a:uLnTx/>
                <a:uFillTx/>
                <a:latin typeface="+mj-lt"/>
                <a:ea typeface="ＭＳ Ｐゴシック"/>
                <a:cs typeface="ＭＳ Ｐゴシック"/>
              </a:rPr>
              <a:t>New</a:t>
            </a:r>
            <a:r>
              <a:rPr kumimoji="0" lang="en-US" sz="4400" b="1" i="0" u="none" strike="noStrike" kern="0" cap="none" spc="0" normalizeH="0" noProof="0" dirty="0" smtClean="0">
                <a:ln>
                  <a:noFill/>
                </a:ln>
                <a:solidFill>
                  <a:srgbClr val="00CC00"/>
                </a:solidFill>
                <a:effectLst/>
                <a:uLnTx/>
                <a:uFillTx/>
                <a:latin typeface="+mj-lt"/>
                <a:ea typeface="ＭＳ Ｐゴシック"/>
                <a:cs typeface="ＭＳ Ｐゴシック"/>
              </a:rPr>
              <a:t> </a:t>
            </a:r>
            <a:r>
              <a:rPr kumimoji="0" lang="en-US" sz="4400" b="1" i="0" u="none" strike="noStrike" kern="0" cap="none" spc="0" normalizeH="0" baseline="0" noProof="0" dirty="0" smtClean="0">
                <a:ln>
                  <a:noFill/>
                </a:ln>
                <a:solidFill>
                  <a:srgbClr val="00CC00"/>
                </a:solidFill>
                <a:effectLst/>
                <a:uLnTx/>
                <a:uFillTx/>
                <a:latin typeface="+mj-lt"/>
                <a:ea typeface="ＭＳ Ｐゴシック"/>
                <a:cs typeface="ＭＳ Ｐゴシック"/>
              </a:rPr>
              <a:t>Decision Rule</a:t>
            </a:r>
          </a:p>
        </p:txBody>
      </p:sp>
      <p:sp>
        <p:nvSpPr>
          <p:cNvPr id="5" name="TextBox 4"/>
          <p:cNvSpPr txBox="1"/>
          <p:nvPr/>
        </p:nvSpPr>
        <p:spPr>
          <a:xfrm>
            <a:off x="304800" y="1219200"/>
            <a:ext cx="8454126" cy="4031873"/>
          </a:xfrm>
          <a:prstGeom prst="rect">
            <a:avLst/>
          </a:prstGeom>
          <a:noFill/>
        </p:spPr>
        <p:txBody>
          <a:bodyPr wrap="square" rtlCol="0">
            <a:spAutoFit/>
          </a:bodyPr>
          <a:lstStyle/>
          <a:p>
            <a:pPr marL="342900" indent="-342900">
              <a:buFont typeface="Arial"/>
              <a:buChar char="•"/>
            </a:pPr>
            <a:r>
              <a:rPr lang="en-US" sz="3200" dirty="0" smtClean="0"/>
              <a:t>The new decision rule we have derived uses the same features as the current Coast Guard rule, but just gives different scores to the features.</a:t>
            </a:r>
          </a:p>
          <a:p>
            <a:pPr marL="342900" indent="-342900">
              <a:buFont typeface="Arial"/>
              <a:buChar char="•"/>
            </a:pPr>
            <a:r>
              <a:rPr lang="en-US" sz="3200" dirty="0" smtClean="0"/>
              <a:t>These scores are derived by our regression methods.</a:t>
            </a:r>
          </a:p>
          <a:p>
            <a:pPr marL="342900" indent="-342900">
              <a:buFont typeface="Arial"/>
              <a:buChar char="•"/>
            </a:pPr>
            <a:r>
              <a:rPr lang="en-US" sz="3200" dirty="0" smtClean="0"/>
              <a:t>Remark: The set of points listed for the new decision rule is just an example. There is still room to improve and fine tune. </a:t>
            </a:r>
            <a:endParaRPr lang="en-US" sz="3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839200" cy="1371600"/>
          </a:xfrm>
        </p:spPr>
        <p:txBody>
          <a:bodyPr/>
          <a:lstStyle/>
          <a:p>
            <a:r>
              <a:rPr lang="en-US" dirty="0" smtClean="0"/>
              <a:t>A Simulation Study</a:t>
            </a:r>
            <a:endParaRPr lang="en-US" dirty="0"/>
          </a:p>
        </p:txBody>
      </p:sp>
      <p:sp>
        <p:nvSpPr>
          <p:cNvPr id="4" name="Content Placeholder 3"/>
          <p:cNvSpPr>
            <a:spLocks noGrp="1"/>
          </p:cNvSpPr>
          <p:nvPr>
            <p:ph idx="1"/>
          </p:nvPr>
        </p:nvSpPr>
        <p:spPr>
          <a:xfrm>
            <a:off x="457200" y="1066800"/>
            <a:ext cx="8153400" cy="4800600"/>
          </a:xfrm>
        </p:spPr>
        <p:txBody>
          <a:bodyPr/>
          <a:lstStyle/>
          <a:p>
            <a:r>
              <a:rPr lang="en-US" dirty="0" smtClean="0"/>
              <a:t>We randomly split the boarding data set available to us into two subsets:</a:t>
            </a:r>
          </a:p>
          <a:p>
            <a:pPr lvl="1"/>
            <a:r>
              <a:rPr lang="en-US" dirty="0" smtClean="0"/>
              <a:t>70% used for training </a:t>
            </a:r>
          </a:p>
          <a:p>
            <a:pPr lvl="1"/>
            <a:r>
              <a:rPr lang="en-US" dirty="0" smtClean="0"/>
              <a:t>30% used for validating</a:t>
            </a:r>
          </a:p>
          <a:p>
            <a:r>
              <a:rPr lang="en-US" dirty="0" smtClean="0"/>
              <a:t>Fit a LR model to the 70% data; Then, based on the data analysis results, we come up with a set of new weights and a new decision rule. </a:t>
            </a:r>
          </a:p>
          <a:p>
            <a:r>
              <a:rPr lang="en-US" dirty="0" smtClean="0"/>
              <a:t>We apply the new rule to the remaining 30% of data and see how effective we are.</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7742" y="41565"/>
            <a:ext cx="8462963"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4400" b="1" kern="0" dirty="0" smtClean="0">
                <a:solidFill>
                  <a:srgbClr val="00CC00"/>
                </a:solidFill>
                <a:latin typeface="+mj-lt"/>
              </a:rPr>
              <a:t>Result : The New Rule Works Better than Coast Guard OPTIDE</a:t>
            </a:r>
          </a:p>
        </p:txBody>
      </p:sp>
      <p:sp>
        <p:nvSpPr>
          <p:cNvPr id="5" name="TextBox 4"/>
          <p:cNvSpPr txBox="1"/>
          <p:nvPr/>
        </p:nvSpPr>
        <p:spPr>
          <a:xfrm>
            <a:off x="2514600" y="4876800"/>
            <a:ext cx="1049924" cy="369332"/>
          </a:xfrm>
          <a:prstGeom prst="rect">
            <a:avLst/>
          </a:prstGeom>
          <a:noFill/>
        </p:spPr>
        <p:txBody>
          <a:bodyPr wrap="none" rtlCol="0">
            <a:spAutoFit/>
          </a:bodyPr>
          <a:lstStyle/>
          <a:p>
            <a:r>
              <a:rPr lang="en-US" sz="1800" dirty="0" smtClean="0"/>
              <a:t>New rule</a:t>
            </a:r>
            <a:endParaRPr lang="en-US" sz="1800" dirty="0"/>
          </a:p>
        </p:txBody>
      </p:sp>
      <p:sp>
        <p:nvSpPr>
          <p:cNvPr id="6" name="TextBox 5"/>
          <p:cNvSpPr txBox="1"/>
          <p:nvPr/>
        </p:nvSpPr>
        <p:spPr>
          <a:xfrm>
            <a:off x="4191000" y="4876800"/>
            <a:ext cx="1005403" cy="369332"/>
          </a:xfrm>
          <a:prstGeom prst="rect">
            <a:avLst/>
          </a:prstGeom>
          <a:noFill/>
        </p:spPr>
        <p:txBody>
          <a:bodyPr wrap="none" rtlCol="0">
            <a:spAutoFit/>
          </a:bodyPr>
          <a:lstStyle/>
          <a:p>
            <a:r>
              <a:rPr lang="en-US" sz="1800" dirty="0" smtClean="0"/>
              <a:t>OPTIDE</a:t>
            </a:r>
            <a:endParaRPr lang="en-US" sz="1800" dirty="0"/>
          </a:p>
        </p:txBody>
      </p:sp>
      <p:sp>
        <p:nvSpPr>
          <p:cNvPr id="8" name="TextBox 7"/>
          <p:cNvSpPr txBox="1"/>
          <p:nvPr/>
        </p:nvSpPr>
        <p:spPr>
          <a:xfrm>
            <a:off x="228600" y="5105400"/>
            <a:ext cx="8223021" cy="1384995"/>
          </a:xfrm>
          <a:prstGeom prst="rect">
            <a:avLst/>
          </a:prstGeom>
          <a:noFill/>
        </p:spPr>
        <p:txBody>
          <a:bodyPr wrap="square" rtlCol="0">
            <a:spAutoFit/>
          </a:bodyPr>
          <a:lstStyle/>
          <a:p>
            <a:pPr algn="ctr"/>
            <a:endParaRPr lang="en-US" sz="2800" b="1" kern="0" dirty="0" smtClean="0">
              <a:solidFill>
                <a:srgbClr val="00CC00"/>
              </a:solidFill>
            </a:endParaRPr>
          </a:p>
          <a:p>
            <a:r>
              <a:rPr lang="en-US" sz="2800" dirty="0" smtClean="0"/>
              <a:t>Result with a selected threshold; results with</a:t>
            </a:r>
          </a:p>
          <a:p>
            <a:r>
              <a:rPr lang="en-US" sz="2800" dirty="0" smtClean="0"/>
              <a:t>other thresholds are similar.</a:t>
            </a:r>
            <a:endParaRPr lang="en-US" sz="2800" dirty="0"/>
          </a:p>
        </p:txBody>
      </p:sp>
      <p:sp>
        <p:nvSpPr>
          <p:cNvPr id="9" name="TextBox 8"/>
          <p:cNvSpPr txBox="1"/>
          <p:nvPr/>
        </p:nvSpPr>
        <p:spPr>
          <a:xfrm>
            <a:off x="5867400" y="4876800"/>
            <a:ext cx="966931" cy="369332"/>
          </a:xfrm>
          <a:prstGeom prst="rect">
            <a:avLst/>
          </a:prstGeom>
          <a:noFill/>
        </p:spPr>
        <p:txBody>
          <a:bodyPr wrap="none" rtlCol="0">
            <a:spAutoFit/>
          </a:bodyPr>
          <a:lstStyle/>
          <a:p>
            <a:r>
              <a:rPr lang="en-US" sz="1800" dirty="0" smtClean="0"/>
              <a:t>Random</a:t>
            </a:r>
            <a:endParaRPr lang="en-US" sz="1800" dirty="0"/>
          </a:p>
        </p:txBody>
      </p:sp>
      <p:sp>
        <p:nvSpPr>
          <p:cNvPr id="10" name="TextBox 9"/>
          <p:cNvSpPr txBox="1"/>
          <p:nvPr/>
        </p:nvSpPr>
        <p:spPr>
          <a:xfrm rot="16200000">
            <a:off x="759688" y="3214380"/>
            <a:ext cx="1159292" cy="369332"/>
          </a:xfrm>
          <a:prstGeom prst="rect">
            <a:avLst/>
          </a:prstGeom>
          <a:noFill/>
        </p:spPr>
        <p:txBody>
          <a:bodyPr wrap="none" rtlCol="0">
            <a:spAutoFit/>
          </a:bodyPr>
          <a:lstStyle/>
          <a:p>
            <a:r>
              <a:rPr lang="en-US" sz="1800" dirty="0" smtClean="0"/>
              <a:t>Efficiency</a:t>
            </a:r>
            <a:endParaRPr lang="en-US" sz="1800" dirty="0"/>
          </a:p>
        </p:txBody>
      </p:sp>
      <p:graphicFrame>
        <p:nvGraphicFramePr>
          <p:cNvPr id="11" name="Chart 10"/>
          <p:cNvGraphicFramePr/>
          <p:nvPr/>
        </p:nvGraphicFramePr>
        <p:xfrm>
          <a:off x="1295400" y="1447800"/>
          <a:ext cx="6400800" cy="4038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7742" y="41565"/>
            <a:ext cx="8462963"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4400" b="1" kern="0" dirty="0" smtClean="0">
                <a:solidFill>
                  <a:srgbClr val="00CC00"/>
                </a:solidFill>
                <a:latin typeface="+mj-lt"/>
              </a:rPr>
              <a:t>Result : Contd.</a:t>
            </a:r>
          </a:p>
        </p:txBody>
      </p:sp>
      <p:grpSp>
        <p:nvGrpSpPr>
          <p:cNvPr id="6" name="Group 5"/>
          <p:cNvGrpSpPr/>
          <p:nvPr/>
        </p:nvGrpSpPr>
        <p:grpSpPr>
          <a:xfrm>
            <a:off x="83130" y="1600200"/>
            <a:ext cx="8991600" cy="3200400"/>
            <a:chOff x="83130" y="1600200"/>
            <a:chExt cx="8991600" cy="3200400"/>
          </a:xfrm>
        </p:grpSpPr>
        <p:graphicFrame>
          <p:nvGraphicFramePr>
            <p:cNvPr id="4" name="Chart 3"/>
            <p:cNvGraphicFramePr/>
            <p:nvPr/>
          </p:nvGraphicFramePr>
          <p:xfrm>
            <a:off x="83130" y="1600200"/>
            <a:ext cx="4572000"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4502730" y="1600200"/>
            <a:ext cx="4572000" cy="32004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6" name="Group 15"/>
          <p:cNvGrpSpPr/>
          <p:nvPr/>
        </p:nvGrpSpPr>
        <p:grpSpPr>
          <a:xfrm>
            <a:off x="3041075" y="4191000"/>
            <a:ext cx="3900050" cy="1930250"/>
            <a:chOff x="3041075" y="4394350"/>
            <a:chExt cx="3900050" cy="1930250"/>
          </a:xfrm>
        </p:grpSpPr>
        <p:grpSp>
          <p:nvGrpSpPr>
            <p:cNvPr id="13" name="Group 12"/>
            <p:cNvGrpSpPr/>
            <p:nvPr/>
          </p:nvGrpSpPr>
          <p:grpSpPr>
            <a:xfrm>
              <a:off x="3041075" y="5493603"/>
              <a:ext cx="3643745" cy="830997"/>
              <a:chOff x="1004455" y="4343395"/>
              <a:chExt cx="3186545" cy="830997"/>
            </a:xfrm>
          </p:grpSpPr>
          <p:sp>
            <p:nvSpPr>
              <p:cNvPr id="7" name="Rounded Rectangle 6"/>
              <p:cNvSpPr/>
              <p:nvPr/>
            </p:nvSpPr>
            <p:spPr>
              <a:xfrm>
                <a:off x="1004455" y="4419599"/>
                <a:ext cx="383839" cy="301752"/>
              </a:xfrm>
              <a:prstGeom prst="roundRect">
                <a:avLst/>
              </a:prstGeom>
              <a:solidFill>
                <a:srgbClr val="C0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447800" y="4343395"/>
                <a:ext cx="2743200" cy="830997"/>
              </a:xfrm>
              <a:prstGeom prst="rect">
                <a:avLst/>
              </a:prstGeom>
              <a:noFill/>
            </p:spPr>
            <p:txBody>
              <a:bodyPr wrap="square" rtlCol="0">
                <a:spAutoFit/>
              </a:bodyPr>
              <a:lstStyle/>
              <a:p>
                <a:r>
                  <a:rPr lang="en-US" dirty="0" smtClean="0"/>
                  <a:t> Boarding : Violation</a:t>
                </a:r>
                <a:endParaRPr lang="en-US" dirty="0"/>
              </a:p>
            </p:txBody>
          </p:sp>
        </p:grpSp>
        <p:grpSp>
          <p:nvGrpSpPr>
            <p:cNvPr id="14" name="Group 13"/>
            <p:cNvGrpSpPr/>
            <p:nvPr/>
          </p:nvGrpSpPr>
          <p:grpSpPr>
            <a:xfrm>
              <a:off x="3041090" y="4394350"/>
              <a:ext cx="2486890" cy="461665"/>
              <a:chOff x="762000" y="4872335"/>
              <a:chExt cx="3429000" cy="461665"/>
            </a:xfrm>
          </p:grpSpPr>
          <p:sp>
            <p:nvSpPr>
              <p:cNvPr id="8" name="Rounded Rectangle 7"/>
              <p:cNvSpPr/>
              <p:nvPr/>
            </p:nvSpPr>
            <p:spPr>
              <a:xfrm>
                <a:off x="762000" y="4953000"/>
                <a:ext cx="609600" cy="304800"/>
              </a:xfrm>
              <a:prstGeom prst="roundRect">
                <a:avLst/>
              </a:prstGeom>
              <a:solidFill>
                <a:schemeClr val="accent6">
                  <a:lumMod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447800" y="4872335"/>
                <a:ext cx="2743200" cy="461665"/>
              </a:xfrm>
              <a:prstGeom prst="rect">
                <a:avLst/>
              </a:prstGeom>
              <a:noFill/>
            </p:spPr>
            <p:txBody>
              <a:bodyPr wrap="square" rtlCol="0">
                <a:spAutoFit/>
              </a:bodyPr>
              <a:lstStyle/>
              <a:p>
                <a:r>
                  <a:rPr lang="en-US" dirty="0" smtClean="0"/>
                  <a:t> No Boarding</a:t>
                </a:r>
                <a:endParaRPr lang="en-US" dirty="0"/>
              </a:p>
            </p:txBody>
          </p:sp>
        </p:grpSp>
        <p:grpSp>
          <p:nvGrpSpPr>
            <p:cNvPr id="15" name="Group 14"/>
            <p:cNvGrpSpPr/>
            <p:nvPr/>
          </p:nvGrpSpPr>
          <p:grpSpPr>
            <a:xfrm>
              <a:off x="3048000" y="4946075"/>
              <a:ext cx="3893125" cy="461665"/>
              <a:chOff x="755075" y="5405735"/>
              <a:chExt cx="3893125" cy="461665"/>
            </a:xfrm>
          </p:grpSpPr>
          <p:sp>
            <p:nvSpPr>
              <p:cNvPr id="9" name="Rounded Rectangle 8"/>
              <p:cNvSpPr/>
              <p:nvPr/>
            </p:nvSpPr>
            <p:spPr>
              <a:xfrm>
                <a:off x="755075" y="5486400"/>
                <a:ext cx="438912" cy="304800"/>
              </a:xfrm>
              <a:prstGeom prst="roundRect">
                <a:avLst/>
              </a:prstGeom>
              <a:solidFill>
                <a:srgbClr val="FF66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136075" y="5405735"/>
                <a:ext cx="3512125" cy="461665"/>
              </a:xfrm>
              <a:prstGeom prst="rect">
                <a:avLst/>
              </a:prstGeom>
              <a:noFill/>
            </p:spPr>
            <p:txBody>
              <a:bodyPr wrap="square" rtlCol="0">
                <a:spAutoFit/>
              </a:bodyPr>
              <a:lstStyle/>
              <a:p>
                <a:r>
                  <a:rPr lang="en-US" dirty="0" smtClean="0"/>
                  <a:t>   Boarding : No Violation </a:t>
                </a:r>
                <a:endParaRPr lang="en-US" dirty="0"/>
              </a:p>
            </p:txBody>
          </p:sp>
        </p:grpSp>
      </p:grpSp>
      <p:sp>
        <p:nvSpPr>
          <p:cNvPr id="17" name="TextBox 16"/>
          <p:cNvSpPr txBox="1"/>
          <p:nvPr/>
        </p:nvSpPr>
        <p:spPr>
          <a:xfrm>
            <a:off x="1447800" y="1295400"/>
            <a:ext cx="1295400" cy="830997"/>
          </a:xfrm>
          <a:prstGeom prst="rect">
            <a:avLst/>
          </a:prstGeom>
          <a:noFill/>
        </p:spPr>
        <p:txBody>
          <a:bodyPr wrap="square" rtlCol="0">
            <a:spAutoFit/>
          </a:bodyPr>
          <a:lstStyle/>
          <a:p>
            <a:r>
              <a:rPr lang="en-US" dirty="0" smtClean="0"/>
              <a:t>Current CG Rule</a:t>
            </a:r>
            <a:endParaRPr lang="en-US" dirty="0"/>
          </a:p>
        </p:txBody>
      </p:sp>
      <p:sp>
        <p:nvSpPr>
          <p:cNvPr id="18" name="TextBox 17"/>
          <p:cNvSpPr txBox="1"/>
          <p:nvPr/>
        </p:nvSpPr>
        <p:spPr>
          <a:xfrm>
            <a:off x="6934200" y="1371600"/>
            <a:ext cx="1295400" cy="457200"/>
          </a:xfrm>
          <a:prstGeom prst="rect">
            <a:avLst/>
          </a:prstGeom>
          <a:noFill/>
        </p:spPr>
        <p:txBody>
          <a:bodyPr wrap="square" rtlCol="0">
            <a:spAutoFit/>
          </a:bodyPr>
          <a:lstStyle/>
          <a:p>
            <a:r>
              <a:rPr lang="en-US" dirty="0" smtClean="0"/>
              <a:t>Logistic</a:t>
            </a:r>
            <a:endParaRPr lang="en-US" dirty="0"/>
          </a:p>
        </p:txBody>
      </p:sp>
      <p:sp>
        <p:nvSpPr>
          <p:cNvPr id="19" name="TextBox 18"/>
          <p:cNvSpPr txBox="1"/>
          <p:nvPr/>
        </p:nvSpPr>
        <p:spPr>
          <a:xfrm>
            <a:off x="228600" y="5867400"/>
            <a:ext cx="6858000" cy="830997"/>
          </a:xfrm>
          <a:prstGeom prst="rect">
            <a:avLst/>
          </a:prstGeom>
          <a:noFill/>
        </p:spPr>
        <p:txBody>
          <a:bodyPr wrap="square" rtlCol="0">
            <a:spAutoFit/>
          </a:bodyPr>
          <a:lstStyle/>
          <a:p>
            <a:r>
              <a:rPr lang="en-US" dirty="0" smtClean="0"/>
              <a:t>Note: Logistic has much higher success rate, but leads </a:t>
            </a:r>
          </a:p>
          <a:p>
            <a:r>
              <a:rPr lang="en-US" dirty="0"/>
              <a:t>t</a:t>
            </a:r>
            <a:r>
              <a:rPr lang="en-US" dirty="0" smtClean="0"/>
              <a:t>o fewer </a:t>
            </a:r>
            <a:r>
              <a:rPr lang="en-US" dirty="0" err="1" smtClean="0"/>
              <a:t>boardings</a:t>
            </a:r>
            <a:r>
              <a:rPr lang="en-US" dirty="0" smtClean="0"/>
              <a:t> and finds fewer total violations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41597" y="228600"/>
            <a:ext cx="8462963"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lnSpc>
                <a:spcPts val="4380"/>
              </a:lnSpc>
            </a:pPr>
            <a:r>
              <a:rPr lang="en-US" sz="4400" b="1" kern="0" dirty="0" smtClean="0">
                <a:solidFill>
                  <a:srgbClr val="00CC00"/>
                </a:solidFill>
                <a:latin typeface="+mj-lt"/>
              </a:rPr>
              <a:t>Result : Threshold vs. Efficiency &amp; Percentage of Boarding</a:t>
            </a:r>
          </a:p>
        </p:txBody>
      </p:sp>
      <p:sp>
        <p:nvSpPr>
          <p:cNvPr id="10" name="TextBox 9"/>
          <p:cNvSpPr txBox="1"/>
          <p:nvPr/>
        </p:nvSpPr>
        <p:spPr>
          <a:xfrm>
            <a:off x="228600" y="5461337"/>
            <a:ext cx="6781800" cy="1200328"/>
          </a:xfrm>
          <a:prstGeom prst="rect">
            <a:avLst/>
          </a:prstGeom>
          <a:noFill/>
        </p:spPr>
        <p:txBody>
          <a:bodyPr wrap="square" rtlCol="0">
            <a:spAutoFit/>
          </a:bodyPr>
          <a:lstStyle/>
          <a:p>
            <a:r>
              <a:rPr lang="en-US" dirty="0" smtClean="0"/>
              <a:t>On left the plot shows the efficiency increasing as we increase threshold. On right percentage of boarding against threshold (score) is plotted. </a:t>
            </a:r>
            <a:endParaRPr lang="en-US" dirty="0"/>
          </a:p>
        </p:txBody>
      </p:sp>
      <p:pic>
        <p:nvPicPr>
          <p:cNvPr id="23554" name="Picture 2"/>
          <p:cNvPicPr>
            <a:picLocks noChangeAspect="1" noChangeArrowheads="1"/>
          </p:cNvPicPr>
          <p:nvPr/>
        </p:nvPicPr>
        <p:blipFill>
          <a:blip r:embed="rId2"/>
          <a:srcRect/>
          <a:stretch>
            <a:fillRect/>
          </a:stretch>
        </p:blipFill>
        <p:spPr bwMode="auto">
          <a:xfrm>
            <a:off x="433388" y="1905000"/>
            <a:ext cx="8277225"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04800" y="152400"/>
            <a:ext cx="8462963"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lnSpc>
                <a:spcPts val="4280"/>
              </a:lnSpc>
            </a:pPr>
            <a:r>
              <a:rPr lang="en-US" sz="4400" b="1" kern="0" dirty="0" smtClean="0">
                <a:solidFill>
                  <a:srgbClr val="00CC00"/>
                </a:solidFill>
                <a:latin typeface="+mj-lt"/>
              </a:rPr>
              <a:t>Result: Threshold vs. Efficiency &amp; Percentage of Boarding</a:t>
            </a:r>
          </a:p>
        </p:txBody>
      </p:sp>
      <p:sp>
        <p:nvSpPr>
          <p:cNvPr id="10" name="TextBox 9"/>
          <p:cNvSpPr txBox="1"/>
          <p:nvPr/>
        </p:nvSpPr>
        <p:spPr>
          <a:xfrm>
            <a:off x="228600" y="5105400"/>
            <a:ext cx="6781800" cy="2246769"/>
          </a:xfrm>
          <a:prstGeom prst="rect">
            <a:avLst/>
          </a:prstGeom>
          <a:noFill/>
        </p:spPr>
        <p:txBody>
          <a:bodyPr wrap="square" rtlCol="0">
            <a:spAutoFit/>
          </a:bodyPr>
          <a:lstStyle/>
          <a:p>
            <a:r>
              <a:rPr lang="en-US" sz="2000" dirty="0" smtClean="0"/>
              <a:t>*Current CG rule efficiency does not go up with higher point score, while Logistic was designed to do so. </a:t>
            </a:r>
          </a:p>
          <a:p>
            <a:r>
              <a:rPr lang="en-US" sz="2000" dirty="0" smtClean="0"/>
              <a:t>*For Logistic, fewer </a:t>
            </a:r>
            <a:r>
              <a:rPr lang="en-US" sz="2000" dirty="0" err="1" smtClean="0"/>
              <a:t>boardings</a:t>
            </a:r>
            <a:r>
              <a:rPr lang="en-US" sz="2000" dirty="0" smtClean="0"/>
              <a:t> means higher efficiency, which raises the question of whether the decision rule should also take into account number of </a:t>
            </a:r>
            <a:r>
              <a:rPr lang="en-US" sz="2000" dirty="0" err="1" smtClean="0"/>
              <a:t>boardings</a:t>
            </a:r>
            <a:r>
              <a:rPr lang="en-US" sz="2000" dirty="0" smtClean="0"/>
              <a:t> or just efficiency</a:t>
            </a:r>
          </a:p>
          <a:p>
            <a:endParaRPr lang="en-US" sz="2000" dirty="0" smtClean="0"/>
          </a:p>
          <a:p>
            <a:endParaRPr lang="en-US" sz="2000" dirty="0"/>
          </a:p>
        </p:txBody>
      </p:sp>
      <p:pic>
        <p:nvPicPr>
          <p:cNvPr id="23554" name="Picture 2"/>
          <p:cNvPicPr>
            <a:picLocks noChangeAspect="1" noChangeArrowheads="1"/>
          </p:cNvPicPr>
          <p:nvPr/>
        </p:nvPicPr>
        <p:blipFill>
          <a:blip r:embed="rId2"/>
          <a:srcRect/>
          <a:stretch>
            <a:fillRect/>
          </a:stretch>
        </p:blipFill>
        <p:spPr bwMode="auto">
          <a:xfrm>
            <a:off x="433388" y="1524000"/>
            <a:ext cx="8277225" cy="3657600"/>
          </a:xfrm>
          <a:prstGeom prst="rect">
            <a:avLst/>
          </a:prstGeom>
          <a:noFill/>
          <a:ln w="9525">
            <a:noFill/>
            <a:miter lim="800000"/>
            <a:headEnd/>
            <a:tailEnd/>
          </a:ln>
        </p:spPr>
      </p:pic>
    </p:spTree>
    <p:extLst>
      <p:ext uri="{BB962C8B-B14F-4D97-AF65-F5344CB8AC3E}">
        <p14:creationId xmlns:p14="http://schemas.microsoft.com/office/powerpoint/2010/main" val="19119653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685800"/>
            <a:ext cx="7147534" cy="769441"/>
          </a:xfrm>
          <a:prstGeom prst="rect">
            <a:avLst/>
          </a:prstGeom>
        </p:spPr>
        <p:txBody>
          <a:bodyPr wrap="none">
            <a:spAutoFit/>
          </a:bodyPr>
          <a:lstStyle/>
          <a:p>
            <a:r>
              <a:rPr lang="en-US" sz="4400" b="1" dirty="0">
                <a:solidFill>
                  <a:srgbClr val="00CC00"/>
                </a:solidFill>
                <a:latin typeface="+mj-lt"/>
                <a:ea typeface="ＭＳ Ｐゴシック" pitchFamily="34" charset="-128"/>
                <a:cs typeface="+mj-cs"/>
              </a:rPr>
              <a:t>Beyond the Predictive Model</a:t>
            </a:r>
          </a:p>
        </p:txBody>
      </p:sp>
      <p:sp>
        <p:nvSpPr>
          <p:cNvPr id="4" name="Rectangle 3"/>
          <p:cNvSpPr/>
          <p:nvPr/>
        </p:nvSpPr>
        <p:spPr>
          <a:xfrm>
            <a:off x="2202167" y="2209800"/>
            <a:ext cx="4572000" cy="1508105"/>
          </a:xfrm>
          <a:prstGeom prst="rect">
            <a:avLst/>
          </a:prstGeom>
        </p:spPr>
        <p:txBody>
          <a:bodyPr>
            <a:spAutoFit/>
          </a:bodyPr>
          <a:lstStyle/>
          <a:p>
            <a:pPr algn="ctr"/>
            <a:r>
              <a:rPr lang="en-US" sz="3200" dirty="0" smtClean="0">
                <a:latin typeface="+mn-lt"/>
                <a:ea typeface="ＭＳ Ｐゴシック" pitchFamily="34" charset="-128"/>
              </a:rPr>
              <a:t>Thanks to Robert </a:t>
            </a:r>
            <a:r>
              <a:rPr lang="en-US" sz="3200" dirty="0" err="1" smtClean="0">
                <a:latin typeface="+mn-lt"/>
                <a:ea typeface="ＭＳ Ｐゴシック" pitchFamily="34" charset="-128"/>
              </a:rPr>
              <a:t>DeMarco</a:t>
            </a:r>
            <a:r>
              <a:rPr lang="en-US" sz="3200" dirty="0" smtClean="0">
                <a:latin typeface="+mn-lt"/>
                <a:ea typeface="ＭＳ Ｐゴシック" pitchFamily="34" charset="-128"/>
              </a:rPr>
              <a:t> </a:t>
            </a:r>
            <a:r>
              <a:rPr lang="en-US" dirty="0"/>
              <a:t/>
            </a:r>
            <a:br>
              <a:rPr lang="en-US" dirty="0"/>
            </a:br>
            <a:r>
              <a:rPr lang="en-US" sz="2800" dirty="0"/>
              <a:t>CCICADA </a:t>
            </a:r>
            <a:r>
              <a:rPr lang="en-US" sz="2800" dirty="0" smtClean="0"/>
              <a:t>Center</a:t>
            </a:r>
            <a:endParaRPr lang="en-US" sz="2800" dirty="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724101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7013" y="76200"/>
            <a:ext cx="8539162" cy="1371600"/>
          </a:xfrm>
        </p:spPr>
        <p:txBody>
          <a:bodyPr/>
          <a:lstStyle/>
          <a:p>
            <a:r>
              <a:rPr lang="en-US" dirty="0" smtClean="0"/>
              <a:t>Beyond the Predictive Model</a:t>
            </a:r>
          </a:p>
        </p:txBody>
      </p:sp>
      <p:sp>
        <p:nvSpPr>
          <p:cNvPr id="3075" name="Rectangle 3"/>
          <p:cNvSpPr>
            <a:spLocks noGrp="1" noChangeArrowheads="1"/>
          </p:cNvSpPr>
          <p:nvPr>
            <p:ph type="body" idx="1"/>
          </p:nvPr>
        </p:nvSpPr>
        <p:spPr>
          <a:xfrm>
            <a:off x="457200" y="1143000"/>
            <a:ext cx="8153400" cy="1600200"/>
          </a:xfrm>
        </p:spPr>
        <p:txBody>
          <a:bodyPr/>
          <a:lstStyle/>
          <a:p>
            <a:pPr>
              <a:buNone/>
            </a:pPr>
            <a:r>
              <a:rPr lang="en-US" sz="2800" dirty="0" smtClean="0"/>
              <a:t>The optimal strategy is not necessarily to board the boat</a:t>
            </a:r>
          </a:p>
          <a:p>
            <a:pPr>
              <a:buNone/>
            </a:pPr>
            <a:r>
              <a:rPr lang="en-US" sz="2800" dirty="0" smtClean="0"/>
              <a:t>with the highest predicted probability of being in </a:t>
            </a:r>
          </a:p>
          <a:p>
            <a:pPr>
              <a:buNone/>
            </a:pPr>
            <a:r>
              <a:rPr lang="en-US" sz="2800" dirty="0" smtClean="0"/>
              <a:t>violation.  Here are three reasons why:</a:t>
            </a:r>
          </a:p>
          <a:p>
            <a:pPr>
              <a:buNone/>
            </a:pPr>
            <a:endParaRPr lang="en-US" dirty="0" smtClean="0"/>
          </a:p>
        </p:txBody>
      </p:sp>
      <p:sp>
        <p:nvSpPr>
          <p:cNvPr id="4" name="TextBox 3"/>
          <p:cNvSpPr txBox="1"/>
          <p:nvPr/>
        </p:nvSpPr>
        <p:spPr>
          <a:xfrm>
            <a:off x="457200" y="2667000"/>
            <a:ext cx="8229600" cy="3416320"/>
          </a:xfrm>
          <a:prstGeom prst="rect">
            <a:avLst/>
          </a:prstGeom>
          <a:noFill/>
        </p:spPr>
        <p:txBody>
          <a:bodyPr wrap="square" rtlCol="0">
            <a:spAutoFit/>
          </a:bodyPr>
          <a:lstStyle/>
          <a:p>
            <a:pPr marL="457200" indent="-457200">
              <a:buAutoNum type="arabicPeriod"/>
            </a:pPr>
            <a:r>
              <a:rPr lang="en-US" sz="2800" dirty="0" smtClean="0"/>
              <a:t>A desire to check on every boat in the fishery at least once a year</a:t>
            </a:r>
          </a:p>
          <a:p>
            <a:pPr marL="457200" indent="-457200">
              <a:buAutoNum type="arabicPeriod"/>
            </a:pPr>
            <a:endParaRPr lang="en-US" sz="2800" dirty="0" smtClean="0"/>
          </a:p>
          <a:p>
            <a:pPr marL="457200" indent="-457200">
              <a:buFontTx/>
              <a:buAutoNum type="arabicPeriod"/>
            </a:pPr>
            <a:r>
              <a:rPr lang="en-US" sz="2800" dirty="0" smtClean="0"/>
              <a:t>Consideration of the time it will take to board</a:t>
            </a:r>
          </a:p>
          <a:p>
            <a:pPr marL="457200" indent="-457200">
              <a:buFontTx/>
              <a:buAutoNum type="arabicPeriod"/>
            </a:pPr>
            <a:endParaRPr lang="en-US" sz="2800" dirty="0" smtClean="0"/>
          </a:p>
          <a:p>
            <a:pPr marL="457200" indent="-457200">
              <a:buFontTx/>
              <a:buAutoNum type="arabicPeriod"/>
            </a:pPr>
            <a:r>
              <a:rPr lang="en-US" sz="2800" dirty="0" smtClean="0"/>
              <a:t>Search/wait and improve?</a:t>
            </a:r>
          </a:p>
          <a:p>
            <a:pPr marL="457200" indent="-457200">
              <a:buAutoNum type="arabicPeriod"/>
            </a:pPr>
            <a:endParaRPr lang="en-US" b="1" dirty="0" smtClean="0"/>
          </a:p>
          <a:p>
            <a:endParaRPr lang="en-US" dirty="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7013" y="-76200"/>
            <a:ext cx="8539162" cy="1371600"/>
          </a:xfrm>
        </p:spPr>
        <p:txBody>
          <a:bodyPr/>
          <a:lstStyle/>
          <a:p>
            <a:r>
              <a:rPr lang="en-US" dirty="0" smtClean="0"/>
              <a:t>Beyond the Predictive Model</a:t>
            </a:r>
          </a:p>
        </p:txBody>
      </p:sp>
      <p:sp>
        <p:nvSpPr>
          <p:cNvPr id="3075" name="Rectangle 3"/>
          <p:cNvSpPr>
            <a:spLocks noGrp="1" noChangeArrowheads="1"/>
          </p:cNvSpPr>
          <p:nvPr>
            <p:ph type="body" idx="1"/>
          </p:nvPr>
        </p:nvSpPr>
        <p:spPr>
          <a:xfrm>
            <a:off x="457200" y="1143000"/>
            <a:ext cx="8153400" cy="1600200"/>
          </a:xfrm>
        </p:spPr>
        <p:txBody>
          <a:bodyPr/>
          <a:lstStyle/>
          <a:p>
            <a:pPr>
              <a:buNone/>
            </a:pPr>
            <a:r>
              <a:rPr lang="en-US" sz="2800" dirty="0" smtClean="0"/>
              <a:t>The optimal strategy is not necessarily to board the boat</a:t>
            </a:r>
          </a:p>
          <a:p>
            <a:pPr>
              <a:buNone/>
            </a:pPr>
            <a:r>
              <a:rPr lang="en-US" sz="2800" dirty="0" smtClean="0"/>
              <a:t>with the highest predicted probability of being in </a:t>
            </a:r>
          </a:p>
          <a:p>
            <a:pPr>
              <a:buNone/>
            </a:pPr>
            <a:r>
              <a:rPr lang="en-US" sz="2800" dirty="0" smtClean="0"/>
              <a:t>violation.  Here are three reasons why:</a:t>
            </a:r>
          </a:p>
          <a:p>
            <a:pPr>
              <a:buNone/>
            </a:pPr>
            <a:endParaRPr lang="en-US" dirty="0" smtClean="0"/>
          </a:p>
        </p:txBody>
      </p:sp>
      <p:sp>
        <p:nvSpPr>
          <p:cNvPr id="4" name="TextBox 3"/>
          <p:cNvSpPr txBox="1"/>
          <p:nvPr/>
        </p:nvSpPr>
        <p:spPr>
          <a:xfrm>
            <a:off x="457200" y="2667000"/>
            <a:ext cx="8229600" cy="3416320"/>
          </a:xfrm>
          <a:prstGeom prst="rect">
            <a:avLst/>
          </a:prstGeom>
          <a:noFill/>
        </p:spPr>
        <p:txBody>
          <a:bodyPr wrap="square" rtlCol="0">
            <a:spAutoFit/>
          </a:bodyPr>
          <a:lstStyle/>
          <a:p>
            <a:pPr marL="457200" indent="-457200">
              <a:buAutoNum type="arabicPeriod"/>
            </a:pPr>
            <a:r>
              <a:rPr lang="en-US" sz="2800" b="1" dirty="0" smtClean="0"/>
              <a:t>A desire to check on every boat in the fishery at least once a year</a:t>
            </a:r>
          </a:p>
          <a:p>
            <a:pPr marL="457200" indent="-457200">
              <a:buAutoNum type="arabicPeriod"/>
            </a:pPr>
            <a:endParaRPr lang="en-US" sz="2800" dirty="0" smtClean="0"/>
          </a:p>
          <a:p>
            <a:pPr marL="457200" indent="-457200">
              <a:buFontTx/>
              <a:buAutoNum type="arabicPeriod"/>
            </a:pPr>
            <a:r>
              <a:rPr lang="en-US" sz="2800" dirty="0" smtClean="0"/>
              <a:t>Consideration of the time it will take to board</a:t>
            </a:r>
          </a:p>
          <a:p>
            <a:pPr marL="457200" indent="-457200">
              <a:buFontTx/>
              <a:buAutoNum type="arabicPeriod"/>
            </a:pPr>
            <a:endParaRPr lang="en-US" sz="2800" dirty="0" smtClean="0"/>
          </a:p>
          <a:p>
            <a:pPr marL="457200" indent="-457200">
              <a:buFontTx/>
              <a:buAutoNum type="arabicPeriod"/>
            </a:pPr>
            <a:r>
              <a:rPr lang="en-US" sz="2800" dirty="0" smtClean="0"/>
              <a:t>Search/wait and improve?</a:t>
            </a:r>
          </a:p>
          <a:p>
            <a:pPr marL="457200" indent="-457200">
              <a:buAutoNum type="arabicPeriod"/>
            </a:pPr>
            <a:endParaRPr lang="en-US" b="1" dirty="0" smtClean="0"/>
          </a:p>
          <a:p>
            <a:endParaRPr lang="en-US" dirty="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1378558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7013" y="-76200"/>
            <a:ext cx="8539162" cy="1143000"/>
          </a:xfrm>
        </p:spPr>
        <p:txBody>
          <a:bodyPr/>
          <a:lstStyle/>
          <a:p>
            <a:r>
              <a:rPr lang="en-US" dirty="0" smtClean="0"/>
              <a:t>Checking all Boats</a:t>
            </a:r>
          </a:p>
        </p:txBody>
      </p:sp>
      <p:sp>
        <p:nvSpPr>
          <p:cNvPr id="30723" name="Rectangle 3"/>
          <p:cNvSpPr>
            <a:spLocks noGrp="1" noChangeArrowheads="1"/>
          </p:cNvSpPr>
          <p:nvPr>
            <p:ph type="body" idx="4294967295"/>
          </p:nvPr>
        </p:nvSpPr>
        <p:spPr>
          <a:xfrm>
            <a:off x="228600" y="838200"/>
            <a:ext cx="8153400" cy="5105400"/>
          </a:xfrm>
        </p:spPr>
        <p:txBody>
          <a:bodyPr/>
          <a:lstStyle/>
          <a:p>
            <a:pPr>
              <a:lnSpc>
                <a:spcPct val="90000"/>
              </a:lnSpc>
            </a:pPr>
            <a:r>
              <a:rPr lang="en-US" sz="2800" dirty="0" smtClean="0"/>
              <a:t>In order to check all boats at least once a year, at times the Coast Guard must choose to board a boat predicted to have a small chance of being in violation.  </a:t>
            </a:r>
          </a:p>
          <a:p>
            <a:pPr>
              <a:lnSpc>
                <a:spcPct val="90000"/>
              </a:lnSpc>
            </a:pPr>
            <a:r>
              <a:rPr lang="en-US" sz="2800" dirty="0" smtClean="0"/>
              <a:t>When is a good time to perform such </a:t>
            </a:r>
            <a:r>
              <a:rPr lang="en-US" sz="2800" dirty="0" err="1" smtClean="0"/>
              <a:t>boardings</a:t>
            </a:r>
            <a:r>
              <a:rPr lang="en-US" sz="2800" dirty="0" smtClean="0"/>
              <a:t>?  </a:t>
            </a:r>
          </a:p>
          <a:p>
            <a:pPr>
              <a:lnSpc>
                <a:spcPct val="90000"/>
              </a:lnSpc>
            </a:pPr>
            <a:r>
              <a:rPr lang="en-US" sz="2800" dirty="0" smtClean="0"/>
              <a:t>Are there more general concerns about the number of prior </a:t>
            </a:r>
            <a:r>
              <a:rPr lang="en-US" sz="2800" dirty="0" err="1" smtClean="0"/>
              <a:t>boardings</a:t>
            </a:r>
            <a:r>
              <a:rPr lang="en-US" sz="2800" dirty="0" smtClean="0"/>
              <a:t>?  For example, consider:</a:t>
            </a:r>
          </a:p>
          <a:p>
            <a:pPr>
              <a:lnSpc>
                <a:spcPct val="90000"/>
              </a:lnSpc>
            </a:pPr>
            <a:endParaRPr lang="en-US" sz="2800" dirty="0" smtClean="0"/>
          </a:p>
        </p:txBody>
      </p:sp>
      <p:graphicFrame>
        <p:nvGraphicFramePr>
          <p:cNvPr id="6" name="Table 5"/>
          <p:cNvGraphicFramePr>
            <a:graphicFrameLocks noGrp="1"/>
          </p:cNvGraphicFramePr>
          <p:nvPr>
            <p:extLst>
              <p:ext uri="{D42A27DB-BD31-4B8C-83A1-F6EECF244321}">
                <p14:modId xmlns:p14="http://schemas.microsoft.com/office/powerpoint/2010/main" val="734620626"/>
              </p:ext>
            </p:extLst>
          </p:nvPr>
        </p:nvGraphicFramePr>
        <p:xfrm>
          <a:off x="1219200" y="3876040"/>
          <a:ext cx="6096000" cy="1381760"/>
        </p:xfrm>
        <a:graphic>
          <a:graphicData uri="http://schemas.openxmlformats.org/drawingml/2006/table">
            <a:tbl>
              <a:tblPr firstRow="1" bandRow="1">
                <a:tableStyleId>{21E4AEA4-8DFA-4A89-87EB-49C32662AFE0}</a:tableStyleId>
              </a:tblPr>
              <a:tblGrid>
                <a:gridCol w="2032000"/>
                <a:gridCol w="2032000"/>
                <a:gridCol w="2032000"/>
              </a:tblGrid>
              <a:tr h="370840">
                <a:tc>
                  <a:txBody>
                    <a:bodyPr/>
                    <a:lstStyle/>
                    <a:p>
                      <a:endParaRPr lang="en-US" dirty="0"/>
                    </a:p>
                  </a:txBody>
                  <a:tcPr/>
                </a:tc>
                <a:tc>
                  <a:txBody>
                    <a:bodyPr/>
                    <a:lstStyle/>
                    <a:p>
                      <a:r>
                        <a:rPr lang="en-US" dirty="0" smtClean="0"/>
                        <a:t>Probability of Violation</a:t>
                      </a:r>
                      <a:endParaRPr lang="en-US" dirty="0"/>
                    </a:p>
                  </a:txBody>
                  <a:tcPr/>
                </a:tc>
                <a:tc>
                  <a:txBody>
                    <a:bodyPr/>
                    <a:lstStyle/>
                    <a:p>
                      <a:r>
                        <a:rPr lang="en-US" dirty="0" err="1" smtClean="0"/>
                        <a:t>Boardings</a:t>
                      </a:r>
                      <a:r>
                        <a:rPr lang="en-US" baseline="0" dirty="0" smtClean="0"/>
                        <a:t> in Past Year</a:t>
                      </a:r>
                      <a:endParaRPr lang="en-US" dirty="0"/>
                    </a:p>
                  </a:txBody>
                  <a:tcPr/>
                </a:tc>
              </a:tr>
              <a:tr h="370840">
                <a:tc>
                  <a:txBody>
                    <a:bodyPr/>
                    <a:lstStyle/>
                    <a:p>
                      <a:r>
                        <a:rPr lang="en-US" dirty="0" smtClean="0"/>
                        <a:t>Boat A</a:t>
                      </a:r>
                      <a:endParaRPr lang="en-US" dirty="0"/>
                    </a:p>
                  </a:txBody>
                  <a:tcPr/>
                </a:tc>
                <a:tc>
                  <a:txBody>
                    <a:bodyPr/>
                    <a:lstStyle/>
                    <a:p>
                      <a:r>
                        <a:rPr lang="en-US" dirty="0" smtClean="0"/>
                        <a:t>13%</a:t>
                      </a:r>
                      <a:endParaRPr lang="en-US" dirty="0"/>
                    </a:p>
                  </a:txBody>
                  <a:tcPr/>
                </a:tc>
                <a:tc>
                  <a:txBody>
                    <a:bodyPr/>
                    <a:lstStyle/>
                    <a:p>
                      <a:r>
                        <a:rPr lang="en-US" dirty="0" smtClean="0"/>
                        <a:t>2</a:t>
                      </a:r>
                      <a:endParaRPr lang="en-US" dirty="0"/>
                    </a:p>
                  </a:txBody>
                  <a:tcPr/>
                </a:tc>
              </a:tr>
              <a:tr h="370840">
                <a:tc>
                  <a:txBody>
                    <a:bodyPr/>
                    <a:lstStyle/>
                    <a:p>
                      <a:r>
                        <a:rPr lang="en-US" dirty="0" smtClean="0"/>
                        <a:t>Boat B</a:t>
                      </a:r>
                      <a:endParaRPr lang="en-US" dirty="0"/>
                    </a:p>
                  </a:txBody>
                  <a:tcPr/>
                </a:tc>
                <a:tc>
                  <a:txBody>
                    <a:bodyPr/>
                    <a:lstStyle/>
                    <a:p>
                      <a:r>
                        <a:rPr lang="en-US" dirty="0" smtClean="0"/>
                        <a:t>15%</a:t>
                      </a:r>
                      <a:endParaRPr lang="en-US" dirty="0"/>
                    </a:p>
                  </a:txBody>
                  <a:tcPr/>
                </a:tc>
                <a:tc>
                  <a:txBody>
                    <a:bodyPr/>
                    <a:lstStyle/>
                    <a:p>
                      <a:r>
                        <a:rPr lang="en-US" dirty="0" smtClean="0"/>
                        <a:t>6</a:t>
                      </a:r>
                      <a:endParaRPr lang="en-US" dirty="0"/>
                    </a:p>
                  </a:txBody>
                  <a:tcPr/>
                </a:tc>
              </a:tr>
            </a:tbl>
          </a:graphicData>
        </a:graphic>
      </p:graphicFrame>
      <p:pic>
        <p:nvPicPr>
          <p:cNvPr id="7"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8600" y="-533400"/>
            <a:ext cx="8539162" cy="1371600"/>
          </a:xfrm>
        </p:spPr>
        <p:txBody>
          <a:bodyPr/>
          <a:lstStyle/>
          <a:p>
            <a:pPr marL="0" indent="0">
              <a:lnSpc>
                <a:spcPct val="90000"/>
              </a:lnSpc>
            </a:pPr>
            <a:r>
              <a:rPr lang="en-US" dirty="0" smtClean="0"/>
              <a:t/>
            </a:r>
            <a:br>
              <a:rPr lang="en-US" dirty="0" smtClean="0"/>
            </a:br>
            <a:r>
              <a:rPr lang="en-US" dirty="0" smtClean="0"/>
              <a:t>Enforcement of Fisheries Rules</a:t>
            </a:r>
          </a:p>
        </p:txBody>
      </p:sp>
      <p:sp>
        <p:nvSpPr>
          <p:cNvPr id="30723" name="Rectangle 3"/>
          <p:cNvSpPr>
            <a:spLocks noGrp="1" noChangeArrowheads="1"/>
          </p:cNvSpPr>
          <p:nvPr>
            <p:ph type="body" idx="4294967295"/>
          </p:nvPr>
        </p:nvSpPr>
        <p:spPr>
          <a:xfrm>
            <a:off x="457200" y="914400"/>
            <a:ext cx="8153400" cy="4572000"/>
          </a:xfrm>
        </p:spPr>
        <p:txBody>
          <a:bodyPr/>
          <a:lstStyle/>
          <a:p>
            <a:pPr>
              <a:lnSpc>
                <a:spcPct val="90000"/>
              </a:lnSpc>
            </a:pPr>
            <a:r>
              <a:rPr lang="en-US" sz="3600" dirty="0" smtClean="0"/>
              <a:t>This work has gotten me to some interesting places.</a:t>
            </a:r>
          </a:p>
        </p:txBody>
      </p:sp>
      <p:pic>
        <p:nvPicPr>
          <p:cNvPr id="7"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8" name="Picture 7" descr="IMG_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24400" y="2438400"/>
            <a:ext cx="4038600" cy="3028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 name="Picture 6" descr="IMG_03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2075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302419" y="0"/>
            <a:ext cx="8539162" cy="1143000"/>
          </a:xfrm>
        </p:spPr>
        <p:txBody>
          <a:bodyPr/>
          <a:lstStyle/>
          <a:p>
            <a:r>
              <a:rPr lang="en-US" dirty="0" smtClean="0"/>
              <a:t>Proposed Model</a:t>
            </a:r>
          </a:p>
        </p:txBody>
      </p:sp>
      <p:sp>
        <p:nvSpPr>
          <p:cNvPr id="30723" name="Rectangle 3"/>
          <p:cNvSpPr>
            <a:spLocks noGrp="1" noChangeArrowheads="1"/>
          </p:cNvSpPr>
          <p:nvPr>
            <p:ph type="body" idx="4294967295"/>
          </p:nvPr>
        </p:nvSpPr>
        <p:spPr>
          <a:xfrm>
            <a:off x="228600" y="3048000"/>
            <a:ext cx="8229600" cy="2971800"/>
          </a:xfrm>
        </p:spPr>
        <p:txBody>
          <a:bodyPr/>
          <a:lstStyle/>
          <a:p>
            <a:pPr>
              <a:lnSpc>
                <a:spcPct val="90000"/>
              </a:lnSpc>
            </a:pPr>
            <a:r>
              <a:rPr lang="en-US" sz="2800" dirty="0" smtClean="0"/>
              <a:t>Can be used to develop a strategy which best balances the tradeoff between maximizing the number of violations found and boarding distribution concerns.</a:t>
            </a:r>
          </a:p>
          <a:p>
            <a:pPr>
              <a:lnSpc>
                <a:spcPct val="90000"/>
              </a:lnSpc>
            </a:pPr>
            <a:endParaRPr lang="en-US" sz="2800" dirty="0" smtClean="0"/>
          </a:p>
          <a:p>
            <a:pPr>
              <a:lnSpc>
                <a:spcPct val="90000"/>
              </a:lnSpc>
            </a:pPr>
            <a:r>
              <a:rPr lang="en-US" sz="2800" dirty="0" smtClean="0"/>
              <a:t>To best develop the model, one needs data on observed boats in a fishery at different times.</a:t>
            </a:r>
          </a:p>
        </p:txBody>
      </p:sp>
      <p:graphicFrame>
        <p:nvGraphicFramePr>
          <p:cNvPr id="6" name="Diagram 5"/>
          <p:cNvGraphicFramePr/>
          <p:nvPr/>
        </p:nvGraphicFramePr>
        <p:xfrm>
          <a:off x="1219200" y="685800"/>
          <a:ext cx="64770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7013" y="-76200"/>
            <a:ext cx="8539162" cy="1371600"/>
          </a:xfrm>
        </p:spPr>
        <p:txBody>
          <a:bodyPr/>
          <a:lstStyle/>
          <a:p>
            <a:r>
              <a:rPr lang="en-US" dirty="0" smtClean="0"/>
              <a:t>Beyond the Predictive Model</a:t>
            </a:r>
          </a:p>
        </p:txBody>
      </p:sp>
      <p:sp>
        <p:nvSpPr>
          <p:cNvPr id="3075" name="Rectangle 3"/>
          <p:cNvSpPr>
            <a:spLocks noGrp="1" noChangeArrowheads="1"/>
          </p:cNvSpPr>
          <p:nvPr>
            <p:ph type="body" idx="1"/>
          </p:nvPr>
        </p:nvSpPr>
        <p:spPr>
          <a:xfrm>
            <a:off x="457200" y="1066800"/>
            <a:ext cx="8153400" cy="1600200"/>
          </a:xfrm>
        </p:spPr>
        <p:txBody>
          <a:bodyPr/>
          <a:lstStyle/>
          <a:p>
            <a:pPr>
              <a:buNone/>
            </a:pPr>
            <a:r>
              <a:rPr lang="en-US" sz="2800" dirty="0" smtClean="0"/>
              <a:t>The optimal strategy is not necessarily to board the boat</a:t>
            </a:r>
          </a:p>
          <a:p>
            <a:pPr>
              <a:buNone/>
            </a:pPr>
            <a:r>
              <a:rPr lang="en-US" sz="2800" dirty="0" smtClean="0"/>
              <a:t>with the highest predicted probability of being in </a:t>
            </a:r>
          </a:p>
          <a:p>
            <a:pPr>
              <a:buNone/>
            </a:pPr>
            <a:r>
              <a:rPr lang="en-US" sz="2800" dirty="0" smtClean="0"/>
              <a:t>violation.  Here are three reasons why:</a:t>
            </a:r>
          </a:p>
          <a:p>
            <a:pPr>
              <a:buNone/>
            </a:pPr>
            <a:endParaRPr lang="en-US" dirty="0" smtClean="0"/>
          </a:p>
        </p:txBody>
      </p:sp>
      <p:sp>
        <p:nvSpPr>
          <p:cNvPr id="4" name="TextBox 3"/>
          <p:cNvSpPr txBox="1"/>
          <p:nvPr/>
        </p:nvSpPr>
        <p:spPr>
          <a:xfrm>
            <a:off x="457200" y="2590800"/>
            <a:ext cx="8229600" cy="3416320"/>
          </a:xfrm>
          <a:prstGeom prst="rect">
            <a:avLst/>
          </a:prstGeom>
          <a:noFill/>
        </p:spPr>
        <p:txBody>
          <a:bodyPr wrap="square" rtlCol="0">
            <a:spAutoFit/>
          </a:bodyPr>
          <a:lstStyle/>
          <a:p>
            <a:pPr marL="457200" indent="-457200">
              <a:buAutoNum type="arabicPeriod"/>
            </a:pPr>
            <a:r>
              <a:rPr lang="en-US" sz="2800" dirty="0" smtClean="0"/>
              <a:t>A desire to check on every boat in the fishery at least once a year</a:t>
            </a:r>
          </a:p>
          <a:p>
            <a:pPr marL="457200" indent="-457200">
              <a:buAutoNum type="arabicPeriod"/>
            </a:pPr>
            <a:endParaRPr lang="en-US" sz="2800" dirty="0" smtClean="0"/>
          </a:p>
          <a:p>
            <a:pPr marL="457200" indent="-457200">
              <a:buFontTx/>
              <a:buAutoNum type="arabicPeriod"/>
            </a:pPr>
            <a:r>
              <a:rPr lang="en-US" sz="2800" b="1" dirty="0" smtClean="0"/>
              <a:t>Consideration of the time it will take to board</a:t>
            </a:r>
          </a:p>
          <a:p>
            <a:pPr marL="457200" indent="-457200">
              <a:buFontTx/>
              <a:buAutoNum type="arabicPeriod"/>
            </a:pPr>
            <a:endParaRPr lang="en-US" sz="2800" dirty="0" smtClean="0"/>
          </a:p>
          <a:p>
            <a:pPr marL="457200" indent="-457200">
              <a:buFontTx/>
              <a:buAutoNum type="arabicPeriod"/>
            </a:pPr>
            <a:r>
              <a:rPr lang="en-US" sz="2800" dirty="0" smtClean="0"/>
              <a:t>Search/wait and improve?</a:t>
            </a:r>
          </a:p>
          <a:p>
            <a:pPr marL="457200" indent="-457200">
              <a:buAutoNum type="arabicPeriod"/>
            </a:pPr>
            <a:endParaRPr lang="en-US" b="1" dirty="0" smtClean="0"/>
          </a:p>
          <a:p>
            <a:endParaRPr lang="en-US" dirty="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7013" y="-228600"/>
            <a:ext cx="8539162" cy="1143000"/>
          </a:xfrm>
        </p:spPr>
        <p:txBody>
          <a:bodyPr/>
          <a:lstStyle/>
          <a:p>
            <a:r>
              <a:rPr lang="en-US" dirty="0" smtClean="0"/>
              <a:t>Alternative Efficiency Measures</a:t>
            </a:r>
          </a:p>
        </p:txBody>
      </p:sp>
      <p:sp>
        <p:nvSpPr>
          <p:cNvPr id="30723" name="Rectangle 3"/>
          <p:cNvSpPr>
            <a:spLocks noGrp="1" noChangeArrowheads="1"/>
          </p:cNvSpPr>
          <p:nvPr>
            <p:ph type="body" idx="4294967295"/>
          </p:nvPr>
        </p:nvSpPr>
        <p:spPr>
          <a:xfrm>
            <a:off x="76200" y="609600"/>
            <a:ext cx="8915400" cy="4419600"/>
          </a:xfrm>
        </p:spPr>
        <p:txBody>
          <a:bodyPr/>
          <a:lstStyle/>
          <a:p>
            <a:pPr>
              <a:lnSpc>
                <a:spcPct val="90000"/>
              </a:lnSpc>
              <a:buNone/>
            </a:pPr>
            <a:r>
              <a:rPr lang="en-US" sz="2600" dirty="0" smtClean="0"/>
              <a:t>Consider the following hypothetical:</a:t>
            </a:r>
          </a:p>
          <a:p>
            <a:pPr>
              <a:lnSpc>
                <a:spcPct val="90000"/>
              </a:lnSpc>
              <a:buNone/>
            </a:pPr>
            <a:endParaRPr lang="en-US" sz="2000" dirty="0" smtClean="0"/>
          </a:p>
          <a:p>
            <a:pPr>
              <a:lnSpc>
                <a:spcPct val="90000"/>
              </a:lnSpc>
              <a:buNone/>
            </a:pPr>
            <a:endParaRPr lang="en-US" sz="2000" dirty="0" smtClean="0"/>
          </a:p>
          <a:p>
            <a:pPr>
              <a:lnSpc>
                <a:spcPct val="90000"/>
              </a:lnSpc>
              <a:buNone/>
            </a:pPr>
            <a:endParaRPr lang="en-US" sz="2000" dirty="0" smtClean="0"/>
          </a:p>
          <a:p>
            <a:pPr indent="0">
              <a:lnSpc>
                <a:spcPct val="90000"/>
              </a:lnSpc>
              <a:buNone/>
            </a:pPr>
            <a:endParaRPr lang="en-US" sz="2000" dirty="0" smtClean="0"/>
          </a:p>
          <a:p>
            <a:pPr marL="0" indent="0">
              <a:lnSpc>
                <a:spcPct val="90000"/>
              </a:lnSpc>
              <a:buNone/>
            </a:pPr>
            <a:endParaRPr lang="en-US" sz="2000" dirty="0" smtClean="0"/>
          </a:p>
          <a:p>
            <a:pPr marL="0" indent="0">
              <a:lnSpc>
                <a:spcPct val="90000"/>
              </a:lnSpc>
              <a:buNone/>
            </a:pPr>
            <a:endParaRPr lang="en-US" sz="2000" dirty="0" smtClean="0"/>
          </a:p>
          <a:p>
            <a:pPr marL="347472" indent="-347472">
              <a:lnSpc>
                <a:spcPct val="90000"/>
              </a:lnSpc>
            </a:pPr>
            <a:r>
              <a:rPr lang="en-US" sz="2600" b="1" i="1" dirty="0" smtClean="0"/>
              <a:t>If we measure efficiency as violations per boarding </a:t>
            </a:r>
            <a:r>
              <a:rPr lang="en-US" sz="2600" dirty="0" smtClean="0"/>
              <a:t>(VPB), then the efficiency of boarding Boat A is .12 VPB, and the efficiency of boarding Boat B is .15 VPB.  Prefer Boat B.  </a:t>
            </a:r>
          </a:p>
          <a:p>
            <a:pPr marL="347472" indent="-347472">
              <a:lnSpc>
                <a:spcPct val="90000"/>
              </a:lnSpc>
            </a:pPr>
            <a:r>
              <a:rPr lang="en-US" sz="2600" b="1" i="1" dirty="0" smtClean="0"/>
              <a:t>If we measure efficiency as violations per hour </a:t>
            </a:r>
            <a:r>
              <a:rPr lang="en-US" sz="2600" dirty="0" smtClean="0"/>
              <a:t>(VPH), then efficiency of boarding Boat A is .12/4=.03 VPH, &amp; efficiency of boarding Boat B is  .15/6=.025 VPH.  Prefer Boat A.  </a:t>
            </a:r>
          </a:p>
          <a:p>
            <a:pPr marL="347472" indent="-347472">
              <a:lnSpc>
                <a:spcPct val="90000"/>
              </a:lnSpc>
            </a:pPr>
            <a:r>
              <a:rPr lang="en-US" sz="2600" dirty="0" smtClean="0"/>
              <a:t>It should be noted that the best we may be able to do is predict approximate boarding time; there is no way to know it for certain.  This further complicates decision-making.  </a:t>
            </a:r>
          </a:p>
          <a:p>
            <a:pPr marL="0" indent="0">
              <a:lnSpc>
                <a:spcPct val="90000"/>
              </a:lnSpc>
              <a:buNone/>
            </a:pPr>
            <a:endParaRPr lang="en-US" sz="2200" dirty="0" smtClean="0"/>
          </a:p>
          <a:p>
            <a:pPr marL="0" indent="0">
              <a:lnSpc>
                <a:spcPct val="90000"/>
              </a:lnSpc>
              <a:buNone/>
            </a:pPr>
            <a:endParaRPr lang="en-US" sz="2200" dirty="0" smtClean="0"/>
          </a:p>
        </p:txBody>
      </p:sp>
      <p:graphicFrame>
        <p:nvGraphicFramePr>
          <p:cNvPr id="6" name="Table 5"/>
          <p:cNvGraphicFramePr>
            <a:graphicFrameLocks noGrp="1"/>
          </p:cNvGraphicFramePr>
          <p:nvPr>
            <p:extLst>
              <p:ext uri="{D42A27DB-BD31-4B8C-83A1-F6EECF244321}">
                <p14:modId xmlns:p14="http://schemas.microsoft.com/office/powerpoint/2010/main" val="2833728823"/>
              </p:ext>
            </p:extLst>
          </p:nvPr>
        </p:nvGraphicFramePr>
        <p:xfrm>
          <a:off x="1409700" y="1219200"/>
          <a:ext cx="6324600" cy="1376680"/>
        </p:xfrm>
        <a:graphic>
          <a:graphicData uri="http://schemas.openxmlformats.org/drawingml/2006/table">
            <a:tbl>
              <a:tblPr firstRow="1" bandRow="1">
                <a:tableStyleId>{21E4AEA4-8DFA-4A89-87EB-49C32662AFE0}</a:tableStyleId>
              </a:tblPr>
              <a:tblGrid>
                <a:gridCol w="2108200"/>
                <a:gridCol w="2108200"/>
                <a:gridCol w="2108200"/>
              </a:tblGrid>
              <a:tr h="370840">
                <a:tc>
                  <a:txBody>
                    <a:bodyPr/>
                    <a:lstStyle/>
                    <a:p>
                      <a:endParaRPr lang="en-US" dirty="0"/>
                    </a:p>
                  </a:txBody>
                  <a:tcPr/>
                </a:tc>
                <a:tc>
                  <a:txBody>
                    <a:bodyPr/>
                    <a:lstStyle/>
                    <a:p>
                      <a:r>
                        <a:rPr lang="en-US" dirty="0" smtClean="0"/>
                        <a:t>Probability of Violation</a:t>
                      </a:r>
                      <a:endParaRPr lang="en-US" dirty="0"/>
                    </a:p>
                  </a:txBody>
                  <a:tcPr/>
                </a:tc>
                <a:tc>
                  <a:txBody>
                    <a:bodyPr/>
                    <a:lstStyle/>
                    <a:p>
                      <a:r>
                        <a:rPr lang="en-US" dirty="0" smtClean="0"/>
                        <a:t>Predicted Time Boarding</a:t>
                      </a:r>
                      <a:r>
                        <a:rPr lang="en-US" baseline="0" dirty="0" smtClean="0"/>
                        <a:t> will Take</a:t>
                      </a:r>
                      <a:endParaRPr lang="en-US" dirty="0"/>
                    </a:p>
                  </a:txBody>
                  <a:tcPr/>
                </a:tc>
              </a:tr>
              <a:tr h="370840">
                <a:tc>
                  <a:txBody>
                    <a:bodyPr/>
                    <a:lstStyle/>
                    <a:p>
                      <a:r>
                        <a:rPr lang="en-US" dirty="0" smtClean="0"/>
                        <a:t>Boat A</a:t>
                      </a:r>
                      <a:endParaRPr lang="en-US" dirty="0"/>
                    </a:p>
                  </a:txBody>
                  <a:tcPr/>
                </a:tc>
                <a:tc>
                  <a:txBody>
                    <a:bodyPr/>
                    <a:lstStyle/>
                    <a:p>
                      <a:r>
                        <a:rPr lang="en-US" dirty="0" smtClean="0"/>
                        <a:t>12%</a:t>
                      </a:r>
                      <a:endParaRPr lang="en-US" dirty="0"/>
                    </a:p>
                  </a:txBody>
                  <a:tcPr/>
                </a:tc>
                <a:tc>
                  <a:txBody>
                    <a:bodyPr/>
                    <a:lstStyle/>
                    <a:p>
                      <a:r>
                        <a:rPr lang="en-US" dirty="0" smtClean="0"/>
                        <a:t>4 hours</a:t>
                      </a:r>
                      <a:endParaRPr lang="en-US" dirty="0"/>
                    </a:p>
                  </a:txBody>
                  <a:tcPr/>
                </a:tc>
              </a:tr>
              <a:tr h="284480">
                <a:tc>
                  <a:txBody>
                    <a:bodyPr/>
                    <a:lstStyle/>
                    <a:p>
                      <a:r>
                        <a:rPr lang="en-US" dirty="0" smtClean="0"/>
                        <a:t>Boat B</a:t>
                      </a:r>
                      <a:endParaRPr lang="en-US" dirty="0"/>
                    </a:p>
                  </a:txBody>
                  <a:tcPr/>
                </a:tc>
                <a:tc>
                  <a:txBody>
                    <a:bodyPr/>
                    <a:lstStyle/>
                    <a:p>
                      <a:r>
                        <a:rPr lang="en-US" dirty="0" smtClean="0"/>
                        <a:t>15%</a:t>
                      </a:r>
                      <a:endParaRPr lang="en-US" dirty="0"/>
                    </a:p>
                  </a:txBody>
                  <a:tcPr/>
                </a:tc>
                <a:tc>
                  <a:txBody>
                    <a:bodyPr/>
                    <a:lstStyle/>
                    <a:p>
                      <a:r>
                        <a:rPr lang="en-US" dirty="0" smtClean="0"/>
                        <a:t>6 hours</a:t>
                      </a:r>
                      <a:endParaRPr lang="en-US" dirty="0"/>
                    </a:p>
                  </a:txBody>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7013" y="-228600"/>
            <a:ext cx="8539162" cy="1371600"/>
          </a:xfrm>
        </p:spPr>
        <p:txBody>
          <a:bodyPr/>
          <a:lstStyle/>
          <a:p>
            <a:r>
              <a:rPr lang="en-US" dirty="0" smtClean="0"/>
              <a:t>Beyond the Predictive Model</a:t>
            </a:r>
          </a:p>
        </p:txBody>
      </p:sp>
      <p:sp>
        <p:nvSpPr>
          <p:cNvPr id="3075" name="Rectangle 3"/>
          <p:cNvSpPr>
            <a:spLocks noGrp="1" noChangeArrowheads="1"/>
          </p:cNvSpPr>
          <p:nvPr>
            <p:ph type="body" idx="1"/>
          </p:nvPr>
        </p:nvSpPr>
        <p:spPr>
          <a:xfrm>
            <a:off x="457200" y="914400"/>
            <a:ext cx="8153400" cy="1600200"/>
          </a:xfrm>
        </p:spPr>
        <p:txBody>
          <a:bodyPr/>
          <a:lstStyle/>
          <a:p>
            <a:pPr>
              <a:buNone/>
            </a:pPr>
            <a:r>
              <a:rPr lang="en-US" sz="2800" dirty="0" smtClean="0"/>
              <a:t>The optimal strategy is not necessarily to board the boat</a:t>
            </a:r>
          </a:p>
          <a:p>
            <a:pPr>
              <a:buNone/>
            </a:pPr>
            <a:r>
              <a:rPr lang="en-US" sz="2800" dirty="0" smtClean="0"/>
              <a:t>with the highest predicted probability of being in </a:t>
            </a:r>
          </a:p>
          <a:p>
            <a:pPr>
              <a:buNone/>
            </a:pPr>
            <a:r>
              <a:rPr lang="en-US" sz="2800" dirty="0" smtClean="0"/>
              <a:t>violation.  Here are three reasons why:</a:t>
            </a:r>
          </a:p>
          <a:p>
            <a:pPr>
              <a:buNone/>
            </a:pPr>
            <a:endParaRPr lang="en-US" dirty="0" smtClean="0"/>
          </a:p>
        </p:txBody>
      </p:sp>
      <p:sp>
        <p:nvSpPr>
          <p:cNvPr id="4" name="TextBox 3"/>
          <p:cNvSpPr txBox="1"/>
          <p:nvPr/>
        </p:nvSpPr>
        <p:spPr>
          <a:xfrm>
            <a:off x="457200" y="2438400"/>
            <a:ext cx="8229600" cy="3416320"/>
          </a:xfrm>
          <a:prstGeom prst="rect">
            <a:avLst/>
          </a:prstGeom>
          <a:noFill/>
        </p:spPr>
        <p:txBody>
          <a:bodyPr wrap="square" rtlCol="0">
            <a:spAutoFit/>
          </a:bodyPr>
          <a:lstStyle/>
          <a:p>
            <a:pPr marL="457200" indent="-457200">
              <a:buAutoNum type="arabicPeriod"/>
            </a:pPr>
            <a:r>
              <a:rPr lang="en-US" sz="2800" dirty="0" smtClean="0"/>
              <a:t>A desire to check on every boat in the fishery at least once a year</a:t>
            </a:r>
          </a:p>
          <a:p>
            <a:pPr marL="457200" indent="-457200">
              <a:buAutoNum type="arabicPeriod"/>
            </a:pPr>
            <a:endParaRPr lang="en-US" sz="2800" dirty="0" smtClean="0"/>
          </a:p>
          <a:p>
            <a:pPr marL="457200" indent="-457200">
              <a:buFontTx/>
              <a:buAutoNum type="arabicPeriod"/>
            </a:pPr>
            <a:r>
              <a:rPr lang="en-US" sz="2800" dirty="0" smtClean="0"/>
              <a:t>Consideration of the time it will take to board</a:t>
            </a:r>
          </a:p>
          <a:p>
            <a:pPr marL="457200" indent="-457200">
              <a:buFontTx/>
              <a:buAutoNum type="arabicPeriod"/>
            </a:pPr>
            <a:endParaRPr lang="en-US" sz="2800" b="1" dirty="0" smtClean="0"/>
          </a:p>
          <a:p>
            <a:pPr marL="457200" indent="-457200">
              <a:buFontTx/>
              <a:buAutoNum type="arabicPeriod"/>
            </a:pPr>
            <a:r>
              <a:rPr lang="en-US" sz="2800" b="1" dirty="0" smtClean="0"/>
              <a:t>Search/wait and improve?</a:t>
            </a:r>
          </a:p>
          <a:p>
            <a:endParaRPr lang="en-US" b="1" dirty="0" smtClean="0"/>
          </a:p>
          <a:p>
            <a:endParaRPr lang="en-US" dirty="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7013" y="-152400"/>
            <a:ext cx="8539162" cy="1143000"/>
          </a:xfrm>
        </p:spPr>
        <p:txBody>
          <a:bodyPr/>
          <a:lstStyle/>
          <a:p>
            <a:r>
              <a:rPr lang="en-US" dirty="0" smtClean="0"/>
              <a:t>Will “Better” Ships Appear?</a:t>
            </a:r>
          </a:p>
        </p:txBody>
      </p:sp>
      <p:sp>
        <p:nvSpPr>
          <p:cNvPr id="30723" name="Rectangle 3"/>
          <p:cNvSpPr>
            <a:spLocks noGrp="1" noChangeArrowheads="1"/>
          </p:cNvSpPr>
          <p:nvPr>
            <p:ph type="body" idx="4294967295"/>
          </p:nvPr>
        </p:nvSpPr>
        <p:spPr>
          <a:xfrm>
            <a:off x="228600" y="685800"/>
            <a:ext cx="8153400" cy="5105400"/>
          </a:xfrm>
        </p:spPr>
        <p:txBody>
          <a:bodyPr/>
          <a:lstStyle/>
          <a:p>
            <a:pPr>
              <a:lnSpc>
                <a:spcPct val="90000"/>
              </a:lnSpc>
            </a:pPr>
            <a:r>
              <a:rPr lang="en-US" sz="2600" dirty="0" smtClean="0"/>
              <a:t>Let us consider a hypothetical:</a:t>
            </a:r>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r>
              <a:rPr lang="en-US" sz="2600" dirty="0" smtClean="0"/>
              <a:t>Of course in the real world there is no way to KNOW Boat B will appear in an hour (although it’s conceivable we know where Boat B is, but it is an hour away).  The best we might be able to do is predict the probability a Boat like Boat B will appear.    </a:t>
            </a:r>
          </a:p>
          <a:p>
            <a:pPr>
              <a:lnSpc>
                <a:spcPct val="90000"/>
              </a:lnSpc>
            </a:pPr>
            <a:endParaRPr lang="en-US" sz="800" dirty="0" smtClean="0"/>
          </a:p>
          <a:p>
            <a:pPr>
              <a:lnSpc>
                <a:spcPct val="90000"/>
              </a:lnSpc>
            </a:pPr>
            <a:r>
              <a:rPr lang="en-US" sz="2600" dirty="0" smtClean="0"/>
              <a:t>Back to the hypothetical:  If we simply want to maximize the probability</a:t>
            </a:r>
            <a:r>
              <a:rPr lang="en-US" sz="2600" dirty="0"/>
              <a:t> </a:t>
            </a:r>
            <a:r>
              <a:rPr lang="en-US" sz="2600" dirty="0" smtClean="0"/>
              <a:t>of finding a violation, and only have time to board one boat a day, and if</a:t>
            </a:r>
            <a:r>
              <a:rPr lang="en-US" sz="2600" dirty="0"/>
              <a:t> </a:t>
            </a:r>
            <a:r>
              <a:rPr lang="en-US" sz="2600" dirty="0" smtClean="0"/>
              <a:t>waiting one hour is acceptable, then it would be best to bypass boat</a:t>
            </a:r>
          </a:p>
          <a:p>
            <a:pPr marL="0" indent="0">
              <a:lnSpc>
                <a:spcPct val="90000"/>
              </a:lnSpc>
              <a:buNone/>
            </a:pPr>
            <a:r>
              <a:rPr lang="en-US" sz="2600" dirty="0"/>
              <a:t> </a:t>
            </a:r>
            <a:r>
              <a:rPr lang="en-US" sz="2600" dirty="0" smtClean="0"/>
              <a:t>   A and board boat B in an hour.</a:t>
            </a:r>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buNone/>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p:txBody>
      </p:sp>
      <p:graphicFrame>
        <p:nvGraphicFramePr>
          <p:cNvPr id="6" name="Table 5"/>
          <p:cNvGraphicFramePr>
            <a:graphicFrameLocks noGrp="1"/>
          </p:cNvGraphicFramePr>
          <p:nvPr>
            <p:extLst>
              <p:ext uri="{D42A27DB-BD31-4B8C-83A1-F6EECF244321}">
                <p14:modId xmlns:p14="http://schemas.microsoft.com/office/powerpoint/2010/main" val="37223844"/>
              </p:ext>
            </p:extLst>
          </p:nvPr>
        </p:nvGraphicFramePr>
        <p:xfrm>
          <a:off x="1219200" y="1285240"/>
          <a:ext cx="6096000" cy="1381760"/>
        </p:xfrm>
        <a:graphic>
          <a:graphicData uri="http://schemas.openxmlformats.org/drawingml/2006/table">
            <a:tbl>
              <a:tblPr firstRow="1" bandRow="1">
                <a:tableStyleId>{21E4AEA4-8DFA-4A89-87EB-49C32662AFE0}</a:tableStyleId>
              </a:tblPr>
              <a:tblGrid>
                <a:gridCol w="2032000"/>
                <a:gridCol w="2032000"/>
                <a:gridCol w="2032000"/>
              </a:tblGrid>
              <a:tr h="370840">
                <a:tc>
                  <a:txBody>
                    <a:bodyPr/>
                    <a:lstStyle/>
                    <a:p>
                      <a:endParaRPr lang="en-US" dirty="0"/>
                    </a:p>
                  </a:txBody>
                  <a:tcPr/>
                </a:tc>
                <a:tc>
                  <a:txBody>
                    <a:bodyPr/>
                    <a:lstStyle/>
                    <a:p>
                      <a:r>
                        <a:rPr lang="en-US" dirty="0" smtClean="0"/>
                        <a:t>Probability of Violation</a:t>
                      </a:r>
                      <a:endParaRPr lang="en-US" dirty="0"/>
                    </a:p>
                  </a:txBody>
                  <a:tcPr/>
                </a:tc>
                <a:tc>
                  <a:txBody>
                    <a:bodyPr/>
                    <a:lstStyle/>
                    <a:p>
                      <a:r>
                        <a:rPr lang="en-US" dirty="0" smtClean="0"/>
                        <a:t>Time</a:t>
                      </a:r>
                      <a:r>
                        <a:rPr lang="en-US" baseline="0" dirty="0" smtClean="0"/>
                        <a:t> Until we can Board</a:t>
                      </a:r>
                      <a:endParaRPr lang="en-US" dirty="0"/>
                    </a:p>
                  </a:txBody>
                  <a:tcPr/>
                </a:tc>
              </a:tr>
              <a:tr h="370840">
                <a:tc>
                  <a:txBody>
                    <a:bodyPr/>
                    <a:lstStyle/>
                    <a:p>
                      <a:r>
                        <a:rPr lang="en-US" dirty="0" smtClean="0"/>
                        <a:t>Boat A</a:t>
                      </a:r>
                      <a:endParaRPr lang="en-US" dirty="0"/>
                    </a:p>
                  </a:txBody>
                  <a:tcPr/>
                </a:tc>
                <a:tc>
                  <a:txBody>
                    <a:bodyPr/>
                    <a:lstStyle/>
                    <a:p>
                      <a:r>
                        <a:rPr lang="en-US" dirty="0" smtClean="0"/>
                        <a:t>10%</a:t>
                      </a:r>
                      <a:endParaRPr lang="en-US" dirty="0"/>
                    </a:p>
                  </a:txBody>
                  <a:tcPr/>
                </a:tc>
                <a:tc>
                  <a:txBody>
                    <a:bodyPr/>
                    <a:lstStyle/>
                    <a:p>
                      <a:r>
                        <a:rPr lang="en-US" dirty="0" smtClean="0"/>
                        <a:t>0</a:t>
                      </a:r>
                      <a:endParaRPr lang="en-US" dirty="0"/>
                    </a:p>
                  </a:txBody>
                  <a:tcPr/>
                </a:tc>
              </a:tr>
              <a:tr h="370840">
                <a:tc>
                  <a:txBody>
                    <a:bodyPr/>
                    <a:lstStyle/>
                    <a:p>
                      <a:r>
                        <a:rPr lang="en-US" dirty="0" smtClean="0"/>
                        <a:t>Boat B</a:t>
                      </a:r>
                      <a:endParaRPr lang="en-US" dirty="0"/>
                    </a:p>
                  </a:txBody>
                  <a:tcPr/>
                </a:tc>
                <a:tc>
                  <a:txBody>
                    <a:bodyPr/>
                    <a:lstStyle/>
                    <a:p>
                      <a:r>
                        <a:rPr lang="en-US" dirty="0" smtClean="0"/>
                        <a:t>15%</a:t>
                      </a:r>
                      <a:endParaRPr lang="en-US" dirty="0"/>
                    </a:p>
                  </a:txBody>
                  <a:tcPr/>
                </a:tc>
                <a:tc>
                  <a:txBody>
                    <a:bodyPr/>
                    <a:lstStyle/>
                    <a:p>
                      <a:r>
                        <a:rPr lang="en-US" dirty="0" smtClean="0"/>
                        <a:t>1 hour</a:t>
                      </a:r>
                      <a:endParaRPr lang="en-US" dirty="0"/>
                    </a:p>
                  </a:txBody>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7013" y="-152400"/>
            <a:ext cx="8539162" cy="1143000"/>
          </a:xfrm>
        </p:spPr>
        <p:txBody>
          <a:bodyPr/>
          <a:lstStyle/>
          <a:p>
            <a:r>
              <a:rPr lang="en-US" dirty="0" smtClean="0"/>
              <a:t>Will “Better” Ships Appear? (2)</a:t>
            </a:r>
          </a:p>
        </p:txBody>
      </p:sp>
      <p:sp>
        <p:nvSpPr>
          <p:cNvPr id="30723" name="Rectangle 3"/>
          <p:cNvSpPr>
            <a:spLocks noGrp="1" noChangeArrowheads="1"/>
          </p:cNvSpPr>
          <p:nvPr>
            <p:ph type="body" idx="4294967295"/>
          </p:nvPr>
        </p:nvSpPr>
        <p:spPr>
          <a:xfrm>
            <a:off x="228600" y="762000"/>
            <a:ext cx="8153400" cy="5105400"/>
          </a:xfrm>
        </p:spPr>
        <p:txBody>
          <a:bodyPr/>
          <a:lstStyle/>
          <a:p>
            <a:pPr>
              <a:lnSpc>
                <a:spcPct val="90000"/>
              </a:lnSpc>
            </a:pPr>
            <a:r>
              <a:rPr lang="en-US" sz="2600" dirty="0" smtClean="0"/>
              <a:t>Let us continue to consider the hypothetical:</a:t>
            </a:r>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r>
              <a:rPr lang="en-US" sz="2600" dirty="0" smtClean="0"/>
              <a:t>Let us consider violations per hour (VPH) as the criterion when deciding which boat to board.  </a:t>
            </a:r>
          </a:p>
          <a:p>
            <a:pPr>
              <a:lnSpc>
                <a:spcPct val="90000"/>
              </a:lnSpc>
            </a:pPr>
            <a:r>
              <a:rPr lang="en-US" sz="2600" dirty="0" smtClean="0"/>
              <a:t>1 hour to board.  Boat A:  .1/1=.1 VPH.  Boat B: .15/2 =</a:t>
            </a:r>
          </a:p>
          <a:p>
            <a:pPr marL="0" indent="0">
              <a:lnSpc>
                <a:spcPct val="90000"/>
              </a:lnSpc>
              <a:buNone/>
            </a:pPr>
            <a:r>
              <a:rPr lang="en-US" sz="2600" dirty="0"/>
              <a:t> </a:t>
            </a:r>
            <a:r>
              <a:rPr lang="en-US" sz="2600" dirty="0" smtClean="0"/>
              <a:t>  . 075 VPH.  Prefer Boat A.</a:t>
            </a:r>
          </a:p>
          <a:p>
            <a:pPr>
              <a:lnSpc>
                <a:spcPct val="90000"/>
              </a:lnSpc>
            </a:pPr>
            <a:r>
              <a:rPr lang="en-US" sz="2600" dirty="0" smtClean="0"/>
              <a:t>4 hours to board.  Boat A: .1/4=.025 VPH. Boat B: .15/5=.03 VPH.   Prefer Boat B.  </a:t>
            </a:r>
          </a:p>
          <a:p>
            <a:pPr>
              <a:lnSpc>
                <a:spcPct val="90000"/>
              </a:lnSpc>
              <a:buFont typeface="Arial" pitchFamily="34" charset="0"/>
              <a:buChar char="•"/>
            </a:pPr>
            <a:r>
              <a:rPr lang="en-US" sz="2600" dirty="0" smtClean="0"/>
              <a:t>At times the best strategy may be to search or wait for “better” ships, meaning ships our model judges more likely to be in violation.   </a:t>
            </a:r>
          </a:p>
          <a:p>
            <a:pPr>
              <a:lnSpc>
                <a:spcPct val="90000"/>
              </a:lnSpc>
              <a:buNone/>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a:p>
            <a:pPr>
              <a:lnSpc>
                <a:spcPct val="90000"/>
              </a:lnSpc>
            </a:pPr>
            <a:endParaRPr lang="en-US" sz="2000" dirty="0" smtClean="0"/>
          </a:p>
        </p:txBody>
      </p:sp>
      <p:graphicFrame>
        <p:nvGraphicFramePr>
          <p:cNvPr id="6" name="Table 5"/>
          <p:cNvGraphicFramePr>
            <a:graphicFrameLocks noGrp="1"/>
          </p:cNvGraphicFramePr>
          <p:nvPr>
            <p:extLst>
              <p:ext uri="{D42A27DB-BD31-4B8C-83A1-F6EECF244321}">
                <p14:modId xmlns:p14="http://schemas.microsoft.com/office/powerpoint/2010/main" val="3950297041"/>
              </p:ext>
            </p:extLst>
          </p:nvPr>
        </p:nvGraphicFramePr>
        <p:xfrm>
          <a:off x="1219200" y="1361440"/>
          <a:ext cx="6096000" cy="1381760"/>
        </p:xfrm>
        <a:graphic>
          <a:graphicData uri="http://schemas.openxmlformats.org/drawingml/2006/table">
            <a:tbl>
              <a:tblPr firstRow="1" bandRow="1">
                <a:tableStyleId>{21E4AEA4-8DFA-4A89-87EB-49C32662AFE0}</a:tableStyleId>
              </a:tblPr>
              <a:tblGrid>
                <a:gridCol w="2032000"/>
                <a:gridCol w="2032000"/>
                <a:gridCol w="2032000"/>
              </a:tblGrid>
              <a:tr h="370840">
                <a:tc>
                  <a:txBody>
                    <a:bodyPr/>
                    <a:lstStyle/>
                    <a:p>
                      <a:endParaRPr lang="en-US" dirty="0"/>
                    </a:p>
                  </a:txBody>
                  <a:tcPr/>
                </a:tc>
                <a:tc>
                  <a:txBody>
                    <a:bodyPr/>
                    <a:lstStyle/>
                    <a:p>
                      <a:r>
                        <a:rPr lang="en-US" dirty="0" smtClean="0"/>
                        <a:t>Probability of Violation</a:t>
                      </a:r>
                      <a:endParaRPr lang="en-US" dirty="0"/>
                    </a:p>
                  </a:txBody>
                  <a:tcPr/>
                </a:tc>
                <a:tc>
                  <a:txBody>
                    <a:bodyPr/>
                    <a:lstStyle/>
                    <a:p>
                      <a:r>
                        <a:rPr lang="en-US" dirty="0" smtClean="0"/>
                        <a:t>Time</a:t>
                      </a:r>
                      <a:r>
                        <a:rPr lang="en-US" baseline="0" dirty="0" smtClean="0"/>
                        <a:t> Until it Appears</a:t>
                      </a:r>
                      <a:endParaRPr lang="en-US" dirty="0"/>
                    </a:p>
                  </a:txBody>
                  <a:tcPr/>
                </a:tc>
              </a:tr>
              <a:tr h="370840">
                <a:tc>
                  <a:txBody>
                    <a:bodyPr/>
                    <a:lstStyle/>
                    <a:p>
                      <a:r>
                        <a:rPr lang="en-US" dirty="0" smtClean="0"/>
                        <a:t>Boat A</a:t>
                      </a:r>
                      <a:endParaRPr lang="en-US" dirty="0"/>
                    </a:p>
                  </a:txBody>
                  <a:tcPr/>
                </a:tc>
                <a:tc>
                  <a:txBody>
                    <a:bodyPr/>
                    <a:lstStyle/>
                    <a:p>
                      <a:r>
                        <a:rPr lang="en-US" dirty="0" smtClean="0"/>
                        <a:t>10%</a:t>
                      </a:r>
                      <a:endParaRPr lang="en-US" dirty="0"/>
                    </a:p>
                  </a:txBody>
                  <a:tcPr/>
                </a:tc>
                <a:tc>
                  <a:txBody>
                    <a:bodyPr/>
                    <a:lstStyle/>
                    <a:p>
                      <a:r>
                        <a:rPr lang="en-US" dirty="0" smtClean="0"/>
                        <a:t>0</a:t>
                      </a:r>
                      <a:endParaRPr lang="en-US" dirty="0"/>
                    </a:p>
                  </a:txBody>
                  <a:tcPr/>
                </a:tc>
              </a:tr>
              <a:tr h="370840">
                <a:tc>
                  <a:txBody>
                    <a:bodyPr/>
                    <a:lstStyle/>
                    <a:p>
                      <a:r>
                        <a:rPr lang="en-US" dirty="0" smtClean="0"/>
                        <a:t>Boat B</a:t>
                      </a:r>
                      <a:endParaRPr lang="en-US" dirty="0"/>
                    </a:p>
                  </a:txBody>
                  <a:tcPr/>
                </a:tc>
                <a:tc>
                  <a:txBody>
                    <a:bodyPr/>
                    <a:lstStyle/>
                    <a:p>
                      <a:r>
                        <a:rPr lang="en-US" dirty="0" smtClean="0"/>
                        <a:t>15%</a:t>
                      </a:r>
                      <a:endParaRPr lang="en-US" dirty="0"/>
                    </a:p>
                  </a:txBody>
                  <a:tcPr/>
                </a:tc>
                <a:tc>
                  <a:txBody>
                    <a:bodyPr/>
                    <a:lstStyle/>
                    <a:p>
                      <a:r>
                        <a:rPr lang="en-US" dirty="0" smtClean="0"/>
                        <a:t>1 hour</a:t>
                      </a:r>
                      <a:endParaRPr lang="en-US" dirty="0"/>
                    </a:p>
                  </a:txBody>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7013" y="-152400"/>
            <a:ext cx="8539162" cy="1371600"/>
          </a:xfrm>
        </p:spPr>
        <p:txBody>
          <a:bodyPr/>
          <a:lstStyle/>
          <a:p>
            <a:r>
              <a:rPr lang="en-US" dirty="0" smtClean="0"/>
              <a:t>Comments on Going Beyond the Predictive Model</a:t>
            </a:r>
          </a:p>
        </p:txBody>
      </p:sp>
      <p:sp>
        <p:nvSpPr>
          <p:cNvPr id="3075" name="Rectangle 3"/>
          <p:cNvSpPr>
            <a:spLocks noGrp="1" noChangeArrowheads="1"/>
          </p:cNvSpPr>
          <p:nvPr>
            <p:ph type="body" idx="1"/>
          </p:nvPr>
        </p:nvSpPr>
        <p:spPr>
          <a:xfrm>
            <a:off x="304800" y="1066800"/>
            <a:ext cx="8686800" cy="4800600"/>
          </a:xfrm>
        </p:spPr>
        <p:txBody>
          <a:bodyPr/>
          <a:lstStyle/>
          <a:p>
            <a:pPr marL="347472" indent="-347472"/>
            <a:r>
              <a:rPr lang="en-US" sz="2400" dirty="0" smtClean="0"/>
              <a:t>There are challenging questions to be answered in order to determine how to best use a predictive model.  </a:t>
            </a:r>
          </a:p>
          <a:p>
            <a:pPr marL="347472" indent="-347472"/>
            <a:r>
              <a:rPr lang="en-US" sz="2400" dirty="0"/>
              <a:t>T</a:t>
            </a:r>
            <a:r>
              <a:rPr lang="en-US" sz="2400" dirty="0" smtClean="0"/>
              <a:t>o answer these questions we need data on the following, which may be missing or “noisy” or subject to large range of uncertainty</a:t>
            </a:r>
          </a:p>
          <a:p>
            <a:pPr marL="347472" indent="-347472">
              <a:buAutoNum type="arabicPeriod"/>
            </a:pPr>
            <a:r>
              <a:rPr lang="en-US" sz="2400" dirty="0" smtClean="0"/>
              <a:t>Data on boarding times, and an understanding of the uncertainty in predicting boarding time </a:t>
            </a:r>
          </a:p>
          <a:p>
            <a:pPr marL="347472" indent="-347472">
              <a:buAutoNum type="arabicPeriod" startAt="2"/>
            </a:pPr>
            <a:r>
              <a:rPr lang="en-US" sz="2400" dirty="0" smtClean="0"/>
              <a:t>Data on all observed boats (Boat ID, time, location)</a:t>
            </a:r>
          </a:p>
          <a:p>
            <a:pPr marL="347472" indent="-347472">
              <a:buAutoNum type="arabicPeriod" startAt="2"/>
            </a:pPr>
            <a:r>
              <a:rPr lang="en-US" sz="2400" dirty="0" smtClean="0"/>
              <a:t>(Preferably) Assessment of the uncertainty of the location of a boat today as well as an assessment of the uncertainty of the future movement of a boat once its current location has been determined.</a:t>
            </a:r>
          </a:p>
          <a:p>
            <a:pPr marL="347472" indent="-347472">
              <a:buAutoNum type="arabicPeriod" startAt="2"/>
            </a:pPr>
            <a:r>
              <a:rPr lang="en-US" sz="2400" dirty="0" smtClean="0"/>
              <a:t>(Alternatively) Data or projections on the number of boats that might be observed relative to different amounts of patrol time.  </a:t>
            </a:r>
          </a:p>
          <a:p>
            <a:pPr marL="457200" indent="-457200">
              <a:buAutoNum type="arabicPeriod" startAt="2"/>
            </a:pPr>
            <a:endParaRPr lang="en-US" sz="2200" dirty="0" smtClean="0"/>
          </a:p>
          <a:p>
            <a:pPr marL="514350" indent="-514350">
              <a:buAutoNum type="arabicPeriod"/>
            </a:pPr>
            <a:endParaRPr lang="en-US" sz="2800" dirty="0" smtClean="0"/>
          </a:p>
          <a:p>
            <a:pPr>
              <a:buNone/>
            </a:pPr>
            <a:endParaRPr lang="en-US" sz="2800" dirty="0" smtClean="0"/>
          </a:p>
          <a:p>
            <a:pPr>
              <a:buNone/>
            </a:pPr>
            <a:endParaRPr lang="en-US" dirty="0" smtClean="0"/>
          </a:p>
        </p:txBody>
      </p:sp>
      <p:pic>
        <p:nvPicPr>
          <p:cNvPr id="4"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76200"/>
            <a:ext cx="9148763" cy="774510"/>
          </a:xfrm>
        </p:spPr>
        <p:txBody>
          <a:bodyPr/>
          <a:lstStyle/>
          <a:p>
            <a:r>
              <a:rPr lang="en-US" sz="4000" b="1" dirty="0" smtClean="0"/>
              <a:t>Other Directions</a:t>
            </a:r>
            <a:endParaRPr lang="en-US" sz="4000" b="1" dirty="0"/>
          </a:p>
        </p:txBody>
      </p:sp>
      <p:sp>
        <p:nvSpPr>
          <p:cNvPr id="1313795" name="Rectangle 3"/>
          <p:cNvSpPr>
            <a:spLocks noGrp="1" noChangeArrowheads="1"/>
          </p:cNvSpPr>
          <p:nvPr>
            <p:ph type="body" idx="4294967295"/>
          </p:nvPr>
        </p:nvSpPr>
        <p:spPr>
          <a:xfrm>
            <a:off x="152400" y="914400"/>
            <a:ext cx="8610600" cy="5221406"/>
          </a:xfrm>
        </p:spPr>
        <p:txBody>
          <a:bodyPr/>
          <a:lstStyle/>
          <a:p>
            <a:pPr marL="457200" indent="-457200">
              <a:buFont typeface="Arial"/>
              <a:buChar char="•"/>
            </a:pPr>
            <a:r>
              <a:rPr lang="en-US" sz="2800" dirty="0" smtClean="0"/>
              <a:t>Look at different kinds of strategies</a:t>
            </a:r>
          </a:p>
          <a:p>
            <a:pPr marL="857250" lvl="1" indent="-457200">
              <a:buFont typeface="Lucida Grande"/>
              <a:buChar char="­"/>
            </a:pPr>
            <a:r>
              <a:rPr lang="en-US" dirty="0" smtClean="0"/>
              <a:t>Random vs. deterministic</a:t>
            </a:r>
          </a:p>
          <a:p>
            <a:pPr marL="1257300" lvl="2" indent="-457200">
              <a:buFont typeface="Wingdings" charset="2"/>
              <a:buChar char="Ø"/>
            </a:pPr>
            <a:r>
              <a:rPr lang="en-US" sz="2800" dirty="0" smtClean="0"/>
              <a:t>Weighted sum approaches are deterministic</a:t>
            </a:r>
          </a:p>
          <a:p>
            <a:pPr marL="1257300" lvl="2" indent="-457200">
              <a:buFont typeface="Wingdings" charset="2"/>
              <a:buChar char="Ø"/>
            </a:pPr>
            <a:r>
              <a:rPr lang="en-US" sz="2800" dirty="0" smtClean="0"/>
              <a:t>But maybe a randomization rule, e.g., 30% of time use Goal 1, 40% of time Goal 2, 30% of time Goal 3</a:t>
            </a:r>
          </a:p>
          <a:p>
            <a:pPr marL="857250" lvl="1" indent="-457200">
              <a:buFont typeface="Lucida Grande"/>
              <a:buChar char="­"/>
            </a:pPr>
            <a:r>
              <a:rPr lang="en-US" dirty="0" smtClean="0"/>
              <a:t>E.g., changing number of boats used in searching for violations depending upon factors such as weather, season, economic factors, etc.</a:t>
            </a:r>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4151282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371600"/>
          </a:xfrm>
        </p:spPr>
        <p:txBody>
          <a:bodyPr/>
          <a:lstStyle/>
          <a:p>
            <a:r>
              <a:rPr lang="en-US" dirty="0" smtClean="0"/>
              <a:t>Other Directions</a:t>
            </a:r>
            <a:endParaRPr lang="en-US" dirty="0"/>
          </a:p>
        </p:txBody>
      </p:sp>
      <p:sp>
        <p:nvSpPr>
          <p:cNvPr id="3" name="Content Placeholder 2"/>
          <p:cNvSpPr>
            <a:spLocks noGrp="1"/>
          </p:cNvSpPr>
          <p:nvPr>
            <p:ph idx="1"/>
          </p:nvPr>
        </p:nvSpPr>
        <p:spPr>
          <a:xfrm>
            <a:off x="228600" y="609600"/>
            <a:ext cx="8763000" cy="4306094"/>
          </a:xfrm>
        </p:spPr>
        <p:txBody>
          <a:bodyPr/>
          <a:lstStyle/>
          <a:p>
            <a:pPr>
              <a:spcBef>
                <a:spcPts val="0"/>
              </a:spcBef>
            </a:pPr>
            <a:r>
              <a:rPr lang="en-US" sz="2800" dirty="0" smtClean="0"/>
              <a:t>Examine pattern of violation in the set of vessels that were boarded more than once within a very short amount of time (e.g., three days)</a:t>
            </a:r>
            <a:endParaRPr lang="en-US" sz="2800" dirty="0"/>
          </a:p>
          <a:p>
            <a:pPr>
              <a:spcBef>
                <a:spcPts val="0"/>
              </a:spcBef>
            </a:pPr>
            <a:r>
              <a:rPr lang="en-US" sz="2800" dirty="0" smtClean="0"/>
              <a:t>Connect additional data such as fish prices, weather, “quota reset days,” and others</a:t>
            </a:r>
          </a:p>
          <a:p>
            <a:pPr>
              <a:spcBef>
                <a:spcPts val="0"/>
              </a:spcBef>
            </a:pPr>
            <a:r>
              <a:rPr lang="en-US" sz="2800" dirty="0" smtClean="0"/>
              <a:t>Improve </a:t>
            </a:r>
            <a:r>
              <a:rPr lang="en-US" sz="2800" dirty="0"/>
              <a:t>prediction models by using better individualized violation behavior models &amp; additional data sources to improve </a:t>
            </a:r>
            <a:r>
              <a:rPr lang="en-US" sz="2800" dirty="0" smtClean="0"/>
              <a:t>prediction</a:t>
            </a:r>
            <a:endParaRPr lang="en-US" sz="2800" dirty="0"/>
          </a:p>
          <a:p>
            <a:pPr>
              <a:spcBef>
                <a:spcPts val="0"/>
              </a:spcBef>
            </a:pPr>
            <a:r>
              <a:rPr lang="en-US" sz="2800" dirty="0" smtClean="0"/>
              <a:t>Updated data set to include additional features, including:</a:t>
            </a:r>
          </a:p>
          <a:p>
            <a:pPr lvl="1">
              <a:spcBef>
                <a:spcPts val="0"/>
              </a:spcBef>
            </a:pPr>
            <a:r>
              <a:rPr lang="en-US" dirty="0" smtClean="0"/>
              <a:t>Fishery/fisheries for which each vessel is permitted</a:t>
            </a:r>
          </a:p>
          <a:p>
            <a:pPr lvl="1">
              <a:spcBef>
                <a:spcPts val="0"/>
              </a:spcBef>
            </a:pPr>
            <a:r>
              <a:rPr lang="en-US" dirty="0" smtClean="0"/>
              <a:t>Location of boarding</a:t>
            </a:r>
          </a:p>
          <a:p>
            <a:pPr lvl="1">
              <a:spcBef>
                <a:spcPts val="0"/>
              </a:spcBef>
            </a:pPr>
            <a:r>
              <a:rPr lang="en-US" dirty="0" smtClean="0"/>
              <a:t>Amount of time per boarding</a:t>
            </a:r>
          </a:p>
          <a:p>
            <a:pPr lvl="1"/>
            <a:endParaRPr lang="en-US" sz="2000" dirty="0"/>
          </a:p>
        </p:txBody>
      </p:sp>
      <p:pic>
        <p:nvPicPr>
          <p:cNvPr id="4"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35358109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1" y="685800"/>
            <a:ext cx="7543800" cy="1446550"/>
          </a:xfrm>
          <a:prstGeom prst="rect">
            <a:avLst/>
          </a:prstGeom>
        </p:spPr>
        <p:txBody>
          <a:bodyPr wrap="square">
            <a:spAutoFit/>
          </a:bodyPr>
          <a:lstStyle/>
          <a:p>
            <a:pPr algn="ctr"/>
            <a:r>
              <a:rPr lang="en-US" sz="4400" b="1" dirty="0" smtClean="0">
                <a:solidFill>
                  <a:srgbClr val="00CC00"/>
                </a:solidFill>
                <a:latin typeface="+mj-lt"/>
                <a:ea typeface="ＭＳ Ｐゴシック" pitchFamily="34" charset="-128"/>
                <a:cs typeface="+mj-cs"/>
              </a:rPr>
              <a:t>Making Use of Analogies from Ecology</a:t>
            </a:r>
            <a:endParaRPr lang="en-US" sz="4400" b="1" dirty="0">
              <a:solidFill>
                <a:srgbClr val="00CC00"/>
              </a:solidFill>
              <a:latin typeface="+mj-lt"/>
              <a:ea typeface="ＭＳ Ｐゴシック" pitchFamily="34" charset="-128"/>
              <a:cs typeface="+mj-cs"/>
            </a:endParaRPr>
          </a:p>
        </p:txBody>
      </p:sp>
      <p:sp>
        <p:nvSpPr>
          <p:cNvPr id="4" name="Rectangle 3"/>
          <p:cNvSpPr/>
          <p:nvPr/>
        </p:nvSpPr>
        <p:spPr>
          <a:xfrm>
            <a:off x="2202167" y="2362200"/>
            <a:ext cx="4572000" cy="1569660"/>
          </a:xfrm>
          <a:prstGeom prst="rect">
            <a:avLst/>
          </a:prstGeom>
        </p:spPr>
        <p:txBody>
          <a:bodyPr>
            <a:spAutoFit/>
          </a:bodyPr>
          <a:lstStyle/>
          <a:p>
            <a:pPr algn="ctr"/>
            <a:r>
              <a:rPr lang="en-US" sz="3200" dirty="0" smtClean="0">
                <a:latin typeface="+mn-lt"/>
                <a:ea typeface="ＭＳ Ｐゴシック" pitchFamily="34" charset="-128"/>
              </a:rPr>
              <a:t>Modified from a paper by F.S. Roberts and H. Marcus-Roberts (1976)</a:t>
            </a:r>
            <a:endParaRPr lang="en-US" sz="2800" dirty="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96718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title" idx="4294967295"/>
          </p:nvPr>
        </p:nvSpPr>
        <p:spPr>
          <a:xfrm>
            <a:off x="-4763" y="156846"/>
            <a:ext cx="9148763" cy="624385"/>
          </a:xfrm>
        </p:spPr>
        <p:txBody>
          <a:bodyPr/>
          <a:lstStyle/>
          <a:p>
            <a:r>
              <a:rPr lang="en-US" sz="4000" b="1" dirty="0"/>
              <a:t>Fisheries Law Enforcement</a:t>
            </a:r>
          </a:p>
        </p:txBody>
      </p:sp>
      <p:sp>
        <p:nvSpPr>
          <p:cNvPr id="1090563" name="Rectangle 3"/>
          <p:cNvSpPr>
            <a:spLocks noGrp="1" noChangeArrowheads="1"/>
          </p:cNvSpPr>
          <p:nvPr>
            <p:ph type="body" idx="4294967295"/>
          </p:nvPr>
        </p:nvSpPr>
        <p:spPr>
          <a:xfrm>
            <a:off x="245659" y="723554"/>
            <a:ext cx="8610600" cy="5105400"/>
          </a:xfrm>
        </p:spPr>
        <p:txBody>
          <a:bodyPr/>
          <a:lstStyle/>
          <a:p>
            <a:pPr marL="457200" indent="-457200">
              <a:buFont typeface="Arial"/>
              <a:buChar char="•"/>
            </a:pPr>
            <a:r>
              <a:rPr lang="en-US" sz="3200" dirty="0" smtClean="0"/>
              <a:t>The US Coast </a:t>
            </a:r>
            <a:r>
              <a:rPr lang="en-US" sz="3200" dirty="0"/>
              <a:t>Guard uses a </a:t>
            </a:r>
            <a:r>
              <a:rPr lang="en-US" sz="3200" b="1" i="1" dirty="0"/>
              <a:t>scoring </a:t>
            </a:r>
            <a:r>
              <a:rPr lang="en-US" sz="3200" b="1" i="1" dirty="0" smtClean="0"/>
              <a:t>system called OPTIDE </a:t>
            </a:r>
            <a:r>
              <a:rPr lang="en-US" sz="3200" b="1" i="1" dirty="0"/>
              <a:t>to determine which commercial fishing vessels to board to look for violations.</a:t>
            </a:r>
          </a:p>
          <a:p>
            <a:pPr marL="457200" indent="-457200">
              <a:buFont typeface="Arial"/>
              <a:buChar char="•"/>
            </a:pPr>
            <a:r>
              <a:rPr lang="en-US" sz="3200" dirty="0" smtClean="0"/>
              <a:t>They asked us if their success rate in finding violations by boarding could be improved </a:t>
            </a:r>
            <a:r>
              <a:rPr lang="en-US" sz="3200" dirty="0"/>
              <a:t>by use of sophisticated methods of data analysis?</a:t>
            </a:r>
          </a:p>
        </p:txBody>
      </p:sp>
      <p:pic>
        <p:nvPicPr>
          <p:cNvPr id="10905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4151" y="4253151"/>
            <a:ext cx="3931849" cy="2604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Slide Number Placeholder 5"/>
          <p:cNvSpPr txBox="1">
            <a:spLocks/>
          </p:cNvSpPr>
          <p:nvPr/>
        </p:nvSpPr>
        <p:spPr>
          <a:xfrm>
            <a:off x="3547802" y="6858000"/>
            <a:ext cx="2133600" cy="182562"/>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z="800" dirty="0" smtClean="0">
                <a:solidFill>
                  <a:srgbClr val="D1D3D4"/>
                </a:solidFill>
                <a:ea typeface="ＭＳ Ｐゴシック" pitchFamily="34" charset="-128"/>
              </a:rPr>
              <a:t>August 2012     </a:t>
            </a:r>
            <a:fld id="{F6046762-882A-4278-9EB4-4A725228BF31}" type="slidenum">
              <a:rPr lang="en-US" sz="1100" smtClean="0">
                <a:solidFill>
                  <a:srgbClr val="FFFF66"/>
                </a:solidFill>
              </a:rPr>
              <a:pPr>
                <a:defRPr/>
              </a:pPr>
              <a:t>5</a:t>
            </a:fld>
            <a:endParaRPr lang="en-US" sz="1100" dirty="0">
              <a:solidFill>
                <a:srgbClr val="FFFF66"/>
              </a:solidFill>
            </a:endParaRPr>
          </a:p>
        </p:txBody>
      </p:sp>
      <p:sp>
        <p:nvSpPr>
          <p:cNvPr id="3" name="Slide Number Placeholder 2"/>
          <p:cNvSpPr>
            <a:spLocks noGrp="1"/>
          </p:cNvSpPr>
          <p:nvPr>
            <p:ph type="sldNum" sz="quarter" idx="10"/>
          </p:nvPr>
        </p:nvSpPr>
        <p:spPr/>
        <p:txBody>
          <a:bodyPr/>
          <a:lstStyle/>
          <a:p>
            <a:pPr>
              <a:defRPr/>
            </a:pPr>
            <a:fld id="{60731F23-0E47-408B-A8FF-8E9251455D0A}"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381000"/>
            <a:ext cx="9148763" cy="774510"/>
          </a:xfrm>
        </p:spPr>
        <p:txBody>
          <a:bodyPr/>
          <a:lstStyle/>
          <a:p>
            <a:r>
              <a:rPr lang="en-US" sz="4000" b="1" dirty="0" smtClean="0"/>
              <a:t>Efficiency of Energy Use in Obtaining Food</a:t>
            </a:r>
            <a:endParaRPr lang="en-US" sz="4000" b="1" dirty="0"/>
          </a:p>
        </p:txBody>
      </p:sp>
      <p:sp>
        <p:nvSpPr>
          <p:cNvPr id="1313795" name="Rectangle 3"/>
          <p:cNvSpPr>
            <a:spLocks noGrp="1" noChangeArrowheads="1"/>
          </p:cNvSpPr>
          <p:nvPr>
            <p:ph type="body" idx="4294967295"/>
          </p:nvPr>
        </p:nvSpPr>
        <p:spPr>
          <a:xfrm>
            <a:off x="152400" y="1143000"/>
            <a:ext cx="8610600" cy="5221406"/>
          </a:xfrm>
        </p:spPr>
        <p:txBody>
          <a:bodyPr/>
          <a:lstStyle/>
          <a:p>
            <a:pPr marL="457200" indent="-457200">
              <a:buFont typeface="Arial"/>
              <a:buChar char="•"/>
            </a:pPr>
            <a:r>
              <a:rPr lang="en-US" sz="3000" dirty="0" smtClean="0"/>
              <a:t>Body of literature: Animals are very efficient users of energy in obtaining food.</a:t>
            </a:r>
          </a:p>
          <a:p>
            <a:pPr marL="457200" indent="-457200">
              <a:buFont typeface="Arial"/>
              <a:buChar char="•"/>
            </a:pPr>
            <a:r>
              <a:rPr lang="en-US" sz="3000" dirty="0" smtClean="0"/>
              <a:t>Animals may evolve so as to be efficient in use of energy in foraging</a:t>
            </a:r>
          </a:p>
          <a:p>
            <a:pPr marL="457200" indent="-457200">
              <a:buFont typeface="Arial"/>
              <a:buChar char="•"/>
            </a:pPr>
            <a:r>
              <a:rPr lang="en-US" sz="3000" dirty="0" smtClean="0"/>
              <a:t>Animals may develop feeding preferences that maximize their caloric intake per unit time.</a:t>
            </a:r>
          </a:p>
          <a:p>
            <a:pPr marL="457200" indent="-457200">
              <a:buFont typeface="Arial"/>
              <a:buChar char="•"/>
            </a:pPr>
            <a:r>
              <a:rPr lang="en-US" sz="3000" dirty="0" smtClean="0"/>
              <a:t>Variety of models to capture these ideas might be relevant to the Coast Guard’s problem </a:t>
            </a:r>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6" name="Picture 6" descr="IMG_5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1054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9469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381000"/>
            <a:ext cx="9148763" cy="774510"/>
          </a:xfrm>
        </p:spPr>
        <p:txBody>
          <a:bodyPr/>
          <a:lstStyle/>
          <a:p>
            <a:r>
              <a:rPr lang="en-US" sz="4000" b="1" dirty="0" smtClean="0"/>
              <a:t>Efficiency of Energy Use in Obtaining Food</a:t>
            </a:r>
            <a:endParaRPr lang="en-US" sz="4000" b="1" dirty="0"/>
          </a:p>
        </p:txBody>
      </p:sp>
      <p:sp>
        <p:nvSpPr>
          <p:cNvPr id="1313795" name="Rectangle 3"/>
          <p:cNvSpPr>
            <a:spLocks noGrp="1" noChangeArrowheads="1"/>
          </p:cNvSpPr>
          <p:nvPr>
            <p:ph type="body" idx="4294967295"/>
          </p:nvPr>
        </p:nvSpPr>
        <p:spPr>
          <a:xfrm>
            <a:off x="152400" y="1295400"/>
            <a:ext cx="8610600" cy="5221406"/>
          </a:xfrm>
        </p:spPr>
        <p:txBody>
          <a:bodyPr/>
          <a:lstStyle/>
          <a:p>
            <a:pPr marL="457200" indent="-457200">
              <a:buFont typeface="Arial"/>
              <a:buChar char="•"/>
            </a:pPr>
            <a:r>
              <a:rPr lang="en-US" sz="2800" dirty="0" smtClean="0"/>
              <a:t>One model: Predators seek to optimize amount of energy obtained per unit of energy expended.</a:t>
            </a:r>
          </a:p>
          <a:p>
            <a:pPr marL="457200" indent="-457200">
              <a:buFont typeface="Arial"/>
              <a:buChar char="•"/>
            </a:pPr>
            <a:r>
              <a:rPr lang="en-US" sz="2800" dirty="0" smtClean="0"/>
              <a:t>If E</a:t>
            </a:r>
            <a:r>
              <a:rPr lang="en-US" sz="2800" baseline="-25000" dirty="0" smtClean="0"/>
              <a:t>O</a:t>
            </a:r>
            <a:r>
              <a:rPr lang="en-US" sz="2800" dirty="0" smtClean="0"/>
              <a:t> is energy “output” and E</a:t>
            </a:r>
            <a:r>
              <a:rPr lang="en-US" sz="2800" baseline="-25000" dirty="0" smtClean="0"/>
              <a:t>I</a:t>
            </a:r>
            <a:r>
              <a:rPr lang="en-US" sz="2800" dirty="0" smtClean="0"/>
              <a:t> is energy “input”, they may seek to maximize </a:t>
            </a:r>
          </a:p>
          <a:p>
            <a:pPr marL="0" indent="0" algn="ctr">
              <a:buNone/>
            </a:pPr>
            <a:r>
              <a:rPr lang="en-US" sz="2800" dirty="0" smtClean="0"/>
              <a:t>E</a:t>
            </a:r>
            <a:r>
              <a:rPr lang="en-US" sz="2800" baseline="-25000" dirty="0" smtClean="0"/>
              <a:t>O</a:t>
            </a:r>
            <a:r>
              <a:rPr lang="en-US" sz="2800" dirty="0" smtClean="0"/>
              <a:t>/E</a:t>
            </a:r>
            <a:r>
              <a:rPr lang="en-US" sz="2800" baseline="-25000" dirty="0" smtClean="0"/>
              <a:t>I</a:t>
            </a:r>
          </a:p>
          <a:p>
            <a:r>
              <a:rPr lang="en-US" sz="2800" dirty="0" smtClean="0"/>
              <a:t>This is sometimes called the </a:t>
            </a:r>
            <a:r>
              <a:rPr lang="en-US" sz="2800" b="1" i="1" dirty="0" smtClean="0"/>
              <a:t>energetic efficiency</a:t>
            </a:r>
            <a:r>
              <a:rPr lang="en-US" sz="2800" dirty="0" smtClean="0"/>
              <a:t>.</a:t>
            </a:r>
          </a:p>
          <a:p>
            <a:r>
              <a:rPr lang="en-US" sz="2800" dirty="0" smtClean="0"/>
              <a:t>This model omits the role of time. </a:t>
            </a:r>
          </a:p>
          <a:p>
            <a:r>
              <a:rPr lang="en-US" sz="2800" dirty="0" smtClean="0"/>
              <a:t>It may take too much time to be efficient in this sense.</a:t>
            </a:r>
          </a:p>
          <a:p>
            <a:endParaRPr lang="en-US" sz="28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4441965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381000"/>
            <a:ext cx="9148763" cy="774510"/>
          </a:xfrm>
        </p:spPr>
        <p:txBody>
          <a:bodyPr/>
          <a:lstStyle/>
          <a:p>
            <a:r>
              <a:rPr lang="en-US" sz="4000" b="1" dirty="0" smtClean="0"/>
              <a:t>Efficiency of Energy Use in Obtaining Food</a:t>
            </a:r>
            <a:endParaRPr lang="en-US" sz="4000" b="1" dirty="0"/>
          </a:p>
        </p:txBody>
      </p:sp>
      <p:sp>
        <p:nvSpPr>
          <p:cNvPr id="1313795" name="Rectangle 3"/>
          <p:cNvSpPr>
            <a:spLocks noGrp="1" noChangeArrowheads="1"/>
          </p:cNvSpPr>
          <p:nvPr>
            <p:ph type="body" idx="4294967295"/>
          </p:nvPr>
        </p:nvSpPr>
        <p:spPr>
          <a:xfrm>
            <a:off x="152400" y="1295400"/>
            <a:ext cx="8610600" cy="5221406"/>
          </a:xfrm>
        </p:spPr>
        <p:txBody>
          <a:bodyPr/>
          <a:lstStyle/>
          <a:p>
            <a:r>
              <a:rPr lang="en-US" sz="2800" dirty="0" smtClean="0"/>
              <a:t>Alternative model: Let T = time to obtain E</a:t>
            </a:r>
            <a:r>
              <a:rPr lang="en-US" sz="2800" baseline="-25000" dirty="0" smtClean="0"/>
              <a:t>O</a:t>
            </a:r>
            <a:r>
              <a:rPr lang="en-US" sz="2800" dirty="0" smtClean="0"/>
              <a:t>. Maximize </a:t>
            </a:r>
          </a:p>
          <a:p>
            <a:pPr marL="0" indent="0" algn="ctr">
              <a:buNone/>
            </a:pPr>
            <a:r>
              <a:rPr lang="en-US" sz="2800" dirty="0" smtClean="0"/>
              <a:t>(E</a:t>
            </a:r>
            <a:r>
              <a:rPr lang="en-US" sz="2800" baseline="-25000" dirty="0" smtClean="0"/>
              <a:t>O</a:t>
            </a:r>
            <a:r>
              <a:rPr lang="en-US" sz="2800" dirty="0" smtClean="0"/>
              <a:t>-E</a:t>
            </a:r>
            <a:r>
              <a:rPr lang="en-US" sz="2800" baseline="-25000" dirty="0" smtClean="0"/>
              <a:t>I</a:t>
            </a:r>
            <a:r>
              <a:rPr lang="en-US" sz="2800" dirty="0" smtClean="0"/>
              <a:t>)/T</a:t>
            </a:r>
          </a:p>
          <a:p>
            <a:r>
              <a:rPr lang="en-US" sz="2800" dirty="0" smtClean="0"/>
              <a:t>This is the </a:t>
            </a:r>
            <a:r>
              <a:rPr lang="en-US" sz="2800" b="1" i="1" dirty="0" smtClean="0"/>
              <a:t>time-energy efficiency</a:t>
            </a:r>
            <a:r>
              <a:rPr lang="en-US" sz="2800" dirty="0" smtClean="0"/>
              <a:t>.</a:t>
            </a:r>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6" name="Picture 6" descr="IMG_4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403600"/>
            <a:ext cx="320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817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381000"/>
            <a:ext cx="9148763" cy="774510"/>
          </a:xfrm>
        </p:spPr>
        <p:txBody>
          <a:bodyPr/>
          <a:lstStyle/>
          <a:p>
            <a:r>
              <a:rPr lang="en-US" sz="4000" b="1" dirty="0" smtClean="0"/>
              <a:t>Efficiency of Energy Use in Obtaining Food</a:t>
            </a:r>
            <a:endParaRPr lang="en-US" sz="4000" b="1" dirty="0"/>
          </a:p>
        </p:txBody>
      </p:sp>
      <p:sp>
        <p:nvSpPr>
          <p:cNvPr id="1313795" name="Rectangle 3"/>
          <p:cNvSpPr>
            <a:spLocks noGrp="1" noChangeArrowheads="1"/>
          </p:cNvSpPr>
          <p:nvPr>
            <p:ph type="body" idx="4294967295"/>
          </p:nvPr>
        </p:nvSpPr>
        <p:spPr>
          <a:xfrm>
            <a:off x="152400" y="1295400"/>
            <a:ext cx="8610600" cy="5221406"/>
          </a:xfrm>
        </p:spPr>
        <p:txBody>
          <a:bodyPr/>
          <a:lstStyle/>
          <a:p>
            <a:r>
              <a:rPr lang="en-US" sz="2800" dirty="0" smtClean="0"/>
              <a:t>If eat a small food item, E</a:t>
            </a:r>
            <a:r>
              <a:rPr lang="en-US" sz="2800" baseline="-25000" dirty="0" smtClean="0"/>
              <a:t>I</a:t>
            </a:r>
            <a:r>
              <a:rPr lang="en-US" sz="2800" dirty="0" smtClean="0"/>
              <a:t> might be small and so energetic efficiency might be high. But this omits consideration of energy requirements E</a:t>
            </a:r>
            <a:r>
              <a:rPr lang="en-US" sz="2800" baseline="-25000" dirty="0" smtClean="0"/>
              <a:t>R</a:t>
            </a:r>
            <a:r>
              <a:rPr lang="en-US" sz="2800" dirty="0" smtClean="0"/>
              <a:t>. </a:t>
            </a:r>
          </a:p>
          <a:p>
            <a:r>
              <a:rPr lang="en-US" sz="2800" dirty="0" smtClean="0"/>
              <a:t>E</a:t>
            </a:r>
            <a:r>
              <a:rPr lang="en-US" sz="2800" baseline="-25000" dirty="0" smtClean="0"/>
              <a:t>R</a:t>
            </a:r>
            <a:r>
              <a:rPr lang="en-US" sz="2800" dirty="0" smtClean="0"/>
              <a:t> is total amount of energy E</a:t>
            </a:r>
            <a:r>
              <a:rPr lang="en-US" sz="2800" baseline="-25000" dirty="0" smtClean="0"/>
              <a:t>O</a:t>
            </a:r>
            <a:r>
              <a:rPr lang="en-US" sz="2800" dirty="0" smtClean="0"/>
              <a:t> required over a period of time.</a:t>
            </a:r>
          </a:p>
          <a:p>
            <a:r>
              <a:rPr lang="en-US" sz="2800" dirty="0" smtClean="0"/>
              <a:t>Thus, we might look to maximize the </a:t>
            </a:r>
            <a:r>
              <a:rPr lang="en-US" sz="2800" b="1" i="1" dirty="0" smtClean="0"/>
              <a:t>relative energetic efficiency</a:t>
            </a:r>
            <a:r>
              <a:rPr lang="en-US" sz="2800" dirty="0" smtClean="0"/>
              <a:t>:</a:t>
            </a:r>
          </a:p>
          <a:p>
            <a:pPr marL="0" indent="0" algn="ctr">
              <a:buNone/>
            </a:pPr>
            <a:r>
              <a:rPr lang="en-US" sz="2800" dirty="0" smtClean="0"/>
              <a:t>(E</a:t>
            </a:r>
            <a:r>
              <a:rPr lang="en-US" sz="2800" baseline="-25000" dirty="0" smtClean="0"/>
              <a:t>O</a:t>
            </a:r>
            <a:r>
              <a:rPr lang="en-US" sz="2800" dirty="0" smtClean="0"/>
              <a:t>/E</a:t>
            </a:r>
            <a:r>
              <a:rPr lang="en-US" sz="2800" baseline="-25000" dirty="0" smtClean="0"/>
              <a:t>R</a:t>
            </a:r>
            <a:r>
              <a:rPr lang="en-US" sz="2800" dirty="0" smtClean="0"/>
              <a:t>)</a:t>
            </a:r>
          </a:p>
          <a:p>
            <a:pPr marL="0" indent="0" algn="ctr">
              <a:buNone/>
            </a:pPr>
            <a:r>
              <a:rPr lang="en-US" sz="800" b="1" dirty="0" smtClean="0"/>
              <a:t>____________________</a:t>
            </a:r>
          </a:p>
          <a:p>
            <a:pPr marL="0" indent="0" algn="ctr">
              <a:buNone/>
            </a:pPr>
            <a:r>
              <a:rPr lang="en-US" sz="2800" dirty="0" smtClean="0"/>
              <a:t>E</a:t>
            </a:r>
            <a:r>
              <a:rPr lang="en-US" sz="2800" baseline="-25000" dirty="0" smtClean="0"/>
              <a:t>I</a:t>
            </a:r>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4" name="Picture 3" descr="FF6.12.IMG_2145-hyenaSavut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95800"/>
            <a:ext cx="2743200" cy="2057400"/>
          </a:xfrm>
          <a:prstGeom prst="rect">
            <a:avLst/>
          </a:prstGeom>
        </p:spPr>
      </p:pic>
    </p:spTree>
    <p:extLst>
      <p:ext uri="{BB962C8B-B14F-4D97-AF65-F5344CB8AC3E}">
        <p14:creationId xmlns:p14="http://schemas.microsoft.com/office/powerpoint/2010/main" val="22776019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381000"/>
            <a:ext cx="9148763" cy="774510"/>
          </a:xfrm>
        </p:spPr>
        <p:txBody>
          <a:bodyPr/>
          <a:lstStyle/>
          <a:p>
            <a:r>
              <a:rPr lang="en-US" sz="4000" b="1" dirty="0" smtClean="0"/>
              <a:t>Efficiency of Energy Use in Obtaining Food</a:t>
            </a:r>
            <a:endParaRPr lang="en-US" sz="4000" b="1" dirty="0"/>
          </a:p>
        </p:txBody>
      </p:sp>
      <p:sp>
        <p:nvSpPr>
          <p:cNvPr id="1313795" name="Rectangle 3"/>
          <p:cNvSpPr>
            <a:spLocks noGrp="1" noChangeArrowheads="1"/>
          </p:cNvSpPr>
          <p:nvPr>
            <p:ph type="body" idx="4294967295"/>
          </p:nvPr>
        </p:nvSpPr>
        <p:spPr>
          <a:xfrm>
            <a:off x="152400" y="1295400"/>
            <a:ext cx="8610600" cy="5221406"/>
          </a:xfrm>
        </p:spPr>
        <p:txBody>
          <a:bodyPr/>
          <a:lstStyle/>
          <a:p>
            <a:r>
              <a:rPr lang="en-US" sz="2800" dirty="0" smtClean="0"/>
              <a:t>Or we might look to maximize the </a:t>
            </a:r>
            <a:r>
              <a:rPr lang="en-US" sz="2800" b="1" i="1" dirty="0" smtClean="0"/>
              <a:t>relative time-energy efficiency</a:t>
            </a:r>
            <a:r>
              <a:rPr lang="en-US" sz="2800" dirty="0" smtClean="0"/>
              <a:t>:</a:t>
            </a:r>
          </a:p>
          <a:p>
            <a:pPr marL="0" indent="0" algn="ctr">
              <a:buNone/>
            </a:pPr>
            <a:r>
              <a:rPr lang="en-US" sz="2800" dirty="0" smtClean="0"/>
              <a:t>(E</a:t>
            </a:r>
            <a:r>
              <a:rPr lang="en-US" sz="2800" baseline="-25000" dirty="0" smtClean="0"/>
              <a:t>O</a:t>
            </a:r>
            <a:r>
              <a:rPr lang="en-US" sz="2800" dirty="0" smtClean="0"/>
              <a:t>-E</a:t>
            </a:r>
            <a:r>
              <a:rPr lang="en-US" sz="2800" baseline="-25000" dirty="0" smtClean="0"/>
              <a:t>I</a:t>
            </a:r>
            <a:r>
              <a:rPr lang="en-US" sz="2800" dirty="0" smtClean="0"/>
              <a:t>)/E</a:t>
            </a:r>
            <a:r>
              <a:rPr lang="en-US" sz="2800" baseline="-25000" dirty="0" smtClean="0"/>
              <a:t>R</a:t>
            </a:r>
            <a:endParaRPr lang="en-US" sz="2800" b="1" dirty="0" smtClean="0"/>
          </a:p>
          <a:p>
            <a:pPr marL="0" indent="0" algn="ctr">
              <a:buNone/>
            </a:pPr>
            <a:r>
              <a:rPr lang="en-US" sz="800" b="1" dirty="0" smtClean="0"/>
              <a:t>_______________________________</a:t>
            </a:r>
          </a:p>
          <a:p>
            <a:pPr marL="0" indent="0" algn="ctr">
              <a:buNone/>
            </a:pPr>
            <a:r>
              <a:rPr lang="en-US" sz="2800" dirty="0" smtClean="0"/>
              <a:t>T</a:t>
            </a:r>
          </a:p>
          <a:p>
            <a:r>
              <a:rPr lang="en-US" sz="2800" dirty="0" smtClean="0"/>
              <a:t>Here, E</a:t>
            </a:r>
            <a:r>
              <a:rPr lang="en-US" sz="2800" baseline="-25000" dirty="0" smtClean="0"/>
              <a:t>R</a:t>
            </a:r>
            <a:r>
              <a:rPr lang="en-US" sz="2800" dirty="0" smtClean="0"/>
              <a:t> has a different meaning than before: It is the amount of net energy E</a:t>
            </a:r>
            <a:r>
              <a:rPr lang="en-US" sz="2800" baseline="-25000" dirty="0" smtClean="0"/>
              <a:t>O</a:t>
            </a:r>
            <a:r>
              <a:rPr lang="en-US" sz="2800" dirty="0" smtClean="0"/>
              <a:t>-E</a:t>
            </a:r>
            <a:r>
              <a:rPr lang="en-US" sz="2800" baseline="-25000" dirty="0" smtClean="0"/>
              <a:t>I</a:t>
            </a:r>
            <a:r>
              <a:rPr lang="en-US" sz="2800" dirty="0" smtClean="0"/>
              <a:t> required over a period of time.</a:t>
            </a:r>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0856899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216090"/>
            <a:ext cx="9148763" cy="774510"/>
          </a:xfrm>
        </p:spPr>
        <p:txBody>
          <a:bodyPr/>
          <a:lstStyle/>
          <a:p>
            <a:r>
              <a:rPr lang="en-US" sz="4000" dirty="0"/>
              <a:t>Efficiency of Energy Use in Obtaining Food</a:t>
            </a:r>
            <a:endParaRPr lang="en-US" sz="4000" b="1" dirty="0"/>
          </a:p>
        </p:txBody>
      </p:sp>
      <p:sp>
        <p:nvSpPr>
          <p:cNvPr id="1313795" name="Rectangle 3"/>
          <p:cNvSpPr>
            <a:spLocks noGrp="1" noChangeArrowheads="1"/>
          </p:cNvSpPr>
          <p:nvPr>
            <p:ph type="body" idx="4294967295"/>
          </p:nvPr>
        </p:nvSpPr>
        <p:spPr>
          <a:xfrm>
            <a:off x="152400" y="950794"/>
            <a:ext cx="8610600" cy="5221406"/>
          </a:xfrm>
        </p:spPr>
        <p:txBody>
          <a:bodyPr/>
          <a:lstStyle/>
          <a:p>
            <a:r>
              <a:rPr lang="en-US" sz="3000" dirty="0" smtClean="0"/>
              <a:t>In the Coast Guard problem:</a:t>
            </a:r>
          </a:p>
          <a:p>
            <a:pPr lvl="1"/>
            <a:r>
              <a:rPr lang="en-US" sz="3000" dirty="0" smtClean="0"/>
              <a:t>E</a:t>
            </a:r>
            <a:r>
              <a:rPr lang="en-US" sz="3000" baseline="-25000" dirty="0" smtClean="0"/>
              <a:t>O</a:t>
            </a:r>
            <a:r>
              <a:rPr lang="en-US" sz="3000" dirty="0" smtClean="0"/>
              <a:t> is some violation score obtained from boarding</a:t>
            </a:r>
          </a:p>
          <a:p>
            <a:pPr lvl="1"/>
            <a:r>
              <a:rPr lang="en-US" sz="3000" dirty="0" smtClean="0"/>
              <a:t>E</a:t>
            </a:r>
            <a:r>
              <a:rPr lang="en-US" sz="3000" baseline="-25000" dirty="0" smtClean="0"/>
              <a:t>I</a:t>
            </a:r>
            <a:r>
              <a:rPr lang="en-US" sz="3000" dirty="0" smtClean="0"/>
              <a:t> is some measure of time spent boarding or searching for a vessel to board</a:t>
            </a:r>
          </a:p>
          <a:p>
            <a:pPr lvl="1"/>
            <a:r>
              <a:rPr lang="en-US" sz="3000" dirty="0" smtClean="0"/>
              <a:t>E</a:t>
            </a:r>
            <a:r>
              <a:rPr lang="en-US" sz="3000" baseline="-25000" dirty="0" smtClean="0"/>
              <a:t>R </a:t>
            </a:r>
            <a:r>
              <a:rPr lang="en-US" sz="3000" dirty="0" smtClean="0"/>
              <a:t>might not make sense in the Coast Guard setting. However, it is conceivable that it could mean some sort of minimum score of violations found that is acceptable over the course of a period of time like a day. </a:t>
            </a:r>
          </a:p>
          <a:p>
            <a:pPr marL="0" indent="0" algn="ctr">
              <a:buNone/>
            </a:pPr>
            <a:endParaRPr lang="en-US" sz="2800" dirty="0" smtClean="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3422123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216090"/>
            <a:ext cx="9148763" cy="774510"/>
          </a:xfrm>
        </p:spPr>
        <p:txBody>
          <a:bodyPr/>
          <a:lstStyle/>
          <a:p>
            <a:r>
              <a:rPr lang="en-US" sz="4000" dirty="0"/>
              <a:t>Efficiency of Energy Use in Obtaining Food</a:t>
            </a:r>
            <a:endParaRPr lang="en-US" sz="4000" b="1" dirty="0"/>
          </a:p>
        </p:txBody>
      </p:sp>
      <p:sp>
        <p:nvSpPr>
          <p:cNvPr id="1313795" name="Rectangle 3"/>
          <p:cNvSpPr>
            <a:spLocks noGrp="1" noChangeArrowheads="1"/>
          </p:cNvSpPr>
          <p:nvPr>
            <p:ph type="body" idx="4294967295"/>
          </p:nvPr>
        </p:nvSpPr>
        <p:spPr>
          <a:xfrm>
            <a:off x="152400" y="950794"/>
            <a:ext cx="8610600" cy="5221406"/>
          </a:xfrm>
        </p:spPr>
        <p:txBody>
          <a:bodyPr/>
          <a:lstStyle/>
          <a:p>
            <a:r>
              <a:rPr lang="en-US" sz="2800" dirty="0" smtClean="0"/>
              <a:t>As an aside that might not be relevant to the Coast Guard problem: How is E</a:t>
            </a:r>
            <a:r>
              <a:rPr lang="en-US" sz="2800" baseline="-25000" dirty="0" smtClean="0"/>
              <a:t>R</a:t>
            </a:r>
            <a:r>
              <a:rPr lang="en-US" sz="2800" dirty="0" smtClean="0"/>
              <a:t> calculated for animals?</a:t>
            </a:r>
          </a:p>
          <a:p>
            <a:r>
              <a:rPr lang="en-US" sz="2800" dirty="0" smtClean="0"/>
              <a:t>This depends on the metabolic rate MR, rate of heat production per unit time. </a:t>
            </a:r>
          </a:p>
          <a:p>
            <a:r>
              <a:rPr lang="en-US" sz="2800" dirty="0" smtClean="0"/>
              <a:t>Energy requirement (for resting) during a given length of time T corresponds to MR x T</a:t>
            </a:r>
          </a:p>
          <a:p>
            <a:r>
              <a:rPr lang="en-US" sz="2800" dirty="0" smtClean="0"/>
              <a:t>MR in turn is a function of body weight.</a:t>
            </a:r>
          </a:p>
          <a:p>
            <a:r>
              <a:rPr lang="en-US" sz="2800" dirty="0" smtClean="0"/>
              <a:t>A well-known result derives the formula</a:t>
            </a:r>
          </a:p>
          <a:p>
            <a:pPr marL="0" indent="0" algn="ctr">
              <a:buNone/>
            </a:pPr>
            <a:r>
              <a:rPr lang="en-US" sz="2800" dirty="0" smtClean="0"/>
              <a:t>MR = αW</a:t>
            </a:r>
            <a:r>
              <a:rPr lang="en-US" sz="2800" baseline="30000" dirty="0" smtClean="0"/>
              <a:t>2/3</a:t>
            </a:r>
            <a:endParaRPr lang="en-US" baseline="30000" dirty="0" smtClean="0"/>
          </a:p>
          <a:p>
            <a:r>
              <a:rPr lang="en-US" sz="2800" dirty="0" smtClean="0"/>
              <a:t>This in turn follows from the “</a:t>
            </a:r>
            <a:r>
              <a:rPr lang="en-US" sz="2800" dirty="0" err="1" smtClean="0"/>
              <a:t>allometric</a:t>
            </a:r>
            <a:r>
              <a:rPr lang="en-US" sz="2800" dirty="0" smtClean="0"/>
              <a:t> law”</a:t>
            </a:r>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38262633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216090"/>
            <a:ext cx="9148763" cy="774510"/>
          </a:xfrm>
        </p:spPr>
        <p:txBody>
          <a:bodyPr/>
          <a:lstStyle/>
          <a:p>
            <a:r>
              <a:rPr lang="en-US" sz="4000" dirty="0"/>
              <a:t>Efficiency of Energy Use in Obtaining Food</a:t>
            </a:r>
            <a:endParaRPr lang="en-US" sz="4000" b="1" dirty="0"/>
          </a:p>
        </p:txBody>
      </p:sp>
      <p:sp>
        <p:nvSpPr>
          <p:cNvPr id="1313795" name="Rectangle 3"/>
          <p:cNvSpPr>
            <a:spLocks noGrp="1" noChangeArrowheads="1"/>
          </p:cNvSpPr>
          <p:nvPr>
            <p:ph type="body" idx="4294967295"/>
          </p:nvPr>
        </p:nvSpPr>
        <p:spPr>
          <a:xfrm>
            <a:off x="152400" y="950794"/>
            <a:ext cx="8610600" cy="5221406"/>
          </a:xfrm>
        </p:spPr>
        <p:txBody>
          <a:bodyPr/>
          <a:lstStyle/>
          <a:p>
            <a:pPr marL="0" indent="0" algn="ctr">
              <a:buNone/>
            </a:pPr>
            <a:r>
              <a:rPr lang="en-US" sz="2800" b="1" u="sng" dirty="0" err="1" smtClean="0"/>
              <a:t>Allometric</a:t>
            </a:r>
            <a:r>
              <a:rPr lang="en-US" sz="2800" b="1" u="sng" dirty="0" smtClean="0"/>
              <a:t> Law</a:t>
            </a:r>
          </a:p>
          <a:p>
            <a:r>
              <a:rPr lang="en-US" sz="2800" dirty="0" err="1" smtClean="0"/>
              <a:t>Allometry</a:t>
            </a:r>
            <a:r>
              <a:rPr lang="en-US" sz="2800" dirty="0" smtClean="0"/>
              <a:t> is study of comparative growth rates of different biological quantities.</a:t>
            </a:r>
          </a:p>
          <a:p>
            <a:r>
              <a:rPr lang="en-US" sz="2800" dirty="0" smtClean="0"/>
              <a:t>Example: growth rates of head and of hands</a:t>
            </a:r>
          </a:p>
          <a:p>
            <a:r>
              <a:rPr lang="en-US" sz="2800" dirty="0" smtClean="0"/>
              <a:t>Much biological data suggests that relative growth rates of different biological quantities are proportional.</a:t>
            </a:r>
          </a:p>
          <a:p>
            <a:r>
              <a:rPr lang="en-US" sz="2800" dirty="0" smtClean="0"/>
              <a:t>Thus</a:t>
            </a:r>
          </a:p>
          <a:p>
            <a:pPr marL="0" indent="0" algn="ctr">
              <a:buNone/>
            </a:pPr>
            <a:r>
              <a:rPr lang="en-US" sz="2800" dirty="0" smtClean="0"/>
              <a:t>(1/y)(</a:t>
            </a:r>
            <a:r>
              <a:rPr lang="en-US" sz="2800" dirty="0" err="1" smtClean="0"/>
              <a:t>dy</a:t>
            </a:r>
            <a:r>
              <a:rPr lang="en-US" sz="2800" dirty="0" smtClean="0"/>
              <a:t>/</a:t>
            </a:r>
            <a:r>
              <a:rPr lang="en-US" sz="2800" dirty="0" err="1" smtClean="0"/>
              <a:t>dt</a:t>
            </a:r>
            <a:r>
              <a:rPr lang="en-US" sz="2800" dirty="0" smtClean="0"/>
              <a:t>) = </a:t>
            </a:r>
            <a:r>
              <a:rPr lang="en-US" sz="2800" dirty="0" err="1" smtClean="0"/>
              <a:t>ϒ</a:t>
            </a:r>
            <a:r>
              <a:rPr lang="en-US" sz="2800" dirty="0" smtClean="0"/>
              <a:t>(1/x)(dx/</a:t>
            </a:r>
            <a:r>
              <a:rPr lang="en-US" sz="2800" dirty="0" err="1" smtClean="0"/>
              <a:t>dt</a:t>
            </a:r>
            <a:r>
              <a:rPr lang="en-US" sz="2800" dirty="0" smtClean="0"/>
              <a:t>)</a:t>
            </a:r>
          </a:p>
          <a:p>
            <a:pPr marL="0" indent="0" algn="ctr">
              <a:buNone/>
            </a:pPr>
            <a:r>
              <a:rPr lang="en-US" sz="2800" dirty="0" err="1" smtClean="0"/>
              <a:t>dy</a:t>
            </a:r>
            <a:r>
              <a:rPr lang="en-US" sz="2800" dirty="0" smtClean="0"/>
              <a:t>/dx = </a:t>
            </a:r>
            <a:r>
              <a:rPr lang="en-US" sz="2800" dirty="0" err="1" smtClean="0"/>
              <a:t>ϒ</a:t>
            </a:r>
            <a:r>
              <a:rPr lang="en-US" sz="2800" dirty="0" smtClean="0"/>
              <a:t>(y/x)</a:t>
            </a:r>
          </a:p>
          <a:p>
            <a:pPr marL="0" indent="0" algn="ctr">
              <a:buNone/>
            </a:pPr>
            <a:r>
              <a:rPr lang="en-US" sz="2800" dirty="0" smtClean="0"/>
              <a:t>y = </a:t>
            </a:r>
            <a:r>
              <a:rPr lang="en-US" sz="2800" dirty="0" err="1" smtClean="0"/>
              <a:t>e</a:t>
            </a:r>
            <a:r>
              <a:rPr lang="en-US" sz="2800" baseline="30000" dirty="0" err="1" smtClean="0"/>
              <a:t>k</a:t>
            </a:r>
            <a:r>
              <a:rPr lang="en-US" sz="2800" dirty="0" err="1" smtClean="0"/>
              <a:t>x</a:t>
            </a:r>
            <a:r>
              <a:rPr lang="en-US" sz="2800" baseline="30000" dirty="0" err="1" smtClean="0"/>
              <a:t>ϒ</a:t>
            </a:r>
            <a:endParaRPr lang="en-US" sz="2800" baseline="30000" dirty="0" smtClean="0"/>
          </a:p>
          <a:p>
            <a:pPr marL="0" indent="0" algn="ctr">
              <a:buNone/>
            </a:pPr>
            <a:r>
              <a:rPr lang="en-US" sz="2800" dirty="0" smtClean="0"/>
              <a:t>y = </a:t>
            </a:r>
            <a:r>
              <a:rPr lang="en-US" sz="2800" dirty="0" err="1" smtClean="0"/>
              <a:t>Kx</a:t>
            </a:r>
            <a:r>
              <a:rPr lang="en-US" sz="2800" baseline="30000" dirty="0" err="1" smtClean="0"/>
              <a:t>ϒ</a:t>
            </a:r>
            <a:endParaRPr lang="en-US" sz="2000" baseline="30000" dirty="0" smtClean="0"/>
          </a:p>
          <a:p>
            <a:pPr marL="457200" indent="-457200">
              <a:buFont typeface="Arial"/>
              <a:buChar char="•"/>
            </a:pPr>
            <a:r>
              <a:rPr lang="en-US" sz="2800" dirty="0" smtClean="0"/>
              <a:t>The latter equation is the </a:t>
            </a:r>
            <a:r>
              <a:rPr lang="en-US" sz="2800" dirty="0" err="1" smtClean="0"/>
              <a:t>allometric</a:t>
            </a:r>
            <a:r>
              <a:rPr lang="en-US" sz="2800" dirty="0" smtClean="0"/>
              <a:t> law.</a:t>
            </a:r>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spTree>
    <p:extLst>
      <p:ext uri="{BB962C8B-B14F-4D97-AF65-F5344CB8AC3E}">
        <p14:creationId xmlns:p14="http://schemas.microsoft.com/office/powerpoint/2010/main" val="31043321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39890"/>
            <a:ext cx="9148763" cy="774510"/>
          </a:xfrm>
        </p:spPr>
        <p:txBody>
          <a:bodyPr/>
          <a:lstStyle/>
          <a:p>
            <a:r>
              <a:rPr lang="en-US" sz="4000" b="1" dirty="0" smtClean="0"/>
              <a:t>Pure Pursuers &amp; Pure Searchers</a:t>
            </a:r>
            <a:endParaRPr lang="en-US" sz="4000" b="1" dirty="0"/>
          </a:p>
        </p:txBody>
      </p:sp>
      <p:sp>
        <p:nvSpPr>
          <p:cNvPr id="1313795" name="Rectangle 3"/>
          <p:cNvSpPr>
            <a:spLocks noGrp="1" noChangeArrowheads="1"/>
          </p:cNvSpPr>
          <p:nvPr>
            <p:ph type="body" idx="4294967295"/>
          </p:nvPr>
        </p:nvSpPr>
        <p:spPr>
          <a:xfrm>
            <a:off x="152400" y="722194"/>
            <a:ext cx="8610600" cy="5221406"/>
          </a:xfrm>
        </p:spPr>
        <p:txBody>
          <a:bodyPr/>
          <a:lstStyle/>
          <a:p>
            <a:r>
              <a:rPr lang="en-US" sz="2800" dirty="0" smtClean="0"/>
              <a:t>Assume that we have a </a:t>
            </a:r>
            <a:r>
              <a:rPr lang="en-US" sz="2800" b="1" i="1" dirty="0" smtClean="0"/>
              <a:t>solitary predator </a:t>
            </a:r>
            <a:r>
              <a:rPr lang="en-US" sz="2800" dirty="0" smtClean="0"/>
              <a:t>(no competing species). (Only one Coast Guard boat.)</a:t>
            </a:r>
          </a:p>
          <a:p>
            <a:r>
              <a:rPr lang="en-US" sz="2800" dirty="0" smtClean="0"/>
              <a:t>Two types: pure pursuers and pure searchers.</a:t>
            </a:r>
          </a:p>
          <a:p>
            <a:r>
              <a:rPr lang="en-US" sz="2800" b="1" i="1" dirty="0" smtClean="0"/>
              <a:t>Pure pursuers </a:t>
            </a:r>
            <a:r>
              <a:rPr lang="en-US" sz="2800" dirty="0" smtClean="0"/>
              <a:t>expend little or no energy in moving about in search of food; they wait until food is sighted and then pursue their prey. </a:t>
            </a:r>
          </a:p>
          <a:p>
            <a:r>
              <a:rPr lang="en-US" sz="2800" dirty="0" smtClean="0"/>
              <a:t>Examples: </a:t>
            </a:r>
            <a:r>
              <a:rPr lang="en-US" sz="2800" dirty="0" err="1" smtClean="0"/>
              <a:t>anolis</a:t>
            </a:r>
            <a:r>
              <a:rPr lang="en-US" sz="2800" dirty="0" smtClean="0"/>
              <a:t> lizards, kingfishers, many frogs, certain preying mantises, ambush bugs, certain predatory cats, certain owls.</a:t>
            </a:r>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685800" y="5334000"/>
            <a:ext cx="2034458" cy="1375294"/>
          </a:xfrm>
          <a:prstGeom prst="rect">
            <a:avLst/>
          </a:prstGeom>
        </p:spPr>
      </p:pic>
      <p:pic>
        <p:nvPicPr>
          <p:cNvPr id="3" name="Picture 2"/>
          <p:cNvPicPr>
            <a:picLocks noChangeAspect="1"/>
          </p:cNvPicPr>
          <p:nvPr/>
        </p:nvPicPr>
        <p:blipFill>
          <a:blip r:embed="rId4"/>
          <a:stretch>
            <a:fillRect/>
          </a:stretch>
        </p:blipFill>
        <p:spPr>
          <a:xfrm>
            <a:off x="3429000" y="4803682"/>
            <a:ext cx="2362200" cy="2054318"/>
          </a:xfrm>
          <a:prstGeom prst="rect">
            <a:avLst/>
          </a:prstGeom>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448" y="4724400"/>
            <a:ext cx="2063502" cy="18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989776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52400"/>
            <a:ext cx="9148763" cy="774510"/>
          </a:xfrm>
        </p:spPr>
        <p:txBody>
          <a:bodyPr/>
          <a:lstStyle/>
          <a:p>
            <a:r>
              <a:rPr lang="en-US" sz="4000" b="1" dirty="0" smtClean="0"/>
              <a:t>Pure Pursuers &amp; Pure Searchers</a:t>
            </a:r>
            <a:endParaRPr lang="en-US" sz="4000" b="1" dirty="0"/>
          </a:p>
        </p:txBody>
      </p:sp>
      <p:sp>
        <p:nvSpPr>
          <p:cNvPr id="1313795" name="Rectangle 3"/>
          <p:cNvSpPr>
            <a:spLocks noGrp="1" noChangeArrowheads="1"/>
          </p:cNvSpPr>
          <p:nvPr>
            <p:ph type="body" idx="4294967295"/>
          </p:nvPr>
        </p:nvSpPr>
        <p:spPr>
          <a:xfrm>
            <a:off x="152400" y="914400"/>
            <a:ext cx="8610600" cy="5221406"/>
          </a:xfrm>
        </p:spPr>
        <p:txBody>
          <a:bodyPr/>
          <a:lstStyle/>
          <a:p>
            <a:r>
              <a:rPr lang="en-US" sz="2800" b="1" i="1" dirty="0" smtClean="0"/>
              <a:t>Pure searchers</a:t>
            </a:r>
            <a:r>
              <a:rPr lang="en-US" sz="2800" dirty="0" smtClean="0"/>
              <a:t>: Spend a great deal of time and energy searching for food, but when food is sighted, very little time on pursuit.</a:t>
            </a:r>
          </a:p>
          <a:p>
            <a:r>
              <a:rPr lang="en-US" sz="2800" dirty="0" smtClean="0"/>
              <a:t>Examples: warblers, kinglets, titmice, some lizards, many skinks</a:t>
            </a:r>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457200" y="4495800"/>
            <a:ext cx="2971800" cy="2204085"/>
          </a:xfrm>
          <a:prstGeom prst="rect">
            <a:avLst/>
          </a:prstGeom>
        </p:spPr>
      </p:pic>
      <p:pic>
        <p:nvPicPr>
          <p:cNvPr id="3" name="Picture 2"/>
          <p:cNvPicPr>
            <a:picLocks noChangeAspect="1"/>
          </p:cNvPicPr>
          <p:nvPr/>
        </p:nvPicPr>
        <p:blipFill>
          <a:blip r:embed="rId4"/>
          <a:stretch>
            <a:fillRect/>
          </a:stretch>
        </p:blipFill>
        <p:spPr>
          <a:xfrm>
            <a:off x="3505200" y="3048000"/>
            <a:ext cx="2728040" cy="1981200"/>
          </a:xfrm>
          <a:prstGeom prst="rect">
            <a:avLst/>
          </a:prstGeom>
        </p:spPr>
      </p:pic>
      <p:pic>
        <p:nvPicPr>
          <p:cNvPr id="4" name="Picture 3"/>
          <p:cNvPicPr>
            <a:picLocks noChangeAspect="1"/>
          </p:cNvPicPr>
          <p:nvPr/>
        </p:nvPicPr>
        <p:blipFill>
          <a:blip r:embed="rId5"/>
          <a:stretch>
            <a:fillRect/>
          </a:stretch>
        </p:blipFill>
        <p:spPr>
          <a:xfrm>
            <a:off x="6096000" y="5008178"/>
            <a:ext cx="2902857" cy="1828800"/>
          </a:xfrm>
          <a:prstGeom prst="rect">
            <a:avLst/>
          </a:prstGeom>
        </p:spPr>
      </p:pic>
    </p:spTree>
    <p:extLst>
      <p:ext uri="{BB962C8B-B14F-4D97-AF65-F5344CB8AC3E}">
        <p14:creationId xmlns:p14="http://schemas.microsoft.com/office/powerpoint/2010/main" val="2595310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title" idx="4294967295"/>
          </p:nvPr>
        </p:nvSpPr>
        <p:spPr>
          <a:xfrm>
            <a:off x="0" y="76200"/>
            <a:ext cx="9144000" cy="685800"/>
          </a:xfrm>
        </p:spPr>
        <p:txBody>
          <a:bodyPr/>
          <a:lstStyle/>
          <a:p>
            <a:r>
              <a:rPr lang="en-US" sz="4000" b="1" dirty="0"/>
              <a:t>Fisheries Law Enforcement</a:t>
            </a:r>
          </a:p>
        </p:txBody>
      </p:sp>
      <p:sp>
        <p:nvSpPr>
          <p:cNvPr id="1090563" name="Rectangle 3"/>
          <p:cNvSpPr>
            <a:spLocks noGrp="1" noChangeArrowheads="1"/>
          </p:cNvSpPr>
          <p:nvPr>
            <p:ph type="body" idx="4294967295"/>
          </p:nvPr>
        </p:nvSpPr>
        <p:spPr>
          <a:xfrm>
            <a:off x="150607" y="793909"/>
            <a:ext cx="8706790" cy="5105400"/>
          </a:xfrm>
        </p:spPr>
        <p:txBody>
          <a:bodyPr/>
          <a:lstStyle/>
          <a:p>
            <a:pPr algn="ctr">
              <a:buNone/>
            </a:pPr>
            <a:r>
              <a:rPr lang="en-US" u="sng" dirty="0" smtClean="0"/>
              <a:t>Examples of Scoring Rule Components</a:t>
            </a:r>
          </a:p>
          <a:p>
            <a:pPr marL="457200" indent="-457200">
              <a:buFont typeface="Arial"/>
              <a:buChar char="•"/>
            </a:pPr>
            <a:r>
              <a:rPr lang="en-US" dirty="0" smtClean="0"/>
              <a:t>Points for current or past negative intelligence reports</a:t>
            </a:r>
          </a:p>
          <a:p>
            <a:pPr marL="457200" indent="-457200">
              <a:buFont typeface="Arial"/>
              <a:buChar char="•"/>
            </a:pPr>
            <a:r>
              <a:rPr lang="en-US" dirty="0" smtClean="0"/>
              <a:t>Points depending upon date last boarded</a:t>
            </a:r>
          </a:p>
          <a:p>
            <a:pPr marL="457200" indent="-457200">
              <a:buFont typeface="Arial"/>
              <a:buChar char="•"/>
            </a:pPr>
            <a:r>
              <a:rPr lang="en-US" dirty="0" smtClean="0"/>
              <a:t>Points based on information about the type of boat</a:t>
            </a:r>
          </a:p>
          <a:p>
            <a:pPr marL="457200" indent="-457200">
              <a:buFont typeface="Arial"/>
              <a:buChar char="•"/>
            </a:pPr>
            <a:r>
              <a:rPr lang="en-US" dirty="0" smtClean="0"/>
              <a:t>Points for having found violations in past </a:t>
            </a:r>
            <a:r>
              <a:rPr lang="en-US" dirty="0" err="1" smtClean="0"/>
              <a:t>boardings</a:t>
            </a:r>
            <a:r>
              <a:rPr lang="en-US" dirty="0" smtClean="0"/>
              <a:t> – depending upon type of violations</a:t>
            </a:r>
          </a:p>
          <a:p>
            <a:pPr marL="463550" indent="-463550">
              <a:spcBef>
                <a:spcPts val="200"/>
              </a:spcBef>
            </a:pPr>
            <a:r>
              <a:rPr lang="en-US" b="1" i="1" dirty="0" smtClean="0"/>
              <a:t>Board if total score (number of points) </a:t>
            </a:r>
          </a:p>
          <a:p>
            <a:pPr marL="463550" indent="-463550">
              <a:spcBef>
                <a:spcPts val="200"/>
              </a:spcBef>
              <a:buNone/>
            </a:pPr>
            <a:r>
              <a:rPr lang="en-US" b="1" i="1" dirty="0" smtClean="0"/>
              <a:t>	exceeds a threshold</a:t>
            </a:r>
          </a:p>
          <a:p>
            <a:pPr marL="457200" indent="-457200">
              <a:buFont typeface="Arial"/>
              <a:buChar char="•"/>
            </a:pPr>
            <a:endParaRPr lang="en-US" dirty="0" smtClean="0"/>
          </a:p>
          <a:p>
            <a:pPr marL="457200" indent="-457200">
              <a:buFont typeface="Arial"/>
              <a:buChar char="•"/>
            </a:pPr>
            <a:endParaRPr lang="en-US" dirty="0" smtClean="0"/>
          </a:p>
          <a:p>
            <a:pPr marL="457200" indent="-457200">
              <a:buFont typeface="Arial"/>
              <a:buChar char="•"/>
            </a:pPr>
            <a:endParaRPr lang="en-US" dirty="0" smtClean="0"/>
          </a:p>
          <a:p>
            <a:pPr marL="457200" indent="-457200">
              <a:buFont typeface="Arial"/>
              <a:buChar char="•"/>
            </a:pPr>
            <a:endParaRPr lang="en-US" dirty="0"/>
          </a:p>
        </p:txBody>
      </p:sp>
    </p:spTree>
    <p:extLst>
      <p:ext uri="{BB962C8B-B14F-4D97-AF65-F5344CB8AC3E}">
        <p14:creationId xmlns:p14="http://schemas.microsoft.com/office/powerpoint/2010/main" val="8557556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Pursuers</a:t>
            </a:r>
            <a:endParaRPr lang="en-US" sz="4000" b="1" dirty="0"/>
          </a:p>
        </p:txBody>
      </p:sp>
      <p:sp>
        <p:nvSpPr>
          <p:cNvPr id="1313795" name="Rectangle 3"/>
          <p:cNvSpPr>
            <a:spLocks noGrp="1" noChangeArrowheads="1"/>
          </p:cNvSpPr>
          <p:nvPr>
            <p:ph type="body" idx="4294967295"/>
          </p:nvPr>
        </p:nvSpPr>
        <p:spPr>
          <a:xfrm>
            <a:off x="152400" y="685800"/>
            <a:ext cx="8610600" cy="5221406"/>
          </a:xfrm>
        </p:spPr>
        <p:txBody>
          <a:bodyPr/>
          <a:lstStyle/>
          <a:p>
            <a:r>
              <a:rPr lang="en-US" sz="2800" dirty="0" smtClean="0"/>
              <a:t>Suppose a pure pursuer has in front of it an array of food items of different kinds. </a:t>
            </a:r>
          </a:p>
          <a:p>
            <a:r>
              <a:rPr lang="en-US" sz="2800" dirty="0" smtClean="0"/>
              <a:t> </a:t>
            </a:r>
            <a:r>
              <a:rPr lang="en-US" sz="2800" dirty="0" err="1" smtClean="0"/>
              <a:t>i</a:t>
            </a:r>
            <a:r>
              <a:rPr lang="en-US" sz="2800" dirty="0" smtClean="0"/>
              <a:t> = body size of a food item,  r = distance away from the pursuer. </a:t>
            </a:r>
            <a:endParaRPr lang="en-US" sz="2800" dirty="0"/>
          </a:p>
          <a:p>
            <a:r>
              <a:rPr lang="en-US" sz="2800" dirty="0" smtClean="0"/>
              <a:t>Thus, food items can be described by pairs (</a:t>
            </a:r>
            <a:r>
              <a:rPr lang="en-US" sz="2800" dirty="0" err="1" smtClean="0"/>
              <a:t>i,r</a:t>
            </a:r>
            <a:r>
              <a:rPr lang="en-US" sz="2800" dirty="0" smtClean="0"/>
              <a:t>)</a:t>
            </a:r>
          </a:p>
          <a:p>
            <a:r>
              <a:rPr lang="en-US" sz="2800" dirty="0" smtClean="0"/>
              <a:t>E(</a:t>
            </a:r>
            <a:r>
              <a:rPr lang="en-US" sz="2800" dirty="0" err="1" smtClean="0"/>
              <a:t>i</a:t>
            </a:r>
            <a:r>
              <a:rPr lang="en-US" sz="2800" dirty="0" smtClean="0"/>
              <a:t>) = energy obtained by eating a food item of size </a:t>
            </a:r>
            <a:r>
              <a:rPr lang="en-US" sz="2800" dirty="0" err="1" smtClean="0"/>
              <a:t>i</a:t>
            </a:r>
            <a:r>
              <a:rPr lang="en-US" sz="2800" dirty="0" smtClean="0"/>
              <a:t> </a:t>
            </a:r>
          </a:p>
          <a:p>
            <a:r>
              <a:rPr lang="en-US" sz="2800" dirty="0" smtClean="0"/>
              <a:t>EP(r) = energy expended in pursuit and capture of a food item at distance r. (We assume the same amount of energy in pursuit and capture independent of size </a:t>
            </a:r>
            <a:r>
              <a:rPr lang="en-US" sz="2800" dirty="0" err="1" smtClean="0"/>
              <a:t>i</a:t>
            </a:r>
            <a:r>
              <a:rPr lang="en-US" sz="2800" dirty="0" smtClean="0"/>
              <a:t>)</a:t>
            </a:r>
          </a:p>
          <a:p>
            <a:r>
              <a:rPr lang="en-US" sz="2800" dirty="0" smtClean="0"/>
              <a:t>E</a:t>
            </a:r>
            <a:r>
              <a:rPr lang="en-US" sz="2800" baseline="-25000" dirty="0" smtClean="0"/>
              <a:t>R</a:t>
            </a:r>
            <a:r>
              <a:rPr lang="en-US" sz="2800" dirty="0" smtClean="0"/>
              <a:t> = energy requirements (say in a day)</a:t>
            </a:r>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6094535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Pursuers</a:t>
            </a:r>
            <a:endParaRPr lang="en-US" sz="4000" b="1" dirty="0"/>
          </a:p>
        </p:txBody>
      </p:sp>
      <p:sp>
        <p:nvSpPr>
          <p:cNvPr id="1313795" name="Rectangle 3"/>
          <p:cNvSpPr>
            <a:spLocks noGrp="1" noChangeArrowheads="1"/>
          </p:cNvSpPr>
          <p:nvPr>
            <p:ph type="body" idx="4294967295"/>
          </p:nvPr>
        </p:nvSpPr>
        <p:spPr>
          <a:xfrm>
            <a:off x="152400" y="609600"/>
            <a:ext cx="8610600" cy="5221406"/>
          </a:xfrm>
        </p:spPr>
        <p:txBody>
          <a:bodyPr/>
          <a:lstStyle/>
          <a:p>
            <a:r>
              <a:rPr lang="en-US" sz="2800" dirty="0" smtClean="0"/>
              <a:t>Maximizing energetic efficiency means maximizing</a:t>
            </a:r>
          </a:p>
          <a:p>
            <a:pPr marL="0" indent="0" algn="ctr">
              <a:buNone/>
            </a:pPr>
            <a:r>
              <a:rPr lang="en-US" sz="2800" dirty="0" smtClean="0"/>
              <a:t>E(</a:t>
            </a:r>
            <a:r>
              <a:rPr lang="en-US" sz="2800" dirty="0" err="1" smtClean="0"/>
              <a:t>i</a:t>
            </a:r>
            <a:r>
              <a:rPr lang="en-US" sz="2800" dirty="0" smtClean="0"/>
              <a:t>)/EP(r)</a:t>
            </a:r>
          </a:p>
          <a:p>
            <a:r>
              <a:rPr lang="en-US" sz="2800" dirty="0" smtClean="0"/>
              <a:t>Maximizing time-energy efficiency means maximizing</a:t>
            </a:r>
          </a:p>
          <a:p>
            <a:pPr marL="0" indent="0" algn="ctr">
              <a:buNone/>
            </a:pPr>
            <a:r>
              <a:rPr lang="en-US" sz="2800" dirty="0"/>
              <a:t>[</a:t>
            </a:r>
            <a:r>
              <a:rPr lang="en-US" sz="2800" dirty="0" smtClean="0"/>
              <a:t>E</a:t>
            </a:r>
            <a:r>
              <a:rPr lang="en-US" sz="2800" dirty="0"/>
              <a:t>(</a:t>
            </a:r>
            <a:r>
              <a:rPr lang="en-US" sz="2800" dirty="0" err="1"/>
              <a:t>i</a:t>
            </a:r>
            <a:r>
              <a:rPr lang="en-US" sz="2800" dirty="0" smtClean="0"/>
              <a:t>)</a:t>
            </a:r>
            <a:r>
              <a:rPr lang="en-US" sz="2800" dirty="0"/>
              <a:t>-</a:t>
            </a:r>
            <a:r>
              <a:rPr lang="en-US" sz="2800" dirty="0" smtClean="0"/>
              <a:t>EP</a:t>
            </a:r>
            <a:r>
              <a:rPr lang="en-US" sz="2800" dirty="0"/>
              <a:t>(r</a:t>
            </a:r>
            <a:r>
              <a:rPr lang="en-US" sz="2800" dirty="0" smtClean="0"/>
              <a:t>)]/T</a:t>
            </a:r>
          </a:p>
          <a:p>
            <a:pPr>
              <a:spcBef>
                <a:spcPts val="0"/>
              </a:spcBef>
            </a:pPr>
            <a:r>
              <a:rPr lang="en-US" sz="2800" dirty="0" smtClean="0"/>
              <a:t>Maximizing the relative energetic efficiency means maximizing</a:t>
            </a:r>
          </a:p>
          <a:p>
            <a:pPr marL="0" indent="0" algn="ctr">
              <a:spcBef>
                <a:spcPts val="0"/>
              </a:spcBef>
              <a:buNone/>
            </a:pPr>
            <a:r>
              <a:rPr lang="en-US" sz="2800" dirty="0" smtClean="0"/>
              <a:t>[E</a:t>
            </a:r>
            <a:r>
              <a:rPr lang="en-US" sz="2800" dirty="0"/>
              <a:t>(</a:t>
            </a:r>
            <a:r>
              <a:rPr lang="en-US" sz="2800" dirty="0" err="1"/>
              <a:t>i</a:t>
            </a:r>
            <a:r>
              <a:rPr lang="en-US" sz="2800" dirty="0"/>
              <a:t>)</a:t>
            </a:r>
            <a:r>
              <a:rPr lang="en-US" sz="2800" dirty="0" smtClean="0"/>
              <a:t>/E</a:t>
            </a:r>
            <a:r>
              <a:rPr lang="en-US" sz="2800" baseline="-25000" dirty="0" smtClean="0"/>
              <a:t>R</a:t>
            </a:r>
            <a:r>
              <a:rPr lang="en-US" sz="2800" dirty="0" smtClean="0"/>
              <a:t>]/EP</a:t>
            </a:r>
            <a:r>
              <a:rPr lang="en-US" sz="2800" dirty="0"/>
              <a:t>(r</a:t>
            </a:r>
            <a:r>
              <a:rPr lang="en-US" sz="2800" dirty="0" smtClean="0"/>
              <a:t>)</a:t>
            </a:r>
          </a:p>
          <a:p>
            <a:pPr>
              <a:spcBef>
                <a:spcPts val="0"/>
              </a:spcBef>
            </a:pPr>
            <a:r>
              <a:rPr lang="en-US" sz="2800" dirty="0" smtClean="0"/>
              <a:t>Maximizing the relative time-energy efficiency means maximizing</a:t>
            </a:r>
          </a:p>
          <a:p>
            <a:pPr marL="0" indent="0" algn="ctr">
              <a:spcBef>
                <a:spcPts val="0"/>
              </a:spcBef>
              <a:buNone/>
            </a:pPr>
            <a:r>
              <a:rPr lang="en-US" sz="2800" dirty="0" smtClean="0"/>
              <a:t>{[E</a:t>
            </a:r>
            <a:r>
              <a:rPr lang="en-US" sz="2800" dirty="0"/>
              <a:t>(</a:t>
            </a:r>
            <a:r>
              <a:rPr lang="en-US" sz="2800" dirty="0" err="1"/>
              <a:t>i</a:t>
            </a:r>
            <a:r>
              <a:rPr lang="en-US" sz="2800" dirty="0" smtClean="0"/>
              <a:t>)-EP(r)]/E</a:t>
            </a:r>
            <a:r>
              <a:rPr lang="en-US" sz="2800" baseline="-25000" dirty="0" smtClean="0"/>
              <a:t>R</a:t>
            </a:r>
            <a:r>
              <a:rPr lang="en-US" sz="2800" dirty="0" smtClean="0"/>
              <a:t>}/T</a:t>
            </a:r>
            <a:endParaRPr lang="en-US" sz="2800" dirty="0"/>
          </a:p>
          <a:p>
            <a:pPr marL="0" indent="0" algn="ctr">
              <a:spcBef>
                <a:spcPts val="0"/>
              </a:spcBef>
              <a:buNone/>
            </a:pPr>
            <a:endParaRPr lang="en-US" dirty="0" smtClean="0"/>
          </a:p>
          <a:p>
            <a:pPr marL="0" indent="0" algn="ctr">
              <a:buNone/>
            </a:pPr>
            <a:endParaRPr lang="en-US" sz="2800" dirty="0" smtClean="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8123224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Pursuers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pPr>
              <a:spcBef>
                <a:spcPts val="0"/>
              </a:spcBef>
            </a:pPr>
            <a:r>
              <a:rPr lang="en-US" sz="2800" dirty="0" smtClean="0"/>
              <a:t>In the Coast Guard problem:</a:t>
            </a:r>
          </a:p>
          <a:p>
            <a:pPr lvl="1">
              <a:spcBef>
                <a:spcPts val="0"/>
              </a:spcBef>
            </a:pPr>
            <a:r>
              <a:rPr lang="en-US" dirty="0" err="1" smtClean="0"/>
              <a:t>i</a:t>
            </a:r>
            <a:r>
              <a:rPr lang="en-US" dirty="0" smtClean="0"/>
              <a:t> could be the equivalent of the </a:t>
            </a:r>
            <a:r>
              <a:rPr lang="en-US" dirty="0" err="1" smtClean="0"/>
              <a:t>Optide</a:t>
            </a:r>
            <a:r>
              <a:rPr lang="en-US" dirty="0" smtClean="0"/>
              <a:t> score or some other score. </a:t>
            </a:r>
          </a:p>
          <a:p>
            <a:pPr lvl="1">
              <a:spcBef>
                <a:spcPts val="0"/>
              </a:spcBef>
            </a:pPr>
            <a:r>
              <a:rPr lang="en-US" dirty="0" smtClean="0"/>
              <a:t>E(</a:t>
            </a:r>
            <a:r>
              <a:rPr lang="en-US" dirty="0" err="1" smtClean="0"/>
              <a:t>i</a:t>
            </a:r>
            <a:r>
              <a:rPr lang="en-US" dirty="0" smtClean="0"/>
              <a:t>) could be some expected violation score V(</a:t>
            </a:r>
            <a:r>
              <a:rPr lang="en-US" dirty="0" err="1" smtClean="0"/>
              <a:t>i</a:t>
            </a:r>
            <a:r>
              <a:rPr lang="en-US" dirty="0" smtClean="0"/>
              <a:t>) based on violations found, e.g.,: violation = yes or no; number of violations, weighted sum of violations where weighting is by severity, etc. </a:t>
            </a:r>
          </a:p>
          <a:p>
            <a:pPr lvl="1">
              <a:spcBef>
                <a:spcPts val="0"/>
              </a:spcBef>
            </a:pPr>
            <a:r>
              <a:rPr lang="en-US" dirty="0" smtClean="0"/>
              <a:t>Challenge: how to calculate E(</a:t>
            </a:r>
            <a:r>
              <a:rPr lang="en-US" dirty="0" err="1" smtClean="0"/>
              <a:t>i</a:t>
            </a:r>
            <a:r>
              <a:rPr lang="en-US" dirty="0" smtClean="0"/>
              <a:t>)</a:t>
            </a:r>
          </a:p>
          <a:p>
            <a:pPr lvl="1">
              <a:spcBef>
                <a:spcPts val="0"/>
              </a:spcBef>
            </a:pPr>
            <a:r>
              <a:rPr lang="en-US" dirty="0"/>
              <a:t>EP(r) could simply be time to move a distance r and T could be EP(r) + time required to board (which </a:t>
            </a:r>
            <a:r>
              <a:rPr lang="en-US" dirty="0" smtClean="0"/>
              <a:t>we assume is independent </a:t>
            </a:r>
            <a:r>
              <a:rPr lang="en-US" dirty="0"/>
              <a:t>of i</a:t>
            </a:r>
            <a:r>
              <a:rPr lang="en-US" dirty="0" smtClean="0"/>
              <a:t>, though can change that)</a:t>
            </a:r>
            <a:r>
              <a:rPr lang="en-US" dirty="0"/>
              <a:t>.</a:t>
            </a:r>
          </a:p>
          <a:p>
            <a:pPr lvl="1">
              <a:spcBef>
                <a:spcPts val="0"/>
              </a:spcBef>
            </a:pPr>
            <a:r>
              <a:rPr lang="en-US" dirty="0" smtClean="0"/>
              <a:t>E</a:t>
            </a:r>
            <a:r>
              <a:rPr lang="en-US" baseline="-25000" dirty="0" smtClean="0"/>
              <a:t>R</a:t>
            </a:r>
            <a:r>
              <a:rPr lang="en-US" dirty="0" smtClean="0"/>
              <a:t> </a:t>
            </a:r>
            <a:r>
              <a:rPr lang="en-US" dirty="0"/>
              <a:t>could mean some sort of minimum score of violations found that is acceptable over </a:t>
            </a:r>
            <a:endParaRPr lang="en-US" dirty="0" smtClean="0"/>
          </a:p>
          <a:p>
            <a:pPr marL="457200" lvl="1" indent="0">
              <a:spcBef>
                <a:spcPts val="0"/>
              </a:spcBef>
              <a:buNone/>
            </a:pPr>
            <a:r>
              <a:rPr lang="en-US" dirty="0"/>
              <a:t> </a:t>
            </a:r>
            <a:r>
              <a:rPr lang="en-US" dirty="0" smtClean="0"/>
              <a:t>  the </a:t>
            </a:r>
            <a:r>
              <a:rPr lang="en-US" dirty="0"/>
              <a:t>course of a period of time like a day. </a:t>
            </a:r>
          </a:p>
          <a:p>
            <a:pPr lvl="1">
              <a:spcBef>
                <a:spcPts val="0"/>
              </a:spcBef>
            </a:pPr>
            <a:endParaRPr lang="en-US" dirty="0" smtClean="0"/>
          </a:p>
          <a:p>
            <a:pPr marL="0" indent="0" algn="ctr">
              <a:buNone/>
            </a:pPr>
            <a:endParaRPr lang="en-US" sz="2800" dirty="0" smtClean="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spTree>
    <p:extLst>
      <p:ext uri="{BB962C8B-B14F-4D97-AF65-F5344CB8AC3E}">
        <p14:creationId xmlns:p14="http://schemas.microsoft.com/office/powerpoint/2010/main" val="35596418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Pursuers</a:t>
            </a:r>
            <a:endParaRPr lang="en-US" sz="4000" b="1" dirty="0"/>
          </a:p>
        </p:txBody>
      </p:sp>
      <p:sp>
        <p:nvSpPr>
          <p:cNvPr id="1313795" name="Rectangle 3"/>
          <p:cNvSpPr>
            <a:spLocks noGrp="1" noChangeArrowheads="1"/>
          </p:cNvSpPr>
          <p:nvPr>
            <p:ph type="body" idx="4294967295"/>
          </p:nvPr>
        </p:nvSpPr>
        <p:spPr>
          <a:xfrm>
            <a:off x="152400" y="493594"/>
            <a:ext cx="8610600" cy="5221406"/>
          </a:xfrm>
        </p:spPr>
        <p:txBody>
          <a:bodyPr/>
          <a:lstStyle/>
          <a:p>
            <a:r>
              <a:rPr lang="en-US" sz="2800" dirty="0" smtClean="0"/>
              <a:t>We assume a pure pursuer chooses one remaining food item (</a:t>
            </a:r>
            <a:r>
              <a:rPr lang="en-US" sz="2800" dirty="0" err="1" smtClean="0"/>
              <a:t>i,r</a:t>
            </a:r>
            <a:r>
              <a:rPr lang="en-US" sz="2800" dirty="0" smtClean="0"/>
              <a:t>) at a time and calculates relative energy output</a:t>
            </a:r>
          </a:p>
          <a:p>
            <a:pPr marL="0" indent="0" algn="ctr">
              <a:buNone/>
            </a:pPr>
            <a:r>
              <a:rPr lang="en-US" sz="2800" dirty="0" smtClean="0"/>
              <a:t>[</a:t>
            </a:r>
            <a:r>
              <a:rPr lang="en-US" sz="2800" dirty="0"/>
              <a:t>E(</a:t>
            </a:r>
            <a:r>
              <a:rPr lang="en-US" sz="2800" dirty="0" err="1"/>
              <a:t>i</a:t>
            </a:r>
            <a:r>
              <a:rPr lang="en-US" sz="2800" dirty="0"/>
              <a:t>)/E</a:t>
            </a:r>
            <a:r>
              <a:rPr lang="en-US" sz="2800" baseline="-25000" dirty="0"/>
              <a:t>R</a:t>
            </a:r>
            <a:r>
              <a:rPr lang="en-US" sz="2800" dirty="0" smtClean="0"/>
              <a:t>]</a:t>
            </a:r>
            <a:endParaRPr lang="en-US" sz="2800" dirty="0"/>
          </a:p>
          <a:p>
            <a:r>
              <a:rPr lang="en-US" sz="2800" dirty="0" smtClean="0"/>
              <a:t>Summing outputs and summing energy expended over items chosen gives a variant of the </a:t>
            </a:r>
            <a:r>
              <a:rPr lang="en-US" sz="2800" b="1" i="1" dirty="0" smtClean="0"/>
              <a:t>knapsack problem </a:t>
            </a:r>
            <a:r>
              <a:rPr lang="en-US" sz="2800" dirty="0" smtClean="0"/>
              <a:t>of Operations Research</a:t>
            </a:r>
            <a:endParaRPr lang="en-US" sz="2800" b="1" dirty="0" smtClean="0"/>
          </a:p>
          <a:p>
            <a:r>
              <a:rPr lang="en-US" sz="2800" dirty="0" smtClean="0"/>
              <a:t>We want to choose a set S of the food items so as to solve the following problem:</a:t>
            </a:r>
          </a:p>
          <a:p>
            <a:pPr marL="0" indent="0">
              <a:buNone/>
            </a:pPr>
            <a:r>
              <a:rPr lang="en-US" sz="2800" dirty="0" smtClean="0"/>
              <a:t>		Maximize Σ</a:t>
            </a:r>
            <a:r>
              <a:rPr lang="en-US" sz="2800" baseline="-25000" dirty="0" smtClean="0"/>
              <a:t>S</a:t>
            </a:r>
            <a:r>
              <a:rPr lang="en-US" sz="2800" dirty="0" smtClean="0"/>
              <a:t>[E(</a:t>
            </a:r>
            <a:r>
              <a:rPr lang="en-US" sz="2800" dirty="0" err="1" smtClean="0"/>
              <a:t>i</a:t>
            </a:r>
            <a:r>
              <a:rPr lang="en-US" sz="2800" dirty="0" smtClean="0"/>
              <a:t>)/E</a:t>
            </a:r>
            <a:r>
              <a:rPr lang="en-US" sz="2800" baseline="-25000" dirty="0" smtClean="0"/>
              <a:t>R</a:t>
            </a:r>
            <a:r>
              <a:rPr lang="en-US" sz="2800" dirty="0" smtClean="0"/>
              <a:t>]/Σ</a:t>
            </a:r>
            <a:r>
              <a:rPr lang="en-US" sz="2800" baseline="-25000" dirty="0" smtClean="0"/>
              <a:t>S</a:t>
            </a:r>
            <a:r>
              <a:rPr lang="en-US" sz="2800" dirty="0" smtClean="0"/>
              <a:t>EP(r)</a:t>
            </a:r>
          </a:p>
          <a:p>
            <a:pPr marL="0" indent="0">
              <a:buNone/>
            </a:pPr>
            <a:r>
              <a:rPr lang="en-US" sz="2800" dirty="0"/>
              <a:t>	</a:t>
            </a:r>
            <a:r>
              <a:rPr lang="en-US" sz="2800" dirty="0" smtClean="0"/>
              <a:t>	Subject to Σ</a:t>
            </a:r>
            <a:r>
              <a:rPr lang="en-US" sz="2800" baseline="-25000" dirty="0" smtClean="0"/>
              <a:t>S</a:t>
            </a:r>
            <a:r>
              <a:rPr lang="en-US" sz="2800" dirty="0" smtClean="0"/>
              <a:t>E(</a:t>
            </a:r>
            <a:r>
              <a:rPr lang="en-US" sz="2800" dirty="0" err="1" smtClean="0"/>
              <a:t>i</a:t>
            </a:r>
            <a:r>
              <a:rPr lang="en-US" sz="2800" dirty="0" smtClean="0"/>
              <a:t>) ≥ E</a:t>
            </a:r>
            <a:r>
              <a:rPr lang="en-US" sz="2800" baseline="-25000" dirty="0" smtClean="0"/>
              <a:t>R</a:t>
            </a:r>
          </a:p>
          <a:p>
            <a:r>
              <a:rPr lang="en-US" sz="2800" dirty="0" smtClean="0"/>
              <a:t>It is well known, for example, that a greedy algorithm for solving this problem sometimes gives an optimal solution and sometimes doesn’t.</a:t>
            </a:r>
            <a:endParaRPr lang="en-US" sz="2800" baseline="-25000" dirty="0" smtClean="0"/>
          </a:p>
          <a:p>
            <a:pPr marL="0" indent="0">
              <a:buNone/>
            </a:pPr>
            <a:endParaRPr lang="en-US" sz="2800" baseline="-25000" dirty="0"/>
          </a:p>
          <a:p>
            <a:pPr marL="0" indent="0" algn="ctr">
              <a:buNone/>
            </a:pPr>
            <a:endParaRPr lang="en-US" sz="2800" dirty="0" smtClean="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spTree>
    <p:extLst>
      <p:ext uri="{BB962C8B-B14F-4D97-AF65-F5344CB8AC3E}">
        <p14:creationId xmlns:p14="http://schemas.microsoft.com/office/powerpoint/2010/main" val="29047307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Pursuers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r>
              <a:rPr lang="en-US" sz="2800" dirty="0" smtClean="0"/>
              <a:t>We want to choose a set S of the food items so as to solve the following problem:</a:t>
            </a:r>
          </a:p>
          <a:p>
            <a:pPr marL="0" indent="0">
              <a:buNone/>
            </a:pPr>
            <a:r>
              <a:rPr lang="en-US" sz="2800" dirty="0" smtClean="0"/>
              <a:t>		Maximize Σ</a:t>
            </a:r>
            <a:r>
              <a:rPr lang="en-US" sz="2800" baseline="-25000" dirty="0" smtClean="0"/>
              <a:t>S</a:t>
            </a:r>
            <a:r>
              <a:rPr lang="en-US" sz="2800" dirty="0" smtClean="0"/>
              <a:t>[E(</a:t>
            </a:r>
            <a:r>
              <a:rPr lang="en-US" sz="2800" dirty="0" err="1" smtClean="0"/>
              <a:t>i</a:t>
            </a:r>
            <a:r>
              <a:rPr lang="en-US" sz="2800" dirty="0" smtClean="0"/>
              <a:t>)/E</a:t>
            </a:r>
            <a:r>
              <a:rPr lang="en-US" sz="2800" baseline="-25000" dirty="0" smtClean="0"/>
              <a:t>R</a:t>
            </a:r>
            <a:r>
              <a:rPr lang="en-US" sz="2800" dirty="0" smtClean="0"/>
              <a:t>]/Σ</a:t>
            </a:r>
            <a:r>
              <a:rPr lang="en-US" sz="2800" baseline="-25000" dirty="0" smtClean="0"/>
              <a:t>S</a:t>
            </a:r>
            <a:r>
              <a:rPr lang="en-US" sz="2800" dirty="0" smtClean="0"/>
              <a:t>EP(r)</a:t>
            </a:r>
          </a:p>
          <a:p>
            <a:pPr marL="0" indent="0">
              <a:buNone/>
            </a:pPr>
            <a:r>
              <a:rPr lang="en-US" sz="2800" dirty="0"/>
              <a:t>	</a:t>
            </a:r>
            <a:r>
              <a:rPr lang="en-US" sz="2800" dirty="0" smtClean="0"/>
              <a:t>	Subject to Σ</a:t>
            </a:r>
            <a:r>
              <a:rPr lang="en-US" sz="2800" baseline="-25000" dirty="0" smtClean="0"/>
              <a:t>S</a:t>
            </a:r>
            <a:r>
              <a:rPr lang="en-US" sz="2800" dirty="0" smtClean="0"/>
              <a:t>E(</a:t>
            </a:r>
            <a:r>
              <a:rPr lang="en-US" sz="2800" dirty="0" err="1" smtClean="0"/>
              <a:t>i</a:t>
            </a:r>
            <a:r>
              <a:rPr lang="en-US" sz="2800" dirty="0" smtClean="0"/>
              <a:t>) ≥ E</a:t>
            </a:r>
            <a:r>
              <a:rPr lang="en-US" sz="2800" baseline="-25000" dirty="0" smtClean="0"/>
              <a:t>R</a:t>
            </a:r>
          </a:p>
          <a:p>
            <a:r>
              <a:rPr lang="en-US" sz="2800" dirty="0" smtClean="0"/>
              <a:t>The </a:t>
            </a:r>
            <a:r>
              <a:rPr lang="en-US" sz="2800" b="1" i="1" dirty="0" smtClean="0"/>
              <a:t>greedy algorithm </a:t>
            </a:r>
            <a:r>
              <a:rPr lang="en-US" sz="2800" dirty="0" smtClean="0"/>
              <a:t>says to always pick as the next food item one that maximizes [E(</a:t>
            </a:r>
            <a:r>
              <a:rPr lang="en-US" sz="2800" dirty="0" err="1" smtClean="0"/>
              <a:t>i</a:t>
            </a:r>
            <a:r>
              <a:rPr lang="en-US" sz="2800" dirty="0" smtClean="0"/>
              <a:t>)/E</a:t>
            </a:r>
            <a:r>
              <a:rPr lang="en-US" sz="2800" baseline="-25000" dirty="0" smtClean="0"/>
              <a:t>R</a:t>
            </a:r>
            <a:r>
              <a:rPr lang="en-US" sz="2800" dirty="0" smtClean="0"/>
              <a:t>]/EP(r) until just equally reaching or exceeding E</a:t>
            </a:r>
            <a:r>
              <a:rPr lang="en-US" sz="2800" baseline="-25000" dirty="0" smtClean="0"/>
              <a:t>R</a:t>
            </a:r>
            <a:r>
              <a:rPr lang="en-US" sz="2800" dirty="0" smtClean="0"/>
              <a:t> with Σ</a:t>
            </a:r>
            <a:r>
              <a:rPr lang="en-US" sz="2800" baseline="-25000" dirty="0" smtClean="0"/>
              <a:t>S</a:t>
            </a:r>
            <a:r>
              <a:rPr lang="en-US" sz="2800" dirty="0" smtClean="0"/>
              <a:t>E(</a:t>
            </a:r>
            <a:r>
              <a:rPr lang="en-US" sz="2800" dirty="0" err="1" smtClean="0"/>
              <a:t>i</a:t>
            </a:r>
            <a:r>
              <a:rPr lang="en-US" sz="2800" dirty="0" smtClean="0"/>
              <a:t>) </a:t>
            </a:r>
          </a:p>
          <a:p>
            <a:r>
              <a:rPr lang="en-US" sz="2800" dirty="0" smtClean="0"/>
              <a:t>To implement this procedure in practice, a predator might establish a threshold and only eat items (</a:t>
            </a:r>
            <a:r>
              <a:rPr lang="en-US" sz="2800" dirty="0" err="1" smtClean="0"/>
              <a:t>i,r</a:t>
            </a:r>
            <a:r>
              <a:rPr lang="en-US" sz="2800" dirty="0" smtClean="0"/>
              <a:t>) if </a:t>
            </a:r>
            <a:r>
              <a:rPr lang="en-US" sz="2800" dirty="0"/>
              <a:t>[E(</a:t>
            </a:r>
            <a:r>
              <a:rPr lang="en-US" sz="2800" dirty="0" err="1"/>
              <a:t>i</a:t>
            </a:r>
            <a:r>
              <a:rPr lang="en-US" sz="2800" dirty="0"/>
              <a:t>)/E</a:t>
            </a:r>
            <a:r>
              <a:rPr lang="en-US" sz="2800" baseline="-25000" dirty="0"/>
              <a:t>R</a:t>
            </a:r>
            <a:r>
              <a:rPr lang="en-US" sz="2800" dirty="0"/>
              <a:t>]/EP(r</a:t>
            </a:r>
            <a:r>
              <a:rPr lang="en-US" sz="2800" dirty="0" smtClean="0"/>
              <a:t>) exceeds the threshold.</a:t>
            </a:r>
          </a:p>
          <a:p>
            <a:r>
              <a:rPr lang="en-US" sz="2800" dirty="0" smtClean="0"/>
              <a:t>Some ecologists argue that predators are “programmed” to use this procedure.</a:t>
            </a:r>
          </a:p>
          <a:p>
            <a:r>
              <a:rPr lang="en-US" sz="2800" dirty="0" smtClean="0"/>
              <a:t>They also argue that hunger functions to </a:t>
            </a:r>
          </a:p>
          <a:p>
            <a:pPr marL="0" indent="0">
              <a:buNone/>
            </a:pPr>
            <a:r>
              <a:rPr lang="en-US" sz="2800" dirty="0"/>
              <a:t> </a:t>
            </a:r>
            <a:r>
              <a:rPr lang="en-US" sz="2800" dirty="0" smtClean="0"/>
              <a:t>   change the threshold.</a:t>
            </a:r>
          </a:p>
          <a:p>
            <a:endParaRPr lang="en-US" sz="2800" dirty="0" smtClean="0"/>
          </a:p>
          <a:p>
            <a:endParaRPr lang="en-US" sz="2800" baseline="-25000" dirty="0" smtClean="0"/>
          </a:p>
          <a:p>
            <a:pPr marL="0" indent="0">
              <a:buNone/>
            </a:pPr>
            <a:endParaRPr lang="en-US" sz="2800" baseline="-25000" dirty="0"/>
          </a:p>
          <a:p>
            <a:pPr marL="0" indent="0" algn="ctr">
              <a:buNone/>
            </a:pPr>
            <a:endParaRPr lang="en-US" sz="2800" dirty="0" smtClean="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spTree>
    <p:extLst>
      <p:ext uri="{BB962C8B-B14F-4D97-AF65-F5344CB8AC3E}">
        <p14:creationId xmlns:p14="http://schemas.microsoft.com/office/powerpoint/2010/main" val="30381776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Pursuers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r>
              <a:rPr lang="en-US" sz="2800" dirty="0" smtClean="0"/>
              <a:t>The </a:t>
            </a:r>
            <a:r>
              <a:rPr lang="en-US" sz="2800" b="1" i="1" dirty="0" smtClean="0"/>
              <a:t>greedy algorithm </a:t>
            </a:r>
            <a:r>
              <a:rPr lang="en-US" sz="2800" dirty="0" smtClean="0"/>
              <a:t>says to always pick as the next food item one that maximizes [E(</a:t>
            </a:r>
            <a:r>
              <a:rPr lang="en-US" sz="2800" dirty="0" err="1" smtClean="0"/>
              <a:t>i</a:t>
            </a:r>
            <a:r>
              <a:rPr lang="en-US" sz="2800" dirty="0" smtClean="0"/>
              <a:t>)/E</a:t>
            </a:r>
            <a:r>
              <a:rPr lang="en-US" sz="2800" baseline="-25000" dirty="0" smtClean="0"/>
              <a:t>R</a:t>
            </a:r>
            <a:r>
              <a:rPr lang="en-US" sz="2800" dirty="0" smtClean="0"/>
              <a:t>]/EP(r) until just equally reaching or exceeding E</a:t>
            </a:r>
            <a:r>
              <a:rPr lang="en-US" sz="2800" baseline="-25000" dirty="0" smtClean="0"/>
              <a:t>R</a:t>
            </a:r>
            <a:r>
              <a:rPr lang="en-US" sz="2800" dirty="0" smtClean="0"/>
              <a:t> with Σ</a:t>
            </a:r>
            <a:r>
              <a:rPr lang="en-US" sz="2800" baseline="-25000" dirty="0" smtClean="0"/>
              <a:t>S</a:t>
            </a:r>
            <a:r>
              <a:rPr lang="en-US" sz="2800" dirty="0" smtClean="0"/>
              <a:t>E(</a:t>
            </a:r>
            <a:r>
              <a:rPr lang="en-US" sz="2800" dirty="0" err="1" smtClean="0"/>
              <a:t>i</a:t>
            </a:r>
            <a:r>
              <a:rPr lang="en-US" sz="2800" dirty="0" smtClean="0"/>
              <a:t>) </a:t>
            </a:r>
          </a:p>
          <a:p>
            <a:r>
              <a:rPr lang="en-US" sz="2800" dirty="0" smtClean="0"/>
              <a:t>This does not necessarily reach the optimal solution.</a:t>
            </a:r>
          </a:p>
          <a:p>
            <a:endParaRPr lang="en-US" sz="2800" dirty="0" smtClean="0"/>
          </a:p>
          <a:p>
            <a:endParaRPr lang="en-US" sz="2800" dirty="0" smtClean="0"/>
          </a:p>
          <a:p>
            <a:endParaRPr lang="en-US" sz="2800" baseline="-25000" dirty="0" smtClean="0"/>
          </a:p>
          <a:p>
            <a:pPr marL="0" indent="0">
              <a:buNone/>
            </a:pPr>
            <a:endParaRPr lang="en-US" sz="2800" baseline="-25000" dirty="0"/>
          </a:p>
          <a:p>
            <a:pPr marL="0" indent="0" algn="ctr">
              <a:buNone/>
            </a:pPr>
            <a:endParaRPr lang="en-US" sz="2800" dirty="0" smtClean="0"/>
          </a:p>
          <a:p>
            <a:endParaRPr lang="en-US" sz="2000" dirty="0" smtClean="0"/>
          </a:p>
          <a:p>
            <a:pPr marL="457200" indent="-457200">
              <a:buFont typeface="Arial"/>
              <a:buChar char="•"/>
            </a:pPr>
            <a:endParaRPr lang="en-US" sz="2800" dirty="0" smtClean="0"/>
          </a:p>
          <a:p>
            <a:pPr marL="457200" indent="-457200">
              <a:buFont typeface="Arial"/>
              <a:buChar char="•"/>
            </a:pPr>
            <a:r>
              <a:rPr lang="en-US" sz="2800" dirty="0" smtClean="0"/>
              <a:t>E(</a:t>
            </a:r>
            <a:r>
              <a:rPr lang="en-US" sz="2800" dirty="0" err="1" smtClean="0"/>
              <a:t>i</a:t>
            </a:r>
            <a:r>
              <a:rPr lang="en-US" sz="2800" dirty="0" smtClean="0"/>
              <a:t>) and EP(r) calculated using some ecological formulas derived from </a:t>
            </a:r>
            <a:r>
              <a:rPr lang="en-US" sz="2800" dirty="0" err="1" smtClean="0"/>
              <a:t>allometric</a:t>
            </a:r>
            <a:r>
              <a:rPr lang="en-US" sz="2800" dirty="0" smtClean="0"/>
              <a:t> laws. </a:t>
            </a:r>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graphicFrame>
        <p:nvGraphicFramePr>
          <p:cNvPr id="2" name="Table 1"/>
          <p:cNvGraphicFramePr>
            <a:graphicFrameLocks noGrp="1"/>
          </p:cNvGraphicFramePr>
          <p:nvPr>
            <p:extLst>
              <p:ext uri="{D42A27DB-BD31-4B8C-83A1-F6EECF244321}">
                <p14:modId xmlns:p14="http://schemas.microsoft.com/office/powerpoint/2010/main" val="1647684693"/>
              </p:ext>
            </p:extLst>
          </p:nvPr>
        </p:nvGraphicFramePr>
        <p:xfrm>
          <a:off x="1219200" y="2743200"/>
          <a:ext cx="6781800" cy="1757680"/>
        </p:xfrm>
        <a:graphic>
          <a:graphicData uri="http://schemas.openxmlformats.org/drawingml/2006/table">
            <a:tbl>
              <a:tblPr firstRow="1" bandRow="1">
                <a:tableStyleId>{5C22544A-7EE6-4342-B048-85BDC9FD1C3A}</a:tableStyleId>
              </a:tblPr>
              <a:tblGrid>
                <a:gridCol w="1695450"/>
                <a:gridCol w="1695450"/>
                <a:gridCol w="1695450"/>
                <a:gridCol w="1695450"/>
              </a:tblGrid>
              <a:tr h="645160">
                <a:tc>
                  <a:txBody>
                    <a:bodyPr/>
                    <a:lstStyle/>
                    <a:p>
                      <a:r>
                        <a:rPr lang="en-US" dirty="0" smtClean="0"/>
                        <a:t>Food</a:t>
                      </a:r>
                      <a:r>
                        <a:rPr lang="en-US" baseline="0" dirty="0" smtClean="0"/>
                        <a:t> item (</a:t>
                      </a:r>
                      <a:r>
                        <a:rPr lang="en-US" baseline="0" dirty="0" err="1" smtClean="0"/>
                        <a:t>i,r</a:t>
                      </a:r>
                      <a:r>
                        <a:rPr lang="en-US" baseline="0" dirty="0" smtClean="0"/>
                        <a:t>)</a:t>
                      </a:r>
                      <a:endParaRPr lang="en-US" dirty="0"/>
                    </a:p>
                  </a:txBody>
                  <a:tcPr/>
                </a:tc>
                <a:tc>
                  <a:txBody>
                    <a:bodyPr/>
                    <a:lstStyle/>
                    <a:p>
                      <a:r>
                        <a:rPr lang="en-US" dirty="0" smtClean="0"/>
                        <a:t>E(</a:t>
                      </a:r>
                      <a:r>
                        <a:rPr lang="en-US" dirty="0" err="1" smtClean="0"/>
                        <a:t>i</a:t>
                      </a:r>
                      <a:r>
                        <a:rPr lang="en-US" dirty="0" smtClean="0"/>
                        <a:t>)</a:t>
                      </a:r>
                      <a:endParaRPr lang="en-US" dirty="0"/>
                    </a:p>
                  </a:txBody>
                  <a:tcPr/>
                </a:tc>
                <a:tc>
                  <a:txBody>
                    <a:bodyPr/>
                    <a:lstStyle/>
                    <a:p>
                      <a:r>
                        <a:rPr lang="en-US" dirty="0" smtClean="0"/>
                        <a:t>EP(r)</a:t>
                      </a:r>
                      <a:endParaRPr lang="en-US" dirty="0"/>
                    </a:p>
                  </a:txBody>
                  <a:tcPr/>
                </a:tc>
                <a:tc>
                  <a:txBody>
                    <a:bodyPr/>
                    <a:lstStyle/>
                    <a:p>
                      <a:r>
                        <a:rPr lang="en-US" dirty="0" smtClean="0"/>
                        <a:t>[E(</a:t>
                      </a:r>
                      <a:r>
                        <a:rPr lang="en-US" dirty="0" err="1" smtClean="0"/>
                        <a:t>i</a:t>
                      </a:r>
                      <a:r>
                        <a:rPr lang="en-US" dirty="0" smtClean="0"/>
                        <a:t>)/E</a:t>
                      </a:r>
                      <a:r>
                        <a:rPr lang="en-US" baseline="-25000" dirty="0" smtClean="0"/>
                        <a:t>R</a:t>
                      </a:r>
                      <a:r>
                        <a:rPr lang="en-US" dirty="0" smtClean="0"/>
                        <a:t>]/EP(r)</a:t>
                      </a:r>
                    </a:p>
                    <a:p>
                      <a:r>
                        <a:rPr lang="en-US" dirty="0" smtClean="0"/>
                        <a:t>if</a:t>
                      </a:r>
                      <a:r>
                        <a:rPr lang="en-US" baseline="0" dirty="0" smtClean="0"/>
                        <a:t> E</a:t>
                      </a:r>
                      <a:r>
                        <a:rPr lang="en-US" baseline="-25000" dirty="0" smtClean="0"/>
                        <a:t>R</a:t>
                      </a:r>
                      <a:r>
                        <a:rPr lang="en-US" baseline="0" dirty="0" smtClean="0"/>
                        <a:t> = 760</a:t>
                      </a:r>
                      <a:endParaRPr lang="en-US" dirty="0"/>
                    </a:p>
                  </a:txBody>
                  <a:tcPr/>
                </a:tc>
              </a:tr>
              <a:tr h="370840">
                <a:tc>
                  <a:txBody>
                    <a:bodyPr/>
                    <a:lstStyle/>
                    <a:p>
                      <a:r>
                        <a:rPr lang="en-US" dirty="0" smtClean="0"/>
                        <a:t>(12,2)</a:t>
                      </a:r>
                      <a:endParaRPr lang="en-US" dirty="0"/>
                    </a:p>
                  </a:txBody>
                  <a:tcPr/>
                </a:tc>
                <a:tc>
                  <a:txBody>
                    <a:bodyPr/>
                    <a:lstStyle/>
                    <a:p>
                      <a:r>
                        <a:rPr lang="en-US" dirty="0" smtClean="0"/>
                        <a:t>750</a:t>
                      </a:r>
                      <a:endParaRPr lang="en-US" dirty="0"/>
                    </a:p>
                  </a:txBody>
                  <a:tcPr/>
                </a:tc>
                <a:tc>
                  <a:txBody>
                    <a:bodyPr/>
                    <a:lstStyle/>
                    <a:p>
                      <a:r>
                        <a:rPr lang="en-US" dirty="0" smtClean="0"/>
                        <a:t>.132</a:t>
                      </a:r>
                      <a:endParaRPr lang="en-US" dirty="0"/>
                    </a:p>
                  </a:txBody>
                  <a:tcPr/>
                </a:tc>
                <a:tc>
                  <a:txBody>
                    <a:bodyPr/>
                    <a:lstStyle/>
                    <a:p>
                      <a:r>
                        <a:rPr lang="en-US" dirty="0" smtClean="0"/>
                        <a:t>7.6</a:t>
                      </a:r>
                      <a:endParaRPr lang="en-US" dirty="0"/>
                    </a:p>
                  </a:txBody>
                  <a:tcPr/>
                </a:tc>
              </a:tr>
              <a:tr h="370840">
                <a:tc>
                  <a:txBody>
                    <a:bodyPr/>
                    <a:lstStyle/>
                    <a:p>
                      <a:r>
                        <a:rPr lang="en-US" dirty="0" smtClean="0"/>
                        <a:t>(11,3)</a:t>
                      </a:r>
                      <a:endParaRPr lang="en-US" dirty="0"/>
                    </a:p>
                  </a:txBody>
                  <a:tcPr/>
                </a:tc>
                <a:tc>
                  <a:txBody>
                    <a:bodyPr/>
                    <a:lstStyle/>
                    <a:p>
                      <a:r>
                        <a:rPr lang="en-US" dirty="0" smtClean="0"/>
                        <a:t>250</a:t>
                      </a:r>
                      <a:endParaRPr lang="en-US" dirty="0"/>
                    </a:p>
                  </a:txBody>
                  <a:tcPr/>
                </a:tc>
                <a:tc>
                  <a:txBody>
                    <a:bodyPr/>
                    <a:lstStyle/>
                    <a:p>
                      <a:r>
                        <a:rPr lang="en-US" dirty="0" smtClean="0"/>
                        <a:t>.066</a:t>
                      </a:r>
                      <a:endParaRPr lang="en-US" dirty="0"/>
                    </a:p>
                  </a:txBody>
                  <a:tcPr/>
                </a:tc>
                <a:tc>
                  <a:txBody>
                    <a:bodyPr/>
                    <a:lstStyle/>
                    <a:p>
                      <a:r>
                        <a:rPr lang="en-US" dirty="0" smtClean="0"/>
                        <a:t>5.1</a:t>
                      </a:r>
                      <a:endParaRPr lang="en-US" dirty="0"/>
                    </a:p>
                  </a:txBody>
                  <a:tcPr/>
                </a:tc>
              </a:tr>
              <a:tr h="370840">
                <a:tc>
                  <a:txBody>
                    <a:bodyPr/>
                    <a:lstStyle/>
                    <a:p>
                      <a:r>
                        <a:rPr lang="en-US" dirty="0" smtClean="0"/>
                        <a:t>(10,4)</a:t>
                      </a:r>
                      <a:endParaRPr lang="en-US" dirty="0"/>
                    </a:p>
                  </a:txBody>
                  <a:tcPr/>
                </a:tc>
                <a:tc>
                  <a:txBody>
                    <a:bodyPr/>
                    <a:lstStyle/>
                    <a:p>
                      <a:r>
                        <a:rPr lang="en-US" dirty="0" smtClean="0"/>
                        <a:t>  10</a:t>
                      </a:r>
                      <a:endParaRPr lang="en-US" dirty="0"/>
                    </a:p>
                  </a:txBody>
                  <a:tcPr/>
                </a:tc>
                <a:tc>
                  <a:txBody>
                    <a:bodyPr/>
                    <a:lstStyle/>
                    <a:p>
                      <a:r>
                        <a:rPr lang="en-US" dirty="0" smtClean="0"/>
                        <a:t>.013</a:t>
                      </a:r>
                      <a:endParaRPr lang="en-US" dirty="0"/>
                    </a:p>
                  </a:txBody>
                  <a:tcPr/>
                </a:tc>
                <a:tc>
                  <a:txBody>
                    <a:bodyPr/>
                    <a:lstStyle/>
                    <a:p>
                      <a:r>
                        <a:rPr lang="en-US" dirty="0" smtClean="0"/>
                        <a:t>1.0</a:t>
                      </a:r>
                      <a:endParaRPr lang="en-US" dirty="0"/>
                    </a:p>
                  </a:txBody>
                  <a:tcPr/>
                </a:tc>
              </a:tr>
            </a:tbl>
          </a:graphicData>
        </a:graphic>
      </p:graphicFrame>
    </p:spTree>
    <p:extLst>
      <p:ext uri="{BB962C8B-B14F-4D97-AF65-F5344CB8AC3E}">
        <p14:creationId xmlns:p14="http://schemas.microsoft.com/office/powerpoint/2010/main" val="32542943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Pursuers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r>
              <a:rPr lang="en-US" sz="2800" dirty="0" smtClean="0"/>
              <a:t>The </a:t>
            </a:r>
            <a:r>
              <a:rPr lang="en-US" sz="2800" b="1" i="1" dirty="0" smtClean="0"/>
              <a:t>greedy algorithm </a:t>
            </a:r>
            <a:r>
              <a:rPr lang="en-US" sz="2800" dirty="0" smtClean="0"/>
              <a:t>says to always pick as the next food item one that maximizes [E(</a:t>
            </a:r>
            <a:r>
              <a:rPr lang="en-US" sz="2800" dirty="0" err="1" smtClean="0"/>
              <a:t>i</a:t>
            </a:r>
            <a:r>
              <a:rPr lang="en-US" sz="2800" dirty="0" smtClean="0"/>
              <a:t>)/E</a:t>
            </a:r>
            <a:r>
              <a:rPr lang="en-US" sz="2800" baseline="-25000" dirty="0" smtClean="0"/>
              <a:t>R</a:t>
            </a:r>
            <a:r>
              <a:rPr lang="en-US" sz="2800" dirty="0" smtClean="0"/>
              <a:t>]/EP(r) until just equally reaching or exceeding E</a:t>
            </a:r>
            <a:r>
              <a:rPr lang="en-US" sz="2800" baseline="-25000" dirty="0" smtClean="0"/>
              <a:t>R</a:t>
            </a:r>
            <a:r>
              <a:rPr lang="en-US" sz="2800" dirty="0" smtClean="0"/>
              <a:t> with Σ</a:t>
            </a:r>
            <a:r>
              <a:rPr lang="en-US" sz="2800" baseline="-25000" dirty="0" smtClean="0"/>
              <a:t>S</a:t>
            </a:r>
            <a:r>
              <a:rPr lang="en-US" sz="2800" dirty="0" smtClean="0"/>
              <a:t>E(</a:t>
            </a:r>
            <a:r>
              <a:rPr lang="en-US" sz="2800" dirty="0" err="1" smtClean="0"/>
              <a:t>i</a:t>
            </a:r>
            <a:r>
              <a:rPr lang="en-US" sz="2800" dirty="0" smtClean="0"/>
              <a:t>) </a:t>
            </a:r>
          </a:p>
          <a:p>
            <a:r>
              <a:rPr lang="en-US" sz="2800" dirty="0" smtClean="0"/>
              <a:t>This does not necessarily reach the optimal solution.</a:t>
            </a:r>
          </a:p>
          <a:p>
            <a:endParaRPr lang="en-US" sz="2800" dirty="0" smtClean="0"/>
          </a:p>
          <a:p>
            <a:endParaRPr lang="en-US" sz="2800" dirty="0" smtClean="0"/>
          </a:p>
          <a:p>
            <a:endParaRPr lang="en-US" sz="2800" baseline="-25000" dirty="0" smtClean="0"/>
          </a:p>
          <a:p>
            <a:pPr marL="0" indent="0">
              <a:buNone/>
            </a:pPr>
            <a:endParaRPr lang="en-US" sz="2800" baseline="-25000" dirty="0"/>
          </a:p>
          <a:p>
            <a:pPr marL="0" indent="0" algn="ctr">
              <a:buNone/>
            </a:pPr>
            <a:endParaRPr lang="en-US" sz="2800" dirty="0" smtClean="0"/>
          </a:p>
          <a:p>
            <a:endParaRPr lang="en-US" sz="2000" dirty="0" smtClean="0"/>
          </a:p>
          <a:p>
            <a:pPr marL="457200" indent="-457200">
              <a:buFont typeface="Arial"/>
              <a:buChar char="•"/>
            </a:pPr>
            <a:r>
              <a:rPr lang="en-US" sz="2800" dirty="0" smtClean="0"/>
              <a:t>Greedy: Choose item (12,2) and then item (11,3). </a:t>
            </a:r>
          </a:p>
          <a:p>
            <a:pPr marL="457200" indent="-457200">
              <a:buFont typeface="Arial"/>
              <a:buChar char="•"/>
            </a:pPr>
            <a:r>
              <a:rPr lang="en-US" sz="2800" dirty="0" smtClean="0"/>
              <a:t>A better choice is (12,2) and (10,4)</a:t>
            </a:r>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graphicFrame>
        <p:nvGraphicFramePr>
          <p:cNvPr id="2" name="Table 1"/>
          <p:cNvGraphicFramePr>
            <a:graphicFrameLocks noGrp="1"/>
          </p:cNvGraphicFramePr>
          <p:nvPr>
            <p:extLst>
              <p:ext uri="{D42A27DB-BD31-4B8C-83A1-F6EECF244321}">
                <p14:modId xmlns:p14="http://schemas.microsoft.com/office/powerpoint/2010/main" val="1341532784"/>
              </p:ext>
            </p:extLst>
          </p:nvPr>
        </p:nvGraphicFramePr>
        <p:xfrm>
          <a:off x="1219200" y="2514600"/>
          <a:ext cx="6781800" cy="1757680"/>
        </p:xfrm>
        <a:graphic>
          <a:graphicData uri="http://schemas.openxmlformats.org/drawingml/2006/table">
            <a:tbl>
              <a:tblPr firstRow="1" bandRow="1">
                <a:tableStyleId>{5C22544A-7EE6-4342-B048-85BDC9FD1C3A}</a:tableStyleId>
              </a:tblPr>
              <a:tblGrid>
                <a:gridCol w="1695450"/>
                <a:gridCol w="1695450"/>
                <a:gridCol w="1695450"/>
                <a:gridCol w="1695450"/>
              </a:tblGrid>
              <a:tr h="645160">
                <a:tc>
                  <a:txBody>
                    <a:bodyPr/>
                    <a:lstStyle/>
                    <a:p>
                      <a:r>
                        <a:rPr lang="en-US" dirty="0" smtClean="0"/>
                        <a:t>Food</a:t>
                      </a:r>
                      <a:r>
                        <a:rPr lang="en-US" baseline="0" dirty="0" smtClean="0"/>
                        <a:t> item (</a:t>
                      </a:r>
                      <a:r>
                        <a:rPr lang="en-US" baseline="0" dirty="0" err="1" smtClean="0"/>
                        <a:t>i,r</a:t>
                      </a:r>
                      <a:r>
                        <a:rPr lang="en-US" baseline="0" dirty="0" smtClean="0"/>
                        <a:t>)</a:t>
                      </a:r>
                      <a:endParaRPr lang="en-US" dirty="0"/>
                    </a:p>
                  </a:txBody>
                  <a:tcPr/>
                </a:tc>
                <a:tc>
                  <a:txBody>
                    <a:bodyPr/>
                    <a:lstStyle/>
                    <a:p>
                      <a:r>
                        <a:rPr lang="en-US" dirty="0" smtClean="0"/>
                        <a:t>E(</a:t>
                      </a:r>
                      <a:r>
                        <a:rPr lang="en-US" dirty="0" err="1" smtClean="0"/>
                        <a:t>i</a:t>
                      </a:r>
                      <a:r>
                        <a:rPr lang="en-US" dirty="0" smtClean="0"/>
                        <a:t>)</a:t>
                      </a:r>
                      <a:endParaRPr lang="en-US" dirty="0"/>
                    </a:p>
                  </a:txBody>
                  <a:tcPr/>
                </a:tc>
                <a:tc>
                  <a:txBody>
                    <a:bodyPr/>
                    <a:lstStyle/>
                    <a:p>
                      <a:r>
                        <a:rPr lang="en-US" dirty="0" smtClean="0"/>
                        <a:t>EP(r)</a:t>
                      </a:r>
                      <a:endParaRPr lang="en-US" dirty="0"/>
                    </a:p>
                  </a:txBody>
                  <a:tcPr/>
                </a:tc>
                <a:tc>
                  <a:txBody>
                    <a:bodyPr/>
                    <a:lstStyle/>
                    <a:p>
                      <a:r>
                        <a:rPr lang="en-US" dirty="0" smtClean="0"/>
                        <a:t>[E(</a:t>
                      </a:r>
                      <a:r>
                        <a:rPr lang="en-US" dirty="0" err="1" smtClean="0"/>
                        <a:t>i</a:t>
                      </a:r>
                      <a:r>
                        <a:rPr lang="en-US" dirty="0" smtClean="0"/>
                        <a:t>)/E</a:t>
                      </a:r>
                      <a:r>
                        <a:rPr lang="en-US" baseline="-25000" dirty="0" smtClean="0"/>
                        <a:t>R</a:t>
                      </a:r>
                      <a:r>
                        <a:rPr lang="en-US" dirty="0" smtClean="0"/>
                        <a:t>]/EP(r)</a:t>
                      </a:r>
                    </a:p>
                    <a:p>
                      <a:r>
                        <a:rPr lang="en-US" dirty="0" smtClean="0"/>
                        <a:t>if</a:t>
                      </a:r>
                      <a:r>
                        <a:rPr lang="en-US" baseline="0" dirty="0" smtClean="0"/>
                        <a:t> E</a:t>
                      </a:r>
                      <a:r>
                        <a:rPr lang="en-US" baseline="-25000" dirty="0" smtClean="0"/>
                        <a:t>R</a:t>
                      </a:r>
                      <a:r>
                        <a:rPr lang="en-US" baseline="0" dirty="0" smtClean="0"/>
                        <a:t> = 760</a:t>
                      </a:r>
                      <a:endParaRPr lang="en-US" dirty="0"/>
                    </a:p>
                  </a:txBody>
                  <a:tcPr/>
                </a:tc>
              </a:tr>
              <a:tr h="370840">
                <a:tc>
                  <a:txBody>
                    <a:bodyPr/>
                    <a:lstStyle/>
                    <a:p>
                      <a:r>
                        <a:rPr lang="en-US" dirty="0" smtClean="0"/>
                        <a:t>(12,2)</a:t>
                      </a:r>
                      <a:endParaRPr lang="en-US" dirty="0"/>
                    </a:p>
                  </a:txBody>
                  <a:tcPr/>
                </a:tc>
                <a:tc>
                  <a:txBody>
                    <a:bodyPr/>
                    <a:lstStyle/>
                    <a:p>
                      <a:r>
                        <a:rPr lang="en-US" dirty="0" smtClean="0"/>
                        <a:t>750</a:t>
                      </a:r>
                      <a:endParaRPr lang="en-US" dirty="0"/>
                    </a:p>
                  </a:txBody>
                  <a:tcPr/>
                </a:tc>
                <a:tc>
                  <a:txBody>
                    <a:bodyPr/>
                    <a:lstStyle/>
                    <a:p>
                      <a:r>
                        <a:rPr lang="en-US" dirty="0" smtClean="0"/>
                        <a:t>.132</a:t>
                      </a:r>
                      <a:endParaRPr lang="en-US" dirty="0"/>
                    </a:p>
                  </a:txBody>
                  <a:tcPr/>
                </a:tc>
                <a:tc>
                  <a:txBody>
                    <a:bodyPr/>
                    <a:lstStyle/>
                    <a:p>
                      <a:r>
                        <a:rPr lang="en-US" dirty="0" smtClean="0"/>
                        <a:t>7.6</a:t>
                      </a:r>
                      <a:endParaRPr lang="en-US" dirty="0"/>
                    </a:p>
                  </a:txBody>
                  <a:tcPr/>
                </a:tc>
              </a:tr>
              <a:tr h="370840">
                <a:tc>
                  <a:txBody>
                    <a:bodyPr/>
                    <a:lstStyle/>
                    <a:p>
                      <a:r>
                        <a:rPr lang="en-US" dirty="0" smtClean="0"/>
                        <a:t>(11,3)</a:t>
                      </a:r>
                      <a:endParaRPr lang="en-US" dirty="0"/>
                    </a:p>
                  </a:txBody>
                  <a:tcPr/>
                </a:tc>
                <a:tc>
                  <a:txBody>
                    <a:bodyPr/>
                    <a:lstStyle/>
                    <a:p>
                      <a:r>
                        <a:rPr lang="en-US" dirty="0" smtClean="0"/>
                        <a:t>250</a:t>
                      </a:r>
                      <a:endParaRPr lang="en-US" dirty="0"/>
                    </a:p>
                  </a:txBody>
                  <a:tcPr/>
                </a:tc>
                <a:tc>
                  <a:txBody>
                    <a:bodyPr/>
                    <a:lstStyle/>
                    <a:p>
                      <a:r>
                        <a:rPr lang="en-US" dirty="0" smtClean="0"/>
                        <a:t>.066</a:t>
                      </a:r>
                      <a:endParaRPr lang="en-US" dirty="0"/>
                    </a:p>
                  </a:txBody>
                  <a:tcPr/>
                </a:tc>
                <a:tc>
                  <a:txBody>
                    <a:bodyPr/>
                    <a:lstStyle/>
                    <a:p>
                      <a:r>
                        <a:rPr lang="en-US" dirty="0" smtClean="0"/>
                        <a:t>5.1</a:t>
                      </a:r>
                      <a:endParaRPr lang="en-US" dirty="0"/>
                    </a:p>
                  </a:txBody>
                  <a:tcPr/>
                </a:tc>
              </a:tr>
              <a:tr h="370840">
                <a:tc>
                  <a:txBody>
                    <a:bodyPr/>
                    <a:lstStyle/>
                    <a:p>
                      <a:r>
                        <a:rPr lang="en-US" dirty="0" smtClean="0"/>
                        <a:t>(10,4)</a:t>
                      </a:r>
                      <a:endParaRPr lang="en-US" dirty="0"/>
                    </a:p>
                  </a:txBody>
                  <a:tcPr/>
                </a:tc>
                <a:tc>
                  <a:txBody>
                    <a:bodyPr/>
                    <a:lstStyle/>
                    <a:p>
                      <a:r>
                        <a:rPr lang="en-US" dirty="0" smtClean="0"/>
                        <a:t>  10</a:t>
                      </a:r>
                      <a:endParaRPr lang="en-US" dirty="0"/>
                    </a:p>
                  </a:txBody>
                  <a:tcPr/>
                </a:tc>
                <a:tc>
                  <a:txBody>
                    <a:bodyPr/>
                    <a:lstStyle/>
                    <a:p>
                      <a:r>
                        <a:rPr lang="en-US" dirty="0" smtClean="0"/>
                        <a:t>.013</a:t>
                      </a:r>
                      <a:endParaRPr lang="en-US" dirty="0"/>
                    </a:p>
                  </a:txBody>
                  <a:tcPr/>
                </a:tc>
                <a:tc>
                  <a:txBody>
                    <a:bodyPr/>
                    <a:lstStyle/>
                    <a:p>
                      <a:r>
                        <a:rPr lang="en-US" dirty="0" smtClean="0"/>
                        <a:t>1.0</a:t>
                      </a:r>
                      <a:endParaRPr lang="en-US" dirty="0"/>
                    </a:p>
                  </a:txBody>
                  <a:tcPr/>
                </a:tc>
              </a:tr>
            </a:tbl>
          </a:graphicData>
        </a:graphic>
      </p:graphicFrame>
    </p:spTree>
    <p:extLst>
      <p:ext uri="{BB962C8B-B14F-4D97-AF65-F5344CB8AC3E}">
        <p14:creationId xmlns:p14="http://schemas.microsoft.com/office/powerpoint/2010/main" val="4422581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Pursuers</a:t>
            </a:r>
            <a:endParaRPr lang="en-US" sz="4000" b="1" dirty="0"/>
          </a:p>
        </p:txBody>
      </p:sp>
      <p:sp>
        <p:nvSpPr>
          <p:cNvPr id="1313795" name="Rectangle 3"/>
          <p:cNvSpPr>
            <a:spLocks noGrp="1" noChangeArrowheads="1"/>
          </p:cNvSpPr>
          <p:nvPr>
            <p:ph type="body" idx="4294967295"/>
          </p:nvPr>
        </p:nvSpPr>
        <p:spPr>
          <a:xfrm>
            <a:off x="152400" y="533400"/>
            <a:ext cx="8991600" cy="5221406"/>
          </a:xfrm>
        </p:spPr>
        <p:txBody>
          <a:bodyPr/>
          <a:lstStyle/>
          <a:p>
            <a:endParaRPr lang="en-US" sz="2800" dirty="0" smtClean="0"/>
          </a:p>
          <a:p>
            <a:endParaRPr lang="en-US" sz="2800" dirty="0" smtClean="0"/>
          </a:p>
          <a:p>
            <a:endParaRPr lang="en-US" sz="2800" baseline="-25000" dirty="0" smtClean="0"/>
          </a:p>
          <a:p>
            <a:pPr marL="0" indent="0">
              <a:buNone/>
            </a:pPr>
            <a:endParaRPr lang="en-US" sz="2800" baseline="-25000" dirty="0"/>
          </a:p>
          <a:p>
            <a:pPr marL="0" indent="0" algn="ctr">
              <a:buNone/>
            </a:pPr>
            <a:endParaRPr lang="en-US" sz="2800" dirty="0" smtClean="0"/>
          </a:p>
          <a:p>
            <a:endParaRPr lang="en-US" sz="2000" dirty="0" smtClean="0"/>
          </a:p>
          <a:p>
            <a:pPr marL="457200" indent="-457200">
              <a:buFont typeface="Arial"/>
              <a:buChar char="•"/>
            </a:pPr>
            <a:r>
              <a:rPr lang="en-US" sz="2800" dirty="0" smtClean="0"/>
              <a:t>Choose item (12,2) and then item (11,3)</a:t>
            </a:r>
          </a:p>
          <a:p>
            <a:pPr marL="0" indent="0">
              <a:buNone/>
            </a:pPr>
            <a:r>
              <a:rPr lang="en-US" sz="1200" dirty="0" smtClean="0"/>
              <a:t> </a:t>
            </a:r>
          </a:p>
          <a:p>
            <a:pPr marL="0" indent="0" algn="ctr">
              <a:buNone/>
            </a:pPr>
            <a:r>
              <a:rPr lang="en-US" sz="2800" dirty="0"/>
              <a:t>Σ</a:t>
            </a:r>
            <a:r>
              <a:rPr lang="en-US" sz="2800" baseline="-25000" dirty="0"/>
              <a:t>S</a:t>
            </a:r>
            <a:r>
              <a:rPr lang="en-US" sz="2800" dirty="0"/>
              <a:t>[E(</a:t>
            </a:r>
            <a:r>
              <a:rPr lang="en-US" sz="2800" dirty="0" err="1"/>
              <a:t>i</a:t>
            </a:r>
            <a:r>
              <a:rPr lang="en-US" sz="2800" dirty="0"/>
              <a:t>)/E</a:t>
            </a:r>
            <a:r>
              <a:rPr lang="en-US" sz="2800" baseline="-25000" dirty="0"/>
              <a:t>R</a:t>
            </a:r>
            <a:r>
              <a:rPr lang="en-US" sz="2800" dirty="0"/>
              <a:t>]/Σ</a:t>
            </a:r>
            <a:r>
              <a:rPr lang="en-US" sz="2800" baseline="-25000" dirty="0"/>
              <a:t>S</a:t>
            </a:r>
            <a:r>
              <a:rPr lang="en-US" sz="2800" dirty="0"/>
              <a:t>EP(r</a:t>
            </a:r>
            <a:r>
              <a:rPr lang="en-US" sz="2800" dirty="0" smtClean="0"/>
              <a:t>) = [750/760+250/760]/[.132+.066] = 6.6</a:t>
            </a:r>
          </a:p>
          <a:p>
            <a:pPr marL="0" indent="0" algn="ctr">
              <a:buNone/>
            </a:pPr>
            <a:endParaRPr lang="en-US" sz="2800" dirty="0"/>
          </a:p>
          <a:p>
            <a:pPr marL="457200" indent="-457200">
              <a:buFont typeface="Arial"/>
              <a:buChar char="•"/>
            </a:pPr>
            <a:r>
              <a:rPr lang="en-US" sz="2800" dirty="0" smtClean="0"/>
              <a:t>A better choice is (12,2) and (10,4)</a:t>
            </a:r>
          </a:p>
          <a:p>
            <a:pPr marL="457200" indent="-457200">
              <a:buFont typeface="Arial"/>
              <a:buChar char="•"/>
            </a:pPr>
            <a:endParaRPr lang="en-US" sz="1200" dirty="0" smtClean="0"/>
          </a:p>
          <a:p>
            <a:pPr marL="0" indent="0" algn="ctr">
              <a:buNone/>
            </a:pPr>
            <a:r>
              <a:rPr lang="en-US" sz="2800" dirty="0"/>
              <a:t>Σ</a:t>
            </a:r>
            <a:r>
              <a:rPr lang="en-US" sz="2800" baseline="-25000" dirty="0"/>
              <a:t>S</a:t>
            </a:r>
            <a:r>
              <a:rPr lang="en-US" sz="2800" dirty="0"/>
              <a:t>[E(</a:t>
            </a:r>
            <a:r>
              <a:rPr lang="en-US" sz="2800" dirty="0" err="1"/>
              <a:t>i</a:t>
            </a:r>
            <a:r>
              <a:rPr lang="en-US" sz="2800" dirty="0"/>
              <a:t>)/E</a:t>
            </a:r>
            <a:r>
              <a:rPr lang="en-US" sz="2800" baseline="-25000" dirty="0"/>
              <a:t>R</a:t>
            </a:r>
            <a:r>
              <a:rPr lang="en-US" sz="2800" dirty="0"/>
              <a:t>]/Σ</a:t>
            </a:r>
            <a:r>
              <a:rPr lang="en-US" sz="2800" baseline="-25000" dirty="0"/>
              <a:t>S</a:t>
            </a:r>
            <a:r>
              <a:rPr lang="en-US" sz="2800" dirty="0"/>
              <a:t>EP(r) = [750/760</a:t>
            </a:r>
            <a:r>
              <a:rPr lang="en-US" sz="2800" dirty="0" smtClean="0"/>
              <a:t>+</a:t>
            </a:r>
            <a:r>
              <a:rPr lang="en-US" sz="2800" dirty="0"/>
              <a:t>1</a:t>
            </a:r>
            <a:r>
              <a:rPr lang="en-US" sz="2800" dirty="0" smtClean="0"/>
              <a:t>0</a:t>
            </a:r>
            <a:r>
              <a:rPr lang="en-US" sz="2800" dirty="0"/>
              <a:t>/760]/[.132+.</a:t>
            </a:r>
            <a:r>
              <a:rPr lang="en-US" sz="2800" dirty="0" smtClean="0"/>
              <a:t>013] </a:t>
            </a:r>
            <a:r>
              <a:rPr lang="en-US" sz="2800" dirty="0"/>
              <a:t>= </a:t>
            </a:r>
            <a:r>
              <a:rPr lang="en-US" sz="2800" dirty="0" smtClean="0"/>
              <a:t>6.9</a:t>
            </a:r>
            <a:endParaRPr lang="en-US" sz="2800" dirty="0"/>
          </a:p>
          <a:p>
            <a:pPr marL="0" indent="0" algn="ctr">
              <a:buNone/>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graphicFrame>
        <p:nvGraphicFramePr>
          <p:cNvPr id="2" name="Table 1"/>
          <p:cNvGraphicFramePr>
            <a:graphicFrameLocks noGrp="1"/>
          </p:cNvGraphicFramePr>
          <p:nvPr>
            <p:extLst>
              <p:ext uri="{D42A27DB-BD31-4B8C-83A1-F6EECF244321}">
                <p14:modId xmlns:p14="http://schemas.microsoft.com/office/powerpoint/2010/main" val="3449399329"/>
              </p:ext>
            </p:extLst>
          </p:nvPr>
        </p:nvGraphicFramePr>
        <p:xfrm>
          <a:off x="1219200" y="838200"/>
          <a:ext cx="6781800" cy="1757680"/>
        </p:xfrm>
        <a:graphic>
          <a:graphicData uri="http://schemas.openxmlformats.org/drawingml/2006/table">
            <a:tbl>
              <a:tblPr firstRow="1" bandRow="1">
                <a:tableStyleId>{5C22544A-7EE6-4342-B048-85BDC9FD1C3A}</a:tableStyleId>
              </a:tblPr>
              <a:tblGrid>
                <a:gridCol w="1695450"/>
                <a:gridCol w="1695450"/>
                <a:gridCol w="1695450"/>
                <a:gridCol w="1695450"/>
              </a:tblGrid>
              <a:tr h="645160">
                <a:tc>
                  <a:txBody>
                    <a:bodyPr/>
                    <a:lstStyle/>
                    <a:p>
                      <a:r>
                        <a:rPr lang="en-US" dirty="0" smtClean="0"/>
                        <a:t>Food</a:t>
                      </a:r>
                      <a:r>
                        <a:rPr lang="en-US" baseline="0" dirty="0" smtClean="0"/>
                        <a:t> item (</a:t>
                      </a:r>
                      <a:r>
                        <a:rPr lang="en-US" baseline="0" dirty="0" err="1" smtClean="0"/>
                        <a:t>i,r</a:t>
                      </a:r>
                      <a:r>
                        <a:rPr lang="en-US" baseline="0" dirty="0" smtClean="0"/>
                        <a:t>)</a:t>
                      </a:r>
                      <a:endParaRPr lang="en-US" dirty="0"/>
                    </a:p>
                  </a:txBody>
                  <a:tcPr/>
                </a:tc>
                <a:tc>
                  <a:txBody>
                    <a:bodyPr/>
                    <a:lstStyle/>
                    <a:p>
                      <a:r>
                        <a:rPr lang="en-US" dirty="0" smtClean="0"/>
                        <a:t>E(</a:t>
                      </a:r>
                      <a:r>
                        <a:rPr lang="en-US" dirty="0" err="1" smtClean="0"/>
                        <a:t>i</a:t>
                      </a:r>
                      <a:r>
                        <a:rPr lang="en-US" dirty="0" smtClean="0"/>
                        <a:t>)</a:t>
                      </a:r>
                      <a:endParaRPr lang="en-US" dirty="0"/>
                    </a:p>
                  </a:txBody>
                  <a:tcPr/>
                </a:tc>
                <a:tc>
                  <a:txBody>
                    <a:bodyPr/>
                    <a:lstStyle/>
                    <a:p>
                      <a:r>
                        <a:rPr lang="en-US" dirty="0" smtClean="0"/>
                        <a:t>EP(r)</a:t>
                      </a:r>
                      <a:endParaRPr lang="en-US" dirty="0"/>
                    </a:p>
                  </a:txBody>
                  <a:tcPr/>
                </a:tc>
                <a:tc>
                  <a:txBody>
                    <a:bodyPr/>
                    <a:lstStyle/>
                    <a:p>
                      <a:r>
                        <a:rPr lang="en-US" dirty="0" smtClean="0"/>
                        <a:t>[E(</a:t>
                      </a:r>
                      <a:r>
                        <a:rPr lang="en-US" dirty="0" err="1" smtClean="0"/>
                        <a:t>i</a:t>
                      </a:r>
                      <a:r>
                        <a:rPr lang="en-US" dirty="0" smtClean="0"/>
                        <a:t>)/E</a:t>
                      </a:r>
                      <a:r>
                        <a:rPr lang="en-US" baseline="-25000" dirty="0" smtClean="0"/>
                        <a:t>R</a:t>
                      </a:r>
                      <a:r>
                        <a:rPr lang="en-US" dirty="0" smtClean="0"/>
                        <a:t>]/EP(r)</a:t>
                      </a:r>
                    </a:p>
                    <a:p>
                      <a:r>
                        <a:rPr lang="en-US" dirty="0" smtClean="0"/>
                        <a:t>if</a:t>
                      </a:r>
                      <a:r>
                        <a:rPr lang="en-US" baseline="0" dirty="0" smtClean="0"/>
                        <a:t> E</a:t>
                      </a:r>
                      <a:r>
                        <a:rPr lang="en-US" baseline="-25000" dirty="0" smtClean="0"/>
                        <a:t>R</a:t>
                      </a:r>
                      <a:r>
                        <a:rPr lang="en-US" baseline="0" dirty="0" smtClean="0"/>
                        <a:t> = 760</a:t>
                      </a:r>
                      <a:endParaRPr lang="en-US" dirty="0"/>
                    </a:p>
                  </a:txBody>
                  <a:tcPr/>
                </a:tc>
              </a:tr>
              <a:tr h="370840">
                <a:tc>
                  <a:txBody>
                    <a:bodyPr/>
                    <a:lstStyle/>
                    <a:p>
                      <a:r>
                        <a:rPr lang="en-US" dirty="0" smtClean="0"/>
                        <a:t>(12,2)</a:t>
                      </a:r>
                      <a:endParaRPr lang="en-US" dirty="0"/>
                    </a:p>
                  </a:txBody>
                  <a:tcPr/>
                </a:tc>
                <a:tc>
                  <a:txBody>
                    <a:bodyPr/>
                    <a:lstStyle/>
                    <a:p>
                      <a:r>
                        <a:rPr lang="en-US" dirty="0" smtClean="0"/>
                        <a:t>750</a:t>
                      </a:r>
                      <a:endParaRPr lang="en-US" dirty="0"/>
                    </a:p>
                  </a:txBody>
                  <a:tcPr/>
                </a:tc>
                <a:tc>
                  <a:txBody>
                    <a:bodyPr/>
                    <a:lstStyle/>
                    <a:p>
                      <a:r>
                        <a:rPr lang="en-US" dirty="0" smtClean="0"/>
                        <a:t>.132</a:t>
                      </a:r>
                      <a:endParaRPr lang="en-US" dirty="0"/>
                    </a:p>
                  </a:txBody>
                  <a:tcPr/>
                </a:tc>
                <a:tc>
                  <a:txBody>
                    <a:bodyPr/>
                    <a:lstStyle/>
                    <a:p>
                      <a:r>
                        <a:rPr lang="en-US" dirty="0" smtClean="0"/>
                        <a:t>7.6</a:t>
                      </a:r>
                      <a:endParaRPr lang="en-US" dirty="0"/>
                    </a:p>
                  </a:txBody>
                  <a:tcPr/>
                </a:tc>
              </a:tr>
              <a:tr h="370840">
                <a:tc>
                  <a:txBody>
                    <a:bodyPr/>
                    <a:lstStyle/>
                    <a:p>
                      <a:r>
                        <a:rPr lang="en-US" dirty="0" smtClean="0"/>
                        <a:t>(11,3)</a:t>
                      </a:r>
                      <a:endParaRPr lang="en-US" dirty="0"/>
                    </a:p>
                  </a:txBody>
                  <a:tcPr/>
                </a:tc>
                <a:tc>
                  <a:txBody>
                    <a:bodyPr/>
                    <a:lstStyle/>
                    <a:p>
                      <a:r>
                        <a:rPr lang="en-US" dirty="0" smtClean="0"/>
                        <a:t>250</a:t>
                      </a:r>
                      <a:endParaRPr lang="en-US" dirty="0"/>
                    </a:p>
                  </a:txBody>
                  <a:tcPr/>
                </a:tc>
                <a:tc>
                  <a:txBody>
                    <a:bodyPr/>
                    <a:lstStyle/>
                    <a:p>
                      <a:r>
                        <a:rPr lang="en-US" dirty="0" smtClean="0"/>
                        <a:t>.066</a:t>
                      </a:r>
                      <a:endParaRPr lang="en-US" dirty="0"/>
                    </a:p>
                  </a:txBody>
                  <a:tcPr/>
                </a:tc>
                <a:tc>
                  <a:txBody>
                    <a:bodyPr/>
                    <a:lstStyle/>
                    <a:p>
                      <a:r>
                        <a:rPr lang="en-US" dirty="0" smtClean="0"/>
                        <a:t>5.1</a:t>
                      </a:r>
                      <a:endParaRPr lang="en-US" dirty="0"/>
                    </a:p>
                  </a:txBody>
                  <a:tcPr/>
                </a:tc>
              </a:tr>
              <a:tr h="370840">
                <a:tc>
                  <a:txBody>
                    <a:bodyPr/>
                    <a:lstStyle/>
                    <a:p>
                      <a:r>
                        <a:rPr lang="en-US" dirty="0" smtClean="0"/>
                        <a:t>(10,4)</a:t>
                      </a:r>
                      <a:endParaRPr lang="en-US" dirty="0"/>
                    </a:p>
                  </a:txBody>
                  <a:tcPr/>
                </a:tc>
                <a:tc>
                  <a:txBody>
                    <a:bodyPr/>
                    <a:lstStyle/>
                    <a:p>
                      <a:r>
                        <a:rPr lang="en-US" dirty="0" smtClean="0"/>
                        <a:t>  10</a:t>
                      </a:r>
                      <a:endParaRPr lang="en-US" dirty="0"/>
                    </a:p>
                  </a:txBody>
                  <a:tcPr/>
                </a:tc>
                <a:tc>
                  <a:txBody>
                    <a:bodyPr/>
                    <a:lstStyle/>
                    <a:p>
                      <a:r>
                        <a:rPr lang="en-US" dirty="0" smtClean="0"/>
                        <a:t>.013</a:t>
                      </a:r>
                      <a:endParaRPr lang="en-US" dirty="0"/>
                    </a:p>
                  </a:txBody>
                  <a:tcPr/>
                </a:tc>
                <a:tc>
                  <a:txBody>
                    <a:bodyPr/>
                    <a:lstStyle/>
                    <a:p>
                      <a:r>
                        <a:rPr lang="en-US" dirty="0" smtClean="0"/>
                        <a:t>1.0</a:t>
                      </a:r>
                      <a:endParaRPr lang="en-US" dirty="0"/>
                    </a:p>
                  </a:txBody>
                  <a:tcPr/>
                </a:tc>
              </a:tr>
            </a:tbl>
          </a:graphicData>
        </a:graphic>
      </p:graphicFrame>
    </p:spTree>
    <p:extLst>
      <p:ext uri="{BB962C8B-B14F-4D97-AF65-F5344CB8AC3E}">
        <p14:creationId xmlns:p14="http://schemas.microsoft.com/office/powerpoint/2010/main" val="21453748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533400"/>
            <a:ext cx="8915400" cy="5221406"/>
          </a:xfrm>
        </p:spPr>
        <p:txBody>
          <a:bodyPr/>
          <a:lstStyle/>
          <a:p>
            <a:r>
              <a:rPr lang="en-US" sz="2800" dirty="0" smtClean="0"/>
              <a:t>Now consider a pure searcher, a predator that expends energy looking for food items.</a:t>
            </a:r>
          </a:p>
          <a:p>
            <a:r>
              <a:rPr lang="en-US" sz="2800" dirty="0" smtClean="0"/>
              <a:t>When a pure searcher comes upon a food item, it has to make a choice:</a:t>
            </a:r>
          </a:p>
          <a:p>
            <a:pPr lvl="1"/>
            <a:r>
              <a:rPr lang="en-US" dirty="0" smtClean="0"/>
              <a:t>Expend time and energy eating the food</a:t>
            </a:r>
          </a:p>
          <a:p>
            <a:pPr lvl="1"/>
            <a:r>
              <a:rPr lang="en-US" dirty="0" smtClean="0"/>
              <a:t>Or: continue the search because there may be more valuable food items ahead: </a:t>
            </a:r>
            <a:r>
              <a:rPr lang="en-US" b="1" i="1" dirty="0" smtClean="0"/>
              <a:t>“Will better ships appear?”</a:t>
            </a:r>
          </a:p>
          <a:p>
            <a:r>
              <a:rPr lang="en-US" sz="2800" dirty="0" smtClean="0"/>
              <a:t>To make this decision, the pure searcher must know something about the distribution of food items it might encounter</a:t>
            </a:r>
          </a:p>
          <a:p>
            <a:r>
              <a:rPr lang="en-US" sz="2800" dirty="0" smtClean="0"/>
              <a:t>It needs to develop an decision rule to help it choose whether to eat or search.</a:t>
            </a:r>
            <a:endParaRPr lang="en-US" sz="2800" dirty="0"/>
          </a:p>
          <a:p>
            <a:pPr marL="0" indent="0" algn="ctr">
              <a:buNone/>
            </a:pPr>
            <a:endParaRPr lang="en-US" sz="2800" dirty="0" smtClean="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39249065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685800"/>
            <a:ext cx="8610600" cy="5221406"/>
          </a:xfrm>
        </p:spPr>
        <p:txBody>
          <a:bodyPr/>
          <a:lstStyle/>
          <a:p>
            <a:r>
              <a:rPr lang="en-US" sz="2800" dirty="0" smtClean="0"/>
              <a:t>Consider the simplest case where there are two types of food sources, types u and v. </a:t>
            </a:r>
          </a:p>
          <a:p>
            <a:r>
              <a:rPr lang="en-US" sz="2800" dirty="0" smtClean="0"/>
              <a:t>Let E(</a:t>
            </a:r>
            <a:r>
              <a:rPr lang="en-US" sz="2800" dirty="0" err="1" smtClean="0"/>
              <a:t>i</a:t>
            </a:r>
            <a:r>
              <a:rPr lang="en-US" sz="2800" dirty="0" smtClean="0"/>
              <a:t>) be energy obtained from eating a food of type </a:t>
            </a:r>
            <a:r>
              <a:rPr lang="en-US" sz="2800" dirty="0" err="1" smtClean="0"/>
              <a:t>i</a:t>
            </a:r>
            <a:r>
              <a:rPr lang="en-US" sz="2800" dirty="0" smtClean="0"/>
              <a:t> – as before. </a:t>
            </a:r>
          </a:p>
          <a:p>
            <a:r>
              <a:rPr lang="en-US" sz="2800" dirty="0" smtClean="0"/>
              <a:t>While EP is now irrelevant, the energy spent capturing  a food of type </a:t>
            </a:r>
            <a:r>
              <a:rPr lang="en-US" sz="2800" dirty="0" err="1" smtClean="0"/>
              <a:t>i</a:t>
            </a:r>
            <a:r>
              <a:rPr lang="en-US" sz="2800" dirty="0" smtClean="0"/>
              <a:t>, EC(</a:t>
            </a:r>
            <a:r>
              <a:rPr lang="en-US" sz="2800" dirty="0" err="1" smtClean="0"/>
              <a:t>i</a:t>
            </a:r>
            <a:r>
              <a:rPr lang="en-US" sz="2800" dirty="0" smtClean="0"/>
              <a:t>), is relevant.</a:t>
            </a:r>
          </a:p>
          <a:p>
            <a:r>
              <a:rPr lang="en-US" sz="2800" dirty="0" smtClean="0"/>
              <a:t>Also relevant is energy spent searching, ES.</a:t>
            </a:r>
          </a:p>
          <a:p>
            <a:r>
              <a:rPr lang="en-US" sz="2800" dirty="0" smtClean="0"/>
              <a:t>Consider two kinds of strategies: patient and impatient.</a:t>
            </a:r>
          </a:p>
          <a:p>
            <a:r>
              <a:rPr lang="en-US" sz="2800" b="1" i="1" dirty="0" smtClean="0"/>
              <a:t>Patient Strategy</a:t>
            </a:r>
            <a:r>
              <a:rPr lang="en-US" sz="2800" dirty="0" smtClean="0"/>
              <a:t>: Wait for the “best” type of food</a:t>
            </a:r>
          </a:p>
          <a:p>
            <a:r>
              <a:rPr lang="en-US" sz="2800" b="1" i="1" dirty="0" smtClean="0"/>
              <a:t>Impatient Strategy</a:t>
            </a:r>
            <a:r>
              <a:rPr lang="en-US" sz="2800" dirty="0" smtClean="0"/>
              <a:t>: Wait for awhile for the best type of food</a:t>
            </a:r>
            <a:endParaRPr lang="en-US" sz="2800" dirty="0"/>
          </a:p>
          <a:p>
            <a:pPr marL="0" indent="0" algn="ctr">
              <a:buNone/>
            </a:pPr>
            <a:endParaRPr lang="en-US" sz="2800" dirty="0" smtClean="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457955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228600"/>
            <a:ext cx="9148763" cy="774510"/>
          </a:xfrm>
        </p:spPr>
        <p:txBody>
          <a:bodyPr/>
          <a:lstStyle/>
          <a:p>
            <a:r>
              <a:rPr lang="en-US" sz="4000" b="1" dirty="0" smtClean="0"/>
              <a:t>Many Goals of Fisheries Law Enforcement</a:t>
            </a:r>
            <a:endParaRPr lang="en-US" sz="4000" b="1" dirty="0"/>
          </a:p>
        </p:txBody>
      </p:sp>
      <p:sp>
        <p:nvSpPr>
          <p:cNvPr id="1313795" name="Rectangle 3"/>
          <p:cNvSpPr>
            <a:spLocks noGrp="1" noChangeArrowheads="1"/>
          </p:cNvSpPr>
          <p:nvPr>
            <p:ph type="body" idx="4294967295"/>
          </p:nvPr>
        </p:nvSpPr>
        <p:spPr>
          <a:xfrm>
            <a:off x="152400" y="1143000"/>
            <a:ext cx="8610600" cy="5221406"/>
          </a:xfrm>
        </p:spPr>
        <p:txBody>
          <a:bodyPr/>
          <a:lstStyle/>
          <a:p>
            <a:pPr marL="457200" indent="-457200">
              <a:buFont typeface="Arial"/>
              <a:buChar char="•"/>
            </a:pPr>
            <a:r>
              <a:rPr lang="en-US" sz="2800" dirty="0" smtClean="0"/>
              <a:t>While our project is concerned with increasing success rates from boarding, there are many other goals of fisheries law enforcement:</a:t>
            </a:r>
          </a:p>
          <a:p>
            <a:pPr marL="857250" lvl="1" indent="-457200">
              <a:buFont typeface="Lucida Grande"/>
              <a:buChar char="­"/>
            </a:pPr>
            <a:r>
              <a:rPr lang="en-US" dirty="0" smtClean="0"/>
              <a:t>Balanced deterrent</a:t>
            </a:r>
          </a:p>
          <a:p>
            <a:pPr marL="857250" lvl="1" indent="-457200">
              <a:buFont typeface="Lucida Grande"/>
              <a:buChar char="­"/>
            </a:pPr>
            <a:r>
              <a:rPr lang="en-US" dirty="0" smtClean="0"/>
              <a:t>Balanced policing</a:t>
            </a:r>
          </a:p>
          <a:p>
            <a:pPr marL="857250" lvl="1" indent="-457200">
              <a:buFont typeface="Lucida Grande"/>
              <a:buChar char="­"/>
            </a:pPr>
            <a:r>
              <a:rPr lang="en-US" dirty="0" smtClean="0"/>
              <a:t>Balanced maintenance of safe operations</a:t>
            </a:r>
          </a:p>
          <a:p>
            <a:pPr marL="857250" lvl="1" indent="-457200">
              <a:buFont typeface="Arial"/>
              <a:buChar char="•"/>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2" descr="http://www.prlog.org/11758744-coast-guard-cutter-be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4191000"/>
            <a:ext cx="3600004" cy="2400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3"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5199898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pPr marL="0" indent="0" algn="ctr">
              <a:buNone/>
            </a:pPr>
            <a:r>
              <a:rPr lang="en-US" sz="2800" b="1" u="sng" dirty="0" smtClean="0"/>
              <a:t>Patient Strategy</a:t>
            </a:r>
          </a:p>
          <a:p>
            <a:r>
              <a:rPr lang="en-US" sz="2800" dirty="0" smtClean="0"/>
              <a:t>The energetic efficiency E</a:t>
            </a:r>
            <a:r>
              <a:rPr lang="en-US" sz="2800" baseline="-25000" dirty="0" smtClean="0"/>
              <a:t>O</a:t>
            </a:r>
            <a:r>
              <a:rPr lang="en-US" sz="2800" dirty="0" smtClean="0"/>
              <a:t>/E</a:t>
            </a:r>
            <a:r>
              <a:rPr lang="en-US" sz="2800" baseline="-25000" dirty="0" smtClean="0"/>
              <a:t>I</a:t>
            </a:r>
            <a:r>
              <a:rPr lang="en-US" sz="2800" dirty="0" smtClean="0"/>
              <a:t> from eating a food of type </a:t>
            </a:r>
            <a:r>
              <a:rPr lang="en-US" sz="2800" dirty="0" err="1" smtClean="0"/>
              <a:t>i</a:t>
            </a:r>
            <a:r>
              <a:rPr lang="en-US" sz="2800" dirty="0" smtClean="0"/>
              <a:t> is given by </a:t>
            </a:r>
          </a:p>
          <a:p>
            <a:pPr marL="0" indent="0" algn="ctr">
              <a:buNone/>
            </a:pPr>
            <a:r>
              <a:rPr lang="en-US" sz="2800" dirty="0" smtClean="0"/>
              <a:t>F(</a:t>
            </a:r>
            <a:r>
              <a:rPr lang="en-US" sz="2800" dirty="0" err="1" smtClean="0"/>
              <a:t>i</a:t>
            </a:r>
            <a:r>
              <a:rPr lang="en-US" sz="2800" dirty="0" smtClean="0"/>
              <a:t>) = E(</a:t>
            </a:r>
            <a:r>
              <a:rPr lang="en-US" sz="2800" dirty="0" err="1" smtClean="0"/>
              <a:t>i</a:t>
            </a:r>
            <a:r>
              <a:rPr lang="en-US" sz="2800" dirty="0" smtClean="0"/>
              <a:t>)/(EC(</a:t>
            </a:r>
            <a:r>
              <a:rPr lang="en-US" sz="2800" dirty="0" err="1" smtClean="0"/>
              <a:t>i</a:t>
            </a:r>
            <a:r>
              <a:rPr lang="en-US" sz="2800" dirty="0" smtClean="0"/>
              <a:t>)+ES)</a:t>
            </a:r>
          </a:p>
          <a:p>
            <a:r>
              <a:rPr lang="en-US" sz="2800" dirty="0" smtClean="0"/>
              <a:t>It could be that ES is proportional to the time spent searching, TS, so ES = </a:t>
            </a:r>
            <a:r>
              <a:rPr lang="en-US" sz="2800" dirty="0" err="1" smtClean="0"/>
              <a:t>λTS</a:t>
            </a:r>
            <a:r>
              <a:rPr lang="en-US" sz="2800" dirty="0" smtClean="0"/>
              <a:t>.</a:t>
            </a:r>
          </a:p>
          <a:p>
            <a:pPr>
              <a:spcBef>
                <a:spcPts val="0"/>
              </a:spcBef>
            </a:pPr>
            <a:r>
              <a:rPr lang="en-US" sz="2800" dirty="0" smtClean="0"/>
              <a:t>In the Coast Guard application:</a:t>
            </a:r>
          </a:p>
          <a:p>
            <a:pPr lvl="1">
              <a:spcBef>
                <a:spcPts val="0"/>
              </a:spcBef>
            </a:pPr>
            <a:r>
              <a:rPr lang="en-US" dirty="0" err="1" smtClean="0"/>
              <a:t>i</a:t>
            </a:r>
            <a:r>
              <a:rPr lang="en-US" dirty="0" smtClean="0"/>
              <a:t> is something like the </a:t>
            </a:r>
            <a:r>
              <a:rPr lang="en-US" dirty="0" err="1" smtClean="0"/>
              <a:t>Optide</a:t>
            </a:r>
            <a:r>
              <a:rPr lang="en-US" dirty="0" smtClean="0"/>
              <a:t> Score</a:t>
            </a:r>
          </a:p>
          <a:p>
            <a:pPr lvl="1">
              <a:spcBef>
                <a:spcPts val="0"/>
              </a:spcBef>
            </a:pPr>
            <a:r>
              <a:rPr lang="en-US" dirty="0" smtClean="0"/>
              <a:t>E(</a:t>
            </a:r>
            <a:r>
              <a:rPr lang="en-US" dirty="0" err="1" smtClean="0"/>
              <a:t>i</a:t>
            </a:r>
            <a:r>
              <a:rPr lang="en-US" dirty="0" smtClean="0"/>
              <a:t>) is the expected score based on violations found</a:t>
            </a:r>
          </a:p>
          <a:p>
            <a:pPr lvl="1">
              <a:spcBef>
                <a:spcPts val="0"/>
              </a:spcBef>
            </a:pPr>
            <a:r>
              <a:rPr lang="en-US" dirty="0" smtClean="0"/>
              <a:t>We assume that u &gt; v </a:t>
            </a:r>
            <a:r>
              <a:rPr lang="en-US" dirty="0" err="1" smtClean="0"/>
              <a:t>iff</a:t>
            </a:r>
            <a:r>
              <a:rPr lang="en-US" dirty="0" smtClean="0"/>
              <a:t> E(u) &gt; E(v)</a:t>
            </a:r>
          </a:p>
          <a:p>
            <a:pPr lvl="1">
              <a:spcBef>
                <a:spcPts val="0"/>
              </a:spcBef>
            </a:pPr>
            <a:r>
              <a:rPr lang="en-US" dirty="0" smtClean="0"/>
              <a:t>EC(</a:t>
            </a:r>
            <a:r>
              <a:rPr lang="en-US" dirty="0" err="1" smtClean="0"/>
              <a:t>i</a:t>
            </a:r>
            <a:r>
              <a:rPr lang="en-US" dirty="0" smtClean="0"/>
              <a:t>) is time spent boarding and will usually be independent of </a:t>
            </a:r>
            <a:r>
              <a:rPr lang="en-US" dirty="0" err="1" smtClean="0"/>
              <a:t>i</a:t>
            </a:r>
            <a:r>
              <a:rPr lang="en-US" dirty="0" smtClean="0"/>
              <a:t>.</a:t>
            </a:r>
            <a:endParaRPr lang="en-US" dirty="0"/>
          </a:p>
          <a:p>
            <a:pPr marL="0" indent="0" algn="ctr">
              <a:buNone/>
            </a:pPr>
            <a:endParaRPr lang="en-US" sz="2800" dirty="0" smtClean="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18080854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609600"/>
            <a:ext cx="8610600" cy="5221406"/>
          </a:xfrm>
        </p:spPr>
        <p:txBody>
          <a:bodyPr/>
          <a:lstStyle/>
          <a:p>
            <a:pPr marL="0" indent="0" algn="ctr">
              <a:buNone/>
            </a:pPr>
            <a:r>
              <a:rPr lang="en-US" sz="2800" b="1" u="sng" dirty="0" smtClean="0"/>
              <a:t>Patient Strategy</a:t>
            </a:r>
          </a:p>
          <a:p>
            <a:r>
              <a:rPr lang="en-US" sz="2800" dirty="0" smtClean="0"/>
              <a:t>Suppose E(u) &gt; E(v)</a:t>
            </a:r>
          </a:p>
          <a:p>
            <a:r>
              <a:rPr lang="en-US" sz="2800" dirty="0" smtClean="0"/>
              <a:t>If the predator begins searching and the first food found is u -- then good strategy to eat that food. (For the Coast Guard, inspect that vessel.)</a:t>
            </a:r>
          </a:p>
          <a:p>
            <a:r>
              <a:rPr lang="en-US" sz="2800" dirty="0" smtClean="0"/>
              <a:t>If first food found is v, the predator has to decide whether to wait for a food of type u. </a:t>
            </a:r>
          </a:p>
          <a:p>
            <a:r>
              <a:rPr lang="en-US" sz="2800" dirty="0" smtClean="0"/>
              <a:t>Suppose the predator keeps finding foods of type v. </a:t>
            </a:r>
            <a:endParaRPr lang="en-US" sz="2800" dirty="0"/>
          </a:p>
          <a:p>
            <a:r>
              <a:rPr lang="en-US" sz="2800" dirty="0" smtClean="0"/>
              <a:t>Then ES increases and so the energetic efficiency </a:t>
            </a:r>
          </a:p>
          <a:p>
            <a:pPr marL="0" indent="0" algn="ctr">
              <a:buNone/>
            </a:pPr>
            <a:r>
              <a:rPr lang="en-US" sz="2800" dirty="0"/>
              <a:t>F(</a:t>
            </a:r>
            <a:r>
              <a:rPr lang="en-US" sz="2800" dirty="0" err="1"/>
              <a:t>i</a:t>
            </a:r>
            <a:r>
              <a:rPr lang="en-US" sz="2800" dirty="0"/>
              <a:t>) = E(</a:t>
            </a:r>
            <a:r>
              <a:rPr lang="en-US" sz="2800" dirty="0" err="1"/>
              <a:t>i</a:t>
            </a:r>
            <a:r>
              <a:rPr lang="en-US" sz="2800" dirty="0"/>
              <a:t>)/(EC(</a:t>
            </a:r>
            <a:r>
              <a:rPr lang="en-US" sz="2800" dirty="0" err="1"/>
              <a:t>i</a:t>
            </a:r>
            <a:r>
              <a:rPr lang="en-US" sz="2800" dirty="0"/>
              <a:t>)+ES)</a:t>
            </a:r>
          </a:p>
          <a:p>
            <a:pPr marL="0" indent="0">
              <a:buNone/>
            </a:pPr>
            <a:r>
              <a:rPr lang="en-US" sz="2800" dirty="0" smtClean="0"/>
              <a:t>    decreases.</a:t>
            </a:r>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1785898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pPr marL="0" indent="0" algn="ctr">
              <a:buNone/>
            </a:pPr>
            <a:r>
              <a:rPr lang="en-US" sz="2800" b="1" u="sng" dirty="0" smtClean="0"/>
              <a:t>Patient Strategy</a:t>
            </a:r>
          </a:p>
          <a:p>
            <a:r>
              <a:rPr lang="en-US" sz="2800" dirty="0"/>
              <a:t>So, if the predator ever </a:t>
            </a:r>
            <a:r>
              <a:rPr lang="en-US" sz="2800" dirty="0" smtClean="0"/>
              <a:t>eats </a:t>
            </a:r>
            <a:r>
              <a:rPr lang="en-US" sz="2800" dirty="0"/>
              <a:t>food of type </a:t>
            </a:r>
            <a:r>
              <a:rPr lang="en-US" sz="2800" dirty="0" smtClean="0"/>
              <a:t>v, </a:t>
            </a:r>
            <a:r>
              <a:rPr lang="en-US" sz="2800" dirty="0"/>
              <a:t>it is better to eat the food when it is first found</a:t>
            </a:r>
            <a:r>
              <a:rPr lang="en-US" sz="2800" dirty="0" smtClean="0"/>
              <a:t>.</a:t>
            </a:r>
          </a:p>
          <a:p>
            <a:r>
              <a:rPr lang="en-US" sz="2800" dirty="0" smtClean="0"/>
              <a:t>How to decide whether to eat a food of type v when first found or wait until a food of type u is found?</a:t>
            </a:r>
          </a:p>
          <a:p>
            <a:r>
              <a:rPr lang="en-US" sz="2800" dirty="0"/>
              <a:t>Calculate expected energetic efficiency of the two strategies: </a:t>
            </a:r>
            <a:endParaRPr lang="en-US" sz="2800" dirty="0" smtClean="0"/>
          </a:p>
          <a:p>
            <a:pPr lvl="1"/>
            <a:r>
              <a:rPr lang="en-US" b="1" i="1" dirty="0" smtClean="0"/>
              <a:t>Strategy (</a:t>
            </a:r>
            <a:r>
              <a:rPr lang="en-US" b="1" i="1" dirty="0"/>
              <a:t>1</a:t>
            </a:r>
            <a:r>
              <a:rPr lang="en-US" b="1" i="1" dirty="0" smtClean="0"/>
              <a:t>)</a:t>
            </a:r>
            <a:r>
              <a:rPr lang="en-US" dirty="0" smtClean="0"/>
              <a:t>: </a:t>
            </a:r>
            <a:r>
              <a:rPr lang="en-US" dirty="0"/>
              <a:t>always eat first food </a:t>
            </a:r>
            <a:r>
              <a:rPr lang="en-US" dirty="0" smtClean="0"/>
              <a:t>found</a:t>
            </a:r>
            <a:r>
              <a:rPr lang="en-US" dirty="0"/>
              <a:t> </a:t>
            </a:r>
            <a:r>
              <a:rPr lang="en-US" dirty="0" smtClean="0"/>
              <a:t>(includes </a:t>
            </a:r>
            <a:r>
              <a:rPr lang="en-US" dirty="0"/>
              <a:t>always eat a food of type v when </a:t>
            </a:r>
            <a:r>
              <a:rPr lang="en-US" dirty="0" smtClean="0"/>
              <a:t>encountered)</a:t>
            </a:r>
            <a:endParaRPr lang="en-US" dirty="0"/>
          </a:p>
          <a:p>
            <a:pPr lvl="1"/>
            <a:r>
              <a:rPr lang="en-US" b="1" i="1" dirty="0" smtClean="0"/>
              <a:t>Strategy (</a:t>
            </a:r>
            <a:r>
              <a:rPr lang="en-US" b="1" i="1" dirty="0"/>
              <a:t>2</a:t>
            </a:r>
            <a:r>
              <a:rPr lang="en-US" b="1" i="1" dirty="0" smtClean="0"/>
              <a:t>)</a:t>
            </a:r>
            <a:r>
              <a:rPr lang="en-US" dirty="0" smtClean="0"/>
              <a:t>: </a:t>
            </a:r>
            <a:r>
              <a:rPr lang="en-US" dirty="0"/>
              <a:t>always pass up a food of type v to wait for the first food of type u. </a:t>
            </a:r>
          </a:p>
          <a:p>
            <a:endParaRPr lang="en-US" sz="28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4528756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645994"/>
            <a:ext cx="8610600" cy="5221406"/>
          </a:xfrm>
        </p:spPr>
        <p:txBody>
          <a:bodyPr/>
          <a:lstStyle/>
          <a:p>
            <a:pPr marL="0" indent="0" algn="ctr">
              <a:buNone/>
            </a:pPr>
            <a:r>
              <a:rPr lang="en-US" sz="2800" b="1" u="sng" dirty="0" smtClean="0"/>
              <a:t>Patient Strategy</a:t>
            </a:r>
          </a:p>
          <a:p>
            <a:r>
              <a:rPr lang="en-US" sz="2800" dirty="0" smtClean="0"/>
              <a:t>Calculate </a:t>
            </a:r>
            <a:r>
              <a:rPr lang="en-US" sz="2800" dirty="0"/>
              <a:t>expected energetic efficiency of </a:t>
            </a:r>
            <a:r>
              <a:rPr lang="en-US" sz="2800" dirty="0" smtClean="0"/>
              <a:t>strategies (1) and (2)</a:t>
            </a:r>
            <a:endParaRPr lang="en-US" sz="2800" dirty="0"/>
          </a:p>
          <a:p>
            <a:r>
              <a:rPr lang="en-US" sz="2800" dirty="0" smtClean="0"/>
              <a:t>Assume the food types are uniformly distributed in the region of search – so average time between encounters is a constant </a:t>
            </a:r>
            <a:r>
              <a:rPr lang="en-US" sz="2800" dirty="0" err="1" smtClean="0"/>
              <a:t>τ</a:t>
            </a:r>
            <a:r>
              <a:rPr lang="en-US" sz="2800" dirty="0" smtClean="0"/>
              <a:t>.</a:t>
            </a:r>
          </a:p>
          <a:p>
            <a:r>
              <a:rPr lang="en-US" sz="2800" dirty="0" smtClean="0"/>
              <a:t>Assume that the probability of finding a type </a:t>
            </a:r>
            <a:r>
              <a:rPr lang="en-US" sz="2800" dirty="0" err="1" smtClean="0"/>
              <a:t>i</a:t>
            </a:r>
            <a:r>
              <a:rPr lang="en-US" sz="2800" dirty="0" smtClean="0"/>
              <a:t> food next is P(</a:t>
            </a:r>
            <a:r>
              <a:rPr lang="en-US" sz="2800" dirty="0" err="1" smtClean="0"/>
              <a:t>i</a:t>
            </a:r>
            <a:r>
              <a:rPr lang="en-US" sz="2800" dirty="0" smtClean="0"/>
              <a:t>) and that these probabilities are independent of previous food type found.</a:t>
            </a:r>
          </a:p>
          <a:p>
            <a:r>
              <a:rPr lang="en-US" sz="2800" dirty="0" smtClean="0"/>
              <a:t>So P(u) + P(v) = 1. </a:t>
            </a:r>
            <a:endParaRPr lang="en-US" sz="2800" dirty="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16519178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609600"/>
            <a:ext cx="8610600" cy="5221406"/>
          </a:xfrm>
        </p:spPr>
        <p:txBody>
          <a:bodyPr/>
          <a:lstStyle/>
          <a:p>
            <a:pPr marL="0" indent="0" algn="ctr">
              <a:buNone/>
            </a:pPr>
            <a:r>
              <a:rPr lang="en-US" sz="2800" b="1" u="sng" dirty="0" smtClean="0"/>
              <a:t>Patient Strategy</a:t>
            </a:r>
          </a:p>
          <a:p>
            <a:r>
              <a:rPr lang="en-US" sz="2800" dirty="0" smtClean="0"/>
              <a:t>The probability of first finding a type u food on the </a:t>
            </a:r>
            <a:r>
              <a:rPr lang="en-US" sz="2800" dirty="0" err="1" smtClean="0"/>
              <a:t>k</a:t>
            </a:r>
            <a:r>
              <a:rPr lang="en-US" sz="2800" baseline="30000" dirty="0" err="1" smtClean="0"/>
              <a:t>th</a:t>
            </a:r>
            <a:r>
              <a:rPr lang="en-US" sz="2800" dirty="0" smtClean="0"/>
              <a:t> encounter is P(v)</a:t>
            </a:r>
            <a:r>
              <a:rPr lang="en-US" sz="2800" baseline="30000" dirty="0" smtClean="0"/>
              <a:t>k-</a:t>
            </a:r>
            <a:r>
              <a:rPr lang="en-US" sz="2800" baseline="30000" dirty="0" err="1" smtClean="0"/>
              <a:t>l</a:t>
            </a:r>
            <a:r>
              <a:rPr lang="en-US" sz="2800" dirty="0" err="1" smtClean="0"/>
              <a:t>P</a:t>
            </a:r>
            <a:r>
              <a:rPr lang="en-US" sz="2800" dirty="0" smtClean="0"/>
              <a:t>(u).</a:t>
            </a:r>
          </a:p>
          <a:p>
            <a:r>
              <a:rPr lang="en-US" sz="2800" dirty="0" smtClean="0"/>
              <a:t>Expected number of encounters before finding a type u food is </a:t>
            </a:r>
          </a:p>
          <a:p>
            <a:pPr marL="0" indent="0" algn="ctr">
              <a:buNone/>
            </a:pPr>
            <a:r>
              <a:rPr lang="en-US" sz="2800" dirty="0" smtClean="0"/>
              <a:t>P(u)</a:t>
            </a:r>
            <a:r>
              <a:rPr lang="en-US" sz="2800" dirty="0" err="1" smtClean="0"/>
              <a:t>ΣkP</a:t>
            </a:r>
            <a:r>
              <a:rPr lang="en-US" sz="2800" dirty="0" smtClean="0"/>
              <a:t>(v)</a:t>
            </a:r>
            <a:r>
              <a:rPr lang="en-US" sz="2800" baseline="30000" dirty="0" smtClean="0"/>
              <a:t>k-1</a:t>
            </a:r>
          </a:p>
          <a:p>
            <a:pPr marL="0" indent="0" algn="ctr">
              <a:buNone/>
            </a:pPr>
            <a:r>
              <a:rPr lang="en-US" sz="2800" dirty="0" smtClean="0"/>
              <a:t>= P(u)/[1-P(v)]</a:t>
            </a:r>
            <a:r>
              <a:rPr lang="en-US" sz="2800" baseline="30000" dirty="0" smtClean="0"/>
              <a:t>2</a:t>
            </a:r>
          </a:p>
          <a:p>
            <a:pPr marL="0" indent="0" algn="ctr">
              <a:buNone/>
            </a:pPr>
            <a:r>
              <a:rPr lang="en-US" sz="2800" dirty="0" smtClean="0"/>
              <a:t>=1/P(u)</a:t>
            </a:r>
          </a:p>
          <a:p>
            <a:r>
              <a:rPr lang="en-US" sz="2800" dirty="0" smtClean="0"/>
              <a:t>Thus expected TS = </a:t>
            </a:r>
            <a:r>
              <a:rPr lang="en-US" sz="2800" dirty="0" err="1" smtClean="0"/>
              <a:t>τ</a:t>
            </a:r>
            <a:r>
              <a:rPr lang="en-US" sz="2800" dirty="0" smtClean="0"/>
              <a:t>/P(u), expected ES = </a:t>
            </a:r>
            <a:r>
              <a:rPr lang="en-US" sz="2800" dirty="0" err="1" smtClean="0"/>
              <a:t>λτ</a:t>
            </a:r>
            <a:r>
              <a:rPr lang="en-US" sz="2800" dirty="0" smtClean="0"/>
              <a:t>/P(u)</a:t>
            </a:r>
          </a:p>
          <a:p>
            <a:pPr marL="0" indent="0" algn="ctr">
              <a:buNone/>
            </a:pPr>
            <a:endParaRPr lang="en-US" sz="2800" dirty="0" smtClean="0"/>
          </a:p>
          <a:p>
            <a:endParaRPr lang="en-US" sz="2800" dirty="0" smtClean="0"/>
          </a:p>
          <a:p>
            <a:pPr marL="0" indent="0" algn="ctr">
              <a:buNone/>
            </a:pPr>
            <a:endParaRPr lang="en-US" sz="2800" dirty="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6693805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pPr marL="0" indent="0" algn="ctr">
              <a:buNone/>
            </a:pPr>
            <a:r>
              <a:rPr lang="en-US" sz="2800" b="1" u="sng" dirty="0" smtClean="0"/>
              <a:t>Patient Strategy</a:t>
            </a:r>
          </a:p>
          <a:p>
            <a:r>
              <a:rPr lang="en-US" sz="2800" dirty="0"/>
              <a:t>Expected energetic efficiency of eating food of type </a:t>
            </a:r>
            <a:r>
              <a:rPr lang="en-US" sz="2800" dirty="0" err="1"/>
              <a:t>i</a:t>
            </a:r>
            <a:r>
              <a:rPr lang="en-US" sz="2800" dirty="0"/>
              <a:t> when that food is found on first encounter is </a:t>
            </a:r>
          </a:p>
          <a:p>
            <a:pPr marL="0" indent="0" algn="ctr">
              <a:buNone/>
            </a:pPr>
            <a:r>
              <a:rPr lang="en-US" sz="2800" dirty="0"/>
              <a:t>K</a:t>
            </a:r>
            <a:r>
              <a:rPr lang="en-US" sz="2800" baseline="-25000" dirty="0"/>
              <a:t>i</a:t>
            </a:r>
            <a:r>
              <a:rPr lang="en-US" sz="2800" dirty="0"/>
              <a:t> = E(</a:t>
            </a:r>
            <a:r>
              <a:rPr lang="en-US" sz="2800" dirty="0" err="1"/>
              <a:t>i</a:t>
            </a:r>
            <a:r>
              <a:rPr lang="en-US" sz="2800" dirty="0"/>
              <a:t>)/(EC(</a:t>
            </a:r>
            <a:r>
              <a:rPr lang="en-US" sz="2800" dirty="0" err="1"/>
              <a:t>i</a:t>
            </a:r>
            <a:r>
              <a:rPr lang="en-US" sz="2800" dirty="0"/>
              <a:t>)+</a:t>
            </a:r>
            <a:r>
              <a:rPr lang="en-US" sz="2800" dirty="0" err="1"/>
              <a:t>τ</a:t>
            </a:r>
            <a:r>
              <a:rPr lang="en-US" sz="2800" dirty="0"/>
              <a:t>)</a:t>
            </a:r>
          </a:p>
          <a:p>
            <a:r>
              <a:rPr lang="en-US" sz="2800" dirty="0" smtClean="0"/>
              <a:t>Expected energetic efficiency of strategy (1) is</a:t>
            </a:r>
          </a:p>
          <a:p>
            <a:pPr marL="0" indent="0" algn="ctr">
              <a:buNone/>
            </a:pPr>
            <a:r>
              <a:rPr lang="en-US" sz="2800" dirty="0"/>
              <a:t>S</a:t>
            </a:r>
            <a:r>
              <a:rPr lang="en-US" sz="2800" baseline="-25000" dirty="0" smtClean="0"/>
              <a:t>1</a:t>
            </a:r>
            <a:r>
              <a:rPr lang="en-US" sz="2800" dirty="0" smtClean="0"/>
              <a:t> = P(v)</a:t>
            </a:r>
            <a:r>
              <a:rPr lang="en-US" sz="2800" dirty="0" err="1"/>
              <a:t>K</a:t>
            </a:r>
            <a:r>
              <a:rPr lang="en-US" sz="2800" baseline="-25000" dirty="0" err="1" smtClean="0"/>
              <a:t>v</a:t>
            </a:r>
            <a:r>
              <a:rPr lang="en-US" sz="2800" dirty="0" smtClean="0"/>
              <a:t> + P(u)K</a:t>
            </a:r>
            <a:r>
              <a:rPr lang="en-US" sz="2800" baseline="-25000" dirty="0" smtClean="0"/>
              <a:t>u</a:t>
            </a:r>
            <a:r>
              <a:rPr lang="en-US" sz="2800" dirty="0" smtClean="0"/>
              <a:t> </a:t>
            </a:r>
          </a:p>
          <a:p>
            <a:pPr marL="0" indent="0" algn="ctr">
              <a:buNone/>
            </a:pPr>
            <a:r>
              <a:rPr lang="en-US" sz="2800" dirty="0" smtClean="0"/>
              <a:t>= P(v)[E(v)</a:t>
            </a:r>
            <a:r>
              <a:rPr lang="en-US" sz="2800" dirty="0"/>
              <a:t>/(EC</a:t>
            </a:r>
            <a:r>
              <a:rPr lang="en-US" sz="2800" dirty="0" smtClean="0"/>
              <a:t>(v)+</a:t>
            </a:r>
            <a:r>
              <a:rPr lang="en-US" sz="2800" dirty="0" err="1" smtClean="0"/>
              <a:t>τ</a:t>
            </a:r>
            <a:r>
              <a:rPr lang="en-US" sz="2800" dirty="0" smtClean="0"/>
              <a:t>)] + P(u)[</a:t>
            </a:r>
            <a:r>
              <a:rPr lang="en-US" sz="2800" dirty="0"/>
              <a:t>E</a:t>
            </a:r>
            <a:r>
              <a:rPr lang="en-US" sz="2800" dirty="0" smtClean="0"/>
              <a:t>(u)</a:t>
            </a:r>
            <a:r>
              <a:rPr lang="en-US" sz="2800" dirty="0"/>
              <a:t>/(EC</a:t>
            </a:r>
            <a:r>
              <a:rPr lang="en-US" sz="2800" dirty="0" smtClean="0"/>
              <a:t>(u)</a:t>
            </a:r>
            <a:r>
              <a:rPr lang="en-US" sz="2800" dirty="0"/>
              <a:t>+</a:t>
            </a:r>
            <a:r>
              <a:rPr lang="en-US" sz="2800" dirty="0" err="1"/>
              <a:t>τ</a:t>
            </a:r>
            <a:r>
              <a:rPr lang="en-US" sz="2800" dirty="0" smtClean="0"/>
              <a:t>)]</a:t>
            </a:r>
            <a:endParaRPr lang="en-US" sz="2800" dirty="0"/>
          </a:p>
          <a:p>
            <a:r>
              <a:rPr lang="en-US" sz="2800" dirty="0" smtClean="0"/>
              <a:t>Expected energetic efficiency of strategy (2) is</a:t>
            </a:r>
          </a:p>
          <a:p>
            <a:pPr marL="0" indent="0" algn="ctr">
              <a:buNone/>
            </a:pPr>
            <a:r>
              <a:rPr lang="en-US" sz="2800" dirty="0" smtClean="0"/>
              <a:t>S</a:t>
            </a:r>
            <a:r>
              <a:rPr lang="en-US" sz="2800" baseline="-25000" dirty="0" smtClean="0"/>
              <a:t>2</a:t>
            </a:r>
            <a:r>
              <a:rPr lang="en-US" sz="2800" dirty="0" smtClean="0"/>
              <a:t> </a:t>
            </a:r>
            <a:r>
              <a:rPr lang="en-US" sz="2800" dirty="0"/>
              <a:t>= E</a:t>
            </a:r>
            <a:r>
              <a:rPr lang="en-US" sz="2800" dirty="0" smtClean="0"/>
              <a:t>(u)/[EC(u)+</a:t>
            </a:r>
            <a:r>
              <a:rPr lang="en-US" sz="2800" dirty="0" err="1" smtClean="0"/>
              <a:t>λτ</a:t>
            </a:r>
            <a:r>
              <a:rPr lang="en-US" sz="2800" dirty="0" smtClean="0"/>
              <a:t>/P(u)]</a:t>
            </a:r>
          </a:p>
          <a:p>
            <a:r>
              <a:rPr lang="en-US" sz="2800" dirty="0" smtClean="0"/>
              <a:t>The patient pure searcher adopts strategy (1) or strategy (2) as S</a:t>
            </a:r>
            <a:r>
              <a:rPr lang="en-US" sz="2800" baseline="-25000" dirty="0" smtClean="0"/>
              <a:t>1</a:t>
            </a:r>
            <a:r>
              <a:rPr lang="en-US" sz="2800" dirty="0" smtClean="0"/>
              <a:t> or S</a:t>
            </a:r>
            <a:r>
              <a:rPr lang="en-US" sz="2800" baseline="-25000" dirty="0" smtClean="0"/>
              <a:t>2 </a:t>
            </a:r>
            <a:r>
              <a:rPr lang="en-US" sz="2800" dirty="0" smtClean="0"/>
              <a:t>is larger.</a:t>
            </a:r>
            <a:endParaRPr lang="en-US" sz="2800" dirty="0"/>
          </a:p>
          <a:p>
            <a:pPr marL="0" indent="0" algn="ctr">
              <a:buNone/>
            </a:pPr>
            <a:endParaRPr lang="en-US" sz="2800" dirty="0"/>
          </a:p>
          <a:p>
            <a:pPr marL="0" indent="0" algn="ctr">
              <a:buNone/>
            </a:pPr>
            <a:endParaRPr lang="en-US" sz="2800" dirty="0" smtClean="0"/>
          </a:p>
          <a:p>
            <a:endParaRPr lang="en-US" sz="2800" dirty="0" smtClean="0"/>
          </a:p>
          <a:p>
            <a:pPr marL="0" indent="0" algn="ctr">
              <a:buNone/>
            </a:pPr>
            <a:endParaRPr lang="en-US" sz="2400" dirty="0"/>
          </a:p>
          <a:p>
            <a:endParaRPr lang="en-US" sz="2800" dirty="0" smtClean="0"/>
          </a:p>
          <a:p>
            <a:pPr marL="0" indent="0" algn="ctr">
              <a:buNone/>
            </a:pPr>
            <a:endParaRPr lang="en-US" sz="2800" dirty="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38265082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609600"/>
            <a:ext cx="8610600" cy="5221406"/>
          </a:xfrm>
        </p:spPr>
        <p:txBody>
          <a:bodyPr/>
          <a:lstStyle/>
          <a:p>
            <a:pPr marL="0" indent="0" algn="ctr">
              <a:buNone/>
            </a:pPr>
            <a:r>
              <a:rPr lang="en-US" sz="2800" b="1" u="sng" dirty="0" smtClean="0"/>
              <a:t>Impatient Strategy</a:t>
            </a:r>
          </a:p>
          <a:p>
            <a:r>
              <a:rPr lang="en-US" sz="3000" dirty="0" smtClean="0"/>
              <a:t>A predator who has adopted strategy (2), i.e., wait until food type u is encountered, might get hungrier and hungrier.</a:t>
            </a:r>
          </a:p>
          <a:p>
            <a:r>
              <a:rPr lang="en-US" sz="3000" dirty="0" smtClean="0"/>
              <a:t>At some point, the predator might decide to take the next food item encountered, regardless of type.</a:t>
            </a:r>
          </a:p>
          <a:p>
            <a:r>
              <a:rPr lang="en-US" sz="3000" dirty="0" smtClean="0"/>
              <a:t>Suppose the predator adopts </a:t>
            </a:r>
            <a:r>
              <a:rPr lang="en-US" sz="3000" b="1" i="1" dirty="0" smtClean="0"/>
              <a:t>Strategy (3)</a:t>
            </a:r>
            <a:r>
              <a:rPr lang="en-US" sz="3000" dirty="0" smtClean="0"/>
              <a:t>: waiting w-1 encounters for a type u food and then eating any type of food encountered at the </a:t>
            </a:r>
            <a:r>
              <a:rPr lang="en-US" sz="3000" dirty="0" err="1" smtClean="0"/>
              <a:t>w</a:t>
            </a:r>
            <a:r>
              <a:rPr lang="en-US" sz="3000" baseline="30000" dirty="0" err="1" smtClean="0"/>
              <a:t>th</a:t>
            </a:r>
            <a:r>
              <a:rPr lang="en-US" sz="3000" dirty="0" smtClean="0"/>
              <a:t> encounter if no food of type u had been encountered up until then.</a:t>
            </a:r>
          </a:p>
          <a:p>
            <a:endParaRPr lang="en-US" sz="2800" dirty="0"/>
          </a:p>
          <a:p>
            <a:pPr marL="0" indent="0" algn="ctr">
              <a:buNone/>
            </a:pPr>
            <a:endParaRPr lang="en-US" sz="2800" dirty="0"/>
          </a:p>
          <a:p>
            <a:pPr marL="0" indent="0" algn="ctr">
              <a:buNone/>
            </a:pPr>
            <a:endParaRPr lang="en-US" sz="2800" dirty="0" smtClean="0"/>
          </a:p>
          <a:p>
            <a:endParaRPr lang="en-US" sz="2800" dirty="0" smtClean="0"/>
          </a:p>
          <a:p>
            <a:pPr marL="0" indent="0" algn="ctr">
              <a:buNone/>
            </a:pPr>
            <a:endParaRPr lang="en-US" sz="2400" dirty="0"/>
          </a:p>
          <a:p>
            <a:endParaRPr lang="en-US" sz="2800" dirty="0" smtClean="0"/>
          </a:p>
          <a:p>
            <a:pPr marL="0" indent="0" algn="ctr">
              <a:buNone/>
            </a:pPr>
            <a:endParaRPr lang="en-US" sz="2800" dirty="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37443721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pPr marL="0" indent="0" algn="ctr">
              <a:buNone/>
            </a:pPr>
            <a:r>
              <a:rPr lang="en-US" sz="2800" b="1" u="sng" dirty="0" smtClean="0"/>
              <a:t>Impatient Strategy</a:t>
            </a:r>
          </a:p>
          <a:p>
            <a:r>
              <a:rPr lang="en-US" sz="2800" dirty="0" smtClean="0"/>
              <a:t>With strategy (3), if the next food item encountered is v, the energetic efficiency is</a:t>
            </a:r>
          </a:p>
          <a:p>
            <a:pPr marL="0" indent="0" algn="ctr">
              <a:buNone/>
            </a:pPr>
            <a:r>
              <a:rPr lang="en-US" sz="2800" dirty="0"/>
              <a:t>A</a:t>
            </a:r>
            <a:r>
              <a:rPr lang="en-US" sz="2800" dirty="0" smtClean="0"/>
              <a:t> </a:t>
            </a:r>
            <a:r>
              <a:rPr lang="en-US" sz="2800" dirty="0"/>
              <a:t>= E</a:t>
            </a:r>
            <a:r>
              <a:rPr lang="en-US" sz="2800" dirty="0" smtClean="0"/>
              <a:t>(v)</a:t>
            </a:r>
            <a:r>
              <a:rPr lang="en-US" sz="2800" dirty="0"/>
              <a:t>/[EC</a:t>
            </a:r>
            <a:r>
              <a:rPr lang="en-US" sz="2800" dirty="0" smtClean="0"/>
              <a:t>(v)</a:t>
            </a:r>
            <a:r>
              <a:rPr lang="en-US" sz="2800" dirty="0"/>
              <a:t>+</a:t>
            </a:r>
            <a:r>
              <a:rPr lang="en-US" sz="2800" dirty="0" err="1" smtClean="0"/>
              <a:t>λτ</a:t>
            </a:r>
            <a:r>
              <a:rPr lang="en-US" sz="2800" dirty="0" err="1"/>
              <a:t>w</a:t>
            </a:r>
            <a:r>
              <a:rPr lang="en-US" sz="2800" dirty="0" smtClean="0"/>
              <a:t>]</a:t>
            </a:r>
          </a:p>
          <a:p>
            <a:r>
              <a:rPr lang="en-US" sz="2800" dirty="0" smtClean="0"/>
              <a:t>If it is u, the energetic efficiency is </a:t>
            </a:r>
          </a:p>
          <a:p>
            <a:pPr marL="0" indent="0" algn="ctr">
              <a:buNone/>
            </a:pPr>
            <a:r>
              <a:rPr lang="en-US" sz="2800" dirty="0" smtClean="0"/>
              <a:t>B </a:t>
            </a:r>
            <a:r>
              <a:rPr lang="en-US" sz="2800" dirty="0"/>
              <a:t>= E</a:t>
            </a:r>
            <a:r>
              <a:rPr lang="en-US" sz="2800" dirty="0" smtClean="0"/>
              <a:t>(u)</a:t>
            </a:r>
            <a:r>
              <a:rPr lang="en-US" sz="2800" dirty="0"/>
              <a:t>/[EC</a:t>
            </a:r>
            <a:r>
              <a:rPr lang="en-US" sz="2800" dirty="0" smtClean="0"/>
              <a:t>(</a:t>
            </a:r>
            <a:r>
              <a:rPr lang="en-US" sz="2800" dirty="0"/>
              <a:t>u</a:t>
            </a:r>
            <a:r>
              <a:rPr lang="en-US" sz="2800" dirty="0" smtClean="0"/>
              <a:t>)</a:t>
            </a:r>
            <a:r>
              <a:rPr lang="en-US" sz="2800" dirty="0"/>
              <a:t>+</a:t>
            </a:r>
            <a:r>
              <a:rPr lang="en-US" sz="2800" dirty="0" err="1"/>
              <a:t>λτw</a:t>
            </a:r>
            <a:r>
              <a:rPr lang="en-US" sz="2800" dirty="0" smtClean="0"/>
              <a:t>]</a:t>
            </a:r>
          </a:p>
          <a:p>
            <a:r>
              <a:rPr lang="en-US" sz="2800" dirty="0" smtClean="0"/>
              <a:t>Thus, with strategy (3), expected energetic efficiency is </a:t>
            </a:r>
          </a:p>
          <a:p>
            <a:pPr marL="0" indent="0" algn="ctr">
              <a:buNone/>
            </a:pPr>
            <a:r>
              <a:rPr lang="en-US" sz="2800" dirty="0" smtClean="0"/>
              <a:t>S</a:t>
            </a:r>
            <a:r>
              <a:rPr lang="en-US" sz="2800" baseline="-25000" dirty="0" smtClean="0"/>
              <a:t>3</a:t>
            </a:r>
            <a:r>
              <a:rPr lang="en-US" sz="2800" dirty="0" smtClean="0"/>
              <a:t> = P(v)A + P(u)B</a:t>
            </a:r>
          </a:p>
          <a:p>
            <a:pPr marL="0" indent="0" algn="ctr">
              <a:buNone/>
            </a:pPr>
            <a:r>
              <a:rPr lang="en-US" sz="2800" dirty="0" smtClean="0"/>
              <a:t>= P(v){E</a:t>
            </a:r>
            <a:r>
              <a:rPr lang="en-US" sz="2800" dirty="0"/>
              <a:t>(v)/[EC(v)+</a:t>
            </a:r>
            <a:r>
              <a:rPr lang="en-US" sz="2800" dirty="0" err="1"/>
              <a:t>λτw</a:t>
            </a:r>
            <a:r>
              <a:rPr lang="en-US" sz="2800" dirty="0" smtClean="0"/>
              <a:t>]} + P(u){</a:t>
            </a:r>
            <a:r>
              <a:rPr lang="en-US" sz="2800" dirty="0"/>
              <a:t>E</a:t>
            </a:r>
            <a:r>
              <a:rPr lang="en-US" sz="2800" dirty="0" smtClean="0"/>
              <a:t>(u)</a:t>
            </a:r>
            <a:r>
              <a:rPr lang="en-US" sz="2800" dirty="0"/>
              <a:t>/[EC</a:t>
            </a:r>
            <a:r>
              <a:rPr lang="en-US" sz="2800" dirty="0" smtClean="0"/>
              <a:t>(u)</a:t>
            </a:r>
            <a:r>
              <a:rPr lang="en-US" sz="2800" dirty="0"/>
              <a:t>+</a:t>
            </a:r>
            <a:r>
              <a:rPr lang="en-US" sz="2800" dirty="0" err="1"/>
              <a:t>λτw</a:t>
            </a:r>
            <a:r>
              <a:rPr lang="en-US" sz="2800" dirty="0" smtClean="0"/>
              <a:t>]}</a:t>
            </a:r>
          </a:p>
          <a:p>
            <a:r>
              <a:rPr lang="en-US" sz="2800" dirty="0" smtClean="0"/>
              <a:t>In strategy (1), which is to eat first food encountered, the energetic efficiency was S</a:t>
            </a:r>
            <a:r>
              <a:rPr lang="en-US" sz="2800" baseline="-25000" dirty="0" smtClean="0"/>
              <a:t>1</a:t>
            </a:r>
            <a:r>
              <a:rPr lang="en-US" sz="2800" dirty="0" smtClean="0"/>
              <a:t>.</a:t>
            </a:r>
          </a:p>
          <a:p>
            <a:r>
              <a:rPr lang="en-US" sz="2800" dirty="0" smtClean="0"/>
              <a:t>We compare S</a:t>
            </a:r>
            <a:r>
              <a:rPr lang="en-US" sz="2800" baseline="-25000" dirty="0" smtClean="0"/>
              <a:t>1</a:t>
            </a:r>
            <a:r>
              <a:rPr lang="en-US" sz="2800" dirty="0" smtClean="0"/>
              <a:t> to S</a:t>
            </a:r>
            <a:r>
              <a:rPr lang="en-US" sz="2800" baseline="-25000" dirty="0" smtClean="0"/>
              <a:t>3</a:t>
            </a:r>
            <a:r>
              <a:rPr lang="en-US" sz="2800" dirty="0" smtClean="0"/>
              <a:t> to determine whether </a:t>
            </a:r>
          </a:p>
          <a:p>
            <a:pPr marL="0" indent="0">
              <a:buNone/>
            </a:pPr>
            <a:r>
              <a:rPr lang="en-US" sz="2800" dirty="0"/>
              <a:t> </a:t>
            </a:r>
            <a:r>
              <a:rPr lang="en-US" sz="2800" dirty="0" smtClean="0"/>
              <a:t>   strategy (1) or strategy (3) is better.</a:t>
            </a:r>
            <a:endParaRPr lang="en-US" sz="2800" dirty="0"/>
          </a:p>
          <a:p>
            <a:pPr marL="0" indent="0" algn="ctr">
              <a:buNone/>
            </a:pPr>
            <a:endParaRPr lang="en-US" sz="2800" dirty="0"/>
          </a:p>
          <a:p>
            <a:pPr marL="0" indent="0" algn="ctr">
              <a:buNone/>
            </a:pPr>
            <a:endParaRPr lang="en-US" sz="2800" dirty="0" smtClean="0"/>
          </a:p>
          <a:p>
            <a:pPr marL="0" indent="0" algn="ctr">
              <a:buNone/>
            </a:pPr>
            <a:endParaRPr lang="en-US" sz="2800" dirty="0" smtClean="0"/>
          </a:p>
          <a:p>
            <a:endParaRPr lang="en-US" sz="2800" dirty="0"/>
          </a:p>
          <a:p>
            <a:pPr marL="0" indent="0" algn="ctr">
              <a:buNone/>
            </a:pPr>
            <a:endParaRPr lang="en-US" sz="2800" dirty="0"/>
          </a:p>
          <a:p>
            <a:pPr marL="0" indent="0" algn="ctr">
              <a:buNone/>
            </a:pPr>
            <a:endParaRPr lang="en-US" sz="2800" dirty="0" smtClean="0"/>
          </a:p>
          <a:p>
            <a:endParaRPr lang="en-US" sz="2800" dirty="0" smtClean="0"/>
          </a:p>
          <a:p>
            <a:pPr marL="0" indent="0" algn="ctr">
              <a:buNone/>
            </a:pPr>
            <a:endParaRPr lang="en-US" sz="2400" dirty="0"/>
          </a:p>
          <a:p>
            <a:endParaRPr lang="en-US" sz="2800" dirty="0" smtClean="0"/>
          </a:p>
          <a:p>
            <a:pPr marL="0" indent="0" algn="ctr">
              <a:buNone/>
            </a:pPr>
            <a:endParaRPr lang="en-US" sz="2800" dirty="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spTree>
    <p:extLst>
      <p:ext uri="{BB962C8B-B14F-4D97-AF65-F5344CB8AC3E}">
        <p14:creationId xmlns:p14="http://schemas.microsoft.com/office/powerpoint/2010/main" val="10019960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609600"/>
            <a:ext cx="8610600" cy="5221406"/>
          </a:xfrm>
        </p:spPr>
        <p:txBody>
          <a:bodyPr/>
          <a:lstStyle/>
          <a:p>
            <a:pPr marL="0" indent="0" algn="ctr">
              <a:buNone/>
            </a:pPr>
            <a:r>
              <a:rPr lang="en-US" sz="2800" b="1" u="sng" dirty="0" smtClean="0"/>
              <a:t>Patient Strategy/Impatient Strategy</a:t>
            </a:r>
          </a:p>
          <a:p>
            <a:r>
              <a:rPr lang="en-US" sz="2800" dirty="0" smtClean="0"/>
              <a:t>So far, only two food types.</a:t>
            </a:r>
          </a:p>
          <a:p>
            <a:r>
              <a:rPr lang="en-US" sz="2800" dirty="0" smtClean="0"/>
              <a:t>Also, we disregarded daily energy requirements R.</a:t>
            </a:r>
          </a:p>
          <a:p>
            <a:r>
              <a:rPr lang="en-US" sz="2800" dirty="0" smtClean="0"/>
              <a:t>If more than two food types, might define </a:t>
            </a:r>
            <a:r>
              <a:rPr lang="en-US" sz="2800" dirty="0" err="1" smtClean="0"/>
              <a:t>Δ</a:t>
            </a:r>
            <a:r>
              <a:rPr lang="en-US" sz="2800" dirty="0" smtClean="0"/>
              <a:t> = a subset of food types.</a:t>
            </a:r>
          </a:p>
          <a:p>
            <a:r>
              <a:rPr lang="en-US" sz="2800" dirty="0" smtClean="0"/>
              <a:t>Then compare:</a:t>
            </a:r>
          </a:p>
          <a:p>
            <a:pPr lvl="1"/>
            <a:r>
              <a:rPr lang="en-US" sz="2400" dirty="0" smtClean="0"/>
              <a:t>Strategy (1): Always eat first food encountered</a:t>
            </a:r>
          </a:p>
          <a:p>
            <a:pPr lvl="1"/>
            <a:r>
              <a:rPr lang="en-US" sz="2400" dirty="0" smtClean="0"/>
              <a:t>Strategy (2): Wait until a food of one of the types in </a:t>
            </a:r>
            <a:r>
              <a:rPr lang="en-US" sz="2400" dirty="0" err="1" smtClean="0"/>
              <a:t>Δ</a:t>
            </a:r>
            <a:r>
              <a:rPr lang="en-US" sz="2400" dirty="0" smtClean="0"/>
              <a:t> is encountered.</a:t>
            </a:r>
          </a:p>
          <a:p>
            <a:pPr lvl="1"/>
            <a:r>
              <a:rPr lang="en-US" sz="2400" dirty="0" smtClean="0"/>
              <a:t>Strategy (3): Wait up to w-1 steps with strategy (2) and then adopt strategy (1) </a:t>
            </a:r>
          </a:p>
          <a:p>
            <a:r>
              <a:rPr lang="en-US" sz="2800" dirty="0" smtClean="0"/>
              <a:t>How to choose </a:t>
            </a:r>
            <a:r>
              <a:rPr lang="en-US" sz="2800" dirty="0" err="1" smtClean="0"/>
              <a:t>Δ</a:t>
            </a:r>
            <a:r>
              <a:rPr lang="en-US" sz="2800" dirty="0" smtClean="0"/>
              <a:t> is one challenge.</a:t>
            </a:r>
            <a:endParaRPr lang="en-US" sz="2800" dirty="0"/>
          </a:p>
          <a:p>
            <a:pPr marL="0" indent="0" algn="ctr">
              <a:buNone/>
            </a:pPr>
            <a:endParaRPr lang="en-US" sz="2800" dirty="0"/>
          </a:p>
          <a:p>
            <a:pPr marL="0" indent="0" algn="ctr">
              <a:buNone/>
            </a:pPr>
            <a:endParaRPr lang="en-US" sz="2800" dirty="0" smtClean="0"/>
          </a:p>
          <a:p>
            <a:endParaRPr lang="en-US" sz="2800" dirty="0" smtClean="0"/>
          </a:p>
          <a:p>
            <a:pPr marL="0" indent="0" algn="ctr">
              <a:buNone/>
            </a:pPr>
            <a:endParaRPr lang="en-US" sz="2400" dirty="0"/>
          </a:p>
          <a:p>
            <a:endParaRPr lang="en-US" sz="2800" dirty="0" smtClean="0"/>
          </a:p>
          <a:p>
            <a:pPr marL="0" indent="0" algn="ctr">
              <a:buNone/>
            </a:pPr>
            <a:endParaRPr lang="en-US" sz="2800" dirty="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31141631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b="1" dirty="0" smtClean="0"/>
              <a:t>Pure Searchers</a:t>
            </a:r>
            <a:endParaRPr lang="en-US" sz="4000" b="1" dirty="0"/>
          </a:p>
        </p:txBody>
      </p:sp>
      <p:sp>
        <p:nvSpPr>
          <p:cNvPr id="1313795" name="Rectangle 3"/>
          <p:cNvSpPr>
            <a:spLocks noGrp="1" noChangeArrowheads="1"/>
          </p:cNvSpPr>
          <p:nvPr>
            <p:ph type="body" idx="4294967295"/>
          </p:nvPr>
        </p:nvSpPr>
        <p:spPr>
          <a:xfrm>
            <a:off x="152400" y="609600"/>
            <a:ext cx="8610600" cy="5221406"/>
          </a:xfrm>
        </p:spPr>
        <p:txBody>
          <a:bodyPr/>
          <a:lstStyle/>
          <a:p>
            <a:pPr marL="0" indent="0" algn="ctr">
              <a:buNone/>
            </a:pPr>
            <a:r>
              <a:rPr lang="en-US" sz="2800" b="1" u="sng" dirty="0" smtClean="0"/>
              <a:t>Patient Strategy/Impatient Strategy</a:t>
            </a:r>
          </a:p>
          <a:p>
            <a:r>
              <a:rPr lang="en-US" sz="2800" dirty="0" smtClean="0"/>
              <a:t>In the ecological problem, the energy requirements R enter into the discussion of which of these strategies is better since it is the versions of objective function like relative energetic efficiency</a:t>
            </a:r>
          </a:p>
          <a:p>
            <a:pPr marL="0" indent="0" algn="ctr">
              <a:buNone/>
            </a:pPr>
            <a:r>
              <a:rPr lang="en-US" sz="2800" dirty="0"/>
              <a:t>(E</a:t>
            </a:r>
            <a:r>
              <a:rPr lang="en-US" sz="2800" baseline="-25000" dirty="0"/>
              <a:t>O</a:t>
            </a:r>
            <a:r>
              <a:rPr lang="en-US" sz="2800" dirty="0"/>
              <a:t>/E</a:t>
            </a:r>
            <a:r>
              <a:rPr lang="en-US" sz="2800" baseline="-25000" dirty="0"/>
              <a:t>R</a:t>
            </a:r>
            <a:r>
              <a:rPr lang="en-US" sz="2800" dirty="0"/>
              <a:t>)</a:t>
            </a:r>
          </a:p>
          <a:p>
            <a:pPr marL="0" indent="0" algn="ctr">
              <a:buNone/>
            </a:pPr>
            <a:r>
              <a:rPr lang="en-US" sz="800" b="1" dirty="0"/>
              <a:t>____________________</a:t>
            </a:r>
          </a:p>
          <a:p>
            <a:pPr marL="0" indent="0" algn="ctr">
              <a:buNone/>
            </a:pPr>
            <a:r>
              <a:rPr lang="en-US" sz="2800" dirty="0"/>
              <a:t>E</a:t>
            </a:r>
            <a:r>
              <a:rPr lang="en-US" sz="2800" baseline="-25000" dirty="0"/>
              <a:t>I</a:t>
            </a:r>
          </a:p>
          <a:p>
            <a:pPr marL="0" indent="0">
              <a:buNone/>
            </a:pPr>
            <a:r>
              <a:rPr lang="en-US" sz="2800" dirty="0" smtClean="0"/>
              <a:t>    that may be most relevant.</a:t>
            </a:r>
            <a:endParaRPr lang="en-US" sz="2800" dirty="0"/>
          </a:p>
          <a:p>
            <a:pPr marL="0" indent="0" algn="ctr">
              <a:buNone/>
            </a:pPr>
            <a:endParaRPr lang="en-US" sz="2800" dirty="0"/>
          </a:p>
          <a:p>
            <a:pPr marL="0" indent="0" algn="ctr">
              <a:buNone/>
            </a:pPr>
            <a:endParaRPr lang="en-US" sz="2800" dirty="0" smtClean="0"/>
          </a:p>
          <a:p>
            <a:endParaRPr lang="en-US" sz="2800" dirty="0" smtClean="0"/>
          </a:p>
          <a:p>
            <a:pPr marL="0" indent="0" algn="ctr">
              <a:buNone/>
            </a:pPr>
            <a:endParaRPr lang="en-US" sz="2400" dirty="0"/>
          </a:p>
          <a:p>
            <a:endParaRPr lang="en-US" sz="2800" dirty="0" smtClean="0"/>
          </a:p>
          <a:p>
            <a:pPr marL="0" indent="0" algn="ctr">
              <a:buNone/>
            </a:pPr>
            <a:endParaRPr lang="en-US" sz="2800" dirty="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732710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228600"/>
            <a:ext cx="9148763" cy="774510"/>
          </a:xfrm>
        </p:spPr>
        <p:txBody>
          <a:bodyPr/>
          <a:lstStyle/>
          <a:p>
            <a:r>
              <a:rPr lang="en-US" sz="4000" b="1" dirty="0" smtClean="0"/>
              <a:t>Many Goals of Fisheries Law Enforcement</a:t>
            </a:r>
            <a:endParaRPr lang="en-US" sz="4000" b="1" dirty="0"/>
          </a:p>
        </p:txBody>
      </p:sp>
      <p:sp>
        <p:nvSpPr>
          <p:cNvPr id="1313795" name="Rectangle 3"/>
          <p:cNvSpPr>
            <a:spLocks noGrp="1" noChangeArrowheads="1"/>
          </p:cNvSpPr>
          <p:nvPr>
            <p:ph type="body" idx="4294967295"/>
          </p:nvPr>
        </p:nvSpPr>
        <p:spPr>
          <a:xfrm>
            <a:off x="152400" y="1143000"/>
            <a:ext cx="8610600" cy="5221406"/>
          </a:xfrm>
        </p:spPr>
        <p:txBody>
          <a:bodyPr/>
          <a:lstStyle/>
          <a:p>
            <a:pPr marL="457200" indent="-457200">
              <a:buFont typeface="Arial"/>
              <a:buChar char="•"/>
            </a:pPr>
            <a:r>
              <a:rPr lang="en-US" sz="2800" dirty="0" smtClean="0"/>
              <a:t>The project started with the following definition of the goal: </a:t>
            </a:r>
            <a:r>
              <a:rPr lang="en-US" sz="2800" b="1" i="1" dirty="0" smtClean="0"/>
              <a:t>Find a decision rule for deciding whether or not to board that leads to as large a percentage of times as possible in which boarding leads to finding a violation.</a:t>
            </a:r>
          </a:p>
          <a:p>
            <a:pPr marL="857250" lvl="1" indent="-457200">
              <a:buFont typeface="Arial"/>
              <a:buChar char="•"/>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6"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8" name="Picture 7"/>
          <p:cNvPicPr>
            <a:picLocks noChangeAspect="1"/>
          </p:cNvPicPr>
          <p:nvPr/>
        </p:nvPicPr>
        <p:blipFill>
          <a:blip r:embed="rId3" cstate="print"/>
          <a:stretch>
            <a:fillRect/>
          </a:stretch>
        </p:blipFill>
        <p:spPr>
          <a:xfrm>
            <a:off x="2667000" y="3657600"/>
            <a:ext cx="2819400" cy="1876183"/>
          </a:xfrm>
          <a:prstGeom prst="rect">
            <a:avLst/>
          </a:prstGeom>
        </p:spPr>
      </p:pic>
    </p:spTree>
    <p:extLst>
      <p:ext uri="{BB962C8B-B14F-4D97-AF65-F5344CB8AC3E}">
        <p14:creationId xmlns:p14="http://schemas.microsoft.com/office/powerpoint/2010/main" val="3177435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12510"/>
            <a:ext cx="9148763" cy="774510"/>
          </a:xfrm>
        </p:spPr>
        <p:txBody>
          <a:bodyPr/>
          <a:lstStyle/>
          <a:p>
            <a:r>
              <a:rPr lang="en-US" sz="4000" dirty="0" smtClean="0"/>
              <a:t>Ecological Analogy: Comments</a:t>
            </a:r>
            <a:endParaRPr lang="en-US" sz="4000" b="1" dirty="0"/>
          </a:p>
        </p:txBody>
      </p:sp>
      <p:sp>
        <p:nvSpPr>
          <p:cNvPr id="1313795" name="Rectangle 3"/>
          <p:cNvSpPr>
            <a:spLocks noGrp="1" noChangeArrowheads="1"/>
          </p:cNvSpPr>
          <p:nvPr>
            <p:ph type="body" idx="4294967295"/>
          </p:nvPr>
        </p:nvSpPr>
        <p:spPr>
          <a:xfrm>
            <a:off x="152400" y="533400"/>
            <a:ext cx="8610600" cy="5221406"/>
          </a:xfrm>
        </p:spPr>
        <p:txBody>
          <a:bodyPr/>
          <a:lstStyle/>
          <a:p>
            <a:r>
              <a:rPr lang="en-US" sz="2800" dirty="0" smtClean="0"/>
              <a:t>How do we calculate E(</a:t>
            </a:r>
            <a:r>
              <a:rPr lang="en-US" sz="2800" dirty="0" err="1" smtClean="0"/>
              <a:t>i</a:t>
            </a:r>
            <a:r>
              <a:rPr lang="en-US" sz="2800" dirty="0" smtClean="0"/>
              <a:t>)?</a:t>
            </a:r>
          </a:p>
          <a:p>
            <a:r>
              <a:rPr lang="en-US" sz="2800" dirty="0" smtClean="0"/>
              <a:t>Which of the four measures of efficiency are most appropriate to investigate?</a:t>
            </a:r>
          </a:p>
          <a:p>
            <a:r>
              <a:rPr lang="en-US" sz="2800" dirty="0" smtClean="0"/>
              <a:t>Should the Coast Guard adopt a pure pursuer or pure searcher model, or some hybrid?</a:t>
            </a:r>
          </a:p>
          <a:p>
            <a:r>
              <a:rPr lang="en-US" sz="2800" dirty="0" smtClean="0"/>
              <a:t>If the pure pursuer model, how bring in uncertainty about distribution of food items?</a:t>
            </a:r>
          </a:p>
          <a:p>
            <a:r>
              <a:rPr lang="en-US" sz="2800" dirty="0" smtClean="0"/>
              <a:t>If the pure searcher model, when is the patient strategy best and when is the impatient strategy best?</a:t>
            </a:r>
          </a:p>
          <a:p>
            <a:r>
              <a:rPr lang="en-US" sz="2800" dirty="0" smtClean="0"/>
              <a:t>If it is the patient strategy, which variation of that strategy is best?</a:t>
            </a:r>
          </a:p>
          <a:p>
            <a:r>
              <a:rPr lang="en-US" sz="2800" dirty="0" smtClean="0"/>
              <a:t>There is much more to do.</a:t>
            </a:r>
          </a:p>
          <a:p>
            <a:pPr marL="0" indent="0" algn="ctr">
              <a:buNone/>
            </a:pPr>
            <a:endParaRPr lang="en-US" sz="2800" dirty="0"/>
          </a:p>
          <a:p>
            <a:pPr marL="0" indent="0" algn="ctr">
              <a:buNone/>
            </a:pPr>
            <a:endParaRPr lang="en-US" sz="2800" dirty="0" smtClean="0"/>
          </a:p>
          <a:p>
            <a:endParaRPr lang="en-US" sz="2800" dirty="0" smtClean="0"/>
          </a:p>
          <a:p>
            <a:pPr marL="0" indent="0" algn="ctr">
              <a:buNone/>
            </a:pPr>
            <a:endParaRPr lang="en-US" sz="2400" dirty="0"/>
          </a:p>
          <a:p>
            <a:endParaRPr lang="en-US" sz="2800" dirty="0" smtClean="0"/>
          </a:p>
          <a:p>
            <a:pPr marL="0" indent="0" algn="ctr">
              <a:buNone/>
            </a:pPr>
            <a:endParaRPr lang="en-US" sz="2800" dirty="0"/>
          </a:p>
          <a:p>
            <a:endParaRPr lang="en-US" sz="2000" dirty="0" smtClean="0"/>
          </a:p>
          <a:p>
            <a:pPr marL="457200" indent="-457200">
              <a:buFont typeface="Arial"/>
              <a:buChar char="•"/>
            </a:pPr>
            <a:endParaRPr lang="en-US" sz="2800" dirty="0" smtClean="0"/>
          </a:p>
          <a:p>
            <a:pPr marL="400050" lvl="1" indent="0">
              <a:buNone/>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pic>
        <p:nvPicPr>
          <p:cNvPr id="5"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Tree>
    <p:extLst>
      <p:ext uri="{BB962C8B-B14F-4D97-AF65-F5344CB8AC3E}">
        <p14:creationId xmlns:p14="http://schemas.microsoft.com/office/powerpoint/2010/main" val="27018820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7013" y="-76200"/>
            <a:ext cx="8539162" cy="1371600"/>
          </a:xfrm>
        </p:spPr>
        <p:txBody>
          <a:bodyPr/>
          <a:lstStyle/>
          <a:p>
            <a:r>
              <a:rPr lang="en-US" dirty="0" smtClean="0"/>
              <a:t>Special Thanks to:</a:t>
            </a:r>
          </a:p>
        </p:txBody>
      </p:sp>
      <p:sp>
        <p:nvSpPr>
          <p:cNvPr id="3075" name="Rectangle 3"/>
          <p:cNvSpPr>
            <a:spLocks noGrp="1" noChangeArrowheads="1"/>
          </p:cNvSpPr>
          <p:nvPr>
            <p:ph type="body" idx="1"/>
          </p:nvPr>
        </p:nvSpPr>
        <p:spPr>
          <a:xfrm>
            <a:off x="381000" y="1066800"/>
            <a:ext cx="8153400" cy="5410200"/>
          </a:xfrm>
        </p:spPr>
        <p:txBody>
          <a:bodyPr/>
          <a:lstStyle/>
          <a:p>
            <a:pPr marL="0" indent="0">
              <a:buNone/>
            </a:pPr>
            <a:r>
              <a:rPr lang="en-US" sz="2300" dirty="0"/>
              <a:t/>
            </a:r>
            <a:br>
              <a:rPr lang="en-US" sz="2300" dirty="0"/>
            </a:br>
            <a:r>
              <a:rPr lang="en-US" sz="2300" dirty="0" smtClean="0"/>
              <a:t/>
            </a:r>
            <a:br>
              <a:rPr lang="en-US" sz="2300" dirty="0" smtClean="0"/>
            </a:br>
            <a:r>
              <a:rPr lang="en-US" sz="2300" dirty="0" smtClean="0"/>
              <a:t/>
            </a:r>
            <a:br>
              <a:rPr lang="en-US" sz="2300" dirty="0" smtClean="0"/>
            </a:br>
            <a:endParaRPr lang="en-US" sz="2300" dirty="0" smtClean="0"/>
          </a:p>
          <a:p>
            <a:pPr marL="0" indent="0" algn="r">
              <a:buNone/>
            </a:pPr>
            <a:endParaRPr lang="en-US" sz="2300" b="1" dirty="0"/>
          </a:p>
          <a:p>
            <a:pPr marL="0" indent="0" algn="r">
              <a:buNone/>
            </a:pPr>
            <a:endParaRPr lang="en-US" sz="2300" b="1" dirty="0" smtClean="0"/>
          </a:p>
          <a:p>
            <a:pPr marL="0" indent="0" algn="r">
              <a:buNone/>
            </a:pPr>
            <a:endParaRPr lang="en-US" sz="2300" b="1" dirty="0"/>
          </a:p>
          <a:p>
            <a:pPr marL="0" indent="0" algn="r">
              <a:buNone/>
            </a:pPr>
            <a:endParaRPr lang="en-US" sz="2300" b="1" dirty="0" smtClean="0"/>
          </a:p>
          <a:p>
            <a:pPr marL="0" indent="0" algn="r">
              <a:buNone/>
            </a:pPr>
            <a:endParaRPr lang="en-US" sz="2300" b="1" dirty="0"/>
          </a:p>
        </p:txBody>
      </p:sp>
      <p:pic>
        <p:nvPicPr>
          <p:cNvPr id="4"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352" r="5274"/>
          <a:stretch/>
        </p:blipFill>
        <p:spPr bwMode="auto">
          <a:xfrm>
            <a:off x="3733800" y="1295400"/>
            <a:ext cx="1663218" cy="230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228" t="3250" r="26619" b="13364"/>
          <a:stretch/>
        </p:blipFill>
        <p:spPr bwMode="auto">
          <a:xfrm>
            <a:off x="6629400" y="1295400"/>
            <a:ext cx="1663218" cy="231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19200"/>
            <a:ext cx="1663218" cy="230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4038600"/>
            <a:ext cx="2210862" cy="830997"/>
          </a:xfrm>
          <a:prstGeom prst="rect">
            <a:avLst/>
          </a:prstGeom>
          <a:noFill/>
        </p:spPr>
        <p:txBody>
          <a:bodyPr wrap="none" rtlCol="0">
            <a:spAutoFit/>
          </a:bodyPr>
          <a:lstStyle/>
          <a:p>
            <a:r>
              <a:rPr lang="en-US" dirty="0" smtClean="0"/>
              <a:t>Hans </a:t>
            </a:r>
            <a:r>
              <a:rPr lang="en-US" dirty="0" err="1" smtClean="0"/>
              <a:t>Chalupsky</a:t>
            </a:r>
            <a:endParaRPr lang="en-US" dirty="0" smtClean="0"/>
          </a:p>
          <a:p>
            <a:r>
              <a:rPr lang="en-US" dirty="0" smtClean="0"/>
              <a:t>USC</a:t>
            </a:r>
            <a:endParaRPr lang="en-US" dirty="0"/>
          </a:p>
        </p:txBody>
      </p:sp>
      <p:sp>
        <p:nvSpPr>
          <p:cNvPr id="3" name="TextBox 2"/>
          <p:cNvSpPr txBox="1"/>
          <p:nvPr/>
        </p:nvSpPr>
        <p:spPr>
          <a:xfrm>
            <a:off x="3581400" y="3962400"/>
            <a:ext cx="2244575" cy="1200328"/>
          </a:xfrm>
          <a:prstGeom prst="rect">
            <a:avLst/>
          </a:prstGeom>
          <a:noFill/>
        </p:spPr>
        <p:txBody>
          <a:bodyPr wrap="none" rtlCol="0">
            <a:spAutoFit/>
          </a:bodyPr>
          <a:lstStyle/>
          <a:p>
            <a:r>
              <a:rPr lang="en-US" dirty="0" smtClean="0"/>
              <a:t>Bobby </a:t>
            </a:r>
            <a:r>
              <a:rPr lang="en-US" dirty="0" err="1" smtClean="0"/>
              <a:t>DeMarco</a:t>
            </a:r>
            <a:endParaRPr lang="en-US" dirty="0" smtClean="0"/>
          </a:p>
          <a:p>
            <a:r>
              <a:rPr lang="en-US" dirty="0" smtClean="0"/>
              <a:t>Rutgers</a:t>
            </a:r>
          </a:p>
          <a:p>
            <a:endParaRPr lang="en-US" dirty="0"/>
          </a:p>
        </p:txBody>
      </p:sp>
      <p:sp>
        <p:nvSpPr>
          <p:cNvPr id="5" name="TextBox 4"/>
          <p:cNvSpPr txBox="1"/>
          <p:nvPr/>
        </p:nvSpPr>
        <p:spPr>
          <a:xfrm>
            <a:off x="6477000" y="4114800"/>
            <a:ext cx="1509548" cy="830997"/>
          </a:xfrm>
          <a:prstGeom prst="rect">
            <a:avLst/>
          </a:prstGeom>
          <a:noFill/>
        </p:spPr>
        <p:txBody>
          <a:bodyPr wrap="none" rtlCol="0">
            <a:spAutoFit/>
          </a:bodyPr>
          <a:lstStyle/>
          <a:p>
            <a:r>
              <a:rPr lang="en-US" dirty="0" smtClean="0"/>
              <a:t>Minge </a:t>
            </a:r>
            <a:r>
              <a:rPr lang="en-US" dirty="0" err="1" smtClean="0"/>
              <a:t>Xie</a:t>
            </a:r>
            <a:endParaRPr lang="en-US" dirty="0" smtClean="0"/>
          </a:p>
          <a:p>
            <a:r>
              <a:rPr lang="en-US" dirty="0" smtClean="0"/>
              <a:t>Rutgers</a:t>
            </a:r>
            <a:endParaRPr lang="en-US" dirty="0"/>
          </a:p>
        </p:txBody>
      </p:sp>
    </p:spTree>
    <p:extLst>
      <p:ext uri="{BB962C8B-B14F-4D97-AF65-F5344CB8AC3E}">
        <p14:creationId xmlns:p14="http://schemas.microsoft.com/office/powerpoint/2010/main" val="6027840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srcRect/>
          <a:stretch>
            <a:fillRect/>
          </a:stretch>
        </p:blipFill>
        <p:spPr bwMode="auto">
          <a:xfrm>
            <a:off x="609600" y="5640388"/>
            <a:ext cx="2190750" cy="989012"/>
          </a:xfrm>
          <a:prstGeom prst="rect">
            <a:avLst/>
          </a:prstGeom>
          <a:noFill/>
          <a:ln w="9525">
            <a:noFill/>
            <a:miter lim="800000"/>
            <a:headEnd/>
            <a:tailEnd/>
          </a:ln>
        </p:spPr>
      </p:pic>
      <p:sp>
        <p:nvSpPr>
          <p:cNvPr id="4" name="Rectangle 2"/>
          <p:cNvSpPr txBox="1">
            <a:spLocks noChangeArrowheads="1"/>
          </p:cNvSpPr>
          <p:nvPr/>
        </p:nvSpPr>
        <p:spPr bwMode="auto">
          <a:xfrm>
            <a:off x="228600" y="-152400"/>
            <a:ext cx="8539162"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mj-cs"/>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90000"/>
              </a:lnSpc>
            </a:pPr>
            <a:r>
              <a:rPr lang="en-US" dirty="0" smtClean="0"/>
              <a:t>Additional Acknowledgements</a:t>
            </a:r>
          </a:p>
        </p:txBody>
      </p:sp>
      <p:sp>
        <p:nvSpPr>
          <p:cNvPr id="5" name="Rectangle 3"/>
          <p:cNvSpPr txBox="1">
            <a:spLocks noChangeArrowheads="1"/>
          </p:cNvSpPr>
          <p:nvPr/>
        </p:nvSpPr>
        <p:spPr bwMode="auto">
          <a:xfrm>
            <a:off x="466849" y="1066800"/>
            <a:ext cx="8153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63"/>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128"/>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a:lstStyle>
          <a:p>
            <a:pPr>
              <a:lnSpc>
                <a:spcPct val="90000"/>
              </a:lnSpc>
            </a:pPr>
            <a:r>
              <a:rPr lang="en-US" sz="2800" dirty="0" smtClean="0"/>
              <a:t>LCDR Ryan </a:t>
            </a:r>
            <a:r>
              <a:rPr lang="en-US" sz="2800" dirty="0" err="1" smtClean="0"/>
              <a:t>Hamil</a:t>
            </a:r>
            <a:r>
              <a:rPr lang="en-US" sz="2800" dirty="0" smtClean="0"/>
              <a:t>, US Coast Guard</a:t>
            </a:r>
          </a:p>
          <a:p>
            <a:pPr>
              <a:lnSpc>
                <a:spcPct val="90000"/>
              </a:lnSpc>
            </a:pPr>
            <a:r>
              <a:rPr lang="en-US" sz="2800" dirty="0" smtClean="0"/>
              <a:t>Lt. Ryan </a:t>
            </a:r>
            <a:r>
              <a:rPr lang="en-US" sz="2800" dirty="0" err="1" smtClean="0"/>
              <a:t>Kowalske</a:t>
            </a:r>
            <a:r>
              <a:rPr lang="en-US" sz="2800" dirty="0" smtClean="0"/>
              <a:t>, US Coast Guard</a:t>
            </a:r>
          </a:p>
          <a:p>
            <a:pPr>
              <a:lnSpc>
                <a:spcPct val="90000"/>
              </a:lnSpc>
            </a:pPr>
            <a:r>
              <a:rPr lang="en-US" sz="2800" dirty="0" smtClean="0"/>
              <a:t>Ed </a:t>
            </a:r>
            <a:r>
              <a:rPr lang="en-US" sz="2800" dirty="0" err="1" smtClean="0"/>
              <a:t>Hovy</a:t>
            </a:r>
            <a:r>
              <a:rPr lang="en-US" sz="2800" dirty="0" smtClean="0"/>
              <a:t>, Carnegie-Mellon</a:t>
            </a:r>
          </a:p>
          <a:p>
            <a:pPr>
              <a:lnSpc>
                <a:spcPct val="90000"/>
              </a:lnSpc>
            </a:pPr>
            <a:r>
              <a:rPr lang="en-US" sz="2800" dirty="0" smtClean="0"/>
              <a:t>Paul Kantor, Rutgers</a:t>
            </a:r>
          </a:p>
          <a:p>
            <a:pPr>
              <a:lnSpc>
                <a:spcPct val="90000"/>
              </a:lnSpc>
            </a:pPr>
            <a:r>
              <a:rPr lang="en-US" sz="2800" dirty="0" smtClean="0"/>
              <a:t>Alisa </a:t>
            </a:r>
            <a:r>
              <a:rPr lang="en-US" sz="2800" dirty="0" err="1" smtClean="0"/>
              <a:t>Matlin</a:t>
            </a:r>
            <a:r>
              <a:rPr lang="en-US" sz="2800" dirty="0" smtClean="0"/>
              <a:t>, Rutgers</a:t>
            </a:r>
          </a:p>
          <a:p>
            <a:pPr>
              <a:lnSpc>
                <a:spcPct val="90000"/>
              </a:lnSpc>
            </a:pPr>
            <a:r>
              <a:rPr lang="en-US" sz="2800" dirty="0" err="1" smtClean="0"/>
              <a:t>Priyam</a:t>
            </a:r>
            <a:r>
              <a:rPr lang="en-US" sz="2800" dirty="0" smtClean="0"/>
              <a:t> </a:t>
            </a:r>
            <a:r>
              <a:rPr lang="en-US" sz="2800" dirty="0" err="1"/>
              <a:t>Mitra</a:t>
            </a:r>
            <a:r>
              <a:rPr lang="en-US" sz="2800" dirty="0"/>
              <a:t>, </a:t>
            </a:r>
            <a:r>
              <a:rPr lang="en-US" sz="2800" dirty="0" smtClean="0"/>
              <a:t>Rutgers</a:t>
            </a:r>
          </a:p>
          <a:p>
            <a:pPr>
              <a:lnSpc>
                <a:spcPct val="90000"/>
              </a:lnSpc>
            </a:pPr>
            <a:r>
              <a:rPr lang="en-US" sz="2800" dirty="0" err="1" smtClean="0"/>
              <a:t>Birnur</a:t>
            </a:r>
            <a:r>
              <a:rPr lang="en-US" sz="2800" dirty="0" smtClean="0"/>
              <a:t> </a:t>
            </a:r>
            <a:r>
              <a:rPr lang="en-US" sz="2800" dirty="0" err="1" smtClean="0"/>
              <a:t>Ozbas</a:t>
            </a:r>
            <a:r>
              <a:rPr lang="en-US" sz="2800" dirty="0" smtClean="0"/>
              <a:t>, Rutgers</a:t>
            </a:r>
            <a:endParaRPr lang="en-US" sz="2800" dirty="0"/>
          </a:p>
          <a:p>
            <a:pPr>
              <a:lnSpc>
                <a:spcPct val="90000"/>
              </a:lnSpc>
            </a:pPr>
            <a:r>
              <a:rPr lang="en-US" sz="2800" dirty="0" smtClean="0"/>
              <a:t>Andrew Philpot, USC</a:t>
            </a:r>
          </a:p>
          <a:p>
            <a:pPr>
              <a:lnSpc>
                <a:spcPct val="90000"/>
              </a:lnSpc>
            </a:pPr>
            <a:r>
              <a:rPr lang="en-US" sz="2800" dirty="0"/>
              <a:t>William </a:t>
            </a:r>
            <a:r>
              <a:rPr lang="en-US" sz="2800" dirty="0" err="1" smtClean="0"/>
              <a:t>Strawderman</a:t>
            </a:r>
            <a:r>
              <a:rPr lang="en-US" sz="2800" dirty="0" smtClean="0"/>
              <a:t>, Rutgers</a:t>
            </a:r>
          </a:p>
          <a:p>
            <a:pPr>
              <a:lnSpc>
                <a:spcPct val="90000"/>
              </a:lnSpc>
            </a:pPr>
            <a:r>
              <a:rPr lang="en-US" sz="2800" dirty="0" smtClean="0"/>
              <a:t>James </a:t>
            </a:r>
            <a:r>
              <a:rPr lang="en-US" sz="2800" dirty="0" err="1" smtClean="0"/>
              <a:t>Wojtowicz</a:t>
            </a:r>
            <a:r>
              <a:rPr lang="en-US" sz="2800" dirty="0" smtClean="0"/>
              <a:t>, Rutgers</a:t>
            </a:r>
          </a:p>
          <a:p>
            <a:pPr>
              <a:lnSpc>
                <a:spcPct val="90000"/>
              </a:lnSpc>
            </a:pPr>
            <a:endParaRPr lang="en-US" sz="2800" dirty="0" smtClean="0"/>
          </a:p>
        </p:txBody>
      </p:sp>
    </p:spTree>
    <p:extLst>
      <p:ext uri="{BB962C8B-B14F-4D97-AF65-F5344CB8AC3E}">
        <p14:creationId xmlns:p14="http://schemas.microsoft.com/office/powerpoint/2010/main" val="3668676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idx="4294967295"/>
          </p:nvPr>
        </p:nvSpPr>
        <p:spPr>
          <a:xfrm>
            <a:off x="-4763" y="228600"/>
            <a:ext cx="9148763" cy="774510"/>
          </a:xfrm>
        </p:spPr>
        <p:txBody>
          <a:bodyPr/>
          <a:lstStyle/>
          <a:p>
            <a:r>
              <a:rPr lang="en-US" sz="4000" b="1" dirty="0" smtClean="0"/>
              <a:t>Many Goals of Fisheries Law Enforcement</a:t>
            </a:r>
            <a:endParaRPr lang="en-US" sz="4000" b="1" dirty="0"/>
          </a:p>
        </p:txBody>
      </p:sp>
      <p:sp>
        <p:nvSpPr>
          <p:cNvPr id="1313795" name="Rectangle 3"/>
          <p:cNvSpPr>
            <a:spLocks noGrp="1" noChangeArrowheads="1"/>
          </p:cNvSpPr>
          <p:nvPr>
            <p:ph type="body" idx="4294967295"/>
          </p:nvPr>
        </p:nvSpPr>
        <p:spPr>
          <a:xfrm>
            <a:off x="152400" y="990600"/>
            <a:ext cx="8610600" cy="5221406"/>
          </a:xfrm>
        </p:spPr>
        <p:txBody>
          <a:bodyPr/>
          <a:lstStyle/>
          <a:p>
            <a:pPr marL="457200" indent="-457200">
              <a:buFont typeface="Arial"/>
              <a:buChar char="•"/>
            </a:pPr>
            <a:r>
              <a:rPr lang="en-US" sz="2800" dirty="0" smtClean="0"/>
              <a:t>Complication: There are different types of violations:</a:t>
            </a:r>
          </a:p>
          <a:p>
            <a:pPr marL="857250" lvl="1" indent="-457200">
              <a:buFont typeface="Lucida Grande"/>
              <a:buChar char="­"/>
            </a:pPr>
            <a:r>
              <a:rPr lang="en-US" dirty="0" smtClean="0"/>
              <a:t>Fisheries violations</a:t>
            </a:r>
          </a:p>
          <a:p>
            <a:pPr marL="857250" lvl="1" indent="-457200">
              <a:buFont typeface="Lucida Grande"/>
              <a:buChar char="­"/>
            </a:pPr>
            <a:r>
              <a:rPr lang="en-US" dirty="0" smtClean="0"/>
              <a:t>Safety violations</a:t>
            </a:r>
          </a:p>
          <a:p>
            <a:pPr marL="857250" lvl="1" indent="-457200">
              <a:buFont typeface="Lucida Grande"/>
              <a:buChar char="­"/>
            </a:pPr>
            <a:r>
              <a:rPr lang="en-US" dirty="0" smtClean="0"/>
              <a:t>It’s hard to compare seriousness of a fishery violation vs. a safety violation</a:t>
            </a:r>
          </a:p>
          <a:p>
            <a:pPr marL="457200" indent="-457200">
              <a:buFont typeface="Arial"/>
              <a:buChar char="•"/>
            </a:pPr>
            <a:r>
              <a:rPr lang="en-US" sz="2800" dirty="0" smtClean="0"/>
              <a:t>Complication: Some violations are more serious than others</a:t>
            </a:r>
          </a:p>
          <a:p>
            <a:pPr marL="857250" lvl="1" indent="-457200">
              <a:buFont typeface="Lucida Grande"/>
              <a:buChar char="­"/>
            </a:pPr>
            <a:r>
              <a:rPr lang="en-US" dirty="0" smtClean="0"/>
              <a:t>Categories of violations (e.g., simply severe or not severe)</a:t>
            </a:r>
          </a:p>
          <a:p>
            <a:pPr marL="857250" lvl="1" indent="-457200">
              <a:buFont typeface="Lucida Grande"/>
              <a:buChar char="­"/>
            </a:pPr>
            <a:r>
              <a:rPr lang="en-US" dirty="0" smtClean="0"/>
              <a:t>Ranking of violations (from least to most severe)</a:t>
            </a:r>
          </a:p>
          <a:p>
            <a:pPr marL="857250" lvl="1" indent="-457200">
              <a:buFont typeface="Arial"/>
              <a:buChar char="•"/>
            </a:pPr>
            <a:endParaRPr lang="en-US" sz="2200" dirty="0" smtClean="0"/>
          </a:p>
          <a:p>
            <a:pPr marL="857250" lvl="1" indent="-457200">
              <a:buFont typeface="Arial"/>
              <a:buChar char="•"/>
            </a:pPr>
            <a:endParaRPr lang="en-US" sz="22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a:p>
            <a:pPr marL="457200" indent="-457200">
              <a:buFont typeface="Arial"/>
              <a:buChar char="•"/>
            </a:pPr>
            <a:endParaRPr lang="en-US" sz="2600" dirty="0" smtClean="0"/>
          </a:p>
        </p:txBody>
      </p:sp>
    </p:spTree>
    <p:extLst>
      <p:ext uri="{BB962C8B-B14F-4D97-AF65-F5344CB8AC3E}">
        <p14:creationId xmlns:p14="http://schemas.microsoft.com/office/powerpoint/2010/main" val="1463701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25503</TotalTime>
  <Words>5436</Words>
  <Application>Microsoft Office PowerPoint</Application>
  <PresentationFormat>On-screen Show (4:3)</PresentationFormat>
  <Paragraphs>964</Paragraphs>
  <Slides>82</Slides>
  <Notes>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85" baseType="lpstr">
      <vt:lpstr>Default Design</vt:lpstr>
      <vt:lpstr>Custom Design</vt:lpstr>
      <vt:lpstr>Equation</vt:lpstr>
      <vt:lpstr> Scoring Rules for Fisheries Rules Violations</vt:lpstr>
      <vt:lpstr> Fisheries Rules</vt:lpstr>
      <vt:lpstr> Enforcement of Fisheries Rules</vt:lpstr>
      <vt:lpstr> Enforcement of Fisheries Rules</vt:lpstr>
      <vt:lpstr>Fisheries Law Enforcement</vt:lpstr>
      <vt:lpstr>Fisheries Law Enforcement</vt:lpstr>
      <vt:lpstr>Many Goals of Fisheries Law Enforcement</vt:lpstr>
      <vt:lpstr>Many Goals of Fisheries Law Enforcement</vt:lpstr>
      <vt:lpstr>Many Goals of Fisheries Law Enforcement</vt:lpstr>
      <vt:lpstr>Many Goals of Fisheries Law Enforcement</vt:lpstr>
      <vt:lpstr>Project Challenges</vt:lpstr>
      <vt:lpstr>A Variety of Relevant Features</vt:lpstr>
      <vt:lpstr>Looking at Data </vt:lpstr>
      <vt:lpstr>Sample NOAA Fish Price Data</vt:lpstr>
      <vt:lpstr>Automatically Learning  Violation Prediction Rules</vt:lpstr>
      <vt:lpstr>Machine Learning</vt:lpstr>
      <vt:lpstr>Goal</vt:lpstr>
      <vt:lpstr>Our Basic Approach</vt:lpstr>
      <vt:lpstr>Classifier-based Violation Prediction</vt:lpstr>
      <vt:lpstr>Evaluation</vt:lpstr>
      <vt:lpstr>Boarding Efficiency Results</vt:lpstr>
      <vt:lpstr>Next Steps</vt:lpstr>
      <vt:lpstr>Regression Methods</vt:lpstr>
      <vt:lpstr>Regression Models</vt:lpstr>
      <vt:lpstr>The Problem</vt:lpstr>
      <vt:lpstr>PowerPoint Presentation</vt:lpstr>
      <vt:lpstr>Statistical Latent Model </vt:lpstr>
      <vt:lpstr>Logistic Regression Model</vt:lpstr>
      <vt:lpstr>New Decision Rule</vt:lpstr>
      <vt:lpstr>PowerPoint Presentation</vt:lpstr>
      <vt:lpstr>A Simulation Study</vt:lpstr>
      <vt:lpstr>PowerPoint Presentation</vt:lpstr>
      <vt:lpstr>PowerPoint Presentation</vt:lpstr>
      <vt:lpstr>PowerPoint Presentation</vt:lpstr>
      <vt:lpstr>PowerPoint Presentation</vt:lpstr>
      <vt:lpstr>PowerPoint Presentation</vt:lpstr>
      <vt:lpstr>Beyond the Predictive Model</vt:lpstr>
      <vt:lpstr>Beyond the Predictive Model</vt:lpstr>
      <vt:lpstr>Checking all Boats</vt:lpstr>
      <vt:lpstr>Proposed Model</vt:lpstr>
      <vt:lpstr>Beyond the Predictive Model</vt:lpstr>
      <vt:lpstr>Alternative Efficiency Measures</vt:lpstr>
      <vt:lpstr>Beyond the Predictive Model</vt:lpstr>
      <vt:lpstr>Will “Better” Ships Appear?</vt:lpstr>
      <vt:lpstr>Will “Better” Ships Appear? (2)</vt:lpstr>
      <vt:lpstr>Comments on Going Beyond the Predictive Model</vt:lpstr>
      <vt:lpstr>Other Directions</vt:lpstr>
      <vt:lpstr>Other Directions</vt:lpstr>
      <vt:lpstr>PowerPoint Presentation</vt:lpstr>
      <vt:lpstr>Efficiency of Energy Use in Obtaining Food</vt:lpstr>
      <vt:lpstr>Efficiency of Energy Use in Obtaining Food</vt:lpstr>
      <vt:lpstr>Efficiency of Energy Use in Obtaining Food</vt:lpstr>
      <vt:lpstr>Efficiency of Energy Use in Obtaining Food</vt:lpstr>
      <vt:lpstr>Efficiency of Energy Use in Obtaining Food</vt:lpstr>
      <vt:lpstr>Efficiency of Energy Use in Obtaining Food</vt:lpstr>
      <vt:lpstr>Efficiency of Energy Use in Obtaining Food</vt:lpstr>
      <vt:lpstr>Efficiency of Energy Use in Obtaining Food</vt:lpstr>
      <vt:lpstr>Pure Pursuers &amp; Pure Searchers</vt:lpstr>
      <vt:lpstr>Pure Pursuers &amp; Pure Searchers</vt:lpstr>
      <vt:lpstr>Pure Pursuers</vt:lpstr>
      <vt:lpstr>Pure Pursuers</vt:lpstr>
      <vt:lpstr>Pure Pursuers</vt:lpstr>
      <vt:lpstr>Pure Pursuers</vt:lpstr>
      <vt:lpstr>Pure Pursuers</vt:lpstr>
      <vt:lpstr>Pure Pursuers</vt:lpstr>
      <vt:lpstr>Pure Pursuers</vt:lpstr>
      <vt:lpstr>Pure Pursuers</vt:lpstr>
      <vt:lpstr>Pure Searchers</vt:lpstr>
      <vt:lpstr>Pure Searchers</vt:lpstr>
      <vt:lpstr>Pure Searchers</vt:lpstr>
      <vt:lpstr>Pure Searchers</vt:lpstr>
      <vt:lpstr>Pure Searchers</vt:lpstr>
      <vt:lpstr>Pure Searchers</vt:lpstr>
      <vt:lpstr>Pure Searchers</vt:lpstr>
      <vt:lpstr>Pure Searchers</vt:lpstr>
      <vt:lpstr>Pure Searchers</vt:lpstr>
      <vt:lpstr>Pure Searchers</vt:lpstr>
      <vt:lpstr>Pure Searchers</vt:lpstr>
      <vt:lpstr>Pure Searchers</vt:lpstr>
      <vt:lpstr>Ecological Analogy: Comments</vt:lpstr>
      <vt:lpstr>Special Thanks to:</vt:lpstr>
      <vt:lpstr>PowerPoint Presentation</vt:lpstr>
    </vt:vector>
  </TitlesOfParts>
  <Company>Rutgers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Spassione</dc:creator>
  <cp:lastModifiedBy>Christine Spassione</cp:lastModifiedBy>
  <cp:revision>534</cp:revision>
  <dcterms:created xsi:type="dcterms:W3CDTF">2008-11-29T20:14:14Z</dcterms:created>
  <dcterms:modified xsi:type="dcterms:W3CDTF">2013-02-25T17:24:56Z</dcterms:modified>
</cp:coreProperties>
</file>