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60" r:id="rId2"/>
    <p:sldId id="324" r:id="rId3"/>
    <p:sldId id="275" r:id="rId4"/>
    <p:sldId id="327" r:id="rId5"/>
    <p:sldId id="261" r:id="rId6"/>
    <p:sldId id="263" r:id="rId7"/>
    <p:sldId id="270" r:id="rId8"/>
    <p:sldId id="277" r:id="rId9"/>
    <p:sldId id="278" r:id="rId10"/>
    <p:sldId id="308" r:id="rId11"/>
    <p:sldId id="328" r:id="rId12"/>
    <p:sldId id="276" r:id="rId13"/>
    <p:sldId id="268" r:id="rId14"/>
    <p:sldId id="336" r:id="rId15"/>
    <p:sldId id="338" r:id="rId16"/>
    <p:sldId id="339" r:id="rId17"/>
    <p:sldId id="269" r:id="rId18"/>
    <p:sldId id="266" r:id="rId19"/>
    <p:sldId id="296" r:id="rId20"/>
    <p:sldId id="329" r:id="rId21"/>
    <p:sldId id="306" r:id="rId22"/>
    <p:sldId id="285" r:id="rId23"/>
    <p:sldId id="293" r:id="rId24"/>
    <p:sldId id="298" r:id="rId25"/>
    <p:sldId id="297" r:id="rId26"/>
    <p:sldId id="304" r:id="rId27"/>
    <p:sldId id="330" r:id="rId28"/>
    <p:sldId id="292" r:id="rId29"/>
    <p:sldId id="305" r:id="rId30"/>
    <p:sldId id="303" r:id="rId31"/>
    <p:sldId id="333" r:id="rId32"/>
    <p:sldId id="290" r:id="rId33"/>
    <p:sldId id="302" r:id="rId34"/>
    <p:sldId id="299" r:id="rId35"/>
    <p:sldId id="274" r:id="rId36"/>
    <p:sldId id="322" r:id="rId37"/>
    <p:sldId id="345" r:id="rId38"/>
    <p:sldId id="343" r:id="rId39"/>
    <p:sldId id="313" r:id="rId40"/>
    <p:sldId id="318" r:id="rId41"/>
    <p:sldId id="331" r:id="rId42"/>
    <p:sldId id="301" r:id="rId43"/>
    <p:sldId id="281" r:id="rId44"/>
    <p:sldId id="283" r:id="rId45"/>
    <p:sldId id="284" r:id="rId46"/>
    <p:sldId id="282" r:id="rId47"/>
    <p:sldId id="280" r:id="rId48"/>
    <p:sldId id="289" r:id="rId49"/>
    <p:sldId id="288" r:id="rId50"/>
    <p:sldId id="287" r:id="rId51"/>
    <p:sldId id="286" r:id="rId52"/>
    <p:sldId id="340" r:id="rId53"/>
    <p:sldId id="325" r:id="rId54"/>
    <p:sldId id="326" r:id="rId55"/>
    <p:sldId id="334" r:id="rId56"/>
    <p:sldId id="258" r:id="rId57"/>
    <p:sldId id="257" r:id="rId58"/>
    <p:sldId id="272" r:id="rId59"/>
    <p:sldId id="341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764" y="-24"/>
      </p:cViewPr>
      <p:guideLst>
        <p:guide orient="horz" pos="2160"/>
        <p:guide pos="2880"/>
      </p:guideLst>
    </p:cSldViewPr>
  </p:slide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Dry Polar Winter All Stations</a:t>
            </a:r>
          </a:p>
        </c:rich>
      </c:tx>
      <c:layout>
        <c:manualLayout>
          <c:xMode val="edge"/>
          <c:yMode val="edge"/>
          <c:x val="0.19130434782608699"/>
          <c:y val="1.8181818181818198E-2"/>
        </c:manualLayout>
      </c:layout>
      <c:overlay val="0"/>
      <c:spPr>
        <a:noFill/>
        <a:ln w="1960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3623188405797"/>
          <c:y val="0.22727272727272699"/>
          <c:w val="0.55072463768115898"/>
          <c:h val="0.6"/>
        </c:manualLayout>
      </c:layout>
      <c:lineChart>
        <c:grouping val="standard"/>
        <c:varyColors val="0"/>
        <c:ser>
          <c:idx val="0"/>
          <c:order val="0"/>
          <c:tx>
            <c:strRef>
              <c:f>Sheet1!$A$50</c:f>
              <c:strCache>
                <c:ptCount val="1"/>
                <c:pt idx="0">
                  <c:v>Eliz-Chatham</c:v>
                </c:pt>
              </c:strCache>
            </c:strRef>
          </c:tx>
          <c:spPr>
            <a:ln w="9803">
              <a:solidFill>
                <a:srgbClr val="63AAFE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63AAFE"/>
              </a:solidFill>
              <a:ln>
                <a:solidFill>
                  <a:srgbClr val="63AAFE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Sheet1!$B$50:$Y$50</c:f>
              <c:numCache>
                <c:formatCode>0.00</c:formatCode>
                <c:ptCount val="24"/>
                <c:pt idx="0">
                  <c:v>2.6486486486486491</c:v>
                </c:pt>
                <c:pt idx="1">
                  <c:v>2.8108108108108101</c:v>
                </c:pt>
                <c:pt idx="2">
                  <c:v>2.8918918918918912</c:v>
                </c:pt>
                <c:pt idx="3">
                  <c:v>2.8918918918918952</c:v>
                </c:pt>
                <c:pt idx="4">
                  <c:v>2.9729729729729719</c:v>
                </c:pt>
                <c:pt idx="5">
                  <c:v>3.0000000000000022</c:v>
                </c:pt>
                <c:pt idx="6">
                  <c:v>3.0810810810810811</c:v>
                </c:pt>
                <c:pt idx="7">
                  <c:v>2.9324324324324329</c:v>
                </c:pt>
                <c:pt idx="8">
                  <c:v>2.3648648648648671</c:v>
                </c:pt>
                <c:pt idx="9">
                  <c:v>1.0810810810810809</c:v>
                </c:pt>
                <c:pt idx="10">
                  <c:v>0.31081081081081402</c:v>
                </c:pt>
                <c:pt idx="11">
                  <c:v>0.85243243243243305</c:v>
                </c:pt>
                <c:pt idx="12">
                  <c:v>-0.47297297297297197</c:v>
                </c:pt>
                <c:pt idx="13">
                  <c:v>-0.48648648648648402</c:v>
                </c:pt>
                <c:pt idx="14">
                  <c:v>0.98648648648648396</c:v>
                </c:pt>
                <c:pt idx="15">
                  <c:v>1.3783783783783801</c:v>
                </c:pt>
                <c:pt idx="16">
                  <c:v>1.6081081081081099</c:v>
                </c:pt>
                <c:pt idx="17">
                  <c:v>2</c:v>
                </c:pt>
                <c:pt idx="18">
                  <c:v>2.351351351351354</c:v>
                </c:pt>
                <c:pt idx="19">
                  <c:v>2.5</c:v>
                </c:pt>
                <c:pt idx="20">
                  <c:v>2.6081081081081088</c:v>
                </c:pt>
                <c:pt idx="21">
                  <c:v>2.8648648648648671</c:v>
                </c:pt>
                <c:pt idx="22">
                  <c:v>2.8243243243243228</c:v>
                </c:pt>
                <c:pt idx="23">
                  <c:v>3.0135135135135158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Sheet1!$A$51</c:f>
              <c:strCache>
                <c:ptCount val="1"/>
                <c:pt idx="0">
                  <c:v>Eliz-BM</c:v>
                </c:pt>
              </c:strCache>
            </c:strRef>
          </c:tx>
          <c:spPr>
            <a:ln w="9803">
              <a:solidFill>
                <a:srgbClr val="DD2D32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Sheet1!$B$51:$Y$51</c:f>
              <c:numCache>
                <c:formatCode>0.00</c:formatCode>
                <c:ptCount val="24"/>
                <c:pt idx="0">
                  <c:v>3.754054054054055</c:v>
                </c:pt>
                <c:pt idx="1">
                  <c:v>3.8229729729729658</c:v>
                </c:pt>
                <c:pt idx="2">
                  <c:v>3.8851351351351351</c:v>
                </c:pt>
                <c:pt idx="3">
                  <c:v>3.6729729729729712</c:v>
                </c:pt>
                <c:pt idx="4">
                  <c:v>3.6540540540540491</c:v>
                </c:pt>
                <c:pt idx="5">
                  <c:v>3.824324324324325</c:v>
                </c:pt>
                <c:pt idx="6">
                  <c:v>4.0472972972972956</c:v>
                </c:pt>
                <c:pt idx="7">
                  <c:v>2.466216216216218</c:v>
                </c:pt>
                <c:pt idx="8">
                  <c:v>0.143243243243244</c:v>
                </c:pt>
                <c:pt idx="9">
                  <c:v>-0.67567567567567399</c:v>
                </c:pt>
                <c:pt idx="10">
                  <c:v>-0.67027027027026898</c:v>
                </c:pt>
                <c:pt idx="11">
                  <c:v>-5.0270270270271297E-2</c:v>
                </c:pt>
                <c:pt idx="12">
                  <c:v>-0.72027027027026203</c:v>
                </c:pt>
                <c:pt idx="13">
                  <c:v>2.29729729729726E-2</c:v>
                </c:pt>
                <c:pt idx="14">
                  <c:v>0.88243243243243796</c:v>
                </c:pt>
                <c:pt idx="15">
                  <c:v>0.75405405405405901</c:v>
                </c:pt>
                <c:pt idx="16">
                  <c:v>1.7189189189189309</c:v>
                </c:pt>
                <c:pt idx="17">
                  <c:v>2.8472972972972999</c:v>
                </c:pt>
                <c:pt idx="18">
                  <c:v>3.6081081081081119</c:v>
                </c:pt>
                <c:pt idx="19">
                  <c:v>4.3189189189189143</c:v>
                </c:pt>
                <c:pt idx="20">
                  <c:v>4.5513513513513502</c:v>
                </c:pt>
                <c:pt idx="21">
                  <c:v>4.7608108108108196</c:v>
                </c:pt>
                <c:pt idx="22">
                  <c:v>4.8040540540540508</c:v>
                </c:pt>
                <c:pt idx="23">
                  <c:v>4.883783783783783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Sheet1!$A$52</c:f>
              <c:strCache>
                <c:ptCount val="1"/>
                <c:pt idx="0">
                  <c:v>Eliz-Hacketts</c:v>
                </c:pt>
              </c:strCache>
            </c:strRef>
          </c:tx>
          <c:spPr>
            <a:ln w="9803">
              <a:solidFill>
                <a:srgbClr val="FFF58C"/>
              </a:solidFill>
              <a:prstDash val="solid"/>
            </a:ln>
          </c:spPr>
          <c:marker>
            <c:symbol val="triangle"/>
            <c:size val="3"/>
            <c:spPr>
              <a:solidFill>
                <a:srgbClr val="FFF58C"/>
              </a:solidFill>
              <a:ln>
                <a:solidFill>
                  <a:srgbClr val="FFF58C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Sheet1!$B$52:$Y$52</c:f>
              <c:numCache>
                <c:formatCode>0.00</c:formatCode>
                <c:ptCount val="24"/>
                <c:pt idx="0">
                  <c:v>5.3216216216216141</c:v>
                </c:pt>
                <c:pt idx="1">
                  <c:v>5.5351351351351372</c:v>
                </c:pt>
                <c:pt idx="2">
                  <c:v>5.4391891891891868</c:v>
                </c:pt>
                <c:pt idx="3">
                  <c:v>5.4864864864864877</c:v>
                </c:pt>
                <c:pt idx="4">
                  <c:v>5.6243243243243164</c:v>
                </c:pt>
                <c:pt idx="5">
                  <c:v>5.7135135135135151</c:v>
                </c:pt>
                <c:pt idx="6">
                  <c:v>5.8013513513513537</c:v>
                </c:pt>
                <c:pt idx="7">
                  <c:v>4.8729729729729696</c:v>
                </c:pt>
                <c:pt idx="8">
                  <c:v>2.5851351351351362</c:v>
                </c:pt>
                <c:pt idx="9">
                  <c:v>2.1540540540540469</c:v>
                </c:pt>
                <c:pt idx="10">
                  <c:v>2.0081081081081069</c:v>
                </c:pt>
                <c:pt idx="11">
                  <c:v>2.453783783783777</c:v>
                </c:pt>
                <c:pt idx="12">
                  <c:v>1.086486486486496</c:v>
                </c:pt>
                <c:pt idx="13">
                  <c:v>0.81621621621620499</c:v>
                </c:pt>
                <c:pt idx="14">
                  <c:v>1.6878378378378329</c:v>
                </c:pt>
                <c:pt idx="15">
                  <c:v>2.6121621621621678</c:v>
                </c:pt>
                <c:pt idx="16">
                  <c:v>3.629729729729728</c:v>
                </c:pt>
                <c:pt idx="17">
                  <c:v>4.2743243243243318</c:v>
                </c:pt>
                <c:pt idx="18">
                  <c:v>4.9081081081081104</c:v>
                </c:pt>
                <c:pt idx="19">
                  <c:v>5.1513513513513551</c:v>
                </c:pt>
                <c:pt idx="20">
                  <c:v>5.6324324324324344</c:v>
                </c:pt>
                <c:pt idx="21">
                  <c:v>5.7905405405405377</c:v>
                </c:pt>
                <c:pt idx="22">
                  <c:v>5.6527027027026966</c:v>
                </c:pt>
                <c:pt idx="23">
                  <c:v>5.9040540540540576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Sheet1!$A$53</c:f>
              <c:strCache>
                <c:ptCount val="1"/>
                <c:pt idx="0">
                  <c:v>Eliz-Stw</c:v>
                </c:pt>
              </c:strCache>
            </c:strRef>
          </c:tx>
          <c:spPr>
            <a:ln w="9803">
              <a:solidFill>
                <a:srgbClr val="4EE257"/>
              </a:solidFill>
              <a:prstDash val="solid"/>
            </a:ln>
          </c:spPr>
          <c:marker>
            <c:symbol val="x"/>
            <c:size val="3"/>
            <c:spPr>
              <a:noFill/>
              <a:ln>
                <a:solidFill>
                  <a:srgbClr val="4EE257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Sheet1!$B$53:$Y$53</c:f>
              <c:numCache>
                <c:formatCode>0.00</c:formatCode>
                <c:ptCount val="24"/>
                <c:pt idx="0">
                  <c:v>5.7513513513513512</c:v>
                </c:pt>
                <c:pt idx="1">
                  <c:v>5.8851351351351386</c:v>
                </c:pt>
                <c:pt idx="2">
                  <c:v>5.5283783783783784</c:v>
                </c:pt>
                <c:pt idx="3">
                  <c:v>5.8378378378378351</c:v>
                </c:pt>
                <c:pt idx="4">
                  <c:v>6.0432432432432419</c:v>
                </c:pt>
                <c:pt idx="5">
                  <c:v>5.9094594594594598</c:v>
                </c:pt>
                <c:pt idx="6">
                  <c:v>6.0229729729729744</c:v>
                </c:pt>
                <c:pt idx="7">
                  <c:v>4.6094594594594627</c:v>
                </c:pt>
                <c:pt idx="8">
                  <c:v>0.36486486486485997</c:v>
                </c:pt>
                <c:pt idx="9">
                  <c:v>-1.0689189189189141</c:v>
                </c:pt>
                <c:pt idx="10">
                  <c:v>-1.1581081081081099</c:v>
                </c:pt>
                <c:pt idx="11">
                  <c:v>-0.54756756756755798</c:v>
                </c:pt>
                <c:pt idx="12">
                  <c:v>-9.1891891891894006E-2</c:v>
                </c:pt>
                <c:pt idx="13">
                  <c:v>0.144594594594601</c:v>
                </c:pt>
                <c:pt idx="14">
                  <c:v>0.43648648648647997</c:v>
                </c:pt>
                <c:pt idx="15">
                  <c:v>1.321621621621627</c:v>
                </c:pt>
                <c:pt idx="16">
                  <c:v>3.1432432432432438</c:v>
                </c:pt>
                <c:pt idx="17">
                  <c:v>4.2824324324324357</c:v>
                </c:pt>
                <c:pt idx="18">
                  <c:v>5.4000000000000021</c:v>
                </c:pt>
                <c:pt idx="19">
                  <c:v>5.7351351351351383</c:v>
                </c:pt>
                <c:pt idx="20">
                  <c:v>5.9810810810810899</c:v>
                </c:pt>
                <c:pt idx="21">
                  <c:v>6.1432432432432469</c:v>
                </c:pt>
                <c:pt idx="22">
                  <c:v>5.8594594594594493</c:v>
                </c:pt>
                <c:pt idx="23">
                  <c:v>6.1310810810810814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Sheet1!$A$54</c:f>
              <c:strCache>
                <c:ptCount val="1"/>
                <c:pt idx="0">
                  <c:v>Eliz-Want</c:v>
                </c:pt>
              </c:strCache>
            </c:strRef>
          </c:tx>
          <c:spPr>
            <a:ln w="9803">
              <a:solidFill>
                <a:srgbClr val="6711FF"/>
              </a:solidFill>
              <a:prstDash val="solid"/>
            </a:ln>
          </c:spPr>
          <c:marker>
            <c:symbol val="star"/>
            <c:size val="3"/>
            <c:spPr>
              <a:noFill/>
              <a:ln>
                <a:solidFill>
                  <a:srgbClr val="6711FF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Sheet1!$B$54:$Y$54</c:f>
              <c:numCache>
                <c:formatCode>0.00</c:formatCode>
                <c:ptCount val="24"/>
                <c:pt idx="0">
                  <c:v>6.78108108108108</c:v>
                </c:pt>
                <c:pt idx="1">
                  <c:v>6.7581081081081047</c:v>
                </c:pt>
                <c:pt idx="2">
                  <c:v>6.7918918918918898</c:v>
                </c:pt>
                <c:pt idx="3">
                  <c:v>6.4648648648648628</c:v>
                </c:pt>
                <c:pt idx="4">
                  <c:v>6.5716216216216203</c:v>
                </c:pt>
                <c:pt idx="5">
                  <c:v>6.5094594594594621</c:v>
                </c:pt>
                <c:pt idx="6">
                  <c:v>6.8432432432432408</c:v>
                </c:pt>
                <c:pt idx="7">
                  <c:v>6.0756756756756811</c:v>
                </c:pt>
                <c:pt idx="8">
                  <c:v>5.048648648648645</c:v>
                </c:pt>
                <c:pt idx="9">
                  <c:v>3.533783783783786</c:v>
                </c:pt>
                <c:pt idx="10">
                  <c:v>3.4675675675675741</c:v>
                </c:pt>
                <c:pt idx="11">
                  <c:v>3.9672972972973</c:v>
                </c:pt>
                <c:pt idx="12">
                  <c:v>3.132432432432434</c:v>
                </c:pt>
                <c:pt idx="13">
                  <c:v>3.8297297297297308</c:v>
                </c:pt>
                <c:pt idx="14">
                  <c:v>5.3067567567567488</c:v>
                </c:pt>
                <c:pt idx="15">
                  <c:v>5.8243243243243263</c:v>
                </c:pt>
                <c:pt idx="16">
                  <c:v>6.8297297297297312</c:v>
                </c:pt>
                <c:pt idx="17">
                  <c:v>7.4094594594594589</c:v>
                </c:pt>
                <c:pt idx="18">
                  <c:v>7.7459459459459463</c:v>
                </c:pt>
                <c:pt idx="19">
                  <c:v>7.7527027027027051</c:v>
                </c:pt>
                <c:pt idx="20">
                  <c:v>7.6432432432432398</c:v>
                </c:pt>
                <c:pt idx="21">
                  <c:v>7.606756756756754</c:v>
                </c:pt>
                <c:pt idx="22">
                  <c:v>7.325675675675674</c:v>
                </c:pt>
                <c:pt idx="23">
                  <c:v>7.1108108108108086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Sheet1!$A$55</c:f>
              <c:strCache>
                <c:ptCount val="1"/>
                <c:pt idx="0">
                  <c:v>Eliz-No Hale</c:v>
                </c:pt>
              </c:strCache>
            </c:strRef>
          </c:tx>
          <c:spPr>
            <a:ln w="9803">
              <a:solidFill>
                <a:srgbClr val="FEA746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FEA746"/>
              </a:solidFill>
              <a:ln>
                <a:solidFill>
                  <a:srgbClr val="FEA746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Sheet1!$B$55:$Y$55</c:f>
              <c:numCache>
                <c:formatCode>0.00</c:formatCode>
                <c:ptCount val="24"/>
                <c:pt idx="0">
                  <c:v>3.5878378378378422</c:v>
                </c:pt>
                <c:pt idx="1">
                  <c:v>3.631081081081085</c:v>
                </c:pt>
                <c:pt idx="2">
                  <c:v>3.536486486486484</c:v>
                </c:pt>
                <c:pt idx="3">
                  <c:v>3.2202702702702708</c:v>
                </c:pt>
                <c:pt idx="4">
                  <c:v>3.3527027027026932</c:v>
                </c:pt>
                <c:pt idx="5">
                  <c:v>3.4878378378378412</c:v>
                </c:pt>
                <c:pt idx="6">
                  <c:v>3.559459459459458</c:v>
                </c:pt>
                <c:pt idx="7">
                  <c:v>3.4648648648648681</c:v>
                </c:pt>
                <c:pt idx="8">
                  <c:v>2.752702702702702</c:v>
                </c:pt>
                <c:pt idx="9">
                  <c:v>2.212162162162159</c:v>
                </c:pt>
                <c:pt idx="10">
                  <c:v>1.30540540540542</c:v>
                </c:pt>
                <c:pt idx="11">
                  <c:v>2.3848648648648632</c:v>
                </c:pt>
                <c:pt idx="12">
                  <c:v>1.478378378378373</c:v>
                </c:pt>
                <c:pt idx="13">
                  <c:v>0.36216216216216401</c:v>
                </c:pt>
                <c:pt idx="14">
                  <c:v>1.174324324324324</c:v>
                </c:pt>
                <c:pt idx="15">
                  <c:v>1.6648648648648601</c:v>
                </c:pt>
                <c:pt idx="16">
                  <c:v>2.6608108108108119</c:v>
                </c:pt>
                <c:pt idx="17">
                  <c:v>3.5472972972972978</c:v>
                </c:pt>
                <c:pt idx="18">
                  <c:v>4.0162162162162076</c:v>
                </c:pt>
                <c:pt idx="19">
                  <c:v>4.189189189189185</c:v>
                </c:pt>
                <c:pt idx="20">
                  <c:v>4.2527027027027016</c:v>
                </c:pt>
                <c:pt idx="21">
                  <c:v>4.1932432432432369</c:v>
                </c:pt>
                <c:pt idx="22">
                  <c:v>3.995945945945937</c:v>
                </c:pt>
                <c:pt idx="23">
                  <c:v>4.0094594594594639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04576"/>
        <c:axId val="34437888"/>
      </c:lineChart>
      <c:catAx>
        <c:axId val="34904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2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</a:t>
                </a:r>
              </a:p>
            </c:rich>
          </c:tx>
          <c:layout>
            <c:manualLayout>
              <c:xMode val="edge"/>
              <c:yMode val="edge"/>
              <c:x val="0.37971014492753602"/>
              <c:y val="0.86363636363636398"/>
            </c:manualLayout>
          </c:layout>
          <c:overlay val="0"/>
          <c:spPr>
            <a:noFill/>
            <a:ln w="196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451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5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43788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4437888"/>
        <c:scaling>
          <c:orientation val="minMax"/>
          <c:max val="12"/>
          <c:min val="-4"/>
        </c:scaling>
        <c:delete val="0"/>
        <c:axPos val="l"/>
        <c:majorGridlines>
          <c:spPr>
            <a:ln w="2451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Temperature (u-r)</a:t>
                </a:r>
              </a:p>
            </c:rich>
          </c:tx>
          <c:layout>
            <c:manualLayout>
              <c:xMode val="edge"/>
              <c:yMode val="edge"/>
              <c:x val="2.6086956521739101E-2"/>
              <c:y val="0.28636363636363599"/>
            </c:manualLayout>
          </c:layout>
          <c:overlay val="0"/>
          <c:spPr>
            <a:noFill/>
            <a:ln w="19605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4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5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904576"/>
        <c:crosses val="autoZero"/>
        <c:crossBetween val="between"/>
      </c:valAx>
      <c:spPr>
        <a:noFill/>
        <a:ln w="2451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463768115941996"/>
          <c:y val="0.34545454545454501"/>
          <c:w val="0.26376811594202898"/>
          <c:h val="0.35909090909090902"/>
        </c:manualLayout>
      </c:layout>
      <c:overlay val="0"/>
      <c:spPr>
        <a:solidFill>
          <a:srgbClr val="FFFFFF"/>
        </a:solidFill>
        <a:ln w="2451">
          <a:solidFill>
            <a:srgbClr val="000000"/>
          </a:solidFill>
          <a:prstDash val="solid"/>
        </a:ln>
      </c:spPr>
      <c:txPr>
        <a:bodyPr/>
        <a:lstStyle/>
        <a:p>
          <a:pPr>
            <a:defRPr sz="69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451">
      <a:solidFill>
        <a:srgbClr val="000000"/>
      </a:solidFill>
      <a:prstDash val="solid"/>
    </a:ln>
  </c:spPr>
  <c:txPr>
    <a:bodyPr/>
    <a:lstStyle/>
    <a:p>
      <a:pPr>
        <a:defRPr sz="92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Moist Polar Winter All Stations</a:t>
            </a:r>
          </a:p>
        </c:rich>
      </c:tx>
      <c:layout>
        <c:manualLayout>
          <c:xMode val="edge"/>
          <c:yMode val="edge"/>
          <c:x val="0.17777777777777801"/>
          <c:y val="2.1008403361344501E-2"/>
        </c:manualLayout>
      </c:layout>
      <c:overlay val="0"/>
      <c:spPr>
        <a:noFill/>
        <a:ln w="1814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7222222222222"/>
          <c:y val="0.214285714285714"/>
          <c:w val="0.56944444444444398"/>
          <c:h val="0.630252100840336"/>
        </c:manualLayout>
      </c:layout>
      <c:lineChart>
        <c:grouping val="standard"/>
        <c:varyColors val="0"/>
        <c:ser>
          <c:idx val="0"/>
          <c:order val="0"/>
          <c:tx>
            <c:strRef>
              <c:f>Sheet1!$A$50</c:f>
              <c:strCache>
                <c:ptCount val="1"/>
                <c:pt idx="0">
                  <c:v>Eliz-Chatham</c:v>
                </c:pt>
              </c:strCache>
            </c:strRef>
          </c:tx>
          <c:spPr>
            <a:ln w="9070">
              <a:solidFill>
                <a:srgbClr val="63AAFE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63AAFE"/>
              </a:solidFill>
              <a:ln>
                <a:solidFill>
                  <a:srgbClr val="63AAFE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Sheet1!$B$50:$Y$50</c:f>
              <c:numCache>
                <c:formatCode>0.00</c:formatCode>
                <c:ptCount val="24"/>
                <c:pt idx="0">
                  <c:v>1.6428571428571419</c:v>
                </c:pt>
                <c:pt idx="1">
                  <c:v>2.1785714285714302</c:v>
                </c:pt>
                <c:pt idx="2">
                  <c:v>2.0357142857142851</c:v>
                </c:pt>
                <c:pt idx="3">
                  <c:v>2.1071428571428572</c:v>
                </c:pt>
                <c:pt idx="4">
                  <c:v>2.0357142857142878</c:v>
                </c:pt>
                <c:pt idx="5">
                  <c:v>2.1428571428571419</c:v>
                </c:pt>
                <c:pt idx="6">
                  <c:v>2.5</c:v>
                </c:pt>
                <c:pt idx="7">
                  <c:v>2.25</c:v>
                </c:pt>
                <c:pt idx="8">
                  <c:v>1.7857142857142849</c:v>
                </c:pt>
                <c:pt idx="9">
                  <c:v>1.4642857142857151</c:v>
                </c:pt>
                <c:pt idx="10">
                  <c:v>1.178571428571427</c:v>
                </c:pt>
                <c:pt idx="11">
                  <c:v>0.85714285714285399</c:v>
                </c:pt>
                <c:pt idx="12">
                  <c:v>0.67857142857143105</c:v>
                </c:pt>
                <c:pt idx="13">
                  <c:v>0.85714285714285399</c:v>
                </c:pt>
                <c:pt idx="14">
                  <c:v>1</c:v>
                </c:pt>
                <c:pt idx="15">
                  <c:v>1.5714285714285701</c:v>
                </c:pt>
                <c:pt idx="16">
                  <c:v>1.6428571428571459</c:v>
                </c:pt>
                <c:pt idx="17">
                  <c:v>1.821428571428573</c:v>
                </c:pt>
                <c:pt idx="18">
                  <c:v>1.8571428571428581</c:v>
                </c:pt>
                <c:pt idx="19">
                  <c:v>2.1785714285714302</c:v>
                </c:pt>
                <c:pt idx="20">
                  <c:v>2.071428571428573</c:v>
                </c:pt>
                <c:pt idx="21">
                  <c:v>2.0357142857142878</c:v>
                </c:pt>
                <c:pt idx="22">
                  <c:v>2.0357142857142851</c:v>
                </c:pt>
                <c:pt idx="23">
                  <c:v>2.0357142857142878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Sheet1!$A$51</c:f>
              <c:strCache>
                <c:ptCount val="1"/>
                <c:pt idx="0">
                  <c:v>Eliz-BM</c:v>
                </c:pt>
              </c:strCache>
            </c:strRef>
          </c:tx>
          <c:spPr>
            <a:ln w="9070">
              <a:solidFill>
                <a:srgbClr val="DD2D32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Sheet1!$B$51:$Y$51</c:f>
              <c:numCache>
                <c:formatCode>0.00</c:formatCode>
                <c:ptCount val="24"/>
                <c:pt idx="0">
                  <c:v>2.028571428571432</c:v>
                </c:pt>
                <c:pt idx="1">
                  <c:v>2.6035714285714269</c:v>
                </c:pt>
                <c:pt idx="2">
                  <c:v>2.371428571428567</c:v>
                </c:pt>
                <c:pt idx="3">
                  <c:v>2.2857142857142851</c:v>
                </c:pt>
                <c:pt idx="4">
                  <c:v>1.903571428571432</c:v>
                </c:pt>
                <c:pt idx="5">
                  <c:v>1.68214285714286</c:v>
                </c:pt>
                <c:pt idx="6">
                  <c:v>2.0892857142857149</c:v>
                </c:pt>
                <c:pt idx="7">
                  <c:v>1.749999999999996</c:v>
                </c:pt>
                <c:pt idx="8">
                  <c:v>1.014285714285712</c:v>
                </c:pt>
                <c:pt idx="9">
                  <c:v>0.65714285714285803</c:v>
                </c:pt>
                <c:pt idx="10">
                  <c:v>0.20357142857142599</c:v>
                </c:pt>
                <c:pt idx="11">
                  <c:v>-0.17857142857143099</c:v>
                </c:pt>
                <c:pt idx="12">
                  <c:v>-0.16428571428571101</c:v>
                </c:pt>
                <c:pt idx="13">
                  <c:v>9.2857142857141597E-2</c:v>
                </c:pt>
                <c:pt idx="14">
                  <c:v>0.46785714285714203</c:v>
                </c:pt>
                <c:pt idx="15">
                  <c:v>0.864285714285707</c:v>
                </c:pt>
                <c:pt idx="16">
                  <c:v>1.3357142857142921</c:v>
                </c:pt>
                <c:pt idx="17">
                  <c:v>1.6857142857142871</c:v>
                </c:pt>
                <c:pt idx="18">
                  <c:v>1.6142857142857141</c:v>
                </c:pt>
                <c:pt idx="19">
                  <c:v>2.085714285714285</c:v>
                </c:pt>
                <c:pt idx="20">
                  <c:v>1.971428571428572</c:v>
                </c:pt>
                <c:pt idx="21">
                  <c:v>1.9678571428571421</c:v>
                </c:pt>
                <c:pt idx="22">
                  <c:v>1.5857142857142821</c:v>
                </c:pt>
                <c:pt idx="23">
                  <c:v>1.542857142857144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Sheet1!$A$52</c:f>
              <c:strCache>
                <c:ptCount val="1"/>
                <c:pt idx="0">
                  <c:v>Eliz-Hacketts</c:v>
                </c:pt>
              </c:strCache>
            </c:strRef>
          </c:tx>
          <c:spPr>
            <a:ln w="9070">
              <a:solidFill>
                <a:srgbClr val="FFF58C"/>
              </a:solidFill>
              <a:prstDash val="solid"/>
            </a:ln>
          </c:spPr>
          <c:marker>
            <c:symbol val="triangle"/>
            <c:size val="3"/>
            <c:spPr>
              <a:solidFill>
                <a:srgbClr val="FFF58C"/>
              </a:solidFill>
              <a:ln>
                <a:solidFill>
                  <a:srgbClr val="FFF58C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Sheet1!$B$52:$Y$52</c:f>
              <c:numCache>
                <c:formatCode>0.00</c:formatCode>
                <c:ptCount val="24"/>
                <c:pt idx="0">
                  <c:v>3.7821428571428579</c:v>
                </c:pt>
                <c:pt idx="1">
                  <c:v>4.2785714285714276</c:v>
                </c:pt>
                <c:pt idx="2">
                  <c:v>3.942857142857136</c:v>
                </c:pt>
                <c:pt idx="3">
                  <c:v>4.0321428571428548</c:v>
                </c:pt>
                <c:pt idx="4">
                  <c:v>3.7607142857142861</c:v>
                </c:pt>
                <c:pt idx="5">
                  <c:v>3.8428571428571421</c:v>
                </c:pt>
                <c:pt idx="6">
                  <c:v>4.0464285714285673</c:v>
                </c:pt>
                <c:pt idx="7">
                  <c:v>3.553571428571427</c:v>
                </c:pt>
                <c:pt idx="8">
                  <c:v>3.1357142857142928</c:v>
                </c:pt>
                <c:pt idx="9">
                  <c:v>2.3571428571428581</c:v>
                </c:pt>
                <c:pt idx="10">
                  <c:v>2.1571428571428548</c:v>
                </c:pt>
                <c:pt idx="11">
                  <c:v>1.721428571428568</c:v>
                </c:pt>
                <c:pt idx="12">
                  <c:v>1.850000000000005</c:v>
                </c:pt>
                <c:pt idx="13">
                  <c:v>2.0928571428571421</c:v>
                </c:pt>
                <c:pt idx="14">
                  <c:v>2.25</c:v>
                </c:pt>
                <c:pt idx="15">
                  <c:v>2.6892857142857101</c:v>
                </c:pt>
                <c:pt idx="16">
                  <c:v>2.8428571428571452</c:v>
                </c:pt>
                <c:pt idx="17">
                  <c:v>2.8428571428571452</c:v>
                </c:pt>
                <c:pt idx="18">
                  <c:v>2.7035714285714301</c:v>
                </c:pt>
                <c:pt idx="19">
                  <c:v>3.2821428571428548</c:v>
                </c:pt>
                <c:pt idx="20">
                  <c:v>3.4000000000000021</c:v>
                </c:pt>
                <c:pt idx="21">
                  <c:v>3.5500000000000012</c:v>
                </c:pt>
                <c:pt idx="22">
                  <c:v>3.5928571428571492</c:v>
                </c:pt>
                <c:pt idx="23">
                  <c:v>3.8357142857142881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Sheet1!$A$53</c:f>
              <c:strCache>
                <c:ptCount val="1"/>
                <c:pt idx="0">
                  <c:v>Eliz-Stw</c:v>
                </c:pt>
              </c:strCache>
            </c:strRef>
          </c:tx>
          <c:spPr>
            <a:ln w="9070">
              <a:solidFill>
                <a:srgbClr val="4EE257"/>
              </a:solidFill>
              <a:prstDash val="solid"/>
            </a:ln>
          </c:spPr>
          <c:marker>
            <c:symbol val="x"/>
            <c:size val="3"/>
            <c:spPr>
              <a:noFill/>
              <a:ln>
                <a:solidFill>
                  <a:srgbClr val="4EE257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Sheet1!$B$53:$Y$53</c:f>
              <c:numCache>
                <c:formatCode>0.00</c:formatCode>
                <c:ptCount val="24"/>
                <c:pt idx="0">
                  <c:v>3.4892857142857072</c:v>
                </c:pt>
                <c:pt idx="1">
                  <c:v>3.6000000000000081</c:v>
                </c:pt>
                <c:pt idx="2">
                  <c:v>3.38928571428572</c:v>
                </c:pt>
                <c:pt idx="3">
                  <c:v>3.3785714285714299</c:v>
                </c:pt>
                <c:pt idx="4">
                  <c:v>3.0642857142857172</c:v>
                </c:pt>
                <c:pt idx="5">
                  <c:v>3.0678571428571431</c:v>
                </c:pt>
                <c:pt idx="6">
                  <c:v>3.1607142857142851</c:v>
                </c:pt>
                <c:pt idx="7">
                  <c:v>2.3928571428571459</c:v>
                </c:pt>
                <c:pt idx="8">
                  <c:v>2.125000000000004</c:v>
                </c:pt>
                <c:pt idx="9">
                  <c:v>1.9321428571428569</c:v>
                </c:pt>
                <c:pt idx="10">
                  <c:v>1.196428571428573</c:v>
                </c:pt>
                <c:pt idx="11">
                  <c:v>0.93928571428570995</c:v>
                </c:pt>
                <c:pt idx="12">
                  <c:v>1.0178571428571419</c:v>
                </c:pt>
                <c:pt idx="13">
                  <c:v>1.06785714285714</c:v>
                </c:pt>
                <c:pt idx="14">
                  <c:v>1.235714285714284</c:v>
                </c:pt>
                <c:pt idx="15">
                  <c:v>1.58928571428572</c:v>
                </c:pt>
                <c:pt idx="16">
                  <c:v>2.05714285714286</c:v>
                </c:pt>
                <c:pt idx="17">
                  <c:v>2.2714285714285718</c:v>
                </c:pt>
                <c:pt idx="18">
                  <c:v>2.3821428571428598</c:v>
                </c:pt>
                <c:pt idx="19">
                  <c:v>2.932142857142868</c:v>
                </c:pt>
                <c:pt idx="20">
                  <c:v>3.317857142857136</c:v>
                </c:pt>
                <c:pt idx="21">
                  <c:v>3.374999999999996</c:v>
                </c:pt>
                <c:pt idx="22">
                  <c:v>3.1999999999999962</c:v>
                </c:pt>
                <c:pt idx="23">
                  <c:v>3.539285714285715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Sheet1!$A$54</c:f>
              <c:strCache>
                <c:ptCount val="1"/>
                <c:pt idx="0">
                  <c:v>Eliz-Want</c:v>
                </c:pt>
              </c:strCache>
            </c:strRef>
          </c:tx>
          <c:spPr>
            <a:ln w="9070">
              <a:solidFill>
                <a:srgbClr val="6711FF"/>
              </a:solidFill>
              <a:prstDash val="solid"/>
            </a:ln>
          </c:spPr>
          <c:marker>
            <c:symbol val="star"/>
            <c:size val="3"/>
            <c:spPr>
              <a:noFill/>
              <a:ln>
                <a:solidFill>
                  <a:srgbClr val="6711FF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Sheet1!$B$54:$Y$54</c:f>
              <c:numCache>
                <c:formatCode>0.00</c:formatCode>
                <c:ptCount val="24"/>
                <c:pt idx="0">
                  <c:v>6.5357142857142838</c:v>
                </c:pt>
                <c:pt idx="1">
                  <c:v>6.7571428571428536</c:v>
                </c:pt>
                <c:pt idx="2">
                  <c:v>6.7428571428571402</c:v>
                </c:pt>
                <c:pt idx="3">
                  <c:v>6.7357142857142867</c:v>
                </c:pt>
                <c:pt idx="4">
                  <c:v>6.5785714285714247</c:v>
                </c:pt>
                <c:pt idx="5">
                  <c:v>6.5892857142857189</c:v>
                </c:pt>
                <c:pt idx="6">
                  <c:v>6.9892857142857139</c:v>
                </c:pt>
                <c:pt idx="7">
                  <c:v>6.5928571428571416</c:v>
                </c:pt>
                <c:pt idx="8">
                  <c:v>6.0285714285714249</c:v>
                </c:pt>
                <c:pt idx="9">
                  <c:v>5.7714285714285749</c:v>
                </c:pt>
                <c:pt idx="10">
                  <c:v>5.3749999999999956</c:v>
                </c:pt>
                <c:pt idx="11">
                  <c:v>5.2321428571428514</c:v>
                </c:pt>
                <c:pt idx="12">
                  <c:v>5.2035714285714301</c:v>
                </c:pt>
                <c:pt idx="13">
                  <c:v>5.7892857142857137</c:v>
                </c:pt>
                <c:pt idx="14">
                  <c:v>5.9392857142857096</c:v>
                </c:pt>
                <c:pt idx="15">
                  <c:v>6.4107142857142838</c:v>
                </c:pt>
                <c:pt idx="16">
                  <c:v>6.5392857142857181</c:v>
                </c:pt>
                <c:pt idx="17">
                  <c:v>6.6750000000000007</c:v>
                </c:pt>
                <c:pt idx="18">
                  <c:v>6.6928571428571413</c:v>
                </c:pt>
                <c:pt idx="19">
                  <c:v>7.0035714285714299</c:v>
                </c:pt>
                <c:pt idx="20">
                  <c:v>6.7357142857142867</c:v>
                </c:pt>
                <c:pt idx="21">
                  <c:v>7.0285714285714249</c:v>
                </c:pt>
                <c:pt idx="22">
                  <c:v>6.7785714285714178</c:v>
                </c:pt>
                <c:pt idx="23">
                  <c:v>6.7571428571428598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Sheet1!$A$55</c:f>
              <c:strCache>
                <c:ptCount val="1"/>
                <c:pt idx="0">
                  <c:v>Eliz-No Hale</c:v>
                </c:pt>
              </c:strCache>
            </c:strRef>
          </c:tx>
          <c:spPr>
            <a:ln w="9070">
              <a:solidFill>
                <a:srgbClr val="FEA746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FEA746"/>
              </a:solidFill>
              <a:ln>
                <a:solidFill>
                  <a:srgbClr val="FEA746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Sheet1!$B$55:$Y$55</c:f>
              <c:numCache>
                <c:formatCode>0.00</c:formatCode>
                <c:ptCount val="24"/>
                <c:pt idx="0">
                  <c:v>3.017857142857153</c:v>
                </c:pt>
                <c:pt idx="1">
                  <c:v>3.3964285714285718</c:v>
                </c:pt>
                <c:pt idx="2">
                  <c:v>3.2321428571428581</c:v>
                </c:pt>
                <c:pt idx="3">
                  <c:v>3.4928571428571442</c:v>
                </c:pt>
                <c:pt idx="4">
                  <c:v>3.071428571428569</c:v>
                </c:pt>
                <c:pt idx="5">
                  <c:v>3.0500000000000038</c:v>
                </c:pt>
                <c:pt idx="6">
                  <c:v>3.4749999999999979</c:v>
                </c:pt>
                <c:pt idx="7">
                  <c:v>3.1928571428571431</c:v>
                </c:pt>
                <c:pt idx="8">
                  <c:v>2.639285714285712</c:v>
                </c:pt>
                <c:pt idx="9">
                  <c:v>2.274999999999995</c:v>
                </c:pt>
                <c:pt idx="10">
                  <c:v>2.1321428571428558</c:v>
                </c:pt>
                <c:pt idx="11">
                  <c:v>1.9642857142857051</c:v>
                </c:pt>
                <c:pt idx="12">
                  <c:v>2.039285714285715</c:v>
                </c:pt>
                <c:pt idx="13">
                  <c:v>2.0321428571428508</c:v>
                </c:pt>
                <c:pt idx="14">
                  <c:v>2.2857142857142851</c:v>
                </c:pt>
                <c:pt idx="15">
                  <c:v>2.80714285714286</c:v>
                </c:pt>
                <c:pt idx="16">
                  <c:v>3.0214285714285718</c:v>
                </c:pt>
                <c:pt idx="17">
                  <c:v>3.3249999999999988</c:v>
                </c:pt>
                <c:pt idx="18">
                  <c:v>3.139285714285712</c:v>
                </c:pt>
                <c:pt idx="19">
                  <c:v>3.5749999999999988</c:v>
                </c:pt>
                <c:pt idx="20">
                  <c:v>3.3928571428571459</c:v>
                </c:pt>
                <c:pt idx="21">
                  <c:v>3.624999999999996</c:v>
                </c:pt>
                <c:pt idx="22">
                  <c:v>3.375000000000004</c:v>
                </c:pt>
                <c:pt idx="23">
                  <c:v>3.0928571428571421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61344"/>
        <c:axId val="34447936"/>
      </c:lineChart>
      <c:catAx>
        <c:axId val="39161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5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</a:t>
                </a:r>
              </a:p>
            </c:rich>
          </c:tx>
          <c:layout>
            <c:manualLayout>
              <c:xMode val="edge"/>
              <c:yMode val="edge"/>
              <c:x val="0.38333333333333303"/>
              <c:y val="0.873949579831933"/>
            </c:manualLayout>
          </c:layout>
          <c:overlay val="0"/>
          <c:spPr>
            <a:noFill/>
            <a:ln w="1814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268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6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44793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4447936"/>
        <c:scaling>
          <c:orientation val="minMax"/>
          <c:max val="12"/>
          <c:min val="-4"/>
        </c:scaling>
        <c:delete val="0"/>
        <c:axPos val="l"/>
        <c:majorGridlines>
          <c:spPr>
            <a:ln w="2268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5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Temperature (u-r)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30672268907563"/>
            </c:manualLayout>
          </c:layout>
          <c:overlay val="0"/>
          <c:spPr>
            <a:noFill/>
            <a:ln w="18141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2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161344"/>
        <c:crosses val="autoZero"/>
        <c:crossBetween val="between"/>
      </c:valAx>
      <c:spPr>
        <a:noFill/>
        <a:ln w="2268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611111111111105"/>
          <c:y val="0.36134453781512599"/>
          <c:w val="0.25277777777777799"/>
          <c:h val="0.33193277310924402"/>
        </c:manualLayout>
      </c:layout>
      <c:overlay val="0"/>
      <c:spPr>
        <a:solidFill>
          <a:srgbClr val="FFFFFF"/>
        </a:solidFill>
        <a:ln w="2268">
          <a:solidFill>
            <a:srgbClr val="000000"/>
          </a:solidFill>
          <a:prstDash val="solid"/>
        </a:ln>
      </c:spPr>
      <c:txPr>
        <a:bodyPr/>
        <a:lstStyle/>
        <a:p>
          <a:pPr>
            <a:defRPr sz="639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268">
      <a:solidFill>
        <a:srgbClr val="000000"/>
      </a:solidFill>
      <a:prstDash val="solid"/>
    </a:ln>
  </c:spPr>
  <c:txPr>
    <a:bodyPr/>
    <a:lstStyle/>
    <a:p>
      <a:pPr>
        <a:defRPr sz="85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8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Dry Moderate Winter All Stations</a:t>
            </a:r>
          </a:p>
        </c:rich>
      </c:tx>
      <c:layout>
        <c:manualLayout>
          <c:xMode val="edge"/>
          <c:yMode val="edge"/>
          <c:x val="0.17875647668393799"/>
          <c:y val="1.86915887850467E-2"/>
        </c:manualLayout>
      </c:layout>
      <c:overlay val="0"/>
      <c:spPr>
        <a:noFill/>
        <a:ln w="1776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305699481865"/>
          <c:y val="0.233644859813084"/>
          <c:w val="0.59844559585492196"/>
          <c:h val="0.584112149532709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Sheet1!$A$50</c:f>
              <c:strCache>
                <c:ptCount val="1"/>
                <c:pt idx="0">
                  <c:v>Eliz-Chatham</c:v>
                </c:pt>
              </c:strCache>
            </c:strRef>
          </c:tx>
          <c:spPr>
            <a:ln w="8883">
              <a:solidFill>
                <a:srgbClr val="63AAFE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63AAFE"/>
              </a:solidFill>
              <a:ln>
                <a:solidFill>
                  <a:srgbClr val="63AAFE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Sheet1!$B$50:$Y$50</c:f>
              <c:numCache>
                <c:formatCode>0.00</c:formatCode>
                <c:ptCount val="24"/>
                <c:pt idx="0">
                  <c:v>2.0565336463223778</c:v>
                </c:pt>
                <c:pt idx="1">
                  <c:v>2.2327856025039101</c:v>
                </c:pt>
                <c:pt idx="2">
                  <c:v>2.1999217527386561</c:v>
                </c:pt>
                <c:pt idx="3">
                  <c:v>2.123826291079816</c:v>
                </c:pt>
                <c:pt idx="4">
                  <c:v>2.0473395931142382</c:v>
                </c:pt>
                <c:pt idx="5">
                  <c:v>2.0672926447574329</c:v>
                </c:pt>
                <c:pt idx="6">
                  <c:v>2.0856807511737121</c:v>
                </c:pt>
                <c:pt idx="7">
                  <c:v>2.0665101721439751</c:v>
                </c:pt>
                <c:pt idx="8">
                  <c:v>1.62695618153365</c:v>
                </c:pt>
                <c:pt idx="9">
                  <c:v>1.349765258216E-2</c:v>
                </c:pt>
                <c:pt idx="10">
                  <c:v>-0.479851330203445</c:v>
                </c:pt>
                <c:pt idx="11">
                  <c:v>-3.8928012519562599E-2</c:v>
                </c:pt>
                <c:pt idx="12">
                  <c:v>-1.3041862284820029</c:v>
                </c:pt>
                <c:pt idx="13">
                  <c:v>-1.3212050078247231</c:v>
                </c:pt>
                <c:pt idx="14">
                  <c:v>0.278364632237874</c:v>
                </c:pt>
                <c:pt idx="15">
                  <c:v>0.77679968701095703</c:v>
                </c:pt>
                <c:pt idx="16">
                  <c:v>1.0256259780907651</c:v>
                </c:pt>
                <c:pt idx="17">
                  <c:v>1.5721830985915519</c:v>
                </c:pt>
                <c:pt idx="18">
                  <c:v>1.7079420970266099</c:v>
                </c:pt>
                <c:pt idx="19">
                  <c:v>1.9913928012519619</c:v>
                </c:pt>
                <c:pt idx="20">
                  <c:v>2.0899843505477298</c:v>
                </c:pt>
                <c:pt idx="21">
                  <c:v>2.467918622848202</c:v>
                </c:pt>
                <c:pt idx="22">
                  <c:v>2.33881064162754</c:v>
                </c:pt>
                <c:pt idx="23">
                  <c:v>2.501173708920184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Sheet1!$A$51</c:f>
              <c:strCache>
                <c:ptCount val="1"/>
                <c:pt idx="0">
                  <c:v>Eliz-BM</c:v>
                </c:pt>
              </c:strCache>
            </c:strRef>
          </c:tx>
          <c:spPr>
            <a:ln w="8883">
              <a:solidFill>
                <a:srgbClr val="DD2D32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Sheet1!$B$51:$Y$51</c:f>
              <c:numCache>
                <c:formatCode>0.00</c:formatCode>
                <c:ptCount val="24"/>
                <c:pt idx="0">
                  <c:v>4.486111111111116</c:v>
                </c:pt>
                <c:pt idx="1">
                  <c:v>4.2041666666666604</c:v>
                </c:pt>
                <c:pt idx="2">
                  <c:v>4.0111111111111164</c:v>
                </c:pt>
                <c:pt idx="3">
                  <c:v>4.2888888888888976</c:v>
                </c:pt>
                <c:pt idx="4">
                  <c:v>4.7347222222222101</c:v>
                </c:pt>
                <c:pt idx="5">
                  <c:v>4.6569444444444397</c:v>
                </c:pt>
                <c:pt idx="6">
                  <c:v>4.8319444444444422</c:v>
                </c:pt>
                <c:pt idx="7">
                  <c:v>3.370833333333326</c:v>
                </c:pt>
                <c:pt idx="8">
                  <c:v>0.19027777777777999</c:v>
                </c:pt>
                <c:pt idx="9">
                  <c:v>-1.1666666666666781</c:v>
                </c:pt>
                <c:pt idx="10">
                  <c:v>-1.3125000000000071</c:v>
                </c:pt>
                <c:pt idx="11">
                  <c:v>-0.95555555555554905</c:v>
                </c:pt>
                <c:pt idx="12">
                  <c:v>-1.5263888888888899</c:v>
                </c:pt>
                <c:pt idx="13">
                  <c:v>-1.148611111111123</c:v>
                </c:pt>
                <c:pt idx="14">
                  <c:v>-0.28888888888888398</c:v>
                </c:pt>
                <c:pt idx="15">
                  <c:v>-0.29444444444442303</c:v>
                </c:pt>
                <c:pt idx="16">
                  <c:v>1.301388888888916</c:v>
                </c:pt>
                <c:pt idx="17">
                  <c:v>3.729166666666671</c:v>
                </c:pt>
                <c:pt idx="18">
                  <c:v>4.8805555555555653</c:v>
                </c:pt>
                <c:pt idx="19">
                  <c:v>5.1694444444444372</c:v>
                </c:pt>
                <c:pt idx="20">
                  <c:v>5.6874999999999947</c:v>
                </c:pt>
                <c:pt idx="21">
                  <c:v>5.8527777777777761</c:v>
                </c:pt>
                <c:pt idx="22">
                  <c:v>5.5388888888888843</c:v>
                </c:pt>
                <c:pt idx="23">
                  <c:v>5.5416666666666661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Sheet1!$A$52</c:f>
              <c:strCache>
                <c:ptCount val="1"/>
                <c:pt idx="0">
                  <c:v>Eliz-Hacketts</c:v>
                </c:pt>
              </c:strCache>
            </c:strRef>
          </c:tx>
          <c:spPr>
            <a:ln w="8883">
              <a:solidFill>
                <a:srgbClr val="FFF58C"/>
              </a:solidFill>
              <a:prstDash val="solid"/>
            </a:ln>
          </c:spPr>
          <c:marker>
            <c:symbol val="triangle"/>
            <c:size val="3"/>
            <c:spPr>
              <a:solidFill>
                <a:srgbClr val="FFF58C"/>
              </a:solidFill>
              <a:ln>
                <a:solidFill>
                  <a:srgbClr val="FFF58C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Sheet1!$B$52:$Y$52</c:f>
              <c:numCache>
                <c:formatCode>0.00</c:formatCode>
                <c:ptCount val="24"/>
                <c:pt idx="0">
                  <c:v>5.0555555555555509</c:v>
                </c:pt>
                <c:pt idx="1">
                  <c:v>5.2180555555555488</c:v>
                </c:pt>
                <c:pt idx="2">
                  <c:v>5.25833333333334</c:v>
                </c:pt>
                <c:pt idx="3">
                  <c:v>5.2749999999999986</c:v>
                </c:pt>
                <c:pt idx="4">
                  <c:v>5.2527777777777782</c:v>
                </c:pt>
                <c:pt idx="5">
                  <c:v>5.2972222222222198</c:v>
                </c:pt>
                <c:pt idx="6">
                  <c:v>5.5263888888888957</c:v>
                </c:pt>
                <c:pt idx="7">
                  <c:v>4.8916666666666648</c:v>
                </c:pt>
                <c:pt idx="8">
                  <c:v>2.341666666666661</c:v>
                </c:pt>
                <c:pt idx="9">
                  <c:v>1.283333333333331</c:v>
                </c:pt>
                <c:pt idx="10">
                  <c:v>1.338888888888881</c:v>
                </c:pt>
                <c:pt idx="11">
                  <c:v>1.8083333333333229</c:v>
                </c:pt>
                <c:pt idx="12">
                  <c:v>0.61388888888888704</c:v>
                </c:pt>
                <c:pt idx="13">
                  <c:v>0.50138888888888999</c:v>
                </c:pt>
                <c:pt idx="14">
                  <c:v>1.2694444444444459</c:v>
                </c:pt>
                <c:pt idx="15">
                  <c:v>2.0472222222222238</c:v>
                </c:pt>
                <c:pt idx="16">
                  <c:v>3.6708333333333272</c:v>
                </c:pt>
                <c:pt idx="17">
                  <c:v>5.1222222222222342</c:v>
                </c:pt>
                <c:pt idx="18">
                  <c:v>5.5833333333333419</c:v>
                </c:pt>
                <c:pt idx="19">
                  <c:v>5.8472222222222276</c:v>
                </c:pt>
                <c:pt idx="20">
                  <c:v>5.7958333333333352</c:v>
                </c:pt>
                <c:pt idx="21">
                  <c:v>5.6875000000000053</c:v>
                </c:pt>
                <c:pt idx="22">
                  <c:v>5.3124999999999982</c:v>
                </c:pt>
                <c:pt idx="23">
                  <c:v>5.036111111111107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Sheet1!$A$53</c:f>
              <c:strCache>
                <c:ptCount val="1"/>
                <c:pt idx="0">
                  <c:v>Eliz-Stw</c:v>
                </c:pt>
              </c:strCache>
            </c:strRef>
          </c:tx>
          <c:spPr>
            <a:ln w="8883">
              <a:solidFill>
                <a:srgbClr val="4EE257"/>
              </a:solidFill>
              <a:prstDash val="solid"/>
            </a:ln>
          </c:spPr>
          <c:marker>
            <c:symbol val="x"/>
            <c:size val="3"/>
            <c:spPr>
              <a:noFill/>
              <a:ln>
                <a:solidFill>
                  <a:srgbClr val="4EE257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Sheet1!$B$53:$Y$53</c:f>
              <c:numCache>
                <c:formatCode>0.00</c:formatCode>
                <c:ptCount val="24"/>
                <c:pt idx="0">
                  <c:v>5.3083333333333327</c:v>
                </c:pt>
                <c:pt idx="1">
                  <c:v>5.573611111111112</c:v>
                </c:pt>
                <c:pt idx="2">
                  <c:v>5.7222222222222348</c:v>
                </c:pt>
                <c:pt idx="3">
                  <c:v>5.7000000000000028</c:v>
                </c:pt>
                <c:pt idx="4">
                  <c:v>5.9750000000000014</c:v>
                </c:pt>
                <c:pt idx="5">
                  <c:v>5.9944444444444507</c:v>
                </c:pt>
                <c:pt idx="6">
                  <c:v>6.3444444444444477</c:v>
                </c:pt>
                <c:pt idx="7">
                  <c:v>4.9541666666666604</c:v>
                </c:pt>
                <c:pt idx="8">
                  <c:v>0.94444444444444997</c:v>
                </c:pt>
                <c:pt idx="9">
                  <c:v>-0.86944444444444002</c:v>
                </c:pt>
                <c:pt idx="10">
                  <c:v>-0.89999999999999902</c:v>
                </c:pt>
                <c:pt idx="11">
                  <c:v>-0.151388888888881</c:v>
                </c:pt>
                <c:pt idx="12">
                  <c:v>-0.25138888888889699</c:v>
                </c:pt>
                <c:pt idx="13">
                  <c:v>0.13333333333333999</c:v>
                </c:pt>
                <c:pt idx="14">
                  <c:v>-0.13888888888888601</c:v>
                </c:pt>
                <c:pt idx="15">
                  <c:v>0.65833333333333099</c:v>
                </c:pt>
                <c:pt idx="16">
                  <c:v>2.906944444444441</c:v>
                </c:pt>
                <c:pt idx="17">
                  <c:v>5.4791666666666927</c:v>
                </c:pt>
                <c:pt idx="18">
                  <c:v>5.8208333333333329</c:v>
                </c:pt>
                <c:pt idx="19">
                  <c:v>5.6847222222222271</c:v>
                </c:pt>
                <c:pt idx="20">
                  <c:v>5.6972222222222371</c:v>
                </c:pt>
                <c:pt idx="21">
                  <c:v>5.5430555555555614</c:v>
                </c:pt>
                <c:pt idx="22">
                  <c:v>5.3958333333333499</c:v>
                </c:pt>
                <c:pt idx="23">
                  <c:v>5.3583333333333361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Sheet1!$A$54</c:f>
              <c:strCache>
                <c:ptCount val="1"/>
                <c:pt idx="0">
                  <c:v>Eliz-Want</c:v>
                </c:pt>
              </c:strCache>
            </c:strRef>
          </c:tx>
          <c:spPr>
            <a:ln w="8883">
              <a:solidFill>
                <a:srgbClr val="6711FF"/>
              </a:solidFill>
              <a:prstDash val="solid"/>
            </a:ln>
          </c:spPr>
          <c:marker>
            <c:symbol val="star"/>
            <c:size val="3"/>
            <c:spPr>
              <a:noFill/>
              <a:ln>
                <a:solidFill>
                  <a:srgbClr val="6711FF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Sheet1!$B$54:$Y$54</c:f>
              <c:numCache>
                <c:formatCode>0.00</c:formatCode>
                <c:ptCount val="24"/>
                <c:pt idx="0">
                  <c:v>4.5611111111111136</c:v>
                </c:pt>
                <c:pt idx="1">
                  <c:v>4.5791666666666622</c:v>
                </c:pt>
                <c:pt idx="2">
                  <c:v>4.2000000000000028</c:v>
                </c:pt>
                <c:pt idx="3">
                  <c:v>4.1250000000000053</c:v>
                </c:pt>
                <c:pt idx="4">
                  <c:v>3.8583333333333378</c:v>
                </c:pt>
                <c:pt idx="5">
                  <c:v>3.8458333333333381</c:v>
                </c:pt>
                <c:pt idx="6">
                  <c:v>4.0263888888888886</c:v>
                </c:pt>
                <c:pt idx="7">
                  <c:v>3.4791666666666679</c:v>
                </c:pt>
                <c:pt idx="8">
                  <c:v>2.1236111111111171</c:v>
                </c:pt>
                <c:pt idx="9">
                  <c:v>1.4902777777777769</c:v>
                </c:pt>
                <c:pt idx="10">
                  <c:v>2.5069444444444429</c:v>
                </c:pt>
                <c:pt idx="11">
                  <c:v>3.6513888888888881</c:v>
                </c:pt>
                <c:pt idx="12">
                  <c:v>3.19444444444445</c:v>
                </c:pt>
                <c:pt idx="13">
                  <c:v>4.0013888888889042</c:v>
                </c:pt>
                <c:pt idx="14">
                  <c:v>5.0194444444444528</c:v>
                </c:pt>
                <c:pt idx="15">
                  <c:v>5.4763888888888781</c:v>
                </c:pt>
                <c:pt idx="16">
                  <c:v>6.5180555555555539</c:v>
                </c:pt>
                <c:pt idx="17">
                  <c:v>6.9138888888888843</c:v>
                </c:pt>
                <c:pt idx="18">
                  <c:v>6.1597222222222348</c:v>
                </c:pt>
                <c:pt idx="19">
                  <c:v>5.7333333333333298</c:v>
                </c:pt>
                <c:pt idx="20">
                  <c:v>5.37222222222222</c:v>
                </c:pt>
                <c:pt idx="21">
                  <c:v>5.1263888888888944</c:v>
                </c:pt>
                <c:pt idx="22">
                  <c:v>4.893055555555561</c:v>
                </c:pt>
                <c:pt idx="23">
                  <c:v>4.8097222222222227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Sheet1!$A$55</c:f>
              <c:strCache>
                <c:ptCount val="1"/>
                <c:pt idx="0">
                  <c:v>Eliz-No Hale</c:v>
                </c:pt>
              </c:strCache>
            </c:strRef>
          </c:tx>
          <c:spPr>
            <a:ln w="8883">
              <a:solidFill>
                <a:srgbClr val="FEA746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FEA746"/>
              </a:solidFill>
              <a:ln>
                <a:solidFill>
                  <a:srgbClr val="FEA746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Sheet1!$B$55:$Y$55</c:f>
              <c:numCache>
                <c:formatCode>0.00</c:formatCode>
                <c:ptCount val="24"/>
                <c:pt idx="0">
                  <c:v>2.7347222222222172</c:v>
                </c:pt>
                <c:pt idx="1">
                  <c:v>2.7194444444444401</c:v>
                </c:pt>
                <c:pt idx="2">
                  <c:v>2.5180555555555562</c:v>
                </c:pt>
                <c:pt idx="3">
                  <c:v>2.5152777777777859</c:v>
                </c:pt>
                <c:pt idx="4">
                  <c:v>2.3375000000000061</c:v>
                </c:pt>
                <c:pt idx="5">
                  <c:v>2.4736111111111079</c:v>
                </c:pt>
                <c:pt idx="6">
                  <c:v>2.8625000000000078</c:v>
                </c:pt>
                <c:pt idx="7">
                  <c:v>2.8277777777777802</c:v>
                </c:pt>
                <c:pt idx="8">
                  <c:v>2.2680555555555499</c:v>
                </c:pt>
                <c:pt idx="9">
                  <c:v>1.5486111111111001</c:v>
                </c:pt>
                <c:pt idx="10">
                  <c:v>1.001388888888876</c:v>
                </c:pt>
                <c:pt idx="11">
                  <c:v>2.1930555555555462</c:v>
                </c:pt>
                <c:pt idx="12">
                  <c:v>1.4750000000000081</c:v>
                </c:pt>
                <c:pt idx="13">
                  <c:v>0.44027777777777999</c:v>
                </c:pt>
                <c:pt idx="14">
                  <c:v>0.98888888888890802</c:v>
                </c:pt>
                <c:pt idx="15">
                  <c:v>1.6527777777777779</c:v>
                </c:pt>
                <c:pt idx="16">
                  <c:v>2.5458333333333338</c:v>
                </c:pt>
                <c:pt idx="17">
                  <c:v>3.6638888888888701</c:v>
                </c:pt>
                <c:pt idx="18">
                  <c:v>3.6513888888888961</c:v>
                </c:pt>
                <c:pt idx="19">
                  <c:v>3.5111111111111128</c:v>
                </c:pt>
                <c:pt idx="20">
                  <c:v>3.4333333333333371</c:v>
                </c:pt>
                <c:pt idx="21">
                  <c:v>3.1388888888888791</c:v>
                </c:pt>
                <c:pt idx="22">
                  <c:v>3.0236111111111161</c:v>
                </c:pt>
                <c:pt idx="23">
                  <c:v>2.8638888888888729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09792"/>
        <c:axId val="34447360"/>
      </c:lineChart>
      <c:catAx>
        <c:axId val="42209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3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</a:t>
                </a:r>
              </a:p>
            </c:rich>
          </c:tx>
          <c:layout>
            <c:manualLayout>
              <c:xMode val="edge"/>
              <c:yMode val="edge"/>
              <c:x val="0.39119170984455998"/>
              <c:y val="0.85981308411214896"/>
            </c:manualLayout>
          </c:layout>
          <c:overlay val="0"/>
          <c:spPr>
            <a:noFill/>
            <a:ln w="1776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221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68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44736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4447360"/>
        <c:scaling>
          <c:orientation val="minMax"/>
          <c:max val="12"/>
          <c:min val="-4"/>
        </c:scaling>
        <c:delete val="0"/>
        <c:axPos val="l"/>
        <c:majorGridlines>
          <c:spPr>
            <a:ln w="2221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3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Temperature (u-r)</a:t>
                </a:r>
              </a:p>
            </c:rich>
          </c:tx>
          <c:layout>
            <c:manualLayout>
              <c:xMode val="edge"/>
              <c:yMode val="edge"/>
              <c:x val="2.3316062176165799E-2"/>
              <c:y val="0.27570093457943901"/>
            </c:manualLayout>
          </c:layout>
          <c:overlay val="0"/>
          <c:spPr>
            <a:noFill/>
            <a:ln w="17767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22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8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209792"/>
        <c:crosses val="autoZero"/>
        <c:crossBetween val="between"/>
        <c:majorUnit val="2"/>
      </c:valAx>
      <c:spPr>
        <a:noFill/>
        <a:ln w="2221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388601036269398"/>
          <c:y val="0.33644859813084099"/>
          <c:w val="0.23575129533678801"/>
          <c:h val="0.36915887850467299"/>
        </c:manualLayout>
      </c:layout>
      <c:overlay val="0"/>
      <c:spPr>
        <a:solidFill>
          <a:srgbClr val="FFFFFF"/>
        </a:solidFill>
        <a:ln w="2221">
          <a:solidFill>
            <a:srgbClr val="000000"/>
          </a:solidFill>
          <a:prstDash val="solid"/>
        </a:ln>
      </c:spPr>
      <c:txPr>
        <a:bodyPr/>
        <a:lstStyle/>
        <a:p>
          <a:pPr>
            <a:defRPr sz="626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221">
      <a:solidFill>
        <a:srgbClr val="000000"/>
      </a:solidFill>
      <a:prstDash val="solid"/>
    </a:ln>
  </c:spPr>
  <c:txPr>
    <a:bodyPr/>
    <a:lstStyle/>
    <a:p>
      <a:pPr>
        <a:defRPr sz="83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9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Moist Moderate Winter All Stations</a:t>
            </a:r>
          </a:p>
        </c:rich>
      </c:tx>
      <c:layout>
        <c:manualLayout>
          <c:xMode val="edge"/>
          <c:yMode val="edge"/>
          <c:x val="0.13256484149855899"/>
          <c:y val="1.8779342723004699E-2"/>
        </c:manualLayout>
      </c:layout>
      <c:overlay val="0"/>
      <c:spPr>
        <a:noFill/>
        <a:ln w="2024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273775216138299"/>
          <c:y val="0.23474178403755899"/>
          <c:w val="0.55331412103746402"/>
          <c:h val="0.577464788732394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Sheet1!$A$50</c:f>
              <c:strCache>
                <c:ptCount val="1"/>
                <c:pt idx="0">
                  <c:v>Eliz-Chatham</c:v>
                </c:pt>
              </c:strCache>
            </c:strRef>
          </c:tx>
          <c:spPr>
            <a:ln w="10124">
              <a:solidFill>
                <a:srgbClr val="63AAFE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63AAFE"/>
              </a:solidFill>
              <a:ln>
                <a:solidFill>
                  <a:srgbClr val="63AAFE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Sheet1!$B$50:$Y$50</c:f>
              <c:numCache>
                <c:formatCode>0.00</c:formatCode>
                <c:ptCount val="24"/>
                <c:pt idx="0">
                  <c:v>1.5</c:v>
                </c:pt>
                <c:pt idx="1">
                  <c:v>1.2333333333333341</c:v>
                </c:pt>
                <c:pt idx="2">
                  <c:v>1.3666666666666669</c:v>
                </c:pt>
                <c:pt idx="3">
                  <c:v>1.2666666666666659</c:v>
                </c:pt>
                <c:pt idx="4">
                  <c:v>1.5</c:v>
                </c:pt>
                <c:pt idx="5">
                  <c:v>1.56666666666667</c:v>
                </c:pt>
                <c:pt idx="6">
                  <c:v>1.5</c:v>
                </c:pt>
                <c:pt idx="7">
                  <c:v>1.5</c:v>
                </c:pt>
                <c:pt idx="8">
                  <c:v>1.2000000000000031</c:v>
                </c:pt>
                <c:pt idx="9">
                  <c:v>0.66666666666667096</c:v>
                </c:pt>
                <c:pt idx="10">
                  <c:v>0.46666666666666901</c:v>
                </c:pt>
                <c:pt idx="11">
                  <c:v>0.70000000000000295</c:v>
                </c:pt>
                <c:pt idx="12">
                  <c:v>0.43333333333333701</c:v>
                </c:pt>
                <c:pt idx="13">
                  <c:v>0.76666666666666605</c:v>
                </c:pt>
                <c:pt idx="14">
                  <c:v>0.66666666666667096</c:v>
                </c:pt>
                <c:pt idx="15">
                  <c:v>0.86666666666666003</c:v>
                </c:pt>
                <c:pt idx="16">
                  <c:v>1.1333333333333331</c:v>
                </c:pt>
                <c:pt idx="17">
                  <c:v>1.3666666666666669</c:v>
                </c:pt>
                <c:pt idx="18">
                  <c:v>1.1666666666666641</c:v>
                </c:pt>
                <c:pt idx="19">
                  <c:v>1.3333333333333359</c:v>
                </c:pt>
                <c:pt idx="20">
                  <c:v>1.2666666666666659</c:v>
                </c:pt>
                <c:pt idx="21">
                  <c:v>1.06666666666667</c:v>
                </c:pt>
                <c:pt idx="22">
                  <c:v>1.2333333333333341</c:v>
                </c:pt>
                <c:pt idx="23">
                  <c:v>1.2666666666666659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Sheet1!$A$51</c:f>
              <c:strCache>
                <c:ptCount val="1"/>
                <c:pt idx="0">
                  <c:v>Eliz-BM</c:v>
                </c:pt>
              </c:strCache>
            </c:strRef>
          </c:tx>
          <c:spPr>
            <a:ln w="10124">
              <a:solidFill>
                <a:srgbClr val="DD2D32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Sheet1!$B$51:$Y$51</c:f>
              <c:numCache>
                <c:formatCode>0.00</c:formatCode>
                <c:ptCount val="24"/>
                <c:pt idx="0">
                  <c:v>2.1066666666666691</c:v>
                </c:pt>
                <c:pt idx="1">
                  <c:v>2.1566666666666658</c:v>
                </c:pt>
                <c:pt idx="2">
                  <c:v>2.3933333333333309</c:v>
                </c:pt>
                <c:pt idx="3">
                  <c:v>2.4066666666666658</c:v>
                </c:pt>
                <c:pt idx="4">
                  <c:v>2.536666666666668</c:v>
                </c:pt>
                <c:pt idx="5">
                  <c:v>2.5033333333333299</c:v>
                </c:pt>
                <c:pt idx="6">
                  <c:v>2.3866666666666698</c:v>
                </c:pt>
                <c:pt idx="7">
                  <c:v>1.68</c:v>
                </c:pt>
                <c:pt idx="8">
                  <c:v>1.1166666666666669</c:v>
                </c:pt>
                <c:pt idx="9">
                  <c:v>0.43000000000000699</c:v>
                </c:pt>
                <c:pt idx="10">
                  <c:v>-1.9999999999996E-2</c:v>
                </c:pt>
                <c:pt idx="11">
                  <c:v>0.20000000000000301</c:v>
                </c:pt>
                <c:pt idx="12">
                  <c:v>0.20333333333334</c:v>
                </c:pt>
                <c:pt idx="13">
                  <c:v>0.80666666666666498</c:v>
                </c:pt>
                <c:pt idx="14">
                  <c:v>0.44333333333333502</c:v>
                </c:pt>
                <c:pt idx="15">
                  <c:v>0.52333333333333298</c:v>
                </c:pt>
                <c:pt idx="16">
                  <c:v>1.139999999999993</c:v>
                </c:pt>
                <c:pt idx="17">
                  <c:v>1.943333333333328</c:v>
                </c:pt>
                <c:pt idx="18">
                  <c:v>1.5966666666666709</c:v>
                </c:pt>
                <c:pt idx="19">
                  <c:v>1.543333333333329</c:v>
                </c:pt>
                <c:pt idx="20">
                  <c:v>1.483333333333327</c:v>
                </c:pt>
                <c:pt idx="21">
                  <c:v>1.063333333333325</c:v>
                </c:pt>
                <c:pt idx="22">
                  <c:v>1.193333333333328</c:v>
                </c:pt>
                <c:pt idx="23">
                  <c:v>1.726666666666681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Sheet1!$A$52</c:f>
              <c:strCache>
                <c:ptCount val="1"/>
                <c:pt idx="0">
                  <c:v>Eliz-Hacketts</c:v>
                </c:pt>
              </c:strCache>
            </c:strRef>
          </c:tx>
          <c:spPr>
            <a:ln w="10124">
              <a:solidFill>
                <a:srgbClr val="FFF58C"/>
              </a:solidFill>
              <a:prstDash val="solid"/>
            </a:ln>
          </c:spPr>
          <c:marker>
            <c:symbol val="triangle"/>
            <c:size val="3"/>
            <c:spPr>
              <a:solidFill>
                <a:srgbClr val="FFF58C"/>
              </a:solidFill>
              <a:ln>
                <a:solidFill>
                  <a:srgbClr val="FFF58C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Sheet1!$B$52:$Y$52</c:f>
              <c:numCache>
                <c:formatCode>0.00</c:formatCode>
                <c:ptCount val="24"/>
                <c:pt idx="0">
                  <c:v>3.033333333333331</c:v>
                </c:pt>
                <c:pt idx="1">
                  <c:v>2.4300000000000002</c:v>
                </c:pt>
                <c:pt idx="2">
                  <c:v>2.3766666666666629</c:v>
                </c:pt>
                <c:pt idx="3">
                  <c:v>2.480000000000004</c:v>
                </c:pt>
                <c:pt idx="4">
                  <c:v>2.653333333333336</c:v>
                </c:pt>
                <c:pt idx="5">
                  <c:v>2.980000000000004</c:v>
                </c:pt>
                <c:pt idx="6">
                  <c:v>2.7333333333333338</c:v>
                </c:pt>
                <c:pt idx="7">
                  <c:v>2.4433333333333418</c:v>
                </c:pt>
                <c:pt idx="8">
                  <c:v>1.8633333333333231</c:v>
                </c:pt>
                <c:pt idx="9">
                  <c:v>1.2766666666666779</c:v>
                </c:pt>
                <c:pt idx="10">
                  <c:v>1.9633333333333309</c:v>
                </c:pt>
                <c:pt idx="11">
                  <c:v>2.3766666666666629</c:v>
                </c:pt>
                <c:pt idx="12">
                  <c:v>2.1933333333333418</c:v>
                </c:pt>
                <c:pt idx="13">
                  <c:v>2.446666666666665</c:v>
                </c:pt>
                <c:pt idx="14">
                  <c:v>1.6800000000000139</c:v>
                </c:pt>
                <c:pt idx="15">
                  <c:v>1.936666666666667</c:v>
                </c:pt>
                <c:pt idx="16">
                  <c:v>2.5999999999999939</c:v>
                </c:pt>
                <c:pt idx="17">
                  <c:v>2.8666666666666671</c:v>
                </c:pt>
                <c:pt idx="18">
                  <c:v>2.7866666666666688</c:v>
                </c:pt>
                <c:pt idx="19">
                  <c:v>2.693333333333328</c:v>
                </c:pt>
                <c:pt idx="20">
                  <c:v>2.5500000000000038</c:v>
                </c:pt>
                <c:pt idx="21">
                  <c:v>2.1233333333333348</c:v>
                </c:pt>
                <c:pt idx="22">
                  <c:v>2.259999999999998</c:v>
                </c:pt>
                <c:pt idx="23">
                  <c:v>2.5300000000000011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Sheet1!$A$53</c:f>
              <c:strCache>
                <c:ptCount val="1"/>
                <c:pt idx="0">
                  <c:v>Eliz-Stw</c:v>
                </c:pt>
              </c:strCache>
            </c:strRef>
          </c:tx>
          <c:spPr>
            <a:ln w="10124">
              <a:solidFill>
                <a:srgbClr val="4EE257"/>
              </a:solidFill>
              <a:prstDash val="solid"/>
            </a:ln>
          </c:spPr>
          <c:marker>
            <c:symbol val="x"/>
            <c:size val="3"/>
            <c:spPr>
              <a:noFill/>
              <a:ln>
                <a:solidFill>
                  <a:srgbClr val="4EE257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Sheet1!$B$53:$Y$53</c:f>
              <c:numCache>
                <c:formatCode>0.00</c:formatCode>
                <c:ptCount val="24"/>
                <c:pt idx="0">
                  <c:v>2.2800000000000011</c:v>
                </c:pt>
                <c:pt idx="1">
                  <c:v>1.8766666666666649</c:v>
                </c:pt>
                <c:pt idx="2">
                  <c:v>1.823333333333331</c:v>
                </c:pt>
                <c:pt idx="3">
                  <c:v>1.9600000000000011</c:v>
                </c:pt>
                <c:pt idx="4">
                  <c:v>2.6400000000000081</c:v>
                </c:pt>
                <c:pt idx="5">
                  <c:v>2.986666666666665</c:v>
                </c:pt>
                <c:pt idx="6">
                  <c:v>3.2366666666666721</c:v>
                </c:pt>
                <c:pt idx="7">
                  <c:v>3.1600000000000041</c:v>
                </c:pt>
                <c:pt idx="8">
                  <c:v>1.466666666666669</c:v>
                </c:pt>
                <c:pt idx="9">
                  <c:v>0.39333333333333798</c:v>
                </c:pt>
                <c:pt idx="10">
                  <c:v>0.71333333333333104</c:v>
                </c:pt>
                <c:pt idx="11">
                  <c:v>1.3100000000000021</c:v>
                </c:pt>
                <c:pt idx="12">
                  <c:v>1.740000000000002</c:v>
                </c:pt>
                <c:pt idx="13">
                  <c:v>1.4733333333333289</c:v>
                </c:pt>
                <c:pt idx="14">
                  <c:v>0.69333333333333502</c:v>
                </c:pt>
                <c:pt idx="15">
                  <c:v>0.87666666666667203</c:v>
                </c:pt>
                <c:pt idx="16">
                  <c:v>1.4966666666666699</c:v>
                </c:pt>
                <c:pt idx="17">
                  <c:v>2.0499999999999901</c:v>
                </c:pt>
                <c:pt idx="18">
                  <c:v>1.769999999999996</c:v>
                </c:pt>
                <c:pt idx="19">
                  <c:v>1.6400000000000079</c:v>
                </c:pt>
                <c:pt idx="20">
                  <c:v>1.489999999999988</c:v>
                </c:pt>
                <c:pt idx="21">
                  <c:v>1.359999999999999</c:v>
                </c:pt>
                <c:pt idx="22">
                  <c:v>1.7266666666666659</c:v>
                </c:pt>
                <c:pt idx="23">
                  <c:v>1.7066666666666701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Sheet1!$A$54</c:f>
              <c:strCache>
                <c:ptCount val="1"/>
                <c:pt idx="0">
                  <c:v>Eliz-Want</c:v>
                </c:pt>
              </c:strCache>
            </c:strRef>
          </c:tx>
          <c:spPr>
            <a:ln w="10124">
              <a:solidFill>
                <a:srgbClr val="6711FF"/>
              </a:solidFill>
              <a:prstDash val="solid"/>
            </a:ln>
          </c:spPr>
          <c:marker>
            <c:symbol val="star"/>
            <c:size val="3"/>
            <c:spPr>
              <a:noFill/>
              <a:ln>
                <a:solidFill>
                  <a:srgbClr val="6711FF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Sheet1!$B$54:$Y$54</c:f>
              <c:numCache>
                <c:formatCode>0.00</c:formatCode>
                <c:ptCount val="24"/>
                <c:pt idx="0">
                  <c:v>4.9566666666666697</c:v>
                </c:pt>
                <c:pt idx="1">
                  <c:v>4.4733333333333398</c:v>
                </c:pt>
                <c:pt idx="2">
                  <c:v>4.479999999999996</c:v>
                </c:pt>
                <c:pt idx="3">
                  <c:v>4.4233333333333471</c:v>
                </c:pt>
                <c:pt idx="4">
                  <c:v>4.6033333333333308</c:v>
                </c:pt>
                <c:pt idx="5">
                  <c:v>4.6933333333333351</c:v>
                </c:pt>
                <c:pt idx="6">
                  <c:v>4.5633333333333317</c:v>
                </c:pt>
                <c:pt idx="7">
                  <c:v>4.1866666666666674</c:v>
                </c:pt>
                <c:pt idx="8">
                  <c:v>3.556666666666672</c:v>
                </c:pt>
                <c:pt idx="9">
                  <c:v>3.503333333333337</c:v>
                </c:pt>
                <c:pt idx="10">
                  <c:v>4.3099999999999881</c:v>
                </c:pt>
                <c:pt idx="11">
                  <c:v>4.8266666666666609</c:v>
                </c:pt>
                <c:pt idx="12">
                  <c:v>5.0366666666666609</c:v>
                </c:pt>
                <c:pt idx="13">
                  <c:v>5.4733333333333301</c:v>
                </c:pt>
                <c:pt idx="14">
                  <c:v>5.0633333333333317</c:v>
                </c:pt>
                <c:pt idx="15">
                  <c:v>5.3433333333333284</c:v>
                </c:pt>
                <c:pt idx="16">
                  <c:v>5.85</c:v>
                </c:pt>
                <c:pt idx="17">
                  <c:v>5.7800000000000011</c:v>
                </c:pt>
                <c:pt idx="18">
                  <c:v>5.4633333333333303</c:v>
                </c:pt>
                <c:pt idx="19">
                  <c:v>5.286666666666668</c:v>
                </c:pt>
                <c:pt idx="20">
                  <c:v>5.31</c:v>
                </c:pt>
                <c:pt idx="21">
                  <c:v>4.89333333333333</c:v>
                </c:pt>
                <c:pt idx="22">
                  <c:v>4.8633333333333297</c:v>
                </c:pt>
                <c:pt idx="23">
                  <c:v>4.9866666666666708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Sheet1!$A$55</c:f>
              <c:strCache>
                <c:ptCount val="1"/>
                <c:pt idx="0">
                  <c:v>Eliz-No Hale</c:v>
                </c:pt>
              </c:strCache>
            </c:strRef>
          </c:tx>
          <c:spPr>
            <a:ln w="10124">
              <a:solidFill>
                <a:srgbClr val="FEA746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FEA746"/>
              </a:solidFill>
              <a:ln>
                <a:solidFill>
                  <a:srgbClr val="FEA746"/>
                </a:solidFill>
                <a:prstDash val="solid"/>
              </a:ln>
            </c:spPr>
          </c:marker>
          <c:cat>
            <c:strRef>
              <c:f>Sheet1!$B$48:$Y$49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Sheet1!$B$55:$Y$55</c:f>
              <c:numCache>
                <c:formatCode>0.00</c:formatCode>
                <c:ptCount val="24"/>
                <c:pt idx="0">
                  <c:v>2.75</c:v>
                </c:pt>
                <c:pt idx="1">
                  <c:v>2.4633333333333378</c:v>
                </c:pt>
                <c:pt idx="2">
                  <c:v>2.4599999999999942</c:v>
                </c:pt>
                <c:pt idx="3">
                  <c:v>2.2800000000000011</c:v>
                </c:pt>
                <c:pt idx="4">
                  <c:v>2.5633333333333401</c:v>
                </c:pt>
                <c:pt idx="5">
                  <c:v>2.5399999999999991</c:v>
                </c:pt>
                <c:pt idx="6">
                  <c:v>2.3866666666666698</c:v>
                </c:pt>
                <c:pt idx="7">
                  <c:v>2.39</c:v>
                </c:pt>
                <c:pt idx="8">
                  <c:v>2.073333333333331</c:v>
                </c:pt>
                <c:pt idx="9">
                  <c:v>1.67333333333334</c:v>
                </c:pt>
                <c:pt idx="10">
                  <c:v>1.6800000000000139</c:v>
                </c:pt>
                <c:pt idx="11">
                  <c:v>2.1700000000000021</c:v>
                </c:pt>
                <c:pt idx="12">
                  <c:v>2.0500000000000038</c:v>
                </c:pt>
                <c:pt idx="13">
                  <c:v>2.176666666666669</c:v>
                </c:pt>
                <c:pt idx="14">
                  <c:v>2.06666666666667</c:v>
                </c:pt>
                <c:pt idx="15">
                  <c:v>2.4466666666666508</c:v>
                </c:pt>
                <c:pt idx="16">
                  <c:v>3.076666666666668</c:v>
                </c:pt>
                <c:pt idx="17">
                  <c:v>3.3533333333333388</c:v>
                </c:pt>
                <c:pt idx="18">
                  <c:v>3.07666666666666</c:v>
                </c:pt>
                <c:pt idx="19">
                  <c:v>3.2333333333333272</c:v>
                </c:pt>
                <c:pt idx="20">
                  <c:v>3.25</c:v>
                </c:pt>
                <c:pt idx="21">
                  <c:v>3.0166666666666728</c:v>
                </c:pt>
                <c:pt idx="22">
                  <c:v>2.986666666666665</c:v>
                </c:pt>
                <c:pt idx="23">
                  <c:v>2.9533333333333398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59296"/>
        <c:axId val="34449088"/>
      </c:lineChart>
      <c:catAx>
        <c:axId val="39159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5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</a:t>
                </a:r>
              </a:p>
            </c:rich>
          </c:tx>
          <c:layout>
            <c:manualLayout>
              <c:xMode val="edge"/>
              <c:yMode val="edge"/>
              <c:x val="0.380403458213256"/>
              <c:y val="0.85915492957746498"/>
            </c:manualLayout>
          </c:layout>
          <c:overlay val="0"/>
          <c:spPr>
            <a:noFill/>
            <a:ln w="2024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31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7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44908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4449088"/>
        <c:scaling>
          <c:orientation val="minMax"/>
          <c:max val="12"/>
          <c:min val="-4"/>
        </c:scaling>
        <c:delete val="0"/>
        <c:axPos val="l"/>
        <c:majorGridlines>
          <c:spPr>
            <a:ln w="2531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5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Temperature (u-r)</a:t>
                </a:r>
              </a:p>
            </c:rich>
          </c:tx>
          <c:layout>
            <c:manualLayout>
              <c:xMode val="edge"/>
              <c:yMode val="edge"/>
              <c:x val="2.59365994236311E-2"/>
              <c:y val="0.27230046948356801"/>
            </c:manualLayout>
          </c:layout>
          <c:overlay val="0"/>
          <c:spPr>
            <a:noFill/>
            <a:ln w="20249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53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7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159296"/>
        <c:crosses val="autoZero"/>
        <c:crossBetween val="between"/>
      </c:valAx>
      <c:spPr>
        <a:noFill/>
        <a:ln w="2531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6224783861671"/>
          <c:y val="0.33333333333333298"/>
          <c:w val="0.26224783861671502"/>
          <c:h val="0.37089201877934302"/>
        </c:manualLayout>
      </c:layout>
      <c:overlay val="0"/>
      <c:spPr>
        <a:solidFill>
          <a:srgbClr val="FFFFFF"/>
        </a:solidFill>
        <a:ln w="2531">
          <a:solidFill>
            <a:srgbClr val="000000"/>
          </a:solidFill>
          <a:prstDash val="solid"/>
        </a:ln>
      </c:spPr>
      <c:txPr>
        <a:bodyPr/>
        <a:lstStyle/>
        <a:p>
          <a:pPr>
            <a:defRPr sz="713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31">
      <a:solidFill>
        <a:srgbClr val="000000"/>
      </a:solidFill>
      <a:prstDash val="solid"/>
    </a:ln>
  </c:spPr>
  <c:txPr>
    <a:bodyPr/>
    <a:lstStyle/>
    <a:p>
      <a:pPr>
        <a:defRPr sz="95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Chatham Dry Moderate SSC in All Seasons</a:t>
            </a:r>
          </a:p>
        </c:rich>
      </c:tx>
      <c:layout>
        <c:manualLayout>
          <c:xMode val="edge"/>
          <c:yMode val="edge"/>
          <c:x val="0.13872832369942201"/>
          <c:y val="2.1834061135371199E-2"/>
        </c:manualLayout>
      </c:layout>
      <c:overlay val="0"/>
      <c:spPr>
        <a:noFill/>
        <a:ln w="2178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317919075144501"/>
          <c:y val="0.29694323144104801"/>
          <c:w val="0.50289017341040498"/>
          <c:h val="0.524017467248907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Eliz-CH Winter</c:v>
                </c:pt>
              </c:strCache>
            </c:strRef>
          </c:tx>
          <c:spPr>
            <a:ln w="10894">
              <a:solidFill>
                <a:srgbClr val="63AAFE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63AAFE"/>
              </a:solidFill>
              <a:ln>
                <a:solidFill>
                  <a:srgbClr val="63AAFE"/>
                </a:solidFill>
                <a:prstDash val="solid"/>
              </a:ln>
            </c:spPr>
          </c:marker>
          <c:cat>
            <c:strRef>
              <c:f>Sheet1!$B$15:$Y$15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Sheet1!$B$16:$Y$16</c:f>
              <c:numCache>
                <c:formatCode>0.00</c:formatCode>
                <c:ptCount val="24"/>
                <c:pt idx="0">
                  <c:v>2.0565336463223778</c:v>
                </c:pt>
                <c:pt idx="1">
                  <c:v>2.2327856025039101</c:v>
                </c:pt>
                <c:pt idx="2">
                  <c:v>2.1999217527386561</c:v>
                </c:pt>
                <c:pt idx="3">
                  <c:v>2.123826291079816</c:v>
                </c:pt>
                <c:pt idx="4">
                  <c:v>2.0473395931142382</c:v>
                </c:pt>
                <c:pt idx="5">
                  <c:v>2.0672926447574329</c:v>
                </c:pt>
                <c:pt idx="6">
                  <c:v>2.0856807511737121</c:v>
                </c:pt>
                <c:pt idx="7">
                  <c:v>2.0665101721439751</c:v>
                </c:pt>
                <c:pt idx="8">
                  <c:v>1.62695618153365</c:v>
                </c:pt>
                <c:pt idx="9">
                  <c:v>1.349765258216E-2</c:v>
                </c:pt>
                <c:pt idx="10">
                  <c:v>-0.479851330203445</c:v>
                </c:pt>
                <c:pt idx="11">
                  <c:v>-3.8928012519562599E-2</c:v>
                </c:pt>
                <c:pt idx="12">
                  <c:v>-1.3041862284820029</c:v>
                </c:pt>
                <c:pt idx="13">
                  <c:v>-1.3212050078247231</c:v>
                </c:pt>
                <c:pt idx="14">
                  <c:v>0.278364632237874</c:v>
                </c:pt>
                <c:pt idx="15">
                  <c:v>0.77679968701095703</c:v>
                </c:pt>
                <c:pt idx="16">
                  <c:v>1.0256259780907651</c:v>
                </c:pt>
                <c:pt idx="17">
                  <c:v>1.5721830985915519</c:v>
                </c:pt>
                <c:pt idx="18">
                  <c:v>1.7079420970266099</c:v>
                </c:pt>
                <c:pt idx="19">
                  <c:v>1.9913928012519619</c:v>
                </c:pt>
                <c:pt idx="20">
                  <c:v>2.0899843505477298</c:v>
                </c:pt>
                <c:pt idx="21">
                  <c:v>2.467918622848202</c:v>
                </c:pt>
                <c:pt idx="22">
                  <c:v>2.33881064162754</c:v>
                </c:pt>
                <c:pt idx="23">
                  <c:v>2.501173708920184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Eliz-CH Spring</c:v>
                </c:pt>
              </c:strCache>
            </c:strRef>
          </c:tx>
          <c:spPr>
            <a:ln w="10894">
              <a:solidFill>
                <a:srgbClr val="DD2D32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cat>
            <c:strRef>
              <c:f>Sheet1!$B$15:$Y$15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Sheet1!$B$17:$Y$17</c:f>
              <c:numCache>
                <c:formatCode>0.00</c:formatCode>
                <c:ptCount val="24"/>
                <c:pt idx="0">
                  <c:v>3.1</c:v>
                </c:pt>
                <c:pt idx="1">
                  <c:v>3.4333333333333371</c:v>
                </c:pt>
                <c:pt idx="2">
                  <c:v>3.5</c:v>
                </c:pt>
                <c:pt idx="3">
                  <c:v>3.966666666666669</c:v>
                </c:pt>
                <c:pt idx="4">
                  <c:v>3.9333333333333371</c:v>
                </c:pt>
                <c:pt idx="5">
                  <c:v>3.8666666666666671</c:v>
                </c:pt>
                <c:pt idx="6">
                  <c:v>3.7666666666666728</c:v>
                </c:pt>
                <c:pt idx="7">
                  <c:v>3.3666666666666671</c:v>
                </c:pt>
                <c:pt idx="8">
                  <c:v>1.06666666666667</c:v>
                </c:pt>
                <c:pt idx="9">
                  <c:v>3.3333333333331397E-2</c:v>
                </c:pt>
                <c:pt idx="10">
                  <c:v>0.100000000000001</c:v>
                </c:pt>
                <c:pt idx="11">
                  <c:v>6.6666666666662905E-2</c:v>
                </c:pt>
                <c:pt idx="12">
                  <c:v>-0.29999999999999699</c:v>
                </c:pt>
                <c:pt idx="13">
                  <c:v>6.6666666666669996E-2</c:v>
                </c:pt>
                <c:pt idx="14">
                  <c:v>0.266666666666666</c:v>
                </c:pt>
                <c:pt idx="15">
                  <c:v>-6.6666666666669996E-2</c:v>
                </c:pt>
                <c:pt idx="16">
                  <c:v>-0.266666666666666</c:v>
                </c:pt>
                <c:pt idx="17">
                  <c:v>-0.40000000000000602</c:v>
                </c:pt>
                <c:pt idx="18">
                  <c:v>0.20000000000000301</c:v>
                </c:pt>
                <c:pt idx="19">
                  <c:v>1.3333333333333359</c:v>
                </c:pt>
                <c:pt idx="20">
                  <c:v>1.93333333333333</c:v>
                </c:pt>
                <c:pt idx="21">
                  <c:v>1.9333333333333369</c:v>
                </c:pt>
                <c:pt idx="22">
                  <c:v>2.2333333333333272</c:v>
                </c:pt>
                <c:pt idx="23">
                  <c:v>2.6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Sheet1!$A$18</c:f>
              <c:strCache>
                <c:ptCount val="1"/>
                <c:pt idx="0">
                  <c:v>Eliz-CH Summer</c:v>
                </c:pt>
              </c:strCache>
            </c:strRef>
          </c:tx>
          <c:spPr>
            <a:ln w="10894">
              <a:solidFill>
                <a:srgbClr val="FFF58C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FFF58C"/>
              </a:solidFill>
              <a:ln>
                <a:solidFill>
                  <a:srgbClr val="FFF58C"/>
                </a:solidFill>
                <a:prstDash val="solid"/>
              </a:ln>
            </c:spPr>
          </c:marker>
          <c:cat>
            <c:strRef>
              <c:f>Sheet1!$B$15:$Y$15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Sheet1!$B$18:$Y$18</c:f>
              <c:numCache>
                <c:formatCode>0.00</c:formatCode>
                <c:ptCount val="24"/>
                <c:pt idx="0">
                  <c:v>3.5666666666666629</c:v>
                </c:pt>
                <c:pt idx="1">
                  <c:v>3.2333333333333272</c:v>
                </c:pt>
                <c:pt idx="2">
                  <c:v>3.43333333333333</c:v>
                </c:pt>
                <c:pt idx="3">
                  <c:v>3.7333333333333338</c:v>
                </c:pt>
                <c:pt idx="4">
                  <c:v>3.7666666666666662</c:v>
                </c:pt>
                <c:pt idx="5">
                  <c:v>3.5</c:v>
                </c:pt>
                <c:pt idx="6">
                  <c:v>4</c:v>
                </c:pt>
                <c:pt idx="7">
                  <c:v>4.0333333333333297</c:v>
                </c:pt>
                <c:pt idx="8">
                  <c:v>1.8</c:v>
                </c:pt>
                <c:pt idx="9">
                  <c:v>0.43333333333333701</c:v>
                </c:pt>
                <c:pt idx="10">
                  <c:v>3.3333333333331397E-2</c:v>
                </c:pt>
                <c:pt idx="11">
                  <c:v>-0.266666666666666</c:v>
                </c:pt>
                <c:pt idx="12">
                  <c:v>-6.6666666666677102E-2</c:v>
                </c:pt>
                <c:pt idx="13">
                  <c:v>-0.29999999999999699</c:v>
                </c:pt>
                <c:pt idx="14">
                  <c:v>-0.266666666666666</c:v>
                </c:pt>
                <c:pt idx="15">
                  <c:v>-1.533333333333331</c:v>
                </c:pt>
                <c:pt idx="16">
                  <c:v>-2.2000000000000002</c:v>
                </c:pt>
                <c:pt idx="17">
                  <c:v>-2.9333333333333371</c:v>
                </c:pt>
                <c:pt idx="18">
                  <c:v>-2.63333333333334</c:v>
                </c:pt>
                <c:pt idx="19">
                  <c:v>6.6666666666662905E-2</c:v>
                </c:pt>
                <c:pt idx="20">
                  <c:v>2.2333333333333338</c:v>
                </c:pt>
                <c:pt idx="21">
                  <c:v>3.033333333333331</c:v>
                </c:pt>
                <c:pt idx="22">
                  <c:v>3.1333333333333262</c:v>
                </c:pt>
                <c:pt idx="23">
                  <c:v>3.0999999999999939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Sheet1!$A$19</c:f>
              <c:strCache>
                <c:ptCount val="1"/>
                <c:pt idx="0">
                  <c:v>Eliz-CH Fall</c:v>
                </c:pt>
              </c:strCache>
            </c:strRef>
          </c:tx>
          <c:spPr>
            <a:ln w="10894">
              <a:solidFill>
                <a:srgbClr val="4EE257"/>
              </a:solidFill>
              <a:prstDash val="solid"/>
            </a:ln>
          </c:spPr>
          <c:marker>
            <c:symbol val="x"/>
            <c:size val="4"/>
            <c:spPr>
              <a:noFill/>
              <a:ln>
                <a:solidFill>
                  <a:srgbClr val="4EE257"/>
                </a:solidFill>
                <a:prstDash val="solid"/>
              </a:ln>
            </c:spPr>
          </c:marker>
          <c:cat>
            <c:strRef>
              <c:f>Sheet1!$B$15:$Y$15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Sheet1!$B$19:$Y$19</c:f>
              <c:numCache>
                <c:formatCode>0.00</c:formatCode>
                <c:ptCount val="24"/>
                <c:pt idx="0">
                  <c:v>3.310344827586206</c:v>
                </c:pt>
                <c:pt idx="1">
                  <c:v>3.586206896551722</c:v>
                </c:pt>
                <c:pt idx="2">
                  <c:v>3.3448275862068968</c:v>
                </c:pt>
                <c:pt idx="3">
                  <c:v>2.8965517241379288</c:v>
                </c:pt>
                <c:pt idx="4">
                  <c:v>3</c:v>
                </c:pt>
                <c:pt idx="5">
                  <c:v>3.41379310344827</c:v>
                </c:pt>
                <c:pt idx="6">
                  <c:v>3.3793103448275872</c:v>
                </c:pt>
                <c:pt idx="7">
                  <c:v>3.4827586206896481</c:v>
                </c:pt>
                <c:pt idx="8">
                  <c:v>2.2413793103448261</c:v>
                </c:pt>
                <c:pt idx="9">
                  <c:v>6.8965517241380794E-2</c:v>
                </c:pt>
                <c:pt idx="10">
                  <c:v>-0.44827586206896802</c:v>
                </c:pt>
                <c:pt idx="11">
                  <c:v>-0.27586206896552301</c:v>
                </c:pt>
                <c:pt idx="12">
                  <c:v>-0.862068965517238</c:v>
                </c:pt>
                <c:pt idx="13">
                  <c:v>-0.82758620689655504</c:v>
                </c:pt>
                <c:pt idx="14">
                  <c:v>-0.55172413793104602</c:v>
                </c:pt>
                <c:pt idx="15">
                  <c:v>1</c:v>
                </c:pt>
                <c:pt idx="16">
                  <c:v>1.1034482758620641</c:v>
                </c:pt>
                <c:pt idx="17">
                  <c:v>1.5517241379310389</c:v>
                </c:pt>
                <c:pt idx="18">
                  <c:v>2.58620689655173</c:v>
                </c:pt>
                <c:pt idx="19">
                  <c:v>3.310344827586206</c:v>
                </c:pt>
                <c:pt idx="20">
                  <c:v>3.275862068965516</c:v>
                </c:pt>
                <c:pt idx="21">
                  <c:v>3.586206896551722</c:v>
                </c:pt>
                <c:pt idx="22">
                  <c:v>3.6206896551724119</c:v>
                </c:pt>
                <c:pt idx="23">
                  <c:v>3.6206896551724119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84512"/>
        <c:axId val="34453696"/>
      </c:lineChart>
      <c:catAx>
        <c:axId val="41984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2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</a:t>
                </a:r>
              </a:p>
            </c:rich>
          </c:tx>
          <c:layout>
            <c:manualLayout>
              <c:xMode val="edge"/>
              <c:yMode val="edge"/>
              <c:x val="0.35549132947976902"/>
              <c:y val="0.86899563318777295"/>
            </c:manualLayout>
          </c:layout>
          <c:overlay val="0"/>
          <c:spPr>
            <a:noFill/>
            <a:ln w="2178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723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7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45369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4453696"/>
        <c:scaling>
          <c:orientation val="minMax"/>
          <c:max val="12"/>
          <c:min val="-4"/>
        </c:scaling>
        <c:delete val="0"/>
        <c:axPos val="l"/>
        <c:majorGridlines>
          <c:spPr>
            <a:ln w="272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2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Temperature (u-r)</a:t>
                </a:r>
              </a:p>
            </c:rich>
          </c:tx>
          <c:layout>
            <c:manualLayout>
              <c:xMode val="edge"/>
              <c:yMode val="edge"/>
              <c:x val="2.6011560693641599E-2"/>
              <c:y val="0.32751091703056801"/>
            </c:manualLayout>
          </c:layout>
          <c:overlay val="0"/>
          <c:spPr>
            <a:noFill/>
            <a:ln w="21787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72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984512"/>
        <c:crosses val="autoZero"/>
        <c:crossBetween val="between"/>
        <c:majorUnit val="2"/>
      </c:valAx>
      <c:spPr>
        <a:noFill/>
        <a:ln w="2723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630057803468202"/>
          <c:y val="0.44104803493449801"/>
          <c:w val="0.31213872832369899"/>
          <c:h val="0.23144104803493401"/>
        </c:manualLayout>
      </c:layout>
      <c:overlay val="0"/>
      <c:spPr>
        <a:solidFill>
          <a:srgbClr val="FFFFFF"/>
        </a:solidFill>
        <a:ln w="2723">
          <a:solidFill>
            <a:srgbClr val="000000"/>
          </a:solidFill>
          <a:prstDash val="solid"/>
        </a:ln>
      </c:spPr>
      <c:txPr>
        <a:bodyPr/>
        <a:lstStyle/>
        <a:p>
          <a:pPr>
            <a:defRPr sz="806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723">
      <a:solidFill>
        <a:srgbClr val="000000"/>
      </a:solidFill>
      <a:prstDash val="solid"/>
    </a:ln>
  </c:spPr>
  <c:txPr>
    <a:bodyPr/>
    <a:lstStyle/>
    <a:p>
      <a:pPr>
        <a:defRPr sz="102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22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Belle Mead Dry Moderate SSC in </a:t>
            </a:r>
          </a:p>
          <a:p>
            <a:pPr>
              <a:defRPr sz="1122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All Seasons</a:t>
            </a:r>
          </a:p>
        </c:rich>
      </c:tx>
      <c:layout>
        <c:manualLayout>
          <c:xMode val="edge"/>
          <c:yMode val="edge"/>
          <c:x val="0.16193181818181801"/>
          <c:y val="0"/>
        </c:manualLayout>
      </c:layout>
      <c:overlay val="0"/>
      <c:spPr>
        <a:noFill/>
        <a:ln w="2178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772727272727301"/>
          <c:y val="0.244541484716157"/>
          <c:w val="0.52840909090909105"/>
          <c:h val="0.593886462882096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Eliz-BM Winter</c:v>
                </c:pt>
              </c:strCache>
            </c:strRef>
          </c:tx>
          <c:spPr>
            <a:ln w="10894">
              <a:solidFill>
                <a:srgbClr val="63AAFE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63AAFE"/>
              </a:solidFill>
              <a:ln>
                <a:solidFill>
                  <a:srgbClr val="63AAFE"/>
                </a:solidFill>
                <a:prstDash val="solid"/>
              </a:ln>
            </c:spPr>
          </c:marker>
          <c:cat>
            <c:strRef>
              <c:f>Sheet1!$B$9:$Y$9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Sheet1!$B$10:$Y$10</c:f>
              <c:numCache>
                <c:formatCode>0.00</c:formatCode>
                <c:ptCount val="24"/>
                <c:pt idx="0">
                  <c:v>4.486111111111116</c:v>
                </c:pt>
                <c:pt idx="1">
                  <c:v>4.2041666666666586</c:v>
                </c:pt>
                <c:pt idx="2">
                  <c:v>4.0111111111111164</c:v>
                </c:pt>
                <c:pt idx="3">
                  <c:v>4.2888888888888976</c:v>
                </c:pt>
                <c:pt idx="4">
                  <c:v>4.7347222222222101</c:v>
                </c:pt>
                <c:pt idx="5">
                  <c:v>4.6569444444444397</c:v>
                </c:pt>
                <c:pt idx="6">
                  <c:v>4.8319444444444422</c:v>
                </c:pt>
                <c:pt idx="7">
                  <c:v>3.370833333333326</c:v>
                </c:pt>
                <c:pt idx="8">
                  <c:v>0.19027777777777999</c:v>
                </c:pt>
                <c:pt idx="9">
                  <c:v>-1.1666666666666781</c:v>
                </c:pt>
                <c:pt idx="10">
                  <c:v>-1.3125000000000071</c:v>
                </c:pt>
                <c:pt idx="11">
                  <c:v>-0.95555555555554905</c:v>
                </c:pt>
                <c:pt idx="12">
                  <c:v>-1.5263888888888899</c:v>
                </c:pt>
                <c:pt idx="13">
                  <c:v>-1.148611111111123</c:v>
                </c:pt>
                <c:pt idx="14">
                  <c:v>-0.28888888888888398</c:v>
                </c:pt>
                <c:pt idx="15">
                  <c:v>-0.29444444444442303</c:v>
                </c:pt>
                <c:pt idx="16">
                  <c:v>1.301388888888916</c:v>
                </c:pt>
                <c:pt idx="17">
                  <c:v>3.729166666666671</c:v>
                </c:pt>
                <c:pt idx="18">
                  <c:v>4.8805555555555644</c:v>
                </c:pt>
                <c:pt idx="19">
                  <c:v>5.1694444444444372</c:v>
                </c:pt>
                <c:pt idx="20">
                  <c:v>5.6874999999999973</c:v>
                </c:pt>
                <c:pt idx="21">
                  <c:v>5.8527777777777752</c:v>
                </c:pt>
                <c:pt idx="22">
                  <c:v>5.5388888888888843</c:v>
                </c:pt>
                <c:pt idx="23">
                  <c:v>5.5416666666666661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Eliz-BM Spring</c:v>
                </c:pt>
              </c:strCache>
            </c:strRef>
          </c:tx>
          <c:spPr>
            <a:ln w="10894">
              <a:solidFill>
                <a:srgbClr val="DD2D32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cat>
            <c:strRef>
              <c:f>Sheet1!$B$9:$Y$9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Sheet1!$B$11:$Y$11</c:f>
              <c:numCache>
                <c:formatCode>0.00</c:formatCode>
                <c:ptCount val="24"/>
                <c:pt idx="0">
                  <c:v>7.0800000000000054</c:v>
                </c:pt>
                <c:pt idx="1">
                  <c:v>7.1199999999999974</c:v>
                </c:pt>
                <c:pt idx="2">
                  <c:v>6.796666666666674</c:v>
                </c:pt>
                <c:pt idx="3">
                  <c:v>7.35</c:v>
                </c:pt>
                <c:pt idx="4">
                  <c:v>7.4866666666666672</c:v>
                </c:pt>
                <c:pt idx="5">
                  <c:v>7.4600000000000151</c:v>
                </c:pt>
                <c:pt idx="6">
                  <c:v>5.56666666666667</c:v>
                </c:pt>
                <c:pt idx="7">
                  <c:v>1.9233333333333389</c:v>
                </c:pt>
                <c:pt idx="8">
                  <c:v>0.61333333333332996</c:v>
                </c:pt>
                <c:pt idx="9">
                  <c:v>0.45333333333334702</c:v>
                </c:pt>
                <c:pt idx="10">
                  <c:v>0.236666666666665</c:v>
                </c:pt>
                <c:pt idx="11">
                  <c:v>0.10333333333332501</c:v>
                </c:pt>
                <c:pt idx="12">
                  <c:v>-0.57333333333333103</c:v>
                </c:pt>
                <c:pt idx="13">
                  <c:v>0.31333333333334001</c:v>
                </c:pt>
                <c:pt idx="14">
                  <c:v>0.33333333333332898</c:v>
                </c:pt>
                <c:pt idx="15">
                  <c:v>-0.36666666666666697</c:v>
                </c:pt>
                <c:pt idx="16">
                  <c:v>-0.79000000000000603</c:v>
                </c:pt>
                <c:pt idx="17">
                  <c:v>-0.56000000000000205</c:v>
                </c:pt>
                <c:pt idx="18">
                  <c:v>1.313333333333333</c:v>
                </c:pt>
                <c:pt idx="19">
                  <c:v>3.186666666666667</c:v>
                </c:pt>
                <c:pt idx="20">
                  <c:v>4.2766666666666699</c:v>
                </c:pt>
                <c:pt idx="21">
                  <c:v>4.4766666666666728</c:v>
                </c:pt>
                <c:pt idx="22">
                  <c:v>5.2566666666666597</c:v>
                </c:pt>
                <c:pt idx="23">
                  <c:v>5.8433333333333328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Eliz-BM Summer</c:v>
                </c:pt>
              </c:strCache>
            </c:strRef>
          </c:tx>
          <c:spPr>
            <a:ln w="10894">
              <a:solidFill>
                <a:srgbClr val="FFF58C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FFF58C"/>
              </a:solidFill>
              <a:ln>
                <a:solidFill>
                  <a:srgbClr val="FFF58C"/>
                </a:solidFill>
                <a:prstDash val="solid"/>
              </a:ln>
            </c:spPr>
          </c:marker>
          <c:cat>
            <c:strRef>
              <c:f>Sheet1!$B$9:$Y$9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Sheet1!$B$12:$Y$12</c:f>
              <c:numCache>
                <c:formatCode>0.00</c:formatCode>
                <c:ptCount val="24"/>
                <c:pt idx="0">
                  <c:v>7.5633333333333184</c:v>
                </c:pt>
                <c:pt idx="1">
                  <c:v>7.6899999999999906</c:v>
                </c:pt>
                <c:pt idx="2">
                  <c:v>7.8366666666666651</c:v>
                </c:pt>
                <c:pt idx="3">
                  <c:v>7.5833333333333384</c:v>
                </c:pt>
                <c:pt idx="4">
                  <c:v>7.48</c:v>
                </c:pt>
                <c:pt idx="5">
                  <c:v>7.306666666666664</c:v>
                </c:pt>
                <c:pt idx="6">
                  <c:v>5.539999999999984</c:v>
                </c:pt>
                <c:pt idx="7">
                  <c:v>2.023333333333333</c:v>
                </c:pt>
                <c:pt idx="8">
                  <c:v>0.20000000000000301</c:v>
                </c:pt>
                <c:pt idx="9">
                  <c:v>-0.68333333333333701</c:v>
                </c:pt>
                <c:pt idx="10">
                  <c:v>-1.0666666666666911</c:v>
                </c:pt>
                <c:pt idx="11">
                  <c:v>-1.1633333333333129</c:v>
                </c:pt>
                <c:pt idx="12">
                  <c:v>-0.83333333333334303</c:v>
                </c:pt>
                <c:pt idx="13">
                  <c:v>-1.12666666666668</c:v>
                </c:pt>
                <c:pt idx="14">
                  <c:v>-0.91333333333334099</c:v>
                </c:pt>
                <c:pt idx="15">
                  <c:v>-1.946666666666687</c:v>
                </c:pt>
                <c:pt idx="16">
                  <c:v>-3.19</c:v>
                </c:pt>
                <c:pt idx="17">
                  <c:v>-3.3533333333333388</c:v>
                </c:pt>
                <c:pt idx="18">
                  <c:v>-2.3133333333333468</c:v>
                </c:pt>
                <c:pt idx="19">
                  <c:v>1.443333333333328</c:v>
                </c:pt>
                <c:pt idx="20">
                  <c:v>4.74000000000001</c:v>
                </c:pt>
                <c:pt idx="21">
                  <c:v>5.8533333333333379</c:v>
                </c:pt>
                <c:pt idx="22">
                  <c:v>5.9500000000000171</c:v>
                </c:pt>
                <c:pt idx="23">
                  <c:v>6.0833333333333171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Sheet1!$A$13</c:f>
              <c:strCache>
                <c:ptCount val="1"/>
                <c:pt idx="0">
                  <c:v>Eliz-BM Fall</c:v>
                </c:pt>
              </c:strCache>
            </c:strRef>
          </c:tx>
          <c:spPr>
            <a:ln w="10894">
              <a:solidFill>
                <a:srgbClr val="4EE257"/>
              </a:solidFill>
              <a:prstDash val="solid"/>
            </a:ln>
          </c:spPr>
          <c:marker>
            <c:symbol val="x"/>
            <c:size val="4"/>
            <c:spPr>
              <a:noFill/>
              <a:ln>
                <a:solidFill>
                  <a:srgbClr val="4EE257"/>
                </a:solidFill>
                <a:prstDash val="solid"/>
              </a:ln>
            </c:spPr>
          </c:marker>
          <c:cat>
            <c:strRef>
              <c:f>Sheet1!$B$9:$Y$9</c:f>
              <c:strCache>
                <c:ptCount val="24"/>
                <c:pt idx="0">
                  <c:v>Hour 1</c:v>
                </c:pt>
                <c:pt idx="1">
                  <c:v>Hour 2</c:v>
                </c:pt>
                <c:pt idx="2">
                  <c:v>Hour 3</c:v>
                </c:pt>
                <c:pt idx="3">
                  <c:v>Hour 4</c:v>
                </c:pt>
                <c:pt idx="4">
                  <c:v>Hour 5</c:v>
                </c:pt>
                <c:pt idx="5">
                  <c:v>Hour 6</c:v>
                </c:pt>
                <c:pt idx="6">
                  <c:v>Hour 7</c:v>
                </c:pt>
                <c:pt idx="7">
                  <c:v>Hour 8</c:v>
                </c:pt>
                <c:pt idx="8">
                  <c:v>Hour 9</c:v>
                </c:pt>
                <c:pt idx="9">
                  <c:v>Hour 10</c:v>
                </c:pt>
                <c:pt idx="10">
                  <c:v>Hour 11</c:v>
                </c:pt>
                <c:pt idx="11">
                  <c:v>Hour 12</c:v>
                </c:pt>
                <c:pt idx="12">
                  <c:v>Hour 13</c:v>
                </c:pt>
                <c:pt idx="13">
                  <c:v>Hour 14</c:v>
                </c:pt>
                <c:pt idx="14">
                  <c:v>Hour 15</c:v>
                </c:pt>
                <c:pt idx="15">
                  <c:v>Hour 16</c:v>
                </c:pt>
                <c:pt idx="16">
                  <c:v>Hour 17</c:v>
                </c:pt>
                <c:pt idx="17">
                  <c:v>Hour 18</c:v>
                </c:pt>
                <c:pt idx="18">
                  <c:v>Hour 19</c:v>
                </c:pt>
                <c:pt idx="19">
                  <c:v>Hour 20</c:v>
                </c:pt>
                <c:pt idx="20">
                  <c:v>Hour 21</c:v>
                </c:pt>
                <c:pt idx="21">
                  <c:v>Hour 22</c:v>
                </c:pt>
                <c:pt idx="22">
                  <c:v>Hour 23</c:v>
                </c:pt>
                <c:pt idx="23">
                  <c:v>Hour 24</c:v>
                </c:pt>
              </c:strCache>
            </c:strRef>
          </c:cat>
          <c:val>
            <c:numRef>
              <c:f>Sheet1!$B$13:$Y$13</c:f>
              <c:numCache>
                <c:formatCode>0.00</c:formatCode>
                <c:ptCount val="24"/>
                <c:pt idx="0">
                  <c:v>6.3275862068965463</c:v>
                </c:pt>
                <c:pt idx="1">
                  <c:v>6.7206896551724071</c:v>
                </c:pt>
                <c:pt idx="2">
                  <c:v>6.172413793103452</c:v>
                </c:pt>
                <c:pt idx="3">
                  <c:v>6.3413793103448199</c:v>
                </c:pt>
                <c:pt idx="4">
                  <c:v>6.448275862068968</c:v>
                </c:pt>
                <c:pt idx="5">
                  <c:v>6.1172413793103404</c:v>
                </c:pt>
                <c:pt idx="6">
                  <c:v>6.4827586206896513</c:v>
                </c:pt>
                <c:pt idx="7">
                  <c:v>3.02758620689655</c:v>
                </c:pt>
                <c:pt idx="8">
                  <c:v>0.21034482758620501</c:v>
                </c:pt>
                <c:pt idx="9">
                  <c:v>-0.84827586206896599</c:v>
                </c:pt>
                <c:pt idx="10">
                  <c:v>-1.2793103448275931</c:v>
                </c:pt>
                <c:pt idx="11">
                  <c:v>-1.1586206896551661</c:v>
                </c:pt>
                <c:pt idx="12">
                  <c:v>-1.596551724137925</c:v>
                </c:pt>
                <c:pt idx="13">
                  <c:v>-1.1310344827586081</c:v>
                </c:pt>
                <c:pt idx="14">
                  <c:v>-0.89310344827586596</c:v>
                </c:pt>
                <c:pt idx="15">
                  <c:v>-0.18620689655175199</c:v>
                </c:pt>
                <c:pt idx="16">
                  <c:v>0.28620689655174703</c:v>
                </c:pt>
                <c:pt idx="17">
                  <c:v>1.6241379310344899</c:v>
                </c:pt>
                <c:pt idx="18">
                  <c:v>4.6551724137931103</c:v>
                </c:pt>
                <c:pt idx="19">
                  <c:v>7.1758620689655146</c:v>
                </c:pt>
                <c:pt idx="20">
                  <c:v>6.8724137931034468</c:v>
                </c:pt>
                <c:pt idx="21">
                  <c:v>6.9482758620689467</c:v>
                </c:pt>
                <c:pt idx="22">
                  <c:v>6.6862068965517096</c:v>
                </c:pt>
                <c:pt idx="23">
                  <c:v>6.9517241379310368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33952"/>
        <c:axId val="42066496"/>
      </c:lineChart>
      <c:catAx>
        <c:axId val="44733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2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</a:t>
                </a:r>
              </a:p>
            </c:rich>
          </c:tx>
          <c:layout>
            <c:manualLayout>
              <c:xMode val="edge"/>
              <c:yMode val="edge"/>
              <c:x val="0.36363636363636398"/>
              <c:y val="0.86899563318777295"/>
            </c:manualLayout>
          </c:layout>
          <c:overlay val="0"/>
          <c:spPr>
            <a:noFill/>
            <a:ln w="2178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723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1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06649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2066496"/>
        <c:scaling>
          <c:orientation val="minMax"/>
          <c:max val="12"/>
          <c:min val="-4"/>
        </c:scaling>
        <c:delete val="0"/>
        <c:axPos val="l"/>
        <c:majorGridlines>
          <c:spPr>
            <a:ln w="272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2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Temperature (u-r)</a:t>
                </a:r>
              </a:p>
            </c:rich>
          </c:tx>
          <c:layout>
            <c:manualLayout>
              <c:xMode val="edge"/>
              <c:yMode val="edge"/>
              <c:x val="2.5568181818181799E-2"/>
              <c:y val="0.31004366812227102"/>
            </c:manualLayout>
          </c:layout>
          <c:overlay val="0"/>
          <c:spPr>
            <a:noFill/>
            <a:ln w="21787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72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1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733952"/>
        <c:crosses val="autoZero"/>
        <c:crossBetween val="between"/>
      </c:valAx>
      <c:spPr>
        <a:noFill/>
        <a:ln w="2723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886363636363602"/>
          <c:y val="0.42358078602620097"/>
          <c:w val="0.29261363636363602"/>
          <c:h val="0.23144104803493401"/>
        </c:manualLayout>
      </c:layout>
      <c:overlay val="0"/>
      <c:spPr>
        <a:solidFill>
          <a:srgbClr val="FFFFFF"/>
        </a:solidFill>
        <a:ln w="2723">
          <a:solidFill>
            <a:srgbClr val="000000"/>
          </a:solidFill>
          <a:prstDash val="solid"/>
        </a:ln>
      </c:spPr>
      <c:txPr>
        <a:bodyPr/>
        <a:lstStyle/>
        <a:p>
          <a:pPr>
            <a:defRPr sz="746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723">
      <a:solidFill>
        <a:srgbClr val="000000"/>
      </a:solidFill>
      <a:prstDash val="solid"/>
    </a:ln>
  </c:spPr>
  <c:txPr>
    <a:bodyPr/>
    <a:lstStyle/>
    <a:p>
      <a:pPr>
        <a:defRPr sz="102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EA9F6-B523-D04A-B296-BFB3C5DD0B74}" type="datetimeFigureOut">
              <a:rPr lang="en-US" smtClean="0"/>
              <a:t>11/1/2013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7DB4-4CD2-F34A-AD0F-BDA4FA8DE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5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7D8DD57-BF97-7446-B461-F9B2C3F61F5F}" type="slidenum">
              <a:rPr lang="en-US" b="0">
                <a:latin typeface="Arial" charset="0"/>
              </a:rPr>
              <a:pPr/>
              <a:t>1</a:t>
            </a:fld>
            <a:endParaRPr lang="en-US" b="0" dirty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8A6D48-7D9F-2D44-B1EB-471B35F900A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*Quick cooling at hour 12 under dry conditions may be artificial induced warming at Elizabeth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*Wantage cools after hour 10 under dry moderate conditions, and after hour 13 under dry polar conditions – may be because of daytime orographic produced cloud cover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AFA13-D793-A644-9EC0-21F4F9A5047A}" type="slidenum">
              <a:rPr lang="en-US"/>
              <a:pPr/>
              <a:t>38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Urban influence see in Chatham, not in Belle Mead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9799F0-1917-8343-B583-6FF7C445D143}" type="slidenum">
              <a:rPr lang="en-US" sz="1200" b="0">
                <a:solidFill>
                  <a:schemeClr val="tx1"/>
                </a:solidFill>
              </a:rPr>
              <a:pPr eaLnBrk="1" hangingPunct="1"/>
              <a:t>56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FD1E67-44B3-204D-9760-CE175DBE174B}" type="slidenum">
              <a:rPr lang="en-US" sz="1200" b="0">
                <a:solidFill>
                  <a:schemeClr val="tx1"/>
                </a:solidFill>
              </a:rPr>
              <a:pPr eaLnBrk="1" hangingPunct="1"/>
              <a:t>57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94-6EDF-8348-A9D4-44F095750DA0}" type="datetimeFigureOut">
              <a:rPr lang="en-US" smtClean="0"/>
              <a:t>11/1/2013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47-3467-A842-B44A-973EC83AF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7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94-6EDF-8348-A9D4-44F095750DA0}" type="datetimeFigureOut">
              <a:rPr lang="en-US" smtClean="0"/>
              <a:t>11/1/2013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47-3467-A842-B44A-973EC83AF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4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94-6EDF-8348-A9D4-44F095750DA0}" type="datetimeFigureOut">
              <a:rPr lang="en-US" smtClean="0"/>
              <a:t>11/1/2013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47-3467-A842-B44A-973EC83AF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10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0FCF8-93C2-8A4A-A66F-CFE37D70C17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05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FCFF-224D-554B-AE50-A0DB1427E91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0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35EE9C-A9EC-024D-9010-98AA5E33D7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96432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D0C0EB-E583-C541-9110-74439F366B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86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D43A3-7CDA-DB48-A0DF-46751C1DD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94-6EDF-8348-A9D4-44F095750DA0}" type="datetimeFigureOut">
              <a:rPr lang="en-US" smtClean="0"/>
              <a:t>11/1/2013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47-3467-A842-B44A-973EC83AF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3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94-6EDF-8348-A9D4-44F095750DA0}" type="datetimeFigureOut">
              <a:rPr lang="en-US" smtClean="0"/>
              <a:t>11/1/2013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47-3467-A842-B44A-973EC83AF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9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94-6EDF-8348-A9D4-44F095750DA0}" type="datetimeFigureOut">
              <a:rPr lang="en-US" smtClean="0"/>
              <a:t>11/1/2013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47-3467-A842-B44A-973EC83AF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94-6EDF-8348-A9D4-44F095750DA0}" type="datetimeFigureOut">
              <a:rPr lang="en-US" smtClean="0"/>
              <a:t>11/1/2013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47-3467-A842-B44A-973EC83AF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94-6EDF-8348-A9D4-44F095750DA0}" type="datetimeFigureOut">
              <a:rPr lang="en-US" smtClean="0"/>
              <a:t>11/1/2013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47-3467-A842-B44A-973EC83AF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2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94-6EDF-8348-A9D4-44F095750DA0}" type="datetimeFigureOut">
              <a:rPr lang="en-US" smtClean="0"/>
              <a:t>11/1/2013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47-3467-A842-B44A-973EC83AF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4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94-6EDF-8348-A9D4-44F095750DA0}" type="datetimeFigureOut">
              <a:rPr lang="en-US" smtClean="0"/>
              <a:t>11/1/2013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47-3467-A842-B44A-973EC83AF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3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94-6EDF-8348-A9D4-44F095750DA0}" type="datetimeFigureOut">
              <a:rPr lang="en-US" smtClean="0"/>
              <a:t>11/1/2013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47-3467-A842-B44A-973EC83AF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1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A9F94-6EDF-8348-A9D4-44F095750DA0}" type="datetimeFigureOut">
              <a:rPr lang="en-US" smtClean="0"/>
              <a:t>11/1/2013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0BE47-3467-A842-B44A-973EC83AF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0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23 at 5.23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874" y="-30029"/>
            <a:ext cx="921704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324" y="1579314"/>
            <a:ext cx="78987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Urban Influences on Temperature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in New Jersey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55" y="3708851"/>
            <a:ext cx="49373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Dr. David A. Robinson</a:t>
            </a:r>
            <a:b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Professor, Department of Geography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&amp; New Jersey State Climatologist</a:t>
            </a:r>
            <a:b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Rutgers University</a:t>
            </a:r>
            <a:b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DIMACS/CCICADA Workshop on Urban Planning for Climate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Events</a:t>
            </a:r>
          </a:p>
          <a:p>
            <a:pPr algn="ctr"/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September 23, 2013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160" y="2858135"/>
            <a:ext cx="3657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2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2.59.12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138"/>
          <a:stretch/>
        </p:blipFill>
        <p:spPr>
          <a:xfrm>
            <a:off x="1244601" y="1133108"/>
            <a:ext cx="5973784" cy="5163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755" y="6297107"/>
            <a:ext cx="813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Thuman, C.C., 2008.  Summertime urban heat island in Newark, NJ and its relationship with urban particulate matter. </a:t>
            </a:r>
          </a:p>
          <a:p>
            <a:r>
              <a:rPr lang="en-US" sz="1200" dirty="0" smtClean="0">
                <a:latin typeface="Arial"/>
                <a:cs typeface="Arial"/>
              </a:rPr>
              <a:t>Rutgers master’s thesis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9896" y="302111"/>
            <a:ext cx="7061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Frequency of maximum urban heat island intensity </a:t>
            </a:r>
          </a:p>
          <a:p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        at Newark for 80 summertime events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60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398" y="213269"/>
            <a:ext cx="6853158" cy="5539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Outline</a:t>
            </a:r>
          </a:p>
          <a:p>
            <a:endParaRPr lang="en-US" sz="28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Urban climate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Urban heat island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Anatomy of the NJ/NY Metro heat island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Geography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Diurnal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Seasonal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Synoptic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Heat waves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Over time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What lies ahead</a:t>
            </a:r>
            <a:endParaRPr lang="en-US" sz="28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9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4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86" y="760534"/>
            <a:ext cx="7408012" cy="5873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850" y="123912"/>
            <a:ext cx="8258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Mid Atlantic from space: enhanced infrared (thermal) image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60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43000" y="-1214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288" y="127543"/>
            <a:ext cx="3556000" cy="657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076" y="1168043"/>
            <a:ext cx="4093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New Jersey from space: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v</a:t>
            </a:r>
            <a:r>
              <a:rPr lang="en-US" sz="2800" dirty="0" smtClean="0">
                <a:latin typeface="Arial"/>
                <a:cs typeface="Arial"/>
              </a:rPr>
              <a:t>isible composite image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46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E:\urban heat island NE map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914400"/>
            <a:ext cx="3200400" cy="4876800"/>
          </a:xfrm>
          <a:ln w="12700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44048" name="Oval 16"/>
          <p:cNvSpPr>
            <a:spLocks noChangeArrowheads="1"/>
          </p:cNvSpPr>
          <p:nvPr/>
        </p:nvSpPr>
        <p:spPr bwMode="auto">
          <a:xfrm rot="-1446693">
            <a:off x="3206750" y="3825875"/>
            <a:ext cx="3048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 rot="-820571">
            <a:off x="3875088" y="3297238"/>
            <a:ext cx="152400" cy="228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4800600" y="2209800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4648200" y="2395538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4495800" y="2590800"/>
            <a:ext cx="2286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V="1">
            <a:off x="4953000" y="1797050"/>
            <a:ext cx="182880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V="1">
            <a:off x="4800600" y="2438400"/>
            <a:ext cx="1905000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4713288" y="2709863"/>
            <a:ext cx="1905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4038600" y="3429000"/>
            <a:ext cx="2362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3452813" y="3929063"/>
            <a:ext cx="2971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6705600" y="160972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Impact" charset="0"/>
              </a:rPr>
              <a:t>Paterson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6616700" y="2252663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Impact" charset="0"/>
              </a:rPr>
              <a:t>Newark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6540500" y="292735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Impact" charset="0"/>
              </a:rPr>
              <a:t>Elizabeth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6300788" y="3395663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Impact" charset="0"/>
              </a:rPr>
              <a:t>Trenton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6346825" y="390842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Impact" charset="0"/>
              </a:rPr>
              <a:t>Camden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7158" y="266610"/>
            <a:ext cx="7877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New Jersey: </a:t>
            </a:r>
            <a:r>
              <a:rPr lang="en-US" sz="2800" dirty="0">
                <a:latin typeface="Arial"/>
                <a:cs typeface="Arial"/>
              </a:rPr>
              <a:t>enhanced infrared (thermal) image</a:t>
            </a:r>
          </a:p>
        </p:txBody>
      </p:sp>
    </p:spTree>
    <p:extLst>
      <p:ext uri="{BB962C8B-B14F-4D97-AF65-F5344CB8AC3E}">
        <p14:creationId xmlns:p14="http://schemas.microsoft.com/office/powerpoint/2010/main" val="3924008162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29" name="Group 13"/>
          <p:cNvGrpSpPr>
            <a:grpSpLocks/>
          </p:cNvGrpSpPr>
          <p:nvPr/>
        </p:nvGrpSpPr>
        <p:grpSpPr bwMode="auto">
          <a:xfrm>
            <a:off x="76200" y="76200"/>
            <a:ext cx="7010400" cy="6667500"/>
            <a:chOff x="192" y="48"/>
            <a:chExt cx="4416" cy="4200"/>
          </a:xfrm>
        </p:grpSpPr>
        <p:pic>
          <p:nvPicPr>
            <p:cNvPr id="111618" name="Picture 2" descr="G:\PR1B0000-2001071102_187_001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2" y="48"/>
              <a:ext cx="4416" cy="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620" name="Text Box 4"/>
            <p:cNvSpPr txBox="1">
              <a:spLocks noChangeArrowheads="1"/>
            </p:cNvSpPr>
            <p:nvPr/>
          </p:nvSpPr>
          <p:spPr bwMode="auto">
            <a:xfrm>
              <a:off x="3888" y="2448"/>
              <a:ext cx="70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Times New Roman" charset="0"/>
                </a:rPr>
                <a:t>Elizabeth</a:t>
              </a:r>
            </a:p>
          </p:txBody>
        </p:sp>
        <p:sp>
          <p:nvSpPr>
            <p:cNvPr id="111621" name="Text Box 5"/>
            <p:cNvSpPr txBox="1">
              <a:spLocks noChangeArrowheads="1"/>
            </p:cNvSpPr>
            <p:nvPr/>
          </p:nvSpPr>
          <p:spPr bwMode="auto">
            <a:xfrm>
              <a:off x="3120" y="1296"/>
              <a:ext cx="60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Times New Roman" charset="0"/>
                </a:rPr>
                <a:t>Newark</a:t>
              </a:r>
            </a:p>
          </p:txBody>
        </p:sp>
        <p:sp>
          <p:nvSpPr>
            <p:cNvPr id="111622" name="Text Box 6"/>
            <p:cNvSpPr txBox="1">
              <a:spLocks noChangeArrowheads="1"/>
            </p:cNvSpPr>
            <p:nvPr/>
          </p:nvSpPr>
          <p:spPr bwMode="auto">
            <a:xfrm>
              <a:off x="2928" y="288"/>
              <a:ext cx="66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Times New Roman" charset="0"/>
                </a:rPr>
                <a:t>Paterson</a:t>
              </a:r>
            </a:p>
          </p:txBody>
        </p:sp>
        <p:sp>
          <p:nvSpPr>
            <p:cNvPr id="111623" name="Line 7"/>
            <p:cNvSpPr>
              <a:spLocks noChangeShapeType="1"/>
            </p:cNvSpPr>
            <p:nvPr/>
          </p:nvSpPr>
          <p:spPr bwMode="auto">
            <a:xfrm rot="785290" flipV="1">
              <a:off x="4217" y="1816"/>
              <a:ext cx="144" cy="67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624" name="Line 8"/>
            <p:cNvSpPr>
              <a:spLocks noChangeShapeType="1"/>
            </p:cNvSpPr>
            <p:nvPr/>
          </p:nvSpPr>
          <p:spPr bwMode="auto">
            <a:xfrm>
              <a:off x="3696" y="1440"/>
              <a:ext cx="768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625" name="Line 9"/>
            <p:cNvSpPr>
              <a:spLocks noChangeShapeType="1"/>
            </p:cNvSpPr>
            <p:nvPr/>
          </p:nvSpPr>
          <p:spPr bwMode="auto">
            <a:xfrm flipV="1">
              <a:off x="3552" y="192"/>
              <a:ext cx="720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626" name="Text Box 10"/>
            <p:cNvSpPr txBox="1">
              <a:spLocks noChangeArrowheads="1"/>
            </p:cNvSpPr>
            <p:nvPr/>
          </p:nvSpPr>
          <p:spPr bwMode="auto">
            <a:xfrm>
              <a:off x="384" y="3984"/>
              <a:ext cx="3840" cy="21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chemeClr val="bg1"/>
                  </a:solidFill>
                  <a:latin typeface="Times New Roman" charset="0"/>
                </a:rPr>
                <a:t>Center for Remote Sensing &amp; Spatial Analysis, Rutgers University</a:t>
              </a:r>
            </a:p>
          </p:txBody>
        </p:sp>
      </p:grp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7086600" y="4876800"/>
            <a:ext cx="2057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ASTER TIR image of NJ centered on the Watchung Mountains, ASTER  Band 12 (9.075 um) was acquired   July 3, 2001.  Daytime image.</a:t>
            </a:r>
          </a:p>
          <a:p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Colors: Cold to warm to hot (blue to green to red). </a:t>
            </a:r>
          </a:p>
        </p:txBody>
      </p:sp>
    </p:spTree>
    <p:extLst>
      <p:ext uri="{BB962C8B-B14F-4D97-AF65-F5344CB8AC3E}">
        <p14:creationId xmlns:p14="http://schemas.microsoft.com/office/powerpoint/2010/main" val="1618594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G:\trenton_ti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95250"/>
            <a:ext cx="6977054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2676525" y="2209800"/>
            <a:ext cx="38100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133600" y="1901825"/>
            <a:ext cx="984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Times New Roman" charset="0"/>
              </a:rPr>
              <a:t>Trenton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066800" y="5788025"/>
            <a:ext cx="1009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Times New Roman" charset="0"/>
              </a:rPr>
              <a:t>Camden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5867400" y="4724400"/>
            <a:ext cx="717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Times New Roman" charset="0"/>
              </a:rPr>
              <a:t>cloud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2667000" y="4343400"/>
            <a:ext cx="717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Times New Roman" charset="0"/>
              </a:rPr>
              <a:t>cloud</a:t>
            </a:r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 flipH="1" flipV="1">
            <a:off x="2819400" y="3733800"/>
            <a:ext cx="2286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 flipH="1">
            <a:off x="533400" y="6096000"/>
            <a:ext cx="60960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 flipH="1" flipV="1">
            <a:off x="6248400" y="43434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3048000" y="6172200"/>
            <a:ext cx="3886200" cy="517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DDDDDD"/>
                </a:solidFill>
                <a:latin typeface="Times New Roman" charset="0"/>
              </a:rPr>
              <a:t>Center for Remote Sensing &amp; Spatial Analysis, Rutgers University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7162800" y="4724400"/>
            <a:ext cx="18288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Arial"/>
                <a:cs typeface="Arial"/>
              </a:rPr>
              <a:t>ASTER TIR image of NJ centered on Trenton, ASTER  Band 12     (9.075 um) was</a:t>
            </a:r>
          </a:p>
          <a:p>
            <a:r>
              <a:rPr lang="en-US" sz="1200" dirty="0">
                <a:latin typeface="Arial"/>
                <a:cs typeface="Arial"/>
              </a:rPr>
              <a:t>acquired July 3, 2001. Daytime image.</a:t>
            </a:r>
          </a:p>
          <a:p>
            <a:r>
              <a:rPr lang="en-US" sz="1200" dirty="0">
                <a:latin typeface="Arial"/>
                <a:cs typeface="Arial"/>
              </a:rPr>
              <a:t>Colors: Cold to warm to hot (blue to green to red). </a:t>
            </a:r>
          </a:p>
        </p:txBody>
      </p:sp>
    </p:spTree>
    <p:extLst>
      <p:ext uri="{BB962C8B-B14F-4D97-AF65-F5344CB8AC3E}">
        <p14:creationId xmlns:p14="http://schemas.microsoft.com/office/powerpoint/2010/main" val="2522315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659813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818894" y="241300"/>
            <a:ext cx="7349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800" b="0" dirty="0">
                <a:latin typeface="Arial" charset="0"/>
                <a:cs typeface="Arial" charset="0"/>
              </a:rPr>
              <a:t>Human Population </a:t>
            </a:r>
            <a:r>
              <a:rPr lang="en-US" sz="2800" b="0" dirty="0" smtClean="0">
                <a:latin typeface="Arial" charset="0"/>
                <a:cs typeface="Arial" charset="0"/>
              </a:rPr>
              <a:t>Density in the Mid Atlantic</a:t>
            </a:r>
            <a:endParaRPr lang="en-US" sz="28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mp-8-2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9"/>
          <a:stretch/>
        </p:blipFill>
        <p:spPr bwMode="auto">
          <a:xfrm>
            <a:off x="192766" y="132860"/>
            <a:ext cx="5354849" cy="629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566" y="6426684"/>
            <a:ext cx="500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NJ Weather and Climate Network (njwxnet.org)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7615" y="1663790"/>
            <a:ext cx="3796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Temperatures (deg F):</a:t>
            </a:r>
          </a:p>
          <a:p>
            <a:r>
              <a:rPr lang="en-US" sz="2800" dirty="0" smtClean="0">
                <a:latin typeface="Arial"/>
                <a:cs typeface="Arial"/>
              </a:rPr>
              <a:t>8AM EST,</a:t>
            </a:r>
          </a:p>
          <a:p>
            <a:r>
              <a:rPr lang="en-US" sz="2800" dirty="0" smtClean="0">
                <a:latin typeface="Arial"/>
                <a:cs typeface="Arial"/>
              </a:rPr>
              <a:t>January 29, 2005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46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0.37.29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391" y="1283449"/>
            <a:ext cx="7192732" cy="4904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114" y="6373207"/>
            <a:ext cx="749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http://philiporton.com/2011/08/01/forecasting-coastal-urban-microclimates/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391" y="391789"/>
            <a:ext cx="851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Metro NJ/NY temperatures at 1:15 AM: June 9, 2011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22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398" y="213269"/>
            <a:ext cx="6853158" cy="5539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Outline</a:t>
            </a:r>
          </a:p>
          <a:p>
            <a:endParaRPr lang="en-US" sz="28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Urban climate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Urban heat island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Anatomy of the NJ/NY Metro heat island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Geography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Diurnal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Seasonal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Synoptic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Heat waves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Over time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What lies ahead</a:t>
            </a:r>
            <a:endParaRPr lang="en-US" sz="28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57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398" y="213269"/>
            <a:ext cx="6853158" cy="5539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Outline</a:t>
            </a:r>
          </a:p>
          <a:p>
            <a:endParaRPr lang="en-US" sz="28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Urban climate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Urban heat island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Anatomy of the NJ/NY Metro heat island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Geography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Diurnal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Seasonal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Synoptic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Heat waves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Over time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What lies ahead</a:t>
            </a:r>
            <a:endParaRPr lang="en-US" sz="28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68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2.59.26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434" y="1998987"/>
            <a:ext cx="8644948" cy="3458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755" y="6297107"/>
            <a:ext cx="813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Thuman, C.C., 2008.  Summertime urban heat island in Newark, NJ and its relationship with urban particulate matter. </a:t>
            </a:r>
          </a:p>
          <a:p>
            <a:r>
              <a:rPr lang="en-US" sz="1200" dirty="0" smtClean="0">
                <a:latin typeface="Arial"/>
                <a:cs typeface="Arial"/>
              </a:rPr>
              <a:t>Rutgers master’s thesis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5682" y="689009"/>
            <a:ext cx="65322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Hourly frequency of heat island events: </a:t>
            </a:r>
          </a:p>
          <a:p>
            <a:r>
              <a:rPr lang="en-US" sz="2800" dirty="0" smtClean="0">
                <a:latin typeface="Arial"/>
                <a:cs typeface="Arial"/>
              </a:rPr>
              <a:t>Newark: June 10 – September 10, 2007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229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_14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841586"/>
            <a:ext cx="8823165" cy="4909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774" y="283506"/>
            <a:ext cx="764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Dawn and Late Afternoon Temperature Profiles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111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9-21 at 10.25.19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9059" y="1648217"/>
            <a:ext cx="6924024" cy="4525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453" y="6470134"/>
            <a:ext cx="8835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Gedzelman et al., 2003.  Mesoscale aspects of the urban heat island around New York City. Theoretical and Applied Climatology  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4443" y="213360"/>
            <a:ext cx="63716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Mean temperature (deg C) at midnight: </a:t>
            </a:r>
          </a:p>
          <a:p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   September – November 1998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608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0.28.44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260" y="1486096"/>
            <a:ext cx="7490238" cy="4606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453" y="6470134"/>
            <a:ext cx="8835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Gedzelman et al., 2003.  Mesoscale aspects of the urban heat island around New York City. Theoretical and Applied Climatology  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2768" y="270200"/>
            <a:ext cx="63720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Two hour temperature change (</a:t>
            </a:r>
            <a:r>
              <a:rPr lang="en-US" sz="2800" dirty="0" err="1" smtClean="0">
                <a:latin typeface="Arial"/>
                <a:cs typeface="Arial"/>
              </a:rPr>
              <a:t>deg</a:t>
            </a:r>
            <a:r>
              <a:rPr lang="en-US" sz="2800" dirty="0" smtClean="0">
                <a:latin typeface="Arial"/>
                <a:cs typeface="Arial"/>
              </a:rPr>
              <a:t> C): </a:t>
            </a:r>
          </a:p>
          <a:p>
            <a:r>
              <a:rPr lang="en-US" sz="2800" dirty="0" smtClean="0">
                <a:latin typeface="Arial"/>
                <a:cs typeface="Arial"/>
              </a:rPr>
              <a:t>    6 – 8 AM EST October 25, 1998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608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0.29.07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202" y="1459077"/>
            <a:ext cx="8015917" cy="4728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453" y="6470134"/>
            <a:ext cx="8835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Gedzelman et al., 2003.  Mesoscale aspects of the urban heat island around New York City. Theoretical and Applied Climatology  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8878" y="256689"/>
            <a:ext cx="6651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Three hour temperature change (</a:t>
            </a:r>
            <a:r>
              <a:rPr lang="en-US" sz="2800" dirty="0" err="1" smtClean="0">
                <a:latin typeface="Arial"/>
                <a:cs typeface="Arial"/>
              </a:rPr>
              <a:t>deg</a:t>
            </a:r>
            <a:r>
              <a:rPr lang="en-US" sz="2800" dirty="0" smtClean="0">
                <a:latin typeface="Arial"/>
                <a:cs typeface="Arial"/>
              </a:rPr>
              <a:t> C): </a:t>
            </a:r>
          </a:p>
          <a:p>
            <a:r>
              <a:rPr lang="en-US" sz="2800" dirty="0" smtClean="0">
                <a:latin typeface="Arial"/>
                <a:cs typeface="Arial"/>
              </a:rPr>
              <a:t>     3 – 6 PM EST December 9, 1998  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253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.00.07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55" y="1623291"/>
            <a:ext cx="8649058" cy="3398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755" y="6297107"/>
            <a:ext cx="813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Thuman, C.C., 2008.  Summertime urban heat island in Newark, NJ and its relationship with urban particulate matter. </a:t>
            </a:r>
          </a:p>
          <a:p>
            <a:r>
              <a:rPr lang="en-US" sz="1200" dirty="0" smtClean="0">
                <a:latin typeface="Arial"/>
                <a:cs typeface="Arial"/>
              </a:rPr>
              <a:t>Rutgers master’s thesis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2111" y="362887"/>
            <a:ext cx="5313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Negative Heat Island in Newark: </a:t>
            </a:r>
          </a:p>
          <a:p>
            <a:r>
              <a:rPr lang="en-US" sz="2800" dirty="0" smtClean="0">
                <a:latin typeface="Arial"/>
                <a:cs typeface="Arial"/>
              </a:rPr>
              <a:t>June 10 – September 10, 2007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3075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398" y="213269"/>
            <a:ext cx="6853158" cy="5539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Outline</a:t>
            </a:r>
          </a:p>
          <a:p>
            <a:endParaRPr lang="en-US" sz="28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Urban climate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Urban heat island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Anatomy of the NJ/NY Metro heat island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Geography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Diurnal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Seasonal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Synoptic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Heat waves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Over time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What lies ahead</a:t>
            </a:r>
            <a:endParaRPr lang="en-US" sz="28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21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9-21 at 10.25.33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69" y="1121328"/>
            <a:ext cx="6977008" cy="4971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453" y="6470134"/>
            <a:ext cx="8835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Gedzelman et al., 2003.  Mesoscale aspects of the urban heat island around New York City. Theoretical and Applied Climatology  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163" y="351259"/>
            <a:ext cx="7523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Seasonal </a:t>
            </a:r>
            <a:r>
              <a:rPr lang="en-US" sz="2800" dirty="0">
                <a:latin typeface="Arial"/>
                <a:cs typeface="Arial"/>
              </a:rPr>
              <a:t>u</a:t>
            </a:r>
            <a:r>
              <a:rPr lang="en-US" sz="2800" dirty="0" smtClean="0">
                <a:latin typeface="Arial"/>
                <a:cs typeface="Arial"/>
              </a:rPr>
              <a:t>rban – rural temperature difference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0048" y="1504081"/>
            <a:ext cx="5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50043" y="1738313"/>
            <a:ext cx="97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77067" y="221572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08682" y="2454252"/>
            <a:ext cx="77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53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2.59.54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074" y="1922824"/>
            <a:ext cx="8240802" cy="3856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755" y="6297107"/>
            <a:ext cx="813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Thuman, C.C., 2008.  Summertime urban heat island in Newark, NJ and its relationship with urban particulate matter. </a:t>
            </a:r>
          </a:p>
          <a:p>
            <a:r>
              <a:rPr lang="en-US" sz="1200" dirty="0" smtClean="0">
                <a:latin typeface="Arial"/>
                <a:cs typeface="Arial"/>
              </a:rPr>
              <a:t>Rutgers master’s thesis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5815" y="621459"/>
            <a:ext cx="76820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Maximum urban – rural temperature difference: </a:t>
            </a:r>
          </a:p>
          <a:p>
            <a:r>
              <a:rPr lang="en-US" sz="2800" dirty="0" smtClean="0">
                <a:latin typeface="Arial"/>
                <a:cs typeface="Arial"/>
              </a:rPr>
              <a:t>         June 10 – September 10, 2007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11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banheat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96" y="884537"/>
            <a:ext cx="8367250" cy="4876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20" y="6441247"/>
            <a:ext cx="4578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http://www.ucar.edu/communications/staffnotes/0603/cities.shtml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1607" y="192784"/>
            <a:ext cx="2479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Urban Climate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276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.00.17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791" y="1457291"/>
            <a:ext cx="8324922" cy="4446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755" y="6297107"/>
            <a:ext cx="813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Thuman, C.C., 2008.  Summertime urban heat island in Newark, NJ and its relationship with urban particulate matter. </a:t>
            </a:r>
          </a:p>
          <a:p>
            <a:r>
              <a:rPr lang="en-US" sz="1200" dirty="0" smtClean="0">
                <a:latin typeface="Arial"/>
                <a:cs typeface="Arial"/>
              </a:rPr>
              <a:t>Rutgers master’s thesis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8547" y="273514"/>
            <a:ext cx="4974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 Urban &amp;rural humidity during </a:t>
            </a:r>
          </a:p>
          <a:p>
            <a:r>
              <a:rPr lang="en-US" sz="2800" dirty="0" smtClean="0">
                <a:latin typeface="Arial"/>
                <a:cs typeface="Arial"/>
              </a:rPr>
              <a:t>80 summer heat island events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608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398" y="213269"/>
            <a:ext cx="6853158" cy="5539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Outline</a:t>
            </a:r>
          </a:p>
          <a:p>
            <a:endParaRPr lang="en-US" sz="28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Urban climate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Urban heat island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Anatomy of the NJ/NY Metro heat island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Geography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Diurnal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Seasonal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Synoptic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Heat waves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Over time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What lies ahead</a:t>
            </a:r>
            <a:endParaRPr lang="en-US" sz="28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21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0.26.57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999" y="1229407"/>
            <a:ext cx="7019720" cy="4998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453" y="6470134"/>
            <a:ext cx="8835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Gedzelman et al., 2003.  Mesoscale aspects of the urban heat island around New York City. Theoretical and Applied Climatology  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02"/>
            <a:ext cx="93392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         Fraction of cases with urban – rural temperature </a:t>
            </a:r>
          </a:p>
          <a:p>
            <a:r>
              <a:rPr lang="en-US" sz="2800" dirty="0" smtClean="0">
                <a:latin typeface="Arial"/>
                <a:cs typeface="Arial"/>
              </a:rPr>
              <a:t>differences at given values for clear &amp; overcast conditions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111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.00.29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66" y="1267436"/>
            <a:ext cx="8496145" cy="4733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755" y="6297107"/>
            <a:ext cx="813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Thuman, C.C., 2008.  Summertime urban heat island in Newark, NJ and its relationship with urban particulate matter. </a:t>
            </a:r>
          </a:p>
          <a:p>
            <a:r>
              <a:rPr lang="en-US" sz="1200" dirty="0" smtClean="0">
                <a:latin typeface="Arial"/>
                <a:cs typeface="Arial"/>
              </a:rPr>
              <a:t>Rutgers master’s thesis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7445" y="187718"/>
            <a:ext cx="7210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Daily rainfall and urban heat island intensity: </a:t>
            </a:r>
          </a:p>
          <a:p>
            <a:r>
              <a:rPr lang="en-US" sz="2800" dirty="0" smtClean="0">
                <a:latin typeface="Arial"/>
                <a:cs typeface="Arial"/>
              </a:rPr>
              <a:t>           June 10 – September 10, 2007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253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0.27.27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254" y="1593986"/>
            <a:ext cx="6890064" cy="4876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453" y="6470134"/>
            <a:ext cx="8835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Gedzelman et al., 2003.  Mesoscale aspects of the urban heat island around New York City. Theoretical and Applied Climatology  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254" y="362875"/>
            <a:ext cx="7357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Average urban – rural temperature difference </a:t>
            </a:r>
          </a:p>
          <a:p>
            <a:r>
              <a:rPr lang="en-US" sz="2800" dirty="0" smtClean="0">
                <a:latin typeface="Arial"/>
                <a:cs typeface="Arial"/>
              </a:rPr>
              <a:t> for each night following a cold front passage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3075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12" y="228600"/>
            <a:ext cx="5434007" cy="61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5847130" y="843768"/>
            <a:ext cx="302663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/>
                <a:cs typeface="Arial"/>
              </a:rPr>
              <a:t>Temperatures: </a:t>
            </a:r>
          </a:p>
          <a:p>
            <a:r>
              <a:rPr lang="en-US" b="0" dirty="0" smtClean="0">
                <a:latin typeface="Arial"/>
                <a:cs typeface="Arial"/>
              </a:rPr>
              <a:t>4PM EDT,</a:t>
            </a:r>
          </a:p>
          <a:p>
            <a:r>
              <a:rPr lang="en-US" b="0" dirty="0" smtClean="0">
                <a:latin typeface="Arial"/>
                <a:cs typeface="Arial"/>
              </a:rPr>
              <a:t>April </a:t>
            </a:r>
            <a:r>
              <a:rPr lang="en-US" b="0" dirty="0">
                <a:latin typeface="Arial"/>
                <a:cs typeface="Arial"/>
              </a:rPr>
              <a:t>11, 2011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9756" y="6400289"/>
            <a:ext cx="463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NJ Weather and Climate Network (njwxnet.org)</a:t>
            </a:r>
          </a:p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8867" y="2347297"/>
            <a:ext cx="3641385" cy="37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73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2.52.3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311" y="147796"/>
            <a:ext cx="4778813" cy="631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200" y="6464300"/>
            <a:ext cx="776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Holzer, M.A., 2004.  Synoptic and diurnal characteristics of the northern NJ heat island, Rutgers master’s thesis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13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latin typeface="Arial"/>
                <a:cs typeface="Arial"/>
              </a:rPr>
              <a:t>Winter SSC</a:t>
            </a:r>
            <a:r>
              <a:rPr lang="ja-JP" altLang="en-US" sz="3200" dirty="0" smtClean="0">
                <a:latin typeface="Arial"/>
                <a:cs typeface="Arial"/>
              </a:rPr>
              <a:t>’</a:t>
            </a:r>
            <a:r>
              <a:rPr lang="en-US" sz="3200" dirty="0" smtClean="0">
                <a:latin typeface="Arial"/>
                <a:cs typeface="Arial"/>
              </a:rPr>
              <a:t>s at All Stations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835025" y="1651000"/>
          <a:ext cx="3281363" cy="208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3800" y="1651000"/>
          <a:ext cx="3327400" cy="208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12800" y="3989388"/>
          <a:ext cx="3327400" cy="208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Object 1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960938" y="3989388"/>
          <a:ext cx="3411537" cy="208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0200" y="6464300"/>
            <a:ext cx="776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Holzer, M.A., 2004.  Synoptic and diurnal characteristics of the northern NJ heat island, Rutgers master’s thesis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2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Dry Moderate SSC in All Seasons </a:t>
            </a:r>
            <a:r>
              <a:rPr lang="en-US" sz="2800" dirty="0" smtClean="0">
                <a:latin typeface="Arial"/>
                <a:cs typeface="Arial"/>
              </a:rPr>
              <a:t/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at </a:t>
            </a:r>
            <a:r>
              <a:rPr lang="en-US" sz="2800" dirty="0">
                <a:latin typeface="Arial"/>
                <a:cs typeface="Arial"/>
              </a:rPr>
              <a:t>Belle Mead and Chatham</a:t>
            </a:r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127728"/>
            <a:ext cx="8229600" cy="21875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/>
                <a:cs typeface="Arial"/>
              </a:rPr>
              <a:t>Inversion at Belle Mead breaks between hours 7 and 9 in all seasons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/>
                <a:cs typeface="Arial"/>
              </a:rPr>
              <a:t>Timing of evening cool down is dependent on the time of sunset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/>
                <a:cs typeface="Arial"/>
              </a:rPr>
              <a:t>During the overnight hours Chatham is warmer than Belle Mead</a:t>
            </a:r>
          </a:p>
        </p:txBody>
      </p:sp>
      <p:graphicFrame>
        <p:nvGraphicFramePr>
          <p:cNvPr id="2" name="Object 1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31002654"/>
              </p:ext>
            </p:extLst>
          </p:nvPr>
        </p:nvGraphicFramePr>
        <p:xfrm>
          <a:off x="5084763" y="1651000"/>
          <a:ext cx="3674089" cy="242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6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27434135"/>
              </p:ext>
            </p:extLst>
          </p:nvPr>
        </p:nvGraphicFramePr>
        <p:xfrm>
          <a:off x="896262" y="1651000"/>
          <a:ext cx="3738333" cy="242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0200" y="6464300"/>
            <a:ext cx="776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Holzer, M.A., 2004.  Synoptic and diurnal characteristics of the northern NJ heat island, Rutgers master’s thesis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3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2.53.36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444" y="884537"/>
            <a:ext cx="4321236" cy="5129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200" y="6464300"/>
            <a:ext cx="776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Holzer, M.A., 2004.  Synoptic and diurnal characteristics of the northern NJ heat island, Rutgers master’s thesis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928" y="259255"/>
            <a:ext cx="4514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Winter 4 AM: Dry Moderate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60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398" y="213269"/>
            <a:ext cx="6853158" cy="5539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Outline</a:t>
            </a:r>
          </a:p>
          <a:p>
            <a:endParaRPr lang="en-US" sz="28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Urban climate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Urban heat island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Anatomy of the NJ/NY Metro heat island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Geography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Diurnal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Seasonal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Synoptic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Heat waves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Over time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What lies ahead</a:t>
            </a:r>
            <a:endParaRPr lang="en-US" sz="28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25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2.56.51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1555" y="968579"/>
            <a:ext cx="5778043" cy="5276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200" y="6464300"/>
            <a:ext cx="776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Holzer, M.A., 2004.  Synoptic and diurnal characteristics of the northern NJ heat island, Rutgers master’s thesis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8635" y="307896"/>
            <a:ext cx="4814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Summer noon: Dry Moderate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13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398" y="213269"/>
            <a:ext cx="6853158" cy="5539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Outline</a:t>
            </a:r>
          </a:p>
          <a:p>
            <a:endParaRPr lang="en-US" sz="28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Urban climate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Urban heat island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Anatomy of the NJ/NY Metro heat island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Geography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Diurnal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Seasonal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Synoptic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Heat waves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Over time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What lies ahead</a:t>
            </a:r>
            <a:endParaRPr lang="en-US" sz="28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21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.01.18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026" y="1757494"/>
            <a:ext cx="7998466" cy="35739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755" y="6055679"/>
            <a:ext cx="8747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Li and Bou-Seid, 2013.  Synergistic interactions between urban heat islands and heat waves: the impact in cities is larger than</a:t>
            </a:r>
          </a:p>
          <a:p>
            <a:r>
              <a:rPr lang="en-US" sz="1200" dirty="0" smtClean="0">
                <a:latin typeface="Arial"/>
                <a:cs typeface="Arial"/>
              </a:rPr>
              <a:t>The sum of its parts.  Journal of Applied Meteorology and Climatology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882" y="390789"/>
            <a:ext cx="7868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Synergistic interaction mechanisms between the </a:t>
            </a:r>
          </a:p>
          <a:p>
            <a:r>
              <a:rPr lang="en-US" sz="2800" dirty="0" smtClean="0">
                <a:latin typeface="Arial"/>
                <a:cs typeface="Arial"/>
              </a:rPr>
              <a:t>         urban heat island and heat waves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2292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0.04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49" y="750025"/>
            <a:ext cx="7070683" cy="5682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5154" y="226805"/>
            <a:ext cx="391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Newark, NJ and vicinity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944" y="6432241"/>
            <a:ext cx="155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Google maps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229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.0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600"/>
            <a:ext cx="9144000" cy="5887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389" y="6369983"/>
            <a:ext cx="3362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Office of the NJ State Climatologist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608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.04.3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600"/>
            <a:ext cx="9144000" cy="5880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389" y="6369983"/>
            <a:ext cx="3362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Office of the NJ State Climatologist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3075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.05.0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600"/>
            <a:ext cx="9144000" cy="5884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389" y="6369983"/>
            <a:ext cx="3362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Office of the NJ State Climatologist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253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0.0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901700"/>
            <a:ext cx="7721600" cy="505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389" y="6369983"/>
            <a:ext cx="3362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Office of the NJ State Climatologist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1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0.0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041400"/>
            <a:ext cx="7975600" cy="477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389" y="6369983"/>
            <a:ext cx="3362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Office of the NJ State Climatologist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30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0.06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838200"/>
            <a:ext cx="7874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389" y="6369983"/>
            <a:ext cx="3362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Office of the NJ State Climatologist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6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Urban Heat Islands</a:t>
            </a:r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457200" y="1790991"/>
            <a:ext cx="84582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39775" indent="-3460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US" b="1" u="sng" dirty="0"/>
              <a:t>Urban heat island</a:t>
            </a:r>
            <a:r>
              <a:rPr lang="en-US" dirty="0"/>
              <a:t> refers to the increased local temperatures that result from urbanization.   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US" dirty="0"/>
              <a:t>Occurs due to modifications to the energy balance that result when natural surfaces are paved and built upon or when human activities release heat into the environment.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US" dirty="0"/>
              <a:t>Several variables influence the magnitude of the heat island: population density, radiation, changes in heat storage, sensible and latent heat transfer.</a:t>
            </a:r>
          </a:p>
        </p:txBody>
      </p:sp>
    </p:spTree>
    <p:extLst>
      <p:ext uri="{BB962C8B-B14F-4D97-AF65-F5344CB8AC3E}">
        <p14:creationId xmlns:p14="http://schemas.microsoft.com/office/powerpoint/2010/main" val="7131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0.06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952500"/>
            <a:ext cx="7861300" cy="494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389" y="6369983"/>
            <a:ext cx="3362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Office of the NJ State Climatologist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2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1 at 10.06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26440"/>
            <a:ext cx="7912100" cy="538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389" y="6369983"/>
            <a:ext cx="3362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Office of the NJ State Climatologist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2292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398" y="213269"/>
            <a:ext cx="6853158" cy="5539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Outline</a:t>
            </a:r>
          </a:p>
          <a:p>
            <a:endParaRPr lang="en-US" sz="28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Urban climate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Urban heat island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Anatomy of the NJ/NY Metro heat island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Geography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Diurnal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Seasonal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Synoptic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Heat waves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Over time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What lies ahead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894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48456"/>
            <a:ext cx="9144000" cy="3152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84" y="500103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1931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60951" y="501560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239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48456"/>
            <a:ext cx="9144000" cy="31639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774" y="503505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1931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5122" y="501237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30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398" y="213269"/>
            <a:ext cx="6853158" cy="5539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Outline</a:t>
            </a:r>
          </a:p>
          <a:p>
            <a:endParaRPr lang="en-US" sz="28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Urban climate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Urban heat island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Anatomy of the NJ/NY Metro heat island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Geography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Diurnal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Seasonal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Synoptic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Heat waves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Over time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What lies ahead</a:t>
            </a:r>
            <a:endParaRPr lang="en-US"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213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525" y="685800"/>
            <a:ext cx="3317875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19200"/>
            <a:ext cx="4038600" cy="4983163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</a:rPr>
              <a:t>The heat index combines the effects of temperature and humidity to estimate human comfort.</a:t>
            </a:r>
          </a:p>
          <a:p>
            <a:pPr eaLnBrk="1" hangingPunct="1"/>
            <a:r>
              <a:rPr lang="en-US" sz="2000" dirty="0">
                <a:latin typeface="Arial" charset="0"/>
              </a:rPr>
              <a:t>Results are from simulations with three global climate models with two emissions scenarios, representing the low and high ends of the IPCC range.</a:t>
            </a:r>
          </a:p>
          <a:p>
            <a:pPr eaLnBrk="1" hangingPunct="1"/>
            <a:r>
              <a:rPr lang="en-US" sz="2000" dirty="0">
                <a:latin typeface="Arial" charset="0"/>
              </a:rPr>
              <a:t>Under the high emissions scenario, Tri-State summers at the end of the 21</a:t>
            </a:r>
            <a:r>
              <a:rPr lang="en-US" sz="2000" baseline="30000" dirty="0">
                <a:latin typeface="Arial" charset="0"/>
              </a:rPr>
              <a:t>st</a:t>
            </a:r>
            <a:r>
              <a:rPr lang="en-US" sz="2000" dirty="0">
                <a:latin typeface="Arial" charset="0"/>
              </a:rPr>
              <a:t> century are projected to be similar to those in Savannah, Georgia today.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946525" y="168275"/>
            <a:ext cx="4487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</a:rPr>
              <a:t>Changes in heat index</a:t>
            </a:r>
          </a:p>
        </p:txBody>
      </p:sp>
    </p:spTree>
    <p:extLst>
      <p:ext uri="{BB962C8B-B14F-4D97-AF65-F5344CB8AC3E}">
        <p14:creationId xmlns:p14="http://schemas.microsoft.com/office/powerpoint/2010/main" val="28558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3"/>
          <p:cNvGrpSpPr>
            <a:grpSpLocks/>
          </p:cNvGrpSpPr>
          <p:nvPr/>
        </p:nvGrpSpPr>
        <p:grpSpPr bwMode="auto">
          <a:xfrm>
            <a:off x="152400" y="1676400"/>
            <a:ext cx="8839200" cy="3932238"/>
            <a:chOff x="192" y="384"/>
            <a:chExt cx="5376" cy="2237"/>
          </a:xfrm>
        </p:grpSpPr>
        <p:pic>
          <p:nvPicPr>
            <p:cNvPr id="3379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84"/>
              <a:ext cx="5376" cy="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  <p:sp>
          <p:nvSpPr>
            <p:cNvPr id="33800" name="Text Box 5"/>
            <p:cNvSpPr txBox="1">
              <a:spLocks noChangeArrowheads="1"/>
            </p:cNvSpPr>
            <p:nvPr/>
          </p:nvSpPr>
          <p:spPr bwMode="auto">
            <a:xfrm rot="-5400000">
              <a:off x="-325" y="1291"/>
              <a:ext cx="1584" cy="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days per year over 90ºF</a:t>
              </a:r>
            </a:p>
          </p:txBody>
        </p:sp>
        <p:sp>
          <p:nvSpPr>
            <p:cNvPr id="33801" name="Text Box 6"/>
            <p:cNvSpPr txBox="1">
              <a:spLocks noChangeArrowheads="1"/>
            </p:cNvSpPr>
            <p:nvPr/>
          </p:nvSpPr>
          <p:spPr bwMode="auto">
            <a:xfrm rot="-5400000">
              <a:off x="2267" y="1290"/>
              <a:ext cx="1776" cy="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F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days per year over 100ºF</a:t>
              </a:r>
            </a:p>
          </p:txBody>
        </p:sp>
      </p:grp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228600" y="5638800"/>
            <a:ext cx="720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folHlink"/>
                </a:solidFill>
              </a:rPr>
              <a:t>Union of Concerned Scientists, NE Climate Impacts Report, 2006</a:t>
            </a:r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1752600" y="1219200"/>
            <a:ext cx="1906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Days over 90F</a:t>
            </a:r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6172200" y="1219200"/>
            <a:ext cx="204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Days over 100F</a:t>
            </a: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2590800" y="304800"/>
            <a:ext cx="3816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F00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Projected warming</a:t>
            </a:r>
          </a:p>
        </p:txBody>
      </p:sp>
    </p:spTree>
    <p:extLst>
      <p:ext uri="{BB962C8B-B14F-4D97-AF65-F5344CB8AC3E}">
        <p14:creationId xmlns:p14="http://schemas.microsoft.com/office/powerpoint/2010/main" val="34190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pitchFamily="34" charset="0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152400" y="9144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3200" b="0" dirty="0">
                <a:latin typeface="Arial" charset="0"/>
                <a:cs typeface="Arial" charset="0"/>
              </a:rPr>
              <a:t>Rising temperatures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endParaRPr lang="en-US" sz="3200" b="0" dirty="0"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3200" b="0" dirty="0">
                <a:latin typeface="Arial" charset="0"/>
                <a:cs typeface="Arial" charset="0"/>
              </a:rPr>
              <a:t>Steady or increasing precipitation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endParaRPr lang="en-US" sz="3200" b="0" dirty="0"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3200" b="0" dirty="0">
                <a:latin typeface="Arial" charset="0"/>
              </a:rPr>
              <a:t>Increasing variability and extremes</a:t>
            </a:r>
          </a:p>
          <a:p>
            <a:pPr marL="1371600" lvl="2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r>
              <a:rPr lang="en-US" sz="3200" b="0" dirty="0">
                <a:latin typeface="Arial" charset="0"/>
              </a:rPr>
              <a:t>- storms, flood, drought, heat…….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</a:pPr>
            <a:endParaRPr lang="en-US" sz="3200" b="0" dirty="0"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en-US" sz="3200" b="0" dirty="0">
                <a:latin typeface="Arial" charset="0"/>
                <a:cs typeface="Arial" charset="0"/>
              </a:rPr>
              <a:t>Rising sea level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</a:pPr>
            <a:endParaRPr lang="en-US" sz="2800" dirty="0"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</a:pPr>
            <a:endParaRPr lang="en-US" dirty="0">
              <a:latin typeface="Arial" charset="0"/>
              <a:cs typeface="Arial" charset="0"/>
            </a:endParaRPr>
          </a:p>
          <a:p>
            <a:pPr marL="457200" indent="-4572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endParaRPr lang="en-US" sz="28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457200" indent="-4572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endParaRPr lang="en-US" sz="28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457200" indent="-4572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endParaRPr lang="en-US" sz="28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457200" indent="-4572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endParaRPr lang="en-US" sz="28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457200" indent="-4572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1295400" y="277813"/>
            <a:ext cx="5815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0" dirty="0">
                <a:solidFill>
                  <a:srgbClr val="FF0000"/>
                </a:solidFill>
                <a:latin typeface="Arial" charset="0"/>
              </a:rPr>
              <a:t>New Jersey's future climate</a:t>
            </a:r>
          </a:p>
        </p:txBody>
      </p:sp>
    </p:spTree>
    <p:extLst>
      <p:ext uri="{BB962C8B-B14F-4D97-AF65-F5344CB8AC3E}">
        <p14:creationId xmlns:p14="http://schemas.microsoft.com/office/powerpoint/2010/main" val="3868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398" y="632078"/>
            <a:ext cx="6853158" cy="6401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Wrapping things up:</a:t>
            </a:r>
          </a:p>
          <a:p>
            <a:endParaRPr lang="en-US" sz="2800" dirty="0" smtClean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Anatomy of the NJ/NY Metro heat island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Geography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Diurnal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Seasonal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Synoptic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Heat waves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Over time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Arial"/>
                <a:cs typeface="Arial"/>
              </a:rPr>
              <a:t>What lies ahead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Thanks: Dave Robinson</a:t>
            </a:r>
          </a:p>
          <a:p>
            <a:pPr lvl="3"/>
            <a:r>
              <a:rPr lang="en-US" sz="2800" dirty="0">
                <a:latin typeface="Arial"/>
                <a:cs typeface="Arial"/>
              </a:rPr>
              <a:t>d</a:t>
            </a:r>
            <a:r>
              <a:rPr lang="en-US" sz="2800" dirty="0" smtClean="0">
                <a:latin typeface="Arial"/>
                <a:cs typeface="Arial"/>
              </a:rPr>
              <a:t>avid.robinson@rutgers.edu</a:t>
            </a:r>
            <a:endParaRPr lang="en-US" sz="2800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0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362619" y="1156022"/>
            <a:ext cx="82296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39775" indent="-3460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US" dirty="0"/>
              <a:t>Increased particulates associated with urban activity absorbs and scatters incoming solar radiation</a:t>
            </a:r>
            <a:r>
              <a:rPr lang="en-US" dirty="0" smtClean="0"/>
              <a:t>.  May also reduce transfer of thermal radiation away from the urban environment.</a:t>
            </a:r>
            <a:endParaRPr lang="en-US" dirty="0"/>
          </a:p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US" dirty="0"/>
              <a:t>Buildings, often a part of urbanized areas, impact the radiation balance by albedo and energy transfer</a:t>
            </a:r>
            <a:r>
              <a:rPr lang="en-US" dirty="0" smtClean="0"/>
              <a:t>.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US" dirty="0"/>
              <a:t>Conduction and convection affect the energy balance to form urban heat island.  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US" dirty="0"/>
              <a:t>The release of heat from buildings plays a major role in urban heat islands.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40" y="1651859"/>
            <a:ext cx="7310438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3310" y="329749"/>
            <a:ext cx="6911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   Late afternoon air temperature profile </a:t>
            </a:r>
          </a:p>
          <a:p>
            <a:r>
              <a:rPr lang="en-US" sz="2800" dirty="0" smtClean="0">
                <a:latin typeface="Arial"/>
                <a:cs typeface="Arial"/>
              </a:rPr>
              <a:t>across the urban environment and beyond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01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0705.heatislan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8600"/>
            <a:ext cx="60833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0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327.iowa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0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1602</Words>
  <Application>Microsoft Office PowerPoint</Application>
  <PresentationFormat>On-screen Show (4:3)</PresentationFormat>
  <Paragraphs>305</Paragraphs>
  <Slides>59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Urban Heat Islands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Winter SSC’s at All Stations</vt:lpstr>
      <vt:lpstr>Dry Moderate SSC in All Seasons  at Belle Mead and Chatham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>Rutgers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Robinson</dc:creator>
  <cp:lastModifiedBy>Linda Casals</cp:lastModifiedBy>
  <cp:revision>45</cp:revision>
  <cp:lastPrinted>2013-11-01T12:40:56Z</cp:lastPrinted>
  <dcterms:created xsi:type="dcterms:W3CDTF">2013-09-20T21:28:35Z</dcterms:created>
  <dcterms:modified xsi:type="dcterms:W3CDTF">2013-11-01T12:41:29Z</dcterms:modified>
</cp:coreProperties>
</file>