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84" r:id="rId3"/>
    <p:sldMasterId id="2147483696" r:id="rId4"/>
    <p:sldMasterId id="2147483786" r:id="rId5"/>
    <p:sldMasterId id="2147483901" r:id="rId6"/>
    <p:sldMasterId id="2147483913" r:id="rId7"/>
    <p:sldMasterId id="2147483925" r:id="rId8"/>
    <p:sldMasterId id="2147483937" r:id="rId9"/>
  </p:sldMasterIdLst>
  <p:notesMasterIdLst>
    <p:notesMasterId r:id="rId39"/>
  </p:notesMasterIdLst>
  <p:handoutMasterIdLst>
    <p:handoutMasterId r:id="rId40"/>
  </p:handoutMasterIdLst>
  <p:sldIdLst>
    <p:sldId id="256" r:id="rId10"/>
    <p:sldId id="400" r:id="rId11"/>
    <p:sldId id="260" r:id="rId12"/>
    <p:sldId id="376" r:id="rId13"/>
    <p:sldId id="375" r:id="rId14"/>
    <p:sldId id="414" r:id="rId15"/>
    <p:sldId id="431" r:id="rId16"/>
    <p:sldId id="433" r:id="rId17"/>
    <p:sldId id="429" r:id="rId18"/>
    <p:sldId id="427" r:id="rId19"/>
    <p:sldId id="454" r:id="rId20"/>
    <p:sldId id="455" r:id="rId21"/>
    <p:sldId id="456" r:id="rId22"/>
    <p:sldId id="457" r:id="rId23"/>
    <p:sldId id="458" r:id="rId24"/>
    <p:sldId id="415" r:id="rId25"/>
    <p:sldId id="428" r:id="rId26"/>
    <p:sldId id="440" r:id="rId27"/>
    <p:sldId id="445" r:id="rId28"/>
    <p:sldId id="449" r:id="rId29"/>
    <p:sldId id="450" r:id="rId30"/>
    <p:sldId id="436" r:id="rId31"/>
    <p:sldId id="452" r:id="rId32"/>
    <p:sldId id="434" r:id="rId33"/>
    <p:sldId id="453" r:id="rId34"/>
    <p:sldId id="447" r:id="rId35"/>
    <p:sldId id="348" r:id="rId36"/>
    <p:sldId id="439" r:id="rId37"/>
    <p:sldId id="448" r:id="rId38"/>
  </p:sldIdLst>
  <p:sldSz cx="9144000" cy="6858000" type="screen4x3"/>
  <p:notesSz cx="6858000" cy="9144000"/>
  <p:defaultTextStyle>
    <a:defPPr>
      <a:defRPr lang="en-US"/>
    </a:defPPr>
    <a:lvl1pPr algn="ctr"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1pPr>
    <a:lvl2pPr marL="457200" algn="ctr"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2pPr>
    <a:lvl3pPr marL="914400" algn="ctr"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3pPr>
    <a:lvl4pPr marL="1371600" algn="ctr"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4pPr>
    <a:lvl5pPr marL="1828800" algn="ctr"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063CA9"/>
    <a:srgbClr val="0949C6"/>
    <a:srgbClr val="0E5B16"/>
    <a:srgbClr val="018813"/>
    <a:srgbClr val="FF0000"/>
    <a:srgbClr val="000000"/>
    <a:srgbClr val="6F9DE8"/>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023" autoAdjust="0"/>
  </p:normalViewPr>
  <p:slideViewPr>
    <p:cSldViewPr>
      <p:cViewPr>
        <p:scale>
          <a:sx n="125" d="100"/>
          <a:sy n="125" d="100"/>
        </p:scale>
        <p:origin x="-72"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3" d="100"/>
        <a:sy n="6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200" b="0"/>
            </a:lvl1pPr>
          </a:lstStyle>
          <a:p>
            <a:pPr>
              <a:defRPr/>
            </a:pPr>
            <a:endParaRPr lang="en-US"/>
          </a:p>
        </p:txBody>
      </p:sp>
      <p:sp>
        <p:nvSpPr>
          <p:cNvPr id="75779"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75780"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a:defRPr sz="1200" b="0"/>
            </a:lvl1pPr>
          </a:lstStyle>
          <a:p>
            <a:pPr>
              <a:defRPr/>
            </a:pPr>
            <a:endParaRPr lang="en-US"/>
          </a:p>
        </p:txBody>
      </p:sp>
      <p:sp>
        <p:nvSpPr>
          <p:cNvPr id="75781"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b="0"/>
            </a:lvl1pPr>
          </a:lstStyle>
          <a:p>
            <a:pPr>
              <a:defRPr/>
            </a:pPr>
            <a:fld id="{87C5F416-7708-BD46-B2DE-94A13C0C6DCB}" type="slidenum">
              <a:rPr lang="en-US"/>
              <a:pPr>
                <a:defRPr/>
              </a:pPr>
              <a:t>‹#›</a:t>
            </a:fld>
            <a:endParaRPr lang="en-US"/>
          </a:p>
        </p:txBody>
      </p:sp>
    </p:spTree>
    <p:extLst>
      <p:ext uri="{BB962C8B-B14F-4D97-AF65-F5344CB8AC3E}">
        <p14:creationId xmlns:p14="http://schemas.microsoft.com/office/powerpoint/2010/main" val="2776366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200" b="0"/>
            </a:lvl1pPr>
          </a:lstStyle>
          <a:p>
            <a:pPr>
              <a:defRPr/>
            </a:pPr>
            <a:endParaRPr lang="en-US"/>
          </a:p>
        </p:txBody>
      </p:sp>
      <p:sp>
        <p:nvSpPr>
          <p:cNvPr id="1433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434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a:defRPr sz="1200" b="0"/>
            </a:lvl1pPr>
          </a:lstStyle>
          <a:p>
            <a:pPr>
              <a:defRPr/>
            </a:pPr>
            <a:endParaRPr lang="en-US"/>
          </a:p>
        </p:txBody>
      </p:sp>
      <p:sp>
        <p:nvSpPr>
          <p:cNvPr id="1434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b="0"/>
            </a:lvl1pPr>
          </a:lstStyle>
          <a:p>
            <a:pPr>
              <a:defRPr/>
            </a:pPr>
            <a:fld id="{1B6010AE-60FE-F34B-BFDA-6F827B293397}" type="slidenum">
              <a:rPr lang="en-US"/>
              <a:pPr>
                <a:defRPr/>
              </a:pPr>
              <a:t>‹#›</a:t>
            </a:fld>
            <a:endParaRPr lang="en-US"/>
          </a:p>
        </p:txBody>
      </p:sp>
    </p:spTree>
    <p:extLst>
      <p:ext uri="{BB962C8B-B14F-4D97-AF65-F5344CB8AC3E}">
        <p14:creationId xmlns:p14="http://schemas.microsoft.com/office/powerpoint/2010/main" val="33272426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fld id="{7ED8A5AF-6741-174E-8D4A-020C05C6FD25}" type="slidenum">
              <a:rPr lang="en-US" sz="1200" b="0"/>
              <a:pPr/>
              <a:t>1</a:t>
            </a:fld>
            <a:endParaRPr lang="en-US" sz="1200" b="0" dirty="0"/>
          </a:p>
        </p:txBody>
      </p:sp>
      <p:sp>
        <p:nvSpPr>
          <p:cNvPr id="15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5539"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fld id="{15B93C6F-5CD8-2244-82E7-A87E0BBEB162}" type="slidenum">
              <a:rPr lang="en-US" sz="1200" b="0"/>
              <a:pPr/>
              <a:t>10</a:t>
            </a:fld>
            <a:endParaRPr lang="en-US" sz="1200" b="0"/>
          </a:p>
        </p:txBody>
      </p:sp>
      <p:sp>
        <p:nvSpPr>
          <p:cNvPr id="4495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88067"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buFont typeface="Wingdings" charset="0"/>
              <a:buChar char="Ø"/>
            </a:pPr>
            <a:r>
              <a:rPr lang="en-US">
                <a:latin typeface="Times New Roman" charset="0"/>
              </a:rPr>
              <a:t>Approx. 6,300-ft of the East Tube and 6,450-feet of the West Tube flooded.</a:t>
            </a:r>
          </a:p>
          <a:p>
            <a:pPr>
              <a:buFont typeface="Wingdings" charset="0"/>
              <a:buChar char="Ø"/>
            </a:pPr>
            <a:r>
              <a:rPr lang="en-US">
                <a:latin typeface="Times New Roman" charset="0"/>
              </a:rPr>
              <a:t>Air ducts above the roadway ceiling and below the tunnel roadway were flooded </a:t>
            </a:r>
          </a:p>
          <a:p>
            <a:pPr>
              <a:buFont typeface="Wingdings" charset="0"/>
              <a:buChar char="Ø"/>
            </a:pPr>
            <a:r>
              <a:rPr lang="en-US">
                <a:latin typeface="Times New Roman" charset="0"/>
              </a:rPr>
              <a:t>Sublevels in the MBB and the GIVB were flooded.  </a:t>
            </a:r>
          </a:p>
          <a:p>
            <a:pPr>
              <a:buFont typeface="Wingdings" charset="0"/>
              <a:buChar char="Ø"/>
            </a:pPr>
            <a:r>
              <a:rPr lang="en-US">
                <a:latin typeface="Times New Roman" charset="0"/>
              </a:rPr>
              <a:t>Flood water into Sublevel S2 in the BVB and on the MUEB floors</a:t>
            </a:r>
            <a:endParaRPr lang="en-US" b="1">
              <a:solidFill>
                <a:schemeClr val="bg1"/>
              </a:solidFill>
              <a:effectLst>
                <a:outerShdw blurRad="38100" dist="38100" dir="2700000" algn="tl">
                  <a:srgbClr val="DDDDDD"/>
                </a:outerShdw>
              </a:effectLst>
              <a:latin typeface="Times New Roman" charset="0"/>
            </a:endParaRPr>
          </a:p>
          <a:p>
            <a:r>
              <a:rPr lang="en-US">
                <a:latin typeface="Times New Roman" charset="0"/>
              </a:rPr>
              <a:t>The storm surge at the Battery was measured at approximately 13 Feet and caused severe flooding of lower Manhattan, including at the BBT. Important to note is that waters came up the vertical shaft of the BBT Governors Island ventilation building knocking out elevators and lots of electrical equipment , and in sublevels flooded sections of the underground section of the plazas in Manhattan. Damage extends from the Manhattan plaza all the way to Brooklyn. The same for QMT from Borden Avenue in Queens, to the Manhattan Vent building</a:t>
            </a:r>
          </a:p>
          <a:p>
            <a:endParaRPr lang="en-US">
              <a:latin typeface="Times New Roman" charset="0"/>
            </a:endParaRPr>
          </a:p>
          <a:p>
            <a:r>
              <a:rPr lang="en-US">
                <a:solidFill>
                  <a:srgbClr val="000000"/>
                </a:solidFill>
                <a:latin typeface="Times New Roman" charset="0"/>
              </a:rPr>
              <a:t>As a result of the flooding both tubes were completely filled with sea water and were impassable soon after the tunnels were closed to traffic beginning Monday October 29, 2012</a:t>
            </a:r>
            <a:r>
              <a:rPr lang="en-US">
                <a:latin typeface="Times New Roman" charset="0"/>
              </a:rPr>
              <a:t> at 8:30 pm until limited re-opening at the QMT for buses only on November 6 at 6 am, and all traffic, except trucks, on November 9 at 6 am. Remaining  restrictions on trucks</a:t>
            </a:r>
            <a:r>
              <a:rPr lang="en-US">
                <a:solidFill>
                  <a:srgbClr val="000000"/>
                </a:solidFill>
                <a:latin typeface="Times New Roman" charset="0"/>
              </a:rPr>
              <a:t> and contraflow traffic were eased on November 16 and 26 respectively.  The BBT was closed from 2pm October 29 and limited 4 hour opening to buses on November 12 at 6 am, all traffic on November 19, and today, December 10, 2 way traffic</a:t>
            </a:r>
          </a:p>
          <a:p>
            <a:endParaRPr lang="en-US">
              <a:solidFill>
                <a:srgbClr val="000000"/>
              </a:solidFill>
              <a:latin typeface="Times New Roman" charset="0"/>
            </a:endParaRPr>
          </a:p>
          <a:p>
            <a:r>
              <a:rPr lang="en-US">
                <a:latin typeface="Times New Roman" charset="0"/>
              </a:rPr>
              <a:t>The storm surge at the Newtown Creek was measured at approximately 14 feet and resulted in widespread flooding of the Long Island City areas of Queens, including the QMT. Seawater flooding due to the storm surge was found present at roadway level of both tunnel measuring approximately 2,590 feet at the North Tube and 2,450 feet at the South Tube</a:t>
            </a:r>
          </a:p>
          <a:p>
            <a:endParaRPr lang="en-US">
              <a:latin typeface="Times New Roman" charset="0"/>
            </a:endParaRPr>
          </a:p>
          <a:p>
            <a:r>
              <a:rPr lang="en-US">
                <a:latin typeface="Times New Roman" charset="0"/>
              </a:rPr>
              <a:t>Flooding  waters inundated both the Exhaust and Fresh air intake ducts. These ducts are each located above and below the roadway level</a:t>
            </a:r>
          </a:p>
          <a:p>
            <a:endParaRPr lang="en-US">
              <a:latin typeface="Times New Roman" charset="0"/>
            </a:endParaRPr>
          </a:p>
          <a:p>
            <a:r>
              <a:rPr lang="en-US">
                <a:latin typeface="Times New Roman" charset="0"/>
              </a:rPr>
              <a:t>Following the storm, the QMT remained closed to traffic, while  60 million  (BBT) and  12 million (QMT) of gallons of sea water were actively pumped out.</a:t>
            </a:r>
          </a:p>
          <a:p>
            <a:r>
              <a:rPr lang="en-US">
                <a:latin typeface="Times New Roman" charset="0"/>
              </a:rPr>
              <a:t>Tunnel Pumping Systems, controls and infrastructure were severely damaged beyond repair and or salvageable reuse, including the complete failure of dewater pumps, motors, power supplies and virtually all pump control systems.</a:t>
            </a:r>
          </a:p>
          <a:p>
            <a:endParaRPr lang="en-US">
              <a:latin typeface="Times New Roman" charset="0"/>
            </a:endParaRPr>
          </a:p>
        </p:txBody>
      </p:sp>
      <p:sp>
        <p:nvSpPr>
          <p:cNvPr id="41988" name="Slide Number Placeholder 3"/>
          <p:cNvSpPr>
            <a:spLocks noGrp="1"/>
          </p:cNvSpPr>
          <p:nvPr>
            <p:ph type="sldNum" sz="quarter" idx="5"/>
          </p:nvPr>
        </p:nvSpPr>
        <p:spPr/>
        <p:txBody>
          <a:bodyPr/>
          <a:lstStyle>
            <a:lvl1pPr defTabSz="915988" eaLnBrk="0" hangingPunct="0">
              <a:defRPr>
                <a:solidFill>
                  <a:schemeClr val="tx1"/>
                </a:solidFill>
                <a:latin typeface="Arial" charset="0"/>
                <a:ea typeface="ＭＳ Ｐゴシック" charset="0"/>
                <a:cs typeface="ＭＳ Ｐゴシック" charset="0"/>
              </a:defRPr>
            </a:lvl1pPr>
            <a:lvl2pPr marL="742950" indent="-285750" defTabSz="915988" eaLnBrk="0" hangingPunct="0">
              <a:defRPr>
                <a:solidFill>
                  <a:schemeClr val="tx1"/>
                </a:solidFill>
                <a:latin typeface="Arial" charset="0"/>
                <a:ea typeface="ＭＳ Ｐゴシック" charset="0"/>
              </a:defRPr>
            </a:lvl2pPr>
            <a:lvl3pPr marL="1143000" indent="-228600" defTabSz="915988" eaLnBrk="0" hangingPunct="0">
              <a:defRPr>
                <a:solidFill>
                  <a:schemeClr val="tx1"/>
                </a:solidFill>
                <a:latin typeface="Arial" charset="0"/>
                <a:ea typeface="ＭＳ Ｐゴシック" charset="0"/>
              </a:defRPr>
            </a:lvl3pPr>
            <a:lvl4pPr marL="1600200" indent="-228600" defTabSz="915988" eaLnBrk="0" hangingPunct="0">
              <a:defRPr>
                <a:solidFill>
                  <a:schemeClr val="tx1"/>
                </a:solidFill>
                <a:latin typeface="Arial" charset="0"/>
                <a:ea typeface="ＭＳ Ｐゴシック" charset="0"/>
              </a:defRPr>
            </a:lvl4pPr>
            <a:lvl5pPr marL="2057400" indent="-228600" defTabSz="915988" eaLnBrk="0" hangingPunct="0">
              <a:defRPr>
                <a:solidFill>
                  <a:schemeClr val="tx1"/>
                </a:solidFill>
                <a:latin typeface="Arial" charset="0"/>
                <a:ea typeface="ＭＳ Ｐゴシック" charset="0"/>
              </a:defRPr>
            </a:lvl5pPr>
            <a:lvl6pPr marL="2514600" indent="-228600" defTabSz="915988" eaLnBrk="0" fontAlgn="base" hangingPunct="0">
              <a:spcBef>
                <a:spcPct val="0"/>
              </a:spcBef>
              <a:spcAft>
                <a:spcPct val="0"/>
              </a:spcAft>
              <a:defRPr>
                <a:solidFill>
                  <a:schemeClr val="tx1"/>
                </a:solidFill>
                <a:latin typeface="Arial" charset="0"/>
                <a:ea typeface="ＭＳ Ｐゴシック" charset="0"/>
              </a:defRPr>
            </a:lvl6pPr>
            <a:lvl7pPr marL="2971800" indent="-228600" defTabSz="915988" eaLnBrk="0" fontAlgn="base" hangingPunct="0">
              <a:spcBef>
                <a:spcPct val="0"/>
              </a:spcBef>
              <a:spcAft>
                <a:spcPct val="0"/>
              </a:spcAft>
              <a:defRPr>
                <a:solidFill>
                  <a:schemeClr val="tx1"/>
                </a:solidFill>
                <a:latin typeface="Arial" charset="0"/>
                <a:ea typeface="ＭＳ Ｐゴシック" charset="0"/>
              </a:defRPr>
            </a:lvl7pPr>
            <a:lvl8pPr marL="3429000" indent="-228600" defTabSz="915988" eaLnBrk="0" fontAlgn="base" hangingPunct="0">
              <a:spcBef>
                <a:spcPct val="0"/>
              </a:spcBef>
              <a:spcAft>
                <a:spcPct val="0"/>
              </a:spcAft>
              <a:defRPr>
                <a:solidFill>
                  <a:schemeClr val="tx1"/>
                </a:solidFill>
                <a:latin typeface="Arial" charset="0"/>
                <a:ea typeface="ＭＳ Ｐゴシック" charset="0"/>
              </a:defRPr>
            </a:lvl8pPr>
            <a:lvl9pPr marL="3886200" indent="-228600" defTabSz="91598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1ACA7E9-B029-3D4E-BA91-2AE7CBD9746F}" type="slidenum">
              <a:rPr lang="en-US">
                <a:latin typeface="Times New Roman" charset="0"/>
              </a:rPr>
              <a:pPr eaLnBrk="1" hangingPunct="1"/>
              <a:t>12</a:t>
            </a:fld>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113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solidFill>
                <a:srgbClr val="FF0000"/>
              </a:solidFill>
              <a:latin typeface="Calibri" charset="0"/>
            </a:endParaRPr>
          </a:p>
        </p:txBody>
      </p:sp>
      <p:sp>
        <p:nvSpPr>
          <p:cNvPr id="9113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90DA3E8-27B7-DA49-8DE1-3F58DE721DD5}" type="slidenum">
              <a:rPr lang="en-US" sz="1200" b="0">
                <a:latin typeface="Calibri" charset="0"/>
              </a:rPr>
              <a:pPr eaLnBrk="1" hangingPunct="1"/>
              <a:t>17</a:t>
            </a:fld>
            <a:endParaRPr lang="en-US" sz="1200" b="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0A247B-B53D-474E-94BA-966DF4042AF4}" type="slidenum">
              <a:rPr lang="en-US"/>
              <a:pPr/>
              <a:t>20</a:t>
            </a:fld>
            <a:endParaRPr lang="en-US" dirty="0"/>
          </a:p>
        </p:txBody>
      </p:sp>
      <p:sp>
        <p:nvSpPr>
          <p:cNvPr id="285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56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C7FCBAFF-14B0-464C-ADE1-181E2DEF059C}" type="slidenum">
              <a:rPr lang="en-US" sz="1200" b="0">
                <a:solidFill>
                  <a:prstClr val="black"/>
                </a:solidFill>
              </a:rPr>
              <a:pPr/>
              <a:t>21</a:t>
            </a:fld>
            <a:endParaRPr lang="en-US" sz="1200" b="0">
              <a:solidFill>
                <a:prstClr val="black"/>
              </a:solidFill>
            </a:endParaRPr>
          </a:p>
        </p:txBody>
      </p:sp>
      <p:sp>
        <p:nvSpPr>
          <p:cNvPr id="3911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fld id="{24779655-DE9D-ED41-BE8B-30FFC176E59A}" type="slidenum">
              <a:rPr lang="en-US" sz="1200" b="0">
                <a:solidFill>
                  <a:srgbClr val="000000"/>
                </a:solidFill>
              </a:rPr>
              <a:pPr/>
              <a:t>22</a:t>
            </a:fld>
            <a:endParaRPr lang="en-US" sz="1200" b="0">
              <a:solidFill>
                <a:srgbClr val="000000"/>
              </a:solidFill>
            </a:endParaRPr>
          </a:p>
        </p:txBody>
      </p:sp>
      <p:sp>
        <p:nvSpPr>
          <p:cNvPr id="1669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anchor="b"/>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algn="r"/>
            <a:fld id="{EDA92165-8B1D-8243-99C7-9A46059BF3D1}" type="slidenum">
              <a:rPr lang="en-US" sz="1200" b="0">
                <a:solidFill>
                  <a:srgbClr val="000000"/>
                </a:solidFill>
              </a:rPr>
              <a:pPr algn="r"/>
              <a:t>22</a:t>
            </a:fld>
            <a:endParaRPr lang="en-US" sz="1200" b="0">
              <a:solidFill>
                <a:srgbClr val="000000"/>
              </a:solidFill>
            </a:endParaRPr>
          </a:p>
        </p:txBody>
      </p:sp>
      <p:sp>
        <p:nvSpPr>
          <p:cNvPr id="378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69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7DFD3F-3594-0046-9993-E492B7208171}" type="slidenum">
              <a:rPr lang="en-US">
                <a:solidFill>
                  <a:prstClr val="black"/>
                </a:solidFill>
              </a:rPr>
              <a:pPr/>
              <a:t>23</a:t>
            </a:fld>
            <a:endParaRPr lang="en-US">
              <a:solidFill>
                <a:prstClr val="black"/>
              </a:solidFill>
            </a:endParaRPr>
          </a:p>
        </p:txBody>
      </p:sp>
      <p:sp>
        <p:nvSpPr>
          <p:cNvPr id="39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9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fld id="{FBE661BE-7467-1049-8D8A-AC70E12B895B}" type="slidenum">
              <a:rPr lang="en-US" sz="1200" b="0">
                <a:solidFill>
                  <a:srgbClr val="000000"/>
                </a:solidFill>
              </a:rPr>
              <a:pPr/>
              <a:t>24</a:t>
            </a:fld>
            <a:endParaRPr lang="en-US" sz="1200" b="0">
              <a:solidFill>
                <a:srgbClr val="000000"/>
              </a:solidFill>
            </a:endParaRPr>
          </a:p>
        </p:txBody>
      </p:sp>
      <p:sp>
        <p:nvSpPr>
          <p:cNvPr id="396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793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920987-D869-7743-8E19-8884EBBE8692}" type="slidenum">
              <a:rPr lang="en-US">
                <a:solidFill>
                  <a:prstClr val="black"/>
                </a:solidFill>
              </a:rPr>
              <a:pPr/>
              <a:t>25</a:t>
            </a:fld>
            <a:endParaRPr lang="en-US">
              <a:solidFill>
                <a:prstClr val="black"/>
              </a:solidFill>
            </a:endParaRPr>
          </a:p>
        </p:txBody>
      </p:sp>
      <p:sp>
        <p:nvSpPr>
          <p:cNvPr id="378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78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0A247B-B53D-474E-94BA-966DF4042AF4}" type="slidenum">
              <a:rPr lang="en-US">
                <a:solidFill>
                  <a:prstClr val="black"/>
                </a:solidFill>
              </a:rPr>
              <a:pPr/>
              <a:t>26</a:t>
            </a:fld>
            <a:endParaRPr lang="en-US" dirty="0">
              <a:solidFill>
                <a:prstClr val="black"/>
              </a:solidFill>
            </a:endParaRPr>
          </a:p>
        </p:txBody>
      </p:sp>
      <p:sp>
        <p:nvSpPr>
          <p:cNvPr id="285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56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fld id="{BAD31489-C755-FE4B-AAE2-194799DBCF3F}" type="slidenum">
              <a:rPr lang="en-US" sz="1200" b="0"/>
              <a:pPr/>
              <a:t>2</a:t>
            </a:fld>
            <a:endParaRPr lang="en-US" sz="1200" b="0" dirty="0"/>
          </a:p>
        </p:txBody>
      </p:sp>
      <p:sp>
        <p:nvSpPr>
          <p:cNvPr id="387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7587"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fld id="{4013963A-EF4C-D141-BF21-EF4FAA962359}" type="slidenum">
              <a:rPr lang="en-US" sz="1200" b="0"/>
              <a:pPr/>
              <a:t>27</a:t>
            </a:fld>
            <a:endParaRPr lang="en-US" sz="1200" b="0"/>
          </a:p>
        </p:txBody>
      </p:sp>
      <p:sp>
        <p:nvSpPr>
          <p:cNvPr id="1996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09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0A247B-B53D-474E-94BA-966DF4042AF4}" type="slidenum">
              <a:rPr lang="en-US">
                <a:solidFill>
                  <a:prstClr val="black"/>
                </a:solidFill>
              </a:rPr>
              <a:pPr/>
              <a:t>29</a:t>
            </a:fld>
            <a:endParaRPr lang="en-US" dirty="0">
              <a:solidFill>
                <a:prstClr val="black"/>
              </a:solidFill>
            </a:endParaRPr>
          </a:p>
        </p:txBody>
      </p:sp>
      <p:sp>
        <p:nvSpPr>
          <p:cNvPr id="285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56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fld id="{6B7193A4-856F-194A-B406-FE0F87005D21}" type="slidenum">
              <a:rPr lang="en-US" sz="1200" b="0"/>
              <a:pPr/>
              <a:t>3</a:t>
            </a:fld>
            <a:endParaRPr lang="en-US" sz="1200" b="0"/>
          </a:p>
        </p:txBody>
      </p:sp>
      <p:sp>
        <p:nvSpPr>
          <p:cNvPr id="20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16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fld id="{B7C880AF-E923-BA4D-8E86-835F4F294E49}" type="slidenum">
              <a:rPr lang="en-US" sz="1200" b="0"/>
              <a:pPr/>
              <a:t>4</a:t>
            </a:fld>
            <a:endParaRPr lang="en-US" sz="1200" b="0"/>
          </a:p>
        </p:txBody>
      </p:sp>
      <p:sp>
        <p:nvSpPr>
          <p:cNvPr id="264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fld id="{A3C89DA0-6E2A-6A44-9CB8-2FF137539B30}" type="slidenum">
              <a:rPr lang="en-US" sz="1200" b="0"/>
              <a:pPr/>
              <a:t>5</a:t>
            </a:fld>
            <a:endParaRPr lang="en-US" sz="1200" b="0"/>
          </a:p>
        </p:txBody>
      </p:sp>
      <p:sp>
        <p:nvSpPr>
          <p:cNvPr id="266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782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fld id="{1E865A0E-5F46-844B-B721-3F83C1855BCF}" type="slidenum">
              <a:rPr lang="en-US" sz="1200" b="0">
                <a:solidFill>
                  <a:srgbClr val="000000"/>
                </a:solidFill>
              </a:rPr>
              <a:pPr/>
              <a:t>6</a:t>
            </a:fld>
            <a:endParaRPr lang="en-US" sz="1200" b="0">
              <a:solidFill>
                <a:srgbClr val="000000"/>
              </a:solidFill>
            </a:endParaRPr>
          </a:p>
        </p:txBody>
      </p:sp>
      <p:sp>
        <p:nvSpPr>
          <p:cNvPr id="4014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9875"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fld id="{DD9B5216-836C-CA4E-9706-B74FD9174C03}" type="slidenum">
              <a:rPr lang="en-US" sz="1200" b="0"/>
              <a:pPr/>
              <a:t>7</a:t>
            </a:fld>
            <a:endParaRPr lang="en-US" sz="1200" b="0"/>
          </a:p>
        </p:txBody>
      </p:sp>
      <p:sp>
        <p:nvSpPr>
          <p:cNvPr id="1638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anchor="b"/>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algn="r"/>
            <a:fld id="{CBC96EB5-36E5-7541-AEE9-38E5646F90E9}" type="slidenum">
              <a:rPr lang="en-US" sz="1200"/>
              <a:pPr algn="r"/>
              <a:t>7</a:t>
            </a:fld>
            <a:endParaRPr lang="en-US" sz="1200"/>
          </a:p>
        </p:txBody>
      </p:sp>
      <p:sp>
        <p:nvSpPr>
          <p:cNvPr id="361474" name="Rectangle 2"/>
          <p:cNvSpPr>
            <a:spLocks noGrp="1" noRot="1" noChangeAspect="1" noChangeArrowheads="1" noTextEdit="1"/>
          </p:cNvSpPr>
          <p:nvPr>
            <p:ph type="sldImg"/>
          </p:nvPr>
        </p:nvSpPr>
        <p:spPr>
          <a:xfrm>
            <a:off x="0" y="0"/>
            <a:ext cx="0" cy="0"/>
          </a:xfrm>
          <a:ln/>
          <a:extLst>
            <a:ext uri="{FAA26D3D-D897-4be2-8F04-BA451C77F1D7}">
              <ma14:placeholderFlag xmlns:ma14="http://schemas.microsoft.com/office/mac/drawingml/2011/main" xmlns="" val="1"/>
            </a:ext>
          </a:extLst>
        </p:spPr>
      </p:sp>
      <p:sp>
        <p:nvSpPr>
          <p:cNvPr id="1638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fld id="{3C4B033F-508F-DE4D-9AFB-170867A636ED}" type="slidenum">
              <a:rPr lang="en-US" sz="1200" b="0"/>
              <a:pPr/>
              <a:t>8</a:t>
            </a:fld>
            <a:endParaRPr lang="en-US" sz="1200" b="0"/>
          </a:p>
        </p:txBody>
      </p:sp>
      <p:sp>
        <p:nvSpPr>
          <p:cNvPr id="1658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anchor="b"/>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algn="r"/>
            <a:fld id="{01D4B276-89F5-534B-BC46-9C8835377700}" type="slidenum">
              <a:rPr lang="en-US" sz="1200"/>
              <a:pPr algn="r"/>
              <a:t>8</a:t>
            </a:fld>
            <a:endParaRPr lang="en-US" sz="1200"/>
          </a:p>
        </p:txBody>
      </p:sp>
      <p:sp>
        <p:nvSpPr>
          <p:cNvPr id="361474" name="Rectangle 2"/>
          <p:cNvSpPr>
            <a:spLocks noGrp="1" noRot="1" noChangeAspect="1" noChangeArrowheads="1" noTextEdit="1"/>
          </p:cNvSpPr>
          <p:nvPr>
            <p:ph type="sldImg"/>
          </p:nvPr>
        </p:nvSpPr>
        <p:spPr>
          <a:xfrm>
            <a:off x="0" y="0"/>
            <a:ext cx="0" cy="0"/>
          </a:xfrm>
          <a:ln/>
          <a:extLst>
            <a:ext uri="{FAA26D3D-D897-4be2-8F04-BA451C77F1D7}">
              <ma14:placeholderFlag xmlns:ma14="http://schemas.microsoft.com/office/mac/drawingml/2011/main" xmlns="" val="1"/>
            </a:ext>
          </a:extLst>
        </p:spPr>
      </p:sp>
      <p:sp>
        <p:nvSpPr>
          <p:cNvPr id="1658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fld id="{D59EB40F-8CFF-9841-A842-437E13B3897E}" type="slidenum">
              <a:rPr lang="en-US" sz="1200" b="0">
                <a:solidFill>
                  <a:srgbClr val="000000"/>
                </a:solidFill>
              </a:rPr>
              <a:pPr/>
              <a:t>9</a:t>
            </a:fld>
            <a:endParaRPr lang="en-US" sz="1200" b="0">
              <a:solidFill>
                <a:srgbClr val="000000"/>
              </a:solidFill>
            </a:endParaRPr>
          </a:p>
        </p:txBody>
      </p:sp>
      <p:sp>
        <p:nvSpPr>
          <p:cNvPr id="819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anchor="b"/>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algn="r"/>
            <a:fld id="{4B2F9A61-6AA6-6349-938F-C75832A3E3D5}" type="slidenum">
              <a:rPr lang="en-US" sz="1200" b="0">
                <a:solidFill>
                  <a:srgbClr val="000000"/>
                </a:solidFill>
              </a:rPr>
              <a:pPr algn="r"/>
              <a:t>9</a:t>
            </a:fld>
            <a:endParaRPr lang="en-US" sz="1200" b="0">
              <a:solidFill>
                <a:srgbClr val="000000"/>
              </a:solidFill>
            </a:endParaRPr>
          </a:p>
        </p:txBody>
      </p:sp>
      <p:sp>
        <p:nvSpPr>
          <p:cNvPr id="269314" name="Rectangle 2"/>
          <p:cNvSpPr>
            <a:spLocks noGrp="1" noRot="1" noChangeAspect="1" noChangeArrowheads="1" noTextEdit="1"/>
          </p:cNvSpPr>
          <p:nvPr>
            <p:ph type="sldImg"/>
          </p:nvPr>
        </p:nvSpPr>
        <p:spPr>
          <a:xfrm>
            <a:off x="0" y="0"/>
            <a:ext cx="0" cy="0"/>
          </a:xfrm>
          <a:ln/>
          <a:extLst>
            <a:ext uri="{FAA26D3D-D897-4be2-8F04-BA451C77F1D7}">
              <ma14:placeholderFlag xmlns:ma14="http://schemas.microsoft.com/office/mac/drawingml/2011/main" xmlns="" val="1"/>
            </a:ext>
          </a:extLst>
        </p:spPr>
      </p:sp>
      <p:sp>
        <p:nvSpPr>
          <p:cNvPr id="819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488D0C-F8AB-BF46-9227-D687305F3682}" type="slidenum">
              <a:rPr lang="en-US"/>
              <a:pPr>
                <a:defRPr/>
              </a:pPr>
              <a:t>‹#›</a:t>
            </a:fld>
            <a:endParaRPr lang="en-US"/>
          </a:p>
        </p:txBody>
      </p:sp>
    </p:spTree>
    <p:extLst>
      <p:ext uri="{BB962C8B-B14F-4D97-AF65-F5344CB8AC3E}">
        <p14:creationId xmlns:p14="http://schemas.microsoft.com/office/powerpoint/2010/main" val="346376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539A6-6AE0-7B4B-B794-D2152CD5F155}" type="slidenum">
              <a:rPr lang="en-US"/>
              <a:pPr>
                <a:defRPr/>
              </a:pPr>
              <a:t>‹#›</a:t>
            </a:fld>
            <a:endParaRPr lang="en-US"/>
          </a:p>
        </p:txBody>
      </p:sp>
    </p:spTree>
    <p:extLst>
      <p:ext uri="{BB962C8B-B14F-4D97-AF65-F5344CB8AC3E}">
        <p14:creationId xmlns:p14="http://schemas.microsoft.com/office/powerpoint/2010/main" val="14047968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AD1F073-6E61-044B-A208-CD7E0B457DD2}"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20298390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F20C5CF-725F-2A46-AB2F-5B8B3400BE8F}"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3421881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BD0CD7-1144-434F-B6E1-607D65CEADC6}" type="slidenum">
              <a:rPr lang="en-US"/>
              <a:pPr>
                <a:defRPr/>
              </a:pPr>
              <a:t>‹#›</a:t>
            </a:fld>
            <a:endParaRPr lang="en-US"/>
          </a:p>
        </p:txBody>
      </p:sp>
    </p:spTree>
    <p:extLst>
      <p:ext uri="{BB962C8B-B14F-4D97-AF65-F5344CB8AC3E}">
        <p14:creationId xmlns:p14="http://schemas.microsoft.com/office/powerpoint/2010/main" val="1821222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83B0952-D172-8B4E-8BC6-5148A58541AF}" type="slidenum">
              <a:rPr lang="en-US"/>
              <a:pPr>
                <a:defRPr/>
              </a:pPr>
              <a:t>‹#›</a:t>
            </a:fld>
            <a:endParaRPr lang="en-US"/>
          </a:p>
        </p:txBody>
      </p:sp>
    </p:spTree>
    <p:extLst>
      <p:ext uri="{BB962C8B-B14F-4D97-AF65-F5344CB8AC3E}">
        <p14:creationId xmlns:p14="http://schemas.microsoft.com/office/powerpoint/2010/main" val="3650839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B56F537-0E2B-C54C-BB2B-3786D3263794}" type="slidenum">
              <a:rPr lang="en-US"/>
              <a:pPr>
                <a:defRPr/>
              </a:pPr>
              <a:t>‹#›</a:t>
            </a:fld>
            <a:endParaRPr lang="en-US"/>
          </a:p>
        </p:txBody>
      </p:sp>
    </p:spTree>
    <p:extLst>
      <p:ext uri="{BB962C8B-B14F-4D97-AF65-F5344CB8AC3E}">
        <p14:creationId xmlns:p14="http://schemas.microsoft.com/office/powerpoint/2010/main" val="4092984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723C2E5B-98A2-7B43-A97C-718AB4A2C60D}" type="slidenum">
              <a:rPr lang="en-US"/>
              <a:pPr>
                <a:defRPr/>
              </a:pPr>
              <a:t>‹#›</a:t>
            </a:fld>
            <a:endParaRPr lang="en-US"/>
          </a:p>
        </p:txBody>
      </p:sp>
    </p:spTree>
    <p:extLst>
      <p:ext uri="{BB962C8B-B14F-4D97-AF65-F5344CB8AC3E}">
        <p14:creationId xmlns:p14="http://schemas.microsoft.com/office/powerpoint/2010/main" val="2758030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2775"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5675"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B44134D2-E845-114B-87BB-5B931C2281F0}" type="slidenum">
              <a:rPr lang="en-US"/>
              <a:pPr>
                <a:defRPr/>
              </a:pPr>
              <a:t>‹#›</a:t>
            </a:fld>
            <a:endParaRPr lang="en-US"/>
          </a:p>
        </p:txBody>
      </p:sp>
    </p:spTree>
    <p:extLst>
      <p:ext uri="{BB962C8B-B14F-4D97-AF65-F5344CB8AC3E}">
        <p14:creationId xmlns:p14="http://schemas.microsoft.com/office/powerpoint/2010/main" val="3449221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22F61C05-CDB1-4F43-9929-09343609D15B}" type="slidenum">
              <a:rPr lang="en-US"/>
              <a:pPr>
                <a:defRPr/>
              </a:pPr>
              <a:t>‹#›</a:t>
            </a:fld>
            <a:endParaRPr lang="en-US"/>
          </a:p>
        </p:txBody>
      </p:sp>
    </p:spTree>
    <p:extLst>
      <p:ext uri="{BB962C8B-B14F-4D97-AF65-F5344CB8AC3E}">
        <p14:creationId xmlns:p14="http://schemas.microsoft.com/office/powerpoint/2010/main" val="735942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83C7281C-D7D9-1848-ACDD-38B86AF4BD06}" type="slidenum">
              <a:rPr lang="en-US"/>
              <a:pPr>
                <a:defRPr/>
              </a:pPr>
              <a:t>‹#›</a:t>
            </a:fld>
            <a:endParaRPr lang="en-US"/>
          </a:p>
        </p:txBody>
      </p:sp>
    </p:spTree>
    <p:extLst>
      <p:ext uri="{BB962C8B-B14F-4D97-AF65-F5344CB8AC3E}">
        <p14:creationId xmlns:p14="http://schemas.microsoft.com/office/powerpoint/2010/main" val="3840189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7D833869-B9A9-854B-8B6A-9F788D0B480F}" type="slidenum">
              <a:rPr lang="en-US"/>
              <a:pPr>
                <a:defRPr/>
              </a:pPr>
              <a:t>‹#›</a:t>
            </a:fld>
            <a:endParaRPr lang="en-US"/>
          </a:p>
        </p:txBody>
      </p:sp>
    </p:spTree>
    <p:extLst>
      <p:ext uri="{BB962C8B-B14F-4D97-AF65-F5344CB8AC3E}">
        <p14:creationId xmlns:p14="http://schemas.microsoft.com/office/powerpoint/2010/main" val="2653636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88EFA719-B550-0B40-9D7C-C288FDF0F698}" type="slidenum">
              <a:rPr lang="en-US"/>
              <a:pPr>
                <a:defRPr/>
              </a:pPr>
              <a:t>‹#›</a:t>
            </a:fld>
            <a:endParaRPr lang="en-US"/>
          </a:p>
        </p:txBody>
      </p:sp>
    </p:spTree>
    <p:extLst>
      <p:ext uri="{BB962C8B-B14F-4D97-AF65-F5344CB8AC3E}">
        <p14:creationId xmlns:p14="http://schemas.microsoft.com/office/powerpoint/2010/main" val="764628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748753-32C2-A541-9314-53D1B1AB8AB3}" type="slidenum">
              <a:rPr lang="en-US"/>
              <a:pPr>
                <a:defRPr/>
              </a:pPr>
              <a:t>‹#›</a:t>
            </a:fld>
            <a:endParaRPr lang="en-US"/>
          </a:p>
        </p:txBody>
      </p:sp>
    </p:spTree>
    <p:extLst>
      <p:ext uri="{BB962C8B-B14F-4D97-AF65-F5344CB8AC3E}">
        <p14:creationId xmlns:p14="http://schemas.microsoft.com/office/powerpoint/2010/main" val="403809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CC70ED03-2843-0E41-94D1-FAA77D8B97A0}" type="slidenum">
              <a:rPr lang="en-US"/>
              <a:pPr>
                <a:defRPr/>
              </a:pPr>
              <a:t>‹#›</a:t>
            </a:fld>
            <a:endParaRPr lang="en-US"/>
          </a:p>
        </p:txBody>
      </p:sp>
    </p:spTree>
    <p:extLst>
      <p:ext uri="{BB962C8B-B14F-4D97-AF65-F5344CB8AC3E}">
        <p14:creationId xmlns:p14="http://schemas.microsoft.com/office/powerpoint/2010/main" val="346212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993121E-EFEC-2749-BFAA-886F84500B93}" type="slidenum">
              <a:rPr lang="en-US"/>
              <a:pPr>
                <a:defRPr/>
              </a:pPr>
              <a:t>‹#›</a:t>
            </a:fld>
            <a:endParaRPr lang="en-US"/>
          </a:p>
        </p:txBody>
      </p:sp>
    </p:spTree>
    <p:extLst>
      <p:ext uri="{BB962C8B-B14F-4D97-AF65-F5344CB8AC3E}">
        <p14:creationId xmlns:p14="http://schemas.microsoft.com/office/powerpoint/2010/main" val="1080706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7825" y="228600"/>
            <a:ext cx="20383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5965825"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13D65EF-95C0-4548-93CA-5DB2DF837620}" type="slidenum">
              <a:rPr lang="en-US"/>
              <a:pPr>
                <a:defRPr/>
              </a:pPr>
              <a:t>‹#›</a:t>
            </a:fld>
            <a:endParaRPr lang="en-US"/>
          </a:p>
        </p:txBody>
      </p:sp>
    </p:spTree>
    <p:extLst>
      <p:ext uri="{BB962C8B-B14F-4D97-AF65-F5344CB8AC3E}">
        <p14:creationId xmlns:p14="http://schemas.microsoft.com/office/powerpoint/2010/main" val="1411369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b="1"/>
            </a:lvl1pPr>
          </a:lstStyle>
          <a:p>
            <a:pPr>
              <a:defRPr/>
            </a:pPr>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pPr>
              <a:defRPr/>
            </a:pPr>
            <a:fld id="{F73DB7A8-6304-0E4D-92B9-071D1D802045}" type="slidenum">
              <a:rPr lang="en-US"/>
              <a:pPr>
                <a:defRPr/>
              </a:pPr>
              <a:t>‹#›</a:t>
            </a:fld>
            <a:endParaRPr lang="en-US"/>
          </a:p>
        </p:txBody>
      </p:sp>
    </p:spTree>
    <p:extLst>
      <p:ext uri="{BB962C8B-B14F-4D97-AF65-F5344CB8AC3E}">
        <p14:creationId xmlns:p14="http://schemas.microsoft.com/office/powerpoint/2010/main" val="1308236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a:lvl1pPr>
          </a:lstStyle>
          <a:p>
            <a:pPr>
              <a:defRPr/>
            </a:pPr>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pPr>
              <a:defRPr/>
            </a:pPr>
            <a:fld id="{F5F4621E-FA47-3F4A-BB95-5B48C2959528}" type="slidenum">
              <a:rPr lang="en-US"/>
              <a:pPr>
                <a:defRPr/>
              </a:pPr>
              <a:t>‹#›</a:t>
            </a:fld>
            <a:endParaRPr lang="en-US"/>
          </a:p>
        </p:txBody>
      </p:sp>
    </p:spTree>
    <p:extLst>
      <p:ext uri="{BB962C8B-B14F-4D97-AF65-F5344CB8AC3E}">
        <p14:creationId xmlns:p14="http://schemas.microsoft.com/office/powerpoint/2010/main" val="1581006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b="1"/>
            </a:lvl1pPr>
          </a:lstStyle>
          <a:p>
            <a:pPr>
              <a:defRPr/>
            </a:pPr>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pPr>
              <a:defRPr/>
            </a:pPr>
            <a:fld id="{921F5FC0-E73A-B34F-9BAE-F4A4E0939398}" type="slidenum">
              <a:rPr lang="en-US"/>
              <a:pPr>
                <a:defRPr/>
              </a:pPr>
              <a:t>‹#›</a:t>
            </a:fld>
            <a:endParaRPr lang="en-US"/>
          </a:p>
        </p:txBody>
      </p:sp>
    </p:spTree>
    <p:extLst>
      <p:ext uri="{BB962C8B-B14F-4D97-AF65-F5344CB8AC3E}">
        <p14:creationId xmlns:p14="http://schemas.microsoft.com/office/powerpoint/2010/main" val="4133714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b="1"/>
            </a:lvl1pPr>
          </a:lstStyle>
          <a:p>
            <a:pPr>
              <a:defRPr/>
            </a:pPr>
            <a:endParaRPr lang="en-US"/>
          </a:p>
        </p:txBody>
      </p:sp>
      <p:sp>
        <p:nvSpPr>
          <p:cNvPr id="6" name="Footer Placeholder 5"/>
          <p:cNvSpPr>
            <a:spLocks noGrp="1"/>
          </p:cNvSpPr>
          <p:nvPr>
            <p:ph type="ftr" sz="quarter" idx="11"/>
          </p:nvPr>
        </p:nvSpPr>
        <p:spPr/>
        <p:txBody>
          <a:bodyPr/>
          <a:lstStyle>
            <a:lvl1pPr>
              <a:defRPr b="1"/>
            </a:lvl1pPr>
          </a:lstStyle>
          <a:p>
            <a:pPr>
              <a:defRPr/>
            </a:pPr>
            <a:endParaRPr lang="en-US"/>
          </a:p>
        </p:txBody>
      </p:sp>
      <p:sp>
        <p:nvSpPr>
          <p:cNvPr id="7" name="Slide Number Placeholder 6"/>
          <p:cNvSpPr>
            <a:spLocks noGrp="1"/>
          </p:cNvSpPr>
          <p:nvPr>
            <p:ph type="sldNum" sz="quarter" idx="12"/>
          </p:nvPr>
        </p:nvSpPr>
        <p:spPr/>
        <p:txBody>
          <a:bodyPr/>
          <a:lstStyle>
            <a:lvl1pPr>
              <a:defRPr b="1"/>
            </a:lvl1pPr>
          </a:lstStyle>
          <a:p>
            <a:pPr>
              <a:defRPr/>
            </a:pPr>
            <a:fld id="{503DB808-AC6B-7A47-8CB6-2C517CF5B107}" type="slidenum">
              <a:rPr lang="en-US"/>
              <a:pPr>
                <a:defRPr/>
              </a:pPr>
              <a:t>‹#›</a:t>
            </a:fld>
            <a:endParaRPr lang="en-US"/>
          </a:p>
        </p:txBody>
      </p:sp>
    </p:spTree>
    <p:extLst>
      <p:ext uri="{BB962C8B-B14F-4D97-AF65-F5344CB8AC3E}">
        <p14:creationId xmlns:p14="http://schemas.microsoft.com/office/powerpoint/2010/main" val="2569155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b="1"/>
            </a:lvl1pPr>
          </a:lstStyle>
          <a:p>
            <a:pPr>
              <a:defRPr/>
            </a:pPr>
            <a:endParaRPr lang="en-US"/>
          </a:p>
        </p:txBody>
      </p:sp>
      <p:sp>
        <p:nvSpPr>
          <p:cNvPr id="8" name="Footer Placeholder 7"/>
          <p:cNvSpPr>
            <a:spLocks noGrp="1"/>
          </p:cNvSpPr>
          <p:nvPr>
            <p:ph type="ftr" sz="quarter" idx="11"/>
          </p:nvPr>
        </p:nvSpPr>
        <p:spPr/>
        <p:txBody>
          <a:bodyPr/>
          <a:lstStyle>
            <a:lvl1pPr>
              <a:defRPr b="1"/>
            </a:lvl1pPr>
          </a:lstStyle>
          <a:p>
            <a:pPr>
              <a:defRPr/>
            </a:pPr>
            <a:endParaRPr lang="en-US"/>
          </a:p>
        </p:txBody>
      </p:sp>
      <p:sp>
        <p:nvSpPr>
          <p:cNvPr id="9" name="Slide Number Placeholder 8"/>
          <p:cNvSpPr>
            <a:spLocks noGrp="1"/>
          </p:cNvSpPr>
          <p:nvPr>
            <p:ph type="sldNum" sz="quarter" idx="12"/>
          </p:nvPr>
        </p:nvSpPr>
        <p:spPr/>
        <p:txBody>
          <a:bodyPr/>
          <a:lstStyle>
            <a:lvl1pPr>
              <a:defRPr b="1"/>
            </a:lvl1pPr>
          </a:lstStyle>
          <a:p>
            <a:pPr>
              <a:defRPr/>
            </a:pPr>
            <a:fld id="{57E8819C-EE10-7649-A93C-CE8C147E64CD}" type="slidenum">
              <a:rPr lang="en-US"/>
              <a:pPr>
                <a:defRPr/>
              </a:pPr>
              <a:t>‹#›</a:t>
            </a:fld>
            <a:endParaRPr lang="en-US"/>
          </a:p>
        </p:txBody>
      </p:sp>
    </p:spTree>
    <p:extLst>
      <p:ext uri="{BB962C8B-B14F-4D97-AF65-F5344CB8AC3E}">
        <p14:creationId xmlns:p14="http://schemas.microsoft.com/office/powerpoint/2010/main" val="3878204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b="1"/>
            </a:lvl1pPr>
          </a:lstStyle>
          <a:p>
            <a:pPr>
              <a:defRPr/>
            </a:pPr>
            <a:endParaRPr lang="en-US"/>
          </a:p>
        </p:txBody>
      </p:sp>
      <p:sp>
        <p:nvSpPr>
          <p:cNvPr id="4" name="Footer Placeholder 3"/>
          <p:cNvSpPr>
            <a:spLocks noGrp="1"/>
          </p:cNvSpPr>
          <p:nvPr>
            <p:ph type="ftr" sz="quarter" idx="11"/>
          </p:nvPr>
        </p:nvSpPr>
        <p:spPr/>
        <p:txBody>
          <a:bodyPr/>
          <a:lstStyle>
            <a:lvl1pPr>
              <a:defRPr b="1"/>
            </a:lvl1pPr>
          </a:lstStyle>
          <a:p>
            <a:pPr>
              <a:defRPr/>
            </a:pPr>
            <a:endParaRPr lang="en-US"/>
          </a:p>
        </p:txBody>
      </p:sp>
      <p:sp>
        <p:nvSpPr>
          <p:cNvPr id="5" name="Slide Number Placeholder 4"/>
          <p:cNvSpPr>
            <a:spLocks noGrp="1"/>
          </p:cNvSpPr>
          <p:nvPr>
            <p:ph type="sldNum" sz="quarter" idx="12"/>
          </p:nvPr>
        </p:nvSpPr>
        <p:spPr/>
        <p:txBody>
          <a:bodyPr/>
          <a:lstStyle>
            <a:lvl1pPr>
              <a:defRPr b="1"/>
            </a:lvl1pPr>
          </a:lstStyle>
          <a:p>
            <a:pPr>
              <a:defRPr/>
            </a:pPr>
            <a:fld id="{9DA3ED98-2714-4B45-A9C8-20F76BFE68A7}" type="slidenum">
              <a:rPr lang="en-US"/>
              <a:pPr>
                <a:defRPr/>
              </a:pPr>
              <a:t>‹#›</a:t>
            </a:fld>
            <a:endParaRPr lang="en-US"/>
          </a:p>
        </p:txBody>
      </p:sp>
    </p:spTree>
    <p:extLst>
      <p:ext uri="{BB962C8B-B14F-4D97-AF65-F5344CB8AC3E}">
        <p14:creationId xmlns:p14="http://schemas.microsoft.com/office/powerpoint/2010/main" val="590319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a:lvl1pPr>
          </a:lstStyle>
          <a:p>
            <a:pPr>
              <a:defRPr/>
            </a:pPr>
            <a:endParaRPr lang="en-US"/>
          </a:p>
        </p:txBody>
      </p:sp>
      <p:sp>
        <p:nvSpPr>
          <p:cNvPr id="3" name="Footer Placeholder 2"/>
          <p:cNvSpPr>
            <a:spLocks noGrp="1"/>
          </p:cNvSpPr>
          <p:nvPr>
            <p:ph type="ftr" sz="quarter" idx="11"/>
          </p:nvPr>
        </p:nvSpPr>
        <p:spPr/>
        <p:txBody>
          <a:bodyPr/>
          <a:lstStyle>
            <a:lvl1pPr>
              <a:defRPr b="1"/>
            </a:lvl1pPr>
          </a:lstStyle>
          <a:p>
            <a:pPr>
              <a:defRPr/>
            </a:pPr>
            <a:endParaRPr lang="en-US"/>
          </a:p>
        </p:txBody>
      </p:sp>
      <p:sp>
        <p:nvSpPr>
          <p:cNvPr id="4" name="Slide Number Placeholder 3"/>
          <p:cNvSpPr>
            <a:spLocks noGrp="1"/>
          </p:cNvSpPr>
          <p:nvPr>
            <p:ph type="sldNum" sz="quarter" idx="12"/>
          </p:nvPr>
        </p:nvSpPr>
        <p:spPr/>
        <p:txBody>
          <a:bodyPr/>
          <a:lstStyle>
            <a:lvl1pPr>
              <a:defRPr b="1"/>
            </a:lvl1pPr>
          </a:lstStyle>
          <a:p>
            <a:pPr>
              <a:defRPr/>
            </a:pPr>
            <a:fld id="{0D7F49B4-3B1C-6B47-897A-DC8EF19A1656}" type="slidenum">
              <a:rPr lang="en-US"/>
              <a:pPr>
                <a:defRPr/>
              </a:pPr>
              <a:t>‹#›</a:t>
            </a:fld>
            <a:endParaRPr lang="en-US"/>
          </a:p>
        </p:txBody>
      </p:sp>
    </p:spTree>
    <p:extLst>
      <p:ext uri="{BB962C8B-B14F-4D97-AF65-F5344CB8AC3E}">
        <p14:creationId xmlns:p14="http://schemas.microsoft.com/office/powerpoint/2010/main" val="1647660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7062D9-D412-D848-883E-7403476992EE}" type="slidenum">
              <a:rPr lang="en-US"/>
              <a:pPr>
                <a:defRPr/>
              </a:pPr>
              <a:t>‹#›</a:t>
            </a:fld>
            <a:endParaRPr lang="en-US"/>
          </a:p>
        </p:txBody>
      </p:sp>
    </p:spTree>
    <p:extLst>
      <p:ext uri="{BB962C8B-B14F-4D97-AF65-F5344CB8AC3E}">
        <p14:creationId xmlns:p14="http://schemas.microsoft.com/office/powerpoint/2010/main" val="3416493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a:lvl1pPr>
          </a:lstStyle>
          <a:p>
            <a:pPr>
              <a:defRPr/>
            </a:pPr>
            <a:endParaRPr lang="en-US"/>
          </a:p>
        </p:txBody>
      </p:sp>
      <p:sp>
        <p:nvSpPr>
          <p:cNvPr id="6" name="Footer Placeholder 5"/>
          <p:cNvSpPr>
            <a:spLocks noGrp="1"/>
          </p:cNvSpPr>
          <p:nvPr>
            <p:ph type="ftr" sz="quarter" idx="11"/>
          </p:nvPr>
        </p:nvSpPr>
        <p:spPr/>
        <p:txBody>
          <a:bodyPr/>
          <a:lstStyle>
            <a:lvl1pPr>
              <a:defRPr b="1"/>
            </a:lvl1pPr>
          </a:lstStyle>
          <a:p>
            <a:pPr>
              <a:defRPr/>
            </a:pPr>
            <a:endParaRPr lang="en-US"/>
          </a:p>
        </p:txBody>
      </p:sp>
      <p:sp>
        <p:nvSpPr>
          <p:cNvPr id="7" name="Slide Number Placeholder 6"/>
          <p:cNvSpPr>
            <a:spLocks noGrp="1"/>
          </p:cNvSpPr>
          <p:nvPr>
            <p:ph type="sldNum" sz="quarter" idx="12"/>
          </p:nvPr>
        </p:nvSpPr>
        <p:spPr/>
        <p:txBody>
          <a:bodyPr/>
          <a:lstStyle>
            <a:lvl1pPr>
              <a:defRPr b="1"/>
            </a:lvl1pPr>
          </a:lstStyle>
          <a:p>
            <a:pPr>
              <a:defRPr/>
            </a:pPr>
            <a:fld id="{6CD3E561-DEA6-4048-BF87-ED09C14631E0}" type="slidenum">
              <a:rPr lang="en-US"/>
              <a:pPr>
                <a:defRPr/>
              </a:pPr>
              <a:t>‹#›</a:t>
            </a:fld>
            <a:endParaRPr lang="en-US"/>
          </a:p>
        </p:txBody>
      </p:sp>
    </p:spTree>
    <p:extLst>
      <p:ext uri="{BB962C8B-B14F-4D97-AF65-F5344CB8AC3E}">
        <p14:creationId xmlns:p14="http://schemas.microsoft.com/office/powerpoint/2010/main" val="2348792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b="1"/>
            </a:lvl1pPr>
          </a:lstStyle>
          <a:p>
            <a:pPr>
              <a:defRPr/>
            </a:pPr>
            <a:endParaRPr lang="en-US"/>
          </a:p>
        </p:txBody>
      </p:sp>
      <p:sp>
        <p:nvSpPr>
          <p:cNvPr id="6" name="Footer Placeholder 5"/>
          <p:cNvSpPr>
            <a:spLocks noGrp="1"/>
          </p:cNvSpPr>
          <p:nvPr>
            <p:ph type="ftr" sz="quarter" idx="11"/>
          </p:nvPr>
        </p:nvSpPr>
        <p:spPr/>
        <p:txBody>
          <a:bodyPr/>
          <a:lstStyle>
            <a:lvl1pPr>
              <a:defRPr b="1"/>
            </a:lvl1pPr>
          </a:lstStyle>
          <a:p>
            <a:pPr>
              <a:defRPr/>
            </a:pPr>
            <a:endParaRPr lang="en-US"/>
          </a:p>
        </p:txBody>
      </p:sp>
      <p:sp>
        <p:nvSpPr>
          <p:cNvPr id="7" name="Slide Number Placeholder 6"/>
          <p:cNvSpPr>
            <a:spLocks noGrp="1"/>
          </p:cNvSpPr>
          <p:nvPr>
            <p:ph type="sldNum" sz="quarter" idx="12"/>
          </p:nvPr>
        </p:nvSpPr>
        <p:spPr/>
        <p:txBody>
          <a:bodyPr/>
          <a:lstStyle>
            <a:lvl1pPr>
              <a:defRPr b="1"/>
            </a:lvl1pPr>
          </a:lstStyle>
          <a:p>
            <a:pPr>
              <a:defRPr/>
            </a:pPr>
            <a:fld id="{0D59F335-8B72-324D-80F4-1E42C893502E}" type="slidenum">
              <a:rPr lang="en-US"/>
              <a:pPr>
                <a:defRPr/>
              </a:pPr>
              <a:t>‹#›</a:t>
            </a:fld>
            <a:endParaRPr lang="en-US"/>
          </a:p>
        </p:txBody>
      </p:sp>
    </p:spTree>
    <p:extLst>
      <p:ext uri="{BB962C8B-B14F-4D97-AF65-F5344CB8AC3E}">
        <p14:creationId xmlns:p14="http://schemas.microsoft.com/office/powerpoint/2010/main" val="37932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a:lvl1pPr>
          </a:lstStyle>
          <a:p>
            <a:pPr>
              <a:defRPr/>
            </a:pPr>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pPr>
              <a:defRPr/>
            </a:pPr>
            <a:fld id="{13B03BF4-AA49-F745-9A55-21F544B6AB86}" type="slidenum">
              <a:rPr lang="en-US"/>
              <a:pPr>
                <a:defRPr/>
              </a:pPr>
              <a:t>‹#›</a:t>
            </a:fld>
            <a:endParaRPr lang="en-US"/>
          </a:p>
        </p:txBody>
      </p:sp>
    </p:spTree>
    <p:extLst>
      <p:ext uri="{BB962C8B-B14F-4D97-AF65-F5344CB8AC3E}">
        <p14:creationId xmlns:p14="http://schemas.microsoft.com/office/powerpoint/2010/main" val="3134876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1"/>
            </a:lvl1pPr>
          </a:lstStyle>
          <a:p>
            <a:pPr>
              <a:defRPr/>
            </a:pPr>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pPr>
              <a:defRPr/>
            </a:pPr>
            <a:fld id="{40616692-D40C-A049-AA8E-2CFB7D2303DC}" type="slidenum">
              <a:rPr lang="en-US"/>
              <a:pPr>
                <a:defRPr/>
              </a:pPr>
              <a:t>‹#›</a:t>
            </a:fld>
            <a:endParaRPr lang="en-US"/>
          </a:p>
        </p:txBody>
      </p:sp>
    </p:spTree>
    <p:extLst>
      <p:ext uri="{BB962C8B-B14F-4D97-AF65-F5344CB8AC3E}">
        <p14:creationId xmlns:p14="http://schemas.microsoft.com/office/powerpoint/2010/main" val="475650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363206-B205-2349-AE11-5815C8E746A5}" type="slidenum">
              <a:rPr lang="en-US"/>
              <a:pPr>
                <a:defRPr/>
              </a:pPr>
              <a:t>‹#›</a:t>
            </a:fld>
            <a:endParaRPr lang="en-US"/>
          </a:p>
        </p:txBody>
      </p:sp>
    </p:spTree>
    <p:extLst>
      <p:ext uri="{BB962C8B-B14F-4D97-AF65-F5344CB8AC3E}">
        <p14:creationId xmlns:p14="http://schemas.microsoft.com/office/powerpoint/2010/main" val="25000628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A0A7E35-F47F-5547-AF19-17FD8593FC95}" type="slidenum">
              <a:rPr lang="en-US"/>
              <a:pPr>
                <a:defRPr/>
              </a:pPr>
              <a:t>‹#›</a:t>
            </a:fld>
            <a:endParaRPr lang="en-US" dirty="0"/>
          </a:p>
        </p:txBody>
      </p:sp>
    </p:spTree>
    <p:extLst>
      <p:ext uri="{BB962C8B-B14F-4D97-AF65-F5344CB8AC3E}">
        <p14:creationId xmlns:p14="http://schemas.microsoft.com/office/powerpoint/2010/main" val="843802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F1812B3-8525-884E-AC8B-06D809BB9DA5}" type="slidenum">
              <a:rPr lang="en-US"/>
              <a:pPr>
                <a:defRPr/>
              </a:pPr>
              <a:t>‹#›</a:t>
            </a:fld>
            <a:endParaRPr lang="en-US" dirty="0"/>
          </a:p>
        </p:txBody>
      </p:sp>
    </p:spTree>
    <p:extLst>
      <p:ext uri="{BB962C8B-B14F-4D97-AF65-F5344CB8AC3E}">
        <p14:creationId xmlns:p14="http://schemas.microsoft.com/office/powerpoint/2010/main" val="550179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F8B2C21-61FF-0E47-8355-C1F0A587BF9A}" type="slidenum">
              <a:rPr lang="en-US"/>
              <a:pPr>
                <a:defRPr/>
              </a:pPr>
              <a:t>‹#›</a:t>
            </a:fld>
            <a:endParaRPr lang="en-US" dirty="0"/>
          </a:p>
        </p:txBody>
      </p:sp>
    </p:spTree>
    <p:extLst>
      <p:ext uri="{BB962C8B-B14F-4D97-AF65-F5344CB8AC3E}">
        <p14:creationId xmlns:p14="http://schemas.microsoft.com/office/powerpoint/2010/main" val="42593328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ACC95D29-3B87-6243-8912-D1E613C8DC11}" type="slidenum">
              <a:rPr lang="en-US"/>
              <a:pPr>
                <a:defRPr/>
              </a:pPr>
              <a:t>‹#›</a:t>
            </a:fld>
            <a:endParaRPr lang="en-US" dirty="0"/>
          </a:p>
        </p:txBody>
      </p:sp>
    </p:spTree>
    <p:extLst>
      <p:ext uri="{BB962C8B-B14F-4D97-AF65-F5344CB8AC3E}">
        <p14:creationId xmlns:p14="http://schemas.microsoft.com/office/powerpoint/2010/main" val="4601501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A815763A-5E6F-9F46-82AB-AD4E1D7C2541}" type="slidenum">
              <a:rPr lang="en-US"/>
              <a:pPr>
                <a:defRPr/>
              </a:pPr>
              <a:t>‹#›</a:t>
            </a:fld>
            <a:endParaRPr lang="en-US" dirty="0"/>
          </a:p>
        </p:txBody>
      </p:sp>
    </p:spTree>
    <p:extLst>
      <p:ext uri="{BB962C8B-B14F-4D97-AF65-F5344CB8AC3E}">
        <p14:creationId xmlns:p14="http://schemas.microsoft.com/office/powerpoint/2010/main" val="2947894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2DF759-A05D-8942-A6D2-206D25C8F0C6}" type="slidenum">
              <a:rPr lang="en-US"/>
              <a:pPr>
                <a:defRPr/>
              </a:pPr>
              <a:t>‹#›</a:t>
            </a:fld>
            <a:endParaRPr lang="en-US"/>
          </a:p>
        </p:txBody>
      </p:sp>
    </p:spTree>
    <p:extLst>
      <p:ext uri="{BB962C8B-B14F-4D97-AF65-F5344CB8AC3E}">
        <p14:creationId xmlns:p14="http://schemas.microsoft.com/office/powerpoint/2010/main" val="3382095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437004FC-DD17-5446-93EB-4E6DE6961DC5}" type="slidenum">
              <a:rPr lang="en-US"/>
              <a:pPr>
                <a:defRPr/>
              </a:pPr>
              <a:t>‹#›</a:t>
            </a:fld>
            <a:endParaRPr lang="en-US" dirty="0"/>
          </a:p>
        </p:txBody>
      </p:sp>
    </p:spTree>
    <p:extLst>
      <p:ext uri="{BB962C8B-B14F-4D97-AF65-F5344CB8AC3E}">
        <p14:creationId xmlns:p14="http://schemas.microsoft.com/office/powerpoint/2010/main" val="714358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210A5278-57DA-3E4F-AEF3-5461E8866C1C}" type="slidenum">
              <a:rPr lang="en-US"/>
              <a:pPr>
                <a:defRPr/>
              </a:pPr>
              <a:t>‹#›</a:t>
            </a:fld>
            <a:endParaRPr lang="en-US" dirty="0"/>
          </a:p>
        </p:txBody>
      </p:sp>
    </p:spTree>
    <p:extLst>
      <p:ext uri="{BB962C8B-B14F-4D97-AF65-F5344CB8AC3E}">
        <p14:creationId xmlns:p14="http://schemas.microsoft.com/office/powerpoint/2010/main" val="29285727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01E65F33-9390-A64C-A4BB-4EBE8958FD59}" type="slidenum">
              <a:rPr lang="en-US"/>
              <a:pPr>
                <a:defRPr/>
              </a:pPr>
              <a:t>‹#›</a:t>
            </a:fld>
            <a:endParaRPr lang="en-US" dirty="0"/>
          </a:p>
        </p:txBody>
      </p:sp>
    </p:spTree>
    <p:extLst>
      <p:ext uri="{BB962C8B-B14F-4D97-AF65-F5344CB8AC3E}">
        <p14:creationId xmlns:p14="http://schemas.microsoft.com/office/powerpoint/2010/main" val="36782997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121CE10E-BB0E-8744-856A-B1153342E66E}" type="slidenum">
              <a:rPr lang="en-US"/>
              <a:pPr>
                <a:defRPr/>
              </a:pPr>
              <a:t>‹#›</a:t>
            </a:fld>
            <a:endParaRPr lang="en-US" dirty="0"/>
          </a:p>
        </p:txBody>
      </p:sp>
    </p:spTree>
    <p:extLst>
      <p:ext uri="{BB962C8B-B14F-4D97-AF65-F5344CB8AC3E}">
        <p14:creationId xmlns:p14="http://schemas.microsoft.com/office/powerpoint/2010/main" val="10622636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727ED8EB-6E66-BC4F-A8CD-898AD7AE51D1}" type="slidenum">
              <a:rPr lang="en-US"/>
              <a:pPr>
                <a:defRPr/>
              </a:pPr>
              <a:t>‹#›</a:t>
            </a:fld>
            <a:endParaRPr lang="en-US" dirty="0"/>
          </a:p>
        </p:txBody>
      </p:sp>
    </p:spTree>
    <p:extLst>
      <p:ext uri="{BB962C8B-B14F-4D97-AF65-F5344CB8AC3E}">
        <p14:creationId xmlns:p14="http://schemas.microsoft.com/office/powerpoint/2010/main" val="20792325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90823D2F-1F22-4749-AB76-88940FA9B2B6}" type="slidenum">
              <a:rPr lang="en-US"/>
              <a:pPr>
                <a:defRPr/>
              </a:pPr>
              <a:t>‹#›</a:t>
            </a:fld>
            <a:endParaRPr lang="en-US" dirty="0"/>
          </a:p>
        </p:txBody>
      </p:sp>
    </p:spTree>
    <p:extLst>
      <p:ext uri="{BB962C8B-B14F-4D97-AF65-F5344CB8AC3E}">
        <p14:creationId xmlns:p14="http://schemas.microsoft.com/office/powerpoint/2010/main" val="18026676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b="1" dirty="0"/>
            </a:lvl1pPr>
          </a:lstStyle>
          <a:p>
            <a:pPr>
              <a:defRPr/>
            </a:pPr>
            <a:endParaRPr lang="en-US"/>
          </a:p>
        </p:txBody>
      </p:sp>
      <p:sp>
        <p:nvSpPr>
          <p:cNvPr id="5" name="Rectangle 5"/>
          <p:cNvSpPr>
            <a:spLocks noGrp="1" noChangeArrowheads="1"/>
          </p:cNvSpPr>
          <p:nvPr>
            <p:ph type="ftr" sz="quarter" idx="11"/>
          </p:nvPr>
        </p:nvSpPr>
        <p:spPr/>
        <p:txBody>
          <a:bodyPr/>
          <a:lstStyle>
            <a:lvl1pPr>
              <a:defRPr b="1" dirty="0"/>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8E136507-2B3A-B743-9EA6-B02352C59C0C}" type="slidenum">
              <a:rPr lang="en-US"/>
              <a:pPr>
                <a:defRPr/>
              </a:pPr>
              <a:t>‹#›</a:t>
            </a:fld>
            <a:endParaRPr lang="en-US" dirty="0"/>
          </a:p>
        </p:txBody>
      </p:sp>
    </p:spTree>
    <p:extLst>
      <p:ext uri="{BB962C8B-B14F-4D97-AF65-F5344CB8AC3E}">
        <p14:creationId xmlns:p14="http://schemas.microsoft.com/office/powerpoint/2010/main" val="16245247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dirty="0"/>
            </a:lvl1pPr>
          </a:lstStyle>
          <a:p>
            <a:pPr>
              <a:defRPr/>
            </a:pPr>
            <a:endParaRPr lang="en-US"/>
          </a:p>
        </p:txBody>
      </p:sp>
      <p:sp>
        <p:nvSpPr>
          <p:cNvPr id="5" name="Rectangle 5"/>
          <p:cNvSpPr>
            <a:spLocks noGrp="1" noChangeArrowheads="1"/>
          </p:cNvSpPr>
          <p:nvPr>
            <p:ph type="ftr" sz="quarter" idx="11"/>
          </p:nvPr>
        </p:nvSpPr>
        <p:spPr/>
        <p:txBody>
          <a:bodyPr/>
          <a:lstStyle>
            <a:lvl1pPr>
              <a:defRPr b="1" dirty="0"/>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067307B-A820-EF4D-A03A-F90A1D5839B5}" type="slidenum">
              <a:rPr lang="en-US"/>
              <a:pPr>
                <a:defRPr/>
              </a:pPr>
              <a:t>‹#›</a:t>
            </a:fld>
            <a:endParaRPr lang="en-US" dirty="0"/>
          </a:p>
        </p:txBody>
      </p:sp>
    </p:spTree>
    <p:extLst>
      <p:ext uri="{BB962C8B-B14F-4D97-AF65-F5344CB8AC3E}">
        <p14:creationId xmlns:p14="http://schemas.microsoft.com/office/powerpoint/2010/main" val="41696068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b="1" dirty="0"/>
            </a:lvl1pPr>
          </a:lstStyle>
          <a:p>
            <a:pPr>
              <a:defRPr/>
            </a:pPr>
            <a:endParaRPr lang="en-US"/>
          </a:p>
        </p:txBody>
      </p:sp>
      <p:sp>
        <p:nvSpPr>
          <p:cNvPr id="5" name="Rectangle 5"/>
          <p:cNvSpPr>
            <a:spLocks noGrp="1" noChangeArrowheads="1"/>
          </p:cNvSpPr>
          <p:nvPr>
            <p:ph type="ftr" sz="quarter" idx="11"/>
          </p:nvPr>
        </p:nvSpPr>
        <p:spPr/>
        <p:txBody>
          <a:bodyPr/>
          <a:lstStyle>
            <a:lvl1pPr>
              <a:defRPr b="1" dirty="0"/>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6E2EA49-1891-1443-8949-2DC5699C336F}" type="slidenum">
              <a:rPr lang="en-US"/>
              <a:pPr>
                <a:defRPr/>
              </a:pPr>
              <a:t>‹#›</a:t>
            </a:fld>
            <a:endParaRPr lang="en-US" dirty="0"/>
          </a:p>
        </p:txBody>
      </p:sp>
    </p:spTree>
    <p:extLst>
      <p:ext uri="{BB962C8B-B14F-4D97-AF65-F5344CB8AC3E}">
        <p14:creationId xmlns:p14="http://schemas.microsoft.com/office/powerpoint/2010/main" val="1373979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b="1" dirty="0"/>
            </a:lvl1pPr>
          </a:lstStyle>
          <a:p>
            <a:pPr>
              <a:defRPr/>
            </a:pPr>
            <a:endParaRPr lang="en-US"/>
          </a:p>
        </p:txBody>
      </p:sp>
      <p:sp>
        <p:nvSpPr>
          <p:cNvPr id="6" name="Rectangle 5"/>
          <p:cNvSpPr>
            <a:spLocks noGrp="1" noChangeArrowheads="1"/>
          </p:cNvSpPr>
          <p:nvPr>
            <p:ph type="ftr" sz="quarter" idx="11"/>
          </p:nvPr>
        </p:nvSpPr>
        <p:spPr/>
        <p:txBody>
          <a:bodyPr/>
          <a:lstStyle>
            <a:lvl1pPr>
              <a:defRPr b="1" dirty="0"/>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DD7A3E09-8040-A743-B302-3A8B6A322C0C}" type="slidenum">
              <a:rPr lang="en-US"/>
              <a:pPr>
                <a:defRPr/>
              </a:pPr>
              <a:t>‹#›</a:t>
            </a:fld>
            <a:endParaRPr lang="en-US" dirty="0"/>
          </a:p>
        </p:txBody>
      </p:sp>
    </p:spTree>
    <p:extLst>
      <p:ext uri="{BB962C8B-B14F-4D97-AF65-F5344CB8AC3E}">
        <p14:creationId xmlns:p14="http://schemas.microsoft.com/office/powerpoint/2010/main" val="2208966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B4D9349-2BDA-BC48-88EC-1C90634F8B64}" type="slidenum">
              <a:rPr lang="en-US"/>
              <a:pPr>
                <a:defRPr/>
              </a:pPr>
              <a:t>‹#›</a:t>
            </a:fld>
            <a:endParaRPr lang="en-US"/>
          </a:p>
        </p:txBody>
      </p:sp>
    </p:spTree>
    <p:extLst>
      <p:ext uri="{BB962C8B-B14F-4D97-AF65-F5344CB8AC3E}">
        <p14:creationId xmlns:p14="http://schemas.microsoft.com/office/powerpoint/2010/main" val="899513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b="1" dirty="0"/>
            </a:lvl1pPr>
          </a:lstStyle>
          <a:p>
            <a:pPr>
              <a:defRPr/>
            </a:pPr>
            <a:endParaRPr lang="en-US"/>
          </a:p>
        </p:txBody>
      </p:sp>
      <p:sp>
        <p:nvSpPr>
          <p:cNvPr id="8" name="Rectangle 5"/>
          <p:cNvSpPr>
            <a:spLocks noGrp="1" noChangeArrowheads="1"/>
          </p:cNvSpPr>
          <p:nvPr>
            <p:ph type="ftr" sz="quarter" idx="11"/>
          </p:nvPr>
        </p:nvSpPr>
        <p:spPr/>
        <p:txBody>
          <a:bodyPr/>
          <a:lstStyle>
            <a:lvl1pPr>
              <a:defRPr b="1" dirty="0"/>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43FBDF1E-7138-3846-AE33-9AA659DF3359}" type="slidenum">
              <a:rPr lang="en-US"/>
              <a:pPr>
                <a:defRPr/>
              </a:pPr>
              <a:t>‹#›</a:t>
            </a:fld>
            <a:endParaRPr lang="en-US" dirty="0"/>
          </a:p>
        </p:txBody>
      </p:sp>
    </p:spTree>
    <p:extLst>
      <p:ext uri="{BB962C8B-B14F-4D97-AF65-F5344CB8AC3E}">
        <p14:creationId xmlns:p14="http://schemas.microsoft.com/office/powerpoint/2010/main" val="32887123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b="1" dirty="0"/>
            </a:lvl1pPr>
          </a:lstStyle>
          <a:p>
            <a:pPr>
              <a:defRPr/>
            </a:pPr>
            <a:endParaRPr lang="en-US"/>
          </a:p>
        </p:txBody>
      </p:sp>
      <p:sp>
        <p:nvSpPr>
          <p:cNvPr id="4" name="Rectangle 5"/>
          <p:cNvSpPr>
            <a:spLocks noGrp="1" noChangeArrowheads="1"/>
          </p:cNvSpPr>
          <p:nvPr>
            <p:ph type="ftr" sz="quarter" idx="11"/>
          </p:nvPr>
        </p:nvSpPr>
        <p:spPr/>
        <p:txBody>
          <a:bodyPr/>
          <a:lstStyle>
            <a:lvl1pPr>
              <a:defRPr b="1" dirty="0"/>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5DDA8583-F00C-9649-9AC1-46A221139DC3}" type="slidenum">
              <a:rPr lang="en-US"/>
              <a:pPr>
                <a:defRPr/>
              </a:pPr>
              <a:t>‹#›</a:t>
            </a:fld>
            <a:endParaRPr lang="en-US" dirty="0"/>
          </a:p>
        </p:txBody>
      </p:sp>
    </p:spTree>
    <p:extLst>
      <p:ext uri="{BB962C8B-B14F-4D97-AF65-F5344CB8AC3E}">
        <p14:creationId xmlns:p14="http://schemas.microsoft.com/office/powerpoint/2010/main" val="1661052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dirty="0"/>
            </a:lvl1pPr>
          </a:lstStyle>
          <a:p>
            <a:pPr>
              <a:defRPr/>
            </a:pPr>
            <a:endParaRPr lang="en-US"/>
          </a:p>
        </p:txBody>
      </p:sp>
      <p:sp>
        <p:nvSpPr>
          <p:cNvPr id="3" name="Rectangle 5"/>
          <p:cNvSpPr>
            <a:spLocks noGrp="1" noChangeArrowheads="1"/>
          </p:cNvSpPr>
          <p:nvPr>
            <p:ph type="ftr" sz="quarter" idx="11"/>
          </p:nvPr>
        </p:nvSpPr>
        <p:spPr/>
        <p:txBody>
          <a:bodyPr/>
          <a:lstStyle>
            <a:lvl1pPr>
              <a:defRPr b="1" dirty="0"/>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5563D93C-DF4A-324C-8D28-0A8551913FC7}" type="slidenum">
              <a:rPr lang="en-US"/>
              <a:pPr>
                <a:defRPr/>
              </a:pPr>
              <a:t>‹#›</a:t>
            </a:fld>
            <a:endParaRPr lang="en-US" dirty="0"/>
          </a:p>
        </p:txBody>
      </p:sp>
    </p:spTree>
    <p:extLst>
      <p:ext uri="{BB962C8B-B14F-4D97-AF65-F5344CB8AC3E}">
        <p14:creationId xmlns:p14="http://schemas.microsoft.com/office/powerpoint/2010/main" val="7374032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dirty="0"/>
            </a:lvl1pPr>
          </a:lstStyle>
          <a:p>
            <a:pPr>
              <a:defRPr/>
            </a:pPr>
            <a:endParaRPr lang="en-US"/>
          </a:p>
        </p:txBody>
      </p:sp>
      <p:sp>
        <p:nvSpPr>
          <p:cNvPr id="6" name="Rectangle 5"/>
          <p:cNvSpPr>
            <a:spLocks noGrp="1" noChangeArrowheads="1"/>
          </p:cNvSpPr>
          <p:nvPr>
            <p:ph type="ftr" sz="quarter" idx="11"/>
          </p:nvPr>
        </p:nvSpPr>
        <p:spPr/>
        <p:txBody>
          <a:bodyPr/>
          <a:lstStyle>
            <a:lvl1pPr>
              <a:defRPr b="1" dirty="0"/>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637BFBF9-324C-AB4F-BCC3-842F1AD73C9F}" type="slidenum">
              <a:rPr lang="en-US"/>
              <a:pPr>
                <a:defRPr/>
              </a:pPr>
              <a:t>‹#›</a:t>
            </a:fld>
            <a:endParaRPr lang="en-US" dirty="0"/>
          </a:p>
        </p:txBody>
      </p:sp>
    </p:spTree>
    <p:extLst>
      <p:ext uri="{BB962C8B-B14F-4D97-AF65-F5344CB8AC3E}">
        <p14:creationId xmlns:p14="http://schemas.microsoft.com/office/powerpoint/2010/main" val="35801796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dirty="0"/>
            </a:lvl1pPr>
          </a:lstStyle>
          <a:p>
            <a:pPr>
              <a:defRPr/>
            </a:pPr>
            <a:endParaRPr lang="en-US"/>
          </a:p>
        </p:txBody>
      </p:sp>
      <p:sp>
        <p:nvSpPr>
          <p:cNvPr id="6" name="Rectangle 5"/>
          <p:cNvSpPr>
            <a:spLocks noGrp="1" noChangeArrowheads="1"/>
          </p:cNvSpPr>
          <p:nvPr>
            <p:ph type="ftr" sz="quarter" idx="11"/>
          </p:nvPr>
        </p:nvSpPr>
        <p:spPr/>
        <p:txBody>
          <a:bodyPr/>
          <a:lstStyle>
            <a:lvl1pPr>
              <a:defRPr b="1" dirty="0"/>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38522B4E-6707-D444-8950-9612B20B9843}" type="slidenum">
              <a:rPr lang="en-US"/>
              <a:pPr>
                <a:defRPr/>
              </a:pPr>
              <a:t>‹#›</a:t>
            </a:fld>
            <a:endParaRPr lang="en-US" dirty="0"/>
          </a:p>
        </p:txBody>
      </p:sp>
    </p:spTree>
    <p:extLst>
      <p:ext uri="{BB962C8B-B14F-4D97-AF65-F5344CB8AC3E}">
        <p14:creationId xmlns:p14="http://schemas.microsoft.com/office/powerpoint/2010/main" val="16481786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dirty="0"/>
            </a:lvl1pPr>
          </a:lstStyle>
          <a:p>
            <a:pPr>
              <a:defRPr/>
            </a:pPr>
            <a:endParaRPr lang="en-US"/>
          </a:p>
        </p:txBody>
      </p:sp>
      <p:sp>
        <p:nvSpPr>
          <p:cNvPr id="5" name="Rectangle 5"/>
          <p:cNvSpPr>
            <a:spLocks noGrp="1" noChangeArrowheads="1"/>
          </p:cNvSpPr>
          <p:nvPr>
            <p:ph type="ftr" sz="quarter" idx="11"/>
          </p:nvPr>
        </p:nvSpPr>
        <p:spPr/>
        <p:txBody>
          <a:bodyPr/>
          <a:lstStyle>
            <a:lvl1pPr>
              <a:defRPr b="1" dirty="0"/>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DD6A3A54-CE85-D24E-B685-90B2BE7D989C}" type="slidenum">
              <a:rPr lang="en-US"/>
              <a:pPr>
                <a:defRPr/>
              </a:pPr>
              <a:t>‹#›</a:t>
            </a:fld>
            <a:endParaRPr lang="en-US" dirty="0"/>
          </a:p>
        </p:txBody>
      </p:sp>
    </p:spTree>
    <p:extLst>
      <p:ext uri="{BB962C8B-B14F-4D97-AF65-F5344CB8AC3E}">
        <p14:creationId xmlns:p14="http://schemas.microsoft.com/office/powerpoint/2010/main" val="26913355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dirty="0"/>
            </a:lvl1pPr>
          </a:lstStyle>
          <a:p>
            <a:pPr>
              <a:defRPr/>
            </a:pPr>
            <a:endParaRPr lang="en-US"/>
          </a:p>
        </p:txBody>
      </p:sp>
      <p:sp>
        <p:nvSpPr>
          <p:cNvPr id="5" name="Rectangle 5"/>
          <p:cNvSpPr>
            <a:spLocks noGrp="1" noChangeArrowheads="1"/>
          </p:cNvSpPr>
          <p:nvPr>
            <p:ph type="ftr" sz="quarter" idx="11"/>
          </p:nvPr>
        </p:nvSpPr>
        <p:spPr/>
        <p:txBody>
          <a:bodyPr/>
          <a:lstStyle>
            <a:lvl1pPr>
              <a:defRPr b="1" dirty="0"/>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F5BFC27F-7C79-1140-B26A-AEB4E36D7722}" type="slidenum">
              <a:rPr lang="en-US"/>
              <a:pPr>
                <a:defRPr/>
              </a:pPr>
              <a:t>‹#›</a:t>
            </a:fld>
            <a:endParaRPr lang="en-US" dirty="0"/>
          </a:p>
        </p:txBody>
      </p:sp>
    </p:spTree>
    <p:extLst>
      <p:ext uri="{BB962C8B-B14F-4D97-AF65-F5344CB8AC3E}">
        <p14:creationId xmlns:p14="http://schemas.microsoft.com/office/powerpoint/2010/main" val="37203690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15422745-B8E4-2B42-9B4C-44313703BD26}" type="slidenum">
              <a:rPr lang="en-US"/>
              <a:pPr>
                <a:defRPr/>
              </a:pPr>
              <a:t>‹#›</a:t>
            </a:fld>
            <a:endParaRPr lang="en-US"/>
          </a:p>
        </p:txBody>
      </p:sp>
    </p:spTree>
    <p:extLst>
      <p:ext uri="{BB962C8B-B14F-4D97-AF65-F5344CB8AC3E}">
        <p14:creationId xmlns:p14="http://schemas.microsoft.com/office/powerpoint/2010/main" val="25273463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247A787-6B1B-4D5E-B243-CBAE93F1CC60}" type="datetimeFigureOut">
              <a:rPr lang="en-US">
                <a:solidFill>
                  <a:prstClr val="black">
                    <a:tint val="75000"/>
                  </a:prstClr>
                </a:solidFill>
                <a:latin typeface="Calibri"/>
              </a:rPr>
              <a:pPr>
                <a:defRPr/>
              </a:pPr>
              <a:t>11/6/2013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C985DB2-3194-423E-8BB7-50D31FD191BA}"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532132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E1E2713-C43F-4D91-9BCD-7EC1D4B20BC2}" type="datetimeFigureOut">
              <a:rPr lang="en-US">
                <a:solidFill>
                  <a:prstClr val="black">
                    <a:tint val="75000"/>
                  </a:prstClr>
                </a:solidFill>
                <a:latin typeface="Calibri"/>
              </a:rPr>
              <a:pPr>
                <a:defRPr/>
              </a:pPr>
              <a:t>11/6/2013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0E804C2-965D-4CF3-9546-55211B3E543E}"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47048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4706E29-8C53-6B4C-B6E8-562D739C5DCD}" type="slidenum">
              <a:rPr lang="en-US"/>
              <a:pPr>
                <a:defRPr/>
              </a:pPr>
              <a:t>‹#›</a:t>
            </a:fld>
            <a:endParaRPr lang="en-US"/>
          </a:p>
        </p:txBody>
      </p:sp>
    </p:spTree>
    <p:extLst>
      <p:ext uri="{BB962C8B-B14F-4D97-AF65-F5344CB8AC3E}">
        <p14:creationId xmlns:p14="http://schemas.microsoft.com/office/powerpoint/2010/main" val="28459079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4A3EB2-2E5C-422F-B8BF-8B4648B78539}" type="datetimeFigureOut">
              <a:rPr lang="en-US">
                <a:solidFill>
                  <a:prstClr val="black">
                    <a:tint val="75000"/>
                  </a:prstClr>
                </a:solidFill>
                <a:latin typeface="Calibri"/>
              </a:rPr>
              <a:pPr>
                <a:defRPr/>
              </a:pPr>
              <a:t>11/6/2013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633C3CF-C458-4E0A-BCB2-7D3DDCAA9227}"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716210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9230EBD-6D1D-49BE-AEFB-23DE35181393}" type="datetimeFigureOut">
              <a:rPr lang="en-US">
                <a:solidFill>
                  <a:prstClr val="black">
                    <a:tint val="75000"/>
                  </a:prstClr>
                </a:solidFill>
                <a:latin typeface="Calibri"/>
              </a:rPr>
              <a:pPr>
                <a:defRPr/>
              </a:pPr>
              <a:t>11/6/2013</a:t>
            </a:fld>
            <a:endParaRPr lang="en-US" dirty="0">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FF36B52-8C12-475E-B416-F2ED8F5F70D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587338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17BD444-4DE6-4026-BA28-E285DDC63FD4}" type="datetimeFigureOut">
              <a:rPr lang="en-US">
                <a:solidFill>
                  <a:prstClr val="black">
                    <a:tint val="75000"/>
                  </a:prstClr>
                </a:solidFill>
                <a:latin typeface="Calibri"/>
              </a:rPr>
              <a:pPr>
                <a:defRPr/>
              </a:pPr>
              <a:t>11/6/2013</a:t>
            </a:fld>
            <a:endParaRPr lang="en-US" dirty="0">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B5E10ACC-27D3-4541-BA20-95DDC45B3AD2}"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25847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4F5C1CB-F18C-4A69-B34B-9462E0BBB821}" type="datetimeFigureOut">
              <a:rPr lang="en-US">
                <a:solidFill>
                  <a:prstClr val="black">
                    <a:tint val="75000"/>
                  </a:prstClr>
                </a:solidFill>
                <a:latin typeface="Calibri"/>
              </a:rPr>
              <a:pPr>
                <a:defRPr/>
              </a:pPr>
              <a:t>11/6/2013</a:t>
            </a:fld>
            <a:endParaRPr lang="en-US" dirty="0">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F25F6D0B-ADF7-4B84-AE65-81927A03BD91}"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58097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C255E2-D07D-4935-A9C4-0B8795396BB3}" type="datetimeFigureOut">
              <a:rPr lang="en-US">
                <a:solidFill>
                  <a:prstClr val="black">
                    <a:tint val="75000"/>
                  </a:prstClr>
                </a:solidFill>
                <a:latin typeface="Calibri"/>
              </a:rPr>
              <a:pPr>
                <a:defRPr/>
              </a:pPr>
              <a:t>11/6/2013</a:t>
            </a:fld>
            <a:endParaRPr lang="en-US" dirty="0">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5C53DAB5-9785-4632-A04F-EEE012157C9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379577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CFA68D4-C1BC-46F6-ADF0-0AC692BDB065}" type="datetimeFigureOut">
              <a:rPr lang="en-US">
                <a:solidFill>
                  <a:prstClr val="black">
                    <a:tint val="75000"/>
                  </a:prstClr>
                </a:solidFill>
                <a:latin typeface="Calibri"/>
              </a:rPr>
              <a:pPr>
                <a:defRPr/>
              </a:pPr>
              <a:t>11/6/2013</a:t>
            </a:fld>
            <a:endParaRPr lang="en-US" dirty="0">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799354FC-0DBD-4F98-9856-854B819F1DB8}"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010902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29C004-6BAE-4BFE-90F5-4B07D6A73E85}" type="datetimeFigureOut">
              <a:rPr lang="en-US">
                <a:solidFill>
                  <a:prstClr val="black">
                    <a:tint val="75000"/>
                  </a:prstClr>
                </a:solidFill>
                <a:latin typeface="Calibri"/>
              </a:rPr>
              <a:pPr>
                <a:defRPr/>
              </a:pPr>
              <a:t>11/6/2013</a:t>
            </a:fld>
            <a:endParaRPr lang="en-US" dirty="0">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7710D5DD-8056-45E3-A9A5-393884643A85}"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26527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DB0B58-EF82-4B7B-87B4-FCE116233B89}" type="datetimeFigureOut">
              <a:rPr lang="en-US">
                <a:solidFill>
                  <a:prstClr val="black">
                    <a:tint val="75000"/>
                  </a:prstClr>
                </a:solidFill>
                <a:latin typeface="Calibri"/>
              </a:rPr>
              <a:pPr>
                <a:defRPr/>
              </a:pPr>
              <a:t>11/6/2013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EB52063-11BB-4C6F-A63E-CD29B99306C0}"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488689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376B3C3-5D9A-48AF-A42A-17412334DED0}" type="datetimeFigureOut">
              <a:rPr lang="en-US">
                <a:solidFill>
                  <a:prstClr val="black">
                    <a:tint val="75000"/>
                  </a:prstClr>
                </a:solidFill>
                <a:latin typeface="Calibri"/>
              </a:rPr>
              <a:pPr>
                <a:defRPr/>
              </a:pPr>
              <a:t>11/6/2013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22F67AC-603D-4AFF-B20E-39369EDD5261}"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930269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247A787-6B1B-4D5E-B243-CBAE93F1CC60}" type="datetimeFigureOut">
              <a:rPr lang="en-US">
                <a:solidFill>
                  <a:prstClr val="black">
                    <a:tint val="75000"/>
                  </a:prstClr>
                </a:solidFill>
                <a:latin typeface="Calibri"/>
              </a:rPr>
              <a:pPr>
                <a:defRPr/>
              </a:pPr>
              <a:t>11/6/2013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C985DB2-3194-423E-8BB7-50D31FD191BA}"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2564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42CFB2-7F66-B042-8982-06D20806B964}" type="slidenum">
              <a:rPr lang="en-US"/>
              <a:pPr>
                <a:defRPr/>
              </a:pPr>
              <a:t>‹#›</a:t>
            </a:fld>
            <a:endParaRPr lang="en-US"/>
          </a:p>
        </p:txBody>
      </p:sp>
    </p:spTree>
    <p:extLst>
      <p:ext uri="{BB962C8B-B14F-4D97-AF65-F5344CB8AC3E}">
        <p14:creationId xmlns:p14="http://schemas.microsoft.com/office/powerpoint/2010/main" val="20368526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E1E2713-C43F-4D91-9BCD-7EC1D4B20BC2}" type="datetimeFigureOut">
              <a:rPr lang="en-US">
                <a:solidFill>
                  <a:prstClr val="black">
                    <a:tint val="75000"/>
                  </a:prstClr>
                </a:solidFill>
                <a:latin typeface="Calibri"/>
              </a:rPr>
              <a:pPr>
                <a:defRPr/>
              </a:pPr>
              <a:t>11/6/2013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0E804C2-965D-4CF3-9546-55211B3E543E}"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176485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4A3EB2-2E5C-422F-B8BF-8B4648B78539}" type="datetimeFigureOut">
              <a:rPr lang="en-US">
                <a:solidFill>
                  <a:prstClr val="black">
                    <a:tint val="75000"/>
                  </a:prstClr>
                </a:solidFill>
                <a:latin typeface="Calibri"/>
              </a:rPr>
              <a:pPr>
                <a:defRPr/>
              </a:pPr>
              <a:t>11/6/2013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633C3CF-C458-4E0A-BCB2-7D3DDCAA9227}"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633988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9230EBD-6D1D-49BE-AEFB-23DE35181393}" type="datetimeFigureOut">
              <a:rPr lang="en-US">
                <a:solidFill>
                  <a:prstClr val="black">
                    <a:tint val="75000"/>
                  </a:prstClr>
                </a:solidFill>
                <a:latin typeface="Calibri"/>
              </a:rPr>
              <a:pPr>
                <a:defRPr/>
              </a:pPr>
              <a:t>11/6/2013</a:t>
            </a:fld>
            <a:endParaRPr lang="en-US" dirty="0">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FF36B52-8C12-475E-B416-F2ED8F5F70D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651915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17BD444-4DE6-4026-BA28-E285DDC63FD4}" type="datetimeFigureOut">
              <a:rPr lang="en-US">
                <a:solidFill>
                  <a:prstClr val="black">
                    <a:tint val="75000"/>
                  </a:prstClr>
                </a:solidFill>
                <a:latin typeface="Calibri"/>
              </a:rPr>
              <a:pPr>
                <a:defRPr/>
              </a:pPr>
              <a:t>11/6/2013</a:t>
            </a:fld>
            <a:endParaRPr lang="en-US" dirty="0">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B5E10ACC-27D3-4541-BA20-95DDC45B3AD2}"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427600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4F5C1CB-F18C-4A69-B34B-9462E0BBB821}" type="datetimeFigureOut">
              <a:rPr lang="en-US">
                <a:solidFill>
                  <a:prstClr val="black">
                    <a:tint val="75000"/>
                  </a:prstClr>
                </a:solidFill>
                <a:latin typeface="Calibri"/>
              </a:rPr>
              <a:pPr>
                <a:defRPr/>
              </a:pPr>
              <a:t>11/6/2013</a:t>
            </a:fld>
            <a:endParaRPr lang="en-US" dirty="0">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F25F6D0B-ADF7-4B84-AE65-81927A03BD91}"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971061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C255E2-D07D-4935-A9C4-0B8795396BB3}" type="datetimeFigureOut">
              <a:rPr lang="en-US">
                <a:solidFill>
                  <a:prstClr val="black">
                    <a:tint val="75000"/>
                  </a:prstClr>
                </a:solidFill>
                <a:latin typeface="Calibri"/>
              </a:rPr>
              <a:pPr>
                <a:defRPr/>
              </a:pPr>
              <a:t>11/6/2013</a:t>
            </a:fld>
            <a:endParaRPr lang="en-US" dirty="0">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5C53DAB5-9785-4632-A04F-EEE012157C9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056565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CFA68D4-C1BC-46F6-ADF0-0AC692BDB065}" type="datetimeFigureOut">
              <a:rPr lang="en-US">
                <a:solidFill>
                  <a:prstClr val="black">
                    <a:tint val="75000"/>
                  </a:prstClr>
                </a:solidFill>
                <a:latin typeface="Calibri"/>
              </a:rPr>
              <a:pPr>
                <a:defRPr/>
              </a:pPr>
              <a:t>11/6/2013</a:t>
            </a:fld>
            <a:endParaRPr lang="en-US" dirty="0">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799354FC-0DBD-4F98-9856-854B819F1DB8}"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236985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29C004-6BAE-4BFE-90F5-4B07D6A73E85}" type="datetimeFigureOut">
              <a:rPr lang="en-US">
                <a:solidFill>
                  <a:prstClr val="black">
                    <a:tint val="75000"/>
                  </a:prstClr>
                </a:solidFill>
                <a:latin typeface="Calibri"/>
              </a:rPr>
              <a:pPr>
                <a:defRPr/>
              </a:pPr>
              <a:t>11/6/2013</a:t>
            </a:fld>
            <a:endParaRPr lang="en-US" dirty="0">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7710D5DD-8056-45E3-A9A5-393884643A85}"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450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DB0B58-EF82-4B7B-87B4-FCE116233B89}" type="datetimeFigureOut">
              <a:rPr lang="en-US">
                <a:solidFill>
                  <a:prstClr val="black">
                    <a:tint val="75000"/>
                  </a:prstClr>
                </a:solidFill>
                <a:latin typeface="Calibri"/>
              </a:rPr>
              <a:pPr>
                <a:defRPr/>
              </a:pPr>
              <a:t>11/6/2013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EB52063-11BB-4C6F-A63E-CD29B99306C0}"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311726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376B3C3-5D9A-48AF-A42A-17412334DED0}" type="datetimeFigureOut">
              <a:rPr lang="en-US">
                <a:solidFill>
                  <a:prstClr val="black">
                    <a:tint val="75000"/>
                  </a:prstClr>
                </a:solidFill>
                <a:latin typeface="Calibri"/>
              </a:rPr>
              <a:pPr>
                <a:defRPr/>
              </a:pPr>
              <a:t>11/6/2013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22F67AC-603D-4AFF-B20E-39369EDD5261}"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6474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A948AD-F98A-B748-9BC6-8E3131FDBFBA}" type="slidenum">
              <a:rPr lang="en-US"/>
              <a:pPr>
                <a:defRPr/>
              </a:pPr>
              <a:t>‹#›</a:t>
            </a:fld>
            <a:endParaRPr lang="en-US"/>
          </a:p>
        </p:txBody>
      </p:sp>
    </p:spTree>
    <p:extLst>
      <p:ext uri="{BB962C8B-B14F-4D97-AF65-F5344CB8AC3E}">
        <p14:creationId xmlns:p14="http://schemas.microsoft.com/office/powerpoint/2010/main" val="37067766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F2A06-9C51-D145-8B9A-62799C45AC20}" type="slidenum">
              <a:rPr lang="en-US">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6383720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C17369-3758-4E42-A2EB-8ED81D0BD784}" type="slidenum">
              <a:rPr lang="en-US">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4271325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493979-6F8F-1941-B833-A04FF5FE7F23}" type="slidenum">
              <a:rPr lang="en-US">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0394434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BCD58C-4A8F-C748-B335-13F718AD1693}" type="slidenum">
              <a:rPr lang="en-US">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6509066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895970E8-7307-F442-A5FC-27498362B059}" type="slidenum">
              <a:rPr lang="en-US">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2709508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E3BDB869-18CE-014A-A5D0-D045C7A3CC27}" type="slidenum">
              <a:rPr lang="en-US">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9206079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B7F8DB-E4F8-1948-9DCE-1A6B9C2D0C2D}" type="slidenum">
              <a:rPr lang="en-US">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2487051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4FE813-139A-7147-8E8F-3EAFB74EDD17}" type="slidenum">
              <a:rPr lang="en-US">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0842903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62F7D9-2B46-A043-97D4-6ECBC1F69F9A}" type="slidenum">
              <a:rPr lang="en-US">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1918250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ED77F9-C066-D948-AEBB-2A59279388CE}" type="slidenum">
              <a:rPr lang="en-US">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451075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D8409B-55F3-2643-B15C-C1F74C75467B}" type="slidenum">
              <a:rPr lang="en-US"/>
              <a:pPr>
                <a:defRPr/>
              </a:pPr>
              <a:t>‹#›</a:t>
            </a:fld>
            <a:endParaRPr lang="en-US"/>
          </a:p>
        </p:txBody>
      </p:sp>
    </p:spTree>
    <p:extLst>
      <p:ext uri="{BB962C8B-B14F-4D97-AF65-F5344CB8AC3E}">
        <p14:creationId xmlns:p14="http://schemas.microsoft.com/office/powerpoint/2010/main" val="18731463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FFAF2C-FD47-034B-A7D8-2BCE0E9750BD}" type="slidenum">
              <a:rPr lang="en-US">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4123913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B7DD9567-E916-544E-8C37-46D63210D611}"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35846052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1FEF50-B747-7147-B641-F1691CC3CAE4}"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9577212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8676C64-9D05-B544-A89D-EFECE1ABE1FD}"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30866468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627D6B9B-782E-514F-841F-52453871C959}"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6527679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7569EBD9-D6BA-E14E-8839-153D14418DCD}"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432289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F76EEC61-5C5C-FD40-97C3-5BF5CB0FB9AB}"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33731051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EC4794F2-4952-E845-8357-CF57DF93C7E6}"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5135240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45DDA114-DD47-0549-9D22-C24EEB92082A}"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6922381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7F2E10DE-C458-1C49-95E6-6ECEBF10C36D}"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87401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lvl1pPr>
          </a:lstStyle>
          <a:p>
            <a:pPr>
              <a:defRPr/>
            </a:pPr>
            <a:fld id="{9D51021C-C59A-2347-84AA-7156A32BC62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400" b="0">
                <a:solidFill>
                  <a:schemeClr val="tx2"/>
                </a:solidFill>
                <a:latin typeface="+mn-lt"/>
              </a:defRPr>
            </a:lvl1pPr>
          </a:lstStyle>
          <a:p>
            <a:pPr>
              <a:defRPr/>
            </a:pPr>
            <a:endParaRPr lang="en-US"/>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chemeClr val="tx2"/>
                </a:solidFill>
                <a:latin typeface="+mn-lt"/>
                <a:ea typeface="+mn-ea"/>
                <a:cs typeface="+mn-cs"/>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0"/>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0"/>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defRPr/>
            </a:pPr>
            <a:endParaRPr lang="en-US" sz="1800" b="0"/>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eaLnBrk="1" hangingPunct="1">
              <a:defRPr sz="1400">
                <a:solidFill>
                  <a:srgbClr val="FFFFFF"/>
                </a:solidFill>
                <a:latin typeface="+mn-lt"/>
              </a:defRPr>
            </a:lvl1pPr>
          </a:lstStyle>
          <a:p>
            <a:pPr>
              <a:defRPr/>
            </a:pPr>
            <a:fld id="{6B6E9ADE-753F-7A4E-B6DE-5D5F9308C1B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w Cen MT" charset="0"/>
          <a:ea typeface="ＭＳ Ｐゴシック" charset="0"/>
        </a:defRPr>
      </a:lvl6pPr>
      <a:lvl7pPr marL="914400" algn="l" rtl="0" eaLnBrk="0" fontAlgn="base" hangingPunct="0">
        <a:spcBef>
          <a:spcPct val="0"/>
        </a:spcBef>
        <a:spcAft>
          <a:spcPct val="0"/>
        </a:spcAft>
        <a:defRPr sz="4400">
          <a:solidFill>
            <a:schemeClr val="tx2"/>
          </a:solidFill>
          <a:latin typeface="Tw Cen MT" charset="0"/>
          <a:ea typeface="ＭＳ Ｐゴシック" charset="0"/>
        </a:defRPr>
      </a:lvl7pPr>
      <a:lvl8pPr marL="1371600" algn="l" rtl="0" eaLnBrk="0" fontAlgn="base" hangingPunct="0">
        <a:spcBef>
          <a:spcPct val="0"/>
        </a:spcBef>
        <a:spcAft>
          <a:spcPct val="0"/>
        </a:spcAft>
        <a:defRPr sz="4400">
          <a:solidFill>
            <a:schemeClr val="tx2"/>
          </a:solidFill>
          <a:latin typeface="Tw Cen MT" charset="0"/>
          <a:ea typeface="ＭＳ Ｐゴシック" charset="0"/>
        </a:defRPr>
      </a:lvl8pPr>
      <a:lvl9pPr marL="1828800" algn="l" rtl="0" eaLnBrk="0" fontAlgn="base" hangingPunct="0">
        <a:spcBef>
          <a:spcPct val="0"/>
        </a:spcBef>
        <a:spcAft>
          <a:spcPct val="0"/>
        </a:spcAft>
        <a:defRPr sz="4400">
          <a:solidFill>
            <a:schemeClr val="tx2"/>
          </a:solidFill>
          <a:latin typeface="Tw Cen MT" charset="0"/>
          <a:ea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charset="0"/>
        <a:buChar char=""/>
        <a:defRPr sz="2900">
          <a:solidFill>
            <a:schemeClr val="tx1"/>
          </a:solidFill>
          <a:latin typeface="+mn-lt"/>
          <a:ea typeface="+mn-ea"/>
          <a:cs typeface="ＭＳ Ｐゴシック" charset="0"/>
        </a:defRPr>
      </a:lvl1pPr>
      <a:lvl2pPr marL="639763" indent="-273050" algn="l" rtl="0" eaLnBrk="0" fontAlgn="base" hangingPunct="0">
        <a:spcBef>
          <a:spcPts val="550"/>
        </a:spcBef>
        <a:spcAft>
          <a:spcPct val="0"/>
        </a:spcAft>
        <a:buClr>
          <a:schemeClr val="accent1"/>
        </a:buClr>
        <a:buSzPct val="70000"/>
        <a:buFont typeface="Wingdings 2" charset="0"/>
        <a:buChar char=""/>
        <a:defRPr sz="2600">
          <a:solidFill>
            <a:schemeClr val="tx1"/>
          </a:solidFill>
          <a:latin typeface="+mn-lt"/>
          <a:ea typeface="+mn-ea"/>
        </a:defRPr>
      </a:lvl2pPr>
      <a:lvl3pPr marL="914400" indent="-228600" algn="l" rtl="0" eaLnBrk="0" fontAlgn="base" hangingPunct="0">
        <a:spcBef>
          <a:spcPts val="500"/>
        </a:spcBef>
        <a:spcAft>
          <a:spcPct val="0"/>
        </a:spcAft>
        <a:buClr>
          <a:schemeClr val="accent2"/>
        </a:buClr>
        <a:buSzPct val="75000"/>
        <a:buFont typeface="Wingdings" charset="0"/>
        <a:buChar char=""/>
        <a:defRPr sz="2300">
          <a:solidFill>
            <a:schemeClr val="tx1"/>
          </a:solidFill>
          <a:latin typeface="+mn-lt"/>
          <a:ea typeface="+mn-ea"/>
        </a:defRPr>
      </a:lvl3pPr>
      <a:lvl4pPr marL="1371600" indent="-228600" algn="l" rtl="0" eaLnBrk="0" fontAlgn="base" hangingPunct="0">
        <a:spcBef>
          <a:spcPts val="400"/>
        </a:spcBef>
        <a:spcAft>
          <a:spcPct val="0"/>
        </a:spcAft>
        <a:buClr>
          <a:srgbClr val="0BD0D9"/>
        </a:buClr>
        <a:buSzPct val="75000"/>
        <a:buFont typeface="Wingdings" charset="0"/>
        <a:buChar char=""/>
        <a:defRPr sz="2000">
          <a:solidFill>
            <a:schemeClr val="tx1"/>
          </a:solidFill>
          <a:latin typeface="+mn-lt"/>
          <a:ea typeface="+mn-ea"/>
        </a:defRPr>
      </a:lvl4pPr>
      <a:lvl5pPr marL="1828800" indent="-228600" algn="l" rtl="0" eaLnBrk="0" fontAlgn="base" hangingPunct="0">
        <a:spcBef>
          <a:spcPts val="400"/>
        </a:spcBef>
        <a:spcAft>
          <a:spcPct val="0"/>
        </a:spcAft>
        <a:buClr>
          <a:srgbClr val="10CF9B"/>
        </a:buClr>
        <a:buSzPct val="65000"/>
        <a:buFont typeface="Wingdings" charset="0"/>
        <a:buChar char=""/>
        <a:defRPr sz="2000">
          <a:solidFill>
            <a:schemeClr val="tx1"/>
          </a:solidFill>
          <a:latin typeface="+mn-lt"/>
          <a:ea typeface="+mn-ea"/>
        </a:defRPr>
      </a:lvl5pPr>
      <a:lvl6pPr marL="2286000" indent="-228600" algn="l" rtl="0" eaLnBrk="0" fontAlgn="base" hangingPunct="0">
        <a:spcBef>
          <a:spcPts val="400"/>
        </a:spcBef>
        <a:spcAft>
          <a:spcPct val="0"/>
        </a:spcAft>
        <a:buClr>
          <a:srgbClr val="10CF9B"/>
        </a:buClr>
        <a:buSzPct val="65000"/>
        <a:buFont typeface="Wingdings" charset="0"/>
        <a:buChar char=""/>
        <a:defRPr sz="2000">
          <a:solidFill>
            <a:schemeClr val="tx1"/>
          </a:solidFill>
          <a:latin typeface="+mn-lt"/>
          <a:ea typeface="+mn-ea"/>
        </a:defRPr>
      </a:lvl6pPr>
      <a:lvl7pPr marL="2743200" indent="-228600" algn="l" rtl="0" eaLnBrk="0" fontAlgn="base" hangingPunct="0">
        <a:spcBef>
          <a:spcPts val="400"/>
        </a:spcBef>
        <a:spcAft>
          <a:spcPct val="0"/>
        </a:spcAft>
        <a:buClr>
          <a:srgbClr val="10CF9B"/>
        </a:buClr>
        <a:buSzPct val="65000"/>
        <a:buFont typeface="Wingdings" charset="0"/>
        <a:buChar char=""/>
        <a:defRPr sz="2000">
          <a:solidFill>
            <a:schemeClr val="tx1"/>
          </a:solidFill>
          <a:latin typeface="+mn-lt"/>
          <a:ea typeface="+mn-ea"/>
        </a:defRPr>
      </a:lvl7pPr>
      <a:lvl8pPr marL="3200400" indent="-228600" algn="l" rtl="0" eaLnBrk="0" fontAlgn="base" hangingPunct="0">
        <a:spcBef>
          <a:spcPts val="400"/>
        </a:spcBef>
        <a:spcAft>
          <a:spcPct val="0"/>
        </a:spcAft>
        <a:buClr>
          <a:srgbClr val="10CF9B"/>
        </a:buClr>
        <a:buSzPct val="65000"/>
        <a:buFont typeface="Wingdings" charset="0"/>
        <a:buChar char=""/>
        <a:defRPr sz="2000">
          <a:solidFill>
            <a:schemeClr val="tx1"/>
          </a:solidFill>
          <a:latin typeface="+mn-lt"/>
          <a:ea typeface="+mn-ea"/>
        </a:defRPr>
      </a:lvl8pPr>
      <a:lvl9pPr marL="3657600" indent="-228600" algn="l" rtl="0" eaLnBrk="0" fontAlgn="base" hangingPunct="0">
        <a:spcBef>
          <a:spcPts val="400"/>
        </a:spcBef>
        <a:spcAft>
          <a:spcPct val="0"/>
        </a:spcAft>
        <a:buClr>
          <a:srgbClr val="10CF9B"/>
        </a:buClr>
        <a:buSzPct val="6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b="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137A2D41-D79C-2240-9A1B-E74367A224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b="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B6355A17-C0B3-4347-9705-27A2A80690C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b="0" dirty="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dirty="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2858023E-304A-3D4C-AEA9-5367D4DD3D2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DDBCAF67-780D-47F2-AF4A-6FF4B76A8D8D}" type="datetimeFigureOut">
              <a:rPr lang="en-US" b="0">
                <a:solidFill>
                  <a:prstClr val="black">
                    <a:tint val="75000"/>
                  </a:prstClr>
                </a:solidFill>
                <a:latin typeface="Calibri"/>
                <a:ea typeface="+mn-ea"/>
              </a:rPr>
              <a:pPr eaLnBrk="1" hangingPunct="1">
                <a:defRPr/>
              </a:pPr>
              <a:t>11/6/2013</a:t>
            </a:fld>
            <a:endParaRPr lang="en-US" b="0"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en-US" b="0"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83085FFE-7039-403A-92DC-CF0202A121EC}" type="slidenum">
              <a:rPr lang="en-US" b="0">
                <a:solidFill>
                  <a:prstClr val="black">
                    <a:tint val="75000"/>
                  </a:prstClr>
                </a:solidFill>
                <a:latin typeface="Calibri"/>
                <a:ea typeface="+mn-ea"/>
              </a:rPr>
              <a:pPr eaLnBrk="1" hangingPunct="1">
                <a:defRPr/>
              </a:pPr>
              <a:t>‹#›</a:t>
            </a:fld>
            <a:endParaRPr lang="en-US" b="0" dirty="0">
              <a:solidFill>
                <a:prstClr val="black">
                  <a:tint val="75000"/>
                </a:prstClr>
              </a:solidFill>
              <a:latin typeface="Calibri"/>
              <a:ea typeface="+mn-ea"/>
            </a:endParaRPr>
          </a:p>
        </p:txBody>
      </p:sp>
    </p:spTree>
    <p:extLst>
      <p:ext uri="{BB962C8B-B14F-4D97-AF65-F5344CB8AC3E}">
        <p14:creationId xmlns:p14="http://schemas.microsoft.com/office/powerpoint/2010/main" val="3671221362"/>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DDBCAF67-780D-47F2-AF4A-6FF4B76A8D8D}" type="datetimeFigureOut">
              <a:rPr lang="en-US" b="0">
                <a:solidFill>
                  <a:prstClr val="black">
                    <a:tint val="75000"/>
                  </a:prstClr>
                </a:solidFill>
                <a:latin typeface="Calibri"/>
                <a:ea typeface="+mn-ea"/>
              </a:rPr>
              <a:pPr eaLnBrk="1" hangingPunct="1">
                <a:defRPr/>
              </a:pPr>
              <a:t>11/6/2013</a:t>
            </a:fld>
            <a:endParaRPr lang="en-US" b="0"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en-US" b="0"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83085FFE-7039-403A-92DC-CF0202A121EC}" type="slidenum">
              <a:rPr lang="en-US" b="0">
                <a:solidFill>
                  <a:prstClr val="black">
                    <a:tint val="75000"/>
                  </a:prstClr>
                </a:solidFill>
                <a:latin typeface="Calibri"/>
                <a:ea typeface="+mn-ea"/>
              </a:rPr>
              <a:pPr eaLnBrk="1" hangingPunct="1">
                <a:defRPr/>
              </a:pPr>
              <a:t>‹#›</a:t>
            </a:fld>
            <a:endParaRPr lang="en-US" b="0" dirty="0">
              <a:solidFill>
                <a:prstClr val="black">
                  <a:tint val="75000"/>
                </a:prstClr>
              </a:solidFill>
              <a:latin typeface="Calibri"/>
              <a:ea typeface="+mn-ea"/>
            </a:endParaRPr>
          </a:p>
        </p:txBody>
      </p:sp>
    </p:spTree>
    <p:extLst>
      <p:ext uri="{BB962C8B-B14F-4D97-AF65-F5344CB8AC3E}">
        <p14:creationId xmlns:p14="http://schemas.microsoft.com/office/powerpoint/2010/main" val="332502252"/>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lvl1pPr>
          </a:lstStyle>
          <a:p>
            <a:pPr algn="l">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lvl1pPr>
          </a:lstStyle>
          <a:p>
            <a:pPr>
              <a:defRPr/>
            </a:pPr>
            <a:fld id="{506C8FBF-1159-DA4E-8DB2-425133D19F5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03698712"/>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lvl1pPr>
          </a:lstStyle>
          <a:p>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FE05964E-A23B-884A-9853-8B461AB6C9D4}"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995259924"/>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0.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0.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4.xml"/><Relationship Id="rId5" Type="http://schemas.openxmlformats.org/officeDocument/2006/relationships/image" Target="../media/image38.jp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86.xml"/><Relationship Id="rId6" Type="http://schemas.openxmlformats.org/officeDocument/2006/relationships/image" Target="../media/image42.jpeg"/><Relationship Id="rId5" Type="http://schemas.microsoft.com/office/2007/relationships/hdphoto" Target="../media/hdphoto2.wdp"/><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5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92.xml"/><Relationship Id="rId5" Type="http://schemas.openxmlformats.org/officeDocument/2006/relationships/image" Target="../media/image51.jpe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53.gif"/><Relationship Id="rId7" Type="http://schemas.microsoft.com/office/2007/relationships/hdphoto" Target="../media/hdphoto4.wdp"/><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55.jpeg"/><Relationship Id="rId5" Type="http://schemas.microsoft.com/office/2007/relationships/hdphoto" Target="../media/hdphoto3.wdp"/><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58.xml"/><Relationship Id="rId5" Type="http://schemas.openxmlformats.org/officeDocument/2006/relationships/image" Target="../media/image58.jpeg"/><Relationship Id="rId4" Type="http://schemas.openxmlformats.org/officeDocument/2006/relationships/image" Target="../media/image57.jpg"/></Relationships>
</file>

<file path=ppt/slides/_rels/slide27.xml.rels><?xml version="1.0" encoding="UTF-8" standalone="yes"?>
<Relationships xmlns="http://schemas.openxmlformats.org/package/2006/relationships"><Relationship Id="rId3" Type="http://schemas.openxmlformats.org/officeDocument/2006/relationships/hyperlink" Target="http://www.nibs.org/MMC/MitigationSavingsReport/natural_hazard_mitigation_saves.htm"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ctrTitle"/>
          </p:nvPr>
        </p:nvSpPr>
        <p:spPr>
          <a:xfrm>
            <a:off x="0" y="0"/>
            <a:ext cx="9144000" cy="6858000"/>
          </a:xfrm>
          <a:solidFill>
            <a:schemeClr val="accent1"/>
          </a:solidFill>
          <a:ln w="38100">
            <a:solidFill>
              <a:schemeClr val="accent2"/>
            </a:solidFill>
            <a:miter lim="800000"/>
            <a:headEnd/>
            <a:tailEnd/>
          </a:ln>
        </p:spPr>
        <p:txBody>
          <a:bodyPr/>
          <a:lstStyle/>
          <a:p>
            <a:r>
              <a:rPr lang="en-US" sz="2000" b="1" dirty="0" smtClean="0"/>
              <a:t/>
            </a:r>
            <a:br>
              <a:rPr lang="en-US" sz="2000" b="1" dirty="0" smtClean="0"/>
            </a:br>
            <a:r>
              <a:rPr lang="en-US" sz="2000" b="1" dirty="0" smtClean="0"/>
              <a:t/>
            </a:r>
            <a:br>
              <a:rPr lang="en-US" sz="2000" b="1" dirty="0" smtClean="0"/>
            </a:br>
            <a:r>
              <a:rPr lang="en-US" sz="2000" b="1" dirty="0" smtClean="0"/>
              <a:t/>
            </a:r>
            <a:br>
              <a:rPr lang="en-US" sz="2000" b="1" dirty="0" smtClean="0"/>
            </a:br>
            <a:r>
              <a:rPr lang="en-US" sz="2000" b="1" dirty="0" smtClean="0"/>
              <a:t/>
            </a:r>
            <a:br>
              <a:rPr lang="en-US" sz="2000" b="1" dirty="0" smtClean="0"/>
            </a:br>
            <a:r>
              <a:rPr lang="en-US" sz="2000" b="1" dirty="0"/>
              <a:t/>
            </a:r>
            <a:br>
              <a:rPr lang="en-US" sz="2000" b="1" dirty="0"/>
            </a:br>
            <a:r>
              <a:rPr lang="en-US" sz="2000" b="1" dirty="0" smtClean="0"/>
              <a:t/>
            </a:r>
            <a:br>
              <a:rPr lang="en-US" sz="2000" b="1" dirty="0" smtClean="0"/>
            </a:br>
            <a:r>
              <a:rPr lang="en-US" sz="2000" b="1" dirty="0"/>
              <a:t/>
            </a:r>
            <a:br>
              <a:rPr lang="en-US" sz="2000" b="1" dirty="0"/>
            </a:br>
            <a:r>
              <a:rPr lang="en-US" sz="2000" b="1" dirty="0"/>
              <a:t/>
            </a:r>
            <a:br>
              <a:rPr lang="en-US" sz="2000" b="1" dirty="0"/>
            </a:br>
            <a:r>
              <a:rPr lang="en-US" sz="2000" b="1" dirty="0" smtClean="0"/>
              <a:t>Urban </a:t>
            </a:r>
            <a:r>
              <a:rPr lang="en-US" sz="2000" b="1" dirty="0"/>
              <a:t>Planning for Climate Events, Sept. 23-24, 2013. </a:t>
            </a:r>
            <a:r>
              <a:rPr lang="en-US" sz="2000" b="1" dirty="0" smtClean="0"/>
              <a:t/>
            </a:r>
            <a:br>
              <a:rPr lang="en-US" sz="2000" b="1" dirty="0" smtClean="0"/>
            </a:br>
            <a:r>
              <a:rPr lang="en-US" sz="2000" b="1" dirty="0" smtClean="0"/>
              <a:t>Rutgers </a:t>
            </a:r>
            <a:r>
              <a:rPr lang="en-US" sz="2000" b="1" dirty="0"/>
              <a:t>University</a:t>
            </a:r>
            <a:r>
              <a:rPr lang="en-US" sz="2000" dirty="0"/>
              <a:t/>
            </a:r>
            <a:br>
              <a:rPr lang="en-US" sz="2000" dirty="0"/>
            </a:br>
            <a:r>
              <a:rPr lang="en-US" sz="2000" dirty="0" smtClean="0"/>
              <a:t/>
            </a:r>
            <a:br>
              <a:rPr lang="en-US" sz="2000" dirty="0" smtClean="0"/>
            </a:br>
            <a:r>
              <a:rPr lang="en-US" sz="2000" dirty="0"/>
              <a:t> </a:t>
            </a:r>
            <a:br>
              <a:rPr lang="en-US" sz="2000" dirty="0"/>
            </a:br>
            <a:r>
              <a:rPr lang="en-US" sz="3200" b="1" dirty="0" smtClean="0">
                <a:solidFill>
                  <a:srgbClr val="FF0000"/>
                </a:solidFill>
                <a:effectLst>
                  <a:outerShdw blurRad="50800" dist="38100" dir="2700000" algn="tl" rotWithShape="0">
                    <a:srgbClr val="000000">
                      <a:alpha val="86000"/>
                    </a:srgbClr>
                  </a:outerShdw>
                </a:effectLst>
              </a:rPr>
              <a:t>Pre-</a:t>
            </a:r>
            <a:r>
              <a:rPr lang="en-US" sz="3200" b="1" dirty="0">
                <a:solidFill>
                  <a:srgbClr val="FF0000"/>
                </a:solidFill>
                <a:effectLst>
                  <a:outerShdw blurRad="50800" dist="38100" dir="2700000" algn="tl" rotWithShape="0">
                    <a:srgbClr val="000000">
                      <a:alpha val="86000"/>
                    </a:srgbClr>
                  </a:outerShdw>
                </a:effectLst>
              </a:rPr>
              <a:t>Sandy </a:t>
            </a:r>
            <a:r>
              <a:rPr lang="en-US" sz="3200" b="1" dirty="0" smtClean="0">
                <a:solidFill>
                  <a:srgbClr val="FF0000"/>
                </a:solidFill>
                <a:effectLst>
                  <a:outerShdw blurRad="50800" dist="38100" dir="2700000" algn="tl" rotWithShape="0">
                    <a:srgbClr val="000000">
                      <a:alpha val="86000"/>
                    </a:srgbClr>
                  </a:outerShdw>
                </a:effectLst>
              </a:rPr>
              <a:t>Modeling of </a:t>
            </a:r>
            <a:r>
              <a:rPr lang="en-US" sz="3200" b="1" dirty="0">
                <a:solidFill>
                  <a:srgbClr val="FF0000"/>
                </a:solidFill>
                <a:effectLst>
                  <a:outerShdw blurRad="50800" dist="38100" dir="2700000" algn="tl" rotWithShape="0">
                    <a:srgbClr val="000000">
                      <a:alpha val="86000"/>
                    </a:srgbClr>
                  </a:outerShdw>
                </a:effectLst>
              </a:rPr>
              <a:t>Storm Surge </a:t>
            </a:r>
            <a:r>
              <a:rPr lang="en-US" sz="3200" b="1" dirty="0" smtClean="0">
                <a:solidFill>
                  <a:srgbClr val="FF0000"/>
                </a:solidFill>
                <a:effectLst>
                  <a:outerShdw blurRad="50800" dist="38100" dir="2700000" algn="tl" rotWithShape="0">
                    <a:srgbClr val="000000">
                      <a:alpha val="86000"/>
                    </a:srgbClr>
                  </a:outerShdw>
                </a:effectLst>
              </a:rPr>
              <a:t>Impacts </a:t>
            </a:r>
            <a:br>
              <a:rPr lang="en-US" sz="3200" b="1" dirty="0" smtClean="0">
                <a:solidFill>
                  <a:srgbClr val="FF0000"/>
                </a:solidFill>
                <a:effectLst>
                  <a:outerShdw blurRad="50800" dist="38100" dir="2700000" algn="tl" rotWithShape="0">
                    <a:srgbClr val="000000">
                      <a:alpha val="86000"/>
                    </a:srgbClr>
                  </a:outerShdw>
                </a:effectLst>
              </a:rPr>
            </a:br>
            <a:r>
              <a:rPr lang="en-US" sz="2000" b="1" dirty="0" smtClean="0">
                <a:solidFill>
                  <a:srgbClr val="FF0000"/>
                </a:solidFill>
                <a:effectLst>
                  <a:outerShdw blurRad="50800" dist="38100" dir="2700000" algn="tl" rotWithShape="0">
                    <a:srgbClr val="000000">
                      <a:alpha val="86000"/>
                    </a:srgbClr>
                  </a:outerShdw>
                </a:effectLst>
              </a:rPr>
              <a:t>on </a:t>
            </a:r>
            <a:r>
              <a:rPr lang="en-US" sz="2000" b="1" dirty="0">
                <a:solidFill>
                  <a:srgbClr val="FF0000"/>
                </a:solidFill>
                <a:effectLst>
                  <a:outerShdw blurRad="50800" dist="38100" dir="2700000" algn="tl" rotWithShape="0">
                    <a:srgbClr val="000000">
                      <a:alpha val="86000"/>
                    </a:srgbClr>
                  </a:outerShdw>
                </a:effectLst>
              </a:rPr>
              <a:t>the NYC Metro Region’s Transportation </a:t>
            </a:r>
            <a:r>
              <a:rPr lang="en-US" sz="2000" b="1" dirty="0" smtClean="0">
                <a:solidFill>
                  <a:srgbClr val="FF0000"/>
                </a:solidFill>
                <a:effectLst>
                  <a:outerShdw blurRad="50800" dist="38100" dir="2700000" algn="tl" rotWithShape="0">
                    <a:srgbClr val="000000">
                      <a:alpha val="86000"/>
                    </a:srgbClr>
                  </a:outerShdw>
                </a:effectLst>
              </a:rPr>
              <a:t>Infrastructure: </a:t>
            </a:r>
            <a:r>
              <a:rPr lang="en-US" sz="3200" b="1" dirty="0" smtClean="0">
                <a:solidFill>
                  <a:srgbClr val="FF0000"/>
                </a:solidFill>
                <a:effectLst>
                  <a:outerShdw blurRad="50800" dist="38100" dir="2700000" algn="tl" rotWithShape="0">
                    <a:srgbClr val="000000">
                      <a:alpha val="86000"/>
                    </a:srgbClr>
                  </a:outerShdw>
                </a:effectLst>
              </a:rPr>
              <a:t/>
            </a:r>
            <a:br>
              <a:rPr lang="en-US" sz="3200" b="1" dirty="0" smtClean="0">
                <a:solidFill>
                  <a:srgbClr val="FF0000"/>
                </a:solidFill>
                <a:effectLst>
                  <a:outerShdw blurRad="50800" dist="38100" dir="2700000" algn="tl" rotWithShape="0">
                    <a:srgbClr val="000000">
                      <a:alpha val="86000"/>
                    </a:srgbClr>
                  </a:outerShdw>
                </a:effectLst>
              </a:rPr>
            </a:br>
            <a:r>
              <a:rPr lang="en-US" sz="3200" b="1" dirty="0" smtClean="0">
                <a:solidFill>
                  <a:schemeClr val="accent2"/>
                </a:solidFill>
                <a:effectLst>
                  <a:outerShdw blurRad="50800" dist="38100" dir="2700000" algn="tl" rotWithShape="0">
                    <a:srgbClr val="000000">
                      <a:alpha val="86000"/>
                    </a:srgbClr>
                  </a:outerShdw>
                </a:effectLst>
              </a:rPr>
              <a:t>Validation </a:t>
            </a:r>
            <a:r>
              <a:rPr lang="en-US" sz="3200" b="1" dirty="0">
                <a:solidFill>
                  <a:schemeClr val="accent2"/>
                </a:solidFill>
                <a:effectLst>
                  <a:outerShdw blurRad="50800" dist="38100" dir="2700000" algn="tl" rotWithShape="0">
                    <a:srgbClr val="000000">
                      <a:alpha val="86000"/>
                    </a:srgbClr>
                  </a:outerShdw>
                </a:effectLst>
              </a:rPr>
              <a:t>by Sandy, and post-Sandy Resilience </a:t>
            </a:r>
            <a:r>
              <a:rPr lang="en-US" sz="3200" b="1" dirty="0" smtClean="0">
                <a:solidFill>
                  <a:schemeClr val="accent2"/>
                </a:solidFill>
                <a:effectLst>
                  <a:outerShdw blurRad="50800" dist="38100" dir="2700000" algn="tl" rotWithShape="0">
                    <a:srgbClr val="000000">
                      <a:alpha val="86000"/>
                    </a:srgbClr>
                  </a:outerShdw>
                </a:effectLst>
              </a:rPr>
              <a:t>Issues</a:t>
            </a:r>
            <a:r>
              <a:rPr lang="en-US" sz="3200" b="1" dirty="0">
                <a:solidFill>
                  <a:schemeClr val="accent2"/>
                </a:solidFill>
                <a:effectLst>
                  <a:outerShdw blurRad="50800" dist="38100" dir="2700000" algn="tl" rotWithShape="0">
                    <a:srgbClr val="000000">
                      <a:alpha val="86000"/>
                    </a:srgbClr>
                  </a:outerShdw>
                </a:effectLst>
              </a:rPr>
              <a:t/>
            </a:r>
            <a:br>
              <a:rPr lang="en-US" sz="3200" b="1" dirty="0">
                <a:solidFill>
                  <a:schemeClr val="accent2"/>
                </a:solidFill>
                <a:effectLst>
                  <a:outerShdw blurRad="50800" dist="38100" dir="2700000" algn="tl" rotWithShape="0">
                    <a:srgbClr val="000000">
                      <a:alpha val="86000"/>
                    </a:srgbClr>
                  </a:outerShdw>
                </a:effectLst>
              </a:rPr>
            </a:br>
            <a:r>
              <a:rPr lang="en-US" sz="1200" b="1" dirty="0" smtClean="0">
                <a:solidFill>
                  <a:schemeClr val="tx1"/>
                </a:solidFill>
                <a:effectLst>
                  <a:outerShdw blurRad="50800" dist="38100" dir="2700000" algn="tl" rotWithShape="0">
                    <a:srgbClr val="000000">
                      <a:alpha val="86000"/>
                    </a:srgbClr>
                  </a:outerShdw>
                </a:effectLst>
              </a:rPr>
              <a:t>Tue 9/25,  10:40-11:20 AM (35+5 minutes)</a:t>
            </a:r>
            <a:r>
              <a:rPr lang="en-US" sz="2000" dirty="0"/>
              <a:t> </a:t>
            </a:r>
            <a:br>
              <a:rPr lang="en-US" sz="2000" dirty="0"/>
            </a:br>
            <a:r>
              <a:rPr lang="en-US" sz="2000" dirty="0" smtClean="0"/>
              <a:t/>
            </a:r>
            <a:br>
              <a:rPr lang="en-US" sz="2000" dirty="0" smtClean="0"/>
            </a:br>
            <a:r>
              <a:rPr lang="en-US" sz="2400" b="1" dirty="0" smtClean="0"/>
              <a:t>Klaus H. Jacob</a:t>
            </a:r>
            <a:r>
              <a:rPr lang="en-US" sz="1600" dirty="0" smtClean="0"/>
              <a:t/>
            </a:r>
            <a:br>
              <a:rPr lang="en-US" sz="1600" dirty="0" smtClean="0"/>
            </a:br>
            <a:r>
              <a:rPr lang="en-US" sz="1600" dirty="0" smtClean="0"/>
              <a:t>Lamont-Doherty Earth Observatory &amp;</a:t>
            </a:r>
            <a:br>
              <a:rPr lang="en-US" sz="1600" dirty="0" smtClean="0"/>
            </a:br>
            <a:r>
              <a:rPr lang="en-US" sz="1600" dirty="0" smtClean="0"/>
              <a:t>School of International and Public Affairs, Columbia University</a:t>
            </a:r>
            <a:br>
              <a:rPr lang="en-US" sz="1600" dirty="0" smtClean="0"/>
            </a:br>
            <a:r>
              <a:rPr lang="en-US" sz="1600" b="1" dirty="0" smtClean="0">
                <a:solidFill>
                  <a:schemeClr val="accent2"/>
                </a:solidFill>
              </a:rPr>
              <a:t>jacob@ldeo.columbia.edu</a:t>
            </a:r>
            <a:r>
              <a:rPr lang="en-US" sz="1600" dirty="0" smtClean="0"/>
              <a:t> </a:t>
            </a:r>
            <a:br>
              <a:rPr lang="en-US" sz="1600" dirty="0" smtClean="0"/>
            </a:br>
            <a:r>
              <a:rPr lang="en-US" sz="1600" dirty="0" smtClean="0"/>
              <a:t/>
            </a:r>
            <a:br>
              <a:rPr lang="en-US" sz="1600" dirty="0" smtClean="0"/>
            </a:br>
            <a:r>
              <a:rPr lang="en-US" sz="1600" dirty="0" smtClean="0"/>
              <a:t/>
            </a:r>
            <a:br>
              <a:rPr lang="en-US" sz="1600" dirty="0" smtClean="0"/>
            </a:br>
            <a:endParaRPr lang="en-US" sz="1800" b="1" dirty="0" smtClean="0">
              <a:solidFill>
                <a:srgbClr val="FF0000"/>
              </a:solidFill>
              <a:effectLst>
                <a:outerShdw blurRad="38100" dist="38100" dir="2700000" algn="tl">
                  <a:srgbClr val="000000"/>
                </a:outerShdw>
              </a:effectLst>
            </a:endParaRPr>
          </a:p>
        </p:txBody>
      </p:sp>
      <p:sp>
        <p:nvSpPr>
          <p:cNvPr id="64514" name="Rectangle 8"/>
          <p:cNvSpPr>
            <a:spLocks noChangeArrowheads="1"/>
          </p:cNvSpPr>
          <p:nvPr/>
        </p:nvSpPr>
        <p:spPr bwMode="auto">
          <a:xfrm>
            <a:off x="-523875" y="633888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b="0" dirty="0"/>
          </a:p>
        </p:txBody>
      </p:sp>
      <p:pic>
        <p:nvPicPr>
          <p:cNvPr id="2" name="Picture 1" descr="Screen Shot 2013-09-22 at 4.06.42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152400"/>
            <a:ext cx="7543800" cy="1555595"/>
          </a:xfrm>
          <a:prstGeom prst="rect">
            <a:avLst/>
          </a:prstGeom>
          <a:ln>
            <a:solidFill>
              <a:srgbClr val="000090"/>
            </a:solid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6" descr="BATplotNAVD88=MLLW-2.8'=11.2ft cop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TextBox 11"/>
          <p:cNvSpPr txBox="1">
            <a:spLocks noChangeArrowheads="1"/>
          </p:cNvSpPr>
          <p:nvPr/>
        </p:nvSpPr>
        <p:spPr bwMode="auto">
          <a:xfrm>
            <a:off x="3768725" y="536575"/>
            <a:ext cx="2071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r>
              <a:rPr lang="en-US"/>
              <a:t>SANDY Oct 29, 2012</a:t>
            </a:r>
          </a:p>
        </p:txBody>
      </p:sp>
      <p:cxnSp>
        <p:nvCxnSpPr>
          <p:cNvPr id="15" name="Straight Arrow Connector 14"/>
          <p:cNvCxnSpPr/>
          <p:nvPr/>
        </p:nvCxnSpPr>
        <p:spPr>
          <a:xfrm flipV="1">
            <a:off x="5494338" y="2347913"/>
            <a:ext cx="0" cy="1584325"/>
          </a:xfrm>
          <a:prstGeom prst="straightConnector1">
            <a:avLst/>
          </a:prstGeom>
          <a:ln w="19050" cmpd="sng">
            <a:solidFill>
              <a:srgbClr val="008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353050" y="1985963"/>
            <a:ext cx="36195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774700" y="1781175"/>
            <a:ext cx="7721600" cy="419100"/>
            <a:chOff x="774700" y="1781175"/>
            <a:chExt cx="7721600" cy="419100"/>
          </a:xfrm>
        </p:grpSpPr>
        <p:cxnSp>
          <p:nvCxnSpPr>
            <p:cNvPr id="20" name="Straight Connector 19"/>
            <p:cNvCxnSpPr/>
            <p:nvPr/>
          </p:nvCxnSpPr>
          <p:spPr>
            <a:xfrm>
              <a:off x="774700" y="2098675"/>
              <a:ext cx="7721600" cy="0"/>
            </a:xfrm>
            <a:prstGeom prst="line">
              <a:avLst/>
            </a:prstGeom>
            <a:ln w="28575" cmpd="sng">
              <a:solidFill>
                <a:srgbClr val="0000FF"/>
              </a:solidFill>
              <a:prstDash val="dot"/>
            </a:ln>
          </p:spPr>
          <p:style>
            <a:lnRef idx="2">
              <a:schemeClr val="accent1"/>
            </a:lnRef>
            <a:fillRef idx="0">
              <a:schemeClr val="accent1"/>
            </a:fillRef>
            <a:effectRef idx="1">
              <a:schemeClr val="accent1"/>
            </a:effectRef>
            <a:fontRef idx="minor">
              <a:schemeClr val="tx1"/>
            </a:fontRef>
          </p:style>
        </p:cxnSp>
        <p:sp>
          <p:nvSpPr>
            <p:cNvPr id="87050" name="TextBox 20"/>
            <p:cNvSpPr txBox="1">
              <a:spLocks noChangeArrowheads="1"/>
            </p:cNvSpPr>
            <p:nvPr/>
          </p:nvSpPr>
          <p:spPr bwMode="auto">
            <a:xfrm>
              <a:off x="2828925" y="1919288"/>
              <a:ext cx="1184275" cy="277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r>
                <a:rPr lang="en-US" sz="1200">
                  <a:solidFill>
                    <a:srgbClr val="0000FF"/>
                  </a:solidFill>
                  <a:latin typeface="Arial Black" charset="0"/>
                  <a:cs typeface="Arial Black" charset="0"/>
                </a:rPr>
                <a:t>0.2%/yr BFE</a:t>
              </a:r>
            </a:p>
          </p:txBody>
        </p:sp>
        <p:sp>
          <p:nvSpPr>
            <p:cNvPr id="87053" name="TextBox 24"/>
            <p:cNvSpPr txBox="1">
              <a:spLocks noChangeArrowheads="1"/>
            </p:cNvSpPr>
            <p:nvPr/>
          </p:nvSpPr>
          <p:spPr bwMode="auto">
            <a:xfrm>
              <a:off x="1550988" y="1922463"/>
              <a:ext cx="722312"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r>
                <a:rPr lang="en-US" sz="1200" dirty="0">
                  <a:solidFill>
                    <a:srgbClr val="0000FF"/>
                  </a:solidFill>
                  <a:latin typeface="Arial Black" charset="0"/>
                  <a:cs typeface="Arial Black" charset="0"/>
                </a:rPr>
                <a:t>11.0 </a:t>
              </a:r>
              <a:r>
                <a:rPr lang="en-US" sz="1200" dirty="0" err="1">
                  <a:solidFill>
                    <a:srgbClr val="0000FF"/>
                  </a:solidFill>
                  <a:latin typeface="Arial Black" charset="0"/>
                  <a:cs typeface="Arial Black" charset="0"/>
                </a:rPr>
                <a:t>ft</a:t>
              </a:r>
              <a:endParaRPr lang="en-US" sz="1200" dirty="0">
                <a:solidFill>
                  <a:srgbClr val="0000FF"/>
                </a:solidFill>
                <a:latin typeface="Arial Black" charset="0"/>
                <a:cs typeface="Arial Black" charset="0"/>
              </a:endParaRPr>
            </a:p>
          </p:txBody>
        </p:sp>
        <p:sp>
          <p:nvSpPr>
            <p:cNvPr id="87054" name="TextBox 25"/>
            <p:cNvSpPr txBox="1">
              <a:spLocks noChangeArrowheads="1"/>
            </p:cNvSpPr>
            <p:nvPr/>
          </p:nvSpPr>
          <p:spPr bwMode="auto">
            <a:xfrm>
              <a:off x="5732463" y="1781175"/>
              <a:ext cx="72231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r>
                <a:rPr lang="en-US" sz="1200">
                  <a:solidFill>
                    <a:srgbClr val="0000FF"/>
                  </a:solidFill>
                  <a:latin typeface="Arial Black" charset="0"/>
                  <a:cs typeface="Arial Black" charset="0"/>
                </a:rPr>
                <a:t>11.3 ft</a:t>
              </a:r>
            </a:p>
          </p:txBody>
        </p:sp>
      </p:grpSp>
      <p:grpSp>
        <p:nvGrpSpPr>
          <p:cNvPr id="6" name="Group 5"/>
          <p:cNvGrpSpPr/>
          <p:nvPr/>
        </p:nvGrpSpPr>
        <p:grpSpPr>
          <a:xfrm>
            <a:off x="774700" y="1981200"/>
            <a:ext cx="7785100" cy="1951038"/>
            <a:chOff x="774700" y="1981200"/>
            <a:chExt cx="7785100" cy="1951038"/>
          </a:xfrm>
        </p:grpSpPr>
        <p:cxnSp>
          <p:nvCxnSpPr>
            <p:cNvPr id="18" name="Straight Connector 17"/>
            <p:cNvCxnSpPr/>
            <p:nvPr/>
          </p:nvCxnSpPr>
          <p:spPr>
            <a:xfrm>
              <a:off x="774700" y="3932238"/>
              <a:ext cx="7721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838200" y="1981200"/>
              <a:ext cx="7721600" cy="498475"/>
              <a:chOff x="838200" y="1981200"/>
              <a:chExt cx="7721600" cy="498475"/>
            </a:xfrm>
          </p:grpSpPr>
          <p:grpSp>
            <p:nvGrpSpPr>
              <p:cNvPr id="2" name="Group 1"/>
              <p:cNvGrpSpPr/>
              <p:nvPr/>
            </p:nvGrpSpPr>
            <p:grpSpPr>
              <a:xfrm>
                <a:off x="838200" y="1981200"/>
                <a:ext cx="7721600" cy="498475"/>
                <a:chOff x="774700" y="1978025"/>
                <a:chExt cx="7721600" cy="498475"/>
              </a:xfrm>
            </p:grpSpPr>
            <p:cxnSp>
              <p:nvCxnSpPr>
                <p:cNvPr id="3" name="Straight Connector 2"/>
                <p:cNvCxnSpPr/>
                <p:nvPr/>
              </p:nvCxnSpPr>
              <p:spPr>
                <a:xfrm>
                  <a:off x="774700" y="2405063"/>
                  <a:ext cx="7721600" cy="0"/>
                </a:xfrm>
                <a:prstGeom prst="line">
                  <a:avLst/>
                </a:prstGeom>
                <a:ln w="28575" cmpd="sng">
                  <a:solidFill>
                    <a:srgbClr val="FF0106"/>
                  </a:solidFill>
                  <a:prstDash val="dot"/>
                </a:ln>
              </p:spPr>
              <p:style>
                <a:lnRef idx="2">
                  <a:schemeClr val="accent1"/>
                </a:lnRef>
                <a:fillRef idx="0">
                  <a:schemeClr val="accent1"/>
                </a:fillRef>
                <a:effectRef idx="1">
                  <a:schemeClr val="accent1"/>
                </a:effectRef>
                <a:fontRef idx="minor">
                  <a:schemeClr val="tx1"/>
                </a:fontRef>
              </p:style>
            </p:cxnSp>
            <p:sp>
              <p:nvSpPr>
                <p:cNvPr id="87043" name="TextBox 3"/>
                <p:cNvSpPr txBox="1">
                  <a:spLocks noChangeArrowheads="1"/>
                </p:cNvSpPr>
                <p:nvPr/>
              </p:nvSpPr>
              <p:spPr bwMode="auto">
                <a:xfrm>
                  <a:off x="2474913" y="2198688"/>
                  <a:ext cx="1031875"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r>
                    <a:rPr lang="en-US" sz="1200">
                      <a:solidFill>
                        <a:srgbClr val="FF0106"/>
                      </a:solidFill>
                      <a:latin typeface="Arial Black" charset="0"/>
                      <a:cs typeface="Arial Black" charset="0"/>
                    </a:rPr>
                    <a:t>1%/yr BFE</a:t>
                  </a:r>
                </a:p>
              </p:txBody>
            </p:sp>
            <p:sp>
              <p:nvSpPr>
                <p:cNvPr id="87045" name="TextBox 10"/>
                <p:cNvSpPr txBox="1">
                  <a:spLocks noChangeArrowheads="1"/>
                </p:cNvSpPr>
                <p:nvPr/>
              </p:nvSpPr>
              <p:spPr bwMode="auto">
                <a:xfrm>
                  <a:off x="5654675" y="1978025"/>
                  <a:ext cx="674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r>
                    <a:rPr lang="en-US">
                      <a:solidFill>
                        <a:srgbClr val="FF0106"/>
                      </a:solidFill>
                    </a:rPr>
                    <a:t>  </a:t>
                  </a:r>
                  <a:r>
                    <a:rPr lang="en-US" sz="1200">
                      <a:solidFill>
                        <a:srgbClr val="FF0106"/>
                      </a:solidFill>
                      <a:latin typeface="Arial Black" charset="0"/>
                      <a:cs typeface="Arial Black" charset="0"/>
                    </a:rPr>
                    <a:t>2.5ft</a:t>
                  </a:r>
                </a:p>
              </p:txBody>
            </p:sp>
            <p:sp>
              <p:nvSpPr>
                <p:cNvPr id="87052" name="TextBox 23"/>
                <p:cNvSpPr txBox="1">
                  <a:spLocks noChangeArrowheads="1"/>
                </p:cNvSpPr>
                <p:nvPr/>
              </p:nvSpPr>
              <p:spPr bwMode="auto">
                <a:xfrm>
                  <a:off x="1176338" y="2197100"/>
                  <a:ext cx="62071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r>
                    <a:rPr lang="en-US" sz="1200" dirty="0">
                      <a:solidFill>
                        <a:srgbClr val="FF0106"/>
                      </a:solidFill>
                      <a:latin typeface="Arial Black" charset="0"/>
                      <a:cs typeface="Arial Black" charset="0"/>
                    </a:rPr>
                    <a:t>8.9 </a:t>
                  </a:r>
                  <a:r>
                    <a:rPr lang="en-US" sz="1200" dirty="0" err="1">
                      <a:solidFill>
                        <a:srgbClr val="FF0106"/>
                      </a:solidFill>
                      <a:latin typeface="Arial Black" charset="0"/>
                      <a:cs typeface="Arial Black" charset="0"/>
                    </a:rPr>
                    <a:t>ft</a:t>
                  </a:r>
                  <a:endParaRPr lang="en-US" sz="1200" dirty="0">
                    <a:solidFill>
                      <a:srgbClr val="FF0106"/>
                    </a:solidFill>
                    <a:latin typeface="Arial Black" charset="0"/>
                    <a:cs typeface="Arial Black" charset="0"/>
                  </a:endParaRPr>
                </a:p>
              </p:txBody>
            </p:sp>
          </p:grpSp>
          <p:cxnSp>
            <p:nvCxnSpPr>
              <p:cNvPr id="9" name="Straight Arrow Connector 8"/>
              <p:cNvCxnSpPr/>
              <p:nvPr/>
            </p:nvCxnSpPr>
            <p:spPr>
              <a:xfrm>
                <a:off x="5715000" y="1985963"/>
                <a:ext cx="0" cy="388937"/>
              </a:xfrm>
              <a:prstGeom prst="straightConnector1">
                <a:avLst/>
              </a:prstGeom>
              <a:ln w="9525" cmpd="sng">
                <a:solidFill>
                  <a:srgbClr val="FF0106"/>
                </a:solidFill>
                <a:headEnd type="arrow"/>
                <a:tailEnd type="arrow"/>
              </a:ln>
            </p:spPr>
            <p:style>
              <a:lnRef idx="2">
                <a:schemeClr val="accent1"/>
              </a:lnRef>
              <a:fillRef idx="0">
                <a:schemeClr val="accent1"/>
              </a:fillRef>
              <a:effectRef idx="1">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74638"/>
            <a:ext cx="8229600" cy="487362"/>
          </a:xfrm>
        </p:spPr>
        <p:txBody>
          <a:bodyPr/>
          <a:lstStyle/>
          <a:p>
            <a:pPr algn="ctr"/>
            <a:r>
              <a:rPr lang="en-US" sz="2000" dirty="0">
                <a:latin typeface="Zurich UBlkEx BT" charset="0"/>
              </a:rPr>
              <a:t>SANDY FLOOD PATH – FLOODING OF THE BBT</a:t>
            </a:r>
          </a:p>
        </p:txBody>
      </p:sp>
      <p:pic>
        <p:nvPicPr>
          <p:cNvPr id="10243"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8613" y="1035050"/>
            <a:ext cx="8486775"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 y="1019175"/>
            <a:ext cx="8794750"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7163" y="1031875"/>
            <a:ext cx="8791575"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292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92"/>
                                        </p:tgtEl>
                                        <p:attrNameLst>
                                          <p:attrName>style.visibility</p:attrName>
                                        </p:attrNameLst>
                                      </p:cBhvr>
                                      <p:to>
                                        <p:strVal val="visible"/>
                                      </p:to>
                                    </p:set>
                                    <p:anim calcmode="lin" valueType="num">
                                      <p:cBhvr additive="base">
                                        <p:cTn id="7" dur="500" fill="hold"/>
                                        <p:tgtEl>
                                          <p:spTgt spid="16392"/>
                                        </p:tgtEl>
                                        <p:attrNameLst>
                                          <p:attrName>ppt_x</p:attrName>
                                        </p:attrNameLst>
                                      </p:cBhvr>
                                      <p:tavLst>
                                        <p:tav tm="0">
                                          <p:val>
                                            <p:strVal val="#ppt_x"/>
                                          </p:val>
                                        </p:tav>
                                        <p:tav tm="100000">
                                          <p:val>
                                            <p:strVal val="#ppt_x"/>
                                          </p:val>
                                        </p:tav>
                                      </p:tavLst>
                                    </p:anim>
                                    <p:anim calcmode="lin" valueType="num">
                                      <p:cBhvr additive="base">
                                        <p:cTn id="8" dur="500" fill="hold"/>
                                        <p:tgtEl>
                                          <p:spTgt spid="1639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394"/>
                                        </p:tgtEl>
                                        <p:attrNameLst>
                                          <p:attrName>style.visibility</p:attrName>
                                        </p:attrNameLst>
                                      </p:cBhvr>
                                      <p:to>
                                        <p:strVal val="visible"/>
                                      </p:to>
                                    </p:set>
                                    <p:anim calcmode="lin" valueType="num">
                                      <p:cBhvr additive="base">
                                        <p:cTn id="13" dur="500" fill="hold"/>
                                        <p:tgtEl>
                                          <p:spTgt spid="16394"/>
                                        </p:tgtEl>
                                        <p:attrNameLst>
                                          <p:attrName>ppt_x</p:attrName>
                                        </p:attrNameLst>
                                      </p:cBhvr>
                                      <p:tavLst>
                                        <p:tav tm="0">
                                          <p:val>
                                            <p:strVal val="#ppt_x"/>
                                          </p:val>
                                        </p:tav>
                                        <p:tav tm="100000">
                                          <p:val>
                                            <p:strVal val="#ppt_x"/>
                                          </p:val>
                                        </p:tav>
                                      </p:tavLst>
                                    </p:anim>
                                    <p:anim calcmode="lin" valueType="num">
                                      <p:cBhvr additive="base">
                                        <p:cTn id="14" dur="500" fill="hold"/>
                                        <p:tgtEl>
                                          <p:spTgt spid="163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7411"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597" y="107194"/>
            <a:ext cx="8393113" cy="662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Footer Placeholder 1"/>
          <p:cNvSpPr>
            <a:spLocks noGrp="1"/>
          </p:cNvSpPr>
          <p:nvPr>
            <p:ph type="ftr"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5FD33F3-E7CD-FC41-8092-3CABAE5186F9}" type="slidenum">
              <a:rPr lang="en-US"/>
              <a:pPr eaLnBrk="1" hangingPunct="1"/>
              <a:t>12</a:t>
            </a:fld>
            <a:endParaRPr lang="en-US"/>
          </a:p>
        </p:txBody>
      </p:sp>
    </p:spTree>
    <p:extLst>
      <p:ext uri="{BB962C8B-B14F-4D97-AF65-F5344CB8AC3E}">
        <p14:creationId xmlns:p14="http://schemas.microsoft.com/office/powerpoint/2010/main" val="32226934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4"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19613" y="822325"/>
            <a:ext cx="4154487"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1"/>
          <p:cNvSpPr>
            <a:spLocks noGrp="1"/>
          </p:cNvSpPr>
          <p:nvPr>
            <p:ph type="title"/>
          </p:nvPr>
        </p:nvSpPr>
        <p:spPr>
          <a:xfrm>
            <a:off x="457200" y="76200"/>
            <a:ext cx="8229600" cy="609600"/>
          </a:xfrm>
        </p:spPr>
        <p:txBody>
          <a:bodyPr/>
          <a:lstStyle/>
          <a:p>
            <a:pPr algn="ctr"/>
            <a:r>
              <a:rPr lang="en-US" sz="2000" b="1" dirty="0">
                <a:latin typeface="Zurich UBlkEx BT" charset="0"/>
              </a:rPr>
              <a:t/>
            </a:r>
            <a:br>
              <a:rPr lang="en-US" sz="2000" b="1" dirty="0">
                <a:latin typeface="Zurich UBlkEx BT" charset="0"/>
              </a:rPr>
            </a:br>
            <a:r>
              <a:rPr lang="en-US" sz="2000" b="1" dirty="0">
                <a:latin typeface="Zurich UBlkEx BT" charset="0"/>
              </a:rPr>
              <a:t>DEWATERING FROM GIVB FRESH AIR SHAFTS</a:t>
            </a:r>
            <a:endParaRPr lang="en-US" sz="2000" dirty="0">
              <a:latin typeface="Zurich UBlkEx BT" charset="0"/>
            </a:endParaRPr>
          </a:p>
        </p:txBody>
      </p:sp>
      <p:pic>
        <p:nvPicPr>
          <p:cNvPr id="8205" name="Picture 1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4419600"/>
            <a:ext cx="2667000" cy="2068742"/>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8206" name="Picture 1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7800" y="2782888"/>
            <a:ext cx="2489200" cy="1533431"/>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17415"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6751" y="874713"/>
            <a:ext cx="2381250" cy="1786884"/>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20487" name="TextBox 4"/>
          <p:cNvSpPr txBox="1">
            <a:spLocks noChangeArrowheads="1"/>
          </p:cNvSpPr>
          <p:nvPr/>
        </p:nvSpPr>
        <p:spPr bwMode="auto">
          <a:xfrm>
            <a:off x="4267200" y="4603750"/>
            <a:ext cx="4876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Wingdings" charset="0"/>
              <a:buChar char="Ø"/>
            </a:pPr>
            <a:r>
              <a:rPr lang="en-US">
                <a:solidFill>
                  <a:schemeClr val="bg1"/>
                </a:solidFill>
              </a:rPr>
              <a:t>Maximum dewatering achieved from GIVB fresh air shaft way. </a:t>
            </a:r>
          </a:p>
          <a:p>
            <a:pPr eaLnBrk="1" hangingPunct="1">
              <a:buFont typeface="Wingdings" charset="0"/>
              <a:buChar char="Ø"/>
            </a:pPr>
            <a:r>
              <a:rPr lang="en-US">
                <a:solidFill>
                  <a:schemeClr val="bg1"/>
                </a:solidFill>
              </a:rPr>
              <a:t>Dewatering operations at GIVB, Manhattan Plaza, and BVB Pump Room were supplemented by the ACOE/USCG.</a:t>
            </a:r>
          </a:p>
          <a:p>
            <a:pPr eaLnBrk="1" hangingPunct="1"/>
            <a:r>
              <a:rPr lang="en-US">
                <a:solidFill>
                  <a:schemeClr val="bg1"/>
                </a:solidFill>
              </a:rPr>
              <a:t>  </a:t>
            </a:r>
          </a:p>
        </p:txBody>
      </p:sp>
      <p:pic>
        <p:nvPicPr>
          <p:cNvPr id="26633"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06116" y="990600"/>
            <a:ext cx="5148946"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3965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634"/>
                                        </p:tgtEl>
                                        <p:attrNameLst>
                                          <p:attrName>style.visibility</p:attrName>
                                        </p:attrNameLst>
                                      </p:cBhvr>
                                      <p:to>
                                        <p:strVal val="visible"/>
                                      </p:to>
                                    </p:set>
                                    <p:anim calcmode="lin" valueType="num">
                                      <p:cBhvr additive="base">
                                        <p:cTn id="7" dur="500" fill="hold"/>
                                        <p:tgtEl>
                                          <p:spTgt spid="26634"/>
                                        </p:tgtEl>
                                        <p:attrNameLst>
                                          <p:attrName>ppt_x</p:attrName>
                                        </p:attrNameLst>
                                      </p:cBhvr>
                                      <p:tavLst>
                                        <p:tav tm="0">
                                          <p:val>
                                            <p:strVal val="#ppt_x"/>
                                          </p:val>
                                        </p:tav>
                                        <p:tav tm="100000">
                                          <p:val>
                                            <p:strVal val="#ppt_x"/>
                                          </p:val>
                                        </p:tav>
                                      </p:tavLst>
                                    </p:anim>
                                    <p:anim calcmode="lin" valueType="num">
                                      <p:cBhvr additive="base">
                                        <p:cTn id="8" dur="500" fill="hold"/>
                                        <p:tgtEl>
                                          <p:spTgt spid="266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6633"/>
                                        </p:tgtEl>
                                        <p:attrNameLst>
                                          <p:attrName>style.visibility</p:attrName>
                                        </p:attrNameLst>
                                      </p:cBhvr>
                                      <p:to>
                                        <p:strVal val="visible"/>
                                      </p:to>
                                    </p:set>
                                    <p:anim calcmode="lin" valueType="num">
                                      <p:cBhvr additive="base">
                                        <p:cTn id="13" dur="500" fill="hold"/>
                                        <p:tgtEl>
                                          <p:spTgt spid="26633"/>
                                        </p:tgtEl>
                                        <p:attrNameLst>
                                          <p:attrName>ppt_x</p:attrName>
                                        </p:attrNameLst>
                                      </p:cBhvr>
                                      <p:tavLst>
                                        <p:tav tm="0">
                                          <p:val>
                                            <p:strVal val="#ppt_x"/>
                                          </p:val>
                                        </p:tav>
                                        <p:tav tm="100000">
                                          <p:val>
                                            <p:strVal val="#ppt_x"/>
                                          </p:val>
                                        </p:tav>
                                      </p:tavLst>
                                    </p:anim>
                                    <p:anim calcmode="lin" valueType="num">
                                      <p:cBhvr additive="base">
                                        <p:cTn id="14" dur="500" fill="hold"/>
                                        <p:tgtEl>
                                          <p:spTgt spid="266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p:txBody>
          <a:bodyPr/>
          <a:lstStyle/>
          <a:p>
            <a:endParaRPr lang="en-US">
              <a:latin typeface="Zurich BT" charset="0"/>
            </a:endParaRPr>
          </a:p>
        </p:txBody>
      </p:sp>
      <p:pic>
        <p:nvPicPr>
          <p:cNvPr id="22532"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95350"/>
            <a:ext cx="91440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itle 1"/>
          <p:cNvSpPr>
            <a:spLocks noGrp="1"/>
          </p:cNvSpPr>
          <p:nvPr>
            <p:ph type="title"/>
          </p:nvPr>
        </p:nvSpPr>
        <p:spPr>
          <a:xfrm>
            <a:off x="0" y="30480"/>
            <a:ext cx="9144000" cy="960120"/>
          </a:xfrm>
        </p:spPr>
        <p:txBody>
          <a:bodyPr/>
          <a:lstStyle/>
          <a:p>
            <a:r>
              <a:rPr lang="en-US" sz="2000" dirty="0">
                <a:latin typeface="Zurich UBlkEx BT" charset="0"/>
              </a:rPr>
              <a:t>TUNNEL ELEMENTS &amp; SYSTEMS – ALL AFFECTED BY SANDY</a:t>
            </a:r>
          </a:p>
        </p:txBody>
      </p:sp>
    </p:spTree>
    <p:extLst>
      <p:ext uri="{BB962C8B-B14F-4D97-AF65-F5344CB8AC3E}">
        <p14:creationId xmlns:p14="http://schemas.microsoft.com/office/powerpoint/2010/main" val="1675076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152400"/>
            <a:ext cx="8229600" cy="487362"/>
          </a:xfrm>
        </p:spPr>
        <p:txBody>
          <a:bodyPr/>
          <a:lstStyle/>
          <a:p>
            <a:pPr algn="ctr"/>
            <a:r>
              <a:rPr lang="en-US" sz="2000" dirty="0">
                <a:latin typeface="Zurich UBlkEx BT" charset="0"/>
              </a:rPr>
              <a:t>BBT &amp; QMT VENEER CEILING PANEL REMOVAL</a:t>
            </a:r>
          </a:p>
        </p:txBody>
      </p:sp>
      <p:sp>
        <p:nvSpPr>
          <p:cNvPr id="27651" name="Content Placeholder 2"/>
          <p:cNvSpPr>
            <a:spLocks noGrp="1"/>
          </p:cNvSpPr>
          <p:nvPr>
            <p:ph idx="1"/>
          </p:nvPr>
        </p:nvSpPr>
        <p:spPr>
          <a:xfrm>
            <a:off x="3709988" y="966788"/>
            <a:ext cx="5281612" cy="1736725"/>
          </a:xfrm>
        </p:spPr>
        <p:txBody>
          <a:bodyPr/>
          <a:lstStyle/>
          <a:p>
            <a:r>
              <a:rPr lang="en-US" sz="1600">
                <a:latin typeface="Zurich BT" charset="0"/>
              </a:rPr>
              <a:t>Removed over 12,000 veneer  suspended ceiling panels at the BBT that were compromised by contaminated saltwater.  Oil and salt have totally destroyed the thin aluminum sandwich panel veneer system.</a:t>
            </a:r>
          </a:p>
          <a:p>
            <a:r>
              <a:rPr lang="en-US" sz="1600">
                <a:latin typeface="Zurich BT" charset="0"/>
              </a:rPr>
              <a:t>Removed over 2600 veneer ceiling panels at the QMT</a:t>
            </a:r>
          </a:p>
          <a:p>
            <a:pPr>
              <a:buFont typeface="Wingdings" charset="0"/>
              <a:buNone/>
            </a:pPr>
            <a:endParaRPr lang="en-US">
              <a:latin typeface="Zurich BT" charset="0"/>
            </a:endParaRPr>
          </a:p>
        </p:txBody>
      </p:sp>
      <p:pic>
        <p:nvPicPr>
          <p:cNvPr id="27655"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006475"/>
            <a:ext cx="3673475" cy="27432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51208"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3663" y="2974975"/>
            <a:ext cx="6638925" cy="372745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27654" name="TextBox 8"/>
          <p:cNvSpPr txBox="1">
            <a:spLocks noChangeArrowheads="1"/>
          </p:cNvSpPr>
          <p:nvPr/>
        </p:nvSpPr>
        <p:spPr bwMode="auto">
          <a:xfrm>
            <a:off x="4594225" y="5232400"/>
            <a:ext cx="2908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chemeClr val="bg1"/>
                </a:solidFill>
              </a:rPr>
              <a:t>BBT WITH CEILING PANEL REMOVAL</a:t>
            </a:r>
          </a:p>
        </p:txBody>
      </p:sp>
    </p:spTree>
    <p:extLst>
      <p:ext uri="{BB962C8B-B14F-4D97-AF65-F5344CB8AC3E}">
        <p14:creationId xmlns:p14="http://schemas.microsoft.com/office/powerpoint/2010/main" val="676764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pic>
        <p:nvPicPr>
          <p:cNvPr id="89090" name="Picture 1" descr="nymagcvr121105_71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111125"/>
            <a:ext cx="7924800" cy="674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2-05 at 10.28.20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25" y="2986088"/>
            <a:ext cx="2887663" cy="3717925"/>
          </a:xfrm>
          <a:prstGeom prst="rect">
            <a:avLst/>
          </a:prstGeom>
          <a:ln w="28575" cmpd="sng">
            <a:solidFill>
              <a:srgbClr val="FF0106"/>
            </a:solidFill>
          </a:ln>
          <a:effectLst>
            <a:outerShdw blurRad="50800" dist="50800" dir="2700000" algn="tl" rotWithShape="0">
              <a:srgbClr val="000000">
                <a:alpha val="96000"/>
              </a:srgbClr>
            </a:outerShdw>
          </a:effectLst>
        </p:spPr>
      </p:pic>
      <p:pic>
        <p:nvPicPr>
          <p:cNvPr id="4" name="Picture 3" descr="Screen Shot 2013-02-05 at 10.29.15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225" y="654050"/>
            <a:ext cx="3924300" cy="3087688"/>
          </a:xfrm>
          <a:prstGeom prst="rect">
            <a:avLst/>
          </a:prstGeom>
          <a:ln w="28575" cmpd="sng">
            <a:solidFill>
              <a:srgbClr val="FF0106"/>
            </a:solidFill>
          </a:ln>
          <a:effectLst>
            <a:outerShdw blurRad="50800" dist="50800" dir="2700000" algn="tl" rotWithShape="0">
              <a:srgbClr val="000000">
                <a:alpha val="96000"/>
              </a:srgbClr>
            </a:outerShdw>
          </a:effectLst>
        </p:spPr>
      </p:pic>
      <p:pic>
        <p:nvPicPr>
          <p:cNvPr id="5" name="Picture 4" descr="Hurricane Sandy floodzones_New York City.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43350" y="801688"/>
            <a:ext cx="5076825" cy="4800600"/>
          </a:xfrm>
          <a:prstGeom prst="rect">
            <a:avLst/>
          </a:prstGeom>
          <a:ln>
            <a:solidFill>
              <a:srgbClr val="FF0106"/>
            </a:solidFill>
          </a:ln>
          <a:effectLst>
            <a:outerShdw blurRad="50800" dist="50800" dir="2700000" algn="tl" rotWithShape="0">
              <a:srgbClr val="000000">
                <a:alpha val="96000"/>
              </a:srgbClr>
            </a:outerShdw>
          </a:effectLst>
        </p:spPr>
      </p:pic>
      <p:sp>
        <p:nvSpPr>
          <p:cNvPr id="6" name="TextBox 5"/>
          <p:cNvSpPr txBox="1"/>
          <p:nvPr/>
        </p:nvSpPr>
        <p:spPr>
          <a:xfrm>
            <a:off x="3276600" y="6172200"/>
            <a:ext cx="4051300" cy="522288"/>
          </a:xfrm>
          <a:prstGeom prst="rect">
            <a:avLst/>
          </a:prstGeom>
          <a:solidFill>
            <a:schemeClr val="accent1">
              <a:lumMod val="20000"/>
              <a:lumOff val="80000"/>
            </a:schemeClr>
          </a:solidFill>
          <a:ln>
            <a:solidFill>
              <a:schemeClr val="tx2"/>
            </a:solidFill>
          </a:ln>
          <a:effectLst>
            <a:outerShdw blurRad="50800" dist="50800" dir="2700000" algn="tl" rotWithShape="0">
              <a:srgbClr val="000000">
                <a:alpha val="96000"/>
              </a:srgbClr>
            </a:outerShdw>
          </a:effectLst>
        </p:spPr>
        <p:txBody>
          <a:bodyPr>
            <a:spAutoFit/>
          </a:bodyPr>
          <a:lstStyle/>
          <a:p>
            <a:pPr>
              <a:defRPr/>
            </a:pPr>
            <a:r>
              <a:rPr lang="en-US" sz="1400" dirty="0"/>
              <a:t>Verizon Central Offices, 140 West Street, Manhattan</a:t>
            </a:r>
          </a:p>
        </p:txBody>
      </p:sp>
      <p:cxnSp>
        <p:nvCxnSpPr>
          <p:cNvPr id="9" name="Straight Arrow Connector 8"/>
          <p:cNvCxnSpPr/>
          <p:nvPr/>
        </p:nvCxnSpPr>
        <p:spPr>
          <a:xfrm flipV="1">
            <a:off x="3227388" y="3133725"/>
            <a:ext cx="3025775" cy="12096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12262"/>
            <a:ext cx="9144000" cy="6715258"/>
            <a:chOff x="0" y="112262"/>
            <a:chExt cx="9144000" cy="6715258"/>
          </a:xfrm>
        </p:grpSpPr>
        <p:pic>
          <p:nvPicPr>
            <p:cNvPr id="2" name="Picture 1" descr="Screen Shot 2013-07-31 at 12.21.18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2262"/>
              <a:ext cx="9144000" cy="6715258"/>
            </a:xfrm>
            <a:prstGeom prst="rect">
              <a:avLst/>
            </a:prstGeom>
          </p:spPr>
        </p:pic>
        <p:sp>
          <p:nvSpPr>
            <p:cNvPr id="3" name="TextBox 2"/>
            <p:cNvSpPr txBox="1"/>
            <p:nvPr/>
          </p:nvSpPr>
          <p:spPr>
            <a:xfrm>
              <a:off x="457200" y="381000"/>
              <a:ext cx="1177125" cy="646331"/>
            </a:xfrm>
            <a:prstGeom prst="rect">
              <a:avLst/>
            </a:prstGeom>
            <a:solidFill>
              <a:schemeClr val="bg1">
                <a:lumMod val="85000"/>
              </a:schemeClr>
            </a:solidFill>
          </p:spPr>
          <p:txBody>
            <a:bodyPr wrap="none" rtlCol="0">
              <a:spAutoFit/>
            </a:bodyPr>
            <a:lstStyle/>
            <a:p>
              <a:r>
                <a:rPr lang="en-US" dirty="0" smtClean="0">
                  <a:solidFill>
                    <a:srgbClr val="FF0000"/>
                  </a:solidFill>
                  <a:effectLst>
                    <a:outerShdw blurRad="50800" dist="38100" dir="2700000" algn="tl" rotWithShape="0">
                      <a:srgbClr val="000000">
                        <a:alpha val="90000"/>
                      </a:srgbClr>
                    </a:outerShdw>
                  </a:effectLst>
                </a:rPr>
                <a:t>SIRR</a:t>
              </a:r>
            </a:p>
            <a:p>
              <a:r>
                <a:rPr lang="en-US" sz="1200" dirty="0" smtClean="0">
                  <a:solidFill>
                    <a:srgbClr val="FF0000"/>
                  </a:solidFill>
                  <a:effectLst>
                    <a:outerShdw blurRad="50800" dist="38100" dir="2700000" algn="tl" rotWithShape="0">
                      <a:srgbClr val="000000">
                        <a:alpha val="90000"/>
                      </a:srgbClr>
                    </a:outerShdw>
                  </a:effectLst>
                </a:rPr>
                <a:t>June 11, 2013</a:t>
              </a:r>
              <a:endParaRPr lang="en-US" sz="1200" dirty="0">
                <a:solidFill>
                  <a:srgbClr val="FF0000"/>
                </a:solidFill>
                <a:effectLst>
                  <a:outerShdw blurRad="50800" dist="38100" dir="2700000" algn="tl" rotWithShape="0">
                    <a:srgbClr val="000000">
                      <a:alpha val="90000"/>
                    </a:srgbClr>
                  </a:outerShdw>
                </a:effectLst>
              </a:endParaRPr>
            </a:p>
          </p:txBody>
        </p:sp>
      </p:grpSp>
      <p:sp>
        <p:nvSpPr>
          <p:cNvPr id="5" name="TextBox 4"/>
          <p:cNvSpPr txBox="1"/>
          <p:nvPr/>
        </p:nvSpPr>
        <p:spPr>
          <a:xfrm>
            <a:off x="228600" y="4572000"/>
            <a:ext cx="4482567" cy="1723549"/>
          </a:xfrm>
          <a:prstGeom prst="rect">
            <a:avLst/>
          </a:prstGeom>
          <a:solidFill>
            <a:srgbClr val="CCFFCC"/>
          </a:solidFill>
        </p:spPr>
        <p:txBody>
          <a:bodyPr wrap="none" rtlCol="0">
            <a:spAutoFit/>
          </a:bodyPr>
          <a:lstStyle/>
          <a:p>
            <a:pPr algn="l"/>
            <a:r>
              <a:rPr lang="en-US" dirty="0" smtClean="0"/>
              <a:t>3 Basic Modes of Adaptation:</a:t>
            </a:r>
            <a:endParaRPr lang="en-US" sz="1000" dirty="0" smtClean="0"/>
          </a:p>
          <a:p>
            <a:pPr algn="l"/>
            <a:endParaRPr lang="en-US" sz="1000" dirty="0" smtClean="0"/>
          </a:p>
          <a:p>
            <a:pPr algn="l"/>
            <a:r>
              <a:rPr lang="en-US" dirty="0" smtClean="0">
                <a:solidFill>
                  <a:srgbClr val="000090"/>
                </a:solidFill>
              </a:rPr>
              <a:t>• Protection</a:t>
            </a:r>
          </a:p>
          <a:p>
            <a:pPr algn="l"/>
            <a:r>
              <a:rPr lang="en-US" dirty="0" smtClean="0">
                <a:solidFill>
                  <a:srgbClr val="000090"/>
                </a:solidFill>
              </a:rPr>
              <a:t>• Accommodation</a:t>
            </a:r>
          </a:p>
          <a:p>
            <a:pPr algn="l"/>
            <a:r>
              <a:rPr lang="en-US" dirty="0" smtClean="0">
                <a:solidFill>
                  <a:srgbClr val="FF0000"/>
                </a:solidFill>
              </a:rPr>
              <a:t>• Strategic Retreat</a:t>
            </a:r>
          </a:p>
        </p:txBody>
      </p:sp>
    </p:spTree>
    <p:extLst>
      <p:ext uri="{BB962C8B-B14F-4D97-AF65-F5344CB8AC3E}">
        <p14:creationId xmlns:p14="http://schemas.microsoft.com/office/powerpoint/2010/main" val="21271124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31 at 12.24.52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228600"/>
            <a:ext cx="9144000" cy="3889513"/>
          </a:xfrm>
          <a:prstGeom prst="rect">
            <a:avLst/>
          </a:prstGeom>
        </p:spPr>
      </p:pic>
      <p:grpSp>
        <p:nvGrpSpPr>
          <p:cNvPr id="6" name="Group 5"/>
          <p:cNvGrpSpPr/>
          <p:nvPr/>
        </p:nvGrpSpPr>
        <p:grpSpPr>
          <a:xfrm>
            <a:off x="76200" y="4267200"/>
            <a:ext cx="9029700" cy="2222500"/>
            <a:chOff x="76200" y="4267200"/>
            <a:chExt cx="9029700" cy="2222500"/>
          </a:xfrm>
        </p:grpSpPr>
        <p:pic>
          <p:nvPicPr>
            <p:cNvPr id="3" name="Picture 2" descr="Screen Shot 2013-06-10 at 12.01.11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 y="4267201"/>
              <a:ext cx="2785046" cy="2209799"/>
            </a:xfrm>
            <a:prstGeom prst="rect">
              <a:avLst/>
            </a:prstGeom>
            <a:ln>
              <a:solidFill>
                <a:srgbClr val="000000"/>
              </a:solidFill>
            </a:ln>
          </p:spPr>
        </p:pic>
        <p:pic>
          <p:nvPicPr>
            <p:cNvPr id="4" name="Picture 3" descr="Demountable-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8000" y="4267200"/>
              <a:ext cx="2916970" cy="2209826"/>
            </a:xfrm>
            <a:prstGeom prst="rect">
              <a:avLst/>
            </a:prstGeom>
            <a:ln>
              <a:solidFill>
                <a:srgbClr val="000000"/>
              </a:solidFill>
            </a:ln>
            <a:effectLst>
              <a:outerShdw blurRad="292100" dist="139700" dir="2700000" algn="tl" rotWithShape="0">
                <a:srgbClr val="333333">
                  <a:alpha val="65000"/>
                </a:srgbClr>
              </a:outerShdw>
            </a:effectLst>
          </p:spPr>
        </p:pic>
        <p:pic>
          <p:nvPicPr>
            <p:cNvPr id="5" name="Picture 4" descr="Demountable-2.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72200" y="4267200"/>
              <a:ext cx="2933700" cy="2222500"/>
            </a:xfrm>
            <a:prstGeom prst="rect">
              <a:avLst/>
            </a:prstGeom>
            <a:ln>
              <a:solidFill>
                <a:srgbClr val="000000"/>
              </a:solid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78871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026"/>
          <p:cNvSpPr>
            <a:spLocks noChangeArrowheads="1"/>
          </p:cNvSpPr>
          <p:nvPr/>
        </p:nvSpPr>
        <p:spPr bwMode="auto">
          <a:xfrm>
            <a:off x="-30480" y="0"/>
            <a:ext cx="9144000" cy="6858000"/>
          </a:xfrm>
          <a:prstGeom prst="rect">
            <a:avLst/>
          </a:prstGeom>
          <a:solidFill>
            <a:schemeClr val="accent1"/>
          </a:solidFill>
          <a:ln w="9525">
            <a:solidFill>
              <a:schemeClr val="tx1"/>
            </a:solidFill>
            <a:miter lim="800000"/>
            <a:headEnd/>
            <a:tailEnd/>
          </a:ln>
        </p:spPr>
        <p:txBody>
          <a:bodyPr wrap="none" anchor="ctr"/>
          <a:lstStyle/>
          <a:p>
            <a:endParaRPr lang="en-US" dirty="0"/>
          </a:p>
        </p:txBody>
      </p:sp>
      <p:sp>
        <p:nvSpPr>
          <p:cNvPr id="386051" name="Text Box 1027"/>
          <p:cNvSpPr txBox="1">
            <a:spLocks noChangeArrowheads="1"/>
          </p:cNvSpPr>
          <p:nvPr/>
        </p:nvSpPr>
        <p:spPr bwMode="auto">
          <a:xfrm>
            <a:off x="457200" y="228600"/>
            <a:ext cx="8305800" cy="3141663"/>
          </a:xfrm>
          <a:prstGeom prst="rect">
            <a:avLst/>
          </a:prstGeom>
          <a:solidFill>
            <a:schemeClr val="accent1"/>
          </a:solidFill>
          <a:ln w="38100">
            <a:solidFill>
              <a:srgbClr val="FF0000"/>
            </a:solidFill>
            <a:miter lim="800000"/>
            <a:headEnd/>
            <a:tailEnd/>
          </a:ln>
          <a:effectLst>
            <a:outerShdw blurRad="63500" dist="35921" dir="2700000" algn="ctr" rotWithShape="0">
              <a:srgbClr val="000000">
                <a:alpha val="74998"/>
              </a:srgbClr>
            </a:outerShdw>
          </a:effectLst>
        </p:spPr>
        <p:txBody>
          <a:bodyPr>
            <a:spAutoFit/>
          </a:bodyPr>
          <a:lstStyle>
            <a:lvl1pPr marL="457200" indent="-457200" algn="l">
              <a:defRPr sz="2400">
                <a:solidFill>
                  <a:schemeClr val="tx1"/>
                </a:solidFill>
                <a:latin typeface="Arial" charset="0"/>
                <a:ea typeface="ＭＳ Ｐゴシック" charset="0"/>
                <a:cs typeface="ＭＳ Ｐゴシック" charset="0"/>
              </a:defRPr>
            </a:lvl1pPr>
            <a:lvl2pPr marL="914400" indent="-457200" algn="l">
              <a:defRPr sz="2400">
                <a:solidFill>
                  <a:schemeClr val="tx1"/>
                </a:solidFill>
                <a:latin typeface="Arial" charset="0"/>
                <a:ea typeface="ＭＳ Ｐゴシック" charset="0"/>
              </a:defRPr>
            </a:lvl2pPr>
            <a:lvl3pPr marL="1371600" indent="-457200" algn="l">
              <a:defRPr sz="2400">
                <a:solidFill>
                  <a:schemeClr val="tx1"/>
                </a:solidFill>
                <a:latin typeface="Arial" charset="0"/>
                <a:ea typeface="ＭＳ Ｐゴシック" charset="0"/>
              </a:defRPr>
            </a:lvl3pPr>
            <a:lvl4pPr marL="1828800" indent="-457200" algn="l">
              <a:defRPr sz="2400">
                <a:solidFill>
                  <a:schemeClr val="tx1"/>
                </a:solidFill>
                <a:latin typeface="Arial" charset="0"/>
                <a:ea typeface="ＭＳ Ｐゴシック" charset="0"/>
              </a:defRPr>
            </a:lvl4pPr>
            <a:lvl5pPr marL="2286000" indent="-457200" algn="l">
              <a:defRPr sz="2400">
                <a:solidFill>
                  <a:schemeClr val="tx1"/>
                </a:solidFill>
                <a:latin typeface="Arial" charset="0"/>
                <a:ea typeface="ＭＳ Ｐゴシック" charset="0"/>
              </a:defRPr>
            </a:lvl5pPr>
            <a:lvl6pPr marL="2743200" indent="-457200" eaLnBrk="0" fontAlgn="base" hangingPunct="0">
              <a:spcBef>
                <a:spcPct val="0"/>
              </a:spcBef>
              <a:spcAft>
                <a:spcPct val="0"/>
              </a:spcAft>
              <a:defRPr sz="2400">
                <a:solidFill>
                  <a:schemeClr val="tx1"/>
                </a:solidFill>
                <a:latin typeface="Arial" charset="0"/>
                <a:ea typeface="ＭＳ Ｐゴシック" charset="0"/>
              </a:defRPr>
            </a:lvl6pPr>
            <a:lvl7pPr marL="3200400" indent="-457200" eaLnBrk="0" fontAlgn="base" hangingPunct="0">
              <a:spcBef>
                <a:spcPct val="0"/>
              </a:spcBef>
              <a:spcAft>
                <a:spcPct val="0"/>
              </a:spcAft>
              <a:defRPr sz="2400">
                <a:solidFill>
                  <a:schemeClr val="tx1"/>
                </a:solidFill>
                <a:latin typeface="Arial" charset="0"/>
                <a:ea typeface="ＭＳ Ｐゴシック" charset="0"/>
              </a:defRPr>
            </a:lvl7pPr>
            <a:lvl8pPr marL="3657600" indent="-457200" eaLnBrk="0" fontAlgn="base" hangingPunct="0">
              <a:spcBef>
                <a:spcPct val="0"/>
              </a:spcBef>
              <a:spcAft>
                <a:spcPct val="0"/>
              </a:spcAft>
              <a:defRPr sz="2400">
                <a:solidFill>
                  <a:schemeClr val="tx1"/>
                </a:solidFill>
                <a:latin typeface="Arial" charset="0"/>
                <a:ea typeface="ＭＳ Ｐゴシック" charset="0"/>
              </a:defRPr>
            </a:lvl8pPr>
            <a:lvl9pPr marL="4114800" indent="-4572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endParaRPr lang="en-US" sz="800" dirty="0" smtClean="0">
              <a:solidFill>
                <a:srgbClr val="FF0000"/>
              </a:solidFill>
              <a:effectLst>
                <a:outerShdw blurRad="38100" dist="38100" dir="2700000" algn="tl">
                  <a:srgbClr val="000000"/>
                </a:outerShdw>
              </a:effectLst>
            </a:endParaRPr>
          </a:p>
          <a:p>
            <a:pPr>
              <a:lnSpc>
                <a:spcPct val="90000"/>
              </a:lnSpc>
              <a:defRPr/>
            </a:pPr>
            <a:endParaRPr lang="en-US" sz="800" dirty="0" smtClean="0">
              <a:solidFill>
                <a:srgbClr val="FF0000"/>
              </a:solidFill>
              <a:effectLst>
                <a:outerShdw blurRad="38100" dist="38100" dir="2700000" algn="tl">
                  <a:srgbClr val="000000"/>
                </a:outerShdw>
              </a:effectLst>
            </a:endParaRPr>
          </a:p>
          <a:p>
            <a:pPr>
              <a:lnSpc>
                <a:spcPct val="90000"/>
              </a:lnSpc>
              <a:defRPr/>
            </a:pPr>
            <a:r>
              <a:rPr lang="en-US" sz="800" dirty="0" smtClean="0">
                <a:solidFill>
                  <a:srgbClr val="FF0000"/>
                </a:solidFill>
                <a:effectLst>
                  <a:outerShdw blurRad="38100" dist="38100" dir="2700000" algn="tl">
                    <a:srgbClr val="000000"/>
                  </a:outerShdw>
                </a:effectLst>
              </a:rPr>
              <a:t>	</a:t>
            </a:r>
            <a:r>
              <a:rPr lang="en-US" sz="2800" dirty="0" smtClean="0">
                <a:solidFill>
                  <a:schemeClr val="accent2"/>
                </a:solidFill>
                <a:effectLst>
                  <a:outerShdw blurRad="38100" dist="38100" dir="2700000" algn="tl">
                    <a:srgbClr val="000000"/>
                  </a:outerShdw>
                </a:effectLst>
              </a:rPr>
              <a:t>Topics:</a:t>
            </a:r>
            <a:endParaRPr lang="en-US" sz="2800" dirty="0" smtClean="0">
              <a:solidFill>
                <a:srgbClr val="FF0000"/>
              </a:solidFill>
              <a:effectLst>
                <a:outerShdw blurRad="38100" dist="38100" dir="2700000" algn="tl">
                  <a:srgbClr val="000000"/>
                </a:outerShdw>
              </a:effectLst>
            </a:endParaRPr>
          </a:p>
          <a:p>
            <a:pPr>
              <a:lnSpc>
                <a:spcPct val="90000"/>
              </a:lnSpc>
              <a:defRPr/>
            </a:pPr>
            <a:endParaRPr lang="en-US" sz="800" b="0" dirty="0" smtClean="0"/>
          </a:p>
          <a:p>
            <a:pPr>
              <a:lnSpc>
                <a:spcPct val="90000"/>
              </a:lnSpc>
              <a:defRPr/>
            </a:pPr>
            <a:endParaRPr lang="en-US" sz="800" b="0" dirty="0" smtClean="0"/>
          </a:p>
          <a:p>
            <a:pPr lvl="1">
              <a:lnSpc>
                <a:spcPct val="90000"/>
              </a:lnSpc>
              <a:buFont typeface="Arial" charset="0"/>
              <a:buChar char="•"/>
              <a:defRPr/>
            </a:pPr>
            <a:r>
              <a:rPr lang="en-US" dirty="0" smtClean="0"/>
              <a:t>Pre-Sandy Forecasts</a:t>
            </a:r>
            <a:endParaRPr lang="en-US" sz="1200" dirty="0" smtClean="0"/>
          </a:p>
          <a:p>
            <a:pPr lvl="2">
              <a:lnSpc>
                <a:spcPct val="90000"/>
              </a:lnSpc>
              <a:buFont typeface="Arial" charset="0"/>
              <a:buChar char="•"/>
              <a:defRPr/>
            </a:pPr>
            <a:endParaRPr lang="en-US" sz="1200" dirty="0" smtClean="0"/>
          </a:p>
          <a:p>
            <a:pPr lvl="1">
              <a:lnSpc>
                <a:spcPct val="90000"/>
              </a:lnSpc>
              <a:buFont typeface="Arial" charset="0"/>
              <a:buChar char="•"/>
              <a:defRPr/>
            </a:pPr>
            <a:r>
              <a:rPr lang="en-US" dirty="0" smtClean="0"/>
              <a:t>Sandy Impacts</a:t>
            </a:r>
          </a:p>
          <a:p>
            <a:pPr lvl="1">
              <a:lnSpc>
                <a:spcPct val="90000"/>
              </a:lnSpc>
              <a:buFont typeface="Arial" charset="0"/>
              <a:buChar char="•"/>
              <a:defRPr/>
            </a:pPr>
            <a:endParaRPr lang="en-US" sz="1200" dirty="0" smtClean="0"/>
          </a:p>
          <a:p>
            <a:pPr lvl="1">
              <a:lnSpc>
                <a:spcPct val="90000"/>
              </a:lnSpc>
              <a:buFont typeface="Arial" charset="0"/>
              <a:buChar char="•"/>
              <a:defRPr/>
            </a:pPr>
            <a:r>
              <a:rPr lang="en-US" dirty="0" smtClean="0"/>
              <a:t>Post Sandy Issues</a:t>
            </a:r>
          </a:p>
          <a:p>
            <a:pPr lvl="1">
              <a:lnSpc>
                <a:spcPct val="90000"/>
              </a:lnSpc>
              <a:buFont typeface="Arial" charset="0"/>
              <a:buChar char="•"/>
              <a:defRPr/>
            </a:pPr>
            <a:endParaRPr lang="en-US" sz="1200" dirty="0" smtClean="0"/>
          </a:p>
          <a:p>
            <a:pPr lvl="1">
              <a:lnSpc>
                <a:spcPct val="90000"/>
              </a:lnSpc>
              <a:buFont typeface="Arial" charset="0"/>
              <a:buChar char="•"/>
              <a:defRPr/>
            </a:pPr>
            <a:r>
              <a:rPr lang="en-US" dirty="0" smtClean="0"/>
              <a:t>Long-term Issues</a:t>
            </a:r>
          </a:p>
          <a:p>
            <a:pPr>
              <a:lnSpc>
                <a:spcPct val="90000"/>
              </a:lnSpc>
              <a:buFont typeface="Arial" charset="0"/>
              <a:buChar char="•"/>
              <a:defRPr/>
            </a:pPr>
            <a:endParaRPr lang="en-US" sz="1200" dirty="0" smtClean="0">
              <a:solidFill>
                <a:srgbClr val="5F5F5F"/>
              </a:solidFill>
            </a:endParaRPr>
          </a:p>
          <a:p>
            <a:pPr>
              <a:lnSpc>
                <a:spcPct val="90000"/>
              </a:lnSpc>
              <a:buFont typeface="Arial" charset="0"/>
              <a:buChar char="•"/>
              <a:defRPr/>
            </a:pPr>
            <a:endParaRPr lang="en-US" sz="800" dirty="0" smtClean="0"/>
          </a:p>
        </p:txBody>
      </p:sp>
      <p:grpSp>
        <p:nvGrpSpPr>
          <p:cNvPr id="13" name="Group 12"/>
          <p:cNvGrpSpPr/>
          <p:nvPr/>
        </p:nvGrpSpPr>
        <p:grpSpPr>
          <a:xfrm>
            <a:off x="381000" y="3505200"/>
            <a:ext cx="4114800" cy="3048000"/>
            <a:chOff x="381000" y="3505200"/>
            <a:chExt cx="4114800" cy="3048000"/>
          </a:xfrm>
        </p:grpSpPr>
        <p:grpSp>
          <p:nvGrpSpPr>
            <p:cNvPr id="10" name="Group 9"/>
            <p:cNvGrpSpPr/>
            <p:nvPr/>
          </p:nvGrpSpPr>
          <p:grpSpPr>
            <a:xfrm>
              <a:off x="381000" y="3505200"/>
              <a:ext cx="4114800" cy="3048000"/>
              <a:chOff x="381000" y="3505200"/>
              <a:chExt cx="4114800" cy="3048000"/>
            </a:xfrm>
          </p:grpSpPr>
          <p:pic>
            <p:nvPicPr>
              <p:cNvPr id="9" name="Picture 8" descr="Screen Shot 2013-07-31 at 12.21.18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3581400"/>
                <a:ext cx="3962400" cy="2909945"/>
              </a:xfrm>
              <a:prstGeom prst="rect">
                <a:avLst/>
              </a:prstGeom>
            </p:spPr>
          </p:pic>
          <p:sp>
            <p:nvSpPr>
              <p:cNvPr id="12" name="Rectangle 11"/>
              <p:cNvSpPr/>
              <p:nvPr/>
            </p:nvSpPr>
            <p:spPr bwMode="auto">
              <a:xfrm>
                <a:off x="381000" y="3505200"/>
                <a:ext cx="4114800" cy="3048000"/>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2" name="TextBox 1"/>
            <p:cNvSpPr txBox="1"/>
            <p:nvPr/>
          </p:nvSpPr>
          <p:spPr>
            <a:xfrm>
              <a:off x="609600" y="3733800"/>
              <a:ext cx="1177125" cy="646331"/>
            </a:xfrm>
            <a:prstGeom prst="rect">
              <a:avLst/>
            </a:prstGeom>
            <a:noFill/>
          </p:spPr>
          <p:txBody>
            <a:bodyPr wrap="none" rtlCol="0">
              <a:spAutoFit/>
            </a:bodyPr>
            <a:lstStyle/>
            <a:p>
              <a:r>
                <a:rPr lang="en-US" dirty="0" smtClean="0">
                  <a:solidFill>
                    <a:srgbClr val="FF0000"/>
                  </a:solidFill>
                  <a:effectLst>
                    <a:outerShdw blurRad="50800" dist="38100" dir="2700000" algn="tl" rotWithShape="0">
                      <a:srgbClr val="000000">
                        <a:alpha val="90000"/>
                      </a:srgbClr>
                    </a:outerShdw>
                  </a:effectLst>
                </a:rPr>
                <a:t>SIRR</a:t>
              </a:r>
            </a:p>
            <a:p>
              <a:r>
                <a:rPr lang="en-US" sz="1200" dirty="0" smtClean="0">
                  <a:solidFill>
                    <a:srgbClr val="FF0000"/>
                  </a:solidFill>
                  <a:effectLst>
                    <a:outerShdw blurRad="50800" dist="38100" dir="2700000" algn="tl" rotWithShape="0">
                      <a:srgbClr val="000000">
                        <a:alpha val="90000"/>
                      </a:srgbClr>
                    </a:outerShdw>
                  </a:effectLst>
                </a:rPr>
                <a:t>June 11, 2013</a:t>
              </a:r>
              <a:endParaRPr lang="en-US" sz="1200" dirty="0">
                <a:solidFill>
                  <a:srgbClr val="FF0000"/>
                </a:solidFill>
                <a:effectLst>
                  <a:outerShdw blurRad="50800" dist="38100" dir="2700000" algn="tl" rotWithShape="0">
                    <a:srgbClr val="000000">
                      <a:alpha val="90000"/>
                    </a:srgbClr>
                  </a:outerShdw>
                </a:effectLst>
              </a:endParaRPr>
            </a:p>
          </p:txBody>
        </p:sp>
      </p:grpSp>
      <p:grpSp>
        <p:nvGrpSpPr>
          <p:cNvPr id="14" name="Group 13"/>
          <p:cNvGrpSpPr/>
          <p:nvPr/>
        </p:nvGrpSpPr>
        <p:grpSpPr>
          <a:xfrm>
            <a:off x="4648200" y="1143000"/>
            <a:ext cx="4343400" cy="5486400"/>
            <a:chOff x="4648200" y="1143000"/>
            <a:chExt cx="4343400" cy="5486400"/>
          </a:xfrm>
        </p:grpSpPr>
        <p:grpSp>
          <p:nvGrpSpPr>
            <p:cNvPr id="11" name="Group 10"/>
            <p:cNvGrpSpPr/>
            <p:nvPr/>
          </p:nvGrpSpPr>
          <p:grpSpPr>
            <a:xfrm>
              <a:off x="4648200" y="1143000"/>
              <a:ext cx="4343400" cy="5486400"/>
              <a:chOff x="4648200" y="1143000"/>
              <a:chExt cx="4343400" cy="5486400"/>
            </a:xfrm>
          </p:grpSpPr>
          <p:pic>
            <p:nvPicPr>
              <p:cNvPr id="7" name="Picture 2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6800" y="1295400"/>
                <a:ext cx="3962401" cy="5094515"/>
              </a:xfrm>
              <a:prstGeom prst="rect">
                <a:avLst/>
              </a:prstGeom>
              <a:solidFill>
                <a:srgbClr val="FF0000"/>
              </a:solidFill>
              <a:ln w="9525">
                <a:solidFill>
                  <a:srgbClr val="FF0000"/>
                </a:solidFill>
                <a:miter lim="800000"/>
                <a:headEnd/>
                <a:tailEnd/>
              </a:ln>
              <a:effectLst>
                <a:outerShdw blurRad="63500" dist="107763" dir="2700000" algn="ctr" rotWithShape="0">
                  <a:srgbClr val="000000">
                    <a:alpha val="74998"/>
                  </a:srgbClr>
                </a:outerShdw>
              </a:effectLst>
            </p:spPr>
          </p:pic>
          <p:sp>
            <p:nvSpPr>
              <p:cNvPr id="8" name="Rectangle 7"/>
              <p:cNvSpPr/>
              <p:nvPr/>
            </p:nvSpPr>
            <p:spPr bwMode="auto">
              <a:xfrm>
                <a:off x="4648200" y="1143000"/>
                <a:ext cx="4343400" cy="5486400"/>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16" name="TextBox 15"/>
            <p:cNvSpPr txBox="1"/>
            <p:nvPr/>
          </p:nvSpPr>
          <p:spPr>
            <a:xfrm>
              <a:off x="5486400" y="2286000"/>
              <a:ext cx="2593053" cy="1015663"/>
            </a:xfrm>
            <a:prstGeom prst="rect">
              <a:avLst/>
            </a:prstGeom>
            <a:solidFill>
              <a:schemeClr val="bg2">
                <a:lumMod val="40000"/>
                <a:lumOff val="60000"/>
                <a:alpha val="46000"/>
              </a:schemeClr>
            </a:solidFill>
            <a:ln>
              <a:solidFill>
                <a:srgbClr val="FF8000"/>
              </a:solidFill>
            </a:ln>
          </p:spPr>
          <p:txBody>
            <a:bodyPr wrap="none" rtlCol="0">
              <a:spAutoFit/>
            </a:bodyPr>
            <a:lstStyle/>
            <a:p>
              <a:pPr algn="l"/>
              <a:r>
                <a:rPr lang="en-US" sz="2000" dirty="0" err="1" smtClean="0">
                  <a:solidFill>
                    <a:srgbClr val="FFFFFF"/>
                  </a:solidFill>
                  <a:effectLst>
                    <a:outerShdw blurRad="50800" dist="38100" dir="2700000" algn="tl" rotWithShape="0">
                      <a:srgbClr val="000000">
                        <a:alpha val="89000"/>
                      </a:srgbClr>
                    </a:outerShdw>
                  </a:effectLst>
                </a:rPr>
                <a:t>ClimAID</a:t>
              </a:r>
              <a:r>
                <a:rPr lang="en-US" sz="2000" dirty="0" smtClean="0">
                  <a:solidFill>
                    <a:srgbClr val="FFFFFF"/>
                  </a:solidFill>
                  <a:effectLst>
                    <a:outerShdw blurRad="50800" dist="38100" dir="2700000" algn="tl" rotWithShape="0">
                      <a:srgbClr val="000000">
                        <a:alpha val="89000"/>
                      </a:srgbClr>
                    </a:outerShdw>
                  </a:effectLst>
                </a:rPr>
                <a:t>, Chapter 9: </a:t>
              </a:r>
            </a:p>
            <a:p>
              <a:pPr algn="l"/>
              <a:r>
                <a:rPr lang="en-US" sz="2000" dirty="0" smtClean="0">
                  <a:solidFill>
                    <a:srgbClr val="FFFFFF"/>
                  </a:solidFill>
                  <a:effectLst>
                    <a:outerShdw blurRad="50800" dist="38100" dir="2700000" algn="tl" rotWithShape="0">
                      <a:srgbClr val="000000">
                        <a:alpha val="89000"/>
                      </a:srgbClr>
                    </a:outerShdw>
                  </a:effectLst>
                </a:rPr>
                <a:t>Transportation.</a:t>
              </a:r>
            </a:p>
            <a:p>
              <a:pPr algn="l"/>
              <a:r>
                <a:rPr lang="en-US" sz="2000" dirty="0" smtClean="0">
                  <a:solidFill>
                    <a:srgbClr val="FFFFFF"/>
                  </a:solidFill>
                  <a:effectLst>
                    <a:outerShdw blurRad="50800" dist="38100" dir="2700000" algn="tl" rotWithShape="0">
                      <a:srgbClr val="000000">
                        <a:alpha val="89000"/>
                      </a:srgbClr>
                    </a:outerShdw>
                  </a:effectLst>
                </a:rPr>
                <a:t>Jacob et al. 2011</a:t>
              </a:r>
              <a:endParaRPr lang="en-US" sz="2000" dirty="0">
                <a:solidFill>
                  <a:srgbClr val="FFFFFF"/>
                </a:solidFill>
                <a:effectLst>
                  <a:outerShdw blurRad="50800" dist="38100" dir="2700000" algn="tl" rotWithShape="0">
                    <a:srgbClr val="000000">
                      <a:alpha val="89000"/>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6-10 at 11.08.09 PM.png"/>
          <p:cNvPicPr>
            <a:picLocks noChangeAspect="1"/>
          </p:cNvPicPr>
          <p:nvPr/>
        </p:nvPicPr>
        <p:blipFill>
          <a:blip r:embed="rId3">
            <a:extLst>
              <a:ext uri="{BEBA8EAE-BF5A-486C-A8C5-ECC9F3942E4B}">
                <a14:imgProps xmlns:a14="http://schemas.microsoft.com/office/drawing/2010/main">
                  <a14:imgLayer r:embed="rId4">
                    <a14:imgEffect>
                      <a14:sharpenSoften amount="83000"/>
                    </a14:imgEffect>
                  </a14:imgLayer>
                </a14:imgProps>
              </a:ext>
              <a:ext uri="{28A0092B-C50C-407E-A947-70E740481C1C}">
                <a14:useLocalDpi xmlns:a14="http://schemas.microsoft.com/office/drawing/2010/main"/>
              </a:ext>
            </a:extLst>
          </a:blip>
          <a:stretch>
            <a:fillRect/>
          </a:stretch>
        </p:blipFill>
        <p:spPr>
          <a:xfrm>
            <a:off x="1371245" y="228600"/>
            <a:ext cx="6401155" cy="6411110"/>
          </a:xfrm>
          <a:prstGeom prst="rect">
            <a:avLst/>
          </a:prstGeom>
          <a:ln>
            <a:solidFill>
              <a:srgbClr val="000000"/>
            </a:solidFill>
          </a:ln>
          <a:effectLst>
            <a:outerShdw blurRad="50800" dist="88900" dir="2700000" algn="tl" rotWithShape="0">
              <a:prstClr val="black">
                <a:alpha val="95000"/>
              </a:prstClr>
            </a:outerShdw>
          </a:effectLst>
        </p:spPr>
      </p:pic>
      <p:sp>
        <p:nvSpPr>
          <p:cNvPr id="3" name="TextBox 2"/>
          <p:cNvSpPr txBox="1"/>
          <p:nvPr/>
        </p:nvSpPr>
        <p:spPr>
          <a:xfrm>
            <a:off x="5105400" y="5257800"/>
            <a:ext cx="2596797" cy="369332"/>
          </a:xfrm>
          <a:prstGeom prst="rect">
            <a:avLst/>
          </a:prstGeom>
          <a:noFill/>
        </p:spPr>
        <p:txBody>
          <a:bodyPr wrap="none" rtlCol="0">
            <a:spAutoFit/>
          </a:bodyPr>
          <a:lstStyle/>
          <a:p>
            <a:r>
              <a:rPr lang="en-US" sz="1800" dirty="0" smtClean="0">
                <a:solidFill>
                  <a:srgbClr val="FF0000"/>
                </a:solidFill>
                <a:effectLst>
                  <a:outerShdw blurRad="50800" dist="38100" dir="2700000" algn="tl" rotWithShape="0">
                    <a:srgbClr val="000000">
                      <a:alpha val="87000"/>
                    </a:srgbClr>
                  </a:outerShdw>
                </a:effectLst>
              </a:rPr>
              <a:t>NPCC2: June 11, 2013</a:t>
            </a:r>
            <a:endParaRPr lang="en-US" sz="1800" dirty="0">
              <a:solidFill>
                <a:srgbClr val="FF0000"/>
              </a:solidFill>
              <a:effectLst>
                <a:outerShdw blurRad="50800" dist="38100" dir="2700000" algn="tl" rotWithShape="0">
                  <a:srgbClr val="000000">
                    <a:alpha val="87000"/>
                  </a:srgbClr>
                </a:outerShdw>
              </a:effectLst>
            </a:endParaRPr>
          </a:p>
        </p:txBody>
      </p:sp>
      <p:sp>
        <p:nvSpPr>
          <p:cNvPr id="4" name="Rectangle 3"/>
          <p:cNvSpPr/>
          <p:nvPr/>
        </p:nvSpPr>
        <p:spPr bwMode="auto">
          <a:xfrm rot="20269885">
            <a:off x="5112907" y="4594398"/>
            <a:ext cx="2230148" cy="331085"/>
          </a:xfrm>
          <a:prstGeom prst="rect">
            <a:avLst/>
          </a:prstGeom>
          <a:noFill/>
          <a:ln w="381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no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2033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3" y="0"/>
            <a:ext cx="9144000" cy="6863419"/>
          </a:xfrm>
          <a:prstGeom prst="rect">
            <a:avLst/>
          </a:prstGeom>
          <a:solidFill>
            <a:schemeClr val="tx1">
              <a:lumMod val="75000"/>
              <a:lumOff val="25000"/>
            </a:schemeClr>
          </a:solidFill>
          <a:ln>
            <a:solidFill>
              <a:srgbClr val="FF0309"/>
            </a:solidFill>
          </a:ln>
        </p:spPr>
        <p:txBody>
          <a:bodyPr>
            <a:spAutoFit/>
          </a:bodyPr>
          <a:lstStyle/>
          <a:p>
            <a:pPr>
              <a:defRPr/>
            </a:pPr>
            <a:endParaRPr lang="en-US" b="0" dirty="0" smtClean="0">
              <a:solidFill>
                <a:srgbClr val="000000"/>
              </a:solidFill>
            </a:endParaRPr>
          </a:p>
          <a:p>
            <a:pPr>
              <a:defRPr/>
            </a:pPr>
            <a:endParaRPr lang="en-US" sz="1600" b="0" dirty="0">
              <a:solidFill>
                <a:srgbClr val="000000"/>
              </a:solidFill>
            </a:endParaRPr>
          </a:p>
          <a:p>
            <a:pPr>
              <a:defRPr/>
            </a:pPr>
            <a:endParaRPr lang="en-US" sz="1600" b="0" dirty="0" smtClean="0">
              <a:solidFill>
                <a:srgbClr val="000000"/>
              </a:solidFill>
            </a:endParaRPr>
          </a:p>
          <a:p>
            <a:pPr>
              <a:defRPr/>
            </a:pPr>
            <a:endParaRPr lang="en-US" sz="1600" b="0" dirty="0">
              <a:solidFill>
                <a:srgbClr val="000000"/>
              </a:solidFill>
            </a:endParaRPr>
          </a:p>
          <a:p>
            <a:pPr>
              <a:defRPr/>
            </a:pPr>
            <a:endParaRPr lang="en-US" sz="1600" b="0" dirty="0" smtClean="0">
              <a:solidFill>
                <a:srgbClr val="000000"/>
              </a:solidFill>
            </a:endParaRPr>
          </a:p>
          <a:p>
            <a:pPr>
              <a:defRPr/>
            </a:pPr>
            <a:endParaRPr lang="en-US" sz="1600" b="0" dirty="0">
              <a:solidFill>
                <a:srgbClr val="000000"/>
              </a:solidFill>
            </a:endParaRPr>
          </a:p>
          <a:p>
            <a:pPr>
              <a:defRPr/>
            </a:pPr>
            <a:endParaRPr lang="en-US" sz="1600" b="0" dirty="0" smtClean="0">
              <a:solidFill>
                <a:srgbClr val="000000"/>
              </a:solidFill>
            </a:endParaRPr>
          </a:p>
          <a:p>
            <a:pPr>
              <a:defRPr/>
            </a:pPr>
            <a:endParaRPr lang="en-US" sz="1600" b="0" dirty="0">
              <a:solidFill>
                <a:srgbClr val="000000"/>
              </a:solidFill>
            </a:endParaRPr>
          </a:p>
          <a:p>
            <a:pPr>
              <a:defRPr/>
            </a:pPr>
            <a:endParaRPr lang="en-US" sz="1600" b="0" dirty="0" smtClean="0">
              <a:solidFill>
                <a:srgbClr val="000000"/>
              </a:solidFill>
            </a:endParaRPr>
          </a:p>
          <a:p>
            <a:pPr>
              <a:defRPr/>
            </a:pPr>
            <a:endParaRPr lang="en-US" sz="1600" b="0" dirty="0">
              <a:solidFill>
                <a:srgbClr val="000000"/>
              </a:solidFill>
            </a:endParaRPr>
          </a:p>
          <a:p>
            <a:pPr>
              <a:defRPr/>
            </a:pPr>
            <a:endParaRPr lang="en-US" sz="1600" b="0" dirty="0" smtClean="0">
              <a:solidFill>
                <a:srgbClr val="000000"/>
              </a:solidFill>
            </a:endParaRPr>
          </a:p>
          <a:p>
            <a:pPr>
              <a:defRPr/>
            </a:pPr>
            <a:endParaRPr lang="en-US" sz="1600" b="0" dirty="0">
              <a:solidFill>
                <a:srgbClr val="000000"/>
              </a:solidFill>
            </a:endParaRPr>
          </a:p>
          <a:p>
            <a:pPr>
              <a:defRPr/>
            </a:pPr>
            <a:endParaRPr lang="en-US" sz="1600" b="0" dirty="0" smtClean="0">
              <a:solidFill>
                <a:srgbClr val="000000"/>
              </a:solidFill>
            </a:endParaRPr>
          </a:p>
          <a:p>
            <a:pPr>
              <a:defRPr/>
            </a:pPr>
            <a:endParaRPr lang="en-US" sz="1600" b="0" dirty="0">
              <a:solidFill>
                <a:srgbClr val="000000"/>
              </a:solidFill>
            </a:endParaRPr>
          </a:p>
          <a:p>
            <a:pPr>
              <a:defRPr/>
            </a:pPr>
            <a:endParaRPr lang="en-US" sz="1600" b="0" dirty="0" smtClean="0">
              <a:solidFill>
                <a:srgbClr val="000000"/>
              </a:solidFill>
            </a:endParaRPr>
          </a:p>
          <a:p>
            <a:pPr>
              <a:defRPr/>
            </a:pPr>
            <a:endParaRPr lang="en-US" sz="1600" b="0" dirty="0">
              <a:solidFill>
                <a:srgbClr val="000000"/>
              </a:solidFill>
            </a:endParaRPr>
          </a:p>
          <a:p>
            <a:pPr>
              <a:defRPr/>
            </a:pPr>
            <a:endParaRPr lang="en-US" sz="1600" b="0" dirty="0" smtClean="0">
              <a:solidFill>
                <a:srgbClr val="000000"/>
              </a:solidFill>
            </a:endParaRPr>
          </a:p>
          <a:p>
            <a:pPr>
              <a:defRPr/>
            </a:pPr>
            <a:endParaRPr lang="en-US" sz="1600" b="0" dirty="0">
              <a:solidFill>
                <a:srgbClr val="000000"/>
              </a:solidFill>
            </a:endParaRPr>
          </a:p>
          <a:p>
            <a:pPr>
              <a:defRPr/>
            </a:pPr>
            <a:endParaRPr lang="en-US" sz="1600" b="0" dirty="0" smtClean="0">
              <a:solidFill>
                <a:srgbClr val="000000"/>
              </a:solidFill>
            </a:endParaRPr>
          </a:p>
          <a:p>
            <a:pPr>
              <a:defRPr/>
            </a:pPr>
            <a:endParaRPr lang="en-US" sz="1600" b="0" dirty="0">
              <a:solidFill>
                <a:srgbClr val="000000"/>
              </a:solidFill>
            </a:endParaRPr>
          </a:p>
          <a:p>
            <a:pPr>
              <a:defRPr/>
            </a:pPr>
            <a:endParaRPr lang="en-US" sz="1600" b="0" dirty="0" smtClean="0">
              <a:solidFill>
                <a:srgbClr val="000000"/>
              </a:solidFill>
            </a:endParaRPr>
          </a:p>
          <a:p>
            <a:pPr>
              <a:defRPr/>
            </a:pPr>
            <a:endParaRPr lang="en-US" sz="1600" b="0" dirty="0">
              <a:solidFill>
                <a:srgbClr val="000000"/>
              </a:solidFill>
            </a:endParaRPr>
          </a:p>
          <a:p>
            <a:pPr>
              <a:defRPr/>
            </a:pPr>
            <a:endParaRPr lang="en-US" sz="1600" b="0" dirty="0" smtClean="0">
              <a:solidFill>
                <a:srgbClr val="000000"/>
              </a:solidFill>
            </a:endParaRPr>
          </a:p>
          <a:p>
            <a:pPr>
              <a:defRPr/>
            </a:pPr>
            <a:endParaRPr lang="en-US" sz="1600" b="0" dirty="0">
              <a:solidFill>
                <a:srgbClr val="000000"/>
              </a:solidFill>
            </a:endParaRPr>
          </a:p>
          <a:p>
            <a:pPr>
              <a:defRPr/>
            </a:pPr>
            <a:endParaRPr lang="en-US" sz="1600" b="0" dirty="0" smtClean="0">
              <a:solidFill>
                <a:srgbClr val="000000"/>
              </a:solidFill>
            </a:endParaRPr>
          </a:p>
          <a:p>
            <a:pPr>
              <a:defRPr/>
            </a:pPr>
            <a:endParaRPr lang="en-US" sz="1600" b="0" dirty="0">
              <a:solidFill>
                <a:srgbClr val="000000"/>
              </a:solidFill>
            </a:endParaRPr>
          </a:p>
          <a:p>
            <a:pPr>
              <a:defRPr/>
            </a:pPr>
            <a:endParaRPr lang="en-US" sz="1600" b="0" dirty="0">
              <a:solidFill>
                <a:srgbClr val="000000"/>
              </a:solidFill>
            </a:endParaRPr>
          </a:p>
        </p:txBody>
      </p:sp>
      <p:pic>
        <p:nvPicPr>
          <p:cNvPr id="3" name="Picture 2" descr="Arverene9.03.36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86400" y="304800"/>
            <a:ext cx="2927433" cy="1981200"/>
          </a:xfrm>
          <a:prstGeom prst="rect">
            <a:avLst/>
          </a:prstGeom>
          <a:ln>
            <a:solidFill>
              <a:srgbClr val="FF0309"/>
            </a:solidFill>
          </a:ln>
        </p:spPr>
      </p:pic>
      <p:pic>
        <p:nvPicPr>
          <p:cNvPr id="8" name="Picture 7" descr="ArvernePlan9.01.15 PM.png"/>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80000"/>
                    </a14:imgEffect>
                    <a14:imgEffect>
                      <a14:brightnessContrast bright="-9000" contrast="28000"/>
                    </a14:imgEffect>
                  </a14:imgLayer>
                </a14:imgProps>
              </a:ext>
              <a:ext uri="{28A0092B-C50C-407E-A947-70E740481C1C}">
                <a14:useLocalDpi xmlns:a14="http://schemas.microsoft.com/office/drawing/2010/main"/>
              </a:ext>
            </a:extLst>
          </a:blip>
          <a:srcRect/>
          <a:stretch/>
        </p:blipFill>
        <p:spPr>
          <a:xfrm>
            <a:off x="76200" y="4267200"/>
            <a:ext cx="3724649" cy="1674348"/>
          </a:xfrm>
          <a:prstGeom prst="rect">
            <a:avLst/>
          </a:prstGeom>
          <a:ln>
            <a:solidFill>
              <a:srgbClr val="FF0309"/>
            </a:solidFill>
          </a:ln>
        </p:spPr>
      </p:pic>
      <p:pic>
        <p:nvPicPr>
          <p:cNvPr id="10" name="Picture 9" descr="Arverne9.06.05 PM.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4800" y="304800"/>
            <a:ext cx="4800600" cy="3209621"/>
          </a:xfrm>
          <a:prstGeom prst="rect">
            <a:avLst/>
          </a:prstGeom>
          <a:ln>
            <a:solidFill>
              <a:srgbClr val="FF0309"/>
            </a:solidFill>
          </a:ln>
        </p:spPr>
      </p:pic>
      <p:pic>
        <p:nvPicPr>
          <p:cNvPr id="9" name="Picture 8" descr="Arverene9.07.05 PM.pn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962400" y="3286482"/>
            <a:ext cx="4838061" cy="3190518"/>
          </a:xfrm>
          <a:prstGeom prst="rect">
            <a:avLst/>
          </a:prstGeom>
          <a:ln>
            <a:solidFill>
              <a:srgbClr val="FF0309"/>
            </a:solidFill>
          </a:ln>
        </p:spPr>
      </p:pic>
    </p:spTree>
    <p:extLst>
      <p:ext uri="{BB962C8B-B14F-4D97-AF65-F5344CB8AC3E}">
        <p14:creationId xmlns:p14="http://schemas.microsoft.com/office/powerpoint/2010/main" val="20577756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3" descr="m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685800"/>
            <a:ext cx="6248400" cy="603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7698" name="Line 5"/>
          <p:cNvSpPr>
            <a:spLocks noChangeShapeType="1"/>
          </p:cNvSpPr>
          <p:nvPr/>
        </p:nvSpPr>
        <p:spPr bwMode="auto">
          <a:xfrm>
            <a:off x="2514600" y="4876800"/>
            <a:ext cx="2590800" cy="1524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99" name="Line 6"/>
          <p:cNvSpPr>
            <a:spLocks noChangeShapeType="1"/>
          </p:cNvSpPr>
          <p:nvPr/>
        </p:nvSpPr>
        <p:spPr bwMode="auto">
          <a:xfrm flipV="1">
            <a:off x="2514600" y="5181600"/>
            <a:ext cx="2667000" cy="14478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1" name="Line 7"/>
          <p:cNvSpPr>
            <a:spLocks noChangeShapeType="1"/>
          </p:cNvSpPr>
          <p:nvPr/>
        </p:nvSpPr>
        <p:spPr bwMode="auto">
          <a:xfrm>
            <a:off x="6027738" y="5468938"/>
            <a:ext cx="187325" cy="254000"/>
          </a:xfrm>
          <a:prstGeom prst="line">
            <a:avLst/>
          </a:prstGeom>
          <a:noFill/>
          <a:ln w="1016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b="0" dirty="0">
              <a:solidFill>
                <a:srgbClr val="000000"/>
              </a:solidFill>
            </a:endParaRPr>
          </a:p>
        </p:txBody>
      </p:sp>
      <p:sp>
        <p:nvSpPr>
          <p:cNvPr id="36872" name="Text Box 8"/>
          <p:cNvSpPr txBox="1">
            <a:spLocks noChangeArrowheads="1"/>
          </p:cNvSpPr>
          <p:nvPr/>
        </p:nvSpPr>
        <p:spPr bwMode="auto">
          <a:xfrm>
            <a:off x="20638" y="152400"/>
            <a:ext cx="3954462" cy="369888"/>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800" dirty="0" smtClean="0">
                <a:solidFill>
                  <a:srgbClr val="000000"/>
                </a:solidFill>
                <a:effectLst>
                  <a:outerShdw blurRad="38100" dist="38100" dir="2700000" algn="tl">
                    <a:srgbClr val="FFFFFF"/>
                  </a:outerShdw>
                </a:effectLst>
              </a:rPr>
              <a:t>Proposed: </a:t>
            </a:r>
            <a:r>
              <a:rPr lang="en-US" sz="1800" dirty="0" smtClean="0">
                <a:solidFill>
                  <a:srgbClr val="FF8000"/>
                </a:solidFill>
                <a:effectLst>
                  <a:outerShdw blurRad="38100" dist="38100" dir="2700000" algn="tl">
                    <a:srgbClr val="FFFFFF"/>
                  </a:outerShdw>
                </a:effectLst>
              </a:rPr>
              <a:t>2</a:t>
            </a:r>
            <a:r>
              <a:rPr lang="en-US" sz="1800" dirty="0" smtClean="0">
                <a:solidFill>
                  <a:srgbClr val="000000"/>
                </a:solidFill>
                <a:effectLst>
                  <a:outerShdw blurRad="38100" dist="38100" dir="2700000" algn="tl">
                    <a:srgbClr val="FFFFFF"/>
                  </a:outerShdw>
                </a:effectLst>
              </a:rPr>
              <a:t> -</a:t>
            </a:r>
            <a:r>
              <a:rPr lang="en-US" altLang="ja-JP" sz="1800" dirty="0" smtClean="0">
                <a:solidFill>
                  <a:srgbClr val="000000"/>
                </a:solidFill>
                <a:effectLst>
                  <a:outerShdw blurRad="38100" dist="38100" dir="2700000" algn="tl">
                    <a:srgbClr val="FFFFFF"/>
                  </a:outerShdw>
                </a:effectLst>
              </a:rPr>
              <a:t> </a:t>
            </a:r>
            <a:r>
              <a:rPr lang="en-US" altLang="ja-JP" sz="1800" dirty="0" smtClean="0">
                <a:solidFill>
                  <a:srgbClr val="FF0000"/>
                </a:solidFill>
                <a:effectLst>
                  <a:outerShdw blurRad="38100" dist="38100" dir="2700000" algn="tl">
                    <a:srgbClr val="FFFFFF"/>
                  </a:outerShdw>
                </a:effectLst>
              </a:rPr>
              <a:t>4</a:t>
            </a:r>
            <a:r>
              <a:rPr lang="en-US" altLang="ja-JP" sz="1800" dirty="0" smtClean="0">
                <a:solidFill>
                  <a:srgbClr val="000000"/>
                </a:solidFill>
                <a:effectLst>
                  <a:outerShdw blurRad="38100" dist="38100" dir="2700000" algn="tl">
                    <a:srgbClr val="FFFFFF"/>
                  </a:outerShdw>
                </a:effectLst>
              </a:rPr>
              <a:t> New York Barriers </a:t>
            </a:r>
            <a:endParaRPr lang="en-US" sz="1800" dirty="0" smtClean="0">
              <a:solidFill>
                <a:srgbClr val="000000"/>
              </a:solidFill>
              <a:effectLst>
                <a:outerShdw blurRad="38100" dist="38100" dir="2700000" algn="tl">
                  <a:srgbClr val="FFFFFF"/>
                </a:outerShdw>
              </a:effectLst>
            </a:endParaRPr>
          </a:p>
        </p:txBody>
      </p:sp>
      <p:grpSp>
        <p:nvGrpSpPr>
          <p:cNvPr id="157702" name="Group 2"/>
          <p:cNvGrpSpPr>
            <a:grpSpLocks/>
          </p:cNvGrpSpPr>
          <p:nvPr/>
        </p:nvGrpSpPr>
        <p:grpSpPr bwMode="auto">
          <a:xfrm>
            <a:off x="152400" y="685800"/>
            <a:ext cx="2424113" cy="1687513"/>
            <a:chOff x="152400" y="685800"/>
            <a:chExt cx="2424041" cy="1687511"/>
          </a:xfrm>
        </p:grpSpPr>
        <p:pic>
          <p:nvPicPr>
            <p:cNvPr id="157711" name="Picture 9" descr="barri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685800"/>
              <a:ext cx="2424041" cy="168751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6874" name="Text Box 10"/>
            <p:cNvSpPr txBox="1">
              <a:spLocks noChangeArrowheads="1"/>
            </p:cNvSpPr>
            <p:nvPr/>
          </p:nvSpPr>
          <p:spPr bwMode="auto">
            <a:xfrm>
              <a:off x="228598" y="762000"/>
              <a:ext cx="21144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eaLnBrk="1" hangingPunct="1">
                <a:spcBef>
                  <a:spcPct val="50000"/>
                </a:spcBef>
                <a:defRPr/>
              </a:pPr>
              <a:r>
                <a:rPr lang="en-US" sz="1200" dirty="0">
                  <a:solidFill>
                    <a:srgbClr val="000000"/>
                  </a:solidFill>
                  <a:effectLst>
                    <a:outerShdw blurRad="38100" dist="38100" dir="2700000" algn="tl">
                      <a:srgbClr val="DDDDDD"/>
                    </a:outerShdw>
                  </a:effectLst>
                </a:rPr>
                <a:t>London</a:t>
              </a:r>
              <a:r>
                <a:rPr lang="ja-JP" altLang="en-US" sz="1200" dirty="0">
                  <a:solidFill>
                    <a:srgbClr val="000000"/>
                  </a:solidFill>
                  <a:effectLst>
                    <a:outerShdw blurRad="38100" dist="38100" dir="2700000" algn="tl">
                      <a:srgbClr val="DDDDDD"/>
                    </a:outerShdw>
                  </a:effectLst>
                </a:rPr>
                <a:t>’</a:t>
              </a:r>
              <a:r>
                <a:rPr lang="en-US" sz="1200" dirty="0">
                  <a:solidFill>
                    <a:srgbClr val="000000"/>
                  </a:solidFill>
                  <a:effectLst>
                    <a:outerShdw blurRad="38100" dist="38100" dir="2700000" algn="tl">
                      <a:srgbClr val="DDDDDD"/>
                    </a:outerShdw>
                  </a:effectLst>
                </a:rPr>
                <a:t>s Thames Barriers</a:t>
              </a:r>
            </a:p>
          </p:txBody>
        </p:sp>
      </p:grpSp>
      <p:grpSp>
        <p:nvGrpSpPr>
          <p:cNvPr id="157703" name="Group 3"/>
          <p:cNvGrpSpPr>
            <a:grpSpLocks/>
          </p:cNvGrpSpPr>
          <p:nvPr/>
        </p:nvGrpSpPr>
        <p:grpSpPr bwMode="auto">
          <a:xfrm>
            <a:off x="152400" y="2667000"/>
            <a:ext cx="2455863" cy="1752600"/>
            <a:chOff x="152400" y="2667000"/>
            <a:chExt cx="2455115" cy="1752600"/>
          </a:xfrm>
        </p:grpSpPr>
        <p:pic>
          <p:nvPicPr>
            <p:cNvPr id="157709" name="Picture 1" descr="tsr_115_fig5.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400" y="2667000"/>
              <a:ext cx="2389909" cy="1752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10"/>
            <p:cNvSpPr txBox="1">
              <a:spLocks noChangeArrowheads="1"/>
            </p:cNvSpPr>
            <p:nvPr/>
          </p:nvSpPr>
          <p:spPr bwMode="auto">
            <a:xfrm>
              <a:off x="1295052" y="3276600"/>
              <a:ext cx="1312463"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eaLnBrk="1" hangingPunct="1">
                <a:lnSpc>
                  <a:spcPct val="60000"/>
                </a:lnSpc>
                <a:spcBef>
                  <a:spcPct val="50000"/>
                </a:spcBef>
                <a:defRPr/>
              </a:pPr>
              <a:r>
                <a:rPr lang="en-US" sz="1400" b="0" dirty="0">
                  <a:solidFill>
                    <a:srgbClr val="FFFFFF"/>
                  </a:solidFill>
                  <a:effectLst>
                    <a:outerShdw blurRad="38100" dist="38100" dir="2700000" algn="tl">
                      <a:srgbClr val="DDDDDD"/>
                    </a:outerShdw>
                  </a:effectLst>
                </a:rPr>
                <a:t>Rotterdam </a:t>
              </a:r>
            </a:p>
            <a:p>
              <a:pPr eaLnBrk="1" hangingPunct="1">
                <a:lnSpc>
                  <a:spcPct val="60000"/>
                </a:lnSpc>
                <a:spcBef>
                  <a:spcPct val="50000"/>
                </a:spcBef>
                <a:defRPr/>
              </a:pPr>
              <a:r>
                <a:rPr lang="en-US" sz="1400" b="0" dirty="0">
                  <a:solidFill>
                    <a:srgbClr val="FFFFFF"/>
                  </a:solidFill>
                  <a:effectLst>
                    <a:outerShdw blurRad="38100" dist="38100" dir="2700000" algn="tl">
                      <a:srgbClr val="DDDDDD"/>
                    </a:outerShdw>
                  </a:effectLst>
                </a:rPr>
                <a:t>Flood Barriers</a:t>
              </a:r>
            </a:p>
          </p:txBody>
        </p:sp>
      </p:grpSp>
      <p:grpSp>
        <p:nvGrpSpPr>
          <p:cNvPr id="157704" name="Group 4"/>
          <p:cNvGrpSpPr>
            <a:grpSpLocks/>
          </p:cNvGrpSpPr>
          <p:nvPr/>
        </p:nvGrpSpPr>
        <p:grpSpPr bwMode="auto">
          <a:xfrm>
            <a:off x="152400" y="4876800"/>
            <a:ext cx="2362200" cy="1770063"/>
            <a:chOff x="152400" y="4877036"/>
            <a:chExt cx="2362200" cy="1769828"/>
          </a:xfrm>
        </p:grpSpPr>
        <p:pic>
          <p:nvPicPr>
            <p:cNvPr id="36875" name="Picture 1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2400" y="4877036"/>
              <a:ext cx="2362200" cy="1769828"/>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 name="Text Box 10"/>
            <p:cNvSpPr txBox="1">
              <a:spLocks noChangeArrowheads="1"/>
            </p:cNvSpPr>
            <p:nvPr/>
          </p:nvSpPr>
          <p:spPr bwMode="auto">
            <a:xfrm>
              <a:off x="228600" y="5004019"/>
              <a:ext cx="1028700" cy="452378"/>
            </a:xfrm>
            <a:prstGeom prst="rect">
              <a:avLst/>
            </a:prstGeom>
            <a:solidFill>
              <a:srgbClr val="F2F2F2"/>
            </a:solidFill>
            <a:ln>
              <a:noFill/>
            </a:ln>
            <a:effectLst/>
            <a:extLst/>
          </p:spPr>
          <p:txBody>
            <a:bodyPr wrap="none" anchor="ctr">
              <a:spAutoFit/>
            </a:bodyPr>
            <a:lstStyle/>
            <a:p>
              <a:pPr eaLnBrk="1" hangingPunct="1">
                <a:lnSpc>
                  <a:spcPct val="70000"/>
                </a:lnSpc>
                <a:spcBef>
                  <a:spcPct val="50000"/>
                </a:spcBef>
                <a:defRPr/>
              </a:pPr>
              <a:r>
                <a:rPr lang="en-US" sz="1200" dirty="0">
                  <a:solidFill>
                    <a:srgbClr val="FF0000"/>
                  </a:solidFill>
                  <a:effectLst>
                    <a:outerShdw blurRad="38100" dist="38100" dir="2700000" algn="tl">
                      <a:srgbClr val="DDDDDD"/>
                    </a:outerShdw>
                  </a:effectLst>
                </a:rPr>
                <a:t>Proposed</a:t>
              </a:r>
            </a:p>
            <a:p>
              <a:pPr eaLnBrk="1" hangingPunct="1">
                <a:lnSpc>
                  <a:spcPct val="70000"/>
                </a:lnSpc>
                <a:spcBef>
                  <a:spcPct val="50000"/>
                </a:spcBef>
                <a:defRPr/>
              </a:pPr>
              <a:r>
                <a:rPr lang="en-US" sz="1200" dirty="0">
                  <a:solidFill>
                    <a:srgbClr val="FF0000"/>
                  </a:solidFill>
                  <a:effectLst>
                    <a:outerShdw blurRad="38100" dist="38100" dir="2700000" algn="tl">
                      <a:srgbClr val="DDDDDD"/>
                    </a:outerShdw>
                  </a:effectLst>
                </a:rPr>
                <a:t>NY Barriers</a:t>
              </a:r>
            </a:p>
          </p:txBody>
        </p:sp>
      </p:grpSp>
      <p:sp>
        <p:nvSpPr>
          <p:cNvPr id="15" name="Text Box 8"/>
          <p:cNvSpPr txBox="1">
            <a:spLocks noChangeArrowheads="1"/>
          </p:cNvSpPr>
          <p:nvPr/>
        </p:nvSpPr>
        <p:spPr bwMode="auto">
          <a:xfrm>
            <a:off x="4060825" y="152400"/>
            <a:ext cx="4519613" cy="369888"/>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altLang="ja-JP" sz="1800" dirty="0" smtClean="0">
                <a:solidFill>
                  <a:srgbClr val="FF0000"/>
                </a:solidFill>
                <a:effectLst>
                  <a:outerShdw blurRad="38100" dist="38100" dir="2700000" algn="tl">
                    <a:srgbClr val="000000"/>
                  </a:outerShdw>
                </a:effectLst>
              </a:rPr>
              <a:t>Barriers Probably </a:t>
            </a:r>
            <a:r>
              <a:rPr lang="en-US" altLang="ja-JP" sz="1800" dirty="0">
                <a:solidFill>
                  <a:srgbClr val="FF0000"/>
                </a:solidFill>
                <a:effectLst>
                  <a:outerShdw blurRad="38100" dist="38100" dir="2700000" algn="tl">
                    <a:srgbClr val="000000"/>
                  </a:outerShdw>
                </a:effectLst>
              </a:rPr>
              <a:t>Unsustainable</a:t>
            </a:r>
            <a:r>
              <a:rPr lang="en-US" altLang="ja-JP" sz="1800" dirty="0">
                <a:solidFill>
                  <a:srgbClr val="000000"/>
                </a:solidFill>
                <a:effectLst>
                  <a:outerShdw blurRad="38100" dist="38100" dir="2700000" algn="tl">
                    <a:srgbClr val="FFFFFF"/>
                  </a:outerShdw>
                </a:effectLst>
              </a:rPr>
              <a:t>. Why</a:t>
            </a:r>
            <a:r>
              <a:rPr lang="en-US" altLang="ja-JP" sz="1800" dirty="0" smtClean="0">
                <a:solidFill>
                  <a:srgbClr val="000000"/>
                </a:solidFill>
                <a:effectLst>
                  <a:outerShdw blurRad="38100" dist="38100" dir="2700000" algn="tl">
                    <a:srgbClr val="FFFFFF"/>
                  </a:outerShdw>
                </a:effectLst>
              </a:rPr>
              <a:t>? </a:t>
            </a:r>
            <a:endParaRPr lang="en-US" sz="1800" dirty="0" smtClean="0">
              <a:solidFill>
                <a:srgbClr val="000000"/>
              </a:solidFill>
              <a:effectLst>
                <a:outerShdw blurRad="38100" dist="38100" dir="2700000" algn="tl">
                  <a:srgbClr val="FFFFFF"/>
                </a:outerShdw>
              </a:effectLst>
            </a:endParaRPr>
          </a:p>
        </p:txBody>
      </p:sp>
      <p:grpSp>
        <p:nvGrpSpPr>
          <p:cNvPr id="9" name="Group 8"/>
          <p:cNvGrpSpPr/>
          <p:nvPr/>
        </p:nvGrpSpPr>
        <p:grpSpPr>
          <a:xfrm>
            <a:off x="5943600" y="2133600"/>
            <a:ext cx="1295400" cy="4724400"/>
            <a:chOff x="5943600" y="2133600"/>
            <a:chExt cx="1295400" cy="4724400"/>
          </a:xfrm>
        </p:grpSpPr>
        <p:cxnSp>
          <p:nvCxnSpPr>
            <p:cNvPr id="19" name="Straight Arrow Connector 18"/>
            <p:cNvCxnSpPr/>
            <p:nvPr/>
          </p:nvCxnSpPr>
          <p:spPr bwMode="auto">
            <a:xfrm flipH="1">
              <a:off x="5943600" y="5867400"/>
              <a:ext cx="228600" cy="990600"/>
            </a:xfrm>
            <a:prstGeom prst="straightConnector1">
              <a:avLst/>
            </a:prstGeom>
            <a:solidFill>
              <a:schemeClr val="accent1"/>
            </a:solidFill>
            <a:ln w="57150" cap="flat" cmpd="sng" algn="ctr">
              <a:solidFill>
                <a:srgbClr val="F99122"/>
              </a:solidFill>
              <a:prstDash val="solid"/>
              <a:round/>
              <a:headEnd type="arrow"/>
              <a:tailEnd type="arrow"/>
            </a:ln>
            <a:effectLst>
              <a:outerShdw blurRad="63500" dist="38099" dir="2700000" algn="ctr" rotWithShape="0">
                <a:schemeClr val="tx1">
                  <a:alpha val="92000"/>
                </a:schemeClr>
              </a:outerShdw>
            </a:effectLst>
            <a:extLst/>
          </p:spPr>
        </p:cxnSp>
        <p:cxnSp>
          <p:nvCxnSpPr>
            <p:cNvPr id="20" name="Straight Connector 19"/>
            <p:cNvCxnSpPr/>
            <p:nvPr/>
          </p:nvCxnSpPr>
          <p:spPr bwMode="auto">
            <a:xfrm>
              <a:off x="7239000" y="2133600"/>
              <a:ext cx="0" cy="533400"/>
            </a:xfrm>
            <a:prstGeom prst="line">
              <a:avLst/>
            </a:prstGeom>
            <a:solidFill>
              <a:schemeClr val="accent1"/>
            </a:solidFill>
            <a:ln w="76200" cap="flat" cmpd="sng" algn="ctr">
              <a:solidFill>
                <a:srgbClr val="F99122"/>
              </a:solidFill>
              <a:prstDash val="solid"/>
              <a:round/>
              <a:headEnd type="none" w="med" len="med"/>
              <a:tailEnd type="none" w="med" len="med"/>
            </a:ln>
            <a:effectLst>
              <a:outerShdw blurRad="63500" dist="38099" dir="2700000" algn="ctr" rotWithShape="0">
                <a:schemeClr val="tx1">
                  <a:alpha val="92000"/>
                </a:schemeClr>
              </a:outerShdw>
            </a:effectLst>
            <a:extLst/>
          </p:spPr>
        </p:cxnSp>
      </p:grpSp>
      <p:pic>
        <p:nvPicPr>
          <p:cNvPr id="6" name="Picture 5" descr="russian-flood-barrier_5.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85800" y="990600"/>
            <a:ext cx="7620000" cy="4838700"/>
          </a:xfrm>
          <a:prstGeom prst="rect">
            <a:avLst/>
          </a:prstGeom>
          <a:ln w="38100" cmpd="sng">
            <a:solidFill>
              <a:srgbClr val="E0334A"/>
            </a:solid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melt2005and199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171" y="18592"/>
            <a:ext cx="9144000" cy="6858000"/>
          </a:xfrm>
          <a:prstGeom prst="rect">
            <a:avLst/>
          </a:prstGeom>
          <a:noFill/>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grpSp>
        <p:nvGrpSpPr>
          <p:cNvPr id="38915" name="Group 3"/>
          <p:cNvGrpSpPr>
            <a:grpSpLocks/>
          </p:cNvGrpSpPr>
          <p:nvPr/>
        </p:nvGrpSpPr>
        <p:grpSpPr bwMode="auto">
          <a:xfrm>
            <a:off x="3581400" y="381000"/>
            <a:ext cx="5380038" cy="3684588"/>
            <a:chOff x="2256" y="240"/>
            <a:chExt cx="3389" cy="2321"/>
          </a:xfrm>
        </p:grpSpPr>
        <p:grpSp>
          <p:nvGrpSpPr>
            <p:cNvPr id="38916" name="Group 4"/>
            <p:cNvGrpSpPr>
              <a:grpSpLocks/>
            </p:cNvGrpSpPr>
            <p:nvPr/>
          </p:nvGrpSpPr>
          <p:grpSpPr bwMode="auto">
            <a:xfrm>
              <a:off x="2256" y="240"/>
              <a:ext cx="3389" cy="2321"/>
              <a:chOff x="2256" y="240"/>
              <a:chExt cx="3389" cy="2321"/>
            </a:xfrm>
          </p:grpSpPr>
          <p:pic>
            <p:nvPicPr>
              <p:cNvPr id="38917" name="Picture 5" descr="Greenland_ice_sheet_melt_figure"/>
              <p:cNvPicPr>
                <a:picLocks noChangeAspect="1" noChangeArrowheads="1"/>
              </p:cNvPicPr>
              <p:nvPr/>
            </p:nvPicPr>
            <p:blipFill>
              <a:blip r:embed="rId4" cstate="email">
                <a:alphaModFix amt="77000"/>
                <a:extLst>
                  <a:ext uri="{28A0092B-C50C-407E-A947-70E740481C1C}">
                    <a14:useLocalDpi xmlns:a14="http://schemas.microsoft.com/office/drawing/2010/main"/>
                  </a:ext>
                </a:extLst>
              </a:blip>
              <a:srcRect/>
              <a:stretch>
                <a:fillRect/>
              </a:stretch>
            </p:blipFill>
            <p:spPr bwMode="auto">
              <a:xfrm>
                <a:off x="2256" y="240"/>
                <a:ext cx="3389" cy="2321"/>
              </a:xfrm>
              <a:prstGeom prst="rect">
                <a:avLst/>
              </a:prstGeom>
              <a:noFill/>
              <a:ln w="9525">
                <a:solidFill>
                  <a:schemeClr val="tx1">
                    <a:alpha val="71001"/>
                  </a:schemeClr>
                </a:solidFill>
                <a:miter lim="800000"/>
                <a:headEnd/>
                <a:tailEnd/>
              </a:ln>
              <a:effectLst/>
              <a:extLst>
                <a:ext uri="{909E8E84-426E-40DD-AFC4-6F175D3DCCD1}">
                  <a14:hiddenFill xmlns:a14="http://schemas.microsoft.com/office/drawing/2010/main">
                    <a:solidFill>
                      <a:srgbClr val="FFFFFF">
                        <a:alpha val="77000"/>
                      </a:srgbClr>
                    </a:solidFill>
                  </a14:hiddenFill>
                </a:ext>
                <a:ext uri="{AF507438-7753-43E0-B8FC-AC1667EBCBE1}">
                  <a14:hiddenEffects xmlns:a14="http://schemas.microsoft.com/office/drawing/2010/main">
                    <a:effectLst>
                      <a:outerShdw blurRad="63500" dist="35921" dir="2700000" algn="ctr" rotWithShape="0">
                        <a:srgbClr val="000000"/>
                      </a:outerShdw>
                    </a:effectLst>
                  </a14:hiddenEffects>
                </a:ext>
              </a:extLst>
            </p:spPr>
          </p:pic>
          <p:sp>
            <p:nvSpPr>
              <p:cNvPr id="38918" name="Text Box 6"/>
              <p:cNvSpPr txBox="1">
                <a:spLocks noChangeArrowheads="1"/>
              </p:cNvSpPr>
              <p:nvPr/>
            </p:nvSpPr>
            <p:spPr bwMode="auto">
              <a:xfrm>
                <a:off x="2688" y="480"/>
                <a:ext cx="356" cy="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alpha val="71001"/>
                      </a:schemeClr>
                    </a:solidFill>
                    <a:miter lim="800000"/>
                    <a:headEnd/>
                    <a:tailEnd/>
                  </a14:hiddenLine>
                </a:ext>
                <a:ext uri="{AF507438-7753-43E0-B8FC-AC1667EBCBE1}">
                  <a14:hiddenEffects xmlns:a14="http://schemas.microsoft.com/office/drawing/2010/main">
                    <a:effectLst>
                      <a:outerShdw blurRad="63500" dist="35921" dir="2700000" algn="ctr" rotWithShape="0">
                        <a:srgbClr val="000000">
                          <a:alpha val="74998"/>
                        </a:srgbClr>
                      </a:outerShdw>
                    </a:effectLst>
                  </a14:hiddenEffects>
                </a:ext>
              </a:extLst>
            </p:spPr>
            <p:txBody>
              <a:bodyPr wrap="none">
                <a:spAutoFit/>
              </a:bodyPr>
              <a:lstStyle/>
              <a:p>
                <a:pPr eaLnBrk="0" hangingPunct="0"/>
                <a:r>
                  <a:rPr lang="en-US" dirty="0">
                    <a:solidFill>
                      <a:srgbClr val="000000"/>
                    </a:solidFill>
                    <a:ea typeface="ＭＳ Ｐゴシック" charset="0"/>
                    <a:cs typeface="ＭＳ Ｐゴシック" charset="0"/>
                  </a:rPr>
                  <a:t>15 </a:t>
                </a:r>
              </a:p>
              <a:p>
                <a:pPr eaLnBrk="0" hangingPunct="0">
                  <a:lnSpc>
                    <a:spcPct val="80000"/>
                  </a:lnSpc>
                </a:pPr>
                <a:endParaRPr lang="en-US" dirty="0">
                  <a:solidFill>
                    <a:srgbClr val="000000"/>
                  </a:solidFill>
                  <a:ea typeface="ＭＳ Ｐゴシック" charset="0"/>
                  <a:cs typeface="ＭＳ Ｐゴシック" charset="0"/>
                </a:endParaRPr>
              </a:p>
              <a:p>
                <a:pPr eaLnBrk="0" hangingPunct="0"/>
                <a:r>
                  <a:rPr lang="en-US" dirty="0">
                    <a:solidFill>
                      <a:srgbClr val="000000"/>
                    </a:solidFill>
                    <a:ea typeface="ＭＳ Ｐゴシック" charset="0"/>
                    <a:cs typeface="ＭＳ Ｐゴシック" charset="0"/>
                  </a:rPr>
                  <a:t>12</a:t>
                </a:r>
              </a:p>
              <a:p>
                <a:pPr eaLnBrk="0" hangingPunct="0">
                  <a:lnSpc>
                    <a:spcPct val="90000"/>
                  </a:lnSpc>
                </a:pPr>
                <a:endParaRPr lang="en-US" dirty="0">
                  <a:solidFill>
                    <a:srgbClr val="000000"/>
                  </a:solidFill>
                  <a:ea typeface="ＭＳ Ｐゴシック" charset="0"/>
                  <a:cs typeface="ＭＳ Ｐゴシック" charset="0"/>
                </a:endParaRPr>
              </a:p>
              <a:p>
                <a:pPr eaLnBrk="0" hangingPunct="0"/>
                <a:r>
                  <a:rPr lang="en-US" dirty="0">
                    <a:solidFill>
                      <a:srgbClr val="000000"/>
                    </a:solidFill>
                    <a:ea typeface="ＭＳ Ｐゴシック" charset="0"/>
                    <a:cs typeface="ＭＳ Ｐゴシック" charset="0"/>
                  </a:rPr>
                  <a:t> 9</a:t>
                </a:r>
              </a:p>
              <a:p>
                <a:pPr eaLnBrk="0" hangingPunct="0">
                  <a:lnSpc>
                    <a:spcPct val="80000"/>
                  </a:lnSpc>
                </a:pPr>
                <a:endParaRPr lang="en-US" dirty="0">
                  <a:solidFill>
                    <a:srgbClr val="000000"/>
                  </a:solidFill>
                  <a:ea typeface="ＭＳ Ｐゴシック" charset="0"/>
                  <a:cs typeface="ＭＳ Ｐゴシック" charset="0"/>
                </a:endParaRPr>
              </a:p>
              <a:p>
                <a:pPr eaLnBrk="0" hangingPunct="0"/>
                <a:r>
                  <a:rPr lang="en-US" dirty="0">
                    <a:solidFill>
                      <a:srgbClr val="000000"/>
                    </a:solidFill>
                    <a:ea typeface="ＭＳ Ｐゴシック" charset="0"/>
                    <a:cs typeface="ＭＳ Ｐゴシック" charset="0"/>
                  </a:rPr>
                  <a:t> 6</a:t>
                </a:r>
              </a:p>
              <a:p>
                <a:pPr eaLnBrk="0" hangingPunct="0">
                  <a:lnSpc>
                    <a:spcPct val="80000"/>
                  </a:lnSpc>
                </a:pPr>
                <a:endParaRPr lang="en-US" dirty="0">
                  <a:solidFill>
                    <a:srgbClr val="000000"/>
                  </a:solidFill>
                  <a:ea typeface="ＭＳ Ｐゴシック" charset="0"/>
                  <a:cs typeface="ＭＳ Ｐゴシック" charset="0"/>
                </a:endParaRPr>
              </a:p>
              <a:p>
                <a:pPr eaLnBrk="0" hangingPunct="0"/>
                <a:r>
                  <a:rPr lang="en-US" dirty="0">
                    <a:solidFill>
                      <a:srgbClr val="000000"/>
                    </a:solidFill>
                    <a:ea typeface="ＭＳ Ｐゴシック" charset="0"/>
                    <a:cs typeface="ＭＳ Ｐゴシック" charset="0"/>
                  </a:rPr>
                  <a:t> 3 </a:t>
                </a:r>
                <a:r>
                  <a:rPr lang="en-US" dirty="0" err="1">
                    <a:solidFill>
                      <a:srgbClr val="000000"/>
                    </a:solidFill>
                    <a:ea typeface="ＭＳ Ｐゴシック" charset="0"/>
                    <a:cs typeface="ＭＳ Ｐゴシック" charset="0"/>
                  </a:rPr>
                  <a:t>ft</a:t>
                </a:r>
                <a:endParaRPr lang="en-US" dirty="0">
                  <a:solidFill>
                    <a:srgbClr val="000000"/>
                  </a:solidFill>
                  <a:ea typeface="ＭＳ Ｐゴシック" charset="0"/>
                  <a:cs typeface="ＭＳ Ｐゴシック" charset="0"/>
                </a:endParaRPr>
              </a:p>
              <a:p>
                <a:pPr eaLnBrk="0" hangingPunct="0"/>
                <a:endParaRPr lang="en-US" dirty="0">
                  <a:solidFill>
                    <a:srgbClr val="000000"/>
                  </a:solidFill>
                  <a:ea typeface="ＭＳ Ｐゴシック" charset="0"/>
                  <a:cs typeface="ＭＳ Ｐゴシック" charset="0"/>
                </a:endParaRPr>
              </a:p>
              <a:p>
                <a:pPr eaLnBrk="0" hangingPunct="0"/>
                <a:endParaRPr lang="en-US" dirty="0">
                  <a:solidFill>
                    <a:srgbClr val="000000"/>
                  </a:solidFill>
                  <a:ea typeface="ＭＳ Ｐゴシック" charset="0"/>
                  <a:cs typeface="ＭＳ Ｐゴシック" charset="0"/>
                </a:endParaRPr>
              </a:p>
            </p:txBody>
          </p:sp>
        </p:grpSp>
        <p:sp>
          <p:nvSpPr>
            <p:cNvPr id="38919" name="Text Box 7"/>
            <p:cNvSpPr txBox="1">
              <a:spLocks noChangeArrowheads="1"/>
            </p:cNvSpPr>
            <p:nvPr/>
          </p:nvSpPr>
          <p:spPr bwMode="auto">
            <a:xfrm>
              <a:off x="2957" y="315"/>
              <a:ext cx="246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alpha val="71001"/>
                    </a:schemeClr>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a:r>
                <a:rPr lang="en-US" sz="1400" dirty="0">
                  <a:solidFill>
                    <a:srgbClr val="000000"/>
                  </a:solidFill>
                  <a:effectLst>
                    <a:outerShdw blurRad="38100" dist="38100" dir="2700000" algn="tl">
                      <a:srgbClr val="DDDDDD"/>
                    </a:outerShdw>
                  </a:effectLst>
                  <a:ea typeface="ＭＳ Ｐゴシック" charset="0"/>
                  <a:cs typeface="ＭＳ Ｐゴシック" charset="0"/>
                </a:rPr>
                <a:t>Contribution to SLR from </a:t>
              </a:r>
              <a:r>
                <a:rPr lang="en-US" sz="1400" b="1" dirty="0">
                  <a:solidFill>
                    <a:srgbClr val="2D2D8A"/>
                  </a:solidFill>
                  <a:effectLst>
                    <a:outerShdw blurRad="38100" dist="38100" dir="2700000" algn="tl">
                      <a:srgbClr val="DDDDDD"/>
                    </a:outerShdw>
                  </a:effectLst>
                  <a:ea typeface="ＭＳ Ｐゴシック" charset="0"/>
                  <a:cs typeface="ＭＳ Ｐゴシック" charset="0"/>
                </a:rPr>
                <a:t>Greenland</a:t>
              </a:r>
              <a:r>
                <a:rPr lang="en-US" sz="1400" dirty="0">
                  <a:solidFill>
                    <a:srgbClr val="000000"/>
                  </a:solidFill>
                  <a:effectLst>
                    <a:outerShdw blurRad="38100" dist="38100" dir="2700000" algn="tl">
                      <a:srgbClr val="DDDDDD"/>
                    </a:outerShdw>
                  </a:effectLst>
                  <a:ea typeface="ＭＳ Ｐゴシック" charset="0"/>
                  <a:cs typeface="ＭＳ Ｐゴシック" charset="0"/>
                </a:rPr>
                <a:t> Ice Sheet</a:t>
              </a:r>
            </a:p>
            <a:p>
              <a:pPr algn="ctr"/>
              <a:r>
                <a:rPr lang="en-US" sz="1400" dirty="0">
                  <a:solidFill>
                    <a:srgbClr val="000000"/>
                  </a:solidFill>
                  <a:effectLst>
                    <a:outerShdw blurRad="38100" dist="38100" dir="2700000" algn="tl">
                      <a:srgbClr val="DDDDDD"/>
                    </a:outerShdw>
                  </a:effectLst>
                  <a:ea typeface="ＭＳ Ｐゴシック" charset="0"/>
                  <a:cs typeface="ＭＳ Ｐゴシック" charset="0"/>
                </a:rPr>
                <a:t>As a function of average temperature increase</a:t>
              </a:r>
            </a:p>
          </p:txBody>
        </p:sp>
      </p:grpSp>
      <p:pic>
        <p:nvPicPr>
          <p:cNvPr id="2" name="Picture 1" descr="456px-NYH_gna41074_5.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2400" y="2362200"/>
            <a:ext cx="3286369" cy="4222262"/>
          </a:xfrm>
          <a:prstGeom prst="rect">
            <a:avLst/>
          </a:prstGeom>
        </p:spPr>
      </p:pic>
      <p:grpSp>
        <p:nvGrpSpPr>
          <p:cNvPr id="6" name="Group 5"/>
          <p:cNvGrpSpPr/>
          <p:nvPr/>
        </p:nvGrpSpPr>
        <p:grpSpPr>
          <a:xfrm>
            <a:off x="1981200" y="3124200"/>
            <a:ext cx="990600" cy="2514600"/>
            <a:chOff x="2057400" y="3124200"/>
            <a:chExt cx="914400" cy="2895600"/>
          </a:xfrm>
        </p:grpSpPr>
        <p:cxnSp>
          <p:nvCxnSpPr>
            <p:cNvPr id="4" name="Straight Connector 3"/>
            <p:cNvCxnSpPr/>
            <p:nvPr/>
          </p:nvCxnSpPr>
          <p:spPr bwMode="auto">
            <a:xfrm flipH="1">
              <a:off x="2127738" y="5230091"/>
              <a:ext cx="211015" cy="350982"/>
            </a:xfrm>
            <a:prstGeom prst="line">
              <a:avLst/>
            </a:prstGeom>
            <a:solidFill>
              <a:schemeClr val="accent1"/>
            </a:solidFill>
            <a:ln w="76200" cap="flat" cmpd="sng" algn="ctr">
              <a:solidFill>
                <a:srgbClr val="F99122"/>
              </a:solidFill>
              <a:prstDash val="sysDash"/>
              <a:round/>
              <a:headEnd type="none" w="med" len="med"/>
              <a:tailEnd type="none" w="med" len="med"/>
            </a:ln>
            <a:effectLst>
              <a:outerShdw blurRad="63500" dist="38099" dir="2700000" algn="ctr" rotWithShape="0">
                <a:schemeClr val="tx1">
                  <a:alpha val="98000"/>
                </a:schemeClr>
              </a:outerShdw>
            </a:effectLst>
            <a:extLst/>
          </p:spPr>
        </p:cxnSp>
        <p:cxnSp>
          <p:nvCxnSpPr>
            <p:cNvPr id="11" name="Straight Connector 10"/>
            <p:cNvCxnSpPr/>
            <p:nvPr/>
          </p:nvCxnSpPr>
          <p:spPr bwMode="auto">
            <a:xfrm>
              <a:off x="2971800" y="3124200"/>
              <a:ext cx="0" cy="152400"/>
            </a:xfrm>
            <a:prstGeom prst="line">
              <a:avLst/>
            </a:prstGeom>
            <a:solidFill>
              <a:schemeClr val="accent1"/>
            </a:solidFill>
            <a:ln w="76200" cap="flat" cmpd="sng" algn="ctr">
              <a:solidFill>
                <a:srgbClr val="F99122"/>
              </a:solidFill>
              <a:prstDash val="sysDash"/>
              <a:round/>
              <a:headEnd type="none" w="med" len="med"/>
              <a:tailEnd type="none" w="med" len="med"/>
            </a:ln>
            <a:effectLst>
              <a:outerShdw blurRad="63500" dist="38099" dir="2700000" algn="ctr" rotWithShape="0">
                <a:schemeClr val="tx1">
                  <a:alpha val="98000"/>
                </a:schemeClr>
              </a:outerShdw>
            </a:effectLst>
            <a:extLst/>
          </p:spPr>
        </p:cxnSp>
        <p:cxnSp>
          <p:nvCxnSpPr>
            <p:cNvPr id="16" name="Straight Connector 15"/>
            <p:cNvCxnSpPr/>
            <p:nvPr/>
          </p:nvCxnSpPr>
          <p:spPr bwMode="auto">
            <a:xfrm flipH="1">
              <a:off x="2057400" y="5668818"/>
              <a:ext cx="70338" cy="350982"/>
            </a:xfrm>
            <a:prstGeom prst="line">
              <a:avLst/>
            </a:prstGeom>
            <a:solidFill>
              <a:schemeClr val="accent1"/>
            </a:solidFill>
            <a:ln w="76200" cap="flat" cmpd="sng" algn="ctr">
              <a:solidFill>
                <a:srgbClr val="F99122"/>
              </a:solidFill>
              <a:prstDash val="sysDash"/>
              <a:round/>
              <a:headEnd type="none" w="med" len="med"/>
              <a:tailEnd type="none" w="med" len="med"/>
            </a:ln>
            <a:effectLst>
              <a:outerShdw blurRad="63500" dist="38099" dir="2700000" algn="ctr" rotWithShape="0">
                <a:schemeClr val="tx1">
                  <a:alpha val="98000"/>
                </a:schemeClr>
              </a:outerShdw>
            </a:effectLst>
            <a:extLst/>
          </p:spPr>
        </p:cxnSp>
      </p:grpSp>
      <p:grpSp>
        <p:nvGrpSpPr>
          <p:cNvPr id="24" name="Group 23"/>
          <p:cNvGrpSpPr/>
          <p:nvPr/>
        </p:nvGrpSpPr>
        <p:grpSpPr>
          <a:xfrm>
            <a:off x="4267200" y="468097"/>
            <a:ext cx="2533241" cy="2960903"/>
            <a:chOff x="4267200" y="468097"/>
            <a:chExt cx="2533241" cy="2960903"/>
          </a:xfrm>
        </p:grpSpPr>
        <p:sp>
          <p:nvSpPr>
            <p:cNvPr id="22" name="Freeform 21"/>
            <p:cNvSpPr/>
            <p:nvPr/>
          </p:nvSpPr>
          <p:spPr>
            <a:xfrm>
              <a:off x="4267200" y="468097"/>
              <a:ext cx="2366273" cy="2960903"/>
            </a:xfrm>
            <a:custGeom>
              <a:avLst/>
              <a:gdLst>
                <a:gd name="connsiteX0" fmla="*/ 0 w 2038498"/>
                <a:gd name="connsiteY0" fmla="*/ 2991193 h 2991193"/>
                <a:gd name="connsiteX1" fmla="*/ 217217 w 2038498"/>
                <a:gd name="connsiteY1" fmla="*/ 2489846 h 2991193"/>
                <a:gd name="connsiteX2" fmla="*/ 501270 w 2038498"/>
                <a:gd name="connsiteY2" fmla="*/ 2038635 h 2991193"/>
                <a:gd name="connsiteX3" fmla="*/ 601524 w 2038498"/>
                <a:gd name="connsiteY3" fmla="*/ 1520577 h 2991193"/>
                <a:gd name="connsiteX4" fmla="*/ 802032 w 2038498"/>
                <a:gd name="connsiteY4" fmla="*/ 1019230 h 2991193"/>
                <a:gd name="connsiteX5" fmla="*/ 1336720 w 2038498"/>
                <a:gd name="connsiteY5" fmla="*/ 551307 h 2991193"/>
                <a:gd name="connsiteX6" fmla="*/ 1888117 w 2038498"/>
                <a:gd name="connsiteY6" fmla="*/ 33249 h 2991193"/>
                <a:gd name="connsiteX7" fmla="*/ 2038498 w 2038498"/>
                <a:gd name="connsiteY7" fmla="*/ 49961 h 299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8498" h="2991193">
                  <a:moveTo>
                    <a:pt x="0" y="2991193"/>
                  </a:moveTo>
                  <a:cubicBezTo>
                    <a:pt x="66836" y="2819899"/>
                    <a:pt x="133672" y="2648606"/>
                    <a:pt x="217217" y="2489846"/>
                  </a:cubicBezTo>
                  <a:cubicBezTo>
                    <a:pt x="300762" y="2331086"/>
                    <a:pt x="437219" y="2200180"/>
                    <a:pt x="501270" y="2038635"/>
                  </a:cubicBezTo>
                  <a:cubicBezTo>
                    <a:pt x="565321" y="1877090"/>
                    <a:pt x="551397" y="1690478"/>
                    <a:pt x="601524" y="1520577"/>
                  </a:cubicBezTo>
                  <a:cubicBezTo>
                    <a:pt x="651651" y="1350676"/>
                    <a:pt x="679499" y="1180775"/>
                    <a:pt x="802032" y="1019230"/>
                  </a:cubicBezTo>
                  <a:cubicBezTo>
                    <a:pt x="924565" y="857685"/>
                    <a:pt x="1155706" y="715637"/>
                    <a:pt x="1336720" y="551307"/>
                  </a:cubicBezTo>
                  <a:cubicBezTo>
                    <a:pt x="1517734" y="386977"/>
                    <a:pt x="1771154" y="116807"/>
                    <a:pt x="1888117" y="33249"/>
                  </a:cubicBezTo>
                  <a:cubicBezTo>
                    <a:pt x="2005080" y="-50309"/>
                    <a:pt x="2038498" y="49961"/>
                    <a:pt x="2038498" y="49961"/>
                  </a:cubicBezTo>
                </a:path>
              </a:pathLst>
            </a:custGeom>
            <a:ln w="28575" cmpd="sng">
              <a:solidFill>
                <a:srgbClr val="FF0000"/>
              </a:solidFill>
            </a:ln>
            <a:effectLst>
              <a:outerShdw blurRad="50800" dist="38100" dir="2700000" algn="tl" rotWithShape="0">
                <a:srgbClr val="000000">
                  <a:alpha val="97000"/>
                </a:srgbClr>
              </a:outerShdw>
            </a:effectLst>
          </p:spPr>
          <p:txBody>
            <a:bodyPr vert="horz" wrap="square" lIns="91440" tIns="45720" rIns="91440" bIns="45720" numCol="1" rtlCol="0" anchor="t" anchorCtr="0" compatLnSpc="1">
              <a:prstTxWarp prst="textNoShape">
                <a:avLst/>
              </a:prstTxWarp>
            </a:bodyPr>
            <a:lstStyle/>
            <a:p>
              <a:pPr algn="ctr" eaLnBrk="0" hangingPunct="0"/>
              <a:endParaRPr lang="en-US" sz="2400" b="1">
                <a:solidFill>
                  <a:srgbClr val="000000"/>
                </a:solidFill>
                <a:ea typeface="ＭＳ Ｐゴシック" charset="0"/>
                <a:cs typeface="ＭＳ Ｐゴシック" charset="0"/>
              </a:endParaRPr>
            </a:p>
          </p:txBody>
        </p:sp>
        <p:sp>
          <p:nvSpPr>
            <p:cNvPr id="23" name="TextBox 22"/>
            <p:cNvSpPr txBox="1"/>
            <p:nvPr/>
          </p:nvSpPr>
          <p:spPr>
            <a:xfrm>
              <a:off x="4757845" y="1295400"/>
              <a:ext cx="2042596" cy="461665"/>
            </a:xfrm>
            <a:prstGeom prst="rect">
              <a:avLst/>
            </a:prstGeom>
            <a:noFill/>
          </p:spPr>
          <p:txBody>
            <a:bodyPr wrap="none" rtlCol="0">
              <a:spAutoFit/>
            </a:bodyPr>
            <a:lstStyle/>
            <a:p>
              <a:pPr algn="ctr" eaLnBrk="0" hangingPunct="0"/>
              <a:r>
                <a:rPr lang="en-US" sz="2400" b="1" dirty="0" smtClean="0">
                  <a:solidFill>
                    <a:srgbClr val="FF0000"/>
                  </a:solidFill>
                  <a:effectLst>
                    <a:outerShdw blurRad="50800" dist="38100" dir="2700000" algn="tl" rotWithShape="0">
                      <a:srgbClr val="000000">
                        <a:alpha val="93000"/>
                      </a:srgbClr>
                    </a:outerShdw>
                  </a:effectLst>
                  <a:ea typeface="ＭＳ Ｐゴシック" charset="0"/>
                  <a:cs typeface="ＭＳ Ｐゴシック" charset="0"/>
                </a:rPr>
                <a:t>?   Total SLR</a:t>
              </a:r>
              <a:endParaRPr lang="en-US" sz="2400" b="1" dirty="0">
                <a:solidFill>
                  <a:srgbClr val="FF0000"/>
                </a:solidFill>
                <a:effectLst>
                  <a:outerShdw blurRad="50800" dist="38100" dir="2700000" algn="tl" rotWithShape="0">
                    <a:srgbClr val="000000">
                      <a:alpha val="93000"/>
                    </a:srgbClr>
                  </a:outerShdw>
                </a:effectLst>
                <a:ea typeface="ＭＳ Ｐゴシック" charset="0"/>
                <a:cs typeface="ＭＳ Ｐゴシック" charset="0"/>
              </a:endParaRPr>
            </a:p>
          </p:txBody>
        </p:sp>
      </p:grpSp>
    </p:spTree>
    <p:extLst>
      <p:ext uri="{BB962C8B-B14F-4D97-AF65-F5344CB8AC3E}">
        <p14:creationId xmlns:p14="http://schemas.microsoft.com/office/powerpoint/2010/main" val="314781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p:cTn id="7" dur="1000" fill="hold"/>
                                        <p:tgtEl>
                                          <p:spTgt spid="38915"/>
                                        </p:tgtEl>
                                        <p:attrNameLst>
                                          <p:attrName>ppt_w</p:attrName>
                                        </p:attrNameLst>
                                      </p:cBhvr>
                                      <p:tavLst>
                                        <p:tav tm="0">
                                          <p:val>
                                            <p:fltVal val="0"/>
                                          </p:val>
                                        </p:tav>
                                        <p:tav tm="100000">
                                          <p:val>
                                            <p:strVal val="#ppt_w"/>
                                          </p:val>
                                        </p:tav>
                                      </p:tavLst>
                                    </p:anim>
                                    <p:anim calcmode="lin" valueType="num">
                                      <p:cBhvr>
                                        <p:cTn id="8" dur="1000" fill="hold"/>
                                        <p:tgtEl>
                                          <p:spTgt spid="38915"/>
                                        </p:tgtEl>
                                        <p:attrNameLst>
                                          <p:attrName>ppt_h</p:attrName>
                                        </p:attrNameLst>
                                      </p:cBhvr>
                                      <p:tavLst>
                                        <p:tav tm="0">
                                          <p:val>
                                            <p:fltVal val="0"/>
                                          </p:val>
                                        </p:tav>
                                        <p:tav tm="100000">
                                          <p:val>
                                            <p:strVal val="#ppt_h"/>
                                          </p:val>
                                        </p:tav>
                                      </p:tavLst>
                                    </p:anim>
                                    <p:anim calcmode="lin" valueType="num">
                                      <p:cBhvr>
                                        <p:cTn id="9" dur="1000" fill="hold"/>
                                        <p:tgtEl>
                                          <p:spTgt spid="389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9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1000" fill="hold"/>
                                        <p:tgtEl>
                                          <p:spTgt spid="24"/>
                                        </p:tgtEl>
                                        <p:attrNameLst>
                                          <p:attrName>ppt_w</p:attrName>
                                        </p:attrNameLst>
                                      </p:cBhvr>
                                      <p:tavLst>
                                        <p:tav tm="0">
                                          <p:val>
                                            <p:fltVal val="0"/>
                                          </p:val>
                                        </p:tav>
                                        <p:tav tm="100000">
                                          <p:val>
                                            <p:strVal val="#ppt_w"/>
                                          </p:val>
                                        </p:tav>
                                      </p:tavLst>
                                    </p:anim>
                                    <p:anim calcmode="lin" valueType="num">
                                      <p:cBhvr>
                                        <p:cTn id="16" dur="1000" fill="hold"/>
                                        <p:tgtEl>
                                          <p:spTgt spid="24"/>
                                        </p:tgtEl>
                                        <p:attrNameLst>
                                          <p:attrName>ppt_h</p:attrName>
                                        </p:attrNameLst>
                                      </p:cBhvr>
                                      <p:tavLst>
                                        <p:tav tm="0">
                                          <p:val>
                                            <p:fltVal val="0"/>
                                          </p:val>
                                        </p:tav>
                                        <p:tav tm="100000">
                                          <p:val>
                                            <p:strVal val="#ppt_h"/>
                                          </p:val>
                                        </p:tav>
                                      </p:tavLst>
                                    </p:anim>
                                    <p:anim calcmode="lin" valueType="num">
                                      <p:cBhvr>
                                        <p:cTn id="17"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NH_2050"/>
          <p:cNvPicPr>
            <a:picLocks noGrp="1" noChangeAspect="1" noChangeArrowheads="1"/>
          </p:cNvPicPr>
          <p:nvPr>
            <p:ph/>
          </p:nvPr>
        </p:nvPicPr>
        <p:blipFill>
          <a:blip r:embed="rId3" cstate="email">
            <a:extLst>
              <a:ext uri="{28A0092B-C50C-407E-A947-70E740481C1C}">
                <a14:useLocalDpi xmlns:a14="http://schemas.microsoft.com/office/drawing/2010/main"/>
              </a:ext>
            </a:extLst>
          </a:blip>
          <a:srcRect/>
          <a:stretch>
            <a:fillRect/>
          </a:stretch>
        </p:blipFill>
        <p:spPr>
          <a:xfrm>
            <a:off x="990600" y="228600"/>
            <a:ext cx="7237413" cy="5487988"/>
          </a:xfrm>
          <a:ln>
            <a:solidFill>
              <a:srgbClr val="FF183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95267" name="Text Box 3"/>
          <p:cNvSpPr txBox="1">
            <a:spLocks noChangeArrowheads="1"/>
          </p:cNvSpPr>
          <p:nvPr/>
        </p:nvSpPr>
        <p:spPr bwMode="auto">
          <a:xfrm>
            <a:off x="914400" y="5791200"/>
            <a:ext cx="7315200" cy="831850"/>
          </a:xfrm>
          <a:prstGeom prst="rect">
            <a:avLst/>
          </a:prstGeom>
          <a:solidFill>
            <a:schemeClr val="accent1"/>
          </a:solidFill>
          <a:ln w="9525">
            <a:solidFill>
              <a:srgbClr val="FF183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nl-NL">
                <a:solidFill>
                  <a:srgbClr val="000000"/>
                </a:solidFill>
              </a:rPr>
              <a:t>Recent and future climatic extremes: </a:t>
            </a:r>
          </a:p>
          <a:p>
            <a:pPr eaLnBrk="1" hangingPunct="1">
              <a:defRPr/>
            </a:pPr>
            <a:r>
              <a:rPr lang="nl-NL">
                <a:solidFill>
                  <a:srgbClr val="000000"/>
                </a:solidFill>
              </a:rPr>
              <a:t>consequences for the Netherlands</a:t>
            </a:r>
            <a:endParaRPr lang="en-US" sz="2800">
              <a:solidFill>
                <a:srgbClr val="00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yc_dem.gif"/>
          <p:cNvPicPr>
            <a:picLocks noChangeAspect="1"/>
          </p:cNvPicPr>
          <p:nvPr/>
        </p:nvPicPr>
        <p:blipFill rotWithShape="1">
          <a:blip r:embed="rId3" cstate="email">
            <a:extLst>
              <a:ext uri="{28A0092B-C50C-407E-A947-70E740481C1C}">
                <a14:useLocalDpi xmlns:a14="http://schemas.microsoft.com/office/drawing/2010/main"/>
              </a:ext>
            </a:extLst>
          </a:blip>
          <a:srcRect l="-195" t="13595" r="1447" b="17723"/>
          <a:stretch/>
        </p:blipFill>
        <p:spPr>
          <a:xfrm>
            <a:off x="76200" y="115341"/>
            <a:ext cx="8991599" cy="6742659"/>
          </a:xfrm>
          <a:prstGeom prst="rect">
            <a:avLst/>
          </a:prstGeom>
          <a:ln w="28575" cmpd="sng">
            <a:solidFill>
              <a:schemeClr val="tx1"/>
            </a:solidFill>
          </a:ln>
        </p:spPr>
      </p:pic>
      <p:pic>
        <p:nvPicPr>
          <p:cNvPr id="2" name="Picture 1" descr="Fig 09 08_Compr.tiff"/>
          <p:cNvPicPr>
            <a:picLocks noChangeAspect="1"/>
          </p:cNvPicPr>
          <p:nvPr/>
        </p:nvPicPr>
        <p:blipFill>
          <a:blip r:embed="rId4" cstate="email">
            <a:alphaModFix/>
            <a:extLst>
              <a:ext uri="{BEBA8EAE-BF5A-486C-A8C5-ECC9F3942E4B}">
                <a14:imgProps xmlns:a14="http://schemas.microsoft.com/office/drawing/2010/main">
                  <a14:imgLayer r:embed="rId5">
                    <a14:imgEffect>
                      <a14:sharpenSoften amount="100000"/>
                    </a14:imgEffect>
                    <a14:imgEffect>
                      <a14:brightnessContrast bright="-13000" contrast="-7000"/>
                    </a14:imgEffect>
                  </a14:imgLayer>
                </a14:imgProps>
              </a:ext>
              <a:ext uri="{28A0092B-C50C-407E-A947-70E740481C1C}">
                <a14:useLocalDpi xmlns:a14="http://schemas.microsoft.com/office/drawing/2010/main"/>
              </a:ext>
            </a:extLst>
          </a:blip>
          <a:stretch>
            <a:fillRect/>
          </a:stretch>
        </p:blipFill>
        <p:spPr>
          <a:xfrm>
            <a:off x="152400" y="152400"/>
            <a:ext cx="4038600" cy="4033812"/>
          </a:xfrm>
          <a:prstGeom prst="rect">
            <a:avLst/>
          </a:prstGeom>
          <a:ln>
            <a:solidFill>
              <a:srgbClr val="000000"/>
            </a:solidFill>
          </a:ln>
        </p:spPr>
      </p:pic>
      <p:grpSp>
        <p:nvGrpSpPr>
          <p:cNvPr id="9" name="Group 8"/>
          <p:cNvGrpSpPr/>
          <p:nvPr/>
        </p:nvGrpSpPr>
        <p:grpSpPr>
          <a:xfrm>
            <a:off x="5029200" y="152400"/>
            <a:ext cx="3968191" cy="4038600"/>
            <a:chOff x="5029200" y="152400"/>
            <a:chExt cx="3968191" cy="4038600"/>
          </a:xfrm>
        </p:grpSpPr>
        <p:pic>
          <p:nvPicPr>
            <p:cNvPr id="4" name="Picture 3" descr="Manhattan Percent Popul Change 2000 to 2010.png"/>
            <p:cNvPicPr>
              <a:picLocks noChangeAspect="1"/>
            </p:cNvPicPr>
            <p:nvPr/>
          </p:nvPicPr>
          <p:blipFill>
            <a:blip r:embed="rId6" cstate="email">
              <a:alphaModFix amt="85000"/>
              <a:extLst>
                <a:ext uri="{BEBA8EAE-BF5A-486C-A8C5-ECC9F3942E4B}">
                  <a14:imgProps xmlns:a14="http://schemas.microsoft.com/office/drawing/2010/main">
                    <a14:imgLayer r:embed="rId7">
                      <a14:imgEffect>
                        <a14:sharpenSoften amount="100000"/>
                      </a14:imgEffect>
                      <a14:imgEffect>
                        <a14:saturation sat="114000"/>
                      </a14:imgEffect>
                      <a14:imgEffect>
                        <a14:brightnessContrast bright="-17000" contrast="26000"/>
                      </a14:imgEffect>
                    </a14:imgLayer>
                  </a14:imgProps>
                </a:ext>
                <a:ext uri="{28A0092B-C50C-407E-A947-70E740481C1C}">
                  <a14:useLocalDpi xmlns:a14="http://schemas.microsoft.com/office/drawing/2010/main"/>
                </a:ext>
              </a:extLst>
            </a:blip>
            <a:stretch>
              <a:fillRect/>
            </a:stretch>
          </p:blipFill>
          <p:spPr>
            <a:xfrm>
              <a:off x="6436094" y="152400"/>
              <a:ext cx="2561297" cy="4038600"/>
            </a:xfrm>
            <a:prstGeom prst="rect">
              <a:avLst/>
            </a:prstGeom>
            <a:ln w="28575" cmpd="sng">
              <a:solidFill>
                <a:srgbClr val="FF0000"/>
              </a:solidFill>
            </a:ln>
          </p:spPr>
        </p:pic>
        <p:cxnSp>
          <p:nvCxnSpPr>
            <p:cNvPr id="6" name="Straight Arrow Connector 5"/>
            <p:cNvCxnSpPr/>
            <p:nvPr/>
          </p:nvCxnSpPr>
          <p:spPr bwMode="auto">
            <a:xfrm flipH="1">
              <a:off x="5029200" y="2438400"/>
              <a:ext cx="1371600" cy="533400"/>
            </a:xfrm>
            <a:prstGeom prst="straightConnector1">
              <a:avLst/>
            </a:prstGeom>
            <a:solidFill>
              <a:schemeClr val="accent1"/>
            </a:solidFill>
            <a:ln w="571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0" name="Rectangle 9"/>
          <p:cNvSpPr/>
          <p:nvPr/>
        </p:nvSpPr>
        <p:spPr bwMode="auto">
          <a:xfrm>
            <a:off x="6248400" y="5791200"/>
            <a:ext cx="2590800" cy="990600"/>
          </a:xfrm>
          <a:prstGeom prst="rect">
            <a:avLst/>
          </a:prstGeom>
          <a:solidFill>
            <a:schemeClr val="accent1">
              <a:alpha val="33000"/>
            </a:schemeClr>
          </a:solid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200" b="1" dirty="0" smtClean="0">
              <a:solidFill>
                <a:srgbClr val="000000"/>
              </a:solidFill>
              <a:ea typeface="ＭＳ Ｐゴシック" charset="0"/>
              <a:cs typeface="ＭＳ Ｐゴシック" charset="0"/>
            </a:endParaRPr>
          </a:p>
          <a:p>
            <a:pPr algn="ctr" eaLnBrk="0" hangingPunct="0"/>
            <a:endParaRPr lang="en-US" sz="1200" b="1" dirty="0">
              <a:solidFill>
                <a:srgbClr val="000000"/>
              </a:solidFill>
              <a:ea typeface="ＭＳ Ｐゴシック" charset="0"/>
              <a:cs typeface="ＭＳ Ｐゴシック" charset="0"/>
            </a:endParaRPr>
          </a:p>
          <a:p>
            <a:pPr algn="ctr" eaLnBrk="0" hangingPunct="0"/>
            <a:endParaRPr lang="en-US" sz="1200" b="1" dirty="0" smtClean="0">
              <a:solidFill>
                <a:srgbClr val="000000"/>
              </a:solidFill>
              <a:ea typeface="ＭＳ Ｐゴシック" charset="0"/>
              <a:cs typeface="ＭＳ Ｐゴシック" charset="0"/>
            </a:endParaRPr>
          </a:p>
          <a:p>
            <a:pPr algn="ctr" eaLnBrk="0" hangingPunct="0"/>
            <a:r>
              <a:rPr lang="en-US" sz="1200" b="1" dirty="0" smtClean="0">
                <a:solidFill>
                  <a:srgbClr val="000000"/>
                </a:solidFill>
                <a:ea typeface="ＭＳ Ｐゴシック" charset="0"/>
                <a:cs typeface="ＭＳ Ｐゴシック" charset="0"/>
              </a:rPr>
              <a:t>Rockaways</a:t>
            </a:r>
            <a:endParaRPr lang="en-US" sz="1200" b="1"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5124088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anim calcmode="lin" valueType="num">
                                      <p:cBhvr>
                                        <p:cTn id="16" dur="2000" fill="hold"/>
                                        <p:tgtEl>
                                          <p:spTgt spid="10"/>
                                        </p:tgtEl>
                                        <p:attrNameLst>
                                          <p:attrName>style.rotation</p:attrName>
                                        </p:attrNameLst>
                                      </p:cBhvr>
                                      <p:tavLst>
                                        <p:tav tm="0">
                                          <p:val>
                                            <p:fltVal val="720"/>
                                          </p:val>
                                        </p:tav>
                                        <p:tav tm="100000">
                                          <p:val>
                                            <p:fltVal val="0"/>
                                          </p:val>
                                        </p:tav>
                                      </p:tavLst>
                                    </p:anim>
                                    <p:anim calcmode="lin" valueType="num">
                                      <p:cBhvr>
                                        <p:cTn id="17" dur="2000" fill="hold"/>
                                        <p:tgtEl>
                                          <p:spTgt spid="10"/>
                                        </p:tgtEl>
                                        <p:attrNameLst>
                                          <p:attrName>ppt_h</p:attrName>
                                        </p:attrNameLst>
                                      </p:cBhvr>
                                      <p:tavLst>
                                        <p:tav tm="0">
                                          <p:val>
                                            <p:fltVal val="0"/>
                                          </p:val>
                                        </p:tav>
                                        <p:tav tm="100000">
                                          <p:val>
                                            <p:strVal val="#ppt_h"/>
                                          </p:val>
                                        </p:tav>
                                      </p:tavLst>
                                    </p:anim>
                                    <p:anim calcmode="lin" valueType="num">
                                      <p:cBhvr>
                                        <p:cTn id="18" dur="2000" fill="hold"/>
                                        <p:tgtEl>
                                          <p:spTgt spid="1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52400" y="152400"/>
            <a:ext cx="8331200" cy="6324600"/>
            <a:chOff x="152400" y="152400"/>
            <a:chExt cx="8331200" cy="6324600"/>
          </a:xfrm>
          <a:effectLst>
            <a:outerShdw blurRad="41275" dist="38100" dir="2700000" algn="tl" rotWithShape="0">
              <a:srgbClr val="000000">
                <a:alpha val="96000"/>
              </a:srgbClr>
            </a:outerShdw>
          </a:effectLst>
        </p:grpSpPr>
        <p:pic>
          <p:nvPicPr>
            <p:cNvPr id="3" name="Picture 2" descr="800px-Highline_NYC_3705376658_529a37562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0" y="2971800"/>
              <a:ext cx="4673600" cy="3505200"/>
            </a:xfrm>
            <a:prstGeom prst="rect">
              <a:avLst/>
            </a:prstGeom>
            <a:solidFill>
              <a:srgbClr val="C6D9F1"/>
            </a:solidFill>
            <a:ln>
              <a:solidFill>
                <a:srgbClr val="FF0000"/>
              </a:solidFill>
            </a:ln>
            <a:effectLst>
              <a:outerShdw blurRad="292100" dist="139700" dir="2700000" algn="tl" rotWithShape="0">
                <a:srgbClr val="333333">
                  <a:alpha val="65000"/>
                </a:srgbClr>
              </a:outerShdw>
            </a:effectLst>
          </p:spPr>
        </p:pic>
        <p:pic>
          <p:nvPicPr>
            <p:cNvPr id="2" name="Picture 1" descr="Highline_abov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152400"/>
              <a:ext cx="5502886" cy="3505200"/>
            </a:xfrm>
            <a:prstGeom prst="rect">
              <a:avLst/>
            </a:prstGeom>
            <a:solidFill>
              <a:srgbClr val="C6D9F1"/>
            </a:solidFill>
            <a:ln>
              <a:solidFill>
                <a:srgbClr val="FF0000"/>
              </a:solidFill>
            </a:ln>
            <a:effectLst>
              <a:outerShdw blurRad="292100" dist="139700" dir="2700000" algn="tl" rotWithShape="0">
                <a:srgbClr val="333333">
                  <a:alpha val="65000"/>
                </a:srgbClr>
              </a:outerShdw>
            </a:effectLst>
          </p:spPr>
        </p:pic>
      </p:grpSp>
      <p:sp>
        <p:nvSpPr>
          <p:cNvPr id="4" name="TextBox 3"/>
          <p:cNvSpPr txBox="1"/>
          <p:nvPr/>
        </p:nvSpPr>
        <p:spPr>
          <a:xfrm>
            <a:off x="5791200" y="1066800"/>
            <a:ext cx="3200400" cy="1421928"/>
          </a:xfrm>
          <a:prstGeom prst="rect">
            <a:avLst/>
          </a:prstGeom>
          <a:solidFill>
            <a:schemeClr val="bg1">
              <a:lumMod val="85000"/>
            </a:schemeClr>
          </a:solidFill>
          <a:ln>
            <a:solidFill>
              <a:schemeClr val="tx1"/>
            </a:solidFill>
          </a:ln>
          <a:effectLst>
            <a:outerShdw blurRad="50800" dist="38100" dir="2700000" algn="tl" rotWithShape="0">
              <a:srgbClr val="000000"/>
            </a:outerShdw>
          </a:effectLst>
        </p:spPr>
        <p:txBody>
          <a:bodyPr wrap="square" rtlCol="0">
            <a:spAutoFit/>
          </a:bodyPr>
          <a:lstStyle/>
          <a:p>
            <a:pPr algn="l" eaLnBrk="1" hangingPunct="1"/>
            <a:endParaRPr lang="en-US" sz="1800" dirty="0" smtClean="0">
              <a:solidFill>
                <a:srgbClr val="FF0000"/>
              </a:solidFill>
              <a:effectLst>
                <a:outerShdw blurRad="50800" dist="38100" dir="2700000" algn="tl" rotWithShape="0">
                  <a:srgbClr val="000000"/>
                </a:outerShdw>
              </a:effectLst>
              <a:ea typeface="+mn-ea"/>
              <a:cs typeface="Arial" charset="0"/>
            </a:endParaRPr>
          </a:p>
          <a:p>
            <a:pPr eaLnBrk="1" hangingPunct="1">
              <a:lnSpc>
                <a:spcPct val="140000"/>
              </a:lnSpc>
            </a:pPr>
            <a:r>
              <a:rPr lang="en-US" sz="1800" dirty="0" smtClean="0">
                <a:solidFill>
                  <a:srgbClr val="FF0000"/>
                </a:solidFill>
                <a:effectLst>
                  <a:outerShdw blurRad="50800" dist="38100" dir="2700000" algn="tl" rotWithShape="0">
                    <a:srgbClr val="000000"/>
                  </a:outerShdw>
                </a:effectLst>
                <a:ea typeface="+mn-ea"/>
                <a:cs typeface="Arial" charset="0"/>
              </a:rPr>
              <a:t>Thinking Outside the Box:</a:t>
            </a:r>
          </a:p>
          <a:p>
            <a:pPr eaLnBrk="1" hangingPunct="1">
              <a:lnSpc>
                <a:spcPct val="140000"/>
              </a:lnSpc>
            </a:pPr>
            <a:r>
              <a:rPr lang="en-US" sz="1800" dirty="0" smtClean="0">
                <a:solidFill>
                  <a:srgbClr val="FF0000"/>
                </a:solidFill>
                <a:effectLst>
                  <a:outerShdw blurRad="50800" dist="38100" dir="2700000" algn="tl" rotWithShape="0">
                    <a:srgbClr val="000000"/>
                  </a:outerShdw>
                </a:effectLst>
                <a:ea typeface="+mn-ea"/>
                <a:cs typeface="Arial" charset="0"/>
              </a:rPr>
              <a:t>More NYC “High-Lines” ?</a:t>
            </a:r>
          </a:p>
          <a:p>
            <a:pPr algn="l" eaLnBrk="1" hangingPunct="1"/>
            <a:endParaRPr lang="en-US" sz="1800" dirty="0" smtClean="0">
              <a:solidFill>
                <a:srgbClr val="FF0000"/>
              </a:solidFill>
              <a:effectLst>
                <a:outerShdw blurRad="50800" dist="38100" dir="2700000" algn="tl" rotWithShape="0">
                  <a:srgbClr val="000000"/>
                </a:outerShdw>
              </a:effectLst>
              <a:ea typeface="+mn-ea"/>
              <a:cs typeface="Arial" charset="0"/>
            </a:endParaRPr>
          </a:p>
        </p:txBody>
      </p:sp>
      <p:pic>
        <p:nvPicPr>
          <p:cNvPr id="5" name="Picture 4" descr="Highline_5.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 y="4343400"/>
            <a:ext cx="3429000" cy="2039378"/>
          </a:xfrm>
          <a:prstGeom prst="rect">
            <a:avLst/>
          </a:prstGeom>
          <a:ln>
            <a:noFill/>
          </a:ln>
          <a:effectLst>
            <a:outerShdw blurRad="165100" dist="139700" dir="2700000" algn="tl" rotWithShape="0">
              <a:srgbClr val="333333"/>
            </a:outerShdw>
          </a:effectLst>
        </p:spPr>
      </p:pic>
      <p:grpSp>
        <p:nvGrpSpPr>
          <p:cNvPr id="14" name="Group 13"/>
          <p:cNvGrpSpPr/>
          <p:nvPr/>
        </p:nvGrpSpPr>
        <p:grpSpPr>
          <a:xfrm>
            <a:off x="125214" y="1287971"/>
            <a:ext cx="6967190" cy="5202743"/>
            <a:chOff x="125214" y="1287971"/>
            <a:chExt cx="6967190" cy="5202743"/>
          </a:xfrm>
        </p:grpSpPr>
        <p:grpSp>
          <p:nvGrpSpPr>
            <p:cNvPr id="15" name="Group 14"/>
            <p:cNvGrpSpPr/>
            <p:nvPr/>
          </p:nvGrpSpPr>
          <p:grpSpPr>
            <a:xfrm>
              <a:off x="125214" y="1287971"/>
              <a:ext cx="6967190" cy="5202743"/>
              <a:chOff x="125214" y="1287971"/>
              <a:chExt cx="6967190" cy="5202743"/>
            </a:xfrm>
          </p:grpSpPr>
          <p:sp>
            <p:nvSpPr>
              <p:cNvPr id="7" name="Freeform 6"/>
              <p:cNvSpPr/>
              <p:nvPr/>
            </p:nvSpPr>
            <p:spPr>
              <a:xfrm>
                <a:off x="3810000" y="4648200"/>
                <a:ext cx="3282404" cy="1842514"/>
              </a:xfrm>
              <a:custGeom>
                <a:avLst/>
                <a:gdLst>
                  <a:gd name="connsiteX0" fmla="*/ 0 w 3282404"/>
                  <a:gd name="connsiteY0" fmla="*/ 259383 h 1842514"/>
                  <a:gd name="connsiteX1" fmla="*/ 223597 w 3282404"/>
                  <a:gd name="connsiteY1" fmla="*/ 313048 h 1842514"/>
                  <a:gd name="connsiteX2" fmla="*/ 393531 w 3282404"/>
                  <a:gd name="connsiteY2" fmla="*/ 295160 h 1842514"/>
                  <a:gd name="connsiteX3" fmla="*/ 1994486 w 3282404"/>
                  <a:gd name="connsiteY3" fmla="*/ 0 h 1842514"/>
                  <a:gd name="connsiteX4" fmla="*/ 3219797 w 3282404"/>
                  <a:gd name="connsiteY4" fmla="*/ 134163 h 1842514"/>
                  <a:gd name="connsiteX5" fmla="*/ 3282404 w 3282404"/>
                  <a:gd name="connsiteY5" fmla="*/ 1842514 h 1842514"/>
                  <a:gd name="connsiteX6" fmla="*/ 26832 w 3282404"/>
                  <a:gd name="connsiteY6" fmla="*/ 1842514 h 1842514"/>
                  <a:gd name="connsiteX7" fmla="*/ 0 w 3282404"/>
                  <a:gd name="connsiteY7" fmla="*/ 259383 h 184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2404" h="1842514">
                    <a:moveTo>
                      <a:pt x="0" y="259383"/>
                    </a:moveTo>
                    <a:lnTo>
                      <a:pt x="223597" y="313048"/>
                    </a:lnTo>
                    <a:lnTo>
                      <a:pt x="393531" y="295160"/>
                    </a:lnTo>
                    <a:lnTo>
                      <a:pt x="1994486" y="0"/>
                    </a:lnTo>
                    <a:lnTo>
                      <a:pt x="3219797" y="134163"/>
                    </a:lnTo>
                    <a:lnTo>
                      <a:pt x="3282404" y="1842514"/>
                    </a:lnTo>
                    <a:lnTo>
                      <a:pt x="26832" y="1842514"/>
                    </a:lnTo>
                    <a:lnTo>
                      <a:pt x="0" y="259383"/>
                    </a:lnTo>
                    <a:close/>
                  </a:path>
                </a:pathLst>
              </a:custGeom>
              <a:solidFill>
                <a:srgbClr val="3366FF">
                  <a:alpha val="49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eaLnBrk="1" hangingPunct="1"/>
                <a:endParaRPr lang="en-US" sz="1800" b="0">
                  <a:solidFill>
                    <a:prstClr val="white"/>
                  </a:solidFill>
                  <a:latin typeface="Calibri"/>
                </a:endParaRPr>
              </a:p>
            </p:txBody>
          </p:sp>
          <p:grpSp>
            <p:nvGrpSpPr>
              <p:cNvPr id="13" name="Group 12"/>
              <p:cNvGrpSpPr/>
              <p:nvPr/>
            </p:nvGrpSpPr>
            <p:grpSpPr>
              <a:xfrm>
                <a:off x="125214" y="1287971"/>
                <a:ext cx="5554150" cy="2370225"/>
                <a:chOff x="125214" y="1287971"/>
                <a:chExt cx="5554150" cy="2370225"/>
              </a:xfrm>
            </p:grpSpPr>
            <p:grpSp>
              <p:nvGrpSpPr>
                <p:cNvPr id="10" name="Group 9"/>
                <p:cNvGrpSpPr/>
                <p:nvPr/>
              </p:nvGrpSpPr>
              <p:grpSpPr>
                <a:xfrm>
                  <a:off x="1744057" y="1287971"/>
                  <a:ext cx="3935307" cy="2370225"/>
                  <a:chOff x="1744057" y="1287971"/>
                  <a:chExt cx="3935307" cy="2370225"/>
                </a:xfrm>
                <a:solidFill>
                  <a:schemeClr val="accent1">
                    <a:lumMod val="40000"/>
                    <a:lumOff val="60000"/>
                    <a:alpha val="75000"/>
                  </a:schemeClr>
                </a:solidFill>
              </p:grpSpPr>
              <p:sp>
                <p:nvSpPr>
                  <p:cNvPr id="8" name="Freeform 7"/>
                  <p:cNvSpPr/>
                  <p:nvPr/>
                </p:nvSpPr>
                <p:spPr>
                  <a:xfrm>
                    <a:off x="1761944" y="1287971"/>
                    <a:ext cx="3917420" cy="2361281"/>
                  </a:xfrm>
                  <a:custGeom>
                    <a:avLst/>
                    <a:gdLst>
                      <a:gd name="connsiteX0" fmla="*/ 0 w 3917420"/>
                      <a:gd name="connsiteY0" fmla="*/ 2361281 h 2361281"/>
                      <a:gd name="connsiteX1" fmla="*/ 545577 w 3917420"/>
                      <a:gd name="connsiteY1" fmla="*/ 1762017 h 2361281"/>
                      <a:gd name="connsiteX2" fmla="*/ 1216368 w 3917420"/>
                      <a:gd name="connsiteY2" fmla="*/ 1332693 h 2361281"/>
                      <a:gd name="connsiteX3" fmla="*/ 2191251 w 3917420"/>
                      <a:gd name="connsiteY3" fmla="*/ 679763 h 2361281"/>
                      <a:gd name="connsiteX4" fmla="*/ 2629501 w 3917420"/>
                      <a:gd name="connsiteY4" fmla="*/ 429324 h 2361281"/>
                      <a:gd name="connsiteX5" fmla="*/ 3166134 w 3917420"/>
                      <a:gd name="connsiteY5" fmla="*/ 116275 h 2361281"/>
                      <a:gd name="connsiteX6" fmla="*/ 3658048 w 3917420"/>
                      <a:gd name="connsiteY6" fmla="*/ 205718 h 2361281"/>
                      <a:gd name="connsiteX7" fmla="*/ 3890589 w 3917420"/>
                      <a:gd name="connsiteY7" fmla="*/ 0 h 2361281"/>
                      <a:gd name="connsiteX8" fmla="*/ 3917420 w 3917420"/>
                      <a:gd name="connsiteY8" fmla="*/ 518767 h 2361281"/>
                      <a:gd name="connsiteX9" fmla="*/ 3640160 w 3917420"/>
                      <a:gd name="connsiteY9" fmla="*/ 474045 h 2361281"/>
                      <a:gd name="connsiteX10" fmla="*/ 3550721 w 3917420"/>
                      <a:gd name="connsiteY10" fmla="*/ 599265 h 2361281"/>
                      <a:gd name="connsiteX11" fmla="*/ 3523889 w 3917420"/>
                      <a:gd name="connsiteY11" fmla="*/ 921258 h 2361281"/>
                      <a:gd name="connsiteX12" fmla="*/ 3899532 w 3917420"/>
                      <a:gd name="connsiteY12" fmla="*/ 1055421 h 2361281"/>
                      <a:gd name="connsiteX13" fmla="*/ 3890589 w 3917420"/>
                      <a:gd name="connsiteY13" fmla="*/ 1287972 h 2361281"/>
                      <a:gd name="connsiteX14" fmla="*/ 3666992 w 3917420"/>
                      <a:gd name="connsiteY14" fmla="*/ 1198529 h 2361281"/>
                      <a:gd name="connsiteX15" fmla="*/ 3702767 w 3917420"/>
                      <a:gd name="connsiteY15" fmla="*/ 1082254 h 2361281"/>
                      <a:gd name="connsiteX16" fmla="*/ 3398675 w 3917420"/>
                      <a:gd name="connsiteY16" fmla="*/ 992812 h 2361281"/>
                      <a:gd name="connsiteX17" fmla="*/ 3273461 w 3917420"/>
                      <a:gd name="connsiteY17" fmla="*/ 1180641 h 2361281"/>
                      <a:gd name="connsiteX18" fmla="*/ 3264517 w 3917420"/>
                      <a:gd name="connsiteY18" fmla="*/ 1502633 h 2361281"/>
                      <a:gd name="connsiteX19" fmla="*/ 3175078 w 3917420"/>
                      <a:gd name="connsiteY19" fmla="*/ 1636797 h 2361281"/>
                      <a:gd name="connsiteX20" fmla="*/ 3166134 w 3917420"/>
                      <a:gd name="connsiteY20" fmla="*/ 1824626 h 236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17420" h="2361281">
                        <a:moveTo>
                          <a:pt x="0" y="2361281"/>
                        </a:moveTo>
                        <a:lnTo>
                          <a:pt x="545577" y="1762017"/>
                        </a:lnTo>
                        <a:lnTo>
                          <a:pt x="1216368" y="1332693"/>
                        </a:lnTo>
                        <a:lnTo>
                          <a:pt x="2191251" y="679763"/>
                        </a:lnTo>
                        <a:lnTo>
                          <a:pt x="2629501" y="429324"/>
                        </a:lnTo>
                        <a:lnTo>
                          <a:pt x="3166134" y="116275"/>
                        </a:lnTo>
                        <a:lnTo>
                          <a:pt x="3658048" y="205718"/>
                        </a:lnTo>
                        <a:lnTo>
                          <a:pt x="3890589" y="0"/>
                        </a:lnTo>
                        <a:lnTo>
                          <a:pt x="3917420" y="518767"/>
                        </a:lnTo>
                        <a:lnTo>
                          <a:pt x="3640160" y="474045"/>
                        </a:lnTo>
                        <a:lnTo>
                          <a:pt x="3550721" y="599265"/>
                        </a:lnTo>
                        <a:lnTo>
                          <a:pt x="3523889" y="921258"/>
                        </a:lnTo>
                        <a:lnTo>
                          <a:pt x="3899532" y="1055421"/>
                        </a:lnTo>
                        <a:lnTo>
                          <a:pt x="3890589" y="1287972"/>
                        </a:lnTo>
                        <a:lnTo>
                          <a:pt x="3666992" y="1198529"/>
                        </a:lnTo>
                        <a:lnTo>
                          <a:pt x="3702767" y="1082254"/>
                        </a:lnTo>
                        <a:lnTo>
                          <a:pt x="3398675" y="992812"/>
                        </a:lnTo>
                        <a:lnTo>
                          <a:pt x="3273461" y="1180641"/>
                        </a:lnTo>
                        <a:lnTo>
                          <a:pt x="3264517" y="1502633"/>
                        </a:lnTo>
                        <a:lnTo>
                          <a:pt x="3175078" y="1636797"/>
                        </a:lnTo>
                        <a:lnTo>
                          <a:pt x="3166134" y="1824626"/>
                        </a:lnTo>
                      </a:path>
                    </a:pathLst>
                  </a:custGeom>
                  <a:solidFill>
                    <a:srgbClr val="3366FF">
                      <a:alpha val="49000"/>
                    </a:srgbClr>
                  </a:solidFill>
                  <a:ln w="127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eaLnBrk="1" hangingPunct="1"/>
                    <a:endParaRPr lang="en-US" sz="1800" b="0">
                      <a:solidFill>
                        <a:prstClr val="black"/>
                      </a:solidFill>
                      <a:latin typeface="Calibri"/>
                    </a:endParaRPr>
                  </a:p>
                </p:txBody>
              </p:sp>
              <p:sp>
                <p:nvSpPr>
                  <p:cNvPr id="9" name="Freeform 8"/>
                  <p:cNvSpPr/>
                  <p:nvPr/>
                </p:nvSpPr>
                <p:spPr>
                  <a:xfrm>
                    <a:off x="1744057" y="3103653"/>
                    <a:ext cx="3184021" cy="554543"/>
                  </a:xfrm>
                  <a:custGeom>
                    <a:avLst/>
                    <a:gdLst>
                      <a:gd name="connsiteX0" fmla="*/ 0 w 3184021"/>
                      <a:gd name="connsiteY0" fmla="*/ 554543 h 554543"/>
                      <a:gd name="connsiteX1" fmla="*/ 3184021 w 3184021"/>
                      <a:gd name="connsiteY1" fmla="*/ 0 h 554543"/>
                      <a:gd name="connsiteX2" fmla="*/ 3005144 w 3184021"/>
                      <a:gd name="connsiteY2" fmla="*/ 152052 h 554543"/>
                      <a:gd name="connsiteX3" fmla="*/ 3040919 w 3184021"/>
                      <a:gd name="connsiteY3" fmla="*/ 554543 h 554543"/>
                      <a:gd name="connsiteX4" fmla="*/ 0 w 3184021"/>
                      <a:gd name="connsiteY4" fmla="*/ 554543 h 55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021" h="554543">
                        <a:moveTo>
                          <a:pt x="0" y="554543"/>
                        </a:moveTo>
                        <a:lnTo>
                          <a:pt x="3184021" y="0"/>
                        </a:lnTo>
                        <a:lnTo>
                          <a:pt x="3005144" y="152052"/>
                        </a:lnTo>
                        <a:lnTo>
                          <a:pt x="3040919" y="554543"/>
                        </a:lnTo>
                        <a:lnTo>
                          <a:pt x="0" y="554543"/>
                        </a:lnTo>
                        <a:close/>
                      </a:path>
                    </a:pathLst>
                  </a:custGeom>
                  <a:solidFill>
                    <a:srgbClr val="3366FF">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hangingPunct="1"/>
                    <a:endParaRPr lang="en-US" sz="1800" b="0">
                      <a:solidFill>
                        <a:prstClr val="white"/>
                      </a:solidFill>
                      <a:latin typeface="Calibri"/>
                    </a:endParaRPr>
                  </a:p>
                </p:txBody>
              </p:sp>
            </p:grpSp>
            <p:sp>
              <p:nvSpPr>
                <p:cNvPr id="11" name="Freeform 10"/>
                <p:cNvSpPr/>
                <p:nvPr/>
              </p:nvSpPr>
              <p:spPr>
                <a:xfrm>
                  <a:off x="143102" y="1663630"/>
                  <a:ext cx="2593725" cy="1994566"/>
                </a:xfrm>
                <a:custGeom>
                  <a:avLst/>
                  <a:gdLst>
                    <a:gd name="connsiteX0" fmla="*/ 0 w 2593725"/>
                    <a:gd name="connsiteY0" fmla="*/ 1985622 h 1994566"/>
                    <a:gd name="connsiteX1" fmla="*/ 1109041 w 2593725"/>
                    <a:gd name="connsiteY1" fmla="*/ 1994566 h 1994566"/>
                    <a:gd name="connsiteX2" fmla="*/ 1207424 w 2593725"/>
                    <a:gd name="connsiteY2" fmla="*/ 1914068 h 1994566"/>
                    <a:gd name="connsiteX3" fmla="*/ 1073266 w 2593725"/>
                    <a:gd name="connsiteY3" fmla="*/ 1744127 h 1994566"/>
                    <a:gd name="connsiteX4" fmla="*/ 1574123 w 2593725"/>
                    <a:gd name="connsiteY4" fmla="*/ 1502633 h 1994566"/>
                    <a:gd name="connsiteX5" fmla="*/ 1431021 w 2593725"/>
                    <a:gd name="connsiteY5" fmla="*/ 1422135 h 1994566"/>
                    <a:gd name="connsiteX6" fmla="*/ 1744057 w 2593725"/>
                    <a:gd name="connsiteY6" fmla="*/ 1287971 h 1994566"/>
                    <a:gd name="connsiteX7" fmla="*/ 1681450 w 2593725"/>
                    <a:gd name="connsiteY7" fmla="*/ 1252194 h 1994566"/>
                    <a:gd name="connsiteX8" fmla="*/ 2593725 w 2593725"/>
                    <a:gd name="connsiteY8" fmla="*/ 760260 h 1994566"/>
                    <a:gd name="connsiteX9" fmla="*/ 2361185 w 2593725"/>
                    <a:gd name="connsiteY9" fmla="*/ 778149 h 1994566"/>
                    <a:gd name="connsiteX10" fmla="*/ 1663562 w 2593725"/>
                    <a:gd name="connsiteY10" fmla="*/ 420379 h 1994566"/>
                    <a:gd name="connsiteX11" fmla="*/ 1243200 w 2593725"/>
                    <a:gd name="connsiteY11" fmla="*/ 196773 h 1994566"/>
                    <a:gd name="connsiteX12" fmla="*/ 1234256 w 2593725"/>
                    <a:gd name="connsiteY12" fmla="*/ 116275 h 1994566"/>
                    <a:gd name="connsiteX13" fmla="*/ 1216368 w 2593725"/>
                    <a:gd name="connsiteY13" fmla="*/ 0 h 199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93725" h="1994566">
                      <a:moveTo>
                        <a:pt x="0" y="1985622"/>
                      </a:moveTo>
                      <a:lnTo>
                        <a:pt x="1109041" y="1994566"/>
                      </a:lnTo>
                      <a:lnTo>
                        <a:pt x="1207424" y="1914068"/>
                      </a:lnTo>
                      <a:lnTo>
                        <a:pt x="1073266" y="1744127"/>
                      </a:lnTo>
                      <a:lnTo>
                        <a:pt x="1574123" y="1502633"/>
                      </a:lnTo>
                      <a:lnTo>
                        <a:pt x="1431021" y="1422135"/>
                      </a:lnTo>
                      <a:lnTo>
                        <a:pt x="1744057" y="1287971"/>
                      </a:lnTo>
                      <a:lnTo>
                        <a:pt x="1681450" y="1252194"/>
                      </a:lnTo>
                      <a:lnTo>
                        <a:pt x="2593725" y="760260"/>
                      </a:lnTo>
                      <a:lnTo>
                        <a:pt x="2361185" y="778149"/>
                      </a:lnTo>
                      <a:lnTo>
                        <a:pt x="1663562" y="420379"/>
                      </a:lnTo>
                      <a:lnTo>
                        <a:pt x="1243200" y="196773"/>
                      </a:lnTo>
                      <a:lnTo>
                        <a:pt x="1234256" y="116275"/>
                      </a:lnTo>
                      <a:lnTo>
                        <a:pt x="1216368" y="0"/>
                      </a:lnTo>
                    </a:path>
                  </a:pathLst>
                </a:custGeom>
                <a:solidFill>
                  <a:srgbClr val="3366FF">
                    <a:alpha val="49000"/>
                  </a:srgbClr>
                </a:solidFill>
                <a:ln w="127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eaLnBrk="1" hangingPunct="1"/>
                  <a:endParaRPr lang="en-US" sz="1800" b="0">
                    <a:solidFill>
                      <a:prstClr val="black"/>
                    </a:solidFill>
                    <a:latin typeface="Calibri"/>
                  </a:endParaRPr>
                </a:p>
              </p:txBody>
            </p:sp>
            <p:sp>
              <p:nvSpPr>
                <p:cNvPr id="12" name="Freeform 11"/>
                <p:cNvSpPr/>
                <p:nvPr/>
              </p:nvSpPr>
              <p:spPr>
                <a:xfrm>
                  <a:off x="125214" y="1536098"/>
                  <a:ext cx="1261088" cy="2113154"/>
                </a:xfrm>
                <a:custGeom>
                  <a:avLst/>
                  <a:gdLst>
                    <a:gd name="connsiteX0" fmla="*/ 0 w 1261088"/>
                    <a:gd name="connsiteY0" fmla="*/ 2113154 h 2113154"/>
                    <a:gd name="connsiteX1" fmla="*/ 0 w 1261088"/>
                    <a:gd name="connsiteY1" fmla="*/ 2113154 h 2113154"/>
                    <a:gd name="connsiteX2" fmla="*/ 1261088 w 1261088"/>
                    <a:gd name="connsiteY2" fmla="*/ 109643 h 2113154"/>
                    <a:gd name="connsiteX3" fmla="*/ 1198480 w 1261088"/>
                    <a:gd name="connsiteY3" fmla="*/ 11256 h 2113154"/>
                    <a:gd name="connsiteX4" fmla="*/ 1091154 w 1261088"/>
                    <a:gd name="connsiteY4" fmla="*/ 11256 h 2113154"/>
                    <a:gd name="connsiteX5" fmla="*/ 1046434 w 1261088"/>
                    <a:gd name="connsiteY5" fmla="*/ 20201 h 2113154"/>
                    <a:gd name="connsiteX6" fmla="*/ 26832 w 1261088"/>
                    <a:gd name="connsiteY6" fmla="*/ 377970 h 2113154"/>
                    <a:gd name="connsiteX7" fmla="*/ 0 w 1261088"/>
                    <a:gd name="connsiteY7" fmla="*/ 2113154 h 211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088" h="2113154">
                      <a:moveTo>
                        <a:pt x="0" y="2113154"/>
                      </a:moveTo>
                      <a:lnTo>
                        <a:pt x="0" y="2113154"/>
                      </a:lnTo>
                      <a:lnTo>
                        <a:pt x="1261088" y="109643"/>
                      </a:lnTo>
                      <a:lnTo>
                        <a:pt x="1198480" y="11256"/>
                      </a:lnTo>
                      <a:cubicBezTo>
                        <a:pt x="1073963" y="-2579"/>
                        <a:pt x="1155697" y="-4881"/>
                        <a:pt x="1091154" y="11256"/>
                      </a:cubicBezTo>
                      <a:cubicBezTo>
                        <a:pt x="1076406" y="14943"/>
                        <a:pt x="1046434" y="20201"/>
                        <a:pt x="1046434" y="20201"/>
                      </a:cubicBezTo>
                      <a:lnTo>
                        <a:pt x="26832" y="377970"/>
                      </a:lnTo>
                      <a:cubicBezTo>
                        <a:pt x="23851" y="956365"/>
                        <a:pt x="20869" y="1534759"/>
                        <a:pt x="0" y="2113154"/>
                      </a:cubicBezTo>
                      <a:close/>
                    </a:path>
                  </a:pathLst>
                </a:custGeom>
                <a:solidFill>
                  <a:srgbClr val="3366FF">
                    <a:alpha val="4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hangingPunct="1"/>
                  <a:endParaRPr lang="en-US" sz="1800" b="0">
                    <a:solidFill>
                      <a:prstClr val="white"/>
                    </a:solidFill>
                    <a:latin typeface="Calibri"/>
                  </a:endParaRPr>
                </a:p>
              </p:txBody>
            </p:sp>
          </p:grpSp>
        </p:grpSp>
        <p:sp>
          <p:nvSpPr>
            <p:cNvPr id="6" name="Freeform 5"/>
            <p:cNvSpPr/>
            <p:nvPr/>
          </p:nvSpPr>
          <p:spPr>
            <a:xfrm>
              <a:off x="152400" y="4592320"/>
              <a:ext cx="2042160" cy="1808480"/>
            </a:xfrm>
            <a:custGeom>
              <a:avLst/>
              <a:gdLst>
                <a:gd name="connsiteX0" fmla="*/ 0 w 2052320"/>
                <a:gd name="connsiteY0" fmla="*/ 0 h 1778000"/>
                <a:gd name="connsiteX1" fmla="*/ 284480 w 2052320"/>
                <a:gd name="connsiteY1" fmla="*/ 182880 h 1778000"/>
                <a:gd name="connsiteX2" fmla="*/ 436880 w 2052320"/>
                <a:gd name="connsiteY2" fmla="*/ 203200 h 1778000"/>
                <a:gd name="connsiteX3" fmla="*/ 782320 w 2052320"/>
                <a:gd name="connsiteY3" fmla="*/ 406400 h 1778000"/>
                <a:gd name="connsiteX4" fmla="*/ 568960 w 2052320"/>
                <a:gd name="connsiteY4" fmla="*/ 406400 h 1778000"/>
                <a:gd name="connsiteX5" fmla="*/ 558800 w 2052320"/>
                <a:gd name="connsiteY5" fmla="*/ 508000 h 1778000"/>
                <a:gd name="connsiteX6" fmla="*/ 558800 w 2052320"/>
                <a:gd name="connsiteY6" fmla="*/ 508000 h 1778000"/>
                <a:gd name="connsiteX7" fmla="*/ 833120 w 2052320"/>
                <a:gd name="connsiteY7" fmla="*/ 558800 h 1778000"/>
                <a:gd name="connsiteX8" fmla="*/ 762000 w 2052320"/>
                <a:gd name="connsiteY8" fmla="*/ 670560 h 1778000"/>
                <a:gd name="connsiteX9" fmla="*/ 640080 w 2052320"/>
                <a:gd name="connsiteY9" fmla="*/ 690880 h 1778000"/>
                <a:gd name="connsiteX10" fmla="*/ 609600 w 2052320"/>
                <a:gd name="connsiteY10" fmla="*/ 772160 h 1778000"/>
                <a:gd name="connsiteX11" fmla="*/ 721360 w 2052320"/>
                <a:gd name="connsiteY11" fmla="*/ 863600 h 1778000"/>
                <a:gd name="connsiteX12" fmla="*/ 873760 w 2052320"/>
                <a:gd name="connsiteY12" fmla="*/ 833120 h 1778000"/>
                <a:gd name="connsiteX13" fmla="*/ 904240 w 2052320"/>
                <a:gd name="connsiteY13" fmla="*/ 731520 h 1778000"/>
                <a:gd name="connsiteX14" fmla="*/ 1026160 w 2052320"/>
                <a:gd name="connsiteY14" fmla="*/ 741680 h 1778000"/>
                <a:gd name="connsiteX15" fmla="*/ 1097280 w 2052320"/>
                <a:gd name="connsiteY15" fmla="*/ 833120 h 1778000"/>
                <a:gd name="connsiteX16" fmla="*/ 1097280 w 2052320"/>
                <a:gd name="connsiteY16" fmla="*/ 833120 h 1778000"/>
                <a:gd name="connsiteX17" fmla="*/ 1239520 w 2052320"/>
                <a:gd name="connsiteY17" fmla="*/ 1016000 h 1778000"/>
                <a:gd name="connsiteX18" fmla="*/ 1483360 w 2052320"/>
                <a:gd name="connsiteY18" fmla="*/ 1056640 h 1778000"/>
                <a:gd name="connsiteX19" fmla="*/ 1625600 w 2052320"/>
                <a:gd name="connsiteY19" fmla="*/ 1056640 h 1778000"/>
                <a:gd name="connsiteX20" fmla="*/ 1625600 w 2052320"/>
                <a:gd name="connsiteY20" fmla="*/ 1056640 h 1778000"/>
                <a:gd name="connsiteX21" fmla="*/ 1778000 w 2052320"/>
                <a:gd name="connsiteY21" fmla="*/ 1493520 h 1778000"/>
                <a:gd name="connsiteX22" fmla="*/ 2052320 w 2052320"/>
                <a:gd name="connsiteY22" fmla="*/ 1778000 h 1778000"/>
                <a:gd name="connsiteX23" fmla="*/ 20320 w 2052320"/>
                <a:gd name="connsiteY23" fmla="*/ 1747520 h 1778000"/>
                <a:gd name="connsiteX24" fmla="*/ 0 w 2052320"/>
                <a:gd name="connsiteY24" fmla="*/ 0 h 177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52320" h="1778000">
                  <a:moveTo>
                    <a:pt x="0" y="0"/>
                  </a:moveTo>
                  <a:lnTo>
                    <a:pt x="284480" y="182880"/>
                  </a:lnTo>
                  <a:lnTo>
                    <a:pt x="436880" y="203200"/>
                  </a:lnTo>
                  <a:lnTo>
                    <a:pt x="782320" y="406400"/>
                  </a:lnTo>
                  <a:lnTo>
                    <a:pt x="568960" y="406400"/>
                  </a:lnTo>
                  <a:lnTo>
                    <a:pt x="558800" y="508000"/>
                  </a:lnTo>
                  <a:lnTo>
                    <a:pt x="558800" y="508000"/>
                  </a:lnTo>
                  <a:lnTo>
                    <a:pt x="833120" y="558800"/>
                  </a:lnTo>
                  <a:lnTo>
                    <a:pt x="762000" y="670560"/>
                  </a:lnTo>
                  <a:lnTo>
                    <a:pt x="640080" y="690880"/>
                  </a:lnTo>
                  <a:lnTo>
                    <a:pt x="609600" y="772160"/>
                  </a:lnTo>
                  <a:lnTo>
                    <a:pt x="721360" y="863600"/>
                  </a:lnTo>
                  <a:lnTo>
                    <a:pt x="873760" y="833120"/>
                  </a:lnTo>
                  <a:lnTo>
                    <a:pt x="904240" y="731520"/>
                  </a:lnTo>
                  <a:lnTo>
                    <a:pt x="1026160" y="741680"/>
                  </a:lnTo>
                  <a:lnTo>
                    <a:pt x="1097280" y="833120"/>
                  </a:lnTo>
                  <a:lnTo>
                    <a:pt x="1097280" y="833120"/>
                  </a:lnTo>
                  <a:lnTo>
                    <a:pt x="1239520" y="1016000"/>
                  </a:lnTo>
                  <a:lnTo>
                    <a:pt x="1483360" y="1056640"/>
                  </a:lnTo>
                  <a:lnTo>
                    <a:pt x="1625600" y="1056640"/>
                  </a:lnTo>
                  <a:lnTo>
                    <a:pt x="1625600" y="1056640"/>
                  </a:lnTo>
                  <a:lnTo>
                    <a:pt x="1778000" y="1493520"/>
                  </a:lnTo>
                  <a:lnTo>
                    <a:pt x="2052320" y="1778000"/>
                  </a:lnTo>
                  <a:lnTo>
                    <a:pt x="20320" y="1747520"/>
                  </a:lnTo>
                  <a:lnTo>
                    <a:pt x="0" y="0"/>
                  </a:lnTo>
                  <a:close/>
                </a:path>
              </a:pathLst>
            </a:custGeom>
            <a:solidFill>
              <a:srgbClr val="3366FF">
                <a:alpha val="49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3894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Text Box 3"/>
          <p:cNvSpPr txBox="1">
            <a:spLocks noChangeArrowheads="1"/>
          </p:cNvSpPr>
          <p:nvPr/>
        </p:nvSpPr>
        <p:spPr bwMode="auto">
          <a:xfrm>
            <a:off x="381000" y="762000"/>
            <a:ext cx="8347075" cy="5095875"/>
          </a:xfrm>
          <a:prstGeom prst="rect">
            <a:avLst/>
          </a:prstGeom>
          <a:solidFill>
            <a:srgbClr val="EEEEEE"/>
          </a:solidFill>
          <a:ln w="9525">
            <a:solidFill>
              <a:srgbClr val="FF0000"/>
            </a:solidFill>
            <a:miter lim="800000"/>
            <a:headEnd/>
            <a:tailEnd/>
          </a:ln>
          <a:effectLst>
            <a:outerShdw blurRad="63500" dist="35921" dir="2700000" algn="ctr" rotWithShape="0">
              <a:srgbClr val="000000">
                <a:alpha val="74998"/>
              </a:srgbClr>
            </a:outerShdw>
          </a:effectLst>
        </p:spPr>
        <p:txBody>
          <a:bodyPr>
            <a:spAutoFit/>
          </a:bodyPr>
          <a:lstStyle/>
          <a:p>
            <a:pPr>
              <a:defRPr/>
            </a:pPr>
            <a:endParaRPr lang="en-US" sz="800">
              <a:solidFill>
                <a:srgbClr val="0000FF"/>
              </a:solidFill>
              <a:effectLst>
                <a:outerShdw blurRad="38100" dist="38100" dir="2700000" algn="tl">
                  <a:srgbClr val="000000"/>
                </a:outerShdw>
              </a:effectLst>
              <a:latin typeface="Arial Black" charset="0"/>
            </a:endParaRPr>
          </a:p>
          <a:p>
            <a:pPr>
              <a:defRPr/>
            </a:pPr>
            <a:endParaRPr lang="en-US" sz="1600">
              <a:solidFill>
                <a:srgbClr val="0000FF"/>
              </a:solidFill>
              <a:effectLst>
                <a:outerShdw blurRad="38100" dist="38100" dir="2700000" algn="tl">
                  <a:srgbClr val="000000"/>
                </a:outerShdw>
              </a:effectLst>
              <a:latin typeface="Arial Black" charset="0"/>
            </a:endParaRPr>
          </a:p>
          <a:p>
            <a:pPr>
              <a:defRPr/>
            </a:pPr>
            <a:r>
              <a:rPr lang="en-US" sz="3200">
                <a:effectLst>
                  <a:outerShdw blurRad="38100" dist="38100" dir="2700000" algn="tl">
                    <a:srgbClr val="FFFFFF"/>
                  </a:outerShdw>
                </a:effectLst>
              </a:rPr>
              <a:t>The good Message is</a:t>
            </a:r>
          </a:p>
          <a:p>
            <a:pPr>
              <a:defRPr/>
            </a:pPr>
            <a:r>
              <a:rPr lang="en-US" sz="1200">
                <a:effectLst>
                  <a:outerShdw blurRad="38100" dist="38100" dir="2700000" algn="tl">
                    <a:srgbClr val="FFFFFF"/>
                  </a:outerShdw>
                </a:effectLst>
              </a:rPr>
              <a:t>(from MMC Study, see below):</a:t>
            </a:r>
            <a:endParaRPr lang="en-US" sz="1200">
              <a:solidFill>
                <a:srgbClr val="0000FF"/>
              </a:solidFill>
              <a:effectLst>
                <a:outerShdw blurRad="38100" dist="38100" dir="2700000" algn="tl">
                  <a:srgbClr val="000000"/>
                </a:outerShdw>
              </a:effectLst>
              <a:latin typeface="Arial Black" charset="0"/>
            </a:endParaRPr>
          </a:p>
          <a:p>
            <a:pPr>
              <a:defRPr/>
            </a:pPr>
            <a:endParaRPr lang="en-US" sz="1200">
              <a:solidFill>
                <a:srgbClr val="0000FF"/>
              </a:solidFill>
              <a:effectLst>
                <a:outerShdw blurRad="38100" dist="38100" dir="2700000" algn="tl">
                  <a:srgbClr val="000000"/>
                </a:outerShdw>
              </a:effectLst>
              <a:latin typeface="Arial Black" charset="0"/>
            </a:endParaRPr>
          </a:p>
          <a:p>
            <a:pPr>
              <a:defRPr/>
            </a:pPr>
            <a:r>
              <a:rPr lang="en-US" sz="3200">
                <a:solidFill>
                  <a:srgbClr val="0000FF"/>
                </a:solidFill>
                <a:effectLst>
                  <a:outerShdw blurRad="38100" dist="38100" dir="2700000" algn="tl">
                    <a:srgbClr val="000000"/>
                  </a:outerShdw>
                </a:effectLst>
              </a:rPr>
              <a:t>For every </a:t>
            </a:r>
            <a:r>
              <a:rPr lang="en-US" sz="3200">
                <a:solidFill>
                  <a:srgbClr val="FF0000"/>
                </a:solidFill>
                <a:effectLst>
                  <a:outerShdw blurRad="38100" dist="38100" dir="2700000" algn="tl">
                    <a:srgbClr val="000000"/>
                  </a:outerShdw>
                </a:effectLst>
              </a:rPr>
              <a:t>$1 invested</a:t>
            </a:r>
            <a:r>
              <a:rPr lang="en-US" sz="3200">
                <a:solidFill>
                  <a:srgbClr val="0000FF"/>
                </a:solidFill>
                <a:effectLst>
                  <a:outerShdw blurRad="38100" dist="38100" dir="2700000" algn="tl">
                    <a:srgbClr val="000000"/>
                  </a:outerShdw>
                </a:effectLst>
              </a:rPr>
              <a:t> in </a:t>
            </a:r>
          </a:p>
          <a:p>
            <a:pPr>
              <a:defRPr/>
            </a:pPr>
            <a:r>
              <a:rPr lang="en-US" sz="3200">
                <a:solidFill>
                  <a:srgbClr val="0000FF"/>
                </a:solidFill>
                <a:effectLst>
                  <a:outerShdw blurRad="38100" dist="38100" dir="2700000" algn="tl">
                    <a:srgbClr val="000000"/>
                  </a:outerShdw>
                </a:effectLst>
              </a:rPr>
              <a:t>Disaster Loss Mitigation &amp; Prevention</a:t>
            </a:r>
          </a:p>
          <a:p>
            <a:pPr>
              <a:defRPr/>
            </a:pPr>
            <a:r>
              <a:rPr lang="en-US" sz="3200">
                <a:solidFill>
                  <a:srgbClr val="0000FF"/>
                </a:solidFill>
                <a:effectLst>
                  <a:outerShdw blurRad="38100" dist="38100" dir="2700000" algn="tl">
                    <a:srgbClr val="000000"/>
                  </a:outerShdw>
                </a:effectLst>
              </a:rPr>
              <a:t>there is, on Average, a Return of </a:t>
            </a:r>
          </a:p>
          <a:p>
            <a:pPr>
              <a:defRPr/>
            </a:pPr>
            <a:r>
              <a:rPr lang="en-US" sz="3200">
                <a:solidFill>
                  <a:srgbClr val="FF0000"/>
                </a:solidFill>
                <a:effectLst>
                  <a:outerShdw blurRad="38100" dist="38100" dir="2700000" algn="tl">
                    <a:srgbClr val="000000"/>
                  </a:outerShdw>
                </a:effectLst>
              </a:rPr>
              <a:t>~$4 Saved</a:t>
            </a:r>
            <a:r>
              <a:rPr lang="en-US" sz="3200">
                <a:solidFill>
                  <a:srgbClr val="0000FF"/>
                </a:solidFill>
                <a:effectLst>
                  <a:outerShdw blurRad="38100" dist="38100" dir="2700000" algn="tl">
                    <a:srgbClr val="000000"/>
                  </a:outerShdw>
                </a:effectLst>
              </a:rPr>
              <a:t> in </a:t>
            </a:r>
            <a:r>
              <a:rPr lang="en-US" sz="3200" u="sng">
                <a:solidFill>
                  <a:srgbClr val="0000FF"/>
                </a:solidFill>
                <a:effectLst>
                  <a:outerShdw blurRad="38100" dist="38100" dir="2700000" algn="tl">
                    <a:srgbClr val="000000"/>
                  </a:outerShdw>
                </a:effectLst>
              </a:rPr>
              <a:t>NOT</a:t>
            </a:r>
            <a:r>
              <a:rPr lang="en-US" sz="3200">
                <a:solidFill>
                  <a:srgbClr val="0000FF"/>
                </a:solidFill>
                <a:effectLst>
                  <a:outerShdw blurRad="38100" dist="38100" dir="2700000" algn="tl">
                    <a:srgbClr val="000000"/>
                  </a:outerShdw>
                </a:effectLst>
              </a:rPr>
              <a:t> Incurred Losses.</a:t>
            </a:r>
          </a:p>
          <a:p>
            <a:pPr>
              <a:defRPr/>
            </a:pPr>
            <a:endParaRPr lang="en-US">
              <a:solidFill>
                <a:srgbClr val="0000FF"/>
              </a:solidFill>
              <a:effectLst>
                <a:outerShdw blurRad="38100" dist="38100" dir="2700000" algn="tl">
                  <a:srgbClr val="000000"/>
                </a:outerShdw>
              </a:effectLst>
              <a:latin typeface="Arial Black" charset="0"/>
            </a:endParaRPr>
          </a:p>
          <a:p>
            <a:pPr>
              <a:defRPr/>
            </a:pPr>
            <a:r>
              <a:rPr lang="en-US" sz="1400">
                <a:solidFill>
                  <a:srgbClr val="0000FF"/>
                </a:solidFill>
                <a:effectLst>
                  <a:outerShdw blurRad="38100" dist="38100" dir="2700000" algn="tl">
                    <a:srgbClr val="000000"/>
                  </a:outerShdw>
                </a:effectLst>
              </a:rPr>
              <a:t>National Institute of Building Science</a:t>
            </a:r>
          </a:p>
          <a:p>
            <a:pPr>
              <a:defRPr/>
            </a:pPr>
            <a:r>
              <a:rPr lang="en-US" sz="1400">
                <a:solidFill>
                  <a:srgbClr val="0000FF"/>
                </a:solidFill>
                <a:effectLst>
                  <a:outerShdw blurRad="38100" dist="38100" dir="2700000" algn="tl">
                    <a:srgbClr val="000000"/>
                  </a:outerShdw>
                </a:effectLst>
              </a:rPr>
              <a:t>     Multi-hazard Mitigation Council</a:t>
            </a:r>
          </a:p>
          <a:p>
            <a:pPr>
              <a:defRPr/>
            </a:pPr>
            <a:r>
              <a:rPr lang="en-US" sz="1400">
                <a:solidFill>
                  <a:srgbClr val="0000FF"/>
                </a:solidFill>
                <a:effectLst>
                  <a:outerShdw blurRad="38100" dist="38100" dir="2700000" algn="tl">
                    <a:srgbClr val="000000"/>
                  </a:outerShdw>
                </a:effectLst>
              </a:rPr>
              <a:t>    (NIBS/MMC) Study </a:t>
            </a:r>
            <a:r>
              <a:rPr lang="ja-JP" altLang="en-US" sz="1400">
                <a:solidFill>
                  <a:srgbClr val="0000FF"/>
                </a:solidFill>
                <a:effectLst>
                  <a:outerShdw blurRad="38100" dist="38100" dir="2700000" algn="tl">
                    <a:srgbClr val="000000"/>
                  </a:outerShdw>
                </a:effectLst>
              </a:rPr>
              <a:t>“</a:t>
            </a:r>
            <a:r>
              <a:rPr lang="en-US" sz="1400">
                <a:solidFill>
                  <a:srgbClr val="0000FF"/>
                </a:solidFill>
                <a:effectLst>
                  <a:outerShdw blurRad="38100" dist="38100" dir="2700000" algn="tl">
                    <a:srgbClr val="000000"/>
                  </a:outerShdw>
                </a:effectLst>
              </a:rPr>
              <a:t>Mitigation Saves</a:t>
            </a:r>
            <a:r>
              <a:rPr lang="ja-JP" altLang="en-US" sz="1400">
                <a:solidFill>
                  <a:srgbClr val="0000FF"/>
                </a:solidFill>
                <a:effectLst>
                  <a:outerShdw blurRad="38100" dist="38100" dir="2700000" algn="tl">
                    <a:srgbClr val="000000"/>
                  </a:outerShdw>
                </a:effectLst>
              </a:rPr>
              <a:t>”</a:t>
            </a:r>
            <a:r>
              <a:rPr lang="en-US" sz="1400">
                <a:solidFill>
                  <a:srgbClr val="0000FF"/>
                </a:solidFill>
                <a:effectLst>
                  <a:outerShdw blurRad="38100" dist="38100" dir="2700000" algn="tl">
                    <a:srgbClr val="000000"/>
                  </a:outerShdw>
                </a:effectLst>
              </a:rPr>
              <a:t>:    </a:t>
            </a:r>
            <a:endParaRPr lang="en-US" sz="1400">
              <a:solidFill>
                <a:srgbClr val="0000FF"/>
              </a:solidFill>
              <a:effectLst>
                <a:outerShdw blurRad="38100" dist="38100" dir="2700000" algn="tl">
                  <a:srgbClr val="000000"/>
                </a:outerShdw>
              </a:effectLst>
              <a:latin typeface="Arial Black" charset="0"/>
            </a:endParaRPr>
          </a:p>
          <a:p>
            <a:pPr>
              <a:defRPr/>
            </a:pPr>
            <a:endParaRPr lang="en-US" sz="1400">
              <a:hlinkClick r:id="rId3"/>
            </a:endParaRPr>
          </a:p>
          <a:p>
            <a:pPr algn="l">
              <a:defRPr/>
            </a:pPr>
            <a:r>
              <a:rPr lang="en-US" sz="1600" b="0"/>
              <a:t>http://www.nibs.org/MMC/MitigationSavingsReport/natural_hazard_mitigation_saves.htm</a:t>
            </a:r>
            <a:endParaRPr lang="en-US" sz="1600">
              <a:latin typeface="Arial Narrow" charset="0"/>
            </a:endParaRPr>
          </a:p>
          <a:p>
            <a:pPr>
              <a:defRPr/>
            </a:pPr>
            <a:endParaRPr lang="en-US">
              <a:solidFill>
                <a:srgbClr val="0000FF"/>
              </a:solidFill>
              <a:effectLst>
                <a:outerShdw blurRad="38100" dist="38100" dir="2700000" algn="tl">
                  <a:srgbClr val="000000"/>
                </a:outerShdw>
              </a:effectLst>
              <a:latin typeface="Arial Black"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76200"/>
            <a:ext cx="8991600" cy="6678751"/>
          </a:xfrm>
          <a:prstGeom prst="rect">
            <a:avLst/>
          </a:prstGeom>
          <a:solidFill>
            <a:schemeClr val="bg2">
              <a:lumMod val="20000"/>
              <a:lumOff val="80000"/>
            </a:schemeClr>
          </a:solidFill>
          <a:ln w="38100" cmpd="sng">
            <a:solidFill>
              <a:srgbClr val="FF0000"/>
            </a:solidFill>
          </a:ln>
        </p:spPr>
        <p:txBody>
          <a:bodyPr wrap="square">
            <a:spAutoFit/>
          </a:bodyPr>
          <a:lstStyle/>
          <a:p>
            <a:pPr>
              <a:defRPr/>
            </a:pPr>
            <a:endParaRPr lang="en-US" sz="800" dirty="0" smtClean="0">
              <a:solidFill>
                <a:srgbClr val="0000FF"/>
              </a:solidFill>
              <a:effectLst>
                <a:outerShdw blurRad="50800" dist="38100" dir="2700000" algn="tl" rotWithShape="0">
                  <a:srgbClr val="000000">
                    <a:alpha val="64000"/>
                  </a:srgbClr>
                </a:outerShdw>
              </a:effectLst>
              <a:latin typeface="Arial Rounded MT Bold" charset="0"/>
            </a:endParaRPr>
          </a:p>
          <a:p>
            <a:pPr>
              <a:defRPr/>
            </a:pPr>
            <a:endParaRPr lang="en-US" sz="800" dirty="0" smtClean="0">
              <a:solidFill>
                <a:srgbClr val="0000FF"/>
              </a:solidFill>
              <a:effectLst>
                <a:outerShdw blurRad="50800" dist="38100" dir="2700000" algn="tl" rotWithShape="0">
                  <a:srgbClr val="000000">
                    <a:alpha val="64000"/>
                  </a:srgbClr>
                </a:outerShdw>
              </a:effectLst>
              <a:latin typeface="Arial Rounded MT Bold" charset="0"/>
            </a:endParaRPr>
          </a:p>
          <a:p>
            <a:pPr>
              <a:defRPr/>
            </a:pPr>
            <a:r>
              <a:rPr lang="en-US" sz="2800" dirty="0" smtClean="0">
                <a:solidFill>
                  <a:srgbClr val="0000FF"/>
                </a:solidFill>
                <a:effectLst>
                  <a:outerShdw blurRad="50800" dist="38100" dir="2700000" algn="tl" rotWithShape="0">
                    <a:srgbClr val="000000">
                      <a:alpha val="64000"/>
                    </a:srgbClr>
                  </a:outerShdw>
                </a:effectLst>
                <a:latin typeface="Arial Rounded MT Bold" charset="0"/>
              </a:rPr>
              <a:t>Some </a:t>
            </a:r>
            <a:r>
              <a:rPr lang="en-US" sz="2800" dirty="0">
                <a:solidFill>
                  <a:srgbClr val="0000FF"/>
                </a:solidFill>
                <a:effectLst>
                  <a:outerShdw blurRad="50800" dist="38100" dir="2700000" algn="tl" rotWithShape="0">
                    <a:srgbClr val="000000">
                      <a:alpha val="64000"/>
                    </a:srgbClr>
                  </a:outerShdw>
                </a:effectLst>
                <a:latin typeface="Arial Rounded MT Bold" charset="0"/>
              </a:rPr>
              <a:t>final </a:t>
            </a:r>
            <a:r>
              <a:rPr lang="en-US" sz="2800" dirty="0" smtClean="0">
                <a:solidFill>
                  <a:srgbClr val="0000FF"/>
                </a:solidFill>
                <a:effectLst>
                  <a:outerShdw blurRad="50800" dist="38100" dir="2700000" algn="tl" rotWithShape="0">
                    <a:srgbClr val="000000">
                      <a:alpha val="64000"/>
                    </a:srgbClr>
                  </a:outerShdw>
                </a:effectLst>
                <a:latin typeface="Arial Rounded MT Bold" charset="0"/>
              </a:rPr>
              <a:t>thoughts on Sustainable Resilience:</a:t>
            </a:r>
            <a:endParaRPr lang="en-US" sz="2800" dirty="0">
              <a:solidFill>
                <a:srgbClr val="0000FF"/>
              </a:solidFill>
              <a:effectLst>
                <a:outerShdw blurRad="50800" dist="38100" dir="2700000" algn="tl" rotWithShape="0">
                  <a:srgbClr val="000000">
                    <a:alpha val="64000"/>
                  </a:srgbClr>
                </a:outerShdw>
              </a:effectLst>
              <a:latin typeface="Arial Rounded MT Bold" charset="0"/>
            </a:endParaRPr>
          </a:p>
          <a:p>
            <a:pPr algn="l">
              <a:defRPr/>
            </a:pPr>
            <a:endParaRPr lang="en-US" sz="800" dirty="0" smtClean="0">
              <a:effectLst>
                <a:outerShdw blurRad="50800" dist="63500" dir="2700000" algn="tl" rotWithShape="0">
                  <a:srgbClr val="000000">
                    <a:alpha val="42000"/>
                  </a:srgbClr>
                </a:outerShdw>
              </a:effectLst>
            </a:endParaRPr>
          </a:p>
          <a:p>
            <a:pPr algn="l">
              <a:defRPr/>
            </a:pPr>
            <a:endParaRPr lang="en-US" sz="800" dirty="0">
              <a:effectLst>
                <a:outerShdw blurRad="50800" dist="63500" dir="2700000" algn="tl" rotWithShape="0">
                  <a:srgbClr val="000000">
                    <a:alpha val="42000"/>
                  </a:srgbClr>
                </a:outerShdw>
              </a:effectLst>
            </a:endParaRPr>
          </a:p>
          <a:p>
            <a:pPr algn="l">
              <a:defRPr/>
            </a:pPr>
            <a:endParaRPr lang="en-US" sz="800" dirty="0">
              <a:effectLst>
                <a:outerShdw blurRad="50800" dist="63500" dir="2700000" algn="tl" rotWithShape="0">
                  <a:srgbClr val="000000">
                    <a:alpha val="42000"/>
                  </a:srgbClr>
                </a:outerShdw>
              </a:effectLst>
            </a:endParaRPr>
          </a:p>
          <a:p>
            <a:pPr marL="342900" indent="-342900" algn="l">
              <a:buFont typeface="Arial"/>
              <a:buChar char="•"/>
              <a:defRPr/>
            </a:pPr>
            <a:r>
              <a:rPr lang="en-US" dirty="0">
                <a:effectLst>
                  <a:outerShdw blurRad="50800" dist="63500" dir="2700000" algn="tl" rotWithShape="0">
                    <a:srgbClr val="000000">
                      <a:alpha val="42000"/>
                    </a:srgbClr>
                  </a:outerShdw>
                </a:effectLst>
              </a:rPr>
              <a:t>Sustainable design </a:t>
            </a:r>
            <a:r>
              <a:rPr lang="en-US" dirty="0" smtClean="0">
                <a:effectLst>
                  <a:outerShdw blurRad="50800" dist="63500" dir="2700000" algn="tl" rotWithShape="0">
                    <a:srgbClr val="000000">
                      <a:alpha val="42000"/>
                    </a:srgbClr>
                  </a:outerShdw>
                </a:effectLst>
              </a:rPr>
              <a:t>minimizes </a:t>
            </a:r>
            <a:r>
              <a:rPr lang="en-US" dirty="0">
                <a:effectLst>
                  <a:outerShdw blurRad="50800" dist="63500" dir="2700000" algn="tl" rotWithShape="0">
                    <a:srgbClr val="000000">
                      <a:alpha val="42000"/>
                    </a:srgbClr>
                  </a:outerShdw>
                </a:effectLst>
              </a:rPr>
              <a:t>liabilities for future generations </a:t>
            </a:r>
            <a:r>
              <a:rPr lang="en-US" dirty="0" smtClean="0">
                <a:effectLst>
                  <a:outerShdw blurRad="50800" dist="63500" dir="2700000" algn="tl" rotWithShape="0">
                    <a:srgbClr val="000000">
                      <a:alpha val="42000"/>
                    </a:srgbClr>
                  </a:outerShdw>
                </a:effectLst>
              </a:rPr>
              <a:t>=&gt; </a:t>
            </a:r>
            <a:r>
              <a:rPr lang="en-US" dirty="0">
                <a:effectLst>
                  <a:outerShdw blurRad="50800" dist="63500" dir="2700000" algn="tl" rotWithShape="0">
                    <a:srgbClr val="000000">
                      <a:alpha val="42000"/>
                    </a:srgbClr>
                  </a:outerShdw>
                </a:effectLst>
              </a:rPr>
              <a:t>Intergenerational equity and </a:t>
            </a:r>
            <a:r>
              <a:rPr lang="en-US" dirty="0" smtClean="0">
                <a:effectLst>
                  <a:outerShdw blurRad="50800" dist="63500" dir="2700000" algn="tl" rotWithShape="0">
                    <a:srgbClr val="000000">
                      <a:alpha val="42000"/>
                    </a:srgbClr>
                  </a:outerShdw>
                </a:effectLst>
              </a:rPr>
              <a:t>justice.</a:t>
            </a:r>
            <a:endParaRPr lang="en-US" sz="800" dirty="0" smtClean="0">
              <a:effectLst>
                <a:outerShdw blurRad="50800" dist="63500" dir="2700000" algn="tl" rotWithShape="0">
                  <a:srgbClr val="000000">
                    <a:alpha val="42000"/>
                  </a:srgbClr>
                </a:outerShdw>
              </a:effectLst>
            </a:endParaRPr>
          </a:p>
          <a:p>
            <a:pPr marL="342900" indent="-342900" algn="l">
              <a:buFont typeface="Arial"/>
              <a:buChar char="•"/>
              <a:defRPr/>
            </a:pPr>
            <a:endParaRPr lang="en-US" sz="800" dirty="0">
              <a:effectLst>
                <a:outerShdw blurRad="50800" dist="63500" dir="2700000" algn="tl" rotWithShape="0">
                  <a:srgbClr val="000000">
                    <a:alpha val="42000"/>
                  </a:srgbClr>
                </a:outerShdw>
              </a:effectLst>
            </a:endParaRPr>
          </a:p>
          <a:p>
            <a:pPr marL="342900" indent="-342900" algn="l">
              <a:buFont typeface="Arial"/>
              <a:buChar char="•"/>
              <a:defRPr/>
            </a:pPr>
            <a:endParaRPr lang="en-US" sz="800" dirty="0" smtClean="0">
              <a:effectLst>
                <a:outerShdw blurRad="50800" dist="63500" dir="2700000" algn="tl" rotWithShape="0">
                  <a:srgbClr val="000000">
                    <a:alpha val="42000"/>
                  </a:srgbClr>
                </a:outerShdw>
              </a:effectLst>
            </a:endParaRPr>
          </a:p>
          <a:p>
            <a:pPr marL="342900" indent="-342900" algn="l">
              <a:buFont typeface="Arial"/>
              <a:buChar char="•"/>
              <a:defRPr/>
            </a:pPr>
            <a:r>
              <a:rPr lang="en-US" dirty="0" smtClean="0">
                <a:effectLst>
                  <a:outerShdw blurRad="50800" dist="63500" dir="2700000" algn="tl" rotWithShape="0">
                    <a:srgbClr val="000000">
                      <a:alpha val="42000"/>
                    </a:srgbClr>
                  </a:outerShdw>
                </a:effectLst>
              </a:rPr>
              <a:t>Design </a:t>
            </a:r>
            <a:r>
              <a:rPr lang="en-US" dirty="0">
                <a:effectLst>
                  <a:outerShdw blurRad="50800" dist="63500" dir="2700000" algn="tl" rotWithShape="0">
                    <a:srgbClr val="000000">
                      <a:alpha val="42000"/>
                    </a:srgbClr>
                  </a:outerShdw>
                </a:effectLst>
              </a:rPr>
              <a:t>for “Higher Ground</a:t>
            </a:r>
            <a:r>
              <a:rPr lang="en-US" dirty="0" smtClean="0">
                <a:effectLst>
                  <a:outerShdw blurRad="50800" dist="63500" dir="2700000" algn="tl" rotWithShape="0">
                    <a:srgbClr val="000000">
                      <a:alpha val="42000"/>
                    </a:srgbClr>
                  </a:outerShdw>
                </a:effectLst>
              </a:rPr>
              <a:t>”: </a:t>
            </a:r>
            <a:r>
              <a:rPr lang="en-US" dirty="0">
                <a:effectLst>
                  <a:outerShdw blurRad="50800" dist="63500" dir="2700000" algn="tl" rotWithShape="0">
                    <a:srgbClr val="000000">
                      <a:alpha val="42000"/>
                    </a:srgbClr>
                  </a:outerShdw>
                </a:effectLst>
              </a:rPr>
              <a:t>avoid </a:t>
            </a:r>
            <a:r>
              <a:rPr lang="en-US" dirty="0" smtClean="0">
                <a:effectLst>
                  <a:outerShdw blurRad="50800" dist="63500" dir="2700000" algn="tl" rotWithShape="0">
                    <a:srgbClr val="000000">
                      <a:alpha val="42000"/>
                    </a:srgbClr>
                  </a:outerShdw>
                </a:effectLst>
              </a:rPr>
              <a:t>putting new assets into current and future flood planes near sea level.</a:t>
            </a:r>
          </a:p>
          <a:p>
            <a:pPr marL="342900" indent="-342900" algn="l">
              <a:buFont typeface="Arial"/>
              <a:buChar char="•"/>
              <a:defRPr/>
            </a:pPr>
            <a:endParaRPr lang="en-US" sz="800" dirty="0">
              <a:effectLst>
                <a:outerShdw blurRad="50800" dist="63500" dir="2700000" algn="tl" rotWithShape="0">
                  <a:srgbClr val="000000">
                    <a:alpha val="42000"/>
                  </a:srgbClr>
                </a:outerShdw>
              </a:effectLst>
            </a:endParaRPr>
          </a:p>
          <a:p>
            <a:pPr marL="342900" indent="-342900" algn="l">
              <a:buFont typeface="Arial"/>
              <a:buChar char="•"/>
              <a:defRPr/>
            </a:pPr>
            <a:endParaRPr lang="en-US" sz="800" dirty="0">
              <a:effectLst>
                <a:outerShdw blurRad="50800" dist="63500" dir="2700000" algn="tl" rotWithShape="0">
                  <a:srgbClr val="000000">
                    <a:alpha val="42000"/>
                  </a:srgbClr>
                </a:outerShdw>
              </a:effectLst>
            </a:endParaRPr>
          </a:p>
          <a:p>
            <a:pPr marL="342900" indent="-342900" algn="l">
              <a:buFont typeface="Arial"/>
              <a:buChar char="•"/>
              <a:defRPr/>
            </a:pPr>
            <a:r>
              <a:rPr lang="en-US" dirty="0">
                <a:effectLst>
                  <a:outerShdw blurRad="50800" dist="63500" dir="2700000" algn="tl" rotWithShape="0">
                    <a:srgbClr val="000000">
                      <a:alpha val="42000"/>
                    </a:srgbClr>
                  </a:outerShdw>
                </a:effectLst>
              </a:rPr>
              <a:t>Sustainable design </a:t>
            </a:r>
            <a:r>
              <a:rPr lang="en-US" dirty="0" smtClean="0">
                <a:effectLst>
                  <a:outerShdw blurRad="50800" dist="63500" dir="2700000" algn="tl" rotWithShape="0">
                    <a:srgbClr val="000000">
                      <a:alpha val="42000"/>
                    </a:srgbClr>
                  </a:outerShdw>
                </a:effectLst>
              </a:rPr>
              <a:t>=&gt; adaptive </a:t>
            </a:r>
            <a:r>
              <a:rPr lang="en-US" dirty="0">
                <a:effectLst>
                  <a:outerShdw blurRad="50800" dist="63500" dir="2700000" algn="tl" rotWithShape="0">
                    <a:srgbClr val="000000">
                      <a:alpha val="42000"/>
                    </a:srgbClr>
                  </a:outerShdw>
                </a:effectLst>
              </a:rPr>
              <a:t>designs (=&gt; floats</a:t>
            </a:r>
            <a:r>
              <a:rPr lang="en-US" dirty="0" smtClean="0">
                <a:effectLst>
                  <a:outerShdw blurRad="50800" dist="63500" dir="2700000" algn="tl" rotWithShape="0">
                    <a:srgbClr val="000000">
                      <a:alpha val="42000"/>
                    </a:srgbClr>
                  </a:outerShdw>
                </a:effectLst>
              </a:rPr>
              <a:t>).</a:t>
            </a:r>
            <a:endParaRPr lang="en-US" sz="800" dirty="0" smtClean="0">
              <a:effectLst>
                <a:outerShdw blurRad="50800" dist="63500" dir="2700000" algn="tl" rotWithShape="0">
                  <a:srgbClr val="000000">
                    <a:alpha val="42000"/>
                  </a:srgbClr>
                </a:outerShdw>
              </a:effectLst>
            </a:endParaRPr>
          </a:p>
          <a:p>
            <a:pPr marL="342900" indent="-342900" algn="l">
              <a:buFont typeface="Arial"/>
              <a:buChar char="•"/>
              <a:defRPr/>
            </a:pPr>
            <a:endParaRPr lang="en-US" sz="800" dirty="0">
              <a:effectLst>
                <a:outerShdw blurRad="50800" dist="63500" dir="2700000" algn="tl" rotWithShape="0">
                  <a:srgbClr val="000000">
                    <a:alpha val="42000"/>
                  </a:srgbClr>
                </a:outerShdw>
              </a:effectLst>
            </a:endParaRPr>
          </a:p>
          <a:p>
            <a:pPr marL="342900" indent="-342900" algn="l">
              <a:buFont typeface="Arial"/>
              <a:buChar char="•"/>
              <a:defRPr/>
            </a:pPr>
            <a:endParaRPr lang="en-US" sz="800" dirty="0" smtClean="0">
              <a:effectLst>
                <a:outerShdw blurRad="50800" dist="63500" dir="2700000" algn="tl" rotWithShape="0">
                  <a:srgbClr val="000000">
                    <a:alpha val="42000"/>
                  </a:srgbClr>
                </a:outerShdw>
              </a:effectLst>
            </a:endParaRPr>
          </a:p>
          <a:p>
            <a:pPr marL="342900" indent="-342900" algn="l">
              <a:buFont typeface="Arial"/>
              <a:buChar char="•"/>
              <a:defRPr/>
            </a:pPr>
            <a:r>
              <a:rPr lang="en-US" dirty="0" smtClean="0">
                <a:effectLst>
                  <a:outerShdw blurRad="50800" dist="63500" dir="2700000" algn="tl" rotWithShape="0">
                    <a:srgbClr val="000000">
                      <a:alpha val="42000"/>
                    </a:srgbClr>
                  </a:outerShdw>
                </a:effectLst>
              </a:rPr>
              <a:t>Design </a:t>
            </a:r>
            <a:r>
              <a:rPr lang="en-US" dirty="0">
                <a:effectLst>
                  <a:outerShdw blurRad="50800" dist="63500" dir="2700000" algn="tl" rotWithShape="0">
                    <a:srgbClr val="000000">
                      <a:alpha val="42000"/>
                    </a:srgbClr>
                  </a:outerShdw>
                </a:effectLst>
              </a:rPr>
              <a:t>for </a:t>
            </a:r>
            <a:r>
              <a:rPr lang="en-US" dirty="0" smtClean="0">
                <a:effectLst>
                  <a:outerShdw blurRad="50800" dist="63500" dir="2700000" algn="tl" rotWithShape="0">
                    <a:srgbClr val="000000">
                      <a:alpha val="42000"/>
                    </a:srgbClr>
                  </a:outerShdw>
                </a:effectLst>
              </a:rPr>
              <a:t>sustained </a:t>
            </a:r>
            <a:r>
              <a:rPr lang="en-US" dirty="0">
                <a:effectLst>
                  <a:outerShdw blurRad="50800" dist="63500" dir="2700000" algn="tl" rotWithShape="0">
                    <a:srgbClr val="000000">
                      <a:alpha val="42000"/>
                    </a:srgbClr>
                  </a:outerShdw>
                </a:effectLst>
              </a:rPr>
              <a:t>functionality </a:t>
            </a:r>
            <a:r>
              <a:rPr lang="en-US" dirty="0" smtClean="0">
                <a:effectLst>
                  <a:outerShdw blurRad="50800" dist="63500" dir="2700000" algn="tl" rotWithShape="0">
                    <a:srgbClr val="000000">
                      <a:alpha val="42000"/>
                    </a:srgbClr>
                  </a:outerShdw>
                </a:effectLst>
              </a:rPr>
              <a:t>during system life time and respective sea </a:t>
            </a:r>
            <a:r>
              <a:rPr lang="en-US" dirty="0">
                <a:effectLst>
                  <a:outerShdw blurRad="50800" dist="63500" dir="2700000" algn="tl" rotWithShape="0">
                    <a:srgbClr val="000000">
                      <a:alpha val="42000"/>
                    </a:srgbClr>
                  </a:outerShdw>
                </a:effectLst>
              </a:rPr>
              <a:t>levels: adaptive </a:t>
            </a:r>
            <a:r>
              <a:rPr lang="en-US" dirty="0" smtClean="0">
                <a:effectLst>
                  <a:outerShdw blurRad="50800" dist="63500" dir="2700000" algn="tl" rotWithShape="0">
                    <a:srgbClr val="000000">
                      <a:alpha val="42000"/>
                    </a:srgbClr>
                  </a:outerShdw>
                </a:effectLst>
              </a:rPr>
              <a:t>transport elevations, pathways </a:t>
            </a:r>
            <a:r>
              <a:rPr lang="en-US" dirty="0">
                <a:effectLst>
                  <a:outerShdw blurRad="50800" dist="63500" dir="2700000" algn="tl" rotWithShape="0">
                    <a:srgbClr val="000000">
                      <a:alpha val="42000"/>
                    </a:srgbClr>
                  </a:outerShdw>
                </a:effectLst>
              </a:rPr>
              <a:t>and accessibility, mass transit, utilities (water, sewer, electric, gas, telecommunication</a:t>
            </a:r>
            <a:r>
              <a:rPr lang="en-US" dirty="0" smtClean="0">
                <a:effectLst>
                  <a:outerShdw blurRad="50800" dist="63500" dir="2700000" algn="tl" rotWithShape="0">
                    <a:srgbClr val="000000">
                      <a:alpha val="42000"/>
                    </a:srgbClr>
                  </a:outerShdw>
                </a:effectLst>
              </a:rPr>
              <a:t>).</a:t>
            </a:r>
            <a:endParaRPr lang="en-US" sz="800" dirty="0" smtClean="0">
              <a:effectLst>
                <a:outerShdw blurRad="50800" dist="63500" dir="2700000" algn="tl" rotWithShape="0">
                  <a:srgbClr val="000000">
                    <a:alpha val="42000"/>
                  </a:srgbClr>
                </a:outerShdw>
              </a:effectLst>
            </a:endParaRPr>
          </a:p>
          <a:p>
            <a:pPr marL="342900" indent="-342900" algn="l">
              <a:buFont typeface="Arial"/>
              <a:buChar char="•"/>
              <a:defRPr/>
            </a:pPr>
            <a:endParaRPr lang="en-US" sz="800" dirty="0">
              <a:effectLst>
                <a:outerShdw blurRad="50800" dist="63500" dir="2700000" algn="tl" rotWithShape="0">
                  <a:srgbClr val="000000">
                    <a:alpha val="42000"/>
                  </a:srgbClr>
                </a:outerShdw>
              </a:effectLst>
            </a:endParaRPr>
          </a:p>
          <a:p>
            <a:pPr marL="342900" indent="-342900" algn="l">
              <a:buFont typeface="Arial"/>
              <a:buChar char="•"/>
              <a:defRPr/>
            </a:pPr>
            <a:endParaRPr lang="en-US" sz="800" dirty="0" smtClean="0">
              <a:effectLst>
                <a:outerShdw blurRad="50800" dist="63500" dir="2700000" algn="tl" rotWithShape="0">
                  <a:srgbClr val="000000">
                    <a:alpha val="42000"/>
                  </a:srgbClr>
                </a:outerShdw>
              </a:effectLst>
            </a:endParaRPr>
          </a:p>
          <a:p>
            <a:pPr marL="342900" indent="-342900" algn="l">
              <a:buFont typeface="Arial"/>
              <a:buChar char="•"/>
              <a:defRPr/>
            </a:pPr>
            <a:r>
              <a:rPr lang="en-US" dirty="0" smtClean="0">
                <a:effectLst>
                  <a:outerShdw blurRad="50800" dist="63500" dir="2700000" algn="tl" rotWithShape="0">
                    <a:srgbClr val="000000">
                      <a:alpha val="42000"/>
                    </a:srgbClr>
                  </a:outerShdw>
                </a:effectLst>
              </a:rPr>
              <a:t>Think </a:t>
            </a:r>
            <a:r>
              <a:rPr lang="en-US" dirty="0">
                <a:effectLst>
                  <a:outerShdw blurRad="50800" dist="63500" dir="2700000" algn="tl" rotWithShape="0">
                    <a:srgbClr val="000000">
                      <a:alpha val="42000"/>
                    </a:srgbClr>
                  </a:outerShdw>
                </a:effectLst>
              </a:rPr>
              <a:t>and design long term, </a:t>
            </a:r>
            <a:r>
              <a:rPr lang="en-US" dirty="0" smtClean="0">
                <a:effectLst>
                  <a:outerShdw blurRad="50800" dist="63500" dir="2700000" algn="tl" rotWithShape="0">
                    <a:srgbClr val="000000">
                      <a:alpha val="42000"/>
                    </a:srgbClr>
                  </a:outerShdw>
                </a:effectLst>
              </a:rPr>
              <a:t>then design short </a:t>
            </a:r>
            <a:r>
              <a:rPr lang="en-US" dirty="0">
                <a:effectLst>
                  <a:outerShdw blurRad="50800" dist="63500" dir="2700000" algn="tl" rotWithShape="0">
                    <a:srgbClr val="000000">
                      <a:alpha val="42000"/>
                    </a:srgbClr>
                  </a:outerShdw>
                </a:effectLst>
              </a:rPr>
              <a:t>term solutions </a:t>
            </a:r>
            <a:r>
              <a:rPr lang="en-US" dirty="0" smtClean="0">
                <a:effectLst>
                  <a:outerShdw blurRad="50800" dist="63500" dir="2700000" algn="tl" rotWithShape="0">
                    <a:srgbClr val="000000">
                      <a:alpha val="42000"/>
                    </a:srgbClr>
                  </a:outerShdw>
                </a:effectLst>
              </a:rPr>
              <a:t>(to assist transformation to long-term conditions)</a:t>
            </a:r>
            <a:r>
              <a:rPr lang="en-US" dirty="0">
                <a:effectLst>
                  <a:outerShdw blurRad="50800" dist="63500" dir="2700000" algn="tl" rotWithShape="0">
                    <a:srgbClr val="000000">
                      <a:alpha val="42000"/>
                    </a:srgbClr>
                  </a:outerShdw>
                </a:effectLst>
              </a:rPr>
              <a:t>.</a:t>
            </a:r>
            <a:endParaRPr lang="en-US" sz="800" dirty="0">
              <a:solidFill>
                <a:srgbClr val="0000FF"/>
              </a:solidFill>
              <a:latin typeface="Arial Rounded MT Bold" charset="0"/>
            </a:endParaRPr>
          </a:p>
          <a:p>
            <a:pPr marL="342900" indent="-342900">
              <a:buFont typeface="Arial"/>
              <a:buChar char="•"/>
              <a:defRPr/>
            </a:pPr>
            <a:endParaRPr lang="en-US" sz="800" dirty="0">
              <a:effectLst>
                <a:outerShdw blurRad="50800" dist="63500" dir="2700000" algn="tl" rotWithShape="0">
                  <a:srgbClr val="000000">
                    <a:alpha val="42000"/>
                  </a:srgbClr>
                </a:outerShdw>
              </a:effectLst>
            </a:endParaRPr>
          </a:p>
        </p:txBody>
      </p:sp>
      <p:sp>
        <p:nvSpPr>
          <p:cNvPr id="2" name="TextBox 1"/>
          <p:cNvSpPr txBox="1"/>
          <p:nvPr/>
        </p:nvSpPr>
        <p:spPr>
          <a:xfrm>
            <a:off x="9469120" y="467360"/>
            <a:ext cx="184666" cy="461665"/>
          </a:xfrm>
          <a:prstGeom prst="rect">
            <a:avLst/>
          </a:prstGeom>
          <a:noFill/>
        </p:spPr>
        <p:txBody>
          <a:bodyPr wrap="none" rtlCol="0">
            <a:spAutoFit/>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71600" y="228600"/>
            <a:ext cx="6105525" cy="6235700"/>
            <a:chOff x="1371600" y="228600"/>
            <a:chExt cx="6105525" cy="6235700"/>
          </a:xfrm>
        </p:grpSpPr>
        <p:pic>
          <p:nvPicPr>
            <p:cNvPr id="2846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71600" y="228600"/>
              <a:ext cx="6105525" cy="6235700"/>
            </a:xfrm>
            <a:prstGeom prst="rect">
              <a:avLst/>
            </a:prstGeom>
            <a:noFill/>
            <a:ln w="28575">
              <a:solidFill>
                <a:schemeClr val="accent2"/>
              </a:solidFill>
              <a:miter lim="800000"/>
              <a:headEnd/>
              <a:tailEnd/>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sp>
          <p:nvSpPr>
            <p:cNvPr id="284677" name="Rectangle 5"/>
            <p:cNvSpPr>
              <a:spLocks noChangeArrowheads="1"/>
            </p:cNvSpPr>
            <p:nvPr/>
          </p:nvSpPr>
          <p:spPr bwMode="auto">
            <a:xfrm>
              <a:off x="2451988" y="5943600"/>
              <a:ext cx="4143194" cy="430887"/>
            </a:xfrm>
            <a:prstGeom prst="rect">
              <a:avLst/>
            </a:prstGeom>
            <a:noFill/>
            <a:ln>
              <a:noFill/>
            </a:ln>
            <a:effectLst>
              <a:outerShdw dist="10541" dir="2700000" algn="ctr" rotWithShape="0">
                <a:srgbClr val="000000">
                  <a:alpha val="9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457200" indent="-457200" eaLnBrk="1" hangingPunct="1">
                <a:lnSpc>
                  <a:spcPct val="90000"/>
                </a:lnSpc>
                <a:buFont typeface="Arial" charset="0"/>
                <a:buNone/>
              </a:pPr>
              <a:r>
                <a:rPr lang="en-US" dirty="0" smtClean="0">
                  <a:solidFill>
                    <a:srgbClr val="000090"/>
                  </a:solidFill>
                  <a:effectLst>
                    <a:outerShdw blurRad="38100" dist="38100" dir="2700000" algn="tl">
                      <a:prstClr val="black">
                        <a:lumMod val="85000"/>
                        <a:lumOff val="15000"/>
                      </a:prstClr>
                    </a:outerShdw>
                  </a:effectLst>
                  <a:ea typeface="+mn-ea"/>
                  <a:cs typeface="Arial" charset="0"/>
                </a:rPr>
                <a:t>Timing makes a Difference</a:t>
              </a:r>
              <a:r>
                <a:rPr lang="en-US" sz="1800" dirty="0" smtClean="0">
                  <a:solidFill>
                    <a:srgbClr val="000090"/>
                  </a:solidFill>
                  <a:effectLst>
                    <a:outerShdw blurRad="38100" dist="38100" dir="2700000" algn="tl">
                      <a:prstClr val="black">
                        <a:lumMod val="85000"/>
                        <a:lumOff val="15000"/>
                      </a:prstClr>
                    </a:outerShdw>
                  </a:effectLst>
                  <a:ea typeface="+mn-ea"/>
                  <a:cs typeface="Arial" charset="0"/>
                </a:rPr>
                <a:t>.</a:t>
              </a:r>
              <a:endParaRPr lang="en-US" sz="1800" dirty="0">
                <a:solidFill>
                  <a:srgbClr val="000090"/>
                </a:solidFill>
                <a:effectLst>
                  <a:outerShdw blurRad="38100" dist="38100" dir="2700000" algn="tl">
                    <a:prstClr val="black">
                      <a:lumMod val="85000"/>
                      <a:lumOff val="15000"/>
                    </a:prstClr>
                  </a:outerShdw>
                </a:effectLst>
                <a:ea typeface="+mn-ea"/>
                <a:cs typeface="Arial" charset="0"/>
              </a:endParaRPr>
            </a:p>
          </p:txBody>
        </p:sp>
        <p:sp>
          <p:nvSpPr>
            <p:cNvPr id="2" name="TextBox 1"/>
            <p:cNvSpPr txBox="1"/>
            <p:nvPr/>
          </p:nvSpPr>
          <p:spPr>
            <a:xfrm>
              <a:off x="3962400" y="762000"/>
              <a:ext cx="685800" cy="369332"/>
            </a:xfrm>
            <a:prstGeom prst="rect">
              <a:avLst/>
            </a:prstGeom>
            <a:solidFill>
              <a:schemeClr val="bg1"/>
            </a:solidFill>
          </p:spPr>
          <p:txBody>
            <a:bodyPr wrap="square" rtlCol="0">
              <a:spAutoFit/>
            </a:bodyPr>
            <a:lstStyle/>
            <a:p>
              <a:pPr algn="l" eaLnBrk="1" hangingPunct="1"/>
              <a:r>
                <a:rPr lang="en-US" sz="1800" dirty="0" smtClean="0">
                  <a:solidFill>
                    <a:prstClr val="black">
                      <a:lumMod val="50000"/>
                      <a:lumOff val="50000"/>
                    </a:prstClr>
                  </a:solidFill>
                  <a:ea typeface="+mn-ea"/>
                  <a:cs typeface="Arial" charset="0"/>
                </a:rPr>
                <a:t> </a:t>
              </a:r>
              <a:r>
                <a:rPr lang="en-US" sz="1800" i="1" dirty="0" smtClean="0">
                  <a:solidFill>
                    <a:prstClr val="black">
                      <a:lumMod val="50000"/>
                      <a:lumOff val="50000"/>
                    </a:prstClr>
                  </a:solidFill>
                  <a:effectLst>
                    <a:outerShdw blurRad="50800" dist="38100" dir="2700000" algn="tl" rotWithShape="0">
                      <a:srgbClr val="000000">
                        <a:alpha val="43000"/>
                      </a:srgbClr>
                    </a:outerShdw>
                  </a:effectLst>
                  <a:ea typeface="+mn-ea"/>
                  <a:cs typeface="Arial" charset="0"/>
                </a:rPr>
                <a:t>No</a:t>
              </a:r>
              <a:endParaRPr lang="en-US" sz="1800" i="1" dirty="0">
                <a:solidFill>
                  <a:prstClr val="black">
                    <a:lumMod val="50000"/>
                    <a:lumOff val="50000"/>
                  </a:prstClr>
                </a:solidFill>
                <a:effectLst>
                  <a:outerShdw blurRad="50800" dist="38100" dir="2700000" algn="tl" rotWithShape="0">
                    <a:srgbClr val="000000">
                      <a:alpha val="43000"/>
                    </a:srgbClr>
                  </a:outerShdw>
                </a:effectLst>
                <a:ea typeface="+mn-ea"/>
                <a:cs typeface="Arial" charset="0"/>
              </a:endParaRPr>
            </a:p>
          </p:txBody>
        </p:sp>
      </p:grpSp>
      <p:sp>
        <p:nvSpPr>
          <p:cNvPr id="6" name="Rectangle 5"/>
          <p:cNvSpPr>
            <a:spLocks noChangeArrowheads="1"/>
          </p:cNvSpPr>
          <p:nvPr/>
        </p:nvSpPr>
        <p:spPr bwMode="auto">
          <a:xfrm rot="19749481">
            <a:off x="2895600" y="2971800"/>
            <a:ext cx="3074486" cy="656590"/>
          </a:xfrm>
          <a:prstGeom prst="rect">
            <a:avLst/>
          </a:prstGeom>
          <a:noFill/>
          <a:ln>
            <a:noFill/>
          </a:ln>
          <a:effectLst>
            <a:outerShdw dist="10541" dir="2700000" algn="ctr" rotWithShape="0">
              <a:srgbClr val="000000">
                <a:alpha val="9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457200" indent="-457200" eaLnBrk="1" hangingPunct="1">
              <a:lnSpc>
                <a:spcPct val="90000"/>
              </a:lnSpc>
              <a:buFont typeface="Arial" charset="0"/>
              <a:buNone/>
            </a:pPr>
            <a:r>
              <a:rPr lang="en-US" sz="4000" dirty="0" smtClean="0">
                <a:solidFill>
                  <a:srgbClr val="FF0000"/>
                </a:solidFill>
                <a:effectLst>
                  <a:outerShdw blurRad="38100" dist="38100" dir="2700000" algn="tl">
                    <a:prstClr val="black">
                      <a:lumMod val="85000"/>
                      <a:lumOff val="15000"/>
                    </a:prstClr>
                  </a:outerShdw>
                </a:effectLst>
                <a:ea typeface="+mn-ea"/>
                <a:cs typeface="Arial" charset="0"/>
              </a:rPr>
              <a:t>Thank You !</a:t>
            </a:r>
            <a:endParaRPr lang="en-US" sz="4000" dirty="0">
              <a:solidFill>
                <a:srgbClr val="FF0000"/>
              </a:solidFill>
              <a:effectLst>
                <a:outerShdw blurRad="38100" dist="38100" dir="2700000" algn="tl">
                  <a:prstClr val="black">
                    <a:lumMod val="85000"/>
                    <a:lumOff val="15000"/>
                  </a:prstClr>
                </a:outerShdw>
              </a:effectLst>
              <a:ea typeface="+mn-ea"/>
              <a:cs typeface="Arial" charset="0"/>
            </a:endParaRPr>
          </a:p>
        </p:txBody>
      </p:sp>
    </p:spTree>
    <p:extLst>
      <p:ext uri="{BB962C8B-B14F-4D97-AF65-F5344CB8AC3E}">
        <p14:creationId xmlns:p14="http://schemas.microsoft.com/office/powerpoint/2010/main" val="332610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7" name="Group 13"/>
          <p:cNvGrpSpPr>
            <a:grpSpLocks/>
          </p:cNvGrpSpPr>
          <p:nvPr/>
        </p:nvGrpSpPr>
        <p:grpSpPr bwMode="auto">
          <a:xfrm>
            <a:off x="0" y="0"/>
            <a:ext cx="9144000" cy="6858000"/>
            <a:chOff x="0" y="0"/>
            <a:chExt cx="5760" cy="4320"/>
          </a:xfrm>
        </p:grpSpPr>
        <p:pic>
          <p:nvPicPr>
            <p:cNvPr id="70658" name="Picture 2" descr="Fig 09 17_Com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3"/>
            <p:cNvSpPr txBox="1">
              <a:spLocks noChangeArrowheads="1"/>
            </p:cNvSpPr>
            <p:nvPr/>
          </p:nvSpPr>
          <p:spPr bwMode="auto">
            <a:xfrm>
              <a:off x="96" y="48"/>
              <a:ext cx="2592" cy="750"/>
            </a:xfrm>
            <a:prstGeom prst="rect">
              <a:avLst/>
            </a:prstGeom>
            <a:solidFill>
              <a:schemeClr val="bg2">
                <a:lumMod val="40000"/>
                <a:lumOff val="60000"/>
                <a:alpha val="46000"/>
              </a:schemeClr>
            </a:solidFill>
            <a:ln w="9525">
              <a:solidFill>
                <a:schemeClr val="tx1"/>
              </a:solidFill>
              <a:miter lim="800000"/>
              <a:headEnd/>
              <a:tailEnd/>
            </a:ln>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algn="l">
                <a:spcBef>
                  <a:spcPct val="50000"/>
                </a:spcBef>
              </a:pPr>
              <a:r>
                <a:rPr lang="en-US" b="0" dirty="0">
                  <a:solidFill>
                    <a:schemeClr val="bg1"/>
                  </a:solidFill>
                </a:rPr>
                <a:t> </a:t>
              </a:r>
              <a:r>
                <a:rPr lang="en-US" sz="1600" b="0" dirty="0">
                  <a:solidFill>
                    <a:schemeClr val="bg1"/>
                  </a:solidFill>
                </a:rPr>
                <a:t>Red  </a:t>
              </a:r>
              <a:r>
                <a:rPr lang="en-US" sz="1600" dirty="0">
                  <a:solidFill>
                    <a:schemeClr val="bg1"/>
                  </a:solidFill>
                  <a:effectLst>
                    <a:outerShdw blurRad="50800" dist="38100" dir="2700000" algn="tl" rotWithShape="0">
                      <a:srgbClr val="000000">
                        <a:alpha val="84000"/>
                      </a:srgbClr>
                    </a:outerShdw>
                  </a:effectLst>
                </a:rPr>
                <a:t>100-y flood in 2000 (surge of ~ 8ft).</a:t>
              </a:r>
              <a:endParaRPr lang="en-US" sz="1600" b="0" dirty="0">
                <a:solidFill>
                  <a:schemeClr val="bg1"/>
                </a:solidFill>
                <a:effectLst>
                  <a:outerShdw blurRad="50800" dist="38100" dir="2700000" algn="tl" rotWithShape="0">
                    <a:srgbClr val="000000">
                      <a:alpha val="84000"/>
                    </a:srgbClr>
                  </a:outerShdw>
                </a:effectLst>
              </a:endParaRPr>
            </a:p>
            <a:p>
              <a:pPr algn="l">
                <a:spcBef>
                  <a:spcPct val="50000"/>
                </a:spcBef>
              </a:pPr>
              <a:r>
                <a:rPr lang="en-US" sz="1600" b="0" dirty="0">
                  <a:solidFill>
                    <a:schemeClr val="bg1"/>
                  </a:solidFill>
                  <a:effectLst>
                    <a:outerShdw blurRad="50800" dist="38100" dir="2700000" algn="tl" rotWithShape="0">
                      <a:srgbClr val="000000">
                        <a:alpha val="84000"/>
                      </a:srgbClr>
                    </a:outerShdw>
                  </a:effectLst>
                </a:rPr>
                <a:t>  </a:t>
              </a:r>
              <a:r>
                <a:rPr lang="en-US" sz="1600" b="0" dirty="0" err="1">
                  <a:solidFill>
                    <a:schemeClr val="bg1"/>
                  </a:solidFill>
                  <a:effectLst>
                    <a:outerShdw blurRad="50800" dist="38100" dir="2700000" algn="tl" rotWithShape="0">
                      <a:srgbClr val="000000">
                        <a:alpha val="84000"/>
                      </a:srgbClr>
                    </a:outerShdw>
                  </a:effectLst>
                </a:rPr>
                <a:t>Yel</a:t>
              </a:r>
              <a:r>
                <a:rPr lang="en-US" sz="1600" b="0" dirty="0">
                  <a:solidFill>
                    <a:schemeClr val="bg1"/>
                  </a:solidFill>
                  <a:effectLst>
                    <a:outerShdw blurRad="50800" dist="38100" dir="2700000" algn="tl" rotWithShape="0">
                      <a:srgbClr val="000000">
                        <a:alpha val="84000"/>
                      </a:srgbClr>
                    </a:outerShdw>
                  </a:effectLst>
                </a:rPr>
                <a:t>   </a:t>
              </a:r>
              <a:r>
                <a:rPr lang="en-US" sz="1600" dirty="0">
                  <a:solidFill>
                    <a:schemeClr val="bg1"/>
                  </a:solidFill>
                  <a:effectLst>
                    <a:outerShdw blurRad="50800" dist="38100" dir="2700000" algn="tl" rotWithShape="0">
                      <a:srgbClr val="000000">
                        <a:alpha val="84000"/>
                      </a:srgbClr>
                    </a:outerShdw>
                  </a:effectLst>
                </a:rPr>
                <a:t>100-y flood in 2040s, with +2ft SLR</a:t>
              </a:r>
              <a:endParaRPr lang="en-US" sz="1600" b="0" dirty="0">
                <a:solidFill>
                  <a:schemeClr val="bg1"/>
                </a:solidFill>
                <a:effectLst>
                  <a:outerShdw blurRad="50800" dist="38100" dir="2700000" algn="tl" rotWithShape="0">
                    <a:srgbClr val="000000">
                      <a:alpha val="84000"/>
                    </a:srgbClr>
                  </a:outerShdw>
                </a:effectLst>
              </a:endParaRPr>
            </a:p>
            <a:p>
              <a:pPr algn="l">
                <a:spcBef>
                  <a:spcPct val="50000"/>
                </a:spcBef>
              </a:pPr>
              <a:r>
                <a:rPr lang="en-US" sz="1600" b="0" dirty="0">
                  <a:solidFill>
                    <a:schemeClr val="bg1"/>
                  </a:solidFill>
                  <a:effectLst>
                    <a:outerShdw blurRad="50800" dist="38100" dir="2700000" algn="tl" rotWithShape="0">
                      <a:srgbClr val="000000">
                        <a:alpha val="84000"/>
                      </a:srgbClr>
                    </a:outerShdw>
                  </a:effectLst>
                </a:rPr>
                <a:t>  </a:t>
              </a:r>
              <a:r>
                <a:rPr lang="en-US" sz="1600" b="0" dirty="0" err="1">
                  <a:solidFill>
                    <a:schemeClr val="bg1"/>
                  </a:solidFill>
                  <a:effectLst>
                    <a:outerShdw blurRad="50800" dist="38100" dir="2700000" algn="tl" rotWithShape="0">
                      <a:srgbClr val="000000">
                        <a:alpha val="84000"/>
                      </a:srgbClr>
                    </a:outerShdw>
                  </a:effectLst>
                </a:rPr>
                <a:t>Grn</a:t>
              </a:r>
              <a:r>
                <a:rPr lang="en-US" sz="1600" b="0" dirty="0">
                  <a:solidFill>
                    <a:schemeClr val="bg1"/>
                  </a:solidFill>
                  <a:effectLst>
                    <a:outerShdw blurRad="50800" dist="38100" dir="2700000" algn="tl" rotWithShape="0">
                      <a:srgbClr val="000000">
                        <a:alpha val="84000"/>
                      </a:srgbClr>
                    </a:outerShdw>
                  </a:effectLst>
                </a:rPr>
                <a:t>  </a:t>
              </a:r>
              <a:r>
                <a:rPr lang="en-US" sz="1600" dirty="0">
                  <a:solidFill>
                    <a:schemeClr val="bg1"/>
                  </a:solidFill>
                  <a:effectLst>
                    <a:outerShdw blurRad="50800" dist="38100" dir="2700000" algn="tl" rotWithShape="0">
                      <a:srgbClr val="000000">
                        <a:alpha val="84000"/>
                      </a:srgbClr>
                    </a:outerShdw>
                  </a:effectLst>
                </a:rPr>
                <a:t>100-y flood in 2080s, with +4ft SLR</a:t>
              </a:r>
              <a:r>
                <a:rPr lang="en-US" sz="1600" b="0" dirty="0">
                  <a:solidFill>
                    <a:schemeClr val="bg1"/>
                  </a:solidFill>
                  <a:effectLst>
                    <a:outerShdw blurRad="50800" dist="38100" dir="2700000" algn="tl" rotWithShape="0">
                      <a:srgbClr val="000000">
                        <a:alpha val="84000"/>
                      </a:srgbClr>
                    </a:outerShdw>
                  </a:effectLst>
                </a:rPr>
                <a:t> </a:t>
              </a:r>
              <a:endParaRPr lang="en-US" b="0" dirty="0">
                <a:effectLst>
                  <a:outerShdw blurRad="50800" dist="38100" dir="2700000" algn="tl" rotWithShape="0">
                    <a:srgbClr val="000000">
                      <a:alpha val="84000"/>
                    </a:srgbClr>
                  </a:outerShdw>
                </a:effectLst>
              </a:endParaRPr>
            </a:p>
          </p:txBody>
        </p:sp>
        <p:sp>
          <p:nvSpPr>
            <p:cNvPr id="70660" name="Rectangle 4"/>
            <p:cNvSpPr>
              <a:spLocks noChangeArrowheads="1"/>
            </p:cNvSpPr>
            <p:nvPr/>
          </p:nvSpPr>
          <p:spPr bwMode="auto">
            <a:xfrm>
              <a:off x="192" y="144"/>
              <a:ext cx="288" cy="144"/>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70661" name="Rectangle 5"/>
            <p:cNvSpPr>
              <a:spLocks noChangeArrowheads="1"/>
            </p:cNvSpPr>
            <p:nvPr/>
          </p:nvSpPr>
          <p:spPr bwMode="auto">
            <a:xfrm>
              <a:off x="192" y="384"/>
              <a:ext cx="288" cy="144"/>
            </a:xfrm>
            <a:prstGeom prst="rect">
              <a:avLst/>
            </a:prstGeom>
            <a:solidFill>
              <a:srgbClr val="FFB527"/>
            </a:solidFill>
            <a:ln w="9525">
              <a:solidFill>
                <a:schemeClr val="tx1"/>
              </a:solidFill>
              <a:miter lim="800000"/>
              <a:headEnd/>
              <a:tailEnd/>
            </a:ln>
          </p:spPr>
          <p:txBody>
            <a:bodyPr wrap="none" anchor="ctr"/>
            <a:lstStyle/>
            <a:p>
              <a:endParaRPr lang="en-US"/>
            </a:p>
          </p:txBody>
        </p:sp>
        <p:sp>
          <p:nvSpPr>
            <p:cNvPr id="70662" name="Rectangle 6"/>
            <p:cNvSpPr>
              <a:spLocks noChangeArrowheads="1"/>
            </p:cNvSpPr>
            <p:nvPr/>
          </p:nvSpPr>
          <p:spPr bwMode="auto">
            <a:xfrm>
              <a:off x="192" y="624"/>
              <a:ext cx="288" cy="144"/>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7178" name="Text Box 10"/>
            <p:cNvSpPr txBox="1">
              <a:spLocks noChangeArrowheads="1"/>
            </p:cNvSpPr>
            <p:nvPr/>
          </p:nvSpPr>
          <p:spPr bwMode="auto">
            <a:xfrm>
              <a:off x="144" y="144"/>
              <a:ext cx="322"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1200">
                  <a:effectLst>
                    <a:outerShdw blurRad="38100" dist="38100" dir="2700000" algn="tl">
                      <a:srgbClr val="DDDDDD"/>
                    </a:outerShdw>
                  </a:effectLst>
                </a:rPr>
                <a:t>S1</a:t>
              </a:r>
              <a:endParaRPr lang="en-US" b="0"/>
            </a:p>
          </p:txBody>
        </p:sp>
        <p:sp>
          <p:nvSpPr>
            <p:cNvPr id="7179" name="Text Box 11"/>
            <p:cNvSpPr txBox="1">
              <a:spLocks noChangeArrowheads="1"/>
            </p:cNvSpPr>
            <p:nvPr/>
          </p:nvSpPr>
          <p:spPr bwMode="auto">
            <a:xfrm>
              <a:off x="144" y="384"/>
              <a:ext cx="322"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1200">
                  <a:effectLst>
                    <a:outerShdw blurRad="38100" dist="38100" dir="2700000" algn="tl">
                      <a:srgbClr val="DDDDDD"/>
                    </a:outerShdw>
                  </a:effectLst>
                </a:rPr>
                <a:t>S2</a:t>
              </a:r>
              <a:endParaRPr lang="en-US" b="0"/>
            </a:p>
          </p:txBody>
        </p:sp>
        <p:sp>
          <p:nvSpPr>
            <p:cNvPr id="7180" name="Text Box 12"/>
            <p:cNvSpPr txBox="1">
              <a:spLocks noChangeArrowheads="1"/>
            </p:cNvSpPr>
            <p:nvPr/>
          </p:nvSpPr>
          <p:spPr bwMode="auto">
            <a:xfrm>
              <a:off x="144" y="624"/>
              <a:ext cx="322"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1200">
                  <a:effectLst>
                    <a:outerShdw blurRad="38100" dist="38100" dir="2700000" algn="tl">
                      <a:srgbClr val="DDDDDD"/>
                    </a:outerShdw>
                  </a:effectLst>
                </a:rPr>
                <a:t>S3</a:t>
              </a:r>
              <a:endParaRPr lang="en-US" b="0"/>
            </a:p>
          </p:txBody>
        </p:sp>
      </p:grpSp>
      <p:sp>
        <p:nvSpPr>
          <p:cNvPr id="2" name="TextBox 1"/>
          <p:cNvSpPr txBox="1"/>
          <p:nvPr/>
        </p:nvSpPr>
        <p:spPr>
          <a:xfrm>
            <a:off x="1143000" y="1447800"/>
            <a:ext cx="2593053" cy="1015663"/>
          </a:xfrm>
          <a:prstGeom prst="rect">
            <a:avLst/>
          </a:prstGeom>
          <a:solidFill>
            <a:schemeClr val="bg2">
              <a:lumMod val="40000"/>
              <a:lumOff val="60000"/>
              <a:alpha val="46000"/>
            </a:schemeClr>
          </a:solidFill>
          <a:ln>
            <a:solidFill>
              <a:srgbClr val="FF8000"/>
            </a:solidFill>
          </a:ln>
        </p:spPr>
        <p:txBody>
          <a:bodyPr wrap="none" rtlCol="0">
            <a:spAutoFit/>
          </a:bodyPr>
          <a:lstStyle/>
          <a:p>
            <a:pPr algn="l"/>
            <a:r>
              <a:rPr lang="en-US" sz="2000" dirty="0" err="1" smtClean="0">
                <a:solidFill>
                  <a:srgbClr val="FFFFFF"/>
                </a:solidFill>
                <a:effectLst>
                  <a:outerShdw blurRad="50800" dist="38100" dir="2700000" algn="tl" rotWithShape="0">
                    <a:srgbClr val="000000">
                      <a:alpha val="89000"/>
                    </a:srgbClr>
                  </a:outerShdw>
                </a:effectLst>
              </a:rPr>
              <a:t>ClimAID</a:t>
            </a:r>
            <a:r>
              <a:rPr lang="en-US" sz="2000" dirty="0" smtClean="0">
                <a:solidFill>
                  <a:srgbClr val="FFFFFF"/>
                </a:solidFill>
                <a:effectLst>
                  <a:outerShdw blurRad="50800" dist="38100" dir="2700000" algn="tl" rotWithShape="0">
                    <a:srgbClr val="000000">
                      <a:alpha val="89000"/>
                    </a:srgbClr>
                  </a:outerShdw>
                </a:effectLst>
              </a:rPr>
              <a:t>, Chapter 9: </a:t>
            </a:r>
          </a:p>
          <a:p>
            <a:pPr algn="l"/>
            <a:r>
              <a:rPr lang="en-US" sz="2000" dirty="0" smtClean="0">
                <a:solidFill>
                  <a:srgbClr val="FFFFFF"/>
                </a:solidFill>
                <a:effectLst>
                  <a:outerShdw blurRad="50800" dist="38100" dir="2700000" algn="tl" rotWithShape="0">
                    <a:srgbClr val="000000">
                      <a:alpha val="89000"/>
                    </a:srgbClr>
                  </a:outerShdw>
                </a:effectLst>
              </a:rPr>
              <a:t>Transportation.</a:t>
            </a:r>
          </a:p>
          <a:p>
            <a:pPr algn="l"/>
            <a:r>
              <a:rPr lang="en-US" sz="2000" dirty="0" smtClean="0">
                <a:solidFill>
                  <a:srgbClr val="FFFFFF"/>
                </a:solidFill>
                <a:effectLst>
                  <a:outerShdw blurRad="50800" dist="38100" dir="2700000" algn="tl" rotWithShape="0">
                    <a:srgbClr val="000000">
                      <a:alpha val="89000"/>
                    </a:srgbClr>
                  </a:outerShdw>
                </a:effectLst>
              </a:rPr>
              <a:t>Jacob et al. 2011</a:t>
            </a:r>
            <a:endParaRPr lang="en-US" sz="2000" dirty="0">
              <a:solidFill>
                <a:srgbClr val="FFFFFF"/>
              </a:solidFill>
              <a:effectLst>
                <a:outerShdw blurRad="50800" dist="38100" dir="2700000" algn="tl" rotWithShape="0">
                  <a:srgbClr val="000000">
                    <a:alpha val="89000"/>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idx="4294967295"/>
          </p:nvPr>
        </p:nvSpPr>
        <p:spPr>
          <a:xfrm>
            <a:off x="612775" y="228600"/>
            <a:ext cx="8153400" cy="990600"/>
          </a:xfrm>
        </p:spPr>
        <p:txBody>
          <a:bodyPr/>
          <a:lstStyle/>
          <a:p>
            <a:pPr eaLnBrk="1" hangingPunct="1"/>
            <a:endParaRPr lang="en-US">
              <a:latin typeface="Tw Cen MT" charset="0"/>
              <a:ea typeface="ＭＳ Ｐゴシック" charset="0"/>
            </a:endParaRPr>
          </a:p>
        </p:txBody>
      </p:sp>
      <p:pic>
        <p:nvPicPr>
          <p:cNvPr id="74754" name="Picture 4" descr="NewSet_121409_Page_0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Line 4"/>
          <p:cNvSpPr>
            <a:spLocks noChangeShapeType="1"/>
          </p:cNvSpPr>
          <p:nvPr/>
        </p:nvSpPr>
        <p:spPr bwMode="auto">
          <a:xfrm flipV="1">
            <a:off x="2895600" y="381000"/>
            <a:ext cx="76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TextBox 4"/>
          <p:cNvSpPr txBox="1"/>
          <p:nvPr/>
        </p:nvSpPr>
        <p:spPr>
          <a:xfrm>
            <a:off x="762000" y="5181600"/>
            <a:ext cx="2593053" cy="1015663"/>
          </a:xfrm>
          <a:prstGeom prst="rect">
            <a:avLst/>
          </a:prstGeom>
          <a:solidFill>
            <a:schemeClr val="bg2">
              <a:lumMod val="40000"/>
              <a:lumOff val="60000"/>
              <a:alpha val="46000"/>
            </a:schemeClr>
          </a:solidFill>
          <a:ln>
            <a:solidFill>
              <a:srgbClr val="FF8000"/>
            </a:solidFill>
          </a:ln>
        </p:spPr>
        <p:txBody>
          <a:bodyPr wrap="none" rtlCol="0">
            <a:spAutoFit/>
          </a:bodyPr>
          <a:lstStyle/>
          <a:p>
            <a:pPr algn="l"/>
            <a:r>
              <a:rPr lang="en-US" sz="2000" dirty="0" err="1" smtClean="0">
                <a:solidFill>
                  <a:srgbClr val="FFFFFF"/>
                </a:solidFill>
                <a:effectLst>
                  <a:outerShdw blurRad="50800" dist="38100" dir="2700000" algn="tl" rotWithShape="0">
                    <a:srgbClr val="000000">
                      <a:alpha val="89000"/>
                    </a:srgbClr>
                  </a:outerShdw>
                </a:effectLst>
              </a:rPr>
              <a:t>ClimAID</a:t>
            </a:r>
            <a:r>
              <a:rPr lang="en-US" sz="2000" dirty="0" smtClean="0">
                <a:solidFill>
                  <a:srgbClr val="FFFFFF"/>
                </a:solidFill>
                <a:effectLst>
                  <a:outerShdw blurRad="50800" dist="38100" dir="2700000" algn="tl" rotWithShape="0">
                    <a:srgbClr val="000000">
                      <a:alpha val="89000"/>
                    </a:srgbClr>
                  </a:outerShdw>
                </a:effectLst>
              </a:rPr>
              <a:t>, Chapter 9: </a:t>
            </a:r>
          </a:p>
          <a:p>
            <a:pPr algn="l"/>
            <a:r>
              <a:rPr lang="en-US" sz="2000" dirty="0" smtClean="0">
                <a:solidFill>
                  <a:srgbClr val="FFFFFF"/>
                </a:solidFill>
                <a:effectLst>
                  <a:outerShdw blurRad="50800" dist="38100" dir="2700000" algn="tl" rotWithShape="0">
                    <a:srgbClr val="000000">
                      <a:alpha val="89000"/>
                    </a:srgbClr>
                  </a:outerShdw>
                </a:effectLst>
              </a:rPr>
              <a:t>Transportation.</a:t>
            </a:r>
          </a:p>
          <a:p>
            <a:pPr algn="l"/>
            <a:r>
              <a:rPr lang="en-US" sz="2000" dirty="0" smtClean="0">
                <a:solidFill>
                  <a:srgbClr val="FFFFFF"/>
                </a:solidFill>
                <a:effectLst>
                  <a:outerShdw blurRad="50800" dist="38100" dir="2700000" algn="tl" rotWithShape="0">
                    <a:srgbClr val="000000">
                      <a:alpha val="89000"/>
                    </a:srgbClr>
                  </a:outerShdw>
                </a:effectLst>
              </a:rPr>
              <a:t>Jacob et al. 2011</a:t>
            </a:r>
            <a:endParaRPr lang="en-US" sz="2000" dirty="0">
              <a:solidFill>
                <a:srgbClr val="FFFFFF"/>
              </a:solidFill>
              <a:effectLst>
                <a:outerShdw blurRad="50800" dist="38100" dir="2700000" algn="tl" rotWithShape="0">
                  <a:srgbClr val="000000">
                    <a:alpha val="89000"/>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idx="4294967295"/>
          </p:nvPr>
        </p:nvSpPr>
        <p:spPr>
          <a:xfrm>
            <a:off x="612775" y="228600"/>
            <a:ext cx="8153400" cy="990600"/>
          </a:xfrm>
        </p:spPr>
        <p:txBody>
          <a:bodyPr/>
          <a:lstStyle/>
          <a:p>
            <a:pPr eaLnBrk="1" hangingPunct="1"/>
            <a:endParaRPr lang="en-US">
              <a:latin typeface="Tw Cen MT" charset="0"/>
              <a:ea typeface="ＭＳ Ｐゴシック" charset="0"/>
            </a:endParaRPr>
          </a:p>
        </p:txBody>
      </p:sp>
      <p:pic>
        <p:nvPicPr>
          <p:cNvPr id="76802" name="Content Placeholder 9" descr="NewSet_121409_Page_16.png"/>
          <p:cNvPicPr>
            <a:picLocks noGrp="1" noChangeAspect="1"/>
          </p:cNvPicPr>
          <p:nvPr>
            <p:ph sz="quarter" idx="4294967295"/>
          </p:nvPr>
        </p:nvPicPr>
        <p:blipFill>
          <a:blip r:embed="rId3" cstate="email">
            <a:extLst>
              <a:ext uri="{28A0092B-C50C-407E-A947-70E740481C1C}">
                <a14:useLocalDpi xmlns:a14="http://schemas.microsoft.com/office/drawing/2010/main"/>
              </a:ext>
            </a:extLst>
          </a:blip>
          <a:srcRect/>
          <a:stretch>
            <a:fillRect/>
          </a:stretch>
        </p:blipFill>
        <p:spPr>
          <a:xfrm>
            <a:off x="0" y="0"/>
            <a:ext cx="9144000" cy="6858000"/>
          </a:xfrm>
        </p:spPr>
      </p:pic>
      <p:sp>
        <p:nvSpPr>
          <p:cNvPr id="76803" name="Line 4"/>
          <p:cNvSpPr>
            <a:spLocks noChangeShapeType="1"/>
          </p:cNvSpPr>
          <p:nvPr/>
        </p:nvSpPr>
        <p:spPr bwMode="auto">
          <a:xfrm>
            <a:off x="5943600" y="4572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TextBox 4"/>
          <p:cNvSpPr txBox="1"/>
          <p:nvPr/>
        </p:nvSpPr>
        <p:spPr>
          <a:xfrm>
            <a:off x="6248400" y="3886200"/>
            <a:ext cx="2593053" cy="1015663"/>
          </a:xfrm>
          <a:prstGeom prst="rect">
            <a:avLst/>
          </a:prstGeom>
          <a:solidFill>
            <a:schemeClr val="bg2">
              <a:lumMod val="40000"/>
              <a:lumOff val="60000"/>
              <a:alpha val="46000"/>
            </a:schemeClr>
          </a:solidFill>
          <a:ln>
            <a:solidFill>
              <a:srgbClr val="FF8000"/>
            </a:solidFill>
          </a:ln>
        </p:spPr>
        <p:txBody>
          <a:bodyPr wrap="none" rtlCol="0">
            <a:spAutoFit/>
          </a:bodyPr>
          <a:lstStyle/>
          <a:p>
            <a:pPr algn="l"/>
            <a:r>
              <a:rPr lang="en-US" sz="2000" dirty="0" err="1" smtClean="0">
                <a:solidFill>
                  <a:srgbClr val="FFFFFF"/>
                </a:solidFill>
                <a:effectLst>
                  <a:outerShdw blurRad="50800" dist="38100" dir="2700000" algn="tl" rotWithShape="0">
                    <a:srgbClr val="000000">
                      <a:alpha val="89000"/>
                    </a:srgbClr>
                  </a:outerShdw>
                </a:effectLst>
              </a:rPr>
              <a:t>ClimAID</a:t>
            </a:r>
            <a:r>
              <a:rPr lang="en-US" sz="2000" dirty="0" smtClean="0">
                <a:solidFill>
                  <a:srgbClr val="FFFFFF"/>
                </a:solidFill>
                <a:effectLst>
                  <a:outerShdw blurRad="50800" dist="38100" dir="2700000" algn="tl" rotWithShape="0">
                    <a:srgbClr val="000000">
                      <a:alpha val="89000"/>
                    </a:srgbClr>
                  </a:outerShdw>
                </a:effectLst>
              </a:rPr>
              <a:t>, Chapter 9: </a:t>
            </a:r>
          </a:p>
          <a:p>
            <a:pPr algn="l"/>
            <a:r>
              <a:rPr lang="en-US" sz="2000" dirty="0" smtClean="0">
                <a:solidFill>
                  <a:srgbClr val="FFFFFF"/>
                </a:solidFill>
                <a:effectLst>
                  <a:outerShdw blurRad="50800" dist="38100" dir="2700000" algn="tl" rotWithShape="0">
                    <a:srgbClr val="000000">
                      <a:alpha val="89000"/>
                    </a:srgbClr>
                  </a:outerShdw>
                </a:effectLst>
              </a:rPr>
              <a:t>Transportation.</a:t>
            </a:r>
          </a:p>
          <a:p>
            <a:pPr algn="l"/>
            <a:r>
              <a:rPr lang="en-US" sz="2000" dirty="0" smtClean="0">
                <a:solidFill>
                  <a:srgbClr val="FFFFFF"/>
                </a:solidFill>
                <a:effectLst>
                  <a:outerShdw blurRad="50800" dist="38100" dir="2700000" algn="tl" rotWithShape="0">
                    <a:srgbClr val="000000">
                      <a:alpha val="89000"/>
                    </a:srgbClr>
                  </a:outerShdw>
                </a:effectLst>
              </a:rPr>
              <a:t>Jacob et al. 2011</a:t>
            </a:r>
            <a:endParaRPr lang="en-US" sz="2000" dirty="0">
              <a:solidFill>
                <a:srgbClr val="FFFFFF"/>
              </a:solidFill>
              <a:effectLst>
                <a:outerShdw blurRad="50800" dist="38100" dir="2700000" algn="tl" rotWithShape="0">
                  <a:srgbClr val="000000">
                    <a:alpha val="89000"/>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Text Box 2"/>
          <p:cNvSpPr txBox="1">
            <a:spLocks noChangeArrowheads="1"/>
          </p:cNvSpPr>
          <p:nvPr/>
        </p:nvSpPr>
        <p:spPr bwMode="auto">
          <a:xfrm>
            <a:off x="152400" y="381000"/>
            <a:ext cx="8839200" cy="6032500"/>
          </a:xfrm>
          <a:prstGeom prst="rect">
            <a:avLst/>
          </a:prstGeom>
          <a:solidFill>
            <a:schemeClr val="tx2">
              <a:lumMod val="20000"/>
              <a:lumOff val="80000"/>
            </a:schemeClr>
          </a:solidFill>
          <a:ln w="28575" cmpd="sng">
            <a:solidFill>
              <a:srgbClr val="000000"/>
            </a:solidFill>
            <a:miter lim="800000"/>
            <a:headEnd/>
            <a:tailEnd/>
          </a:ln>
        </p:spPr>
        <p:txBody>
          <a:bodyPr>
            <a:spAutoFit/>
          </a:bodyPr>
          <a:lstStyle/>
          <a:p>
            <a:pPr eaLnBrk="1" hangingPunct="1">
              <a:defRPr/>
            </a:pPr>
            <a:r>
              <a:rPr lang="en-US" sz="2800" b="0" dirty="0">
                <a:solidFill>
                  <a:prstClr val="black"/>
                </a:solidFill>
                <a:cs typeface="Arial" charset="0"/>
              </a:rPr>
              <a:t> </a:t>
            </a:r>
          </a:p>
          <a:p>
            <a:pPr eaLnBrk="1" hangingPunct="1">
              <a:buFontTx/>
              <a:buChar char="•"/>
              <a:defRPr/>
            </a:pPr>
            <a:r>
              <a:rPr lang="en-US" sz="2800" b="0" dirty="0">
                <a:solidFill>
                  <a:prstClr val="black"/>
                </a:solidFill>
                <a:effectLst>
                  <a:outerShdw blurRad="38100" dist="38100" dir="2700000" algn="tl">
                    <a:srgbClr val="FFFFFF"/>
                  </a:outerShdw>
                </a:effectLst>
                <a:cs typeface="Arial" charset="0"/>
              </a:rPr>
              <a:t> </a:t>
            </a:r>
            <a:r>
              <a:rPr lang="en-US" sz="2800" dirty="0">
                <a:solidFill>
                  <a:prstClr val="black"/>
                </a:solidFill>
                <a:effectLst>
                  <a:outerShdw blurRad="38100" dist="38100" dir="2700000" algn="tl">
                    <a:srgbClr val="FFFFFF"/>
                  </a:outerShdw>
                </a:effectLst>
                <a:cs typeface="Arial" charset="0"/>
              </a:rPr>
              <a:t>What is the expected </a:t>
            </a:r>
            <a:r>
              <a:rPr lang="en-US" sz="2800" dirty="0">
                <a:solidFill>
                  <a:srgbClr val="1F497D"/>
                </a:solidFill>
                <a:effectLst>
                  <a:outerShdw blurRad="38100" dist="38100" dir="2700000" algn="tl">
                    <a:srgbClr val="000000"/>
                  </a:outerShdw>
                </a:effectLst>
                <a:cs typeface="Arial" charset="0"/>
              </a:rPr>
              <a:t>direct damage</a:t>
            </a:r>
            <a:r>
              <a:rPr lang="en-US" sz="2800" dirty="0">
                <a:solidFill>
                  <a:srgbClr val="1F497D"/>
                </a:solidFill>
                <a:effectLst>
                  <a:outerShdw blurRad="38100" dist="38100" dir="2700000" algn="tl">
                    <a:srgbClr val="FFFFFF"/>
                  </a:outerShdw>
                </a:effectLst>
                <a:cs typeface="Arial" charset="0"/>
              </a:rPr>
              <a:t> </a:t>
            </a:r>
            <a:r>
              <a:rPr lang="en-US" sz="2800" dirty="0">
                <a:solidFill>
                  <a:prstClr val="black"/>
                </a:solidFill>
                <a:effectLst>
                  <a:outerShdw blurRad="38100" dist="38100" dir="2700000" algn="tl">
                    <a:srgbClr val="FFFFFF"/>
                  </a:outerShdw>
                </a:effectLst>
                <a:cs typeface="Arial" charset="0"/>
              </a:rPr>
              <a:t>from the</a:t>
            </a:r>
          </a:p>
          <a:p>
            <a:pPr eaLnBrk="1" hangingPunct="1">
              <a:defRPr/>
            </a:pPr>
            <a:r>
              <a:rPr lang="en-US" sz="2800" dirty="0">
                <a:solidFill>
                  <a:prstClr val="black"/>
                </a:solidFill>
                <a:effectLst>
                  <a:outerShdw blurRad="38100" dist="38100" dir="2700000" algn="tl">
                    <a:srgbClr val="FFFFFF"/>
                  </a:outerShdw>
                </a:effectLst>
                <a:cs typeface="Arial" charset="0"/>
              </a:rPr>
              <a:t>  100yr flood to the transportation infrastructure ?</a:t>
            </a:r>
          </a:p>
          <a:p>
            <a:pPr eaLnBrk="1" hangingPunct="1">
              <a:defRPr/>
            </a:pPr>
            <a:endParaRPr lang="en-US" sz="2800" dirty="0">
              <a:solidFill>
                <a:prstClr val="black"/>
              </a:solidFill>
              <a:effectLst>
                <a:outerShdw blurRad="38100" dist="38100" dir="2700000" algn="tl">
                  <a:srgbClr val="FFFFFF"/>
                </a:outerShdw>
              </a:effectLst>
              <a:cs typeface="Arial" charset="0"/>
            </a:endParaRPr>
          </a:p>
          <a:p>
            <a:pPr eaLnBrk="1" hangingPunct="1">
              <a:defRPr/>
            </a:pPr>
            <a:endParaRPr lang="en-US" sz="2800" dirty="0">
              <a:solidFill>
                <a:prstClr val="black"/>
              </a:solidFill>
              <a:effectLst>
                <a:outerShdw blurRad="38100" dist="38100" dir="2700000" algn="tl">
                  <a:srgbClr val="FFFFFF"/>
                </a:outerShdw>
              </a:effectLst>
              <a:cs typeface="Arial" charset="0"/>
            </a:endParaRPr>
          </a:p>
          <a:p>
            <a:pPr eaLnBrk="1" hangingPunct="1">
              <a:buFontTx/>
              <a:buChar char="•"/>
              <a:defRPr/>
            </a:pPr>
            <a:r>
              <a:rPr lang="en-US" sz="2800" dirty="0">
                <a:solidFill>
                  <a:prstClr val="black"/>
                </a:solidFill>
                <a:effectLst>
                  <a:outerShdw blurRad="38100" dist="38100" dir="2700000" algn="tl">
                    <a:srgbClr val="FFFFFF"/>
                  </a:outerShdw>
                </a:effectLst>
                <a:cs typeface="Arial" charset="0"/>
              </a:rPr>
              <a:t> </a:t>
            </a:r>
            <a:r>
              <a:rPr lang="en-US" sz="2800" dirty="0">
                <a:solidFill>
                  <a:srgbClr val="1F497D"/>
                </a:solidFill>
                <a:effectLst>
                  <a:outerShdw blurRad="38100" dist="38100" dir="2700000" algn="tl">
                    <a:srgbClr val="000000"/>
                  </a:outerShdw>
                </a:effectLst>
                <a:cs typeface="Arial" charset="0"/>
              </a:rPr>
              <a:t>How long</a:t>
            </a:r>
            <a:r>
              <a:rPr lang="en-US" sz="2800" dirty="0">
                <a:solidFill>
                  <a:srgbClr val="1F497D"/>
                </a:solidFill>
                <a:effectLst>
                  <a:outerShdw blurRad="38100" dist="38100" dir="2700000" algn="tl">
                    <a:srgbClr val="FFFFFF"/>
                  </a:outerShdw>
                </a:effectLst>
                <a:cs typeface="Arial" charset="0"/>
              </a:rPr>
              <a:t> </a:t>
            </a:r>
            <a:r>
              <a:rPr lang="en-US" sz="2800" dirty="0">
                <a:solidFill>
                  <a:prstClr val="black"/>
                </a:solidFill>
                <a:effectLst>
                  <a:outerShdw blurRad="38100" dist="38100" dir="2700000" algn="tl">
                    <a:srgbClr val="FFFFFF"/>
                  </a:outerShdw>
                </a:effectLst>
                <a:cs typeface="Arial" charset="0"/>
              </a:rPr>
              <a:t>will it take for the various components </a:t>
            </a:r>
          </a:p>
          <a:p>
            <a:pPr eaLnBrk="1" hangingPunct="1">
              <a:defRPr/>
            </a:pPr>
            <a:r>
              <a:rPr lang="en-US" sz="2800" dirty="0">
                <a:solidFill>
                  <a:prstClr val="black"/>
                </a:solidFill>
                <a:effectLst>
                  <a:outerShdw blurRad="38100" dist="38100" dir="2700000" algn="tl">
                    <a:srgbClr val="FFFFFF"/>
                  </a:outerShdw>
                </a:effectLst>
                <a:cs typeface="Arial" charset="0"/>
              </a:rPr>
              <a:t>  of infrastructure to have their </a:t>
            </a:r>
            <a:r>
              <a:rPr lang="en-US" sz="2800" dirty="0">
                <a:solidFill>
                  <a:srgbClr val="1F497D"/>
                </a:solidFill>
                <a:effectLst>
                  <a:outerShdw blurRad="38100" dist="38100" dir="2700000" algn="tl">
                    <a:srgbClr val="000000"/>
                  </a:outerShdw>
                </a:effectLst>
                <a:cs typeface="Arial" charset="0"/>
              </a:rPr>
              <a:t>services restored</a:t>
            </a:r>
            <a:r>
              <a:rPr lang="en-US" sz="2800" dirty="0">
                <a:solidFill>
                  <a:srgbClr val="1F497D"/>
                </a:solidFill>
                <a:effectLst>
                  <a:outerShdw blurRad="38100" dist="38100" dir="2700000" algn="tl">
                    <a:srgbClr val="FFFFFF"/>
                  </a:outerShdw>
                </a:effectLst>
                <a:cs typeface="Arial" charset="0"/>
              </a:rPr>
              <a:t> </a:t>
            </a:r>
            <a:r>
              <a:rPr lang="en-US" sz="2800" dirty="0">
                <a:solidFill>
                  <a:prstClr val="black"/>
                </a:solidFill>
                <a:effectLst>
                  <a:outerShdw blurRad="38100" dist="38100" dir="2700000" algn="tl">
                    <a:srgbClr val="FFFFFF"/>
                  </a:outerShdw>
                </a:effectLst>
                <a:cs typeface="Arial" charset="0"/>
              </a:rPr>
              <a:t>?</a:t>
            </a:r>
          </a:p>
          <a:p>
            <a:pPr eaLnBrk="1" hangingPunct="1">
              <a:defRPr/>
            </a:pPr>
            <a:endParaRPr lang="en-US" sz="2800" dirty="0">
              <a:solidFill>
                <a:prstClr val="black"/>
              </a:solidFill>
              <a:effectLst>
                <a:outerShdw blurRad="38100" dist="38100" dir="2700000" algn="tl">
                  <a:srgbClr val="FFFFFF"/>
                </a:outerShdw>
              </a:effectLst>
              <a:cs typeface="Arial" charset="0"/>
            </a:endParaRPr>
          </a:p>
          <a:p>
            <a:pPr eaLnBrk="1" hangingPunct="1">
              <a:defRPr/>
            </a:pPr>
            <a:endParaRPr lang="en-US" sz="2800" dirty="0">
              <a:solidFill>
                <a:prstClr val="black"/>
              </a:solidFill>
              <a:effectLst>
                <a:outerShdw blurRad="38100" dist="38100" dir="2700000" algn="tl">
                  <a:srgbClr val="FFFFFF"/>
                </a:outerShdw>
              </a:effectLst>
              <a:cs typeface="Arial" charset="0"/>
            </a:endParaRPr>
          </a:p>
          <a:p>
            <a:pPr eaLnBrk="1" hangingPunct="1">
              <a:buFontTx/>
              <a:buChar char="•"/>
              <a:defRPr/>
            </a:pPr>
            <a:r>
              <a:rPr lang="en-US" sz="2800" dirty="0">
                <a:solidFill>
                  <a:prstClr val="black"/>
                </a:solidFill>
                <a:effectLst>
                  <a:outerShdw blurRad="38100" dist="38100" dir="2700000" algn="tl">
                    <a:srgbClr val="FFFFFF"/>
                  </a:outerShdw>
                </a:effectLst>
                <a:cs typeface="Arial" charset="0"/>
              </a:rPr>
              <a:t> What will be </a:t>
            </a:r>
            <a:r>
              <a:rPr lang="en-US" sz="2800" u="sng" dirty="0">
                <a:solidFill>
                  <a:srgbClr val="1F497D"/>
                </a:solidFill>
                <a:effectLst>
                  <a:outerShdw blurRad="38100" dist="38100" dir="2700000" algn="tl">
                    <a:srgbClr val="000000"/>
                  </a:outerShdw>
                </a:effectLst>
                <a:cs typeface="Arial" charset="0"/>
              </a:rPr>
              <a:t>potential</a:t>
            </a:r>
            <a:r>
              <a:rPr lang="en-US" sz="2800" dirty="0">
                <a:solidFill>
                  <a:srgbClr val="1F497D"/>
                </a:solidFill>
                <a:effectLst>
                  <a:outerShdw blurRad="38100" dist="38100" dir="2700000" algn="tl">
                    <a:srgbClr val="FFFFFF"/>
                  </a:outerShdw>
                </a:effectLst>
                <a:cs typeface="Arial" charset="0"/>
              </a:rPr>
              <a:t> </a:t>
            </a:r>
            <a:r>
              <a:rPr lang="en-US" sz="2800" dirty="0">
                <a:solidFill>
                  <a:srgbClr val="1F497D"/>
                </a:solidFill>
                <a:effectLst>
                  <a:outerShdw blurRad="38100" dist="38100" dir="2700000" algn="tl">
                    <a:srgbClr val="000000"/>
                  </a:outerShdw>
                </a:effectLst>
                <a:cs typeface="Arial" charset="0"/>
              </a:rPr>
              <a:t>economic losses</a:t>
            </a:r>
            <a:r>
              <a:rPr lang="en-US" sz="2800" dirty="0">
                <a:solidFill>
                  <a:srgbClr val="1F497D"/>
                </a:solidFill>
                <a:effectLst>
                  <a:outerShdw blurRad="38100" dist="38100" dir="2700000" algn="tl">
                    <a:srgbClr val="FFFFFF"/>
                  </a:outerShdw>
                </a:effectLst>
                <a:cs typeface="Arial" charset="0"/>
              </a:rPr>
              <a:t> </a:t>
            </a:r>
            <a:r>
              <a:rPr lang="en-US" sz="2800" dirty="0">
                <a:solidFill>
                  <a:prstClr val="black"/>
                </a:solidFill>
                <a:effectLst>
                  <a:outerShdw blurRad="38100" dist="38100" dir="2700000" algn="tl">
                    <a:srgbClr val="FFFFFF"/>
                  </a:outerShdw>
                </a:effectLst>
                <a:cs typeface="Arial" charset="0"/>
              </a:rPr>
              <a:t>from </a:t>
            </a:r>
          </a:p>
          <a:p>
            <a:pPr eaLnBrk="1" hangingPunct="1">
              <a:defRPr/>
            </a:pPr>
            <a:r>
              <a:rPr lang="en-US" sz="2800" dirty="0">
                <a:solidFill>
                  <a:prstClr val="black"/>
                </a:solidFill>
                <a:effectLst>
                  <a:outerShdw blurRad="38100" dist="38100" dir="2700000" algn="tl">
                    <a:srgbClr val="FFFFFF"/>
                  </a:outerShdw>
                </a:effectLst>
                <a:cs typeface="Arial" charset="0"/>
              </a:rPr>
              <a:t>  the transportation outages and extended</a:t>
            </a:r>
          </a:p>
          <a:p>
            <a:pPr eaLnBrk="1" hangingPunct="1">
              <a:defRPr/>
            </a:pPr>
            <a:r>
              <a:rPr lang="en-US" sz="2800" dirty="0">
                <a:solidFill>
                  <a:prstClr val="black"/>
                </a:solidFill>
                <a:effectLst>
                  <a:outerShdw blurRad="38100" dist="38100" dir="2700000" algn="tl">
                    <a:srgbClr val="FFFFFF"/>
                  </a:outerShdw>
                </a:effectLst>
                <a:cs typeface="Arial" charset="0"/>
              </a:rPr>
              <a:t>  restoration times ?</a:t>
            </a:r>
          </a:p>
          <a:p>
            <a:pPr eaLnBrk="1" hangingPunct="1">
              <a:defRPr/>
            </a:pPr>
            <a:endParaRPr lang="en-US" sz="1800" b="0" dirty="0">
              <a:solidFill>
                <a:prstClr val="black"/>
              </a:solidFill>
              <a:effectLst>
                <a:outerShdw blurRad="38100" dist="38100" dir="2700000" algn="tl">
                  <a:srgbClr val="FFFFFF"/>
                </a:outerShdw>
              </a:effectLst>
              <a:cs typeface="Arial" charset="0"/>
            </a:endParaRPr>
          </a:p>
          <a:p>
            <a:pPr eaLnBrk="1" hangingPunct="1">
              <a:defRPr/>
            </a:pPr>
            <a:endParaRPr lang="en-US" sz="800" b="0" dirty="0">
              <a:solidFill>
                <a:prstClr val="black"/>
              </a:solidFill>
              <a:effectLst>
                <a:outerShdw blurRad="38100" dist="38100" dir="2700000" algn="tl">
                  <a:srgbClr val="FFFFFF"/>
                </a:outerShdw>
              </a:effectLst>
              <a:cs typeface="Arial" charset="0"/>
            </a:endParaRPr>
          </a:p>
          <a:p>
            <a:pPr eaLnBrk="1" hangingPunct="1">
              <a:defRPr/>
            </a:pPr>
            <a:endParaRPr lang="en-US" sz="800" b="0" dirty="0">
              <a:solidFill>
                <a:prstClr val="black"/>
              </a:solidFill>
              <a:effectLst>
                <a:outerShdw blurRad="38100" dist="38100" dir="2700000" algn="tl">
                  <a:srgbClr val="FFFFFF"/>
                </a:outerShdw>
              </a:effectLst>
              <a:cs typeface="Arial" charset="0"/>
            </a:endParaRPr>
          </a:p>
          <a:p>
            <a:pPr eaLnBrk="1" hangingPunct="1">
              <a:defRPr/>
            </a:pPr>
            <a:endParaRPr lang="en-US" sz="800" b="0" dirty="0">
              <a:solidFill>
                <a:prstClr val="black"/>
              </a:solidFill>
              <a:effectLst>
                <a:outerShdw blurRad="38100" dist="38100" dir="2700000" algn="tl">
                  <a:srgbClr val="FFFFFF"/>
                </a:outerShdw>
              </a:effectLst>
              <a:cs typeface="Arial" charset="0"/>
            </a:endParaRPr>
          </a:p>
          <a:p>
            <a:pPr eaLnBrk="1" hangingPunct="1">
              <a:defRPr/>
            </a:pPr>
            <a:endParaRPr lang="en-US" sz="800" b="0" dirty="0">
              <a:solidFill>
                <a:prstClr val="black"/>
              </a:solidFill>
              <a:effectLst>
                <a:outerShdw blurRad="38100" dist="38100" dir="2700000" algn="tl">
                  <a:srgbClr val="FFFFFF"/>
                </a:outerShdw>
              </a:effectLst>
              <a:cs typeface="Arial" charset="0"/>
            </a:endParaRPr>
          </a:p>
        </p:txBody>
      </p:sp>
      <p:sp>
        <p:nvSpPr>
          <p:cNvPr id="3" name="Text Box 2"/>
          <p:cNvSpPr txBox="1">
            <a:spLocks noChangeArrowheads="1"/>
          </p:cNvSpPr>
          <p:nvPr/>
        </p:nvSpPr>
        <p:spPr bwMode="auto">
          <a:xfrm>
            <a:off x="152400" y="381000"/>
            <a:ext cx="8839200" cy="5908675"/>
          </a:xfrm>
          <a:prstGeom prst="rect">
            <a:avLst/>
          </a:prstGeom>
          <a:noFill/>
          <a:ln w="28575" cmpd="sng">
            <a:solidFill>
              <a:srgbClr val="000000"/>
            </a:solidFill>
            <a:miter lim="800000"/>
            <a:headEnd/>
            <a:tailEnd/>
          </a:ln>
        </p:spPr>
        <p:txBody>
          <a:bodyPr>
            <a:spAutoFit/>
          </a:bodyPr>
          <a:lstStyle/>
          <a:p>
            <a:pPr eaLnBrk="1" hangingPunct="1">
              <a:defRPr/>
            </a:pPr>
            <a:r>
              <a:rPr lang="en-US" sz="2800" b="0" dirty="0">
                <a:solidFill>
                  <a:prstClr val="black"/>
                </a:solidFill>
                <a:cs typeface="Arial" charset="0"/>
              </a:rPr>
              <a:t> </a:t>
            </a:r>
          </a:p>
          <a:p>
            <a:pPr eaLnBrk="1" hangingPunct="1">
              <a:defRPr/>
            </a:pPr>
            <a:endParaRPr lang="en-US" sz="2800" dirty="0">
              <a:solidFill>
                <a:prstClr val="black"/>
              </a:solidFill>
              <a:effectLst>
                <a:outerShdw blurRad="38100" dist="38100" dir="2700000" algn="tl">
                  <a:srgbClr val="FFFFFF"/>
                </a:outerShdw>
              </a:effectLst>
              <a:cs typeface="Arial" charset="0"/>
            </a:endParaRPr>
          </a:p>
          <a:p>
            <a:pPr eaLnBrk="1" hangingPunct="1">
              <a:defRPr/>
            </a:pPr>
            <a:endParaRPr lang="en-US" sz="2800" dirty="0">
              <a:solidFill>
                <a:prstClr val="black"/>
              </a:solidFill>
              <a:effectLst>
                <a:outerShdw blurRad="38100" dist="38100" dir="2700000" algn="tl">
                  <a:srgbClr val="FFFFFF"/>
                </a:outerShdw>
              </a:effectLst>
              <a:cs typeface="Arial" charset="0"/>
            </a:endParaRPr>
          </a:p>
          <a:p>
            <a:pPr eaLnBrk="1" hangingPunct="1">
              <a:defRPr/>
            </a:pPr>
            <a:r>
              <a:rPr lang="en-US" sz="2800">
                <a:solidFill>
                  <a:prstClr val="black"/>
                </a:solidFill>
                <a:effectLst>
                  <a:outerShdw blurRad="38100" dist="38100" dir="2700000" algn="tl">
                    <a:srgbClr val="FFFFFF"/>
                  </a:outerShdw>
                </a:effectLst>
                <a:cs typeface="Arial" charset="0"/>
              </a:rPr>
              <a:t>	</a:t>
            </a:r>
            <a:r>
              <a:rPr lang="en-US" sz="2800" dirty="0">
                <a:solidFill>
                  <a:prstClr val="black"/>
                </a:solidFill>
                <a:effectLst>
                  <a:outerShdw blurRad="38100" dist="38100" dir="2700000" algn="tl">
                    <a:srgbClr val="FFFFFF"/>
                  </a:outerShdw>
                </a:effectLst>
                <a:cs typeface="Arial" charset="0"/>
              </a:rPr>
              <a:t>	</a:t>
            </a:r>
            <a:r>
              <a:rPr lang="en-US" sz="2800">
                <a:solidFill>
                  <a:prstClr val="black"/>
                </a:solidFill>
                <a:effectLst>
                  <a:outerShdw blurRad="38100" dist="38100" dir="2700000" algn="tl">
                    <a:srgbClr val="FFFFFF"/>
                  </a:outerShdw>
                </a:effectLst>
                <a:cs typeface="Arial" charset="0"/>
              </a:rPr>
              <a:t>	</a:t>
            </a:r>
            <a:r>
              <a:rPr lang="en-US" sz="2800" smtClean="0">
                <a:solidFill>
                  <a:srgbClr val="FF0000"/>
                </a:solidFill>
                <a:effectLst>
                  <a:outerShdw blurRad="38100" dist="38100" dir="2700000" algn="tl">
                    <a:prstClr val="black"/>
                  </a:outerShdw>
                </a:effectLst>
                <a:cs typeface="Arial" charset="0"/>
              </a:rPr>
              <a:t>~ $ 10 Billion</a:t>
            </a:r>
            <a:endParaRPr lang="en-US" sz="2800" dirty="0">
              <a:solidFill>
                <a:srgbClr val="FF0000"/>
              </a:solidFill>
              <a:effectLst>
                <a:outerShdw blurRad="38100" dist="38100" dir="2700000" algn="tl">
                  <a:prstClr val="black"/>
                </a:outerShdw>
              </a:effectLst>
              <a:cs typeface="Arial" charset="0"/>
            </a:endParaRPr>
          </a:p>
          <a:p>
            <a:pPr eaLnBrk="1" hangingPunct="1">
              <a:defRPr/>
            </a:pPr>
            <a:endParaRPr lang="en-US" sz="2800" dirty="0">
              <a:solidFill>
                <a:prstClr val="black"/>
              </a:solidFill>
              <a:effectLst>
                <a:outerShdw blurRad="38100" dist="38100" dir="2700000" algn="tl">
                  <a:prstClr val="black"/>
                </a:outerShdw>
              </a:effectLst>
              <a:cs typeface="Arial" charset="0"/>
            </a:endParaRPr>
          </a:p>
          <a:p>
            <a:pPr eaLnBrk="1" hangingPunct="1">
              <a:defRPr/>
            </a:pPr>
            <a:r>
              <a:rPr lang="en-US" sz="2800" dirty="0">
                <a:solidFill>
                  <a:prstClr val="black"/>
                </a:solidFill>
                <a:effectLst>
                  <a:outerShdw blurRad="38100" dist="38100" dir="2700000" algn="tl">
                    <a:prstClr val="black"/>
                  </a:outerShdw>
                </a:effectLst>
                <a:cs typeface="Arial" charset="0"/>
              </a:rPr>
              <a:t>				</a:t>
            </a:r>
          </a:p>
          <a:p>
            <a:pPr eaLnBrk="1" hangingPunct="1">
              <a:defRPr/>
            </a:pPr>
            <a:r>
              <a:rPr lang="en-US" sz="2800" dirty="0">
                <a:solidFill>
                  <a:prstClr val="black"/>
                </a:solidFill>
                <a:effectLst>
                  <a:outerShdw blurRad="38100" dist="38100" dir="2700000" algn="tl">
                    <a:prstClr val="black"/>
                  </a:outerShdw>
                </a:effectLst>
                <a:cs typeface="Arial" charset="0"/>
              </a:rPr>
              <a:t>			</a:t>
            </a:r>
          </a:p>
          <a:p>
            <a:pPr eaLnBrk="1" hangingPunct="1">
              <a:defRPr/>
            </a:pPr>
            <a:r>
              <a:rPr lang="en-US" sz="2800" dirty="0">
                <a:solidFill>
                  <a:prstClr val="black"/>
                </a:solidFill>
                <a:effectLst>
                  <a:outerShdw blurRad="38100" dist="38100" dir="2700000" algn="tl">
                    <a:prstClr val="black"/>
                  </a:outerShdw>
                </a:effectLst>
                <a:cs typeface="Arial" charset="0"/>
              </a:rPr>
              <a:t>		</a:t>
            </a:r>
            <a:r>
              <a:rPr lang="en-US" sz="2800" dirty="0" smtClean="0">
                <a:solidFill>
                  <a:srgbClr val="FF0000"/>
                </a:solidFill>
                <a:effectLst>
                  <a:outerShdw blurRad="38100" dist="38100" dir="2700000" algn="tl">
                    <a:prstClr val="black"/>
                  </a:outerShdw>
                </a:effectLst>
                <a:cs typeface="Arial" charset="0"/>
              </a:rPr>
              <a:t>~3 weeks </a:t>
            </a:r>
            <a:r>
              <a:rPr lang="en-US" sz="2800" dirty="0">
                <a:solidFill>
                  <a:srgbClr val="FF0000"/>
                </a:solidFill>
                <a:effectLst>
                  <a:outerShdw blurRad="38100" dist="38100" dir="2700000" algn="tl">
                    <a:prstClr val="black"/>
                  </a:outerShdw>
                </a:effectLst>
                <a:cs typeface="Arial" charset="0"/>
              </a:rPr>
              <a:t>(at ~ $ 4B/day =&gt;)</a:t>
            </a:r>
          </a:p>
          <a:p>
            <a:pPr eaLnBrk="1" hangingPunct="1">
              <a:defRPr/>
            </a:pPr>
            <a:endParaRPr lang="en-US" sz="2800" dirty="0">
              <a:solidFill>
                <a:prstClr val="black"/>
              </a:solidFill>
              <a:effectLst>
                <a:outerShdw blurRad="38100" dist="38100" dir="2700000" algn="tl">
                  <a:prstClr val="black"/>
                </a:outerShdw>
              </a:effectLst>
              <a:cs typeface="Arial" charset="0"/>
            </a:endParaRPr>
          </a:p>
          <a:p>
            <a:pPr eaLnBrk="1" hangingPunct="1">
              <a:defRPr/>
            </a:pPr>
            <a:endParaRPr lang="en-US" sz="2800" dirty="0">
              <a:solidFill>
                <a:prstClr val="black"/>
              </a:solidFill>
              <a:effectLst>
                <a:outerShdw blurRad="38100" dist="38100" dir="2700000" algn="tl">
                  <a:prstClr val="black"/>
                </a:outerShdw>
              </a:effectLst>
              <a:cs typeface="Arial" charset="0"/>
            </a:endParaRPr>
          </a:p>
          <a:p>
            <a:pPr eaLnBrk="1" hangingPunct="1">
              <a:defRPr/>
            </a:pPr>
            <a:r>
              <a:rPr lang="en-US" sz="2800" dirty="0">
                <a:solidFill>
                  <a:prstClr val="black"/>
                </a:solidFill>
                <a:effectLst>
                  <a:outerShdw blurRad="38100" dist="38100" dir="2700000" algn="tl">
                    <a:prstClr val="black"/>
                  </a:outerShdw>
                </a:effectLst>
                <a:cs typeface="Arial" charset="0"/>
              </a:rPr>
              <a:t>			</a:t>
            </a:r>
          </a:p>
          <a:p>
            <a:pPr eaLnBrk="1" hangingPunct="1">
              <a:defRPr/>
            </a:pPr>
            <a:endParaRPr lang="en-US" sz="2800" dirty="0">
              <a:solidFill>
                <a:prstClr val="black"/>
              </a:solidFill>
              <a:effectLst>
                <a:outerShdw blurRad="38100" dist="38100" dir="2700000" algn="tl">
                  <a:prstClr val="black"/>
                </a:outerShdw>
              </a:effectLst>
              <a:cs typeface="Arial" charset="0"/>
            </a:endParaRPr>
          </a:p>
          <a:p>
            <a:pPr eaLnBrk="1" hangingPunct="1">
              <a:defRPr/>
            </a:pPr>
            <a:r>
              <a:rPr lang="en-US" sz="2800" dirty="0">
                <a:solidFill>
                  <a:prstClr val="black"/>
                </a:solidFill>
                <a:effectLst>
                  <a:outerShdw blurRad="38100" dist="38100" dir="2700000" algn="tl">
                    <a:prstClr val="black"/>
                  </a:outerShdw>
                </a:effectLst>
                <a:cs typeface="Arial" charset="0"/>
              </a:rPr>
              <a:t>	</a:t>
            </a:r>
            <a:r>
              <a:rPr lang="en-US" sz="2800" dirty="0" smtClean="0">
                <a:solidFill>
                  <a:srgbClr val="FF0000"/>
                </a:solidFill>
                <a:effectLst>
                  <a:outerShdw blurRad="38100" dist="38100" dir="2700000" algn="tl">
                    <a:prstClr val="black"/>
                  </a:outerShdw>
                </a:effectLst>
                <a:cs typeface="Arial" charset="0"/>
              </a:rPr>
              <a:t>~ $ </a:t>
            </a:r>
            <a:r>
              <a:rPr lang="en-US" sz="2800" dirty="0">
                <a:solidFill>
                  <a:srgbClr val="FF0000"/>
                </a:solidFill>
                <a:effectLst>
                  <a:outerShdw blurRad="38100" dist="38100" dir="2700000" algn="tl">
                    <a:prstClr val="black"/>
                  </a:outerShdw>
                </a:effectLst>
                <a:cs typeface="Arial" charset="0"/>
              </a:rPr>
              <a:t>60 </a:t>
            </a:r>
            <a:r>
              <a:rPr lang="en-US" sz="2800" dirty="0" smtClean="0">
                <a:solidFill>
                  <a:srgbClr val="FF0000"/>
                </a:solidFill>
                <a:effectLst>
                  <a:outerShdw blurRad="38100" dist="38100" dir="2700000" algn="tl">
                    <a:prstClr val="black"/>
                  </a:outerShdw>
                </a:effectLst>
                <a:cs typeface="Arial" charset="0"/>
              </a:rPr>
              <a:t>Billion </a:t>
            </a:r>
            <a:r>
              <a:rPr lang="en-US" dirty="0">
                <a:solidFill>
                  <a:srgbClr val="808080">
                    <a:lumMod val="25000"/>
                  </a:srgbClr>
                </a:solidFill>
                <a:effectLst>
                  <a:outerShdw blurRad="38100" dist="38100" dir="2700000" algn="tl">
                    <a:prstClr val="black"/>
                  </a:outerShdw>
                </a:effectLst>
                <a:cs typeface="Arial" charset="0"/>
              </a:rPr>
              <a:t>(+ Losses to Building Stock)</a:t>
            </a:r>
          </a:p>
          <a:p>
            <a:pPr eaLnBrk="1" hangingPunct="1">
              <a:defRPr/>
            </a:pPr>
            <a:endParaRPr lang="en-US" sz="1400" b="0" dirty="0">
              <a:solidFill>
                <a:prstClr val="black"/>
              </a:solidFill>
              <a:effectLst>
                <a:outerShdw blurRad="38100" dist="38100" dir="2700000" algn="tl">
                  <a:srgbClr val="FFFFFF"/>
                </a:outerShdw>
              </a:effectLst>
              <a:cs typeface="Arial" charset="0"/>
            </a:endParaRPr>
          </a:p>
        </p:txBody>
      </p:sp>
      <p:sp>
        <p:nvSpPr>
          <p:cNvPr id="78851" name="TextBox 1"/>
          <p:cNvSpPr txBox="1">
            <a:spLocks noChangeArrowheads="1"/>
          </p:cNvSpPr>
          <p:nvPr/>
        </p:nvSpPr>
        <p:spPr bwMode="auto">
          <a:xfrm>
            <a:off x="533400" y="152400"/>
            <a:ext cx="7513638" cy="369888"/>
          </a:xfrm>
          <a:prstGeom prst="rect">
            <a:avLst/>
          </a:prstGeom>
          <a:solidFill>
            <a:srgbClr val="CCFFCC"/>
          </a:solidFill>
          <a:ln w="38100">
            <a:solidFill>
              <a:srgbClr val="FF0000"/>
            </a:solidFill>
            <a:miter lim="800000"/>
            <a:headEnd/>
            <a:tailEnd/>
          </a:ln>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r>
              <a:rPr lang="en-US" sz="1800" dirty="0" err="1">
                <a:solidFill>
                  <a:srgbClr val="000000"/>
                </a:solidFill>
              </a:rPr>
              <a:t>ClimAID</a:t>
            </a:r>
            <a:r>
              <a:rPr lang="en-US" sz="1800" dirty="0">
                <a:solidFill>
                  <a:srgbClr val="000000"/>
                </a:solidFill>
              </a:rPr>
              <a:t> Study: Chapter </a:t>
            </a:r>
            <a:r>
              <a:rPr lang="en-US" sz="1800" dirty="0" smtClean="0">
                <a:solidFill>
                  <a:srgbClr val="000000"/>
                </a:solidFill>
              </a:rPr>
              <a:t>9 </a:t>
            </a:r>
            <a:r>
              <a:rPr lang="en-US" sz="1800" dirty="0">
                <a:solidFill>
                  <a:srgbClr val="000000"/>
                </a:solidFill>
              </a:rPr>
              <a:t>– Transportation.  </a:t>
            </a:r>
            <a:r>
              <a:rPr lang="en-US" sz="1400" dirty="0">
                <a:solidFill>
                  <a:srgbClr val="000000"/>
                </a:solidFill>
              </a:rPr>
              <a:t>(Jacob et al. December 2011)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5" name="Group 2"/>
          <p:cNvGrpSpPr>
            <a:grpSpLocks/>
          </p:cNvGrpSpPr>
          <p:nvPr/>
        </p:nvGrpSpPr>
        <p:grpSpPr bwMode="auto">
          <a:xfrm>
            <a:off x="152400" y="152400"/>
            <a:ext cx="8991600" cy="6553200"/>
            <a:chOff x="96" y="96"/>
            <a:chExt cx="5664" cy="4128"/>
          </a:xfrm>
        </p:grpSpPr>
        <p:pic>
          <p:nvPicPr>
            <p:cNvPr id="9830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80" y="96"/>
              <a:ext cx="2680" cy="1920"/>
            </a:xfrm>
            <a:prstGeom prst="rect">
              <a:avLst/>
            </a:prstGeom>
            <a:noFill/>
            <a:ln w="9525">
              <a:solidFill>
                <a:srgbClr val="FF0000"/>
              </a:solidFill>
              <a:miter lim="800000"/>
              <a:headEnd/>
              <a:tailEnd/>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pic>
          <p:nvPicPr>
            <p:cNvPr id="9830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 y="96"/>
              <a:ext cx="2928" cy="1920"/>
            </a:xfrm>
            <a:prstGeom prst="rect">
              <a:avLst/>
            </a:prstGeom>
            <a:noFill/>
            <a:ln w="9525">
              <a:solidFill>
                <a:srgbClr val="FF0000"/>
              </a:solidFill>
              <a:miter lim="800000"/>
              <a:headEnd/>
              <a:tailEnd/>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pic>
          <p:nvPicPr>
            <p:cNvPr id="9830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72" y="2208"/>
              <a:ext cx="2688" cy="2016"/>
            </a:xfrm>
            <a:prstGeom prst="rect">
              <a:avLst/>
            </a:prstGeom>
            <a:noFill/>
            <a:ln w="9525">
              <a:solidFill>
                <a:srgbClr val="FF0000"/>
              </a:solidFill>
              <a:miter lim="800000"/>
              <a:headEnd/>
              <a:tailEnd/>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pic>
          <p:nvPicPr>
            <p:cNvPr id="98310"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6" y="2208"/>
              <a:ext cx="2928" cy="2002"/>
            </a:xfrm>
            <a:prstGeom prst="rect">
              <a:avLst/>
            </a:prstGeom>
            <a:noFill/>
            <a:ln w="9525">
              <a:solidFill>
                <a:srgbClr val="FF0000"/>
              </a:solidFill>
              <a:miter lim="800000"/>
              <a:headEnd/>
              <a:tailEnd/>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sp>
          <p:nvSpPr>
            <p:cNvPr id="98311" name="Text Box 7"/>
            <p:cNvSpPr txBox="1">
              <a:spLocks noChangeArrowheads="1"/>
            </p:cNvSpPr>
            <p:nvPr/>
          </p:nvSpPr>
          <p:spPr bwMode="auto">
            <a:xfrm>
              <a:off x="352" y="2016"/>
              <a:ext cx="5007" cy="198"/>
            </a:xfrm>
            <a:prstGeom prst="rect">
              <a:avLst/>
            </a:prstGeom>
            <a:solidFill>
              <a:schemeClr val="hlink"/>
            </a:solidFill>
            <a:ln w="9525">
              <a:solidFill>
                <a:srgbClr val="FF0000"/>
              </a:solidFill>
              <a:miter lim="800000"/>
              <a:headEnd/>
              <a:tailEnd/>
            </a:ln>
            <a:effectLst>
              <a:outerShdw blurRad="63500" dist="35921" dir="2700000" algn="ctr" rotWithShape="0">
                <a:schemeClr val="bg2">
                  <a:alpha val="74998"/>
                </a:schemeClr>
              </a:outerShdw>
            </a:effectLst>
          </p:spPr>
          <p:txBody>
            <a:bodyPr wrap="none">
              <a:spAutoFit/>
            </a:bodyPr>
            <a:lstStyle/>
            <a:p>
              <a:pPr>
                <a:defRPr/>
              </a:pPr>
              <a:r>
                <a:rPr lang="en-US" sz="1400"/>
                <a:t>Preparations for </a:t>
              </a:r>
              <a:r>
                <a:rPr lang="en-US" sz="1400">
                  <a:solidFill>
                    <a:srgbClr val="FF0000"/>
                  </a:solidFill>
                  <a:effectLst>
                    <a:outerShdw blurRad="38100" dist="38100" dir="2700000" algn="tl">
                      <a:srgbClr val="000000"/>
                    </a:outerShdw>
                  </a:effectLst>
                </a:rPr>
                <a:t>Irene</a:t>
              </a:r>
              <a:r>
                <a:rPr lang="en-US" sz="1400"/>
                <a:t>, Downtown Manhattan Subway Grates &amp; Penn Station MTA LIRR yard</a:t>
              </a:r>
              <a:endParaRPr lang="en-US" sz="1600"/>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3429000"/>
            <a:ext cx="6705600" cy="3267075"/>
          </a:xfrm>
          <a:prstGeom prst="rect">
            <a:avLst/>
          </a:prstGeom>
          <a:noFill/>
          <a:ln w="9525">
            <a:solidFill>
              <a:srgbClr val="FF0000"/>
            </a:solidFill>
            <a:miter lim="800000"/>
            <a:headEnd/>
            <a:tailEnd/>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pic>
        <p:nvPicPr>
          <p:cNvPr id="102403" name="Picture 3"/>
          <p:cNvPicPr>
            <a:picLocks noChangeAspect="1" noChangeArrowheads="1"/>
          </p:cNvPicPr>
          <p:nvPr/>
        </p:nvPicPr>
        <p:blipFill>
          <a:blip r:embed="rId4">
            <a:lum bright="-6000" contrast="-12000"/>
            <a:extLst>
              <a:ext uri="{28A0092B-C50C-407E-A947-70E740481C1C}">
                <a14:useLocalDpi xmlns:a14="http://schemas.microsoft.com/office/drawing/2010/main"/>
              </a:ext>
            </a:extLst>
          </a:blip>
          <a:srcRect/>
          <a:stretch>
            <a:fillRect/>
          </a:stretch>
        </p:blipFill>
        <p:spPr bwMode="auto">
          <a:xfrm>
            <a:off x="2286000" y="152400"/>
            <a:ext cx="6654800" cy="3208338"/>
          </a:xfrm>
          <a:prstGeom prst="rect">
            <a:avLst/>
          </a:prstGeom>
          <a:noFill/>
          <a:ln w="9525">
            <a:solidFill>
              <a:srgbClr val="FF0000"/>
            </a:solidFill>
            <a:miter lim="800000"/>
            <a:headEnd/>
            <a:tailEnd/>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pic>
        <p:nvPicPr>
          <p:cNvPr id="10240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 y="2514600"/>
            <a:ext cx="2551113" cy="1668463"/>
          </a:xfrm>
          <a:prstGeom prst="rect">
            <a:avLst/>
          </a:prstGeom>
          <a:noFill/>
          <a:ln w="9525">
            <a:solidFill>
              <a:srgbClr val="FF0000"/>
            </a:solidFill>
            <a:miter lim="800000"/>
            <a:headEnd/>
            <a:tailEnd/>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pic>
        <p:nvPicPr>
          <p:cNvPr id="102405"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2400" y="4876800"/>
            <a:ext cx="2641600" cy="1731963"/>
          </a:xfrm>
          <a:prstGeom prst="rect">
            <a:avLst/>
          </a:prstGeom>
          <a:noFill/>
          <a:ln w="9525">
            <a:solidFill>
              <a:srgbClr val="FF0000"/>
            </a:solidFill>
            <a:miter lim="800000"/>
            <a:headEnd/>
            <a:tailEnd/>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pic>
        <p:nvPicPr>
          <p:cNvPr id="102406"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8600" y="304800"/>
            <a:ext cx="2514600" cy="1782763"/>
          </a:xfrm>
          <a:prstGeom prst="rect">
            <a:avLst/>
          </a:prstGeom>
          <a:noFill/>
          <a:ln w="9525">
            <a:solidFill>
              <a:srgbClr val="FF0000"/>
            </a:solidFill>
            <a:miter lim="800000"/>
            <a:headEnd/>
            <a:tailEnd/>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Screen Shot 2012-10-25 at 12.06.05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edian">
  <a:themeElements>
    <a:clrScheme name="Median 1">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Median">
      <a:majorFont>
        <a:latin typeface="Tw Cen MT"/>
        <a:ea typeface="ＭＳ Ｐゴシック"/>
        <a:cs typeface=""/>
      </a:majorFont>
      <a:minorFont>
        <a:latin typeface="Tw Cen M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Median 1">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17453</TotalTime>
  <Words>1018</Words>
  <Application>Microsoft Office PowerPoint</Application>
  <PresentationFormat>On-screen Show (4:3)</PresentationFormat>
  <Paragraphs>219</Paragraphs>
  <Slides>29</Slides>
  <Notes>21</Notes>
  <HiddenSlides>0</HiddenSlides>
  <MMClips>0</MMClips>
  <ScaleCrop>false</ScaleCrop>
  <HeadingPairs>
    <vt:vector size="4" baseType="variant">
      <vt:variant>
        <vt:lpstr>Theme</vt:lpstr>
      </vt:variant>
      <vt:variant>
        <vt:i4>9</vt:i4>
      </vt:variant>
      <vt:variant>
        <vt:lpstr>Slide Titles</vt:lpstr>
      </vt:variant>
      <vt:variant>
        <vt:i4>29</vt:i4>
      </vt:variant>
    </vt:vector>
  </HeadingPairs>
  <TitlesOfParts>
    <vt:vector size="38" baseType="lpstr">
      <vt:lpstr>Blank Presentation</vt:lpstr>
      <vt:lpstr>Median</vt:lpstr>
      <vt:lpstr>1_Blank Presentation</vt:lpstr>
      <vt:lpstr>4_Blank Presentation</vt:lpstr>
      <vt:lpstr>2_Blank Presentation</vt:lpstr>
      <vt:lpstr>Office Theme</vt:lpstr>
      <vt:lpstr>1_Office Theme</vt:lpstr>
      <vt:lpstr>3_Blank Presentation</vt:lpstr>
      <vt:lpstr>5_Blank Presentation</vt:lpstr>
      <vt:lpstr>        Urban Planning for Climate Events, Sept. 23-24, 2013.  Rutgers University    Pre-Sandy Modeling of Storm Surge Impacts  on the NYC Metro Region’s Transportation Infrastructure:  Validation by Sandy, and post-Sandy Resilience Issues Tue 9/25,  10:40-11:20 AM (35+5 minutes)   Klaus H. Jacob Lamont-Doherty Earth Observatory &amp; School of International and Public Affairs, Columbia University jacob@ldeo.columbia.edu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SANDY FLOOD PATH – FLOODING OF THE BBT</vt:lpstr>
      <vt:lpstr>PowerPoint Presentation</vt:lpstr>
      <vt:lpstr> DEWATERING FROM GIVB FRESH AIR SHAFTS</vt:lpstr>
      <vt:lpstr>TUNNEL ELEMENTS &amp; SYSTEMS – ALL AFFECTED BY SANDY</vt:lpstr>
      <vt:lpstr>BBT &amp; QMT VENEER CEILING PANEL REMOVAL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Klaus H.  Jacob</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Cities and Eco-Crises Columbia University, Oct 1, 2010 Panel 2: Living Technology and the Built Environment    Rise or Fall of Mega-Cities (Rich or Poor)  in the Face of Climate Change  and Natural Disasters    Klaus H. Jacob L</dc:title>
  <dc:creator>Klaus H.  Jacob</dc:creator>
  <cp:lastModifiedBy>Linda Casals</cp:lastModifiedBy>
  <cp:revision>310</cp:revision>
  <cp:lastPrinted>2013-09-23T04:12:32Z</cp:lastPrinted>
  <dcterms:created xsi:type="dcterms:W3CDTF">2010-09-25T03:00:28Z</dcterms:created>
  <dcterms:modified xsi:type="dcterms:W3CDTF">2013-11-06T13:08:28Z</dcterms:modified>
</cp:coreProperties>
</file>