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505" r:id="rId3"/>
    <p:sldId id="506" r:id="rId4"/>
    <p:sldId id="537" r:id="rId5"/>
    <p:sldId id="538" r:id="rId6"/>
    <p:sldId id="539" r:id="rId7"/>
    <p:sldId id="511" r:id="rId8"/>
    <p:sldId id="515" r:id="rId9"/>
    <p:sldId id="516" r:id="rId10"/>
    <p:sldId id="517" r:id="rId11"/>
    <p:sldId id="520" r:id="rId12"/>
    <p:sldId id="521" r:id="rId13"/>
    <p:sldId id="524" r:id="rId14"/>
    <p:sldId id="526" r:id="rId15"/>
    <p:sldId id="544" r:id="rId16"/>
    <p:sldId id="527" r:id="rId17"/>
    <p:sldId id="542" r:id="rId18"/>
    <p:sldId id="541" r:id="rId19"/>
    <p:sldId id="519" r:id="rId20"/>
    <p:sldId id="529" r:id="rId21"/>
    <p:sldId id="530" r:id="rId22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7" autoAdjust="0"/>
  </p:normalViewPr>
  <p:slideViewPr>
    <p:cSldViewPr>
      <p:cViewPr>
        <p:scale>
          <a:sx n="79" d="100"/>
          <a:sy n="79" d="100"/>
        </p:scale>
        <p:origin x="-126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07F38-0B01-9646-BE89-102B2E2D778A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4A830232-4A99-5344-88ED-192E0F7E6C04}">
      <dgm:prSet phldrT="[Text]"/>
      <dgm:spPr/>
      <dgm:t>
        <a:bodyPr/>
        <a:lstStyle/>
        <a:p>
          <a:r>
            <a:rPr lang="en-US" dirty="0" smtClean="0"/>
            <a:t>Detection</a:t>
          </a:r>
          <a:endParaRPr lang="en-US" dirty="0"/>
        </a:p>
      </dgm:t>
    </dgm:pt>
    <dgm:pt modelId="{C02C85C3-F800-F146-94C2-C1EE03D018E9}" type="parTrans" cxnId="{1988D076-A62E-FB47-928F-6446D8A6638C}">
      <dgm:prSet/>
      <dgm:spPr/>
      <dgm:t>
        <a:bodyPr/>
        <a:lstStyle/>
        <a:p>
          <a:endParaRPr lang="en-US"/>
        </a:p>
      </dgm:t>
    </dgm:pt>
    <dgm:pt modelId="{9B94735B-BB62-CC4B-8817-C9DE79EB944B}" type="sibTrans" cxnId="{1988D076-A62E-FB47-928F-6446D8A6638C}">
      <dgm:prSet/>
      <dgm:spPr/>
      <dgm:t>
        <a:bodyPr/>
        <a:lstStyle/>
        <a:p>
          <a:endParaRPr lang="en-US"/>
        </a:p>
      </dgm:t>
    </dgm:pt>
    <dgm:pt modelId="{9B868C03-9866-4E4C-84CF-42CB95538A5C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1341248C-2000-B148-8C8D-59AFBC858018}" type="parTrans" cxnId="{9981CA8A-E8C9-D44E-8F74-60596B584431}">
      <dgm:prSet/>
      <dgm:spPr/>
      <dgm:t>
        <a:bodyPr/>
        <a:lstStyle/>
        <a:p>
          <a:endParaRPr lang="en-US"/>
        </a:p>
      </dgm:t>
    </dgm:pt>
    <dgm:pt modelId="{CF74DF2D-616F-2F45-8EDF-79EFA73DB52A}" type="sibTrans" cxnId="{9981CA8A-E8C9-D44E-8F74-60596B584431}">
      <dgm:prSet/>
      <dgm:spPr/>
      <dgm:t>
        <a:bodyPr/>
        <a:lstStyle/>
        <a:p>
          <a:endParaRPr lang="en-US"/>
        </a:p>
      </dgm:t>
    </dgm:pt>
    <dgm:pt modelId="{571AEF35-51EF-ED48-BC5A-C69F6D303252}">
      <dgm:prSet phldrT="[Text]"/>
      <dgm:spPr/>
      <dgm:t>
        <a:bodyPr/>
        <a:lstStyle/>
        <a:p>
          <a:r>
            <a:rPr lang="en-US" dirty="0" smtClean="0"/>
            <a:t>Judgment</a:t>
          </a:r>
          <a:endParaRPr lang="en-US" dirty="0"/>
        </a:p>
      </dgm:t>
    </dgm:pt>
    <dgm:pt modelId="{F5CA5971-0F60-EE43-9CEC-BB1D0168AD27}" type="parTrans" cxnId="{1B3987D2-E80F-644D-AA57-C00A7546698B}">
      <dgm:prSet/>
      <dgm:spPr/>
      <dgm:t>
        <a:bodyPr/>
        <a:lstStyle/>
        <a:p>
          <a:endParaRPr lang="en-US"/>
        </a:p>
      </dgm:t>
    </dgm:pt>
    <dgm:pt modelId="{CE2AE8DD-E735-2C45-9FA7-3FA9E9CAB007}" type="sibTrans" cxnId="{1B3987D2-E80F-644D-AA57-C00A7546698B}">
      <dgm:prSet/>
      <dgm:spPr/>
      <dgm:t>
        <a:bodyPr/>
        <a:lstStyle/>
        <a:p>
          <a:endParaRPr lang="en-US"/>
        </a:p>
      </dgm:t>
    </dgm:pt>
    <dgm:pt modelId="{02BBA8B9-4A87-1E4C-BA24-16BC4D7DBFE8}">
      <dgm:prSet phldrT="[Text]"/>
      <dgm:spPr/>
      <dgm:t>
        <a:bodyPr/>
        <a:lstStyle/>
        <a:p>
          <a:r>
            <a:rPr lang="en-US" dirty="0" smtClean="0"/>
            <a:t>Punishment</a:t>
          </a:r>
          <a:endParaRPr lang="en-US" dirty="0"/>
        </a:p>
      </dgm:t>
    </dgm:pt>
    <dgm:pt modelId="{99C0A4B6-0B52-AA4E-9419-D08F373FE80A}" type="parTrans" cxnId="{1B229CBA-033E-D146-9873-54302BF6A60D}">
      <dgm:prSet/>
      <dgm:spPr/>
      <dgm:t>
        <a:bodyPr/>
        <a:lstStyle/>
        <a:p>
          <a:endParaRPr lang="en-US"/>
        </a:p>
      </dgm:t>
    </dgm:pt>
    <dgm:pt modelId="{5AA2C2D2-8D85-A04F-8E5A-DFF3118E5929}" type="sibTrans" cxnId="{1B229CBA-033E-D146-9873-54302BF6A60D}">
      <dgm:prSet/>
      <dgm:spPr/>
      <dgm:t>
        <a:bodyPr/>
        <a:lstStyle/>
        <a:p>
          <a:endParaRPr lang="en-US"/>
        </a:p>
      </dgm:t>
    </dgm:pt>
    <dgm:pt modelId="{2E85B918-9ED6-A849-923F-1CF1794769F6}">
      <dgm:prSet phldrT="[Text]"/>
      <dgm:spPr/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6FD8BF5C-696F-7A40-ADCC-FFA9402E3A23}" type="parTrans" cxnId="{920B30A3-CD0A-5446-8445-F47858E46058}">
      <dgm:prSet/>
      <dgm:spPr/>
      <dgm:t>
        <a:bodyPr/>
        <a:lstStyle/>
        <a:p>
          <a:endParaRPr lang="en-US"/>
        </a:p>
      </dgm:t>
    </dgm:pt>
    <dgm:pt modelId="{6030C62C-4E95-9040-8B96-9B544C0D5165}" type="sibTrans" cxnId="{920B30A3-CD0A-5446-8445-F47858E46058}">
      <dgm:prSet/>
      <dgm:spPr/>
      <dgm:t>
        <a:bodyPr/>
        <a:lstStyle/>
        <a:p>
          <a:endParaRPr lang="en-US"/>
        </a:p>
      </dgm:t>
    </dgm:pt>
    <dgm:pt modelId="{D1033A92-EFCB-1B4F-9FEB-C4D63E510552}" type="pres">
      <dgm:prSet presAssocID="{7BF07F38-0B01-9646-BE89-102B2E2D778A}" presName="CompostProcess" presStyleCnt="0">
        <dgm:presLayoutVars>
          <dgm:dir/>
          <dgm:resizeHandles val="exact"/>
        </dgm:presLayoutVars>
      </dgm:prSet>
      <dgm:spPr/>
    </dgm:pt>
    <dgm:pt modelId="{D70AC3A8-F7D1-0F4C-A01D-BFEE50B5AE87}" type="pres">
      <dgm:prSet presAssocID="{7BF07F38-0B01-9646-BE89-102B2E2D778A}" presName="arrow" presStyleLbl="bgShp" presStyleIdx="0" presStyleCnt="1"/>
      <dgm:spPr/>
    </dgm:pt>
    <dgm:pt modelId="{7522FDC8-2CED-784F-8077-3FC805CC82AD}" type="pres">
      <dgm:prSet presAssocID="{7BF07F38-0B01-9646-BE89-102B2E2D778A}" presName="linearProcess" presStyleCnt="0"/>
      <dgm:spPr/>
    </dgm:pt>
    <dgm:pt modelId="{90390B7B-E654-F94A-8C31-04895CF0C9A2}" type="pres">
      <dgm:prSet presAssocID="{2E85B918-9ED6-A849-923F-1CF1794769F6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28625-8695-D14E-ABDB-359583A29E13}" type="pres">
      <dgm:prSet presAssocID="{6030C62C-4E95-9040-8B96-9B544C0D5165}" presName="sibTrans" presStyleCnt="0"/>
      <dgm:spPr/>
    </dgm:pt>
    <dgm:pt modelId="{62390234-22A5-8041-B101-7B9F9A55A6BE}" type="pres">
      <dgm:prSet presAssocID="{4A830232-4A99-5344-88ED-192E0F7E6C0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FD34-E8F8-8D4A-8BA7-DD4EE5048D10}" type="pres">
      <dgm:prSet presAssocID="{9B94735B-BB62-CC4B-8817-C9DE79EB944B}" presName="sibTrans" presStyleCnt="0"/>
      <dgm:spPr/>
    </dgm:pt>
    <dgm:pt modelId="{C4BFE337-8278-6B42-A42E-A78B4CDF0D72}" type="pres">
      <dgm:prSet presAssocID="{9B868C03-9866-4E4C-84CF-42CB95538A5C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B2141-9A76-4143-8566-4F7089C19523}" type="pres">
      <dgm:prSet presAssocID="{CF74DF2D-616F-2F45-8EDF-79EFA73DB52A}" presName="sibTrans" presStyleCnt="0"/>
      <dgm:spPr/>
    </dgm:pt>
    <dgm:pt modelId="{2C04E358-38BB-E14A-9B6D-558278C45C0D}" type="pres">
      <dgm:prSet presAssocID="{571AEF35-51EF-ED48-BC5A-C69F6D30325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5A80-6588-2A44-929C-E04D37323022}" type="pres">
      <dgm:prSet presAssocID="{CE2AE8DD-E735-2C45-9FA7-3FA9E9CAB007}" presName="sibTrans" presStyleCnt="0"/>
      <dgm:spPr/>
    </dgm:pt>
    <dgm:pt modelId="{D8124F0B-6A86-FE4D-86F7-6CEB3E91A105}" type="pres">
      <dgm:prSet presAssocID="{02BBA8B9-4A87-1E4C-BA24-16BC4D7DBFE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8D076-A62E-FB47-928F-6446D8A6638C}" srcId="{7BF07F38-0B01-9646-BE89-102B2E2D778A}" destId="{4A830232-4A99-5344-88ED-192E0F7E6C04}" srcOrd="1" destOrd="0" parTransId="{C02C85C3-F800-F146-94C2-C1EE03D018E9}" sibTransId="{9B94735B-BB62-CC4B-8817-C9DE79EB944B}"/>
    <dgm:cxn modelId="{1B229CBA-033E-D146-9873-54302BF6A60D}" srcId="{7BF07F38-0B01-9646-BE89-102B2E2D778A}" destId="{02BBA8B9-4A87-1E4C-BA24-16BC4D7DBFE8}" srcOrd="4" destOrd="0" parTransId="{99C0A4B6-0B52-AA4E-9419-D08F373FE80A}" sibTransId="{5AA2C2D2-8D85-A04F-8E5A-DFF3118E5929}"/>
    <dgm:cxn modelId="{9981CA8A-E8C9-D44E-8F74-60596B584431}" srcId="{7BF07F38-0B01-9646-BE89-102B2E2D778A}" destId="{9B868C03-9866-4E4C-84CF-42CB95538A5C}" srcOrd="2" destOrd="0" parTransId="{1341248C-2000-B148-8C8D-59AFBC858018}" sibTransId="{CF74DF2D-616F-2F45-8EDF-79EFA73DB52A}"/>
    <dgm:cxn modelId="{920B30A3-CD0A-5446-8445-F47858E46058}" srcId="{7BF07F38-0B01-9646-BE89-102B2E2D778A}" destId="{2E85B918-9ED6-A849-923F-1CF1794769F6}" srcOrd="0" destOrd="0" parTransId="{6FD8BF5C-696F-7A40-ADCC-FFA9402E3A23}" sibTransId="{6030C62C-4E95-9040-8B96-9B544C0D5165}"/>
    <dgm:cxn modelId="{F16176A2-6D07-D244-B717-FB8160D84944}" type="presOf" srcId="{9B868C03-9866-4E4C-84CF-42CB95538A5C}" destId="{C4BFE337-8278-6B42-A42E-A78B4CDF0D72}" srcOrd="0" destOrd="0" presId="urn:microsoft.com/office/officeart/2005/8/layout/hProcess9"/>
    <dgm:cxn modelId="{EC0A97C2-EAF5-7A42-BE80-B4116F6A10E9}" type="presOf" srcId="{571AEF35-51EF-ED48-BC5A-C69F6D303252}" destId="{2C04E358-38BB-E14A-9B6D-558278C45C0D}" srcOrd="0" destOrd="0" presId="urn:microsoft.com/office/officeart/2005/8/layout/hProcess9"/>
    <dgm:cxn modelId="{5E4CCE18-04C2-E048-82EB-46734AAAC59D}" type="presOf" srcId="{02BBA8B9-4A87-1E4C-BA24-16BC4D7DBFE8}" destId="{D8124F0B-6A86-FE4D-86F7-6CEB3E91A105}" srcOrd="0" destOrd="0" presId="urn:microsoft.com/office/officeart/2005/8/layout/hProcess9"/>
    <dgm:cxn modelId="{57D337FA-7308-3545-9D93-B4C5141B1EAA}" type="presOf" srcId="{2E85B918-9ED6-A849-923F-1CF1794769F6}" destId="{90390B7B-E654-F94A-8C31-04895CF0C9A2}" srcOrd="0" destOrd="0" presId="urn:microsoft.com/office/officeart/2005/8/layout/hProcess9"/>
    <dgm:cxn modelId="{8D9C108B-6F75-AA43-ABED-24DA2DEC2004}" type="presOf" srcId="{7BF07F38-0B01-9646-BE89-102B2E2D778A}" destId="{D1033A92-EFCB-1B4F-9FEB-C4D63E510552}" srcOrd="0" destOrd="0" presId="urn:microsoft.com/office/officeart/2005/8/layout/hProcess9"/>
    <dgm:cxn modelId="{33EF99B3-04DA-154A-9718-24CAB0244B6E}" type="presOf" srcId="{4A830232-4A99-5344-88ED-192E0F7E6C04}" destId="{62390234-22A5-8041-B101-7B9F9A55A6BE}" srcOrd="0" destOrd="0" presId="urn:microsoft.com/office/officeart/2005/8/layout/hProcess9"/>
    <dgm:cxn modelId="{1B3987D2-E80F-644D-AA57-C00A7546698B}" srcId="{7BF07F38-0B01-9646-BE89-102B2E2D778A}" destId="{571AEF35-51EF-ED48-BC5A-C69F6D303252}" srcOrd="3" destOrd="0" parTransId="{F5CA5971-0F60-EE43-9CEC-BB1D0168AD27}" sibTransId="{CE2AE8DD-E735-2C45-9FA7-3FA9E9CAB007}"/>
    <dgm:cxn modelId="{56FEFDF1-3713-874A-8DF9-E9A50EF27A1D}" type="presParOf" srcId="{D1033A92-EFCB-1B4F-9FEB-C4D63E510552}" destId="{D70AC3A8-F7D1-0F4C-A01D-BFEE50B5AE87}" srcOrd="0" destOrd="0" presId="urn:microsoft.com/office/officeart/2005/8/layout/hProcess9"/>
    <dgm:cxn modelId="{3A4E452A-6ED7-7A4C-AB77-2FB78BB54C9F}" type="presParOf" srcId="{D1033A92-EFCB-1B4F-9FEB-C4D63E510552}" destId="{7522FDC8-2CED-784F-8077-3FC805CC82AD}" srcOrd="1" destOrd="0" presId="urn:microsoft.com/office/officeart/2005/8/layout/hProcess9"/>
    <dgm:cxn modelId="{4AF6C943-C7B6-134E-B37A-EF63CB859A29}" type="presParOf" srcId="{7522FDC8-2CED-784F-8077-3FC805CC82AD}" destId="{90390B7B-E654-F94A-8C31-04895CF0C9A2}" srcOrd="0" destOrd="0" presId="urn:microsoft.com/office/officeart/2005/8/layout/hProcess9"/>
    <dgm:cxn modelId="{7C69E3A1-3149-E84E-AA5A-568455FE557D}" type="presParOf" srcId="{7522FDC8-2CED-784F-8077-3FC805CC82AD}" destId="{91328625-8695-D14E-ABDB-359583A29E13}" srcOrd="1" destOrd="0" presId="urn:microsoft.com/office/officeart/2005/8/layout/hProcess9"/>
    <dgm:cxn modelId="{CA4274BF-A614-304D-B719-46DF75869C9B}" type="presParOf" srcId="{7522FDC8-2CED-784F-8077-3FC805CC82AD}" destId="{62390234-22A5-8041-B101-7B9F9A55A6BE}" srcOrd="2" destOrd="0" presId="urn:microsoft.com/office/officeart/2005/8/layout/hProcess9"/>
    <dgm:cxn modelId="{F3089557-1D27-974F-B5A0-72C003A707E4}" type="presParOf" srcId="{7522FDC8-2CED-784F-8077-3FC805CC82AD}" destId="{1DDBFD34-E8F8-8D4A-8BA7-DD4EE5048D10}" srcOrd="3" destOrd="0" presId="urn:microsoft.com/office/officeart/2005/8/layout/hProcess9"/>
    <dgm:cxn modelId="{42C9D8A7-952C-4042-859C-E71C60CECEE9}" type="presParOf" srcId="{7522FDC8-2CED-784F-8077-3FC805CC82AD}" destId="{C4BFE337-8278-6B42-A42E-A78B4CDF0D72}" srcOrd="4" destOrd="0" presId="urn:microsoft.com/office/officeart/2005/8/layout/hProcess9"/>
    <dgm:cxn modelId="{0181A9AC-E3C3-9643-929D-04571318EE78}" type="presParOf" srcId="{7522FDC8-2CED-784F-8077-3FC805CC82AD}" destId="{C7DB2141-9A76-4143-8566-4F7089C19523}" srcOrd="5" destOrd="0" presId="urn:microsoft.com/office/officeart/2005/8/layout/hProcess9"/>
    <dgm:cxn modelId="{5E332E2C-E8D0-914F-963A-A086797A90BF}" type="presParOf" srcId="{7522FDC8-2CED-784F-8077-3FC805CC82AD}" destId="{2C04E358-38BB-E14A-9B6D-558278C45C0D}" srcOrd="6" destOrd="0" presId="urn:microsoft.com/office/officeart/2005/8/layout/hProcess9"/>
    <dgm:cxn modelId="{B2D76F79-E7E8-D748-A649-D859A04565A5}" type="presParOf" srcId="{7522FDC8-2CED-784F-8077-3FC805CC82AD}" destId="{DBA65A80-6588-2A44-929C-E04D37323022}" srcOrd="7" destOrd="0" presId="urn:microsoft.com/office/officeart/2005/8/layout/hProcess9"/>
    <dgm:cxn modelId="{5AEB58CD-7979-F84E-84B4-E15604C60A3D}" type="presParOf" srcId="{7522FDC8-2CED-784F-8077-3FC805CC82AD}" destId="{D8124F0B-6A86-FE4D-86F7-6CEB3E91A10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AC3A8-F7D1-0F4C-A01D-BFEE50B5AE87}">
      <dsp:nvSpPr>
        <dsp:cNvPr id="0" name=""/>
        <dsp:cNvSpPr/>
      </dsp:nvSpPr>
      <dsp:spPr>
        <a:xfrm>
          <a:off x="653891" y="0"/>
          <a:ext cx="7410767" cy="22479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90B7B-E654-F94A-8C31-04895CF0C9A2}">
      <dsp:nvSpPr>
        <dsp:cNvPr id="0" name=""/>
        <dsp:cNvSpPr/>
      </dsp:nvSpPr>
      <dsp:spPr>
        <a:xfrm>
          <a:off x="5334" y="674370"/>
          <a:ext cx="1611819" cy="899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Prevention</a:t>
          </a:r>
          <a:endParaRPr lang="en-US" sz="2100" kern="1200" dirty="0"/>
        </a:p>
      </dsp:txBody>
      <dsp:txXfrm>
        <a:off x="49227" y="718263"/>
        <a:ext cx="1524033" cy="811374"/>
      </dsp:txXfrm>
    </dsp:sp>
    <dsp:sp modelId="{62390234-22A5-8041-B101-7B9F9A55A6BE}">
      <dsp:nvSpPr>
        <dsp:cNvPr id="0" name=""/>
        <dsp:cNvSpPr/>
      </dsp:nvSpPr>
      <dsp:spPr>
        <a:xfrm>
          <a:off x="1779349" y="674370"/>
          <a:ext cx="1611819" cy="899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Detection</a:t>
          </a:r>
          <a:endParaRPr lang="en-US" sz="2100" kern="1200" dirty="0"/>
        </a:p>
      </dsp:txBody>
      <dsp:txXfrm>
        <a:off x="1823242" y="718263"/>
        <a:ext cx="1524033" cy="811374"/>
      </dsp:txXfrm>
    </dsp:sp>
    <dsp:sp modelId="{C4BFE337-8278-6B42-A42E-A78B4CDF0D72}">
      <dsp:nvSpPr>
        <dsp:cNvPr id="0" name=""/>
        <dsp:cNvSpPr/>
      </dsp:nvSpPr>
      <dsp:spPr>
        <a:xfrm>
          <a:off x="3553365" y="674370"/>
          <a:ext cx="1611819" cy="899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Evidence</a:t>
          </a:r>
          <a:endParaRPr lang="en-US" sz="2100" kern="1200" dirty="0"/>
        </a:p>
      </dsp:txBody>
      <dsp:txXfrm>
        <a:off x="3597258" y="718263"/>
        <a:ext cx="1524033" cy="811374"/>
      </dsp:txXfrm>
    </dsp:sp>
    <dsp:sp modelId="{2C04E358-38BB-E14A-9B6D-558278C45C0D}">
      <dsp:nvSpPr>
        <dsp:cNvPr id="0" name=""/>
        <dsp:cNvSpPr/>
      </dsp:nvSpPr>
      <dsp:spPr>
        <a:xfrm>
          <a:off x="5327380" y="674370"/>
          <a:ext cx="1611819" cy="899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Judgment</a:t>
          </a:r>
          <a:endParaRPr lang="en-US" sz="2100" kern="1200" dirty="0"/>
        </a:p>
      </dsp:txBody>
      <dsp:txXfrm>
        <a:off x="5371273" y="718263"/>
        <a:ext cx="1524033" cy="811374"/>
      </dsp:txXfrm>
    </dsp:sp>
    <dsp:sp modelId="{D8124F0B-6A86-FE4D-86F7-6CEB3E91A105}">
      <dsp:nvSpPr>
        <dsp:cNvPr id="0" name=""/>
        <dsp:cNvSpPr/>
      </dsp:nvSpPr>
      <dsp:spPr>
        <a:xfrm>
          <a:off x="7101395" y="674370"/>
          <a:ext cx="1611819" cy="899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Punishment</a:t>
          </a:r>
          <a:endParaRPr lang="en-US" sz="2100" kern="1200" dirty="0"/>
        </a:p>
      </dsp:txBody>
      <dsp:txXfrm>
        <a:off x="7145288" y="718263"/>
        <a:ext cx="1524033" cy="81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CA37-7F97-4CE1-ADF2-7084BABCCFEF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97737-D157-48A9-9362-B99CE181C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5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A119-5F3E-46F5-BE43-B7BDA045759E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37F4-E035-4742-BDAB-9014F5FE5C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Specialization to automatic</a:t>
            </a:r>
            <a:r>
              <a:rPr lang="en-US" baseline="0" dirty="0" smtClean="0"/>
              <a:t> punishment for right view </a:t>
            </a:r>
            <a:r>
              <a:rPr lang="en-US" baseline="0" smtClean="0"/>
              <a:t>of causality?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E37F4-E035-4742-BDAB-9014F5FE5C0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0A9B7-D3F9-4092-93E2-B63F326F46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E323-755F-44B6-8802-1F1519AAEB1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44D1-EC6B-4AB8-8147-68BFF65636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5943600"/>
            <a:ext cx="762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Accountability, Deterrence, and </a:t>
            </a:r>
            <a:r>
              <a:rPr lang="en-US" dirty="0" err="1" smtClean="0"/>
              <a:t>Identifiability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514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Aaron D. Jaggard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U.S. Naval Research Laboratory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Definition of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Builds on definition of Lampson</a:t>
            </a:r>
          </a:p>
          <a:p>
            <a:pPr lvl="1"/>
            <a:r>
              <a:rPr lang="en-US" dirty="0" smtClean="0"/>
              <a:t>Avoids “hold ... responsible”---explicitly don’t require external action</a:t>
            </a:r>
          </a:p>
          <a:p>
            <a:endParaRPr lang="en-US" dirty="0" smtClean="0"/>
          </a:p>
          <a:p>
            <a:r>
              <a:rPr lang="en-US" dirty="0" smtClean="0"/>
              <a:t>Shift focus from evidence and judgment to punishment</a:t>
            </a:r>
          </a:p>
          <a:p>
            <a:pPr lvl="1"/>
            <a:r>
              <a:rPr lang="en-US" dirty="0" smtClean="0"/>
              <a:t>Reduce need for identity</a:t>
            </a:r>
          </a:p>
          <a:p>
            <a:pPr lvl="1"/>
            <a:r>
              <a:rPr lang="en-US" dirty="0" smtClean="0"/>
              <a:t>May want to reserve “accountable” for when violator is identified [</a:t>
            </a:r>
            <a:r>
              <a:rPr lang="en-US" dirty="0" err="1" smtClean="0"/>
              <a:t>Weitzner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Need to be able to distinguish those cases</a:t>
            </a:r>
          </a:p>
        </p:txBody>
      </p:sp>
    </p:spTree>
    <p:extLst>
      <p:ext uri="{BB962C8B-B14F-4D97-AF65-F5344CB8AC3E}">
        <p14:creationId xmlns:p14="http://schemas.microsoft.com/office/powerpoint/2010/main" val="36705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 Desiderata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Unrelated things events shouldn’t affect whether a violator is viewed as being punished</a:t>
            </a:r>
          </a:p>
          <a:p>
            <a:pPr lvl="1"/>
            <a:r>
              <a:rPr lang="en-US" dirty="0" smtClean="0"/>
              <a:t>“Luck” shouldn’t affect things</a:t>
            </a:r>
          </a:p>
          <a:p>
            <a:pPr lvl="1"/>
            <a:r>
              <a:rPr lang="en-US" dirty="0" smtClean="0"/>
              <a:t>Punishment should be related to violation in question</a:t>
            </a:r>
          </a:p>
        </p:txBody>
      </p:sp>
    </p:spTree>
    <p:extLst>
      <p:ext uri="{BB962C8B-B14F-4D97-AF65-F5344CB8AC3E}">
        <p14:creationId xmlns:p14="http://schemas.microsoft.com/office/powerpoint/2010/main" val="6408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and Mediated 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Intuitively:</a:t>
            </a:r>
          </a:p>
          <a:p>
            <a:pPr lvl="1"/>
            <a:r>
              <a:rPr lang="en-US" dirty="0" smtClean="0"/>
              <a:t>Punishment should be connected to the violation</a:t>
            </a:r>
          </a:p>
          <a:p>
            <a:pPr lvl="1"/>
            <a:r>
              <a:rPr lang="en-US" dirty="0" smtClean="0"/>
              <a:t>Punishment could be mediated by the action(s) of some authority responding to the violation (or a conviction)</a:t>
            </a:r>
          </a:p>
          <a:p>
            <a:pPr lvl="1"/>
            <a:r>
              <a:rPr lang="en-US" dirty="0" smtClean="0"/>
              <a:t>Punishment could happen without any punishing act being done</a:t>
            </a:r>
          </a:p>
          <a:p>
            <a:pPr lvl="2"/>
            <a:r>
              <a:rPr lang="en-US" dirty="0" smtClean="0"/>
              <a:t>This might reduce need for identifiability!</a:t>
            </a:r>
          </a:p>
        </p:txBody>
      </p:sp>
    </p:spTree>
    <p:extLst>
      <p:ext uri="{BB962C8B-B14F-4D97-AF65-F5344CB8AC3E}">
        <p14:creationId xmlns:p14="http://schemas.microsoft.com/office/powerpoint/2010/main" val="20148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Model (Outline) [FJW’11]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System behavior as event traces</a:t>
            </a:r>
          </a:p>
          <a:p>
            <a:endParaRPr lang="en-US" dirty="0" smtClean="0"/>
          </a:p>
          <a:p>
            <a:r>
              <a:rPr lang="en-US" dirty="0" smtClean="0"/>
              <a:t>Utility functions for participants</a:t>
            </a:r>
          </a:p>
          <a:p>
            <a:pPr lvl="1"/>
            <a:r>
              <a:rPr lang="en-US" dirty="0" smtClean="0"/>
              <a:t>Maybe only know distribution or “typical” utility</a:t>
            </a:r>
          </a:p>
          <a:p>
            <a:endParaRPr lang="en-US" dirty="0" smtClean="0"/>
          </a:p>
          <a:p>
            <a:r>
              <a:rPr lang="en-US" dirty="0" smtClean="0"/>
              <a:t>Principal(s) associated to events</a:t>
            </a:r>
          </a:p>
          <a:p>
            <a:endParaRPr lang="en-US" dirty="0" smtClean="0"/>
          </a:p>
          <a:p>
            <a:r>
              <a:rPr lang="en-US" dirty="0" smtClean="0"/>
              <a:t>What qualifies as “punishment” for a violation?</a:t>
            </a:r>
          </a:p>
        </p:txBody>
      </p:sp>
    </p:spTree>
    <p:extLst>
      <p:ext uri="{BB962C8B-B14F-4D97-AF65-F5344CB8AC3E}">
        <p14:creationId xmlns:p14="http://schemas.microsoft.com/office/powerpoint/2010/main" val="19520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Mediated 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7848600" cy="259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Punishing event must be caused by the fact of the violation</a:t>
            </a:r>
          </a:p>
          <a:p>
            <a:r>
              <a:rPr lang="en-US" dirty="0" smtClean="0"/>
              <a:t>Compare outcomes after punishment with those without the punishment</a:t>
            </a:r>
          </a:p>
          <a:p>
            <a:pPr lvl="1"/>
            <a:r>
              <a:rPr lang="en-US" dirty="0" smtClean="0"/>
              <a:t>Need to remove other events caused by the violation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304800" y="1524000"/>
            <a:ext cx="2362200" cy="7620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67000" y="1524000"/>
            <a:ext cx="9906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3886200" y="1219200"/>
            <a:ext cx="3810000" cy="9906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886200" y="914400"/>
            <a:ext cx="3810000" cy="12954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886200" y="1524000"/>
            <a:ext cx="3810000" cy="6858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5943600" y="2438400"/>
            <a:ext cx="1828800" cy="11430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5943600" y="2438400"/>
            <a:ext cx="1828800" cy="838200"/>
          </a:xfrm>
          <a:prstGeom prst="curvedConnector3">
            <a:avLst>
              <a:gd name="adj1" fmla="val 54762"/>
            </a:avLst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5943600" y="2438400"/>
            <a:ext cx="1828800" cy="609600"/>
          </a:xfrm>
          <a:prstGeom prst="curvedConnector3">
            <a:avLst>
              <a:gd name="adj1" fmla="val 60714"/>
            </a:avLst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81400" y="2905780"/>
            <a:ext cx="2500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Punishing event</a:t>
            </a:r>
            <a:endParaRPr lang="en-US" sz="28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800600" y="25146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>
            <a:off x="3657600" y="1524000"/>
            <a:ext cx="1371600" cy="9144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029200" y="2438400"/>
            <a:ext cx="914400" cy="158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2667000" y="1524000"/>
            <a:ext cx="1219200" cy="685800"/>
          </a:xfrm>
          <a:prstGeom prst="curvedConnector3">
            <a:avLst>
              <a:gd name="adj1" fmla="val 50000"/>
            </a:avLst>
          </a:prstGeom>
          <a:ln w="57150"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29718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514600" y="2514600"/>
            <a:ext cx="1466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Subtrace</a:t>
            </a:r>
            <a:endParaRPr lang="en-US" sz="2800" dirty="0"/>
          </a:p>
        </p:txBody>
      </p:sp>
      <p:cxnSp>
        <p:nvCxnSpPr>
          <p:cNvPr id="54" name="Straight Arrow Connector 53"/>
          <p:cNvCxnSpPr>
            <a:stCxn id="55" idx="0"/>
          </p:cNvCxnSpPr>
          <p:nvPr/>
        </p:nvCxnSpPr>
        <p:spPr>
          <a:xfrm rot="5400000" flipH="1" flipV="1">
            <a:off x="2548522" y="1404729"/>
            <a:ext cx="304002" cy="5425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658093" y="1828006"/>
            <a:ext cx="154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Violation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23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2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Approach: Automatic 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1554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violation is automatically punished if the violator’s utility is lower in the outcomes extending the violating trace </a:t>
            </a:r>
            <a:r>
              <a:rPr lang="en-US" i="1" dirty="0" smtClean="0"/>
              <a:t>Te</a:t>
            </a:r>
            <a:r>
              <a:rPr lang="en-US" dirty="0" smtClean="0"/>
              <a:t> than in the outcomes extending </a:t>
            </a:r>
            <a:r>
              <a:rPr lang="en-US" i="1" dirty="0" smtClean="0"/>
              <a:t>T</a:t>
            </a:r>
            <a:r>
              <a:rPr lang="en-US" dirty="0" smtClean="0"/>
              <a:t> but not </a:t>
            </a:r>
            <a:r>
              <a:rPr lang="en-US" i="1" dirty="0" smtClean="0"/>
              <a:t>Te</a:t>
            </a:r>
            <a:r>
              <a:rPr lang="en-US" dirty="0" smtClean="0"/>
              <a:t>.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685800" y="2819400"/>
            <a:ext cx="3505200" cy="12573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91000" y="2819400"/>
            <a:ext cx="10668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4191000" y="1828800"/>
            <a:ext cx="2438400" cy="990600"/>
          </a:xfrm>
          <a:prstGeom prst="curvedConnector3">
            <a:avLst>
              <a:gd name="adj1" fmla="val 5625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4191000" y="1524000"/>
            <a:ext cx="2438400" cy="1295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191000" y="2133600"/>
            <a:ext cx="2438400" cy="685800"/>
          </a:xfrm>
          <a:prstGeom prst="curvedConnector3">
            <a:avLst>
              <a:gd name="adj1" fmla="val 61607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5257800" y="3124200"/>
            <a:ext cx="1828800" cy="1143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5257800" y="3124200"/>
            <a:ext cx="1828800" cy="838200"/>
          </a:xfrm>
          <a:prstGeom prst="curvedConnector3">
            <a:avLst>
              <a:gd name="adj1" fmla="val 5476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5257800" y="3124200"/>
            <a:ext cx="1828800" cy="609600"/>
          </a:xfrm>
          <a:prstGeom prst="curvedConnector3">
            <a:avLst>
              <a:gd name="adj1" fmla="val 60714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0400" y="3810000"/>
            <a:ext cx="1742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Violation </a:t>
            </a:r>
            <a:r>
              <a:rPr lang="en-US" sz="2800" i="1" dirty="0" smtClean="0"/>
              <a:t>e</a:t>
            </a:r>
            <a:endParaRPr lang="en-US" sz="2800" dirty="0"/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5400000" flipH="1" flipV="1">
            <a:off x="4017065" y="3102664"/>
            <a:ext cx="762000" cy="6526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010514" y="2209800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T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377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Three Strikes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Using “typical” utilities, we capture the idea that even sociopaths are punished</a:t>
            </a:r>
          </a:p>
          <a:p>
            <a:pPr lvl="1"/>
            <a:r>
              <a:rPr lang="en-US" dirty="0" smtClean="0"/>
              <a:t>Expected utilities might be skewed</a:t>
            </a:r>
          </a:p>
          <a:p>
            <a:endParaRPr lang="en-US" dirty="0" smtClean="0"/>
          </a:p>
          <a:p>
            <a:r>
              <a:rPr lang="en-US" dirty="0" smtClean="0"/>
              <a:t>What is “effective” punishment?</a:t>
            </a:r>
          </a:p>
        </p:txBody>
      </p:sp>
    </p:spTree>
    <p:extLst>
      <p:ext uri="{BB962C8B-B14F-4D97-AF65-F5344CB8AC3E}">
        <p14:creationId xmlns:p14="http://schemas.microsoft.com/office/powerpoint/2010/main" val="15243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Open/Closed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Degree to which a system is “open” or “closed” appears to be important</a:t>
            </a:r>
          </a:p>
          <a:p>
            <a:endParaRPr lang="en-US" dirty="0" smtClean="0"/>
          </a:p>
          <a:p>
            <a:r>
              <a:rPr lang="en-US" dirty="0" smtClean="0"/>
              <a:t>Principals, identities/</a:t>
            </a:r>
            <a:r>
              <a:rPr lang="en-US" dirty="0" err="1" smtClean="0"/>
              <a:t>nyms</a:t>
            </a:r>
            <a:r>
              <a:rPr lang="en-US" dirty="0" smtClean="0"/>
              <a:t>, and systems</a:t>
            </a:r>
          </a:p>
          <a:p>
            <a:pPr lvl="1"/>
            <a:r>
              <a:rPr lang="en-US" dirty="0" smtClean="0"/>
              <a:t>What does system boundary require of mapping between principals and identities</a:t>
            </a:r>
          </a:p>
          <a:p>
            <a:pPr lvl="2"/>
            <a:r>
              <a:rPr lang="en-US" dirty="0" smtClean="0"/>
              <a:t>Computational or algebraic restrictions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 potential tradeoff</a:t>
            </a:r>
            <a:endParaRPr lang="en-US" dirty="0"/>
          </a:p>
          <a:p>
            <a:pPr lvl="1"/>
            <a:r>
              <a:rPr lang="en-US" dirty="0" smtClean="0"/>
              <a:t>Deterrence may be effective if we punish the </a:t>
            </a:r>
            <a:r>
              <a:rPr lang="en-US" dirty="0" err="1" smtClean="0"/>
              <a:t>nym</a:t>
            </a:r>
            <a:endParaRPr lang="en-US" dirty="0" smtClean="0"/>
          </a:p>
          <a:p>
            <a:pPr lvl="2"/>
            <a:r>
              <a:rPr lang="en-US" dirty="0" smtClean="0"/>
              <a:t>Contexts where being able to act </a:t>
            </a:r>
            <a:r>
              <a:rPr lang="en-US" i="1" dirty="0" smtClean="0"/>
              <a:t>using that identity</a:t>
            </a:r>
            <a:r>
              <a:rPr lang="en-US" dirty="0" smtClean="0"/>
              <a:t> is important</a:t>
            </a:r>
            <a:endParaRPr lang="en-US" dirty="0"/>
          </a:p>
          <a:p>
            <a:pPr lvl="2"/>
            <a:r>
              <a:rPr lang="en-US" dirty="0"/>
              <a:t>Wouldn’t need to be able to invert mapping</a:t>
            </a:r>
          </a:p>
          <a:p>
            <a:pPr lvl="1"/>
            <a:r>
              <a:rPr lang="en-US" dirty="0" smtClean="0"/>
              <a:t>Other times, </a:t>
            </a:r>
            <a:r>
              <a:rPr lang="en-US" dirty="0"/>
              <a:t>may need more (computable) information about </a:t>
            </a:r>
            <a:r>
              <a:rPr lang="en-US" dirty="0" smtClean="0"/>
              <a:t>mapping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1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Temporal spectrum (evidence, judgment, punishment)</a:t>
            </a:r>
          </a:p>
          <a:p>
            <a:pPr lvl="1"/>
            <a:r>
              <a:rPr lang="en-US" dirty="0" smtClean="0"/>
              <a:t>What do these need to provide abstractly?  E.g., to what extent must evidence be independently verifiable?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Blame/violation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Causality</a:t>
            </a:r>
          </a:p>
          <a:p>
            <a:endParaRPr lang="en-US" dirty="0" smtClean="0"/>
          </a:p>
          <a:p>
            <a:r>
              <a:rPr lang="en-US" dirty="0" smtClean="0"/>
              <a:t>Identity-related</a:t>
            </a:r>
          </a:p>
          <a:p>
            <a:pPr lvl="1"/>
            <a:r>
              <a:rPr lang="en-US" dirty="0" smtClean="0"/>
              <a:t>Binding between principals and identities; linkages between actions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4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Dimensions [FJWX’12]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Is identity required to participate in the system?</a:t>
            </a:r>
          </a:p>
          <a:p>
            <a:pPr lvl="1"/>
            <a:r>
              <a:rPr lang="en-US" dirty="0" smtClean="0"/>
              <a:t>Are violations disclosed?  How broadly?</a:t>
            </a:r>
          </a:p>
          <a:p>
            <a:pPr lvl="1"/>
            <a:r>
              <a:rPr lang="en-US" dirty="0" smtClean="0"/>
              <a:t>Is the violator identified?  How broadly?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Action</a:t>
            </a:r>
          </a:p>
          <a:p>
            <a:pPr lvl="1"/>
            <a:r>
              <a:rPr lang="en-US" dirty="0" smtClean="0"/>
              <a:t>Centralized v. decentralized (generally and in response to violations)</a:t>
            </a:r>
          </a:p>
          <a:p>
            <a:pPr lvl="1"/>
            <a:r>
              <a:rPr lang="en-US" dirty="0" smtClean="0"/>
              <a:t>Automatic v. mediated</a:t>
            </a:r>
          </a:p>
          <a:p>
            <a:pPr lvl="1"/>
            <a:r>
              <a:rPr lang="en-US" dirty="0" smtClean="0"/>
              <a:t>Requires continued access to violator?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7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Collaborators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Joint with Joan </a:t>
            </a:r>
            <a:r>
              <a:rPr lang="en-US" dirty="0" err="1" smtClean="0"/>
              <a:t>Feigenbaum</a:t>
            </a:r>
            <a:r>
              <a:rPr lang="en-US" dirty="0" smtClean="0"/>
              <a:t>, Rebecca Wright</a:t>
            </a:r>
          </a:p>
          <a:p>
            <a:pPr lvl="1"/>
            <a:r>
              <a:rPr lang="en-US" dirty="0" smtClean="0"/>
              <a:t>Parts also with Jim </a:t>
            </a:r>
            <a:r>
              <a:rPr lang="en-US" dirty="0" err="1" smtClean="0"/>
              <a:t>Hendler</a:t>
            </a:r>
            <a:r>
              <a:rPr lang="en-US" dirty="0" smtClean="0"/>
              <a:t>, Danny </a:t>
            </a:r>
            <a:r>
              <a:rPr lang="en-US" dirty="0" err="1" smtClean="0"/>
              <a:t>Weitzner</a:t>
            </a:r>
            <a:r>
              <a:rPr lang="en-US" dirty="0" smtClean="0"/>
              <a:t>, and </a:t>
            </a:r>
            <a:r>
              <a:rPr lang="en-US" dirty="0" err="1" smtClean="0"/>
              <a:t>Hongda</a:t>
            </a:r>
            <a:r>
              <a:rPr lang="en-US" dirty="0" smtClean="0"/>
              <a:t> Xiao</a:t>
            </a:r>
          </a:p>
        </p:txBody>
      </p:sp>
    </p:spTree>
    <p:extLst>
      <p:ext uri="{BB962C8B-B14F-4D97-AF65-F5344CB8AC3E}">
        <p14:creationId xmlns:p14="http://schemas.microsoft.com/office/powerpoint/2010/main" val="313249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Should we reserve “accountability” for approaches that require identification?  That might be consistent with common uses of “to hold someone accountable.”</a:t>
            </a:r>
          </a:p>
          <a:p>
            <a:pPr lvl="1"/>
            <a:r>
              <a:rPr lang="en-US" dirty="0" smtClean="0"/>
              <a:t>This may not be the fundamental goal; we may really be after deterrence.</a:t>
            </a:r>
          </a:p>
          <a:p>
            <a:pPr lvl="1"/>
            <a:r>
              <a:rPr lang="en-US" dirty="0" smtClean="0"/>
              <a:t>One can be deterred even if one will not be identified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Possible approach: Allay user concerns by promoting “deterrence” instead of “accountability”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233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Are these the right notions to formalize?</a:t>
            </a:r>
          </a:p>
          <a:p>
            <a:pPr lvl="1"/>
            <a:r>
              <a:rPr lang="en-US" dirty="0" smtClean="0"/>
              <a:t>Will this framework be useful for proving things?</a:t>
            </a:r>
          </a:p>
          <a:p>
            <a:pPr lvl="1"/>
            <a:r>
              <a:rPr lang="en-US" dirty="0" smtClean="0"/>
              <a:t>Capturing identity?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about related notions</a:t>
            </a:r>
          </a:p>
          <a:p>
            <a:pPr lvl="1"/>
            <a:r>
              <a:rPr lang="en-US" dirty="0" smtClean="0"/>
              <a:t>Compensation, detection/diagnostics, authorization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Open/closed systems</a:t>
            </a:r>
            <a:endParaRPr lang="en-US" dirty="0"/>
          </a:p>
          <a:p>
            <a:pPr lvl="1"/>
            <a:r>
              <a:rPr lang="en-US" dirty="0"/>
              <a:t>Compare with international-relations example of non-</a:t>
            </a:r>
            <a:r>
              <a:rPr lang="en-US" dirty="0" smtClean="0"/>
              <a:t>accountability</a:t>
            </a:r>
          </a:p>
          <a:p>
            <a:pPr lvl="1"/>
            <a:endParaRPr lang="en-US" dirty="0"/>
          </a:p>
          <a:p>
            <a:r>
              <a:rPr lang="en-US" dirty="0"/>
              <a:t>Subset/delegated accountability</a:t>
            </a:r>
          </a:p>
          <a:p>
            <a:pPr lvl="1"/>
            <a:r>
              <a:rPr lang="en-US" dirty="0"/>
              <a:t>Don’t (immediately) have individual punishment</a:t>
            </a:r>
          </a:p>
          <a:p>
            <a:pPr lvl="1"/>
            <a:r>
              <a:rPr lang="en-US" dirty="0"/>
              <a:t>Reduce level of </a:t>
            </a:r>
            <a:r>
              <a:rPr lang="en-US" dirty="0" err="1"/>
              <a:t>identifiability</a:t>
            </a:r>
            <a:endParaRPr lang="en-US" dirty="0"/>
          </a:p>
          <a:p>
            <a:pPr lvl="1"/>
            <a:r>
              <a:rPr lang="en-US" dirty="0"/>
              <a:t>How to induce participation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“Accountability” is used in lots of ways</a:t>
            </a:r>
          </a:p>
          <a:p>
            <a:pPr lvl="1"/>
            <a:r>
              <a:rPr lang="en-US" dirty="0" smtClean="0"/>
              <a:t>Complements preventive security</a:t>
            </a:r>
          </a:p>
          <a:p>
            <a:pPr lvl="1"/>
            <a:r>
              <a:rPr lang="en-US" dirty="0" smtClean="0"/>
              <a:t>Is generally viewed as good</a:t>
            </a:r>
          </a:p>
          <a:p>
            <a:pPr lvl="1"/>
            <a:r>
              <a:rPr lang="en-US" dirty="0" smtClean="0"/>
              <a:t>This space needs formal definitions</a:t>
            </a:r>
          </a:p>
          <a:p>
            <a:pPr lvl="1"/>
            <a:endParaRPr lang="en-US" dirty="0"/>
          </a:p>
          <a:p>
            <a:r>
              <a:rPr lang="en-US" dirty="0" smtClean="0"/>
              <a:t>What are the goals?</a:t>
            </a:r>
          </a:p>
          <a:p>
            <a:endParaRPr lang="en-US" dirty="0" smtClean="0"/>
          </a:p>
          <a:p>
            <a:r>
              <a:rPr lang="en-US" dirty="0" smtClean="0"/>
              <a:t>Formalize accountability and related notions</a:t>
            </a:r>
          </a:p>
          <a:p>
            <a:pPr lvl="1"/>
            <a:r>
              <a:rPr lang="en-US" dirty="0" smtClean="0"/>
              <a:t>Facilitate reasoning about this</a:t>
            </a:r>
          </a:p>
          <a:p>
            <a:pPr lvl="1"/>
            <a:r>
              <a:rPr lang="en-US" dirty="0" smtClean="0"/>
              <a:t>Enable comparison (and discussion) across </a:t>
            </a:r>
            <a:r>
              <a:rPr lang="en-US" dirty="0" err="1" smtClean="0"/>
              <a:t>sytems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is the role of identity/</a:t>
            </a:r>
            <a:r>
              <a:rPr lang="en-US" dirty="0" err="1" smtClean="0"/>
              <a:t>identifiability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84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End Goals?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Deterrence</a:t>
            </a:r>
          </a:p>
          <a:p>
            <a:pPr lvl="1"/>
            <a:r>
              <a:rPr lang="en-US" dirty="0" smtClean="0"/>
              <a:t>Focus here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Comply with requirements on processes</a:t>
            </a:r>
          </a:p>
          <a:p>
            <a:endParaRPr lang="en-US" dirty="0"/>
          </a:p>
          <a:p>
            <a:r>
              <a:rPr lang="en-US" dirty="0" smtClean="0"/>
              <a:t>With an eye on these, </a:t>
            </a:r>
            <a:r>
              <a:rPr lang="en-US" dirty="0"/>
              <a:t>d</a:t>
            </a:r>
            <a:r>
              <a:rPr lang="en-US" dirty="0" smtClean="0"/>
              <a:t>on’t make things implicit that don’t need to be</a:t>
            </a:r>
          </a:p>
        </p:txBody>
      </p:sp>
    </p:spTree>
    <p:extLst>
      <p:ext uri="{BB962C8B-B14F-4D97-AF65-F5344CB8AC3E}">
        <p14:creationId xmlns:p14="http://schemas.microsoft.com/office/powerpoint/2010/main" val="20229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Temporal Spectrum [FJWX’12]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4387669"/>
              </p:ext>
            </p:extLst>
          </p:nvPr>
        </p:nvGraphicFramePr>
        <p:xfrm>
          <a:off x="196850" y="1409700"/>
          <a:ext cx="8718550" cy="224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905000" y="1752600"/>
            <a:ext cx="0" cy="1828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66800" y="1447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Violation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382000" cy="2011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Many systems focus on various (different) aspects of evidence/judgment/punishment</a:t>
            </a:r>
          </a:p>
          <a:p>
            <a:pPr lvl="1"/>
            <a:r>
              <a:rPr lang="en-US" dirty="0" smtClean="0"/>
              <a:t>E.g., accountable </a:t>
            </a:r>
            <a:r>
              <a:rPr lang="en-US" dirty="0" err="1" smtClean="0"/>
              <a:t>blacklistable</a:t>
            </a:r>
            <a:r>
              <a:rPr lang="en-US" dirty="0" smtClean="0"/>
              <a:t> credentials, accountable signatures, e-cash, reputation schemes, ...</a:t>
            </a:r>
          </a:p>
        </p:txBody>
      </p:sp>
    </p:spTree>
    <p:extLst>
      <p:ext uri="{BB962C8B-B14F-4D97-AF65-F5344CB8AC3E}">
        <p14:creationId xmlns:p14="http://schemas.microsoft.com/office/powerpoint/2010/main" val="13982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Punishment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Shift focus</a:t>
            </a:r>
          </a:p>
          <a:p>
            <a:pPr lvl="1"/>
            <a:r>
              <a:rPr lang="en-US" dirty="0" smtClean="0"/>
              <a:t>At least if end goal is deterrence</a:t>
            </a:r>
          </a:p>
          <a:p>
            <a:pPr lvl="1"/>
            <a:r>
              <a:rPr lang="en-US" i="1" dirty="0" smtClean="0"/>
              <a:t>Effect on </a:t>
            </a:r>
            <a:r>
              <a:rPr lang="en-US" dirty="0" smtClean="0"/>
              <a:t>violator instead of </a:t>
            </a:r>
            <a:r>
              <a:rPr lang="en-US" i="1" dirty="0" smtClean="0"/>
              <a:t>information about</a:t>
            </a:r>
          </a:p>
          <a:p>
            <a:endParaRPr lang="en-US" dirty="0"/>
          </a:p>
          <a:p>
            <a:r>
              <a:rPr lang="en-US" dirty="0" smtClean="0"/>
              <a:t>Reduce the built-in identity assumptions</a:t>
            </a:r>
          </a:p>
          <a:p>
            <a:pPr lvl="1"/>
            <a:r>
              <a:rPr lang="en-US" dirty="0" smtClean="0"/>
              <a:t>May still want to use evidence, etc., but don’t want this (and especially identity) implicit in definitions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5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 on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“Accountability is a protean concept, a placeholder for multiple contemporary anxieties.” [Mashaw]</a:t>
            </a:r>
          </a:p>
          <a:p>
            <a:r>
              <a:rPr lang="en-US" dirty="0" smtClean="0"/>
              <a:t>“[A]ccountability has not yet had time to accumulate a substantial tradition of academic analysis. ... [T]here has been little agreement, or even common ground of disagreement, over the general nature of accountability or its various mechanisms.” [Mulgan]</a:t>
            </a:r>
          </a:p>
        </p:txBody>
      </p:sp>
    </p:spTree>
    <p:extLst>
      <p:ext uri="{BB962C8B-B14F-4D97-AF65-F5344CB8AC3E}">
        <p14:creationId xmlns:p14="http://schemas.microsoft.com/office/powerpoint/2010/main" val="5129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CS Definition of Accountability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“Accountability is the ability to hold an entity, such as a person or organization, responsible for its actions.” [Lampson]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39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Definition [FJW’11]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An entity is </a:t>
            </a:r>
            <a:r>
              <a:rPr lang="en-US" i="1" dirty="0" smtClean="0"/>
              <a:t>accountable</a:t>
            </a:r>
            <a:r>
              <a:rPr lang="en-US" dirty="0" smtClean="0"/>
              <a:t> with respect to some policy (or </a:t>
            </a:r>
            <a:r>
              <a:rPr lang="en-US" i="1" dirty="0" smtClean="0"/>
              <a:t>accountable for</a:t>
            </a:r>
            <a:r>
              <a:rPr lang="en-US" dirty="0" smtClean="0"/>
              <a:t> obeying the policy) if, whenever the entity violates the policy, then, with some non-zero probability, it is, or could be, punished.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910</Words>
  <Application>Microsoft Office PowerPoint</Application>
  <PresentationFormat>On-screen Show (4:3)</PresentationFormat>
  <Paragraphs>170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Accountability, Deterrence, and Identifiability</vt:lpstr>
      <vt:lpstr>Collaborators</vt:lpstr>
      <vt:lpstr>Overview</vt:lpstr>
      <vt:lpstr>What Are the End Goals?</vt:lpstr>
      <vt:lpstr>Temporal Spectrum [FJWX’12]</vt:lpstr>
      <vt:lpstr>Focus on Punishment</vt:lpstr>
      <vt:lpstr>Comments on Accountability</vt:lpstr>
      <vt:lpstr>A CS Definition of Accountability</vt:lpstr>
      <vt:lpstr>Working Definition [FJW’11]</vt:lpstr>
      <vt:lpstr>Working Definition of Accountability</vt:lpstr>
      <vt:lpstr>Punishment Desiderata</vt:lpstr>
      <vt:lpstr>Automatic and Mediated Punishment</vt:lpstr>
      <vt:lpstr>Formal Model (Outline) [FJW’11]</vt:lpstr>
      <vt:lpstr>Mediated Punishment</vt:lpstr>
      <vt:lpstr>Approach: Automatic Punishment</vt:lpstr>
      <vt:lpstr>Example: Three Strikes</vt:lpstr>
      <vt:lpstr>Open/Closed Systems</vt:lpstr>
      <vt:lpstr>Primitives</vt:lpstr>
      <vt:lpstr>Other Dimensions [FJWX’12]</vt:lpstr>
      <vt:lpstr>Social Aspects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Formal Model of Accountability</dc:title>
  <dc:creator/>
  <dc:description>Talk given by Aaron D. Jaggard at the New Security Paradigms Workshop in Marin County, 13 September 2011.</dc:description>
  <cp:lastModifiedBy/>
  <cp:revision>1</cp:revision>
  <dcterms:created xsi:type="dcterms:W3CDTF">2010-06-05T19:39:14Z</dcterms:created>
  <dcterms:modified xsi:type="dcterms:W3CDTF">2013-07-25T13:22:45Z</dcterms:modified>
</cp:coreProperties>
</file>