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1" r:id="rId2"/>
    <p:sldId id="345" r:id="rId3"/>
    <p:sldId id="260" r:id="rId4"/>
    <p:sldId id="259" r:id="rId5"/>
    <p:sldId id="261" r:id="rId6"/>
    <p:sldId id="294" r:id="rId7"/>
    <p:sldId id="298" r:id="rId8"/>
    <p:sldId id="297" r:id="rId9"/>
    <p:sldId id="296" r:id="rId10"/>
    <p:sldId id="303" r:id="rId11"/>
    <p:sldId id="338" r:id="rId12"/>
    <p:sldId id="341" r:id="rId13"/>
    <p:sldId id="304" r:id="rId14"/>
    <p:sldId id="299" r:id="rId15"/>
    <p:sldId id="300" r:id="rId16"/>
    <p:sldId id="309" r:id="rId17"/>
    <p:sldId id="307" r:id="rId18"/>
    <p:sldId id="311" r:id="rId19"/>
    <p:sldId id="308" r:id="rId20"/>
    <p:sldId id="305" r:id="rId21"/>
    <p:sldId id="306" r:id="rId22"/>
    <p:sldId id="262" r:id="rId23"/>
    <p:sldId id="313" r:id="rId24"/>
    <p:sldId id="312" r:id="rId25"/>
    <p:sldId id="263" r:id="rId26"/>
    <p:sldId id="264" r:id="rId27"/>
    <p:sldId id="343" r:id="rId28"/>
    <p:sldId id="344" r:id="rId29"/>
    <p:sldId id="265" r:id="rId30"/>
    <p:sldId id="335" r:id="rId31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FF"/>
    <a:srgbClr val="008000"/>
    <a:srgbClr val="006600"/>
    <a:srgbClr val="FEDD06"/>
    <a:srgbClr val="808080"/>
    <a:srgbClr val="66CCFF"/>
    <a:srgbClr val="CCCCCC"/>
    <a:srgbClr val="B3D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574" autoAdjust="0"/>
  </p:normalViewPr>
  <p:slideViewPr>
    <p:cSldViewPr snapToGrid="0">
      <p:cViewPr varScale="1">
        <p:scale>
          <a:sx n="102" d="100"/>
          <a:sy n="102" d="100"/>
        </p:scale>
        <p:origin x="-234" y="-72"/>
      </p:cViewPr>
      <p:guideLst>
        <p:guide orient="horz" pos="584"/>
        <p:guide pos="312"/>
      </p:guideLst>
    </p:cSldViewPr>
  </p:slideViewPr>
  <p:outlineViewPr>
    <p:cViewPr>
      <p:scale>
        <a:sx n="33" d="100"/>
        <a:sy n="33" d="100"/>
      </p:scale>
      <p:origin x="48" y="5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3936" y="-120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A1749C77-53FF-4F71-B485-38F72D45E812}" type="datetime1">
              <a:rPr lang="en-US"/>
              <a:pPr>
                <a:defRPr/>
              </a:pPr>
              <a:t>10/29/2010</a:t>
            </a:fld>
            <a:endParaRPr lang="en-US"/>
          </a:p>
        </p:txBody>
      </p:sp>
      <p:sp>
        <p:nvSpPr>
          <p:cNvPr id="5734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E7D9DDAF-E739-48E3-AFAF-42A6CD76F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9538" y="0"/>
            <a:ext cx="30146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81038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391025"/>
            <a:ext cx="512445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875"/>
            <a:ext cx="30146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9538" y="8778875"/>
            <a:ext cx="30146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13EE26E8-6125-4381-9586-9154CBE90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E64FA-E92D-4A3D-8A16-2F789BC21FCB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919538" y="8778875"/>
            <a:ext cx="30146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B52F330-82DF-4232-A194-5C8D5BF01DF0}" type="slidenum">
              <a:rPr lang="en-US" sz="1200">
                <a:latin typeface="Times" pitchFamily="-96" charset="0"/>
              </a:rPr>
              <a:pPr algn="r" eaLnBrk="0" hangingPunct="0"/>
              <a:t>1</a:t>
            </a:fld>
            <a:endParaRPr lang="en-US" sz="1200">
              <a:latin typeface="Times" pitchFamily="-96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81038"/>
            <a:ext cx="4618038" cy="3462337"/>
          </a:xfrm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38625"/>
            <a:ext cx="6934200" cy="48434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4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 sz="90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4AE7A2-F266-4E81-BC18-0AF65ED2D926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A541D-B254-4289-94E6-F8AD88AEA8B1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9C964-627E-4272-86DD-9C2F5B94DAC7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92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97B6B-F9D1-48A1-B6B6-05A473044487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63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87C5C-5221-4F5D-959F-E7C5069681CE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65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180F2-D3D0-4866-8DB5-05D83731A80A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67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EEAE6-8E48-4FE3-85F2-FA460DA58E98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19087-9F74-4009-AAF8-BD8551E9E168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72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89AE8-A0E9-4F1B-9FDF-43EA7BF8A2EF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74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515DF-E6AB-4677-9BC4-C268DF09AFCD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F4F33-C1A8-497C-B339-B1A6F5A94C6D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76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CE96A-6FDE-417E-B94E-ACA3F9DD8FC9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20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78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0930C-EE96-4FB5-9E72-5825825A4321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21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1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C3B5E-A95A-4FDB-B338-A37E9BA3E955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22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3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BC989-0BCC-4268-A0E5-44071C006217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23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5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EE41B-3C86-48D9-8A85-473C56C0C0FD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24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7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AA762-7FD3-4655-BE76-FE0B7BF19253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25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90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5D951D-0607-4E50-B448-8D889D5A37A8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26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93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F57FBC-5AB5-4153-834C-1F36B89611E5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27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95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B4E7C-3DE1-4CA5-84A5-A5B5F2864D48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28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97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B5C5D-6659-496B-94AF-4A3023371795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29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FFC06-D0C3-4D37-B1B6-8D1BD01871C7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99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6629E-4A17-481C-BC70-4FEC8F51B8B7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30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54B14-4994-426C-8B49-6FC96F603C2A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DE14F-0318-4500-98AD-9410C4A41B3C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AE6E2-1E22-4655-A575-F258E88CD452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07D60-4BB3-4A6A-A3BF-09ED7B424061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0AFE8-6BBA-42C3-A082-F0B03E294741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88EE3-B3A6-41B0-8AD8-16D7FC847508}" type="slidenum">
              <a:rPr lang="en-US" smtClean="0">
                <a:latin typeface="Times" pitchFamily="-96" charset="0"/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latin typeface="Times" pitchFamily="-96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F36923B-CB7A-4E8B-B635-F4CA6E1D1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47638"/>
            <a:ext cx="2133600" cy="5453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47638"/>
            <a:ext cx="6248400" cy="5453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A27CB83-13FB-4E0C-892D-099078F6B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4895ACD-EB60-43B2-94D2-7498536D6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957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447800"/>
            <a:ext cx="40957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D2AAD1B-ECD1-41DB-A521-9A87F293D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0F99635-C77C-447E-87A9-56F22CFFB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7763765-7B3D-469B-9AAB-CD9BE02A3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3A7149D-3766-464F-8E27-0698A8FBD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2ACE01-61D1-4F8A-A687-4F85A5A9E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25584B-FA01-445F-99E7-4FF1708E4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609178F-E7F0-41EC-84B7-FBB9BA579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147638"/>
            <a:ext cx="834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3439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9460" name="Picture 1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7788275" y="6503988"/>
            <a:ext cx="920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90500" y="5799138"/>
            <a:ext cx="14303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0" name="Line 14"/>
          <p:cNvSpPr>
            <a:spLocks noChangeShapeType="1"/>
          </p:cNvSpPr>
          <p:nvPr userDrawn="1"/>
        </p:nvSpPr>
        <p:spPr bwMode="auto">
          <a:xfrm>
            <a:off x="1241425" y="6438900"/>
            <a:ext cx="744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0671" name="Line 15"/>
          <p:cNvSpPr>
            <a:spLocks noChangeShapeType="1"/>
          </p:cNvSpPr>
          <p:nvPr userDrawn="1"/>
        </p:nvSpPr>
        <p:spPr bwMode="auto">
          <a:xfrm>
            <a:off x="463550" y="64389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067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3575" y="6515100"/>
            <a:ext cx="1993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i="1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88854B36-2024-4869-AA3C-AFB24CF4C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0674" name="Text Box 18"/>
          <p:cNvSpPr txBox="1">
            <a:spLocks noChangeArrowheads="1"/>
          </p:cNvSpPr>
          <p:nvPr userDrawn="1"/>
        </p:nvSpPr>
        <p:spPr bwMode="auto">
          <a:xfrm>
            <a:off x="407988" y="6450013"/>
            <a:ext cx="533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>
            <a:spAutoFit/>
          </a:bodyPr>
          <a:lstStyle/>
          <a:p>
            <a:pPr eaLnBrk="0" hangingPunct="0">
              <a:defRPr/>
            </a:pPr>
            <a:r>
              <a:rPr lang="en-US" sz="80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Operated by Los Alamos National Security, LLC for the U.S. Department of Energy’s NNSA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 userDrawn="1"/>
        </p:nvSpPr>
        <p:spPr bwMode="auto">
          <a:xfrm>
            <a:off x="2181225" y="6116638"/>
            <a:ext cx="46212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" tIns="0" rIns="9144" bIns="0" anchor="b"/>
          <a:lstStyle/>
          <a:p>
            <a:pPr algn="ctr" eaLnBrk="0" hangingPunct="0">
              <a:defRPr/>
            </a:pPr>
            <a:r>
              <a:rPr lang="en-US" sz="900" b="1">
                <a:solidFill>
                  <a:schemeClr val="accent1"/>
                </a:solidFill>
                <a:ea typeface="ＭＳ Ｐゴシック" pitchFamily="-112" charset="-128"/>
                <a:cs typeface="+mn-cs"/>
              </a:rPr>
              <a:t>U N C L A S S I F I E D</a:t>
            </a:r>
            <a:endParaRPr lang="en-US" sz="700">
              <a:ea typeface="ＭＳ Ｐゴシック" pitchFamily="-112" charset="-128"/>
              <a:cs typeface="+mn-cs"/>
            </a:endParaRPr>
          </a:p>
        </p:txBody>
      </p:sp>
      <p:grpSp>
        <p:nvGrpSpPr>
          <p:cNvPr id="19467" name="Group 70"/>
          <p:cNvGrpSpPr>
            <a:grpSpLocks/>
          </p:cNvGrpSpPr>
          <p:nvPr userDrawn="1"/>
        </p:nvGrpSpPr>
        <p:grpSpPr bwMode="auto">
          <a:xfrm>
            <a:off x="4141788" y="6434138"/>
            <a:ext cx="2066925" cy="423862"/>
            <a:chOff x="3179" y="4031"/>
            <a:chExt cx="1302" cy="267"/>
          </a:xfrm>
        </p:grpSpPr>
        <p:grpSp>
          <p:nvGrpSpPr>
            <p:cNvPr id="19471" name="Group 14"/>
            <p:cNvGrpSpPr>
              <a:grpSpLocks/>
            </p:cNvGrpSpPr>
            <p:nvPr/>
          </p:nvGrpSpPr>
          <p:grpSpPr bwMode="auto">
            <a:xfrm>
              <a:off x="3179" y="4031"/>
              <a:ext cx="1302" cy="267"/>
              <a:chOff x="4010025" y="5688013"/>
              <a:chExt cx="2065924" cy="423332"/>
            </a:xfrm>
          </p:grpSpPr>
          <p:sp>
            <p:nvSpPr>
              <p:cNvPr id="1096" name="TextBox 5"/>
              <p:cNvSpPr txBox="1">
                <a:spLocks noChangeArrowheads="1"/>
              </p:cNvSpPr>
              <p:nvPr/>
            </p:nvSpPr>
            <p:spPr bwMode="auto">
              <a:xfrm>
                <a:off x="4010025" y="5688013"/>
                <a:ext cx="184061" cy="320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spcAft>
                    <a:spcPct val="50000"/>
                  </a:spcAft>
                  <a:buClr>
                    <a:srgbClr val="004080"/>
                  </a:buClr>
                  <a:buSzPct val="65000"/>
                  <a:buFont typeface="Wingdings" pitchFamily="-112" charset="2"/>
                  <a:buNone/>
                  <a:defRPr/>
                </a:pPr>
                <a:endParaRPr lang="en-US" sz="1000"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1097" name="TextBox 5"/>
              <p:cNvSpPr txBox="1">
                <a:spLocks noChangeArrowheads="1"/>
              </p:cNvSpPr>
              <p:nvPr/>
            </p:nvSpPr>
            <p:spPr bwMode="auto">
              <a:xfrm>
                <a:off x="4911288" y="5714966"/>
                <a:ext cx="1164661" cy="396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04080"/>
                  </a:buClr>
                  <a:buSzPct val="65000"/>
                  <a:buFont typeface="Wingdings" pitchFamily="-112" charset="2"/>
                  <a:buNone/>
                  <a:defRPr/>
                </a:pPr>
                <a:r>
                  <a:rPr lang="en-US" sz="1000">
                    <a:ea typeface="ＭＳ Ｐゴシック" pitchFamily="-112" charset="-128"/>
                    <a:cs typeface="+mn-cs"/>
                  </a:rPr>
                  <a:t>Internal Use Only</a:t>
                </a:r>
              </a:p>
              <a:p>
                <a:pPr>
                  <a:buClr>
                    <a:srgbClr val="004080"/>
                  </a:buClr>
                  <a:buSzPct val="65000"/>
                  <a:buFont typeface="Wingdings" pitchFamily="-112" charset="2"/>
                  <a:buNone/>
                  <a:defRPr/>
                </a:pPr>
                <a:r>
                  <a:rPr lang="en-US" sz="1000">
                    <a:ea typeface="ＭＳ Ｐゴシック" pitchFamily="-112" charset="-128"/>
                    <a:cs typeface="+mn-cs"/>
                  </a:rPr>
                  <a:t>Do Not Distribute</a:t>
                </a:r>
              </a:p>
            </p:txBody>
          </p:sp>
        </p:grpSp>
        <p:sp>
          <p:nvSpPr>
            <p:cNvPr id="1098" name="Text Box 74"/>
            <p:cNvSpPr txBox="1">
              <a:spLocks noChangeArrowheads="1"/>
            </p:cNvSpPr>
            <p:nvPr/>
          </p:nvSpPr>
          <p:spPr bwMode="auto">
            <a:xfrm>
              <a:off x="3380" y="4071"/>
              <a:ext cx="4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600">
                <a:ea typeface="ＭＳ Ｐゴシック" pitchFamily="-112" charset="-128"/>
                <a:cs typeface="+mn-cs"/>
              </a:endParaRPr>
            </a:p>
          </p:txBody>
        </p:sp>
      </p:grpSp>
      <p:pic>
        <p:nvPicPr>
          <p:cNvPr id="19468" name="Picture 20" descr="EnergyDays2_SlideB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558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1" name="Rectangle 77"/>
          <p:cNvSpPr>
            <a:spLocks noChangeArrowheads="1"/>
          </p:cNvSpPr>
          <p:nvPr userDrawn="1"/>
        </p:nvSpPr>
        <p:spPr bwMode="auto">
          <a:xfrm>
            <a:off x="8034338" y="1130300"/>
            <a:ext cx="1109662" cy="1190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12" charset="-128"/>
              <a:cs typeface="+mn-cs"/>
            </a:endParaRPr>
          </a:p>
        </p:txBody>
      </p:sp>
      <p:sp>
        <p:nvSpPr>
          <p:cNvPr id="1102" name="Line 78"/>
          <p:cNvSpPr>
            <a:spLocks noChangeShapeType="1"/>
          </p:cNvSpPr>
          <p:nvPr userDrawn="1"/>
        </p:nvSpPr>
        <p:spPr bwMode="auto">
          <a:xfrm>
            <a:off x="-1588" y="1214438"/>
            <a:ext cx="9153526" cy="0"/>
          </a:xfrm>
          <a:prstGeom prst="line">
            <a:avLst/>
          </a:prstGeom>
          <a:noFill/>
          <a:ln w="127000" cap="flat" cmpd="sng" algn="ctr">
            <a:solidFill>
              <a:srgbClr val="FEDD0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EDD06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EDD06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EDD06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EDD06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EDD06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EDD0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EDD0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EDD0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EDD0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004080"/>
        </a:buClr>
        <a:buSzPct val="65000"/>
        <a:buFont typeface="Wingdings" pitchFamily="2" charset="2"/>
        <a:buChar char="n"/>
        <a:defRPr sz="3200" b="1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Times" pitchFamily="-96" charset="0"/>
        <a:buChar char="•"/>
        <a:defRPr sz="16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SzPct val="65000"/>
        <a:buChar char="—"/>
        <a:defRPr sz="16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Font typeface="Times" pitchFamily="-96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Char char="»"/>
        <a:defRPr sz="14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9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3.png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png"/><Relationship Id="rId11" Type="http://schemas.openxmlformats.org/officeDocument/2006/relationships/image" Target="../media/image48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4.jpeg"/><Relationship Id="rId9" Type="http://schemas.openxmlformats.org/officeDocument/2006/relationships/image" Target="../media/image55.png"/><Relationship Id="rId1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0909.2358" TargetMode="External"/><Relationship Id="rId3" Type="http://schemas.openxmlformats.org/officeDocument/2006/relationships/hyperlink" Target="http://arxiv.org/abs/1006.0160" TargetMode="External"/><Relationship Id="rId7" Type="http://schemas.openxmlformats.org/officeDocument/2006/relationships/hyperlink" Target="http://arxiv.org/abs/0912.328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rxiv.org/abs/1004.2285" TargetMode="External"/><Relationship Id="rId5" Type="http://schemas.openxmlformats.org/officeDocument/2006/relationships/hyperlink" Target="http://arxiv.org/abs/1006.0158" TargetMode="External"/><Relationship Id="rId4" Type="http://schemas.openxmlformats.org/officeDocument/2006/relationships/hyperlink" Target="http://arxiv.org/abs/1006.0165" TargetMode="External"/><Relationship Id="rId9" Type="http://schemas.openxmlformats.org/officeDocument/2006/relationships/hyperlink" Target="http://arxiv.org/abs/0904.047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1"/>
          <p:cNvSpPr txBox="1">
            <a:spLocks noGrp="1"/>
          </p:cNvSpPr>
          <p:nvPr/>
        </p:nvSpPr>
        <p:spPr bwMode="auto">
          <a:xfrm>
            <a:off x="5451475" y="6515100"/>
            <a:ext cx="1993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800" i="1"/>
              <a:t>Slide </a:t>
            </a:r>
            <a:fld id="{727F2810-AE92-4FD8-A1AB-96477ABAEECE}" type="slidenum">
              <a:rPr lang="en-US" sz="800" i="1"/>
              <a:pPr algn="r" eaLnBrk="0" hangingPunct="0"/>
              <a:t>1</a:t>
            </a:fld>
            <a:endParaRPr lang="en-US" sz="800" i="1"/>
          </a:p>
        </p:txBody>
      </p:sp>
      <p:pic>
        <p:nvPicPr>
          <p:cNvPr id="14338" name="Picture 19" descr="EnergyDays2_CoverBG_NoTex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Line 21"/>
          <p:cNvSpPr>
            <a:spLocks noChangeShapeType="1"/>
          </p:cNvSpPr>
          <p:nvPr/>
        </p:nvSpPr>
        <p:spPr bwMode="auto">
          <a:xfrm>
            <a:off x="463550" y="64389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657225" y="431800"/>
            <a:ext cx="230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1768475" y="463550"/>
            <a:ext cx="230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5464175" y="603250"/>
            <a:ext cx="230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7153275" y="412750"/>
            <a:ext cx="230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6645275" y="844550"/>
            <a:ext cx="230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7815263" y="6488113"/>
            <a:ext cx="912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200">
                <a:solidFill>
                  <a:schemeClr val="bg1"/>
                </a:solidFill>
              </a:rPr>
              <a:t>LA-UR-08-</a:t>
            </a: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4029075" y="25400"/>
            <a:ext cx="11080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000">
                <a:solidFill>
                  <a:srgbClr val="CCCCCC"/>
                </a:solidFill>
              </a:rPr>
              <a:t>UNCLASSIFIED</a:t>
            </a:r>
            <a:endParaRPr lang="en-US"/>
          </a:p>
        </p:txBody>
      </p:sp>
      <p:sp>
        <p:nvSpPr>
          <p:cNvPr id="14347" name="Rectangle 15"/>
          <p:cNvSpPr>
            <a:spLocks noChangeArrowheads="1"/>
          </p:cNvSpPr>
          <p:nvPr/>
        </p:nvSpPr>
        <p:spPr bwMode="auto">
          <a:xfrm>
            <a:off x="3911600" y="6400800"/>
            <a:ext cx="11080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404040"/>
                </a:solidFill>
              </a:rPr>
              <a:t>UNCLASSIFIED</a:t>
            </a:r>
            <a:endParaRPr lang="en-US" sz="1000">
              <a:solidFill>
                <a:srgbClr val="CCCCCC"/>
              </a:solidFill>
            </a:endParaRPr>
          </a:p>
        </p:txBody>
      </p:sp>
      <p:pic>
        <p:nvPicPr>
          <p:cNvPr id="14348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7813" y="6208713"/>
            <a:ext cx="920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 Box 6"/>
          <p:cNvSpPr txBox="1">
            <a:spLocks noChangeArrowheads="1"/>
          </p:cNvSpPr>
          <p:nvPr/>
        </p:nvSpPr>
        <p:spPr bwMode="auto">
          <a:xfrm>
            <a:off x="0" y="485775"/>
            <a:ext cx="6016625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ct val="5000"/>
              </a:spcAft>
              <a:buFont typeface="Wingdings" pitchFamily="2" charset="2"/>
              <a:buNone/>
            </a:pPr>
            <a:endParaRPr lang="en-US" sz="3000" b="1">
              <a:solidFill>
                <a:srgbClr val="FFDC01"/>
              </a:solidFill>
            </a:endParaRPr>
          </a:p>
          <a:p>
            <a:pPr algn="ctr">
              <a:lnSpc>
                <a:spcPct val="90000"/>
              </a:lnSpc>
              <a:spcAft>
                <a:spcPct val="5000"/>
              </a:spcAft>
              <a:buFont typeface="Wingdings" pitchFamily="2" charset="2"/>
              <a:buNone/>
            </a:pPr>
            <a:endParaRPr lang="en-US" sz="3000" b="1">
              <a:solidFill>
                <a:srgbClr val="FFDC01"/>
              </a:solidFill>
            </a:endParaRPr>
          </a:p>
          <a:p>
            <a:pPr algn="ctr">
              <a:lnSpc>
                <a:spcPct val="90000"/>
              </a:lnSpc>
              <a:spcAft>
                <a:spcPct val="5000"/>
              </a:spcAft>
              <a:buFont typeface="Wingdings" pitchFamily="2" charset="2"/>
              <a:buNone/>
            </a:pPr>
            <a:r>
              <a:rPr lang="en-US" sz="3000" b="1">
                <a:solidFill>
                  <a:srgbClr val="FFDC01"/>
                </a:solidFill>
              </a:rPr>
              <a:t>Optimization and Control Theory for Smart (Power) Grids</a:t>
            </a:r>
            <a:endParaRPr lang="en-US" sz="3200" b="1">
              <a:solidFill>
                <a:srgbClr val="FFDC01"/>
              </a:solidFill>
            </a:endParaRPr>
          </a:p>
          <a:p>
            <a:pPr algn="ctr">
              <a:spcAft>
                <a:spcPct val="5000"/>
              </a:spcAft>
              <a:buFont typeface="Wingdings" pitchFamily="2" charset="2"/>
              <a:buNone/>
            </a:pPr>
            <a:endParaRPr lang="en-US" sz="3200" b="1">
              <a:solidFill>
                <a:srgbClr val="FFDC01"/>
              </a:solidFill>
            </a:endParaRPr>
          </a:p>
          <a:p>
            <a:pPr algn="ctr">
              <a:spcAft>
                <a:spcPct val="5000"/>
              </a:spcAft>
              <a:buFont typeface="Wingdings" pitchFamily="2" charset="2"/>
              <a:buNone/>
            </a:pPr>
            <a:r>
              <a:rPr lang="en-US" sz="3200" b="1">
                <a:solidFill>
                  <a:schemeClr val="bg1"/>
                </a:solidFill>
              </a:rPr>
              <a:t>Misha Chertkov </a:t>
            </a:r>
          </a:p>
          <a:p>
            <a:pPr algn="ctr">
              <a:spcAft>
                <a:spcPct val="5000"/>
              </a:spcAft>
              <a:buFont typeface="Wingdings" pitchFamily="2" charset="2"/>
              <a:buNone/>
            </a:pPr>
            <a:endParaRPr lang="en-US" sz="3200" b="1">
              <a:solidFill>
                <a:srgbClr val="FFDC01"/>
              </a:solidFill>
            </a:endParaRPr>
          </a:p>
        </p:txBody>
      </p:sp>
      <p:sp>
        <p:nvSpPr>
          <p:cNvPr id="14350" name="Slide Number Placeholder 3"/>
          <p:cNvSpPr txBox="1">
            <a:spLocks/>
          </p:cNvSpPr>
          <p:nvPr/>
        </p:nvSpPr>
        <p:spPr bwMode="auto">
          <a:xfrm>
            <a:off x="6845300" y="6000750"/>
            <a:ext cx="1993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800" i="1">
                <a:solidFill>
                  <a:srgbClr val="000000"/>
                </a:solidFill>
              </a:rPr>
              <a:t>Slide </a:t>
            </a:r>
            <a:fld id="{3CCA7400-75ED-40F4-94BC-B9CAD0582F0C}" type="slidenum">
              <a:rPr lang="en-US" sz="800" i="1">
                <a:solidFill>
                  <a:srgbClr val="000000"/>
                </a:solidFill>
              </a:rPr>
              <a:pPr algn="r" eaLnBrk="0" hangingPunct="0"/>
              <a:t>1</a:t>
            </a:fld>
            <a:endParaRPr lang="en-US" sz="800" i="1">
              <a:solidFill>
                <a:srgbClr val="000000"/>
              </a:solidFill>
            </a:endParaRPr>
          </a:p>
        </p:txBody>
      </p:sp>
      <p:sp>
        <p:nvSpPr>
          <p:cNvPr id="14351" name="TextBox 17"/>
          <p:cNvSpPr txBox="1">
            <a:spLocks noChangeArrowheads="1"/>
          </p:cNvSpPr>
          <p:nvPr/>
        </p:nvSpPr>
        <p:spPr bwMode="auto">
          <a:xfrm>
            <a:off x="3648075" y="4845050"/>
            <a:ext cx="50895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http:/cnls.lanl.gov/~chertkov/SmarterGrids/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690563" y="500063"/>
            <a:ext cx="489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LANL/LDRD DR, FY10-FY12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2"/>
          <p:cNvSpPr>
            <a:spLocks noGrp="1"/>
          </p:cNvSpPr>
          <p:nvPr>
            <p:ph type="title"/>
          </p:nvPr>
        </p:nvSpPr>
        <p:spPr>
          <a:xfrm>
            <a:off x="52388" y="147638"/>
            <a:ext cx="8343900" cy="8382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Optimization &amp; Control Theory for Smart Grids: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Control </a:t>
            </a: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(of electric vehicle charging)</a:t>
            </a:r>
            <a:endParaRPr lang="en-US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34819" name="TextBox 9"/>
          <p:cNvSpPr txBox="1">
            <a:spLocks noChangeArrowheads="1"/>
          </p:cNvSpPr>
          <p:nvPr/>
        </p:nvSpPr>
        <p:spPr bwMode="auto">
          <a:xfrm>
            <a:off x="4687888" y="3005138"/>
            <a:ext cx="4267200" cy="123031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/>
              <a:t>Determine </a:t>
            </a:r>
            <a:r>
              <a:rPr lang="en-US" sz="1800">
                <a:latin typeface="Symbol" pitchFamily="18" charset="2"/>
              </a:rPr>
              <a:t>l</a:t>
            </a:r>
            <a:r>
              <a:rPr lang="en-US" sz="1800"/>
              <a:t>(t</a:t>
            </a:r>
            <a:r>
              <a:rPr lang="en-US" sz="1800" baseline="-25000"/>
              <a:t>i</a:t>
            </a:r>
            <a:r>
              <a:rPr lang="en-US" sz="1800"/>
              <a:t>→t</a:t>
            </a:r>
            <a:r>
              <a:rPr lang="en-US" sz="1800" baseline="-25000"/>
              <a:t>i+1</a:t>
            </a:r>
            <a:r>
              <a:rPr lang="en-US" sz="1800"/>
              <a:t>)=F[n(t</a:t>
            </a:r>
            <a:r>
              <a:rPr lang="en-US" sz="1800" baseline="-25000"/>
              <a:t>i</a:t>
            </a:r>
            <a:r>
              <a:rPr lang="en-US" sz="1800"/>
              <a:t>)] such that E(n) </a:t>
            </a:r>
            <a:r>
              <a:rPr lang="en-US">
                <a:sym typeface="Math3"/>
              </a:rPr>
              <a:t>-&gt;</a:t>
            </a:r>
            <a:r>
              <a:rPr lang="en-US" sz="1800"/>
              <a:t> N, but </a:t>
            </a:r>
            <a:r>
              <a:rPr lang="en-US">
                <a:latin typeface="Symbol" pitchFamily="18" charset="2"/>
              </a:rPr>
              <a:t>p</a:t>
            </a:r>
            <a:r>
              <a:rPr lang="en-US" sz="1800" baseline="-25000"/>
              <a:t>n&gt;N</a:t>
            </a:r>
            <a:r>
              <a:rPr lang="en-US" sz="1800"/>
              <a:t> is minimized.</a:t>
            </a:r>
          </a:p>
          <a:p>
            <a:pPr>
              <a:buFont typeface="Wingdings" pitchFamily="2" charset="2"/>
              <a:buNone/>
            </a:pPr>
            <a:r>
              <a:rPr lang="en-US" sz="1800"/>
              <a:t>Maximum circuit utilization with small chance of an overload</a:t>
            </a:r>
          </a:p>
        </p:txBody>
      </p:sp>
      <p:cxnSp>
        <p:nvCxnSpPr>
          <p:cNvPr id="34820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4815682" y="2126456"/>
            <a:ext cx="10668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21" name="Straight Arrow Connector 11"/>
          <p:cNvCxnSpPr>
            <a:cxnSpLocks noChangeShapeType="1"/>
          </p:cNvCxnSpPr>
          <p:nvPr/>
        </p:nvCxnSpPr>
        <p:spPr bwMode="auto">
          <a:xfrm>
            <a:off x="5349875" y="2659063"/>
            <a:ext cx="30480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22" name="Straight Connector 16"/>
          <p:cNvCxnSpPr>
            <a:cxnSpLocks noChangeShapeType="1"/>
          </p:cNvCxnSpPr>
          <p:nvPr/>
        </p:nvCxnSpPr>
        <p:spPr bwMode="auto">
          <a:xfrm rot="5400000">
            <a:off x="6645275" y="2659063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4823" name="TextBox 18"/>
          <p:cNvSpPr txBox="1">
            <a:spLocks noChangeArrowheads="1"/>
          </p:cNvSpPr>
          <p:nvPr/>
        </p:nvSpPr>
        <p:spPr bwMode="auto">
          <a:xfrm>
            <a:off x="5300663" y="2659063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 </a:t>
            </a:r>
            <a:r>
              <a:rPr lang="en-US" sz="1600"/>
              <a:t>t</a:t>
            </a:r>
            <a:r>
              <a:rPr lang="en-US" sz="1600" baseline="-25000"/>
              <a:t>i-1</a:t>
            </a:r>
            <a:r>
              <a:rPr lang="en-US" sz="1600"/>
              <a:t>                  t</a:t>
            </a:r>
            <a:r>
              <a:rPr lang="en-US" sz="1600" baseline="-25000"/>
              <a:t>i</a:t>
            </a:r>
            <a:r>
              <a:rPr lang="en-US" sz="1600"/>
              <a:t>                 t</a:t>
            </a:r>
            <a:r>
              <a:rPr lang="en-US" sz="1600" baseline="-25000"/>
              <a:t>i+1</a:t>
            </a:r>
            <a:endParaRPr lang="en-US" baseline="-25000"/>
          </a:p>
        </p:txBody>
      </p:sp>
      <p:cxnSp>
        <p:nvCxnSpPr>
          <p:cNvPr id="34824" name="Straight Connector 19"/>
          <p:cNvCxnSpPr>
            <a:cxnSpLocks noChangeShapeType="1"/>
          </p:cNvCxnSpPr>
          <p:nvPr/>
        </p:nvCxnSpPr>
        <p:spPr bwMode="auto">
          <a:xfrm rot="5400000">
            <a:off x="5006975" y="2087563"/>
            <a:ext cx="1295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4825" name="Straight Connector 20"/>
          <p:cNvCxnSpPr>
            <a:cxnSpLocks noChangeShapeType="1"/>
          </p:cNvCxnSpPr>
          <p:nvPr/>
        </p:nvCxnSpPr>
        <p:spPr bwMode="auto">
          <a:xfrm rot="5400000">
            <a:off x="7710488" y="2659063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26" name="Straight Connector 22"/>
          <p:cNvCxnSpPr>
            <a:cxnSpLocks noChangeShapeType="1"/>
          </p:cNvCxnSpPr>
          <p:nvPr/>
        </p:nvCxnSpPr>
        <p:spPr bwMode="auto">
          <a:xfrm rot="5400000">
            <a:off x="6073775" y="2087563"/>
            <a:ext cx="1295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4827" name="Straight Connector 23"/>
          <p:cNvCxnSpPr>
            <a:cxnSpLocks noChangeShapeType="1"/>
          </p:cNvCxnSpPr>
          <p:nvPr/>
        </p:nvCxnSpPr>
        <p:spPr bwMode="auto">
          <a:xfrm rot="16200000" flipH="1">
            <a:off x="7282657" y="2048669"/>
            <a:ext cx="15240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4828" name="Straight Connector 25"/>
          <p:cNvCxnSpPr>
            <a:cxnSpLocks noChangeShapeType="1"/>
          </p:cNvCxnSpPr>
          <p:nvPr/>
        </p:nvCxnSpPr>
        <p:spPr bwMode="auto">
          <a:xfrm>
            <a:off x="5654675" y="2201863"/>
            <a:ext cx="106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/>
          </a:ln>
        </p:spPr>
      </p:cxnSp>
      <p:cxnSp>
        <p:nvCxnSpPr>
          <p:cNvPr id="34829" name="Straight Connector 27"/>
          <p:cNvCxnSpPr>
            <a:cxnSpLocks noChangeShapeType="1"/>
          </p:cNvCxnSpPr>
          <p:nvPr/>
        </p:nvCxnSpPr>
        <p:spPr bwMode="auto">
          <a:xfrm>
            <a:off x="6721475" y="1897063"/>
            <a:ext cx="106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/>
          </a:ln>
        </p:spPr>
      </p:cxnSp>
      <p:cxnSp>
        <p:nvCxnSpPr>
          <p:cNvPr id="34830" name="Straight Connector 28"/>
          <p:cNvCxnSpPr>
            <a:cxnSpLocks noChangeShapeType="1"/>
          </p:cNvCxnSpPr>
          <p:nvPr/>
        </p:nvCxnSpPr>
        <p:spPr bwMode="auto">
          <a:xfrm>
            <a:off x="7788275" y="2049463"/>
            <a:ext cx="106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/>
          </a:ln>
        </p:spPr>
      </p:cxnSp>
      <p:sp>
        <p:nvSpPr>
          <p:cNvPr id="34831" name="Freeform 32"/>
          <p:cNvSpPr>
            <a:spLocks/>
          </p:cNvSpPr>
          <p:nvPr/>
        </p:nvSpPr>
        <p:spPr bwMode="auto">
          <a:xfrm>
            <a:off x="5564188" y="1895475"/>
            <a:ext cx="1185862" cy="128588"/>
          </a:xfrm>
          <a:custGeom>
            <a:avLst/>
            <a:gdLst>
              <a:gd name="T0" fmla="*/ 0 w 1186455"/>
              <a:gd name="T1" fmla="*/ 130084 h 128339"/>
              <a:gd name="T2" fmla="*/ 139211 w 1186455"/>
              <a:gd name="T3" fmla="*/ 104339 h 128339"/>
              <a:gd name="T4" fmla="*/ 215146 w 1186455"/>
              <a:gd name="T5" fmla="*/ 78594 h 128339"/>
              <a:gd name="T6" fmla="*/ 354361 w 1186455"/>
              <a:gd name="T7" fmla="*/ 65722 h 128339"/>
              <a:gd name="T8" fmla="*/ 569507 w 1186455"/>
              <a:gd name="T9" fmla="*/ 78594 h 128339"/>
              <a:gd name="T10" fmla="*/ 607474 w 1186455"/>
              <a:gd name="T11" fmla="*/ 52849 h 128339"/>
              <a:gd name="T12" fmla="*/ 683408 w 1186455"/>
              <a:gd name="T13" fmla="*/ 39976 h 128339"/>
              <a:gd name="T14" fmla="*/ 696063 w 1186455"/>
              <a:gd name="T15" fmla="*/ 1360 h 128339"/>
              <a:gd name="T16" fmla="*/ 961832 w 1186455"/>
              <a:gd name="T17" fmla="*/ 14228 h 128339"/>
              <a:gd name="T18" fmla="*/ 999799 w 1186455"/>
              <a:gd name="T19" fmla="*/ 39976 h 128339"/>
              <a:gd name="T20" fmla="*/ 1075735 w 1186455"/>
              <a:gd name="T21" fmla="*/ 27103 h 128339"/>
              <a:gd name="T22" fmla="*/ 1164325 w 1186455"/>
              <a:gd name="T23" fmla="*/ 1360 h 1283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86455"/>
              <a:gd name="T37" fmla="*/ 0 h 128339"/>
              <a:gd name="T38" fmla="*/ 1186455 w 1186455"/>
              <a:gd name="T39" fmla="*/ 128339 h 1283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86455" h="128339">
                <a:moveTo>
                  <a:pt x="0" y="128339"/>
                </a:moveTo>
                <a:cubicBezTo>
                  <a:pt x="62612" y="119394"/>
                  <a:pt x="85263" y="119270"/>
                  <a:pt x="139700" y="102939"/>
                </a:cubicBezTo>
                <a:cubicBezTo>
                  <a:pt x="165345" y="95246"/>
                  <a:pt x="189236" y="79963"/>
                  <a:pt x="215900" y="77539"/>
                </a:cubicBezTo>
                <a:lnTo>
                  <a:pt x="355600" y="64839"/>
                </a:lnTo>
                <a:cubicBezTo>
                  <a:pt x="476159" y="105025"/>
                  <a:pt x="405136" y="92663"/>
                  <a:pt x="571500" y="77539"/>
                </a:cubicBezTo>
                <a:cubicBezTo>
                  <a:pt x="584200" y="69072"/>
                  <a:pt x="595120" y="56966"/>
                  <a:pt x="609600" y="52139"/>
                </a:cubicBezTo>
                <a:cubicBezTo>
                  <a:pt x="634029" y="43996"/>
                  <a:pt x="663442" y="52215"/>
                  <a:pt x="685800" y="39439"/>
                </a:cubicBezTo>
                <a:cubicBezTo>
                  <a:pt x="697423" y="32797"/>
                  <a:pt x="694267" y="14039"/>
                  <a:pt x="698500" y="1339"/>
                </a:cubicBezTo>
                <a:cubicBezTo>
                  <a:pt x="787400" y="5572"/>
                  <a:pt x="876887" y="3000"/>
                  <a:pt x="965200" y="14039"/>
                </a:cubicBezTo>
                <a:cubicBezTo>
                  <a:pt x="980346" y="15932"/>
                  <a:pt x="988130" y="37753"/>
                  <a:pt x="1003300" y="39439"/>
                </a:cubicBezTo>
                <a:cubicBezTo>
                  <a:pt x="1028893" y="42283"/>
                  <a:pt x="1054518" y="32984"/>
                  <a:pt x="1079500" y="26739"/>
                </a:cubicBezTo>
                <a:cubicBezTo>
                  <a:pt x="1186455" y="0"/>
                  <a:pt x="1124698" y="1339"/>
                  <a:pt x="1168400" y="1339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2" name="Freeform 34"/>
          <p:cNvSpPr>
            <a:spLocks/>
          </p:cNvSpPr>
          <p:nvPr/>
        </p:nvSpPr>
        <p:spPr bwMode="auto">
          <a:xfrm>
            <a:off x="5553075" y="1287463"/>
            <a:ext cx="3405188" cy="661987"/>
          </a:xfrm>
          <a:custGeom>
            <a:avLst/>
            <a:gdLst>
              <a:gd name="T0" fmla="*/ 104775 w 3405187"/>
              <a:gd name="T1" fmla="*/ 657230 h 661987"/>
              <a:gd name="T2" fmla="*/ 142875 w 3405187"/>
              <a:gd name="T3" fmla="*/ 628655 h 661987"/>
              <a:gd name="T4" fmla="*/ 195262 w 3405187"/>
              <a:gd name="T5" fmla="*/ 604842 h 661987"/>
              <a:gd name="T6" fmla="*/ 223837 w 3405187"/>
              <a:gd name="T7" fmla="*/ 590555 h 661987"/>
              <a:gd name="T8" fmla="*/ 261937 w 3405187"/>
              <a:gd name="T9" fmla="*/ 566742 h 661987"/>
              <a:gd name="T10" fmla="*/ 566737 w 3405187"/>
              <a:gd name="T11" fmla="*/ 542930 h 661987"/>
              <a:gd name="T12" fmla="*/ 595312 w 3405187"/>
              <a:gd name="T13" fmla="*/ 528642 h 661987"/>
              <a:gd name="T14" fmla="*/ 885825 w 3405187"/>
              <a:gd name="T15" fmla="*/ 504830 h 661987"/>
              <a:gd name="T16" fmla="*/ 919162 w 3405187"/>
              <a:gd name="T17" fmla="*/ 452442 h 661987"/>
              <a:gd name="T18" fmla="*/ 942975 w 3405187"/>
              <a:gd name="T19" fmla="*/ 433392 h 661987"/>
              <a:gd name="T20" fmla="*/ 971550 w 3405187"/>
              <a:gd name="T21" fmla="*/ 414342 h 661987"/>
              <a:gd name="T22" fmla="*/ 1081092 w 3405187"/>
              <a:gd name="T23" fmla="*/ 395292 h 661987"/>
              <a:gd name="T24" fmla="*/ 1223967 w 3405187"/>
              <a:gd name="T25" fmla="*/ 381005 h 661987"/>
              <a:gd name="T26" fmla="*/ 1271592 w 3405187"/>
              <a:gd name="T27" fmla="*/ 357192 h 661987"/>
              <a:gd name="T28" fmla="*/ 1300167 w 3405187"/>
              <a:gd name="T29" fmla="*/ 323850 h 661987"/>
              <a:gd name="T30" fmla="*/ 1323980 w 3405187"/>
              <a:gd name="T31" fmla="*/ 300037 h 661987"/>
              <a:gd name="T32" fmla="*/ 1395417 w 3405187"/>
              <a:gd name="T33" fmla="*/ 257175 h 661987"/>
              <a:gd name="T34" fmla="*/ 1524005 w 3405187"/>
              <a:gd name="T35" fmla="*/ 214312 h 661987"/>
              <a:gd name="T36" fmla="*/ 1571630 w 3405187"/>
              <a:gd name="T37" fmla="*/ 166687 h 661987"/>
              <a:gd name="T38" fmla="*/ 1614492 w 3405187"/>
              <a:gd name="T39" fmla="*/ 128587 h 661987"/>
              <a:gd name="T40" fmla="*/ 1657355 w 3405187"/>
              <a:gd name="T41" fmla="*/ 100012 h 661987"/>
              <a:gd name="T42" fmla="*/ 1752605 w 3405187"/>
              <a:gd name="T43" fmla="*/ 85725 h 661987"/>
              <a:gd name="T44" fmla="*/ 1814517 w 3405187"/>
              <a:gd name="T45" fmla="*/ 76200 h 661987"/>
              <a:gd name="T46" fmla="*/ 1871667 w 3405187"/>
              <a:gd name="T47" fmla="*/ 61912 h 661987"/>
              <a:gd name="T48" fmla="*/ 1928817 w 3405187"/>
              <a:gd name="T49" fmla="*/ 28575 h 661987"/>
              <a:gd name="T50" fmla="*/ 1990730 w 3405187"/>
              <a:gd name="T51" fmla="*/ 0 h 661987"/>
              <a:gd name="T52" fmla="*/ 2252663 w 3405187"/>
              <a:gd name="T53" fmla="*/ 38100 h 661987"/>
              <a:gd name="T54" fmla="*/ 2295525 w 3405187"/>
              <a:gd name="T55" fmla="*/ 66675 h 661987"/>
              <a:gd name="T56" fmla="*/ 2319337 w 3405187"/>
              <a:gd name="T57" fmla="*/ 85725 h 661987"/>
              <a:gd name="T58" fmla="*/ 2443163 w 3405187"/>
              <a:gd name="T59" fmla="*/ 95250 h 661987"/>
              <a:gd name="T60" fmla="*/ 2486025 w 3405187"/>
              <a:gd name="T61" fmla="*/ 109537 h 661987"/>
              <a:gd name="T62" fmla="*/ 2624137 w 3405187"/>
              <a:gd name="T63" fmla="*/ 109537 h 661987"/>
              <a:gd name="T64" fmla="*/ 2690813 w 3405187"/>
              <a:gd name="T65" fmla="*/ 90487 h 661987"/>
              <a:gd name="T66" fmla="*/ 2881313 w 3405187"/>
              <a:gd name="T67" fmla="*/ 95250 h 661987"/>
              <a:gd name="T68" fmla="*/ 2905125 w 3405187"/>
              <a:gd name="T69" fmla="*/ 123825 h 661987"/>
              <a:gd name="T70" fmla="*/ 3033713 w 3405187"/>
              <a:gd name="T71" fmla="*/ 104775 h 661987"/>
              <a:gd name="T72" fmla="*/ 3176587 w 3405187"/>
              <a:gd name="T73" fmla="*/ 90487 h 661987"/>
              <a:gd name="T74" fmla="*/ 3286125 w 3405187"/>
              <a:gd name="T75" fmla="*/ 109537 h 661987"/>
              <a:gd name="T76" fmla="*/ 3314701 w 3405187"/>
              <a:gd name="T77" fmla="*/ 128587 h 661987"/>
              <a:gd name="T78" fmla="*/ 3348037 w 3405187"/>
              <a:gd name="T79" fmla="*/ 133350 h 661987"/>
              <a:gd name="T80" fmla="*/ 3405187 w 3405187"/>
              <a:gd name="T81" fmla="*/ 123825 h 66198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405187"/>
              <a:gd name="T124" fmla="*/ 0 h 661987"/>
              <a:gd name="T125" fmla="*/ 3405187 w 3405187"/>
              <a:gd name="T126" fmla="*/ 661987 h 66198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405187" h="661987">
                <a:moveTo>
                  <a:pt x="0" y="661987"/>
                </a:moveTo>
                <a:cubicBezTo>
                  <a:pt x="34925" y="660400"/>
                  <a:pt x="69925" y="660013"/>
                  <a:pt x="104775" y="657225"/>
                </a:cubicBezTo>
                <a:cubicBezTo>
                  <a:pt x="124929" y="655613"/>
                  <a:pt x="115779" y="650983"/>
                  <a:pt x="128587" y="638175"/>
                </a:cubicBezTo>
                <a:cubicBezTo>
                  <a:pt x="132635" y="634128"/>
                  <a:pt x="138478" y="632314"/>
                  <a:pt x="142875" y="628650"/>
                </a:cubicBezTo>
                <a:cubicBezTo>
                  <a:pt x="148049" y="624338"/>
                  <a:pt x="151558" y="618098"/>
                  <a:pt x="157162" y="614362"/>
                </a:cubicBezTo>
                <a:cubicBezTo>
                  <a:pt x="163435" y="610180"/>
                  <a:pt x="191832" y="605523"/>
                  <a:pt x="195262" y="604837"/>
                </a:cubicBezTo>
                <a:cubicBezTo>
                  <a:pt x="200025" y="601662"/>
                  <a:pt x="204430" y="597872"/>
                  <a:pt x="209550" y="595312"/>
                </a:cubicBezTo>
                <a:cubicBezTo>
                  <a:pt x="214040" y="593067"/>
                  <a:pt x="219917" y="593686"/>
                  <a:pt x="223837" y="590550"/>
                </a:cubicBezTo>
                <a:cubicBezTo>
                  <a:pt x="228307" y="586974"/>
                  <a:pt x="228508" y="579296"/>
                  <a:pt x="233362" y="576262"/>
                </a:cubicBezTo>
                <a:cubicBezTo>
                  <a:pt x="241876" y="570941"/>
                  <a:pt x="251898" y="566910"/>
                  <a:pt x="261937" y="566737"/>
                </a:cubicBezTo>
                <a:lnTo>
                  <a:pt x="538162" y="561975"/>
                </a:lnTo>
                <a:lnTo>
                  <a:pt x="566737" y="542925"/>
                </a:lnTo>
                <a:cubicBezTo>
                  <a:pt x="571500" y="539750"/>
                  <a:pt x="575595" y="535210"/>
                  <a:pt x="581025" y="533400"/>
                </a:cubicBezTo>
                <a:cubicBezTo>
                  <a:pt x="585787" y="531812"/>
                  <a:pt x="590924" y="531075"/>
                  <a:pt x="595312" y="528637"/>
                </a:cubicBezTo>
                <a:cubicBezTo>
                  <a:pt x="644433" y="501347"/>
                  <a:pt x="605848" y="515599"/>
                  <a:pt x="638175" y="504825"/>
                </a:cubicBezTo>
                <a:cubicBezTo>
                  <a:pt x="688627" y="506266"/>
                  <a:pt x="819048" y="514841"/>
                  <a:pt x="885825" y="504825"/>
                </a:cubicBezTo>
                <a:cubicBezTo>
                  <a:pt x="891485" y="503976"/>
                  <a:pt x="895350" y="498475"/>
                  <a:pt x="900112" y="495300"/>
                </a:cubicBezTo>
                <a:cubicBezTo>
                  <a:pt x="915207" y="472657"/>
                  <a:pt x="907826" y="486444"/>
                  <a:pt x="919162" y="452437"/>
                </a:cubicBezTo>
                <a:cubicBezTo>
                  <a:pt x="920750" y="447675"/>
                  <a:pt x="919055" y="439368"/>
                  <a:pt x="923925" y="438150"/>
                </a:cubicBezTo>
                <a:lnTo>
                  <a:pt x="942975" y="433387"/>
                </a:lnTo>
                <a:cubicBezTo>
                  <a:pt x="947737" y="428625"/>
                  <a:pt x="951658" y="422836"/>
                  <a:pt x="957262" y="419100"/>
                </a:cubicBezTo>
                <a:cubicBezTo>
                  <a:pt x="961439" y="416315"/>
                  <a:pt x="966546" y="414737"/>
                  <a:pt x="971550" y="414337"/>
                </a:cubicBezTo>
                <a:cubicBezTo>
                  <a:pt x="1006400" y="411549"/>
                  <a:pt x="1041400" y="411162"/>
                  <a:pt x="1076325" y="409575"/>
                </a:cubicBezTo>
                <a:cubicBezTo>
                  <a:pt x="1077912" y="404812"/>
                  <a:pt x="1077002" y="398205"/>
                  <a:pt x="1081087" y="395287"/>
                </a:cubicBezTo>
                <a:cubicBezTo>
                  <a:pt x="1089257" y="389451"/>
                  <a:pt x="1099630" y="386180"/>
                  <a:pt x="1109662" y="385762"/>
                </a:cubicBezTo>
                <a:lnTo>
                  <a:pt x="1223962" y="381000"/>
                </a:lnTo>
                <a:cubicBezTo>
                  <a:pt x="1268573" y="366129"/>
                  <a:pt x="1202592" y="390490"/>
                  <a:pt x="1252537" y="361950"/>
                </a:cubicBezTo>
                <a:cubicBezTo>
                  <a:pt x="1258220" y="358703"/>
                  <a:pt x="1265237" y="358775"/>
                  <a:pt x="1271587" y="357187"/>
                </a:cubicBezTo>
                <a:cubicBezTo>
                  <a:pt x="1277937" y="350837"/>
                  <a:pt x="1284793" y="344955"/>
                  <a:pt x="1290637" y="338137"/>
                </a:cubicBezTo>
                <a:cubicBezTo>
                  <a:pt x="1294362" y="333791"/>
                  <a:pt x="1296115" y="327897"/>
                  <a:pt x="1300162" y="323850"/>
                </a:cubicBezTo>
                <a:cubicBezTo>
                  <a:pt x="1304210" y="319803"/>
                  <a:pt x="1309687" y="317500"/>
                  <a:pt x="1314450" y="314325"/>
                </a:cubicBezTo>
                <a:cubicBezTo>
                  <a:pt x="1317625" y="309562"/>
                  <a:pt x="1319505" y="303613"/>
                  <a:pt x="1323975" y="300037"/>
                </a:cubicBezTo>
                <a:cubicBezTo>
                  <a:pt x="1328855" y="296133"/>
                  <a:pt x="1360893" y="290748"/>
                  <a:pt x="1362075" y="290512"/>
                </a:cubicBezTo>
                <a:cubicBezTo>
                  <a:pt x="1383910" y="257760"/>
                  <a:pt x="1370265" y="265557"/>
                  <a:pt x="1395412" y="257175"/>
                </a:cubicBezTo>
                <a:cubicBezTo>
                  <a:pt x="1398991" y="251806"/>
                  <a:pt x="1414260" y="220965"/>
                  <a:pt x="1428750" y="219075"/>
                </a:cubicBezTo>
                <a:cubicBezTo>
                  <a:pt x="1460273" y="214963"/>
                  <a:pt x="1492250" y="215900"/>
                  <a:pt x="1524000" y="214312"/>
                </a:cubicBezTo>
                <a:cubicBezTo>
                  <a:pt x="1533525" y="207962"/>
                  <a:pt x="1546225" y="204787"/>
                  <a:pt x="1552575" y="195262"/>
                </a:cubicBezTo>
                <a:lnTo>
                  <a:pt x="1571625" y="166687"/>
                </a:lnTo>
                <a:cubicBezTo>
                  <a:pt x="1574800" y="161925"/>
                  <a:pt x="1576388" y="155575"/>
                  <a:pt x="1581150" y="152400"/>
                </a:cubicBezTo>
                <a:cubicBezTo>
                  <a:pt x="1614833" y="129944"/>
                  <a:pt x="1573118" y="158136"/>
                  <a:pt x="1614487" y="128587"/>
                </a:cubicBezTo>
                <a:cubicBezTo>
                  <a:pt x="1619145" y="125260"/>
                  <a:pt x="1624378" y="122726"/>
                  <a:pt x="1628775" y="119062"/>
                </a:cubicBezTo>
                <a:cubicBezTo>
                  <a:pt x="1669403" y="85206"/>
                  <a:pt x="1619684" y="118846"/>
                  <a:pt x="1657350" y="100012"/>
                </a:cubicBezTo>
                <a:cubicBezTo>
                  <a:pt x="1662469" y="97452"/>
                  <a:pt x="1665977" y="91336"/>
                  <a:pt x="1671637" y="90487"/>
                </a:cubicBezTo>
                <a:cubicBezTo>
                  <a:pt x="1698372" y="86477"/>
                  <a:pt x="1725640" y="87722"/>
                  <a:pt x="1752600" y="85725"/>
                </a:cubicBezTo>
                <a:cubicBezTo>
                  <a:pt x="1768511" y="84546"/>
                  <a:pt x="1784350" y="82550"/>
                  <a:pt x="1800225" y="80962"/>
                </a:cubicBezTo>
                <a:cubicBezTo>
                  <a:pt x="1804987" y="79375"/>
                  <a:pt x="1810022" y="78445"/>
                  <a:pt x="1814512" y="76200"/>
                </a:cubicBezTo>
                <a:cubicBezTo>
                  <a:pt x="1819632" y="73640"/>
                  <a:pt x="1823247" y="68063"/>
                  <a:pt x="1828800" y="66675"/>
                </a:cubicBezTo>
                <a:cubicBezTo>
                  <a:pt x="1842746" y="63188"/>
                  <a:pt x="1857375" y="63500"/>
                  <a:pt x="1871662" y="61912"/>
                </a:cubicBezTo>
                <a:cubicBezTo>
                  <a:pt x="1899477" y="52642"/>
                  <a:pt x="1873934" y="64404"/>
                  <a:pt x="1895475" y="42862"/>
                </a:cubicBezTo>
                <a:cubicBezTo>
                  <a:pt x="1906438" y="31898"/>
                  <a:pt x="1914238" y="32218"/>
                  <a:pt x="1928812" y="28575"/>
                </a:cubicBezTo>
                <a:cubicBezTo>
                  <a:pt x="1938337" y="22225"/>
                  <a:pt x="1946281" y="12302"/>
                  <a:pt x="1957387" y="9525"/>
                </a:cubicBezTo>
                <a:cubicBezTo>
                  <a:pt x="1981307" y="3544"/>
                  <a:pt x="1970227" y="6832"/>
                  <a:pt x="1990725" y="0"/>
                </a:cubicBezTo>
                <a:lnTo>
                  <a:pt x="2224087" y="4762"/>
                </a:lnTo>
                <a:cubicBezTo>
                  <a:pt x="2271203" y="6540"/>
                  <a:pt x="2212957" y="11630"/>
                  <a:pt x="2252662" y="38100"/>
                </a:cubicBezTo>
                <a:lnTo>
                  <a:pt x="2281237" y="57150"/>
                </a:lnTo>
                <a:cubicBezTo>
                  <a:pt x="2286000" y="60325"/>
                  <a:pt x="2290095" y="64865"/>
                  <a:pt x="2295525" y="66675"/>
                </a:cubicBezTo>
                <a:lnTo>
                  <a:pt x="2309812" y="71437"/>
                </a:lnTo>
                <a:cubicBezTo>
                  <a:pt x="2312987" y="76200"/>
                  <a:pt x="2314867" y="82149"/>
                  <a:pt x="2319337" y="85725"/>
                </a:cubicBezTo>
                <a:cubicBezTo>
                  <a:pt x="2323257" y="88861"/>
                  <a:pt x="2328620" y="90102"/>
                  <a:pt x="2333625" y="90487"/>
                </a:cubicBezTo>
                <a:cubicBezTo>
                  <a:pt x="2370064" y="93290"/>
                  <a:pt x="2406650" y="93662"/>
                  <a:pt x="2443162" y="95250"/>
                </a:cubicBezTo>
                <a:cubicBezTo>
                  <a:pt x="2452687" y="96837"/>
                  <a:pt x="2462576" y="96959"/>
                  <a:pt x="2471737" y="100012"/>
                </a:cubicBezTo>
                <a:cubicBezTo>
                  <a:pt x="2477167" y="101822"/>
                  <a:pt x="2480905" y="106977"/>
                  <a:pt x="2486025" y="109537"/>
                </a:cubicBezTo>
                <a:cubicBezTo>
                  <a:pt x="2490515" y="111782"/>
                  <a:pt x="2495550" y="112712"/>
                  <a:pt x="2500312" y="114300"/>
                </a:cubicBezTo>
                <a:cubicBezTo>
                  <a:pt x="2541587" y="112712"/>
                  <a:pt x="2583219" y="115181"/>
                  <a:pt x="2624137" y="109537"/>
                </a:cubicBezTo>
                <a:cubicBezTo>
                  <a:pt x="2630809" y="108617"/>
                  <a:pt x="2631949" y="97100"/>
                  <a:pt x="2638425" y="95250"/>
                </a:cubicBezTo>
                <a:cubicBezTo>
                  <a:pt x="2655285" y="90433"/>
                  <a:pt x="2673350" y="92075"/>
                  <a:pt x="2690812" y="90487"/>
                </a:cubicBezTo>
                <a:cubicBezTo>
                  <a:pt x="2742829" y="55810"/>
                  <a:pt x="2704205" y="77548"/>
                  <a:pt x="2843212" y="85725"/>
                </a:cubicBezTo>
                <a:cubicBezTo>
                  <a:pt x="2857174" y="86546"/>
                  <a:pt x="2868507" y="90981"/>
                  <a:pt x="2881312" y="95250"/>
                </a:cubicBezTo>
                <a:cubicBezTo>
                  <a:pt x="2884487" y="101600"/>
                  <a:pt x="2886292" y="108846"/>
                  <a:pt x="2890837" y="114300"/>
                </a:cubicBezTo>
                <a:cubicBezTo>
                  <a:pt x="2894501" y="118697"/>
                  <a:pt x="2899404" y="123628"/>
                  <a:pt x="2905125" y="123825"/>
                </a:cubicBezTo>
                <a:lnTo>
                  <a:pt x="3028950" y="119062"/>
                </a:lnTo>
                <a:cubicBezTo>
                  <a:pt x="3030537" y="114300"/>
                  <a:pt x="3030162" y="108325"/>
                  <a:pt x="3033712" y="104775"/>
                </a:cubicBezTo>
                <a:cubicBezTo>
                  <a:pt x="3050088" y="88399"/>
                  <a:pt x="3058609" y="86951"/>
                  <a:pt x="3076575" y="80962"/>
                </a:cubicBezTo>
                <a:cubicBezTo>
                  <a:pt x="3079491" y="81205"/>
                  <a:pt x="3166283" y="87911"/>
                  <a:pt x="3176587" y="90487"/>
                </a:cubicBezTo>
                <a:cubicBezTo>
                  <a:pt x="3182140" y="91875"/>
                  <a:pt x="3185353" y="98506"/>
                  <a:pt x="3190875" y="100012"/>
                </a:cubicBezTo>
                <a:cubicBezTo>
                  <a:pt x="3203436" y="103438"/>
                  <a:pt x="3282696" y="109251"/>
                  <a:pt x="3286125" y="109537"/>
                </a:cubicBezTo>
                <a:cubicBezTo>
                  <a:pt x="3290887" y="111125"/>
                  <a:pt x="3296235" y="111515"/>
                  <a:pt x="3300412" y="114300"/>
                </a:cubicBezTo>
                <a:cubicBezTo>
                  <a:pt x="3306016" y="118036"/>
                  <a:pt x="3309526" y="124275"/>
                  <a:pt x="3314700" y="128587"/>
                </a:cubicBezTo>
                <a:cubicBezTo>
                  <a:pt x="3319097" y="132251"/>
                  <a:pt x="3324225" y="134937"/>
                  <a:pt x="3328987" y="138112"/>
                </a:cubicBezTo>
                <a:cubicBezTo>
                  <a:pt x="3335337" y="136525"/>
                  <a:pt x="3341743" y="135148"/>
                  <a:pt x="3348037" y="133350"/>
                </a:cubicBezTo>
                <a:cubicBezTo>
                  <a:pt x="3352864" y="131971"/>
                  <a:pt x="3357373" y="129412"/>
                  <a:pt x="3362325" y="128587"/>
                </a:cubicBezTo>
                <a:cubicBezTo>
                  <a:pt x="3376505" y="126224"/>
                  <a:pt x="3405187" y="123825"/>
                  <a:pt x="3405187" y="12382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796088" y="1668463"/>
            <a:ext cx="990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200" dirty="0">
                <a:latin typeface="Symbol" pitchFamily="18" charset="2"/>
                <a:ea typeface="ＭＳ Ｐゴシック" pitchFamily="-112" charset="-128"/>
                <a:cs typeface="+mn-cs"/>
              </a:rPr>
              <a:t>l</a:t>
            </a:r>
            <a:r>
              <a:rPr lang="en-US" sz="1200" dirty="0">
                <a:ea typeface="ＭＳ Ｐゴシック" pitchFamily="-112" charset="-128"/>
                <a:cs typeface="+mn-cs"/>
              </a:rPr>
              <a:t>(</a:t>
            </a:r>
            <a:r>
              <a:rPr lang="en-US" sz="1200" dirty="0" err="1">
                <a:ea typeface="ＭＳ Ｐゴシック" pitchFamily="-112" charset="-128"/>
                <a:cs typeface="+mn-cs"/>
              </a:rPr>
              <a:t>t→t+</a:t>
            </a:r>
            <a:r>
              <a:rPr lang="en-US" sz="1200" dirty="0" err="1">
                <a:latin typeface="Symbol" pitchFamily="18" charset="2"/>
                <a:ea typeface="ＭＳ Ｐゴシック" pitchFamily="-112" charset="-128"/>
                <a:cs typeface="+mn-cs"/>
              </a:rPr>
              <a:t>t</a:t>
            </a:r>
            <a:r>
              <a:rPr lang="en-US" sz="1200" dirty="0">
                <a:ea typeface="ＭＳ Ｐゴシック" pitchFamily="-112" charset="-128"/>
                <a:cs typeface="+mn-cs"/>
              </a:rPr>
              <a:t>)</a:t>
            </a:r>
            <a:endParaRPr lang="en-US" sz="1600" dirty="0">
              <a:latin typeface="+mj-lt"/>
              <a:ea typeface="ＭＳ Ｐゴシック" pitchFamily="-112" charset="-128"/>
              <a:cs typeface="+mn-cs"/>
            </a:endParaRPr>
          </a:p>
        </p:txBody>
      </p:sp>
      <p:sp>
        <p:nvSpPr>
          <p:cNvPr id="34834" name="TextBox 37"/>
          <p:cNvSpPr txBox="1">
            <a:spLocks noChangeArrowheads="1"/>
          </p:cNvSpPr>
          <p:nvPr/>
        </p:nvSpPr>
        <p:spPr bwMode="auto">
          <a:xfrm>
            <a:off x="6796088" y="1211263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/>
              <a:t>n(t)</a:t>
            </a:r>
          </a:p>
        </p:txBody>
      </p:sp>
      <p:sp>
        <p:nvSpPr>
          <p:cNvPr id="34835" name="Oval 39"/>
          <p:cNvSpPr>
            <a:spLocks noChangeArrowheads="1"/>
          </p:cNvSpPr>
          <p:nvPr/>
        </p:nvSpPr>
        <p:spPr bwMode="auto">
          <a:xfrm>
            <a:off x="6677025" y="1630363"/>
            <a:ext cx="76200" cy="76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4836" name="Oval 40"/>
          <p:cNvSpPr>
            <a:spLocks noChangeArrowheads="1"/>
          </p:cNvSpPr>
          <p:nvPr/>
        </p:nvSpPr>
        <p:spPr bwMode="auto">
          <a:xfrm>
            <a:off x="7748588" y="1263650"/>
            <a:ext cx="76200" cy="76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4837" name="Oval 41"/>
          <p:cNvSpPr>
            <a:spLocks noChangeArrowheads="1"/>
          </p:cNvSpPr>
          <p:nvPr/>
        </p:nvSpPr>
        <p:spPr bwMode="auto">
          <a:xfrm>
            <a:off x="5614988" y="1897063"/>
            <a:ext cx="76200" cy="76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4838" name="Curved Right Arrow 51"/>
          <p:cNvSpPr>
            <a:spLocks noChangeArrowheads="1"/>
          </p:cNvSpPr>
          <p:nvPr/>
        </p:nvSpPr>
        <p:spPr bwMode="auto">
          <a:xfrm>
            <a:off x="5429250" y="1935163"/>
            <a:ext cx="152400" cy="295275"/>
          </a:xfrm>
          <a:prstGeom prst="curvedRightArrow">
            <a:avLst>
              <a:gd name="adj1" fmla="val 25008"/>
              <a:gd name="adj2" fmla="val 49998"/>
              <a:gd name="adj3" fmla="val 25000"/>
            </a:avLst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4839" name="Curved Right Arrow 52"/>
          <p:cNvSpPr>
            <a:spLocks noChangeArrowheads="1"/>
          </p:cNvSpPr>
          <p:nvPr/>
        </p:nvSpPr>
        <p:spPr bwMode="auto">
          <a:xfrm>
            <a:off x="6491288" y="1668463"/>
            <a:ext cx="152400" cy="228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4840" name="Curved Right Arrow 53"/>
          <p:cNvSpPr>
            <a:spLocks noChangeArrowheads="1"/>
          </p:cNvSpPr>
          <p:nvPr/>
        </p:nvSpPr>
        <p:spPr bwMode="auto">
          <a:xfrm>
            <a:off x="7577138" y="1316038"/>
            <a:ext cx="152400" cy="733425"/>
          </a:xfrm>
          <a:prstGeom prst="curvedRightArrow">
            <a:avLst>
              <a:gd name="adj1" fmla="val 24998"/>
              <a:gd name="adj2" fmla="val 49997"/>
              <a:gd name="adj3" fmla="val 25000"/>
            </a:avLst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4841" name="Oval 61"/>
          <p:cNvSpPr>
            <a:spLocks noChangeArrowheads="1"/>
          </p:cNvSpPr>
          <p:nvPr/>
        </p:nvSpPr>
        <p:spPr bwMode="auto">
          <a:xfrm>
            <a:off x="2481263" y="1404938"/>
            <a:ext cx="533400" cy="5080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4842" name="TextBox 62"/>
          <p:cNvSpPr txBox="1">
            <a:spLocks noChangeArrowheads="1"/>
          </p:cNvSpPr>
          <p:nvPr/>
        </p:nvSpPr>
        <p:spPr bwMode="auto">
          <a:xfrm>
            <a:off x="2598738" y="14176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n</a:t>
            </a:r>
          </a:p>
        </p:txBody>
      </p:sp>
      <p:cxnSp>
        <p:nvCxnSpPr>
          <p:cNvPr id="34843" name="Straight Arrow Connector 76"/>
          <p:cNvCxnSpPr>
            <a:cxnSpLocks noChangeShapeType="1"/>
          </p:cNvCxnSpPr>
          <p:nvPr/>
        </p:nvCxnSpPr>
        <p:spPr bwMode="auto">
          <a:xfrm>
            <a:off x="1795463" y="1633538"/>
            <a:ext cx="6858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34844" name="Rectangle 65"/>
          <p:cNvSpPr>
            <a:spLocks noChangeArrowheads="1"/>
          </p:cNvSpPr>
          <p:nvPr/>
        </p:nvSpPr>
        <p:spPr bwMode="auto">
          <a:xfrm>
            <a:off x="576263" y="1404938"/>
            <a:ext cx="1231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>
                <a:latin typeface="Symbol" pitchFamily="18" charset="2"/>
              </a:rPr>
              <a:t>l</a:t>
            </a:r>
            <a:r>
              <a:rPr lang="en-US"/>
              <a:t>(t</a:t>
            </a:r>
            <a:r>
              <a:rPr lang="en-US" baseline="-25000"/>
              <a:t>i</a:t>
            </a:r>
            <a:r>
              <a:rPr lang="en-US"/>
              <a:t>→t</a:t>
            </a:r>
            <a:r>
              <a:rPr lang="en-US" baseline="-25000"/>
              <a:t>i</a:t>
            </a:r>
            <a:r>
              <a:rPr lang="en-US"/>
              <a:t>+</a:t>
            </a:r>
            <a:r>
              <a:rPr lang="en-US">
                <a:latin typeface="Symbol" pitchFamily="18" charset="2"/>
              </a:rPr>
              <a:t>t</a:t>
            </a:r>
            <a:r>
              <a:rPr lang="en-US"/>
              <a:t>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00463" y="1404938"/>
            <a:ext cx="7159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dirty="0">
                <a:latin typeface="+mj-lt"/>
                <a:ea typeface="ＭＳ Ｐゴシック" pitchFamily="-112" charset="-128"/>
                <a:cs typeface="+mn-cs"/>
              </a:rPr>
              <a:t>n</a:t>
            </a:r>
            <a:r>
              <a:rPr lang="en-US" dirty="0">
                <a:latin typeface="Symbol" pitchFamily="18" charset="2"/>
                <a:ea typeface="ＭＳ Ｐゴシック" pitchFamily="-112" charset="-128"/>
                <a:cs typeface="+mn-cs"/>
              </a:rPr>
              <a:t>m</a:t>
            </a:r>
            <a:r>
              <a:rPr lang="en-US" dirty="0">
                <a:ea typeface="ＭＳ Ｐゴシック" pitchFamily="-112" charset="-128"/>
                <a:cs typeface="+mn-cs"/>
              </a:rPr>
              <a:t>(t)</a:t>
            </a:r>
          </a:p>
        </p:txBody>
      </p:sp>
      <p:cxnSp>
        <p:nvCxnSpPr>
          <p:cNvPr id="34846" name="Straight Arrow Connector 76"/>
          <p:cNvCxnSpPr>
            <a:cxnSpLocks noChangeShapeType="1"/>
          </p:cNvCxnSpPr>
          <p:nvPr/>
        </p:nvCxnSpPr>
        <p:spPr bwMode="auto">
          <a:xfrm>
            <a:off x="3014663" y="1633538"/>
            <a:ext cx="6858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34847" name="Oval 68"/>
          <p:cNvSpPr>
            <a:spLocks noChangeArrowheads="1"/>
          </p:cNvSpPr>
          <p:nvPr/>
        </p:nvSpPr>
        <p:spPr bwMode="auto">
          <a:xfrm>
            <a:off x="271463" y="1328738"/>
            <a:ext cx="1676400" cy="6096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4848" name="TextBox 69"/>
          <p:cNvSpPr txBox="1">
            <a:spLocks noChangeArrowheads="1"/>
          </p:cNvSpPr>
          <p:nvPr/>
        </p:nvSpPr>
        <p:spPr bwMode="auto">
          <a:xfrm>
            <a:off x="195263" y="3005138"/>
            <a:ext cx="2671762" cy="3698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Controlled via broadcast</a:t>
            </a:r>
          </a:p>
        </p:txBody>
      </p:sp>
      <p:sp>
        <p:nvSpPr>
          <p:cNvPr id="34849" name="Freeform 71"/>
          <p:cNvSpPr>
            <a:spLocks/>
          </p:cNvSpPr>
          <p:nvPr/>
        </p:nvSpPr>
        <p:spPr bwMode="auto">
          <a:xfrm>
            <a:off x="804863" y="1938338"/>
            <a:ext cx="228600" cy="1066800"/>
          </a:xfrm>
          <a:custGeom>
            <a:avLst/>
            <a:gdLst>
              <a:gd name="T0" fmla="*/ 83815 w 279400"/>
              <a:gd name="T1" fmla="*/ 0 h 685800"/>
              <a:gd name="T2" fmla="*/ 22858 w 279400"/>
              <a:gd name="T3" fmla="*/ 5757932 h 685800"/>
              <a:gd name="T4" fmla="*/ 0 w 279400"/>
              <a:gd name="T5" fmla="*/ 9716510 h 685800"/>
              <a:gd name="T6" fmla="*/ 0 60000 65536"/>
              <a:gd name="T7" fmla="*/ 0 60000 65536"/>
              <a:gd name="T8" fmla="*/ 0 60000 65536"/>
              <a:gd name="T9" fmla="*/ 0 w 279400"/>
              <a:gd name="T10" fmla="*/ 0 h 685800"/>
              <a:gd name="T11" fmla="*/ 279400 w 279400"/>
              <a:gd name="T12" fmla="*/ 685800 h 6858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400" h="685800">
                <a:moveTo>
                  <a:pt x="279400" y="0"/>
                </a:moveTo>
                <a:cubicBezTo>
                  <a:pt x="201083" y="146050"/>
                  <a:pt x="122767" y="292100"/>
                  <a:pt x="76200" y="406400"/>
                </a:cubicBezTo>
                <a:cubicBezTo>
                  <a:pt x="29633" y="520700"/>
                  <a:pt x="14816" y="603250"/>
                  <a:pt x="0" y="68580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0" name="Oval 72"/>
          <p:cNvSpPr>
            <a:spLocks noChangeArrowheads="1"/>
          </p:cNvSpPr>
          <p:nvPr/>
        </p:nvSpPr>
        <p:spPr bwMode="auto">
          <a:xfrm>
            <a:off x="3548063" y="1366838"/>
            <a:ext cx="914400" cy="533400"/>
          </a:xfrm>
          <a:prstGeom prst="ellips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4851" name="TextBox 73"/>
          <p:cNvSpPr txBox="1">
            <a:spLocks noChangeArrowheads="1"/>
          </p:cNvSpPr>
          <p:nvPr/>
        </p:nvSpPr>
        <p:spPr bwMode="auto">
          <a:xfrm>
            <a:off x="1947863" y="2166938"/>
            <a:ext cx="2286000" cy="646112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0070C0"/>
                </a:solidFill>
              </a:rPr>
              <a:t>Uncontrolled—exit when fully charged</a:t>
            </a:r>
          </a:p>
        </p:txBody>
      </p:sp>
      <p:sp>
        <p:nvSpPr>
          <p:cNvPr id="34852" name="Freeform 74"/>
          <p:cNvSpPr>
            <a:spLocks/>
          </p:cNvSpPr>
          <p:nvPr/>
        </p:nvSpPr>
        <p:spPr bwMode="auto">
          <a:xfrm>
            <a:off x="3776663" y="1912938"/>
            <a:ext cx="279400" cy="254000"/>
          </a:xfrm>
          <a:custGeom>
            <a:avLst/>
            <a:gdLst>
              <a:gd name="T0" fmla="*/ 1896201 w 190500"/>
              <a:gd name="T1" fmla="*/ 0 h 393700"/>
              <a:gd name="T2" fmla="*/ 505655 w 190500"/>
              <a:gd name="T3" fmla="*/ 21064 h 393700"/>
              <a:gd name="T4" fmla="*/ 0 w 190500"/>
              <a:gd name="T5" fmla="*/ 28390 h 393700"/>
              <a:gd name="T6" fmla="*/ 0 60000 65536"/>
              <a:gd name="T7" fmla="*/ 0 60000 65536"/>
              <a:gd name="T8" fmla="*/ 0 60000 65536"/>
              <a:gd name="T9" fmla="*/ 0 w 190500"/>
              <a:gd name="T10" fmla="*/ 0 h 393700"/>
              <a:gd name="T11" fmla="*/ 190500 w 190500"/>
              <a:gd name="T12" fmla="*/ 393700 h 3937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00" h="393700">
                <a:moveTo>
                  <a:pt x="190500" y="0"/>
                </a:moveTo>
                <a:lnTo>
                  <a:pt x="50800" y="292100"/>
                </a:lnTo>
                <a:cubicBezTo>
                  <a:pt x="19050" y="357717"/>
                  <a:pt x="9525" y="375708"/>
                  <a:pt x="0" y="393700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3" name="TextBox 76"/>
          <p:cNvSpPr txBox="1">
            <a:spLocks noChangeArrowheads="1"/>
          </p:cNvSpPr>
          <p:nvPr/>
        </p:nvSpPr>
        <p:spPr bwMode="auto">
          <a:xfrm>
            <a:off x="119063" y="3614738"/>
            <a:ext cx="38862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/>
              <a:t>Poisson processes in each interval </a:t>
            </a:r>
            <a:r>
              <a:rPr lang="en-US">
                <a:latin typeface="Symbol" pitchFamily="18" charset="2"/>
              </a:rPr>
              <a:t>t</a:t>
            </a:r>
          </a:p>
        </p:txBody>
      </p:sp>
      <p:sp>
        <p:nvSpPr>
          <p:cNvPr id="34854" name="TextBox 30"/>
          <p:cNvSpPr txBox="1">
            <a:spLocks noChangeArrowheads="1"/>
          </p:cNvSpPr>
          <p:nvPr/>
        </p:nvSpPr>
        <p:spPr bwMode="auto">
          <a:xfrm>
            <a:off x="214313" y="4227513"/>
            <a:ext cx="3429000" cy="1365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Evolution of </a:t>
            </a:r>
            <a:r>
              <a:rPr lang="en-US" sz="2400">
                <a:latin typeface="Symbol" pitchFamily="18" charset="2"/>
              </a:rPr>
              <a:t>p</a:t>
            </a:r>
            <a:r>
              <a:rPr lang="en-US" baseline="-25000"/>
              <a:t>n</a:t>
            </a:r>
            <a:r>
              <a:rPr lang="en-US"/>
              <a:t> from t</a:t>
            </a:r>
            <a:r>
              <a:rPr lang="en-US" baseline="-25000"/>
              <a:t>i-1</a:t>
            </a:r>
            <a:r>
              <a:rPr lang="en-US"/>
              <a:t> to t</a:t>
            </a:r>
            <a:r>
              <a:rPr lang="en-US" baseline="-25000"/>
              <a:t>i</a:t>
            </a:r>
          </a:p>
          <a:p>
            <a:pPr>
              <a:buFont typeface="Wingdings" pitchFamily="2" charset="2"/>
              <a:buNone/>
            </a:pPr>
            <a:endParaRPr lang="en-US" baseline="-25000"/>
          </a:p>
          <a:p>
            <a:pPr>
              <a:buFont typeface="Wingdings" pitchFamily="2" charset="2"/>
              <a:buNone/>
            </a:pPr>
            <a:endParaRPr lang="en-US" baseline="-25000"/>
          </a:p>
        </p:txBody>
      </p:sp>
      <p:pic>
        <p:nvPicPr>
          <p:cNvPr id="348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4786313"/>
            <a:ext cx="3074987" cy="65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56" name="Picture 5"/>
          <p:cNvPicPr>
            <a:picLocks noChangeAspect="1" noChangeArrowheads="1"/>
          </p:cNvPicPr>
          <p:nvPr/>
        </p:nvPicPr>
        <p:blipFill>
          <a:blip r:embed="rId4"/>
          <a:srcRect r="42282"/>
          <a:stretch>
            <a:fillRect/>
          </a:stretch>
        </p:blipFill>
        <p:spPr bwMode="auto">
          <a:xfrm>
            <a:off x="4681538" y="4602163"/>
            <a:ext cx="3911600" cy="735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57" name="TextBox 31"/>
          <p:cNvSpPr txBox="1">
            <a:spLocks noChangeArrowheads="1"/>
          </p:cNvSpPr>
          <p:nvPr/>
        </p:nvSpPr>
        <p:spPr bwMode="auto">
          <a:xfrm>
            <a:off x="4470400" y="4300538"/>
            <a:ext cx="4673600" cy="111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Probability of an overload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 </a:t>
            </a:r>
            <a:endParaRPr lang="en-US" baseline="-25000"/>
          </a:p>
          <a:p>
            <a:pPr>
              <a:buFont typeface="Wingdings" pitchFamily="2" charset="2"/>
              <a:buNone/>
            </a:pPr>
            <a:endParaRPr lang="en-US" baseline="-25000"/>
          </a:p>
          <a:p>
            <a:pPr>
              <a:buFont typeface="Wingdings" pitchFamily="2" charset="2"/>
              <a:buNone/>
            </a:pPr>
            <a:endParaRPr lang="en-US" baseline="-25000"/>
          </a:p>
        </p:txBody>
      </p:sp>
      <p:sp>
        <p:nvSpPr>
          <p:cNvPr id="34858" name="TextBox 33"/>
          <p:cNvSpPr txBox="1">
            <a:spLocks noChangeArrowheads="1"/>
          </p:cNvSpPr>
          <p:nvPr/>
        </p:nvSpPr>
        <p:spPr bwMode="auto">
          <a:xfrm>
            <a:off x="4614863" y="5573713"/>
            <a:ext cx="4311650" cy="1220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Control function </a:t>
            </a:r>
            <a:r>
              <a:rPr lang="en-US">
                <a:latin typeface="Symbol" pitchFamily="18" charset="2"/>
              </a:rPr>
              <a:t>l</a:t>
            </a:r>
            <a:r>
              <a:rPr lang="en-US"/>
              <a:t>(n) to cap P</a:t>
            </a:r>
            <a:r>
              <a:rPr lang="en-US" baseline="-25000"/>
              <a:t>N</a:t>
            </a:r>
          </a:p>
          <a:p>
            <a:pPr>
              <a:buFont typeface="Wingdings" pitchFamily="2" charset="2"/>
              <a:buNone/>
            </a:pPr>
            <a:endParaRPr lang="en-US" baseline="-25000"/>
          </a:p>
          <a:p>
            <a:pPr>
              <a:buFont typeface="Wingdings" pitchFamily="2" charset="2"/>
              <a:buNone/>
            </a:pPr>
            <a:endParaRPr lang="en-US" baseline="-25000"/>
          </a:p>
          <a:p>
            <a:pPr>
              <a:buFont typeface="Wingdings" pitchFamily="2" charset="2"/>
              <a:buNone/>
            </a:pPr>
            <a:endParaRPr lang="en-US" baseline="-25000"/>
          </a:p>
          <a:p>
            <a:pPr>
              <a:buFont typeface="Wingdings" pitchFamily="2" charset="2"/>
              <a:buNone/>
            </a:pPr>
            <a:endParaRPr lang="en-US" baseline="-25000"/>
          </a:p>
        </p:txBody>
      </p:sp>
      <p:pic>
        <p:nvPicPr>
          <p:cNvPr id="3485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2688" y="6007100"/>
            <a:ext cx="3352800" cy="709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60" name="Rectangle 47"/>
          <p:cNvSpPr>
            <a:spLocks noChangeArrowheads="1"/>
          </p:cNvSpPr>
          <p:nvPr/>
        </p:nvSpPr>
        <p:spPr bwMode="auto">
          <a:xfrm>
            <a:off x="0" y="5675313"/>
            <a:ext cx="4600575" cy="11826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34861" name="Rectangle 49"/>
          <p:cNvSpPr>
            <a:spLocks noChangeArrowheads="1"/>
          </p:cNvSpPr>
          <p:nvPr/>
        </p:nvSpPr>
        <p:spPr bwMode="auto">
          <a:xfrm>
            <a:off x="0" y="5762625"/>
            <a:ext cx="4614863" cy="10953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348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6389688"/>
            <a:ext cx="39624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6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57850"/>
            <a:ext cx="4343400" cy="677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64" name="Down Arrow 50"/>
          <p:cNvSpPr>
            <a:spLocks noChangeArrowheads="1"/>
          </p:cNvSpPr>
          <p:nvPr/>
        </p:nvSpPr>
        <p:spPr bwMode="auto">
          <a:xfrm rot="-5400000">
            <a:off x="3806032" y="4480719"/>
            <a:ext cx="508000" cy="820737"/>
          </a:xfrm>
          <a:prstGeom prst="downArrow">
            <a:avLst>
              <a:gd name="adj1" fmla="val 50000"/>
              <a:gd name="adj2" fmla="val 50039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34865" name="Down Arrow 51"/>
          <p:cNvSpPr>
            <a:spLocks noChangeArrowheads="1"/>
          </p:cNvSpPr>
          <p:nvPr/>
        </p:nvSpPr>
        <p:spPr bwMode="auto">
          <a:xfrm>
            <a:off x="8359775" y="5286375"/>
            <a:ext cx="504825" cy="4905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Optimization &amp; Control Theory for Smart Grids: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ea typeface="ＭＳ Ｐゴシック"/>
                <a:cs typeface="ＭＳ Ｐゴシック"/>
              </a:rPr>
              <a:t>         </a:t>
            </a: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Control </a:t>
            </a: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(of electric vehicle charging)</a:t>
            </a:r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1556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2125663"/>
            <a:ext cx="5133975" cy="3328987"/>
          </a:xfrm>
        </p:spPr>
      </p:pic>
      <p:sp>
        <p:nvSpPr>
          <p:cNvPr id="155655" name="TextBox 5"/>
          <p:cNvSpPr txBox="1">
            <a:spLocks noChangeArrowheads="1"/>
          </p:cNvSpPr>
          <p:nvPr/>
        </p:nvSpPr>
        <p:spPr bwMode="auto">
          <a:xfrm>
            <a:off x="3124200" y="505142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n</a:t>
            </a:r>
          </a:p>
        </p:txBody>
      </p:sp>
      <p:sp>
        <p:nvSpPr>
          <p:cNvPr id="155656" name="TextBox 6"/>
          <p:cNvSpPr txBox="1">
            <a:spLocks noChangeArrowheads="1"/>
          </p:cNvSpPr>
          <p:nvPr/>
        </p:nvSpPr>
        <p:spPr bwMode="auto">
          <a:xfrm rot="-5400000">
            <a:off x="-119857" y="2809082"/>
            <a:ext cx="639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>
                <a:latin typeface="Symbol" pitchFamily="18" charset="2"/>
              </a:rPr>
              <a:t>l</a:t>
            </a:r>
            <a:r>
              <a:rPr lang="en-US"/>
              <a:t>(n)</a:t>
            </a:r>
          </a:p>
        </p:txBody>
      </p:sp>
      <p:sp>
        <p:nvSpPr>
          <p:cNvPr id="155657" name="TextBox 7"/>
          <p:cNvSpPr txBox="1">
            <a:spLocks noChangeArrowheads="1"/>
          </p:cNvSpPr>
          <p:nvPr/>
        </p:nvSpPr>
        <p:spPr bwMode="auto">
          <a:xfrm>
            <a:off x="4343400" y="5638800"/>
            <a:ext cx="947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N=100</a:t>
            </a:r>
          </a:p>
        </p:txBody>
      </p:sp>
      <p:cxnSp>
        <p:nvCxnSpPr>
          <p:cNvPr id="155658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4884738" y="5235575"/>
            <a:ext cx="457200" cy="4413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5659" name="TextBox 11"/>
          <p:cNvSpPr txBox="1">
            <a:spLocks noChangeArrowheads="1"/>
          </p:cNvSpPr>
          <p:nvPr/>
        </p:nvSpPr>
        <p:spPr bwMode="auto">
          <a:xfrm>
            <a:off x="228600" y="1325563"/>
            <a:ext cx="14478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P</a:t>
            </a:r>
            <a:r>
              <a:rPr lang="en-US" baseline="-25000"/>
              <a:t>N</a:t>
            </a:r>
            <a:r>
              <a:rPr lang="en-US"/>
              <a:t>=10</a:t>
            </a:r>
            <a:r>
              <a:rPr lang="en-US" baseline="30000"/>
              <a:t>-10    </a:t>
            </a:r>
            <a:r>
              <a:rPr lang="en-US" sz="2400">
                <a:latin typeface="Symbol" pitchFamily="18" charset="2"/>
              </a:rPr>
              <a:t>mt</a:t>
            </a:r>
            <a:r>
              <a:rPr lang="en-US"/>
              <a:t>=10</a:t>
            </a:r>
            <a:r>
              <a:rPr lang="en-US" baseline="30000"/>
              <a:t>-3</a:t>
            </a:r>
          </a:p>
        </p:txBody>
      </p:sp>
      <p:sp>
        <p:nvSpPr>
          <p:cNvPr id="155660" name="TextBox 12"/>
          <p:cNvSpPr txBox="1">
            <a:spLocks noChangeArrowheads="1"/>
          </p:cNvSpPr>
          <p:nvPr/>
        </p:nvSpPr>
        <p:spPr bwMode="auto">
          <a:xfrm>
            <a:off x="2151063" y="1401763"/>
            <a:ext cx="335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1 overload/10 years</a:t>
            </a:r>
            <a:endParaRPr lang="en-US" baseline="30000"/>
          </a:p>
        </p:txBody>
      </p:sp>
      <p:sp>
        <p:nvSpPr>
          <p:cNvPr id="155661" name="TextBox 13"/>
          <p:cNvSpPr txBox="1">
            <a:spLocks noChangeArrowheads="1"/>
          </p:cNvSpPr>
          <p:nvPr/>
        </p:nvSpPr>
        <p:spPr bwMode="auto">
          <a:xfrm>
            <a:off x="2151063" y="1752600"/>
            <a:ext cx="3640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>
                <a:latin typeface="Symbol" pitchFamily="18" charset="2"/>
              </a:rPr>
              <a:t>t</a:t>
            </a:r>
            <a:r>
              <a:rPr lang="en-US"/>
              <a:t>=15 seconds for 1/</a:t>
            </a:r>
            <a:r>
              <a:rPr lang="en-US" sz="2400">
                <a:latin typeface="Symbol" pitchFamily="18" charset="2"/>
              </a:rPr>
              <a:t>m</a:t>
            </a:r>
            <a:r>
              <a:rPr lang="en-US"/>
              <a:t>~4 hours</a:t>
            </a:r>
          </a:p>
        </p:txBody>
      </p:sp>
      <p:sp>
        <p:nvSpPr>
          <p:cNvPr id="155662" name="Rectangle 16"/>
          <p:cNvSpPr>
            <a:spLocks noChangeArrowheads="1"/>
          </p:cNvSpPr>
          <p:nvPr/>
        </p:nvSpPr>
        <p:spPr bwMode="auto">
          <a:xfrm>
            <a:off x="2044700" y="1417638"/>
            <a:ext cx="35814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55663" name="Freeform 17"/>
          <p:cNvSpPr>
            <a:spLocks/>
          </p:cNvSpPr>
          <p:nvPr/>
        </p:nvSpPr>
        <p:spPr bwMode="auto">
          <a:xfrm>
            <a:off x="1676400" y="1981200"/>
            <a:ext cx="995363" cy="1981200"/>
          </a:xfrm>
          <a:custGeom>
            <a:avLst/>
            <a:gdLst>
              <a:gd name="T0" fmla="*/ 0 w 766618"/>
              <a:gd name="T1" fmla="*/ 0 h 2105891"/>
              <a:gd name="T2" fmla="*/ 4394574 w 766618"/>
              <a:gd name="T3" fmla="*/ 732025 h 2105891"/>
              <a:gd name="T4" fmla="*/ 2240367 w 766618"/>
              <a:gd name="T5" fmla="*/ 1373674 h 2105891"/>
              <a:gd name="T6" fmla="*/ 0 60000 65536"/>
              <a:gd name="T7" fmla="*/ 0 60000 65536"/>
              <a:gd name="T8" fmla="*/ 0 60000 65536"/>
              <a:gd name="T9" fmla="*/ 0 w 766618"/>
              <a:gd name="T10" fmla="*/ 0 h 2105891"/>
              <a:gd name="T11" fmla="*/ 766618 w 766618"/>
              <a:gd name="T12" fmla="*/ 2105891 h 21058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6618" h="2105891">
                <a:moveTo>
                  <a:pt x="0" y="0"/>
                </a:moveTo>
                <a:cubicBezTo>
                  <a:pt x="323273" y="385618"/>
                  <a:pt x="646546" y="771236"/>
                  <a:pt x="706582" y="1122218"/>
                </a:cubicBezTo>
                <a:cubicBezTo>
                  <a:pt x="766618" y="1473200"/>
                  <a:pt x="563418" y="1789545"/>
                  <a:pt x="360218" y="210589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155664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5306219" y="2240756"/>
            <a:ext cx="1066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5665" name="Straight Arrow Connector 11"/>
          <p:cNvCxnSpPr>
            <a:cxnSpLocks noChangeShapeType="1"/>
          </p:cNvCxnSpPr>
          <p:nvPr/>
        </p:nvCxnSpPr>
        <p:spPr bwMode="auto">
          <a:xfrm>
            <a:off x="5840413" y="2773363"/>
            <a:ext cx="30480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5666" name="Straight Connector 16"/>
          <p:cNvCxnSpPr>
            <a:cxnSpLocks noChangeShapeType="1"/>
          </p:cNvCxnSpPr>
          <p:nvPr/>
        </p:nvCxnSpPr>
        <p:spPr bwMode="auto">
          <a:xfrm rot="5400000">
            <a:off x="7135813" y="2773363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5667" name="TextBox 18"/>
          <p:cNvSpPr txBox="1">
            <a:spLocks noChangeArrowheads="1"/>
          </p:cNvSpPr>
          <p:nvPr/>
        </p:nvSpPr>
        <p:spPr bwMode="auto">
          <a:xfrm>
            <a:off x="5791200" y="2773363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 </a:t>
            </a:r>
            <a:r>
              <a:rPr lang="en-US" sz="1600"/>
              <a:t>t</a:t>
            </a:r>
            <a:r>
              <a:rPr lang="en-US" sz="1600" baseline="-25000"/>
              <a:t>i-1</a:t>
            </a:r>
            <a:r>
              <a:rPr lang="en-US" sz="1600"/>
              <a:t>                  t</a:t>
            </a:r>
            <a:r>
              <a:rPr lang="en-US" sz="1600" baseline="-25000"/>
              <a:t>i</a:t>
            </a:r>
            <a:r>
              <a:rPr lang="en-US" sz="1600"/>
              <a:t>                 t</a:t>
            </a:r>
            <a:r>
              <a:rPr lang="en-US" sz="1600" baseline="-25000"/>
              <a:t>i+1</a:t>
            </a:r>
            <a:endParaRPr lang="en-US" baseline="-25000"/>
          </a:p>
        </p:txBody>
      </p:sp>
      <p:cxnSp>
        <p:nvCxnSpPr>
          <p:cNvPr id="155668" name="Straight Connector 19"/>
          <p:cNvCxnSpPr>
            <a:cxnSpLocks noChangeShapeType="1"/>
          </p:cNvCxnSpPr>
          <p:nvPr/>
        </p:nvCxnSpPr>
        <p:spPr bwMode="auto">
          <a:xfrm rot="5400000">
            <a:off x="5497513" y="2201863"/>
            <a:ext cx="1295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5669" name="Straight Connector 20"/>
          <p:cNvCxnSpPr>
            <a:cxnSpLocks noChangeShapeType="1"/>
          </p:cNvCxnSpPr>
          <p:nvPr/>
        </p:nvCxnSpPr>
        <p:spPr bwMode="auto">
          <a:xfrm rot="5400000">
            <a:off x="8201025" y="2773363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5670" name="Straight Connector 22"/>
          <p:cNvCxnSpPr>
            <a:cxnSpLocks noChangeShapeType="1"/>
          </p:cNvCxnSpPr>
          <p:nvPr/>
        </p:nvCxnSpPr>
        <p:spPr bwMode="auto">
          <a:xfrm rot="5400000">
            <a:off x="6564313" y="2201863"/>
            <a:ext cx="1295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5671" name="Straight Connector 23"/>
          <p:cNvCxnSpPr>
            <a:cxnSpLocks noChangeShapeType="1"/>
          </p:cNvCxnSpPr>
          <p:nvPr/>
        </p:nvCxnSpPr>
        <p:spPr bwMode="auto">
          <a:xfrm rot="16200000" flipH="1">
            <a:off x="7516019" y="2086769"/>
            <a:ext cx="1524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5672" name="Straight Connector 25"/>
          <p:cNvCxnSpPr>
            <a:cxnSpLocks noChangeShapeType="1"/>
          </p:cNvCxnSpPr>
          <p:nvPr/>
        </p:nvCxnSpPr>
        <p:spPr bwMode="auto">
          <a:xfrm>
            <a:off x="6145213" y="2316163"/>
            <a:ext cx="106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/>
          </a:ln>
        </p:spPr>
      </p:cxnSp>
      <p:cxnSp>
        <p:nvCxnSpPr>
          <p:cNvPr id="155673" name="Straight Connector 27"/>
          <p:cNvCxnSpPr>
            <a:cxnSpLocks noChangeShapeType="1"/>
          </p:cNvCxnSpPr>
          <p:nvPr/>
        </p:nvCxnSpPr>
        <p:spPr bwMode="auto">
          <a:xfrm>
            <a:off x="7212013" y="2011363"/>
            <a:ext cx="106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/>
          </a:ln>
        </p:spPr>
      </p:cxnSp>
      <p:cxnSp>
        <p:nvCxnSpPr>
          <p:cNvPr id="155674" name="Straight Connector 28"/>
          <p:cNvCxnSpPr>
            <a:cxnSpLocks noChangeShapeType="1"/>
          </p:cNvCxnSpPr>
          <p:nvPr/>
        </p:nvCxnSpPr>
        <p:spPr bwMode="auto">
          <a:xfrm>
            <a:off x="8278813" y="2163763"/>
            <a:ext cx="106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/>
          </a:ln>
        </p:spPr>
      </p:cxnSp>
      <p:sp>
        <p:nvSpPr>
          <p:cNvPr id="155675" name="Freeform 32"/>
          <p:cNvSpPr>
            <a:spLocks/>
          </p:cNvSpPr>
          <p:nvPr/>
        </p:nvSpPr>
        <p:spPr bwMode="auto">
          <a:xfrm>
            <a:off x="6054725" y="2009775"/>
            <a:ext cx="1185863" cy="128588"/>
          </a:xfrm>
          <a:custGeom>
            <a:avLst/>
            <a:gdLst>
              <a:gd name="T0" fmla="*/ 0 w 1186455"/>
              <a:gd name="T1" fmla="*/ 130587 h 128339"/>
              <a:gd name="T2" fmla="*/ 139073 w 1186455"/>
              <a:gd name="T3" fmla="*/ 104743 h 128339"/>
              <a:gd name="T4" fmla="*/ 214932 w 1186455"/>
              <a:gd name="T5" fmla="*/ 78898 h 128339"/>
              <a:gd name="T6" fmla="*/ 354007 w 1186455"/>
              <a:gd name="T7" fmla="*/ 65976 h 128339"/>
              <a:gd name="T8" fmla="*/ 568939 w 1186455"/>
              <a:gd name="T9" fmla="*/ 78898 h 128339"/>
              <a:gd name="T10" fmla="*/ 606868 w 1186455"/>
              <a:gd name="T11" fmla="*/ 53053 h 128339"/>
              <a:gd name="T12" fmla="*/ 682726 w 1186455"/>
              <a:gd name="T13" fmla="*/ 40130 h 128339"/>
              <a:gd name="T14" fmla="*/ 695369 w 1186455"/>
              <a:gd name="T15" fmla="*/ 1366 h 128339"/>
              <a:gd name="T16" fmla="*/ 960872 w 1186455"/>
              <a:gd name="T17" fmla="*/ 14283 h 128339"/>
              <a:gd name="T18" fmla="*/ 998801 w 1186455"/>
              <a:gd name="T19" fmla="*/ 40130 h 128339"/>
              <a:gd name="T20" fmla="*/ 1074662 w 1186455"/>
              <a:gd name="T21" fmla="*/ 27207 h 128339"/>
              <a:gd name="T22" fmla="*/ 1163163 w 1186455"/>
              <a:gd name="T23" fmla="*/ 1366 h 1283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86455"/>
              <a:gd name="T37" fmla="*/ 0 h 128339"/>
              <a:gd name="T38" fmla="*/ 1186455 w 1186455"/>
              <a:gd name="T39" fmla="*/ 128339 h 1283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86455" h="128339">
                <a:moveTo>
                  <a:pt x="0" y="128339"/>
                </a:moveTo>
                <a:cubicBezTo>
                  <a:pt x="62612" y="119394"/>
                  <a:pt x="85263" y="119270"/>
                  <a:pt x="139700" y="102939"/>
                </a:cubicBezTo>
                <a:cubicBezTo>
                  <a:pt x="165345" y="95246"/>
                  <a:pt x="189236" y="79963"/>
                  <a:pt x="215900" y="77539"/>
                </a:cubicBezTo>
                <a:lnTo>
                  <a:pt x="355600" y="64839"/>
                </a:lnTo>
                <a:cubicBezTo>
                  <a:pt x="476159" y="105025"/>
                  <a:pt x="405136" y="92663"/>
                  <a:pt x="571500" y="77539"/>
                </a:cubicBezTo>
                <a:cubicBezTo>
                  <a:pt x="584200" y="69072"/>
                  <a:pt x="595120" y="56966"/>
                  <a:pt x="609600" y="52139"/>
                </a:cubicBezTo>
                <a:cubicBezTo>
                  <a:pt x="634029" y="43996"/>
                  <a:pt x="663442" y="52215"/>
                  <a:pt x="685800" y="39439"/>
                </a:cubicBezTo>
                <a:cubicBezTo>
                  <a:pt x="697423" y="32797"/>
                  <a:pt x="694267" y="14039"/>
                  <a:pt x="698500" y="1339"/>
                </a:cubicBezTo>
                <a:cubicBezTo>
                  <a:pt x="787400" y="5572"/>
                  <a:pt x="876887" y="3000"/>
                  <a:pt x="965200" y="14039"/>
                </a:cubicBezTo>
                <a:cubicBezTo>
                  <a:pt x="980346" y="15932"/>
                  <a:pt x="988130" y="37753"/>
                  <a:pt x="1003300" y="39439"/>
                </a:cubicBezTo>
                <a:cubicBezTo>
                  <a:pt x="1028893" y="42283"/>
                  <a:pt x="1054518" y="32984"/>
                  <a:pt x="1079500" y="26739"/>
                </a:cubicBezTo>
                <a:cubicBezTo>
                  <a:pt x="1186455" y="0"/>
                  <a:pt x="1124698" y="1339"/>
                  <a:pt x="1168400" y="1339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5676" name="Freeform 34"/>
          <p:cNvSpPr>
            <a:spLocks/>
          </p:cNvSpPr>
          <p:nvPr/>
        </p:nvSpPr>
        <p:spPr bwMode="auto">
          <a:xfrm>
            <a:off x="6043613" y="1401763"/>
            <a:ext cx="3405187" cy="661987"/>
          </a:xfrm>
          <a:custGeom>
            <a:avLst/>
            <a:gdLst>
              <a:gd name="T0" fmla="*/ 104775 w 3405187"/>
              <a:gd name="T1" fmla="*/ 657232 h 661987"/>
              <a:gd name="T2" fmla="*/ 142875 w 3405187"/>
              <a:gd name="T3" fmla="*/ 628657 h 661987"/>
              <a:gd name="T4" fmla="*/ 195262 w 3405187"/>
              <a:gd name="T5" fmla="*/ 604844 h 661987"/>
              <a:gd name="T6" fmla="*/ 223837 w 3405187"/>
              <a:gd name="T7" fmla="*/ 590557 h 661987"/>
              <a:gd name="T8" fmla="*/ 261937 w 3405187"/>
              <a:gd name="T9" fmla="*/ 566744 h 661987"/>
              <a:gd name="T10" fmla="*/ 566737 w 3405187"/>
              <a:gd name="T11" fmla="*/ 542932 h 661987"/>
              <a:gd name="T12" fmla="*/ 595312 w 3405187"/>
              <a:gd name="T13" fmla="*/ 528644 h 661987"/>
              <a:gd name="T14" fmla="*/ 885825 w 3405187"/>
              <a:gd name="T15" fmla="*/ 504832 h 661987"/>
              <a:gd name="T16" fmla="*/ 919162 w 3405187"/>
              <a:gd name="T17" fmla="*/ 452444 h 661987"/>
              <a:gd name="T18" fmla="*/ 942975 w 3405187"/>
              <a:gd name="T19" fmla="*/ 433394 h 661987"/>
              <a:gd name="T20" fmla="*/ 971550 w 3405187"/>
              <a:gd name="T21" fmla="*/ 414344 h 661987"/>
              <a:gd name="T22" fmla="*/ 1081094 w 3405187"/>
              <a:gd name="T23" fmla="*/ 395294 h 661987"/>
              <a:gd name="T24" fmla="*/ 1223969 w 3405187"/>
              <a:gd name="T25" fmla="*/ 381007 h 661987"/>
              <a:gd name="T26" fmla="*/ 1271594 w 3405187"/>
              <a:gd name="T27" fmla="*/ 357194 h 661987"/>
              <a:gd name="T28" fmla="*/ 1300169 w 3405187"/>
              <a:gd name="T29" fmla="*/ 323850 h 661987"/>
              <a:gd name="T30" fmla="*/ 1323982 w 3405187"/>
              <a:gd name="T31" fmla="*/ 300037 h 661987"/>
              <a:gd name="T32" fmla="*/ 1395419 w 3405187"/>
              <a:gd name="T33" fmla="*/ 257175 h 661987"/>
              <a:gd name="T34" fmla="*/ 1524007 w 3405187"/>
              <a:gd name="T35" fmla="*/ 214312 h 661987"/>
              <a:gd name="T36" fmla="*/ 1571632 w 3405187"/>
              <a:gd name="T37" fmla="*/ 166687 h 661987"/>
              <a:gd name="T38" fmla="*/ 1614494 w 3405187"/>
              <a:gd name="T39" fmla="*/ 128587 h 661987"/>
              <a:gd name="T40" fmla="*/ 1657357 w 3405187"/>
              <a:gd name="T41" fmla="*/ 100012 h 661987"/>
              <a:gd name="T42" fmla="*/ 1752607 w 3405187"/>
              <a:gd name="T43" fmla="*/ 85725 h 661987"/>
              <a:gd name="T44" fmla="*/ 1814519 w 3405187"/>
              <a:gd name="T45" fmla="*/ 76200 h 661987"/>
              <a:gd name="T46" fmla="*/ 1871669 w 3405187"/>
              <a:gd name="T47" fmla="*/ 61912 h 661987"/>
              <a:gd name="T48" fmla="*/ 1928819 w 3405187"/>
              <a:gd name="T49" fmla="*/ 28575 h 661987"/>
              <a:gd name="T50" fmla="*/ 1990732 w 3405187"/>
              <a:gd name="T51" fmla="*/ 0 h 661987"/>
              <a:gd name="T52" fmla="*/ 2252663 w 3405187"/>
              <a:gd name="T53" fmla="*/ 38100 h 661987"/>
              <a:gd name="T54" fmla="*/ 2295525 w 3405187"/>
              <a:gd name="T55" fmla="*/ 66675 h 661987"/>
              <a:gd name="T56" fmla="*/ 2319337 w 3405187"/>
              <a:gd name="T57" fmla="*/ 85725 h 661987"/>
              <a:gd name="T58" fmla="*/ 2443163 w 3405187"/>
              <a:gd name="T59" fmla="*/ 95250 h 661987"/>
              <a:gd name="T60" fmla="*/ 2486025 w 3405187"/>
              <a:gd name="T61" fmla="*/ 109537 h 661987"/>
              <a:gd name="T62" fmla="*/ 2624137 w 3405187"/>
              <a:gd name="T63" fmla="*/ 109537 h 661987"/>
              <a:gd name="T64" fmla="*/ 2690813 w 3405187"/>
              <a:gd name="T65" fmla="*/ 90487 h 661987"/>
              <a:gd name="T66" fmla="*/ 2881313 w 3405187"/>
              <a:gd name="T67" fmla="*/ 95250 h 661987"/>
              <a:gd name="T68" fmla="*/ 2905125 w 3405187"/>
              <a:gd name="T69" fmla="*/ 123825 h 661987"/>
              <a:gd name="T70" fmla="*/ 3033713 w 3405187"/>
              <a:gd name="T71" fmla="*/ 104775 h 661987"/>
              <a:gd name="T72" fmla="*/ 3176587 w 3405187"/>
              <a:gd name="T73" fmla="*/ 90487 h 661987"/>
              <a:gd name="T74" fmla="*/ 3286125 w 3405187"/>
              <a:gd name="T75" fmla="*/ 109537 h 661987"/>
              <a:gd name="T76" fmla="*/ 3314701 w 3405187"/>
              <a:gd name="T77" fmla="*/ 128587 h 661987"/>
              <a:gd name="T78" fmla="*/ 3348037 w 3405187"/>
              <a:gd name="T79" fmla="*/ 133350 h 661987"/>
              <a:gd name="T80" fmla="*/ 3405187 w 3405187"/>
              <a:gd name="T81" fmla="*/ 123825 h 66198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405187"/>
              <a:gd name="T124" fmla="*/ 0 h 661987"/>
              <a:gd name="T125" fmla="*/ 3405187 w 3405187"/>
              <a:gd name="T126" fmla="*/ 661987 h 66198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405187" h="661987">
                <a:moveTo>
                  <a:pt x="0" y="661987"/>
                </a:moveTo>
                <a:cubicBezTo>
                  <a:pt x="34925" y="660400"/>
                  <a:pt x="69925" y="660013"/>
                  <a:pt x="104775" y="657225"/>
                </a:cubicBezTo>
                <a:cubicBezTo>
                  <a:pt x="124929" y="655613"/>
                  <a:pt x="115779" y="650983"/>
                  <a:pt x="128587" y="638175"/>
                </a:cubicBezTo>
                <a:cubicBezTo>
                  <a:pt x="132635" y="634128"/>
                  <a:pt x="138478" y="632314"/>
                  <a:pt x="142875" y="628650"/>
                </a:cubicBezTo>
                <a:cubicBezTo>
                  <a:pt x="148049" y="624338"/>
                  <a:pt x="151558" y="618098"/>
                  <a:pt x="157162" y="614362"/>
                </a:cubicBezTo>
                <a:cubicBezTo>
                  <a:pt x="163435" y="610180"/>
                  <a:pt x="191832" y="605523"/>
                  <a:pt x="195262" y="604837"/>
                </a:cubicBezTo>
                <a:cubicBezTo>
                  <a:pt x="200025" y="601662"/>
                  <a:pt x="204430" y="597872"/>
                  <a:pt x="209550" y="595312"/>
                </a:cubicBezTo>
                <a:cubicBezTo>
                  <a:pt x="214040" y="593067"/>
                  <a:pt x="219917" y="593686"/>
                  <a:pt x="223837" y="590550"/>
                </a:cubicBezTo>
                <a:cubicBezTo>
                  <a:pt x="228307" y="586974"/>
                  <a:pt x="228508" y="579296"/>
                  <a:pt x="233362" y="576262"/>
                </a:cubicBezTo>
                <a:cubicBezTo>
                  <a:pt x="241876" y="570941"/>
                  <a:pt x="251898" y="566910"/>
                  <a:pt x="261937" y="566737"/>
                </a:cubicBezTo>
                <a:lnTo>
                  <a:pt x="538162" y="561975"/>
                </a:lnTo>
                <a:lnTo>
                  <a:pt x="566737" y="542925"/>
                </a:lnTo>
                <a:cubicBezTo>
                  <a:pt x="571500" y="539750"/>
                  <a:pt x="575595" y="535210"/>
                  <a:pt x="581025" y="533400"/>
                </a:cubicBezTo>
                <a:cubicBezTo>
                  <a:pt x="585787" y="531812"/>
                  <a:pt x="590924" y="531075"/>
                  <a:pt x="595312" y="528637"/>
                </a:cubicBezTo>
                <a:cubicBezTo>
                  <a:pt x="644433" y="501347"/>
                  <a:pt x="605848" y="515599"/>
                  <a:pt x="638175" y="504825"/>
                </a:cubicBezTo>
                <a:cubicBezTo>
                  <a:pt x="688627" y="506266"/>
                  <a:pt x="819048" y="514841"/>
                  <a:pt x="885825" y="504825"/>
                </a:cubicBezTo>
                <a:cubicBezTo>
                  <a:pt x="891485" y="503976"/>
                  <a:pt x="895350" y="498475"/>
                  <a:pt x="900112" y="495300"/>
                </a:cubicBezTo>
                <a:cubicBezTo>
                  <a:pt x="915207" y="472657"/>
                  <a:pt x="907826" y="486444"/>
                  <a:pt x="919162" y="452437"/>
                </a:cubicBezTo>
                <a:cubicBezTo>
                  <a:pt x="920750" y="447675"/>
                  <a:pt x="919055" y="439368"/>
                  <a:pt x="923925" y="438150"/>
                </a:cubicBezTo>
                <a:lnTo>
                  <a:pt x="942975" y="433387"/>
                </a:lnTo>
                <a:cubicBezTo>
                  <a:pt x="947737" y="428625"/>
                  <a:pt x="951658" y="422836"/>
                  <a:pt x="957262" y="419100"/>
                </a:cubicBezTo>
                <a:cubicBezTo>
                  <a:pt x="961439" y="416315"/>
                  <a:pt x="966546" y="414737"/>
                  <a:pt x="971550" y="414337"/>
                </a:cubicBezTo>
                <a:cubicBezTo>
                  <a:pt x="1006400" y="411549"/>
                  <a:pt x="1041400" y="411162"/>
                  <a:pt x="1076325" y="409575"/>
                </a:cubicBezTo>
                <a:cubicBezTo>
                  <a:pt x="1077912" y="404812"/>
                  <a:pt x="1077002" y="398205"/>
                  <a:pt x="1081087" y="395287"/>
                </a:cubicBezTo>
                <a:cubicBezTo>
                  <a:pt x="1089257" y="389451"/>
                  <a:pt x="1099630" y="386180"/>
                  <a:pt x="1109662" y="385762"/>
                </a:cubicBezTo>
                <a:lnTo>
                  <a:pt x="1223962" y="381000"/>
                </a:lnTo>
                <a:cubicBezTo>
                  <a:pt x="1268573" y="366129"/>
                  <a:pt x="1202592" y="390490"/>
                  <a:pt x="1252537" y="361950"/>
                </a:cubicBezTo>
                <a:cubicBezTo>
                  <a:pt x="1258220" y="358703"/>
                  <a:pt x="1265237" y="358775"/>
                  <a:pt x="1271587" y="357187"/>
                </a:cubicBezTo>
                <a:cubicBezTo>
                  <a:pt x="1277937" y="350837"/>
                  <a:pt x="1284793" y="344955"/>
                  <a:pt x="1290637" y="338137"/>
                </a:cubicBezTo>
                <a:cubicBezTo>
                  <a:pt x="1294362" y="333791"/>
                  <a:pt x="1296115" y="327897"/>
                  <a:pt x="1300162" y="323850"/>
                </a:cubicBezTo>
                <a:cubicBezTo>
                  <a:pt x="1304210" y="319803"/>
                  <a:pt x="1309687" y="317500"/>
                  <a:pt x="1314450" y="314325"/>
                </a:cubicBezTo>
                <a:cubicBezTo>
                  <a:pt x="1317625" y="309562"/>
                  <a:pt x="1319505" y="303613"/>
                  <a:pt x="1323975" y="300037"/>
                </a:cubicBezTo>
                <a:cubicBezTo>
                  <a:pt x="1328855" y="296133"/>
                  <a:pt x="1360893" y="290748"/>
                  <a:pt x="1362075" y="290512"/>
                </a:cubicBezTo>
                <a:cubicBezTo>
                  <a:pt x="1383910" y="257760"/>
                  <a:pt x="1370265" y="265557"/>
                  <a:pt x="1395412" y="257175"/>
                </a:cubicBezTo>
                <a:cubicBezTo>
                  <a:pt x="1398991" y="251806"/>
                  <a:pt x="1414260" y="220965"/>
                  <a:pt x="1428750" y="219075"/>
                </a:cubicBezTo>
                <a:cubicBezTo>
                  <a:pt x="1460273" y="214963"/>
                  <a:pt x="1492250" y="215900"/>
                  <a:pt x="1524000" y="214312"/>
                </a:cubicBezTo>
                <a:cubicBezTo>
                  <a:pt x="1533525" y="207962"/>
                  <a:pt x="1546225" y="204787"/>
                  <a:pt x="1552575" y="195262"/>
                </a:cubicBezTo>
                <a:lnTo>
                  <a:pt x="1571625" y="166687"/>
                </a:lnTo>
                <a:cubicBezTo>
                  <a:pt x="1574800" y="161925"/>
                  <a:pt x="1576388" y="155575"/>
                  <a:pt x="1581150" y="152400"/>
                </a:cubicBezTo>
                <a:cubicBezTo>
                  <a:pt x="1614833" y="129944"/>
                  <a:pt x="1573118" y="158136"/>
                  <a:pt x="1614487" y="128587"/>
                </a:cubicBezTo>
                <a:cubicBezTo>
                  <a:pt x="1619145" y="125260"/>
                  <a:pt x="1624378" y="122726"/>
                  <a:pt x="1628775" y="119062"/>
                </a:cubicBezTo>
                <a:cubicBezTo>
                  <a:pt x="1669403" y="85206"/>
                  <a:pt x="1619684" y="118846"/>
                  <a:pt x="1657350" y="100012"/>
                </a:cubicBezTo>
                <a:cubicBezTo>
                  <a:pt x="1662469" y="97452"/>
                  <a:pt x="1665977" y="91336"/>
                  <a:pt x="1671637" y="90487"/>
                </a:cubicBezTo>
                <a:cubicBezTo>
                  <a:pt x="1698372" y="86477"/>
                  <a:pt x="1725640" y="87722"/>
                  <a:pt x="1752600" y="85725"/>
                </a:cubicBezTo>
                <a:cubicBezTo>
                  <a:pt x="1768511" y="84546"/>
                  <a:pt x="1784350" y="82550"/>
                  <a:pt x="1800225" y="80962"/>
                </a:cubicBezTo>
                <a:cubicBezTo>
                  <a:pt x="1804987" y="79375"/>
                  <a:pt x="1810022" y="78445"/>
                  <a:pt x="1814512" y="76200"/>
                </a:cubicBezTo>
                <a:cubicBezTo>
                  <a:pt x="1819632" y="73640"/>
                  <a:pt x="1823247" y="68063"/>
                  <a:pt x="1828800" y="66675"/>
                </a:cubicBezTo>
                <a:cubicBezTo>
                  <a:pt x="1842746" y="63188"/>
                  <a:pt x="1857375" y="63500"/>
                  <a:pt x="1871662" y="61912"/>
                </a:cubicBezTo>
                <a:cubicBezTo>
                  <a:pt x="1899477" y="52642"/>
                  <a:pt x="1873934" y="64404"/>
                  <a:pt x="1895475" y="42862"/>
                </a:cubicBezTo>
                <a:cubicBezTo>
                  <a:pt x="1906438" y="31898"/>
                  <a:pt x="1914238" y="32218"/>
                  <a:pt x="1928812" y="28575"/>
                </a:cubicBezTo>
                <a:cubicBezTo>
                  <a:pt x="1938337" y="22225"/>
                  <a:pt x="1946281" y="12302"/>
                  <a:pt x="1957387" y="9525"/>
                </a:cubicBezTo>
                <a:cubicBezTo>
                  <a:pt x="1981307" y="3544"/>
                  <a:pt x="1970227" y="6832"/>
                  <a:pt x="1990725" y="0"/>
                </a:cubicBezTo>
                <a:lnTo>
                  <a:pt x="2224087" y="4762"/>
                </a:lnTo>
                <a:cubicBezTo>
                  <a:pt x="2271203" y="6540"/>
                  <a:pt x="2212957" y="11630"/>
                  <a:pt x="2252662" y="38100"/>
                </a:cubicBezTo>
                <a:lnTo>
                  <a:pt x="2281237" y="57150"/>
                </a:lnTo>
                <a:cubicBezTo>
                  <a:pt x="2286000" y="60325"/>
                  <a:pt x="2290095" y="64865"/>
                  <a:pt x="2295525" y="66675"/>
                </a:cubicBezTo>
                <a:lnTo>
                  <a:pt x="2309812" y="71437"/>
                </a:lnTo>
                <a:cubicBezTo>
                  <a:pt x="2312987" y="76200"/>
                  <a:pt x="2314867" y="82149"/>
                  <a:pt x="2319337" y="85725"/>
                </a:cubicBezTo>
                <a:cubicBezTo>
                  <a:pt x="2323257" y="88861"/>
                  <a:pt x="2328620" y="90102"/>
                  <a:pt x="2333625" y="90487"/>
                </a:cubicBezTo>
                <a:cubicBezTo>
                  <a:pt x="2370064" y="93290"/>
                  <a:pt x="2406650" y="93662"/>
                  <a:pt x="2443162" y="95250"/>
                </a:cubicBezTo>
                <a:cubicBezTo>
                  <a:pt x="2452687" y="96837"/>
                  <a:pt x="2462576" y="96959"/>
                  <a:pt x="2471737" y="100012"/>
                </a:cubicBezTo>
                <a:cubicBezTo>
                  <a:pt x="2477167" y="101822"/>
                  <a:pt x="2480905" y="106977"/>
                  <a:pt x="2486025" y="109537"/>
                </a:cubicBezTo>
                <a:cubicBezTo>
                  <a:pt x="2490515" y="111782"/>
                  <a:pt x="2495550" y="112712"/>
                  <a:pt x="2500312" y="114300"/>
                </a:cubicBezTo>
                <a:cubicBezTo>
                  <a:pt x="2541587" y="112712"/>
                  <a:pt x="2583219" y="115181"/>
                  <a:pt x="2624137" y="109537"/>
                </a:cubicBezTo>
                <a:cubicBezTo>
                  <a:pt x="2630809" y="108617"/>
                  <a:pt x="2631949" y="97100"/>
                  <a:pt x="2638425" y="95250"/>
                </a:cubicBezTo>
                <a:cubicBezTo>
                  <a:pt x="2655285" y="90433"/>
                  <a:pt x="2673350" y="92075"/>
                  <a:pt x="2690812" y="90487"/>
                </a:cubicBezTo>
                <a:cubicBezTo>
                  <a:pt x="2742829" y="55810"/>
                  <a:pt x="2704205" y="77548"/>
                  <a:pt x="2843212" y="85725"/>
                </a:cubicBezTo>
                <a:cubicBezTo>
                  <a:pt x="2857174" y="86546"/>
                  <a:pt x="2868507" y="90981"/>
                  <a:pt x="2881312" y="95250"/>
                </a:cubicBezTo>
                <a:cubicBezTo>
                  <a:pt x="2884487" y="101600"/>
                  <a:pt x="2886292" y="108846"/>
                  <a:pt x="2890837" y="114300"/>
                </a:cubicBezTo>
                <a:cubicBezTo>
                  <a:pt x="2894501" y="118697"/>
                  <a:pt x="2899404" y="123628"/>
                  <a:pt x="2905125" y="123825"/>
                </a:cubicBezTo>
                <a:lnTo>
                  <a:pt x="3028950" y="119062"/>
                </a:lnTo>
                <a:cubicBezTo>
                  <a:pt x="3030537" y="114300"/>
                  <a:pt x="3030162" y="108325"/>
                  <a:pt x="3033712" y="104775"/>
                </a:cubicBezTo>
                <a:cubicBezTo>
                  <a:pt x="3050088" y="88399"/>
                  <a:pt x="3058609" y="86951"/>
                  <a:pt x="3076575" y="80962"/>
                </a:cubicBezTo>
                <a:cubicBezTo>
                  <a:pt x="3079491" y="81205"/>
                  <a:pt x="3166283" y="87911"/>
                  <a:pt x="3176587" y="90487"/>
                </a:cubicBezTo>
                <a:cubicBezTo>
                  <a:pt x="3182140" y="91875"/>
                  <a:pt x="3185353" y="98506"/>
                  <a:pt x="3190875" y="100012"/>
                </a:cubicBezTo>
                <a:cubicBezTo>
                  <a:pt x="3203436" y="103438"/>
                  <a:pt x="3282696" y="109251"/>
                  <a:pt x="3286125" y="109537"/>
                </a:cubicBezTo>
                <a:cubicBezTo>
                  <a:pt x="3290887" y="111125"/>
                  <a:pt x="3296235" y="111515"/>
                  <a:pt x="3300412" y="114300"/>
                </a:cubicBezTo>
                <a:cubicBezTo>
                  <a:pt x="3306016" y="118036"/>
                  <a:pt x="3309526" y="124275"/>
                  <a:pt x="3314700" y="128587"/>
                </a:cubicBezTo>
                <a:cubicBezTo>
                  <a:pt x="3319097" y="132251"/>
                  <a:pt x="3324225" y="134937"/>
                  <a:pt x="3328987" y="138112"/>
                </a:cubicBezTo>
                <a:cubicBezTo>
                  <a:pt x="3335337" y="136525"/>
                  <a:pt x="3341743" y="135148"/>
                  <a:pt x="3348037" y="133350"/>
                </a:cubicBezTo>
                <a:cubicBezTo>
                  <a:pt x="3352864" y="131971"/>
                  <a:pt x="3357373" y="129412"/>
                  <a:pt x="3362325" y="128587"/>
                </a:cubicBezTo>
                <a:cubicBezTo>
                  <a:pt x="3376505" y="126224"/>
                  <a:pt x="3405187" y="123825"/>
                  <a:pt x="3405187" y="12382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286625" y="1782763"/>
            <a:ext cx="990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200" dirty="0">
                <a:latin typeface="Symbol" pitchFamily="18" charset="2"/>
                <a:ea typeface="ＭＳ Ｐゴシック" pitchFamily="-112" charset="-128"/>
                <a:cs typeface="+mn-cs"/>
              </a:rPr>
              <a:t>l</a:t>
            </a:r>
            <a:r>
              <a:rPr lang="en-US" sz="1200" dirty="0">
                <a:ea typeface="ＭＳ Ｐゴシック" pitchFamily="-112" charset="-128"/>
                <a:cs typeface="+mn-cs"/>
              </a:rPr>
              <a:t>(</a:t>
            </a:r>
            <a:r>
              <a:rPr lang="en-US" sz="1200" dirty="0" err="1">
                <a:ea typeface="ＭＳ Ｐゴシック" pitchFamily="-112" charset="-128"/>
                <a:cs typeface="+mn-cs"/>
              </a:rPr>
              <a:t>t→t+</a:t>
            </a:r>
            <a:r>
              <a:rPr lang="en-US" sz="1200" dirty="0" err="1">
                <a:latin typeface="Symbol" pitchFamily="18" charset="2"/>
                <a:ea typeface="ＭＳ Ｐゴシック" pitchFamily="-112" charset="-128"/>
                <a:cs typeface="+mn-cs"/>
              </a:rPr>
              <a:t>t</a:t>
            </a:r>
            <a:r>
              <a:rPr lang="en-US" sz="1200" dirty="0">
                <a:ea typeface="ＭＳ Ｐゴシック" pitchFamily="-112" charset="-128"/>
                <a:cs typeface="+mn-cs"/>
              </a:rPr>
              <a:t>)</a:t>
            </a:r>
            <a:endParaRPr lang="en-US" sz="1600" dirty="0">
              <a:latin typeface="+mj-lt"/>
              <a:ea typeface="ＭＳ Ｐゴシック" pitchFamily="-112" charset="-128"/>
              <a:cs typeface="+mn-cs"/>
            </a:endParaRPr>
          </a:p>
        </p:txBody>
      </p:sp>
      <p:sp>
        <p:nvSpPr>
          <p:cNvPr id="155678" name="TextBox 37"/>
          <p:cNvSpPr txBox="1">
            <a:spLocks noChangeArrowheads="1"/>
          </p:cNvSpPr>
          <p:nvPr/>
        </p:nvSpPr>
        <p:spPr bwMode="auto">
          <a:xfrm>
            <a:off x="7286625" y="1325563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/>
              <a:t>n(t)</a:t>
            </a:r>
          </a:p>
        </p:txBody>
      </p:sp>
      <p:sp>
        <p:nvSpPr>
          <p:cNvPr id="155679" name="Oval 39"/>
          <p:cNvSpPr>
            <a:spLocks noChangeArrowheads="1"/>
          </p:cNvSpPr>
          <p:nvPr/>
        </p:nvSpPr>
        <p:spPr bwMode="auto">
          <a:xfrm>
            <a:off x="7167563" y="1744663"/>
            <a:ext cx="76200" cy="76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55680" name="Oval 40"/>
          <p:cNvSpPr>
            <a:spLocks noChangeArrowheads="1"/>
          </p:cNvSpPr>
          <p:nvPr/>
        </p:nvSpPr>
        <p:spPr bwMode="auto">
          <a:xfrm>
            <a:off x="8239125" y="1377950"/>
            <a:ext cx="76200" cy="76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55681" name="Oval 41"/>
          <p:cNvSpPr>
            <a:spLocks noChangeArrowheads="1"/>
          </p:cNvSpPr>
          <p:nvPr/>
        </p:nvSpPr>
        <p:spPr bwMode="auto">
          <a:xfrm>
            <a:off x="6105525" y="2011363"/>
            <a:ext cx="76200" cy="76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55682" name="Curved Right Arrow 51"/>
          <p:cNvSpPr>
            <a:spLocks noChangeArrowheads="1"/>
          </p:cNvSpPr>
          <p:nvPr/>
        </p:nvSpPr>
        <p:spPr bwMode="auto">
          <a:xfrm>
            <a:off x="5919788" y="2049463"/>
            <a:ext cx="152400" cy="295275"/>
          </a:xfrm>
          <a:prstGeom prst="curvedRightArrow">
            <a:avLst>
              <a:gd name="adj1" fmla="val 25008"/>
              <a:gd name="adj2" fmla="val 49998"/>
              <a:gd name="adj3" fmla="val 25000"/>
            </a:avLst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55683" name="Curved Right Arrow 52"/>
          <p:cNvSpPr>
            <a:spLocks noChangeArrowheads="1"/>
          </p:cNvSpPr>
          <p:nvPr/>
        </p:nvSpPr>
        <p:spPr bwMode="auto">
          <a:xfrm>
            <a:off x="6981825" y="1782763"/>
            <a:ext cx="152400" cy="228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55684" name="Curved Right Arrow 53"/>
          <p:cNvSpPr>
            <a:spLocks noChangeArrowheads="1"/>
          </p:cNvSpPr>
          <p:nvPr/>
        </p:nvSpPr>
        <p:spPr bwMode="auto">
          <a:xfrm>
            <a:off x="8067675" y="1430338"/>
            <a:ext cx="152400" cy="733425"/>
          </a:xfrm>
          <a:prstGeom prst="curvedRightArrow">
            <a:avLst>
              <a:gd name="adj1" fmla="val 24998"/>
              <a:gd name="adj2" fmla="val 49997"/>
              <a:gd name="adj3" fmla="val 25000"/>
            </a:avLst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graphicFrame>
        <p:nvGraphicFramePr>
          <p:cNvPr id="155650" name="Object 3"/>
          <p:cNvGraphicFramePr>
            <a:graphicFrameLocks noChangeAspect="1"/>
          </p:cNvGraphicFramePr>
          <p:nvPr/>
        </p:nvGraphicFramePr>
        <p:xfrm>
          <a:off x="7426325" y="3336925"/>
          <a:ext cx="1565275" cy="495300"/>
        </p:xfrm>
        <a:graphic>
          <a:graphicData uri="http://schemas.openxmlformats.org/presentationml/2006/ole">
            <p:oleObj spid="_x0000_s155650" name="Equation" r:id="rId5" imgW="761760" imgH="241200" progId="Equation.3">
              <p:embed/>
            </p:oleObj>
          </a:graphicData>
        </a:graphic>
      </p:graphicFrame>
      <p:graphicFrame>
        <p:nvGraphicFramePr>
          <p:cNvPr id="155651" name="Object 4"/>
          <p:cNvGraphicFramePr>
            <a:graphicFrameLocks noChangeAspect="1"/>
          </p:cNvGraphicFramePr>
          <p:nvPr/>
        </p:nvGraphicFramePr>
        <p:xfrm>
          <a:off x="6096000" y="4251325"/>
          <a:ext cx="2590800" cy="455613"/>
        </p:xfrm>
        <a:graphic>
          <a:graphicData uri="http://schemas.openxmlformats.org/presentationml/2006/ole">
            <p:oleObj spid="_x0000_s155651" name="Equation" r:id="rId6" imgW="1371600" imgH="241200" progId="Equation.3">
              <p:embed/>
            </p:oleObj>
          </a:graphicData>
        </a:graphic>
      </p:graphicFrame>
      <p:sp>
        <p:nvSpPr>
          <p:cNvPr id="155685" name="TextBox 45"/>
          <p:cNvSpPr txBox="1">
            <a:spLocks noChangeArrowheads="1"/>
          </p:cNvSpPr>
          <p:nvPr/>
        </p:nvSpPr>
        <p:spPr bwMode="auto">
          <a:xfrm>
            <a:off x="5638800" y="3413125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In steady state:</a:t>
            </a:r>
            <a:endParaRPr lang="en-US" baseline="30000"/>
          </a:p>
        </p:txBody>
      </p:sp>
      <p:sp>
        <p:nvSpPr>
          <p:cNvPr id="155686" name="Rectangle 46"/>
          <p:cNvSpPr>
            <a:spLocks noChangeArrowheads="1"/>
          </p:cNvSpPr>
          <p:nvPr/>
        </p:nvSpPr>
        <p:spPr bwMode="auto">
          <a:xfrm>
            <a:off x="5638800" y="3336925"/>
            <a:ext cx="3352800" cy="533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55687" name="Rectangle 48"/>
          <p:cNvSpPr>
            <a:spLocks noChangeArrowheads="1"/>
          </p:cNvSpPr>
          <p:nvPr/>
        </p:nvSpPr>
        <p:spPr bwMode="auto">
          <a:xfrm>
            <a:off x="5867400" y="4210050"/>
            <a:ext cx="2971800" cy="533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55688" name="TextBox 11"/>
          <p:cNvSpPr txBox="1">
            <a:spLocks noChangeArrowheads="1"/>
          </p:cNvSpPr>
          <p:nvPr/>
        </p:nvSpPr>
        <p:spPr bwMode="auto">
          <a:xfrm>
            <a:off x="228600" y="5562600"/>
            <a:ext cx="281940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/>
              <a:t>Shape in this region is important</a:t>
            </a:r>
          </a:p>
        </p:txBody>
      </p:sp>
      <p:sp>
        <p:nvSpPr>
          <p:cNvPr id="155689" name="Freeform 41"/>
          <p:cNvSpPr>
            <a:spLocks/>
          </p:cNvSpPr>
          <p:nvPr/>
        </p:nvSpPr>
        <p:spPr bwMode="auto">
          <a:xfrm>
            <a:off x="3048000" y="5059363"/>
            <a:ext cx="1143000" cy="668337"/>
          </a:xfrm>
          <a:custGeom>
            <a:avLst/>
            <a:gdLst>
              <a:gd name="T0" fmla="*/ 0 w 1333500"/>
              <a:gd name="T1" fmla="*/ 668020 h 838200"/>
              <a:gd name="T2" fmla="*/ 653143 w 1333500"/>
              <a:gd name="T3" fmla="*/ 546562 h 838200"/>
              <a:gd name="T4" fmla="*/ 1143000 w 1333500"/>
              <a:gd name="T5" fmla="*/ 0 h 838200"/>
              <a:gd name="T6" fmla="*/ 0 60000 65536"/>
              <a:gd name="T7" fmla="*/ 0 60000 65536"/>
              <a:gd name="T8" fmla="*/ 0 60000 65536"/>
              <a:gd name="T9" fmla="*/ 0 w 1333500"/>
              <a:gd name="T10" fmla="*/ 0 h 838200"/>
              <a:gd name="T11" fmla="*/ 1333500 w 1333500"/>
              <a:gd name="T12" fmla="*/ 838200 h 838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3500" h="838200">
                <a:moveTo>
                  <a:pt x="0" y="838200"/>
                </a:moveTo>
                <a:cubicBezTo>
                  <a:pt x="269875" y="831850"/>
                  <a:pt x="539750" y="825500"/>
                  <a:pt x="762000" y="685800"/>
                </a:cubicBezTo>
                <a:cubicBezTo>
                  <a:pt x="984250" y="546100"/>
                  <a:pt x="1158875" y="273050"/>
                  <a:pt x="1333500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5690" name="Down Arrow 41"/>
          <p:cNvSpPr>
            <a:spLocks noChangeArrowheads="1"/>
          </p:cNvSpPr>
          <p:nvPr/>
        </p:nvSpPr>
        <p:spPr bwMode="auto">
          <a:xfrm>
            <a:off x="7086600" y="3870325"/>
            <a:ext cx="2286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55691" name="Down Arrow 42"/>
          <p:cNvSpPr>
            <a:spLocks noChangeArrowheads="1"/>
          </p:cNvSpPr>
          <p:nvPr/>
        </p:nvSpPr>
        <p:spPr bwMode="auto">
          <a:xfrm>
            <a:off x="7099300" y="4759325"/>
            <a:ext cx="2286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graphicFrame>
        <p:nvGraphicFramePr>
          <p:cNvPr id="155652" name="Object 4"/>
          <p:cNvGraphicFramePr>
            <a:graphicFrameLocks noChangeAspect="1"/>
          </p:cNvGraphicFramePr>
          <p:nvPr/>
        </p:nvGraphicFramePr>
        <p:xfrm>
          <a:off x="6553200" y="5165725"/>
          <a:ext cx="1608138" cy="863600"/>
        </p:xfrm>
        <a:graphic>
          <a:graphicData uri="http://schemas.openxmlformats.org/presentationml/2006/ole">
            <p:oleObj spid="_x0000_s155652" name="Equation" r:id="rId7" imgW="850680" imgH="457200" progId="Equation.3">
              <p:embed/>
            </p:oleObj>
          </a:graphicData>
        </a:graphic>
      </p:graphicFrame>
      <p:sp>
        <p:nvSpPr>
          <p:cNvPr id="155692" name="Rectangle 48"/>
          <p:cNvSpPr>
            <a:spLocks noChangeArrowheads="1"/>
          </p:cNvSpPr>
          <p:nvPr/>
        </p:nvSpPr>
        <p:spPr bwMode="auto">
          <a:xfrm>
            <a:off x="6324600" y="5165725"/>
            <a:ext cx="1981200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55693" name="Rectangle 46"/>
          <p:cNvSpPr>
            <a:spLocks noChangeArrowheads="1"/>
          </p:cNvSpPr>
          <p:nvPr/>
        </p:nvSpPr>
        <p:spPr bwMode="auto">
          <a:xfrm>
            <a:off x="5045075" y="6492875"/>
            <a:ext cx="1187450" cy="3651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Approach to Steady State—Speed of Control</a:t>
            </a:r>
          </a:p>
        </p:txBody>
      </p:sp>
      <p:sp>
        <p:nvSpPr>
          <p:cNvPr id="158725" name="Slide Number Placeholder 4"/>
          <p:cNvSpPr txBox="1">
            <a:spLocks/>
          </p:cNvSpPr>
          <p:nvPr/>
        </p:nvSpPr>
        <p:spPr bwMode="auto">
          <a:xfrm>
            <a:off x="6934200" y="6096000"/>
            <a:ext cx="1993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800" i="1"/>
              <a:t>Slide </a:t>
            </a:r>
            <a:fld id="{960D3014-CCB5-43F4-9779-016BB1207276}" type="slidenum">
              <a:rPr lang="en-US" sz="800" i="1"/>
              <a:pPr algn="r" eaLnBrk="0" hangingPunct="0"/>
              <a:t>12</a:t>
            </a:fld>
            <a:endParaRPr lang="en-US" sz="800" i="1"/>
          </a:p>
        </p:txBody>
      </p:sp>
      <p:graphicFrame>
        <p:nvGraphicFramePr>
          <p:cNvPr id="158722" name="Object 2"/>
          <p:cNvGraphicFramePr>
            <a:graphicFrameLocks noChangeAspect="1"/>
          </p:cNvGraphicFramePr>
          <p:nvPr/>
        </p:nvGraphicFramePr>
        <p:xfrm>
          <a:off x="1589088" y="4445000"/>
          <a:ext cx="5421312" cy="584200"/>
        </p:xfrm>
        <a:graphic>
          <a:graphicData uri="http://schemas.openxmlformats.org/presentationml/2006/ole">
            <p:oleObj spid="_x0000_s158722" name="Equation" r:id="rId4" imgW="2120760" imgH="228600" progId="Equation.3">
              <p:embed/>
            </p:oleObj>
          </a:graphicData>
        </a:graphic>
      </p:graphicFrame>
      <p:sp>
        <p:nvSpPr>
          <p:cNvPr id="158726" name="TextBox 4"/>
          <p:cNvSpPr txBox="1">
            <a:spLocks noChangeArrowheads="1"/>
          </p:cNvSpPr>
          <p:nvPr/>
        </p:nvSpPr>
        <p:spPr bwMode="auto">
          <a:xfrm>
            <a:off x="1600200" y="1676400"/>
            <a:ext cx="4868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no communications  … slow</a:t>
            </a:r>
          </a:p>
        </p:txBody>
      </p:sp>
      <p:graphicFrame>
        <p:nvGraphicFramePr>
          <p:cNvPr id="158723" name="Object 3"/>
          <p:cNvGraphicFramePr>
            <a:graphicFrameLocks noChangeAspect="1"/>
          </p:cNvGraphicFramePr>
          <p:nvPr/>
        </p:nvGraphicFramePr>
        <p:xfrm>
          <a:off x="3059113" y="2463800"/>
          <a:ext cx="2174875" cy="584200"/>
        </p:xfrm>
        <a:graphic>
          <a:graphicData uri="http://schemas.openxmlformats.org/presentationml/2006/ole">
            <p:oleObj spid="_x0000_s158723" name="Equation" r:id="rId5" imgW="850680" imgH="228600" progId="Equation.3">
              <p:embed/>
            </p:oleObj>
          </a:graphicData>
        </a:graphic>
      </p:graphicFrame>
      <p:sp>
        <p:nvSpPr>
          <p:cNvPr id="158727" name="TextBox 6"/>
          <p:cNvSpPr txBox="1">
            <a:spLocks noChangeArrowheads="1"/>
          </p:cNvSpPr>
          <p:nvPr/>
        </p:nvSpPr>
        <p:spPr bwMode="auto">
          <a:xfrm>
            <a:off x="1600200" y="3514725"/>
            <a:ext cx="6265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with communications  … much faster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tle 2"/>
          <p:cNvSpPr>
            <a:spLocks noGrp="1"/>
          </p:cNvSpPr>
          <p:nvPr>
            <p:ph type="title"/>
          </p:nvPr>
        </p:nvSpPr>
        <p:spPr>
          <a:xfrm>
            <a:off x="52388" y="147638"/>
            <a:ext cx="8343900" cy="8382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Optimization &amp; Control Theory for Smart Grids: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Control </a:t>
            </a: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(of electric vehicle charging)</a:t>
            </a:r>
            <a:endParaRPr lang="en-US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66565" name="Rectangle 22"/>
          <p:cNvSpPr>
            <a:spLocks noChangeArrowheads="1"/>
          </p:cNvSpPr>
          <p:nvPr/>
        </p:nvSpPr>
        <p:spPr bwMode="auto">
          <a:xfrm>
            <a:off x="-304800" y="5500688"/>
            <a:ext cx="9739313" cy="15525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grpSp>
        <p:nvGrpSpPr>
          <p:cNvPr id="66566" name="Group 21"/>
          <p:cNvGrpSpPr>
            <a:grpSpLocks/>
          </p:cNvGrpSpPr>
          <p:nvPr/>
        </p:nvGrpSpPr>
        <p:grpSpPr bwMode="auto">
          <a:xfrm>
            <a:off x="188913" y="1944688"/>
            <a:ext cx="9005887" cy="5097462"/>
            <a:chOff x="304800" y="522534"/>
            <a:chExt cx="9005888" cy="5097760"/>
          </a:xfrm>
        </p:grpSpPr>
        <p:pic>
          <p:nvPicPr>
            <p:cNvPr id="6657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3100" y="787647"/>
              <a:ext cx="6138863" cy="39020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" name="Freeform 5"/>
            <p:cNvSpPr/>
            <p:nvPr/>
          </p:nvSpPr>
          <p:spPr bwMode="auto">
            <a:xfrm>
              <a:off x="1541462" y="1140107"/>
              <a:ext cx="5105401" cy="327044"/>
            </a:xfrm>
            <a:custGeom>
              <a:avLst/>
              <a:gdLst>
                <a:gd name="connsiteX0" fmla="*/ 0 w 5105400"/>
                <a:gd name="connsiteY0" fmla="*/ 0 h 327660"/>
                <a:gd name="connsiteX1" fmla="*/ 1143000 w 5105400"/>
                <a:gd name="connsiteY1" fmla="*/ 83820 h 327660"/>
                <a:gd name="connsiteX2" fmla="*/ 3070860 w 5105400"/>
                <a:gd name="connsiteY2" fmla="*/ 213360 h 327660"/>
                <a:gd name="connsiteX3" fmla="*/ 4442460 w 5105400"/>
                <a:gd name="connsiteY3" fmla="*/ 289560 h 327660"/>
                <a:gd name="connsiteX4" fmla="*/ 5105400 w 5105400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5400" h="327660">
                  <a:moveTo>
                    <a:pt x="0" y="0"/>
                  </a:moveTo>
                  <a:lnTo>
                    <a:pt x="1143000" y="83820"/>
                  </a:lnTo>
                  <a:lnTo>
                    <a:pt x="3070860" y="213360"/>
                  </a:lnTo>
                  <a:lnTo>
                    <a:pt x="4442460" y="289560"/>
                  </a:lnTo>
                  <a:lnTo>
                    <a:pt x="5105400" y="327660"/>
                  </a:lnTo>
                </a:path>
              </a:pathLst>
            </a:custGeom>
            <a:noFill/>
            <a:ln w="349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541462" y="1200436"/>
              <a:ext cx="5105401" cy="549307"/>
            </a:xfrm>
            <a:custGeom>
              <a:avLst/>
              <a:gdLst>
                <a:gd name="connsiteX0" fmla="*/ 0 w 5105400"/>
                <a:gd name="connsiteY0" fmla="*/ 0 h 548640"/>
                <a:gd name="connsiteX1" fmla="*/ 1310640 w 5105400"/>
                <a:gd name="connsiteY1" fmla="*/ 182880 h 548640"/>
                <a:gd name="connsiteX2" fmla="*/ 2651760 w 5105400"/>
                <a:gd name="connsiteY2" fmla="*/ 327660 h 548640"/>
                <a:gd name="connsiteX3" fmla="*/ 4130040 w 5105400"/>
                <a:gd name="connsiteY3" fmla="*/ 457200 h 548640"/>
                <a:gd name="connsiteX4" fmla="*/ 5105400 w 5105400"/>
                <a:gd name="connsiteY4" fmla="*/ 54864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5400" h="548640">
                  <a:moveTo>
                    <a:pt x="0" y="0"/>
                  </a:moveTo>
                  <a:lnTo>
                    <a:pt x="1310640" y="182880"/>
                  </a:lnTo>
                  <a:cubicBezTo>
                    <a:pt x="1752600" y="237490"/>
                    <a:pt x="2651760" y="327660"/>
                    <a:pt x="2651760" y="327660"/>
                  </a:cubicBezTo>
                  <a:lnTo>
                    <a:pt x="4130040" y="457200"/>
                  </a:lnTo>
                  <a:lnTo>
                    <a:pt x="5105400" y="548640"/>
                  </a:lnTo>
                </a:path>
              </a:pathLst>
            </a:custGeom>
            <a:noFill/>
            <a:ln w="3556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549400" y="2168867"/>
              <a:ext cx="5089526" cy="1325640"/>
            </a:xfrm>
            <a:custGeom>
              <a:avLst/>
              <a:gdLst>
                <a:gd name="connsiteX0" fmla="*/ 0 w 5090160"/>
                <a:gd name="connsiteY0" fmla="*/ 0 h 1325880"/>
                <a:gd name="connsiteX1" fmla="*/ 434340 w 5090160"/>
                <a:gd name="connsiteY1" fmla="*/ 243840 h 1325880"/>
                <a:gd name="connsiteX2" fmla="*/ 914400 w 5090160"/>
                <a:gd name="connsiteY2" fmla="*/ 457200 h 1325880"/>
                <a:gd name="connsiteX3" fmla="*/ 1440180 w 5090160"/>
                <a:gd name="connsiteY3" fmla="*/ 624840 h 1325880"/>
                <a:gd name="connsiteX4" fmla="*/ 2103120 w 5090160"/>
                <a:gd name="connsiteY4" fmla="*/ 815340 h 1325880"/>
                <a:gd name="connsiteX5" fmla="*/ 2743200 w 5090160"/>
                <a:gd name="connsiteY5" fmla="*/ 944880 h 1325880"/>
                <a:gd name="connsiteX6" fmla="*/ 3406140 w 5090160"/>
                <a:gd name="connsiteY6" fmla="*/ 1082040 h 1325880"/>
                <a:gd name="connsiteX7" fmla="*/ 4038600 w 5090160"/>
                <a:gd name="connsiteY7" fmla="*/ 1173480 h 1325880"/>
                <a:gd name="connsiteX8" fmla="*/ 4823460 w 5090160"/>
                <a:gd name="connsiteY8" fmla="*/ 1295400 h 1325880"/>
                <a:gd name="connsiteX9" fmla="*/ 5090160 w 5090160"/>
                <a:gd name="connsiteY9" fmla="*/ 132588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90160" h="1325880">
                  <a:moveTo>
                    <a:pt x="0" y="0"/>
                  </a:moveTo>
                  <a:cubicBezTo>
                    <a:pt x="140970" y="83820"/>
                    <a:pt x="281940" y="167640"/>
                    <a:pt x="434340" y="243840"/>
                  </a:cubicBezTo>
                  <a:cubicBezTo>
                    <a:pt x="586740" y="320040"/>
                    <a:pt x="746760" y="393700"/>
                    <a:pt x="914400" y="457200"/>
                  </a:cubicBezTo>
                  <a:cubicBezTo>
                    <a:pt x="1082040" y="520700"/>
                    <a:pt x="1242060" y="565150"/>
                    <a:pt x="1440180" y="624840"/>
                  </a:cubicBezTo>
                  <a:cubicBezTo>
                    <a:pt x="1638300" y="684530"/>
                    <a:pt x="1885950" y="762000"/>
                    <a:pt x="2103120" y="815340"/>
                  </a:cubicBezTo>
                  <a:cubicBezTo>
                    <a:pt x="2320290" y="868680"/>
                    <a:pt x="2743200" y="944880"/>
                    <a:pt x="2743200" y="944880"/>
                  </a:cubicBezTo>
                  <a:cubicBezTo>
                    <a:pt x="2960370" y="989330"/>
                    <a:pt x="3190240" y="1043940"/>
                    <a:pt x="3406140" y="1082040"/>
                  </a:cubicBezTo>
                  <a:cubicBezTo>
                    <a:pt x="3622040" y="1120140"/>
                    <a:pt x="4038600" y="1173480"/>
                    <a:pt x="4038600" y="1173480"/>
                  </a:cubicBezTo>
                  <a:lnTo>
                    <a:pt x="4823460" y="1295400"/>
                  </a:lnTo>
                  <a:cubicBezTo>
                    <a:pt x="4998720" y="1320800"/>
                    <a:pt x="5044440" y="1323340"/>
                    <a:pt x="5090160" y="1325880"/>
                  </a:cubicBezTo>
                </a:path>
              </a:pathLst>
            </a:custGeom>
            <a:noFill/>
            <a:ln w="34925" cap="flat" cmpd="sng" algn="ctr">
              <a:solidFill>
                <a:schemeClr val="bg1">
                  <a:lumMod val="65000"/>
                </a:schemeClr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66574" name="TextBox 11"/>
            <p:cNvSpPr txBox="1">
              <a:spLocks noChangeArrowheads="1"/>
            </p:cNvSpPr>
            <p:nvPr/>
          </p:nvSpPr>
          <p:spPr bwMode="auto">
            <a:xfrm>
              <a:off x="3276600" y="4770684"/>
              <a:ext cx="10969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/>
                <a:t>-log</a:t>
              </a:r>
              <a:r>
                <a:rPr lang="en-US" baseline="-25000"/>
                <a:t>10</a:t>
              </a:r>
              <a:r>
                <a:rPr lang="en-US"/>
                <a:t>P</a:t>
              </a:r>
              <a:r>
                <a:rPr lang="en-US" baseline="-25000"/>
                <a:t>N</a:t>
              </a:r>
            </a:p>
          </p:txBody>
        </p:sp>
        <p:sp>
          <p:nvSpPr>
            <p:cNvPr id="66575" name="TextBox 12"/>
            <p:cNvSpPr txBox="1">
              <a:spLocks noChangeArrowheads="1"/>
            </p:cNvSpPr>
            <p:nvPr/>
          </p:nvSpPr>
          <p:spPr bwMode="auto">
            <a:xfrm rot="-5400000">
              <a:off x="212725" y="2424359"/>
              <a:ext cx="584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/>
                <a:t>n/N</a:t>
              </a:r>
              <a:endParaRPr lang="en-US" baseline="-25000"/>
            </a:p>
          </p:txBody>
        </p:sp>
        <p:cxnSp>
          <p:nvCxnSpPr>
            <p:cNvPr id="66576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319088" y="2748209"/>
              <a:ext cx="1524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6577" name="TextBox 14"/>
            <p:cNvSpPr txBox="1">
              <a:spLocks noChangeArrowheads="1"/>
            </p:cNvSpPr>
            <p:nvPr/>
          </p:nvSpPr>
          <p:spPr bwMode="auto">
            <a:xfrm>
              <a:off x="2971800" y="1798884"/>
              <a:ext cx="1090613" cy="400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/>
                <a:t>N=1000</a:t>
              </a:r>
              <a:endParaRPr lang="en-US" baseline="-25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71800" y="2256185"/>
              <a:ext cx="947737" cy="40007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ea typeface="ＭＳ Ｐゴシック" pitchFamily="-112" charset="-128"/>
                  <a:cs typeface="+mn-cs"/>
                </a:rPr>
                <a:t>N=100</a:t>
              </a:r>
              <a:endParaRPr lang="en-US" baseline="-25000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66579" name="Freeform 17"/>
            <p:cNvSpPr>
              <a:spLocks/>
            </p:cNvSpPr>
            <p:nvPr/>
          </p:nvSpPr>
          <p:spPr bwMode="auto">
            <a:xfrm>
              <a:off x="6272213" y="979734"/>
              <a:ext cx="152400" cy="457200"/>
            </a:xfrm>
            <a:custGeom>
              <a:avLst/>
              <a:gdLst>
                <a:gd name="T0" fmla="*/ 0 w 254000"/>
                <a:gd name="T1" fmla="*/ 299969 h 508000"/>
                <a:gd name="T2" fmla="*/ 19751 w 254000"/>
                <a:gd name="T3" fmla="*/ 0 h 508000"/>
                <a:gd name="T4" fmla="*/ 0 60000 65536"/>
                <a:gd name="T5" fmla="*/ 0 60000 65536"/>
                <a:gd name="T6" fmla="*/ 0 w 254000"/>
                <a:gd name="T7" fmla="*/ 0 h 508000"/>
                <a:gd name="T8" fmla="*/ 254000 w 254000"/>
                <a:gd name="T9" fmla="*/ 508000 h 508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4000" h="508000">
                  <a:moveTo>
                    <a:pt x="0" y="508000"/>
                  </a:moveTo>
                  <a:lnTo>
                    <a:pt x="254000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0" name="Freeform 18"/>
            <p:cNvSpPr>
              <a:spLocks/>
            </p:cNvSpPr>
            <p:nvPr/>
          </p:nvSpPr>
          <p:spPr bwMode="auto">
            <a:xfrm>
              <a:off x="5434013" y="1894134"/>
              <a:ext cx="381000" cy="1346200"/>
            </a:xfrm>
            <a:custGeom>
              <a:avLst/>
              <a:gdLst>
                <a:gd name="T0" fmla="*/ 0 w 254000"/>
                <a:gd name="T1" fmla="*/ 66388526 h 508000"/>
                <a:gd name="T2" fmla="*/ 1928813 w 254000"/>
                <a:gd name="T3" fmla="*/ 0 h 508000"/>
                <a:gd name="T4" fmla="*/ 0 60000 65536"/>
                <a:gd name="T5" fmla="*/ 0 60000 65536"/>
                <a:gd name="T6" fmla="*/ 0 w 254000"/>
                <a:gd name="T7" fmla="*/ 0 h 508000"/>
                <a:gd name="T8" fmla="*/ 254000 w 254000"/>
                <a:gd name="T9" fmla="*/ 508000 h 508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4000" h="508000">
                  <a:moveTo>
                    <a:pt x="0" y="508000"/>
                  </a:moveTo>
                  <a:lnTo>
                    <a:pt x="254000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1" name="Freeform 19"/>
            <p:cNvSpPr>
              <a:spLocks/>
            </p:cNvSpPr>
            <p:nvPr/>
          </p:nvSpPr>
          <p:spPr bwMode="auto">
            <a:xfrm>
              <a:off x="5586413" y="1055934"/>
              <a:ext cx="304800" cy="609600"/>
            </a:xfrm>
            <a:custGeom>
              <a:avLst/>
              <a:gdLst>
                <a:gd name="T0" fmla="*/ 0 w 254000"/>
                <a:gd name="T1" fmla="*/ 1264067 h 508000"/>
                <a:gd name="T2" fmla="*/ 632033 w 254000"/>
                <a:gd name="T3" fmla="*/ 0 h 508000"/>
                <a:gd name="T4" fmla="*/ 0 60000 65536"/>
                <a:gd name="T5" fmla="*/ 0 60000 65536"/>
                <a:gd name="T6" fmla="*/ 0 w 254000"/>
                <a:gd name="T7" fmla="*/ 0 h 508000"/>
                <a:gd name="T8" fmla="*/ 254000 w 254000"/>
                <a:gd name="T9" fmla="*/ 508000 h 508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4000" h="508000">
                  <a:moveTo>
                    <a:pt x="0" y="508000"/>
                  </a:moveTo>
                  <a:lnTo>
                    <a:pt x="254000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2" name="TextBox 20"/>
            <p:cNvSpPr txBox="1">
              <a:spLocks noChangeArrowheads="1"/>
            </p:cNvSpPr>
            <p:nvPr/>
          </p:nvSpPr>
          <p:spPr bwMode="auto">
            <a:xfrm>
              <a:off x="526159" y="5250962"/>
              <a:ext cx="7315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endParaRPr lang="en-US" sz="1800" i="1"/>
            </a:p>
          </p:txBody>
        </p:sp>
        <p:sp>
          <p:nvSpPr>
            <p:cNvPr id="66583" name="TextBox 21"/>
            <p:cNvSpPr txBox="1">
              <a:spLocks noChangeArrowheads="1"/>
            </p:cNvSpPr>
            <p:nvPr/>
          </p:nvSpPr>
          <p:spPr bwMode="auto">
            <a:xfrm>
              <a:off x="6729412" y="1665534"/>
              <a:ext cx="1692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2400">
                  <a:latin typeface="Symbol" pitchFamily="18" charset="2"/>
                </a:rPr>
                <a:t>mt</a:t>
              </a:r>
              <a:r>
                <a:rPr lang="en-US"/>
                <a:t>=\infty  </a:t>
              </a:r>
            </a:p>
          </p:txBody>
        </p:sp>
        <p:sp>
          <p:nvSpPr>
            <p:cNvPr id="66584" name="TextBox 24"/>
            <p:cNvSpPr txBox="1">
              <a:spLocks noChangeArrowheads="1"/>
            </p:cNvSpPr>
            <p:nvPr/>
          </p:nvSpPr>
          <p:spPr bwMode="auto">
            <a:xfrm>
              <a:off x="6781800" y="522534"/>
              <a:ext cx="25288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2400">
                  <a:latin typeface="Symbol" pitchFamily="18" charset="2"/>
                </a:rPr>
                <a:t>mt</a:t>
              </a:r>
              <a:r>
                <a:rPr lang="en-US"/>
                <a:t>=10</a:t>
              </a:r>
              <a:r>
                <a:rPr lang="en-US" baseline="30000"/>
                <a:t>-3</a:t>
              </a:r>
              <a:r>
                <a:rPr lang="en-US"/>
                <a:t>    [15 sec]</a:t>
              </a:r>
              <a:endParaRPr lang="en-US" baseline="30000"/>
            </a:p>
          </p:txBody>
        </p:sp>
        <p:sp>
          <p:nvSpPr>
            <p:cNvPr id="66585" name="TextBox 25"/>
            <p:cNvSpPr txBox="1">
              <a:spLocks noChangeArrowheads="1"/>
            </p:cNvSpPr>
            <p:nvPr/>
          </p:nvSpPr>
          <p:spPr bwMode="auto">
            <a:xfrm>
              <a:off x="6781800" y="827334"/>
              <a:ext cx="2438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2400">
                  <a:latin typeface="Symbol" pitchFamily="18" charset="2"/>
                </a:rPr>
                <a:t>mt</a:t>
              </a:r>
              <a:r>
                <a:rPr lang="en-US"/>
                <a:t>=10</a:t>
              </a:r>
              <a:r>
                <a:rPr lang="en-US" baseline="30000"/>
                <a:t>-2</a:t>
              </a:r>
              <a:r>
                <a:rPr lang="en-US"/>
                <a:t>    [2.5 min]</a:t>
              </a:r>
              <a:endParaRPr lang="en-US" baseline="30000"/>
            </a:p>
          </p:txBody>
        </p:sp>
        <p:sp>
          <p:nvSpPr>
            <p:cNvPr id="66586" name="TextBox 26"/>
            <p:cNvSpPr txBox="1">
              <a:spLocks noChangeArrowheads="1"/>
            </p:cNvSpPr>
            <p:nvPr/>
          </p:nvSpPr>
          <p:spPr bwMode="auto">
            <a:xfrm>
              <a:off x="6737350" y="2122734"/>
              <a:ext cx="24066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/>
                <a:t>[no communication</a:t>
              </a:r>
            </a:p>
          </p:txBody>
        </p:sp>
      </p:grpSp>
      <p:sp>
        <p:nvSpPr>
          <p:cNvPr id="66567" name="TextBox 17"/>
          <p:cNvSpPr txBox="1">
            <a:spLocks noChangeArrowheads="1"/>
          </p:cNvSpPr>
          <p:nvPr/>
        </p:nvSpPr>
        <p:spPr bwMode="auto">
          <a:xfrm>
            <a:off x="493713" y="1352550"/>
            <a:ext cx="76295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800" i="1"/>
              <a:t>A little bit of communication goes a long way</a:t>
            </a:r>
          </a:p>
          <a:p>
            <a:pPr>
              <a:buFont typeface="Arial" charset="0"/>
              <a:buChar char="•"/>
            </a:pPr>
            <a:r>
              <a:rPr lang="en-US" sz="1800" i="1"/>
              <a:t> More loads allows for slower communications –smaller fluctuations</a:t>
            </a:r>
          </a:p>
          <a:p>
            <a:pPr>
              <a:buFont typeface="Wingdings" pitchFamily="2" charset="2"/>
              <a:buNone/>
            </a:pPr>
            <a:endParaRPr lang="en-US" sz="1800" i="1" baseline="30000"/>
          </a:p>
          <a:p>
            <a:pPr>
              <a:buFont typeface="Wingdings" pitchFamily="2" charset="2"/>
              <a:buNone/>
            </a:pPr>
            <a:endParaRPr lang="en-US" sz="1800" i="1" baseline="30000"/>
          </a:p>
        </p:txBody>
      </p:sp>
      <p:graphicFrame>
        <p:nvGraphicFramePr>
          <p:cNvPr id="66561" name="Object 2"/>
          <p:cNvGraphicFramePr>
            <a:graphicFrameLocks noChangeAspect="1"/>
          </p:cNvGraphicFramePr>
          <p:nvPr/>
        </p:nvGraphicFramePr>
        <p:xfrm>
          <a:off x="5089525" y="6172200"/>
          <a:ext cx="3962400" cy="427038"/>
        </p:xfrm>
        <a:graphic>
          <a:graphicData uri="http://schemas.openxmlformats.org/presentationml/2006/ole">
            <p:oleObj spid="_x0000_s66561" name="Equation" r:id="rId5" imgW="2120760" imgH="228600" progId="Equation.3">
              <p:embed/>
            </p:oleObj>
          </a:graphicData>
        </a:graphic>
      </p:graphicFrame>
      <p:sp>
        <p:nvSpPr>
          <p:cNvPr id="66568" name="TextBox 4"/>
          <p:cNvSpPr txBox="1">
            <a:spLocks noChangeArrowheads="1"/>
          </p:cNvSpPr>
          <p:nvPr/>
        </p:nvSpPr>
        <p:spPr bwMode="auto">
          <a:xfrm>
            <a:off x="6842125" y="3932238"/>
            <a:ext cx="123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… slow ]</a:t>
            </a: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6886575" y="4327525"/>
          <a:ext cx="1531938" cy="412750"/>
        </p:xfrm>
        <a:graphic>
          <a:graphicData uri="http://schemas.openxmlformats.org/presentationml/2006/ole">
            <p:oleObj spid="_x0000_s66562" name="Equation" r:id="rId6" imgW="850680" imgH="228600" progId="Equation.3">
              <p:embed/>
            </p:oleObj>
          </a:graphicData>
        </a:graphic>
      </p:graphicFrame>
      <p:sp>
        <p:nvSpPr>
          <p:cNvPr id="66569" name="TextBox 6"/>
          <p:cNvSpPr txBox="1">
            <a:spLocks noChangeArrowheads="1"/>
          </p:cNvSpPr>
          <p:nvPr/>
        </p:nvSpPr>
        <p:spPr bwMode="auto">
          <a:xfrm>
            <a:off x="6675438" y="5251450"/>
            <a:ext cx="2489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</a:t>
            </a:r>
            <a:r>
              <a:rPr lang="en-US" sz="1800"/>
              <a:t>with communications </a:t>
            </a:r>
          </a:p>
          <a:p>
            <a:r>
              <a:rPr lang="en-US" sz="1800"/>
              <a:t> … much faster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2"/>
          <p:cNvSpPr>
            <a:spLocks noGrp="1"/>
          </p:cNvSpPr>
          <p:nvPr>
            <p:ph type="title"/>
          </p:nvPr>
        </p:nvSpPr>
        <p:spPr>
          <a:xfrm>
            <a:off x="52388" y="147638"/>
            <a:ext cx="8343900" cy="8382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Optimization &amp; Control Theory for Smart Grids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Control </a:t>
            </a: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(of electric vehicle charging)</a:t>
            </a:r>
            <a:endParaRPr lang="en-US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2818" name="Rectangle 4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162819" name="Content Placeholder 2"/>
          <p:cNvSpPr>
            <a:spLocks noGrp="1"/>
          </p:cNvSpPr>
          <p:nvPr>
            <p:ph idx="1"/>
          </p:nvPr>
        </p:nvSpPr>
        <p:spPr>
          <a:xfrm>
            <a:off x="533400" y="1955800"/>
            <a:ext cx="8343900" cy="5334000"/>
          </a:xfrm>
        </p:spPr>
        <p:txBody>
          <a:bodyPr/>
          <a:lstStyle/>
          <a:p>
            <a:r>
              <a:rPr lang="en-US" sz="1700" smtClean="0">
                <a:ea typeface="ＭＳ Ｐゴシック"/>
                <a:cs typeface="ＭＳ Ｐゴシック"/>
              </a:rPr>
              <a:t>In distribution circuits with a high penetration of EVs where uncontrolled charging will lead to coincident peaks and overloads, excellent EV load management can be achieved by: </a:t>
            </a:r>
          </a:p>
          <a:p>
            <a:pPr lvl="1"/>
            <a:r>
              <a:rPr lang="en-US" smtClean="0">
                <a:ea typeface="ＭＳ Ｐゴシック"/>
              </a:rPr>
              <a:t>Randomization of EV charging start times</a:t>
            </a:r>
          </a:p>
          <a:p>
            <a:pPr lvl="1"/>
            <a:r>
              <a:rPr lang="en-US" smtClean="0">
                <a:ea typeface="ＭＳ Ｐゴシック"/>
              </a:rPr>
              <a:t>Control of rate of EV connections by one-way broadcast communication.  </a:t>
            </a:r>
          </a:p>
          <a:p>
            <a:r>
              <a:rPr lang="en-US" sz="1700" smtClean="0">
                <a:ea typeface="ＭＳ Ｐゴシック"/>
                <a:cs typeface="ＭＳ Ｐゴシック"/>
              </a:rPr>
              <a:t>Quality of control depends on the communication rate, but</a:t>
            </a:r>
          </a:p>
          <a:p>
            <a:pPr lvl="1"/>
            <a:r>
              <a:rPr lang="en-US" smtClean="0">
                <a:ea typeface="ＭＳ Ｐゴシック"/>
              </a:rPr>
              <a:t>Modest communication rates can achieve high circuit utilization</a:t>
            </a:r>
          </a:p>
          <a:p>
            <a:pPr lvl="1"/>
            <a:r>
              <a:rPr lang="en-US" smtClean="0">
                <a:ea typeface="ＭＳ Ｐゴシック"/>
              </a:rPr>
              <a:t>Control gets better as the number of EV increases (for a fixed communication rate)</a:t>
            </a:r>
          </a:p>
          <a:p>
            <a:pPr lvl="1"/>
            <a:r>
              <a:rPr lang="en-US" smtClean="0">
                <a:ea typeface="ＭＳ Ｐゴシック"/>
              </a:rPr>
              <a:t>Speed of control (convergence) improves significantly</a:t>
            </a:r>
            <a:endParaRPr lang="en-US" u="sng" smtClean="0">
              <a:ea typeface="ＭＳ Ｐゴシック"/>
            </a:endParaRPr>
          </a:p>
          <a:p>
            <a:r>
              <a:rPr lang="en-US" sz="1700" smtClean="0">
                <a:ea typeface="ＭＳ Ｐゴシック"/>
                <a:cs typeface="ＭＳ Ｐゴシック"/>
              </a:rPr>
              <a:t>How many EVs can be integrated into a circuit?</a:t>
            </a:r>
          </a:p>
          <a:p>
            <a:pPr lvl="1"/>
            <a:r>
              <a:rPr lang="en-US" smtClean="0">
                <a:ea typeface="ＭＳ Ｐゴシック"/>
              </a:rPr>
              <a:t>Requires engineering judgment to balance cost versus performance, but….</a:t>
            </a:r>
          </a:p>
          <a:p>
            <a:pPr lvl="1"/>
            <a:r>
              <a:rPr lang="en-US" smtClean="0">
                <a:ea typeface="ＭＳ Ｐゴシック"/>
              </a:rPr>
              <a:t>Greater than 90% of excess circuit capacity can be utilized with modest communication requirements.  </a:t>
            </a:r>
          </a:p>
        </p:txBody>
      </p:sp>
      <p:sp>
        <p:nvSpPr>
          <p:cNvPr id="162820" name="TextBox 5"/>
          <p:cNvSpPr txBox="1">
            <a:spLocks noChangeArrowheads="1"/>
          </p:cNvSpPr>
          <p:nvPr/>
        </p:nvSpPr>
        <p:spPr bwMode="auto">
          <a:xfrm>
            <a:off x="3149600" y="1363663"/>
            <a:ext cx="1809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u="sng">
                <a:solidFill>
                  <a:srgbClr val="C00000"/>
                </a:solidFill>
              </a:rPr>
              <a:t>Conclusions: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2"/>
          <p:cNvSpPr>
            <a:spLocks noGrp="1"/>
          </p:cNvSpPr>
          <p:nvPr>
            <p:ph type="title"/>
          </p:nvPr>
        </p:nvSpPr>
        <p:spPr>
          <a:xfrm>
            <a:off x="52388" y="147638"/>
            <a:ext cx="8343900" cy="8382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Optimization &amp; Control Theory for Smart Grids: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Control </a:t>
            </a: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(of reactive power)</a:t>
            </a:r>
            <a:endParaRPr lang="en-US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4866" name="Rectangle 4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164867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  <a:solidFill>
            <a:schemeClr val="bg1"/>
          </a:solidFill>
        </p:spPr>
        <p:txBody>
          <a:bodyPr/>
          <a:lstStyle/>
          <a:p>
            <a:r>
              <a:rPr lang="en-US" sz="1700" smtClean="0">
                <a:ea typeface="ＭＳ Ｐゴシック"/>
                <a:cs typeface="ＭＳ Ｐゴシック"/>
              </a:rPr>
              <a:t>Distribution circuits with a high penetration of PV generation may</a:t>
            </a:r>
          </a:p>
          <a:p>
            <a:pPr lvl="1"/>
            <a:r>
              <a:rPr lang="en-US" smtClean="0">
                <a:ea typeface="ＭＳ Ｐゴシック"/>
              </a:rPr>
              <a:t>experience rapid changes in cloud cover.  Inducing…</a:t>
            </a:r>
          </a:p>
          <a:p>
            <a:pPr lvl="1"/>
            <a:r>
              <a:rPr lang="en-US" smtClean="0">
                <a:ea typeface="ＭＳ Ｐゴシック"/>
              </a:rPr>
              <a:t>rapid variations in PV generation.  Causing…</a:t>
            </a:r>
          </a:p>
          <a:p>
            <a:pPr lvl="1"/>
            <a:r>
              <a:rPr lang="en-US" smtClean="0">
                <a:ea typeface="ＭＳ Ｐゴシック"/>
              </a:rPr>
              <a:t>reversals of real power flow and potentially large voltage variations</a:t>
            </a:r>
          </a:p>
          <a:p>
            <a:r>
              <a:rPr lang="en-US" sz="1700" smtClean="0">
                <a:solidFill>
                  <a:srgbClr val="C00000"/>
                </a:solidFill>
                <a:ea typeface="ＭＳ Ｐゴシック"/>
                <a:cs typeface="ＭＳ Ｐゴシック"/>
              </a:rPr>
              <a:t>We seek to control the voltage variations by controlling PV-inverter reactive power </a:t>
            </a:r>
            <a:r>
              <a:rPr lang="en-US" sz="1700" smtClean="0">
                <a:ea typeface="ＭＳ Ｐゴシック"/>
                <a:cs typeface="ＭＳ Ｐゴシック"/>
              </a:rPr>
              <a:t>generation because</a:t>
            </a:r>
          </a:p>
          <a:p>
            <a:pPr lvl="1"/>
            <a:r>
              <a:rPr lang="en-US" smtClean="0">
                <a:ea typeface="ＭＳ Ｐゴシック"/>
              </a:rPr>
              <a:t>it does not affect the PV owners ability to generate, and</a:t>
            </a:r>
          </a:p>
          <a:p>
            <a:pPr lvl="1"/>
            <a:r>
              <a:rPr lang="en-US" smtClean="0">
                <a:ea typeface="ＭＳ Ｐゴシック"/>
              </a:rPr>
              <a:t>we can make a significant impact with modest oversizing of inverters</a:t>
            </a:r>
          </a:p>
          <a:p>
            <a:r>
              <a:rPr lang="en-US" sz="1700" smtClean="0">
                <a:ea typeface="ＭＳ Ｐゴシック"/>
                <a:cs typeface="ＭＳ Ｐゴシック"/>
              </a:rPr>
              <a:t>Control of reactive power also allows for </a:t>
            </a:r>
            <a:r>
              <a:rPr lang="en-US" sz="1700" smtClean="0">
                <a:solidFill>
                  <a:srgbClr val="C00000"/>
                </a:solidFill>
                <a:ea typeface="ＭＳ Ｐゴシック"/>
                <a:cs typeface="ＭＳ Ｐゴシック"/>
              </a:rPr>
              <a:t>reducing distribution circuit losses</a:t>
            </a:r>
            <a:r>
              <a:rPr lang="en-US" sz="1700" smtClean="0">
                <a:ea typeface="ＭＳ Ｐゴシック"/>
                <a:cs typeface="ＭＳ Ｐゴシック"/>
              </a:rPr>
              <a:t>, but</a:t>
            </a:r>
          </a:p>
          <a:p>
            <a:pPr lvl="1"/>
            <a:r>
              <a:rPr lang="en-US" smtClean="0">
                <a:ea typeface="ＭＳ Ｐゴシック"/>
              </a:rPr>
              <a:t>voltage regulation and loss reduction are fundamentally competing objectives, and</a:t>
            </a:r>
          </a:p>
          <a:p>
            <a:pPr lvl="1"/>
            <a:r>
              <a:rPr lang="en-US" smtClean="0">
                <a:ea typeface="ＭＳ Ｐゴシック"/>
              </a:rPr>
              <a:t>analysis and engineering judgment are required to find the appropriate balance</a:t>
            </a:r>
          </a:p>
          <a:p>
            <a:r>
              <a:rPr lang="en-US" sz="1700" u="sng" smtClean="0">
                <a:ea typeface="ＭＳ Ｐゴシック"/>
                <a:cs typeface="ＭＳ Ｐゴシック"/>
              </a:rPr>
              <a:t>Questions we try to (at least partially) answer:</a:t>
            </a:r>
          </a:p>
          <a:p>
            <a:pPr lvl="1"/>
            <a:r>
              <a:rPr lang="en-US" smtClean="0">
                <a:ea typeface="ＭＳ Ｐゴシック"/>
              </a:rPr>
              <a:t>Should control be centralized or distributed (i.e. local)?</a:t>
            </a:r>
          </a:p>
          <a:p>
            <a:pPr lvl="1"/>
            <a:r>
              <a:rPr lang="en-US" smtClean="0">
                <a:ea typeface="ＭＳ Ｐゴシック"/>
              </a:rPr>
              <a:t>What variables should we use as control inputs?</a:t>
            </a:r>
          </a:p>
          <a:p>
            <a:pPr lvl="1"/>
            <a:r>
              <a:rPr lang="en-US" smtClean="0">
                <a:ea typeface="ＭＳ Ｐゴシック"/>
              </a:rPr>
              <a:t>How to turn those variables into effective control?</a:t>
            </a:r>
          </a:p>
          <a:p>
            <a:pPr lvl="1"/>
            <a:r>
              <a:rPr lang="en-US" smtClean="0">
                <a:ea typeface="ＭＳ Ｐゴシック"/>
              </a:rPr>
              <a:t>Does the control equitably divide the reactive generation duty?</a:t>
            </a:r>
          </a:p>
        </p:txBody>
      </p:sp>
      <p:sp>
        <p:nvSpPr>
          <p:cNvPr id="164868" name="Rectangle 7"/>
          <p:cNvSpPr>
            <a:spLocks noChangeArrowheads="1"/>
          </p:cNvSpPr>
          <p:nvPr/>
        </p:nvSpPr>
        <p:spPr bwMode="auto">
          <a:xfrm>
            <a:off x="842963" y="1298575"/>
            <a:ext cx="1565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C00000"/>
                </a:solidFill>
              </a:rPr>
              <a:t>Objectives: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8" name="Title 2"/>
          <p:cNvSpPr>
            <a:spLocks noGrp="1"/>
          </p:cNvSpPr>
          <p:nvPr>
            <p:ph type="title"/>
          </p:nvPr>
        </p:nvSpPr>
        <p:spPr>
          <a:xfrm>
            <a:off x="52388" y="147638"/>
            <a:ext cx="8343900" cy="8382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Optimization &amp; Control Theory for Smart Grids: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Control </a:t>
            </a: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(of reactive power)</a:t>
            </a:r>
            <a:endParaRPr lang="en-US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0429" name="Rectangle 4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cxnSp>
        <p:nvCxnSpPr>
          <p:cNvPr id="60430" name="Straight Connector 4"/>
          <p:cNvCxnSpPr>
            <a:cxnSpLocks noChangeShapeType="1"/>
          </p:cNvCxnSpPr>
          <p:nvPr/>
        </p:nvCxnSpPr>
        <p:spPr bwMode="auto">
          <a:xfrm rot="10800000" flipV="1">
            <a:off x="-231775" y="1944688"/>
            <a:ext cx="231775" cy="47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431" name="Straight Connector 5"/>
          <p:cNvCxnSpPr>
            <a:cxnSpLocks noChangeShapeType="1"/>
          </p:cNvCxnSpPr>
          <p:nvPr/>
        </p:nvCxnSpPr>
        <p:spPr bwMode="auto">
          <a:xfrm>
            <a:off x="835025" y="1949450"/>
            <a:ext cx="4800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432" name="Straight Connector 6"/>
          <p:cNvCxnSpPr>
            <a:cxnSpLocks noChangeShapeType="1"/>
          </p:cNvCxnSpPr>
          <p:nvPr/>
        </p:nvCxnSpPr>
        <p:spPr bwMode="auto">
          <a:xfrm>
            <a:off x="0" y="1944688"/>
            <a:ext cx="758825" cy="4762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60433" name="TextBox 7"/>
          <p:cNvSpPr txBox="1">
            <a:spLocks noChangeArrowheads="1"/>
          </p:cNvSpPr>
          <p:nvPr/>
        </p:nvSpPr>
        <p:spPr bwMode="auto">
          <a:xfrm>
            <a:off x="0" y="1539875"/>
            <a:ext cx="3270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0</a:t>
            </a:r>
          </a:p>
        </p:txBody>
      </p:sp>
      <p:sp>
        <p:nvSpPr>
          <p:cNvPr id="60434" name="TextBox 8"/>
          <p:cNvSpPr txBox="1">
            <a:spLocks noChangeArrowheads="1"/>
          </p:cNvSpPr>
          <p:nvPr/>
        </p:nvSpPr>
        <p:spPr bwMode="auto">
          <a:xfrm>
            <a:off x="1346200" y="1584325"/>
            <a:ext cx="5397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j -1</a:t>
            </a:r>
          </a:p>
        </p:txBody>
      </p:sp>
      <p:sp>
        <p:nvSpPr>
          <p:cNvPr id="60435" name="TextBox 9"/>
          <p:cNvSpPr txBox="1">
            <a:spLocks noChangeArrowheads="1"/>
          </p:cNvSpPr>
          <p:nvPr/>
        </p:nvSpPr>
        <p:spPr bwMode="auto">
          <a:xfrm>
            <a:off x="3411538" y="1584325"/>
            <a:ext cx="24288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j</a:t>
            </a:r>
          </a:p>
        </p:txBody>
      </p:sp>
      <p:sp>
        <p:nvSpPr>
          <p:cNvPr id="60436" name="TextBox 10"/>
          <p:cNvSpPr txBox="1">
            <a:spLocks noChangeArrowheads="1"/>
          </p:cNvSpPr>
          <p:nvPr/>
        </p:nvSpPr>
        <p:spPr bwMode="auto">
          <a:xfrm>
            <a:off x="4797425" y="1584325"/>
            <a:ext cx="6048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j +1</a:t>
            </a:r>
          </a:p>
        </p:txBody>
      </p:sp>
      <p:sp>
        <p:nvSpPr>
          <p:cNvPr id="60437" name="TextBox 11"/>
          <p:cNvSpPr txBox="1">
            <a:spLocks noChangeArrowheads="1"/>
          </p:cNvSpPr>
          <p:nvPr/>
        </p:nvSpPr>
        <p:spPr bwMode="auto">
          <a:xfrm>
            <a:off x="6626225" y="1584325"/>
            <a:ext cx="3270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n</a:t>
            </a:r>
          </a:p>
        </p:txBody>
      </p:sp>
      <p:cxnSp>
        <p:nvCxnSpPr>
          <p:cNvPr id="60438" name="Straight Connector 12"/>
          <p:cNvCxnSpPr>
            <a:cxnSpLocks noChangeShapeType="1"/>
          </p:cNvCxnSpPr>
          <p:nvPr/>
        </p:nvCxnSpPr>
        <p:spPr bwMode="auto">
          <a:xfrm>
            <a:off x="5635625" y="1949450"/>
            <a:ext cx="914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60439" name="Straight Connector 13"/>
          <p:cNvCxnSpPr>
            <a:cxnSpLocks noChangeShapeType="1"/>
          </p:cNvCxnSpPr>
          <p:nvPr/>
        </p:nvCxnSpPr>
        <p:spPr bwMode="auto">
          <a:xfrm>
            <a:off x="6550025" y="1949450"/>
            <a:ext cx="4572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440" name="Straight Connector 14"/>
          <p:cNvCxnSpPr>
            <a:cxnSpLocks noChangeShapeType="1"/>
          </p:cNvCxnSpPr>
          <p:nvPr/>
        </p:nvCxnSpPr>
        <p:spPr bwMode="auto">
          <a:xfrm rot="5400000">
            <a:off x="3076575" y="2222500"/>
            <a:ext cx="5461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lg" len="med"/>
            <a:tailEnd type="triangle" w="lg" len="med"/>
          </a:ln>
        </p:spPr>
      </p:cxnSp>
      <p:cxnSp>
        <p:nvCxnSpPr>
          <p:cNvPr id="60441" name="Straight Connector 15"/>
          <p:cNvCxnSpPr>
            <a:cxnSpLocks noChangeShapeType="1"/>
          </p:cNvCxnSpPr>
          <p:nvPr/>
        </p:nvCxnSpPr>
        <p:spPr bwMode="auto">
          <a:xfrm rot="5400000">
            <a:off x="3381375" y="2222500"/>
            <a:ext cx="5461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lg" len="med"/>
            <a:tailEnd/>
          </a:ln>
        </p:spPr>
      </p:cxnSp>
      <p:cxnSp>
        <p:nvCxnSpPr>
          <p:cNvPr id="60442" name="Straight Connector 16"/>
          <p:cNvCxnSpPr>
            <a:cxnSpLocks noChangeShapeType="1"/>
          </p:cNvCxnSpPr>
          <p:nvPr/>
        </p:nvCxnSpPr>
        <p:spPr bwMode="auto">
          <a:xfrm rot="5400000">
            <a:off x="1171575" y="2222500"/>
            <a:ext cx="5461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lg" len="med"/>
            <a:tailEnd type="triangle" w="lg" len="med"/>
          </a:ln>
        </p:spPr>
      </p:cxnSp>
      <p:cxnSp>
        <p:nvCxnSpPr>
          <p:cNvPr id="60443" name="Straight Connector 17"/>
          <p:cNvCxnSpPr>
            <a:cxnSpLocks noChangeShapeType="1"/>
          </p:cNvCxnSpPr>
          <p:nvPr/>
        </p:nvCxnSpPr>
        <p:spPr bwMode="auto">
          <a:xfrm rot="5400000">
            <a:off x="1476375" y="2222500"/>
            <a:ext cx="5461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lg" len="med"/>
            <a:tailEnd/>
          </a:ln>
        </p:spPr>
      </p:cxn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970213" y="2435225"/>
          <a:ext cx="403225" cy="900113"/>
        </p:xfrm>
        <a:graphic>
          <a:graphicData uri="http://schemas.openxmlformats.org/presentationml/2006/ole">
            <p:oleObj spid="_x0000_s60418" name="Equation" r:id="rId4" imgW="190440" imgH="533160" progId="Equation.3">
              <p:embed/>
            </p:oleObj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3549650" y="2435225"/>
          <a:ext cx="455613" cy="900113"/>
        </p:xfrm>
        <a:graphic>
          <a:graphicData uri="http://schemas.openxmlformats.org/presentationml/2006/ole">
            <p:oleObj spid="_x0000_s60419" name="Equation" r:id="rId5" imgW="215640" imgH="533160" progId="Equation.3">
              <p:embed/>
            </p:oleObj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900113" y="2435225"/>
          <a:ext cx="590550" cy="900113"/>
        </p:xfrm>
        <a:graphic>
          <a:graphicData uri="http://schemas.openxmlformats.org/presentationml/2006/ole">
            <p:oleObj spid="_x0000_s60420" name="Equation" r:id="rId6" imgW="279360" imgH="533160" progId="Equation.3">
              <p:embed/>
            </p:oleObj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1658938" y="2435225"/>
          <a:ext cx="590550" cy="900113"/>
        </p:xfrm>
        <a:graphic>
          <a:graphicData uri="http://schemas.openxmlformats.org/presentationml/2006/ole">
            <p:oleObj spid="_x0000_s60421" name="Equation" r:id="rId7" imgW="279360" imgH="533160" progId="Equation.3">
              <p:embed/>
            </p:oleObj>
          </a:graphicData>
        </a:graphic>
      </p:graphicFrame>
      <p:cxnSp>
        <p:nvCxnSpPr>
          <p:cNvPr id="60444" name="Straight Connector 22"/>
          <p:cNvCxnSpPr>
            <a:cxnSpLocks noChangeShapeType="1"/>
          </p:cNvCxnSpPr>
          <p:nvPr/>
        </p:nvCxnSpPr>
        <p:spPr bwMode="auto">
          <a:xfrm rot="5400000">
            <a:off x="4829175" y="2233613"/>
            <a:ext cx="5461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lg" len="med"/>
            <a:tailEnd type="triangle" w="lg" len="med"/>
          </a:ln>
        </p:spPr>
      </p:cxnSp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4625975" y="2435225"/>
          <a:ext cx="598488" cy="911225"/>
        </p:xfrm>
        <a:graphic>
          <a:graphicData uri="http://schemas.openxmlformats.org/presentationml/2006/ole">
            <p:oleObj spid="_x0000_s60422" name="Equation" r:id="rId8" imgW="279360" imgH="533160" progId="Equation.3">
              <p:embed/>
            </p:oleObj>
          </a:graphicData>
        </a:graphic>
      </p:graphicFrame>
      <p:cxnSp>
        <p:nvCxnSpPr>
          <p:cNvPr id="60445" name="Straight Connector 24"/>
          <p:cNvCxnSpPr>
            <a:cxnSpLocks noChangeShapeType="1"/>
          </p:cNvCxnSpPr>
          <p:nvPr/>
        </p:nvCxnSpPr>
        <p:spPr bwMode="auto">
          <a:xfrm rot="5400000">
            <a:off x="6429375" y="2222500"/>
            <a:ext cx="5461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lg" len="med"/>
            <a:tailEnd type="triangle" w="lg" len="med"/>
          </a:ln>
        </p:spPr>
      </p:cxnSp>
      <p:cxnSp>
        <p:nvCxnSpPr>
          <p:cNvPr id="60446" name="Straight Connector 25"/>
          <p:cNvCxnSpPr>
            <a:cxnSpLocks noChangeShapeType="1"/>
          </p:cNvCxnSpPr>
          <p:nvPr/>
        </p:nvCxnSpPr>
        <p:spPr bwMode="auto">
          <a:xfrm rot="5400000">
            <a:off x="6734175" y="2222500"/>
            <a:ext cx="5461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lg" len="med"/>
            <a:tailEnd/>
          </a:ln>
        </p:spPr>
      </p:cxnSp>
      <p:cxnSp>
        <p:nvCxnSpPr>
          <p:cNvPr id="60447" name="Straight Connector 26"/>
          <p:cNvCxnSpPr>
            <a:cxnSpLocks noChangeShapeType="1"/>
          </p:cNvCxnSpPr>
          <p:nvPr/>
        </p:nvCxnSpPr>
        <p:spPr bwMode="auto">
          <a:xfrm rot="10800000">
            <a:off x="2141538" y="1689100"/>
            <a:ext cx="7620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lg" len="med"/>
            <a:tailEnd/>
          </a:ln>
        </p:spPr>
      </p:cxnSp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2017713" y="1306513"/>
          <a:ext cx="995362" cy="368300"/>
        </p:xfrm>
        <a:graphic>
          <a:graphicData uri="http://schemas.openxmlformats.org/presentationml/2006/ole">
            <p:oleObj spid="_x0000_s60423" name="Equation" r:id="rId9" imgW="545760" imgH="253800" progId="Equation.3">
              <p:embed/>
            </p:oleObj>
          </a:graphicData>
        </a:graphic>
      </p:graphicFrame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2968625" y="1949450"/>
          <a:ext cx="341313" cy="339725"/>
        </p:xfrm>
        <a:graphic>
          <a:graphicData uri="http://schemas.openxmlformats.org/presentationml/2006/ole">
            <p:oleObj spid="_x0000_s60424" name="Equation" r:id="rId10" imgW="203040" imgH="253800" progId="Equation.3">
              <p:embed/>
            </p:oleObj>
          </a:graphicData>
        </a:graphic>
      </p:graphicFrame>
      <p:graphicFrame>
        <p:nvGraphicFramePr>
          <p:cNvPr id="60425" name="Object 9"/>
          <p:cNvGraphicFramePr>
            <a:graphicFrameLocks noChangeAspect="1"/>
          </p:cNvGraphicFramePr>
          <p:nvPr/>
        </p:nvGraphicFramePr>
        <p:xfrm>
          <a:off x="4525963" y="1949450"/>
          <a:ext cx="427037" cy="339725"/>
        </p:xfrm>
        <a:graphic>
          <a:graphicData uri="http://schemas.openxmlformats.org/presentationml/2006/ole">
            <p:oleObj spid="_x0000_s60425" name="Equation" r:id="rId11" imgW="253800" imgH="253800" progId="Equation.3">
              <p:embed/>
            </p:oleObj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/>
        </p:nvGraphicFramePr>
        <p:xfrm>
          <a:off x="987425" y="1949450"/>
          <a:ext cx="427038" cy="339725"/>
        </p:xfrm>
        <a:graphic>
          <a:graphicData uri="http://schemas.openxmlformats.org/presentationml/2006/ole">
            <p:oleObj spid="_x0000_s60426" name="Equation" r:id="rId12" imgW="253800" imgH="253800" progId="Equation.3">
              <p:embed/>
            </p:oleObj>
          </a:graphicData>
        </a:graphic>
      </p:graphicFrame>
      <p:sp>
        <p:nvSpPr>
          <p:cNvPr id="60448" name="TextBox 33"/>
          <p:cNvSpPr txBox="1">
            <a:spLocks noChangeArrowheads="1"/>
          </p:cNvSpPr>
          <p:nvPr/>
        </p:nvSpPr>
        <p:spPr bwMode="auto">
          <a:xfrm>
            <a:off x="5337175" y="2565400"/>
            <a:ext cx="4489450" cy="101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u="sng"/>
              <a:t>Competing objectives</a:t>
            </a:r>
          </a:p>
          <a:p>
            <a:r>
              <a:rPr lang="en-US"/>
              <a:t>Minimize losses → Q</a:t>
            </a:r>
            <a:r>
              <a:rPr lang="en-US" baseline="-25000"/>
              <a:t>j</a:t>
            </a:r>
            <a:r>
              <a:rPr lang="en-US"/>
              <a:t>=0</a:t>
            </a:r>
          </a:p>
          <a:p>
            <a:r>
              <a:rPr lang="en-US"/>
              <a:t>Voltage regulation → Q</a:t>
            </a:r>
            <a:r>
              <a:rPr lang="en-US" baseline="-25000"/>
              <a:t>j</a:t>
            </a:r>
            <a:r>
              <a:rPr lang="en-US"/>
              <a:t>=-(r</a:t>
            </a:r>
            <a:r>
              <a:rPr lang="en-US" baseline="-25000"/>
              <a:t>j</a:t>
            </a:r>
            <a:r>
              <a:rPr lang="en-US"/>
              <a:t>/x</a:t>
            </a:r>
            <a:r>
              <a:rPr lang="en-US" baseline="-25000"/>
              <a:t>j</a:t>
            </a:r>
            <a:r>
              <a:rPr lang="en-US"/>
              <a:t>)P</a:t>
            </a:r>
            <a:r>
              <a:rPr lang="en-US" baseline="-25000"/>
              <a:t>j</a:t>
            </a:r>
            <a:endParaRPr lang="en-US"/>
          </a:p>
        </p:txBody>
      </p:sp>
      <p:sp>
        <p:nvSpPr>
          <p:cNvPr id="60449" name="Rectangle 34"/>
          <p:cNvSpPr>
            <a:spLocks noChangeArrowheads="1"/>
          </p:cNvSpPr>
          <p:nvPr/>
        </p:nvSpPr>
        <p:spPr bwMode="auto">
          <a:xfrm>
            <a:off x="0" y="5573713"/>
            <a:ext cx="9144000" cy="12842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grpSp>
        <p:nvGrpSpPr>
          <p:cNvPr id="60450" name="Group 64"/>
          <p:cNvGrpSpPr>
            <a:grpSpLocks/>
          </p:cNvGrpSpPr>
          <p:nvPr/>
        </p:nvGrpSpPr>
        <p:grpSpPr bwMode="auto">
          <a:xfrm>
            <a:off x="115888" y="4614863"/>
            <a:ext cx="4732337" cy="2101850"/>
            <a:chOff x="76200" y="3565525"/>
            <a:chExt cx="5337175" cy="2584450"/>
          </a:xfrm>
        </p:grpSpPr>
        <p:cxnSp>
          <p:nvCxnSpPr>
            <p:cNvPr id="60456" name="Straight Arrow Connector 58"/>
            <p:cNvCxnSpPr>
              <a:cxnSpLocks noChangeShapeType="1"/>
            </p:cNvCxnSpPr>
            <p:nvPr/>
          </p:nvCxnSpPr>
          <p:spPr bwMode="auto">
            <a:xfrm rot="5400000" flipH="1" flipV="1">
              <a:off x="503238" y="4403725"/>
              <a:ext cx="1676400" cy="0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60457" name="Straight Arrow Connector 59"/>
            <p:cNvCxnSpPr>
              <a:cxnSpLocks noChangeShapeType="1"/>
            </p:cNvCxnSpPr>
            <p:nvPr/>
          </p:nvCxnSpPr>
          <p:spPr bwMode="auto">
            <a:xfrm>
              <a:off x="1341438" y="5545138"/>
              <a:ext cx="3352800" cy="1587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60458" name="TextBox 60"/>
            <p:cNvSpPr txBox="1">
              <a:spLocks noChangeArrowheads="1"/>
            </p:cNvSpPr>
            <p:nvPr/>
          </p:nvSpPr>
          <p:spPr bwMode="auto">
            <a:xfrm rot="-5400000">
              <a:off x="-457994" y="4401344"/>
              <a:ext cx="14065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/>
                <a:t>Voltage (p.u.)</a:t>
              </a:r>
            </a:p>
          </p:txBody>
        </p:sp>
        <p:cxnSp>
          <p:nvCxnSpPr>
            <p:cNvPr id="60459" name="Straight Arrow Connector 61"/>
            <p:cNvCxnSpPr>
              <a:cxnSpLocks noChangeShapeType="1"/>
            </p:cNvCxnSpPr>
            <p:nvPr/>
          </p:nvCxnSpPr>
          <p:spPr bwMode="auto">
            <a:xfrm>
              <a:off x="1189038" y="4495800"/>
              <a:ext cx="152400" cy="1588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0460" name="TextBox 62"/>
            <p:cNvSpPr txBox="1">
              <a:spLocks noChangeArrowheads="1"/>
            </p:cNvSpPr>
            <p:nvPr/>
          </p:nvSpPr>
          <p:spPr bwMode="auto">
            <a:xfrm>
              <a:off x="655638" y="4297363"/>
              <a:ext cx="4699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/>
                <a:t>1.0</a:t>
              </a:r>
              <a:endParaRPr lang="en-US" sz="1800"/>
            </a:p>
          </p:txBody>
        </p:sp>
        <p:cxnSp>
          <p:nvCxnSpPr>
            <p:cNvPr id="60461" name="Straight Arrow Connector 63"/>
            <p:cNvCxnSpPr>
              <a:cxnSpLocks noChangeShapeType="1"/>
            </p:cNvCxnSpPr>
            <p:nvPr/>
          </p:nvCxnSpPr>
          <p:spPr bwMode="auto">
            <a:xfrm>
              <a:off x="1189038" y="3886200"/>
              <a:ext cx="152400" cy="1588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0462" name="TextBox 64"/>
            <p:cNvSpPr txBox="1">
              <a:spLocks noChangeArrowheads="1"/>
            </p:cNvSpPr>
            <p:nvPr/>
          </p:nvSpPr>
          <p:spPr bwMode="auto">
            <a:xfrm>
              <a:off x="503238" y="3716338"/>
              <a:ext cx="58261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/>
                <a:t>1.05</a:t>
              </a:r>
            </a:p>
          </p:txBody>
        </p:sp>
        <p:cxnSp>
          <p:nvCxnSpPr>
            <p:cNvPr id="60463" name="Straight Arrow Connector 65"/>
            <p:cNvCxnSpPr>
              <a:cxnSpLocks noChangeShapeType="1"/>
            </p:cNvCxnSpPr>
            <p:nvPr/>
          </p:nvCxnSpPr>
          <p:spPr bwMode="auto">
            <a:xfrm>
              <a:off x="1189038" y="5086350"/>
              <a:ext cx="152400" cy="1588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0464" name="TextBox 66"/>
            <p:cNvSpPr txBox="1">
              <a:spLocks noChangeArrowheads="1"/>
            </p:cNvSpPr>
            <p:nvPr/>
          </p:nvSpPr>
          <p:spPr bwMode="auto">
            <a:xfrm>
              <a:off x="522288" y="4897438"/>
              <a:ext cx="58261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/>
                <a:t>0.95</a:t>
              </a:r>
              <a:endParaRPr lang="en-US" sz="1800"/>
            </a:p>
          </p:txBody>
        </p:sp>
        <p:cxnSp>
          <p:nvCxnSpPr>
            <p:cNvPr id="60465" name="Straight Arrow Connector 67"/>
            <p:cNvCxnSpPr>
              <a:cxnSpLocks noChangeShapeType="1"/>
            </p:cNvCxnSpPr>
            <p:nvPr/>
          </p:nvCxnSpPr>
          <p:spPr bwMode="auto">
            <a:xfrm rot="5400000" flipH="1" flipV="1">
              <a:off x="1265237" y="5468938"/>
              <a:ext cx="150813" cy="1588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0466" name="Straight Arrow Connector 68"/>
            <p:cNvCxnSpPr>
              <a:cxnSpLocks noChangeShapeType="1"/>
            </p:cNvCxnSpPr>
            <p:nvPr/>
          </p:nvCxnSpPr>
          <p:spPr bwMode="auto">
            <a:xfrm flipV="1">
              <a:off x="1189038" y="5318125"/>
              <a:ext cx="304800" cy="150813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0467" name="Straight Arrow Connector 69"/>
            <p:cNvCxnSpPr>
              <a:cxnSpLocks noChangeShapeType="1"/>
            </p:cNvCxnSpPr>
            <p:nvPr/>
          </p:nvCxnSpPr>
          <p:spPr bwMode="auto">
            <a:xfrm flipV="1">
              <a:off x="1189038" y="5165725"/>
              <a:ext cx="304800" cy="150813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0468" name="Straight Arrow Connector 70"/>
            <p:cNvCxnSpPr>
              <a:cxnSpLocks noChangeShapeType="1"/>
            </p:cNvCxnSpPr>
            <p:nvPr/>
          </p:nvCxnSpPr>
          <p:spPr bwMode="auto">
            <a:xfrm>
              <a:off x="1341438" y="5100638"/>
              <a:ext cx="3352800" cy="1587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60469" name="Straight Arrow Connector 71"/>
            <p:cNvCxnSpPr>
              <a:cxnSpLocks noChangeShapeType="1"/>
            </p:cNvCxnSpPr>
            <p:nvPr/>
          </p:nvCxnSpPr>
          <p:spPr bwMode="auto">
            <a:xfrm>
              <a:off x="1341438" y="3894138"/>
              <a:ext cx="3352800" cy="1587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60470" name="TextBox 72"/>
            <p:cNvSpPr txBox="1">
              <a:spLocks noChangeArrowheads="1"/>
            </p:cNvSpPr>
            <p:nvPr/>
          </p:nvSpPr>
          <p:spPr bwMode="auto">
            <a:xfrm rot="1111408">
              <a:off x="1212850" y="5795963"/>
              <a:ext cx="11525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/>
                <a:t>Substation</a:t>
              </a:r>
            </a:p>
          </p:txBody>
        </p:sp>
        <p:cxnSp>
          <p:nvCxnSpPr>
            <p:cNvPr id="60471" name="Straight Arrow Connector 74"/>
            <p:cNvCxnSpPr>
              <a:cxnSpLocks noChangeShapeType="1"/>
            </p:cNvCxnSpPr>
            <p:nvPr/>
          </p:nvCxnSpPr>
          <p:spPr bwMode="auto">
            <a:xfrm rot="5400000">
              <a:off x="1266032" y="5622131"/>
              <a:ext cx="152400" cy="1587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0472" name="Straight Arrow Connector 75"/>
            <p:cNvCxnSpPr>
              <a:cxnSpLocks noChangeShapeType="1"/>
            </p:cNvCxnSpPr>
            <p:nvPr/>
          </p:nvCxnSpPr>
          <p:spPr bwMode="auto">
            <a:xfrm rot="5400000">
              <a:off x="4391819" y="5622131"/>
              <a:ext cx="152400" cy="1588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0473" name="TextBox 76"/>
            <p:cNvSpPr txBox="1">
              <a:spLocks noChangeArrowheads="1"/>
            </p:cNvSpPr>
            <p:nvPr/>
          </p:nvSpPr>
          <p:spPr bwMode="auto">
            <a:xfrm rot="1111408">
              <a:off x="4260850" y="5811838"/>
              <a:ext cx="11525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/>
                <a:t>End of line</a:t>
              </a:r>
            </a:p>
          </p:txBody>
        </p:sp>
        <p:sp>
          <p:nvSpPr>
            <p:cNvPr id="60474" name="Freeform 78"/>
            <p:cNvSpPr>
              <a:spLocks/>
            </p:cNvSpPr>
            <p:nvPr/>
          </p:nvSpPr>
          <p:spPr bwMode="auto">
            <a:xfrm>
              <a:off x="1341438" y="4022725"/>
              <a:ext cx="3289300" cy="749300"/>
            </a:xfrm>
            <a:custGeom>
              <a:avLst/>
              <a:gdLst>
                <a:gd name="T0" fmla="*/ 0 w 3289300"/>
                <a:gd name="T1" fmla="*/ 0 h 749300"/>
                <a:gd name="T2" fmla="*/ 660400 w 3289300"/>
                <a:gd name="T3" fmla="*/ 444500 h 749300"/>
                <a:gd name="T4" fmla="*/ 2095500 w 3289300"/>
                <a:gd name="T5" fmla="*/ 660400 h 749300"/>
                <a:gd name="T6" fmla="*/ 3289300 w 3289300"/>
                <a:gd name="T7" fmla="*/ 749300 h 7493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9300"/>
                <a:gd name="T13" fmla="*/ 0 h 749300"/>
                <a:gd name="T14" fmla="*/ 3289300 w 3289300"/>
                <a:gd name="T15" fmla="*/ 749300 h 7493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9300" h="749300">
                  <a:moveTo>
                    <a:pt x="0" y="0"/>
                  </a:moveTo>
                  <a:cubicBezTo>
                    <a:pt x="155575" y="167216"/>
                    <a:pt x="311150" y="334433"/>
                    <a:pt x="660400" y="444500"/>
                  </a:cubicBezTo>
                  <a:cubicBezTo>
                    <a:pt x="1009650" y="554567"/>
                    <a:pt x="1657350" y="609600"/>
                    <a:pt x="2095500" y="660400"/>
                  </a:cubicBezTo>
                  <a:cubicBezTo>
                    <a:pt x="2533650" y="711200"/>
                    <a:pt x="2911475" y="730250"/>
                    <a:pt x="3289300" y="749300"/>
                  </a:cubicBezTo>
                </a:path>
              </a:pathLst>
            </a:cu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5" name="Freeform 82"/>
            <p:cNvSpPr>
              <a:spLocks/>
            </p:cNvSpPr>
            <p:nvPr/>
          </p:nvSpPr>
          <p:spPr bwMode="auto">
            <a:xfrm>
              <a:off x="1366838" y="3794125"/>
              <a:ext cx="1803400" cy="431800"/>
            </a:xfrm>
            <a:custGeom>
              <a:avLst/>
              <a:gdLst>
                <a:gd name="T0" fmla="*/ 0 w 1803400"/>
                <a:gd name="T1" fmla="*/ 431800 h 431800"/>
                <a:gd name="T2" fmla="*/ 520700 w 1803400"/>
                <a:gd name="T3" fmla="*/ 203200 h 431800"/>
                <a:gd name="T4" fmla="*/ 1803400 w 1803400"/>
                <a:gd name="T5" fmla="*/ 0 h 431800"/>
                <a:gd name="T6" fmla="*/ 0 60000 65536"/>
                <a:gd name="T7" fmla="*/ 0 60000 65536"/>
                <a:gd name="T8" fmla="*/ 0 60000 65536"/>
                <a:gd name="T9" fmla="*/ 0 w 1803400"/>
                <a:gd name="T10" fmla="*/ 0 h 431800"/>
                <a:gd name="T11" fmla="*/ 1803400 w 1803400"/>
                <a:gd name="T12" fmla="*/ 431800 h 4318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3400" h="431800">
                  <a:moveTo>
                    <a:pt x="0" y="431800"/>
                  </a:moveTo>
                  <a:cubicBezTo>
                    <a:pt x="110066" y="353483"/>
                    <a:pt x="220133" y="275167"/>
                    <a:pt x="520700" y="203200"/>
                  </a:cubicBezTo>
                  <a:cubicBezTo>
                    <a:pt x="821267" y="131233"/>
                    <a:pt x="1350433" y="27517"/>
                    <a:pt x="1803400" y="0"/>
                  </a:cubicBezTo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6" name="Freeform 84"/>
            <p:cNvSpPr>
              <a:spLocks/>
            </p:cNvSpPr>
            <p:nvPr/>
          </p:nvSpPr>
          <p:spPr bwMode="auto">
            <a:xfrm>
              <a:off x="1366838" y="3729038"/>
              <a:ext cx="3225800" cy="304800"/>
            </a:xfrm>
            <a:custGeom>
              <a:avLst/>
              <a:gdLst>
                <a:gd name="T0" fmla="*/ 0 w 3225800"/>
                <a:gd name="T1" fmla="*/ 304800 h 304800"/>
                <a:gd name="T2" fmla="*/ 482600 w 3225800"/>
                <a:gd name="T3" fmla="*/ 203200 h 304800"/>
                <a:gd name="T4" fmla="*/ 1473200 w 3225800"/>
                <a:gd name="T5" fmla="*/ 63500 h 304800"/>
                <a:gd name="T6" fmla="*/ 2438400 w 3225800"/>
                <a:gd name="T7" fmla="*/ 25400 h 304800"/>
                <a:gd name="T8" fmla="*/ 3225800 w 3225800"/>
                <a:gd name="T9" fmla="*/ 0 h 304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25800"/>
                <a:gd name="T16" fmla="*/ 0 h 304800"/>
                <a:gd name="T17" fmla="*/ 3225800 w 3225800"/>
                <a:gd name="T18" fmla="*/ 304800 h 3048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25800" h="304800">
                  <a:moveTo>
                    <a:pt x="0" y="304800"/>
                  </a:moveTo>
                  <a:cubicBezTo>
                    <a:pt x="118533" y="274108"/>
                    <a:pt x="237067" y="243417"/>
                    <a:pt x="482600" y="203200"/>
                  </a:cubicBezTo>
                  <a:cubicBezTo>
                    <a:pt x="728133" y="162983"/>
                    <a:pt x="1147233" y="93133"/>
                    <a:pt x="1473200" y="63500"/>
                  </a:cubicBezTo>
                  <a:cubicBezTo>
                    <a:pt x="1799167" y="33867"/>
                    <a:pt x="2438400" y="25400"/>
                    <a:pt x="2438400" y="25400"/>
                  </a:cubicBezTo>
                  <a:lnTo>
                    <a:pt x="3225800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Content Placeholder 24"/>
          <p:cNvSpPr txBox="1">
            <a:spLocks/>
          </p:cNvSpPr>
          <p:nvPr/>
        </p:nvSpPr>
        <p:spPr bwMode="auto">
          <a:xfrm>
            <a:off x="5257800" y="3733800"/>
            <a:ext cx="38862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Wingdings" pitchFamily="2" charset="2"/>
              <a:buChar char="n"/>
              <a:defRPr/>
            </a:pPr>
            <a:r>
              <a:rPr lang="en-US" sz="1600" b="1" kern="0" dirty="0">
                <a:latin typeface="+mn-lt"/>
                <a:ea typeface="ＭＳ Ｐゴシック" pitchFamily="-112" charset="-128"/>
                <a:cs typeface="+mn-cs"/>
              </a:rPr>
              <a:t>Rapid reversal of real power </a:t>
            </a:r>
            <a:r>
              <a:rPr lang="en-US" sz="1600" b="1" kern="0" dirty="0">
                <a:ea typeface="ＭＳ Ｐゴシック" pitchFamily="-112" charset="-128"/>
                <a:cs typeface="+mn-cs"/>
              </a:rPr>
              <a:t>flow </a:t>
            </a:r>
            <a:r>
              <a:rPr lang="en-US" sz="1600" b="1" kern="0" dirty="0">
                <a:latin typeface="+mn-lt"/>
                <a:ea typeface="ＭＳ Ｐゴシック" pitchFamily="-112" charset="-128"/>
                <a:cs typeface="+mn-cs"/>
              </a:rPr>
              <a:t>can cause undesirably large voltage changes</a:t>
            </a:r>
          </a:p>
          <a:p>
            <a:pPr marL="342900" indent="-342900" eaLnBrk="0" hangingPunct="0">
              <a:buFont typeface="Wingdings" pitchFamily="2" charset="2"/>
              <a:buChar char="n"/>
              <a:defRPr/>
            </a:pPr>
            <a:r>
              <a:rPr lang="en-US" sz="1600" b="1" kern="0" dirty="0">
                <a:latin typeface="+mn-lt"/>
                <a:ea typeface="ＭＳ Ｐゴシック" pitchFamily="-112" charset="-128"/>
                <a:cs typeface="+mn-cs"/>
              </a:rPr>
              <a:t>Rapid PV variability cannot be handled by current electro-mechanical systems</a:t>
            </a:r>
          </a:p>
          <a:p>
            <a:pPr marL="342900" indent="-342900" eaLnBrk="0" hangingPunct="0">
              <a:buFont typeface="Wingdings" pitchFamily="2" charset="2"/>
              <a:buChar char="n"/>
              <a:defRPr/>
            </a:pPr>
            <a:r>
              <a:rPr lang="en-US" sz="1600" b="1" kern="0" dirty="0">
                <a:latin typeface="+mn-lt"/>
                <a:ea typeface="ＭＳ Ｐゴシック" pitchFamily="-112" charset="-128"/>
                <a:cs typeface="+mn-cs"/>
              </a:rPr>
              <a:t>Use PV inverters to generate or absorb reactive power to restore voltage regulation</a:t>
            </a:r>
          </a:p>
          <a:p>
            <a:pPr marL="342900" indent="-342900" eaLnBrk="0" hangingPunct="0">
              <a:buFont typeface="Wingdings" pitchFamily="2" charset="2"/>
              <a:buChar char="n"/>
              <a:defRPr/>
            </a:pPr>
            <a:r>
              <a:rPr lang="en-US" sz="1600" b="1" kern="0" dirty="0">
                <a:latin typeface="+mn-lt"/>
                <a:ea typeface="ＭＳ Ｐゴシック" pitchFamily="-112" charset="-128"/>
                <a:cs typeface="+mn-cs"/>
              </a:rPr>
              <a:t>In addition… optimize power flows for minimum dissipation</a:t>
            </a:r>
          </a:p>
        </p:txBody>
      </p:sp>
      <p:sp>
        <p:nvSpPr>
          <p:cNvPr id="60452" name="TextBox 89"/>
          <p:cNvSpPr txBox="1">
            <a:spLocks noChangeArrowheads="1"/>
          </p:cNvSpPr>
          <p:nvPr/>
        </p:nvSpPr>
        <p:spPr bwMode="auto">
          <a:xfrm>
            <a:off x="2322513" y="4833938"/>
            <a:ext cx="27495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Fundamental problem:</a:t>
            </a:r>
          </a:p>
          <a:p>
            <a:r>
              <a:rPr lang="en-US">
                <a:solidFill>
                  <a:srgbClr val="0000FF"/>
                </a:solidFill>
              </a:rPr>
              <a:t>import</a:t>
            </a:r>
            <a:r>
              <a:rPr lang="en-US"/>
              <a:t> vs </a:t>
            </a:r>
            <a:r>
              <a:rPr lang="en-US">
                <a:solidFill>
                  <a:srgbClr val="FF0000"/>
                </a:solidFill>
              </a:rPr>
              <a:t>export</a:t>
            </a:r>
          </a:p>
        </p:txBody>
      </p:sp>
      <p:grpSp>
        <p:nvGrpSpPr>
          <p:cNvPr id="60453" name="Group 91"/>
          <p:cNvGrpSpPr>
            <a:grpSpLocks/>
          </p:cNvGrpSpPr>
          <p:nvPr/>
        </p:nvGrpSpPr>
        <p:grpSpPr bwMode="auto">
          <a:xfrm>
            <a:off x="1146175" y="3327400"/>
            <a:ext cx="2586038" cy="1216025"/>
            <a:chOff x="0" y="3341435"/>
            <a:chExt cx="2585129" cy="1216051"/>
          </a:xfrm>
        </p:grpSpPr>
        <p:graphicFrame>
          <p:nvGraphicFramePr>
            <p:cNvPr id="60427" name="Object 11"/>
            <p:cNvGraphicFramePr>
              <a:graphicFrameLocks noChangeAspect="1"/>
            </p:cNvGraphicFramePr>
            <p:nvPr/>
          </p:nvGraphicFramePr>
          <p:xfrm>
            <a:off x="0" y="3341435"/>
            <a:ext cx="2585129" cy="1120800"/>
          </p:xfrm>
          <a:graphic>
            <a:graphicData uri="http://schemas.openxmlformats.org/presentationml/2006/ole">
              <p:oleObj spid="_x0000_s60427" name="Equation" r:id="rId13" imgW="1307880" imgH="711000" progId="Equation.3">
                <p:embed/>
              </p:oleObj>
            </a:graphicData>
          </a:graphic>
        </p:graphicFrame>
        <p:sp>
          <p:nvSpPr>
            <p:cNvPr id="60455" name="Rounded Rectangle 90"/>
            <p:cNvSpPr>
              <a:spLocks noChangeArrowheads="1"/>
            </p:cNvSpPr>
            <p:nvPr/>
          </p:nvSpPr>
          <p:spPr bwMode="auto">
            <a:xfrm>
              <a:off x="0" y="3352800"/>
              <a:ext cx="2540000" cy="1204686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Char char="§"/>
              </a:pPr>
              <a:endParaRPr lang="en-US"/>
            </a:p>
          </p:txBody>
        </p:sp>
      </p:grpSp>
      <p:sp>
        <p:nvSpPr>
          <p:cNvPr id="60454" name="TextBox 92"/>
          <p:cNvSpPr txBox="1">
            <a:spLocks noChangeArrowheads="1"/>
          </p:cNvSpPr>
          <p:nvPr/>
        </p:nvSpPr>
        <p:spPr bwMode="auto">
          <a:xfrm>
            <a:off x="3432175" y="1247775"/>
            <a:ext cx="4506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Power flow. Losses &amp; Voltage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Rectangle 44"/>
          <p:cNvSpPr>
            <a:spLocks noChangeArrowheads="1"/>
          </p:cNvSpPr>
          <p:nvPr/>
        </p:nvSpPr>
        <p:spPr bwMode="auto">
          <a:xfrm>
            <a:off x="0" y="5689600"/>
            <a:ext cx="9144000" cy="1168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61449" name="Title 2"/>
          <p:cNvSpPr>
            <a:spLocks noGrp="1"/>
          </p:cNvSpPr>
          <p:nvPr>
            <p:ph type="title"/>
          </p:nvPr>
        </p:nvSpPr>
        <p:spPr>
          <a:xfrm>
            <a:off x="52388" y="147638"/>
            <a:ext cx="8343900" cy="8382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Optimization &amp; Control Theory for Smart Grids: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Control </a:t>
            </a: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(of reactive power)</a:t>
            </a:r>
            <a:endParaRPr lang="en-US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1450" name="Rectangle 4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cxnSp>
        <p:nvCxnSpPr>
          <p:cNvPr id="61451" name="Straight Connector 4"/>
          <p:cNvCxnSpPr>
            <a:cxnSpLocks noChangeShapeType="1"/>
          </p:cNvCxnSpPr>
          <p:nvPr/>
        </p:nvCxnSpPr>
        <p:spPr bwMode="auto">
          <a:xfrm>
            <a:off x="627063" y="2339975"/>
            <a:ext cx="4572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452" name="Straight Connector 5"/>
          <p:cNvCxnSpPr>
            <a:cxnSpLocks noChangeShapeType="1"/>
          </p:cNvCxnSpPr>
          <p:nvPr/>
        </p:nvCxnSpPr>
        <p:spPr bwMode="auto">
          <a:xfrm>
            <a:off x="2151063" y="2339975"/>
            <a:ext cx="4800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453" name="Straight Connector 6"/>
          <p:cNvCxnSpPr>
            <a:cxnSpLocks noChangeShapeType="1"/>
          </p:cNvCxnSpPr>
          <p:nvPr/>
        </p:nvCxnSpPr>
        <p:spPr bwMode="auto">
          <a:xfrm>
            <a:off x="1160463" y="2339975"/>
            <a:ext cx="914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61454" name="TextBox 7"/>
          <p:cNvSpPr txBox="1">
            <a:spLocks noChangeArrowheads="1"/>
          </p:cNvSpPr>
          <p:nvPr/>
        </p:nvSpPr>
        <p:spPr bwMode="auto">
          <a:xfrm>
            <a:off x="474663" y="188277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0</a:t>
            </a:r>
          </a:p>
        </p:txBody>
      </p:sp>
      <p:sp>
        <p:nvSpPr>
          <p:cNvPr id="61455" name="TextBox 8"/>
          <p:cNvSpPr txBox="1">
            <a:spLocks noChangeArrowheads="1"/>
          </p:cNvSpPr>
          <p:nvPr/>
        </p:nvSpPr>
        <p:spPr bwMode="auto">
          <a:xfrm>
            <a:off x="2662238" y="1882775"/>
            <a:ext cx="539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j -1</a:t>
            </a:r>
          </a:p>
        </p:txBody>
      </p:sp>
      <p:sp>
        <p:nvSpPr>
          <p:cNvPr id="61456" name="TextBox 9"/>
          <p:cNvSpPr txBox="1">
            <a:spLocks noChangeArrowheads="1"/>
          </p:cNvSpPr>
          <p:nvPr/>
        </p:nvSpPr>
        <p:spPr bwMode="auto">
          <a:xfrm>
            <a:off x="4727575" y="1882775"/>
            <a:ext cx="242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j</a:t>
            </a:r>
          </a:p>
        </p:txBody>
      </p:sp>
      <p:sp>
        <p:nvSpPr>
          <p:cNvPr id="61457" name="TextBox 10"/>
          <p:cNvSpPr txBox="1">
            <a:spLocks noChangeArrowheads="1"/>
          </p:cNvSpPr>
          <p:nvPr/>
        </p:nvSpPr>
        <p:spPr bwMode="auto">
          <a:xfrm>
            <a:off x="6113463" y="1882775"/>
            <a:ext cx="604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j +1</a:t>
            </a:r>
          </a:p>
        </p:txBody>
      </p:sp>
      <p:sp>
        <p:nvSpPr>
          <p:cNvPr id="61458" name="TextBox 11"/>
          <p:cNvSpPr txBox="1">
            <a:spLocks noChangeArrowheads="1"/>
          </p:cNvSpPr>
          <p:nvPr/>
        </p:nvSpPr>
        <p:spPr bwMode="auto">
          <a:xfrm>
            <a:off x="7942263" y="188277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n</a:t>
            </a:r>
          </a:p>
        </p:txBody>
      </p:sp>
      <p:cxnSp>
        <p:nvCxnSpPr>
          <p:cNvPr id="61459" name="Straight Connector 12"/>
          <p:cNvCxnSpPr>
            <a:cxnSpLocks noChangeShapeType="1"/>
          </p:cNvCxnSpPr>
          <p:nvPr/>
        </p:nvCxnSpPr>
        <p:spPr bwMode="auto">
          <a:xfrm>
            <a:off x="6951663" y="2339975"/>
            <a:ext cx="914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61460" name="Straight Connector 13"/>
          <p:cNvCxnSpPr>
            <a:cxnSpLocks noChangeShapeType="1"/>
          </p:cNvCxnSpPr>
          <p:nvPr/>
        </p:nvCxnSpPr>
        <p:spPr bwMode="auto">
          <a:xfrm>
            <a:off x="7866063" y="2339975"/>
            <a:ext cx="4572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461" name="Straight Connector 14"/>
          <p:cNvCxnSpPr>
            <a:cxnSpLocks noChangeShapeType="1"/>
          </p:cNvCxnSpPr>
          <p:nvPr/>
        </p:nvCxnSpPr>
        <p:spPr bwMode="auto">
          <a:xfrm rot="5400000">
            <a:off x="4322763" y="2682875"/>
            <a:ext cx="6858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lg" len="med"/>
            <a:tailEnd type="triangle" w="lg" len="med"/>
          </a:ln>
        </p:spPr>
      </p:cxnSp>
      <p:cxnSp>
        <p:nvCxnSpPr>
          <p:cNvPr id="61462" name="Straight Connector 15"/>
          <p:cNvCxnSpPr>
            <a:cxnSpLocks noChangeShapeType="1"/>
          </p:cNvCxnSpPr>
          <p:nvPr/>
        </p:nvCxnSpPr>
        <p:spPr bwMode="auto">
          <a:xfrm rot="5400000">
            <a:off x="4627563" y="2682875"/>
            <a:ext cx="6858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lg" len="med"/>
            <a:tailEnd/>
          </a:ln>
        </p:spPr>
      </p:cxnSp>
      <p:cxnSp>
        <p:nvCxnSpPr>
          <p:cNvPr id="61463" name="Straight Connector 16"/>
          <p:cNvCxnSpPr>
            <a:cxnSpLocks noChangeShapeType="1"/>
          </p:cNvCxnSpPr>
          <p:nvPr/>
        </p:nvCxnSpPr>
        <p:spPr bwMode="auto">
          <a:xfrm rot="5400000">
            <a:off x="2417763" y="2682875"/>
            <a:ext cx="6858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lg" len="med"/>
            <a:tailEnd type="triangle" w="lg" len="med"/>
          </a:ln>
        </p:spPr>
      </p:cxnSp>
      <p:cxnSp>
        <p:nvCxnSpPr>
          <p:cNvPr id="61464" name="Straight Connector 17"/>
          <p:cNvCxnSpPr>
            <a:cxnSpLocks noChangeShapeType="1"/>
          </p:cNvCxnSpPr>
          <p:nvPr/>
        </p:nvCxnSpPr>
        <p:spPr bwMode="auto">
          <a:xfrm rot="5400000">
            <a:off x="2722563" y="2682875"/>
            <a:ext cx="6858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lg" len="med"/>
            <a:tailEnd/>
          </a:ln>
        </p:spPr>
      </p:cxn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4316413" y="2949575"/>
          <a:ext cx="403225" cy="1128713"/>
        </p:xfrm>
        <a:graphic>
          <a:graphicData uri="http://schemas.openxmlformats.org/presentationml/2006/ole">
            <p:oleObj spid="_x0000_s61442" name="Equation" r:id="rId4" imgW="190440" imgH="533160" progId="Equation.3">
              <p:embed/>
            </p:oleObj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4895850" y="2949575"/>
          <a:ext cx="455613" cy="1128713"/>
        </p:xfrm>
        <a:graphic>
          <a:graphicData uri="http://schemas.openxmlformats.org/presentationml/2006/ole">
            <p:oleObj spid="_x0000_s61443" name="Equation" r:id="rId5" imgW="215640" imgH="533160" progId="Equation.3">
              <p:embed/>
            </p:oleObj>
          </a:graphicData>
        </a:graphic>
      </p:graphicFrame>
      <p:cxnSp>
        <p:nvCxnSpPr>
          <p:cNvPr id="61465" name="Straight Connector 22"/>
          <p:cNvCxnSpPr>
            <a:cxnSpLocks noChangeShapeType="1"/>
          </p:cNvCxnSpPr>
          <p:nvPr/>
        </p:nvCxnSpPr>
        <p:spPr bwMode="auto">
          <a:xfrm rot="5400000">
            <a:off x="6075363" y="2697163"/>
            <a:ext cx="6858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lg" len="med"/>
            <a:tailEnd type="triangle" w="lg" len="med"/>
          </a:ln>
        </p:spPr>
      </p:cxnSp>
      <p:graphicFrame>
        <p:nvGraphicFramePr>
          <p:cNvPr id="61444" name="Object 6"/>
          <p:cNvGraphicFramePr>
            <a:graphicFrameLocks noChangeAspect="1"/>
          </p:cNvGraphicFramePr>
          <p:nvPr/>
        </p:nvGraphicFramePr>
        <p:xfrm>
          <a:off x="5972175" y="2949575"/>
          <a:ext cx="598488" cy="1143000"/>
        </p:xfrm>
        <a:graphic>
          <a:graphicData uri="http://schemas.openxmlformats.org/presentationml/2006/ole">
            <p:oleObj spid="_x0000_s61444" name="Equation" r:id="rId6" imgW="279360" imgH="533160" progId="Equation.3">
              <p:embed/>
            </p:oleObj>
          </a:graphicData>
        </a:graphic>
      </p:graphicFrame>
      <p:cxnSp>
        <p:nvCxnSpPr>
          <p:cNvPr id="61466" name="Straight Connector 24"/>
          <p:cNvCxnSpPr>
            <a:cxnSpLocks noChangeShapeType="1"/>
          </p:cNvCxnSpPr>
          <p:nvPr/>
        </p:nvCxnSpPr>
        <p:spPr bwMode="auto">
          <a:xfrm rot="5400000">
            <a:off x="7675563" y="2682875"/>
            <a:ext cx="6858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lg" len="med"/>
            <a:tailEnd type="triangle" w="lg" len="med"/>
          </a:ln>
        </p:spPr>
      </p:cxnSp>
      <p:cxnSp>
        <p:nvCxnSpPr>
          <p:cNvPr id="61467" name="Straight Connector 25"/>
          <p:cNvCxnSpPr>
            <a:cxnSpLocks noChangeShapeType="1"/>
          </p:cNvCxnSpPr>
          <p:nvPr/>
        </p:nvCxnSpPr>
        <p:spPr bwMode="auto">
          <a:xfrm rot="5400000">
            <a:off x="7980363" y="2682875"/>
            <a:ext cx="6858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lg" len="med"/>
            <a:tailEnd/>
          </a:ln>
        </p:spPr>
      </p:cxnSp>
      <p:cxnSp>
        <p:nvCxnSpPr>
          <p:cNvPr id="61468" name="Straight Connector 26"/>
          <p:cNvCxnSpPr>
            <a:cxnSpLocks noChangeShapeType="1"/>
          </p:cNvCxnSpPr>
          <p:nvPr/>
        </p:nvCxnSpPr>
        <p:spPr bwMode="auto">
          <a:xfrm rot="10800000">
            <a:off x="5199063" y="1958975"/>
            <a:ext cx="7620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lg" len="med"/>
            <a:tailEnd/>
          </a:ln>
        </p:spPr>
      </p:cxnSp>
      <p:graphicFrame>
        <p:nvGraphicFramePr>
          <p:cNvPr id="61445" name="Object 8"/>
          <p:cNvGraphicFramePr>
            <a:graphicFrameLocks noChangeAspect="1"/>
          </p:cNvGraphicFramePr>
          <p:nvPr/>
        </p:nvGraphicFramePr>
        <p:xfrm>
          <a:off x="4284663" y="2339975"/>
          <a:ext cx="341312" cy="427038"/>
        </p:xfrm>
        <a:graphic>
          <a:graphicData uri="http://schemas.openxmlformats.org/presentationml/2006/ole">
            <p:oleObj spid="_x0000_s61445" name="Equation" r:id="rId7" imgW="203040" imgH="253800" progId="Equation.3">
              <p:embed/>
            </p:oleObj>
          </a:graphicData>
        </a:graphic>
      </p:graphicFrame>
      <p:graphicFrame>
        <p:nvGraphicFramePr>
          <p:cNvPr id="61446" name="Object 9"/>
          <p:cNvGraphicFramePr>
            <a:graphicFrameLocks noChangeAspect="1"/>
          </p:cNvGraphicFramePr>
          <p:nvPr/>
        </p:nvGraphicFramePr>
        <p:xfrm>
          <a:off x="5842000" y="2339975"/>
          <a:ext cx="427038" cy="427038"/>
        </p:xfrm>
        <a:graphic>
          <a:graphicData uri="http://schemas.openxmlformats.org/presentationml/2006/ole">
            <p:oleObj spid="_x0000_s61446" name="Equation" r:id="rId8" imgW="253800" imgH="253800" progId="Equation.3">
              <p:embed/>
            </p:oleObj>
          </a:graphicData>
        </a:graphic>
      </p:graphicFrame>
      <p:graphicFrame>
        <p:nvGraphicFramePr>
          <p:cNvPr id="61447" name="Object 10"/>
          <p:cNvGraphicFramePr>
            <a:graphicFrameLocks noChangeAspect="1"/>
          </p:cNvGraphicFramePr>
          <p:nvPr/>
        </p:nvGraphicFramePr>
        <p:xfrm>
          <a:off x="2303463" y="2339975"/>
          <a:ext cx="427037" cy="427038"/>
        </p:xfrm>
        <a:graphic>
          <a:graphicData uri="http://schemas.openxmlformats.org/presentationml/2006/ole">
            <p:oleObj spid="_x0000_s61447" name="Equation" r:id="rId9" imgW="253800" imgH="253800" progId="Equation.3">
              <p:embed/>
            </p:oleObj>
          </a:graphicData>
        </a:graphic>
      </p:graphicFrame>
      <p:sp>
        <p:nvSpPr>
          <p:cNvPr id="61469" name="TextBox 32"/>
          <p:cNvSpPr txBox="1">
            <a:spLocks noChangeArrowheads="1"/>
          </p:cNvSpPr>
          <p:nvPr/>
        </p:nvSpPr>
        <p:spPr bwMode="auto">
          <a:xfrm>
            <a:off x="0" y="3395663"/>
            <a:ext cx="3048000" cy="1323975"/>
          </a:xfrm>
          <a:prstGeom prst="rect">
            <a:avLst/>
          </a:prstGeom>
          <a:noFill/>
          <a:ln w="28575">
            <a:solidFill>
              <a:srgbClr val="66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Not available to affect control —but available </a:t>
            </a:r>
          </a:p>
          <a:p>
            <a:pPr>
              <a:buFont typeface="Wingdings" pitchFamily="2" charset="2"/>
              <a:buNone/>
            </a:pPr>
            <a:r>
              <a:rPr lang="en-US"/>
              <a:t>(via advanced metering)</a:t>
            </a:r>
          </a:p>
          <a:p>
            <a:pPr>
              <a:buFont typeface="Wingdings" pitchFamily="2" charset="2"/>
              <a:buNone/>
            </a:pPr>
            <a:r>
              <a:rPr lang="en-US"/>
              <a:t>for control input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4183063" y="2949575"/>
            <a:ext cx="685800" cy="1371600"/>
          </a:xfrm>
          <a:prstGeom prst="ellipse">
            <a:avLst/>
          </a:prstGeom>
          <a:noFill/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c 32"/>
          <p:cNvSpPr/>
          <p:nvPr/>
        </p:nvSpPr>
        <p:spPr bwMode="auto">
          <a:xfrm>
            <a:off x="4208463" y="3635375"/>
            <a:ext cx="914400" cy="914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>
              <a:ea typeface="ＭＳ Ｐゴシック" pitchFamily="-112" charset="-128"/>
              <a:cs typeface="+mn-cs"/>
            </a:endParaRPr>
          </a:p>
        </p:txBody>
      </p:sp>
      <p:sp>
        <p:nvSpPr>
          <p:cNvPr id="61472" name="Freeform 35"/>
          <p:cNvSpPr>
            <a:spLocks/>
          </p:cNvSpPr>
          <p:nvPr/>
        </p:nvSpPr>
        <p:spPr bwMode="auto">
          <a:xfrm>
            <a:off x="3062288" y="3584575"/>
            <a:ext cx="1120775" cy="377825"/>
          </a:xfrm>
          <a:custGeom>
            <a:avLst/>
            <a:gdLst>
              <a:gd name="T0" fmla="*/ 1121228 w 1143000"/>
              <a:gd name="T1" fmla="*/ 0 h 508000"/>
              <a:gd name="T2" fmla="*/ 523240 w 1143000"/>
              <a:gd name="T3" fmla="*/ 75565 h 508000"/>
              <a:gd name="T4" fmla="*/ 0 w 1143000"/>
              <a:gd name="T5" fmla="*/ 377825 h 508000"/>
              <a:gd name="T6" fmla="*/ 0 60000 65536"/>
              <a:gd name="T7" fmla="*/ 0 60000 65536"/>
              <a:gd name="T8" fmla="*/ 0 60000 65536"/>
              <a:gd name="T9" fmla="*/ 0 w 1143000"/>
              <a:gd name="T10" fmla="*/ 0 h 508000"/>
              <a:gd name="T11" fmla="*/ 1143000 w 1143000"/>
              <a:gd name="T12" fmla="*/ 508000 h 508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3000" h="508000">
                <a:moveTo>
                  <a:pt x="1143000" y="0"/>
                </a:moveTo>
                <a:cubicBezTo>
                  <a:pt x="933450" y="8466"/>
                  <a:pt x="723900" y="16933"/>
                  <a:pt x="533400" y="101600"/>
                </a:cubicBezTo>
                <a:cubicBezTo>
                  <a:pt x="342900" y="186267"/>
                  <a:pt x="171450" y="347133"/>
                  <a:pt x="0" y="508000"/>
                </a:cubicBezTo>
              </a:path>
            </a:pathLst>
          </a:cu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73" name="Oval 36"/>
          <p:cNvSpPr>
            <a:spLocks noChangeArrowheads="1"/>
          </p:cNvSpPr>
          <p:nvPr/>
        </p:nvSpPr>
        <p:spPr bwMode="auto">
          <a:xfrm>
            <a:off x="4894263" y="2949575"/>
            <a:ext cx="533400" cy="60960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61474" name="TextBox 37"/>
          <p:cNvSpPr txBox="1">
            <a:spLocks noChangeArrowheads="1"/>
          </p:cNvSpPr>
          <p:nvPr/>
        </p:nvSpPr>
        <p:spPr bwMode="auto">
          <a:xfrm>
            <a:off x="5689600" y="4186238"/>
            <a:ext cx="3454400" cy="1016000"/>
          </a:xfrm>
          <a:prstGeom prst="rect">
            <a:avLst/>
          </a:prstGeom>
          <a:noFill/>
          <a:ln w="28575">
            <a:solidFill>
              <a:srgbClr val="66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Not available to affect control — but available (via inverter PCC) for control input</a:t>
            </a:r>
          </a:p>
        </p:txBody>
      </p:sp>
      <p:sp>
        <p:nvSpPr>
          <p:cNvPr id="37" name="Arc 36"/>
          <p:cNvSpPr/>
          <p:nvPr/>
        </p:nvSpPr>
        <p:spPr bwMode="auto">
          <a:xfrm>
            <a:off x="5427663" y="3254375"/>
            <a:ext cx="914400" cy="914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>
              <a:ea typeface="ＭＳ Ｐゴシック" pitchFamily="-112" charset="-128"/>
              <a:cs typeface="+mn-cs"/>
            </a:endParaRPr>
          </a:p>
        </p:txBody>
      </p:sp>
      <p:sp>
        <p:nvSpPr>
          <p:cNvPr id="61476" name="Freeform 39"/>
          <p:cNvSpPr>
            <a:spLocks/>
          </p:cNvSpPr>
          <p:nvPr/>
        </p:nvSpPr>
        <p:spPr bwMode="auto">
          <a:xfrm>
            <a:off x="5414963" y="3254375"/>
            <a:ext cx="449262" cy="896938"/>
          </a:xfrm>
          <a:custGeom>
            <a:avLst/>
            <a:gdLst>
              <a:gd name="T0" fmla="*/ 0 w 457200"/>
              <a:gd name="T1" fmla="*/ 0 h 914400"/>
              <a:gd name="T2" fmla="*/ 1012168 w 457200"/>
              <a:gd name="T3" fmla="*/ 1282756 h 914400"/>
              <a:gd name="T4" fmla="*/ 1301360 w 457200"/>
              <a:gd name="T5" fmla="*/ 3420682 h 914400"/>
              <a:gd name="T6" fmla="*/ 0 60000 65536"/>
              <a:gd name="T7" fmla="*/ 0 60000 65536"/>
              <a:gd name="T8" fmla="*/ 0 60000 65536"/>
              <a:gd name="T9" fmla="*/ 0 w 457200"/>
              <a:gd name="T10" fmla="*/ 0 h 914400"/>
              <a:gd name="T11" fmla="*/ 457200 w 457200"/>
              <a:gd name="T12" fmla="*/ 914400 h 914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200" h="914400">
                <a:moveTo>
                  <a:pt x="0" y="0"/>
                </a:moveTo>
                <a:cubicBezTo>
                  <a:pt x="139700" y="95250"/>
                  <a:pt x="279400" y="190500"/>
                  <a:pt x="355600" y="342900"/>
                </a:cubicBezTo>
                <a:cubicBezTo>
                  <a:pt x="431800" y="495300"/>
                  <a:pt x="444500" y="704850"/>
                  <a:pt x="457200" y="914400"/>
                </a:cubicBezTo>
              </a:path>
            </a:pathLst>
          </a:cu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Oval 38"/>
          <p:cNvSpPr/>
          <p:nvPr/>
        </p:nvSpPr>
        <p:spPr bwMode="auto">
          <a:xfrm>
            <a:off x="4894263" y="3559175"/>
            <a:ext cx="533400" cy="6096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478" name="TextBox 41"/>
          <p:cNvSpPr txBox="1">
            <a:spLocks noChangeArrowheads="1"/>
          </p:cNvSpPr>
          <p:nvPr/>
        </p:nvSpPr>
        <p:spPr bwMode="auto">
          <a:xfrm>
            <a:off x="3014663" y="5427663"/>
            <a:ext cx="3733800" cy="708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Available—minimal impact on customer, extra inverter duty</a:t>
            </a:r>
          </a:p>
        </p:txBody>
      </p:sp>
      <p:sp>
        <p:nvSpPr>
          <p:cNvPr id="61479" name="Freeform 42"/>
          <p:cNvSpPr>
            <a:spLocks/>
          </p:cNvSpPr>
          <p:nvPr/>
        </p:nvSpPr>
        <p:spPr bwMode="auto">
          <a:xfrm>
            <a:off x="4498975" y="4181475"/>
            <a:ext cx="649288" cy="1217613"/>
          </a:xfrm>
          <a:custGeom>
            <a:avLst/>
            <a:gdLst>
              <a:gd name="T0" fmla="*/ 649514 w 647700"/>
              <a:gd name="T1" fmla="*/ 0 h 1130300"/>
              <a:gd name="T2" fmla="*/ 433009 w 647700"/>
              <a:gd name="T3" fmla="*/ 725230 h 1130300"/>
              <a:gd name="T4" fmla="*/ 0 w 647700"/>
              <a:gd name="T5" fmla="*/ 1217839 h 1130300"/>
              <a:gd name="T6" fmla="*/ 0 60000 65536"/>
              <a:gd name="T7" fmla="*/ 0 60000 65536"/>
              <a:gd name="T8" fmla="*/ 0 60000 65536"/>
              <a:gd name="T9" fmla="*/ 0 w 647700"/>
              <a:gd name="T10" fmla="*/ 0 h 1130300"/>
              <a:gd name="T11" fmla="*/ 647700 w 647700"/>
              <a:gd name="T12" fmla="*/ 1130300 h 1130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7700" h="1130300">
                <a:moveTo>
                  <a:pt x="647700" y="0"/>
                </a:moveTo>
                <a:cubicBezTo>
                  <a:pt x="593725" y="242358"/>
                  <a:pt x="539750" y="484717"/>
                  <a:pt x="431800" y="673100"/>
                </a:cubicBezTo>
                <a:cubicBezTo>
                  <a:pt x="323850" y="861483"/>
                  <a:pt x="161925" y="995891"/>
                  <a:pt x="0" y="11303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148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808538"/>
            <a:ext cx="2700338" cy="20494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81" name="Freeform 42"/>
          <p:cNvSpPr>
            <a:spLocks/>
          </p:cNvSpPr>
          <p:nvPr/>
        </p:nvSpPr>
        <p:spPr bwMode="auto">
          <a:xfrm>
            <a:off x="2700338" y="6169025"/>
            <a:ext cx="812800" cy="274638"/>
          </a:xfrm>
          <a:custGeom>
            <a:avLst/>
            <a:gdLst>
              <a:gd name="T0" fmla="*/ 812799 w 647700"/>
              <a:gd name="T1" fmla="*/ 0 h 1130300"/>
              <a:gd name="T2" fmla="*/ 541866 w 647700"/>
              <a:gd name="T3" fmla="*/ 164224 h 1130300"/>
              <a:gd name="T4" fmla="*/ 0 w 647700"/>
              <a:gd name="T5" fmla="*/ 275772 h 1130300"/>
              <a:gd name="T6" fmla="*/ 0 60000 65536"/>
              <a:gd name="T7" fmla="*/ 0 60000 65536"/>
              <a:gd name="T8" fmla="*/ 0 60000 65536"/>
              <a:gd name="T9" fmla="*/ 0 w 647700"/>
              <a:gd name="T10" fmla="*/ 0 h 1130300"/>
              <a:gd name="T11" fmla="*/ 647700 w 647700"/>
              <a:gd name="T12" fmla="*/ 1130300 h 1130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7700" h="1130300">
                <a:moveTo>
                  <a:pt x="647700" y="0"/>
                </a:moveTo>
                <a:cubicBezTo>
                  <a:pt x="593725" y="242358"/>
                  <a:pt x="539750" y="484717"/>
                  <a:pt x="431800" y="673100"/>
                </a:cubicBezTo>
                <a:cubicBezTo>
                  <a:pt x="323850" y="861483"/>
                  <a:pt x="161925" y="995891"/>
                  <a:pt x="0" y="11303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82" name="TextBox 47"/>
          <p:cNvSpPr txBox="1">
            <a:spLocks noChangeArrowheads="1"/>
          </p:cNvSpPr>
          <p:nvPr/>
        </p:nvSpPr>
        <p:spPr bwMode="auto">
          <a:xfrm>
            <a:off x="1204913" y="1262063"/>
            <a:ext cx="705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</a:rPr>
              <a:t>Parameters available &amp; limits for control</a:t>
            </a:r>
          </a:p>
        </p:txBody>
      </p:sp>
      <p:sp>
        <p:nvSpPr>
          <p:cNvPr id="61483" name="Oval 36"/>
          <p:cNvSpPr>
            <a:spLocks noChangeArrowheads="1"/>
          </p:cNvSpPr>
          <p:nvPr/>
        </p:nvSpPr>
        <p:spPr bwMode="auto">
          <a:xfrm>
            <a:off x="4117975" y="2260600"/>
            <a:ext cx="533400" cy="60960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61484" name="Freeform 39"/>
          <p:cNvSpPr>
            <a:spLocks/>
          </p:cNvSpPr>
          <p:nvPr/>
        </p:nvSpPr>
        <p:spPr bwMode="auto">
          <a:xfrm>
            <a:off x="4673600" y="2582863"/>
            <a:ext cx="246063" cy="508000"/>
          </a:xfrm>
          <a:custGeom>
            <a:avLst/>
            <a:gdLst>
              <a:gd name="T0" fmla="*/ 0 w 457200"/>
              <a:gd name="T1" fmla="*/ 0 h 914400"/>
              <a:gd name="T2" fmla="*/ 557308 w 457200"/>
              <a:gd name="T3" fmla="*/ 726700 h 914400"/>
              <a:gd name="T4" fmla="*/ 716540 w 457200"/>
              <a:gd name="T5" fmla="*/ 1937867 h 914400"/>
              <a:gd name="T6" fmla="*/ 0 60000 65536"/>
              <a:gd name="T7" fmla="*/ 0 60000 65536"/>
              <a:gd name="T8" fmla="*/ 0 60000 65536"/>
              <a:gd name="T9" fmla="*/ 0 w 457200"/>
              <a:gd name="T10" fmla="*/ 0 h 914400"/>
              <a:gd name="T11" fmla="*/ 457200 w 457200"/>
              <a:gd name="T12" fmla="*/ 914400 h 914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200" h="914400">
                <a:moveTo>
                  <a:pt x="0" y="0"/>
                </a:moveTo>
                <a:cubicBezTo>
                  <a:pt x="139700" y="95250"/>
                  <a:pt x="279400" y="190500"/>
                  <a:pt x="355600" y="342900"/>
                </a:cubicBezTo>
                <a:cubicBezTo>
                  <a:pt x="431800" y="495300"/>
                  <a:pt x="444500" y="704850"/>
                  <a:pt x="457200" y="914400"/>
                </a:cubicBezTo>
              </a:path>
            </a:pathLst>
          </a:cu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0" name="Rectangle 44"/>
          <p:cNvSpPr>
            <a:spLocks noChangeArrowheads="1"/>
          </p:cNvSpPr>
          <p:nvPr/>
        </p:nvSpPr>
        <p:spPr bwMode="auto">
          <a:xfrm>
            <a:off x="0" y="5689600"/>
            <a:ext cx="9144000" cy="1168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62481" name="Title 2"/>
          <p:cNvSpPr>
            <a:spLocks noGrp="1"/>
          </p:cNvSpPr>
          <p:nvPr>
            <p:ph type="title"/>
          </p:nvPr>
        </p:nvSpPr>
        <p:spPr>
          <a:xfrm>
            <a:off x="52388" y="147638"/>
            <a:ext cx="8343900" cy="8382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Optimization &amp; Control Theory for Smart Grids: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Control </a:t>
            </a: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(of reactive power)</a:t>
            </a:r>
            <a:endParaRPr lang="en-US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2482" name="Rectangle 4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62483" name="TextBox 47"/>
          <p:cNvSpPr txBox="1">
            <a:spLocks noChangeArrowheads="1"/>
          </p:cNvSpPr>
          <p:nvPr/>
        </p:nvSpPr>
        <p:spPr bwMode="auto">
          <a:xfrm>
            <a:off x="2003425" y="1247775"/>
            <a:ext cx="3703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</a:rPr>
              <a:t>Schemes of Control</a:t>
            </a:r>
          </a:p>
        </p:txBody>
      </p:sp>
      <p:sp>
        <p:nvSpPr>
          <p:cNvPr id="62484" name="TextBox 50"/>
          <p:cNvSpPr txBox="1">
            <a:spLocks noChangeArrowheads="1"/>
          </p:cNvSpPr>
          <p:nvPr/>
        </p:nvSpPr>
        <p:spPr bwMode="auto">
          <a:xfrm>
            <a:off x="319088" y="2192338"/>
            <a:ext cx="284003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Base line (do nothing)</a:t>
            </a:r>
          </a:p>
          <a:p>
            <a:endParaRPr lang="en-US"/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Unity power factor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Proportional Control</a:t>
            </a:r>
          </a:p>
          <a:p>
            <a:r>
              <a:rPr lang="en-US"/>
              <a:t>  (EPRI white paper)</a:t>
            </a:r>
          </a:p>
        </p:txBody>
      </p:sp>
      <p:graphicFrame>
        <p:nvGraphicFramePr>
          <p:cNvPr id="62472" name="Object 2"/>
          <p:cNvGraphicFramePr>
            <a:graphicFrameLocks noChangeAspect="1"/>
          </p:cNvGraphicFramePr>
          <p:nvPr/>
        </p:nvGraphicFramePr>
        <p:xfrm>
          <a:off x="1436688" y="2497138"/>
          <a:ext cx="908050" cy="534987"/>
        </p:xfrm>
        <a:graphic>
          <a:graphicData uri="http://schemas.openxmlformats.org/presentationml/2006/ole">
            <p:oleObj spid="_x0000_s62472" name="Equation" r:id="rId4" imgW="431640" imgH="253800" progId="Equation.3">
              <p:embed/>
            </p:oleObj>
          </a:graphicData>
        </a:graphic>
      </p:graphicFrame>
      <p:graphicFrame>
        <p:nvGraphicFramePr>
          <p:cNvPr id="62473" name="Object 3"/>
          <p:cNvGraphicFramePr>
            <a:graphicFrameLocks noChangeAspect="1"/>
          </p:cNvGraphicFramePr>
          <p:nvPr/>
        </p:nvGraphicFramePr>
        <p:xfrm>
          <a:off x="1355725" y="3395663"/>
          <a:ext cx="1041400" cy="534987"/>
        </p:xfrm>
        <a:graphic>
          <a:graphicData uri="http://schemas.openxmlformats.org/presentationml/2006/ole">
            <p:oleObj spid="_x0000_s62473" name="Equation" r:id="rId5" imgW="495000" imgH="253800" progId="Equation.3">
              <p:embed/>
            </p:oleObj>
          </a:graphicData>
        </a:graphic>
      </p:graphicFrame>
      <p:grpSp>
        <p:nvGrpSpPr>
          <p:cNvPr id="62485" name="Group 66"/>
          <p:cNvGrpSpPr>
            <a:grpSpLocks/>
          </p:cNvGrpSpPr>
          <p:nvPr/>
        </p:nvGrpSpPr>
        <p:grpSpPr bwMode="auto">
          <a:xfrm>
            <a:off x="61913" y="5006975"/>
            <a:ext cx="3014662" cy="1143000"/>
            <a:chOff x="1600200" y="3962400"/>
            <a:chExt cx="5889625" cy="2057400"/>
          </a:xfrm>
        </p:grpSpPr>
        <p:graphicFrame>
          <p:nvGraphicFramePr>
            <p:cNvPr id="62474" name="Object 5"/>
            <p:cNvGraphicFramePr>
              <a:graphicFrameLocks noChangeAspect="1"/>
            </p:cNvGraphicFramePr>
            <p:nvPr/>
          </p:nvGraphicFramePr>
          <p:xfrm>
            <a:off x="1725613" y="3962400"/>
            <a:ext cx="642937" cy="560388"/>
          </p:xfrm>
          <a:graphic>
            <a:graphicData uri="http://schemas.openxmlformats.org/presentationml/2006/ole">
              <p:oleObj spid="_x0000_s62474" name="Equation" r:id="rId6" imgW="291960" imgH="253800" progId="Equation.3">
                <p:embed/>
              </p:oleObj>
            </a:graphicData>
          </a:graphic>
        </p:graphicFrame>
        <p:cxnSp>
          <p:nvCxnSpPr>
            <p:cNvPr id="62491" name="Straight Arrow Connector 14"/>
            <p:cNvCxnSpPr>
              <a:cxnSpLocks noChangeShapeType="1"/>
            </p:cNvCxnSpPr>
            <p:nvPr/>
          </p:nvCxnSpPr>
          <p:spPr bwMode="auto">
            <a:xfrm>
              <a:off x="2182813" y="4953000"/>
              <a:ext cx="3962400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2492" name="Straight Arrow Connector 16"/>
            <p:cNvCxnSpPr>
              <a:cxnSpLocks noChangeShapeType="1"/>
            </p:cNvCxnSpPr>
            <p:nvPr/>
          </p:nvCxnSpPr>
          <p:spPr bwMode="auto">
            <a:xfrm rot="5400000" flipH="1" flipV="1">
              <a:off x="1548607" y="4915694"/>
              <a:ext cx="1903412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62493" name="TextBox 20"/>
            <p:cNvSpPr txBox="1">
              <a:spLocks noChangeArrowheads="1"/>
            </p:cNvSpPr>
            <p:nvPr/>
          </p:nvSpPr>
          <p:spPr bwMode="auto">
            <a:xfrm>
              <a:off x="6221413" y="4800600"/>
              <a:ext cx="1268412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/>
                <a:t>Voltage p.u.</a:t>
              </a:r>
            </a:p>
          </p:txBody>
        </p:sp>
        <p:graphicFrame>
          <p:nvGraphicFramePr>
            <p:cNvPr id="62475" name="Object 8"/>
            <p:cNvGraphicFramePr>
              <a:graphicFrameLocks noChangeAspect="1"/>
            </p:cNvGraphicFramePr>
            <p:nvPr/>
          </p:nvGraphicFramePr>
          <p:xfrm>
            <a:off x="1600200" y="5459413"/>
            <a:ext cx="895350" cy="560387"/>
          </p:xfrm>
          <a:graphic>
            <a:graphicData uri="http://schemas.openxmlformats.org/presentationml/2006/ole">
              <p:oleObj spid="_x0000_s62475" name="Equation" r:id="rId7" imgW="406080" imgH="253800" progId="Equation.3">
                <p:embed/>
              </p:oleObj>
            </a:graphicData>
          </a:graphic>
        </p:graphicFrame>
        <p:sp>
          <p:nvSpPr>
            <p:cNvPr id="62494" name="TextBox 24"/>
            <p:cNvSpPr txBox="1">
              <a:spLocks noChangeArrowheads="1"/>
            </p:cNvSpPr>
            <p:nvPr/>
          </p:nvSpPr>
          <p:spPr bwMode="auto">
            <a:xfrm>
              <a:off x="3998913" y="5029200"/>
              <a:ext cx="4699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/>
                <a:t>1.0</a:t>
              </a:r>
            </a:p>
          </p:txBody>
        </p:sp>
        <p:sp>
          <p:nvSpPr>
            <p:cNvPr id="62495" name="TextBox 25"/>
            <p:cNvSpPr txBox="1">
              <a:spLocks noChangeArrowheads="1"/>
            </p:cNvSpPr>
            <p:nvPr/>
          </p:nvSpPr>
          <p:spPr bwMode="auto">
            <a:xfrm>
              <a:off x="4989513" y="5072063"/>
              <a:ext cx="5842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/>
                <a:t>1.05</a:t>
              </a:r>
            </a:p>
          </p:txBody>
        </p:sp>
        <p:sp>
          <p:nvSpPr>
            <p:cNvPr id="62496" name="TextBox 26"/>
            <p:cNvSpPr txBox="1">
              <a:spLocks noChangeArrowheads="1"/>
            </p:cNvSpPr>
            <p:nvPr/>
          </p:nvSpPr>
          <p:spPr bwMode="auto">
            <a:xfrm>
              <a:off x="2944813" y="5072063"/>
              <a:ext cx="5842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/>
                <a:t>0.95</a:t>
              </a:r>
            </a:p>
          </p:txBody>
        </p:sp>
        <p:cxnSp>
          <p:nvCxnSpPr>
            <p:cNvPr id="62497" name="Straight Arrow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4087813" y="4953000"/>
              <a:ext cx="3048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498" name="Straight Arrow Connector 29"/>
            <p:cNvCxnSpPr>
              <a:cxnSpLocks noChangeShapeType="1"/>
            </p:cNvCxnSpPr>
            <p:nvPr/>
          </p:nvCxnSpPr>
          <p:spPr bwMode="auto">
            <a:xfrm rot="5400000" flipH="1" flipV="1">
              <a:off x="5153819" y="4952206"/>
              <a:ext cx="304800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499" name="Straight Arrow Connector 30"/>
            <p:cNvCxnSpPr>
              <a:cxnSpLocks noChangeShapeType="1"/>
            </p:cNvCxnSpPr>
            <p:nvPr/>
          </p:nvCxnSpPr>
          <p:spPr bwMode="auto">
            <a:xfrm rot="5400000" flipH="1" flipV="1">
              <a:off x="3021013" y="4953000"/>
              <a:ext cx="3048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500" name="Straight Connector 32"/>
            <p:cNvCxnSpPr>
              <a:cxnSpLocks noChangeShapeType="1"/>
            </p:cNvCxnSpPr>
            <p:nvPr/>
          </p:nvCxnSpPr>
          <p:spPr bwMode="auto">
            <a:xfrm rot="16200000" flipV="1">
              <a:off x="3589338" y="4308475"/>
              <a:ext cx="685800" cy="60325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62501" name="Straight Connector 34"/>
            <p:cNvCxnSpPr>
              <a:cxnSpLocks noChangeShapeType="1"/>
            </p:cNvCxnSpPr>
            <p:nvPr/>
          </p:nvCxnSpPr>
          <p:spPr bwMode="auto">
            <a:xfrm rot="10800000">
              <a:off x="2335213" y="4267200"/>
              <a:ext cx="1295400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62502" name="Straight Connector 36"/>
            <p:cNvCxnSpPr>
              <a:cxnSpLocks noChangeShapeType="1"/>
            </p:cNvCxnSpPr>
            <p:nvPr/>
          </p:nvCxnSpPr>
          <p:spPr bwMode="auto">
            <a:xfrm rot="10800000">
              <a:off x="4849813" y="5638800"/>
              <a:ext cx="1295400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62503" name="Straight Connector 37"/>
            <p:cNvCxnSpPr>
              <a:cxnSpLocks noChangeShapeType="1"/>
            </p:cNvCxnSpPr>
            <p:nvPr/>
          </p:nvCxnSpPr>
          <p:spPr bwMode="auto">
            <a:xfrm rot="16200000" flipV="1">
              <a:off x="4198938" y="4994275"/>
              <a:ext cx="685800" cy="60325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</p:grpSp>
      <p:cxnSp>
        <p:nvCxnSpPr>
          <p:cNvPr id="62486" name="Straight Connector 68"/>
          <p:cNvCxnSpPr>
            <a:cxnSpLocks noChangeShapeType="1"/>
          </p:cNvCxnSpPr>
          <p:nvPr/>
        </p:nvCxnSpPr>
        <p:spPr bwMode="auto">
          <a:xfrm rot="5400000">
            <a:off x="1069976" y="4343400"/>
            <a:ext cx="5014912" cy="142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sp>
        <p:nvSpPr>
          <p:cNvPr id="62487" name="TextBox 69"/>
          <p:cNvSpPr txBox="1">
            <a:spLocks noChangeArrowheads="1"/>
          </p:cNvSpPr>
          <p:nvPr/>
        </p:nvSpPr>
        <p:spPr bwMode="auto">
          <a:xfrm>
            <a:off x="3700463" y="2133600"/>
            <a:ext cx="55514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voltage control heuristics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composite control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endParaRPr lang="en-US"/>
          </a:p>
          <a:p>
            <a:endParaRPr lang="en-US"/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Hybrid  (composite at V=1 built in proportional)</a:t>
            </a:r>
          </a:p>
        </p:txBody>
      </p:sp>
      <p:graphicFrame>
        <p:nvGraphicFramePr>
          <p:cNvPr id="62476" name="Object 6"/>
          <p:cNvGraphicFramePr>
            <a:graphicFrameLocks noChangeAspect="1"/>
          </p:cNvGraphicFramePr>
          <p:nvPr/>
        </p:nvGraphicFramePr>
        <p:xfrm>
          <a:off x="6265863" y="2185988"/>
          <a:ext cx="2878137" cy="927100"/>
        </p:xfrm>
        <a:graphic>
          <a:graphicData uri="http://schemas.openxmlformats.org/presentationml/2006/ole">
            <p:oleObj spid="_x0000_s62476" name="Equation" r:id="rId8" imgW="1396800" imgH="469800" progId="Equation.3">
              <p:embed/>
            </p:oleObj>
          </a:graphicData>
        </a:graphic>
      </p:graphicFrame>
      <p:graphicFrame>
        <p:nvGraphicFramePr>
          <p:cNvPr id="62477" name="Object 12"/>
          <p:cNvGraphicFramePr>
            <a:graphicFrameLocks noChangeAspect="1"/>
          </p:cNvGraphicFramePr>
          <p:nvPr/>
        </p:nvGraphicFramePr>
        <p:xfrm>
          <a:off x="4611688" y="2951163"/>
          <a:ext cx="4500562" cy="1306512"/>
        </p:xfrm>
        <a:graphic>
          <a:graphicData uri="http://schemas.openxmlformats.org/presentationml/2006/ole">
            <p:oleObj spid="_x0000_s62477" name="Equation" r:id="rId9" imgW="2412720" imgH="685800" progId="Equation.3">
              <p:embed/>
            </p:oleObj>
          </a:graphicData>
        </a:graphic>
      </p:graphicFrame>
      <p:sp>
        <p:nvSpPr>
          <p:cNvPr id="62488" name="Oval 70"/>
          <p:cNvSpPr>
            <a:spLocks noChangeArrowheads="1"/>
          </p:cNvSpPr>
          <p:nvPr/>
        </p:nvSpPr>
        <p:spPr bwMode="auto">
          <a:xfrm>
            <a:off x="1292225" y="3440113"/>
            <a:ext cx="1276350" cy="508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74" name="Arc 73"/>
          <p:cNvSpPr/>
          <p:nvPr/>
        </p:nvSpPr>
        <p:spPr bwMode="auto">
          <a:xfrm>
            <a:off x="2511425" y="3570288"/>
            <a:ext cx="914400" cy="914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>
              <a:ea typeface="ＭＳ Ｐゴシック" pitchFamily="-112" charset="-128"/>
              <a:cs typeface="+mn-cs"/>
            </a:endParaRPr>
          </a:p>
        </p:txBody>
      </p:sp>
      <p:graphicFrame>
        <p:nvGraphicFramePr>
          <p:cNvPr id="62478" name="Object 14"/>
          <p:cNvGraphicFramePr>
            <a:graphicFrameLocks noChangeAspect="1"/>
          </p:cNvGraphicFramePr>
          <p:nvPr/>
        </p:nvGraphicFramePr>
        <p:xfrm>
          <a:off x="2689225" y="3449638"/>
          <a:ext cx="646113" cy="422275"/>
        </p:xfrm>
        <a:graphic>
          <a:graphicData uri="http://schemas.openxmlformats.org/presentationml/2006/ole">
            <p:oleObj spid="_x0000_s62478" name="Equation" r:id="rId10" imgW="291960" imgH="190440" progId="Equation.3">
              <p:embed/>
            </p:oleObj>
          </a:graphicData>
        </a:graphic>
      </p:graphicFrame>
      <p:graphicFrame>
        <p:nvGraphicFramePr>
          <p:cNvPr id="62479" name="Object 15"/>
          <p:cNvGraphicFramePr>
            <a:graphicFrameLocks noChangeAspect="1"/>
          </p:cNvGraphicFramePr>
          <p:nvPr/>
        </p:nvGraphicFramePr>
        <p:xfrm>
          <a:off x="4176713" y="4762500"/>
          <a:ext cx="4408487" cy="1042988"/>
        </p:xfrm>
        <a:graphic>
          <a:graphicData uri="http://schemas.openxmlformats.org/presentationml/2006/ole">
            <p:oleObj spid="_x0000_s62479" name="Equation" r:id="rId11" imgW="3327120" imgH="787320" progId="Equation.3">
              <p:embed/>
            </p:oleObj>
          </a:graphicData>
        </a:graphic>
      </p:graphicFrame>
      <p:pic>
        <p:nvPicPr>
          <p:cNvPr id="62490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89413" y="5822950"/>
            <a:ext cx="3514725" cy="722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33"/>
          <p:cNvSpPr>
            <a:spLocks noChangeArrowheads="1"/>
          </p:cNvSpPr>
          <p:nvPr/>
        </p:nvSpPr>
        <p:spPr bwMode="auto">
          <a:xfrm>
            <a:off x="0" y="5195888"/>
            <a:ext cx="9144000" cy="16621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173058" name="Title 2"/>
          <p:cNvSpPr>
            <a:spLocks noGrp="1"/>
          </p:cNvSpPr>
          <p:nvPr>
            <p:ph type="title"/>
          </p:nvPr>
        </p:nvSpPr>
        <p:spPr>
          <a:xfrm>
            <a:off x="52388" y="147638"/>
            <a:ext cx="8343900" cy="8382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Optimization &amp; Control Theory for Smart Grids: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Control </a:t>
            </a: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(of reactive power)</a:t>
            </a:r>
            <a:endParaRPr lang="en-US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73059" name="Rectangle 4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173060" name="Content Placeholder 2"/>
          <p:cNvSpPr>
            <a:spLocks noGrp="1"/>
          </p:cNvSpPr>
          <p:nvPr>
            <p:ph idx="1"/>
          </p:nvPr>
        </p:nvSpPr>
        <p:spPr>
          <a:xfrm>
            <a:off x="152400" y="2459038"/>
            <a:ext cx="4800600" cy="4152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7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Import</a:t>
            </a:r>
            <a:r>
              <a:rPr lang="en-US" sz="1700" smtClean="0">
                <a:ea typeface="ＭＳ Ｐゴシック"/>
                <a:cs typeface="ＭＳ Ｐゴシック"/>
              </a:rPr>
              <a:t>—Heavy cloud cover</a:t>
            </a:r>
          </a:p>
          <a:p>
            <a:r>
              <a:rPr lang="en-US" sz="1700" smtClean="0">
                <a:ea typeface="ＭＳ Ｐゴシック"/>
                <a:cs typeface="ＭＳ Ｐゴシック"/>
              </a:rPr>
              <a:t>p</a:t>
            </a:r>
            <a:r>
              <a:rPr lang="en-US" sz="1700" baseline="30000" smtClean="0">
                <a:ea typeface="ＭＳ Ｐゴシック"/>
                <a:cs typeface="ＭＳ Ｐゴシック"/>
              </a:rPr>
              <a:t>c</a:t>
            </a:r>
            <a:r>
              <a:rPr lang="en-US" sz="1700" smtClean="0">
                <a:ea typeface="ＭＳ Ｐゴシック"/>
                <a:cs typeface="ＭＳ Ｐゴシック"/>
              </a:rPr>
              <a:t> = uniformly distributed 0-2.5 kW</a:t>
            </a:r>
          </a:p>
          <a:p>
            <a:r>
              <a:rPr lang="en-US" sz="1700" smtClean="0">
                <a:ea typeface="ＭＳ Ｐゴシック"/>
                <a:cs typeface="ＭＳ Ｐゴシック"/>
              </a:rPr>
              <a:t>q</a:t>
            </a:r>
            <a:r>
              <a:rPr lang="en-US" sz="1700" baseline="30000" smtClean="0">
                <a:ea typeface="ＭＳ Ｐゴシック"/>
                <a:cs typeface="ＭＳ Ｐゴシック"/>
              </a:rPr>
              <a:t>c</a:t>
            </a:r>
            <a:r>
              <a:rPr lang="en-US" sz="1700" smtClean="0">
                <a:ea typeface="ＭＳ Ｐゴシック"/>
                <a:cs typeface="ＭＳ Ｐゴシック"/>
              </a:rPr>
              <a:t> = uniformly distributed 0.2p</a:t>
            </a:r>
            <a:r>
              <a:rPr lang="en-US" sz="1700" baseline="30000" smtClean="0">
                <a:ea typeface="ＭＳ Ｐゴシック"/>
                <a:cs typeface="ＭＳ Ｐゴシック"/>
              </a:rPr>
              <a:t>c</a:t>
            </a:r>
            <a:r>
              <a:rPr lang="en-US" sz="1700" smtClean="0">
                <a:ea typeface="ＭＳ Ｐゴシック"/>
                <a:cs typeface="ＭＳ Ｐゴシック"/>
              </a:rPr>
              <a:t>-0.3p</a:t>
            </a:r>
            <a:r>
              <a:rPr lang="en-US" sz="1700" baseline="30000" smtClean="0">
                <a:ea typeface="ＭＳ Ｐゴシック"/>
                <a:cs typeface="ＭＳ Ｐゴシック"/>
              </a:rPr>
              <a:t>c</a:t>
            </a:r>
          </a:p>
          <a:p>
            <a:r>
              <a:rPr lang="en-US" sz="1700" smtClean="0">
                <a:ea typeface="ＭＳ Ｐゴシック"/>
                <a:cs typeface="ＭＳ Ｐゴシック"/>
              </a:rPr>
              <a:t>p</a:t>
            </a:r>
            <a:r>
              <a:rPr lang="en-US" sz="1700" baseline="30000" smtClean="0">
                <a:ea typeface="ＭＳ Ｐゴシック"/>
                <a:cs typeface="ＭＳ Ｐゴシック"/>
              </a:rPr>
              <a:t>g</a:t>
            </a:r>
            <a:r>
              <a:rPr lang="en-US" sz="1700" smtClean="0">
                <a:ea typeface="ＭＳ Ｐゴシック"/>
                <a:cs typeface="ＭＳ Ｐゴシック"/>
              </a:rPr>
              <a:t> = 0 kW</a:t>
            </a:r>
          </a:p>
          <a:p>
            <a:r>
              <a:rPr lang="en-US" sz="1700" smtClean="0">
                <a:ea typeface="ＭＳ Ｐゴシック"/>
                <a:cs typeface="ＭＳ Ｐゴシック"/>
              </a:rPr>
              <a:t>Average </a:t>
            </a:r>
            <a:r>
              <a:rPr lang="en-US" sz="1700" u="sng" smtClean="0">
                <a:ea typeface="ＭＳ Ｐゴシック"/>
                <a:cs typeface="ＭＳ Ｐゴシック"/>
              </a:rPr>
              <a:t>import</a:t>
            </a:r>
            <a:r>
              <a:rPr lang="en-US" sz="1700" smtClean="0">
                <a:ea typeface="ＭＳ Ｐゴシック"/>
                <a:cs typeface="ＭＳ Ｐゴシック"/>
              </a:rPr>
              <a:t> per node = 1.25 kW</a:t>
            </a:r>
            <a:endParaRPr lang="en-US" smtClean="0">
              <a:ea typeface="ＭＳ Ｐゴシック"/>
              <a:cs typeface="ＭＳ Ｐゴシック"/>
            </a:endParaRPr>
          </a:p>
          <a:p>
            <a:pPr>
              <a:buFont typeface="Wingdings" pitchFamily="2" charset="2"/>
              <a:buNone/>
            </a:pPr>
            <a:r>
              <a:rPr lang="en-US" sz="170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Export</a:t>
            </a:r>
            <a:r>
              <a:rPr lang="en-US" sz="1700" smtClean="0">
                <a:ea typeface="ＭＳ Ｐゴシック"/>
                <a:cs typeface="ＭＳ Ｐゴシック"/>
              </a:rPr>
              <a:t>—Full sun</a:t>
            </a:r>
          </a:p>
          <a:p>
            <a:r>
              <a:rPr lang="en-US" sz="1700" smtClean="0">
                <a:ea typeface="ＭＳ Ｐゴシック"/>
                <a:cs typeface="ＭＳ Ｐゴシック"/>
              </a:rPr>
              <a:t>p</a:t>
            </a:r>
            <a:r>
              <a:rPr lang="en-US" sz="1700" baseline="30000" smtClean="0">
                <a:ea typeface="ＭＳ Ｐゴシック"/>
                <a:cs typeface="ＭＳ Ｐゴシック"/>
              </a:rPr>
              <a:t>c</a:t>
            </a:r>
            <a:r>
              <a:rPr lang="en-US" sz="1700" smtClean="0">
                <a:ea typeface="ＭＳ Ｐゴシック"/>
                <a:cs typeface="ＭＳ Ｐゴシック"/>
              </a:rPr>
              <a:t> = uniformly distributed 0-1.0 kW</a:t>
            </a:r>
          </a:p>
          <a:p>
            <a:r>
              <a:rPr lang="en-US" sz="1700" smtClean="0">
                <a:ea typeface="ＭＳ Ｐゴシック"/>
                <a:cs typeface="ＭＳ Ｐゴシック"/>
              </a:rPr>
              <a:t>q</a:t>
            </a:r>
            <a:r>
              <a:rPr lang="en-US" sz="1700" baseline="30000" smtClean="0">
                <a:ea typeface="ＭＳ Ｐゴシック"/>
                <a:cs typeface="ＭＳ Ｐゴシック"/>
              </a:rPr>
              <a:t>c</a:t>
            </a:r>
            <a:r>
              <a:rPr lang="en-US" sz="1700" smtClean="0">
                <a:ea typeface="ＭＳ Ｐゴシック"/>
                <a:cs typeface="ＭＳ Ｐゴシック"/>
              </a:rPr>
              <a:t> = uniformly distributed 0.2p</a:t>
            </a:r>
            <a:r>
              <a:rPr lang="en-US" sz="1700" baseline="30000" smtClean="0">
                <a:ea typeface="ＭＳ Ｐゴシック"/>
                <a:cs typeface="ＭＳ Ｐゴシック"/>
              </a:rPr>
              <a:t>c</a:t>
            </a:r>
            <a:r>
              <a:rPr lang="en-US" sz="1700" smtClean="0">
                <a:ea typeface="ＭＳ Ｐゴシック"/>
                <a:cs typeface="ＭＳ Ｐゴシック"/>
              </a:rPr>
              <a:t>-0.3p</a:t>
            </a:r>
            <a:r>
              <a:rPr lang="en-US" sz="1700" baseline="30000" smtClean="0">
                <a:ea typeface="ＭＳ Ｐゴシック"/>
                <a:cs typeface="ＭＳ Ｐゴシック"/>
              </a:rPr>
              <a:t>c</a:t>
            </a:r>
          </a:p>
          <a:p>
            <a:r>
              <a:rPr lang="en-US" sz="1700" smtClean="0">
                <a:ea typeface="ＭＳ Ｐゴシック"/>
                <a:cs typeface="ＭＳ Ｐゴシック"/>
              </a:rPr>
              <a:t>p</a:t>
            </a:r>
            <a:r>
              <a:rPr lang="en-US" sz="1700" baseline="30000" smtClean="0">
                <a:ea typeface="ＭＳ Ｐゴシック"/>
                <a:cs typeface="ＭＳ Ｐゴシック"/>
              </a:rPr>
              <a:t>g</a:t>
            </a:r>
            <a:r>
              <a:rPr lang="en-US" sz="1700" smtClean="0">
                <a:ea typeface="ＭＳ Ｐゴシック"/>
                <a:cs typeface="ＭＳ Ｐゴシック"/>
              </a:rPr>
              <a:t> = 2.0 kW</a:t>
            </a:r>
          </a:p>
          <a:p>
            <a:r>
              <a:rPr lang="en-US" sz="1700" smtClean="0">
                <a:ea typeface="ＭＳ Ｐゴシック"/>
                <a:cs typeface="ＭＳ Ｐゴシック"/>
              </a:rPr>
              <a:t>Average </a:t>
            </a:r>
            <a:r>
              <a:rPr lang="en-US" sz="1700" u="sng" smtClean="0">
                <a:ea typeface="ＭＳ Ｐゴシック"/>
                <a:cs typeface="ＭＳ Ｐゴシック"/>
              </a:rPr>
              <a:t>export</a:t>
            </a:r>
            <a:r>
              <a:rPr lang="en-US" sz="1700" smtClean="0">
                <a:ea typeface="ＭＳ Ｐゴシック"/>
                <a:cs typeface="ＭＳ Ｐゴシック"/>
              </a:rPr>
              <a:t> per node = 0.5 kW</a:t>
            </a:r>
          </a:p>
          <a:p>
            <a:pPr>
              <a:buFont typeface="Wingdings" pitchFamily="2" charset="2"/>
              <a:buNone/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2466975"/>
            <a:ext cx="4267200" cy="190182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8913" y="4411663"/>
            <a:ext cx="4252912" cy="233045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676775" y="4487863"/>
            <a:ext cx="4267200" cy="18542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800600" y="4495800"/>
            <a:ext cx="41148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Wingdings" pitchFamily="2" charset="2"/>
              <a:buNone/>
              <a:defRPr/>
            </a:pPr>
            <a:r>
              <a:rPr lang="en-US" sz="1700" b="1" kern="0" dirty="0">
                <a:latin typeface="+mn-lt"/>
                <a:ea typeface="ＭＳ Ｐゴシック" pitchFamily="-112" charset="-128"/>
                <a:cs typeface="+mn-cs"/>
              </a:rPr>
              <a:t>Measures of control performance</a:t>
            </a:r>
          </a:p>
          <a:p>
            <a:pPr marL="342900" indent="-342900" eaLnBrk="0" hangingPunct="0">
              <a:buFont typeface="Wingdings" pitchFamily="2" charset="2"/>
              <a:buChar char="n"/>
              <a:defRPr/>
            </a:pPr>
            <a:r>
              <a:rPr lang="en-US" sz="1700" b="1" kern="0" dirty="0" err="1">
                <a:latin typeface="Symbol" pitchFamily="18" charset="2"/>
                <a:ea typeface="ＭＳ Ｐゴシック" pitchFamily="-112" charset="-128"/>
                <a:cs typeface="+mn-cs"/>
              </a:rPr>
              <a:t>d</a:t>
            </a:r>
            <a:r>
              <a:rPr lang="en-US" sz="1700" b="1" kern="0" dirty="0" err="1">
                <a:latin typeface="+mn-lt"/>
                <a:ea typeface="ＭＳ Ｐゴシック" pitchFamily="-112" charset="-128"/>
                <a:cs typeface="+mn-cs"/>
              </a:rPr>
              <a:t>V</a:t>
            </a:r>
            <a:r>
              <a:rPr lang="en-US" sz="1700" b="1" kern="0" dirty="0">
                <a:latin typeface="+mn-lt"/>
                <a:ea typeface="ＭＳ Ｐゴシック" pitchFamily="-112" charset="-128"/>
                <a:cs typeface="+mn-cs"/>
              </a:rPr>
              <a:t>—maximum voltage deviation in transition from export to import</a:t>
            </a:r>
          </a:p>
          <a:p>
            <a:pPr marL="342900" indent="-342900" eaLnBrk="0" hangingPunct="0">
              <a:buFont typeface="Wingdings" pitchFamily="2" charset="2"/>
              <a:buChar char="n"/>
              <a:defRPr/>
            </a:pPr>
            <a:r>
              <a:rPr lang="en-US" sz="1700" b="1" kern="0" dirty="0">
                <a:latin typeface="+mn-lt"/>
                <a:ea typeface="ＭＳ Ｐゴシック" pitchFamily="-112" charset="-128"/>
                <a:cs typeface="+mn-cs"/>
              </a:rPr>
              <a:t>Average of import and export circuit dissipation relative to “Do Nothing-Base Case”</a:t>
            </a:r>
            <a:endParaRPr lang="en-US" sz="1800" b="1" kern="0" dirty="0">
              <a:latin typeface="+mn-lt"/>
              <a:ea typeface="ＭＳ Ｐゴシック" pitchFamily="-112" charset="-128"/>
              <a:cs typeface="+mn-c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557713" y="1447800"/>
            <a:ext cx="4716462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V</a:t>
            </a:r>
            <a:r>
              <a:rPr lang="en-US" sz="1800" b="1" kern="0" baseline="-2500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0</a:t>
            </a:r>
            <a:r>
              <a:rPr lang="en-US" sz="1800" b="1" kern="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=7.2 kV line-to-neutral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n=250 nodes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Distance between nodes = 200 meters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Line impedance = 0.33 + </a:t>
            </a:r>
            <a:r>
              <a:rPr lang="en-US" sz="1800" b="1" kern="0" dirty="0" err="1">
                <a:latin typeface="+mn-lt"/>
                <a:ea typeface="ＭＳ Ｐゴシック" pitchFamily="-112" charset="-128"/>
                <a:cs typeface="ＭＳ Ｐゴシック" pitchFamily="-112" charset="-128"/>
              </a:rPr>
              <a:t>i</a:t>
            </a:r>
            <a:r>
              <a:rPr lang="en-US" sz="1800" b="1" kern="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 0.38 </a:t>
            </a:r>
            <a:r>
              <a:rPr lang="el-GR" sz="1800" b="1" kern="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Ω</a:t>
            </a:r>
            <a:r>
              <a:rPr lang="en-US" sz="1800" b="1" kern="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/km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50% of nodes are PV-enabled with 2 kW maximum generation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Inverter capacity s=2.2 </a:t>
            </a:r>
            <a:r>
              <a:rPr lang="en-US" sz="1800" b="1" kern="0" dirty="0" err="1">
                <a:latin typeface="+mn-lt"/>
                <a:ea typeface="ＭＳ Ｐゴシック" pitchFamily="-112" charset="-128"/>
                <a:cs typeface="ＭＳ Ｐゴシック" pitchFamily="-112" charset="-128"/>
              </a:rPr>
              <a:t>kVA</a:t>
            </a:r>
            <a:r>
              <a:rPr lang="en-US" sz="1800" b="1" kern="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 – 10% excess capacity</a:t>
            </a:r>
            <a:endParaRPr lang="en-US" sz="3200" b="1" kern="0" dirty="0"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3066" name="TextBox 34"/>
          <p:cNvSpPr txBox="1">
            <a:spLocks noChangeArrowheads="1"/>
          </p:cNvSpPr>
          <p:nvPr/>
        </p:nvSpPr>
        <p:spPr bwMode="auto">
          <a:xfrm>
            <a:off x="304800" y="1393825"/>
            <a:ext cx="3646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 u="sng">
                <a:solidFill>
                  <a:srgbClr val="C00000"/>
                </a:solidFill>
              </a:rPr>
              <a:t>Prototypical distribution circuit:</a:t>
            </a:r>
          </a:p>
          <a:p>
            <a:pPr algn="ctr"/>
            <a:r>
              <a:rPr lang="en-US" i="1" u="sng">
                <a:solidFill>
                  <a:srgbClr val="C00000"/>
                </a:solidFill>
              </a:rPr>
              <a:t>case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0" y="147638"/>
            <a:ext cx="834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n-US" sz="2400" b="1" kern="0">
                <a:solidFill>
                  <a:srgbClr val="FEDD06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  <a:t>Optimization &amp; Control Theory for Smart Grids</a:t>
            </a:r>
            <a:endParaRPr lang="en-US" sz="2400" b="1" kern="0" dirty="0">
              <a:solidFill>
                <a:srgbClr val="FEDD06"/>
              </a:solidFill>
              <a:latin typeface="+mj-lt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173163" y="1828800"/>
            <a:ext cx="706913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en-US" sz="2400"/>
              <a:t>Smart Grid Research at LANL </a:t>
            </a:r>
          </a:p>
          <a:p>
            <a:endParaRPr lang="en-US" sz="2400"/>
          </a:p>
          <a:p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 Control of Electric Vehicle Charging 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 Control of Reactive Flow over Distribution Grid 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 Describing and Evaluating Distance to Failure in </a:t>
            </a:r>
          </a:p>
          <a:p>
            <a:r>
              <a:rPr lang="en-US" sz="2400"/>
              <a:t>   Transmission Grid 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521075" y="1265238"/>
            <a:ext cx="1730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Outline: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4999038" y="6507163"/>
            <a:ext cx="1249362" cy="3508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39"/>
          <p:cNvSpPr>
            <a:spLocks noChangeArrowheads="1"/>
          </p:cNvSpPr>
          <p:nvPr/>
        </p:nvSpPr>
        <p:spPr bwMode="auto">
          <a:xfrm>
            <a:off x="0" y="5545138"/>
            <a:ext cx="9144000" cy="13128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175106" name="Title 2"/>
          <p:cNvSpPr>
            <a:spLocks noGrp="1"/>
          </p:cNvSpPr>
          <p:nvPr>
            <p:ph type="title"/>
          </p:nvPr>
        </p:nvSpPr>
        <p:spPr>
          <a:xfrm>
            <a:off x="52388" y="147638"/>
            <a:ext cx="8343900" cy="8382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Optimization &amp; Control Theory for Smart Grids: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Control </a:t>
            </a: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(of reactive power)</a:t>
            </a:r>
            <a:endParaRPr lang="en-US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75107" name="Rectangle 4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grpSp>
        <p:nvGrpSpPr>
          <p:cNvPr id="175108" name="Group 38"/>
          <p:cNvGrpSpPr>
            <a:grpSpLocks/>
          </p:cNvGrpSpPr>
          <p:nvPr/>
        </p:nvGrpSpPr>
        <p:grpSpPr bwMode="auto">
          <a:xfrm>
            <a:off x="-188913" y="1816100"/>
            <a:ext cx="6719888" cy="4926013"/>
            <a:chOff x="-90488" y="674922"/>
            <a:chExt cx="6719888" cy="4926013"/>
          </a:xfrm>
        </p:grpSpPr>
        <p:pic>
          <p:nvPicPr>
            <p:cNvPr id="17511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113" y="674922"/>
              <a:ext cx="6491287" cy="49260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75112" name="Rectangle 6"/>
            <p:cNvSpPr>
              <a:spLocks noChangeArrowheads="1"/>
            </p:cNvSpPr>
            <p:nvPr/>
          </p:nvSpPr>
          <p:spPr bwMode="auto">
            <a:xfrm>
              <a:off x="-90488" y="1894122"/>
              <a:ext cx="914401" cy="914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175113" name="Rectangle 7"/>
            <p:cNvSpPr>
              <a:spLocks noChangeArrowheads="1"/>
            </p:cNvSpPr>
            <p:nvPr/>
          </p:nvSpPr>
          <p:spPr bwMode="auto">
            <a:xfrm>
              <a:off x="-14288" y="1665522"/>
              <a:ext cx="609601" cy="2667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175114" name="TextBox 8"/>
            <p:cNvSpPr txBox="1">
              <a:spLocks noChangeArrowheads="1"/>
            </p:cNvSpPr>
            <p:nvPr/>
          </p:nvSpPr>
          <p:spPr bwMode="auto">
            <a:xfrm rot="-5400000">
              <a:off x="185738" y="2456097"/>
              <a:ext cx="609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>
                  <a:latin typeface="Symbol" pitchFamily="18" charset="2"/>
                </a:rPr>
                <a:t>d</a:t>
              </a:r>
              <a:r>
                <a:rPr lang="en-US"/>
                <a:t>V</a:t>
              </a:r>
            </a:p>
          </p:txBody>
        </p:sp>
        <p:sp>
          <p:nvSpPr>
            <p:cNvPr id="175115" name="Freeform 9"/>
            <p:cNvSpPr>
              <a:spLocks/>
            </p:cNvSpPr>
            <p:nvPr/>
          </p:nvSpPr>
          <p:spPr bwMode="auto">
            <a:xfrm>
              <a:off x="1116013" y="1221022"/>
              <a:ext cx="5232400" cy="1536700"/>
            </a:xfrm>
            <a:custGeom>
              <a:avLst/>
              <a:gdLst>
                <a:gd name="T0" fmla="*/ 5232400 w 5232400"/>
                <a:gd name="T1" fmla="*/ 0 h 1536700"/>
                <a:gd name="T2" fmla="*/ 1079500 w 5232400"/>
                <a:gd name="T3" fmla="*/ 1041400 h 1536700"/>
                <a:gd name="T4" fmla="*/ 0 w 5232400"/>
                <a:gd name="T5" fmla="*/ 1536700 h 1536700"/>
                <a:gd name="T6" fmla="*/ 0 60000 65536"/>
                <a:gd name="T7" fmla="*/ 0 60000 65536"/>
                <a:gd name="T8" fmla="*/ 0 60000 65536"/>
                <a:gd name="T9" fmla="*/ 0 w 5232400"/>
                <a:gd name="T10" fmla="*/ 0 h 1536700"/>
                <a:gd name="T11" fmla="*/ 5232400 w 5232400"/>
                <a:gd name="T12" fmla="*/ 1536700 h 15367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32400" h="1536700">
                  <a:moveTo>
                    <a:pt x="5232400" y="0"/>
                  </a:moveTo>
                  <a:lnTo>
                    <a:pt x="1079500" y="1041400"/>
                  </a:lnTo>
                  <a:lnTo>
                    <a:pt x="0" y="1536700"/>
                  </a:lnTo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839913" y="2757722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defRPr/>
              </a:pPr>
              <a:endParaRPr lang="en-US"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433513" y="2999022"/>
              <a:ext cx="152400" cy="152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defRPr/>
              </a:pPr>
              <a:endParaRPr lang="en-US"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6" name="Isosceles Triangle 13"/>
            <p:cNvSpPr>
              <a:spLocks noChangeArrowheads="1"/>
            </p:cNvSpPr>
            <p:nvPr/>
          </p:nvSpPr>
          <p:spPr bwMode="auto">
            <a:xfrm>
              <a:off x="2894013" y="4027722"/>
              <a:ext cx="228600" cy="15240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defRPr/>
              </a:pPr>
              <a:endParaRPr lang="en-US"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75119" name="Freeform 25"/>
            <p:cNvSpPr>
              <a:spLocks/>
            </p:cNvSpPr>
            <p:nvPr/>
          </p:nvSpPr>
          <p:spPr bwMode="auto">
            <a:xfrm>
              <a:off x="2597150" y="3272072"/>
              <a:ext cx="914400" cy="254000"/>
            </a:xfrm>
            <a:custGeom>
              <a:avLst/>
              <a:gdLst>
                <a:gd name="T0" fmla="*/ 819150 w 914400"/>
                <a:gd name="T1" fmla="*/ 0 h 254000"/>
                <a:gd name="T2" fmla="*/ 819150 w 914400"/>
                <a:gd name="T3" fmla="*/ 0 h 254000"/>
                <a:gd name="T4" fmla="*/ 0 w 914400"/>
                <a:gd name="T5" fmla="*/ 209550 h 254000"/>
                <a:gd name="T6" fmla="*/ 146050 w 914400"/>
                <a:gd name="T7" fmla="*/ 254000 h 254000"/>
                <a:gd name="T8" fmla="*/ 908050 w 914400"/>
                <a:gd name="T9" fmla="*/ 215900 h 254000"/>
                <a:gd name="T10" fmla="*/ 914400 w 914400"/>
                <a:gd name="T11" fmla="*/ 12700 h 254000"/>
                <a:gd name="T12" fmla="*/ 819150 w 914400"/>
                <a:gd name="T13" fmla="*/ 0 h 254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4400"/>
                <a:gd name="T22" fmla="*/ 0 h 254000"/>
                <a:gd name="T23" fmla="*/ 914400 w 914400"/>
                <a:gd name="T24" fmla="*/ 254000 h 254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4400" h="254000">
                  <a:moveTo>
                    <a:pt x="819150" y="0"/>
                  </a:moveTo>
                  <a:lnTo>
                    <a:pt x="819150" y="0"/>
                  </a:lnTo>
                  <a:lnTo>
                    <a:pt x="0" y="209550"/>
                  </a:lnTo>
                  <a:lnTo>
                    <a:pt x="146050" y="254000"/>
                  </a:lnTo>
                  <a:lnTo>
                    <a:pt x="908050" y="215900"/>
                  </a:lnTo>
                  <a:lnTo>
                    <a:pt x="914400" y="12700"/>
                  </a:lnTo>
                  <a:lnTo>
                    <a:pt x="819150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2"/>
            <p:cNvSpPr>
              <a:spLocks noChangeArrowheads="1"/>
            </p:cNvSpPr>
            <p:nvPr/>
          </p:nvSpPr>
          <p:spPr bwMode="auto">
            <a:xfrm>
              <a:off x="1966913" y="3494322"/>
              <a:ext cx="228600" cy="1524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defRPr/>
              </a:pPr>
              <a:endParaRPr lang="en-US"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724400" y="1894122"/>
              <a:ext cx="1447800" cy="1600200"/>
            </a:xfrm>
            <a:prstGeom prst="rect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342900" indent="-342900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6"/>
            <p:cNvSpPr txBox="1">
              <a:spLocks noChangeArrowheads="1"/>
            </p:cNvSpPr>
            <p:nvPr/>
          </p:nvSpPr>
          <p:spPr bwMode="auto">
            <a:xfrm>
              <a:off x="1128713" y="1894122"/>
              <a:ext cx="990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ea typeface="ＭＳ Ｐゴシック" pitchFamily="-112" charset="-128"/>
                  <a:cs typeface="+mn-cs"/>
                </a:rPr>
                <a:t>q</a:t>
              </a:r>
              <a:r>
                <a:rPr lang="en-US" baseline="30000" dirty="0" err="1">
                  <a:solidFill>
                    <a:schemeClr val="bg1">
                      <a:lumMod val="50000"/>
                    </a:schemeClr>
                  </a:solidFill>
                  <a:ea typeface="ＭＳ Ｐゴシック" pitchFamily="-112" charset="-128"/>
                  <a:cs typeface="+mn-cs"/>
                </a:rPr>
                <a:t>g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ea typeface="ＭＳ Ｐゴシック" pitchFamily="-112" charset="-128"/>
                  <a:cs typeface="+mn-cs"/>
                </a:rPr>
                <a:t>=q</a:t>
              </a:r>
              <a:r>
                <a:rPr lang="en-US" baseline="30000" dirty="0">
                  <a:solidFill>
                    <a:schemeClr val="bg1">
                      <a:lumMod val="50000"/>
                    </a:schemeClr>
                  </a:solidFill>
                  <a:ea typeface="ＭＳ Ｐゴシック" pitchFamily="-112" charset="-128"/>
                  <a:cs typeface="+mn-cs"/>
                </a:rPr>
                <a:t>c</a:t>
              </a:r>
            </a:p>
          </p:txBody>
        </p:sp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2362200" y="2351322"/>
              <a:ext cx="762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ea typeface="ＭＳ Ｐゴシック" pitchFamily="-112" charset="-128"/>
                  <a:cs typeface="+mn-cs"/>
                </a:rPr>
                <a:t>q</a:t>
              </a:r>
              <a:r>
                <a:rPr lang="en-US" baseline="30000" dirty="0" err="1">
                  <a:solidFill>
                    <a:schemeClr val="bg1">
                      <a:lumMod val="50000"/>
                    </a:schemeClr>
                  </a:solidFill>
                  <a:ea typeface="ＭＳ Ｐゴシック" pitchFamily="-112" charset="-128"/>
                  <a:cs typeface="+mn-cs"/>
                </a:rPr>
                <a:t>g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ea typeface="ＭＳ Ｐゴシック" pitchFamily="-112" charset="-128"/>
                  <a:cs typeface="+mn-cs"/>
                </a:rPr>
                <a:t>=0</a:t>
              </a:r>
            </a:p>
          </p:txBody>
        </p:sp>
        <p:cxnSp>
          <p:nvCxnSpPr>
            <p:cNvPr id="175124" name="Straight Arrow Connector 17"/>
            <p:cNvCxnSpPr>
              <a:cxnSpLocks noChangeShapeType="1"/>
            </p:cNvCxnSpPr>
            <p:nvPr/>
          </p:nvCxnSpPr>
          <p:spPr bwMode="auto">
            <a:xfrm rot="10800000" flipV="1">
              <a:off x="2043113" y="2656122"/>
              <a:ext cx="319087" cy="1333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5125" name="Straight Arrow Connector 18"/>
            <p:cNvCxnSpPr>
              <a:cxnSpLocks noChangeShapeType="1"/>
            </p:cNvCxnSpPr>
            <p:nvPr/>
          </p:nvCxnSpPr>
          <p:spPr bwMode="auto">
            <a:xfrm rot="5400000">
              <a:off x="1167607" y="261881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4" name="TextBox 30"/>
            <p:cNvSpPr txBox="1">
              <a:spLocks noChangeArrowheads="1"/>
            </p:cNvSpPr>
            <p:nvPr/>
          </p:nvSpPr>
          <p:spPr bwMode="auto">
            <a:xfrm>
              <a:off x="4114800" y="1360722"/>
              <a:ext cx="1143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ea typeface="ＭＳ Ｐゴシック" pitchFamily="-112" charset="-128"/>
                  <a:cs typeface="+mn-cs"/>
                </a:rPr>
                <a:t>F(K)</a:t>
              </a:r>
            </a:p>
          </p:txBody>
        </p:sp>
        <p:sp>
          <p:nvSpPr>
            <p:cNvPr id="175127" name="TextBox 41"/>
            <p:cNvSpPr txBox="1">
              <a:spLocks noChangeArrowheads="1"/>
            </p:cNvSpPr>
            <p:nvPr/>
          </p:nvSpPr>
          <p:spPr bwMode="auto">
            <a:xfrm>
              <a:off x="4953000" y="4561122"/>
              <a:ext cx="1143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800"/>
                <a:t>K=0</a:t>
              </a:r>
            </a:p>
          </p:txBody>
        </p:sp>
        <p:cxnSp>
          <p:nvCxnSpPr>
            <p:cNvPr id="175128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5486400" y="4484922"/>
              <a:ext cx="609600" cy="228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75129" name="Rectangle 11"/>
            <p:cNvSpPr>
              <a:spLocks noChangeArrowheads="1"/>
            </p:cNvSpPr>
            <p:nvPr/>
          </p:nvSpPr>
          <p:spPr bwMode="auto">
            <a:xfrm>
              <a:off x="6248400" y="4345222"/>
              <a:ext cx="152400" cy="1524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175130" name="Rectangle 11"/>
            <p:cNvSpPr>
              <a:spLocks noChangeArrowheads="1"/>
            </p:cNvSpPr>
            <p:nvPr/>
          </p:nvSpPr>
          <p:spPr bwMode="auto">
            <a:xfrm>
              <a:off x="2590800" y="4027722"/>
              <a:ext cx="152400" cy="1524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175131" name="TextBox 48"/>
            <p:cNvSpPr txBox="1">
              <a:spLocks noChangeArrowheads="1"/>
            </p:cNvSpPr>
            <p:nvPr/>
          </p:nvSpPr>
          <p:spPr bwMode="auto">
            <a:xfrm>
              <a:off x="2209800" y="4484922"/>
              <a:ext cx="1143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800"/>
                <a:t>K=1</a:t>
              </a:r>
            </a:p>
          </p:txBody>
        </p:sp>
        <p:cxnSp>
          <p:nvCxnSpPr>
            <p:cNvPr id="175132" name="Straight Arrow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2400300" y="4370622"/>
              <a:ext cx="304800" cy="76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75133" name="TextBox 51"/>
            <p:cNvSpPr txBox="1">
              <a:spLocks noChangeArrowheads="1"/>
            </p:cNvSpPr>
            <p:nvPr/>
          </p:nvSpPr>
          <p:spPr bwMode="auto">
            <a:xfrm>
              <a:off x="1143000" y="4103922"/>
              <a:ext cx="1295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800"/>
                <a:t>K=1.5</a:t>
              </a:r>
            </a:p>
          </p:txBody>
        </p:sp>
        <p:cxnSp>
          <p:nvCxnSpPr>
            <p:cNvPr id="175134" name="Straight Arrow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1524000" y="3951522"/>
              <a:ext cx="228600" cy="228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75135" name="Rectangle 11"/>
            <p:cNvSpPr>
              <a:spLocks noChangeArrowheads="1"/>
            </p:cNvSpPr>
            <p:nvPr/>
          </p:nvSpPr>
          <p:spPr bwMode="auto">
            <a:xfrm>
              <a:off x="1752600" y="3722922"/>
              <a:ext cx="152400" cy="1524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175136" name="TextBox 61"/>
            <p:cNvSpPr txBox="1">
              <a:spLocks noChangeArrowheads="1"/>
            </p:cNvSpPr>
            <p:nvPr/>
          </p:nvSpPr>
          <p:spPr bwMode="auto">
            <a:xfrm>
              <a:off x="3352800" y="4496035"/>
              <a:ext cx="1295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800">
                  <a:solidFill>
                    <a:srgbClr val="FF0000"/>
                  </a:solidFill>
                </a:rPr>
                <a:t>H(K)</a:t>
              </a:r>
            </a:p>
          </p:txBody>
        </p:sp>
        <p:cxnSp>
          <p:nvCxnSpPr>
            <p:cNvPr id="175137" name="Straight Arrow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3621088" y="4294422"/>
              <a:ext cx="303212" cy="23018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175138" name="TextBox 67"/>
            <p:cNvSpPr txBox="1">
              <a:spLocks noChangeArrowheads="1"/>
            </p:cNvSpPr>
            <p:nvPr/>
          </p:nvSpPr>
          <p:spPr bwMode="auto">
            <a:xfrm>
              <a:off x="990600" y="3646722"/>
              <a:ext cx="1295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800"/>
                <a:t>H/2</a:t>
              </a:r>
            </a:p>
          </p:txBody>
        </p:sp>
        <p:cxnSp>
          <p:nvCxnSpPr>
            <p:cNvPr id="175139" name="Straight Arrow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1179513" y="3532422"/>
              <a:ext cx="230188" cy="1539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 flipH="1" flipV="1">
              <a:off x="-139700" y="2884722"/>
              <a:ext cx="4114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5109" name="TextBox 40"/>
          <p:cNvSpPr txBox="1">
            <a:spLocks noChangeArrowheads="1"/>
          </p:cNvSpPr>
          <p:nvPr/>
        </p:nvSpPr>
        <p:spPr bwMode="auto">
          <a:xfrm>
            <a:off x="333375" y="1320800"/>
            <a:ext cx="5268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u="sng">
                <a:solidFill>
                  <a:srgbClr val="C00000"/>
                </a:solidFill>
              </a:rPr>
              <a:t>Performance of different control schemes</a:t>
            </a:r>
          </a:p>
        </p:txBody>
      </p:sp>
      <p:sp>
        <p:nvSpPr>
          <p:cNvPr id="175110" name="Content Placeholder 2"/>
          <p:cNvSpPr>
            <a:spLocks noGrp="1"/>
          </p:cNvSpPr>
          <p:nvPr>
            <p:ph idx="1"/>
          </p:nvPr>
        </p:nvSpPr>
        <p:spPr>
          <a:xfrm>
            <a:off x="6400800" y="1749425"/>
            <a:ext cx="2743200" cy="2362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smtClean="0">
                <a:ea typeface="ＭＳ Ｐゴシック"/>
                <a:cs typeface="ＭＳ Ｐゴシック"/>
              </a:rPr>
              <a:t>           </a:t>
            </a:r>
            <a:r>
              <a:rPr lang="en-US" sz="1800" u="sng" smtClean="0">
                <a:solidFill>
                  <a:srgbClr val="C00000"/>
                </a:solidFill>
                <a:ea typeface="ＭＳ Ｐゴシック"/>
                <a:cs typeface="ＭＳ Ｐゴシック"/>
              </a:rPr>
              <a:t>Hybrid scheme</a:t>
            </a:r>
          </a:p>
          <a:p>
            <a:r>
              <a:rPr lang="en-US" sz="1800" smtClean="0">
                <a:ea typeface="ＭＳ Ｐゴシック"/>
                <a:cs typeface="ＭＳ Ｐゴシック"/>
              </a:rPr>
              <a:t>Leverage nodes that already have V</a:t>
            </a:r>
            <a:r>
              <a:rPr lang="en-US" sz="1800" baseline="-25000" smtClean="0">
                <a:ea typeface="ＭＳ Ｐゴシック"/>
                <a:cs typeface="ＭＳ Ｐゴシック"/>
              </a:rPr>
              <a:t>j</a:t>
            </a:r>
            <a:r>
              <a:rPr lang="en-US" sz="1800" smtClean="0">
                <a:ea typeface="ＭＳ Ｐゴシック"/>
                <a:cs typeface="ＭＳ Ｐゴシック"/>
              </a:rPr>
              <a:t>~1.0 p.u. for loss minimization</a:t>
            </a:r>
          </a:p>
          <a:p>
            <a:r>
              <a:rPr lang="en-US" sz="1800" smtClean="0">
                <a:ea typeface="ＭＳ Ｐゴシック"/>
                <a:cs typeface="ＭＳ Ｐゴシック"/>
              </a:rPr>
              <a:t>Provides voltage regulation and loss reduction</a:t>
            </a:r>
          </a:p>
          <a:p>
            <a:r>
              <a:rPr lang="en-US" sz="1800" smtClean="0">
                <a:ea typeface="ＭＳ Ｐゴシック"/>
                <a:cs typeface="ＭＳ Ｐゴシック"/>
              </a:rPr>
              <a:t>K allows for trade between loss and voltage regulation</a:t>
            </a:r>
          </a:p>
          <a:p>
            <a:r>
              <a:rPr lang="en-US" sz="1800" smtClean="0">
                <a:ea typeface="ＭＳ Ｐゴシック"/>
                <a:cs typeface="ＭＳ Ｐゴシック"/>
              </a:rPr>
              <a:t>Scaling factor provides related trades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itle 2"/>
          <p:cNvSpPr>
            <a:spLocks noGrp="1"/>
          </p:cNvSpPr>
          <p:nvPr>
            <p:ph type="title"/>
          </p:nvPr>
        </p:nvSpPr>
        <p:spPr>
          <a:xfrm>
            <a:off x="52388" y="147638"/>
            <a:ext cx="8343900" cy="8382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Optimization &amp; Control Theory for Smart Grids: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Control </a:t>
            </a: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(of reactive power)</a:t>
            </a:r>
            <a:endParaRPr lang="en-US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77154" name="Rectangle 4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177155" name="Content Placeholder 2"/>
          <p:cNvSpPr>
            <a:spLocks noGrp="1"/>
          </p:cNvSpPr>
          <p:nvPr>
            <p:ph idx="1"/>
          </p:nvPr>
        </p:nvSpPr>
        <p:spPr>
          <a:xfrm>
            <a:off x="0" y="1930400"/>
            <a:ext cx="9144000" cy="4927600"/>
          </a:xfrm>
          <a:solidFill>
            <a:schemeClr val="bg1"/>
          </a:solidFill>
        </p:spPr>
        <p:txBody>
          <a:bodyPr/>
          <a:lstStyle/>
          <a:p>
            <a:r>
              <a:rPr lang="en-US" sz="2000" smtClean="0">
                <a:ea typeface="ＭＳ Ｐゴシック"/>
                <a:cs typeface="ＭＳ Ｐゴシック"/>
              </a:rPr>
              <a:t>In high PV penetration distribution circuits where difficult transient conditions will occur, adequate voltage regulation and reduction in circuit dissipation can be achieved by:</a:t>
            </a:r>
          </a:p>
          <a:p>
            <a:pPr lvl="1"/>
            <a:r>
              <a:rPr lang="en-US" smtClean="0">
                <a:ea typeface="ＭＳ Ｐゴシック"/>
              </a:rPr>
              <a:t>Local control of PV-inverter reactive generation (as opposed to centralized control)</a:t>
            </a:r>
          </a:p>
          <a:p>
            <a:pPr lvl="1"/>
            <a:r>
              <a:rPr lang="en-US" smtClean="0">
                <a:ea typeface="ＭＳ Ｐゴシック"/>
              </a:rPr>
              <a:t>Moderately oversized PV-inverter capacity (s~1.1 p</a:t>
            </a:r>
            <a:r>
              <a:rPr lang="en-US" baseline="30000" smtClean="0">
                <a:ea typeface="ＭＳ Ｐゴシック"/>
              </a:rPr>
              <a:t>g,max</a:t>
            </a:r>
            <a:r>
              <a:rPr lang="en-US" smtClean="0">
                <a:ea typeface="ＭＳ Ｐゴシック"/>
              </a:rPr>
              <a:t>)</a:t>
            </a:r>
          </a:p>
          <a:p>
            <a:pPr lvl="1"/>
            <a:endParaRPr lang="en-US" smtClean="0">
              <a:ea typeface="ＭＳ Ｐゴシック"/>
            </a:endParaRPr>
          </a:p>
          <a:p>
            <a:r>
              <a:rPr lang="en-US" sz="2000" smtClean="0">
                <a:ea typeface="ＭＳ Ｐゴシック"/>
                <a:cs typeface="ＭＳ Ｐゴシック"/>
              </a:rPr>
              <a:t>Using voltage as the only input variable to the control may lead to increased average circuit dissipation</a:t>
            </a:r>
          </a:p>
          <a:p>
            <a:pPr lvl="1"/>
            <a:r>
              <a:rPr lang="en-US" smtClean="0">
                <a:ea typeface="ＭＳ Ｐゴシック"/>
              </a:rPr>
              <a:t>Other inputs should be considered such as p</a:t>
            </a:r>
            <a:r>
              <a:rPr lang="en-US" baseline="30000" smtClean="0">
                <a:ea typeface="ＭＳ Ｐゴシック"/>
              </a:rPr>
              <a:t>c</a:t>
            </a:r>
            <a:r>
              <a:rPr lang="en-US" smtClean="0">
                <a:ea typeface="ＭＳ Ｐゴシック"/>
              </a:rPr>
              <a:t>, q</a:t>
            </a:r>
            <a:r>
              <a:rPr lang="en-US" baseline="30000" smtClean="0">
                <a:ea typeface="ＭＳ Ｐゴシック"/>
              </a:rPr>
              <a:t>c</a:t>
            </a:r>
            <a:r>
              <a:rPr lang="en-US" smtClean="0">
                <a:ea typeface="ＭＳ Ｐゴシック"/>
              </a:rPr>
              <a:t>, and p</a:t>
            </a:r>
            <a:r>
              <a:rPr lang="en-US" baseline="30000" smtClean="0">
                <a:ea typeface="ＭＳ Ｐゴシック"/>
              </a:rPr>
              <a:t>g</a:t>
            </a:r>
            <a:r>
              <a:rPr lang="en-US" smtClean="0">
                <a:ea typeface="ＭＳ Ｐゴシック"/>
              </a:rPr>
              <a:t>.  </a:t>
            </a:r>
          </a:p>
          <a:p>
            <a:pPr lvl="1"/>
            <a:r>
              <a:rPr lang="en-US" smtClean="0">
                <a:ea typeface="ＭＳ Ｐゴシック"/>
              </a:rPr>
              <a:t>Blending of schemes that focus on voltage regulation or loss reduction into a hybrid control shows improved performance and allows for simple tuning of the control to different conditions.</a:t>
            </a:r>
          </a:p>
          <a:p>
            <a:r>
              <a:rPr lang="en-US" sz="2000" smtClean="0">
                <a:ea typeface="ＭＳ Ｐゴシック"/>
                <a:cs typeface="ＭＳ Ｐゴシック"/>
              </a:rPr>
              <a:t>Equitable division of reactive generation duty and adequate voltage regulation will be difficult to ensure simultaneously.  </a:t>
            </a:r>
          </a:p>
          <a:p>
            <a:pPr lvl="1"/>
            <a:r>
              <a:rPr lang="en-US" smtClean="0">
                <a:ea typeface="ＭＳ Ｐゴシック"/>
              </a:rPr>
              <a:t>Cap reactive generation capability by enforcing artificial limit given by s~1.1 p</a:t>
            </a:r>
            <a:r>
              <a:rPr lang="en-US" baseline="30000" smtClean="0">
                <a:ea typeface="ＭＳ Ｐゴシック"/>
              </a:rPr>
              <a:t>g,max</a:t>
            </a:r>
            <a:endParaRPr lang="en-US" smtClean="0">
              <a:ea typeface="ＭＳ Ｐゴシック"/>
            </a:endParaRPr>
          </a:p>
        </p:txBody>
      </p:sp>
      <p:sp>
        <p:nvSpPr>
          <p:cNvPr id="177156" name="TextBox 5"/>
          <p:cNvSpPr txBox="1">
            <a:spLocks noChangeArrowheads="1"/>
          </p:cNvSpPr>
          <p:nvPr/>
        </p:nvSpPr>
        <p:spPr bwMode="auto">
          <a:xfrm>
            <a:off x="3149600" y="1422400"/>
            <a:ext cx="1809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u="sng">
                <a:solidFill>
                  <a:srgbClr val="C00000"/>
                </a:solidFill>
              </a:rPr>
              <a:t>Conclusions: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2"/>
          <p:cNvSpPr>
            <a:spLocks noGrp="1"/>
          </p:cNvSpPr>
          <p:nvPr>
            <p:ph type="title"/>
          </p:nvPr>
        </p:nvSpPr>
        <p:spPr>
          <a:xfrm>
            <a:off x="0" y="130175"/>
            <a:ext cx="8343900" cy="8382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Optimization &amp; Control Theory for Smart Grids: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Stability</a:t>
            </a: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 (distance to failure)</a:t>
            </a:r>
            <a:endParaRPr lang="en-US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-22225" y="1320800"/>
            <a:ext cx="9063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</a:rPr>
              <a:t>Distance to Failure in Power Grids</a:t>
            </a:r>
            <a:r>
              <a:rPr lang="en-US" sz="2800">
                <a:solidFill>
                  <a:srgbClr val="FF0000"/>
                </a:solidFill>
              </a:rPr>
              <a:t>  </a:t>
            </a:r>
            <a:r>
              <a:rPr lang="en-US">
                <a:solidFill>
                  <a:srgbClr val="008000"/>
                </a:solidFill>
              </a:rPr>
              <a:t>[Chertkov,Pan,Stepanov]</a:t>
            </a:r>
            <a:endParaRPr lang="en-US" b="1" u="sng">
              <a:solidFill>
                <a:srgbClr val="008000"/>
              </a:solidFill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00013" y="2101850"/>
          <a:ext cx="3597275" cy="2698750"/>
        </p:xfrm>
        <a:graphic>
          <a:graphicData uri="http://schemas.openxmlformats.org/presentationml/2006/ole">
            <p:oleObj spid="_x0000_s3074" name="Acrobat Document" r:id="rId4" imgW="6480000" imgH="4860000" progId="AcroExch.Document.7">
              <p:embed/>
            </p:oleObj>
          </a:graphicData>
        </a:graphic>
      </p:graphicFrame>
      <p:sp>
        <p:nvSpPr>
          <p:cNvPr id="3077" name="TextBox 9"/>
          <p:cNvSpPr txBox="1">
            <a:spLocks noChangeArrowheads="1"/>
          </p:cNvSpPr>
          <p:nvPr/>
        </p:nvSpPr>
        <p:spPr bwMode="auto">
          <a:xfrm>
            <a:off x="171450" y="5111750"/>
            <a:ext cx="4081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Example: The power grid of Guam</a:t>
            </a:r>
          </a:p>
        </p:txBody>
      </p:sp>
      <p:sp>
        <p:nvSpPr>
          <p:cNvPr id="3078" name="TextBox 10"/>
          <p:cNvSpPr txBox="1">
            <a:spLocks noChangeArrowheads="1"/>
          </p:cNvSpPr>
          <p:nvPr/>
        </p:nvSpPr>
        <p:spPr bwMode="auto">
          <a:xfrm>
            <a:off x="4311650" y="1885950"/>
            <a:ext cx="48323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Normally the grid is SATisfiable</a:t>
            </a:r>
          </a:p>
          <a:p>
            <a:pPr>
              <a:buFont typeface="Arial" charset="0"/>
              <a:buChar char="•"/>
            </a:pPr>
            <a:r>
              <a:rPr lang="en-US"/>
              <a:t> Sometimes failures happen</a:t>
            </a:r>
          </a:p>
          <a:p>
            <a:pPr>
              <a:buFont typeface="Arial" charset="0"/>
              <a:buChar char="•"/>
            </a:pPr>
            <a:r>
              <a:rPr lang="en-US"/>
              <a:t> How to </a:t>
            </a:r>
            <a:r>
              <a:rPr lang="en-US">
                <a:solidFill>
                  <a:srgbClr val="C00000"/>
                </a:solidFill>
              </a:rPr>
              <a:t>estimate</a:t>
            </a:r>
            <a:r>
              <a:rPr lang="en-US"/>
              <a:t> probability of a failure?</a:t>
            </a:r>
          </a:p>
          <a:p>
            <a:pPr>
              <a:buFont typeface="Arial" charset="0"/>
              <a:buChar char="•"/>
            </a:pPr>
            <a:r>
              <a:rPr lang="en-US"/>
              <a:t> How to </a:t>
            </a:r>
            <a:r>
              <a:rPr lang="en-US">
                <a:solidFill>
                  <a:srgbClr val="C00000"/>
                </a:solidFill>
              </a:rPr>
              <a:t>predict </a:t>
            </a:r>
            <a:r>
              <a:rPr lang="en-US"/>
              <a:t>and </a:t>
            </a:r>
            <a:r>
              <a:rPr lang="en-US">
                <a:solidFill>
                  <a:srgbClr val="C00000"/>
                </a:solidFill>
              </a:rPr>
              <a:t>prevent</a:t>
            </a:r>
            <a:r>
              <a:rPr lang="en-US"/>
              <a:t> a failure?</a:t>
            </a:r>
          </a:p>
          <a:p>
            <a:pPr>
              <a:buFont typeface="Arial" charset="0"/>
              <a:buChar char="•"/>
            </a:pPr>
            <a:r>
              <a:rPr lang="en-US"/>
              <a:t> Phase space of possibilities is huge </a:t>
            </a:r>
          </a:p>
          <a:p>
            <a:r>
              <a:rPr lang="en-US"/>
              <a:t>        </a:t>
            </a:r>
            <a:r>
              <a:rPr lang="en-US" sz="1600" i="1"/>
              <a:t>(finding the needle in the haystack)</a:t>
            </a:r>
          </a:p>
        </p:txBody>
      </p:sp>
      <p:pic>
        <p:nvPicPr>
          <p:cNvPr id="3079" name="Picture 6" descr="D:\Misha\Talks\Grid\PDFs\Needl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8800" y="3925888"/>
            <a:ext cx="197008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:\Misha\Talks\Grid\PDFs\Needle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7863" y="4038600"/>
            <a:ext cx="171132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itle 2"/>
          <p:cNvSpPr>
            <a:spLocks noGrp="1"/>
          </p:cNvSpPr>
          <p:nvPr>
            <p:ph type="title"/>
          </p:nvPr>
        </p:nvSpPr>
        <p:spPr>
          <a:xfrm>
            <a:off x="-136525" y="147638"/>
            <a:ext cx="8343900" cy="8382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Optimization &amp; Control Theory for Smart Grids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Stability </a:t>
            </a: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(distance to failure)</a:t>
            </a:r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1822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308100"/>
            <a:ext cx="7848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le 2"/>
          <p:cNvSpPr>
            <a:spLocks noGrp="1"/>
          </p:cNvSpPr>
          <p:nvPr>
            <p:ph type="title"/>
          </p:nvPr>
        </p:nvSpPr>
        <p:spPr>
          <a:xfrm>
            <a:off x="-49213" y="147638"/>
            <a:ext cx="8343901" cy="8382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Optimization &amp; Control Theory for Smart Grids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Stability </a:t>
            </a: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(distance to failure)</a:t>
            </a:r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888" y="1335088"/>
            <a:ext cx="78867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Box 11"/>
          <p:cNvSpPr txBox="1">
            <a:spLocks noChangeArrowheads="1"/>
          </p:cNvSpPr>
          <p:nvPr/>
        </p:nvSpPr>
        <p:spPr bwMode="auto">
          <a:xfrm>
            <a:off x="3265488" y="5588000"/>
            <a:ext cx="2782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</a:t>
            </a:r>
            <a:r>
              <a:rPr lang="en-US">
                <a:solidFill>
                  <a:srgbClr val="008000"/>
                </a:solidFill>
              </a:rPr>
              <a:t>no load shedding </a:t>
            </a:r>
            <a:r>
              <a:rPr lang="en-US">
                <a:sym typeface="Wingdings" pitchFamily="2" charset="2"/>
              </a:rPr>
              <a:t> </a:t>
            </a:r>
            <a:endParaRPr lang="en-US"/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5846763" y="5549900"/>
          <a:ext cx="1731962" cy="503238"/>
        </p:xfrm>
        <a:graphic>
          <a:graphicData uri="http://schemas.openxmlformats.org/presentationml/2006/ole">
            <p:oleObj spid="_x0000_s63490" name="Equation" r:id="rId5" imgW="787320" imgH="228600" progId="Equation.3">
              <p:embed/>
            </p:oleObj>
          </a:graphicData>
        </a:graphic>
      </p:graphicFrame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extBox 4"/>
          <p:cNvSpPr txBox="1">
            <a:spLocks noChangeArrowheads="1"/>
          </p:cNvSpPr>
          <p:nvPr/>
        </p:nvSpPr>
        <p:spPr bwMode="auto">
          <a:xfrm>
            <a:off x="463550" y="1403350"/>
            <a:ext cx="8145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Technique to tackle the problem is borrowed from our (LANL) previous</a:t>
            </a:r>
          </a:p>
          <a:p>
            <a:r>
              <a:rPr lang="en-US" i="1"/>
              <a:t>Physics &amp; Error-Correction studies: </a:t>
            </a:r>
            <a:r>
              <a:rPr lang="en-US">
                <a:solidFill>
                  <a:srgbClr val="FF0000"/>
                </a:solidFill>
              </a:rPr>
              <a:t>Instanton Search Algorithm</a:t>
            </a:r>
          </a:p>
        </p:txBody>
      </p:sp>
      <p:pic>
        <p:nvPicPr>
          <p:cNvPr id="186370" name="Picture 7" descr="smart_in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5363" y="2259013"/>
            <a:ext cx="4129087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1650" y="2209800"/>
            <a:ext cx="3848100" cy="3570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800" dirty="0"/>
              <a:t> </a:t>
            </a:r>
            <a:r>
              <a:rPr lang="en-US" sz="1600" dirty="0"/>
              <a:t>For any configuration of demand, construct a function Q(d)=0 if no load shedding is required and Q(d)=P(d) </a:t>
            </a:r>
            <a:r>
              <a:rPr lang="en-US" sz="1600" dirty="0"/>
              <a:t>[postulated configuration </a:t>
            </a:r>
            <a:r>
              <a:rPr lang="en-US" sz="1600" dirty="0"/>
              <a:t>probability] when shedding is </a:t>
            </a:r>
            <a:r>
              <a:rPr lang="en-US" sz="1600" dirty="0">
                <a:solidFill>
                  <a:srgbClr val="FF0000"/>
                </a:solidFill>
              </a:rPr>
              <a:t>una</a:t>
            </a:r>
            <a:r>
              <a:rPr lang="en-US" sz="1600" dirty="0"/>
              <a:t>voidable </a:t>
            </a:r>
          </a:p>
          <a:p>
            <a:pPr>
              <a:defRPr/>
            </a:pPr>
            <a:endParaRPr lang="en-US" sz="16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 Generate a simplex (N+1) of UNSAT points</a:t>
            </a:r>
          </a:p>
          <a:p>
            <a:pPr>
              <a:defRPr/>
            </a:pPr>
            <a:endParaRPr lang="en-US" sz="16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 Use Amoeba-Simplex [Numerical Recipes] to maximize Q(d)</a:t>
            </a:r>
          </a:p>
          <a:p>
            <a:pPr>
              <a:defRPr/>
            </a:pPr>
            <a:endParaRPr lang="en-US" sz="16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 Repeat multiple times (sampling the space of </a:t>
            </a:r>
            <a:r>
              <a:rPr lang="en-US" sz="1600" dirty="0" err="1"/>
              <a:t>instantons</a:t>
            </a:r>
            <a:r>
              <a:rPr lang="en-US" sz="1600" dirty="0"/>
              <a:t>)</a:t>
            </a:r>
          </a:p>
        </p:txBody>
      </p:sp>
      <p:sp>
        <p:nvSpPr>
          <p:cNvPr id="186372" name="Rectangle 5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0" y="130175"/>
            <a:ext cx="834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kern="0" dirty="0">
                <a:solidFill>
                  <a:srgbClr val="FEDD06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  <a:t>Optimization &amp; Control Theory for Smart Grids:</a:t>
            </a:r>
            <a:br>
              <a:rPr lang="en-US" sz="2400" b="1" kern="0" dirty="0">
                <a:solidFill>
                  <a:srgbClr val="FEDD06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2400" b="1" kern="0" dirty="0">
                <a:solidFill>
                  <a:srgbClr val="FF0000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  <a:t>Stability</a:t>
            </a:r>
          </a:p>
        </p:txBody>
      </p:sp>
      <p:sp>
        <p:nvSpPr>
          <p:cNvPr id="18637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04775" y="2101850"/>
          <a:ext cx="4029075" cy="3022600"/>
        </p:xfrm>
        <a:graphic>
          <a:graphicData uri="http://schemas.openxmlformats.org/presentationml/2006/ole">
            <p:oleObj spid="_x0000_s4098" name="Acrobat Document" r:id="rId4" imgW="6480000" imgH="4860000" progId="AcroExch.Document.7">
              <p:embed/>
            </p:oleObj>
          </a:graphicData>
        </a:graphic>
      </p:graphicFrame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016250" y="1416050"/>
            <a:ext cx="334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C00000"/>
                </a:solidFill>
              </a:rPr>
              <a:t>Example of Guam: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4400550" y="2316163"/>
            <a:ext cx="474345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en-US" sz="1800"/>
              <a:t>Data is taken from LANL/ D-division (infrastructure) data-base for a typical day</a:t>
            </a:r>
          </a:p>
          <a:p>
            <a:endParaRPr lang="en-US" sz="1800"/>
          </a:p>
          <a:p>
            <a:pPr>
              <a:buFont typeface="Arial" charset="0"/>
              <a:buChar char="•"/>
            </a:pPr>
            <a:r>
              <a:rPr lang="en-US" sz="1800"/>
              <a:t> The instantons (ranked according to their prob. of occurrence) are sparse (localized on nodes </a:t>
            </a:r>
            <a:r>
              <a:rPr lang="en-US" sz="1800">
                <a:solidFill>
                  <a:srgbClr val="FF0000"/>
                </a:solidFill>
              </a:rPr>
              <a:t>connected to highly stressed lines</a:t>
            </a:r>
            <a:r>
              <a:rPr lang="en-US" sz="1800"/>
              <a:t>)</a:t>
            </a:r>
          </a:p>
          <a:p>
            <a:endParaRPr lang="en-US" sz="1800"/>
          </a:p>
          <a:p>
            <a:pPr>
              <a:buFont typeface="Arial" charset="0"/>
              <a:buChar char="•"/>
            </a:pPr>
            <a:r>
              <a:rPr lang="en-US" sz="1800"/>
              <a:t> The analysis reveals </a:t>
            </a:r>
            <a:r>
              <a:rPr lang="en-US" sz="1800">
                <a:solidFill>
                  <a:srgbClr val="FF0000"/>
                </a:solidFill>
              </a:rPr>
              <a:t>weak points </a:t>
            </a:r>
            <a:r>
              <a:rPr lang="en-US" sz="1800"/>
              <a:t>of the grid: unserved nodes, stressed links and generators. Normally,  there exists  only a handful of the weak points calling for attention.  </a:t>
            </a:r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114300" y="5416550"/>
            <a:ext cx="416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en-US" i="1"/>
              <a:t>other examples were also tested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410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Optimization &amp; Control Theory for Smart Grids: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Stability</a:t>
            </a: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 (distance to failure)</a:t>
            </a:r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Optimization &amp; Control Theory for Smart Grids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                Stability</a:t>
            </a: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 (distance to failure)</a:t>
            </a: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61796" name="TextBox 5"/>
          <p:cNvSpPr txBox="1">
            <a:spLocks noChangeArrowheads="1"/>
          </p:cNvSpPr>
          <p:nvPr/>
        </p:nvSpPr>
        <p:spPr bwMode="auto">
          <a:xfrm>
            <a:off x="2305050" y="1300163"/>
            <a:ext cx="45545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C00000"/>
                </a:solidFill>
              </a:rPr>
              <a:t>Example of IEEE  RTS 96:</a:t>
            </a:r>
          </a:p>
        </p:txBody>
      </p:sp>
      <p:graphicFrame>
        <p:nvGraphicFramePr>
          <p:cNvPr id="161794" name="Object 2"/>
          <p:cNvGraphicFramePr>
            <a:graphicFrameLocks noChangeAspect="1"/>
          </p:cNvGraphicFramePr>
          <p:nvPr/>
        </p:nvGraphicFramePr>
        <p:xfrm>
          <a:off x="14288" y="1806575"/>
          <a:ext cx="4760912" cy="3775075"/>
        </p:xfrm>
        <a:graphic>
          <a:graphicData uri="http://schemas.openxmlformats.org/presentationml/2006/ole">
            <p:oleObj spid="_x0000_s161794" name="Acrobat Document" r:id="rId4" imgW="9153000" imgH="6852600" progId="AcroExch.Document.7">
              <p:embed/>
            </p:oleObj>
          </a:graphicData>
        </a:graphic>
      </p:graphicFrame>
      <p:sp>
        <p:nvSpPr>
          <p:cNvPr id="161797" name="Rectangle 7"/>
          <p:cNvSpPr>
            <a:spLocks noChangeArrowheads="1"/>
          </p:cNvSpPr>
          <p:nvPr/>
        </p:nvSpPr>
        <p:spPr bwMode="auto">
          <a:xfrm>
            <a:off x="5210175" y="2243138"/>
            <a:ext cx="39338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</a:t>
            </a:r>
            <a:r>
              <a:rPr lang="en-US" sz="1800"/>
              <a:t>Instantons are localized but not sparse</a:t>
            </a:r>
          </a:p>
          <a:p>
            <a:pPr>
              <a:buFont typeface="Arial" charset="0"/>
              <a:buChar char="•"/>
            </a:pPr>
            <a:endParaRPr lang="en-US" sz="1800"/>
          </a:p>
          <a:p>
            <a:pPr>
              <a:buFont typeface="Arial" charset="0"/>
              <a:buChar char="•"/>
            </a:pPr>
            <a:r>
              <a:rPr lang="en-US" sz="1800"/>
              <a:t>  Hot spots are not necessarily neighbors, may be far from each other (on the graph) </a:t>
            </a:r>
          </a:p>
          <a:p>
            <a:pPr>
              <a:buFont typeface="Arial" charset="0"/>
              <a:buChar char="•"/>
            </a:pPr>
            <a:endParaRPr lang="en-US" sz="1800"/>
          </a:p>
          <a:p>
            <a:pPr>
              <a:buFont typeface="Arial" charset="0"/>
              <a:buChar char="•"/>
            </a:pPr>
            <a:r>
              <a:rPr lang="en-US" sz="1800"/>
              <a:t> Weaker demand may also be bad  (``paradox”/triangular example)</a:t>
            </a:r>
          </a:p>
        </p:txBody>
      </p:sp>
      <p:sp>
        <p:nvSpPr>
          <p:cNvPr id="161798" name="Rectangle 5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Optimization &amp; Control Theory for Smart Grids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                Stability</a:t>
            </a: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 (distance to failure)</a:t>
            </a: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94562" name="TextBox 5"/>
          <p:cNvSpPr txBox="1">
            <a:spLocks noChangeArrowheads="1"/>
          </p:cNvSpPr>
          <p:nvPr/>
        </p:nvSpPr>
        <p:spPr bwMode="auto">
          <a:xfrm>
            <a:off x="839788" y="1300163"/>
            <a:ext cx="78851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C00000"/>
                </a:solidFill>
              </a:rPr>
              <a:t>Triangular Example </a:t>
            </a:r>
            <a:r>
              <a:rPr lang="en-US" sz="2800">
                <a:solidFill>
                  <a:srgbClr val="C00000"/>
                </a:solidFill>
              </a:rPr>
              <a:t>[illustrating the ``paradox”]:</a:t>
            </a:r>
          </a:p>
        </p:txBody>
      </p:sp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38" y="1903413"/>
            <a:ext cx="35242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4" name="Rectangle 7"/>
          <p:cNvSpPr>
            <a:spLocks noChangeArrowheads="1"/>
          </p:cNvSpPr>
          <p:nvPr/>
        </p:nvSpPr>
        <p:spPr bwMode="auto">
          <a:xfrm>
            <a:off x="5210175" y="1489075"/>
            <a:ext cx="3933825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lowering demand may be troublesome [SAT -&gt; UNSAT]</a:t>
            </a:r>
          </a:p>
          <a:p>
            <a:pPr>
              <a:buFont typeface="Arial" charset="0"/>
              <a:buChar char="•"/>
            </a:pPr>
            <a:endParaRPr lang="en-US" sz="1800"/>
          </a:p>
          <a:p>
            <a:pPr>
              <a:buFont typeface="Arial" charset="0"/>
              <a:buChar char="•"/>
            </a:pPr>
            <a:r>
              <a:rPr lang="en-US" sz="1800"/>
              <a:t> </a:t>
            </a:r>
            <a:r>
              <a:rPr lang="en-US"/>
              <a:t>develops when a cycle contains a weak link</a:t>
            </a:r>
          </a:p>
          <a:p>
            <a:pPr>
              <a:buFont typeface="Arial" charset="0"/>
              <a:buChar char="•"/>
            </a:pPr>
            <a:endParaRPr lang="en-US" sz="1800"/>
          </a:p>
          <a:p>
            <a:pPr>
              <a:buFont typeface="Arial" charset="0"/>
              <a:buChar char="•"/>
            </a:pPr>
            <a:r>
              <a:rPr lang="en-US"/>
              <a:t>  similar observation was made in other contexts before,  e.g. by S. Oren and co-authors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the problem is typical in real examples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consider ``fixing” it with extra storage [Scott’s idea]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extBox 3"/>
          <p:cNvSpPr txBox="1">
            <a:spLocks noChangeArrowheads="1"/>
          </p:cNvSpPr>
          <p:nvPr/>
        </p:nvSpPr>
        <p:spPr bwMode="auto">
          <a:xfrm>
            <a:off x="1963738" y="1195388"/>
            <a:ext cx="4710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Conclusions </a:t>
            </a:r>
            <a:r>
              <a:rPr lang="en-US" sz="2400" b="1" u="sng"/>
              <a:t>and</a:t>
            </a:r>
            <a:r>
              <a:rPr lang="en-US" sz="2400" b="1" u="sng">
                <a:solidFill>
                  <a:srgbClr val="FF0000"/>
                </a:solidFill>
              </a:rPr>
              <a:t> </a:t>
            </a:r>
            <a:r>
              <a:rPr lang="en-US" sz="2400" b="1" u="sng">
                <a:solidFill>
                  <a:srgbClr val="00B050"/>
                </a:solidFill>
              </a:rPr>
              <a:t>Path Forward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5600" y="1649413"/>
            <a:ext cx="8597900" cy="14763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1800" dirty="0"/>
              <a:t>Formulated Load Shedding (SAT/UNSAT) condition as a Linear Programming task based on DC power flow </a:t>
            </a:r>
            <a:r>
              <a:rPr lang="en-US" sz="1800" dirty="0"/>
              <a:t>approximation</a:t>
            </a:r>
            <a:endParaRPr lang="en-US" sz="1800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en-US" sz="1800" dirty="0"/>
              <a:t>Analyzed power-grid failure using Error-Surfaces and an </a:t>
            </a:r>
            <a:r>
              <a:rPr lang="en-US" sz="1800" dirty="0" err="1"/>
              <a:t>instanton</a:t>
            </a:r>
            <a:r>
              <a:rPr lang="en-US" sz="1800" dirty="0"/>
              <a:t> </a:t>
            </a:r>
            <a:r>
              <a:rPr lang="en-US" sz="1800" dirty="0"/>
              <a:t>description</a:t>
            </a:r>
            <a:endParaRPr lang="en-US" sz="1800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en-US" sz="1800" dirty="0"/>
              <a:t> </a:t>
            </a:r>
            <a:r>
              <a:rPr lang="en-US" sz="1800" dirty="0" err="1"/>
              <a:t>Instanton</a:t>
            </a:r>
            <a:r>
              <a:rPr lang="en-US" sz="1800" dirty="0"/>
              <a:t>-amoeba </a:t>
            </a:r>
            <a:r>
              <a:rPr lang="en-US" sz="1800" dirty="0"/>
              <a:t>algorithm was adapted and tested on </a:t>
            </a:r>
            <a:r>
              <a:rPr lang="en-US" sz="1800" dirty="0"/>
              <a:t>examples. Good to test, identify (and eventually resolve) hidden problems.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290513" y="3233738"/>
            <a:ext cx="8558212" cy="258603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1800" dirty="0"/>
              <a:t> Incorporate other, </a:t>
            </a:r>
            <a:r>
              <a:rPr lang="en-US" sz="1800" dirty="0"/>
              <a:t>more realistic measures </a:t>
            </a:r>
            <a:r>
              <a:rPr lang="en-US" sz="1800" dirty="0"/>
              <a:t>of network stability, i.e. voltage stability (via AC power flow</a:t>
            </a:r>
            <a:r>
              <a:rPr lang="en-US" sz="1800" dirty="0"/>
              <a:t>), voltage collapse </a:t>
            </a:r>
            <a:r>
              <a:rPr lang="en-US" sz="1800" dirty="0"/>
              <a:t>and transient </a:t>
            </a:r>
            <a:r>
              <a:rPr lang="en-US" sz="1800" dirty="0"/>
              <a:t>stability</a:t>
            </a:r>
          </a:p>
          <a:p>
            <a:pPr algn="just">
              <a:defRPr/>
            </a:pPr>
            <a:endParaRPr lang="en-US" sz="1800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en-US" sz="1800" dirty="0"/>
              <a:t> Accelerate the </a:t>
            </a:r>
            <a:r>
              <a:rPr lang="en-US" sz="1800" dirty="0" err="1"/>
              <a:t>instanton</a:t>
            </a:r>
            <a:r>
              <a:rPr lang="en-US" sz="1800" dirty="0"/>
              <a:t>-search by utilizing LP-structure of the </a:t>
            </a:r>
            <a:r>
              <a:rPr lang="en-US" sz="1800" dirty="0"/>
              <a:t>model. Apply to larger scale problems [e.g. ERCOT driven by </a:t>
            </a:r>
            <a:r>
              <a:rPr lang="en-US" sz="1800" dirty="0" err="1"/>
              <a:t>renewables</a:t>
            </a:r>
            <a:r>
              <a:rPr lang="en-US" sz="1800" dirty="0"/>
              <a:t>]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1800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en-US" sz="1800" dirty="0"/>
              <a:t> Reach beyond our first step to explore cutting-edge topics, e.g. </a:t>
            </a:r>
            <a:r>
              <a:rPr lang="en-US" sz="1800" dirty="0"/>
              <a:t>fluctuations in </a:t>
            </a:r>
            <a:r>
              <a:rPr lang="en-US" sz="1800" dirty="0" err="1"/>
              <a:t>renewables</a:t>
            </a:r>
            <a:r>
              <a:rPr lang="en-US" sz="1800" dirty="0"/>
              <a:t>, interdiction</a:t>
            </a:r>
            <a:r>
              <a:rPr lang="en-US" sz="1800" dirty="0"/>
              <a:t>, </a:t>
            </a:r>
            <a:r>
              <a:rPr lang="da-DK" sz="1800" dirty="0"/>
              <a:t>optimal switching, cascading events, </a:t>
            </a:r>
            <a:r>
              <a:rPr lang="en-US" sz="1800" dirty="0"/>
              <a:t>and avoidance of extreme outages</a:t>
            </a:r>
          </a:p>
        </p:txBody>
      </p:sp>
      <p:sp>
        <p:nvSpPr>
          <p:cNvPr id="196612" name="Rectangle 6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196613" name="Title 7"/>
          <p:cNvSpPr>
            <a:spLocks noGrp="1"/>
          </p:cNvSpPr>
          <p:nvPr>
            <p:ph type="title"/>
          </p:nvPr>
        </p:nvSpPr>
        <p:spPr>
          <a:xfrm>
            <a:off x="66675" y="147638"/>
            <a:ext cx="8343900" cy="8382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Optimization &amp; Control Theory for Smart Grids: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Stability</a:t>
            </a: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 (distance to failure)</a:t>
            </a:r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Optimization &amp; Control Theory for Smart Grids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257300" y="1300163"/>
          <a:ext cx="6616700" cy="4605337"/>
        </p:xfrm>
        <a:graphic>
          <a:graphicData uri="http://schemas.openxmlformats.org/presentationml/2006/ole">
            <p:oleObj spid="_x0000_s1026" name="Acrobat Document" r:id="rId4" imgW="6480000" imgH="4860000" progId="AcroExch.Document.7">
              <p:embed/>
            </p:oleObj>
          </a:graphicData>
        </a:graphic>
      </p:graphicFrame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Slide </a:t>
            </a:r>
            <a:fld id="{8AAABC62-CA9A-45E3-9887-A78B7772A7C1}" type="slidenum">
              <a:rPr lang="en-US" smtClean="0">
                <a:ea typeface="ＭＳ Ｐゴシック"/>
                <a:cs typeface="ＭＳ Ｐゴシック"/>
              </a:rPr>
              <a:pPr/>
              <a:t>30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143365" name="Picture 19" descr="EnergyDays2_CoverBG_NoText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52400"/>
            <a:ext cx="9404350" cy="7053263"/>
          </a:xfrm>
        </p:spPr>
      </p:pic>
      <p:pic>
        <p:nvPicPr>
          <p:cNvPr id="1433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5800"/>
            <a:ext cx="2447925" cy="186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36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676275"/>
            <a:ext cx="2133600" cy="186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368" name="TextBox 10"/>
          <p:cNvSpPr txBox="1">
            <a:spLocks noChangeArrowheads="1"/>
          </p:cNvSpPr>
          <p:nvPr/>
        </p:nvSpPr>
        <p:spPr bwMode="auto">
          <a:xfrm>
            <a:off x="2667000" y="25908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grid planning </a:t>
            </a:r>
          </a:p>
        </p:txBody>
      </p:sp>
      <p:pic>
        <p:nvPicPr>
          <p:cNvPr id="14336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125" y="3733800"/>
            <a:ext cx="2466975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37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" y="3392488"/>
            <a:ext cx="1771650" cy="1179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371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4384675"/>
            <a:ext cx="2290763" cy="1025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37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7200" y="3581400"/>
            <a:ext cx="1219200" cy="811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373" name="TextBox 15"/>
          <p:cNvSpPr txBox="1">
            <a:spLocks noChangeArrowheads="1"/>
          </p:cNvSpPr>
          <p:nvPr/>
        </p:nvSpPr>
        <p:spPr bwMode="auto">
          <a:xfrm>
            <a:off x="2667000" y="57150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grid control</a:t>
            </a:r>
          </a:p>
        </p:txBody>
      </p:sp>
      <p:pic>
        <p:nvPicPr>
          <p:cNvPr id="143374" name="Picture 7" descr="smart_inst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11950" y="3657600"/>
            <a:ext cx="14668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TextBox 18"/>
          <p:cNvSpPr txBox="1">
            <a:spLocks noChangeArrowheads="1"/>
          </p:cNvSpPr>
          <p:nvPr/>
        </p:nvSpPr>
        <p:spPr bwMode="auto">
          <a:xfrm>
            <a:off x="7162800" y="58483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grid stability</a:t>
            </a:r>
          </a:p>
        </p:txBody>
      </p:sp>
      <p:graphicFrame>
        <p:nvGraphicFramePr>
          <p:cNvPr id="143362" name="Object 3"/>
          <p:cNvGraphicFramePr>
            <a:graphicFrameLocks noChangeAspect="1"/>
          </p:cNvGraphicFramePr>
          <p:nvPr/>
        </p:nvGraphicFramePr>
        <p:xfrm>
          <a:off x="7245350" y="4648200"/>
          <a:ext cx="1517650" cy="1138238"/>
        </p:xfrm>
        <a:graphic>
          <a:graphicData uri="http://schemas.openxmlformats.org/presentationml/2006/ole">
            <p:oleObj spid="_x0000_s143362" name="Acrobat Document" r:id="rId12" imgW="6480000" imgH="4860000" progId="AcroExch.Document.7">
              <p:embed/>
            </p:oleObj>
          </a:graphicData>
        </a:graphic>
      </p:graphicFrame>
      <p:pic>
        <p:nvPicPr>
          <p:cNvPr id="143376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73850" y="1066800"/>
            <a:ext cx="1838325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377" name="Picture 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97600" y="1600200"/>
            <a:ext cx="1227138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378" name="TextBox 21"/>
          <p:cNvSpPr txBox="1">
            <a:spLocks noChangeArrowheads="1"/>
          </p:cNvSpPr>
          <p:nvPr/>
        </p:nvSpPr>
        <p:spPr bwMode="auto">
          <a:xfrm>
            <a:off x="2209800" y="6477000"/>
            <a:ext cx="5164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http://cnls.lanl.gov/~chertkov/SmarterGrids/</a:t>
            </a:r>
          </a:p>
        </p:txBody>
      </p:sp>
      <p:sp>
        <p:nvSpPr>
          <p:cNvPr id="143379" name="TextBox 22"/>
          <p:cNvSpPr txBox="1">
            <a:spLocks noChangeArrowheads="1"/>
          </p:cNvSpPr>
          <p:nvPr/>
        </p:nvSpPr>
        <p:spPr bwMode="auto">
          <a:xfrm>
            <a:off x="331788" y="0"/>
            <a:ext cx="861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LANL LDRD DR (FY09-11): Optimization &amp; Control Theory for Smart Grids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Optimization &amp; Control Theory for Smart Grids</a:t>
            </a:r>
          </a:p>
        </p:txBody>
      </p:sp>
      <p:sp>
        <p:nvSpPr>
          <p:cNvPr id="2057" name="Rectangle 3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96913" y="1328738"/>
          <a:ext cx="8258175" cy="4448175"/>
        </p:xfrm>
        <a:graphic>
          <a:graphicData uri="http://schemas.openxmlformats.org/presentationml/2006/ole">
            <p:oleObj spid="_x0000_s2055" name="Acrobat Document" r:id="rId4" imgW="9153000" imgH="68526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Optimization &amp; Control Theory for Smart Grids</a:t>
            </a:r>
          </a:p>
        </p:txBody>
      </p:sp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50800" y="1282700"/>
            <a:ext cx="90233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 u="sng"/>
              <a:t>Publications so far (first year of the project):</a:t>
            </a:r>
          </a:p>
          <a:p>
            <a:endParaRPr lang="en-US"/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146050" y="1849438"/>
            <a:ext cx="88519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12. </a:t>
            </a:r>
            <a:r>
              <a:rPr lang="en-US" sz="1000" b="1"/>
              <a:t>P. Sulc</a:t>
            </a:r>
            <a:r>
              <a:rPr lang="en-US" sz="1000"/>
              <a:t>, </a:t>
            </a:r>
            <a:r>
              <a:rPr lang="en-US" sz="1000" b="1"/>
              <a:t>K. S. Turitsyn, S. Backhaus, and M. Chertkov </a:t>
            </a:r>
            <a:r>
              <a:rPr lang="en-US" sz="1000"/>
              <a:t>, </a:t>
            </a:r>
            <a:r>
              <a:rPr lang="en-US" sz="1000" b="1">
                <a:solidFill>
                  <a:srgbClr val="C00000"/>
                </a:solidFill>
              </a:rPr>
              <a:t>Optimization of Reactive Power by Distributed Photovoltaic Generators</a:t>
            </a:r>
            <a:r>
              <a:rPr lang="en-US" sz="1000"/>
              <a:t>, submitted to Proceedings of the IEEE, special issue on Smart Grid, </a:t>
            </a:r>
            <a:r>
              <a:rPr lang="en-US" sz="1000">
                <a:hlinkClick r:id="rId3"/>
              </a:rPr>
              <a:t>arXiv:1008.0878 </a:t>
            </a:r>
            <a:endParaRPr lang="en-US" sz="1000" i="1"/>
          </a:p>
          <a:p>
            <a:r>
              <a:rPr lang="en-US" sz="1000"/>
              <a:t>11. </a:t>
            </a:r>
            <a:r>
              <a:rPr lang="en-US" sz="1000" b="1"/>
              <a:t>F. Pan, R. Bent, A. Berscheid, and D. Izrealevitz </a:t>
            </a:r>
            <a:r>
              <a:rPr lang="en-US" sz="1000"/>
              <a:t>, </a:t>
            </a:r>
            <a:r>
              <a:rPr lang="en-US" sz="1000" b="1"/>
              <a:t>Locating PHEV Exchange Stations in V2G,</a:t>
            </a:r>
            <a:r>
              <a:rPr lang="en-US" sz="1000"/>
              <a:t>  accepted IEEE SmartGridComm 2010 </a:t>
            </a:r>
            <a:br>
              <a:rPr lang="en-US" sz="1000"/>
            </a:br>
            <a:r>
              <a:rPr lang="en-US" sz="1000"/>
              <a:t>10. </a:t>
            </a:r>
            <a:r>
              <a:rPr lang="en-US" sz="1000" b="1"/>
              <a:t>K. S. Turitsyn, N. Sinitsyn, S. Backhaus, and M. Chertkov</a:t>
            </a:r>
            <a:r>
              <a:rPr lang="en-US" sz="1000"/>
              <a:t>, </a:t>
            </a:r>
            <a:r>
              <a:rPr lang="en-US" sz="1000" b="1">
                <a:solidFill>
                  <a:srgbClr val="C00000"/>
                </a:solidFill>
              </a:rPr>
              <a:t>Robust Broadcast-Communication Control of Electric Vehicle Charging</a:t>
            </a:r>
            <a:r>
              <a:rPr lang="en-US" sz="1000"/>
              <a:t>, </a:t>
            </a:r>
            <a:r>
              <a:rPr lang="en-US" sz="1000">
                <a:hlinkClick r:id="rId4"/>
              </a:rPr>
              <a:t>arXiv:1006.0165</a:t>
            </a:r>
            <a:r>
              <a:rPr lang="en-US" sz="1000"/>
              <a:t>, accepted IEEE SmartGridComm 2010 </a:t>
            </a:r>
            <a:br>
              <a:rPr lang="en-US" sz="1000"/>
            </a:br>
            <a:r>
              <a:rPr lang="en-US" sz="1000"/>
              <a:t>9. </a:t>
            </a:r>
            <a:r>
              <a:rPr lang="en-US" sz="1000" b="1"/>
              <a:t>K. S. Turitsyn, P. Sulc, S. Backhaus, and M. Chertkov </a:t>
            </a:r>
            <a:r>
              <a:rPr lang="en-US" sz="1000"/>
              <a:t>, Local Control of Reactive Power by Distributed Photovoltaic Generators, </a:t>
            </a:r>
            <a:r>
              <a:rPr lang="en-US" sz="1000">
                <a:hlinkClick r:id="rId3"/>
              </a:rPr>
              <a:t>arXiv:1006.0160</a:t>
            </a:r>
            <a:r>
              <a:rPr lang="en-US" sz="1000"/>
              <a:t>, accepted IEEE SmartGridComm 2010 </a:t>
            </a:r>
            <a:br>
              <a:rPr lang="en-US" sz="1000"/>
            </a:br>
            <a:r>
              <a:rPr lang="en-US" sz="1000"/>
              <a:t>8. </a:t>
            </a:r>
            <a:r>
              <a:rPr lang="en-US" sz="1000" b="1"/>
              <a:t>M. Chertkov, F. Pan and M. Stepanov </a:t>
            </a:r>
            <a:r>
              <a:rPr lang="en-US" sz="1000"/>
              <a:t>, </a:t>
            </a:r>
            <a:r>
              <a:rPr lang="en-US" sz="1000" b="1">
                <a:solidFill>
                  <a:srgbClr val="C00000"/>
                </a:solidFill>
              </a:rPr>
              <a:t>Distance to Failure in Power Grids</a:t>
            </a:r>
            <a:r>
              <a:rPr lang="en-US" sz="1000"/>
              <a:t>, LA-UR 10-02934 </a:t>
            </a:r>
            <a:br>
              <a:rPr lang="en-US" sz="1000"/>
            </a:br>
            <a:r>
              <a:rPr lang="en-US" sz="1000"/>
              <a:t>7. </a:t>
            </a:r>
            <a:r>
              <a:rPr lang="en-US" sz="1000" b="1"/>
              <a:t>K. S. Turitsyn </a:t>
            </a:r>
            <a:r>
              <a:rPr lang="en-US" sz="1000"/>
              <a:t>, Statistics of voltage drop in radial distribution circuits: a dynamic programming approach, </a:t>
            </a:r>
            <a:r>
              <a:rPr lang="en-US" sz="1000">
                <a:hlinkClick r:id="rId5"/>
              </a:rPr>
              <a:t>arXiv:1006.0158</a:t>
            </a:r>
            <a:r>
              <a:rPr lang="en-US" sz="1000"/>
              <a:t>, accepted to IEEE SIBIRCON 2010 </a:t>
            </a:r>
            <a:br>
              <a:rPr lang="en-US" sz="1000"/>
            </a:br>
            <a:r>
              <a:rPr lang="en-US" sz="1000"/>
              <a:t>6. </a:t>
            </a:r>
            <a:r>
              <a:rPr lang="en-US" sz="1000" b="1"/>
              <a:t>J. Johnson and M. Chertkov </a:t>
            </a:r>
            <a:r>
              <a:rPr lang="en-US" sz="1000"/>
              <a:t>, </a:t>
            </a:r>
            <a:r>
              <a:rPr lang="en-US" sz="1000" b="1"/>
              <a:t>A Majorization-Minimization Approach to Design of Power Transmission Networks</a:t>
            </a:r>
            <a:r>
              <a:rPr lang="en-US" sz="1000"/>
              <a:t>, </a:t>
            </a:r>
            <a:r>
              <a:rPr lang="en-US" sz="1000">
                <a:hlinkClick r:id="rId6"/>
              </a:rPr>
              <a:t>arXiv:1004.2285</a:t>
            </a:r>
            <a:r>
              <a:rPr lang="en-US" sz="1000"/>
              <a:t>, accepted 49th IEEE Conference on Decision and Control </a:t>
            </a:r>
            <a:br>
              <a:rPr lang="en-US" sz="1000"/>
            </a:br>
            <a:r>
              <a:rPr lang="en-US" sz="1000"/>
              <a:t>5. </a:t>
            </a:r>
            <a:r>
              <a:rPr lang="en-US" sz="1000" b="1"/>
              <a:t>K. Turitsyn, P. Sulc, S. Backhaus and M. Chertkov</a:t>
            </a:r>
            <a:r>
              <a:rPr lang="en-US" sz="1000"/>
              <a:t>, Distributed control of reactive power flow in a radial distribution circuit with high photovoltaic penetration, </a:t>
            </a:r>
            <a:r>
              <a:rPr lang="en-US" sz="1000">
                <a:hlinkClick r:id="rId7"/>
              </a:rPr>
              <a:t>arxiv:0912.3281 </a:t>
            </a:r>
            <a:r>
              <a:rPr lang="en-US" sz="1000"/>
              <a:t>, selected for super-session at IEEE PES General Meeting 2010</a:t>
            </a:r>
            <a:br>
              <a:rPr lang="en-US" sz="1000"/>
            </a:br>
            <a:r>
              <a:rPr lang="en-US" sz="1000"/>
              <a:t>4. </a:t>
            </a:r>
            <a:r>
              <a:rPr lang="en-US" sz="1000" b="1"/>
              <a:t>R. Bent, A. Berscheid, and G. L. Toole</a:t>
            </a:r>
            <a:r>
              <a:rPr lang="en-US" sz="1000"/>
              <a:t>, </a:t>
            </a:r>
            <a:r>
              <a:rPr lang="en-US" sz="1000" b="1"/>
              <a:t>Transmission Network Expansion Planning with Simulation Optimization</a:t>
            </a:r>
            <a:r>
              <a:rPr lang="en-US" sz="1000"/>
              <a:t>, Proceedings of the Twenty-Fourth AAAI Conference on Artificial Intelligence (AAAI 2010), July 2010, Atlanta, Georgia. </a:t>
            </a:r>
            <a:br>
              <a:rPr lang="en-US" sz="1000"/>
            </a:br>
            <a:r>
              <a:rPr lang="en-US" sz="1000"/>
              <a:t>3. </a:t>
            </a:r>
            <a:r>
              <a:rPr lang="en-US" sz="1000" b="1"/>
              <a:t>L. Toole, M. Fair, A. Berscheid, and R. Bent </a:t>
            </a:r>
            <a:r>
              <a:rPr lang="en-US" sz="1000"/>
              <a:t>, Electric Power Transmission Network Design for Wind Generation in the Western United States: Algorithms, Methodology and Analysis, Proceedings of the 2010 IEEE Power Engineering Society Transmission and Distribution Conference and Exposition (IEEE TD 2010), April 2010, New Orleans, Louisiana. </a:t>
            </a:r>
            <a:r>
              <a:rPr lang="en-US" sz="1000" b="1"/>
              <a:t>Message Passing for Integrating and Assessing Renewable Generation in a Redundant Power Grid</a:t>
            </a:r>
            <a:r>
              <a:rPr lang="en-US" sz="1000"/>
              <a:t/>
            </a:r>
            <a:br>
              <a:rPr lang="en-US" sz="1000"/>
            </a:br>
            <a:r>
              <a:rPr lang="en-US" sz="1000"/>
              <a:t>2. </a:t>
            </a:r>
            <a:r>
              <a:rPr lang="en-US" sz="1000" b="1"/>
              <a:t>L. Zdeborova, S. Backhaus and M. Chertkov </a:t>
            </a:r>
            <a:r>
              <a:rPr lang="en-US" sz="1000"/>
              <a:t>,, presented at HICSS-43, Jan. 2010, </a:t>
            </a:r>
            <a:r>
              <a:rPr lang="en-US" sz="1000">
                <a:hlinkClick r:id="rId8"/>
              </a:rPr>
              <a:t>arXiv:0909.2358</a:t>
            </a:r>
            <a:r>
              <a:rPr lang="en-US" sz="1000"/>
              <a:t/>
            </a:r>
            <a:br>
              <a:rPr lang="en-US" sz="1000"/>
            </a:br>
            <a:r>
              <a:rPr lang="en-US" sz="1000"/>
              <a:t>1. </a:t>
            </a:r>
            <a:r>
              <a:rPr lang="en-US" sz="1000" b="1"/>
              <a:t>L. Zdeborova, A. Decelle and M. Chertkov </a:t>
            </a:r>
            <a:r>
              <a:rPr lang="en-US" sz="1000"/>
              <a:t>, Message Passing for Optimization and Control of Power Grid: Toy Model of Distribution with Ancillary Lines, </a:t>
            </a:r>
            <a:r>
              <a:rPr lang="en-US" sz="1000">
                <a:hlinkClick r:id="rId9"/>
              </a:rPr>
              <a:t>arXiv:0904.0477</a:t>
            </a:r>
            <a:r>
              <a:rPr lang="en-US" sz="1000"/>
              <a:t>, Phys. Rev. E </a:t>
            </a:r>
            <a:r>
              <a:rPr lang="en-US" sz="1000" b="1"/>
              <a:t>80 </a:t>
            </a:r>
            <a:r>
              <a:rPr lang="en-US" sz="1000"/>
              <a:t>, 046112 (2009)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841375" y="5573713"/>
            <a:ext cx="7780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More info is available at </a:t>
            </a:r>
            <a:r>
              <a:rPr lang="en-US">
                <a:solidFill>
                  <a:srgbClr val="C00000"/>
                </a:solidFill>
              </a:rPr>
              <a:t>http://cnls.lanl.gov/~chertkov/SmarterGrids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2"/>
          <p:cNvSpPr>
            <a:spLocks noGrp="1"/>
          </p:cNvSpPr>
          <p:nvPr>
            <p:ph type="title"/>
          </p:nvPr>
        </p:nvSpPr>
        <p:spPr>
          <a:xfrm>
            <a:off x="52388" y="147638"/>
            <a:ext cx="8343900" cy="8382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Optimization &amp; Control Theory for Smart Grids: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Control</a:t>
            </a: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pic>
        <p:nvPicPr>
          <p:cNvPr id="26627" name="Content Placeholder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3438" y="1535113"/>
            <a:ext cx="4870450" cy="3095625"/>
          </a:xfrm>
        </p:spPr>
      </p:pic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5410200" y="3276600"/>
            <a:ext cx="1524000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4862513" y="3222625"/>
            <a:ext cx="1301750" cy="12985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6630" name="Right Brace 13"/>
          <p:cNvSpPr>
            <a:spLocks/>
          </p:cNvSpPr>
          <p:nvPr/>
        </p:nvSpPr>
        <p:spPr bwMode="auto">
          <a:xfrm>
            <a:off x="5138738" y="3352800"/>
            <a:ext cx="681037" cy="1233488"/>
          </a:xfrm>
          <a:prstGeom prst="rightBrace">
            <a:avLst>
              <a:gd name="adj1" fmla="val 8343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4724400"/>
            <a:ext cx="74295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Designed to handle peak loads with some margin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Deliver real power from the substation to the loads (one way)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Ensure voltage regulation by control of reactive power (centralized utility control)</a:t>
            </a:r>
          </a:p>
        </p:txBody>
      </p:sp>
      <p:sp>
        <p:nvSpPr>
          <p:cNvPr id="13" name="Content Placeholder 9"/>
          <p:cNvSpPr txBox="1">
            <a:spLocks/>
          </p:cNvSpPr>
          <p:nvPr/>
        </p:nvSpPr>
        <p:spPr bwMode="auto">
          <a:xfrm>
            <a:off x="1320800" y="6273800"/>
            <a:ext cx="78232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Wingdings" pitchFamily="2" charset="2"/>
              <a:buNone/>
              <a:defRPr/>
            </a:pPr>
            <a:r>
              <a:rPr lang="en-US" sz="1800" b="1" i="1" u="sng" kern="0" dirty="0">
                <a:latin typeface="+mn-lt"/>
                <a:ea typeface="ＭＳ Ｐゴシック" pitchFamily="-112" charset="-128"/>
                <a:cs typeface="+mn-cs"/>
              </a:rPr>
              <a:t>We will be asking </a:t>
            </a:r>
            <a:r>
              <a:rPr lang="en-US" sz="1800" b="1" i="1" u="sng" kern="0" dirty="0">
                <a:latin typeface="+mn-lt"/>
                <a:ea typeface="ＭＳ Ｐゴシック" pitchFamily="-112" charset="-128"/>
                <a:cs typeface="+mn-cs"/>
              </a:rPr>
              <a:t>the grid </a:t>
            </a:r>
            <a:r>
              <a:rPr lang="en-US" sz="1800" b="1" i="1" u="sng" kern="0" dirty="0">
                <a:latin typeface="+mn-lt"/>
                <a:ea typeface="ＭＳ Ｐゴシック" pitchFamily="-112" charset="-128"/>
                <a:cs typeface="+mn-cs"/>
              </a:rPr>
              <a:t>to do things it was not designed to do</a:t>
            </a:r>
          </a:p>
        </p:txBody>
      </p:sp>
      <p:sp>
        <p:nvSpPr>
          <p:cNvPr id="26633" name="TextBox 15"/>
          <p:cNvSpPr txBox="1">
            <a:spLocks noChangeArrowheads="1"/>
          </p:cNvSpPr>
          <p:nvPr/>
        </p:nvSpPr>
        <p:spPr bwMode="auto">
          <a:xfrm>
            <a:off x="6256338" y="3236913"/>
            <a:ext cx="24050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This part of our control research focuses on the distribution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/>
          </p:nvPr>
        </p:nvSpPr>
        <p:spPr>
          <a:xfrm>
            <a:off x="52388" y="147638"/>
            <a:ext cx="8343900" cy="8382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Optimization &amp; Control Theory for Smart Grids: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Control</a:t>
            </a: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2014538"/>
            <a:ext cx="9144000" cy="4843462"/>
          </a:xfrm>
          <a:solidFill>
            <a:schemeClr val="bg1"/>
          </a:solidFill>
        </p:spPr>
        <p:txBody>
          <a:bodyPr/>
          <a:lstStyle/>
          <a:p>
            <a:pPr marL="342900" lvl="1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b="1" dirty="0" smtClean="0"/>
              <a:t>Electric vehicle charging is a significant new load</a:t>
            </a:r>
          </a:p>
          <a:p>
            <a:pPr lvl="1">
              <a:buFont typeface="Times" pitchFamily="8" charset="0"/>
              <a:buChar char="•"/>
              <a:defRPr/>
            </a:pPr>
            <a:r>
              <a:rPr lang="en-US" dirty="0" smtClean="0"/>
              <a:t>Type 2 charging rates ~ 7-10 kW</a:t>
            </a:r>
          </a:p>
          <a:p>
            <a:pPr lvl="1">
              <a:buFont typeface="Times" pitchFamily="8" charset="0"/>
              <a:buChar char="•"/>
              <a:defRPr/>
            </a:pPr>
            <a:r>
              <a:rPr lang="en-US" dirty="0" smtClean="0"/>
              <a:t>Uncontrolled charging—peak load during evening hours</a:t>
            </a:r>
          </a:p>
          <a:p>
            <a:pPr lvl="1">
              <a:buFont typeface="Times" pitchFamily="8" charset="0"/>
              <a:buChar char="•"/>
              <a:defRPr/>
            </a:pPr>
            <a:r>
              <a:rPr lang="en-US" dirty="0" smtClean="0"/>
              <a:t>Coincident with the existing peak on many residential</a:t>
            </a:r>
          </a:p>
          <a:p>
            <a:pPr lvl="1">
              <a:buFont typeface="Times" pitchFamily="8" charset="0"/>
              <a:buNone/>
              <a:defRPr/>
            </a:pPr>
            <a:r>
              <a:rPr lang="en-US" dirty="0" smtClean="0"/>
              <a:t>      distribution circuits</a:t>
            </a:r>
          </a:p>
          <a:p>
            <a:pPr lvl="1">
              <a:buFont typeface="Times" pitchFamily="8" charset="0"/>
              <a:buChar char="•"/>
              <a:defRPr/>
            </a:pPr>
            <a:r>
              <a:rPr lang="en-US" dirty="0" smtClean="0"/>
              <a:t>Could easily double the peak load resulting in circuit </a:t>
            </a:r>
          </a:p>
          <a:p>
            <a:pPr lvl="1">
              <a:buFont typeface="Times" pitchFamily="8" charset="0"/>
              <a:buNone/>
              <a:defRPr/>
            </a:pPr>
            <a:r>
              <a:rPr lang="en-US" dirty="0" smtClean="0"/>
              <a:t>       overloads</a:t>
            </a:r>
          </a:p>
          <a:p>
            <a:pPr lvl="1">
              <a:buFont typeface="Times" pitchFamily="8" charset="0"/>
              <a:buChar char="•"/>
              <a:defRPr/>
            </a:pPr>
            <a:r>
              <a:rPr lang="en-US" i="1" dirty="0" smtClean="0"/>
              <a:t>Need a robust and fair way to control EV charging</a:t>
            </a:r>
          </a:p>
          <a:p>
            <a:pPr lvl="1">
              <a:buFont typeface="Times" pitchFamily="8" charset="0"/>
              <a:buChar char="•"/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High-penetration distributed photovoltaic generation</a:t>
            </a:r>
          </a:p>
          <a:p>
            <a:pPr lvl="1">
              <a:buFont typeface="Times" pitchFamily="8" charset="0"/>
              <a:buChar char="•"/>
              <a:defRPr/>
            </a:pPr>
            <a:r>
              <a:rPr lang="en-US" dirty="0" smtClean="0"/>
              <a:t>Rapidly fluctuating real power flows during partly cloudy days</a:t>
            </a:r>
          </a:p>
          <a:p>
            <a:pPr lvl="1">
              <a:buFont typeface="Times" pitchFamily="8" charset="0"/>
              <a:buChar char="•"/>
              <a:defRPr/>
            </a:pPr>
            <a:r>
              <a:rPr lang="en-US" dirty="0" smtClean="0"/>
              <a:t>Large voltage swings and loss of regulation and power quality</a:t>
            </a:r>
          </a:p>
          <a:p>
            <a:pPr lvl="1">
              <a:buFont typeface="Times" pitchFamily="8" charset="0"/>
              <a:buChar char="•"/>
              <a:defRPr/>
            </a:pPr>
            <a:r>
              <a:rPr lang="en-US" dirty="0" smtClean="0"/>
              <a:t>Existing utility-scale equipment is too slow to compensate</a:t>
            </a:r>
          </a:p>
          <a:p>
            <a:pPr lvl="1">
              <a:buFont typeface="Times" pitchFamily="8" charset="0"/>
              <a:buChar char="•"/>
              <a:defRPr/>
            </a:pPr>
            <a:r>
              <a:rPr lang="en-US" dirty="0" smtClean="0"/>
              <a:t>Latent reactive power capability of the PV inverters can leveraged</a:t>
            </a:r>
          </a:p>
          <a:p>
            <a:pPr lvl="1">
              <a:buFont typeface="Times" pitchFamily="8" charset="0"/>
              <a:buChar char="•"/>
              <a:defRPr/>
            </a:pPr>
            <a:r>
              <a:rPr lang="en-US" i="1" dirty="0" smtClean="0"/>
              <a:t>Need a fast, distributed algorithm to dispatch PV inverter</a:t>
            </a:r>
          </a:p>
          <a:p>
            <a:pPr lvl="1">
              <a:buFont typeface="Times" pitchFamily="8" charset="0"/>
              <a:buNone/>
              <a:defRPr/>
            </a:pPr>
            <a:r>
              <a:rPr lang="en-US" i="1" dirty="0" smtClean="0"/>
              <a:t>      reactive power</a:t>
            </a:r>
          </a:p>
          <a:p>
            <a:pPr lvl="1">
              <a:buFont typeface="Times" pitchFamily="8" charset="0"/>
              <a:buChar char="•"/>
              <a:defRPr/>
            </a:pPr>
            <a:endParaRPr lang="en-US" dirty="0" smtClean="0"/>
          </a:p>
          <a:p>
            <a:pPr lvl="1">
              <a:buFont typeface="Times" pitchFamily="8" charset="0"/>
              <a:buChar char="•"/>
              <a:defRPr/>
            </a:pPr>
            <a:endParaRPr lang="en-US" dirty="0" smtClean="0"/>
          </a:p>
          <a:p>
            <a:pPr lvl="1">
              <a:buFont typeface="Times" pitchFamily="8" charset="0"/>
              <a:buChar char="•"/>
              <a:defRPr/>
            </a:pPr>
            <a:endParaRPr lang="en-US" dirty="0" smtClean="0"/>
          </a:p>
          <a:p>
            <a:pPr lvl="1">
              <a:buFont typeface="Times" pitchFamily="8" charset="0"/>
              <a:buChar char="•"/>
              <a:defRPr/>
            </a:pPr>
            <a:endParaRPr lang="en-US" dirty="0" smtClean="0"/>
          </a:p>
          <a:p>
            <a:pPr lvl="1">
              <a:buFont typeface="Times" pitchFamily="8" charset="0"/>
              <a:buChar char="•"/>
              <a:defRPr/>
            </a:pPr>
            <a:endParaRPr lang="en-US" dirty="0" smtClean="0"/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1930400" y="1320800"/>
            <a:ext cx="4019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u="sng"/>
              <a:t>Need control with new technology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7491413" y="2481263"/>
            <a:ext cx="16240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K. Turitsyn</a:t>
            </a:r>
          </a:p>
          <a:p>
            <a:r>
              <a:rPr lang="en-US"/>
              <a:t>N. Sinitsyn</a:t>
            </a:r>
          </a:p>
          <a:p>
            <a:r>
              <a:rPr lang="en-US"/>
              <a:t>S. Backhaus</a:t>
            </a:r>
          </a:p>
          <a:p>
            <a:r>
              <a:rPr lang="en-US"/>
              <a:t>M. Chertkov</a:t>
            </a:r>
          </a:p>
        </p:txBody>
      </p:sp>
      <p:sp>
        <p:nvSpPr>
          <p:cNvPr id="28678" name="Right Brace 7"/>
          <p:cNvSpPr>
            <a:spLocks/>
          </p:cNvSpPr>
          <p:nvPr/>
        </p:nvSpPr>
        <p:spPr bwMode="auto">
          <a:xfrm>
            <a:off x="6342063" y="2147888"/>
            <a:ext cx="465137" cy="2279650"/>
          </a:xfrm>
          <a:prstGeom prst="rightBrace">
            <a:avLst>
              <a:gd name="adj1" fmla="val 832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28679" name="Right Brace 8"/>
          <p:cNvSpPr>
            <a:spLocks/>
          </p:cNvSpPr>
          <p:nvPr/>
        </p:nvSpPr>
        <p:spPr bwMode="auto">
          <a:xfrm>
            <a:off x="6451600" y="4746625"/>
            <a:ext cx="530225" cy="2038350"/>
          </a:xfrm>
          <a:prstGeom prst="rightBrace">
            <a:avLst>
              <a:gd name="adj1" fmla="val 8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7570788" y="4970463"/>
            <a:ext cx="16240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P. Sulc</a:t>
            </a:r>
          </a:p>
          <a:p>
            <a:r>
              <a:rPr lang="en-US"/>
              <a:t>K. Turitsyn</a:t>
            </a:r>
          </a:p>
          <a:p>
            <a:r>
              <a:rPr lang="en-US"/>
              <a:t>S. Backhaus</a:t>
            </a:r>
          </a:p>
          <a:p>
            <a:r>
              <a:rPr lang="en-US"/>
              <a:t>M. Chertkov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2"/>
          <p:cNvSpPr>
            <a:spLocks noGrp="1"/>
          </p:cNvSpPr>
          <p:nvPr>
            <p:ph type="title"/>
          </p:nvPr>
        </p:nvSpPr>
        <p:spPr>
          <a:xfrm>
            <a:off x="52388" y="147638"/>
            <a:ext cx="8343900" cy="8382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Optimization &amp; Control Theory for Smart Grids: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Control </a:t>
            </a: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(of electric vehicle charging)</a:t>
            </a:r>
            <a:endParaRPr lang="en-US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57175" y="1814513"/>
            <a:ext cx="8669338" cy="5043487"/>
          </a:xfrm>
          <a:solidFill>
            <a:schemeClr val="bg1"/>
          </a:solidFill>
        </p:spPr>
        <p:txBody>
          <a:bodyPr/>
          <a:lstStyle/>
          <a:p>
            <a:r>
              <a:rPr lang="en-US" sz="1700" smtClean="0">
                <a:ea typeface="ＭＳ Ｐゴシック"/>
                <a:cs typeface="ＭＳ Ｐゴシック"/>
              </a:rPr>
              <a:t>Distribution circuits with a high penetration of uncontrolled EV charging may…</a:t>
            </a:r>
          </a:p>
          <a:p>
            <a:pPr lvl="1"/>
            <a:r>
              <a:rPr lang="en-US" smtClean="0">
                <a:ea typeface="ＭＳ Ｐゴシック"/>
              </a:rPr>
              <a:t>experience large EV charging load in the evening…. Resulting in…. </a:t>
            </a:r>
          </a:p>
          <a:p>
            <a:pPr lvl="1"/>
            <a:r>
              <a:rPr lang="en-US" smtClean="0">
                <a:ea typeface="ＭＳ Ｐゴシック"/>
              </a:rPr>
              <a:t>a coincidence with existing peak loads…..Causing…</a:t>
            </a:r>
          </a:p>
          <a:p>
            <a:pPr lvl="1"/>
            <a:r>
              <a:rPr lang="en-US" smtClean="0">
                <a:ea typeface="ＭＳ Ｐゴシック"/>
              </a:rPr>
              <a:t>potential circuit overloads, breaker operation, equipment damage…..</a:t>
            </a:r>
          </a:p>
          <a:p>
            <a:r>
              <a:rPr lang="en-US" sz="1700" smtClean="0">
                <a:ea typeface="ＭＳ Ｐゴシック"/>
                <a:cs typeface="ＭＳ Ｐゴシック"/>
              </a:rPr>
              <a:t>We seek to control circuit loading by spreading out EV charging via regulation of the rate of </a:t>
            </a:r>
            <a:r>
              <a:rPr lang="en-US" sz="1700" smtClean="0">
                <a:solidFill>
                  <a:srgbClr val="C00000"/>
                </a:solidFill>
                <a:ea typeface="ＭＳ Ｐゴシック"/>
                <a:cs typeface="ＭＳ Ｐゴシック"/>
              </a:rPr>
              <a:t>random charging start times </a:t>
            </a:r>
            <a:r>
              <a:rPr lang="en-US" sz="1700" smtClean="0">
                <a:ea typeface="ＭＳ Ｐゴシック"/>
                <a:cs typeface="ＭＳ Ｐゴシック"/>
              </a:rPr>
              <a:t>because…</a:t>
            </a:r>
          </a:p>
          <a:p>
            <a:pPr lvl="1"/>
            <a:r>
              <a:rPr lang="en-US" smtClean="0">
                <a:ea typeface="ＭＳ Ｐゴシック"/>
              </a:rPr>
              <a:t>it only requires </a:t>
            </a:r>
            <a:r>
              <a:rPr lang="en-US" smtClean="0">
                <a:solidFill>
                  <a:srgbClr val="C00000"/>
                </a:solidFill>
                <a:ea typeface="ＭＳ Ｐゴシック"/>
              </a:rPr>
              <a:t>one-way broadcast communication (less expensive), </a:t>
            </a:r>
            <a:r>
              <a:rPr lang="en-US" smtClean="0">
                <a:ea typeface="ＭＳ Ｐゴシック"/>
              </a:rPr>
              <a:t>and</a:t>
            </a:r>
          </a:p>
          <a:p>
            <a:pPr lvl="1"/>
            <a:r>
              <a:rPr lang="en-US" smtClean="0">
                <a:ea typeface="ＭＳ Ｐゴシック"/>
              </a:rPr>
              <a:t>only requires periodic updating of the connection rate, and</a:t>
            </a:r>
          </a:p>
          <a:p>
            <a:pPr lvl="1"/>
            <a:r>
              <a:rPr lang="en-US" smtClean="0">
                <a:ea typeface="ＭＳ Ｐゴシック"/>
              </a:rPr>
              <a:t>customers treated equally.</a:t>
            </a:r>
          </a:p>
          <a:p>
            <a:r>
              <a:rPr lang="en-US" sz="1700" smtClean="0">
                <a:ea typeface="ＭＳ Ｐゴシック"/>
                <a:cs typeface="ＭＳ Ｐゴシック"/>
              </a:rPr>
              <a:t>Control of circuit loading also allows….</a:t>
            </a:r>
          </a:p>
          <a:p>
            <a:pPr lvl="1"/>
            <a:r>
              <a:rPr lang="en-US" smtClean="0">
                <a:ea typeface="ＭＳ Ｐゴシック"/>
              </a:rPr>
              <a:t>maximum utilization of existing utility assets, but</a:t>
            </a:r>
          </a:p>
          <a:p>
            <a:pPr lvl="1"/>
            <a:r>
              <a:rPr lang="en-US" smtClean="0">
                <a:ea typeface="ＭＳ Ｐゴシック"/>
              </a:rPr>
              <a:t>analysis and engineering judgment are required to determine loading limits.</a:t>
            </a:r>
          </a:p>
          <a:p>
            <a:r>
              <a:rPr lang="en-US" sz="1700" u="sng" smtClean="0">
                <a:ea typeface="ＭＳ Ｐゴシック"/>
                <a:cs typeface="ＭＳ Ｐゴシック"/>
              </a:rPr>
              <a:t>Questions we will try to (at least partially) answer:</a:t>
            </a:r>
          </a:p>
          <a:p>
            <a:pPr lvl="1"/>
            <a:r>
              <a:rPr lang="en-US" smtClean="0">
                <a:ea typeface="ＭＳ Ｐゴシック"/>
              </a:rPr>
              <a:t>Is broadcast communication sufficient to control EV charging?</a:t>
            </a:r>
          </a:p>
          <a:p>
            <a:pPr lvl="1"/>
            <a:r>
              <a:rPr lang="en-US" smtClean="0">
                <a:ea typeface="ＭＳ Ｐゴシック"/>
              </a:rPr>
              <a:t>How does the control performance depend on communication rate?</a:t>
            </a:r>
          </a:p>
          <a:p>
            <a:pPr lvl="1"/>
            <a:r>
              <a:rPr lang="en-US" smtClean="0">
                <a:ea typeface="ＭＳ Ｐゴシック"/>
              </a:rPr>
              <a:t>How many EVs can be integrated into a circuit?  </a:t>
            </a:r>
          </a:p>
          <a:p>
            <a:pPr lvl="1"/>
            <a:endParaRPr lang="en-US" smtClean="0">
              <a:ea typeface="ＭＳ Ｐゴシック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338" y="1289050"/>
            <a:ext cx="9361487" cy="401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004080"/>
                </a:solidFill>
                <a:latin typeface="Arial"/>
                <a:ea typeface="+mj-ea"/>
                <a:cs typeface="+mj-cs"/>
              </a:rPr>
              <a:t>Robust Broadcast-Communication Control of Electric Vehicle Charging</a:t>
            </a:r>
            <a:endParaRPr lang="en-US" dirty="0"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2"/>
          <p:cNvSpPr>
            <a:spLocks noGrp="1"/>
          </p:cNvSpPr>
          <p:nvPr>
            <p:ph type="title"/>
          </p:nvPr>
        </p:nvSpPr>
        <p:spPr>
          <a:xfrm>
            <a:off x="52388" y="147638"/>
            <a:ext cx="8343900" cy="8382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Optimization &amp; Control Theory for Smart Grids: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Control </a:t>
            </a: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(of electric vehicle charging)</a:t>
            </a:r>
            <a:endParaRPr lang="en-US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5051425" y="6488113"/>
            <a:ext cx="129063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pic>
        <p:nvPicPr>
          <p:cNvPr id="32771" name="Picture 6" descr="Distribution line with PHEVs CNLS-3.wmf"/>
          <p:cNvPicPr>
            <a:picLocks noChangeAspect="1"/>
          </p:cNvPicPr>
          <p:nvPr/>
        </p:nvPicPr>
        <p:blipFill>
          <a:blip r:embed="rId3"/>
          <a:srcRect l="-580" t="28873" r="-580" b="37325"/>
          <a:stretch>
            <a:fillRect/>
          </a:stretch>
        </p:blipFill>
        <p:spPr bwMode="auto">
          <a:xfrm>
            <a:off x="-144463" y="1001713"/>
            <a:ext cx="9469438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Oval 40"/>
          <p:cNvSpPr>
            <a:spLocks noChangeArrowheads="1"/>
          </p:cNvSpPr>
          <p:nvPr/>
        </p:nvSpPr>
        <p:spPr bwMode="auto">
          <a:xfrm>
            <a:off x="7705725" y="2947988"/>
            <a:ext cx="76200" cy="76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1219200" y="2971800"/>
            <a:ext cx="1676400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cxnSp>
        <p:nvCxnSpPr>
          <p:cNvPr id="32774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2553494" y="4380706"/>
            <a:ext cx="23622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75" name="Straight Arrow Connector 14"/>
          <p:cNvCxnSpPr>
            <a:cxnSpLocks noChangeShapeType="1"/>
          </p:cNvCxnSpPr>
          <p:nvPr/>
        </p:nvCxnSpPr>
        <p:spPr bwMode="auto">
          <a:xfrm>
            <a:off x="3735388" y="5559425"/>
            <a:ext cx="44196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776" name="TextBox 18"/>
          <p:cNvSpPr txBox="1">
            <a:spLocks noChangeArrowheads="1"/>
          </p:cNvSpPr>
          <p:nvPr/>
        </p:nvSpPr>
        <p:spPr bwMode="auto">
          <a:xfrm rot="-5400000">
            <a:off x="3125787" y="4113213"/>
            <a:ext cx="639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/>
              <a:t>Load</a:t>
            </a:r>
          </a:p>
        </p:txBody>
      </p:sp>
      <p:cxnSp>
        <p:nvCxnSpPr>
          <p:cNvPr id="32777" name="Straight Arrow Connector 19"/>
          <p:cNvCxnSpPr>
            <a:cxnSpLocks noChangeShapeType="1"/>
          </p:cNvCxnSpPr>
          <p:nvPr/>
        </p:nvCxnSpPr>
        <p:spPr bwMode="auto">
          <a:xfrm rot="5400000" flipH="1" flipV="1">
            <a:off x="5715794" y="5561806"/>
            <a:ext cx="1524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78" name="Straight Arrow Connector 22"/>
          <p:cNvCxnSpPr>
            <a:cxnSpLocks noChangeShapeType="1"/>
          </p:cNvCxnSpPr>
          <p:nvPr/>
        </p:nvCxnSpPr>
        <p:spPr bwMode="auto">
          <a:xfrm rot="5400000" flipH="1" flipV="1">
            <a:off x="5029994" y="5561806"/>
            <a:ext cx="1524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79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4344194" y="5561806"/>
            <a:ext cx="1524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80" name="Straight Arrow Connector 24"/>
          <p:cNvCxnSpPr>
            <a:cxnSpLocks noChangeShapeType="1"/>
          </p:cNvCxnSpPr>
          <p:nvPr/>
        </p:nvCxnSpPr>
        <p:spPr bwMode="auto">
          <a:xfrm rot="5400000" flipH="1" flipV="1">
            <a:off x="3658394" y="5561806"/>
            <a:ext cx="1524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81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7771607" y="5561806"/>
            <a:ext cx="1524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82" name="Straight Arrow Connector 26"/>
          <p:cNvCxnSpPr>
            <a:cxnSpLocks noChangeShapeType="1"/>
          </p:cNvCxnSpPr>
          <p:nvPr/>
        </p:nvCxnSpPr>
        <p:spPr bwMode="auto">
          <a:xfrm rot="5400000" flipH="1" flipV="1">
            <a:off x="7085807" y="5561806"/>
            <a:ext cx="1524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83" name="Straight Arrow Connector 27"/>
          <p:cNvCxnSpPr>
            <a:cxnSpLocks noChangeShapeType="1"/>
          </p:cNvCxnSpPr>
          <p:nvPr/>
        </p:nvCxnSpPr>
        <p:spPr bwMode="auto">
          <a:xfrm rot="5400000" flipH="1" flipV="1">
            <a:off x="6400007" y="5561806"/>
            <a:ext cx="1524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2784" name="TextBox 28"/>
          <p:cNvSpPr txBox="1">
            <a:spLocks noChangeArrowheads="1"/>
          </p:cNvSpPr>
          <p:nvPr/>
        </p:nvSpPr>
        <p:spPr bwMode="auto">
          <a:xfrm rot="-5400000">
            <a:off x="5442744" y="5804694"/>
            <a:ext cx="693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/>
              <a:t>12 am</a:t>
            </a:r>
          </a:p>
        </p:txBody>
      </p:sp>
      <p:sp>
        <p:nvSpPr>
          <p:cNvPr id="32785" name="TextBox 29"/>
          <p:cNvSpPr txBox="1">
            <a:spLocks noChangeArrowheads="1"/>
          </p:cNvSpPr>
          <p:nvPr/>
        </p:nvSpPr>
        <p:spPr bwMode="auto">
          <a:xfrm rot="-5400000">
            <a:off x="6153944" y="5798344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/>
              <a:t> 4 am</a:t>
            </a:r>
          </a:p>
        </p:txBody>
      </p:sp>
      <p:sp>
        <p:nvSpPr>
          <p:cNvPr id="32786" name="TextBox 30"/>
          <p:cNvSpPr txBox="1">
            <a:spLocks noChangeArrowheads="1"/>
          </p:cNvSpPr>
          <p:nvPr/>
        </p:nvSpPr>
        <p:spPr bwMode="auto">
          <a:xfrm rot="-5400000">
            <a:off x="6839744" y="5806281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/>
              <a:t> 8 am</a:t>
            </a:r>
          </a:p>
        </p:txBody>
      </p:sp>
      <p:sp>
        <p:nvSpPr>
          <p:cNvPr id="32787" name="TextBox 31"/>
          <p:cNvSpPr txBox="1">
            <a:spLocks noChangeArrowheads="1"/>
          </p:cNvSpPr>
          <p:nvPr/>
        </p:nvSpPr>
        <p:spPr bwMode="auto">
          <a:xfrm rot="-5400000">
            <a:off x="7495382" y="5806281"/>
            <a:ext cx="703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/>
              <a:t>12 pm</a:t>
            </a:r>
          </a:p>
        </p:txBody>
      </p:sp>
      <p:sp>
        <p:nvSpPr>
          <p:cNvPr id="32788" name="TextBox 33"/>
          <p:cNvSpPr txBox="1">
            <a:spLocks noChangeArrowheads="1"/>
          </p:cNvSpPr>
          <p:nvPr/>
        </p:nvSpPr>
        <p:spPr bwMode="auto">
          <a:xfrm rot="-5400000">
            <a:off x="4090988" y="5818187"/>
            <a:ext cx="65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/>
              <a:t> 4 pm</a:t>
            </a:r>
          </a:p>
        </p:txBody>
      </p:sp>
      <p:sp>
        <p:nvSpPr>
          <p:cNvPr id="32789" name="TextBox 34"/>
          <p:cNvSpPr txBox="1">
            <a:spLocks noChangeArrowheads="1"/>
          </p:cNvSpPr>
          <p:nvPr/>
        </p:nvSpPr>
        <p:spPr bwMode="auto">
          <a:xfrm rot="-5400000">
            <a:off x="4777582" y="5825331"/>
            <a:ext cx="652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/>
              <a:t> 8 pm</a:t>
            </a:r>
          </a:p>
        </p:txBody>
      </p:sp>
      <p:cxnSp>
        <p:nvCxnSpPr>
          <p:cNvPr id="32790" name="Straight Arrow Connector 35"/>
          <p:cNvCxnSpPr>
            <a:cxnSpLocks noChangeShapeType="1"/>
          </p:cNvCxnSpPr>
          <p:nvPr/>
        </p:nvCxnSpPr>
        <p:spPr bwMode="auto">
          <a:xfrm>
            <a:off x="3733800" y="4035425"/>
            <a:ext cx="41148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2791" name="TextBox 37"/>
          <p:cNvSpPr txBox="1">
            <a:spLocks noChangeArrowheads="1"/>
          </p:cNvSpPr>
          <p:nvPr/>
        </p:nvSpPr>
        <p:spPr bwMode="auto">
          <a:xfrm>
            <a:off x="4191000" y="3730625"/>
            <a:ext cx="1400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/>
              <a:t>Circuit capacity</a:t>
            </a:r>
          </a:p>
        </p:txBody>
      </p:sp>
      <p:sp>
        <p:nvSpPr>
          <p:cNvPr id="32792" name="Freeform 45"/>
          <p:cNvSpPr>
            <a:spLocks/>
          </p:cNvSpPr>
          <p:nvPr/>
        </p:nvSpPr>
        <p:spPr bwMode="auto">
          <a:xfrm>
            <a:off x="3733800" y="4838700"/>
            <a:ext cx="4102100" cy="723900"/>
          </a:xfrm>
          <a:custGeom>
            <a:avLst/>
            <a:gdLst>
              <a:gd name="T0" fmla="*/ 0 w 4102100"/>
              <a:gd name="T1" fmla="*/ 666750 h 723900"/>
              <a:gd name="T2" fmla="*/ 419100 w 4102100"/>
              <a:gd name="T3" fmla="*/ 654050 h 723900"/>
              <a:gd name="T4" fmla="*/ 698500 w 4102100"/>
              <a:gd name="T5" fmla="*/ 615950 h 723900"/>
              <a:gd name="T6" fmla="*/ 939800 w 4102100"/>
              <a:gd name="T7" fmla="*/ 412750 h 723900"/>
              <a:gd name="T8" fmla="*/ 1168400 w 4102100"/>
              <a:gd name="T9" fmla="*/ 69850 h 723900"/>
              <a:gd name="T10" fmla="*/ 1447800 w 4102100"/>
              <a:gd name="T11" fmla="*/ 6350 h 723900"/>
              <a:gd name="T12" fmla="*/ 1841500 w 4102100"/>
              <a:gd name="T13" fmla="*/ 107950 h 723900"/>
              <a:gd name="T14" fmla="*/ 2057400 w 4102100"/>
              <a:gd name="T15" fmla="*/ 501650 h 723900"/>
              <a:gd name="T16" fmla="*/ 2463800 w 4102100"/>
              <a:gd name="T17" fmla="*/ 692150 h 723900"/>
              <a:gd name="T18" fmla="*/ 4102100 w 4102100"/>
              <a:gd name="T19" fmla="*/ 692150 h 7239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02100"/>
              <a:gd name="T31" fmla="*/ 0 h 723900"/>
              <a:gd name="T32" fmla="*/ 4102100 w 4102100"/>
              <a:gd name="T33" fmla="*/ 723900 h 7239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02100" h="723900">
                <a:moveTo>
                  <a:pt x="0" y="666750"/>
                </a:moveTo>
                <a:cubicBezTo>
                  <a:pt x="151341" y="664633"/>
                  <a:pt x="302683" y="662517"/>
                  <a:pt x="419100" y="654050"/>
                </a:cubicBezTo>
                <a:cubicBezTo>
                  <a:pt x="535517" y="645583"/>
                  <a:pt x="611717" y="656167"/>
                  <a:pt x="698500" y="615950"/>
                </a:cubicBezTo>
                <a:cubicBezTo>
                  <a:pt x="785283" y="575733"/>
                  <a:pt x="861483" y="503767"/>
                  <a:pt x="939800" y="412750"/>
                </a:cubicBezTo>
                <a:cubicBezTo>
                  <a:pt x="1018117" y="321733"/>
                  <a:pt x="1083733" y="137583"/>
                  <a:pt x="1168400" y="69850"/>
                </a:cubicBezTo>
                <a:cubicBezTo>
                  <a:pt x="1253067" y="2117"/>
                  <a:pt x="1335617" y="0"/>
                  <a:pt x="1447800" y="6350"/>
                </a:cubicBezTo>
                <a:cubicBezTo>
                  <a:pt x="1559983" y="12700"/>
                  <a:pt x="1739900" y="25400"/>
                  <a:pt x="1841500" y="107950"/>
                </a:cubicBezTo>
                <a:cubicBezTo>
                  <a:pt x="1943100" y="190500"/>
                  <a:pt x="1953683" y="404283"/>
                  <a:pt x="2057400" y="501650"/>
                </a:cubicBezTo>
                <a:cubicBezTo>
                  <a:pt x="2161117" y="599017"/>
                  <a:pt x="2123017" y="660400"/>
                  <a:pt x="2463800" y="692150"/>
                </a:cubicBezTo>
                <a:cubicBezTo>
                  <a:pt x="2804583" y="723900"/>
                  <a:pt x="3453341" y="708025"/>
                  <a:pt x="4102100" y="69215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3" name="TextBox 46"/>
          <p:cNvSpPr txBox="1">
            <a:spLocks noChangeArrowheads="1"/>
          </p:cNvSpPr>
          <p:nvPr/>
        </p:nvSpPr>
        <p:spPr bwMode="auto">
          <a:xfrm>
            <a:off x="7086600" y="4876800"/>
            <a:ext cx="1687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/>
              <a:t>Existing load curve</a:t>
            </a:r>
          </a:p>
        </p:txBody>
      </p:sp>
      <p:sp>
        <p:nvSpPr>
          <p:cNvPr id="32794" name="TextBox 47"/>
          <p:cNvSpPr txBox="1">
            <a:spLocks noChangeArrowheads="1"/>
          </p:cNvSpPr>
          <p:nvPr/>
        </p:nvSpPr>
        <p:spPr bwMode="auto">
          <a:xfrm>
            <a:off x="6096000" y="5257800"/>
            <a:ext cx="1649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>
                <a:solidFill>
                  <a:srgbClr val="FF0000"/>
                </a:solidFill>
              </a:rPr>
              <a:t>Additional EV load</a:t>
            </a:r>
          </a:p>
        </p:txBody>
      </p:sp>
      <p:sp>
        <p:nvSpPr>
          <p:cNvPr id="32795" name="Rectangle 48"/>
          <p:cNvSpPr>
            <a:spLocks noChangeArrowheads="1"/>
          </p:cNvSpPr>
          <p:nvPr/>
        </p:nvSpPr>
        <p:spPr bwMode="auto">
          <a:xfrm>
            <a:off x="6781800" y="2819400"/>
            <a:ext cx="1676400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2796" name="Freeform 50"/>
          <p:cNvSpPr>
            <a:spLocks/>
          </p:cNvSpPr>
          <p:nvPr/>
        </p:nvSpPr>
        <p:spPr bwMode="auto">
          <a:xfrm>
            <a:off x="3733800" y="4138613"/>
            <a:ext cx="4102100" cy="801687"/>
          </a:xfrm>
          <a:custGeom>
            <a:avLst/>
            <a:gdLst>
              <a:gd name="T0" fmla="*/ 0 w 4102100"/>
              <a:gd name="T1" fmla="*/ 559066 h 802217"/>
              <a:gd name="T2" fmla="*/ 419100 w 4102100"/>
              <a:gd name="T3" fmla="*/ 495776 h 802217"/>
              <a:gd name="T4" fmla="*/ 787400 w 4102100"/>
              <a:gd name="T5" fmla="*/ 280588 h 802217"/>
              <a:gd name="T6" fmla="*/ 1130300 w 4102100"/>
              <a:gd name="T7" fmla="*/ 65402 h 802217"/>
              <a:gd name="T8" fmla="*/ 1282700 w 4102100"/>
              <a:gd name="T9" fmla="*/ 40083 h 802217"/>
              <a:gd name="T10" fmla="*/ 1473200 w 4102100"/>
              <a:gd name="T11" fmla="*/ 305905 h 802217"/>
              <a:gd name="T12" fmla="*/ 1727200 w 4102100"/>
              <a:gd name="T13" fmla="*/ 597041 h 802217"/>
              <a:gd name="T14" fmla="*/ 2501900 w 4102100"/>
              <a:gd name="T15" fmla="*/ 774254 h 802217"/>
              <a:gd name="T16" fmla="*/ 3352800 w 4102100"/>
              <a:gd name="T17" fmla="*/ 748939 h 802217"/>
              <a:gd name="T18" fmla="*/ 4102100 w 4102100"/>
              <a:gd name="T19" fmla="*/ 584383 h 8022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02100"/>
              <a:gd name="T31" fmla="*/ 0 h 802217"/>
              <a:gd name="T32" fmla="*/ 4102100 w 4102100"/>
              <a:gd name="T33" fmla="*/ 802217 h 8022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02100" h="802217">
                <a:moveTo>
                  <a:pt x="0" y="560917"/>
                </a:moveTo>
                <a:cubicBezTo>
                  <a:pt x="143933" y="552450"/>
                  <a:pt x="287867" y="543984"/>
                  <a:pt x="419100" y="497417"/>
                </a:cubicBezTo>
                <a:cubicBezTo>
                  <a:pt x="550333" y="450850"/>
                  <a:pt x="668867" y="353484"/>
                  <a:pt x="787400" y="281517"/>
                </a:cubicBezTo>
                <a:cubicBezTo>
                  <a:pt x="905933" y="209550"/>
                  <a:pt x="1047750" y="105834"/>
                  <a:pt x="1130300" y="65617"/>
                </a:cubicBezTo>
                <a:cubicBezTo>
                  <a:pt x="1212850" y="25400"/>
                  <a:pt x="1225550" y="0"/>
                  <a:pt x="1282700" y="40217"/>
                </a:cubicBezTo>
                <a:cubicBezTo>
                  <a:pt x="1339850" y="80434"/>
                  <a:pt x="1399117" y="213784"/>
                  <a:pt x="1473200" y="306917"/>
                </a:cubicBezTo>
                <a:cubicBezTo>
                  <a:pt x="1547283" y="400050"/>
                  <a:pt x="1555750" y="520700"/>
                  <a:pt x="1727200" y="599017"/>
                </a:cubicBezTo>
                <a:cubicBezTo>
                  <a:pt x="1898650" y="677334"/>
                  <a:pt x="2230967" y="751417"/>
                  <a:pt x="2501900" y="776817"/>
                </a:cubicBezTo>
                <a:cubicBezTo>
                  <a:pt x="2772833" y="802217"/>
                  <a:pt x="3086100" y="783167"/>
                  <a:pt x="3352800" y="751417"/>
                </a:cubicBezTo>
                <a:cubicBezTo>
                  <a:pt x="3619500" y="719667"/>
                  <a:pt x="3860800" y="652992"/>
                  <a:pt x="4102100" y="586317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7" name="Content Placeholder 6"/>
          <p:cNvSpPr>
            <a:spLocks noGrp="1"/>
          </p:cNvSpPr>
          <p:nvPr>
            <p:ph idx="1"/>
          </p:nvPr>
        </p:nvSpPr>
        <p:spPr>
          <a:xfrm>
            <a:off x="0" y="3124200"/>
            <a:ext cx="3276600" cy="2362200"/>
          </a:xfrm>
        </p:spPr>
        <p:txBody>
          <a:bodyPr/>
          <a:lstStyle/>
          <a:p>
            <a:r>
              <a:rPr lang="en-US" sz="1600" smtClean="0">
                <a:ea typeface="ＭＳ Ｐゴシック"/>
                <a:cs typeface="ＭＳ Ｐゴシック"/>
              </a:rPr>
              <a:t>Single branch circuit</a:t>
            </a:r>
          </a:p>
          <a:p>
            <a:r>
              <a:rPr lang="en-US" sz="1600" smtClean="0">
                <a:ea typeface="ＭＳ Ｐゴシック"/>
                <a:cs typeface="ＭＳ Ｐゴシック"/>
              </a:rPr>
              <a:t>EVs randomly distributed</a:t>
            </a:r>
          </a:p>
          <a:p>
            <a:r>
              <a:rPr lang="en-US" sz="1600" smtClean="0">
                <a:ea typeface="ＭＳ Ｐゴシック"/>
                <a:cs typeface="ＭＳ Ｐゴシック"/>
              </a:rPr>
              <a:t>May need to consider clustering in multi-branch circuits</a:t>
            </a:r>
          </a:p>
          <a:p>
            <a:r>
              <a:rPr lang="en-US" sz="1600" smtClean="0">
                <a:ea typeface="ＭＳ Ｐゴシック"/>
                <a:cs typeface="ＭＳ Ｐゴシック"/>
              </a:rPr>
              <a:t>Power flow modeled as capacity</a:t>
            </a:r>
          </a:p>
          <a:p>
            <a:r>
              <a:rPr lang="en-US" sz="1600" smtClean="0">
                <a:ea typeface="ＭＳ Ｐゴシック"/>
                <a:cs typeface="ＭＳ Ｐゴシック"/>
              </a:rPr>
              <a:t>No voltage effects</a:t>
            </a:r>
          </a:p>
          <a:p>
            <a:endParaRPr lang="en-US" sz="1600" smtClean="0">
              <a:ea typeface="ＭＳ Ｐゴシック"/>
              <a:cs typeface="ＭＳ Ｐゴシック"/>
            </a:endParaRPr>
          </a:p>
          <a:p>
            <a:endParaRPr lang="en-US" sz="1600" smtClean="0">
              <a:ea typeface="ＭＳ Ｐゴシック"/>
              <a:cs typeface="ＭＳ Ｐゴシック"/>
            </a:endParaRPr>
          </a:p>
        </p:txBody>
      </p:sp>
      <p:cxnSp>
        <p:nvCxnSpPr>
          <p:cNvPr id="32798" name="Straight Arrow Connector 52"/>
          <p:cNvCxnSpPr>
            <a:cxnSpLocks noChangeShapeType="1"/>
          </p:cNvCxnSpPr>
          <p:nvPr/>
        </p:nvCxnSpPr>
        <p:spPr bwMode="auto">
          <a:xfrm rot="5400000" flipH="1" flipV="1">
            <a:off x="5982494" y="4456906"/>
            <a:ext cx="8382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sp>
        <p:nvSpPr>
          <p:cNvPr id="32799" name="TextBox 54"/>
          <p:cNvSpPr txBox="1">
            <a:spLocks noChangeArrowheads="1"/>
          </p:cNvSpPr>
          <p:nvPr/>
        </p:nvSpPr>
        <p:spPr bwMode="auto">
          <a:xfrm>
            <a:off x="6477000" y="4191000"/>
            <a:ext cx="210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/>
              <a:t>N=EV charging capacity</a:t>
            </a:r>
          </a:p>
        </p:txBody>
      </p:sp>
      <p:sp>
        <p:nvSpPr>
          <p:cNvPr id="34" name="TextBox 76"/>
          <p:cNvSpPr txBox="1">
            <a:spLocks noChangeArrowheads="1"/>
          </p:cNvSpPr>
          <p:nvPr/>
        </p:nvSpPr>
        <p:spPr bwMode="auto">
          <a:xfrm>
            <a:off x="1676400" y="1143000"/>
            <a:ext cx="3886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400" dirty="0">
                <a:latin typeface="+mn-lt"/>
                <a:ea typeface="ＭＳ Ｐゴシック" pitchFamily="-112" charset="-128"/>
                <a:cs typeface="+mn-cs"/>
              </a:rPr>
              <a:t>Capacity constraint</a:t>
            </a:r>
          </a:p>
        </p:txBody>
      </p:sp>
      <p:sp>
        <p:nvSpPr>
          <p:cNvPr id="32801" name="Freeform 35"/>
          <p:cNvSpPr>
            <a:spLocks/>
          </p:cNvSpPr>
          <p:nvPr/>
        </p:nvSpPr>
        <p:spPr bwMode="auto">
          <a:xfrm>
            <a:off x="1422400" y="1346200"/>
            <a:ext cx="279400" cy="330200"/>
          </a:xfrm>
          <a:custGeom>
            <a:avLst/>
            <a:gdLst>
              <a:gd name="T0" fmla="*/ 279400 w 279400"/>
              <a:gd name="T1" fmla="*/ 0 h 330200"/>
              <a:gd name="T2" fmla="*/ 50800 w 279400"/>
              <a:gd name="T3" fmla="*/ 152400 h 330200"/>
              <a:gd name="T4" fmla="*/ 0 w 279400"/>
              <a:gd name="T5" fmla="*/ 330200 h 330200"/>
              <a:gd name="T6" fmla="*/ 0 60000 65536"/>
              <a:gd name="T7" fmla="*/ 0 60000 65536"/>
              <a:gd name="T8" fmla="*/ 0 60000 65536"/>
              <a:gd name="T9" fmla="*/ 0 w 279400"/>
              <a:gd name="T10" fmla="*/ 0 h 330200"/>
              <a:gd name="T11" fmla="*/ 279400 w 279400"/>
              <a:gd name="T12" fmla="*/ 330200 h 330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400" h="330200">
                <a:moveTo>
                  <a:pt x="279400" y="0"/>
                </a:moveTo>
                <a:cubicBezTo>
                  <a:pt x="188383" y="48683"/>
                  <a:pt x="97367" y="97367"/>
                  <a:pt x="50800" y="152400"/>
                </a:cubicBezTo>
                <a:cubicBezTo>
                  <a:pt x="4233" y="207433"/>
                  <a:pt x="2116" y="268816"/>
                  <a:pt x="0" y="33020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>
            <a:srgbClr val="004080"/>
          </a:buClr>
          <a:buSzPct val="65000"/>
          <a:buFont typeface="Wingdings" pitchFamily="2" charset="2"/>
          <a:buChar char="§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>
            <a:srgbClr val="004080"/>
          </a:buClr>
          <a:buSzPct val="65000"/>
          <a:buFont typeface="Wingdings" pitchFamily="2" charset="2"/>
          <a:buChar char="§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Mgt Overview 8.8.05</Template>
  <TotalTime>29528</TotalTime>
  <Words>2275</Words>
  <Application>Microsoft Office PowerPoint</Application>
  <PresentationFormat>On-screen Show (4:3)</PresentationFormat>
  <Paragraphs>385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ＭＳ Ｐゴシック</vt:lpstr>
      <vt:lpstr>Wingdings</vt:lpstr>
      <vt:lpstr>Times</vt:lpstr>
      <vt:lpstr>Symbol</vt:lpstr>
      <vt:lpstr>Math3</vt:lpstr>
      <vt:lpstr>Times New Roman</vt:lpstr>
      <vt:lpstr>Edge</vt:lpstr>
      <vt:lpstr>Acrobat Document</vt:lpstr>
      <vt:lpstr>Equation</vt:lpstr>
      <vt:lpstr>Slide 1</vt:lpstr>
      <vt:lpstr>Slide 2</vt:lpstr>
      <vt:lpstr>Optimization &amp; Control Theory for Smart Grids</vt:lpstr>
      <vt:lpstr>Optimization &amp; Control Theory for Smart Grids</vt:lpstr>
      <vt:lpstr>Optimization &amp; Control Theory for Smart Grids</vt:lpstr>
      <vt:lpstr>Optimization &amp; Control Theory for Smart Grids: Control</vt:lpstr>
      <vt:lpstr>Optimization &amp; Control Theory for Smart Grids: Control</vt:lpstr>
      <vt:lpstr>Optimization &amp; Control Theory for Smart Grids: Control (of electric vehicle charging)</vt:lpstr>
      <vt:lpstr>Optimization &amp; Control Theory for Smart Grids: Control (of electric vehicle charging)</vt:lpstr>
      <vt:lpstr>Optimization &amp; Control Theory for Smart Grids: Control (of electric vehicle charging)</vt:lpstr>
      <vt:lpstr>Optimization &amp; Control Theory for Smart Grids:          Control (of electric vehicle charging)</vt:lpstr>
      <vt:lpstr>Approach to Steady State—Speed of Control</vt:lpstr>
      <vt:lpstr>Optimization &amp; Control Theory for Smart Grids: Control (of electric vehicle charging)</vt:lpstr>
      <vt:lpstr>Optimization &amp; Control Theory for Smart Grids  Control (of electric vehicle charging)</vt:lpstr>
      <vt:lpstr>Optimization &amp; Control Theory for Smart Grids:  Control (of reactive power)</vt:lpstr>
      <vt:lpstr>Optimization &amp; Control Theory for Smart Grids:  Control (of reactive power)</vt:lpstr>
      <vt:lpstr>Optimization &amp; Control Theory for Smart Grids:  Control (of reactive power)</vt:lpstr>
      <vt:lpstr>Optimization &amp; Control Theory for Smart Grids:  Control (of reactive power)</vt:lpstr>
      <vt:lpstr>Optimization &amp; Control Theory for Smart Grids:  Control (of reactive power)</vt:lpstr>
      <vt:lpstr>Optimization &amp; Control Theory for Smart Grids:  Control (of reactive power)</vt:lpstr>
      <vt:lpstr>Optimization &amp; Control Theory for Smart Grids:  Control (of reactive power)</vt:lpstr>
      <vt:lpstr>Optimization &amp; Control Theory for Smart Grids: Stability (distance to failure)</vt:lpstr>
      <vt:lpstr>Optimization &amp; Control Theory for Smart Grids  Stability (distance to failure)</vt:lpstr>
      <vt:lpstr>Optimization &amp; Control Theory for Smart Grids Stability (distance to failure)</vt:lpstr>
      <vt:lpstr>Slide 25</vt:lpstr>
      <vt:lpstr>Optimization &amp; Control Theory for Smart Grids: Stability (distance to failure)</vt:lpstr>
      <vt:lpstr>Optimization &amp; Control Theory for Smart Grids                  Stability (distance to failure)</vt:lpstr>
      <vt:lpstr>Optimization &amp; Control Theory for Smart Grids                  Stability (distance to failure)</vt:lpstr>
      <vt:lpstr>Optimization &amp; Control Theory for Smart Grids: Stability (distance to failure)</vt:lpstr>
      <vt:lpstr>Slide 30</vt:lpstr>
    </vt:vector>
  </TitlesOfParts>
  <Company>LANL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Attendee Introduction</dc:title>
  <dc:creator>LC-LM</dc:creator>
  <cp:lastModifiedBy>Linda Casals</cp:lastModifiedBy>
  <cp:revision>805</cp:revision>
  <cp:lastPrinted>2009-08-05T20:32:42Z</cp:lastPrinted>
  <dcterms:created xsi:type="dcterms:W3CDTF">2009-08-04T23:20:14Z</dcterms:created>
  <dcterms:modified xsi:type="dcterms:W3CDTF">2010-10-29T15:51:07Z</dcterms:modified>
</cp:coreProperties>
</file>