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Override PartName="/ppt/notesSlides/notesSlide45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notesSlides/notesSlide3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Default Extension="emf" ContentType="image/x-emf"/>
  <Override PartName="/ppt/notesSlides/notesSlide37.xml" ContentType="application/vnd.openxmlformats-officedocument.presentationml.notesSlide+xml"/>
  <Override PartName="/ppt/notesSlides/notesSlide46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4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4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wmf" ContentType="image/x-wmf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notesSlides/notesSlide25.xml" ContentType="application/vnd.openxmlformats-officedocument.presentationml.notesSlide+xml"/>
  <Override PartName="/ppt/notesSlides/notesSlide4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8"/>
  </p:notesMasterIdLst>
  <p:sldIdLst>
    <p:sldId id="543" r:id="rId2"/>
    <p:sldId id="710" r:id="rId3"/>
    <p:sldId id="704" r:id="rId4"/>
    <p:sldId id="713" r:id="rId5"/>
    <p:sldId id="714" r:id="rId6"/>
    <p:sldId id="720" r:id="rId7"/>
    <p:sldId id="715" r:id="rId8"/>
    <p:sldId id="716" r:id="rId9"/>
    <p:sldId id="562" r:id="rId10"/>
    <p:sldId id="654" r:id="rId11"/>
    <p:sldId id="730" r:id="rId12"/>
    <p:sldId id="717" r:id="rId13"/>
    <p:sldId id="655" r:id="rId14"/>
    <p:sldId id="656" r:id="rId15"/>
    <p:sldId id="657" r:id="rId16"/>
    <p:sldId id="725" r:id="rId17"/>
    <p:sldId id="658" r:id="rId18"/>
    <p:sldId id="660" r:id="rId19"/>
    <p:sldId id="661" r:id="rId20"/>
    <p:sldId id="721" r:id="rId21"/>
    <p:sldId id="662" r:id="rId22"/>
    <p:sldId id="668" r:id="rId23"/>
    <p:sldId id="666" r:id="rId24"/>
    <p:sldId id="667" r:id="rId25"/>
    <p:sldId id="665" r:id="rId26"/>
    <p:sldId id="698" r:id="rId27"/>
    <p:sldId id="727" r:id="rId28"/>
    <p:sldId id="728" r:id="rId29"/>
    <p:sldId id="729" r:id="rId30"/>
    <p:sldId id="696" r:id="rId31"/>
    <p:sldId id="702" r:id="rId32"/>
    <p:sldId id="678" r:id="rId33"/>
    <p:sldId id="679" r:id="rId34"/>
    <p:sldId id="722" r:id="rId35"/>
    <p:sldId id="680" r:id="rId36"/>
    <p:sldId id="681" r:id="rId37"/>
    <p:sldId id="719" r:id="rId38"/>
    <p:sldId id="683" r:id="rId39"/>
    <p:sldId id="726" r:id="rId40"/>
    <p:sldId id="684" r:id="rId41"/>
    <p:sldId id="723" r:id="rId42"/>
    <p:sldId id="686" r:id="rId43"/>
    <p:sldId id="703" r:id="rId44"/>
    <p:sldId id="724" r:id="rId45"/>
    <p:sldId id="697" r:id="rId46"/>
    <p:sldId id="690" r:id="rId4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  <a:srgbClr val="00FF00"/>
    <a:srgbClr val="006600"/>
    <a:srgbClr val="FF0000"/>
    <a:srgbClr val="FB6715"/>
    <a:srgbClr val="B54303"/>
    <a:srgbClr val="99FFCC"/>
    <a:srgbClr val="FFCC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527" autoAdjust="0"/>
    <p:restoredTop sz="91933" autoAdjust="0"/>
  </p:normalViewPr>
  <p:slideViewPr>
    <p:cSldViewPr snapToGrid="0">
      <p:cViewPr varScale="1">
        <p:scale>
          <a:sx n="98" d="100"/>
          <a:sy n="98" d="100"/>
        </p:scale>
        <p:origin x="-90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872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47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47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2BABBC5-AE70-474B-A87B-2676649134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E2C16A7-EF73-49E0-AC43-F8ADA72B27B1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3BB5E67-882C-428B-BCAC-3DA667ED6920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420D251-6004-4E63-BEFE-C5D1EB6583E3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6DD6D5E-A902-4DCE-96F8-39E7A51BBE30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3243401-F5F8-44E1-B2C9-F838FDE08C9A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654D21F-D6A0-4170-8E31-62F78543B309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4E528A4-6DA6-49E4-A3FA-4A0EB001AFD8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836D259-6756-405C-9CDA-18F912E11B47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0DD3511-5ED2-4CF9-B27C-0BBE10ABFE2D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33E7DB7-EED2-4234-B8B9-48CA78CED5FE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986B56E-8EF0-4F54-AEC2-5F86323EE86C}" type="slidenum">
              <a:rPr lang="en-US" smtClean="0"/>
              <a:pPr/>
              <a:t>19</a:t>
            </a:fld>
            <a:endParaRPr lang="en-US" smtClean="0"/>
          </a:p>
        </p:txBody>
      </p:sp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C9FD84A-8995-44C1-90A6-0CACDA0BD3DB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19458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6013F074-274A-488D-B7DC-CA7E37D739D8}" type="slidenum">
              <a:rPr lang="en-US" sz="1200"/>
              <a:pPr algn="r"/>
              <a:t>2</a:t>
            </a:fld>
            <a:endParaRPr lang="en-US" sz="120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CB26794-3590-4FD7-8E15-89A49A773C7B}" type="slidenum">
              <a:rPr lang="en-US" smtClean="0"/>
              <a:pPr/>
              <a:t>20</a:t>
            </a:fld>
            <a:endParaRPr lang="en-US" smtClean="0"/>
          </a:p>
        </p:txBody>
      </p:sp>
      <p:sp>
        <p:nvSpPr>
          <p:cNvPr id="56322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027866E1-0A57-4D3A-9462-F2529B2AB7BF}" type="slidenum">
              <a:rPr lang="en-US" sz="1200"/>
              <a:pPr algn="r"/>
              <a:t>20</a:t>
            </a:fld>
            <a:endParaRPr lang="en-US" sz="1200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743AE3C-33A6-49F9-A333-4C997CA8296F}" type="slidenum">
              <a:rPr lang="en-US" smtClean="0"/>
              <a:pPr/>
              <a:t>21</a:t>
            </a:fld>
            <a:endParaRPr lang="en-US" smtClean="0"/>
          </a:p>
        </p:txBody>
      </p:sp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5F60FD6-48F9-415C-A5DE-072051C3376D}" type="slidenum">
              <a:rPr lang="en-US" smtClean="0"/>
              <a:pPr/>
              <a:t>22</a:t>
            </a:fld>
            <a:endParaRPr lang="en-US" smtClean="0"/>
          </a:p>
        </p:txBody>
      </p:sp>
      <p:sp>
        <p:nvSpPr>
          <p:cNvPr id="6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ECF22B6-6229-467E-BB61-6C92E0C0C4C3}" type="slidenum">
              <a:rPr lang="en-US" smtClean="0"/>
              <a:pPr/>
              <a:t>25</a:t>
            </a:fld>
            <a:endParaRPr lang="en-US" smtClean="0"/>
          </a:p>
        </p:txBody>
      </p:sp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B3B6356-84EB-4308-AC1B-B92AF79A7B3B}" type="slidenum">
              <a:rPr lang="en-US" smtClean="0"/>
              <a:pPr/>
              <a:t>26</a:t>
            </a:fld>
            <a:endParaRPr lang="en-US" smtClean="0"/>
          </a:p>
        </p:txBody>
      </p:sp>
      <p:sp>
        <p:nvSpPr>
          <p:cNvPr id="68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8B594D2-2E7E-4F9B-BA51-280F80118369}" type="slidenum">
              <a:rPr lang="en-US" smtClean="0"/>
              <a:pPr/>
              <a:t>27</a:t>
            </a:fld>
            <a:endParaRPr lang="en-US" smtClean="0"/>
          </a:p>
        </p:txBody>
      </p:sp>
      <p:sp>
        <p:nvSpPr>
          <p:cNvPr id="70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8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943D338-9726-4834-8E1A-052F0C5877D2}" type="slidenum">
              <a:rPr lang="en-US" smtClean="0"/>
              <a:pPr/>
              <a:t>28</a:t>
            </a:fld>
            <a:endParaRPr lang="en-US" smtClean="0"/>
          </a:p>
        </p:txBody>
      </p:sp>
      <p:sp>
        <p:nvSpPr>
          <p:cNvPr id="72707" name="Rectangle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144588" y="685800"/>
            <a:ext cx="4567237" cy="3427413"/>
          </a:xfrm>
          <a:solidFill>
            <a:srgbClr val="FFFFFF"/>
          </a:solidFill>
          <a:ln/>
        </p:spPr>
      </p:sp>
      <p:sp>
        <p:nvSpPr>
          <p:cNvPr id="72708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4813" cy="4024313"/>
          </a:xfrm>
          <a:noFill/>
          <a:ln/>
        </p:spPr>
        <p:txBody>
          <a:bodyPr wrap="none" anchor="ctr"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8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D2C9A9B-4DDC-4BE8-89D0-98C0963B097D}" type="slidenum">
              <a:rPr lang="en-US" smtClean="0"/>
              <a:pPr/>
              <a:t>29</a:t>
            </a:fld>
            <a:endParaRPr lang="en-US" smtClean="0"/>
          </a:p>
        </p:txBody>
      </p:sp>
      <p:sp>
        <p:nvSpPr>
          <p:cNvPr id="74755" name="Rectangle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144588" y="685800"/>
            <a:ext cx="4567237" cy="3427413"/>
          </a:xfrm>
          <a:solidFill>
            <a:srgbClr val="FFFFFF"/>
          </a:solidFill>
          <a:ln/>
        </p:spPr>
      </p:sp>
      <p:sp>
        <p:nvSpPr>
          <p:cNvPr id="74756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4813" cy="4024313"/>
          </a:xfrm>
          <a:noFill/>
          <a:ln/>
        </p:spPr>
        <p:txBody>
          <a:bodyPr wrap="none" anchor="ctr"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7324A0C-E7EF-4200-9891-CEDE1A1F763D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8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1F05699-EC78-448E-816A-73A3A3858CFD}" type="slidenum">
              <a:rPr lang="en-US" smtClean="0"/>
              <a:pPr/>
              <a:t>30</a:t>
            </a:fld>
            <a:endParaRPr lang="en-US" smtClean="0"/>
          </a:p>
        </p:txBody>
      </p:sp>
      <p:sp>
        <p:nvSpPr>
          <p:cNvPr id="76803" name="Rectangle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144588" y="685800"/>
            <a:ext cx="4567237" cy="3427413"/>
          </a:xfrm>
          <a:solidFill>
            <a:srgbClr val="FFFFFF"/>
          </a:solidFill>
          <a:ln/>
        </p:spPr>
      </p:sp>
      <p:sp>
        <p:nvSpPr>
          <p:cNvPr id="76804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4813" cy="4024313"/>
          </a:xfrm>
          <a:noFill/>
          <a:ln/>
        </p:spPr>
        <p:txBody>
          <a:bodyPr wrap="none" anchor="ctr"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8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92083DD-53A8-4813-A1B1-A267C87023EE}" type="slidenum">
              <a:rPr lang="en-US" smtClean="0"/>
              <a:pPr/>
              <a:t>31</a:t>
            </a:fld>
            <a:endParaRPr lang="en-US" smtClean="0"/>
          </a:p>
        </p:txBody>
      </p:sp>
      <p:sp>
        <p:nvSpPr>
          <p:cNvPr id="78851" name="Rectangle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144588" y="685800"/>
            <a:ext cx="4567237" cy="3427413"/>
          </a:xfrm>
          <a:solidFill>
            <a:srgbClr val="FFFFFF"/>
          </a:solidFill>
          <a:ln/>
        </p:spPr>
      </p:sp>
      <p:sp>
        <p:nvSpPr>
          <p:cNvPr id="78852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4813" cy="4024313"/>
          </a:xfrm>
          <a:noFill/>
          <a:ln/>
        </p:spPr>
        <p:txBody>
          <a:bodyPr wrap="none" anchor="ctr"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092905B-C6B2-4ACF-AF5A-148818304F54}" type="slidenum">
              <a:rPr lang="en-US" smtClean="0"/>
              <a:pPr/>
              <a:t>32</a:t>
            </a:fld>
            <a:endParaRPr lang="en-US" smtClean="0"/>
          </a:p>
        </p:txBody>
      </p:sp>
      <p:sp>
        <p:nvSpPr>
          <p:cNvPr id="80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6CC07B0-3156-4474-8A14-1E7BC5386828}" type="slidenum">
              <a:rPr lang="en-US" smtClean="0"/>
              <a:pPr/>
              <a:t>33</a:t>
            </a:fld>
            <a:endParaRPr lang="en-US" smtClean="0"/>
          </a:p>
        </p:txBody>
      </p:sp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F643CD5-FB24-4A01-90EE-AA4D579AFEAA}" type="slidenum">
              <a:rPr lang="en-US" smtClean="0"/>
              <a:pPr/>
              <a:t>34</a:t>
            </a:fld>
            <a:endParaRPr lang="en-US" smtClean="0"/>
          </a:p>
        </p:txBody>
      </p:sp>
      <p:sp>
        <p:nvSpPr>
          <p:cNvPr id="84994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A532AC36-A201-430F-B9CB-67B5F88756BE}" type="slidenum">
              <a:rPr lang="en-US" sz="1200"/>
              <a:pPr algn="r"/>
              <a:t>34</a:t>
            </a:fld>
            <a:endParaRPr lang="en-US" sz="1200"/>
          </a:p>
        </p:txBody>
      </p:sp>
      <p:sp>
        <p:nvSpPr>
          <p:cNvPr id="849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50E6B69-10DD-4428-9DF6-CB9A79DF9C81}" type="slidenum">
              <a:rPr lang="en-US" smtClean="0"/>
              <a:pPr/>
              <a:t>35</a:t>
            </a:fld>
            <a:endParaRPr lang="en-US" smtClean="0"/>
          </a:p>
        </p:txBody>
      </p:sp>
      <p:sp>
        <p:nvSpPr>
          <p:cNvPr id="87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62F6838-FF85-462E-94D3-02BB5D2436BE}" type="slidenum">
              <a:rPr lang="en-US" smtClean="0"/>
              <a:pPr/>
              <a:t>36</a:t>
            </a:fld>
            <a:endParaRPr lang="en-US" smtClean="0"/>
          </a:p>
        </p:txBody>
      </p:sp>
      <p:sp>
        <p:nvSpPr>
          <p:cNvPr id="8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8D8C152-1729-44D8-89A9-0A86D6F6C212}" type="slidenum">
              <a:rPr lang="en-US" smtClean="0"/>
              <a:pPr/>
              <a:t>37</a:t>
            </a:fld>
            <a:endParaRPr lang="en-US" smtClean="0"/>
          </a:p>
        </p:txBody>
      </p:sp>
      <p:sp>
        <p:nvSpPr>
          <p:cNvPr id="91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FC0DA1C-FEC2-4116-8587-B5E89E992164}" type="slidenum">
              <a:rPr lang="en-US" smtClean="0"/>
              <a:pPr/>
              <a:t>38</a:t>
            </a:fld>
            <a:endParaRPr lang="en-US" smtClean="0"/>
          </a:p>
        </p:txBody>
      </p:sp>
      <p:sp>
        <p:nvSpPr>
          <p:cNvPr id="93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62325FB-696D-4046-9C5F-5C79BF87BF4C}" type="slidenum">
              <a:rPr lang="en-US" smtClean="0"/>
              <a:pPr/>
              <a:t>39</a:t>
            </a:fld>
            <a:endParaRPr lang="en-US" smtClean="0"/>
          </a:p>
        </p:txBody>
      </p:sp>
      <p:sp>
        <p:nvSpPr>
          <p:cNvPr id="95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2884CF2-E42C-4A5E-B4FC-FEF6F5FF6CBD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DB5CA70-4368-4D85-8E63-3A5A1F4B9EA8}" type="slidenum">
              <a:rPr lang="en-US" smtClean="0"/>
              <a:pPr/>
              <a:t>40</a:t>
            </a:fld>
            <a:endParaRPr lang="en-US" smtClean="0"/>
          </a:p>
        </p:txBody>
      </p:sp>
      <p:sp>
        <p:nvSpPr>
          <p:cNvPr id="97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D69CDFD-1ED6-42B6-945D-26D4C182D166}" type="slidenum">
              <a:rPr lang="en-US" smtClean="0"/>
              <a:pPr/>
              <a:t>41</a:t>
            </a:fld>
            <a:endParaRPr lang="en-US" smtClean="0"/>
          </a:p>
        </p:txBody>
      </p:sp>
      <p:sp>
        <p:nvSpPr>
          <p:cNvPr id="99330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315C0D7D-2012-4C38-A3DA-3CE9904A0592}" type="slidenum">
              <a:rPr lang="en-US" sz="1200"/>
              <a:pPr algn="r"/>
              <a:t>41</a:t>
            </a:fld>
            <a:endParaRPr lang="en-US" sz="1200"/>
          </a:p>
        </p:txBody>
      </p:sp>
      <p:sp>
        <p:nvSpPr>
          <p:cNvPr id="993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DE4B12E-90C0-4F0D-83D9-A93745AA7955}" type="slidenum">
              <a:rPr lang="en-US" smtClean="0"/>
              <a:pPr/>
              <a:t>42</a:t>
            </a:fld>
            <a:endParaRPr lang="en-US" smtClean="0"/>
          </a:p>
        </p:txBody>
      </p:sp>
      <p:sp>
        <p:nvSpPr>
          <p:cNvPr id="101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B83DCCA-ECF4-487C-94D7-45726854CB48}" type="slidenum">
              <a:rPr lang="en-US" smtClean="0"/>
              <a:pPr/>
              <a:t>43</a:t>
            </a:fld>
            <a:endParaRPr lang="en-US" smtClean="0"/>
          </a:p>
        </p:txBody>
      </p:sp>
      <p:sp>
        <p:nvSpPr>
          <p:cNvPr id="103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ABC5836-27CA-4D3C-8537-83F57642EE79}" type="slidenum">
              <a:rPr lang="en-US" smtClean="0"/>
              <a:pPr/>
              <a:t>44</a:t>
            </a:fld>
            <a:endParaRPr lang="en-US" smtClean="0"/>
          </a:p>
        </p:txBody>
      </p:sp>
      <p:sp>
        <p:nvSpPr>
          <p:cNvPr id="105474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A8EC66F4-EE36-4E91-8F19-09C5D0A03755}" type="slidenum">
              <a:rPr lang="en-US" sz="1200"/>
              <a:pPr algn="r"/>
              <a:t>44</a:t>
            </a:fld>
            <a:endParaRPr lang="en-US" sz="1200"/>
          </a:p>
        </p:txBody>
      </p:sp>
      <p:sp>
        <p:nvSpPr>
          <p:cNvPr id="1054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4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6F6740D-57B9-4E44-9853-DF1DF0FA061B}" type="slidenum">
              <a:rPr lang="en-US" smtClean="0"/>
              <a:pPr/>
              <a:t>45</a:t>
            </a:fld>
            <a:endParaRPr lang="en-US" smtClean="0"/>
          </a:p>
        </p:txBody>
      </p:sp>
      <p:sp>
        <p:nvSpPr>
          <p:cNvPr id="107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A93EDCB-310B-4C78-A741-727D4DD5039B}" type="slidenum">
              <a:rPr lang="en-US" smtClean="0"/>
              <a:pPr/>
              <a:t>46</a:t>
            </a:fld>
            <a:endParaRPr lang="en-US" smtClean="0"/>
          </a:p>
        </p:txBody>
      </p:sp>
      <p:sp>
        <p:nvSpPr>
          <p:cNvPr id="109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4205D6F-FD76-404F-9009-34A1BCA8CD07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8C6AD2A-10FF-4E59-9BD1-E4819CF86D1D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27650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9078B9E0-8154-4F41-BC2F-9E830623FF9B}" type="slidenum">
              <a:rPr lang="en-US" sz="1200"/>
              <a:pPr algn="r"/>
              <a:t>6</a:t>
            </a:fld>
            <a:endParaRPr lang="en-US" sz="120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CCBAEEF-315A-4057-B98F-5DEBF48FE1DD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29698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736B6A19-A1FD-44DC-BF2A-C8EB84EED248}" type="slidenum">
              <a:rPr lang="en-US" sz="1200"/>
              <a:pPr algn="r"/>
              <a:t>7</a:t>
            </a:fld>
            <a:endParaRPr lang="en-US" sz="120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B9335A6-22E5-4666-B463-3A76FE3AED4D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103B91F-5631-4A30-A6DC-00D07B8ACC39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2A107F-131C-400D-A38F-8F549635BB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419463-1930-47F4-81C7-B56100020E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31763"/>
            <a:ext cx="2057400" cy="5994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31763"/>
            <a:ext cx="6019800" cy="5994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DB99B6-C677-4062-ABDB-31E94538E1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1763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B9B0ED-03A9-4353-BCCF-29870D005F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47650"/>
            <a:ext cx="8683625" cy="5794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>
          <a:xfrm>
            <a:off x="457200" y="6245225"/>
            <a:ext cx="2130425" cy="4730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>
          <a:xfrm>
            <a:off x="3124200" y="6245225"/>
            <a:ext cx="2892425" cy="4730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>
          <a:xfrm>
            <a:off x="7010400" y="6477000"/>
            <a:ext cx="2130425" cy="314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9B3999-C7EC-491A-B0BE-A9C2A9260E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44A6D7-4EC0-4575-9A54-26A1BA070A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202FED-88AB-468A-913D-F9F33CE997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5100AA-2887-4280-931D-D6246EA270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3D16F2-B62E-41BD-A61D-E0DF63FB90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0F61BE-E299-4680-B1B9-67412157F9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62BD30-7E60-4E8C-9B90-80E37BE387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218AE1-CBC8-42C1-B8DD-1EF9136FB6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A47DDD-B1EE-444F-B457-96ABFE7035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3176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32600" y="6400800"/>
            <a:ext cx="21336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EF008576-94A8-4D2C-8A6D-186F7B7345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0" y="0"/>
            <a:ext cx="9144000" cy="1285875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0" r:id="rId2"/>
    <p:sldLayoutId id="2147483659" r:id="rId3"/>
    <p:sldLayoutId id="2147483658" r:id="rId4"/>
    <p:sldLayoutId id="2147483657" r:id="rId5"/>
    <p:sldLayoutId id="2147483656" r:id="rId6"/>
    <p:sldLayoutId id="2147483655" r:id="rId7"/>
    <p:sldLayoutId id="2147483654" r:id="rId8"/>
    <p:sldLayoutId id="2147483653" r:id="rId9"/>
    <p:sldLayoutId id="2147483652" r:id="rId10"/>
    <p:sldLayoutId id="2147483651" r:id="rId11"/>
    <p:sldLayoutId id="2147483650" r:id="rId12"/>
    <p:sldLayoutId id="2147483662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6"/>
          <p:cNvSpPr>
            <a:spLocks noChangeArrowheads="1"/>
          </p:cNvSpPr>
          <p:nvPr/>
        </p:nvSpPr>
        <p:spPr bwMode="auto">
          <a:xfrm>
            <a:off x="0" y="0"/>
            <a:ext cx="9144000" cy="194945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omic Sans MS" pitchFamily="66" charset="0"/>
            </a:endParaRPr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00125" y="236538"/>
            <a:ext cx="8143875" cy="1470025"/>
          </a:xfrm>
        </p:spPr>
        <p:txBody>
          <a:bodyPr/>
          <a:lstStyle/>
          <a:p>
            <a:pPr eaLnBrk="1" hangingPunct="1"/>
            <a:r>
              <a:rPr lang="en-US" sz="4000" b="1" smtClean="0">
                <a:latin typeface="Comic Sans MS" pitchFamily="66" charset="0"/>
              </a:rPr>
              <a:t>Putting BGP on the Right Path: A Case for Next-Hop Routing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49350" y="2236788"/>
            <a:ext cx="7712075" cy="2047875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b="1" dirty="0" smtClean="0">
                <a:solidFill>
                  <a:schemeClr val="accent6"/>
                </a:solidFill>
                <a:latin typeface="Comic Sans MS" pitchFamily="66" charset="0"/>
              </a:rPr>
              <a:t>Michael </a:t>
            </a:r>
            <a:r>
              <a:rPr lang="en-US" sz="4000" b="1" dirty="0" err="1" smtClean="0">
                <a:solidFill>
                  <a:schemeClr val="accent6"/>
                </a:solidFill>
                <a:latin typeface="Comic Sans MS" pitchFamily="66" charset="0"/>
              </a:rPr>
              <a:t>Schapira</a:t>
            </a:r>
            <a:r>
              <a:rPr lang="en-US" sz="4000" dirty="0" smtClean="0">
                <a:latin typeface="Comic Sans MS" pitchFamily="66" charset="0"/>
              </a:rPr>
              <a:t/>
            </a:r>
            <a:br>
              <a:rPr lang="en-US" sz="4000" dirty="0" smtClean="0">
                <a:latin typeface="Comic Sans MS" pitchFamily="66" charset="0"/>
              </a:rPr>
            </a:br>
            <a:endParaRPr lang="en-US" sz="1050" dirty="0">
              <a:latin typeface="Comic Sans MS" pitchFamily="66" charset="0"/>
            </a:endParaRPr>
          </a:p>
          <a:p>
            <a:pPr eaLnBrk="1" hangingPunct="1">
              <a:defRPr/>
            </a:pPr>
            <a:r>
              <a:rPr lang="en-US" dirty="0" smtClean="0">
                <a:latin typeface="Comic Sans MS" pitchFamily="66" charset="0"/>
              </a:rPr>
              <a:t>(Yale University </a:t>
            </a:r>
            <a:br>
              <a:rPr lang="en-US" dirty="0" smtClean="0">
                <a:latin typeface="Comic Sans MS" pitchFamily="66" charset="0"/>
              </a:rPr>
            </a:br>
            <a:r>
              <a:rPr lang="en-US" dirty="0" smtClean="0">
                <a:latin typeface="Comic Sans MS" pitchFamily="66" charset="0"/>
              </a:rPr>
              <a:t>and </a:t>
            </a:r>
            <a:br>
              <a:rPr lang="en-US" dirty="0" smtClean="0">
                <a:latin typeface="Comic Sans MS" pitchFamily="66" charset="0"/>
              </a:rPr>
            </a:br>
            <a:r>
              <a:rPr lang="en-US" dirty="0" smtClean="0">
                <a:latin typeface="Comic Sans MS" pitchFamily="66" charset="0"/>
              </a:rPr>
              <a:t>  UC Berkeley)</a:t>
            </a:r>
          </a:p>
          <a:p>
            <a:pPr eaLnBrk="1" hangingPunct="1">
              <a:defRPr/>
            </a:pPr>
            <a:endParaRPr lang="en-US" sz="1000" dirty="0" smtClean="0">
              <a:latin typeface="Comic Sans MS" pitchFamily="66" charset="0"/>
            </a:endParaRPr>
          </a:p>
          <a:p>
            <a:pPr eaLnBrk="1" hangingPunct="1">
              <a:defRPr/>
            </a:pPr>
            <a:r>
              <a:rPr lang="en-US" sz="4000" dirty="0" smtClean="0">
                <a:latin typeface="Comic Sans MS" pitchFamily="66" charset="0"/>
              </a:rPr>
              <a:t>Joint work with </a:t>
            </a:r>
            <a:r>
              <a:rPr lang="en-US" sz="4000" b="1" dirty="0" err="1" smtClean="0">
                <a:solidFill>
                  <a:schemeClr val="accent6"/>
                </a:solidFill>
                <a:latin typeface="Comic Sans MS" pitchFamily="66" charset="0"/>
              </a:rPr>
              <a:t>Yaping</a:t>
            </a:r>
            <a:r>
              <a:rPr lang="en-US" sz="4000" b="1" dirty="0" smtClean="0">
                <a:solidFill>
                  <a:schemeClr val="accent6"/>
                </a:solidFill>
                <a:latin typeface="Comic Sans MS" pitchFamily="66" charset="0"/>
              </a:rPr>
              <a:t> Zhu </a:t>
            </a:r>
            <a:r>
              <a:rPr lang="en-US" sz="4000" dirty="0" smtClean="0">
                <a:latin typeface="Comic Sans MS" pitchFamily="66" charset="0"/>
              </a:rPr>
              <a:t>and </a:t>
            </a:r>
            <a:r>
              <a:rPr lang="en-US" sz="4000" b="1" dirty="0" smtClean="0">
                <a:solidFill>
                  <a:schemeClr val="accent6"/>
                </a:solidFill>
                <a:latin typeface="Comic Sans MS" pitchFamily="66" charset="0"/>
              </a:rPr>
              <a:t>Jennifer Rexford </a:t>
            </a:r>
            <a:br>
              <a:rPr lang="en-US" sz="4000" b="1" dirty="0" smtClean="0">
                <a:solidFill>
                  <a:schemeClr val="accent6"/>
                </a:solidFill>
                <a:latin typeface="Comic Sans MS" pitchFamily="66" charset="0"/>
              </a:rPr>
            </a:br>
            <a:r>
              <a:rPr lang="en-US" dirty="0" smtClean="0">
                <a:latin typeface="Comic Sans MS" pitchFamily="66" charset="0"/>
              </a:rPr>
              <a:t>(Princeton University)</a:t>
            </a:r>
          </a:p>
        </p:txBody>
      </p:sp>
      <p:sp>
        <p:nvSpPr>
          <p:cNvPr id="16388" name="Rectangle 5"/>
          <p:cNvSpPr>
            <a:spLocks noChangeArrowheads="1"/>
          </p:cNvSpPr>
          <p:nvPr/>
        </p:nvSpPr>
        <p:spPr bwMode="auto">
          <a:xfrm>
            <a:off x="0" y="0"/>
            <a:ext cx="1016000" cy="685800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omic Sans MS" pitchFamily="66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6038"/>
            <a:ext cx="8229600" cy="1143000"/>
          </a:xfrm>
        </p:spPr>
        <p:txBody>
          <a:bodyPr/>
          <a:lstStyle/>
          <a:p>
            <a:pPr eaLnBrk="1" hangingPunct="1"/>
            <a:r>
              <a:rPr lang="en-US" sz="4800" smtClean="0">
                <a:latin typeface="Comic Sans MS" pitchFamily="66" charset="0"/>
              </a:rPr>
              <a:t>Getting Off the AS-PATH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7650" y="1463675"/>
            <a:ext cx="8509000" cy="4525963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dirty="0" smtClean="0">
                <a:latin typeface="Comic Sans MS" pitchFamily="66" charset="0"/>
              </a:rPr>
              <a:t>No way back to shortest-path routing…</a:t>
            </a:r>
            <a:endParaRPr lang="en-US" dirty="0" smtClean="0">
              <a:latin typeface="Comic Sans MS" pitchFamily="66" charset="0"/>
            </a:endParaRPr>
          </a:p>
          <a:p>
            <a:pPr eaLnBrk="1" hangingPunct="1">
              <a:defRPr/>
            </a:pPr>
            <a:endParaRPr lang="en-US" sz="2000" b="1" dirty="0" smtClean="0">
              <a:solidFill>
                <a:schemeClr val="accent6"/>
              </a:solidFill>
              <a:latin typeface="Comic Sans MS" pitchFamily="66" charset="0"/>
            </a:endParaRPr>
          </a:p>
          <a:p>
            <a:pPr eaLnBrk="1" hangingPunct="1">
              <a:defRPr/>
            </a:pPr>
            <a:r>
              <a:rPr lang="en-US" sz="4000" b="1" u="sng" dirty="0" smtClean="0">
                <a:latin typeface="Comic Sans MS" pitchFamily="66" charset="0"/>
              </a:rPr>
              <a:t>Our proposal</a:t>
            </a:r>
            <a:r>
              <a:rPr lang="en-US" sz="4000" dirty="0" smtClean="0">
                <a:latin typeface="Comic Sans MS" pitchFamily="66" charset="0"/>
              </a:rPr>
              <a:t>: </a:t>
            </a:r>
            <a:r>
              <a:rPr lang="en-US" sz="4000" b="1" dirty="0" smtClean="0">
                <a:solidFill>
                  <a:schemeClr val="accent6"/>
                </a:solidFill>
                <a:latin typeface="Comic Sans MS" pitchFamily="66" charset="0"/>
              </a:rPr>
              <a:t>next-hop routing</a:t>
            </a:r>
          </a:p>
          <a:p>
            <a:pPr eaLnBrk="1" hangingPunct="1">
              <a:defRPr/>
            </a:pPr>
            <a:endParaRPr lang="en-US" sz="1000" b="1" dirty="0" smtClean="0">
              <a:solidFill>
                <a:schemeClr val="accent6"/>
              </a:solidFill>
              <a:latin typeface="Comic Sans MS" pitchFamily="66" charset="0"/>
            </a:endParaRPr>
          </a:p>
          <a:p>
            <a:pPr lvl="1" eaLnBrk="1" hangingPunct="1">
              <a:defRPr/>
            </a:pPr>
            <a:r>
              <a:rPr lang="en-US" sz="3600" dirty="0" smtClean="0">
                <a:latin typeface="Comic Sans MS" pitchFamily="66" charset="0"/>
              </a:rPr>
              <a:t>make routing decisions based </a:t>
            </a:r>
            <a:r>
              <a:rPr lang="en-US" sz="3600" u="sng" dirty="0" smtClean="0">
                <a:latin typeface="Comic Sans MS" pitchFamily="66" charset="0"/>
              </a:rPr>
              <a:t>solely</a:t>
            </a:r>
            <a:r>
              <a:rPr lang="en-US" sz="3600" dirty="0" smtClean="0">
                <a:latin typeface="Comic Sans MS" pitchFamily="66" charset="0"/>
              </a:rPr>
              <a:t> on the </a:t>
            </a:r>
            <a:r>
              <a:rPr lang="en-US" sz="3600" b="1" dirty="0" smtClean="0">
                <a:solidFill>
                  <a:schemeClr val="accent6"/>
                </a:solidFill>
                <a:latin typeface="Comic Sans MS" pitchFamily="66" charset="0"/>
              </a:rPr>
              <a:t>“next hop”</a:t>
            </a:r>
          </a:p>
          <a:p>
            <a:pPr lvl="1" eaLnBrk="1" hangingPunct="1">
              <a:buFontTx/>
              <a:buNone/>
              <a:defRPr/>
            </a:pPr>
            <a:endParaRPr lang="en-US" sz="1000" dirty="0" smtClean="0">
              <a:latin typeface="Comic Sans MS" pitchFamily="66" charset="0"/>
            </a:endParaRPr>
          </a:p>
          <a:p>
            <a:pPr lvl="1" eaLnBrk="1" hangingPunct="1">
              <a:defRPr/>
            </a:pPr>
            <a:r>
              <a:rPr lang="en-US" sz="3600" b="1" dirty="0" smtClean="0">
                <a:solidFill>
                  <a:schemeClr val="accent6"/>
                </a:solidFill>
                <a:latin typeface="Comic Sans MS" pitchFamily="66" charset="0"/>
              </a:rPr>
              <a:t>relegate the AS-PATH to its original role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2"/>
          <p:cNvSpPr>
            <a:spLocks noGrp="1" noChangeArrowheads="1"/>
          </p:cNvSpPr>
          <p:nvPr>
            <p:ph type="title"/>
          </p:nvPr>
        </p:nvSpPr>
        <p:spPr>
          <a:xfrm>
            <a:off x="444500" y="82550"/>
            <a:ext cx="8229600" cy="1143000"/>
          </a:xfrm>
        </p:spPr>
        <p:txBody>
          <a:bodyPr/>
          <a:lstStyle/>
          <a:p>
            <a:pPr eaLnBrk="1" hangingPunct="1"/>
            <a:r>
              <a:rPr lang="en-US" sz="5400" smtClean="0">
                <a:latin typeface="Comic Sans MS" pitchFamily="66" charset="0"/>
              </a:rPr>
              <a:t>Wish List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3363" y="1381125"/>
            <a:ext cx="8229600" cy="4525963"/>
          </a:xfrm>
        </p:spPr>
        <p:txBody>
          <a:bodyPr/>
          <a:lstStyle/>
          <a:p>
            <a:pPr eaLnBrk="1" hangingPunct="1">
              <a:defRPr/>
            </a:pPr>
            <a:r>
              <a:rPr lang="en-US" b="1" dirty="0" smtClean="0">
                <a:solidFill>
                  <a:schemeClr val="accent6"/>
                </a:solidFill>
                <a:latin typeface="Comic Sans MS" pitchFamily="66" charset="0"/>
              </a:rPr>
              <a:t>Loop freedom</a:t>
            </a:r>
          </a:p>
          <a:p>
            <a:pPr eaLnBrk="1" hangingPunct="1">
              <a:defRPr/>
            </a:pPr>
            <a:r>
              <a:rPr lang="en-US" b="1" dirty="0" smtClean="0">
                <a:solidFill>
                  <a:schemeClr val="accent6"/>
                </a:solidFill>
                <a:latin typeface="Comic Sans MS" pitchFamily="66" charset="0"/>
              </a:rPr>
              <a:t>Fast Convergence</a:t>
            </a:r>
          </a:p>
          <a:p>
            <a:pPr eaLnBrk="1" hangingPunct="1">
              <a:defRPr/>
            </a:pPr>
            <a:r>
              <a:rPr lang="en-US" b="1" dirty="0" smtClean="0">
                <a:solidFill>
                  <a:schemeClr val="accent6"/>
                </a:solidFill>
                <a:latin typeface="Comic Sans MS" pitchFamily="66" charset="0"/>
              </a:rPr>
              <a:t>Security</a:t>
            </a:r>
          </a:p>
          <a:p>
            <a:pPr eaLnBrk="1" hangingPunct="1">
              <a:defRPr/>
            </a:pPr>
            <a:r>
              <a:rPr lang="en-US" b="1" dirty="0" smtClean="0">
                <a:solidFill>
                  <a:schemeClr val="accent6"/>
                </a:solidFill>
                <a:latin typeface="Comic Sans MS" pitchFamily="66" charset="0"/>
              </a:rPr>
              <a:t>Incentive compatibility</a:t>
            </a:r>
          </a:p>
          <a:p>
            <a:pPr eaLnBrk="1" hangingPunct="1">
              <a:defRPr/>
            </a:pPr>
            <a:r>
              <a:rPr lang="en-US" b="1" dirty="0" smtClean="0">
                <a:solidFill>
                  <a:schemeClr val="accent6"/>
                </a:solidFill>
                <a:latin typeface="Comic Sans MS" pitchFamily="66" charset="0"/>
              </a:rPr>
              <a:t>Business policies</a:t>
            </a:r>
          </a:p>
          <a:p>
            <a:pPr eaLnBrk="1" hangingPunct="1">
              <a:defRPr/>
            </a:pPr>
            <a:r>
              <a:rPr lang="en-US" b="1" dirty="0" smtClean="0">
                <a:solidFill>
                  <a:schemeClr val="accent6"/>
                </a:solidFill>
                <a:latin typeface="Comic Sans MS" pitchFamily="66" charset="0"/>
              </a:rPr>
              <a:t>Good performance</a:t>
            </a:r>
          </a:p>
          <a:p>
            <a:pPr eaLnBrk="1" hangingPunct="1">
              <a:defRPr/>
            </a:pPr>
            <a:r>
              <a:rPr lang="en-US" b="1" dirty="0" smtClean="0">
                <a:solidFill>
                  <a:schemeClr val="accent6"/>
                </a:solidFill>
                <a:latin typeface="Comic Sans MS" pitchFamily="66" charset="0"/>
              </a:rPr>
              <a:t>Traffic engineering</a:t>
            </a:r>
          </a:p>
          <a:p>
            <a:pPr eaLnBrk="1" hangingPunct="1">
              <a:defRPr/>
            </a:pPr>
            <a:r>
              <a:rPr lang="en-US" b="1" dirty="0" smtClean="0">
                <a:solidFill>
                  <a:schemeClr val="accent6"/>
                </a:solidFill>
                <a:latin typeface="Comic Sans MS" pitchFamily="66" charset="0"/>
              </a:rPr>
              <a:t>Scalability</a:t>
            </a:r>
          </a:p>
          <a:p>
            <a:pPr eaLnBrk="1" hangingPunct="1">
              <a:defRPr/>
            </a:pPr>
            <a:r>
              <a:rPr lang="en-US" b="1" dirty="0" smtClean="0">
                <a:solidFill>
                  <a:schemeClr val="accent6"/>
                </a:solidFill>
                <a:latin typeface="Comic Sans MS" pitchFamily="66" charset="0"/>
              </a:rPr>
              <a:t>Simplicity</a:t>
            </a:r>
            <a:endParaRPr lang="en-US" b="1" dirty="0">
              <a:solidFill>
                <a:schemeClr val="accent6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6038"/>
            <a:ext cx="9144000" cy="1143000"/>
          </a:xfrm>
        </p:spPr>
        <p:txBody>
          <a:bodyPr/>
          <a:lstStyle/>
          <a:p>
            <a:pPr eaLnBrk="1" hangingPunct="1"/>
            <a:r>
              <a:rPr lang="en-US" sz="4800" smtClean="0">
                <a:latin typeface="Comic Sans MS" pitchFamily="66" charset="0"/>
              </a:rPr>
              <a:t>Expressiveness vs. Complexity</a:t>
            </a:r>
          </a:p>
        </p:txBody>
      </p:sp>
      <p:cxnSp>
        <p:nvCxnSpPr>
          <p:cNvPr id="6" name="Straight Arrow Connector 5"/>
          <p:cNvCxnSpPr/>
          <p:nvPr/>
        </p:nvCxnSpPr>
        <p:spPr>
          <a:xfrm rot="5400000" flipH="1" flipV="1">
            <a:off x="-373063" y="4005263"/>
            <a:ext cx="4329113" cy="1588"/>
          </a:xfrm>
          <a:prstGeom prst="straightConnector1">
            <a:avLst/>
          </a:prstGeom>
          <a:ln w="508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1773238" y="6164263"/>
            <a:ext cx="5273675" cy="1587"/>
          </a:xfrm>
          <a:prstGeom prst="straightConnector1">
            <a:avLst/>
          </a:prstGeom>
          <a:ln w="508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916" name="TextBox 12"/>
          <p:cNvSpPr txBox="1">
            <a:spLocks noChangeArrowheads="1"/>
          </p:cNvSpPr>
          <p:nvPr/>
        </p:nvSpPr>
        <p:spPr bwMode="auto">
          <a:xfrm>
            <a:off x="1146175" y="1427163"/>
            <a:ext cx="13462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Comic Sans MS" pitchFamily="66" charset="0"/>
              </a:rPr>
              <a:t>complexity</a:t>
            </a:r>
          </a:p>
        </p:txBody>
      </p:sp>
      <p:sp>
        <p:nvSpPr>
          <p:cNvPr id="38917" name="TextBox 13"/>
          <p:cNvSpPr txBox="1">
            <a:spLocks noChangeArrowheads="1"/>
          </p:cNvSpPr>
          <p:nvPr/>
        </p:nvSpPr>
        <p:spPr bwMode="auto">
          <a:xfrm>
            <a:off x="7223125" y="5967413"/>
            <a:ext cx="182086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Comic Sans MS" pitchFamily="66" charset="0"/>
              </a:rPr>
              <a:t>expressiveness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1670050" y="5546725"/>
            <a:ext cx="255588" cy="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1663700" y="2493963"/>
            <a:ext cx="257175" cy="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rot="5400000" flipH="1" flipV="1">
            <a:off x="2408237" y="6175376"/>
            <a:ext cx="231775" cy="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rot="5400000" flipH="1" flipV="1">
            <a:off x="4194175" y="6169026"/>
            <a:ext cx="231775" cy="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rot="5400000" flipH="1" flipV="1">
            <a:off x="6003925" y="6175376"/>
            <a:ext cx="231775" cy="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923" name="TextBox 29"/>
          <p:cNvSpPr txBox="1">
            <a:spLocks noChangeArrowheads="1"/>
          </p:cNvSpPr>
          <p:nvPr/>
        </p:nvSpPr>
        <p:spPr bwMode="auto">
          <a:xfrm>
            <a:off x="1836738" y="6284913"/>
            <a:ext cx="14414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400" b="1">
                <a:latin typeface="Comic Sans MS" pitchFamily="66" charset="0"/>
              </a:rPr>
              <a:t>not expressive</a:t>
            </a:r>
            <a:br>
              <a:rPr lang="en-US" sz="1400" b="1">
                <a:latin typeface="Comic Sans MS" pitchFamily="66" charset="0"/>
              </a:rPr>
            </a:br>
            <a:r>
              <a:rPr lang="en-US" sz="1400" b="1">
                <a:latin typeface="Comic Sans MS" pitchFamily="66" charset="0"/>
              </a:rPr>
              <a:t>enough</a:t>
            </a:r>
          </a:p>
        </p:txBody>
      </p:sp>
      <p:sp>
        <p:nvSpPr>
          <p:cNvPr id="38924" name="TextBox 30"/>
          <p:cNvSpPr txBox="1">
            <a:spLocks noChangeArrowheads="1"/>
          </p:cNvSpPr>
          <p:nvPr/>
        </p:nvSpPr>
        <p:spPr bwMode="auto">
          <a:xfrm>
            <a:off x="3733800" y="6278563"/>
            <a:ext cx="116998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400" b="1">
                <a:latin typeface="Comic Sans MS" pitchFamily="66" charset="0"/>
              </a:rPr>
              <a:t>sufficiently</a:t>
            </a:r>
            <a:br>
              <a:rPr lang="en-US" sz="1400" b="1">
                <a:latin typeface="Comic Sans MS" pitchFamily="66" charset="0"/>
              </a:rPr>
            </a:br>
            <a:r>
              <a:rPr lang="en-US" sz="1400" b="1">
                <a:latin typeface="Comic Sans MS" pitchFamily="66" charset="0"/>
              </a:rPr>
              <a:t>expressive</a:t>
            </a:r>
          </a:p>
        </p:txBody>
      </p:sp>
      <p:sp>
        <p:nvSpPr>
          <p:cNvPr id="38925" name="TextBox 31"/>
          <p:cNvSpPr txBox="1">
            <a:spLocks noChangeArrowheads="1"/>
          </p:cNvSpPr>
          <p:nvPr/>
        </p:nvSpPr>
        <p:spPr bwMode="auto">
          <a:xfrm>
            <a:off x="5611813" y="6286500"/>
            <a:ext cx="1131887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400" b="1">
                <a:latin typeface="Comic Sans MS" pitchFamily="66" charset="0"/>
              </a:rPr>
              <a:t>extremely</a:t>
            </a:r>
            <a:br>
              <a:rPr lang="en-US" sz="1400" b="1">
                <a:latin typeface="Comic Sans MS" pitchFamily="66" charset="0"/>
              </a:rPr>
            </a:br>
            <a:r>
              <a:rPr lang="en-US" sz="1400" b="1">
                <a:latin typeface="Comic Sans MS" pitchFamily="66" charset="0"/>
              </a:rPr>
              <a:t>expressive</a:t>
            </a:r>
          </a:p>
        </p:txBody>
      </p:sp>
      <p:sp>
        <p:nvSpPr>
          <p:cNvPr id="38926" name="TextBox 32"/>
          <p:cNvSpPr txBox="1">
            <a:spLocks noChangeArrowheads="1"/>
          </p:cNvSpPr>
          <p:nvPr/>
        </p:nvSpPr>
        <p:spPr bwMode="auto">
          <a:xfrm>
            <a:off x="587375" y="5383213"/>
            <a:ext cx="7080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400" b="1">
                <a:latin typeface="Comic Sans MS" pitchFamily="66" charset="0"/>
              </a:rPr>
              <a:t>simple</a:t>
            </a:r>
          </a:p>
        </p:txBody>
      </p:sp>
      <p:sp>
        <p:nvSpPr>
          <p:cNvPr id="38927" name="TextBox 33"/>
          <p:cNvSpPr txBox="1">
            <a:spLocks noChangeArrowheads="1"/>
          </p:cNvSpPr>
          <p:nvPr/>
        </p:nvSpPr>
        <p:spPr bwMode="auto">
          <a:xfrm>
            <a:off x="314325" y="2328863"/>
            <a:ext cx="121761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400" b="1">
                <a:latin typeface="Comic Sans MS" pitchFamily="66" charset="0"/>
              </a:rPr>
              <a:t>too complex</a:t>
            </a:r>
          </a:p>
        </p:txBody>
      </p:sp>
      <p:grpSp>
        <p:nvGrpSpPr>
          <p:cNvPr id="40" name="Group 39"/>
          <p:cNvGrpSpPr>
            <a:grpSpLocks/>
          </p:cNvGrpSpPr>
          <p:nvPr/>
        </p:nvGrpSpPr>
        <p:grpSpPr bwMode="auto">
          <a:xfrm>
            <a:off x="1863725" y="4889500"/>
            <a:ext cx="1411288" cy="798513"/>
            <a:chOff x="1863585" y="4888992"/>
            <a:chExt cx="1410963" cy="798576"/>
          </a:xfrm>
        </p:grpSpPr>
        <p:sp>
          <p:nvSpPr>
            <p:cNvPr id="11" name="Oval 10"/>
            <p:cNvSpPr/>
            <p:nvPr/>
          </p:nvSpPr>
          <p:spPr>
            <a:xfrm>
              <a:off x="2395276" y="5406558"/>
              <a:ext cx="257116" cy="281010"/>
            </a:xfrm>
            <a:prstGeom prst="ellipse">
              <a:avLst/>
            </a:prstGeom>
            <a:solidFill>
              <a:schemeClr val="accent6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1863585" y="4888992"/>
              <a:ext cx="1410963" cy="52391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sz="1400" b="1" dirty="0">
                  <a:solidFill>
                    <a:schemeClr val="accent6"/>
                  </a:solidFill>
                  <a:latin typeface="Comic Sans MS" pitchFamily="66" charset="0"/>
                </a:rPr>
                <a:t>shortest-path</a:t>
              </a:r>
              <a:br>
                <a:rPr lang="en-US" sz="1400" b="1" dirty="0">
                  <a:solidFill>
                    <a:schemeClr val="accent6"/>
                  </a:solidFill>
                  <a:latin typeface="Comic Sans MS" pitchFamily="66" charset="0"/>
                </a:rPr>
              </a:br>
              <a:r>
                <a:rPr lang="en-US" sz="1400" b="1" dirty="0">
                  <a:solidFill>
                    <a:schemeClr val="accent6"/>
                  </a:solidFill>
                  <a:latin typeface="Comic Sans MS" pitchFamily="66" charset="0"/>
                </a:rPr>
                <a:t>routing</a:t>
              </a:r>
              <a:endParaRPr lang="en-US" sz="1400" b="1" dirty="0">
                <a:solidFill>
                  <a:schemeClr val="accent6"/>
                </a:solidFill>
                <a:latin typeface="Comic Sans MS" pitchFamily="66" charset="0"/>
              </a:endParaRPr>
            </a:p>
          </p:txBody>
        </p:sp>
      </p:grpSp>
      <p:grpSp>
        <p:nvGrpSpPr>
          <p:cNvPr id="42" name="Group 41"/>
          <p:cNvGrpSpPr>
            <a:grpSpLocks/>
          </p:cNvGrpSpPr>
          <p:nvPr/>
        </p:nvGrpSpPr>
        <p:grpSpPr bwMode="auto">
          <a:xfrm>
            <a:off x="3867150" y="4797425"/>
            <a:ext cx="976313" cy="798513"/>
            <a:chOff x="3867722" y="4895088"/>
            <a:chExt cx="974947" cy="798576"/>
          </a:xfrm>
        </p:grpSpPr>
        <p:sp>
          <p:nvSpPr>
            <p:cNvPr id="36" name="Oval 35"/>
            <p:cNvSpPr/>
            <p:nvPr/>
          </p:nvSpPr>
          <p:spPr>
            <a:xfrm>
              <a:off x="4181607" y="5412654"/>
              <a:ext cx="256815" cy="28101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38934" name="TextBox 36"/>
            <p:cNvSpPr txBox="1">
              <a:spLocks noChangeArrowheads="1"/>
            </p:cNvSpPr>
            <p:nvPr/>
          </p:nvSpPr>
          <p:spPr bwMode="auto">
            <a:xfrm>
              <a:off x="3867722" y="4895088"/>
              <a:ext cx="974947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400" b="1">
                  <a:solidFill>
                    <a:srgbClr val="FF0000"/>
                  </a:solidFill>
                  <a:latin typeface="Comic Sans MS" pitchFamily="66" charset="0"/>
                </a:rPr>
                <a:t>next-hop</a:t>
              </a:r>
              <a:br>
                <a:rPr lang="en-US" sz="1400" b="1">
                  <a:solidFill>
                    <a:srgbClr val="FF0000"/>
                  </a:solidFill>
                  <a:latin typeface="Comic Sans MS" pitchFamily="66" charset="0"/>
                </a:rPr>
              </a:br>
              <a:r>
                <a:rPr lang="en-US" sz="1400" b="1">
                  <a:solidFill>
                    <a:srgbClr val="FF0000"/>
                  </a:solidFill>
                  <a:latin typeface="Comic Sans MS" pitchFamily="66" charset="0"/>
                </a:rPr>
                <a:t>routing!</a:t>
              </a:r>
            </a:p>
          </p:txBody>
        </p:sp>
      </p:grpSp>
      <p:grpSp>
        <p:nvGrpSpPr>
          <p:cNvPr id="41" name="Group 40"/>
          <p:cNvGrpSpPr>
            <a:grpSpLocks/>
          </p:cNvGrpSpPr>
          <p:nvPr/>
        </p:nvGrpSpPr>
        <p:grpSpPr bwMode="auto">
          <a:xfrm>
            <a:off x="5527675" y="1584325"/>
            <a:ext cx="1177925" cy="1055688"/>
            <a:chOff x="5442336" y="1584960"/>
            <a:chExt cx="1178528" cy="1054608"/>
          </a:xfrm>
        </p:grpSpPr>
        <p:sp>
          <p:nvSpPr>
            <p:cNvPr id="38" name="Oval 37"/>
            <p:cNvSpPr/>
            <p:nvPr/>
          </p:nvSpPr>
          <p:spPr>
            <a:xfrm>
              <a:off x="5858474" y="2358867"/>
              <a:ext cx="255719" cy="280701"/>
            </a:xfrm>
            <a:prstGeom prst="ellipse">
              <a:avLst/>
            </a:prstGeom>
            <a:solidFill>
              <a:schemeClr val="accent6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5442336" y="1584960"/>
              <a:ext cx="1178528" cy="73901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sz="1400" b="1" dirty="0">
                  <a:solidFill>
                    <a:schemeClr val="accent6"/>
                  </a:solidFill>
                  <a:latin typeface="Comic Sans MS" pitchFamily="66" charset="0"/>
                </a:rPr>
                <a:t>BGP’s</a:t>
              </a:r>
              <a:br>
                <a:rPr lang="en-US" sz="1400" b="1" dirty="0">
                  <a:solidFill>
                    <a:schemeClr val="accent6"/>
                  </a:solidFill>
                  <a:latin typeface="Comic Sans MS" pitchFamily="66" charset="0"/>
                </a:rPr>
              </a:br>
              <a:r>
                <a:rPr lang="en-US" sz="1400" b="1" dirty="0">
                  <a:solidFill>
                    <a:schemeClr val="accent6"/>
                  </a:solidFill>
                  <a:latin typeface="Comic Sans MS" pitchFamily="66" charset="0"/>
                </a:rPr>
                <a:t>path-based</a:t>
              </a:r>
              <a:br>
                <a:rPr lang="en-US" sz="1400" b="1" dirty="0">
                  <a:solidFill>
                    <a:schemeClr val="accent6"/>
                  </a:solidFill>
                  <a:latin typeface="Comic Sans MS" pitchFamily="66" charset="0"/>
                </a:rPr>
              </a:br>
              <a:r>
                <a:rPr lang="en-US" sz="1400" b="1" dirty="0">
                  <a:solidFill>
                    <a:schemeClr val="accent6"/>
                  </a:solidFill>
                  <a:latin typeface="Comic Sans MS" pitchFamily="66" charset="0"/>
                </a:rPr>
                <a:t>routing</a:t>
              </a:r>
              <a:endParaRPr lang="en-US" sz="1400" b="1" dirty="0">
                <a:solidFill>
                  <a:schemeClr val="accent6"/>
                </a:solidFill>
                <a:latin typeface="Comic Sans MS" pitchFamily="66" charset="0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6038"/>
            <a:ext cx="8229600" cy="1143000"/>
          </a:xfrm>
        </p:spPr>
        <p:txBody>
          <a:bodyPr/>
          <a:lstStyle/>
          <a:p>
            <a:pPr eaLnBrk="1" hangingPunct="1"/>
            <a:r>
              <a:rPr lang="en-US" sz="4800" smtClean="0">
                <a:latin typeface="Comic Sans MS" pitchFamily="66" charset="0"/>
              </a:rPr>
              <a:t>Next-Hop Routing Rules!</a:t>
            </a:r>
          </a:p>
        </p:txBody>
      </p:sp>
      <p:sp>
        <p:nvSpPr>
          <p:cNvPr id="409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7325" y="1476375"/>
            <a:ext cx="8507413" cy="2924175"/>
          </a:xfrm>
        </p:spPr>
        <p:txBody>
          <a:bodyPr/>
          <a:lstStyle/>
          <a:p>
            <a:pPr eaLnBrk="1" hangingPunct="1"/>
            <a:r>
              <a:rPr lang="en-US" sz="3600" u="sng" smtClean="0">
                <a:latin typeface="Comic Sans MS" pitchFamily="66" charset="0"/>
              </a:rPr>
              <a:t>Rule 1</a:t>
            </a:r>
            <a:r>
              <a:rPr lang="en-US" sz="3600" smtClean="0">
                <a:latin typeface="Comic Sans MS" pitchFamily="66" charset="0"/>
              </a:rPr>
              <a:t>: use next-hop rankings</a:t>
            </a:r>
            <a:endParaRPr lang="en-US" sz="2800" smtClean="0">
              <a:latin typeface="Comic Sans MS" pitchFamily="66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3021013" y="4044950"/>
            <a:ext cx="706437" cy="71913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b="1" dirty="0">
                <a:latin typeface="Comic Sans MS" pitchFamily="66" charset="0"/>
              </a:rPr>
              <a:t>4</a:t>
            </a:r>
            <a:endParaRPr lang="en-US" sz="2800" b="1" dirty="0">
              <a:latin typeface="Comic Sans MS" pitchFamily="66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6596063" y="4054475"/>
            <a:ext cx="719137" cy="703263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b="1" dirty="0">
                <a:latin typeface="Comic Sans MS" pitchFamily="66" charset="0"/>
              </a:rPr>
              <a:t>d</a:t>
            </a:r>
            <a:endParaRPr lang="en-US" sz="2800" b="1" dirty="0">
              <a:latin typeface="Comic Sans MS" pitchFamily="66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4792663" y="5873750"/>
            <a:ext cx="698500" cy="73342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b="1" dirty="0">
                <a:latin typeface="Comic Sans MS" pitchFamily="66" charset="0"/>
              </a:rPr>
              <a:t>3</a:t>
            </a:r>
            <a:endParaRPr lang="en-US" sz="2800" b="1" dirty="0">
              <a:latin typeface="Comic Sans MS" pitchFamily="66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901700" y="4056063"/>
            <a:ext cx="735013" cy="709612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b="1" dirty="0">
                <a:latin typeface="Comic Sans MS" pitchFamily="66" charset="0"/>
              </a:rPr>
              <a:t>5</a:t>
            </a:r>
            <a:endParaRPr lang="en-US" sz="2800" b="1" dirty="0">
              <a:latin typeface="Comic Sans MS" pitchFamily="66" charset="0"/>
            </a:endParaRPr>
          </a:p>
        </p:txBody>
      </p:sp>
      <p:cxnSp>
        <p:nvCxnSpPr>
          <p:cNvPr id="8" name="Straight Connector 7"/>
          <p:cNvCxnSpPr>
            <a:stCxn id="5" idx="4"/>
            <a:endCxn id="6" idx="6"/>
          </p:cNvCxnSpPr>
          <p:nvPr/>
        </p:nvCxnSpPr>
        <p:spPr>
          <a:xfrm rot="5400000">
            <a:off x="5482431" y="4766470"/>
            <a:ext cx="1482725" cy="146526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stCxn id="4" idx="7"/>
            <a:endCxn id="30" idx="2"/>
          </p:cNvCxnSpPr>
          <p:nvPr/>
        </p:nvCxnSpPr>
        <p:spPr>
          <a:xfrm rot="5400000" flipH="1" flipV="1">
            <a:off x="3971926" y="3344862"/>
            <a:ext cx="457200" cy="115252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stCxn id="7" idx="6"/>
            <a:endCxn id="4" idx="2"/>
          </p:cNvCxnSpPr>
          <p:nvPr/>
        </p:nvCxnSpPr>
        <p:spPr>
          <a:xfrm flipV="1">
            <a:off x="1636713" y="4403725"/>
            <a:ext cx="1384300" cy="793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stCxn id="6" idx="2"/>
            <a:endCxn id="7" idx="5"/>
          </p:cNvCxnSpPr>
          <p:nvPr/>
        </p:nvCxnSpPr>
        <p:spPr>
          <a:xfrm rot="10800000">
            <a:off x="1528763" y="4662488"/>
            <a:ext cx="3263900" cy="157797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Oval 29"/>
          <p:cNvSpPr/>
          <p:nvPr/>
        </p:nvSpPr>
        <p:spPr>
          <a:xfrm>
            <a:off x="4776788" y="3332163"/>
            <a:ext cx="706437" cy="719137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b="1" dirty="0">
                <a:latin typeface="Comic Sans MS" pitchFamily="66" charset="0"/>
              </a:rPr>
              <a:t>1</a:t>
            </a:r>
            <a:endParaRPr lang="en-US" sz="2800" b="1" dirty="0">
              <a:latin typeface="Comic Sans MS" pitchFamily="66" charset="0"/>
            </a:endParaRPr>
          </a:p>
        </p:txBody>
      </p:sp>
      <p:sp>
        <p:nvSpPr>
          <p:cNvPr id="31" name="Oval 30"/>
          <p:cNvSpPr/>
          <p:nvPr/>
        </p:nvSpPr>
        <p:spPr>
          <a:xfrm>
            <a:off x="4778375" y="4862513"/>
            <a:ext cx="706438" cy="719137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b="1" dirty="0">
                <a:latin typeface="Comic Sans MS" pitchFamily="66" charset="0"/>
              </a:rPr>
              <a:t>2</a:t>
            </a:r>
            <a:endParaRPr lang="en-US" sz="2800" b="1" dirty="0">
              <a:latin typeface="Comic Sans MS" pitchFamily="66" charset="0"/>
            </a:endParaRPr>
          </a:p>
        </p:txBody>
      </p:sp>
      <p:cxnSp>
        <p:nvCxnSpPr>
          <p:cNvPr id="35" name="Straight Connector 34"/>
          <p:cNvCxnSpPr>
            <a:stCxn id="4" idx="5"/>
            <a:endCxn id="31" idx="2"/>
          </p:cNvCxnSpPr>
          <p:nvPr/>
        </p:nvCxnSpPr>
        <p:spPr>
          <a:xfrm rot="16200000" flipH="1">
            <a:off x="3919538" y="4364038"/>
            <a:ext cx="563562" cy="115411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stCxn id="30" idx="6"/>
            <a:endCxn id="5" idx="1"/>
          </p:cNvCxnSpPr>
          <p:nvPr/>
        </p:nvCxnSpPr>
        <p:spPr>
          <a:xfrm>
            <a:off x="5483225" y="3692525"/>
            <a:ext cx="1217613" cy="46513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stCxn id="31" idx="6"/>
            <a:endCxn id="5" idx="3"/>
          </p:cNvCxnSpPr>
          <p:nvPr/>
        </p:nvCxnSpPr>
        <p:spPr>
          <a:xfrm flipV="1">
            <a:off x="5484813" y="4654550"/>
            <a:ext cx="1216025" cy="56832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Cloud Callout 72"/>
          <p:cNvSpPr/>
          <p:nvPr/>
        </p:nvSpPr>
        <p:spPr>
          <a:xfrm>
            <a:off x="1011238" y="2767013"/>
            <a:ext cx="1268412" cy="695325"/>
          </a:xfrm>
          <a:prstGeom prst="cloudCallout">
            <a:avLst>
              <a:gd name="adj1" fmla="val -30449"/>
              <a:gd name="adj2" fmla="val 122500"/>
            </a:avLst>
          </a:prstGeom>
          <a:solidFill>
            <a:schemeClr val="accent5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500" b="1" dirty="0">
                <a:solidFill>
                  <a:schemeClr val="tx1"/>
                </a:solidFill>
                <a:latin typeface="Comic Sans MS" pitchFamily="66" charset="0"/>
              </a:rPr>
              <a:t>4 &gt; 3</a:t>
            </a:r>
            <a:endParaRPr lang="en-US" sz="15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74" name="Cloud Callout 73"/>
          <p:cNvSpPr/>
          <p:nvPr/>
        </p:nvSpPr>
        <p:spPr>
          <a:xfrm>
            <a:off x="798513" y="2462213"/>
            <a:ext cx="1762125" cy="1152525"/>
          </a:xfrm>
          <a:prstGeom prst="cloudCallout">
            <a:avLst>
              <a:gd name="adj1" fmla="val -24234"/>
              <a:gd name="adj2" fmla="val 75720"/>
            </a:avLst>
          </a:prstGeom>
          <a:solidFill>
            <a:schemeClr val="accent5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500" b="1" dirty="0">
                <a:solidFill>
                  <a:schemeClr val="tx1"/>
                </a:solidFill>
                <a:latin typeface="Comic Sans MS" pitchFamily="66" charset="0"/>
              </a:rPr>
              <a:t>541d &gt; 53d &gt; 542d</a:t>
            </a:r>
            <a:endParaRPr lang="en-US" sz="15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" grpId="0" animBg="1"/>
      <p:bldP spid="7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6038"/>
            <a:ext cx="8229600" cy="1143000"/>
          </a:xfrm>
        </p:spPr>
        <p:txBody>
          <a:bodyPr/>
          <a:lstStyle/>
          <a:p>
            <a:pPr eaLnBrk="1" hangingPunct="1"/>
            <a:r>
              <a:rPr lang="en-US" sz="4800" smtClean="0">
                <a:latin typeface="Comic Sans MS" pitchFamily="66" charset="0"/>
              </a:rPr>
              <a:t>Next-Hop Routing Rules!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7325" y="1476375"/>
            <a:ext cx="8956675" cy="2924175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u="sng" dirty="0" smtClean="0">
                <a:solidFill>
                  <a:schemeClr val="bg1">
                    <a:lumMod val="75000"/>
                  </a:schemeClr>
                </a:solidFill>
                <a:latin typeface="Comic Sans MS" pitchFamily="66" charset="0"/>
              </a:rPr>
              <a:t>Rule 1</a:t>
            </a:r>
            <a:r>
              <a:rPr lang="en-US" sz="3600" dirty="0" smtClean="0">
                <a:solidFill>
                  <a:schemeClr val="bg1">
                    <a:lumMod val="75000"/>
                  </a:schemeClr>
                </a:solidFill>
                <a:latin typeface="Comic Sans MS" pitchFamily="66" charset="0"/>
              </a:rPr>
              <a:t>: use next-hop rankings </a:t>
            </a:r>
            <a:endParaRPr lang="en-US" sz="2000" b="1" dirty="0" smtClean="0">
              <a:solidFill>
                <a:schemeClr val="bg1">
                  <a:lumMod val="75000"/>
                </a:schemeClr>
              </a:solidFill>
              <a:latin typeface="Comic Sans MS" pitchFamily="66" charset="0"/>
            </a:endParaRPr>
          </a:p>
          <a:p>
            <a:pPr eaLnBrk="1" hangingPunct="1">
              <a:defRPr/>
            </a:pPr>
            <a:r>
              <a:rPr lang="en-US" sz="3600" u="sng" dirty="0" smtClean="0">
                <a:latin typeface="Comic Sans MS" pitchFamily="66" charset="0"/>
              </a:rPr>
              <a:t>Rule 2</a:t>
            </a:r>
            <a:r>
              <a:rPr lang="en-US" sz="3600" dirty="0" smtClean="0">
                <a:latin typeface="Comic Sans MS" pitchFamily="66" charset="0"/>
              </a:rPr>
              <a:t>: prioritize current route</a:t>
            </a:r>
          </a:p>
          <a:p>
            <a:pPr lvl="1" eaLnBrk="1" hangingPunct="1">
              <a:defRPr/>
            </a:pPr>
            <a:r>
              <a:rPr lang="en-US" sz="2000" b="1" dirty="0" smtClean="0">
                <a:latin typeface="Comic Sans MS" pitchFamily="66" charset="0"/>
              </a:rPr>
              <a:t>to minimize path exploration</a:t>
            </a:r>
            <a:r>
              <a:rPr lang="en-US" sz="1800" b="1" dirty="0" smtClean="0">
                <a:latin typeface="Comic Sans MS" pitchFamily="66" charset="0"/>
              </a:rPr>
              <a:t> </a:t>
            </a:r>
            <a:r>
              <a:rPr lang="en-US" sz="1600" dirty="0" smtClean="0">
                <a:latin typeface="Comic Sans MS" pitchFamily="66" charset="0"/>
              </a:rPr>
              <a:t>[Godfrey-Caesar-Hagen-Singer-</a:t>
            </a:r>
            <a:r>
              <a:rPr lang="en-US" sz="1600" dirty="0" err="1" smtClean="0">
                <a:latin typeface="Comic Sans MS" pitchFamily="66" charset="0"/>
              </a:rPr>
              <a:t>Shenker</a:t>
            </a:r>
            <a:r>
              <a:rPr lang="en-US" sz="1600" dirty="0" smtClean="0">
                <a:latin typeface="Comic Sans MS" pitchFamily="66" charset="0"/>
              </a:rPr>
              <a:t>]</a:t>
            </a:r>
            <a:endParaRPr lang="en-US" sz="2000" dirty="0" smtClean="0">
              <a:latin typeface="Comic Sans MS" pitchFamily="66" charset="0"/>
            </a:endParaRPr>
          </a:p>
        </p:txBody>
      </p:sp>
      <p:sp>
        <p:nvSpPr>
          <p:cNvPr id="18" name="Oval 17"/>
          <p:cNvSpPr/>
          <p:nvPr/>
        </p:nvSpPr>
        <p:spPr>
          <a:xfrm>
            <a:off x="4056063" y="4392613"/>
            <a:ext cx="708025" cy="719137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b="1" dirty="0">
                <a:latin typeface="Comic Sans MS" pitchFamily="66" charset="0"/>
              </a:rPr>
              <a:t>2</a:t>
            </a:r>
            <a:endParaRPr lang="en-US" sz="2800" b="1" dirty="0">
              <a:latin typeface="Comic Sans MS" pitchFamily="66" charset="0"/>
            </a:endParaRPr>
          </a:p>
        </p:txBody>
      </p:sp>
      <p:sp>
        <p:nvSpPr>
          <p:cNvPr id="19" name="Oval 18"/>
          <p:cNvSpPr/>
          <p:nvPr/>
        </p:nvSpPr>
        <p:spPr>
          <a:xfrm>
            <a:off x="5973763" y="5145088"/>
            <a:ext cx="719137" cy="70485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b="1" dirty="0">
                <a:latin typeface="Comic Sans MS" pitchFamily="66" charset="0"/>
              </a:rPr>
              <a:t>d</a:t>
            </a:r>
            <a:endParaRPr lang="en-US" sz="2800" b="1" dirty="0">
              <a:latin typeface="Comic Sans MS" pitchFamily="66" charset="0"/>
            </a:endParaRPr>
          </a:p>
        </p:txBody>
      </p:sp>
      <p:sp>
        <p:nvSpPr>
          <p:cNvPr id="20" name="Oval 19"/>
          <p:cNvSpPr/>
          <p:nvPr/>
        </p:nvSpPr>
        <p:spPr>
          <a:xfrm>
            <a:off x="4073525" y="6013450"/>
            <a:ext cx="698500" cy="735013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b="1" dirty="0">
                <a:latin typeface="Comic Sans MS" pitchFamily="66" charset="0"/>
              </a:rPr>
              <a:t>3</a:t>
            </a:r>
            <a:endParaRPr lang="en-US" sz="2800" b="1" dirty="0">
              <a:latin typeface="Comic Sans MS" pitchFamily="66" charset="0"/>
            </a:endParaRPr>
          </a:p>
        </p:txBody>
      </p:sp>
      <p:sp>
        <p:nvSpPr>
          <p:cNvPr id="21" name="Oval 20"/>
          <p:cNvSpPr/>
          <p:nvPr/>
        </p:nvSpPr>
        <p:spPr>
          <a:xfrm>
            <a:off x="1962150" y="5172075"/>
            <a:ext cx="735013" cy="709613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b="1" dirty="0">
                <a:latin typeface="Comic Sans MS" pitchFamily="66" charset="0"/>
              </a:rPr>
              <a:t>1</a:t>
            </a:r>
            <a:endParaRPr lang="en-US" sz="2800" b="1" dirty="0">
              <a:latin typeface="Comic Sans MS" pitchFamily="66" charset="0"/>
            </a:endParaRPr>
          </a:p>
        </p:txBody>
      </p:sp>
      <p:cxnSp>
        <p:nvCxnSpPr>
          <p:cNvPr id="22" name="Straight Connector 21"/>
          <p:cNvCxnSpPr>
            <a:stCxn id="19" idx="3"/>
            <a:endCxn id="20" idx="6"/>
          </p:cNvCxnSpPr>
          <p:nvPr/>
        </p:nvCxnSpPr>
        <p:spPr>
          <a:xfrm rot="5400000">
            <a:off x="5108575" y="5410200"/>
            <a:ext cx="635000" cy="13081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21" idx="7"/>
            <a:endCxn id="18" idx="2"/>
          </p:cNvCxnSpPr>
          <p:nvPr/>
        </p:nvCxnSpPr>
        <p:spPr>
          <a:xfrm rot="5400000" flipH="1" flipV="1">
            <a:off x="3060700" y="4279901"/>
            <a:ext cx="523875" cy="146685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stCxn id="20" idx="2"/>
            <a:endCxn id="21" idx="5"/>
          </p:cNvCxnSpPr>
          <p:nvPr/>
        </p:nvCxnSpPr>
        <p:spPr>
          <a:xfrm rot="10800000">
            <a:off x="2589213" y="5778500"/>
            <a:ext cx="1484312" cy="60325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>
            <a:stCxn id="18" idx="6"/>
            <a:endCxn id="19" idx="1"/>
          </p:cNvCxnSpPr>
          <p:nvPr/>
        </p:nvCxnSpPr>
        <p:spPr>
          <a:xfrm>
            <a:off x="4764088" y="4751388"/>
            <a:ext cx="1316037" cy="496887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>
            <a:stCxn id="19" idx="3"/>
            <a:endCxn id="20" idx="6"/>
          </p:cNvCxnSpPr>
          <p:nvPr/>
        </p:nvCxnSpPr>
        <p:spPr>
          <a:xfrm rot="5400000">
            <a:off x="5108575" y="5410200"/>
            <a:ext cx="635000" cy="1308100"/>
          </a:xfrm>
          <a:prstGeom prst="line">
            <a:avLst/>
          </a:prstGeom>
          <a:ln w="50800">
            <a:solidFill>
              <a:schemeClr val="accent6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>
            <a:stCxn id="19" idx="1"/>
            <a:endCxn id="18" idx="6"/>
          </p:cNvCxnSpPr>
          <p:nvPr/>
        </p:nvCxnSpPr>
        <p:spPr>
          <a:xfrm rot="16200000" flipV="1">
            <a:off x="5173663" y="4341813"/>
            <a:ext cx="496887" cy="1316037"/>
          </a:xfrm>
          <a:prstGeom prst="line">
            <a:avLst/>
          </a:prstGeom>
          <a:ln w="50800">
            <a:solidFill>
              <a:schemeClr val="accent6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>
            <a:stCxn id="20" idx="2"/>
            <a:endCxn id="21" idx="5"/>
          </p:cNvCxnSpPr>
          <p:nvPr/>
        </p:nvCxnSpPr>
        <p:spPr>
          <a:xfrm rot="10800000">
            <a:off x="2589213" y="5778500"/>
            <a:ext cx="1484312" cy="603250"/>
          </a:xfrm>
          <a:prstGeom prst="line">
            <a:avLst/>
          </a:prstGeom>
          <a:ln w="50800">
            <a:solidFill>
              <a:schemeClr val="accent6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>
            <a:stCxn id="18" idx="2"/>
            <a:endCxn id="21" idx="7"/>
          </p:cNvCxnSpPr>
          <p:nvPr/>
        </p:nvCxnSpPr>
        <p:spPr>
          <a:xfrm rot="10800000" flipV="1">
            <a:off x="2589213" y="4751388"/>
            <a:ext cx="1466850" cy="523875"/>
          </a:xfrm>
          <a:prstGeom prst="line">
            <a:avLst/>
          </a:prstGeom>
          <a:ln w="50800">
            <a:solidFill>
              <a:schemeClr val="accent6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Cloud Callout 16"/>
          <p:cNvSpPr/>
          <p:nvPr/>
        </p:nvSpPr>
        <p:spPr>
          <a:xfrm>
            <a:off x="2024063" y="3328988"/>
            <a:ext cx="2206625" cy="1328737"/>
          </a:xfrm>
          <a:prstGeom prst="cloudCallout">
            <a:avLst>
              <a:gd name="adj1" fmla="val -29410"/>
              <a:gd name="adj2" fmla="val 86286"/>
            </a:avLst>
          </a:prstGeom>
          <a:solidFill>
            <a:schemeClr val="accent5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>
                <a:solidFill>
                  <a:schemeClr val="tx1"/>
                </a:solidFill>
                <a:latin typeface="Comic Sans MS" pitchFamily="66" charset="0"/>
              </a:rPr>
              <a:t>2=3</a:t>
            </a:r>
          </a:p>
          <a:p>
            <a:pPr algn="ctr">
              <a:defRPr/>
            </a:pPr>
            <a:r>
              <a:rPr lang="en-US" sz="1300" b="1" dirty="0">
                <a:solidFill>
                  <a:schemeClr val="tx1"/>
                </a:solidFill>
                <a:latin typeface="Comic Sans MS" pitchFamily="66" charset="0"/>
              </a:rPr>
              <a:t>Break ties in favor of lower AS number</a:t>
            </a:r>
            <a:endParaRPr lang="en-US" sz="13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23" name="Cloud Callout 22"/>
          <p:cNvSpPr/>
          <p:nvPr/>
        </p:nvSpPr>
        <p:spPr>
          <a:xfrm>
            <a:off x="2090738" y="3303588"/>
            <a:ext cx="1847850" cy="1360487"/>
          </a:xfrm>
          <a:prstGeom prst="cloudCallout">
            <a:avLst>
              <a:gd name="adj1" fmla="val -28233"/>
              <a:gd name="adj2" fmla="val 84243"/>
            </a:avLst>
          </a:prstGeom>
          <a:solidFill>
            <a:schemeClr val="accent5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>
                <a:solidFill>
                  <a:schemeClr val="tx1"/>
                </a:solidFill>
                <a:latin typeface="Comic Sans MS" pitchFamily="66" charset="0"/>
              </a:rPr>
              <a:t>2=3</a:t>
            </a:r>
          </a:p>
          <a:p>
            <a:pPr algn="ctr">
              <a:defRPr/>
            </a:pPr>
            <a:r>
              <a:rPr lang="en-US" sz="1300" b="1" dirty="0">
                <a:solidFill>
                  <a:schemeClr val="tx1"/>
                </a:solidFill>
                <a:latin typeface="Comic Sans MS" pitchFamily="66" charset="0"/>
              </a:rPr>
              <a:t>Prioritize current route</a:t>
            </a:r>
            <a:endParaRPr lang="en-US" sz="13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2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6038"/>
            <a:ext cx="8229600" cy="1143000"/>
          </a:xfrm>
        </p:spPr>
        <p:txBody>
          <a:bodyPr/>
          <a:lstStyle/>
          <a:p>
            <a:pPr eaLnBrk="1" hangingPunct="1"/>
            <a:r>
              <a:rPr lang="en-US" sz="4800" smtClean="0">
                <a:latin typeface="Comic Sans MS" pitchFamily="66" charset="0"/>
              </a:rPr>
              <a:t>Next-Hop Routing Rules!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7325" y="1476375"/>
            <a:ext cx="8956675" cy="2924175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u="sng" dirty="0" smtClean="0">
                <a:solidFill>
                  <a:schemeClr val="bg1">
                    <a:lumMod val="75000"/>
                  </a:schemeClr>
                </a:solidFill>
                <a:latin typeface="Comic Sans MS" pitchFamily="66" charset="0"/>
              </a:rPr>
              <a:t>Rule 1</a:t>
            </a:r>
            <a:r>
              <a:rPr lang="en-US" sz="3600" dirty="0" smtClean="0">
                <a:solidFill>
                  <a:schemeClr val="bg1">
                    <a:lumMod val="75000"/>
                  </a:schemeClr>
                </a:solidFill>
                <a:latin typeface="Comic Sans MS" pitchFamily="66" charset="0"/>
              </a:rPr>
              <a:t>: use next-hop rankings </a:t>
            </a:r>
            <a:endParaRPr lang="en-US" sz="2000" b="1" dirty="0" smtClean="0">
              <a:solidFill>
                <a:schemeClr val="bg1">
                  <a:lumMod val="75000"/>
                </a:schemeClr>
              </a:solidFill>
              <a:latin typeface="Comic Sans MS" pitchFamily="66" charset="0"/>
            </a:endParaRPr>
          </a:p>
          <a:p>
            <a:pPr eaLnBrk="1" hangingPunct="1">
              <a:defRPr/>
            </a:pPr>
            <a:r>
              <a:rPr lang="en-US" sz="3600" u="sng" dirty="0" smtClean="0">
                <a:solidFill>
                  <a:schemeClr val="bg1">
                    <a:lumMod val="75000"/>
                  </a:schemeClr>
                </a:solidFill>
                <a:latin typeface="Comic Sans MS" pitchFamily="66" charset="0"/>
              </a:rPr>
              <a:t>Rule 2</a:t>
            </a:r>
            <a:r>
              <a:rPr lang="en-US" sz="3600" dirty="0" smtClean="0">
                <a:solidFill>
                  <a:schemeClr val="bg1">
                    <a:lumMod val="75000"/>
                  </a:schemeClr>
                </a:solidFill>
                <a:latin typeface="Comic Sans MS" pitchFamily="66" charset="0"/>
              </a:rPr>
              <a:t>: prioritize current route</a:t>
            </a:r>
            <a:endParaRPr lang="en-US" sz="2000" dirty="0" smtClean="0">
              <a:solidFill>
                <a:schemeClr val="bg1">
                  <a:lumMod val="75000"/>
                </a:schemeClr>
              </a:solidFill>
              <a:latin typeface="Comic Sans MS" pitchFamily="66" charset="0"/>
            </a:endParaRPr>
          </a:p>
          <a:p>
            <a:pPr eaLnBrk="1" hangingPunct="1">
              <a:defRPr/>
            </a:pPr>
            <a:r>
              <a:rPr lang="en-US" sz="3600" u="sng" dirty="0" smtClean="0">
                <a:latin typeface="Comic Sans MS" pitchFamily="66" charset="0"/>
              </a:rPr>
              <a:t>Rule 3</a:t>
            </a:r>
            <a:r>
              <a:rPr lang="en-US" sz="3600" dirty="0" smtClean="0">
                <a:latin typeface="Comic Sans MS" pitchFamily="66" charset="0"/>
              </a:rPr>
              <a:t>: consistently export</a:t>
            </a:r>
          </a:p>
          <a:p>
            <a:pPr lvl="1" eaLnBrk="1" hangingPunct="1">
              <a:defRPr/>
            </a:pPr>
            <a:r>
              <a:rPr lang="en-US" sz="2000" b="1" dirty="0" smtClean="0">
                <a:latin typeface="Comic Sans MS" pitchFamily="66" charset="0"/>
              </a:rPr>
              <a:t>to avoid disconnecting upstream nodes</a:t>
            </a:r>
            <a:r>
              <a:rPr lang="en-US" sz="1800" dirty="0" smtClean="0">
                <a:latin typeface="Comic Sans MS" pitchFamily="66" charset="0"/>
              </a:rPr>
              <a:t> </a:t>
            </a:r>
            <a:r>
              <a:rPr lang="en-US" sz="1600" dirty="0" smtClean="0">
                <a:latin typeface="Comic Sans MS" pitchFamily="66" charset="0"/>
              </a:rPr>
              <a:t>[</a:t>
            </a:r>
            <a:r>
              <a:rPr lang="en-US" sz="1600" dirty="0" err="1" smtClean="0">
                <a:latin typeface="Comic Sans MS" pitchFamily="66" charset="0"/>
              </a:rPr>
              <a:t>Feigenbaum</a:t>
            </a:r>
            <a:r>
              <a:rPr lang="en-US" sz="1600" dirty="0" smtClean="0">
                <a:latin typeface="Comic Sans MS" pitchFamily="66" charset="0"/>
              </a:rPr>
              <a:t>-S-</a:t>
            </a:r>
            <a:r>
              <a:rPr lang="en-US" sz="1600" dirty="0" err="1" smtClean="0">
                <a:latin typeface="Comic Sans MS" pitchFamily="66" charset="0"/>
              </a:rPr>
              <a:t>Ramachandran</a:t>
            </a:r>
            <a:r>
              <a:rPr lang="en-US" sz="1600" dirty="0" smtClean="0">
                <a:latin typeface="Comic Sans MS" pitchFamily="66" charset="0"/>
              </a:rPr>
              <a:t>]</a:t>
            </a:r>
            <a:endParaRPr lang="en-US" sz="1800" dirty="0" smtClean="0">
              <a:latin typeface="Comic Sans MS" pitchFamily="66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2447925" y="5648325"/>
            <a:ext cx="706438" cy="71913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b="1" dirty="0">
                <a:latin typeface="Comic Sans MS" pitchFamily="66" charset="0"/>
              </a:rPr>
              <a:t>3</a:t>
            </a:r>
            <a:endParaRPr lang="en-US" sz="2800" b="1" dirty="0">
              <a:latin typeface="Comic Sans MS" pitchFamily="66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7729538" y="5621338"/>
            <a:ext cx="719137" cy="703262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b="1" dirty="0">
                <a:latin typeface="Comic Sans MS" pitchFamily="66" charset="0"/>
              </a:rPr>
              <a:t>d</a:t>
            </a:r>
            <a:endParaRPr lang="en-US" sz="2800" b="1" dirty="0">
              <a:latin typeface="Comic Sans MS" pitchFamily="66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719138" y="5646738"/>
            <a:ext cx="735012" cy="7112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b="1" dirty="0">
                <a:latin typeface="Comic Sans MS" pitchFamily="66" charset="0"/>
              </a:rPr>
              <a:t>4</a:t>
            </a:r>
            <a:endParaRPr lang="en-US" sz="2800" b="1" dirty="0">
              <a:latin typeface="Comic Sans MS" pitchFamily="66" charset="0"/>
            </a:endParaRPr>
          </a:p>
        </p:txBody>
      </p:sp>
      <p:cxnSp>
        <p:nvCxnSpPr>
          <p:cNvPr id="9" name="Straight Connector 8"/>
          <p:cNvCxnSpPr>
            <a:stCxn id="4" idx="7"/>
            <a:endCxn id="12" idx="2"/>
          </p:cNvCxnSpPr>
          <p:nvPr/>
        </p:nvCxnSpPr>
        <p:spPr>
          <a:xfrm rot="5400000" flipH="1" flipV="1">
            <a:off x="4044157" y="4595018"/>
            <a:ext cx="165100" cy="2151063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stCxn id="7" idx="6"/>
            <a:endCxn id="4" idx="2"/>
          </p:cNvCxnSpPr>
          <p:nvPr/>
        </p:nvCxnSpPr>
        <p:spPr>
          <a:xfrm>
            <a:off x="1454150" y="6002338"/>
            <a:ext cx="993775" cy="476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val 11"/>
          <p:cNvSpPr/>
          <p:nvPr/>
        </p:nvSpPr>
        <p:spPr>
          <a:xfrm>
            <a:off x="5202238" y="5229225"/>
            <a:ext cx="708025" cy="71913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b="1" dirty="0">
                <a:latin typeface="Comic Sans MS" pitchFamily="66" charset="0"/>
              </a:rPr>
              <a:t>1</a:t>
            </a:r>
            <a:endParaRPr lang="en-US" sz="2800" b="1" dirty="0">
              <a:latin typeface="Comic Sans MS" pitchFamily="66" charset="0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5205413" y="6051550"/>
            <a:ext cx="706437" cy="71913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b="1" dirty="0">
                <a:latin typeface="Comic Sans MS" pitchFamily="66" charset="0"/>
              </a:rPr>
              <a:t>2</a:t>
            </a:r>
            <a:endParaRPr lang="en-US" sz="2800" b="1" dirty="0">
              <a:latin typeface="Comic Sans MS" pitchFamily="66" charset="0"/>
            </a:endParaRPr>
          </a:p>
        </p:txBody>
      </p:sp>
      <p:cxnSp>
        <p:nvCxnSpPr>
          <p:cNvPr id="14" name="Straight Connector 13"/>
          <p:cNvCxnSpPr>
            <a:stCxn id="4" idx="5"/>
            <a:endCxn id="13" idx="2"/>
          </p:cNvCxnSpPr>
          <p:nvPr/>
        </p:nvCxnSpPr>
        <p:spPr>
          <a:xfrm rot="16200000" flipH="1">
            <a:off x="4053681" y="5260182"/>
            <a:ext cx="149225" cy="215423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12" idx="6"/>
            <a:endCxn id="5" idx="1"/>
          </p:cNvCxnSpPr>
          <p:nvPr/>
        </p:nvCxnSpPr>
        <p:spPr>
          <a:xfrm>
            <a:off x="5910263" y="5588000"/>
            <a:ext cx="1925637" cy="13652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13" idx="6"/>
            <a:endCxn id="5" idx="3"/>
          </p:cNvCxnSpPr>
          <p:nvPr/>
        </p:nvCxnSpPr>
        <p:spPr>
          <a:xfrm flipV="1">
            <a:off x="5911850" y="6221413"/>
            <a:ext cx="1924050" cy="1905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Cloud Callout 23"/>
          <p:cNvSpPr/>
          <p:nvPr/>
        </p:nvSpPr>
        <p:spPr>
          <a:xfrm>
            <a:off x="3084513" y="4059238"/>
            <a:ext cx="2498725" cy="1146175"/>
          </a:xfrm>
          <a:prstGeom prst="cloudCallout">
            <a:avLst>
              <a:gd name="adj1" fmla="val -59519"/>
              <a:gd name="adj2" fmla="val 82106"/>
            </a:avLst>
          </a:prstGeom>
          <a:solidFill>
            <a:schemeClr val="accent5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>
                <a:solidFill>
                  <a:schemeClr val="tx1"/>
                </a:solidFill>
                <a:latin typeface="Comic Sans MS" pitchFamily="66" charset="0"/>
              </a:rPr>
              <a:t>1 &gt; 2,</a:t>
            </a:r>
          </a:p>
          <a:p>
            <a:pPr algn="ctr">
              <a:defRPr/>
            </a:pPr>
            <a:r>
              <a:rPr lang="en-US" sz="1400" b="1" dirty="0">
                <a:solidFill>
                  <a:schemeClr val="tx1"/>
                </a:solidFill>
                <a:latin typeface="Comic Sans MS" pitchFamily="66" charset="0"/>
              </a:rPr>
              <a:t>Export 32d, but not 31d, to 4 </a:t>
            </a:r>
            <a:endParaRPr lang="en-US" sz="14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cxnSp>
        <p:nvCxnSpPr>
          <p:cNvPr id="19" name="Straight Connector 18"/>
          <p:cNvCxnSpPr>
            <a:stCxn id="5" idx="1"/>
            <a:endCxn id="12" idx="6"/>
          </p:cNvCxnSpPr>
          <p:nvPr/>
        </p:nvCxnSpPr>
        <p:spPr>
          <a:xfrm rot="16200000" flipV="1">
            <a:off x="6804819" y="4693444"/>
            <a:ext cx="136525" cy="1925637"/>
          </a:xfrm>
          <a:prstGeom prst="line">
            <a:avLst/>
          </a:prstGeom>
          <a:ln w="50800">
            <a:solidFill>
              <a:schemeClr val="accent6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5" idx="3"/>
            <a:endCxn id="13" idx="6"/>
          </p:cNvCxnSpPr>
          <p:nvPr/>
        </p:nvCxnSpPr>
        <p:spPr>
          <a:xfrm rot="5400000">
            <a:off x="6778625" y="5354638"/>
            <a:ext cx="190500" cy="1924050"/>
          </a:xfrm>
          <a:prstGeom prst="line">
            <a:avLst/>
          </a:prstGeom>
          <a:ln w="50800">
            <a:solidFill>
              <a:schemeClr val="accent6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12" idx="2"/>
          </p:cNvCxnSpPr>
          <p:nvPr/>
        </p:nvCxnSpPr>
        <p:spPr>
          <a:xfrm rot="10800000" flipV="1">
            <a:off x="3078163" y="5588000"/>
            <a:ext cx="2124075" cy="171450"/>
          </a:xfrm>
          <a:prstGeom prst="line">
            <a:avLst/>
          </a:prstGeom>
          <a:ln w="50800">
            <a:solidFill>
              <a:schemeClr val="accent6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13" idx="2"/>
            <a:endCxn id="4" idx="5"/>
          </p:cNvCxnSpPr>
          <p:nvPr/>
        </p:nvCxnSpPr>
        <p:spPr>
          <a:xfrm rot="10800000">
            <a:off x="3051175" y="6262688"/>
            <a:ext cx="2154238" cy="149225"/>
          </a:xfrm>
          <a:prstGeom prst="line">
            <a:avLst/>
          </a:prstGeom>
          <a:ln w="50800">
            <a:solidFill>
              <a:schemeClr val="accent6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>
            <a:stCxn id="4" idx="2"/>
          </p:cNvCxnSpPr>
          <p:nvPr/>
        </p:nvCxnSpPr>
        <p:spPr>
          <a:xfrm rot="10800000" flipV="1">
            <a:off x="1435100" y="6007100"/>
            <a:ext cx="1012825" cy="4763"/>
          </a:xfrm>
          <a:prstGeom prst="line">
            <a:avLst/>
          </a:prstGeom>
          <a:ln w="50800">
            <a:solidFill>
              <a:schemeClr val="accent6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Cloud Callout 34"/>
          <p:cNvSpPr/>
          <p:nvPr/>
        </p:nvSpPr>
        <p:spPr>
          <a:xfrm>
            <a:off x="3067050" y="4095750"/>
            <a:ext cx="2406650" cy="1116013"/>
          </a:xfrm>
          <a:prstGeom prst="cloudCallout">
            <a:avLst>
              <a:gd name="adj1" fmla="val -59519"/>
              <a:gd name="adj2" fmla="val 82106"/>
            </a:avLst>
          </a:prstGeom>
          <a:solidFill>
            <a:schemeClr val="accent5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>
                <a:solidFill>
                  <a:schemeClr val="tx1"/>
                </a:solidFill>
                <a:latin typeface="Comic Sans MS" pitchFamily="66" charset="0"/>
              </a:rPr>
              <a:t>1 &gt; 2,</a:t>
            </a:r>
          </a:p>
          <a:p>
            <a:pPr algn="ctr">
              <a:defRPr/>
            </a:pPr>
            <a:r>
              <a:rPr lang="en-US" sz="1400" b="1" dirty="0">
                <a:solidFill>
                  <a:schemeClr val="tx1"/>
                </a:solidFill>
                <a:latin typeface="Comic Sans MS" pitchFamily="66" charset="0"/>
              </a:rPr>
              <a:t>Export 31d</a:t>
            </a:r>
            <a:br>
              <a:rPr lang="en-US" sz="1400" b="1" dirty="0">
                <a:solidFill>
                  <a:schemeClr val="tx1"/>
                </a:solidFill>
                <a:latin typeface="Comic Sans MS" pitchFamily="66" charset="0"/>
              </a:rPr>
            </a:br>
            <a:r>
              <a:rPr lang="en-US" sz="1400" b="1" dirty="0">
                <a:solidFill>
                  <a:schemeClr val="tx1"/>
                </a:solidFill>
                <a:latin typeface="Comic Sans MS" pitchFamily="66" charset="0"/>
              </a:rPr>
              <a:t>to 4</a:t>
            </a:r>
            <a:endParaRPr lang="en-US" sz="14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3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6038"/>
            <a:ext cx="8229600" cy="1143000"/>
          </a:xfrm>
        </p:spPr>
        <p:txBody>
          <a:bodyPr/>
          <a:lstStyle/>
          <a:p>
            <a:pPr eaLnBrk="1" hangingPunct="1"/>
            <a:r>
              <a:rPr lang="en-US" sz="4800" smtClean="0">
                <a:latin typeface="Comic Sans MS" pitchFamily="66" charset="0"/>
              </a:rPr>
              <a:t>Next-Hop Routing Rules!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7325" y="1476375"/>
            <a:ext cx="8956675" cy="5229225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u="sng" dirty="0" smtClean="0">
                <a:solidFill>
                  <a:schemeClr val="bg1">
                    <a:lumMod val="75000"/>
                  </a:schemeClr>
                </a:solidFill>
                <a:latin typeface="Comic Sans MS" pitchFamily="66" charset="0"/>
              </a:rPr>
              <a:t>Rule 1</a:t>
            </a:r>
            <a:r>
              <a:rPr lang="en-US" sz="3600" dirty="0" smtClean="0">
                <a:solidFill>
                  <a:schemeClr val="bg1">
                    <a:lumMod val="75000"/>
                  </a:schemeClr>
                </a:solidFill>
                <a:latin typeface="Comic Sans MS" pitchFamily="66" charset="0"/>
              </a:rPr>
              <a:t>: use next-hop rankings </a:t>
            </a:r>
            <a:endParaRPr lang="en-US" sz="2000" b="1" dirty="0" smtClean="0">
              <a:solidFill>
                <a:schemeClr val="bg1">
                  <a:lumMod val="75000"/>
                </a:schemeClr>
              </a:solidFill>
              <a:latin typeface="Comic Sans MS" pitchFamily="66" charset="0"/>
            </a:endParaRPr>
          </a:p>
          <a:p>
            <a:pPr eaLnBrk="1" hangingPunct="1">
              <a:defRPr/>
            </a:pPr>
            <a:r>
              <a:rPr lang="en-US" sz="3600" u="sng" dirty="0" smtClean="0">
                <a:solidFill>
                  <a:schemeClr val="bg1">
                    <a:lumMod val="75000"/>
                  </a:schemeClr>
                </a:solidFill>
                <a:latin typeface="Comic Sans MS" pitchFamily="66" charset="0"/>
              </a:rPr>
              <a:t>Rule 2</a:t>
            </a:r>
            <a:r>
              <a:rPr lang="en-US" sz="3600" dirty="0" smtClean="0">
                <a:solidFill>
                  <a:schemeClr val="bg1">
                    <a:lumMod val="75000"/>
                  </a:schemeClr>
                </a:solidFill>
                <a:latin typeface="Comic Sans MS" pitchFamily="66" charset="0"/>
              </a:rPr>
              <a:t>: prioritize current route</a:t>
            </a:r>
            <a:endParaRPr lang="en-US" sz="2000" dirty="0" smtClean="0">
              <a:solidFill>
                <a:schemeClr val="bg1">
                  <a:lumMod val="75000"/>
                </a:schemeClr>
              </a:solidFill>
              <a:latin typeface="Comic Sans MS" pitchFamily="66" charset="0"/>
            </a:endParaRPr>
          </a:p>
          <a:p>
            <a:pPr eaLnBrk="1" hangingPunct="1">
              <a:defRPr/>
            </a:pPr>
            <a:r>
              <a:rPr lang="en-US" sz="3600" u="sng" dirty="0" smtClean="0">
                <a:latin typeface="Comic Sans MS" pitchFamily="66" charset="0"/>
              </a:rPr>
              <a:t>Rule 3</a:t>
            </a:r>
            <a:r>
              <a:rPr lang="en-US" sz="3600" dirty="0" smtClean="0">
                <a:latin typeface="Comic Sans MS" pitchFamily="66" charset="0"/>
              </a:rPr>
              <a:t>: consistently export</a:t>
            </a:r>
          </a:p>
          <a:p>
            <a:pPr eaLnBrk="1" hangingPunct="1">
              <a:defRPr/>
            </a:pPr>
            <a:endParaRPr lang="en-US" sz="1200" dirty="0" smtClean="0">
              <a:latin typeface="Comic Sans MS" pitchFamily="66" charset="0"/>
            </a:endParaRPr>
          </a:p>
          <a:p>
            <a:pPr lvl="1" eaLnBrk="1" hangingPunct="1">
              <a:defRPr/>
            </a:pPr>
            <a:r>
              <a:rPr lang="en-US" sz="3000" b="1" u="sng" dirty="0" err="1" smtClean="0">
                <a:solidFill>
                  <a:srgbClr val="FF0000"/>
                </a:solidFill>
                <a:latin typeface="Comic Sans MS" pitchFamily="66" charset="0"/>
              </a:rPr>
              <a:t>Defn</a:t>
            </a:r>
            <a:r>
              <a:rPr lang="en-US" sz="3000" dirty="0" smtClean="0">
                <a:solidFill>
                  <a:srgbClr val="FF0000"/>
                </a:solidFill>
                <a:latin typeface="Comic Sans MS" pitchFamily="66" charset="0"/>
              </a:rPr>
              <a:t>:</a:t>
            </a:r>
            <a:r>
              <a:rPr lang="en-US" sz="3000" dirty="0" smtClean="0">
                <a:latin typeface="Comic Sans MS" pitchFamily="66" charset="0"/>
              </a:rPr>
              <a:t> Node </a:t>
            </a:r>
            <a:r>
              <a:rPr lang="en-US" sz="3000" dirty="0" err="1" smtClean="0">
                <a:latin typeface="Comic Sans MS" pitchFamily="66" charset="0"/>
              </a:rPr>
              <a:t>i</a:t>
            </a:r>
            <a:r>
              <a:rPr lang="en-US" sz="3000" dirty="0" smtClean="0">
                <a:latin typeface="Comic Sans MS" pitchFamily="66" charset="0"/>
              </a:rPr>
              <a:t> </a:t>
            </a:r>
            <a:r>
              <a:rPr lang="en-US" sz="3000" b="1" dirty="0" smtClean="0">
                <a:solidFill>
                  <a:schemeClr val="accent6"/>
                </a:solidFill>
                <a:latin typeface="Comic Sans MS" pitchFamily="66" charset="0"/>
              </a:rPr>
              <a:t>consistently exports </a:t>
            </a:r>
            <a:r>
              <a:rPr lang="en-US" sz="3000" b="1" dirty="0" err="1" smtClean="0">
                <a:solidFill>
                  <a:schemeClr val="accent6"/>
                </a:solidFill>
                <a:latin typeface="Comic Sans MS" pitchFamily="66" charset="0"/>
              </a:rPr>
              <a:t>w.r.t</a:t>
            </a:r>
            <a:r>
              <a:rPr lang="en-US" sz="3000" b="1" dirty="0" smtClean="0">
                <a:solidFill>
                  <a:schemeClr val="accent6"/>
                </a:solidFill>
                <a:latin typeface="Comic Sans MS" pitchFamily="66" charset="0"/>
              </a:rPr>
              <a:t>. neighbor j</a:t>
            </a:r>
            <a:r>
              <a:rPr lang="en-US" sz="3000" dirty="0" smtClean="0">
                <a:latin typeface="Comic Sans MS" pitchFamily="66" charset="0"/>
              </a:rPr>
              <a:t> if there is some route </a:t>
            </a:r>
            <a:r>
              <a:rPr lang="en-US" sz="3000" b="1" dirty="0" smtClean="0">
                <a:latin typeface="Comic Sans MS" pitchFamily="66" charset="0"/>
              </a:rPr>
              <a:t>R</a:t>
            </a:r>
            <a:r>
              <a:rPr lang="en-US" sz="3000" dirty="0" smtClean="0">
                <a:latin typeface="Comic Sans MS" pitchFamily="66" charset="0"/>
              </a:rPr>
              <a:t> </a:t>
            </a:r>
            <a:r>
              <a:rPr lang="en-US" sz="3000" dirty="0" err="1" smtClean="0">
                <a:latin typeface="Comic Sans MS" pitchFamily="66" charset="0"/>
              </a:rPr>
              <a:t>s.t</a:t>
            </a:r>
            <a:r>
              <a:rPr lang="en-US" sz="3000" dirty="0" smtClean="0">
                <a:latin typeface="Comic Sans MS" pitchFamily="66" charset="0"/>
              </a:rPr>
              <a:t>. each route </a:t>
            </a:r>
            <a:r>
              <a:rPr lang="en-US" sz="3000" b="1" dirty="0" smtClean="0">
                <a:latin typeface="Comic Sans MS" pitchFamily="66" charset="0"/>
              </a:rPr>
              <a:t>Q</a:t>
            </a:r>
            <a:r>
              <a:rPr lang="en-US" sz="3000" dirty="0" smtClean="0">
                <a:latin typeface="Comic Sans MS" pitchFamily="66" charset="0"/>
              </a:rPr>
              <a:t> is exportable to j </a:t>
            </a:r>
            <a:r>
              <a:rPr lang="en-US" sz="3000" dirty="0" err="1" smtClean="0">
                <a:latin typeface="Comic Sans MS" pitchFamily="66" charset="0"/>
              </a:rPr>
              <a:t>iff</a:t>
            </a:r>
            <a:r>
              <a:rPr lang="en-US" sz="3000" dirty="0" smtClean="0">
                <a:latin typeface="Comic Sans MS" pitchFamily="66" charset="0"/>
              </a:rPr>
              <a:t> </a:t>
            </a:r>
            <a:r>
              <a:rPr lang="en-US" sz="3000" b="1" dirty="0" smtClean="0">
                <a:latin typeface="Comic Sans MS" pitchFamily="66" charset="0"/>
              </a:rPr>
              <a:t>R ≤</a:t>
            </a:r>
            <a:r>
              <a:rPr lang="en-US" sz="3000" b="1" baseline="-25000" dirty="0" err="1" smtClean="0">
                <a:latin typeface="Comic Sans MS" pitchFamily="66" charset="0"/>
              </a:rPr>
              <a:t>i</a:t>
            </a:r>
            <a:r>
              <a:rPr lang="en-US" sz="3000" b="1" baseline="-25000" dirty="0" smtClean="0">
                <a:latin typeface="Comic Sans MS" pitchFamily="66" charset="0"/>
              </a:rPr>
              <a:t> </a:t>
            </a:r>
            <a:r>
              <a:rPr lang="en-US" sz="3000" b="1" dirty="0" smtClean="0">
                <a:latin typeface="Comic Sans MS" pitchFamily="66" charset="0"/>
              </a:rPr>
              <a:t>Q</a:t>
            </a:r>
            <a:r>
              <a:rPr lang="en-US" sz="3000" dirty="0" smtClean="0">
                <a:latin typeface="Comic Sans MS" pitchFamily="66" charset="0"/>
              </a:rPr>
              <a:t>.</a:t>
            </a:r>
          </a:p>
          <a:p>
            <a:pPr lvl="1" eaLnBrk="1" hangingPunct="1">
              <a:defRPr/>
            </a:pPr>
            <a:endParaRPr lang="en-US" sz="1200" dirty="0" smtClean="0">
              <a:latin typeface="Comic Sans MS" pitchFamily="66" charset="0"/>
            </a:endParaRPr>
          </a:p>
          <a:p>
            <a:pPr lvl="1" eaLnBrk="1" hangingPunct="1">
              <a:defRPr/>
            </a:pPr>
            <a:r>
              <a:rPr lang="en-US" sz="3000" b="1" u="sng" dirty="0" err="1" smtClean="0">
                <a:solidFill>
                  <a:srgbClr val="FF0000"/>
                </a:solidFill>
                <a:latin typeface="Comic Sans MS" pitchFamily="66" charset="0"/>
              </a:rPr>
              <a:t>Defn</a:t>
            </a:r>
            <a:r>
              <a:rPr lang="en-US" sz="3000" dirty="0" smtClean="0">
                <a:solidFill>
                  <a:srgbClr val="FF0000"/>
                </a:solidFill>
                <a:latin typeface="Comic Sans MS" pitchFamily="66" charset="0"/>
              </a:rPr>
              <a:t>:</a:t>
            </a:r>
            <a:r>
              <a:rPr lang="en-US" sz="3000" dirty="0" smtClean="0">
                <a:latin typeface="Comic Sans MS" pitchFamily="66" charset="0"/>
              </a:rPr>
              <a:t> Node </a:t>
            </a:r>
            <a:r>
              <a:rPr lang="en-US" sz="3000" dirty="0" err="1" smtClean="0">
                <a:latin typeface="Comic Sans MS" pitchFamily="66" charset="0"/>
              </a:rPr>
              <a:t>i</a:t>
            </a:r>
            <a:r>
              <a:rPr lang="en-US" sz="3000" dirty="0" smtClean="0">
                <a:latin typeface="Comic Sans MS" pitchFamily="66" charset="0"/>
              </a:rPr>
              <a:t> </a:t>
            </a:r>
            <a:r>
              <a:rPr lang="en-US" sz="3000" b="1" dirty="0" smtClean="0">
                <a:solidFill>
                  <a:schemeClr val="accent6"/>
                </a:solidFill>
                <a:latin typeface="Comic Sans MS" pitchFamily="66" charset="0"/>
              </a:rPr>
              <a:t>consistently exports </a:t>
            </a:r>
            <a:r>
              <a:rPr lang="en-US" sz="3000" dirty="0" smtClean="0">
                <a:latin typeface="Comic Sans MS" pitchFamily="66" charset="0"/>
              </a:rPr>
              <a:t>if it consistently exports with respect to each neighboring node j.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6038"/>
            <a:ext cx="8229600" cy="1143000"/>
          </a:xfrm>
        </p:spPr>
        <p:txBody>
          <a:bodyPr/>
          <a:lstStyle/>
          <a:p>
            <a:pPr eaLnBrk="1" hangingPunct="1"/>
            <a:r>
              <a:rPr lang="en-US" sz="4800" smtClean="0">
                <a:latin typeface="Comic Sans MS" pitchFamily="66" charset="0"/>
              </a:rPr>
              <a:t>Next-Hop Routing Rules!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7325" y="1476375"/>
            <a:ext cx="8956675" cy="2924175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u="sng" dirty="0" smtClean="0">
                <a:latin typeface="Comic Sans MS" pitchFamily="66" charset="0"/>
              </a:rPr>
              <a:t>Rule 1</a:t>
            </a:r>
            <a:r>
              <a:rPr lang="en-US" sz="3600" dirty="0" smtClean="0">
                <a:latin typeface="Comic Sans MS" pitchFamily="66" charset="0"/>
              </a:rPr>
              <a:t>: use next-hop rankings </a:t>
            </a:r>
            <a:endParaRPr lang="en-US" sz="2000" b="1" dirty="0" smtClean="0">
              <a:latin typeface="Comic Sans MS" pitchFamily="66" charset="0"/>
            </a:endParaRPr>
          </a:p>
          <a:p>
            <a:pPr eaLnBrk="1" hangingPunct="1">
              <a:defRPr/>
            </a:pPr>
            <a:r>
              <a:rPr lang="en-US" sz="3600" u="sng" dirty="0" smtClean="0">
                <a:latin typeface="Comic Sans MS" pitchFamily="66" charset="0"/>
              </a:rPr>
              <a:t>Rule 2</a:t>
            </a:r>
            <a:r>
              <a:rPr lang="en-US" sz="3600" dirty="0" smtClean="0">
                <a:latin typeface="Comic Sans MS" pitchFamily="66" charset="0"/>
              </a:rPr>
              <a:t>: </a:t>
            </a:r>
            <a:r>
              <a:rPr lang="en-US" sz="3600" smtClean="0">
                <a:latin typeface="Comic Sans MS" pitchFamily="66" charset="0"/>
              </a:rPr>
              <a:t>prioritize current route</a:t>
            </a:r>
            <a:endParaRPr lang="en-US" sz="2000" dirty="0" smtClean="0">
              <a:latin typeface="Comic Sans MS" pitchFamily="66" charset="0"/>
            </a:endParaRPr>
          </a:p>
          <a:p>
            <a:pPr eaLnBrk="1" hangingPunct="1">
              <a:defRPr/>
            </a:pPr>
            <a:r>
              <a:rPr lang="en-US" sz="3600" u="sng" dirty="0" smtClean="0">
                <a:latin typeface="Comic Sans MS" pitchFamily="66" charset="0"/>
              </a:rPr>
              <a:t>Rule 3</a:t>
            </a:r>
            <a:r>
              <a:rPr lang="en-US" sz="3600" dirty="0" smtClean="0">
                <a:latin typeface="Comic Sans MS" pitchFamily="66" charset="0"/>
              </a:rPr>
              <a:t>: consistently export</a:t>
            </a:r>
          </a:p>
          <a:p>
            <a:pPr eaLnBrk="1" hangingPunct="1">
              <a:defRPr/>
            </a:pPr>
            <a:endParaRPr lang="en-US" sz="3600" dirty="0" smtClean="0">
              <a:latin typeface="Comic Sans MS" pitchFamily="66" charset="0"/>
            </a:endParaRPr>
          </a:p>
          <a:p>
            <a:pPr eaLnBrk="1" hangingPunct="1">
              <a:defRPr/>
            </a:pPr>
            <a:r>
              <a:rPr lang="en-US" sz="3600" dirty="0" smtClean="0">
                <a:latin typeface="Comic Sans MS" pitchFamily="66" charset="0"/>
              </a:rPr>
              <a:t>3 deployment schemes</a:t>
            </a:r>
          </a:p>
          <a:p>
            <a:pPr lvl="1" eaLnBrk="1" hangingPunct="1">
              <a:defRPr/>
            </a:pPr>
            <a:r>
              <a:rPr lang="en-US" sz="3000" dirty="0" smtClean="0">
                <a:latin typeface="Comic Sans MS" pitchFamily="66" charset="0"/>
              </a:rPr>
              <a:t>Configure </a:t>
            </a:r>
            <a:r>
              <a:rPr lang="en-US" sz="3000" b="1" dirty="0" smtClean="0">
                <a:solidFill>
                  <a:schemeClr val="accent6"/>
                </a:solidFill>
                <a:latin typeface="Comic Sans MS" pitchFamily="66" charset="0"/>
              </a:rPr>
              <a:t>today’s routers</a:t>
            </a:r>
          </a:p>
          <a:p>
            <a:pPr lvl="1" eaLnBrk="1" hangingPunct="1">
              <a:defRPr/>
            </a:pPr>
            <a:r>
              <a:rPr lang="en-US" sz="3000" dirty="0" smtClean="0">
                <a:latin typeface="Comic Sans MS" pitchFamily="66" charset="0"/>
              </a:rPr>
              <a:t>Create </a:t>
            </a:r>
            <a:r>
              <a:rPr lang="en-US" sz="3000" b="1" dirty="0" smtClean="0">
                <a:solidFill>
                  <a:schemeClr val="accent6"/>
                </a:solidFill>
                <a:latin typeface="Comic Sans MS" pitchFamily="66" charset="0"/>
              </a:rPr>
              <a:t>new router configuration interface</a:t>
            </a:r>
          </a:p>
          <a:p>
            <a:pPr lvl="1" eaLnBrk="1" hangingPunct="1">
              <a:defRPr/>
            </a:pPr>
            <a:r>
              <a:rPr lang="en-US" sz="3000" dirty="0" smtClean="0">
                <a:latin typeface="Comic Sans MS" pitchFamily="66" charset="0"/>
              </a:rPr>
              <a:t>Build </a:t>
            </a:r>
            <a:r>
              <a:rPr lang="en-US" sz="3000" b="1" dirty="0" smtClean="0">
                <a:solidFill>
                  <a:schemeClr val="accent6"/>
                </a:solidFill>
                <a:latin typeface="Comic Sans MS" pitchFamily="66" charset="0"/>
              </a:rPr>
              <a:t>new router software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2"/>
          <p:cNvSpPr>
            <a:spLocks noGrp="1" noChangeArrowheads="1"/>
          </p:cNvSpPr>
          <p:nvPr>
            <p:ph type="title"/>
          </p:nvPr>
        </p:nvSpPr>
        <p:spPr>
          <a:xfrm>
            <a:off x="444500" y="82550"/>
            <a:ext cx="8229600" cy="1143000"/>
          </a:xfrm>
        </p:spPr>
        <p:txBody>
          <a:bodyPr/>
          <a:lstStyle/>
          <a:p>
            <a:pPr eaLnBrk="1" hangingPunct="1"/>
            <a:r>
              <a:rPr lang="en-US" sz="5400" smtClean="0">
                <a:latin typeface="Comic Sans MS" pitchFamily="66" charset="0"/>
              </a:rPr>
              <a:t>Wish List Revisited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3552" y="1380744"/>
            <a:ext cx="8229600" cy="4525963"/>
          </a:xfrm>
        </p:spPr>
        <p:txBody>
          <a:bodyPr/>
          <a:lstStyle/>
          <a:p>
            <a:pPr eaLnBrk="1" hangingPunct="1">
              <a:defRPr/>
            </a:pPr>
            <a:r>
              <a:rPr lang="en-US" b="1" dirty="0" smtClean="0">
                <a:solidFill>
                  <a:schemeClr val="accent6"/>
                </a:solidFill>
                <a:latin typeface="Comic Sans MS" pitchFamily="66" charset="0"/>
              </a:rPr>
              <a:t>Loop freedom</a:t>
            </a:r>
            <a:endParaRPr lang="en-US" sz="800" b="1" dirty="0" smtClean="0">
              <a:solidFill>
                <a:schemeClr val="accent6"/>
              </a:solidFill>
              <a:latin typeface="Comic Sans MS" pitchFamily="66" charset="0"/>
            </a:endParaRPr>
          </a:p>
          <a:p>
            <a:pPr eaLnBrk="1" hangingPunct="1">
              <a:defRPr/>
            </a:pPr>
            <a:r>
              <a:rPr lang="en-US" b="1" dirty="0" smtClean="0">
                <a:ln>
                  <a:solidFill>
                    <a:schemeClr val="bg2">
                      <a:lumMod val="20000"/>
                      <a:lumOff val="80000"/>
                    </a:schemeClr>
                  </a:solidFill>
                </a:ln>
                <a:solidFill>
                  <a:schemeClr val="bg1">
                    <a:lumMod val="75000"/>
                  </a:schemeClr>
                </a:solidFill>
                <a:latin typeface="Comic Sans MS" pitchFamily="66" charset="0"/>
              </a:rPr>
              <a:t>Fast convergence</a:t>
            </a:r>
            <a:endParaRPr lang="en-US" sz="700" b="1" dirty="0" smtClean="0">
              <a:ln>
                <a:solidFill>
                  <a:schemeClr val="bg2">
                    <a:lumMod val="20000"/>
                    <a:lumOff val="80000"/>
                  </a:schemeClr>
                </a:solidFill>
              </a:ln>
              <a:solidFill>
                <a:schemeClr val="bg1">
                  <a:lumMod val="75000"/>
                </a:schemeClr>
              </a:solidFill>
              <a:latin typeface="Comic Sans MS" pitchFamily="66" charset="0"/>
            </a:endParaRPr>
          </a:p>
          <a:p>
            <a:pPr eaLnBrk="1" hangingPunct="1">
              <a:defRPr/>
            </a:pPr>
            <a:r>
              <a:rPr lang="en-US" b="1" dirty="0" smtClean="0">
                <a:solidFill>
                  <a:schemeClr val="accent6"/>
                </a:solidFill>
                <a:latin typeface="Comic Sans MS" pitchFamily="66" charset="0"/>
              </a:rPr>
              <a:t>Security</a:t>
            </a:r>
            <a:endParaRPr lang="en-US" sz="700" b="1" dirty="0" smtClean="0">
              <a:solidFill>
                <a:schemeClr val="accent6"/>
              </a:solidFill>
              <a:latin typeface="Comic Sans MS" pitchFamily="66" charset="0"/>
            </a:endParaRPr>
          </a:p>
          <a:p>
            <a:pPr eaLnBrk="1" hangingPunct="1">
              <a:defRPr/>
            </a:pPr>
            <a:r>
              <a:rPr lang="en-US" b="1" dirty="0" smtClean="0">
                <a:solidFill>
                  <a:schemeClr val="bg1">
                    <a:lumMod val="75000"/>
                  </a:schemeClr>
                </a:solidFill>
                <a:latin typeface="Comic Sans MS" pitchFamily="66" charset="0"/>
              </a:rPr>
              <a:t>Incentive compatibility</a:t>
            </a:r>
            <a:endParaRPr lang="en-US" sz="700" b="1" dirty="0" smtClean="0">
              <a:solidFill>
                <a:schemeClr val="bg1">
                  <a:lumMod val="75000"/>
                </a:schemeClr>
              </a:solidFill>
              <a:latin typeface="Comic Sans MS" pitchFamily="66" charset="0"/>
            </a:endParaRPr>
          </a:p>
          <a:p>
            <a:pPr eaLnBrk="1" hangingPunct="1">
              <a:defRPr/>
            </a:pPr>
            <a:r>
              <a:rPr lang="en-US" b="1" dirty="0" smtClean="0">
                <a:solidFill>
                  <a:schemeClr val="accent6"/>
                </a:solidFill>
                <a:latin typeface="Comic Sans MS" pitchFamily="66" charset="0"/>
              </a:rPr>
              <a:t>Business policies</a:t>
            </a:r>
          </a:p>
          <a:p>
            <a:pPr eaLnBrk="1" hangingPunct="1">
              <a:defRPr/>
            </a:pPr>
            <a:r>
              <a:rPr lang="en-US" b="1" dirty="0" smtClean="0">
                <a:solidFill>
                  <a:schemeClr val="bg1">
                    <a:lumMod val="75000"/>
                  </a:schemeClr>
                </a:solidFill>
                <a:latin typeface="Comic Sans MS" pitchFamily="66" charset="0"/>
              </a:rPr>
              <a:t>Good performance</a:t>
            </a:r>
          </a:p>
          <a:p>
            <a:pPr eaLnBrk="1" hangingPunct="1">
              <a:defRPr/>
            </a:pPr>
            <a:r>
              <a:rPr lang="en-US" b="1" dirty="0" smtClean="0">
                <a:solidFill>
                  <a:schemeClr val="bg1">
                    <a:lumMod val="75000"/>
                  </a:schemeClr>
                </a:solidFill>
                <a:latin typeface="Comic Sans MS" pitchFamily="66" charset="0"/>
              </a:rPr>
              <a:t>Traffic engineering</a:t>
            </a:r>
            <a:endParaRPr lang="en-US" sz="700" b="1" dirty="0" smtClean="0">
              <a:solidFill>
                <a:schemeClr val="bg1">
                  <a:lumMod val="75000"/>
                </a:schemeClr>
              </a:solidFill>
              <a:latin typeface="Comic Sans MS" pitchFamily="66" charset="0"/>
            </a:endParaRPr>
          </a:p>
          <a:p>
            <a:pPr eaLnBrk="1" hangingPunct="1">
              <a:defRPr/>
            </a:pPr>
            <a:r>
              <a:rPr lang="en-US" b="1" dirty="0" smtClean="0">
                <a:solidFill>
                  <a:schemeClr val="bg1">
                    <a:lumMod val="75000"/>
                  </a:schemeClr>
                </a:solidFill>
                <a:latin typeface="Comic Sans MS" pitchFamily="66" charset="0"/>
              </a:rPr>
              <a:t>Scalability</a:t>
            </a:r>
            <a:endParaRPr lang="en-US" sz="700" b="1" dirty="0" smtClean="0">
              <a:solidFill>
                <a:schemeClr val="bg1">
                  <a:lumMod val="75000"/>
                </a:schemeClr>
              </a:solidFill>
              <a:latin typeface="Comic Sans MS" pitchFamily="66" charset="0"/>
            </a:endParaRPr>
          </a:p>
          <a:p>
            <a:pPr eaLnBrk="1" hangingPunct="1">
              <a:defRPr/>
            </a:pPr>
            <a:r>
              <a:rPr lang="en-US" b="1" dirty="0" smtClean="0">
                <a:solidFill>
                  <a:schemeClr val="accent6"/>
                </a:solidFill>
                <a:latin typeface="Comic Sans MS" pitchFamily="66" charset="0"/>
              </a:rPr>
              <a:t>Simplicity</a:t>
            </a:r>
            <a:endParaRPr lang="en-US" b="1" dirty="0">
              <a:solidFill>
                <a:schemeClr val="accent6"/>
              </a:solidFill>
              <a:latin typeface="Comic Sans MS" pitchFamily="66" charset="0"/>
            </a:endParaRPr>
          </a:p>
        </p:txBody>
      </p:sp>
      <p:sp>
        <p:nvSpPr>
          <p:cNvPr id="18" name="Smiley Face 17"/>
          <p:cNvSpPr/>
          <p:nvPr/>
        </p:nvSpPr>
        <p:spPr>
          <a:xfrm>
            <a:off x="3524250" y="1560513"/>
            <a:ext cx="279400" cy="292100"/>
          </a:xfrm>
          <a:prstGeom prst="smileyFac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9" name="Smiley Face 18"/>
          <p:cNvSpPr/>
          <p:nvPr/>
        </p:nvSpPr>
        <p:spPr>
          <a:xfrm>
            <a:off x="4138613" y="3906838"/>
            <a:ext cx="280987" cy="293687"/>
          </a:xfrm>
          <a:prstGeom prst="smileyFac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1" dirty="0"/>
          </a:p>
        </p:txBody>
      </p:sp>
      <p:sp>
        <p:nvSpPr>
          <p:cNvPr id="20" name="Smiley Face 19"/>
          <p:cNvSpPr/>
          <p:nvPr/>
        </p:nvSpPr>
        <p:spPr>
          <a:xfrm>
            <a:off x="2876550" y="6267450"/>
            <a:ext cx="280988" cy="292100"/>
          </a:xfrm>
          <a:prstGeom prst="smileyFac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31" name="Group 30"/>
          <p:cNvGrpSpPr>
            <a:grpSpLocks/>
          </p:cNvGrpSpPr>
          <p:nvPr/>
        </p:nvGrpSpPr>
        <p:grpSpPr bwMode="auto">
          <a:xfrm>
            <a:off x="2597150" y="2706688"/>
            <a:ext cx="596900" cy="304800"/>
            <a:chOff x="2596896" y="2706619"/>
            <a:chExt cx="597729" cy="304805"/>
          </a:xfrm>
        </p:grpSpPr>
        <p:sp>
          <p:nvSpPr>
            <p:cNvPr id="21" name="Smiley Face 20"/>
            <p:cNvSpPr/>
            <p:nvPr/>
          </p:nvSpPr>
          <p:spPr>
            <a:xfrm>
              <a:off x="2596896" y="2719319"/>
              <a:ext cx="279788" cy="292105"/>
            </a:xfrm>
            <a:prstGeom prst="smileyFac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b="1" dirty="0"/>
            </a:p>
          </p:txBody>
        </p:sp>
        <p:cxnSp>
          <p:nvCxnSpPr>
            <p:cNvPr id="25" name="Straight Connector 24"/>
            <p:cNvCxnSpPr/>
            <p:nvPr/>
          </p:nvCxnSpPr>
          <p:spPr>
            <a:xfrm rot="16200000" flipH="1">
              <a:off x="2966585" y="2862901"/>
              <a:ext cx="120652" cy="128767"/>
            </a:xfrm>
            <a:prstGeom prst="line">
              <a:avLst/>
            </a:prstGeom>
            <a:ln w="63500">
              <a:solidFill>
                <a:srgbClr val="FB671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5400000">
              <a:off x="2989746" y="2782732"/>
              <a:ext cx="280992" cy="128766"/>
            </a:xfrm>
            <a:prstGeom prst="line">
              <a:avLst/>
            </a:prstGeom>
            <a:ln w="63500">
              <a:solidFill>
                <a:srgbClr val="FB671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16200000" flipH="1">
              <a:off x="3070711" y="2758919"/>
              <a:ext cx="119064" cy="128766"/>
            </a:xfrm>
            <a:prstGeom prst="line">
              <a:avLst/>
            </a:prstGeom>
            <a:ln w="63500">
              <a:solidFill>
                <a:srgbClr val="FB671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2"/>
          <p:cNvSpPr>
            <a:spLocks noGrp="1" noChangeArrowheads="1"/>
          </p:cNvSpPr>
          <p:nvPr>
            <p:ph type="title"/>
          </p:nvPr>
        </p:nvSpPr>
        <p:spPr>
          <a:xfrm>
            <a:off x="444500" y="82550"/>
            <a:ext cx="8229600" cy="1143000"/>
          </a:xfrm>
        </p:spPr>
        <p:txBody>
          <a:bodyPr/>
          <a:lstStyle/>
          <a:p>
            <a:pPr eaLnBrk="1" hangingPunct="1"/>
            <a:r>
              <a:rPr lang="en-US" sz="5400" smtClean="0">
                <a:latin typeface="Comic Sans MS" pitchFamily="66" charset="0"/>
              </a:rPr>
              <a:t>Wish List Revisited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3363" y="1381125"/>
            <a:ext cx="8229600" cy="4525963"/>
          </a:xfrm>
        </p:spPr>
        <p:txBody>
          <a:bodyPr/>
          <a:lstStyle/>
          <a:p>
            <a:pPr eaLnBrk="1" hangingPunct="1">
              <a:defRPr/>
            </a:pPr>
            <a:r>
              <a:rPr lang="en-US" b="1" dirty="0" smtClean="0">
                <a:solidFill>
                  <a:schemeClr val="bg1">
                    <a:lumMod val="75000"/>
                  </a:schemeClr>
                </a:solidFill>
                <a:latin typeface="Comic Sans MS" pitchFamily="66" charset="0"/>
              </a:rPr>
              <a:t>Loop freedom</a:t>
            </a:r>
            <a:endParaRPr lang="en-US" sz="800" b="1" dirty="0" smtClean="0">
              <a:solidFill>
                <a:schemeClr val="bg1">
                  <a:lumMod val="75000"/>
                </a:schemeClr>
              </a:solidFill>
              <a:latin typeface="Comic Sans MS" pitchFamily="66" charset="0"/>
            </a:endParaRPr>
          </a:p>
          <a:p>
            <a:pPr eaLnBrk="1" hangingPunct="1">
              <a:defRPr/>
            </a:pPr>
            <a:r>
              <a:rPr lang="en-US" b="1" dirty="0" smtClean="0">
                <a:solidFill>
                  <a:schemeClr val="accent6"/>
                </a:solidFill>
                <a:latin typeface="Comic Sans MS" pitchFamily="66" charset="0"/>
              </a:rPr>
              <a:t>Fast convergence?</a:t>
            </a:r>
            <a:endParaRPr lang="en-US" sz="700" b="1" dirty="0" smtClean="0">
              <a:solidFill>
                <a:schemeClr val="accent6"/>
              </a:solidFill>
              <a:latin typeface="Comic Sans MS" pitchFamily="66" charset="0"/>
            </a:endParaRPr>
          </a:p>
          <a:p>
            <a:pPr eaLnBrk="1" hangingPunct="1">
              <a:defRPr/>
            </a:pPr>
            <a:r>
              <a:rPr lang="en-US" b="1" dirty="0" smtClean="0">
                <a:solidFill>
                  <a:schemeClr val="bg1">
                    <a:lumMod val="75000"/>
                  </a:schemeClr>
                </a:solidFill>
                <a:latin typeface="Comic Sans MS" pitchFamily="66" charset="0"/>
              </a:rPr>
              <a:t>Security</a:t>
            </a:r>
            <a:endParaRPr lang="en-US" sz="700" b="1" dirty="0" smtClean="0">
              <a:solidFill>
                <a:schemeClr val="bg1">
                  <a:lumMod val="75000"/>
                </a:schemeClr>
              </a:solidFill>
              <a:latin typeface="Comic Sans MS" pitchFamily="66" charset="0"/>
            </a:endParaRPr>
          </a:p>
          <a:p>
            <a:pPr eaLnBrk="1" hangingPunct="1">
              <a:defRPr/>
            </a:pPr>
            <a:r>
              <a:rPr lang="en-US" b="1" dirty="0" smtClean="0">
                <a:solidFill>
                  <a:schemeClr val="accent6"/>
                </a:solidFill>
                <a:latin typeface="Comic Sans MS" pitchFamily="66" charset="0"/>
              </a:rPr>
              <a:t>Incentive compatibility?</a:t>
            </a:r>
            <a:endParaRPr lang="en-US" sz="700" b="1" dirty="0" smtClean="0">
              <a:solidFill>
                <a:schemeClr val="accent6"/>
              </a:solidFill>
              <a:latin typeface="Comic Sans MS" pitchFamily="66" charset="0"/>
            </a:endParaRPr>
          </a:p>
          <a:p>
            <a:pPr eaLnBrk="1" hangingPunct="1">
              <a:defRPr/>
            </a:pPr>
            <a:r>
              <a:rPr lang="en-US" b="1" dirty="0" smtClean="0">
                <a:solidFill>
                  <a:schemeClr val="bg1">
                    <a:lumMod val="75000"/>
                  </a:schemeClr>
                </a:solidFill>
                <a:latin typeface="Comic Sans MS" pitchFamily="66" charset="0"/>
              </a:rPr>
              <a:t>Business policies</a:t>
            </a:r>
          </a:p>
          <a:p>
            <a:pPr eaLnBrk="1" hangingPunct="1">
              <a:defRPr/>
            </a:pPr>
            <a:r>
              <a:rPr lang="en-US" b="1" dirty="0" smtClean="0">
                <a:solidFill>
                  <a:schemeClr val="bg1">
                    <a:lumMod val="75000"/>
                  </a:schemeClr>
                </a:solidFill>
                <a:latin typeface="Comic Sans MS" pitchFamily="66" charset="0"/>
              </a:rPr>
              <a:t>Good performance</a:t>
            </a:r>
          </a:p>
          <a:p>
            <a:pPr eaLnBrk="1" hangingPunct="1">
              <a:defRPr/>
            </a:pPr>
            <a:r>
              <a:rPr lang="en-US" b="1" dirty="0" smtClean="0">
                <a:solidFill>
                  <a:schemeClr val="bg1">
                    <a:lumMod val="75000"/>
                  </a:schemeClr>
                </a:solidFill>
                <a:latin typeface="Comic Sans MS" pitchFamily="66" charset="0"/>
              </a:rPr>
              <a:t>Traffic engineering</a:t>
            </a:r>
            <a:endParaRPr lang="en-US" sz="700" b="1" dirty="0" smtClean="0">
              <a:solidFill>
                <a:schemeClr val="bg1">
                  <a:lumMod val="75000"/>
                </a:schemeClr>
              </a:solidFill>
              <a:latin typeface="Comic Sans MS" pitchFamily="66" charset="0"/>
            </a:endParaRPr>
          </a:p>
          <a:p>
            <a:pPr eaLnBrk="1" hangingPunct="1">
              <a:defRPr/>
            </a:pPr>
            <a:r>
              <a:rPr lang="en-US" b="1" dirty="0" smtClean="0">
                <a:solidFill>
                  <a:schemeClr val="accent6"/>
                </a:solidFill>
                <a:latin typeface="Comic Sans MS" pitchFamily="66" charset="0"/>
              </a:rPr>
              <a:t>Scalability?</a:t>
            </a:r>
            <a:endParaRPr lang="en-US" sz="700" b="1" dirty="0" smtClean="0">
              <a:solidFill>
                <a:schemeClr val="accent6"/>
              </a:solidFill>
              <a:latin typeface="Comic Sans MS" pitchFamily="66" charset="0"/>
            </a:endParaRPr>
          </a:p>
          <a:p>
            <a:pPr eaLnBrk="1" hangingPunct="1">
              <a:defRPr/>
            </a:pPr>
            <a:r>
              <a:rPr lang="en-US" b="1" dirty="0" smtClean="0">
                <a:solidFill>
                  <a:schemeClr val="bg1">
                    <a:lumMod val="75000"/>
                  </a:schemeClr>
                </a:solidFill>
                <a:latin typeface="Comic Sans MS" pitchFamily="66" charset="0"/>
              </a:rPr>
              <a:t>Simplicity</a:t>
            </a:r>
            <a:endParaRPr lang="en-US" b="1" dirty="0">
              <a:solidFill>
                <a:schemeClr val="bg1">
                  <a:lumMod val="75000"/>
                </a:schemeClr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36513"/>
            <a:ext cx="8229600" cy="1143000"/>
          </a:xfrm>
        </p:spPr>
        <p:txBody>
          <a:bodyPr/>
          <a:lstStyle/>
          <a:p>
            <a:pPr eaLnBrk="1" hangingPunct="1"/>
            <a:r>
              <a:rPr lang="en-US" sz="4000" smtClean="0">
                <a:solidFill>
                  <a:schemeClr val="tx1"/>
                </a:solidFill>
                <a:latin typeface="Comic Sans MS" pitchFamily="66" charset="0"/>
              </a:rPr>
              <a:t>Once Upon a Time… </a:t>
            </a:r>
            <a:br>
              <a:rPr lang="en-US" sz="4000" smtClean="0">
                <a:solidFill>
                  <a:schemeClr val="tx1"/>
                </a:solidFill>
                <a:latin typeface="Comic Sans MS" pitchFamily="66" charset="0"/>
              </a:rPr>
            </a:br>
            <a:r>
              <a:rPr lang="en-US" sz="4000" smtClean="0">
                <a:solidFill>
                  <a:schemeClr val="tx1"/>
                </a:solidFill>
                <a:latin typeface="Comic Sans MS" pitchFamily="66" charset="0"/>
              </a:rPr>
              <a:t>Internet Inter-Network Routing:</a:t>
            </a:r>
          </a:p>
        </p:txBody>
      </p:sp>
      <p:sp>
        <p:nvSpPr>
          <p:cNvPr id="18434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smtClean="0"/>
              <a:t> </a:t>
            </a:r>
          </a:p>
        </p:txBody>
      </p:sp>
      <p:sp>
        <p:nvSpPr>
          <p:cNvPr id="102452" name="Rectangle 52"/>
          <p:cNvSpPr>
            <a:spLocks noChangeArrowheads="1"/>
          </p:cNvSpPr>
          <p:nvPr/>
        </p:nvSpPr>
        <p:spPr bwMode="auto">
          <a:xfrm>
            <a:off x="242888" y="1639888"/>
            <a:ext cx="8443912" cy="410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/>
          <a:lstStyle/>
          <a:p>
            <a:pPr marL="341313" indent="-341313" defTabSz="457200">
              <a:spcBef>
                <a:spcPct val="20000"/>
              </a:spcBef>
              <a:buFontTx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sz="3600" b="1" dirty="0">
                <a:solidFill>
                  <a:schemeClr val="accent6"/>
                </a:solidFill>
                <a:latin typeface="Comic Sans MS" pitchFamily="66" charset="0"/>
              </a:rPr>
              <a:t>Small network</a:t>
            </a:r>
          </a:p>
          <a:p>
            <a:pPr marL="341313" indent="-341313" defTabSz="457200">
              <a:spcBef>
                <a:spcPct val="200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en-GB" sz="2800" b="1" dirty="0">
              <a:solidFill>
                <a:schemeClr val="accent6"/>
              </a:solidFill>
              <a:latin typeface="Comic Sans MS" pitchFamily="66" charset="0"/>
            </a:endParaRPr>
          </a:p>
          <a:p>
            <a:pPr marL="341313" indent="-341313" defTabSz="457200">
              <a:spcBef>
                <a:spcPct val="20000"/>
              </a:spcBef>
              <a:buFontTx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sz="3600" b="1" dirty="0">
                <a:solidFill>
                  <a:schemeClr val="accent6"/>
                </a:solidFill>
                <a:latin typeface="Comic Sans MS" pitchFamily="66" charset="0"/>
              </a:rPr>
              <a:t>Single administrative entity</a:t>
            </a:r>
          </a:p>
          <a:p>
            <a:pPr marL="798513" lvl="1" indent="-341313" defTabSz="457200">
              <a:spcBef>
                <a:spcPct val="20000"/>
              </a:spcBef>
              <a:buFont typeface="Wingdings" pitchFamily="2" charset="2"/>
              <a:buChar char="Ø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sz="2400" dirty="0">
                <a:latin typeface="Comic Sans MS" pitchFamily="66" charset="0"/>
              </a:rPr>
              <a:t>NSFNET</a:t>
            </a:r>
          </a:p>
          <a:p>
            <a:pPr marL="798513" lvl="1" indent="-341313" defTabSz="457200">
              <a:spcBef>
                <a:spcPct val="200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en-GB" sz="2400" dirty="0">
              <a:latin typeface="Comic Sans MS" pitchFamily="66" charset="0"/>
            </a:endParaRPr>
          </a:p>
          <a:p>
            <a:pPr marL="341313" indent="-341313" defTabSz="457200">
              <a:spcBef>
                <a:spcPct val="20000"/>
              </a:spcBef>
              <a:buFontTx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sz="3600" b="1" dirty="0">
                <a:solidFill>
                  <a:schemeClr val="accent6"/>
                </a:solidFill>
                <a:latin typeface="Comic Sans MS" pitchFamily="66" charset="0"/>
              </a:rPr>
              <a:t>Shortest-path routing</a:t>
            </a:r>
          </a:p>
          <a:p>
            <a:pPr marL="798513" lvl="1" indent="-341313" defTabSz="457200">
              <a:spcBef>
                <a:spcPct val="20000"/>
              </a:spcBef>
              <a:buFont typeface="Wingdings" pitchFamily="2" charset="2"/>
              <a:buChar char="Ø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sz="2400" dirty="0">
                <a:latin typeface="Comic Sans MS" pitchFamily="66" charset="0"/>
              </a:rPr>
              <a:t>distance-vector routing</a:t>
            </a:r>
          </a:p>
          <a:p>
            <a:pPr marL="341313" indent="-341313" defTabSz="457200">
              <a:spcBef>
                <a:spcPct val="200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en-GB" sz="2800" b="1" dirty="0">
              <a:solidFill>
                <a:schemeClr val="accent6"/>
              </a:solidFill>
              <a:latin typeface="Comic Sans MS" pitchFamily="66" charset="0"/>
            </a:endParaRPr>
          </a:p>
          <a:p>
            <a:pPr marL="341313" indent="-341313" defTabSz="457200">
              <a:spcBef>
                <a:spcPct val="20000"/>
              </a:spcBef>
              <a:buFontTx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sz="3600" b="1" dirty="0">
                <a:solidFill>
                  <a:schemeClr val="accent6"/>
                </a:solidFill>
                <a:latin typeface="Comic Sans MS" pitchFamily="66" charset="0"/>
              </a:rPr>
              <a:t>Then....</a:t>
            </a:r>
          </a:p>
        </p:txBody>
      </p:sp>
      <p:pic>
        <p:nvPicPr>
          <p:cNvPr id="5" name="Picture 12" descr="stack_of_money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54813" y="5292725"/>
            <a:ext cx="1752600" cy="140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36513"/>
            <a:ext cx="8229600" cy="1143000"/>
          </a:xfrm>
        </p:spPr>
        <p:txBody>
          <a:bodyPr/>
          <a:lstStyle/>
          <a:p>
            <a:pPr eaLnBrk="1" hangingPunct="1"/>
            <a:r>
              <a:rPr lang="en-US" sz="5400" smtClean="0">
                <a:solidFill>
                  <a:schemeClr val="tx1"/>
                </a:solidFill>
                <a:latin typeface="Comic Sans MS" pitchFamily="66" charset="0"/>
              </a:rPr>
              <a:t>Agenda</a:t>
            </a:r>
          </a:p>
        </p:txBody>
      </p:sp>
      <p:sp>
        <p:nvSpPr>
          <p:cNvPr id="55298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smtClean="0"/>
              <a:t> </a:t>
            </a:r>
          </a:p>
        </p:txBody>
      </p:sp>
      <p:sp>
        <p:nvSpPr>
          <p:cNvPr id="102452" name="Rectangle 52"/>
          <p:cNvSpPr>
            <a:spLocks noChangeArrowheads="1"/>
          </p:cNvSpPr>
          <p:nvPr/>
        </p:nvSpPr>
        <p:spPr bwMode="auto">
          <a:xfrm>
            <a:off x="242888" y="1444625"/>
            <a:ext cx="8443912" cy="410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/>
          <a:lstStyle/>
          <a:p>
            <a:pPr marL="341313" indent="-341313" defTabSz="457200">
              <a:spcBef>
                <a:spcPct val="20000"/>
              </a:spcBef>
              <a:buFontTx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sz="3600" dirty="0">
                <a:solidFill>
                  <a:schemeClr val="bg1">
                    <a:lumMod val="75000"/>
                  </a:schemeClr>
                </a:solidFill>
                <a:latin typeface="Comic Sans MS" pitchFamily="66" charset="0"/>
              </a:rPr>
              <a:t>next-hop routing</a:t>
            </a:r>
          </a:p>
          <a:p>
            <a:pPr marL="341313" indent="-341313" defTabSz="457200">
              <a:spcBef>
                <a:spcPct val="200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en-GB" sz="400" dirty="0">
              <a:latin typeface="Comic Sans MS" pitchFamily="66" charset="0"/>
            </a:endParaRPr>
          </a:p>
          <a:p>
            <a:pPr marL="341313" indent="-341313" defTabSz="457200">
              <a:spcBef>
                <a:spcPct val="20000"/>
              </a:spcBef>
              <a:buFontTx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sz="3600" b="1" dirty="0">
                <a:solidFill>
                  <a:schemeClr val="accent6"/>
                </a:solidFill>
                <a:latin typeface="Comic Sans MS" pitchFamily="66" charset="0"/>
              </a:rPr>
              <a:t>Fast convergence and</a:t>
            </a:r>
            <a:br>
              <a:rPr lang="en-GB" sz="3600" b="1" dirty="0">
                <a:solidFill>
                  <a:schemeClr val="accent6"/>
                </a:solidFill>
                <a:latin typeface="Comic Sans MS" pitchFamily="66" charset="0"/>
              </a:rPr>
            </a:br>
            <a:r>
              <a:rPr lang="en-GB" sz="3600" b="1" dirty="0">
                <a:solidFill>
                  <a:schemeClr val="accent6"/>
                </a:solidFill>
                <a:latin typeface="Comic Sans MS" pitchFamily="66" charset="0"/>
              </a:rPr>
              <a:t>Incentive-compatibility</a:t>
            </a:r>
          </a:p>
          <a:p>
            <a:pPr marL="341313" indent="-341313" defTabSz="457200">
              <a:spcBef>
                <a:spcPct val="200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en-GB" sz="400" dirty="0">
              <a:latin typeface="Comic Sans MS" pitchFamily="66" charset="0"/>
            </a:endParaRPr>
          </a:p>
          <a:p>
            <a:pPr marL="341313" indent="-341313" defTabSz="457200">
              <a:spcBef>
                <a:spcPct val="20000"/>
              </a:spcBef>
              <a:buFontTx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sz="3600" dirty="0">
                <a:latin typeface="Comic Sans MS" pitchFamily="66" charset="0"/>
              </a:rPr>
              <a:t>More scalable</a:t>
            </a:r>
            <a:br>
              <a:rPr lang="en-GB" sz="3600" dirty="0">
                <a:latin typeface="Comic Sans MS" pitchFamily="66" charset="0"/>
              </a:rPr>
            </a:br>
            <a:r>
              <a:rPr lang="en-GB" sz="3600" dirty="0">
                <a:latin typeface="Comic Sans MS" pitchFamily="66" charset="0"/>
              </a:rPr>
              <a:t>multipath routing</a:t>
            </a:r>
          </a:p>
          <a:p>
            <a:pPr marL="341313" indent="-341313" defTabSz="457200">
              <a:spcBef>
                <a:spcPct val="200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en-GB" sz="400" dirty="0">
              <a:latin typeface="Comic Sans MS" pitchFamily="66" charset="0"/>
            </a:endParaRPr>
          </a:p>
          <a:p>
            <a:pPr marL="341313" indent="-341313" defTabSz="457200">
              <a:spcBef>
                <a:spcPct val="20000"/>
              </a:spcBef>
              <a:buFontTx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sz="3600" dirty="0">
                <a:latin typeface="Comic Sans MS" pitchFamily="66" charset="0"/>
              </a:rPr>
              <a:t>Security, performance, </a:t>
            </a:r>
            <a:br>
              <a:rPr lang="en-GB" sz="3600" dirty="0">
                <a:latin typeface="Comic Sans MS" pitchFamily="66" charset="0"/>
              </a:rPr>
            </a:br>
            <a:r>
              <a:rPr lang="en-GB" sz="3600" dirty="0">
                <a:latin typeface="Comic Sans MS" pitchFamily="66" charset="0"/>
              </a:rPr>
              <a:t>traffic engineering</a:t>
            </a:r>
          </a:p>
          <a:p>
            <a:pPr marL="341313" indent="-341313" defTabSz="457200">
              <a:spcBef>
                <a:spcPct val="200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en-GB" sz="400" dirty="0">
              <a:latin typeface="Comic Sans MS" pitchFamily="66" charset="0"/>
            </a:endParaRPr>
          </a:p>
          <a:p>
            <a:pPr marL="341313" indent="-341313" defTabSz="457200">
              <a:spcBef>
                <a:spcPct val="20000"/>
              </a:spcBef>
              <a:buFontTx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sz="3600" dirty="0">
                <a:latin typeface="Comic Sans MS" pitchFamily="66" charset="0"/>
              </a:rPr>
              <a:t>Conclusions and future research</a:t>
            </a:r>
          </a:p>
          <a:p>
            <a:pPr marL="341313" indent="-341313" defTabSz="457200">
              <a:spcBef>
                <a:spcPct val="20000"/>
              </a:spcBef>
              <a:buFontTx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en-GB" sz="3200" dirty="0">
              <a:latin typeface="Comic Sans MS" pitchFamily="66" charset="0"/>
            </a:endParaRPr>
          </a:p>
          <a:p>
            <a:pPr marL="341313" indent="-341313" defTabSz="457200">
              <a:spcBef>
                <a:spcPct val="20000"/>
              </a:spcBef>
              <a:buFontTx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en-GB" sz="3200" dirty="0">
              <a:latin typeface="Comic Sans MS" pitchFamily="66" charset="0"/>
            </a:endParaRPr>
          </a:p>
        </p:txBody>
      </p:sp>
      <p:sp>
        <p:nvSpPr>
          <p:cNvPr id="7" name="Right Brace 6"/>
          <p:cNvSpPr/>
          <p:nvPr/>
        </p:nvSpPr>
        <p:spPr>
          <a:xfrm>
            <a:off x="6461125" y="2255838"/>
            <a:ext cx="463550" cy="2438400"/>
          </a:xfrm>
          <a:prstGeom prst="rightBrace">
            <a:avLst>
              <a:gd name="adj1" fmla="val 0"/>
              <a:gd name="adj2" fmla="val 50000"/>
            </a:avLst>
          </a:prstGeom>
          <a:ln w="508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7078663" y="3103563"/>
            <a:ext cx="1754187" cy="7080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4000" b="1" dirty="0">
                <a:solidFill>
                  <a:schemeClr val="accent6"/>
                </a:solidFill>
                <a:latin typeface="Comic Sans MS" pitchFamily="66" charset="0"/>
              </a:rPr>
              <a:t>merits</a:t>
            </a:r>
            <a:endParaRPr lang="en-US" sz="4000" b="1" dirty="0">
              <a:solidFill>
                <a:schemeClr val="accent6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6038"/>
            <a:ext cx="9144000" cy="1143000"/>
          </a:xfrm>
        </p:spPr>
        <p:txBody>
          <a:bodyPr/>
          <a:lstStyle/>
          <a:p>
            <a:pPr eaLnBrk="1" hangingPunct="1"/>
            <a:r>
              <a:rPr lang="en-US" sz="5400" smtClean="0">
                <a:latin typeface="Comic Sans MS" pitchFamily="66" charset="0"/>
              </a:rPr>
              <a:t>Existence of Stable State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" y="1646238"/>
            <a:ext cx="8956675" cy="2924175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dirty="0" smtClean="0">
                <a:solidFill>
                  <a:schemeClr val="accent6"/>
                </a:solidFill>
                <a:latin typeface="Comic Sans MS" pitchFamily="66" charset="0"/>
              </a:rPr>
              <a:t>Existence of stable state not guaranteed </a:t>
            </a:r>
            <a:r>
              <a:rPr lang="en-US" sz="3600" dirty="0" smtClean="0">
                <a:latin typeface="Comic Sans MS" pitchFamily="66" charset="0"/>
              </a:rPr>
              <a:t>even with next-hop rankings (Rule 1)</a:t>
            </a:r>
            <a:r>
              <a:rPr lang="en-US" sz="2400" dirty="0" smtClean="0">
                <a:latin typeface="Comic Sans MS" pitchFamily="66" charset="0"/>
              </a:rPr>
              <a:t> [</a:t>
            </a:r>
            <a:r>
              <a:rPr lang="en-US" sz="2400" dirty="0" err="1" smtClean="0">
                <a:latin typeface="Comic Sans MS" pitchFamily="66" charset="0"/>
              </a:rPr>
              <a:t>Feamster-Johari-Balakrishnan</a:t>
            </a:r>
            <a:r>
              <a:rPr lang="en-US" sz="2400" dirty="0" smtClean="0">
                <a:latin typeface="Comic Sans MS" pitchFamily="66" charset="0"/>
              </a:rPr>
              <a:t>]</a:t>
            </a:r>
            <a:endParaRPr lang="en-US" sz="3600" dirty="0" smtClean="0">
              <a:latin typeface="Comic Sans MS" pitchFamily="66" charset="0"/>
            </a:endParaRPr>
          </a:p>
          <a:p>
            <a:pPr eaLnBrk="1" hangingPunct="1">
              <a:defRPr/>
            </a:pPr>
            <a:endParaRPr lang="en-US" sz="2000" b="1" u="sng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pPr eaLnBrk="1" hangingPunct="1">
              <a:defRPr/>
            </a:pPr>
            <a:r>
              <a:rPr lang="en-US" sz="3600" b="1" u="sng" dirty="0" err="1" smtClean="0">
                <a:solidFill>
                  <a:srgbClr val="FF0000"/>
                </a:solidFill>
                <a:latin typeface="Comic Sans MS" pitchFamily="66" charset="0"/>
              </a:rPr>
              <a:t>Thm</a:t>
            </a:r>
            <a:r>
              <a:rPr lang="en-US" sz="3600" b="1" dirty="0" smtClean="0">
                <a:solidFill>
                  <a:srgbClr val="FF0000"/>
                </a:solidFill>
                <a:latin typeface="Comic Sans MS" pitchFamily="66" charset="0"/>
              </a:rPr>
              <a:t>:</a:t>
            </a:r>
            <a:r>
              <a:rPr lang="en-US" sz="3600" dirty="0" smtClean="0">
                <a:latin typeface="Comic Sans MS" pitchFamily="66" charset="0"/>
              </a:rPr>
              <a:t> If the next-hop routing rules hold, then </a:t>
            </a:r>
            <a:r>
              <a:rPr lang="en-US" sz="3600" b="1" dirty="0" smtClean="0">
                <a:solidFill>
                  <a:schemeClr val="accent6"/>
                </a:solidFill>
                <a:latin typeface="Comic Sans MS" pitchFamily="66" charset="0"/>
              </a:rPr>
              <a:t>a stable state exists in the network.</a:t>
            </a:r>
          </a:p>
          <a:p>
            <a:pPr eaLnBrk="1" hangingPunct="1">
              <a:defRPr/>
            </a:pPr>
            <a:endParaRPr lang="en-US" sz="2000" dirty="0" smtClean="0">
              <a:latin typeface="Comic Sans MS" pitchFamily="66" charset="0"/>
            </a:endParaRPr>
          </a:p>
          <a:p>
            <a:pPr eaLnBrk="1" hangingPunct="1">
              <a:defRPr/>
            </a:pPr>
            <a:r>
              <a:rPr lang="en-US" sz="3600" dirty="0" smtClean="0">
                <a:latin typeface="Comic Sans MS" pitchFamily="66" charset="0"/>
              </a:rPr>
              <a:t>What about (fast!) convergence?</a:t>
            </a:r>
          </a:p>
          <a:p>
            <a:pPr eaLnBrk="1" hangingPunct="1">
              <a:defRPr/>
            </a:pPr>
            <a:endParaRPr lang="en-US" sz="3600" dirty="0" smtClean="0">
              <a:latin typeface="Comic Sans MS" pitchFamily="66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2" name="Straight Connector 51"/>
          <p:cNvCxnSpPr>
            <a:stCxn id="5" idx="1"/>
            <a:endCxn id="4" idx="4"/>
          </p:cNvCxnSpPr>
          <p:nvPr/>
        </p:nvCxnSpPr>
        <p:spPr>
          <a:xfrm rot="16200000" flipV="1">
            <a:off x="2605881" y="4723607"/>
            <a:ext cx="2136775" cy="80168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6038"/>
            <a:ext cx="8229600" cy="1143000"/>
          </a:xfrm>
        </p:spPr>
        <p:txBody>
          <a:bodyPr/>
          <a:lstStyle/>
          <a:p>
            <a:pPr eaLnBrk="1" hangingPunct="1"/>
            <a:r>
              <a:rPr lang="en-US" sz="5400" smtClean="0">
                <a:latin typeface="Comic Sans MS" pitchFamily="66" charset="0"/>
              </a:rPr>
              <a:t>BGP Oscillations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913" y="1395413"/>
            <a:ext cx="8956675" cy="2925762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sz="3600" dirty="0" smtClean="0">
                <a:latin typeface="Comic Sans MS" pitchFamily="66" charset="0"/>
              </a:rPr>
              <a:t>	</a:t>
            </a:r>
            <a:r>
              <a:rPr lang="en-US" sz="3600" b="1" dirty="0" smtClean="0">
                <a:solidFill>
                  <a:schemeClr val="accent6"/>
                </a:solidFill>
                <a:latin typeface="Comic Sans MS" pitchFamily="66" charset="0"/>
              </a:rPr>
              <a:t>BGP not guaranteed to converge </a:t>
            </a:r>
            <a:r>
              <a:rPr lang="en-US" sz="3600" dirty="0" smtClean="0">
                <a:latin typeface="Comic Sans MS" pitchFamily="66" charset="0"/>
              </a:rPr>
              <a:t>even with next-hop routing!</a:t>
            </a:r>
            <a:r>
              <a:rPr lang="en-US" sz="2000" dirty="0" smtClean="0">
                <a:latin typeface="Comic Sans MS" pitchFamily="66" charset="0"/>
              </a:rPr>
              <a:t> [Griffin-Shepherd-</a:t>
            </a:r>
            <a:r>
              <a:rPr lang="en-US" sz="2000" dirty="0" err="1" smtClean="0">
                <a:latin typeface="Comic Sans MS" pitchFamily="66" charset="0"/>
              </a:rPr>
              <a:t>Wilfong</a:t>
            </a:r>
            <a:r>
              <a:rPr lang="en-US" sz="2000" dirty="0" smtClean="0">
                <a:latin typeface="Comic Sans MS" pitchFamily="66" charset="0"/>
              </a:rPr>
              <a:t>]</a:t>
            </a:r>
            <a:endParaRPr lang="en-US" sz="2400" dirty="0" smtClean="0">
              <a:latin typeface="Comic Sans MS" pitchFamily="66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2921000" y="3336925"/>
            <a:ext cx="706438" cy="71913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b="1" dirty="0">
                <a:latin typeface="Comic Sans MS" pitchFamily="66" charset="0"/>
              </a:rPr>
              <a:t>1</a:t>
            </a:r>
            <a:endParaRPr lang="en-US" sz="2800" b="1" dirty="0">
              <a:latin typeface="Comic Sans MS" pitchFamily="66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3970338" y="6089650"/>
            <a:ext cx="719137" cy="703263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b="1" dirty="0">
                <a:latin typeface="Comic Sans MS" pitchFamily="66" charset="0"/>
              </a:rPr>
              <a:t>d</a:t>
            </a:r>
            <a:endParaRPr lang="en-US" sz="2800" b="1" dirty="0">
              <a:latin typeface="Comic Sans MS" pitchFamily="66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5029200" y="3338513"/>
            <a:ext cx="698500" cy="735012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b="1" dirty="0">
                <a:latin typeface="Comic Sans MS" pitchFamily="66" charset="0"/>
              </a:rPr>
              <a:t>2</a:t>
            </a:r>
            <a:endParaRPr lang="en-US" sz="2800" b="1" dirty="0">
              <a:latin typeface="Comic Sans MS" pitchFamily="66" charset="0"/>
            </a:endParaRPr>
          </a:p>
        </p:txBody>
      </p:sp>
      <p:cxnSp>
        <p:nvCxnSpPr>
          <p:cNvPr id="8" name="Straight Connector 7"/>
          <p:cNvCxnSpPr>
            <a:stCxn id="5" idx="7"/>
            <a:endCxn id="6" idx="4"/>
          </p:cNvCxnSpPr>
          <p:nvPr/>
        </p:nvCxnSpPr>
        <p:spPr>
          <a:xfrm rot="5400000" flipH="1" flipV="1">
            <a:off x="3921918" y="4736307"/>
            <a:ext cx="2119313" cy="79375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stCxn id="4" idx="6"/>
            <a:endCxn id="6" idx="2"/>
          </p:cNvCxnSpPr>
          <p:nvPr/>
        </p:nvCxnSpPr>
        <p:spPr>
          <a:xfrm>
            <a:off x="3627438" y="3695700"/>
            <a:ext cx="1401762" cy="11113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stCxn id="5" idx="1"/>
            <a:endCxn id="4" idx="4"/>
          </p:cNvCxnSpPr>
          <p:nvPr/>
        </p:nvCxnSpPr>
        <p:spPr>
          <a:xfrm rot="16200000" flipV="1">
            <a:off x="2605881" y="4723607"/>
            <a:ext cx="2136775" cy="801688"/>
          </a:xfrm>
          <a:prstGeom prst="line">
            <a:avLst/>
          </a:prstGeom>
          <a:ln w="50800">
            <a:solidFill>
              <a:schemeClr val="accent6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stCxn id="6" idx="2"/>
            <a:endCxn id="4" idx="6"/>
          </p:cNvCxnSpPr>
          <p:nvPr/>
        </p:nvCxnSpPr>
        <p:spPr>
          <a:xfrm rot="10800000">
            <a:off x="3627438" y="3695700"/>
            <a:ext cx="1401762" cy="11113"/>
          </a:xfrm>
          <a:prstGeom prst="line">
            <a:avLst/>
          </a:prstGeom>
          <a:ln w="50800">
            <a:solidFill>
              <a:schemeClr val="accent6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>
            <a:stCxn id="5" idx="7"/>
            <a:endCxn id="6" idx="4"/>
          </p:cNvCxnSpPr>
          <p:nvPr/>
        </p:nvCxnSpPr>
        <p:spPr>
          <a:xfrm rot="5400000" flipH="1" flipV="1">
            <a:off x="3921918" y="4736307"/>
            <a:ext cx="2119313" cy="793750"/>
          </a:xfrm>
          <a:prstGeom prst="line">
            <a:avLst/>
          </a:prstGeom>
          <a:ln w="50800">
            <a:solidFill>
              <a:schemeClr val="accent6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Cloud Callout 70"/>
          <p:cNvSpPr/>
          <p:nvPr/>
        </p:nvSpPr>
        <p:spPr>
          <a:xfrm>
            <a:off x="622300" y="3425825"/>
            <a:ext cx="1868488" cy="679450"/>
          </a:xfrm>
          <a:prstGeom prst="cloudCallout">
            <a:avLst>
              <a:gd name="adj1" fmla="val 68772"/>
              <a:gd name="adj2" fmla="val -7628"/>
            </a:avLst>
          </a:prstGeom>
          <a:solidFill>
            <a:schemeClr val="accent5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b="1" dirty="0">
                <a:solidFill>
                  <a:schemeClr val="tx1"/>
                </a:solidFill>
                <a:latin typeface="Comic Sans MS" pitchFamily="66" charset="0"/>
              </a:rPr>
              <a:t>2 &gt; d</a:t>
            </a:r>
          </a:p>
        </p:txBody>
      </p:sp>
      <p:sp>
        <p:nvSpPr>
          <p:cNvPr id="39" name="Cloud Callout 38"/>
          <p:cNvSpPr/>
          <p:nvPr/>
        </p:nvSpPr>
        <p:spPr>
          <a:xfrm>
            <a:off x="6211888" y="3432175"/>
            <a:ext cx="1868487" cy="679450"/>
          </a:xfrm>
          <a:prstGeom prst="cloudCallout">
            <a:avLst>
              <a:gd name="adj1" fmla="val -70195"/>
              <a:gd name="adj2" fmla="val -4038"/>
            </a:avLst>
          </a:prstGeom>
          <a:solidFill>
            <a:schemeClr val="accent5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b="1" dirty="0">
                <a:solidFill>
                  <a:schemeClr val="tx1"/>
                </a:solidFill>
                <a:latin typeface="Comic Sans MS" pitchFamily="66" charset="0"/>
              </a:rPr>
              <a:t>1 &gt; d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800" smtClean="0">
                <a:latin typeface="Comic Sans MS" pitchFamily="66" charset="0"/>
              </a:rPr>
              <a:t>The Commercial Internet</a:t>
            </a:r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8763"/>
            <a:ext cx="8229600" cy="3775075"/>
          </a:xfrm>
        </p:spPr>
        <p:txBody>
          <a:bodyPr/>
          <a:lstStyle/>
          <a:p>
            <a:pPr marL="341313" indent="-341313" defTabSz="45720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sz="3600" dirty="0" err="1" smtClean="0">
                <a:latin typeface="Comic Sans MS" pitchFamily="66" charset="0"/>
              </a:rPr>
              <a:t>ASes</a:t>
            </a:r>
            <a:r>
              <a:rPr lang="en-US" sz="3600" dirty="0" smtClean="0">
                <a:latin typeface="Comic Sans MS" pitchFamily="66" charset="0"/>
              </a:rPr>
              <a:t> sign long-term contracts.</a:t>
            </a:r>
          </a:p>
          <a:p>
            <a:pPr marL="341313" indent="-341313" defTabSz="457200"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en-US" sz="3000" dirty="0" smtClean="0">
              <a:latin typeface="Comic Sans MS" pitchFamily="66" charset="0"/>
            </a:endParaRPr>
          </a:p>
          <a:p>
            <a:pPr marL="341313" indent="-341313" defTabSz="45720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sz="3600" dirty="0" smtClean="0">
                <a:latin typeface="Comic Sans MS" pitchFamily="66" charset="0"/>
              </a:rPr>
              <a:t>Neighboring pairs of </a:t>
            </a:r>
            <a:r>
              <a:rPr lang="en-US" sz="3600" dirty="0" err="1" smtClean="0">
                <a:latin typeface="Comic Sans MS" pitchFamily="66" charset="0"/>
              </a:rPr>
              <a:t>ASes</a:t>
            </a:r>
            <a:r>
              <a:rPr lang="en-US" sz="3600" dirty="0" smtClean="0">
                <a:latin typeface="Comic Sans MS" pitchFamily="66" charset="0"/>
              </a:rPr>
              <a:t> have:</a:t>
            </a:r>
            <a:endParaRPr lang="en-US" sz="1050" dirty="0" smtClean="0">
              <a:latin typeface="Comic Sans MS" pitchFamily="66" charset="0"/>
            </a:endParaRPr>
          </a:p>
          <a:p>
            <a:pPr lvl="1" eaLnBrk="1" hangingPunct="1">
              <a:defRPr/>
            </a:pPr>
            <a:r>
              <a:rPr lang="en-US" sz="2400" dirty="0" smtClean="0">
                <a:latin typeface="Comic Sans MS" pitchFamily="66" charset="0"/>
              </a:rPr>
              <a:t>a </a:t>
            </a:r>
            <a:r>
              <a:rPr lang="en-US" sz="2400" b="1" dirty="0" smtClean="0">
                <a:solidFill>
                  <a:schemeClr val="accent6"/>
                </a:solidFill>
                <a:latin typeface="Comic Sans MS" pitchFamily="66" charset="0"/>
              </a:rPr>
              <a:t>customer-provider</a:t>
            </a:r>
            <a:r>
              <a:rPr lang="en-US" sz="2400" dirty="0" smtClean="0">
                <a:latin typeface="Comic Sans MS" pitchFamily="66" charset="0"/>
              </a:rPr>
              <a:t> relationship</a:t>
            </a:r>
            <a:endParaRPr lang="en-US" sz="1100" dirty="0" smtClean="0">
              <a:latin typeface="Comic Sans MS" pitchFamily="66" charset="0"/>
            </a:endParaRPr>
          </a:p>
          <a:p>
            <a:pPr lvl="1" eaLnBrk="1" hangingPunct="1">
              <a:defRPr/>
            </a:pPr>
            <a:r>
              <a:rPr lang="en-US" sz="2400" dirty="0" smtClean="0">
                <a:latin typeface="Comic Sans MS" pitchFamily="66" charset="0"/>
              </a:rPr>
              <a:t>a </a:t>
            </a:r>
            <a:r>
              <a:rPr lang="en-US" sz="2400" b="1" dirty="0" smtClean="0">
                <a:solidFill>
                  <a:schemeClr val="accent6"/>
                </a:solidFill>
                <a:latin typeface="Comic Sans MS" pitchFamily="66" charset="0"/>
              </a:rPr>
              <a:t>peering</a:t>
            </a:r>
            <a:r>
              <a:rPr lang="en-US" sz="2400" dirty="0" smtClean="0">
                <a:latin typeface="Comic Sans MS" pitchFamily="66" charset="0"/>
              </a:rPr>
              <a:t> relationship</a:t>
            </a:r>
          </a:p>
        </p:txBody>
      </p:sp>
      <p:sp>
        <p:nvSpPr>
          <p:cNvPr id="61443" name="Line 4"/>
          <p:cNvSpPr>
            <a:spLocks noChangeShapeType="1"/>
          </p:cNvSpPr>
          <p:nvPr/>
        </p:nvSpPr>
        <p:spPr bwMode="auto">
          <a:xfrm flipH="1">
            <a:off x="4857750" y="5391150"/>
            <a:ext cx="155575" cy="6556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444" name="Line 5"/>
          <p:cNvSpPr>
            <a:spLocks noChangeShapeType="1"/>
          </p:cNvSpPr>
          <p:nvPr/>
        </p:nvSpPr>
        <p:spPr bwMode="auto">
          <a:xfrm>
            <a:off x="5564188" y="5391150"/>
            <a:ext cx="138112" cy="758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445" name="Line 6"/>
          <p:cNvSpPr>
            <a:spLocks noChangeShapeType="1"/>
          </p:cNvSpPr>
          <p:nvPr/>
        </p:nvSpPr>
        <p:spPr bwMode="auto">
          <a:xfrm flipH="1">
            <a:off x="2166938" y="5287963"/>
            <a:ext cx="465137" cy="741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446" name="Line 7"/>
          <p:cNvSpPr>
            <a:spLocks noChangeShapeType="1"/>
          </p:cNvSpPr>
          <p:nvPr/>
        </p:nvSpPr>
        <p:spPr bwMode="auto">
          <a:xfrm>
            <a:off x="2994025" y="5303838"/>
            <a:ext cx="34925" cy="7254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447" name="Line 8"/>
          <p:cNvSpPr>
            <a:spLocks noChangeShapeType="1"/>
          </p:cNvSpPr>
          <p:nvPr/>
        </p:nvSpPr>
        <p:spPr bwMode="auto">
          <a:xfrm>
            <a:off x="3408363" y="5287963"/>
            <a:ext cx="379412" cy="6889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448" name="Line 9"/>
          <p:cNvSpPr>
            <a:spLocks noChangeShapeType="1"/>
          </p:cNvSpPr>
          <p:nvPr/>
        </p:nvSpPr>
        <p:spPr bwMode="auto">
          <a:xfrm>
            <a:off x="3425825" y="5183188"/>
            <a:ext cx="148272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449" name="Line 10"/>
          <p:cNvSpPr>
            <a:spLocks noChangeShapeType="1"/>
          </p:cNvSpPr>
          <p:nvPr/>
        </p:nvSpPr>
        <p:spPr bwMode="auto">
          <a:xfrm>
            <a:off x="3856038" y="6115050"/>
            <a:ext cx="984250" cy="34925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450" name="Oval 11"/>
          <p:cNvSpPr>
            <a:spLocks noChangeArrowheads="1"/>
          </p:cNvSpPr>
          <p:nvPr/>
        </p:nvSpPr>
        <p:spPr bwMode="auto">
          <a:xfrm>
            <a:off x="2252663" y="4803775"/>
            <a:ext cx="1414462" cy="725488"/>
          </a:xfrm>
          <a:prstGeom prst="ellipse">
            <a:avLst/>
          </a:prstGeom>
          <a:solidFill>
            <a:srgbClr val="99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b="1">
              <a:latin typeface="Comic Sans MS" pitchFamily="66" charset="0"/>
            </a:endParaRPr>
          </a:p>
        </p:txBody>
      </p:sp>
      <p:sp>
        <p:nvSpPr>
          <p:cNvPr id="61451" name="Oval 12"/>
          <p:cNvSpPr>
            <a:spLocks noChangeArrowheads="1"/>
          </p:cNvSpPr>
          <p:nvPr/>
        </p:nvSpPr>
        <p:spPr bwMode="auto">
          <a:xfrm>
            <a:off x="4545013" y="4818063"/>
            <a:ext cx="1414462" cy="725487"/>
          </a:xfrm>
          <a:prstGeom prst="ellipse">
            <a:avLst/>
          </a:prstGeom>
          <a:solidFill>
            <a:srgbClr val="99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b="1">
              <a:latin typeface="Comic Sans MS" pitchFamily="66" charset="0"/>
            </a:endParaRPr>
          </a:p>
        </p:txBody>
      </p:sp>
      <p:sp>
        <p:nvSpPr>
          <p:cNvPr id="61452" name="Oval 13"/>
          <p:cNvSpPr>
            <a:spLocks noChangeArrowheads="1"/>
          </p:cNvSpPr>
          <p:nvPr/>
        </p:nvSpPr>
        <p:spPr bwMode="auto">
          <a:xfrm>
            <a:off x="1873250" y="5803900"/>
            <a:ext cx="558800" cy="534988"/>
          </a:xfrm>
          <a:prstGeom prst="ellipse">
            <a:avLst/>
          </a:prstGeom>
          <a:solidFill>
            <a:srgbClr val="99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b="1">
              <a:latin typeface="Comic Sans MS" pitchFamily="66" charset="0"/>
            </a:endParaRPr>
          </a:p>
        </p:txBody>
      </p:sp>
      <p:sp>
        <p:nvSpPr>
          <p:cNvPr id="61453" name="Oval 14"/>
          <p:cNvSpPr>
            <a:spLocks noChangeArrowheads="1"/>
          </p:cNvSpPr>
          <p:nvPr/>
        </p:nvSpPr>
        <p:spPr bwMode="auto">
          <a:xfrm>
            <a:off x="2749550" y="5818188"/>
            <a:ext cx="558800" cy="534987"/>
          </a:xfrm>
          <a:prstGeom prst="ellipse">
            <a:avLst/>
          </a:prstGeom>
          <a:solidFill>
            <a:srgbClr val="99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b="1">
              <a:latin typeface="Comic Sans MS" pitchFamily="66" charset="0"/>
            </a:endParaRPr>
          </a:p>
        </p:txBody>
      </p:sp>
      <p:sp>
        <p:nvSpPr>
          <p:cNvPr id="61454" name="Oval 15"/>
          <p:cNvSpPr>
            <a:spLocks noChangeArrowheads="1"/>
          </p:cNvSpPr>
          <p:nvPr/>
        </p:nvSpPr>
        <p:spPr bwMode="auto">
          <a:xfrm>
            <a:off x="3578225" y="5835650"/>
            <a:ext cx="558800" cy="534988"/>
          </a:xfrm>
          <a:prstGeom prst="ellipse">
            <a:avLst/>
          </a:prstGeom>
          <a:solidFill>
            <a:srgbClr val="99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b="1">
              <a:latin typeface="Comic Sans MS" pitchFamily="66" charset="0"/>
            </a:endParaRPr>
          </a:p>
        </p:txBody>
      </p:sp>
      <p:sp>
        <p:nvSpPr>
          <p:cNvPr id="61455" name="Oval 16"/>
          <p:cNvSpPr>
            <a:spLocks noChangeArrowheads="1"/>
          </p:cNvSpPr>
          <p:nvPr/>
        </p:nvSpPr>
        <p:spPr bwMode="auto">
          <a:xfrm>
            <a:off x="4545013" y="5853113"/>
            <a:ext cx="558800" cy="534987"/>
          </a:xfrm>
          <a:prstGeom prst="ellipse">
            <a:avLst/>
          </a:prstGeom>
          <a:solidFill>
            <a:srgbClr val="99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b="1">
              <a:latin typeface="Comic Sans MS" pitchFamily="66" charset="0"/>
            </a:endParaRPr>
          </a:p>
        </p:txBody>
      </p:sp>
      <p:sp>
        <p:nvSpPr>
          <p:cNvPr id="61456" name="Oval 17"/>
          <p:cNvSpPr>
            <a:spLocks noChangeArrowheads="1"/>
          </p:cNvSpPr>
          <p:nvPr/>
        </p:nvSpPr>
        <p:spPr bwMode="auto">
          <a:xfrm>
            <a:off x="5408613" y="5870575"/>
            <a:ext cx="558800" cy="534988"/>
          </a:xfrm>
          <a:prstGeom prst="ellipse">
            <a:avLst/>
          </a:prstGeom>
          <a:solidFill>
            <a:srgbClr val="99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b="1">
              <a:latin typeface="Comic Sans MS" pitchFamily="66" charset="0"/>
            </a:endParaRPr>
          </a:p>
        </p:txBody>
      </p:sp>
      <p:sp>
        <p:nvSpPr>
          <p:cNvPr id="61457" name="Text Box 18"/>
          <p:cNvSpPr txBox="1">
            <a:spLocks noChangeArrowheads="1"/>
          </p:cNvSpPr>
          <p:nvPr/>
        </p:nvSpPr>
        <p:spPr bwMode="auto">
          <a:xfrm>
            <a:off x="3800475" y="4851400"/>
            <a:ext cx="6778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Comic Sans MS" pitchFamily="66" charset="0"/>
              </a:rPr>
              <a:t>peer</a:t>
            </a:r>
          </a:p>
        </p:txBody>
      </p:sp>
      <p:sp>
        <p:nvSpPr>
          <p:cNvPr id="61458" name="Text Box 19"/>
          <p:cNvSpPr txBox="1">
            <a:spLocks noChangeArrowheads="1"/>
          </p:cNvSpPr>
          <p:nvPr/>
        </p:nvSpPr>
        <p:spPr bwMode="auto">
          <a:xfrm>
            <a:off x="6007100" y="5024438"/>
            <a:ext cx="123666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Comic Sans MS" pitchFamily="66" charset="0"/>
              </a:rPr>
              <a:t>providers</a:t>
            </a:r>
          </a:p>
        </p:txBody>
      </p:sp>
      <p:sp>
        <p:nvSpPr>
          <p:cNvPr id="61459" name="Text Box 20"/>
          <p:cNvSpPr txBox="1">
            <a:spLocks noChangeArrowheads="1"/>
          </p:cNvSpPr>
          <p:nvPr/>
        </p:nvSpPr>
        <p:spPr bwMode="auto">
          <a:xfrm>
            <a:off x="6076950" y="5989638"/>
            <a:ext cx="12985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Comic Sans MS" pitchFamily="66" charset="0"/>
              </a:rPr>
              <a:t>customers</a:t>
            </a:r>
          </a:p>
        </p:txBody>
      </p:sp>
      <p:sp>
        <p:nvSpPr>
          <p:cNvPr id="61460" name="Text Box 21"/>
          <p:cNvSpPr txBox="1">
            <a:spLocks noChangeArrowheads="1"/>
          </p:cNvSpPr>
          <p:nvPr/>
        </p:nvSpPr>
        <p:spPr bwMode="auto">
          <a:xfrm>
            <a:off x="4040188" y="5627688"/>
            <a:ext cx="67786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Comic Sans MS" pitchFamily="66" charset="0"/>
              </a:rPr>
              <a:t>peer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Rectangle 2"/>
          <p:cNvSpPr>
            <a:spLocks noGrp="1" noChangeArrowheads="1"/>
          </p:cNvSpPr>
          <p:nvPr>
            <p:ph type="title"/>
          </p:nvPr>
        </p:nvSpPr>
        <p:spPr>
          <a:xfrm>
            <a:off x="171450" y="96838"/>
            <a:ext cx="8929688" cy="1143000"/>
          </a:xfrm>
        </p:spPr>
        <p:txBody>
          <a:bodyPr/>
          <a:lstStyle/>
          <a:p>
            <a:pPr eaLnBrk="1" hangingPunct="1"/>
            <a:r>
              <a:rPr lang="en-US" sz="5400" smtClean="0">
                <a:latin typeface="Comic Sans MS" pitchFamily="66" charset="0"/>
              </a:rPr>
              <a:t>Gao-Rexford Framework</a:t>
            </a:r>
            <a:endParaRPr lang="en-US" smtClean="0">
              <a:latin typeface="Comic Sans MS" pitchFamily="66" charset="0"/>
            </a:endParaRPr>
          </a:p>
        </p:txBody>
      </p:sp>
      <p:sp>
        <p:nvSpPr>
          <p:cNvPr id="205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4613" y="1692275"/>
            <a:ext cx="8874125" cy="5037138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3600" dirty="0" smtClean="0">
                <a:latin typeface="Comic Sans MS" pitchFamily="66" charset="0"/>
                <a:ea typeface="Arial Unicode MS" pitchFamily="34" charset="-128"/>
                <a:cs typeface="Arial Unicode MS" pitchFamily="34" charset="-128"/>
              </a:rPr>
              <a:t>3 simple conditions that are naturally induced by </a:t>
            </a:r>
            <a:r>
              <a:rPr lang="en-US" sz="3600" smtClean="0">
                <a:latin typeface="Comic Sans MS" pitchFamily="66" charset="0"/>
                <a:ea typeface="Arial Unicode MS" pitchFamily="34" charset="-128"/>
                <a:cs typeface="Arial Unicode MS" pitchFamily="34" charset="-128"/>
              </a:rPr>
              <a:t>the AS-business-hierarchy</a:t>
            </a:r>
            <a:r>
              <a:rPr lang="en-US" sz="3600" dirty="0" smtClean="0">
                <a:latin typeface="Comic Sans MS" pitchFamily="66" charset="0"/>
                <a:ea typeface="Arial Unicode MS" pitchFamily="34" charset="-128"/>
                <a:cs typeface="Arial Unicode MS" pitchFamily="34" charset="-128"/>
              </a:rPr>
              <a:t>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b="1" dirty="0" smtClean="0">
                <a:solidFill>
                  <a:schemeClr val="accent6"/>
                </a:solidFill>
                <a:latin typeface="Comic Sans MS" pitchFamily="66" charset="0"/>
                <a:ea typeface="Arial Unicode MS" pitchFamily="34" charset="-128"/>
                <a:cs typeface="Arial Unicode MS" pitchFamily="34" charset="-128"/>
              </a:rPr>
              <a:t>Topology condition, Preference condition, Export condition</a:t>
            </a:r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endParaRPr lang="en-US" sz="2000" b="1" dirty="0" smtClean="0">
              <a:solidFill>
                <a:schemeClr val="accent6"/>
              </a:solidFill>
              <a:latin typeface="Comic Sans MS" pitchFamily="66" charset="0"/>
              <a:ea typeface="Arial Unicode MS" pitchFamily="34" charset="-128"/>
              <a:cs typeface="Arial Unicode MS" pitchFamily="34" charset="-128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sz="3600" dirty="0" smtClean="0">
                <a:latin typeface="Comic Sans MS" pitchFamily="66" charset="0"/>
                <a:ea typeface="Arial Unicode MS" pitchFamily="34" charset="-128"/>
                <a:cs typeface="Arial Unicode MS" pitchFamily="34" charset="-128"/>
              </a:rPr>
              <a:t>If the </a:t>
            </a:r>
            <a:r>
              <a:rPr lang="en-US" sz="3600" dirty="0" err="1" smtClean="0">
                <a:latin typeface="Comic Sans MS" pitchFamily="66" charset="0"/>
                <a:ea typeface="Arial Unicode MS" pitchFamily="34" charset="-128"/>
                <a:cs typeface="Arial Unicode MS" pitchFamily="34" charset="-128"/>
              </a:rPr>
              <a:t>Gao</a:t>
            </a:r>
            <a:r>
              <a:rPr lang="en-US" sz="3600" dirty="0" smtClean="0">
                <a:latin typeface="Comic Sans MS" pitchFamily="66" charset="0"/>
                <a:ea typeface="Arial Unicode MS" pitchFamily="34" charset="-128"/>
                <a:cs typeface="Arial Unicode MS" pitchFamily="34" charset="-128"/>
              </a:rPr>
              <a:t>-Rexford conditions hold, then BGP is </a:t>
            </a:r>
            <a:r>
              <a:rPr lang="en-US" sz="3600" b="1" u="sng" dirty="0" smtClean="0">
                <a:solidFill>
                  <a:schemeClr val="accent6"/>
                </a:solidFill>
                <a:latin typeface="Comic Sans MS" pitchFamily="66" charset="0"/>
                <a:ea typeface="Arial Unicode MS" pitchFamily="34" charset="-128"/>
                <a:cs typeface="Arial Unicode MS" pitchFamily="34" charset="-128"/>
              </a:rPr>
              <a:t>guaranteed</a:t>
            </a:r>
            <a:r>
              <a:rPr lang="en-US" sz="3600" b="1" dirty="0" smtClean="0">
                <a:solidFill>
                  <a:schemeClr val="accent6"/>
                </a:solidFill>
                <a:latin typeface="Comic Sans MS" pitchFamily="66" charset="0"/>
                <a:ea typeface="Arial Unicode MS" pitchFamily="34" charset="-128"/>
                <a:cs typeface="Arial Unicode MS" pitchFamily="34" charset="-128"/>
              </a:rPr>
              <a:t> to converge to a stable state.</a:t>
            </a:r>
            <a:r>
              <a:rPr lang="en-US" sz="2400" dirty="0" smtClean="0">
                <a:latin typeface="Comic Sans MS" pitchFamily="66" charset="0"/>
                <a:ea typeface="Arial Unicode MS" pitchFamily="34" charset="-128"/>
                <a:cs typeface="Arial Unicode MS" pitchFamily="34" charset="-128"/>
              </a:rPr>
              <a:t> [</a:t>
            </a:r>
            <a:r>
              <a:rPr lang="en-US" sz="2400" dirty="0" err="1" smtClean="0">
                <a:latin typeface="Comic Sans MS" pitchFamily="66" charset="0"/>
                <a:ea typeface="Arial Unicode MS" pitchFamily="34" charset="-128"/>
                <a:cs typeface="Arial Unicode MS" pitchFamily="34" charset="-128"/>
              </a:rPr>
              <a:t>Gao</a:t>
            </a:r>
            <a:r>
              <a:rPr lang="en-US" sz="2400" dirty="0" smtClean="0">
                <a:latin typeface="Comic Sans MS" pitchFamily="66" charset="0"/>
                <a:ea typeface="Arial Unicode MS" pitchFamily="34" charset="-128"/>
                <a:cs typeface="Arial Unicode MS" pitchFamily="34" charset="-128"/>
              </a:rPr>
              <a:t>-Rexford]</a:t>
            </a:r>
            <a:endParaRPr lang="en-US" sz="2800" dirty="0" smtClean="0">
              <a:latin typeface="Comic Sans MS" pitchFamily="66" charset="0"/>
              <a:ea typeface="Arial Unicode MS" pitchFamily="34" charset="-128"/>
              <a:cs typeface="Arial Unicode MS" pitchFamily="34" charset="-128"/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en-US" sz="2000" dirty="0" smtClean="0">
              <a:latin typeface="Comic Sans MS" pitchFamily="66" charset="0"/>
              <a:ea typeface="Arial Unicode MS" pitchFamily="34" charset="-128"/>
              <a:cs typeface="Arial Unicode MS" pitchFamily="34" charset="-128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sz="3600" dirty="0" smtClean="0">
                <a:latin typeface="Comic Sans MS" pitchFamily="66" charset="0"/>
                <a:ea typeface="Arial Unicode MS" pitchFamily="34" charset="-128"/>
                <a:cs typeface="Arial Unicode MS" pitchFamily="34" charset="-128"/>
              </a:rPr>
              <a:t>But, this might require </a:t>
            </a:r>
            <a:r>
              <a:rPr lang="en-US" sz="3600" b="1" u="sng" dirty="0" smtClean="0">
                <a:solidFill>
                  <a:schemeClr val="accent6"/>
                </a:solidFill>
                <a:latin typeface="Comic Sans MS" pitchFamily="66" charset="0"/>
                <a:ea typeface="Arial Unicode MS" pitchFamily="34" charset="-128"/>
                <a:cs typeface="Arial Unicode MS" pitchFamily="34" charset="-128"/>
              </a:rPr>
              <a:t>exponentially</a:t>
            </a:r>
            <a:r>
              <a:rPr lang="en-US" sz="3600" b="1" dirty="0" smtClean="0">
                <a:solidFill>
                  <a:schemeClr val="accent6"/>
                </a:solidFill>
                <a:latin typeface="Comic Sans MS" pitchFamily="66" charset="0"/>
                <a:ea typeface="Arial Unicode MS" pitchFamily="34" charset="-128"/>
                <a:cs typeface="Arial Unicode MS" pitchFamily="34" charset="-128"/>
              </a:rPr>
              <a:t>-many forwarding changes!</a:t>
            </a:r>
            <a:r>
              <a:rPr lang="en-US" sz="2400" dirty="0" smtClean="0">
                <a:latin typeface="Comic Sans MS" pitchFamily="66" charset="0"/>
                <a:ea typeface="Arial Unicode MS" pitchFamily="34" charset="-128"/>
                <a:cs typeface="Arial Unicode MS" pitchFamily="34" charset="-128"/>
              </a:rPr>
              <a:t> [</a:t>
            </a:r>
            <a:r>
              <a:rPr lang="en-US" sz="2400" dirty="0" err="1" smtClean="0">
                <a:latin typeface="Comic Sans MS" pitchFamily="66" charset="0"/>
                <a:ea typeface="Arial Unicode MS" pitchFamily="34" charset="-128"/>
                <a:cs typeface="Arial Unicode MS" pitchFamily="34" charset="-128"/>
              </a:rPr>
              <a:t>Syed</a:t>
            </a:r>
            <a:r>
              <a:rPr lang="en-US" sz="2400" dirty="0" smtClean="0">
                <a:latin typeface="Comic Sans MS" pitchFamily="66" charset="0"/>
                <a:ea typeface="Arial Unicode MS" pitchFamily="34" charset="-128"/>
                <a:cs typeface="Arial Unicode MS" pitchFamily="34" charset="-128"/>
              </a:rPr>
              <a:t>-Rexford]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6038"/>
            <a:ext cx="8229600" cy="1143000"/>
          </a:xfrm>
        </p:spPr>
        <p:txBody>
          <a:bodyPr/>
          <a:lstStyle/>
          <a:p>
            <a:pPr eaLnBrk="1" hangingPunct="1"/>
            <a:r>
              <a:rPr lang="en-US" sz="4800" smtClean="0">
                <a:latin typeface="Comic Sans MS" pitchFamily="66" charset="0"/>
              </a:rPr>
              <a:t>Fast BGP Convergence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813" y="1550988"/>
            <a:ext cx="8956675" cy="518795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u="sng" dirty="0" err="1" smtClean="0">
                <a:solidFill>
                  <a:srgbClr val="FF0000"/>
                </a:solidFill>
                <a:latin typeface="Comic Sans MS" pitchFamily="66" charset="0"/>
              </a:rPr>
              <a:t>Thm</a:t>
            </a:r>
            <a:r>
              <a:rPr lang="en-US" sz="3600" b="1" dirty="0" smtClean="0">
                <a:solidFill>
                  <a:srgbClr val="FF0000"/>
                </a:solidFill>
                <a:latin typeface="Comic Sans MS" pitchFamily="66" charset="0"/>
              </a:rPr>
              <a:t>:</a:t>
            </a:r>
            <a:r>
              <a:rPr lang="en-US" sz="3600" dirty="0" smtClean="0">
                <a:latin typeface="Comic Sans MS" pitchFamily="66" charset="0"/>
              </a:rPr>
              <a:t> In the </a:t>
            </a:r>
            <a:r>
              <a:rPr lang="en-US" sz="3600" dirty="0" err="1" smtClean="0">
                <a:latin typeface="Comic Sans MS" pitchFamily="66" charset="0"/>
              </a:rPr>
              <a:t>Gao</a:t>
            </a:r>
            <a:r>
              <a:rPr lang="en-US" sz="3600" dirty="0" smtClean="0">
                <a:latin typeface="Comic Sans MS" pitchFamily="66" charset="0"/>
              </a:rPr>
              <a:t>-Rexford framework, </a:t>
            </a:r>
            <a:r>
              <a:rPr lang="en-US" sz="3600" b="1" dirty="0" smtClean="0">
                <a:solidFill>
                  <a:schemeClr val="accent6"/>
                </a:solidFill>
                <a:latin typeface="Comic Sans MS" pitchFamily="66" charset="0"/>
              </a:rPr>
              <a:t>next-hop routing convergence to a stable state involves at most O(|L|</a:t>
            </a:r>
            <a:r>
              <a:rPr lang="en-US" sz="3600" b="1" baseline="30000" dirty="0" smtClean="0">
                <a:solidFill>
                  <a:schemeClr val="accent6"/>
                </a:solidFill>
                <a:latin typeface="Comic Sans MS" pitchFamily="66" charset="0"/>
              </a:rPr>
              <a:t>2</a:t>
            </a:r>
            <a:r>
              <a:rPr lang="en-US" sz="3600" b="1" dirty="0" smtClean="0">
                <a:solidFill>
                  <a:schemeClr val="accent6"/>
                </a:solidFill>
                <a:latin typeface="Comic Sans MS" pitchFamily="66" charset="0"/>
              </a:rPr>
              <a:t>) forwarding changes</a:t>
            </a:r>
            <a:r>
              <a:rPr lang="en-US" sz="3600" dirty="0" smtClean="0">
                <a:solidFill>
                  <a:schemeClr val="accent6"/>
                </a:solidFill>
                <a:latin typeface="Comic Sans MS" pitchFamily="66" charset="0"/>
              </a:rPr>
              <a:t> </a:t>
            </a:r>
            <a:r>
              <a:rPr lang="en-US" sz="3600" dirty="0" smtClean="0">
                <a:latin typeface="Comic Sans MS" pitchFamily="66" charset="0"/>
              </a:rPr>
              <a:t>(|L| = # links).</a:t>
            </a:r>
          </a:p>
          <a:p>
            <a:pPr lvl="1" eaLnBrk="1" hangingPunct="1">
              <a:defRPr/>
            </a:pPr>
            <a:r>
              <a:rPr lang="en-US" sz="3200" dirty="0" smtClean="0">
                <a:latin typeface="Comic Sans MS" pitchFamily="66" charset="0"/>
              </a:rPr>
              <a:t>all network topologies</a:t>
            </a:r>
          </a:p>
          <a:p>
            <a:pPr lvl="1" eaLnBrk="1" hangingPunct="1">
              <a:defRPr/>
            </a:pPr>
            <a:r>
              <a:rPr lang="en-US" sz="3200" dirty="0" smtClean="0">
                <a:latin typeface="Comic Sans MS" pitchFamily="66" charset="0"/>
              </a:rPr>
              <a:t>all timings of AS activations and update message arrivals</a:t>
            </a:r>
          </a:p>
          <a:p>
            <a:pPr lvl="1" eaLnBrk="1" hangingPunct="1">
              <a:defRPr/>
            </a:pPr>
            <a:r>
              <a:rPr lang="en-US" sz="3200" dirty="0" smtClean="0">
                <a:latin typeface="Comic Sans MS" pitchFamily="66" charset="0"/>
              </a:rPr>
              <a:t>all initial routing states</a:t>
            </a:r>
          </a:p>
          <a:p>
            <a:pPr lvl="1" eaLnBrk="1" hangingPunct="1">
              <a:defRPr/>
            </a:pPr>
            <a:r>
              <a:rPr lang="en-US" sz="3200" dirty="0" smtClean="0">
                <a:latin typeface="Comic Sans MS" pitchFamily="66" charset="0"/>
              </a:rPr>
              <a:t>all initial “beliefs”</a:t>
            </a:r>
            <a:endParaRPr lang="en-US" dirty="0" smtClean="0">
              <a:latin typeface="Comic Sans MS" pitchFamily="66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6038"/>
            <a:ext cx="8229600" cy="1143000"/>
          </a:xfrm>
        </p:spPr>
        <p:txBody>
          <a:bodyPr/>
          <a:lstStyle/>
          <a:p>
            <a:pPr eaLnBrk="1" hangingPunct="1"/>
            <a:r>
              <a:rPr lang="en-US" sz="4800" smtClean="0">
                <a:latin typeface="Comic Sans MS" pitchFamily="66" charset="0"/>
              </a:rPr>
              <a:t>Simulations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746250"/>
            <a:ext cx="9144000" cy="4751388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dirty="0" smtClean="0">
                <a:solidFill>
                  <a:schemeClr val="accent6"/>
                </a:solidFill>
                <a:latin typeface="Comic Sans MS" pitchFamily="66" charset="0"/>
              </a:rPr>
              <a:t>C-BGP simulator</a:t>
            </a:r>
          </a:p>
          <a:p>
            <a:pPr eaLnBrk="1" hangingPunct="1">
              <a:buFontTx/>
              <a:buNone/>
              <a:defRPr/>
            </a:pPr>
            <a:endParaRPr lang="en-US" b="1" dirty="0" smtClean="0">
              <a:latin typeface="Comic Sans MS" pitchFamily="66" charset="0"/>
            </a:endParaRPr>
          </a:p>
          <a:p>
            <a:pPr eaLnBrk="1" hangingPunct="1">
              <a:defRPr/>
            </a:pPr>
            <a:r>
              <a:rPr lang="en-US" sz="3600" b="1" dirty="0" smtClean="0">
                <a:solidFill>
                  <a:schemeClr val="accent6"/>
                </a:solidFill>
                <a:latin typeface="Comic Sans MS" pitchFamily="66" charset="0"/>
              </a:rPr>
              <a:t>Cyclops AS-level topology,</a:t>
            </a:r>
            <a:br>
              <a:rPr lang="en-US" sz="3600" b="1" dirty="0" smtClean="0">
                <a:solidFill>
                  <a:schemeClr val="accent6"/>
                </a:solidFill>
                <a:latin typeface="Comic Sans MS" pitchFamily="66" charset="0"/>
              </a:rPr>
            </a:br>
            <a:r>
              <a:rPr lang="en-US" sz="3600" b="1" dirty="0" smtClean="0">
                <a:solidFill>
                  <a:schemeClr val="accent6"/>
                </a:solidFill>
                <a:latin typeface="Comic Sans MS" pitchFamily="66" charset="0"/>
              </a:rPr>
              <a:t>Jan 1</a:t>
            </a:r>
            <a:r>
              <a:rPr lang="en-US" sz="3600" b="1" baseline="30000" dirty="0" smtClean="0">
                <a:solidFill>
                  <a:schemeClr val="accent6"/>
                </a:solidFill>
                <a:latin typeface="Comic Sans MS" pitchFamily="66" charset="0"/>
              </a:rPr>
              <a:t>st</a:t>
            </a:r>
            <a:r>
              <a:rPr lang="en-US" sz="3600" b="1" dirty="0" smtClean="0">
                <a:solidFill>
                  <a:schemeClr val="accent6"/>
                </a:solidFill>
                <a:latin typeface="Comic Sans MS" pitchFamily="66" charset="0"/>
              </a:rPr>
              <a:t> 2010</a:t>
            </a:r>
            <a:endParaRPr lang="en-US" sz="3600" dirty="0" smtClean="0">
              <a:solidFill>
                <a:schemeClr val="accent6"/>
              </a:solidFill>
              <a:latin typeface="Comic Sans MS" pitchFamily="66" charset="0"/>
            </a:endParaRPr>
          </a:p>
          <a:p>
            <a:pPr lvl="1" eaLnBrk="1" hangingPunct="1">
              <a:defRPr/>
            </a:pPr>
            <a:r>
              <a:rPr lang="en-US" sz="2400" b="1" dirty="0" smtClean="0">
                <a:latin typeface="Comic Sans MS" pitchFamily="66" charset="0"/>
              </a:rPr>
              <a:t>33,976 </a:t>
            </a:r>
            <a:r>
              <a:rPr lang="en-US" sz="2400" b="1" dirty="0" err="1" smtClean="0">
                <a:latin typeface="Comic Sans MS" pitchFamily="66" charset="0"/>
              </a:rPr>
              <a:t>ASes</a:t>
            </a:r>
            <a:r>
              <a:rPr lang="en-US" sz="2400" b="1" dirty="0" smtClean="0">
                <a:latin typeface="Comic Sans MS" pitchFamily="66" charset="0"/>
              </a:rPr>
              <a:t>, ~5000 non-stubs</a:t>
            </a:r>
          </a:p>
          <a:p>
            <a:pPr eaLnBrk="1" hangingPunct="1">
              <a:defRPr/>
            </a:pPr>
            <a:endParaRPr lang="en-US" b="1" dirty="0" smtClean="0">
              <a:solidFill>
                <a:schemeClr val="accent6"/>
              </a:solidFill>
              <a:latin typeface="Comic Sans MS" pitchFamily="66" charset="0"/>
            </a:endParaRPr>
          </a:p>
          <a:p>
            <a:pPr eaLnBrk="1" hangingPunct="1">
              <a:defRPr/>
            </a:pPr>
            <a:r>
              <a:rPr lang="en-US" sz="3600" b="1" dirty="0" smtClean="0">
                <a:solidFill>
                  <a:schemeClr val="accent6"/>
                </a:solidFill>
                <a:latin typeface="Comic Sans MS" pitchFamily="66" charset="0"/>
              </a:rPr>
              <a:t>Protocols</a:t>
            </a:r>
          </a:p>
          <a:p>
            <a:pPr lvl="1" eaLnBrk="1" hangingPunct="1">
              <a:defRPr/>
            </a:pPr>
            <a:r>
              <a:rPr lang="en-US" sz="2400" b="1" dirty="0" smtClean="0">
                <a:latin typeface="Comic Sans MS" pitchFamily="66" charset="0"/>
              </a:rPr>
              <a:t>BGP, Prefer Recent Route (PRR), next-hop routing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6038"/>
            <a:ext cx="8229600" cy="1143000"/>
          </a:xfrm>
        </p:spPr>
        <p:txBody>
          <a:bodyPr/>
          <a:lstStyle/>
          <a:p>
            <a:pPr eaLnBrk="1" hangingPunct="1"/>
            <a:r>
              <a:rPr lang="en-US" sz="4800" smtClean="0">
                <a:latin typeface="Comic Sans MS" pitchFamily="66" charset="0"/>
              </a:rPr>
              <a:t>Simulations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11313"/>
            <a:ext cx="9144000" cy="4752975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dirty="0" smtClean="0">
                <a:solidFill>
                  <a:schemeClr val="accent6"/>
                </a:solidFill>
                <a:latin typeface="Comic Sans MS" pitchFamily="66" charset="0"/>
              </a:rPr>
              <a:t>Metrics</a:t>
            </a:r>
          </a:p>
          <a:p>
            <a:pPr lvl="1" eaLnBrk="1" hangingPunct="1">
              <a:defRPr/>
            </a:pPr>
            <a:r>
              <a:rPr lang="en-US" sz="2400" b="1" dirty="0" smtClean="0">
                <a:latin typeface="Comic Sans MS" pitchFamily="66" charset="0"/>
              </a:rPr>
              <a:t># forwarding changes, # routing changes, # updates </a:t>
            </a:r>
          </a:p>
          <a:p>
            <a:pPr eaLnBrk="1" hangingPunct="1">
              <a:defRPr/>
            </a:pPr>
            <a:endParaRPr lang="en-US" dirty="0" smtClean="0">
              <a:latin typeface="Comic Sans MS" pitchFamily="66" charset="0"/>
            </a:endParaRPr>
          </a:p>
          <a:p>
            <a:pPr eaLnBrk="1" hangingPunct="1">
              <a:defRPr/>
            </a:pPr>
            <a:r>
              <a:rPr lang="en-US" sz="3600" b="1" dirty="0" smtClean="0">
                <a:solidFill>
                  <a:schemeClr val="accent6"/>
                </a:solidFill>
                <a:latin typeface="Comic Sans MS" pitchFamily="66" charset="0"/>
              </a:rPr>
              <a:t>Events</a:t>
            </a:r>
          </a:p>
          <a:p>
            <a:pPr lvl="1" eaLnBrk="1" hangingPunct="1">
              <a:defRPr/>
            </a:pPr>
            <a:r>
              <a:rPr lang="en-US" sz="2400" b="1" dirty="0" smtClean="0">
                <a:latin typeface="Comic Sans MS" pitchFamily="66" charset="0"/>
              </a:rPr>
              <a:t>prefix up, link failure, link recovery</a:t>
            </a:r>
          </a:p>
          <a:p>
            <a:pPr eaLnBrk="1" hangingPunct="1">
              <a:defRPr/>
            </a:pPr>
            <a:endParaRPr lang="en-US" b="1" dirty="0" smtClean="0">
              <a:latin typeface="Comic Sans MS" pitchFamily="66" charset="0"/>
            </a:endParaRPr>
          </a:p>
          <a:p>
            <a:pPr eaLnBrk="1" hangingPunct="1">
              <a:defRPr/>
            </a:pPr>
            <a:r>
              <a:rPr lang="en-US" sz="3600" b="1" dirty="0" smtClean="0">
                <a:solidFill>
                  <a:schemeClr val="accent6"/>
                </a:solidFill>
                <a:latin typeface="Comic Sans MS" pitchFamily="66" charset="0"/>
              </a:rPr>
              <a:t>Methodology</a:t>
            </a:r>
          </a:p>
          <a:p>
            <a:pPr lvl="1" eaLnBrk="1" hangingPunct="1">
              <a:defRPr/>
            </a:pPr>
            <a:r>
              <a:rPr lang="en-US" sz="2400" b="1" dirty="0" smtClean="0">
                <a:latin typeface="Comic Sans MS" pitchFamily="66" charset="0"/>
              </a:rPr>
              <a:t>500 experiments</a:t>
            </a:r>
          </a:p>
          <a:p>
            <a:pPr lvl="1" eaLnBrk="1" hangingPunct="1">
              <a:defRPr/>
            </a:pPr>
            <a:r>
              <a:rPr lang="en-US" sz="2400" b="1" dirty="0" smtClean="0">
                <a:latin typeface="Comic Sans MS" pitchFamily="66" charset="0"/>
              </a:rPr>
              <a:t>10,000 vantage points (all non-stubs, 5000 stubs)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68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2725" y="1550988"/>
            <a:ext cx="8458200" cy="5257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6038"/>
            <a:ext cx="8229600" cy="1143000"/>
          </a:xfrm>
        </p:spPr>
        <p:txBody>
          <a:bodyPr/>
          <a:lstStyle/>
          <a:p>
            <a:pPr eaLnBrk="1" hangingPunct="1"/>
            <a:r>
              <a:rPr lang="en-US" sz="4800" smtClean="0">
                <a:latin typeface="Comic Sans MS" pitchFamily="66" charset="0"/>
              </a:rPr>
              <a:t>Simulation Results</a:t>
            </a:r>
            <a:br>
              <a:rPr lang="en-US" sz="4800" smtClean="0">
                <a:latin typeface="Comic Sans MS" pitchFamily="66" charset="0"/>
              </a:rPr>
            </a:br>
            <a:r>
              <a:rPr lang="en-US" sz="3600" smtClean="0">
                <a:latin typeface="Comic Sans MS" pitchFamily="66" charset="0"/>
              </a:rPr>
              <a:t>(# Forwarding Changes)</a:t>
            </a:r>
          </a:p>
        </p:txBody>
      </p:sp>
      <p:sp>
        <p:nvSpPr>
          <p:cNvPr id="4" name="Line Callout 1 3"/>
          <p:cNvSpPr/>
          <p:nvPr/>
        </p:nvSpPr>
        <p:spPr>
          <a:xfrm>
            <a:off x="6046788" y="3949700"/>
            <a:ext cx="1938337" cy="671513"/>
          </a:xfrm>
          <a:prstGeom prst="borderCallout1">
            <a:avLst>
              <a:gd name="adj1" fmla="val 97538"/>
              <a:gd name="adj2" fmla="val 90225"/>
              <a:gd name="adj3" fmla="val 228259"/>
              <a:gd name="adj4" fmla="val 74439"/>
            </a:avLst>
          </a:prstGeom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b="1" dirty="0">
                <a:solidFill>
                  <a:schemeClr val="tx1"/>
                </a:solidFill>
                <a:latin typeface="Comic Sans MS" pitchFamily="66" charset="0"/>
              </a:rPr>
              <a:t>maximum number of BGP forwarding changes &gt; 20</a:t>
            </a:r>
            <a:endParaRPr lang="en-US" sz="14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6" name="Line Callout 1 5"/>
          <p:cNvSpPr/>
          <p:nvPr/>
        </p:nvSpPr>
        <p:spPr>
          <a:xfrm>
            <a:off x="2687638" y="2000250"/>
            <a:ext cx="2139950" cy="798513"/>
          </a:xfrm>
          <a:prstGeom prst="borderCallout1">
            <a:avLst>
              <a:gd name="adj1" fmla="val 100973"/>
              <a:gd name="adj2" fmla="val 49345"/>
              <a:gd name="adj3" fmla="val 450830"/>
              <a:gd name="adj4" fmla="val 8611"/>
            </a:avLst>
          </a:prstGeom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b="1" dirty="0">
                <a:solidFill>
                  <a:schemeClr val="tx1"/>
                </a:solidFill>
                <a:latin typeface="Comic Sans MS" pitchFamily="66" charset="0"/>
              </a:rPr>
              <a:t>maximum number of routing changes in next-hop routing = 3</a:t>
            </a:r>
            <a:endParaRPr lang="en-US" sz="14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7" name="Line Callout 1 6"/>
          <p:cNvSpPr/>
          <p:nvPr/>
        </p:nvSpPr>
        <p:spPr>
          <a:xfrm>
            <a:off x="4572000" y="3011488"/>
            <a:ext cx="1938338" cy="738187"/>
          </a:xfrm>
          <a:prstGeom prst="borderCallout1">
            <a:avLst>
              <a:gd name="adj1" fmla="val 100973"/>
              <a:gd name="adj2" fmla="val 49345"/>
              <a:gd name="adj3" fmla="val 359512"/>
              <a:gd name="adj4" fmla="val 226"/>
            </a:avLst>
          </a:prstGeom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b="1" dirty="0">
                <a:solidFill>
                  <a:schemeClr val="tx1"/>
                </a:solidFill>
                <a:latin typeface="Comic Sans MS" pitchFamily="66" charset="0"/>
              </a:rPr>
              <a:t>maximum number of forwarding changes</a:t>
            </a:r>
            <a:br>
              <a:rPr lang="en-US" sz="1400" b="1" dirty="0">
                <a:solidFill>
                  <a:schemeClr val="tx1"/>
                </a:solidFill>
                <a:latin typeface="Comic Sans MS" pitchFamily="66" charset="0"/>
              </a:rPr>
            </a:br>
            <a:r>
              <a:rPr lang="en-US" sz="1400" b="1" dirty="0">
                <a:solidFill>
                  <a:schemeClr val="tx1"/>
                </a:solidFill>
                <a:latin typeface="Comic Sans MS" pitchFamily="66" charset="0"/>
              </a:rPr>
              <a:t>in PRR = 10</a:t>
            </a:r>
            <a:endParaRPr lang="en-US" sz="14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372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7963" y="1550988"/>
            <a:ext cx="8458200" cy="5257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6038"/>
            <a:ext cx="8229600" cy="1143000"/>
          </a:xfrm>
        </p:spPr>
        <p:txBody>
          <a:bodyPr/>
          <a:lstStyle/>
          <a:p>
            <a:pPr eaLnBrk="1" hangingPunct="1"/>
            <a:r>
              <a:rPr lang="en-US" sz="4800" smtClean="0">
                <a:latin typeface="Comic Sans MS" pitchFamily="66" charset="0"/>
              </a:rPr>
              <a:t>Simulation Results</a:t>
            </a:r>
            <a:br>
              <a:rPr lang="en-US" sz="4800" smtClean="0">
                <a:latin typeface="Comic Sans MS" pitchFamily="66" charset="0"/>
              </a:rPr>
            </a:br>
            <a:r>
              <a:rPr lang="en-US" sz="3600" smtClean="0">
                <a:latin typeface="Comic Sans MS" pitchFamily="66" charset="0"/>
              </a:rPr>
              <a:t>(# Routing Changes)</a:t>
            </a:r>
          </a:p>
        </p:txBody>
      </p:sp>
      <p:sp>
        <p:nvSpPr>
          <p:cNvPr id="4" name="Line Callout 1 3"/>
          <p:cNvSpPr/>
          <p:nvPr/>
        </p:nvSpPr>
        <p:spPr>
          <a:xfrm>
            <a:off x="5546725" y="3144838"/>
            <a:ext cx="2414588" cy="671512"/>
          </a:xfrm>
          <a:prstGeom prst="borderCallout1">
            <a:avLst>
              <a:gd name="adj1" fmla="val 104811"/>
              <a:gd name="adj2" fmla="val 92112"/>
              <a:gd name="adj3" fmla="val 359168"/>
              <a:gd name="adj4" fmla="val 93041"/>
            </a:avLst>
          </a:prstGeom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b="1" dirty="0">
                <a:solidFill>
                  <a:schemeClr val="tx1"/>
                </a:solidFill>
                <a:latin typeface="Comic Sans MS" pitchFamily="66" charset="0"/>
              </a:rPr>
              <a:t>maximum number of BGP routing changes &gt; 160</a:t>
            </a:r>
            <a:endParaRPr lang="en-US" sz="14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6" name="Line Callout 1 5"/>
          <p:cNvSpPr/>
          <p:nvPr/>
        </p:nvSpPr>
        <p:spPr>
          <a:xfrm>
            <a:off x="2846388" y="2255838"/>
            <a:ext cx="2139950" cy="798512"/>
          </a:xfrm>
          <a:prstGeom prst="borderCallout1">
            <a:avLst>
              <a:gd name="adj1" fmla="val 100973"/>
              <a:gd name="adj2" fmla="val 49345"/>
              <a:gd name="adj3" fmla="val 455410"/>
              <a:gd name="adj4" fmla="val -13611"/>
            </a:avLst>
          </a:prstGeom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b="1" dirty="0">
                <a:solidFill>
                  <a:schemeClr val="tx1"/>
                </a:solidFill>
                <a:latin typeface="Comic Sans MS" pitchFamily="66" charset="0"/>
              </a:rPr>
              <a:t>maximum number of routing changes in next-hop routing &lt; 20</a:t>
            </a:r>
            <a:endParaRPr lang="en-US" sz="14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7" name="Line Callout 1 6"/>
          <p:cNvSpPr/>
          <p:nvPr/>
        </p:nvSpPr>
        <p:spPr>
          <a:xfrm>
            <a:off x="4157663" y="4535488"/>
            <a:ext cx="1938337" cy="738187"/>
          </a:xfrm>
          <a:prstGeom prst="borderCallout1">
            <a:avLst>
              <a:gd name="adj1" fmla="val 100973"/>
              <a:gd name="adj2" fmla="val 49345"/>
              <a:gd name="adj3" fmla="val 169429"/>
              <a:gd name="adj4" fmla="val -31221"/>
            </a:avLst>
          </a:prstGeom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b="1" dirty="0">
                <a:solidFill>
                  <a:schemeClr val="tx1"/>
                </a:solidFill>
                <a:latin typeface="Comic Sans MS" pitchFamily="66" charset="0"/>
              </a:rPr>
              <a:t>maximum number of routing changes</a:t>
            </a:r>
            <a:br>
              <a:rPr lang="en-US" sz="1400" b="1" dirty="0">
                <a:solidFill>
                  <a:schemeClr val="tx1"/>
                </a:solidFill>
                <a:latin typeface="Comic Sans MS" pitchFamily="66" charset="0"/>
              </a:rPr>
            </a:br>
            <a:r>
              <a:rPr lang="en-US" sz="1400" b="1" dirty="0">
                <a:solidFill>
                  <a:schemeClr val="tx1"/>
                </a:solidFill>
                <a:latin typeface="Comic Sans MS" pitchFamily="66" charset="0"/>
              </a:rPr>
              <a:t>in PRR &gt; 40</a:t>
            </a:r>
            <a:endParaRPr lang="en-US" sz="14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Comic Sans MS" pitchFamily="66" charset="0"/>
              </a:rPr>
              <a:t>Interdomain Routing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4313" y="1484313"/>
            <a:ext cx="8686800" cy="4525962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sz="2800" dirty="0" smtClean="0">
                <a:latin typeface="Comic Sans MS" pitchFamily="66" charset="0"/>
              </a:rPr>
              <a:t>Over 35,000 </a:t>
            </a:r>
            <a:r>
              <a:rPr lang="en-US" sz="2800" b="1" dirty="0" smtClean="0">
                <a:solidFill>
                  <a:schemeClr val="accent6"/>
                </a:solidFill>
                <a:latin typeface="Comic Sans MS" pitchFamily="66" charset="0"/>
              </a:rPr>
              <a:t>Autonomous </a:t>
            </a:r>
            <a:r>
              <a:rPr lang="en-US" sz="2800" b="1" dirty="0">
                <a:solidFill>
                  <a:schemeClr val="accent6"/>
                </a:solidFill>
                <a:latin typeface="Comic Sans MS" pitchFamily="66" charset="0"/>
              </a:rPr>
              <a:t>Systems (</a:t>
            </a:r>
            <a:r>
              <a:rPr lang="en-US" sz="2800" b="1" dirty="0" err="1">
                <a:solidFill>
                  <a:schemeClr val="accent6"/>
                </a:solidFill>
                <a:latin typeface="Comic Sans MS" pitchFamily="66" charset="0"/>
              </a:rPr>
              <a:t>ASes</a:t>
            </a:r>
            <a:r>
              <a:rPr lang="en-US" sz="2800" b="1" dirty="0" smtClean="0">
                <a:solidFill>
                  <a:schemeClr val="accent6"/>
                </a:solidFill>
                <a:latin typeface="Comic Sans MS" pitchFamily="66" charset="0"/>
              </a:rPr>
              <a:t>)</a:t>
            </a:r>
            <a:endParaRPr lang="en-US" sz="2800" dirty="0">
              <a:latin typeface="Comic Sans MS" pitchFamily="66" charset="0"/>
            </a:endParaRPr>
          </a:p>
          <a:p>
            <a:pPr eaLnBrk="1" hangingPunct="1">
              <a:buFontTx/>
              <a:buNone/>
              <a:defRPr/>
            </a:pPr>
            <a:endParaRPr lang="en-US" sz="2800" dirty="0">
              <a:latin typeface="Comic Sans MS" pitchFamily="66" charset="0"/>
            </a:endParaRPr>
          </a:p>
          <a:p>
            <a:pPr eaLnBrk="1" hangingPunct="1">
              <a:buFontTx/>
              <a:buNone/>
              <a:defRPr/>
            </a:pPr>
            <a:endParaRPr lang="en-US" sz="3600" dirty="0">
              <a:latin typeface="Comic Sans MS" pitchFamily="66" charset="0"/>
            </a:endParaRPr>
          </a:p>
          <a:p>
            <a:pPr eaLnBrk="1" hangingPunct="1">
              <a:buFontTx/>
              <a:buNone/>
              <a:defRPr/>
            </a:pPr>
            <a:endParaRPr lang="en-US" sz="3600" dirty="0">
              <a:latin typeface="Comic Sans MS" pitchFamily="66" charset="0"/>
            </a:endParaRPr>
          </a:p>
          <a:p>
            <a:pPr eaLnBrk="1" hangingPunct="1">
              <a:buFontTx/>
              <a:buNone/>
              <a:defRPr/>
            </a:pPr>
            <a:endParaRPr lang="en-US" sz="3600" dirty="0" smtClean="0">
              <a:latin typeface="Comic Sans MS" pitchFamily="66" charset="0"/>
            </a:endParaRPr>
          </a:p>
          <a:p>
            <a:pPr eaLnBrk="1" hangingPunct="1">
              <a:buFontTx/>
              <a:buNone/>
              <a:defRPr/>
            </a:pPr>
            <a:endParaRPr lang="en-US" sz="2000" dirty="0" smtClean="0">
              <a:latin typeface="Comic Sans MS" pitchFamily="66" charset="0"/>
            </a:endParaRPr>
          </a:p>
          <a:p>
            <a:pPr eaLnBrk="1" hangingPunct="1">
              <a:buFontTx/>
              <a:buNone/>
              <a:defRPr/>
            </a:pPr>
            <a:endParaRPr lang="en-US" sz="2000" dirty="0" smtClean="0">
              <a:latin typeface="Comic Sans MS" pitchFamily="66" charset="0"/>
            </a:endParaRPr>
          </a:p>
          <a:p>
            <a:pPr eaLnBrk="1" hangingPunct="1">
              <a:buFontTx/>
              <a:buNone/>
              <a:defRPr/>
            </a:pPr>
            <a:endParaRPr lang="en-US" sz="2000" dirty="0" smtClean="0">
              <a:latin typeface="Comic Sans MS" pitchFamily="66" charset="0"/>
            </a:endParaRPr>
          </a:p>
          <a:p>
            <a:pPr eaLnBrk="1" hangingPunct="1">
              <a:buFontTx/>
              <a:buNone/>
              <a:defRPr/>
            </a:pPr>
            <a:r>
              <a:rPr lang="en-US" sz="2800" b="1" u="sng" dirty="0" err="1" smtClean="0">
                <a:solidFill>
                  <a:schemeClr val="accent6"/>
                </a:solidFill>
                <a:latin typeface="Comic Sans MS" pitchFamily="66" charset="0"/>
              </a:rPr>
              <a:t>Inter</a:t>
            </a:r>
            <a:r>
              <a:rPr lang="en-US" sz="2800" b="1" dirty="0" err="1" smtClean="0">
                <a:solidFill>
                  <a:schemeClr val="accent6"/>
                </a:solidFill>
                <a:latin typeface="Comic Sans MS" pitchFamily="66" charset="0"/>
              </a:rPr>
              <a:t>domain</a:t>
            </a:r>
            <a:r>
              <a:rPr lang="en-US" sz="2800" b="1" dirty="0" smtClean="0">
                <a:solidFill>
                  <a:schemeClr val="accent6"/>
                </a:solidFill>
                <a:latin typeface="Comic Sans MS" pitchFamily="66" charset="0"/>
              </a:rPr>
              <a:t> routing </a:t>
            </a:r>
            <a:r>
              <a:rPr lang="en-US" sz="2800" dirty="0" smtClean="0">
                <a:latin typeface="Comic Sans MS" pitchFamily="66" charset="0"/>
              </a:rPr>
              <a:t>= routing between </a:t>
            </a:r>
            <a:r>
              <a:rPr lang="en-US" sz="2800" dirty="0" err="1" smtClean="0">
                <a:latin typeface="Comic Sans MS" pitchFamily="66" charset="0"/>
              </a:rPr>
              <a:t>ASes</a:t>
            </a:r>
            <a:endParaRPr lang="en-US" sz="2800" dirty="0" smtClean="0">
              <a:latin typeface="Comic Sans MS" pitchFamily="66" charset="0"/>
            </a:endParaRPr>
          </a:p>
          <a:p>
            <a:pPr lvl="1" eaLnBrk="1" hangingPunct="1">
              <a:defRPr/>
            </a:pPr>
            <a:r>
              <a:rPr lang="en-US" b="1" dirty="0" smtClean="0">
                <a:solidFill>
                  <a:schemeClr val="accent6"/>
                </a:solidFill>
                <a:latin typeface="Comic Sans MS" pitchFamily="66" charset="0"/>
              </a:rPr>
              <a:t>Border Gateway Protocol (BGP)</a:t>
            </a:r>
          </a:p>
        </p:txBody>
      </p:sp>
      <p:sp>
        <p:nvSpPr>
          <p:cNvPr id="20483" name="Oval 5"/>
          <p:cNvSpPr>
            <a:spLocks noChangeArrowheads="1"/>
          </p:cNvSpPr>
          <p:nvPr/>
        </p:nvSpPr>
        <p:spPr bwMode="auto">
          <a:xfrm>
            <a:off x="1473200" y="3463925"/>
            <a:ext cx="1387475" cy="568325"/>
          </a:xfrm>
          <a:prstGeom prst="ellipse">
            <a:avLst/>
          </a:prstGeom>
          <a:solidFill>
            <a:srgbClr val="33CCCC">
              <a:alpha val="41960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>
                <a:latin typeface="Comic Sans MS" pitchFamily="66" charset="0"/>
              </a:rPr>
              <a:t>AT&amp;T</a:t>
            </a:r>
          </a:p>
        </p:txBody>
      </p:sp>
      <p:sp>
        <p:nvSpPr>
          <p:cNvPr id="20484" name="Oval 6"/>
          <p:cNvSpPr>
            <a:spLocks noChangeArrowheads="1"/>
          </p:cNvSpPr>
          <p:nvPr/>
        </p:nvSpPr>
        <p:spPr bwMode="auto">
          <a:xfrm>
            <a:off x="3259138" y="4362450"/>
            <a:ext cx="1390650" cy="593725"/>
          </a:xfrm>
          <a:prstGeom prst="ellipse">
            <a:avLst/>
          </a:prstGeom>
          <a:solidFill>
            <a:srgbClr val="33CCCC">
              <a:alpha val="41960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>
                <a:latin typeface="Comic Sans MS" pitchFamily="66" charset="0"/>
              </a:rPr>
              <a:t>Qwest</a:t>
            </a:r>
          </a:p>
        </p:txBody>
      </p:sp>
      <p:sp>
        <p:nvSpPr>
          <p:cNvPr id="20485" name="Oval 7"/>
          <p:cNvSpPr>
            <a:spLocks noChangeArrowheads="1"/>
          </p:cNvSpPr>
          <p:nvPr/>
        </p:nvSpPr>
        <p:spPr bwMode="auto">
          <a:xfrm>
            <a:off x="3308350" y="2566988"/>
            <a:ext cx="1836738" cy="755650"/>
          </a:xfrm>
          <a:prstGeom prst="ellipse">
            <a:avLst/>
          </a:prstGeom>
          <a:solidFill>
            <a:srgbClr val="33CCCC">
              <a:alpha val="41960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2400" b="1">
              <a:latin typeface="Comic Sans MS" pitchFamily="66" charset="0"/>
            </a:endParaRPr>
          </a:p>
        </p:txBody>
      </p:sp>
      <p:sp>
        <p:nvSpPr>
          <p:cNvPr id="20486" name="Oval 8"/>
          <p:cNvSpPr>
            <a:spLocks noChangeArrowheads="1"/>
          </p:cNvSpPr>
          <p:nvPr/>
        </p:nvSpPr>
        <p:spPr bwMode="auto">
          <a:xfrm>
            <a:off x="5145088" y="3606800"/>
            <a:ext cx="1738312" cy="519113"/>
          </a:xfrm>
          <a:prstGeom prst="ellipse">
            <a:avLst/>
          </a:prstGeom>
          <a:solidFill>
            <a:srgbClr val="33CCCC">
              <a:alpha val="41960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>
                <a:latin typeface="Comic Sans MS" pitchFamily="66" charset="0"/>
              </a:rPr>
              <a:t>Comcast</a:t>
            </a:r>
          </a:p>
        </p:txBody>
      </p:sp>
      <p:sp>
        <p:nvSpPr>
          <p:cNvPr id="20487" name="Text Box 9"/>
          <p:cNvSpPr txBox="1">
            <a:spLocks noChangeArrowheads="1"/>
          </p:cNvSpPr>
          <p:nvPr/>
        </p:nvSpPr>
        <p:spPr bwMode="auto">
          <a:xfrm>
            <a:off x="3706813" y="2670175"/>
            <a:ext cx="110331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latin typeface="Comic Sans MS" pitchFamily="66" charset="0"/>
              </a:rPr>
              <a:t>Sprint</a:t>
            </a:r>
          </a:p>
        </p:txBody>
      </p:sp>
      <p:cxnSp>
        <p:nvCxnSpPr>
          <p:cNvPr id="20488" name="AutoShape 10"/>
          <p:cNvCxnSpPr>
            <a:cxnSpLocks noChangeShapeType="1"/>
            <a:stCxn id="20484" idx="7"/>
            <a:endCxn id="20486" idx="3"/>
          </p:cNvCxnSpPr>
          <p:nvPr/>
        </p:nvCxnSpPr>
        <p:spPr bwMode="auto">
          <a:xfrm rot="5400000" flipH="1" flipV="1">
            <a:off x="4722813" y="3771900"/>
            <a:ext cx="400050" cy="9556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20489" name="AutoShape 11"/>
          <p:cNvCxnSpPr>
            <a:cxnSpLocks noChangeShapeType="1"/>
            <a:stCxn id="20483" idx="7"/>
          </p:cNvCxnSpPr>
          <p:nvPr/>
        </p:nvCxnSpPr>
        <p:spPr bwMode="auto">
          <a:xfrm flipV="1">
            <a:off x="2657475" y="3224213"/>
            <a:ext cx="931863" cy="3238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20490" name="AutoShape 12"/>
          <p:cNvCxnSpPr>
            <a:cxnSpLocks noChangeShapeType="1"/>
            <a:stCxn id="20483" idx="5"/>
            <a:endCxn id="20484" idx="1"/>
          </p:cNvCxnSpPr>
          <p:nvPr/>
        </p:nvCxnSpPr>
        <p:spPr bwMode="auto">
          <a:xfrm rot="16200000" flipH="1">
            <a:off x="2809082" y="3796506"/>
            <a:ext cx="501650" cy="804863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20491" name="AutoShape 13"/>
          <p:cNvCxnSpPr>
            <a:cxnSpLocks noChangeShapeType="1"/>
            <a:stCxn id="20484" idx="0"/>
            <a:endCxn id="20485" idx="4"/>
          </p:cNvCxnSpPr>
          <p:nvPr/>
        </p:nvCxnSpPr>
        <p:spPr bwMode="auto">
          <a:xfrm rot="5400000" flipH="1" flipV="1">
            <a:off x="3571082" y="3706019"/>
            <a:ext cx="1039812" cy="2730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20492" name="AutoShape 14"/>
          <p:cNvCxnSpPr>
            <a:cxnSpLocks noChangeShapeType="1"/>
            <a:stCxn id="20486" idx="1"/>
            <a:endCxn id="20485" idx="5"/>
          </p:cNvCxnSpPr>
          <p:nvPr/>
        </p:nvCxnSpPr>
        <p:spPr bwMode="auto">
          <a:xfrm flipH="1" flipV="1">
            <a:off x="4876800" y="3211513"/>
            <a:ext cx="523875" cy="4699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577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4788" y="1563688"/>
            <a:ext cx="8470900" cy="5257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6038"/>
            <a:ext cx="8229600" cy="1143000"/>
          </a:xfrm>
        </p:spPr>
        <p:txBody>
          <a:bodyPr/>
          <a:lstStyle/>
          <a:p>
            <a:pPr eaLnBrk="1" hangingPunct="1"/>
            <a:r>
              <a:rPr lang="en-US" sz="4800" smtClean="0">
                <a:latin typeface="Comic Sans MS" pitchFamily="66" charset="0"/>
              </a:rPr>
              <a:t>Simulation Results</a:t>
            </a:r>
            <a:r>
              <a:rPr lang="en-US" sz="4000" smtClean="0">
                <a:latin typeface="Comic Sans MS" pitchFamily="66" charset="0"/>
              </a:rPr>
              <a:t/>
            </a:r>
            <a:br>
              <a:rPr lang="en-US" sz="4000" smtClean="0">
                <a:latin typeface="Comic Sans MS" pitchFamily="66" charset="0"/>
              </a:rPr>
            </a:br>
            <a:r>
              <a:rPr lang="en-US" sz="3600" smtClean="0">
                <a:latin typeface="Comic Sans MS" pitchFamily="66" charset="0"/>
              </a:rPr>
              <a:t>(# BGP Updates, Non-Stub ASes)</a:t>
            </a:r>
          </a:p>
        </p:txBody>
      </p:sp>
      <p:sp>
        <p:nvSpPr>
          <p:cNvPr id="6" name="Line Callout 1 5"/>
          <p:cNvSpPr/>
          <p:nvPr/>
        </p:nvSpPr>
        <p:spPr>
          <a:xfrm>
            <a:off x="5595938" y="4352925"/>
            <a:ext cx="2378075" cy="682625"/>
          </a:xfrm>
          <a:prstGeom prst="borderCallout1">
            <a:avLst>
              <a:gd name="adj1" fmla="val 100973"/>
              <a:gd name="adj2" fmla="val 82427"/>
              <a:gd name="adj3" fmla="val 186747"/>
              <a:gd name="adj4" fmla="val 75001"/>
            </a:avLst>
          </a:prstGeom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b="1" dirty="0">
                <a:solidFill>
                  <a:schemeClr val="tx1"/>
                </a:solidFill>
                <a:latin typeface="Comic Sans MS" pitchFamily="66" charset="0"/>
              </a:rPr>
              <a:t>maximum number of BGP updates &gt; 6000</a:t>
            </a:r>
            <a:endParaRPr lang="en-US" sz="14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7" name="Line Callout 1 6"/>
          <p:cNvSpPr/>
          <p:nvPr/>
        </p:nvSpPr>
        <p:spPr>
          <a:xfrm>
            <a:off x="2640013" y="2755900"/>
            <a:ext cx="1938337" cy="725488"/>
          </a:xfrm>
          <a:prstGeom prst="borderCallout1">
            <a:avLst>
              <a:gd name="adj1" fmla="val 100973"/>
              <a:gd name="adj2" fmla="val 49345"/>
              <a:gd name="adj3" fmla="val 423477"/>
              <a:gd name="adj4" fmla="val -13611"/>
            </a:avLst>
          </a:prstGeom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b="1" dirty="0">
                <a:solidFill>
                  <a:schemeClr val="tx1"/>
                </a:solidFill>
                <a:latin typeface="Comic Sans MS" pitchFamily="66" charset="0"/>
              </a:rPr>
              <a:t>maximum number of updates in next-hop routing &lt; 300</a:t>
            </a:r>
            <a:endParaRPr lang="en-US" sz="14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8" name="Line Callout 1 7"/>
          <p:cNvSpPr/>
          <p:nvPr/>
        </p:nvSpPr>
        <p:spPr>
          <a:xfrm>
            <a:off x="5035550" y="2962275"/>
            <a:ext cx="2365375" cy="719138"/>
          </a:xfrm>
          <a:prstGeom prst="borderCallout1">
            <a:avLst>
              <a:gd name="adj1" fmla="val 100973"/>
              <a:gd name="adj2" fmla="val 49345"/>
              <a:gd name="adj3" fmla="val 406385"/>
              <a:gd name="adj4" fmla="val -83681"/>
            </a:avLst>
          </a:prstGeom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b="1" dirty="0">
                <a:solidFill>
                  <a:schemeClr val="tx1"/>
                </a:solidFill>
                <a:latin typeface="Comic Sans MS" pitchFamily="66" charset="0"/>
              </a:rPr>
              <a:t>maximum number of updates in PRR &gt; 1000</a:t>
            </a:r>
            <a:endParaRPr lang="en-US" sz="14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6038"/>
            <a:ext cx="9144000" cy="1143000"/>
          </a:xfrm>
        </p:spPr>
        <p:txBody>
          <a:bodyPr/>
          <a:lstStyle/>
          <a:p>
            <a:pPr eaLnBrk="1" hangingPunct="1"/>
            <a:r>
              <a:rPr lang="en-US" sz="4800" smtClean="0">
                <a:latin typeface="Comic Sans MS" pitchFamily="66" charset="0"/>
              </a:rPr>
              <a:t>Simulation Results</a:t>
            </a:r>
            <a:br>
              <a:rPr lang="en-US" sz="4800" smtClean="0">
                <a:latin typeface="Comic Sans MS" pitchFamily="66" charset="0"/>
              </a:rPr>
            </a:br>
            <a:r>
              <a:rPr lang="en-US" sz="3600" smtClean="0">
                <a:latin typeface="Comic Sans MS" pitchFamily="66" charset="0"/>
              </a:rPr>
              <a:t>(# Routing Changes, The 0.1% Position)</a:t>
            </a:r>
          </a:p>
        </p:txBody>
      </p:sp>
      <p:pic>
        <p:nvPicPr>
          <p:cNvPr id="77826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66738" y="1609725"/>
            <a:ext cx="8458200" cy="5029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2938463" y="5827713"/>
            <a:ext cx="304800" cy="268287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560763" y="5986463"/>
            <a:ext cx="292100" cy="109537"/>
          </a:xfrm>
          <a:prstGeom prst="rect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243263" y="5913438"/>
            <a:ext cx="304800" cy="182562"/>
          </a:xfrm>
          <a:prstGeom prst="rect">
            <a:avLst/>
          </a:prstGeom>
          <a:solidFill>
            <a:srgbClr val="00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4840288" y="2133600"/>
            <a:ext cx="304800" cy="396240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5145088" y="5194300"/>
            <a:ext cx="328612" cy="901700"/>
          </a:xfrm>
          <a:prstGeom prst="rect">
            <a:avLst/>
          </a:prstGeom>
          <a:solidFill>
            <a:srgbClr val="00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5473700" y="5888038"/>
            <a:ext cx="304800" cy="207962"/>
          </a:xfrm>
          <a:prstGeom prst="rect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6765925" y="5937250"/>
            <a:ext cx="293688" cy="15875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7070725" y="5999163"/>
            <a:ext cx="293688" cy="96837"/>
          </a:xfrm>
          <a:prstGeom prst="rect">
            <a:avLst/>
          </a:prstGeom>
          <a:solidFill>
            <a:srgbClr val="00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7388225" y="6046788"/>
            <a:ext cx="304800" cy="49212"/>
          </a:xfrm>
          <a:prstGeom prst="rect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6038"/>
            <a:ext cx="9144000" cy="1143000"/>
          </a:xfrm>
        </p:spPr>
        <p:txBody>
          <a:bodyPr/>
          <a:lstStyle/>
          <a:p>
            <a:pPr eaLnBrk="1" hangingPunct="1"/>
            <a:r>
              <a:rPr lang="en-US" smtClean="0">
                <a:latin typeface="Comic Sans MS" pitchFamily="66" charset="0"/>
              </a:rPr>
              <a:t>Incentive Compatible </a:t>
            </a:r>
            <a:br>
              <a:rPr lang="en-US" smtClean="0">
                <a:latin typeface="Comic Sans MS" pitchFamily="66" charset="0"/>
              </a:rPr>
            </a:br>
            <a:r>
              <a:rPr lang="en-US" smtClean="0">
                <a:latin typeface="Comic Sans MS" pitchFamily="66" charset="0"/>
              </a:rPr>
              <a:t>Routing Configurations</a:t>
            </a:r>
          </a:p>
        </p:txBody>
      </p:sp>
      <p:sp>
        <p:nvSpPr>
          <p:cNvPr id="3" name="Oval 2"/>
          <p:cNvSpPr/>
          <p:nvPr/>
        </p:nvSpPr>
        <p:spPr>
          <a:xfrm>
            <a:off x="3449638" y="2305050"/>
            <a:ext cx="757237" cy="690563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b="1" dirty="0">
                <a:latin typeface="Comic Sans MS" pitchFamily="66" charset="0"/>
              </a:rPr>
              <a:t>2</a:t>
            </a:r>
            <a:endParaRPr lang="en-US" sz="2800" b="1" dirty="0">
              <a:latin typeface="Comic Sans MS" pitchFamily="66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4035425" y="4879975"/>
            <a:ext cx="708025" cy="69215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b="1" dirty="0">
                <a:latin typeface="Comic Sans MS" pitchFamily="66" charset="0"/>
              </a:rPr>
              <a:t>d</a:t>
            </a:r>
            <a:endParaRPr lang="en-US" sz="2800" b="1" dirty="0">
              <a:latin typeface="Comic Sans MS" pitchFamily="66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2335213" y="3508375"/>
            <a:ext cx="708025" cy="69215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b="1" dirty="0">
                <a:latin typeface="Comic Sans MS" pitchFamily="66" charset="0"/>
              </a:rPr>
              <a:t>3</a:t>
            </a:r>
            <a:endParaRPr lang="en-US" sz="2800" b="1" dirty="0">
              <a:latin typeface="Comic Sans MS" pitchFamily="66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5260975" y="3527425"/>
            <a:ext cx="708025" cy="64452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b="1" dirty="0">
                <a:latin typeface="Comic Sans MS" pitchFamily="66" charset="0"/>
              </a:rPr>
              <a:t>1</a:t>
            </a:r>
            <a:endParaRPr lang="en-US" sz="2800" b="1" dirty="0">
              <a:latin typeface="Comic Sans MS" pitchFamily="66" charset="0"/>
            </a:endParaRPr>
          </a:p>
        </p:txBody>
      </p:sp>
      <p:cxnSp>
        <p:nvCxnSpPr>
          <p:cNvPr id="7" name="Straight Connector 6"/>
          <p:cNvCxnSpPr>
            <a:stCxn id="3" idx="3"/>
            <a:endCxn id="5" idx="7"/>
          </p:cNvCxnSpPr>
          <p:nvPr/>
        </p:nvCxnSpPr>
        <p:spPr>
          <a:xfrm rot="5400000">
            <a:off x="2893219" y="2942431"/>
            <a:ext cx="714375" cy="620713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stCxn id="3" idx="4"/>
            <a:endCxn id="4" idx="0"/>
          </p:cNvCxnSpPr>
          <p:nvPr/>
        </p:nvCxnSpPr>
        <p:spPr>
          <a:xfrm rot="16200000" flipH="1">
            <a:off x="3167063" y="3657600"/>
            <a:ext cx="1884362" cy="56038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stCxn id="6" idx="1"/>
            <a:endCxn id="3" idx="5"/>
          </p:cNvCxnSpPr>
          <p:nvPr/>
        </p:nvCxnSpPr>
        <p:spPr>
          <a:xfrm rot="16200000" flipV="1">
            <a:off x="4367213" y="2624137"/>
            <a:ext cx="725488" cy="1268413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stCxn id="4" idx="7"/>
            <a:endCxn id="6" idx="3"/>
          </p:cNvCxnSpPr>
          <p:nvPr/>
        </p:nvCxnSpPr>
        <p:spPr>
          <a:xfrm rot="5400000" flipH="1" flipV="1">
            <a:off x="4550569" y="4167982"/>
            <a:ext cx="903287" cy="7239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Cloud Callout 20"/>
          <p:cNvSpPr/>
          <p:nvPr/>
        </p:nvSpPr>
        <p:spPr>
          <a:xfrm>
            <a:off x="6211888" y="3127375"/>
            <a:ext cx="1868487" cy="679450"/>
          </a:xfrm>
          <a:prstGeom prst="cloudCallout">
            <a:avLst>
              <a:gd name="adj1" fmla="val -57799"/>
              <a:gd name="adj2" fmla="val 53407"/>
            </a:avLst>
          </a:prstGeom>
          <a:solidFill>
            <a:schemeClr val="accent5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b="1" dirty="0">
                <a:solidFill>
                  <a:schemeClr val="tx1"/>
                </a:solidFill>
                <a:latin typeface="Comic Sans MS" pitchFamily="66" charset="0"/>
              </a:rPr>
              <a:t>d &gt; 2</a:t>
            </a:r>
          </a:p>
        </p:txBody>
      </p:sp>
      <p:sp>
        <p:nvSpPr>
          <p:cNvPr id="22" name="Cloud Callout 21"/>
          <p:cNvSpPr/>
          <p:nvPr/>
        </p:nvSpPr>
        <p:spPr>
          <a:xfrm>
            <a:off x="4718050" y="1779588"/>
            <a:ext cx="2597150" cy="788987"/>
          </a:xfrm>
          <a:prstGeom prst="cloudCallout">
            <a:avLst>
              <a:gd name="adj1" fmla="val -65780"/>
              <a:gd name="adj2" fmla="val 41043"/>
            </a:avLst>
          </a:prstGeom>
          <a:solidFill>
            <a:schemeClr val="accent5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b="1" dirty="0">
                <a:solidFill>
                  <a:schemeClr val="tx1"/>
                </a:solidFill>
                <a:latin typeface="Comic Sans MS" pitchFamily="66" charset="0"/>
              </a:rPr>
              <a:t>3 &gt; d &gt; 1</a:t>
            </a:r>
          </a:p>
        </p:txBody>
      </p:sp>
      <p:sp>
        <p:nvSpPr>
          <p:cNvPr id="23" name="Cloud Callout 22"/>
          <p:cNvSpPr/>
          <p:nvPr/>
        </p:nvSpPr>
        <p:spPr>
          <a:xfrm>
            <a:off x="652463" y="2798763"/>
            <a:ext cx="1868487" cy="677862"/>
          </a:xfrm>
          <a:prstGeom prst="cloudCallout">
            <a:avLst>
              <a:gd name="adj1" fmla="val 37455"/>
              <a:gd name="adj2" fmla="val 64178"/>
            </a:avLst>
          </a:prstGeom>
          <a:solidFill>
            <a:schemeClr val="accent5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b="1" dirty="0">
                <a:solidFill>
                  <a:schemeClr val="tx1"/>
                </a:solidFill>
                <a:latin typeface="Comic Sans MS" pitchFamily="66" charset="0"/>
              </a:rPr>
              <a:t>2</a:t>
            </a:r>
          </a:p>
        </p:txBody>
      </p:sp>
      <p:cxnSp>
        <p:nvCxnSpPr>
          <p:cNvPr id="24" name="Straight Connector 23"/>
          <p:cNvCxnSpPr>
            <a:stCxn id="4" idx="7"/>
            <a:endCxn id="6" idx="3"/>
          </p:cNvCxnSpPr>
          <p:nvPr/>
        </p:nvCxnSpPr>
        <p:spPr>
          <a:xfrm rot="5400000" flipH="1" flipV="1">
            <a:off x="4550569" y="4167982"/>
            <a:ext cx="903287" cy="723900"/>
          </a:xfrm>
          <a:prstGeom prst="line">
            <a:avLst/>
          </a:prstGeom>
          <a:ln w="50800">
            <a:solidFill>
              <a:schemeClr val="accent6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4" idx="0"/>
            <a:endCxn id="3" idx="4"/>
          </p:cNvCxnSpPr>
          <p:nvPr/>
        </p:nvCxnSpPr>
        <p:spPr>
          <a:xfrm rot="16200000" flipV="1">
            <a:off x="3167063" y="3657600"/>
            <a:ext cx="1884362" cy="560388"/>
          </a:xfrm>
          <a:prstGeom prst="line">
            <a:avLst/>
          </a:prstGeom>
          <a:ln w="50800">
            <a:solidFill>
              <a:schemeClr val="accent6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>
            <a:stCxn id="3" idx="3"/>
            <a:endCxn id="5" idx="7"/>
          </p:cNvCxnSpPr>
          <p:nvPr/>
        </p:nvCxnSpPr>
        <p:spPr>
          <a:xfrm rot="5400000">
            <a:off x="2893219" y="2942431"/>
            <a:ext cx="714375" cy="620713"/>
          </a:xfrm>
          <a:prstGeom prst="line">
            <a:avLst/>
          </a:prstGeom>
          <a:ln w="50800">
            <a:solidFill>
              <a:schemeClr val="accent6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41275" y="5986463"/>
            <a:ext cx="9102725" cy="55403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000" b="1" dirty="0">
                <a:solidFill>
                  <a:schemeClr val="accent6"/>
                </a:solidFill>
                <a:latin typeface="Comic Sans MS" pitchFamily="66" charset="0"/>
              </a:rPr>
              <a:t>Each node is getting its best </a:t>
            </a:r>
            <a:r>
              <a:rPr lang="en-US" sz="3000" b="1" u="sng" dirty="0">
                <a:solidFill>
                  <a:schemeClr val="accent6"/>
                </a:solidFill>
                <a:latin typeface="Comic Sans MS" pitchFamily="66" charset="0"/>
              </a:rPr>
              <a:t>feasible</a:t>
            </a:r>
            <a:r>
              <a:rPr lang="en-US" sz="3000" b="1" dirty="0">
                <a:solidFill>
                  <a:schemeClr val="accent6"/>
                </a:solidFill>
                <a:latin typeface="Comic Sans MS" pitchFamily="66" charset="0"/>
              </a:rPr>
              <a:t> next-hop</a:t>
            </a:r>
            <a:endParaRPr lang="en-US" sz="3000" b="1" dirty="0">
              <a:solidFill>
                <a:schemeClr val="accent6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6038"/>
            <a:ext cx="8229600" cy="1143000"/>
          </a:xfrm>
        </p:spPr>
        <p:txBody>
          <a:bodyPr/>
          <a:lstStyle/>
          <a:p>
            <a:pPr eaLnBrk="1" hangingPunct="1"/>
            <a:r>
              <a:rPr lang="en-US" b="1" smtClean="0">
                <a:latin typeface="Comic Sans MS" pitchFamily="66" charset="0"/>
              </a:rPr>
              <a:t>Next-Hop Routing is</a:t>
            </a:r>
            <a:br>
              <a:rPr lang="en-US" b="1" smtClean="0">
                <a:latin typeface="Comic Sans MS" pitchFamily="66" charset="0"/>
              </a:rPr>
            </a:br>
            <a:r>
              <a:rPr lang="en-US" b="1" smtClean="0">
                <a:latin typeface="Comic Sans MS" pitchFamily="66" charset="0"/>
              </a:rPr>
              <a:t>Incentive Compatible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813" y="2176463"/>
            <a:ext cx="8956675" cy="3986212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b="1" u="sng" dirty="0" err="1" smtClean="0">
                <a:solidFill>
                  <a:srgbClr val="FF0000"/>
                </a:solidFill>
                <a:latin typeface="Comic Sans MS" pitchFamily="66" charset="0"/>
              </a:rPr>
              <a:t>Thm</a:t>
            </a:r>
            <a:r>
              <a:rPr lang="en-US" sz="2800" u="sng" dirty="0" smtClean="0">
                <a:solidFill>
                  <a:srgbClr val="FF0000"/>
                </a:solidFill>
                <a:latin typeface="Comic Sans MS" pitchFamily="66" charset="0"/>
              </a:rPr>
              <a:t> [</a:t>
            </a:r>
            <a:r>
              <a:rPr lang="en-US" sz="2800" u="sng" dirty="0" err="1" smtClean="0">
                <a:solidFill>
                  <a:srgbClr val="FF0000"/>
                </a:solidFill>
                <a:latin typeface="Comic Sans MS" pitchFamily="66" charset="0"/>
              </a:rPr>
              <a:t>Feigenbaum</a:t>
            </a:r>
            <a:r>
              <a:rPr lang="en-US" sz="2800" u="sng" dirty="0" smtClean="0">
                <a:solidFill>
                  <a:srgbClr val="FF0000"/>
                </a:solidFill>
                <a:latin typeface="Comic Sans MS" pitchFamily="66" charset="0"/>
              </a:rPr>
              <a:t>-</a:t>
            </a:r>
            <a:r>
              <a:rPr lang="en-US" sz="2800" u="sng" dirty="0" err="1" smtClean="0">
                <a:solidFill>
                  <a:srgbClr val="FF0000"/>
                </a:solidFill>
                <a:latin typeface="Comic Sans MS" pitchFamily="66" charset="0"/>
              </a:rPr>
              <a:t>Ramachandran</a:t>
            </a:r>
            <a:r>
              <a:rPr lang="en-US" sz="2800" u="sng" dirty="0" smtClean="0">
                <a:solidFill>
                  <a:srgbClr val="FF0000"/>
                </a:solidFill>
                <a:latin typeface="Comic Sans MS" pitchFamily="66" charset="0"/>
              </a:rPr>
              <a:t>-S]</a:t>
            </a:r>
            <a:r>
              <a:rPr lang="en-US" sz="4000" b="1" dirty="0" smtClean="0">
                <a:solidFill>
                  <a:srgbClr val="FF0000"/>
                </a:solidFill>
                <a:latin typeface="Comic Sans MS" pitchFamily="66" charset="0"/>
              </a:rPr>
              <a:t>:</a:t>
            </a:r>
            <a:r>
              <a:rPr lang="en-US" sz="4000" dirty="0" smtClean="0">
                <a:latin typeface="Comic Sans MS" pitchFamily="66" charset="0"/>
              </a:rPr>
              <a:t> In the </a:t>
            </a:r>
            <a:r>
              <a:rPr lang="en-US" sz="4000" dirty="0" err="1" smtClean="0">
                <a:latin typeface="Comic Sans MS" pitchFamily="66" charset="0"/>
              </a:rPr>
              <a:t>Gao</a:t>
            </a:r>
            <a:r>
              <a:rPr lang="en-US" sz="4000" dirty="0" smtClean="0">
                <a:latin typeface="Comic Sans MS" pitchFamily="66" charset="0"/>
              </a:rPr>
              <a:t>-Rexford framework, </a:t>
            </a:r>
            <a:r>
              <a:rPr lang="en-US" sz="4000" b="1" dirty="0" smtClean="0">
                <a:solidFill>
                  <a:schemeClr val="accent6"/>
                </a:solidFill>
                <a:latin typeface="Comic Sans MS" pitchFamily="66" charset="0"/>
              </a:rPr>
              <a:t>next-hop routing is incentive compatible.</a:t>
            </a:r>
          </a:p>
          <a:p>
            <a:pPr eaLnBrk="1" hangingPunct="1">
              <a:defRPr/>
            </a:pPr>
            <a:endParaRPr lang="en-US" sz="4000" dirty="0" smtClean="0">
              <a:latin typeface="Comic Sans MS" pitchFamily="66" charset="0"/>
            </a:endParaRPr>
          </a:p>
          <a:p>
            <a:pPr eaLnBrk="1" hangingPunct="1">
              <a:buFontTx/>
              <a:buNone/>
              <a:defRPr/>
            </a:pPr>
            <a:r>
              <a:rPr lang="en-US" sz="4000" dirty="0" smtClean="0">
                <a:latin typeface="Comic Sans MS" pitchFamily="66" charset="0"/>
              </a:rPr>
              <a:t>	(each node is guaranteed its </a:t>
            </a:r>
            <a:r>
              <a:rPr lang="en-US" sz="4000" b="1" dirty="0" smtClean="0">
                <a:solidFill>
                  <a:schemeClr val="accent6"/>
                </a:solidFill>
                <a:latin typeface="Comic Sans MS" pitchFamily="66" charset="0"/>
              </a:rPr>
              <a:t>best</a:t>
            </a:r>
            <a:r>
              <a:rPr lang="en-US" sz="4000" dirty="0" smtClean="0">
                <a:latin typeface="Comic Sans MS" pitchFamily="66" charset="0"/>
              </a:rPr>
              <a:t> </a:t>
            </a:r>
            <a:r>
              <a:rPr lang="en-US" sz="4000" u="sng" dirty="0" smtClean="0">
                <a:latin typeface="Comic Sans MS" pitchFamily="66" charset="0"/>
              </a:rPr>
              <a:t>feasible</a:t>
            </a:r>
            <a:r>
              <a:rPr lang="en-US" sz="4000" dirty="0" smtClean="0">
                <a:latin typeface="Comic Sans MS" pitchFamily="66" charset="0"/>
              </a:rPr>
              <a:t> next-hop)</a:t>
            </a:r>
            <a:endParaRPr lang="en-US" sz="2400" dirty="0" smtClean="0">
              <a:latin typeface="Comic Sans MS" pitchFamily="66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6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36513"/>
            <a:ext cx="8229600" cy="1143000"/>
          </a:xfrm>
        </p:spPr>
        <p:txBody>
          <a:bodyPr/>
          <a:lstStyle/>
          <a:p>
            <a:pPr eaLnBrk="1" hangingPunct="1"/>
            <a:r>
              <a:rPr lang="en-US" sz="5400" smtClean="0">
                <a:solidFill>
                  <a:schemeClr val="tx1"/>
                </a:solidFill>
                <a:latin typeface="Comic Sans MS" pitchFamily="66" charset="0"/>
              </a:rPr>
              <a:t>Agenda</a:t>
            </a:r>
          </a:p>
        </p:txBody>
      </p:sp>
      <p:sp>
        <p:nvSpPr>
          <p:cNvPr id="83970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smtClean="0"/>
              <a:t> </a:t>
            </a:r>
          </a:p>
        </p:txBody>
      </p:sp>
      <p:sp>
        <p:nvSpPr>
          <p:cNvPr id="102452" name="Rectangle 52"/>
          <p:cNvSpPr>
            <a:spLocks noChangeArrowheads="1"/>
          </p:cNvSpPr>
          <p:nvPr/>
        </p:nvSpPr>
        <p:spPr bwMode="auto">
          <a:xfrm>
            <a:off x="242888" y="1444625"/>
            <a:ext cx="8443912" cy="410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/>
          <a:lstStyle/>
          <a:p>
            <a:pPr marL="341313" indent="-341313" defTabSz="457200">
              <a:spcBef>
                <a:spcPct val="20000"/>
              </a:spcBef>
              <a:buFontTx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sz="3600" dirty="0">
                <a:solidFill>
                  <a:schemeClr val="bg1">
                    <a:lumMod val="75000"/>
                  </a:schemeClr>
                </a:solidFill>
                <a:latin typeface="Comic Sans MS" pitchFamily="66" charset="0"/>
              </a:rPr>
              <a:t>next-hop routing</a:t>
            </a:r>
          </a:p>
          <a:p>
            <a:pPr marL="341313" indent="-341313" defTabSz="457200">
              <a:spcBef>
                <a:spcPct val="200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en-GB" sz="400" dirty="0">
              <a:solidFill>
                <a:schemeClr val="bg1">
                  <a:lumMod val="75000"/>
                </a:schemeClr>
              </a:solidFill>
              <a:latin typeface="Comic Sans MS" pitchFamily="66" charset="0"/>
            </a:endParaRPr>
          </a:p>
          <a:p>
            <a:pPr marL="341313" indent="-341313" defTabSz="457200">
              <a:spcBef>
                <a:spcPct val="20000"/>
              </a:spcBef>
              <a:buFontTx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sz="3600" dirty="0">
                <a:solidFill>
                  <a:schemeClr val="bg1">
                    <a:lumMod val="75000"/>
                  </a:schemeClr>
                </a:solidFill>
                <a:latin typeface="Comic Sans MS" pitchFamily="66" charset="0"/>
              </a:rPr>
              <a:t>Fast convergence and</a:t>
            </a:r>
            <a:br>
              <a:rPr lang="en-GB" sz="3600" dirty="0">
                <a:solidFill>
                  <a:schemeClr val="bg1">
                    <a:lumMod val="75000"/>
                  </a:schemeClr>
                </a:solidFill>
                <a:latin typeface="Comic Sans MS" pitchFamily="66" charset="0"/>
              </a:rPr>
            </a:br>
            <a:r>
              <a:rPr lang="en-GB" sz="3600" dirty="0">
                <a:solidFill>
                  <a:schemeClr val="bg1">
                    <a:lumMod val="75000"/>
                  </a:schemeClr>
                </a:solidFill>
                <a:latin typeface="Comic Sans MS" pitchFamily="66" charset="0"/>
              </a:rPr>
              <a:t>Incentive-compatibility</a:t>
            </a:r>
          </a:p>
          <a:p>
            <a:pPr marL="341313" indent="-341313" defTabSz="457200">
              <a:spcBef>
                <a:spcPct val="200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en-GB" sz="400" dirty="0">
              <a:latin typeface="Comic Sans MS" pitchFamily="66" charset="0"/>
            </a:endParaRPr>
          </a:p>
          <a:p>
            <a:pPr marL="341313" indent="-341313" defTabSz="457200">
              <a:spcBef>
                <a:spcPct val="20000"/>
              </a:spcBef>
              <a:buFontTx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sz="3600" b="1" dirty="0">
                <a:solidFill>
                  <a:schemeClr val="accent6"/>
                </a:solidFill>
                <a:latin typeface="Comic Sans MS" pitchFamily="66" charset="0"/>
              </a:rPr>
              <a:t>More scalable</a:t>
            </a:r>
            <a:br>
              <a:rPr lang="en-GB" sz="3600" b="1" dirty="0">
                <a:solidFill>
                  <a:schemeClr val="accent6"/>
                </a:solidFill>
                <a:latin typeface="Comic Sans MS" pitchFamily="66" charset="0"/>
              </a:rPr>
            </a:br>
            <a:r>
              <a:rPr lang="en-GB" sz="3600" b="1" dirty="0">
                <a:solidFill>
                  <a:schemeClr val="accent6"/>
                </a:solidFill>
                <a:latin typeface="Comic Sans MS" pitchFamily="66" charset="0"/>
              </a:rPr>
              <a:t>multipath routing</a:t>
            </a:r>
          </a:p>
          <a:p>
            <a:pPr marL="341313" indent="-341313" defTabSz="457200">
              <a:spcBef>
                <a:spcPct val="200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en-GB" sz="400" dirty="0">
              <a:latin typeface="Comic Sans MS" pitchFamily="66" charset="0"/>
            </a:endParaRPr>
          </a:p>
          <a:p>
            <a:pPr marL="341313" indent="-341313" defTabSz="457200">
              <a:spcBef>
                <a:spcPct val="20000"/>
              </a:spcBef>
              <a:buFontTx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sz="3600" dirty="0">
                <a:latin typeface="Comic Sans MS" pitchFamily="66" charset="0"/>
              </a:rPr>
              <a:t>Security, performance, </a:t>
            </a:r>
            <a:br>
              <a:rPr lang="en-GB" sz="3600" dirty="0">
                <a:latin typeface="Comic Sans MS" pitchFamily="66" charset="0"/>
              </a:rPr>
            </a:br>
            <a:r>
              <a:rPr lang="en-GB" sz="3600" dirty="0">
                <a:latin typeface="Comic Sans MS" pitchFamily="66" charset="0"/>
              </a:rPr>
              <a:t>traffic engineering</a:t>
            </a:r>
          </a:p>
          <a:p>
            <a:pPr marL="341313" indent="-341313" defTabSz="457200">
              <a:spcBef>
                <a:spcPct val="200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en-GB" sz="400" dirty="0">
              <a:latin typeface="Comic Sans MS" pitchFamily="66" charset="0"/>
            </a:endParaRPr>
          </a:p>
          <a:p>
            <a:pPr marL="341313" indent="-341313" defTabSz="457200">
              <a:spcBef>
                <a:spcPct val="20000"/>
              </a:spcBef>
              <a:buFontTx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sz="3600" dirty="0">
                <a:latin typeface="Comic Sans MS" pitchFamily="66" charset="0"/>
              </a:rPr>
              <a:t>Conclusions and future research</a:t>
            </a:r>
          </a:p>
          <a:p>
            <a:pPr marL="341313" indent="-341313" defTabSz="457200">
              <a:spcBef>
                <a:spcPct val="20000"/>
              </a:spcBef>
              <a:buFontTx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en-GB" sz="3200" dirty="0">
              <a:latin typeface="Comic Sans MS" pitchFamily="66" charset="0"/>
            </a:endParaRPr>
          </a:p>
          <a:p>
            <a:pPr marL="341313" indent="-341313" defTabSz="457200">
              <a:spcBef>
                <a:spcPct val="20000"/>
              </a:spcBef>
              <a:buFontTx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en-GB" sz="3200" dirty="0">
              <a:latin typeface="Comic Sans MS" pitchFamily="66" charset="0"/>
            </a:endParaRPr>
          </a:p>
        </p:txBody>
      </p:sp>
      <p:sp>
        <p:nvSpPr>
          <p:cNvPr id="7" name="Right Brace 6"/>
          <p:cNvSpPr/>
          <p:nvPr/>
        </p:nvSpPr>
        <p:spPr>
          <a:xfrm>
            <a:off x="6461125" y="2255838"/>
            <a:ext cx="463550" cy="2438400"/>
          </a:xfrm>
          <a:prstGeom prst="rightBrace">
            <a:avLst>
              <a:gd name="adj1" fmla="val 0"/>
              <a:gd name="adj2" fmla="val 50000"/>
            </a:avLst>
          </a:prstGeom>
          <a:ln w="508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7078663" y="3103563"/>
            <a:ext cx="1754187" cy="7080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4000" b="1" dirty="0">
                <a:solidFill>
                  <a:schemeClr val="accent6"/>
                </a:solidFill>
                <a:latin typeface="Comic Sans MS" pitchFamily="66" charset="0"/>
              </a:rPr>
              <a:t>merits</a:t>
            </a:r>
            <a:endParaRPr lang="en-US" sz="4000" b="1" dirty="0">
              <a:solidFill>
                <a:schemeClr val="accent6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6038"/>
            <a:ext cx="8229600" cy="1143000"/>
          </a:xfrm>
        </p:spPr>
        <p:txBody>
          <a:bodyPr/>
          <a:lstStyle/>
          <a:p>
            <a:pPr eaLnBrk="1" hangingPunct="1"/>
            <a:r>
              <a:rPr lang="en-US" sz="4800" smtClean="0">
                <a:latin typeface="Comic Sans MS" pitchFamily="66" charset="0"/>
              </a:rPr>
              <a:t>Multipath Routing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5425" y="1450975"/>
            <a:ext cx="8956675" cy="47371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dirty="0" smtClean="0">
                <a:latin typeface="Comic Sans MS" pitchFamily="66" charset="0"/>
              </a:rPr>
              <a:t>Exploiting path diversity to</a:t>
            </a:r>
          </a:p>
          <a:p>
            <a:pPr lvl="1" eaLnBrk="1" hangingPunct="1">
              <a:defRPr/>
            </a:pPr>
            <a:r>
              <a:rPr lang="en-US" sz="3600" dirty="0" smtClean="0">
                <a:latin typeface="Comic Sans MS" pitchFamily="66" charset="0"/>
              </a:rPr>
              <a:t>realize the </a:t>
            </a:r>
            <a:r>
              <a:rPr lang="en-US" sz="3600" b="1" dirty="0" smtClean="0">
                <a:solidFill>
                  <a:schemeClr val="accent6"/>
                </a:solidFill>
                <a:latin typeface="Comic Sans MS" pitchFamily="66" charset="0"/>
              </a:rPr>
              <a:t>AS’s </a:t>
            </a:r>
            <a:r>
              <a:rPr lang="en-US" sz="3600" b="1" u="sng" dirty="0" smtClean="0">
                <a:solidFill>
                  <a:schemeClr val="accent6"/>
                </a:solidFill>
                <a:latin typeface="Comic Sans MS" pitchFamily="66" charset="0"/>
              </a:rPr>
              <a:t>own</a:t>
            </a:r>
            <a:r>
              <a:rPr lang="en-US" sz="3600" b="1" dirty="0" smtClean="0">
                <a:solidFill>
                  <a:schemeClr val="accent6"/>
                </a:solidFill>
                <a:latin typeface="Comic Sans MS" pitchFamily="66" charset="0"/>
              </a:rPr>
              <a:t> objectives</a:t>
            </a:r>
            <a:endParaRPr lang="en-US" sz="3600" dirty="0" smtClean="0">
              <a:latin typeface="Comic Sans MS" pitchFamily="66" charset="0"/>
            </a:endParaRPr>
          </a:p>
          <a:p>
            <a:pPr lvl="1" eaLnBrk="1" hangingPunct="1">
              <a:defRPr/>
            </a:pPr>
            <a:r>
              <a:rPr lang="en-US" sz="3600" dirty="0" smtClean="0">
                <a:latin typeface="Comic Sans MS" pitchFamily="66" charset="0"/>
              </a:rPr>
              <a:t>customize route selection </a:t>
            </a:r>
            <a:r>
              <a:rPr lang="en-US" sz="3600" b="1" dirty="0" smtClean="0">
                <a:solidFill>
                  <a:schemeClr val="accent6"/>
                </a:solidFill>
                <a:latin typeface="Comic Sans MS" pitchFamily="66" charset="0"/>
              </a:rPr>
              <a:t>for </a:t>
            </a:r>
            <a:r>
              <a:rPr lang="en-US" sz="3600" b="1" u="sng" dirty="0" smtClean="0">
                <a:solidFill>
                  <a:schemeClr val="accent6"/>
                </a:solidFill>
                <a:latin typeface="Comic Sans MS" pitchFamily="66" charset="0"/>
              </a:rPr>
              <a:t>neighboring</a:t>
            </a:r>
            <a:r>
              <a:rPr lang="en-US" sz="3600" b="1" dirty="0" smtClean="0">
                <a:solidFill>
                  <a:schemeClr val="accent6"/>
                </a:solidFill>
                <a:latin typeface="Comic Sans MS" pitchFamily="66" charset="0"/>
              </a:rPr>
              <a:t> </a:t>
            </a:r>
            <a:r>
              <a:rPr lang="en-US" sz="3600" b="1" dirty="0" err="1" smtClean="0">
                <a:solidFill>
                  <a:schemeClr val="accent6"/>
                </a:solidFill>
                <a:latin typeface="Comic Sans MS" pitchFamily="66" charset="0"/>
              </a:rPr>
              <a:t>ASes</a:t>
            </a:r>
            <a:endParaRPr lang="en-US" sz="3600" b="1" dirty="0" smtClean="0">
              <a:solidFill>
                <a:schemeClr val="accent6"/>
              </a:solidFill>
              <a:latin typeface="Comic Sans MS" pitchFamily="66" charset="0"/>
            </a:endParaRPr>
          </a:p>
          <a:p>
            <a:pPr lvl="1" eaLnBrk="1" hangingPunct="1">
              <a:buFontTx/>
              <a:buNone/>
              <a:defRPr/>
            </a:pPr>
            <a:endParaRPr lang="en-US" sz="3600" dirty="0" smtClean="0">
              <a:latin typeface="Comic Sans MS" pitchFamily="66" charset="0"/>
            </a:endParaRPr>
          </a:p>
          <a:p>
            <a:pPr eaLnBrk="1" hangingPunct="1">
              <a:defRPr/>
            </a:pPr>
            <a:r>
              <a:rPr lang="en-US" sz="4000" dirty="0" smtClean="0">
                <a:latin typeface="Comic Sans MS" pitchFamily="66" charset="0"/>
              </a:rPr>
              <a:t>But... </a:t>
            </a:r>
            <a:r>
              <a:rPr lang="en-US" sz="4000" b="1" dirty="0" smtClean="0">
                <a:solidFill>
                  <a:schemeClr val="accent6"/>
                </a:solidFill>
                <a:latin typeface="Comic Sans MS" pitchFamily="66" charset="0"/>
              </a:rPr>
              <a:t>multipath routing is not scalable!</a:t>
            </a:r>
          </a:p>
          <a:p>
            <a:pPr lvl="1" eaLnBrk="1" hangingPunct="1">
              <a:defRPr/>
            </a:pPr>
            <a:r>
              <a:rPr lang="en-US" sz="3200" dirty="0" smtClean="0">
                <a:latin typeface="Comic Sans MS" pitchFamily="66" charset="0"/>
              </a:rPr>
              <a:t>disseminate and store multiple routes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5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6038"/>
            <a:ext cx="9144000" cy="1143000"/>
          </a:xfrm>
        </p:spPr>
        <p:txBody>
          <a:bodyPr/>
          <a:lstStyle/>
          <a:p>
            <a:pPr eaLnBrk="1" hangingPunct="1"/>
            <a:r>
              <a:rPr lang="en-US" smtClean="0">
                <a:latin typeface="Comic Sans MS" pitchFamily="66" charset="0"/>
              </a:rPr>
              <a:t>Multipath Routing is Not Scalable!</a:t>
            </a:r>
          </a:p>
        </p:txBody>
      </p:sp>
      <p:sp>
        <p:nvSpPr>
          <p:cNvPr id="5" name="Oval 4"/>
          <p:cNvSpPr/>
          <p:nvPr/>
        </p:nvSpPr>
        <p:spPr>
          <a:xfrm>
            <a:off x="6745288" y="4238625"/>
            <a:ext cx="633412" cy="677863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b="1" dirty="0">
                <a:latin typeface="Comic Sans MS" pitchFamily="66" charset="0"/>
              </a:rPr>
              <a:t>d</a:t>
            </a:r>
            <a:endParaRPr lang="en-US" sz="2800" b="1" dirty="0">
              <a:latin typeface="Comic Sans MS" pitchFamily="66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3767138" y="2592388"/>
            <a:ext cx="717550" cy="722312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b="1" dirty="0">
                <a:latin typeface="Comic Sans MS" pitchFamily="66" charset="0"/>
              </a:rPr>
              <a:t>1</a:t>
            </a:r>
            <a:endParaRPr lang="en-US" sz="2800" b="1" dirty="0">
              <a:latin typeface="Comic Sans MS" pitchFamily="66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3729038" y="5903913"/>
            <a:ext cx="717550" cy="67627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b="1" dirty="0">
                <a:latin typeface="Comic Sans MS" pitchFamily="66" charset="0"/>
              </a:rPr>
              <a:t>2</a:t>
            </a:r>
            <a:endParaRPr lang="en-US" sz="2800" b="1" dirty="0">
              <a:latin typeface="Comic Sans MS" pitchFamily="66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3238500" y="4270375"/>
            <a:ext cx="717550" cy="722313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b="1" dirty="0">
                <a:latin typeface="Comic Sans MS" pitchFamily="66" charset="0"/>
              </a:rPr>
              <a:t>3</a:t>
            </a:r>
            <a:endParaRPr lang="en-US" sz="2800" b="1" dirty="0">
              <a:latin typeface="Comic Sans MS" pitchFamily="66" charset="0"/>
            </a:endParaRPr>
          </a:p>
        </p:txBody>
      </p:sp>
      <p:sp>
        <p:nvSpPr>
          <p:cNvPr id="9" name="Oval 8"/>
          <p:cNvSpPr/>
          <p:nvPr/>
        </p:nvSpPr>
        <p:spPr>
          <a:xfrm>
            <a:off x="1343025" y="4270375"/>
            <a:ext cx="717550" cy="722313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b="1" dirty="0">
                <a:latin typeface="Comic Sans MS" pitchFamily="66" charset="0"/>
              </a:rPr>
              <a:t>4</a:t>
            </a:r>
            <a:endParaRPr lang="en-US" sz="2800" b="1" dirty="0">
              <a:latin typeface="Comic Sans MS" pitchFamily="66" charset="0"/>
            </a:endParaRPr>
          </a:p>
        </p:txBody>
      </p:sp>
      <p:sp>
        <p:nvSpPr>
          <p:cNvPr id="10" name="Freeform 9"/>
          <p:cNvSpPr/>
          <p:nvPr/>
        </p:nvSpPr>
        <p:spPr>
          <a:xfrm rot="1068155">
            <a:off x="4491038" y="3273425"/>
            <a:ext cx="2524125" cy="519113"/>
          </a:xfrm>
          <a:custGeom>
            <a:avLst/>
            <a:gdLst>
              <a:gd name="connsiteX0" fmla="*/ 0 w 3291840"/>
              <a:gd name="connsiteY0" fmla="*/ 0 h 875211"/>
              <a:gd name="connsiteX1" fmla="*/ 2220686 w 3291840"/>
              <a:gd name="connsiteY1" fmla="*/ 156754 h 875211"/>
              <a:gd name="connsiteX2" fmla="*/ 3291840 w 3291840"/>
              <a:gd name="connsiteY2" fmla="*/ 875211 h 8752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291840" h="875211">
                <a:moveTo>
                  <a:pt x="0" y="0"/>
                </a:moveTo>
                <a:cubicBezTo>
                  <a:pt x="836023" y="5443"/>
                  <a:pt x="1672046" y="10886"/>
                  <a:pt x="2220686" y="156754"/>
                </a:cubicBezTo>
                <a:cubicBezTo>
                  <a:pt x="2769326" y="302622"/>
                  <a:pt x="3030583" y="588916"/>
                  <a:pt x="3291840" y="875211"/>
                </a:cubicBezTo>
              </a:path>
            </a:pathLst>
          </a:custGeom>
          <a:ln w="38100">
            <a:solidFill>
              <a:srgbClr val="0066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1200">
              <a:solidFill>
                <a:srgbClr val="006600"/>
              </a:solidFill>
            </a:endParaRPr>
          </a:p>
        </p:txBody>
      </p:sp>
      <p:sp>
        <p:nvSpPr>
          <p:cNvPr id="11" name="Freeform 10"/>
          <p:cNvSpPr/>
          <p:nvPr/>
        </p:nvSpPr>
        <p:spPr>
          <a:xfrm rot="2007311" flipV="1">
            <a:off x="4352925" y="3476625"/>
            <a:ext cx="2430463" cy="517525"/>
          </a:xfrm>
          <a:custGeom>
            <a:avLst/>
            <a:gdLst>
              <a:gd name="connsiteX0" fmla="*/ 0 w 3291840"/>
              <a:gd name="connsiteY0" fmla="*/ 0 h 875211"/>
              <a:gd name="connsiteX1" fmla="*/ 2220686 w 3291840"/>
              <a:gd name="connsiteY1" fmla="*/ 156754 h 875211"/>
              <a:gd name="connsiteX2" fmla="*/ 3291840 w 3291840"/>
              <a:gd name="connsiteY2" fmla="*/ 875211 h 8752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291840" h="875211">
                <a:moveTo>
                  <a:pt x="0" y="0"/>
                </a:moveTo>
                <a:cubicBezTo>
                  <a:pt x="836023" y="5443"/>
                  <a:pt x="1672046" y="10886"/>
                  <a:pt x="2220686" y="156754"/>
                </a:cubicBezTo>
                <a:cubicBezTo>
                  <a:pt x="2769326" y="302622"/>
                  <a:pt x="3030583" y="588916"/>
                  <a:pt x="3291840" y="875211"/>
                </a:cubicBezTo>
              </a:path>
            </a:pathLst>
          </a:custGeom>
          <a:ln w="38100">
            <a:solidFill>
              <a:srgbClr val="0066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1200">
              <a:solidFill>
                <a:srgbClr val="006600"/>
              </a:solidFill>
            </a:endParaRPr>
          </a:p>
        </p:txBody>
      </p:sp>
      <p:sp>
        <p:nvSpPr>
          <p:cNvPr id="12" name="Freeform 11"/>
          <p:cNvSpPr/>
          <p:nvPr/>
        </p:nvSpPr>
        <p:spPr>
          <a:xfrm rot="19467143">
            <a:off x="4333875" y="5199063"/>
            <a:ext cx="2432050" cy="517525"/>
          </a:xfrm>
          <a:custGeom>
            <a:avLst/>
            <a:gdLst>
              <a:gd name="connsiteX0" fmla="*/ 0 w 3291840"/>
              <a:gd name="connsiteY0" fmla="*/ 0 h 875211"/>
              <a:gd name="connsiteX1" fmla="*/ 2220686 w 3291840"/>
              <a:gd name="connsiteY1" fmla="*/ 156754 h 875211"/>
              <a:gd name="connsiteX2" fmla="*/ 3291840 w 3291840"/>
              <a:gd name="connsiteY2" fmla="*/ 875211 h 8752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291840" h="875211">
                <a:moveTo>
                  <a:pt x="0" y="0"/>
                </a:moveTo>
                <a:cubicBezTo>
                  <a:pt x="836023" y="5443"/>
                  <a:pt x="1672046" y="10886"/>
                  <a:pt x="2220686" y="156754"/>
                </a:cubicBezTo>
                <a:cubicBezTo>
                  <a:pt x="2769326" y="302622"/>
                  <a:pt x="3030583" y="588916"/>
                  <a:pt x="3291840" y="875211"/>
                </a:cubicBezTo>
              </a:path>
            </a:pathLst>
          </a:cu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1200"/>
          </a:p>
        </p:txBody>
      </p:sp>
      <p:sp>
        <p:nvSpPr>
          <p:cNvPr id="13" name="Freeform 12"/>
          <p:cNvSpPr/>
          <p:nvPr/>
        </p:nvSpPr>
        <p:spPr>
          <a:xfrm rot="20436565" flipV="1">
            <a:off x="4322763" y="5446713"/>
            <a:ext cx="2651125" cy="519112"/>
          </a:xfrm>
          <a:custGeom>
            <a:avLst/>
            <a:gdLst>
              <a:gd name="connsiteX0" fmla="*/ 0 w 3291840"/>
              <a:gd name="connsiteY0" fmla="*/ 0 h 875211"/>
              <a:gd name="connsiteX1" fmla="*/ 2220686 w 3291840"/>
              <a:gd name="connsiteY1" fmla="*/ 156754 h 875211"/>
              <a:gd name="connsiteX2" fmla="*/ 3291840 w 3291840"/>
              <a:gd name="connsiteY2" fmla="*/ 875211 h 8752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291840" h="875211">
                <a:moveTo>
                  <a:pt x="0" y="0"/>
                </a:moveTo>
                <a:cubicBezTo>
                  <a:pt x="836023" y="5443"/>
                  <a:pt x="1672046" y="10886"/>
                  <a:pt x="2220686" y="156754"/>
                </a:cubicBezTo>
                <a:cubicBezTo>
                  <a:pt x="2769326" y="302622"/>
                  <a:pt x="3030583" y="588916"/>
                  <a:pt x="3291840" y="875211"/>
                </a:cubicBezTo>
              </a:path>
            </a:pathLst>
          </a:cu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1200"/>
          </a:p>
        </p:txBody>
      </p:sp>
      <p:cxnSp>
        <p:nvCxnSpPr>
          <p:cNvPr id="14" name="Straight Connector 13"/>
          <p:cNvCxnSpPr>
            <a:stCxn id="6" idx="4"/>
            <a:endCxn id="8" idx="0"/>
          </p:cNvCxnSpPr>
          <p:nvPr/>
        </p:nvCxnSpPr>
        <p:spPr>
          <a:xfrm rot="5400000">
            <a:off x="3383756" y="3528219"/>
            <a:ext cx="955675" cy="52863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8" idx="4"/>
            <a:endCxn id="7" idx="0"/>
          </p:cNvCxnSpPr>
          <p:nvPr/>
        </p:nvCxnSpPr>
        <p:spPr>
          <a:xfrm rot="16200000" flipH="1">
            <a:off x="3386931" y="5203032"/>
            <a:ext cx="911225" cy="49053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9" idx="6"/>
            <a:endCxn id="8" idx="2"/>
          </p:cNvCxnSpPr>
          <p:nvPr/>
        </p:nvCxnSpPr>
        <p:spPr>
          <a:xfrm>
            <a:off x="2060575" y="4630738"/>
            <a:ext cx="1177925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078" name="TextBox 18"/>
          <p:cNvSpPr txBox="1">
            <a:spLocks noChangeArrowheads="1"/>
          </p:cNvSpPr>
          <p:nvPr/>
        </p:nvSpPr>
        <p:spPr bwMode="auto">
          <a:xfrm>
            <a:off x="5322888" y="2668588"/>
            <a:ext cx="474662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006600"/>
                </a:solidFill>
                <a:latin typeface="Comic Sans MS" pitchFamily="66" charset="0"/>
              </a:rPr>
              <a:t>P</a:t>
            </a:r>
            <a:r>
              <a:rPr lang="en-US" sz="2400" b="1" baseline="-25000">
                <a:solidFill>
                  <a:srgbClr val="006600"/>
                </a:solidFill>
                <a:latin typeface="Comic Sans MS" pitchFamily="66" charset="0"/>
              </a:rPr>
              <a:t>1</a:t>
            </a:r>
          </a:p>
        </p:txBody>
      </p:sp>
      <p:sp>
        <p:nvSpPr>
          <p:cNvPr id="88079" name="TextBox 19"/>
          <p:cNvSpPr txBox="1">
            <a:spLocks noChangeArrowheads="1"/>
          </p:cNvSpPr>
          <p:nvPr/>
        </p:nvSpPr>
        <p:spPr bwMode="auto">
          <a:xfrm>
            <a:off x="4837113" y="3709988"/>
            <a:ext cx="4730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solidFill>
                  <a:srgbClr val="006600"/>
                </a:solidFill>
                <a:latin typeface="Comic Sans MS" pitchFamily="66" charset="0"/>
              </a:rPr>
              <a:t>P</a:t>
            </a:r>
            <a:r>
              <a:rPr lang="en-US" sz="2400" b="1" baseline="-25000">
                <a:solidFill>
                  <a:srgbClr val="006600"/>
                </a:solidFill>
                <a:latin typeface="Comic Sans MS" pitchFamily="66" charset="0"/>
              </a:rPr>
              <a:t>2</a:t>
            </a:r>
          </a:p>
        </p:txBody>
      </p:sp>
      <p:sp>
        <p:nvSpPr>
          <p:cNvPr id="88080" name="TextBox 20"/>
          <p:cNvSpPr txBox="1">
            <a:spLocks noChangeArrowheads="1"/>
          </p:cNvSpPr>
          <p:nvPr/>
        </p:nvSpPr>
        <p:spPr bwMode="auto">
          <a:xfrm>
            <a:off x="4810125" y="4864100"/>
            <a:ext cx="6762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solidFill>
                  <a:srgbClr val="FF0000"/>
                </a:solidFill>
                <a:latin typeface="Comic Sans MS" pitchFamily="66" charset="0"/>
              </a:rPr>
              <a:t>Q</a:t>
            </a:r>
            <a:r>
              <a:rPr lang="en-US" sz="2400" b="1" baseline="-25000">
                <a:solidFill>
                  <a:srgbClr val="FF0000"/>
                </a:solidFill>
                <a:latin typeface="Comic Sans MS" pitchFamily="66" charset="0"/>
              </a:rPr>
              <a:t>1</a:t>
            </a:r>
          </a:p>
        </p:txBody>
      </p:sp>
      <p:sp>
        <p:nvSpPr>
          <p:cNvPr id="88081" name="TextBox 21"/>
          <p:cNvSpPr txBox="1">
            <a:spLocks noChangeArrowheads="1"/>
          </p:cNvSpPr>
          <p:nvPr/>
        </p:nvSpPr>
        <p:spPr bwMode="auto">
          <a:xfrm>
            <a:off x="5262563" y="6018213"/>
            <a:ext cx="6762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solidFill>
                  <a:srgbClr val="FF0000"/>
                </a:solidFill>
                <a:latin typeface="Comic Sans MS" pitchFamily="66" charset="0"/>
              </a:rPr>
              <a:t>Q</a:t>
            </a:r>
            <a:r>
              <a:rPr lang="en-US" sz="2400" b="1" baseline="-25000">
                <a:solidFill>
                  <a:srgbClr val="FF0000"/>
                </a:solidFill>
                <a:latin typeface="Comic Sans MS" pitchFamily="66" charset="0"/>
              </a:rPr>
              <a:t>2</a:t>
            </a:r>
          </a:p>
        </p:txBody>
      </p:sp>
      <p:cxnSp>
        <p:nvCxnSpPr>
          <p:cNvPr id="23" name="Straight Connector 22"/>
          <p:cNvCxnSpPr>
            <a:stCxn id="6" idx="4"/>
            <a:endCxn id="8" idx="0"/>
          </p:cNvCxnSpPr>
          <p:nvPr/>
        </p:nvCxnSpPr>
        <p:spPr>
          <a:xfrm rot="5400000">
            <a:off x="3383756" y="3528219"/>
            <a:ext cx="955675" cy="528638"/>
          </a:xfrm>
          <a:prstGeom prst="line">
            <a:avLst/>
          </a:prstGeom>
          <a:ln w="50800">
            <a:solidFill>
              <a:schemeClr val="accent6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7" idx="0"/>
            <a:endCxn id="8" idx="4"/>
          </p:cNvCxnSpPr>
          <p:nvPr/>
        </p:nvCxnSpPr>
        <p:spPr>
          <a:xfrm rot="16200000" flipV="1">
            <a:off x="3386931" y="5203032"/>
            <a:ext cx="911225" cy="490538"/>
          </a:xfrm>
          <a:prstGeom prst="line">
            <a:avLst/>
          </a:prstGeom>
          <a:ln w="50800">
            <a:solidFill>
              <a:schemeClr val="accent6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ounded Rectangular Callout 30"/>
          <p:cNvSpPr/>
          <p:nvPr/>
        </p:nvSpPr>
        <p:spPr>
          <a:xfrm>
            <a:off x="2041525" y="2054225"/>
            <a:ext cx="1565275" cy="563563"/>
          </a:xfrm>
          <a:prstGeom prst="wedgeRoundRectCallout">
            <a:avLst>
              <a:gd name="adj1" fmla="val 57738"/>
              <a:gd name="adj2" fmla="val 75320"/>
              <a:gd name="adj3" fmla="val 16667"/>
            </a:avLst>
          </a:prstGeom>
          <a:solidFill>
            <a:schemeClr val="accent3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b="1" dirty="0">
                <a:solidFill>
                  <a:schemeClr val="tx1"/>
                </a:solidFill>
                <a:latin typeface="Comic Sans MS" pitchFamily="66" charset="0"/>
              </a:rPr>
              <a:t>I’m using P</a:t>
            </a:r>
            <a:r>
              <a:rPr lang="en-US" sz="1600" b="1" baseline="-25000" dirty="0">
                <a:solidFill>
                  <a:schemeClr val="tx1"/>
                </a:solidFill>
                <a:latin typeface="Comic Sans MS" pitchFamily="66" charset="0"/>
              </a:rPr>
              <a:t>1</a:t>
            </a:r>
            <a:r>
              <a:rPr lang="en-US" sz="1600" b="1" dirty="0">
                <a:solidFill>
                  <a:schemeClr val="tx1"/>
                </a:solidFill>
                <a:latin typeface="Comic Sans MS" pitchFamily="66" charset="0"/>
              </a:rPr>
              <a:t> and P</a:t>
            </a:r>
            <a:r>
              <a:rPr lang="en-US" sz="1600" b="1" baseline="-25000" dirty="0">
                <a:solidFill>
                  <a:schemeClr val="tx1"/>
                </a:solidFill>
                <a:latin typeface="Comic Sans MS" pitchFamily="66" charset="0"/>
              </a:rPr>
              <a:t>2</a:t>
            </a:r>
            <a:endParaRPr lang="en-US" sz="1600" b="1" baseline="-250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32" name="Rounded Rectangular Callout 31"/>
          <p:cNvSpPr/>
          <p:nvPr/>
        </p:nvSpPr>
        <p:spPr>
          <a:xfrm>
            <a:off x="1968500" y="5475288"/>
            <a:ext cx="1565275" cy="563562"/>
          </a:xfrm>
          <a:prstGeom prst="wedgeRoundRectCallout">
            <a:avLst>
              <a:gd name="adj1" fmla="val 57738"/>
              <a:gd name="adj2" fmla="val 75320"/>
              <a:gd name="adj3" fmla="val 16667"/>
            </a:avLst>
          </a:prstGeom>
          <a:solidFill>
            <a:schemeClr val="accent3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b="1" dirty="0">
                <a:solidFill>
                  <a:schemeClr val="tx1"/>
                </a:solidFill>
                <a:latin typeface="Comic Sans MS" pitchFamily="66" charset="0"/>
              </a:rPr>
              <a:t>I’m using Q</a:t>
            </a:r>
            <a:r>
              <a:rPr lang="en-US" sz="1600" b="1" baseline="-25000" dirty="0">
                <a:solidFill>
                  <a:schemeClr val="tx1"/>
                </a:solidFill>
                <a:latin typeface="Comic Sans MS" pitchFamily="66" charset="0"/>
              </a:rPr>
              <a:t>1</a:t>
            </a:r>
            <a:r>
              <a:rPr lang="en-US" sz="1600" b="1" dirty="0">
                <a:solidFill>
                  <a:schemeClr val="tx1"/>
                </a:solidFill>
                <a:latin typeface="Comic Sans MS" pitchFamily="66" charset="0"/>
              </a:rPr>
              <a:t> and Q</a:t>
            </a:r>
            <a:r>
              <a:rPr lang="en-US" sz="1600" b="1" baseline="-25000" dirty="0">
                <a:solidFill>
                  <a:schemeClr val="tx1"/>
                </a:solidFill>
                <a:latin typeface="Comic Sans MS" pitchFamily="66" charset="0"/>
              </a:rPr>
              <a:t>2</a:t>
            </a:r>
            <a:endParaRPr lang="en-US" sz="1600" b="1" baseline="-250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33" name="Rounded Rectangular Callout 32"/>
          <p:cNvSpPr/>
          <p:nvPr/>
        </p:nvSpPr>
        <p:spPr>
          <a:xfrm>
            <a:off x="1303338" y="3333750"/>
            <a:ext cx="1905000" cy="563563"/>
          </a:xfrm>
          <a:prstGeom prst="wedgeRoundRectCallout">
            <a:avLst>
              <a:gd name="adj1" fmla="val 54452"/>
              <a:gd name="adj2" fmla="val 128654"/>
              <a:gd name="adj3" fmla="val 16667"/>
            </a:avLst>
          </a:prstGeom>
          <a:solidFill>
            <a:schemeClr val="accent3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b="1" dirty="0">
                <a:solidFill>
                  <a:schemeClr val="tx1"/>
                </a:solidFill>
                <a:latin typeface="Comic Sans MS" pitchFamily="66" charset="0"/>
              </a:rPr>
              <a:t>I’m using P</a:t>
            </a:r>
            <a:r>
              <a:rPr lang="en-US" sz="1600" b="1" baseline="-25000" dirty="0">
                <a:solidFill>
                  <a:schemeClr val="tx1"/>
                </a:solidFill>
                <a:latin typeface="Comic Sans MS" pitchFamily="66" charset="0"/>
              </a:rPr>
              <a:t>1</a:t>
            </a:r>
            <a:r>
              <a:rPr lang="en-US" sz="1600" b="1" dirty="0">
                <a:solidFill>
                  <a:schemeClr val="tx1"/>
                </a:solidFill>
                <a:latin typeface="Comic Sans MS" pitchFamily="66" charset="0"/>
              </a:rPr>
              <a:t>, P</a:t>
            </a:r>
            <a:r>
              <a:rPr lang="en-US" sz="1600" b="1" baseline="-25000" dirty="0">
                <a:solidFill>
                  <a:schemeClr val="tx1"/>
                </a:solidFill>
                <a:latin typeface="Comic Sans MS" pitchFamily="66" charset="0"/>
              </a:rPr>
              <a:t>2</a:t>
            </a:r>
            <a:r>
              <a:rPr lang="en-US" sz="1600" b="1" dirty="0">
                <a:solidFill>
                  <a:schemeClr val="tx1"/>
                </a:solidFill>
                <a:latin typeface="Comic Sans MS" pitchFamily="66" charset="0"/>
              </a:rPr>
              <a:t>, Q</a:t>
            </a:r>
            <a:r>
              <a:rPr lang="en-US" sz="1600" b="1" baseline="-25000" dirty="0">
                <a:solidFill>
                  <a:schemeClr val="tx1"/>
                </a:solidFill>
                <a:latin typeface="Comic Sans MS" pitchFamily="66" charset="0"/>
              </a:rPr>
              <a:t>1</a:t>
            </a:r>
            <a:r>
              <a:rPr lang="en-US" sz="1600" b="1" dirty="0">
                <a:solidFill>
                  <a:schemeClr val="tx1"/>
                </a:solidFill>
                <a:latin typeface="Comic Sans MS" pitchFamily="66" charset="0"/>
              </a:rPr>
              <a:t> and Q</a:t>
            </a:r>
            <a:r>
              <a:rPr lang="en-US" sz="1600" b="1" baseline="-25000" dirty="0">
                <a:solidFill>
                  <a:schemeClr val="tx1"/>
                </a:solidFill>
                <a:latin typeface="Comic Sans MS" pitchFamily="66" charset="0"/>
              </a:rPr>
              <a:t>2</a:t>
            </a:r>
            <a:endParaRPr lang="en-US" sz="1600" b="1" baseline="-25000" dirty="0">
              <a:solidFill>
                <a:schemeClr val="tx1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32" grpId="0" animBg="1"/>
      <p:bldP spid="33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6038"/>
            <a:ext cx="8229600" cy="1143000"/>
          </a:xfrm>
        </p:spPr>
        <p:txBody>
          <a:bodyPr/>
          <a:lstStyle/>
          <a:p>
            <a:pPr eaLnBrk="1" hangingPunct="1"/>
            <a:r>
              <a:rPr lang="en-US" sz="4800" smtClean="0">
                <a:latin typeface="Comic Sans MS" pitchFamily="66" charset="0"/>
              </a:rPr>
              <a:t>From AS-PATH to AS-SET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813" y="1663700"/>
            <a:ext cx="9120187" cy="4737100"/>
          </a:xfrm>
        </p:spPr>
        <p:txBody>
          <a:bodyPr/>
          <a:lstStyle/>
          <a:p>
            <a:pPr eaLnBrk="1" hangingPunct="1"/>
            <a:r>
              <a:rPr lang="en-US" sz="4000" b="1" smtClean="0">
                <a:solidFill>
                  <a:schemeClr val="accent2"/>
                </a:solidFill>
                <a:latin typeface="Comic Sans MS" pitchFamily="66" charset="0"/>
              </a:rPr>
              <a:t>Next-hop routing is more amenable to multipath</a:t>
            </a:r>
          </a:p>
          <a:p>
            <a:pPr lvl="1" eaLnBrk="1" hangingPunct="1"/>
            <a:r>
              <a:rPr lang="en-US" sz="2400" smtClean="0">
                <a:latin typeface="Comic Sans MS" pitchFamily="66" charset="0"/>
              </a:rPr>
              <a:t>nodes don’t care about entire paths</a:t>
            </a:r>
          </a:p>
          <a:p>
            <a:pPr lvl="1" eaLnBrk="1" hangingPunct="1"/>
            <a:r>
              <a:rPr lang="en-US" sz="2400" smtClean="0">
                <a:latin typeface="Comic Sans MS" pitchFamily="66" charset="0"/>
              </a:rPr>
              <a:t>… other than for loop detection</a:t>
            </a:r>
          </a:p>
          <a:p>
            <a:pPr lvl="1" eaLnBrk="1" hangingPunct="1">
              <a:buFontTx/>
              <a:buNone/>
            </a:pPr>
            <a:endParaRPr lang="en-US" sz="2000" smtClean="0">
              <a:latin typeface="Comic Sans MS" pitchFamily="66" charset="0"/>
            </a:endParaRPr>
          </a:p>
          <a:p>
            <a:pPr eaLnBrk="1" hangingPunct="1"/>
            <a:r>
              <a:rPr lang="en-US" sz="4000" b="1" smtClean="0">
                <a:solidFill>
                  <a:schemeClr val="accent2"/>
                </a:solidFill>
                <a:latin typeface="Comic Sans MS" pitchFamily="66" charset="0"/>
              </a:rPr>
              <a:t>Don’t announce routes, </a:t>
            </a:r>
            <a:br>
              <a:rPr lang="en-US" sz="4000" b="1" smtClean="0">
                <a:solidFill>
                  <a:schemeClr val="accent2"/>
                </a:solidFill>
                <a:latin typeface="Comic Sans MS" pitchFamily="66" charset="0"/>
              </a:rPr>
            </a:br>
            <a:r>
              <a:rPr lang="en-US" sz="4000" b="1" smtClean="0">
                <a:solidFill>
                  <a:schemeClr val="accent2"/>
                </a:solidFill>
                <a:latin typeface="Comic Sans MS" pitchFamily="66" charset="0"/>
              </a:rPr>
              <a:t>announce sets!</a:t>
            </a:r>
          </a:p>
          <a:p>
            <a:pPr lvl="1" eaLnBrk="1" hangingPunct="1"/>
            <a:r>
              <a:rPr lang="en-US" sz="2400" smtClean="0">
                <a:latin typeface="Comic Sans MS" pitchFamily="66" charset="0"/>
              </a:rPr>
              <a:t>set = </a:t>
            </a:r>
            <a:r>
              <a:rPr lang="en-US" sz="2400" u="sng" smtClean="0">
                <a:latin typeface="Comic Sans MS" pitchFamily="66" charset="0"/>
              </a:rPr>
              <a:t>union</a:t>
            </a:r>
            <a:r>
              <a:rPr lang="en-US" sz="2400" smtClean="0">
                <a:latin typeface="Comic Sans MS" pitchFamily="66" charset="0"/>
              </a:rPr>
              <a:t> of ASes on all routes</a:t>
            </a:r>
          </a:p>
          <a:p>
            <a:pPr lvl="1" eaLnBrk="1" hangingPunct="1"/>
            <a:r>
              <a:rPr lang="en-US" sz="2400" b="1" smtClean="0">
                <a:latin typeface="Comic Sans MS" pitchFamily="66" charset="0"/>
              </a:rPr>
              <a:t>BGP route aggregation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1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6038"/>
            <a:ext cx="9144000" cy="1143000"/>
          </a:xfrm>
        </p:spPr>
        <p:txBody>
          <a:bodyPr/>
          <a:lstStyle/>
          <a:p>
            <a:pPr eaLnBrk="1" hangingPunct="1"/>
            <a:r>
              <a:rPr lang="en-US" smtClean="0">
                <a:latin typeface="Comic Sans MS" pitchFamily="66" charset="0"/>
              </a:rPr>
              <a:t>Neighbor-Specific</a:t>
            </a:r>
            <a:br>
              <a:rPr lang="en-US" smtClean="0">
                <a:latin typeface="Comic Sans MS" pitchFamily="66" charset="0"/>
              </a:rPr>
            </a:br>
            <a:r>
              <a:rPr lang="en-US" smtClean="0">
                <a:latin typeface="Comic Sans MS" pitchFamily="66" charset="0"/>
              </a:rPr>
              <a:t>Next-Hop Routing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513" y="1390650"/>
            <a:ext cx="8956675" cy="4421188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dirty="0" smtClean="0">
                <a:solidFill>
                  <a:schemeClr val="accent6"/>
                </a:solidFill>
                <a:latin typeface="Comic Sans MS" pitchFamily="66" charset="0"/>
              </a:rPr>
              <a:t>Customizing route selection for neighbors</a:t>
            </a:r>
          </a:p>
          <a:p>
            <a:pPr lvl="1" eaLnBrk="1" hangingPunct="1">
              <a:defRPr/>
            </a:pPr>
            <a:r>
              <a:rPr lang="en-US" sz="2400" dirty="0" smtClean="0">
                <a:latin typeface="Comic Sans MS" pitchFamily="66" charset="0"/>
              </a:rPr>
              <a:t>operational motivation </a:t>
            </a:r>
            <a:r>
              <a:rPr lang="en-US" sz="2000" dirty="0" smtClean="0">
                <a:latin typeface="Comic Sans MS" pitchFamily="66" charset="0"/>
              </a:rPr>
              <a:t>[</a:t>
            </a:r>
            <a:r>
              <a:rPr lang="en-US" sz="2000" dirty="0" err="1" smtClean="0">
                <a:latin typeface="Comic Sans MS" pitchFamily="66" charset="0"/>
              </a:rPr>
              <a:t>Kushman</a:t>
            </a:r>
            <a:r>
              <a:rPr lang="en-US" sz="2000" dirty="0" smtClean="0">
                <a:latin typeface="Comic Sans MS" pitchFamily="66" charset="0"/>
              </a:rPr>
              <a:t>-</a:t>
            </a:r>
            <a:r>
              <a:rPr lang="en-US" sz="2000" dirty="0" err="1" smtClean="0">
                <a:latin typeface="Comic Sans MS" pitchFamily="66" charset="0"/>
              </a:rPr>
              <a:t>Kandula</a:t>
            </a:r>
            <a:r>
              <a:rPr lang="en-US" sz="2000" dirty="0" smtClean="0">
                <a:latin typeface="Comic Sans MS" pitchFamily="66" charset="0"/>
              </a:rPr>
              <a:t>-</a:t>
            </a:r>
            <a:r>
              <a:rPr lang="en-US" sz="2000" dirty="0" err="1" smtClean="0">
                <a:latin typeface="Comic Sans MS" pitchFamily="66" charset="0"/>
              </a:rPr>
              <a:t>Katabi</a:t>
            </a:r>
            <a:r>
              <a:rPr lang="en-US" sz="2000" dirty="0" smtClean="0">
                <a:latin typeface="Comic Sans MS" pitchFamily="66" charset="0"/>
              </a:rPr>
              <a:t>-</a:t>
            </a:r>
            <a:r>
              <a:rPr lang="en-US" sz="2000" dirty="0" err="1" smtClean="0">
                <a:latin typeface="Comic Sans MS" pitchFamily="66" charset="0"/>
              </a:rPr>
              <a:t>Maggs</a:t>
            </a:r>
            <a:r>
              <a:rPr lang="en-US" sz="2000" dirty="0" smtClean="0">
                <a:latin typeface="Comic Sans MS" pitchFamily="66" charset="0"/>
              </a:rPr>
              <a:t>]</a:t>
            </a:r>
            <a:endParaRPr lang="en-US" sz="2400" dirty="0" smtClean="0">
              <a:latin typeface="Comic Sans MS" pitchFamily="66" charset="0"/>
            </a:endParaRPr>
          </a:p>
          <a:p>
            <a:pPr lvl="1" eaLnBrk="1" hangingPunct="1">
              <a:defRPr/>
            </a:pPr>
            <a:r>
              <a:rPr lang="en-US" sz="2400" dirty="0" smtClean="0">
                <a:latin typeface="Comic Sans MS" pitchFamily="66" charset="0"/>
              </a:rPr>
              <a:t>economic motivation </a:t>
            </a:r>
            <a:r>
              <a:rPr lang="en-US" sz="2000" dirty="0" smtClean="0">
                <a:latin typeface="Comic Sans MS" pitchFamily="66" charset="0"/>
              </a:rPr>
              <a:t>[Wang-S-Rexford]</a:t>
            </a:r>
            <a:endParaRPr lang="en-US" sz="2400" b="1" dirty="0" smtClean="0">
              <a:latin typeface="Comic Sans MS" pitchFamily="66" charset="0"/>
            </a:endParaRPr>
          </a:p>
        </p:txBody>
      </p:sp>
      <p:cxnSp>
        <p:nvCxnSpPr>
          <p:cNvPr id="4" name="Straight Connector 3"/>
          <p:cNvCxnSpPr>
            <a:stCxn id="92165" idx="3"/>
            <a:endCxn id="92167" idx="6"/>
          </p:cNvCxnSpPr>
          <p:nvPr/>
        </p:nvCxnSpPr>
        <p:spPr>
          <a:xfrm rot="5400000">
            <a:off x="3292476" y="5808662"/>
            <a:ext cx="830262" cy="53816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164" name="Oval 7"/>
          <p:cNvSpPr>
            <a:spLocks noChangeArrowheads="1"/>
          </p:cNvSpPr>
          <p:nvPr/>
        </p:nvSpPr>
        <p:spPr bwMode="auto">
          <a:xfrm>
            <a:off x="2817813" y="4102100"/>
            <a:ext cx="620712" cy="620713"/>
          </a:xfrm>
          <a:prstGeom prst="ellipse">
            <a:avLst/>
          </a:prstGeom>
          <a:solidFill>
            <a:srgbClr val="99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>
                <a:latin typeface="Comic Sans MS" pitchFamily="66" charset="0"/>
              </a:rPr>
              <a:t>C</a:t>
            </a:r>
            <a:r>
              <a:rPr lang="en-US" sz="2800" b="1" baseline="-25000">
                <a:latin typeface="Comic Sans MS" pitchFamily="66" charset="0"/>
              </a:rPr>
              <a:t>1</a:t>
            </a:r>
          </a:p>
        </p:txBody>
      </p:sp>
      <p:sp>
        <p:nvSpPr>
          <p:cNvPr id="92165" name="Oval 8"/>
          <p:cNvSpPr>
            <a:spLocks noChangeArrowheads="1"/>
          </p:cNvSpPr>
          <p:nvPr/>
        </p:nvSpPr>
        <p:spPr bwMode="auto">
          <a:xfrm>
            <a:off x="3884613" y="5132388"/>
            <a:ext cx="620712" cy="620712"/>
          </a:xfrm>
          <a:prstGeom prst="ellipse">
            <a:avLst/>
          </a:prstGeom>
          <a:solidFill>
            <a:srgbClr val="99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>
                <a:latin typeface="Comic Sans MS" pitchFamily="66" charset="0"/>
              </a:rPr>
              <a:t>z</a:t>
            </a:r>
          </a:p>
        </p:txBody>
      </p:sp>
      <p:sp>
        <p:nvSpPr>
          <p:cNvPr id="92166" name="Oval 7"/>
          <p:cNvSpPr>
            <a:spLocks noChangeArrowheads="1"/>
          </p:cNvSpPr>
          <p:nvPr/>
        </p:nvSpPr>
        <p:spPr bwMode="auto">
          <a:xfrm>
            <a:off x="2809875" y="5129213"/>
            <a:ext cx="620713" cy="620712"/>
          </a:xfrm>
          <a:prstGeom prst="ellipse">
            <a:avLst/>
          </a:prstGeom>
          <a:solidFill>
            <a:srgbClr val="99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>
                <a:latin typeface="Comic Sans MS" pitchFamily="66" charset="0"/>
              </a:rPr>
              <a:t>C</a:t>
            </a:r>
            <a:r>
              <a:rPr lang="en-US" sz="2800" b="1" baseline="-25000">
                <a:latin typeface="Comic Sans MS" pitchFamily="66" charset="0"/>
              </a:rPr>
              <a:t>2</a:t>
            </a:r>
          </a:p>
        </p:txBody>
      </p:sp>
      <p:sp>
        <p:nvSpPr>
          <p:cNvPr id="92167" name="Oval 7"/>
          <p:cNvSpPr>
            <a:spLocks noChangeArrowheads="1"/>
          </p:cNvSpPr>
          <p:nvPr/>
        </p:nvSpPr>
        <p:spPr bwMode="auto">
          <a:xfrm>
            <a:off x="2817813" y="6183313"/>
            <a:ext cx="620712" cy="620712"/>
          </a:xfrm>
          <a:prstGeom prst="ellipse">
            <a:avLst/>
          </a:prstGeom>
          <a:solidFill>
            <a:srgbClr val="99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>
                <a:latin typeface="Comic Sans MS" pitchFamily="66" charset="0"/>
              </a:rPr>
              <a:t>C</a:t>
            </a:r>
            <a:r>
              <a:rPr lang="en-US" sz="2800" b="1" baseline="-25000">
                <a:latin typeface="Comic Sans MS" pitchFamily="66" charset="0"/>
              </a:rPr>
              <a:t>3</a:t>
            </a:r>
          </a:p>
        </p:txBody>
      </p:sp>
      <p:sp>
        <p:nvSpPr>
          <p:cNvPr id="92168" name="Oval 7"/>
          <p:cNvSpPr>
            <a:spLocks noChangeArrowheads="1"/>
          </p:cNvSpPr>
          <p:nvPr/>
        </p:nvSpPr>
        <p:spPr bwMode="auto">
          <a:xfrm>
            <a:off x="7867650" y="5154613"/>
            <a:ext cx="620713" cy="620712"/>
          </a:xfrm>
          <a:prstGeom prst="ellipse">
            <a:avLst/>
          </a:prstGeom>
          <a:solidFill>
            <a:srgbClr val="99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>
                <a:latin typeface="Comic Sans MS" pitchFamily="66" charset="0"/>
              </a:rPr>
              <a:t>d</a:t>
            </a:r>
            <a:endParaRPr lang="en-US" sz="2800" b="1" baseline="-25000">
              <a:latin typeface="Comic Sans MS" pitchFamily="66" charset="0"/>
            </a:endParaRPr>
          </a:p>
        </p:txBody>
      </p:sp>
      <p:cxnSp>
        <p:nvCxnSpPr>
          <p:cNvPr id="10" name="Straight Connector 9"/>
          <p:cNvCxnSpPr>
            <a:stCxn id="92165" idx="1"/>
            <a:endCxn id="92164" idx="5"/>
          </p:cNvCxnSpPr>
          <p:nvPr/>
        </p:nvCxnSpPr>
        <p:spPr>
          <a:xfrm rot="16200000" flipV="1">
            <a:off x="3366294" y="4612481"/>
            <a:ext cx="590550" cy="63023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stCxn id="92165" idx="2"/>
            <a:endCxn id="92166" idx="6"/>
          </p:cNvCxnSpPr>
          <p:nvPr/>
        </p:nvCxnSpPr>
        <p:spPr>
          <a:xfrm rot="10800000">
            <a:off x="3430588" y="5440363"/>
            <a:ext cx="454025" cy="317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5400000">
            <a:off x="3292476" y="5808662"/>
            <a:ext cx="830262" cy="538163"/>
          </a:xfrm>
          <a:prstGeom prst="line">
            <a:avLst/>
          </a:prstGeom>
          <a:ln w="50800">
            <a:solidFill>
              <a:srgbClr val="00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Freeform 12"/>
          <p:cNvSpPr/>
          <p:nvPr/>
        </p:nvSpPr>
        <p:spPr>
          <a:xfrm>
            <a:off x="4570413" y="4445000"/>
            <a:ext cx="3449637" cy="781050"/>
          </a:xfrm>
          <a:custGeom>
            <a:avLst/>
            <a:gdLst>
              <a:gd name="connsiteX0" fmla="*/ 0 w 3572256"/>
              <a:gd name="connsiteY0" fmla="*/ 877824 h 877824"/>
              <a:gd name="connsiteX1" fmla="*/ 1158240 w 3572256"/>
              <a:gd name="connsiteY1" fmla="*/ 134112 h 877824"/>
              <a:gd name="connsiteX2" fmla="*/ 2462784 w 3572256"/>
              <a:gd name="connsiteY2" fmla="*/ 85344 h 877824"/>
              <a:gd name="connsiteX3" fmla="*/ 3572256 w 3572256"/>
              <a:gd name="connsiteY3" fmla="*/ 646176 h 8778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2256" h="877824">
                <a:moveTo>
                  <a:pt x="0" y="877824"/>
                </a:moveTo>
                <a:cubicBezTo>
                  <a:pt x="373888" y="572008"/>
                  <a:pt x="747776" y="266192"/>
                  <a:pt x="1158240" y="134112"/>
                </a:cubicBezTo>
                <a:cubicBezTo>
                  <a:pt x="1568704" y="2032"/>
                  <a:pt x="2060448" y="0"/>
                  <a:pt x="2462784" y="85344"/>
                </a:cubicBezTo>
                <a:cubicBezTo>
                  <a:pt x="2865120" y="170688"/>
                  <a:pt x="3383280" y="554736"/>
                  <a:pt x="3572256" y="646176"/>
                </a:cubicBezTo>
              </a:path>
            </a:pathLst>
          </a:custGeom>
          <a:ln w="508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4557713" y="5737225"/>
            <a:ext cx="3560762" cy="950913"/>
          </a:xfrm>
          <a:custGeom>
            <a:avLst/>
            <a:gdLst>
              <a:gd name="connsiteX0" fmla="*/ 0 w 3621024"/>
              <a:gd name="connsiteY0" fmla="*/ 0 h 1127760"/>
              <a:gd name="connsiteX1" fmla="*/ 1840992 w 3621024"/>
              <a:gd name="connsiteY1" fmla="*/ 1097280 h 1127760"/>
              <a:gd name="connsiteX2" fmla="*/ 3621024 w 3621024"/>
              <a:gd name="connsiteY2" fmla="*/ 182880 h 11277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621024" h="1127760">
                <a:moveTo>
                  <a:pt x="0" y="0"/>
                </a:moveTo>
                <a:cubicBezTo>
                  <a:pt x="618744" y="533400"/>
                  <a:pt x="1237488" y="1066800"/>
                  <a:pt x="1840992" y="1097280"/>
                </a:cubicBezTo>
                <a:cubicBezTo>
                  <a:pt x="2444496" y="1127760"/>
                  <a:pt x="3032760" y="655320"/>
                  <a:pt x="3621024" y="182880"/>
                </a:cubicBezTo>
              </a:path>
            </a:pathLst>
          </a:custGeom>
          <a:ln w="50800">
            <a:solidFill>
              <a:srgbClr val="0099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4570413" y="5311775"/>
            <a:ext cx="3230562" cy="388938"/>
          </a:xfrm>
          <a:custGeom>
            <a:avLst/>
            <a:gdLst>
              <a:gd name="connsiteX0" fmla="*/ 0 w 3182112"/>
              <a:gd name="connsiteY0" fmla="*/ 345440 h 784352"/>
              <a:gd name="connsiteX1" fmla="*/ 865632 w 3182112"/>
              <a:gd name="connsiteY1" fmla="*/ 65024 h 784352"/>
              <a:gd name="connsiteX2" fmla="*/ 2170176 w 3182112"/>
              <a:gd name="connsiteY2" fmla="*/ 735584 h 784352"/>
              <a:gd name="connsiteX3" fmla="*/ 3182112 w 3182112"/>
              <a:gd name="connsiteY3" fmla="*/ 357632 h 7843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182112" h="784352">
                <a:moveTo>
                  <a:pt x="0" y="345440"/>
                </a:moveTo>
                <a:cubicBezTo>
                  <a:pt x="251968" y="172720"/>
                  <a:pt x="503936" y="0"/>
                  <a:pt x="865632" y="65024"/>
                </a:cubicBezTo>
                <a:cubicBezTo>
                  <a:pt x="1227328" y="130048"/>
                  <a:pt x="1784096" y="686816"/>
                  <a:pt x="2170176" y="735584"/>
                </a:cubicBezTo>
                <a:cubicBezTo>
                  <a:pt x="2556256" y="784352"/>
                  <a:pt x="2869184" y="570992"/>
                  <a:pt x="3182112" y="357632"/>
                </a:cubicBezTo>
              </a:path>
            </a:pathLst>
          </a:custGeom>
          <a:ln w="50800">
            <a:solidFill>
              <a:schemeClr val="accent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6" name="Cloud Callout 15"/>
          <p:cNvSpPr/>
          <p:nvPr/>
        </p:nvSpPr>
        <p:spPr>
          <a:xfrm>
            <a:off x="4229100" y="4371975"/>
            <a:ext cx="792163" cy="573088"/>
          </a:xfrm>
          <a:prstGeom prst="cloudCallout">
            <a:avLst>
              <a:gd name="adj1" fmla="val -39477"/>
              <a:gd name="adj2" fmla="val 78290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b="1" dirty="0">
                <a:solidFill>
                  <a:schemeClr val="tx1"/>
                </a:solidFill>
                <a:latin typeface="Comic Sans MS" pitchFamily="66" charset="0"/>
              </a:rPr>
              <a:t>?</a:t>
            </a:r>
            <a:endParaRPr lang="en-US" sz="28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 rot="16200000" flipV="1">
            <a:off x="3371850" y="4606925"/>
            <a:ext cx="592138" cy="630238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rot="10800000">
            <a:off x="3436938" y="5445125"/>
            <a:ext cx="454025" cy="4763"/>
          </a:xfrm>
          <a:prstGeom prst="line">
            <a:avLst/>
          </a:prstGeom>
          <a:ln w="508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178" name="TextBox 18"/>
          <p:cNvSpPr txBox="1">
            <a:spLocks noChangeArrowheads="1"/>
          </p:cNvSpPr>
          <p:nvPr/>
        </p:nvSpPr>
        <p:spPr bwMode="auto">
          <a:xfrm>
            <a:off x="5997575" y="3921125"/>
            <a:ext cx="5064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FF0000"/>
                </a:solidFill>
                <a:latin typeface="Comic Sans MS" pitchFamily="66" charset="0"/>
              </a:rPr>
              <a:t>R</a:t>
            </a:r>
            <a:r>
              <a:rPr lang="en-US" sz="2400" b="1" baseline="-25000">
                <a:solidFill>
                  <a:srgbClr val="FF0000"/>
                </a:solidFill>
                <a:latin typeface="Comic Sans MS" pitchFamily="66" charset="0"/>
              </a:rPr>
              <a:t>1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6015038" y="5000625"/>
            <a:ext cx="506412" cy="4619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b="1" dirty="0">
                <a:solidFill>
                  <a:schemeClr val="accent6"/>
                </a:solidFill>
                <a:latin typeface="Comic Sans MS" pitchFamily="66" charset="0"/>
              </a:rPr>
              <a:t>R</a:t>
            </a:r>
            <a:r>
              <a:rPr lang="en-US" sz="2400" b="1" baseline="-25000" dirty="0">
                <a:solidFill>
                  <a:schemeClr val="accent6"/>
                </a:solidFill>
                <a:latin typeface="Comic Sans MS" pitchFamily="66" charset="0"/>
              </a:rPr>
              <a:t>2</a:t>
            </a:r>
            <a:endParaRPr lang="en-US" sz="2400" b="1" baseline="-25000" dirty="0">
              <a:solidFill>
                <a:schemeClr val="accent6"/>
              </a:solidFill>
              <a:latin typeface="Comic Sans MS" pitchFamily="66" charset="0"/>
            </a:endParaRPr>
          </a:p>
        </p:txBody>
      </p:sp>
      <p:sp>
        <p:nvSpPr>
          <p:cNvPr id="92180" name="TextBox 20"/>
          <p:cNvSpPr txBox="1">
            <a:spLocks noChangeArrowheads="1"/>
          </p:cNvSpPr>
          <p:nvPr/>
        </p:nvSpPr>
        <p:spPr bwMode="auto">
          <a:xfrm>
            <a:off x="6008688" y="6103938"/>
            <a:ext cx="50641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009900"/>
                </a:solidFill>
                <a:latin typeface="Comic Sans MS" pitchFamily="66" charset="0"/>
              </a:rPr>
              <a:t>R</a:t>
            </a:r>
            <a:r>
              <a:rPr lang="en-US" sz="2400" b="1" baseline="-25000">
                <a:solidFill>
                  <a:srgbClr val="009900"/>
                </a:solidFill>
                <a:latin typeface="Comic Sans MS" pitchFamily="66" charset="0"/>
              </a:rPr>
              <a:t>3</a:t>
            </a:r>
          </a:p>
        </p:txBody>
      </p:sp>
      <p:sp>
        <p:nvSpPr>
          <p:cNvPr id="92181" name="AutoShape 19"/>
          <p:cNvSpPr>
            <a:spLocks noChangeArrowheads="1"/>
          </p:cNvSpPr>
          <p:nvPr/>
        </p:nvSpPr>
        <p:spPr bwMode="auto">
          <a:xfrm>
            <a:off x="661988" y="3824288"/>
            <a:ext cx="1970087" cy="542925"/>
          </a:xfrm>
          <a:prstGeom prst="wedgeEllipseCallout">
            <a:avLst>
              <a:gd name="adj1" fmla="val 57093"/>
              <a:gd name="adj2" fmla="val 47519"/>
            </a:avLst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2000" b="1">
                <a:solidFill>
                  <a:srgbClr val="FF0000"/>
                </a:solidFill>
                <a:latin typeface="Comic Sans MS" pitchFamily="66" charset="0"/>
              </a:rPr>
              <a:t>Secure!</a:t>
            </a:r>
          </a:p>
        </p:txBody>
      </p:sp>
      <p:sp>
        <p:nvSpPr>
          <p:cNvPr id="23" name="AutoShape 19"/>
          <p:cNvSpPr>
            <a:spLocks noChangeArrowheads="1"/>
          </p:cNvSpPr>
          <p:nvPr/>
        </p:nvSpPr>
        <p:spPr bwMode="auto">
          <a:xfrm>
            <a:off x="655638" y="4811713"/>
            <a:ext cx="1970087" cy="534987"/>
          </a:xfrm>
          <a:prstGeom prst="wedgeEllipseCallout">
            <a:avLst>
              <a:gd name="adj1" fmla="val 57093"/>
              <a:gd name="adj2" fmla="val 47519"/>
            </a:avLst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r>
              <a:rPr lang="en-US" sz="2000" b="1" dirty="0">
                <a:solidFill>
                  <a:schemeClr val="accent6"/>
                </a:solidFill>
                <a:latin typeface="Comic Sans MS" pitchFamily="66" charset="0"/>
              </a:rPr>
              <a:t>Short!</a:t>
            </a:r>
            <a:endParaRPr lang="en-US" sz="2000" b="1" dirty="0">
              <a:solidFill>
                <a:schemeClr val="accent6"/>
              </a:solidFill>
              <a:latin typeface="Comic Sans MS" pitchFamily="66" charset="0"/>
            </a:endParaRPr>
          </a:p>
        </p:txBody>
      </p:sp>
      <p:sp>
        <p:nvSpPr>
          <p:cNvPr id="92183" name="AutoShape 19"/>
          <p:cNvSpPr>
            <a:spLocks noChangeArrowheads="1"/>
          </p:cNvSpPr>
          <p:nvPr/>
        </p:nvSpPr>
        <p:spPr bwMode="auto">
          <a:xfrm>
            <a:off x="649288" y="5908675"/>
            <a:ext cx="1970087" cy="538163"/>
          </a:xfrm>
          <a:prstGeom prst="wedgeEllipseCallout">
            <a:avLst>
              <a:gd name="adj1" fmla="val 57093"/>
              <a:gd name="adj2" fmla="val 47519"/>
            </a:avLst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2000" b="1">
                <a:solidFill>
                  <a:srgbClr val="009900"/>
                </a:solidFill>
                <a:latin typeface="Comic Sans MS" pitchFamily="66" charset="0"/>
              </a:rPr>
              <a:t>Cheap!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6" grpId="1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09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6038"/>
            <a:ext cx="9144000" cy="1143000"/>
          </a:xfrm>
        </p:spPr>
        <p:txBody>
          <a:bodyPr/>
          <a:lstStyle/>
          <a:p>
            <a:pPr eaLnBrk="1" hangingPunct="1"/>
            <a:r>
              <a:rPr lang="en-US" smtClean="0">
                <a:latin typeface="Comic Sans MS" pitchFamily="66" charset="0"/>
              </a:rPr>
              <a:t>Neighbor-Specific</a:t>
            </a:r>
            <a:br>
              <a:rPr lang="en-US" smtClean="0">
                <a:latin typeface="Comic Sans MS" pitchFamily="66" charset="0"/>
              </a:rPr>
            </a:br>
            <a:r>
              <a:rPr lang="en-US" smtClean="0">
                <a:latin typeface="Comic Sans MS" pitchFamily="66" charset="0"/>
              </a:rPr>
              <a:t>Next-Hop Routing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513" y="1979613"/>
            <a:ext cx="8956675" cy="4421187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b="1" dirty="0" smtClean="0">
                <a:solidFill>
                  <a:schemeClr val="accent6"/>
                </a:solidFill>
                <a:latin typeface="Comic Sans MS" pitchFamily="66" charset="0"/>
              </a:rPr>
              <a:t>Neighbor-Specific BGP</a:t>
            </a:r>
            <a:r>
              <a:rPr lang="en-US" sz="2800" b="1" dirty="0" smtClean="0">
                <a:solidFill>
                  <a:schemeClr val="accent6"/>
                </a:solidFill>
                <a:latin typeface="Comic Sans MS" pitchFamily="66" charset="0"/>
              </a:rPr>
              <a:t> </a:t>
            </a:r>
            <a:r>
              <a:rPr lang="en-US" sz="2000" dirty="0" smtClean="0">
                <a:latin typeface="Comic Sans MS" pitchFamily="66" charset="0"/>
              </a:rPr>
              <a:t>[Wang-S-Rexford]</a:t>
            </a:r>
            <a:endParaRPr lang="en-US" sz="2800" dirty="0" smtClean="0">
              <a:latin typeface="Comic Sans MS" pitchFamily="66" charset="0"/>
            </a:endParaRPr>
          </a:p>
          <a:p>
            <a:pPr lvl="1" eaLnBrk="1" hangingPunct="1">
              <a:defRPr/>
            </a:pPr>
            <a:r>
              <a:rPr lang="en-US" dirty="0" smtClean="0">
                <a:latin typeface="Comic Sans MS" pitchFamily="66" charset="0"/>
              </a:rPr>
              <a:t>implementable using existing tools</a:t>
            </a:r>
          </a:p>
          <a:p>
            <a:pPr lvl="1" eaLnBrk="1" hangingPunct="1">
              <a:buFontTx/>
              <a:buNone/>
              <a:defRPr/>
            </a:pPr>
            <a:endParaRPr lang="en-US" sz="2400" dirty="0" smtClean="0">
              <a:latin typeface="Comic Sans MS" pitchFamily="66" charset="0"/>
            </a:endParaRPr>
          </a:p>
          <a:p>
            <a:pPr eaLnBrk="1" hangingPunct="1">
              <a:defRPr/>
            </a:pPr>
            <a:r>
              <a:rPr lang="en-US" sz="4000" b="1" dirty="0" smtClean="0">
                <a:solidFill>
                  <a:schemeClr val="accent6"/>
                </a:solidFill>
                <a:latin typeface="Comic Sans MS" pitchFamily="66" charset="0"/>
              </a:rPr>
              <a:t>Results for convergence and incentive compatibility extend to multipath!</a:t>
            </a:r>
            <a:endParaRPr lang="en-US" sz="2800" b="1" dirty="0" smtClean="0">
              <a:solidFill>
                <a:schemeClr val="accent6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ChangeArrowheads="1"/>
          </p:cNvSpPr>
          <p:nvPr>
            <p:ph type="title"/>
          </p:nvPr>
        </p:nvSpPr>
        <p:spPr>
          <a:xfrm>
            <a:off x="444500" y="82550"/>
            <a:ext cx="8229600" cy="1143000"/>
          </a:xfrm>
        </p:spPr>
        <p:txBody>
          <a:bodyPr/>
          <a:lstStyle/>
          <a:p>
            <a:pPr eaLnBrk="1" hangingPunct="1"/>
            <a:r>
              <a:rPr lang="en-US" smtClean="0">
                <a:latin typeface="Comic Sans MS" pitchFamily="66" charset="0"/>
              </a:rPr>
              <a:t>Today’s Path-Based Routing With BGP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3038" y="1550988"/>
            <a:ext cx="8229600" cy="4525962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dirty="0" smtClean="0">
                <a:solidFill>
                  <a:schemeClr val="accent6"/>
                </a:solidFill>
                <a:latin typeface="Comic Sans MS" pitchFamily="66" charset="0"/>
              </a:rPr>
              <a:t>Complex!</a:t>
            </a:r>
          </a:p>
          <a:p>
            <a:pPr lvl="1" eaLnBrk="1" hangingPunct="1">
              <a:defRPr/>
            </a:pPr>
            <a:r>
              <a:rPr lang="en-US" sz="2400" dirty="0" smtClean="0">
                <a:latin typeface="Comic Sans MS" pitchFamily="66" charset="0"/>
              </a:rPr>
              <a:t>configuration errors, software bugs, …</a:t>
            </a:r>
          </a:p>
          <a:p>
            <a:pPr lvl="1" eaLnBrk="1" hangingPunct="1">
              <a:defRPr/>
            </a:pPr>
            <a:endParaRPr lang="en-US" sz="1050" dirty="0" smtClean="0">
              <a:latin typeface="Comic Sans MS" pitchFamily="66" charset="0"/>
            </a:endParaRPr>
          </a:p>
          <a:p>
            <a:pPr eaLnBrk="1" hangingPunct="1">
              <a:defRPr/>
            </a:pPr>
            <a:r>
              <a:rPr lang="en-US" sz="3600" b="1" dirty="0" smtClean="0">
                <a:solidFill>
                  <a:schemeClr val="accent6"/>
                </a:solidFill>
                <a:latin typeface="Comic Sans MS" pitchFamily="66" charset="0"/>
              </a:rPr>
              <a:t>Bad convergence!</a:t>
            </a:r>
          </a:p>
          <a:p>
            <a:pPr lvl="1" eaLnBrk="1" hangingPunct="1">
              <a:defRPr/>
            </a:pPr>
            <a:r>
              <a:rPr lang="en-US" sz="2400" dirty="0" smtClean="0">
                <a:latin typeface="Comic Sans MS" pitchFamily="66" charset="0"/>
              </a:rPr>
              <a:t>persistent route oscillations, slow convergence, …</a:t>
            </a:r>
          </a:p>
          <a:p>
            <a:pPr eaLnBrk="1" hangingPunct="1">
              <a:defRPr/>
            </a:pPr>
            <a:endParaRPr lang="en-US" sz="1050" dirty="0" smtClean="0">
              <a:latin typeface="Comic Sans MS" pitchFamily="66" charset="0"/>
            </a:endParaRPr>
          </a:p>
          <a:p>
            <a:pPr eaLnBrk="1" hangingPunct="1">
              <a:defRPr/>
            </a:pPr>
            <a:r>
              <a:rPr lang="en-US" sz="3600" b="1" dirty="0" smtClean="0">
                <a:solidFill>
                  <a:schemeClr val="accent6"/>
                </a:solidFill>
                <a:latin typeface="Comic Sans MS" pitchFamily="66" charset="0"/>
              </a:rPr>
              <a:t>Vulnerable to attacks!</a:t>
            </a:r>
          </a:p>
          <a:p>
            <a:pPr lvl="1" eaLnBrk="1" hangingPunct="1">
              <a:defRPr/>
            </a:pPr>
            <a:r>
              <a:rPr lang="en-US" sz="2400" dirty="0" smtClean="0">
                <a:latin typeface="Comic Sans MS" pitchFamily="66" charset="0"/>
              </a:rPr>
              <a:t>malicious, economically-driven, inadvertent, … </a:t>
            </a:r>
          </a:p>
          <a:p>
            <a:pPr lvl="1" eaLnBrk="1" hangingPunct="1">
              <a:buFontTx/>
              <a:buNone/>
              <a:defRPr/>
            </a:pPr>
            <a:endParaRPr lang="en-US" sz="1050" dirty="0" smtClean="0">
              <a:latin typeface="Comic Sans MS" pitchFamily="66" charset="0"/>
            </a:endParaRPr>
          </a:p>
          <a:p>
            <a:pPr eaLnBrk="1" hangingPunct="1">
              <a:defRPr/>
            </a:pPr>
            <a:r>
              <a:rPr lang="en-US" sz="3600" b="1" dirty="0" smtClean="0">
                <a:solidFill>
                  <a:schemeClr val="accent6"/>
                </a:solidFill>
                <a:latin typeface="Comic Sans MS" pitchFamily="66" charset="0"/>
              </a:rPr>
              <a:t>and more, and more, and more </a:t>
            </a:r>
            <a:r>
              <a:rPr lang="en-US" sz="3600" dirty="0" smtClean="0">
                <a:solidFill>
                  <a:schemeClr val="accent6"/>
                </a:solidFill>
                <a:latin typeface="Comic Sans MS" pitchFamily="66" charset="0"/>
              </a:rPr>
              <a:t>…</a:t>
            </a:r>
          </a:p>
          <a:p>
            <a:pPr lvl="1" eaLnBrk="1" hangingPunct="1">
              <a:defRPr/>
            </a:pPr>
            <a:r>
              <a:rPr lang="en-US" sz="2400" dirty="0" smtClean="0">
                <a:latin typeface="Comic Sans MS" pitchFamily="66" charset="0"/>
              </a:rPr>
              <a:t>bad performance, clumsy traffic engineering, …</a:t>
            </a:r>
            <a:endParaRPr lang="en-US" sz="2400" dirty="0">
              <a:latin typeface="Comic Sans MS" pitchFamily="66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7" name="Rectangle 2"/>
          <p:cNvSpPr>
            <a:spLocks noGrp="1" noChangeArrowheads="1"/>
          </p:cNvSpPr>
          <p:nvPr>
            <p:ph type="title"/>
          </p:nvPr>
        </p:nvSpPr>
        <p:spPr>
          <a:xfrm>
            <a:off x="444500" y="82550"/>
            <a:ext cx="8229600" cy="1143000"/>
          </a:xfrm>
        </p:spPr>
        <p:txBody>
          <a:bodyPr/>
          <a:lstStyle/>
          <a:p>
            <a:pPr eaLnBrk="1" hangingPunct="1"/>
            <a:r>
              <a:rPr lang="en-US" sz="5400" smtClean="0">
                <a:latin typeface="Comic Sans MS" pitchFamily="66" charset="0"/>
              </a:rPr>
              <a:t>Wish List Revisited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3552" y="1380744"/>
            <a:ext cx="8229600" cy="4525963"/>
          </a:xfrm>
        </p:spPr>
        <p:txBody>
          <a:bodyPr/>
          <a:lstStyle/>
          <a:p>
            <a:pPr eaLnBrk="1" hangingPunct="1">
              <a:defRPr/>
            </a:pPr>
            <a:r>
              <a:rPr lang="en-US" b="1" dirty="0" smtClean="0">
                <a:solidFill>
                  <a:schemeClr val="accent6"/>
                </a:solidFill>
                <a:latin typeface="Comic Sans MS" pitchFamily="66" charset="0"/>
              </a:rPr>
              <a:t>Loop freedom</a:t>
            </a:r>
            <a:endParaRPr lang="en-US" sz="800" b="1" dirty="0" smtClean="0">
              <a:solidFill>
                <a:schemeClr val="accent6"/>
              </a:solidFill>
              <a:latin typeface="Comic Sans MS" pitchFamily="66" charset="0"/>
            </a:endParaRPr>
          </a:p>
          <a:p>
            <a:pPr eaLnBrk="1" hangingPunct="1">
              <a:defRPr/>
            </a:pPr>
            <a:r>
              <a:rPr lang="en-US" b="1" dirty="0" smtClean="0">
                <a:ln>
                  <a:solidFill>
                    <a:schemeClr val="bg2">
                      <a:lumMod val="20000"/>
                      <a:lumOff val="80000"/>
                    </a:schemeClr>
                  </a:solidFill>
                </a:ln>
                <a:solidFill>
                  <a:schemeClr val="accent6"/>
                </a:solidFill>
                <a:latin typeface="Comic Sans MS" pitchFamily="66" charset="0"/>
              </a:rPr>
              <a:t>Fast convergence</a:t>
            </a:r>
            <a:endParaRPr lang="en-US" sz="700" b="1" dirty="0" smtClean="0">
              <a:ln>
                <a:solidFill>
                  <a:schemeClr val="bg2">
                    <a:lumMod val="20000"/>
                    <a:lumOff val="80000"/>
                  </a:schemeClr>
                </a:solidFill>
              </a:ln>
              <a:solidFill>
                <a:schemeClr val="accent6"/>
              </a:solidFill>
              <a:latin typeface="Comic Sans MS" pitchFamily="66" charset="0"/>
            </a:endParaRPr>
          </a:p>
          <a:p>
            <a:pPr eaLnBrk="1" hangingPunct="1">
              <a:defRPr/>
            </a:pPr>
            <a:r>
              <a:rPr lang="en-US" b="1" dirty="0" smtClean="0">
                <a:solidFill>
                  <a:srgbClr val="FF0000"/>
                </a:solidFill>
                <a:latin typeface="Comic Sans MS" pitchFamily="66" charset="0"/>
              </a:rPr>
              <a:t>Security</a:t>
            </a:r>
            <a:endParaRPr lang="en-US" sz="700" b="1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pPr eaLnBrk="1" hangingPunct="1">
              <a:defRPr/>
            </a:pPr>
            <a:r>
              <a:rPr lang="en-US" b="1" dirty="0" smtClean="0">
                <a:solidFill>
                  <a:schemeClr val="accent6"/>
                </a:solidFill>
                <a:latin typeface="Comic Sans MS" pitchFamily="66" charset="0"/>
              </a:rPr>
              <a:t>Incentive compatibility</a:t>
            </a:r>
            <a:endParaRPr lang="en-US" sz="700" b="1" dirty="0" smtClean="0">
              <a:solidFill>
                <a:schemeClr val="accent6"/>
              </a:solidFill>
              <a:latin typeface="Comic Sans MS" pitchFamily="66" charset="0"/>
            </a:endParaRPr>
          </a:p>
          <a:p>
            <a:pPr eaLnBrk="1" hangingPunct="1">
              <a:defRPr/>
            </a:pPr>
            <a:r>
              <a:rPr lang="en-US" b="1" dirty="0" smtClean="0">
                <a:solidFill>
                  <a:schemeClr val="accent6"/>
                </a:solidFill>
                <a:latin typeface="Comic Sans MS" pitchFamily="66" charset="0"/>
              </a:rPr>
              <a:t>Business policies</a:t>
            </a:r>
          </a:p>
          <a:p>
            <a:pPr eaLnBrk="1" hangingPunct="1">
              <a:defRPr/>
            </a:pPr>
            <a:r>
              <a:rPr lang="en-US" b="1" dirty="0" smtClean="0">
                <a:solidFill>
                  <a:srgbClr val="FF0000"/>
                </a:solidFill>
                <a:latin typeface="Comic Sans MS" pitchFamily="66" charset="0"/>
              </a:rPr>
              <a:t>Good performance</a:t>
            </a:r>
          </a:p>
          <a:p>
            <a:pPr eaLnBrk="1" hangingPunct="1">
              <a:defRPr/>
            </a:pPr>
            <a:r>
              <a:rPr lang="en-US" b="1" dirty="0" smtClean="0">
                <a:solidFill>
                  <a:srgbClr val="FF0000"/>
                </a:solidFill>
                <a:latin typeface="Comic Sans MS" pitchFamily="66" charset="0"/>
              </a:rPr>
              <a:t>Traffic engineering</a:t>
            </a:r>
            <a:endParaRPr lang="en-US" sz="700" b="1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pPr eaLnBrk="1" hangingPunct="1">
              <a:defRPr/>
            </a:pPr>
            <a:r>
              <a:rPr lang="en-US" b="1" dirty="0" smtClean="0">
                <a:solidFill>
                  <a:schemeClr val="accent6"/>
                </a:solidFill>
                <a:latin typeface="Comic Sans MS" pitchFamily="66" charset="0"/>
              </a:rPr>
              <a:t>Scalability</a:t>
            </a:r>
            <a:endParaRPr lang="en-US" sz="700" b="1" dirty="0" smtClean="0">
              <a:solidFill>
                <a:schemeClr val="accent6"/>
              </a:solidFill>
              <a:latin typeface="Comic Sans MS" pitchFamily="66" charset="0"/>
            </a:endParaRPr>
          </a:p>
          <a:p>
            <a:pPr eaLnBrk="1" hangingPunct="1">
              <a:defRPr/>
            </a:pPr>
            <a:r>
              <a:rPr lang="en-US" b="1" dirty="0" smtClean="0">
                <a:solidFill>
                  <a:schemeClr val="accent6"/>
                </a:solidFill>
                <a:latin typeface="Comic Sans MS" pitchFamily="66" charset="0"/>
              </a:rPr>
              <a:t>Simplicity</a:t>
            </a:r>
            <a:endParaRPr lang="en-US" b="1" dirty="0">
              <a:solidFill>
                <a:schemeClr val="accent6"/>
              </a:solidFill>
              <a:latin typeface="Comic Sans MS" pitchFamily="66" charset="0"/>
            </a:endParaRPr>
          </a:p>
        </p:txBody>
      </p:sp>
      <p:sp>
        <p:nvSpPr>
          <p:cNvPr id="18" name="Smiley Face 17"/>
          <p:cNvSpPr/>
          <p:nvPr/>
        </p:nvSpPr>
        <p:spPr>
          <a:xfrm>
            <a:off x="3524250" y="1560513"/>
            <a:ext cx="279400" cy="292100"/>
          </a:xfrm>
          <a:prstGeom prst="smileyFac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9" name="Smiley Face 18"/>
          <p:cNvSpPr/>
          <p:nvPr/>
        </p:nvSpPr>
        <p:spPr>
          <a:xfrm>
            <a:off x="4138613" y="3906838"/>
            <a:ext cx="280987" cy="293687"/>
          </a:xfrm>
          <a:prstGeom prst="smileyFac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1" dirty="0"/>
          </a:p>
        </p:txBody>
      </p:sp>
      <p:sp>
        <p:nvSpPr>
          <p:cNvPr id="20" name="Smiley Face 19"/>
          <p:cNvSpPr/>
          <p:nvPr/>
        </p:nvSpPr>
        <p:spPr>
          <a:xfrm>
            <a:off x="2816225" y="6267450"/>
            <a:ext cx="280988" cy="292100"/>
          </a:xfrm>
          <a:prstGeom prst="smileyFac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96262" name="Group 30"/>
          <p:cNvGrpSpPr>
            <a:grpSpLocks/>
          </p:cNvGrpSpPr>
          <p:nvPr/>
        </p:nvGrpSpPr>
        <p:grpSpPr bwMode="auto">
          <a:xfrm>
            <a:off x="2597150" y="2706688"/>
            <a:ext cx="596900" cy="304800"/>
            <a:chOff x="2596896" y="2706619"/>
            <a:chExt cx="597729" cy="304805"/>
          </a:xfrm>
        </p:grpSpPr>
        <p:sp>
          <p:nvSpPr>
            <p:cNvPr id="21" name="Smiley Face 20"/>
            <p:cNvSpPr/>
            <p:nvPr/>
          </p:nvSpPr>
          <p:spPr>
            <a:xfrm>
              <a:off x="2596896" y="2719319"/>
              <a:ext cx="279788" cy="292105"/>
            </a:xfrm>
            <a:prstGeom prst="smileyFac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b="1" dirty="0"/>
            </a:p>
          </p:txBody>
        </p:sp>
        <p:cxnSp>
          <p:nvCxnSpPr>
            <p:cNvPr id="25" name="Straight Connector 24"/>
            <p:cNvCxnSpPr/>
            <p:nvPr/>
          </p:nvCxnSpPr>
          <p:spPr>
            <a:xfrm rot="16200000" flipH="1">
              <a:off x="2966585" y="2862901"/>
              <a:ext cx="120652" cy="128767"/>
            </a:xfrm>
            <a:prstGeom prst="line">
              <a:avLst/>
            </a:prstGeom>
            <a:ln w="63500">
              <a:solidFill>
                <a:srgbClr val="FB671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5400000">
              <a:off x="2989746" y="2782732"/>
              <a:ext cx="280992" cy="128766"/>
            </a:xfrm>
            <a:prstGeom prst="line">
              <a:avLst/>
            </a:prstGeom>
            <a:ln w="63500">
              <a:solidFill>
                <a:srgbClr val="FB671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16200000" flipH="1">
              <a:off x="3070711" y="2758919"/>
              <a:ext cx="119064" cy="128766"/>
            </a:xfrm>
            <a:prstGeom prst="line">
              <a:avLst/>
            </a:prstGeom>
            <a:ln w="63500">
              <a:solidFill>
                <a:srgbClr val="FB671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Smiley Face 11"/>
          <p:cNvSpPr/>
          <p:nvPr/>
        </p:nvSpPr>
        <p:spPr>
          <a:xfrm>
            <a:off x="4127500" y="2139950"/>
            <a:ext cx="279400" cy="292100"/>
          </a:xfrm>
          <a:prstGeom prst="smileyFac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" name="Smiley Face 12"/>
          <p:cNvSpPr/>
          <p:nvPr/>
        </p:nvSpPr>
        <p:spPr>
          <a:xfrm>
            <a:off x="5267325" y="3303588"/>
            <a:ext cx="279400" cy="293687"/>
          </a:xfrm>
          <a:prstGeom prst="smileyFac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Smiley Face 13"/>
          <p:cNvSpPr/>
          <p:nvPr/>
        </p:nvSpPr>
        <p:spPr>
          <a:xfrm>
            <a:off x="2932113" y="5662613"/>
            <a:ext cx="280987" cy="293687"/>
          </a:xfrm>
          <a:prstGeom prst="smileyFac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36513"/>
            <a:ext cx="8229600" cy="1143000"/>
          </a:xfrm>
        </p:spPr>
        <p:txBody>
          <a:bodyPr/>
          <a:lstStyle/>
          <a:p>
            <a:pPr eaLnBrk="1" hangingPunct="1"/>
            <a:r>
              <a:rPr lang="en-US" sz="5400" smtClean="0">
                <a:solidFill>
                  <a:schemeClr val="tx1"/>
                </a:solidFill>
                <a:latin typeface="Comic Sans MS" pitchFamily="66" charset="0"/>
              </a:rPr>
              <a:t>Agenda</a:t>
            </a:r>
          </a:p>
        </p:txBody>
      </p:sp>
      <p:sp>
        <p:nvSpPr>
          <p:cNvPr id="98306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smtClean="0"/>
              <a:t> </a:t>
            </a:r>
          </a:p>
        </p:txBody>
      </p:sp>
      <p:sp>
        <p:nvSpPr>
          <p:cNvPr id="102452" name="Rectangle 52"/>
          <p:cNvSpPr>
            <a:spLocks noChangeArrowheads="1"/>
          </p:cNvSpPr>
          <p:nvPr/>
        </p:nvSpPr>
        <p:spPr bwMode="auto">
          <a:xfrm>
            <a:off x="242888" y="1444625"/>
            <a:ext cx="8443912" cy="410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/>
          <a:lstStyle/>
          <a:p>
            <a:pPr marL="341313" indent="-341313" defTabSz="457200">
              <a:spcBef>
                <a:spcPct val="20000"/>
              </a:spcBef>
              <a:buFontTx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sz="3600" dirty="0">
                <a:solidFill>
                  <a:schemeClr val="bg1">
                    <a:lumMod val="75000"/>
                  </a:schemeClr>
                </a:solidFill>
                <a:latin typeface="Comic Sans MS" pitchFamily="66" charset="0"/>
              </a:rPr>
              <a:t>next-hop routing</a:t>
            </a:r>
          </a:p>
          <a:p>
            <a:pPr marL="341313" indent="-341313" defTabSz="457200">
              <a:spcBef>
                <a:spcPct val="200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en-GB" sz="400" dirty="0">
              <a:solidFill>
                <a:schemeClr val="bg1">
                  <a:lumMod val="75000"/>
                </a:schemeClr>
              </a:solidFill>
              <a:latin typeface="Comic Sans MS" pitchFamily="66" charset="0"/>
            </a:endParaRPr>
          </a:p>
          <a:p>
            <a:pPr marL="341313" indent="-341313" defTabSz="457200">
              <a:spcBef>
                <a:spcPct val="20000"/>
              </a:spcBef>
              <a:buFontTx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sz="3600" dirty="0">
                <a:solidFill>
                  <a:schemeClr val="bg1">
                    <a:lumMod val="75000"/>
                  </a:schemeClr>
                </a:solidFill>
                <a:latin typeface="Comic Sans MS" pitchFamily="66" charset="0"/>
              </a:rPr>
              <a:t>Fast convergence and</a:t>
            </a:r>
            <a:br>
              <a:rPr lang="en-GB" sz="3600" dirty="0">
                <a:solidFill>
                  <a:schemeClr val="bg1">
                    <a:lumMod val="75000"/>
                  </a:schemeClr>
                </a:solidFill>
                <a:latin typeface="Comic Sans MS" pitchFamily="66" charset="0"/>
              </a:rPr>
            </a:br>
            <a:r>
              <a:rPr lang="en-GB" sz="3600" dirty="0">
                <a:solidFill>
                  <a:schemeClr val="bg1">
                    <a:lumMod val="75000"/>
                  </a:schemeClr>
                </a:solidFill>
                <a:latin typeface="Comic Sans MS" pitchFamily="66" charset="0"/>
              </a:rPr>
              <a:t>Incentive-compatibility</a:t>
            </a:r>
          </a:p>
          <a:p>
            <a:pPr marL="341313" indent="-341313" defTabSz="457200">
              <a:spcBef>
                <a:spcPct val="200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en-GB" sz="400" dirty="0">
              <a:latin typeface="Comic Sans MS" pitchFamily="66" charset="0"/>
            </a:endParaRPr>
          </a:p>
          <a:p>
            <a:pPr marL="341313" indent="-341313" defTabSz="457200">
              <a:spcBef>
                <a:spcPct val="20000"/>
              </a:spcBef>
              <a:buFontTx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sz="3600" dirty="0">
                <a:solidFill>
                  <a:schemeClr val="bg1">
                    <a:lumMod val="85000"/>
                  </a:schemeClr>
                </a:solidFill>
                <a:latin typeface="Comic Sans MS" pitchFamily="66" charset="0"/>
              </a:rPr>
              <a:t>More scalable</a:t>
            </a:r>
            <a:br>
              <a:rPr lang="en-GB" sz="3600" dirty="0">
                <a:solidFill>
                  <a:schemeClr val="bg1">
                    <a:lumMod val="85000"/>
                  </a:schemeClr>
                </a:solidFill>
                <a:latin typeface="Comic Sans MS" pitchFamily="66" charset="0"/>
              </a:rPr>
            </a:br>
            <a:r>
              <a:rPr lang="en-GB" sz="3600" dirty="0">
                <a:solidFill>
                  <a:schemeClr val="bg1">
                    <a:lumMod val="85000"/>
                  </a:schemeClr>
                </a:solidFill>
                <a:latin typeface="Comic Sans MS" pitchFamily="66" charset="0"/>
              </a:rPr>
              <a:t>multipath routing</a:t>
            </a:r>
          </a:p>
          <a:p>
            <a:pPr marL="341313" indent="-341313" defTabSz="457200">
              <a:spcBef>
                <a:spcPct val="200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en-GB" sz="400" dirty="0">
              <a:latin typeface="Comic Sans MS" pitchFamily="66" charset="0"/>
            </a:endParaRPr>
          </a:p>
          <a:p>
            <a:pPr marL="341313" indent="-341313" defTabSz="457200">
              <a:spcBef>
                <a:spcPct val="20000"/>
              </a:spcBef>
              <a:buFontTx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sz="3600" b="1" dirty="0">
                <a:solidFill>
                  <a:schemeClr val="accent6"/>
                </a:solidFill>
                <a:latin typeface="Comic Sans MS" pitchFamily="66" charset="0"/>
              </a:rPr>
              <a:t>Security, performance, </a:t>
            </a:r>
            <a:br>
              <a:rPr lang="en-GB" sz="3600" b="1" dirty="0">
                <a:solidFill>
                  <a:schemeClr val="accent6"/>
                </a:solidFill>
                <a:latin typeface="Comic Sans MS" pitchFamily="66" charset="0"/>
              </a:rPr>
            </a:br>
            <a:r>
              <a:rPr lang="en-GB" sz="3600" b="1" dirty="0">
                <a:solidFill>
                  <a:schemeClr val="accent6"/>
                </a:solidFill>
                <a:latin typeface="Comic Sans MS" pitchFamily="66" charset="0"/>
              </a:rPr>
              <a:t>traffic engineering</a:t>
            </a:r>
          </a:p>
          <a:p>
            <a:pPr marL="341313" indent="-341313" defTabSz="457200">
              <a:spcBef>
                <a:spcPct val="200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en-GB" sz="400" dirty="0">
              <a:latin typeface="Comic Sans MS" pitchFamily="66" charset="0"/>
            </a:endParaRPr>
          </a:p>
          <a:p>
            <a:pPr marL="341313" indent="-341313" defTabSz="457200">
              <a:spcBef>
                <a:spcPct val="20000"/>
              </a:spcBef>
              <a:buFontTx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sz="3600" dirty="0">
                <a:latin typeface="Comic Sans MS" pitchFamily="66" charset="0"/>
              </a:rPr>
              <a:t>Conclusions and future research</a:t>
            </a:r>
          </a:p>
          <a:p>
            <a:pPr marL="341313" indent="-341313" defTabSz="457200">
              <a:spcBef>
                <a:spcPct val="20000"/>
              </a:spcBef>
              <a:buFontTx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en-GB" sz="3200" dirty="0">
              <a:latin typeface="Comic Sans MS" pitchFamily="66" charset="0"/>
            </a:endParaRPr>
          </a:p>
          <a:p>
            <a:pPr marL="341313" indent="-341313" defTabSz="457200">
              <a:spcBef>
                <a:spcPct val="20000"/>
              </a:spcBef>
              <a:buFontTx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en-GB" sz="3200" dirty="0">
              <a:latin typeface="Comic Sans MS" pitchFamily="66" charset="0"/>
            </a:endParaRPr>
          </a:p>
        </p:txBody>
      </p:sp>
      <p:sp>
        <p:nvSpPr>
          <p:cNvPr id="7" name="Right Brace 6"/>
          <p:cNvSpPr/>
          <p:nvPr/>
        </p:nvSpPr>
        <p:spPr>
          <a:xfrm>
            <a:off x="6461125" y="2255838"/>
            <a:ext cx="463550" cy="2438400"/>
          </a:xfrm>
          <a:prstGeom prst="rightBrace">
            <a:avLst>
              <a:gd name="adj1" fmla="val 0"/>
              <a:gd name="adj2" fmla="val 50000"/>
            </a:avLst>
          </a:prstGeom>
          <a:ln w="508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078663" y="3103563"/>
            <a:ext cx="1754187" cy="7080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4000" b="1" dirty="0">
                <a:solidFill>
                  <a:schemeClr val="bg1">
                    <a:lumMod val="75000"/>
                  </a:schemeClr>
                </a:solidFill>
                <a:latin typeface="Comic Sans MS" pitchFamily="66" charset="0"/>
              </a:rPr>
              <a:t>merits</a:t>
            </a:r>
            <a:endParaRPr lang="en-US" sz="4000" b="1" dirty="0">
              <a:solidFill>
                <a:schemeClr val="bg1">
                  <a:lumMod val="75000"/>
                </a:schemeClr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6038"/>
            <a:ext cx="9144000" cy="1143000"/>
          </a:xfrm>
        </p:spPr>
        <p:txBody>
          <a:bodyPr/>
          <a:lstStyle/>
          <a:p>
            <a:pPr eaLnBrk="1" hangingPunct="1"/>
            <a:r>
              <a:rPr lang="en-US" smtClean="0">
                <a:latin typeface="Comic Sans MS" pitchFamily="66" charset="0"/>
              </a:rPr>
              <a:t>Security, Performance,</a:t>
            </a:r>
            <a:br>
              <a:rPr lang="en-US" smtClean="0">
                <a:latin typeface="Comic Sans MS" pitchFamily="66" charset="0"/>
              </a:rPr>
            </a:br>
            <a:r>
              <a:rPr lang="en-US" smtClean="0">
                <a:latin typeface="Comic Sans MS" pitchFamily="66" charset="0"/>
              </a:rPr>
              <a:t>Traffic Engineering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513" y="1824038"/>
            <a:ext cx="8956675" cy="4421187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dirty="0" smtClean="0">
                <a:latin typeface="Comic Sans MS" pitchFamily="66" charset="0"/>
              </a:rPr>
              <a:t>Still open research questions</a:t>
            </a:r>
          </a:p>
          <a:p>
            <a:pPr eaLnBrk="1" hangingPunct="1">
              <a:buFontTx/>
              <a:buNone/>
              <a:defRPr/>
            </a:pPr>
            <a:endParaRPr lang="en-US" sz="2000" dirty="0" smtClean="0">
              <a:latin typeface="Comic Sans MS" pitchFamily="66" charset="0"/>
            </a:endParaRPr>
          </a:p>
          <a:p>
            <a:pPr eaLnBrk="1" hangingPunct="1">
              <a:defRPr/>
            </a:pPr>
            <a:r>
              <a:rPr lang="en-US" sz="4000" dirty="0" smtClean="0">
                <a:latin typeface="Comic Sans MS" pitchFamily="66" charset="0"/>
              </a:rPr>
              <a:t>Handled (mostly) outside the routing protocol</a:t>
            </a:r>
          </a:p>
          <a:p>
            <a:pPr lvl="1" eaLnBrk="1" hangingPunct="1">
              <a:defRPr/>
            </a:pPr>
            <a:r>
              <a:rPr lang="en-US" sz="2400" dirty="0" smtClean="0">
                <a:latin typeface="Comic Sans MS" pitchFamily="66" charset="0"/>
              </a:rPr>
              <a:t>and what is handled within the protocol is not effective!</a:t>
            </a:r>
          </a:p>
          <a:p>
            <a:pPr eaLnBrk="1" hangingPunct="1">
              <a:buFontTx/>
              <a:buNone/>
              <a:defRPr/>
            </a:pPr>
            <a:endParaRPr lang="en-US" sz="2000" dirty="0" smtClean="0">
              <a:latin typeface="Comic Sans MS" pitchFamily="66" charset="0"/>
            </a:endParaRPr>
          </a:p>
          <a:p>
            <a:pPr eaLnBrk="1" hangingPunct="1">
              <a:defRPr/>
            </a:pPr>
            <a:r>
              <a:rPr lang="en-US" sz="4000" b="1" dirty="0" smtClean="0">
                <a:solidFill>
                  <a:schemeClr val="accent6"/>
                </a:solidFill>
                <a:latin typeface="Comic Sans MS" pitchFamily="66" charset="0"/>
              </a:rPr>
              <a:t>Next-hop routing makes the situation better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1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6038"/>
            <a:ext cx="9144000" cy="1143000"/>
          </a:xfrm>
        </p:spPr>
        <p:txBody>
          <a:bodyPr/>
          <a:lstStyle/>
          <a:p>
            <a:pPr eaLnBrk="1" hangingPunct="1"/>
            <a:r>
              <a:rPr lang="en-US" smtClean="0">
                <a:latin typeface="Comic Sans MS" pitchFamily="66" charset="0"/>
              </a:rPr>
              <a:t>Security, Performance,</a:t>
            </a:r>
            <a:br>
              <a:rPr lang="en-US" smtClean="0">
                <a:latin typeface="Comic Sans MS" pitchFamily="66" charset="0"/>
              </a:rPr>
            </a:br>
            <a:r>
              <a:rPr lang="en-US" smtClean="0">
                <a:latin typeface="Comic Sans MS" pitchFamily="66" charset="0"/>
              </a:rPr>
              <a:t>Traffic Engineering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513" y="1736725"/>
            <a:ext cx="9107487" cy="4421188"/>
          </a:xfrm>
        </p:spPr>
        <p:txBody>
          <a:bodyPr/>
          <a:lstStyle/>
          <a:p>
            <a:pPr eaLnBrk="1" hangingPunct="1">
              <a:defRPr/>
            </a:pPr>
            <a:r>
              <a:rPr lang="en-US" sz="4400" b="1" dirty="0" smtClean="0">
                <a:solidFill>
                  <a:schemeClr val="accent6"/>
                </a:solidFill>
                <a:latin typeface="Comic Sans MS" pitchFamily="66" charset="0"/>
              </a:rPr>
              <a:t>AS-PATH does not help</a:t>
            </a:r>
          </a:p>
          <a:p>
            <a:pPr lvl="1" eaLnBrk="1" hangingPunct="1">
              <a:defRPr/>
            </a:pPr>
            <a:r>
              <a:rPr lang="en-US" b="1" dirty="0" smtClean="0">
                <a:latin typeface="Comic Sans MS" pitchFamily="66" charset="0"/>
              </a:rPr>
              <a:t>large attack surface, shorter is not better, …</a:t>
            </a:r>
          </a:p>
          <a:p>
            <a:pPr eaLnBrk="1" hangingPunct="1">
              <a:buFontTx/>
              <a:buNone/>
              <a:defRPr/>
            </a:pPr>
            <a:endParaRPr lang="en-US" sz="1100" dirty="0" smtClean="0">
              <a:latin typeface="Comic Sans MS" pitchFamily="66" charset="0"/>
            </a:endParaRPr>
          </a:p>
          <a:p>
            <a:pPr eaLnBrk="1" hangingPunct="1">
              <a:defRPr/>
            </a:pPr>
            <a:r>
              <a:rPr lang="en-US" sz="4400" b="1" dirty="0" smtClean="0">
                <a:solidFill>
                  <a:schemeClr val="accent6"/>
                </a:solidFill>
                <a:latin typeface="Comic Sans MS" pitchFamily="66" charset="0"/>
              </a:rPr>
              <a:t>Next-hop routing is better</a:t>
            </a:r>
          </a:p>
          <a:p>
            <a:pPr lvl="1" eaLnBrk="1" hangingPunct="1">
              <a:defRPr/>
            </a:pPr>
            <a:r>
              <a:rPr lang="en-US" b="1" dirty="0" smtClean="0">
                <a:latin typeface="Comic Sans MS" pitchFamily="66" charset="0"/>
              </a:rPr>
              <a:t>smaller attack surface, multipath! </a:t>
            </a:r>
            <a:r>
              <a:rPr lang="en-US" dirty="0" smtClean="0">
                <a:latin typeface="Comic Sans MS" pitchFamily="66" charset="0"/>
              </a:rPr>
              <a:t/>
            </a:r>
            <a:br>
              <a:rPr lang="en-US" dirty="0" smtClean="0">
                <a:latin typeface="Comic Sans MS" pitchFamily="66" charset="0"/>
              </a:rPr>
            </a:br>
            <a:r>
              <a:rPr lang="en-US" sz="1800" dirty="0" smtClean="0">
                <a:latin typeface="Comic Sans MS" pitchFamily="66" charset="0"/>
              </a:rPr>
              <a:t>[Andersen-</a:t>
            </a:r>
            <a:r>
              <a:rPr lang="en-US" sz="1800" dirty="0" err="1" smtClean="0">
                <a:latin typeface="Comic Sans MS" pitchFamily="66" charset="0"/>
              </a:rPr>
              <a:t>Balakrishnan</a:t>
            </a:r>
            <a:r>
              <a:rPr lang="en-US" sz="1800" dirty="0" smtClean="0">
                <a:latin typeface="Comic Sans MS" pitchFamily="66" charset="0"/>
              </a:rPr>
              <a:t>-</a:t>
            </a:r>
            <a:r>
              <a:rPr lang="en-US" sz="1800" dirty="0" err="1" smtClean="0">
                <a:latin typeface="Comic Sans MS" pitchFamily="66" charset="0"/>
              </a:rPr>
              <a:t>Kaashoek</a:t>
            </a:r>
            <a:r>
              <a:rPr lang="en-US" sz="1800" dirty="0" smtClean="0">
                <a:latin typeface="Comic Sans MS" pitchFamily="66" charset="0"/>
              </a:rPr>
              <a:t>-</a:t>
            </a:r>
            <a:r>
              <a:rPr lang="en-US" sz="1800" dirty="0" err="1" smtClean="0">
                <a:latin typeface="Comic Sans MS" pitchFamily="66" charset="0"/>
              </a:rPr>
              <a:t>Rao</a:t>
            </a:r>
            <a:r>
              <a:rPr lang="en-US" sz="1800" dirty="0" smtClean="0">
                <a:latin typeface="Comic Sans MS" pitchFamily="66" charset="0"/>
              </a:rPr>
              <a:t>]  [</a:t>
            </a:r>
            <a:r>
              <a:rPr lang="en-US" sz="1800" dirty="0" err="1" smtClean="0">
                <a:latin typeface="Comic Sans MS" pitchFamily="66" charset="0"/>
              </a:rPr>
              <a:t>Motiwala</a:t>
            </a:r>
            <a:r>
              <a:rPr lang="en-US" sz="1800" dirty="0" smtClean="0">
                <a:latin typeface="Comic Sans MS" pitchFamily="66" charset="0"/>
              </a:rPr>
              <a:t>-Elmore-</a:t>
            </a:r>
            <a:r>
              <a:rPr lang="en-US" sz="1800" dirty="0" err="1" smtClean="0">
                <a:latin typeface="Comic Sans MS" pitchFamily="66" charset="0"/>
              </a:rPr>
              <a:t>Feamster</a:t>
            </a:r>
            <a:r>
              <a:rPr lang="en-US" sz="1800" dirty="0" smtClean="0">
                <a:latin typeface="Comic Sans MS" pitchFamily="66" charset="0"/>
              </a:rPr>
              <a:t>-</a:t>
            </a:r>
            <a:r>
              <a:rPr lang="en-US" sz="1800" dirty="0" err="1" smtClean="0">
                <a:latin typeface="Comic Sans MS" pitchFamily="66" charset="0"/>
              </a:rPr>
              <a:t>Vempala</a:t>
            </a:r>
            <a:r>
              <a:rPr lang="en-US" sz="1800" dirty="0" smtClean="0">
                <a:latin typeface="Comic Sans MS" pitchFamily="66" charset="0"/>
              </a:rPr>
              <a:t>] [</a:t>
            </a:r>
            <a:r>
              <a:rPr lang="en-US" sz="1800" dirty="0" err="1" smtClean="0">
                <a:latin typeface="Comic Sans MS" pitchFamily="66" charset="0"/>
              </a:rPr>
              <a:t>Xu</a:t>
            </a:r>
            <a:r>
              <a:rPr lang="en-US" sz="1800" dirty="0" smtClean="0">
                <a:latin typeface="Comic Sans MS" pitchFamily="66" charset="0"/>
              </a:rPr>
              <a:t>-Rexford]</a:t>
            </a:r>
            <a:endParaRPr lang="en-US" sz="2000" b="1" dirty="0" smtClean="0">
              <a:latin typeface="Comic Sans MS" pitchFamily="66" charset="0"/>
            </a:endParaRPr>
          </a:p>
          <a:p>
            <a:pPr lvl="1" eaLnBrk="1" hangingPunct="1">
              <a:buFontTx/>
              <a:buNone/>
              <a:defRPr/>
            </a:pPr>
            <a:endParaRPr lang="en-US" sz="1100" dirty="0" smtClean="0">
              <a:latin typeface="Comic Sans MS" pitchFamily="66" charset="0"/>
            </a:endParaRPr>
          </a:p>
          <a:p>
            <a:pPr eaLnBrk="1" hangingPunct="1">
              <a:defRPr/>
            </a:pPr>
            <a:r>
              <a:rPr lang="en-US" sz="4400" b="1" dirty="0" smtClean="0">
                <a:solidFill>
                  <a:schemeClr val="accent6"/>
                </a:solidFill>
                <a:latin typeface="Comic Sans MS" pitchFamily="66" charset="0"/>
              </a:rPr>
              <a:t>End-to-end mechanisms</a:t>
            </a:r>
            <a:r>
              <a:rPr lang="en-US" sz="2400" b="1" dirty="0" smtClean="0">
                <a:solidFill>
                  <a:schemeClr val="accent6"/>
                </a:solidFill>
                <a:latin typeface="Comic Sans MS" pitchFamily="66" charset="0"/>
              </a:rPr>
              <a:t/>
            </a:r>
            <a:br>
              <a:rPr lang="en-US" sz="2400" b="1" dirty="0" smtClean="0">
                <a:solidFill>
                  <a:schemeClr val="accent6"/>
                </a:solidFill>
                <a:latin typeface="Comic Sans MS" pitchFamily="66" charset="0"/>
              </a:rPr>
            </a:br>
            <a:r>
              <a:rPr lang="en-US" sz="1800" dirty="0" smtClean="0">
                <a:latin typeface="Comic Sans MS" pitchFamily="66" charset="0"/>
              </a:rPr>
              <a:t>[</a:t>
            </a:r>
            <a:r>
              <a:rPr lang="en-US" sz="1800" dirty="0" err="1" smtClean="0">
                <a:latin typeface="Comic Sans MS" pitchFamily="66" charset="0"/>
              </a:rPr>
              <a:t>Wendlandt</a:t>
            </a:r>
            <a:r>
              <a:rPr lang="en-US" sz="1800" dirty="0" smtClean="0">
                <a:latin typeface="Comic Sans MS" pitchFamily="66" charset="0"/>
              </a:rPr>
              <a:t>-</a:t>
            </a:r>
            <a:r>
              <a:rPr lang="en-US" sz="1800" dirty="0" err="1" smtClean="0">
                <a:latin typeface="Comic Sans MS" pitchFamily="66" charset="0"/>
              </a:rPr>
              <a:t>Avaramopoulos</a:t>
            </a:r>
            <a:r>
              <a:rPr lang="en-US" sz="1800" dirty="0" smtClean="0">
                <a:latin typeface="Comic Sans MS" pitchFamily="66" charset="0"/>
              </a:rPr>
              <a:t>-Andersen-Rexford]</a:t>
            </a:r>
            <a:endParaRPr lang="en-US" sz="2400" b="1" dirty="0" smtClean="0">
              <a:solidFill>
                <a:schemeClr val="accent6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4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36513"/>
            <a:ext cx="8229600" cy="1143000"/>
          </a:xfrm>
        </p:spPr>
        <p:txBody>
          <a:bodyPr/>
          <a:lstStyle/>
          <a:p>
            <a:pPr eaLnBrk="1" hangingPunct="1"/>
            <a:r>
              <a:rPr lang="en-US" sz="5400" smtClean="0">
                <a:solidFill>
                  <a:schemeClr val="tx1"/>
                </a:solidFill>
                <a:latin typeface="Comic Sans MS" pitchFamily="66" charset="0"/>
              </a:rPr>
              <a:t>Agenda</a:t>
            </a:r>
          </a:p>
        </p:txBody>
      </p:sp>
      <p:sp>
        <p:nvSpPr>
          <p:cNvPr id="104450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smtClean="0"/>
              <a:t> </a:t>
            </a:r>
          </a:p>
        </p:txBody>
      </p:sp>
      <p:sp>
        <p:nvSpPr>
          <p:cNvPr id="102452" name="Rectangle 52"/>
          <p:cNvSpPr>
            <a:spLocks noChangeArrowheads="1"/>
          </p:cNvSpPr>
          <p:nvPr/>
        </p:nvSpPr>
        <p:spPr bwMode="auto">
          <a:xfrm>
            <a:off x="242888" y="1444625"/>
            <a:ext cx="8443912" cy="410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/>
          <a:lstStyle/>
          <a:p>
            <a:pPr marL="341313" indent="-341313" defTabSz="457200">
              <a:spcBef>
                <a:spcPct val="20000"/>
              </a:spcBef>
              <a:buFontTx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sz="3600" dirty="0">
                <a:solidFill>
                  <a:schemeClr val="bg1">
                    <a:lumMod val="75000"/>
                  </a:schemeClr>
                </a:solidFill>
                <a:latin typeface="Comic Sans MS" pitchFamily="66" charset="0"/>
              </a:rPr>
              <a:t>next-hop routing</a:t>
            </a:r>
          </a:p>
          <a:p>
            <a:pPr marL="341313" indent="-341313" defTabSz="457200">
              <a:spcBef>
                <a:spcPct val="200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en-GB" sz="400" dirty="0">
              <a:solidFill>
                <a:schemeClr val="bg1">
                  <a:lumMod val="75000"/>
                </a:schemeClr>
              </a:solidFill>
              <a:latin typeface="Comic Sans MS" pitchFamily="66" charset="0"/>
            </a:endParaRPr>
          </a:p>
          <a:p>
            <a:pPr marL="341313" indent="-341313" defTabSz="457200">
              <a:spcBef>
                <a:spcPct val="20000"/>
              </a:spcBef>
              <a:buFontTx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sz="3600" dirty="0">
                <a:solidFill>
                  <a:schemeClr val="bg1">
                    <a:lumMod val="75000"/>
                  </a:schemeClr>
                </a:solidFill>
                <a:latin typeface="Comic Sans MS" pitchFamily="66" charset="0"/>
              </a:rPr>
              <a:t>Fast convergence and</a:t>
            </a:r>
            <a:br>
              <a:rPr lang="en-GB" sz="3600" dirty="0">
                <a:solidFill>
                  <a:schemeClr val="bg1">
                    <a:lumMod val="75000"/>
                  </a:schemeClr>
                </a:solidFill>
                <a:latin typeface="Comic Sans MS" pitchFamily="66" charset="0"/>
              </a:rPr>
            </a:br>
            <a:r>
              <a:rPr lang="en-GB" sz="3600" dirty="0">
                <a:solidFill>
                  <a:schemeClr val="bg1">
                    <a:lumMod val="75000"/>
                  </a:schemeClr>
                </a:solidFill>
                <a:latin typeface="Comic Sans MS" pitchFamily="66" charset="0"/>
              </a:rPr>
              <a:t>Incentive-compatibility</a:t>
            </a:r>
          </a:p>
          <a:p>
            <a:pPr marL="341313" indent="-341313" defTabSz="457200">
              <a:spcBef>
                <a:spcPct val="200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en-GB" sz="400" dirty="0">
              <a:latin typeface="Comic Sans MS" pitchFamily="66" charset="0"/>
            </a:endParaRPr>
          </a:p>
          <a:p>
            <a:pPr marL="341313" indent="-341313" defTabSz="457200">
              <a:spcBef>
                <a:spcPct val="20000"/>
              </a:spcBef>
              <a:buFontTx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sz="3600" dirty="0">
                <a:solidFill>
                  <a:schemeClr val="bg1">
                    <a:lumMod val="85000"/>
                  </a:schemeClr>
                </a:solidFill>
                <a:latin typeface="Comic Sans MS" pitchFamily="66" charset="0"/>
              </a:rPr>
              <a:t>More scalable</a:t>
            </a:r>
            <a:br>
              <a:rPr lang="en-GB" sz="3600" dirty="0">
                <a:solidFill>
                  <a:schemeClr val="bg1">
                    <a:lumMod val="85000"/>
                  </a:schemeClr>
                </a:solidFill>
                <a:latin typeface="Comic Sans MS" pitchFamily="66" charset="0"/>
              </a:rPr>
            </a:br>
            <a:r>
              <a:rPr lang="en-GB" sz="3600" dirty="0">
                <a:solidFill>
                  <a:schemeClr val="bg1">
                    <a:lumMod val="85000"/>
                  </a:schemeClr>
                </a:solidFill>
                <a:latin typeface="Comic Sans MS" pitchFamily="66" charset="0"/>
              </a:rPr>
              <a:t>multipath routing</a:t>
            </a:r>
          </a:p>
          <a:p>
            <a:pPr marL="341313" indent="-341313" defTabSz="457200">
              <a:spcBef>
                <a:spcPct val="200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en-GB" sz="400" dirty="0">
              <a:latin typeface="Comic Sans MS" pitchFamily="66" charset="0"/>
            </a:endParaRPr>
          </a:p>
          <a:p>
            <a:pPr marL="341313" indent="-341313" defTabSz="457200">
              <a:spcBef>
                <a:spcPct val="20000"/>
              </a:spcBef>
              <a:buFontTx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sz="3600" dirty="0">
                <a:solidFill>
                  <a:schemeClr val="bg1">
                    <a:lumMod val="75000"/>
                  </a:schemeClr>
                </a:solidFill>
                <a:latin typeface="Comic Sans MS" pitchFamily="66" charset="0"/>
              </a:rPr>
              <a:t>Security, performance, </a:t>
            </a:r>
            <a:br>
              <a:rPr lang="en-GB" sz="3600" dirty="0">
                <a:solidFill>
                  <a:schemeClr val="bg1">
                    <a:lumMod val="75000"/>
                  </a:schemeClr>
                </a:solidFill>
                <a:latin typeface="Comic Sans MS" pitchFamily="66" charset="0"/>
              </a:rPr>
            </a:br>
            <a:r>
              <a:rPr lang="en-GB" sz="3600" dirty="0">
                <a:solidFill>
                  <a:schemeClr val="bg1">
                    <a:lumMod val="75000"/>
                  </a:schemeClr>
                </a:solidFill>
                <a:latin typeface="Comic Sans MS" pitchFamily="66" charset="0"/>
              </a:rPr>
              <a:t>traffic engineering</a:t>
            </a:r>
          </a:p>
          <a:p>
            <a:pPr marL="341313" indent="-341313" defTabSz="457200">
              <a:spcBef>
                <a:spcPct val="200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en-GB" sz="400" dirty="0">
              <a:latin typeface="Comic Sans MS" pitchFamily="66" charset="0"/>
            </a:endParaRPr>
          </a:p>
          <a:p>
            <a:pPr marL="341313" indent="-341313" defTabSz="457200">
              <a:spcBef>
                <a:spcPct val="20000"/>
              </a:spcBef>
              <a:buFontTx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sz="3600" b="1" dirty="0">
                <a:solidFill>
                  <a:schemeClr val="accent6"/>
                </a:solidFill>
                <a:latin typeface="Comic Sans MS" pitchFamily="66" charset="0"/>
              </a:rPr>
              <a:t>Conclusions and future research</a:t>
            </a:r>
          </a:p>
          <a:p>
            <a:pPr marL="341313" indent="-341313" defTabSz="457200">
              <a:spcBef>
                <a:spcPct val="20000"/>
              </a:spcBef>
              <a:buFontTx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en-GB" sz="3200" dirty="0">
              <a:latin typeface="Comic Sans MS" pitchFamily="66" charset="0"/>
            </a:endParaRPr>
          </a:p>
          <a:p>
            <a:pPr marL="341313" indent="-341313" defTabSz="457200">
              <a:spcBef>
                <a:spcPct val="20000"/>
              </a:spcBef>
              <a:buFontTx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en-GB" sz="3200" dirty="0">
              <a:latin typeface="Comic Sans MS" pitchFamily="66" charset="0"/>
            </a:endParaRPr>
          </a:p>
        </p:txBody>
      </p:sp>
      <p:sp>
        <p:nvSpPr>
          <p:cNvPr id="7" name="Right Brace 6"/>
          <p:cNvSpPr/>
          <p:nvPr/>
        </p:nvSpPr>
        <p:spPr>
          <a:xfrm>
            <a:off x="6461125" y="2255838"/>
            <a:ext cx="463550" cy="2438400"/>
          </a:xfrm>
          <a:prstGeom prst="rightBrace">
            <a:avLst>
              <a:gd name="adj1" fmla="val 0"/>
              <a:gd name="adj2" fmla="val 50000"/>
            </a:avLst>
          </a:prstGeom>
          <a:ln w="508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078663" y="3103563"/>
            <a:ext cx="1754187" cy="7080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4000" b="1" dirty="0">
                <a:solidFill>
                  <a:schemeClr val="bg1">
                    <a:lumMod val="75000"/>
                  </a:schemeClr>
                </a:solidFill>
                <a:latin typeface="Comic Sans MS" pitchFamily="66" charset="0"/>
              </a:rPr>
              <a:t>merits</a:t>
            </a:r>
            <a:endParaRPr lang="en-US" sz="4000" b="1" dirty="0">
              <a:solidFill>
                <a:schemeClr val="bg1">
                  <a:lumMod val="75000"/>
                </a:schemeClr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7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6038"/>
            <a:ext cx="9144000" cy="1143000"/>
          </a:xfrm>
        </p:spPr>
        <p:txBody>
          <a:bodyPr/>
          <a:lstStyle/>
          <a:p>
            <a:pPr eaLnBrk="1" hangingPunct="1"/>
            <a:r>
              <a:rPr lang="en-US" smtClean="0">
                <a:latin typeface="Comic Sans MS" pitchFamily="66" charset="0"/>
              </a:rPr>
              <a:t>Conclusions and</a:t>
            </a:r>
            <a:br>
              <a:rPr lang="en-US" smtClean="0">
                <a:latin typeface="Comic Sans MS" pitchFamily="66" charset="0"/>
              </a:rPr>
            </a:br>
            <a:r>
              <a:rPr lang="en-US" smtClean="0">
                <a:latin typeface="Comic Sans MS" pitchFamily="66" charset="0"/>
              </a:rPr>
              <a:t>Future Research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513" y="1690688"/>
            <a:ext cx="8956675" cy="4422775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dirty="0" smtClean="0">
                <a:solidFill>
                  <a:schemeClr val="accent6"/>
                </a:solidFill>
                <a:latin typeface="Comic Sans MS" pitchFamily="66" charset="0"/>
              </a:rPr>
              <a:t>BGP is far too complicated!</a:t>
            </a:r>
            <a:endParaRPr lang="en-US" sz="2400" b="1" dirty="0" smtClean="0">
              <a:solidFill>
                <a:schemeClr val="accent6"/>
              </a:solidFill>
              <a:latin typeface="Comic Sans MS" pitchFamily="66" charset="0"/>
            </a:endParaRPr>
          </a:p>
          <a:p>
            <a:pPr lvl="1" eaLnBrk="1" hangingPunct="1">
              <a:buFontTx/>
              <a:buNone/>
              <a:defRPr/>
            </a:pPr>
            <a:endParaRPr lang="en-US" sz="2000" dirty="0" smtClean="0">
              <a:latin typeface="Comic Sans MS" pitchFamily="66" charset="0"/>
            </a:endParaRPr>
          </a:p>
          <a:p>
            <a:pPr eaLnBrk="1" hangingPunct="1">
              <a:defRPr/>
            </a:pPr>
            <a:r>
              <a:rPr lang="en-US" sz="3600" b="1" u="sng" dirty="0" smtClean="0">
                <a:latin typeface="Comic Sans MS" pitchFamily="66" charset="0"/>
              </a:rPr>
              <a:t>New approach</a:t>
            </a:r>
            <a:r>
              <a:rPr lang="en-US" sz="3600" dirty="0" smtClean="0">
                <a:latin typeface="Comic Sans MS" pitchFamily="66" charset="0"/>
              </a:rPr>
              <a:t>: </a:t>
            </a:r>
            <a:r>
              <a:rPr lang="en-US" sz="3600" b="1" dirty="0" smtClean="0">
                <a:solidFill>
                  <a:schemeClr val="accent6"/>
                </a:solidFill>
                <a:latin typeface="Comic Sans MS" pitchFamily="66" charset="0"/>
              </a:rPr>
              <a:t>simplify BGP</a:t>
            </a:r>
          </a:p>
          <a:p>
            <a:pPr lvl="1" eaLnBrk="1" hangingPunct="1">
              <a:defRPr/>
            </a:pPr>
            <a:r>
              <a:rPr lang="en-US" dirty="0" smtClean="0">
                <a:latin typeface="Comic Sans MS" pitchFamily="66" charset="0"/>
              </a:rPr>
              <a:t>without compromising global and local goals!</a:t>
            </a:r>
          </a:p>
          <a:p>
            <a:pPr lvl="1" eaLnBrk="1" hangingPunct="1">
              <a:buFontTx/>
              <a:buNone/>
              <a:defRPr/>
            </a:pPr>
            <a:endParaRPr lang="en-US" sz="2000" dirty="0" smtClean="0">
              <a:latin typeface="Comic Sans MS" pitchFamily="66" charset="0"/>
            </a:endParaRPr>
          </a:p>
          <a:p>
            <a:pPr eaLnBrk="1" hangingPunct="1">
              <a:defRPr/>
            </a:pPr>
            <a:r>
              <a:rPr lang="en-US" sz="3600" b="1" u="sng" dirty="0" smtClean="0">
                <a:latin typeface="Comic Sans MS" pitchFamily="66" charset="0"/>
              </a:rPr>
              <a:t>Directions for future research</a:t>
            </a:r>
            <a:r>
              <a:rPr lang="en-US" sz="3600" b="1" dirty="0" smtClean="0">
                <a:latin typeface="Comic Sans MS" pitchFamily="66" charset="0"/>
              </a:rPr>
              <a:t>:</a:t>
            </a:r>
          </a:p>
          <a:p>
            <a:pPr lvl="1" eaLnBrk="1" hangingPunct="1">
              <a:defRPr/>
            </a:pPr>
            <a:r>
              <a:rPr lang="en-US" b="1" dirty="0" smtClean="0">
                <a:solidFill>
                  <a:schemeClr val="accent6"/>
                </a:solidFill>
                <a:latin typeface="Comic Sans MS" pitchFamily="66" charset="0"/>
              </a:rPr>
              <a:t>getting rid of the AS-PATH?</a:t>
            </a:r>
          </a:p>
          <a:p>
            <a:pPr lvl="1" eaLnBrk="1" hangingPunct="1">
              <a:defRPr/>
            </a:pPr>
            <a:r>
              <a:rPr lang="en-US" b="1" dirty="0" smtClean="0">
                <a:solidFill>
                  <a:schemeClr val="accent6"/>
                </a:solidFill>
                <a:latin typeface="Comic Sans MS" pitchFamily="66" charset="0"/>
              </a:rPr>
              <a:t>software / configuration complexity</a:t>
            </a:r>
          </a:p>
          <a:p>
            <a:pPr lvl="1" eaLnBrk="1" hangingPunct="1">
              <a:defRPr/>
            </a:pPr>
            <a:r>
              <a:rPr lang="en-US" b="1" dirty="0" smtClean="0">
                <a:solidFill>
                  <a:schemeClr val="accent6"/>
                </a:solidFill>
                <a:latin typeface="Comic Sans MS" pitchFamily="66" charset="0"/>
              </a:rPr>
              <a:t>more theoretical and experimental work</a:t>
            </a:r>
          </a:p>
          <a:p>
            <a:pPr lvl="1" eaLnBrk="1" hangingPunct="1">
              <a:buFontTx/>
              <a:buNone/>
              <a:defRPr/>
            </a:pPr>
            <a:endParaRPr lang="en-US" sz="2400" dirty="0" smtClean="0">
              <a:latin typeface="Comic Sans MS" pitchFamily="66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5" name="Rectangle 2"/>
          <p:cNvSpPr>
            <a:spLocks noChangeArrowheads="1"/>
          </p:cNvSpPr>
          <p:nvPr/>
        </p:nvSpPr>
        <p:spPr bwMode="auto">
          <a:xfrm>
            <a:off x="0" y="0"/>
            <a:ext cx="1016000" cy="685800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omic Sans MS" pitchFamily="66" charset="0"/>
            </a:endParaRPr>
          </a:p>
        </p:txBody>
      </p:sp>
      <p:sp>
        <p:nvSpPr>
          <p:cNvPr id="156675" name="Rectangle 3"/>
          <p:cNvSpPr>
            <a:spLocks noChangeArrowheads="1"/>
          </p:cNvSpPr>
          <p:nvPr/>
        </p:nvSpPr>
        <p:spPr bwMode="auto">
          <a:xfrm>
            <a:off x="1797050" y="2892425"/>
            <a:ext cx="6753225" cy="8397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  <a:spcBef>
                <a:spcPct val="40000"/>
              </a:spcBef>
              <a:defRPr/>
            </a:pPr>
            <a:r>
              <a:rPr lang="en-US" sz="54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Thank You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 noChangeArrowheads="1"/>
          </p:cNvSpPr>
          <p:nvPr>
            <p:ph type="title"/>
          </p:nvPr>
        </p:nvSpPr>
        <p:spPr>
          <a:xfrm>
            <a:off x="444500" y="46038"/>
            <a:ext cx="8229600" cy="1143000"/>
          </a:xfrm>
        </p:spPr>
        <p:txBody>
          <a:bodyPr/>
          <a:lstStyle/>
          <a:p>
            <a:pPr eaLnBrk="1" hangingPunct="1"/>
            <a:r>
              <a:rPr lang="en-US" sz="4200" smtClean="0">
                <a:latin typeface="Comic Sans MS" pitchFamily="66" charset="0"/>
              </a:rPr>
              <a:t>How Can We Fix</a:t>
            </a:r>
            <a:br>
              <a:rPr lang="en-US" sz="4200" smtClean="0">
                <a:latin typeface="Comic Sans MS" pitchFamily="66" charset="0"/>
              </a:rPr>
            </a:br>
            <a:r>
              <a:rPr lang="en-US" sz="4200" smtClean="0">
                <a:latin typeface="Comic Sans MS" pitchFamily="66" charset="0"/>
              </a:rPr>
              <a:t>Interdomain Routing?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3038" y="1709738"/>
            <a:ext cx="8229600" cy="4525962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u="sng" dirty="0" smtClean="0">
                <a:latin typeface="Comic Sans MS" pitchFamily="66" charset="0"/>
              </a:rPr>
              <a:t>One approach</a:t>
            </a:r>
            <a:r>
              <a:rPr lang="en-US" sz="3600" dirty="0" smtClean="0">
                <a:latin typeface="Comic Sans MS" pitchFamily="66" charset="0"/>
              </a:rPr>
              <a:t>: </a:t>
            </a:r>
            <a:r>
              <a:rPr lang="en-US" sz="3600" b="1" dirty="0" smtClean="0">
                <a:solidFill>
                  <a:schemeClr val="accent6"/>
                </a:solidFill>
                <a:latin typeface="Comic Sans MS" pitchFamily="66" charset="0"/>
              </a:rPr>
              <a:t>add mechanisms</a:t>
            </a:r>
            <a:r>
              <a:rPr lang="en-US" sz="3600" dirty="0" smtClean="0">
                <a:latin typeface="Comic Sans MS" pitchFamily="66" charset="0"/>
              </a:rPr>
              <a:t> to an already complex protocol</a:t>
            </a:r>
          </a:p>
          <a:p>
            <a:pPr lvl="1" eaLnBrk="1" hangingPunct="1">
              <a:defRPr/>
            </a:pPr>
            <a:r>
              <a:rPr lang="en-US" sz="2400" dirty="0" smtClean="0">
                <a:latin typeface="Comic Sans MS" pitchFamily="66" charset="0"/>
              </a:rPr>
              <a:t>route flap damping, S-BGP, …</a:t>
            </a:r>
            <a:endParaRPr lang="en-US" dirty="0" smtClean="0">
              <a:latin typeface="Comic Sans MS" pitchFamily="66" charset="0"/>
            </a:endParaRPr>
          </a:p>
          <a:p>
            <a:pPr lvl="1" eaLnBrk="1" hangingPunct="1">
              <a:defRPr/>
            </a:pPr>
            <a:endParaRPr lang="en-US" sz="2000" dirty="0" smtClean="0">
              <a:latin typeface="Comic Sans MS" pitchFamily="66" charset="0"/>
            </a:endParaRPr>
          </a:p>
          <a:p>
            <a:pPr eaLnBrk="1" hangingPunct="1">
              <a:defRPr/>
            </a:pPr>
            <a:r>
              <a:rPr lang="en-US" sz="3600" b="1" u="sng" dirty="0" smtClean="0">
                <a:latin typeface="Comic Sans MS" pitchFamily="66" charset="0"/>
              </a:rPr>
              <a:t>Another approach</a:t>
            </a:r>
            <a:r>
              <a:rPr lang="en-US" sz="3600" dirty="0" smtClean="0">
                <a:latin typeface="Comic Sans MS" pitchFamily="66" charset="0"/>
              </a:rPr>
              <a:t>: </a:t>
            </a:r>
            <a:r>
              <a:rPr lang="en-US" sz="3600" b="1" dirty="0" smtClean="0">
                <a:solidFill>
                  <a:schemeClr val="accent6"/>
                </a:solidFill>
                <a:latin typeface="Comic Sans MS" pitchFamily="66" charset="0"/>
              </a:rPr>
              <a:t>redesign </a:t>
            </a:r>
            <a:r>
              <a:rPr lang="en-US" sz="3600" b="1" dirty="0" err="1" smtClean="0">
                <a:solidFill>
                  <a:schemeClr val="accent6"/>
                </a:solidFill>
                <a:latin typeface="Comic Sans MS" pitchFamily="66" charset="0"/>
              </a:rPr>
              <a:t>interdomain</a:t>
            </a:r>
            <a:r>
              <a:rPr lang="en-US" sz="3600" b="1" dirty="0" smtClean="0">
                <a:solidFill>
                  <a:schemeClr val="accent6"/>
                </a:solidFill>
                <a:latin typeface="Comic Sans MS" pitchFamily="66" charset="0"/>
              </a:rPr>
              <a:t> routing </a:t>
            </a:r>
            <a:r>
              <a:rPr lang="en-US" sz="3600" dirty="0" smtClean="0">
                <a:latin typeface="Comic Sans MS" pitchFamily="66" charset="0"/>
              </a:rPr>
              <a:t>from scratch</a:t>
            </a:r>
          </a:p>
          <a:p>
            <a:pPr lvl="1" eaLnBrk="1" hangingPunct="1">
              <a:defRPr/>
            </a:pPr>
            <a:r>
              <a:rPr lang="en-US" sz="2400" dirty="0" smtClean="0">
                <a:latin typeface="Comic Sans MS" pitchFamily="66" charset="0"/>
              </a:rPr>
              <a:t>HLP, NIRA, </a:t>
            </a:r>
            <a:r>
              <a:rPr lang="en-US" sz="2400" dirty="0" err="1" smtClean="0">
                <a:latin typeface="Comic Sans MS" pitchFamily="66" charset="0"/>
              </a:rPr>
              <a:t>pathlet</a:t>
            </a:r>
            <a:r>
              <a:rPr lang="en-US" sz="2400" dirty="0" smtClean="0">
                <a:latin typeface="Comic Sans MS" pitchFamily="66" charset="0"/>
              </a:rPr>
              <a:t> routing, consensus routing, …</a:t>
            </a:r>
          </a:p>
          <a:p>
            <a:pPr eaLnBrk="1" hangingPunct="1">
              <a:defRPr/>
            </a:pPr>
            <a:endParaRPr lang="en-US" sz="2000" dirty="0" smtClean="0">
              <a:latin typeface="Comic Sans MS" pitchFamily="66" charset="0"/>
            </a:endParaRPr>
          </a:p>
          <a:p>
            <a:pPr eaLnBrk="1" hangingPunct="1">
              <a:defRPr/>
            </a:pPr>
            <a:r>
              <a:rPr lang="en-US" sz="3600" b="1" u="sng" dirty="0" smtClean="0">
                <a:latin typeface="Comic Sans MS" pitchFamily="66" charset="0"/>
              </a:rPr>
              <a:t>Our approach</a:t>
            </a:r>
            <a:r>
              <a:rPr lang="en-US" sz="3600" dirty="0" smtClean="0">
                <a:latin typeface="Comic Sans MS" pitchFamily="66" charset="0"/>
              </a:rPr>
              <a:t>: </a:t>
            </a:r>
            <a:r>
              <a:rPr lang="en-US" sz="3600" b="1" dirty="0" smtClean="0">
                <a:solidFill>
                  <a:schemeClr val="accent6"/>
                </a:solidFill>
                <a:latin typeface="Comic Sans MS" pitchFamily="66" charset="0"/>
              </a:rPr>
              <a:t>simplify BGP!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36513"/>
            <a:ext cx="8229600" cy="1143000"/>
          </a:xfrm>
        </p:spPr>
        <p:txBody>
          <a:bodyPr/>
          <a:lstStyle/>
          <a:p>
            <a:pPr eaLnBrk="1" hangingPunct="1"/>
            <a:r>
              <a:rPr lang="en-US" sz="5400" smtClean="0">
                <a:solidFill>
                  <a:schemeClr val="tx1"/>
                </a:solidFill>
                <a:latin typeface="Comic Sans MS" pitchFamily="66" charset="0"/>
              </a:rPr>
              <a:t>Agenda</a:t>
            </a:r>
          </a:p>
        </p:txBody>
      </p:sp>
      <p:sp>
        <p:nvSpPr>
          <p:cNvPr id="26626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smtClean="0"/>
              <a:t> </a:t>
            </a:r>
          </a:p>
        </p:txBody>
      </p:sp>
      <p:sp>
        <p:nvSpPr>
          <p:cNvPr id="102452" name="Rectangle 52"/>
          <p:cNvSpPr>
            <a:spLocks noChangeArrowheads="1"/>
          </p:cNvSpPr>
          <p:nvPr/>
        </p:nvSpPr>
        <p:spPr bwMode="auto">
          <a:xfrm>
            <a:off x="242888" y="1444625"/>
            <a:ext cx="8443912" cy="410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/>
          <a:lstStyle/>
          <a:p>
            <a:pPr marL="341313" indent="-341313" defTabSz="457200">
              <a:spcBef>
                <a:spcPct val="20000"/>
              </a:spcBef>
              <a:buFontTx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sz="3600" b="1" u="sng" dirty="0">
                <a:solidFill>
                  <a:schemeClr val="accent6"/>
                </a:solidFill>
                <a:latin typeface="Comic Sans MS" pitchFamily="66" charset="0"/>
              </a:rPr>
              <a:t>Our proposal</a:t>
            </a:r>
            <a:r>
              <a:rPr lang="en-GB" sz="3600" b="1" dirty="0">
                <a:solidFill>
                  <a:schemeClr val="accent6"/>
                </a:solidFill>
                <a:latin typeface="Comic Sans MS" pitchFamily="66" charset="0"/>
              </a:rPr>
              <a:t>: next-hop routing</a:t>
            </a:r>
          </a:p>
          <a:p>
            <a:pPr marL="341313" indent="-341313" defTabSz="457200">
              <a:spcBef>
                <a:spcPct val="200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en-GB" sz="400" dirty="0">
              <a:latin typeface="Comic Sans MS" pitchFamily="66" charset="0"/>
            </a:endParaRPr>
          </a:p>
          <a:p>
            <a:pPr marL="341313" indent="-341313" defTabSz="457200">
              <a:spcBef>
                <a:spcPct val="20000"/>
              </a:spcBef>
              <a:buFontTx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sz="3600" dirty="0">
                <a:latin typeface="Comic Sans MS" pitchFamily="66" charset="0"/>
              </a:rPr>
              <a:t>Fast convergence and</a:t>
            </a:r>
            <a:br>
              <a:rPr lang="en-GB" sz="3600" dirty="0">
                <a:latin typeface="Comic Sans MS" pitchFamily="66" charset="0"/>
              </a:rPr>
            </a:br>
            <a:r>
              <a:rPr lang="en-GB" sz="3600" dirty="0">
                <a:latin typeface="Comic Sans MS" pitchFamily="66" charset="0"/>
              </a:rPr>
              <a:t>Incentive-compatibility</a:t>
            </a:r>
          </a:p>
          <a:p>
            <a:pPr marL="341313" indent="-341313" defTabSz="457200">
              <a:spcBef>
                <a:spcPct val="200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en-GB" sz="400" dirty="0">
              <a:latin typeface="Comic Sans MS" pitchFamily="66" charset="0"/>
            </a:endParaRPr>
          </a:p>
          <a:p>
            <a:pPr marL="341313" indent="-341313" defTabSz="457200">
              <a:spcBef>
                <a:spcPct val="20000"/>
              </a:spcBef>
              <a:buFontTx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sz="3600" dirty="0">
                <a:latin typeface="Comic Sans MS" pitchFamily="66" charset="0"/>
              </a:rPr>
              <a:t>More scalable</a:t>
            </a:r>
            <a:br>
              <a:rPr lang="en-GB" sz="3600" dirty="0">
                <a:latin typeface="Comic Sans MS" pitchFamily="66" charset="0"/>
              </a:rPr>
            </a:br>
            <a:r>
              <a:rPr lang="en-GB" sz="3600" dirty="0">
                <a:latin typeface="Comic Sans MS" pitchFamily="66" charset="0"/>
              </a:rPr>
              <a:t>multipath routing</a:t>
            </a:r>
          </a:p>
          <a:p>
            <a:pPr marL="341313" indent="-341313" defTabSz="457200">
              <a:spcBef>
                <a:spcPct val="200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en-GB" sz="400" dirty="0">
              <a:latin typeface="Comic Sans MS" pitchFamily="66" charset="0"/>
            </a:endParaRPr>
          </a:p>
          <a:p>
            <a:pPr marL="341313" indent="-341313" defTabSz="457200">
              <a:spcBef>
                <a:spcPct val="20000"/>
              </a:spcBef>
              <a:buFontTx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sz="3600" dirty="0">
                <a:latin typeface="Comic Sans MS" pitchFamily="66" charset="0"/>
              </a:rPr>
              <a:t>Security, performance, </a:t>
            </a:r>
            <a:br>
              <a:rPr lang="en-GB" sz="3600" dirty="0">
                <a:latin typeface="Comic Sans MS" pitchFamily="66" charset="0"/>
              </a:rPr>
            </a:br>
            <a:r>
              <a:rPr lang="en-GB" sz="3600" dirty="0">
                <a:latin typeface="Comic Sans MS" pitchFamily="66" charset="0"/>
              </a:rPr>
              <a:t>traffic engineering</a:t>
            </a:r>
          </a:p>
          <a:p>
            <a:pPr marL="341313" indent="-341313" defTabSz="457200">
              <a:spcBef>
                <a:spcPct val="200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en-GB" sz="400" dirty="0">
              <a:latin typeface="Comic Sans MS" pitchFamily="66" charset="0"/>
            </a:endParaRPr>
          </a:p>
          <a:p>
            <a:pPr marL="341313" indent="-341313" defTabSz="457200">
              <a:spcBef>
                <a:spcPct val="20000"/>
              </a:spcBef>
              <a:buFontTx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sz="3600" dirty="0">
                <a:latin typeface="Comic Sans MS" pitchFamily="66" charset="0"/>
              </a:rPr>
              <a:t>Conclusions and future research</a:t>
            </a:r>
          </a:p>
          <a:p>
            <a:pPr marL="341313" indent="-341313" defTabSz="457200">
              <a:spcBef>
                <a:spcPct val="20000"/>
              </a:spcBef>
              <a:buFontTx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en-GB" sz="3200" dirty="0">
              <a:latin typeface="Comic Sans MS" pitchFamily="66" charset="0"/>
            </a:endParaRPr>
          </a:p>
          <a:p>
            <a:pPr marL="341313" indent="-341313" defTabSz="457200">
              <a:spcBef>
                <a:spcPct val="20000"/>
              </a:spcBef>
              <a:buFontTx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en-GB" sz="3200" dirty="0">
              <a:latin typeface="Comic Sans MS" pitchFamily="66" charset="0"/>
            </a:endParaRPr>
          </a:p>
        </p:txBody>
      </p:sp>
      <p:sp>
        <p:nvSpPr>
          <p:cNvPr id="7" name="Right Brace 6"/>
          <p:cNvSpPr/>
          <p:nvPr/>
        </p:nvSpPr>
        <p:spPr>
          <a:xfrm>
            <a:off x="6461125" y="2255838"/>
            <a:ext cx="463550" cy="2438400"/>
          </a:xfrm>
          <a:prstGeom prst="rightBrace">
            <a:avLst>
              <a:gd name="adj1" fmla="val 0"/>
              <a:gd name="adj2" fmla="val 50000"/>
            </a:avLst>
          </a:prstGeom>
          <a:ln w="508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7078663" y="3103563"/>
            <a:ext cx="1754187" cy="7080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4000" b="1" dirty="0">
                <a:solidFill>
                  <a:schemeClr val="accent6"/>
                </a:solidFill>
                <a:latin typeface="Comic Sans MS" pitchFamily="66" charset="0"/>
              </a:rPr>
              <a:t>merits</a:t>
            </a:r>
            <a:endParaRPr lang="en-US" sz="4000" b="1" dirty="0">
              <a:solidFill>
                <a:schemeClr val="accent6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47625"/>
            <a:ext cx="8229600" cy="1143000"/>
          </a:xfrm>
        </p:spPr>
        <p:txBody>
          <a:bodyPr/>
          <a:lstStyle/>
          <a:p>
            <a:pPr eaLnBrk="1" hangingPunct="1"/>
            <a:r>
              <a:rPr lang="en-US" u="sng" smtClean="0">
                <a:solidFill>
                  <a:schemeClr val="tx1"/>
                </a:solidFill>
                <a:latin typeface="Comic Sans MS" pitchFamily="66" charset="0"/>
              </a:rPr>
              <a:t>Background</a:t>
            </a:r>
            <a:r>
              <a:rPr lang="en-US" smtClean="0">
                <a:solidFill>
                  <a:schemeClr val="tx1"/>
                </a:solidFill>
                <a:latin typeface="Comic Sans MS" pitchFamily="66" charset="0"/>
              </a:rPr>
              <a:t>: Today’s Path-Based Routing With BGP</a:t>
            </a:r>
            <a:endParaRPr lang="en-US" sz="2000" smtClean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2867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4078288"/>
            <a:ext cx="8229600" cy="4525962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mtClean="0"/>
              <a:t> </a:t>
            </a:r>
          </a:p>
        </p:txBody>
      </p:sp>
      <p:sp>
        <p:nvSpPr>
          <p:cNvPr id="102452" name="Rectangle 52"/>
          <p:cNvSpPr>
            <a:spLocks noChangeArrowheads="1"/>
          </p:cNvSpPr>
          <p:nvPr/>
        </p:nvSpPr>
        <p:spPr bwMode="auto">
          <a:xfrm>
            <a:off x="242888" y="1758950"/>
            <a:ext cx="8693150" cy="197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/>
          <a:lstStyle/>
          <a:p>
            <a:pPr marL="341313" indent="-341313" defTabSz="457200">
              <a:spcBef>
                <a:spcPct val="20000"/>
              </a:spcBef>
              <a:buFontTx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sz="3200" dirty="0">
                <a:latin typeface="Comic Sans MS" pitchFamily="66" charset="0"/>
              </a:rPr>
              <a:t>AS </a:t>
            </a:r>
            <a:r>
              <a:rPr lang="en-GB" sz="3200" dirty="0" err="1">
                <a:latin typeface="Comic Sans MS" pitchFamily="66" charset="0"/>
              </a:rPr>
              <a:t>i’s</a:t>
            </a:r>
            <a:r>
              <a:rPr lang="en-GB" sz="3200" dirty="0">
                <a:latin typeface="Comic Sans MS" pitchFamily="66" charset="0"/>
              </a:rPr>
              <a:t> </a:t>
            </a:r>
            <a:r>
              <a:rPr lang="en-GB" sz="3200" b="1" dirty="0">
                <a:solidFill>
                  <a:schemeClr val="accent6"/>
                </a:solidFill>
                <a:latin typeface="Comic Sans MS" pitchFamily="66" charset="0"/>
              </a:rPr>
              <a:t>routing policy</a:t>
            </a:r>
            <a:r>
              <a:rPr lang="en-GB" sz="3200" dirty="0">
                <a:latin typeface="Comic Sans MS" pitchFamily="66" charset="0"/>
              </a:rPr>
              <a:t>:</a:t>
            </a:r>
          </a:p>
          <a:p>
            <a:pPr marL="798513" lvl="1" indent="-341313" defTabSz="457200">
              <a:spcBef>
                <a:spcPct val="20000"/>
              </a:spcBef>
              <a:buFont typeface="Wingdings" pitchFamily="2" charset="2"/>
              <a:buChar char="Ø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sz="2400" b="1" dirty="0">
                <a:solidFill>
                  <a:schemeClr val="accent6"/>
                </a:solidFill>
                <a:latin typeface="Comic Sans MS" pitchFamily="66" charset="0"/>
              </a:rPr>
              <a:t>ranking </a:t>
            </a:r>
            <a:r>
              <a:rPr lang="en-GB" sz="2400" dirty="0">
                <a:latin typeface="Comic Sans MS" pitchFamily="66" charset="0"/>
              </a:rPr>
              <a:t>of simple routes from </a:t>
            </a:r>
            <a:r>
              <a:rPr lang="en-GB" sz="2400" dirty="0" err="1">
                <a:latin typeface="Comic Sans MS" pitchFamily="66" charset="0"/>
              </a:rPr>
              <a:t>i</a:t>
            </a:r>
            <a:r>
              <a:rPr lang="en-GB" sz="2400" dirty="0">
                <a:latin typeface="Comic Sans MS" pitchFamily="66" charset="0"/>
              </a:rPr>
              <a:t> to each destination d</a:t>
            </a:r>
          </a:p>
          <a:p>
            <a:pPr marL="798513" lvl="1" indent="-341313" defTabSz="457200">
              <a:spcBef>
                <a:spcPct val="20000"/>
              </a:spcBef>
              <a:buFont typeface="Wingdings" pitchFamily="2" charset="2"/>
              <a:buChar char="Ø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sz="2400" b="1" dirty="0">
                <a:solidFill>
                  <a:schemeClr val="accent6"/>
                </a:solidFill>
                <a:latin typeface="Comic Sans MS" pitchFamily="66" charset="0"/>
              </a:rPr>
              <a:t>export policy</a:t>
            </a:r>
            <a:endParaRPr lang="en-GB" sz="3200" dirty="0">
              <a:latin typeface="Comic Sans MS" pitchFamily="66" charset="0"/>
            </a:endParaRPr>
          </a:p>
          <a:p>
            <a:pPr marL="341313" indent="-341313" defTabSz="457200">
              <a:spcBef>
                <a:spcPct val="200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en-GB" sz="3200" dirty="0">
              <a:latin typeface="Comic Sans MS" pitchFamily="66" charset="0"/>
            </a:endParaRPr>
          </a:p>
          <a:p>
            <a:pPr marL="341313" indent="-341313" defTabSz="457200">
              <a:spcBef>
                <a:spcPct val="20000"/>
              </a:spcBef>
              <a:buFontTx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sz="3200" b="1" dirty="0">
                <a:solidFill>
                  <a:schemeClr val="accent6"/>
                </a:solidFill>
                <a:latin typeface="Comic Sans MS" pitchFamily="66" charset="0"/>
              </a:rPr>
              <a:t>BGP </a:t>
            </a:r>
            <a:r>
              <a:rPr lang="en-GB" sz="3200" b="1" dirty="0">
                <a:latin typeface="Comic Sans MS" pitchFamily="66" charset="0"/>
              </a:rPr>
              <a:t>is a</a:t>
            </a:r>
            <a:r>
              <a:rPr lang="en-GB" sz="3200" b="1" dirty="0">
                <a:solidFill>
                  <a:schemeClr val="accent6"/>
                </a:solidFill>
                <a:latin typeface="Comic Sans MS" pitchFamily="66" charset="0"/>
              </a:rPr>
              <a:t> </a:t>
            </a:r>
            <a:r>
              <a:rPr lang="en-GB" sz="3200" b="1" u="sng" dirty="0">
                <a:solidFill>
                  <a:schemeClr val="accent6"/>
                </a:solidFill>
                <a:latin typeface="Comic Sans MS" pitchFamily="66" charset="0"/>
              </a:rPr>
              <a:t>path</a:t>
            </a:r>
            <a:r>
              <a:rPr lang="en-GB" sz="3200" b="1" dirty="0">
                <a:solidFill>
                  <a:schemeClr val="accent6"/>
                </a:solidFill>
                <a:latin typeface="Comic Sans MS" pitchFamily="66" charset="0"/>
              </a:rPr>
              <a:t>-vector </a:t>
            </a:r>
            <a:r>
              <a:rPr lang="en-GB" sz="3200" b="1" dirty="0">
                <a:latin typeface="Comic Sans MS" pitchFamily="66" charset="0"/>
              </a:rPr>
              <a:t>protocol</a:t>
            </a:r>
          </a:p>
        </p:txBody>
      </p:sp>
      <p:grpSp>
        <p:nvGrpSpPr>
          <p:cNvPr id="28676" name="Group 4"/>
          <p:cNvGrpSpPr>
            <a:grpSpLocks/>
          </p:cNvGrpSpPr>
          <p:nvPr/>
        </p:nvGrpSpPr>
        <p:grpSpPr bwMode="auto">
          <a:xfrm>
            <a:off x="190500" y="4716463"/>
            <a:ext cx="8497888" cy="1687512"/>
            <a:chOff x="220" y="3173"/>
            <a:chExt cx="5353" cy="1063"/>
          </a:xfrm>
        </p:grpSpPr>
        <p:sp>
          <p:nvSpPr>
            <p:cNvPr id="28677" name="Rectangle 5"/>
            <p:cNvSpPr>
              <a:spLocks noChangeArrowheads="1"/>
            </p:cNvSpPr>
            <p:nvPr/>
          </p:nvSpPr>
          <p:spPr bwMode="auto">
            <a:xfrm>
              <a:off x="645" y="3173"/>
              <a:ext cx="4507" cy="1063"/>
            </a:xfrm>
            <a:prstGeom prst="rect">
              <a:avLst/>
            </a:prstGeom>
            <a:solidFill>
              <a:schemeClr val="bg2">
                <a:alpha val="20000"/>
              </a:schemeClr>
            </a:solidFill>
            <a:ln w="12700">
              <a:solidFill>
                <a:schemeClr val="tx1"/>
              </a:solidFill>
              <a:prstDash val="dash"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b="1">
                <a:latin typeface="Comic Sans MS" pitchFamily="66" charset="0"/>
              </a:endParaRPr>
            </a:p>
          </p:txBody>
        </p:sp>
        <p:sp>
          <p:nvSpPr>
            <p:cNvPr id="28678" name="Text Box 6"/>
            <p:cNvSpPr txBox="1">
              <a:spLocks noChangeArrowheads="1"/>
            </p:cNvSpPr>
            <p:nvPr/>
          </p:nvSpPr>
          <p:spPr bwMode="auto">
            <a:xfrm>
              <a:off x="661" y="3360"/>
              <a:ext cx="1409" cy="6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2000" b="1">
                  <a:latin typeface="Comic Sans MS" pitchFamily="66" charset="0"/>
                </a:rPr>
                <a:t>Receive</a:t>
              </a:r>
            </a:p>
            <a:p>
              <a:pPr algn="ctr"/>
              <a:r>
                <a:rPr lang="en-US" sz="2000" b="1">
                  <a:latin typeface="Comic Sans MS" pitchFamily="66" charset="0"/>
                </a:rPr>
                <a:t>route updates from neighbors</a:t>
              </a:r>
            </a:p>
          </p:txBody>
        </p:sp>
        <p:sp>
          <p:nvSpPr>
            <p:cNvPr id="20" name="Text Box 7"/>
            <p:cNvSpPr txBox="1">
              <a:spLocks noChangeArrowheads="1"/>
            </p:cNvSpPr>
            <p:nvPr/>
          </p:nvSpPr>
          <p:spPr bwMode="auto">
            <a:xfrm>
              <a:off x="2402" y="3296"/>
              <a:ext cx="1196" cy="8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2000" b="1" dirty="0">
                  <a:latin typeface="Comic Sans MS" pitchFamily="66" charset="0"/>
                </a:rPr>
                <a:t>Choose</a:t>
              </a:r>
              <a:r>
                <a:rPr lang="en-US" sz="2000" b="1" dirty="0">
                  <a:latin typeface="Comic Sans MS" pitchFamily="66" charset="0"/>
                </a:rPr>
                <a:t> </a:t>
              </a:r>
              <a:r>
                <a:rPr lang="en-US" sz="2000" b="1" u="sng" dirty="0">
                  <a:latin typeface="Comic Sans MS" pitchFamily="66" charset="0"/>
                </a:rPr>
                <a:t>single </a:t>
              </a:r>
              <a:r>
                <a:rPr lang="en-US" sz="2000" b="1" dirty="0">
                  <a:latin typeface="Comic Sans MS" pitchFamily="66" charset="0"/>
                </a:rPr>
                <a:t>“best”</a:t>
              </a:r>
              <a:br>
                <a:rPr lang="en-US" sz="2000" b="1" dirty="0">
                  <a:latin typeface="Comic Sans MS" pitchFamily="66" charset="0"/>
                </a:rPr>
              </a:br>
              <a:r>
                <a:rPr lang="en-US" sz="2000" b="1" dirty="0">
                  <a:latin typeface="Comic Sans MS" pitchFamily="66" charset="0"/>
                </a:rPr>
                <a:t>route</a:t>
              </a:r>
            </a:p>
            <a:p>
              <a:pPr algn="ctr">
                <a:defRPr/>
              </a:pPr>
              <a:r>
                <a:rPr lang="en-US" sz="2000" b="1" dirty="0">
                  <a:solidFill>
                    <a:schemeClr val="accent6"/>
                  </a:solidFill>
                  <a:latin typeface="Comic Sans MS" pitchFamily="66" charset="0"/>
                </a:rPr>
                <a:t>(ranking)</a:t>
              </a:r>
              <a:endParaRPr lang="en-US" sz="2000" b="1" dirty="0">
                <a:solidFill>
                  <a:schemeClr val="accent6"/>
                </a:solidFill>
                <a:latin typeface="Comic Sans MS" pitchFamily="66" charset="0"/>
              </a:endParaRPr>
            </a:p>
          </p:txBody>
        </p:sp>
        <p:sp>
          <p:nvSpPr>
            <p:cNvPr id="28680" name="Line 8"/>
            <p:cNvSpPr>
              <a:spLocks noChangeShapeType="1"/>
            </p:cNvSpPr>
            <p:nvPr/>
          </p:nvSpPr>
          <p:spPr bwMode="auto">
            <a:xfrm>
              <a:off x="1924" y="3575"/>
              <a:ext cx="41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681" name="Line 9"/>
            <p:cNvSpPr>
              <a:spLocks noChangeShapeType="1"/>
            </p:cNvSpPr>
            <p:nvPr/>
          </p:nvSpPr>
          <p:spPr bwMode="auto">
            <a:xfrm>
              <a:off x="220" y="3575"/>
              <a:ext cx="36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682" name="Line 10"/>
            <p:cNvSpPr>
              <a:spLocks noChangeShapeType="1"/>
            </p:cNvSpPr>
            <p:nvPr/>
          </p:nvSpPr>
          <p:spPr bwMode="auto">
            <a:xfrm>
              <a:off x="3487" y="3575"/>
              <a:ext cx="409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Text Box 11"/>
            <p:cNvSpPr txBox="1">
              <a:spLocks noChangeArrowheads="1"/>
            </p:cNvSpPr>
            <p:nvPr/>
          </p:nvSpPr>
          <p:spPr bwMode="auto">
            <a:xfrm>
              <a:off x="3887" y="3311"/>
              <a:ext cx="1247" cy="8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2000" b="1" dirty="0">
                  <a:latin typeface="Comic Sans MS" pitchFamily="66" charset="0"/>
                </a:rPr>
                <a:t>Send route updates to neighbors</a:t>
              </a:r>
            </a:p>
            <a:p>
              <a:pPr algn="ctr">
                <a:defRPr/>
              </a:pPr>
              <a:r>
                <a:rPr lang="en-US" sz="2000" b="1" dirty="0">
                  <a:solidFill>
                    <a:schemeClr val="accent6"/>
                  </a:solidFill>
                  <a:latin typeface="Comic Sans MS" pitchFamily="66" charset="0"/>
                </a:rPr>
                <a:t>(export policy)</a:t>
              </a:r>
              <a:endParaRPr lang="en-US" sz="2000" b="1" dirty="0">
                <a:solidFill>
                  <a:schemeClr val="accent6"/>
                </a:solidFill>
                <a:latin typeface="Comic Sans MS" pitchFamily="66" charset="0"/>
              </a:endParaRPr>
            </a:p>
          </p:txBody>
        </p:sp>
        <p:sp>
          <p:nvSpPr>
            <p:cNvPr id="28684" name="Line 12"/>
            <p:cNvSpPr>
              <a:spLocks noChangeShapeType="1"/>
            </p:cNvSpPr>
            <p:nvPr/>
          </p:nvSpPr>
          <p:spPr bwMode="auto">
            <a:xfrm>
              <a:off x="5213" y="3573"/>
              <a:ext cx="36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1479550" y="3894138"/>
            <a:ext cx="708025" cy="719137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b="1" dirty="0">
                <a:latin typeface="Comic Sans MS" pitchFamily="66" charset="0"/>
              </a:rPr>
              <a:t>3</a:t>
            </a:r>
            <a:endParaRPr lang="en-US" sz="2800" b="1" dirty="0">
              <a:latin typeface="Comic Sans MS" pitchFamily="66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6196013" y="3903663"/>
            <a:ext cx="719137" cy="70485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b="1" dirty="0">
                <a:latin typeface="Comic Sans MS" pitchFamily="66" charset="0"/>
              </a:rPr>
              <a:t>d</a:t>
            </a:r>
            <a:endParaRPr lang="en-US" sz="2800" b="1" dirty="0">
              <a:latin typeface="Comic Sans MS" pitchFamily="66" charset="0"/>
            </a:endParaRPr>
          </a:p>
        </p:txBody>
      </p:sp>
      <p:cxnSp>
        <p:nvCxnSpPr>
          <p:cNvPr id="9" name="Straight Connector 8"/>
          <p:cNvCxnSpPr>
            <a:stCxn id="4" idx="7"/>
            <a:endCxn id="30" idx="2"/>
          </p:cNvCxnSpPr>
          <p:nvPr/>
        </p:nvCxnSpPr>
        <p:spPr>
          <a:xfrm rot="5400000" flipH="1" flipV="1">
            <a:off x="2493963" y="2730500"/>
            <a:ext cx="860425" cy="167957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Oval 29"/>
          <p:cNvSpPr/>
          <p:nvPr/>
        </p:nvSpPr>
        <p:spPr>
          <a:xfrm>
            <a:off x="3763963" y="2779713"/>
            <a:ext cx="708025" cy="72072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b="1" dirty="0">
                <a:latin typeface="Comic Sans MS" pitchFamily="66" charset="0"/>
              </a:rPr>
              <a:t>1</a:t>
            </a:r>
            <a:endParaRPr lang="en-US" sz="2800" b="1" dirty="0">
              <a:latin typeface="Comic Sans MS" pitchFamily="66" charset="0"/>
            </a:endParaRPr>
          </a:p>
        </p:txBody>
      </p:sp>
      <p:sp>
        <p:nvSpPr>
          <p:cNvPr id="31" name="Oval 30"/>
          <p:cNvSpPr/>
          <p:nvPr/>
        </p:nvSpPr>
        <p:spPr>
          <a:xfrm>
            <a:off x="3778250" y="5018088"/>
            <a:ext cx="708025" cy="719137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b="1" dirty="0">
                <a:latin typeface="Comic Sans MS" pitchFamily="66" charset="0"/>
              </a:rPr>
              <a:t>2</a:t>
            </a:r>
            <a:endParaRPr lang="en-US" sz="2800" b="1" dirty="0">
              <a:latin typeface="Comic Sans MS" pitchFamily="66" charset="0"/>
            </a:endParaRPr>
          </a:p>
        </p:txBody>
      </p:sp>
      <p:cxnSp>
        <p:nvCxnSpPr>
          <p:cNvPr id="35" name="Straight Connector 34"/>
          <p:cNvCxnSpPr>
            <a:stCxn id="4" idx="5"/>
            <a:endCxn id="31" idx="2"/>
          </p:cNvCxnSpPr>
          <p:nvPr/>
        </p:nvCxnSpPr>
        <p:spPr>
          <a:xfrm rot="16200000" flipH="1">
            <a:off x="2497137" y="4095751"/>
            <a:ext cx="868363" cy="169386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stCxn id="30" idx="6"/>
            <a:endCxn id="5" idx="1"/>
          </p:cNvCxnSpPr>
          <p:nvPr/>
        </p:nvCxnSpPr>
        <p:spPr>
          <a:xfrm>
            <a:off x="4471988" y="3140075"/>
            <a:ext cx="1828800" cy="86677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stCxn id="31" idx="6"/>
            <a:endCxn id="5" idx="3"/>
          </p:cNvCxnSpPr>
          <p:nvPr/>
        </p:nvCxnSpPr>
        <p:spPr>
          <a:xfrm flipV="1">
            <a:off x="4486275" y="4505325"/>
            <a:ext cx="1814513" cy="87153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2"/>
          <p:cNvSpPr txBox="1">
            <a:spLocks noChangeArrowheads="1"/>
          </p:cNvSpPr>
          <p:nvPr/>
        </p:nvSpPr>
        <p:spPr bwMode="auto">
          <a:xfrm>
            <a:off x="457200" y="47625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4400" u="sng" dirty="0">
                <a:latin typeface="Comic Sans MS" pitchFamily="66" charset="0"/>
              </a:rPr>
              <a:t>Background</a:t>
            </a:r>
            <a:r>
              <a:rPr lang="en-US" sz="4400" dirty="0">
                <a:latin typeface="Comic Sans MS" pitchFamily="66" charset="0"/>
              </a:rPr>
              <a:t>: </a:t>
            </a:r>
            <a:r>
              <a:rPr lang="en-US" sz="4400" kern="0" dirty="0">
                <a:latin typeface="Comic Sans MS" pitchFamily="66" charset="0"/>
                <a:ea typeface="+mj-ea"/>
                <a:cs typeface="+mj-cs"/>
              </a:rPr>
              <a:t>Today’s Path-Based Routing With BGP</a:t>
            </a:r>
            <a:endParaRPr lang="en-US" sz="2000" kern="0" dirty="0">
              <a:latin typeface="Comic Sans MS" pitchFamily="66" charset="0"/>
              <a:ea typeface="+mj-ea"/>
              <a:cs typeface="+mj-cs"/>
            </a:endParaRPr>
          </a:p>
        </p:txBody>
      </p:sp>
      <p:sp>
        <p:nvSpPr>
          <p:cNvPr id="22" name="Cloud Callout 21"/>
          <p:cNvSpPr/>
          <p:nvPr/>
        </p:nvSpPr>
        <p:spPr>
          <a:xfrm>
            <a:off x="1044575" y="2740025"/>
            <a:ext cx="2097088" cy="657225"/>
          </a:xfrm>
          <a:prstGeom prst="cloudCallout">
            <a:avLst>
              <a:gd name="adj1" fmla="val -11724"/>
              <a:gd name="adj2" fmla="val 109055"/>
            </a:avLst>
          </a:prstGeom>
          <a:solidFill>
            <a:schemeClr val="accent5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>
                <a:solidFill>
                  <a:schemeClr val="tx1"/>
                </a:solidFill>
                <a:latin typeface="Comic Sans MS" pitchFamily="66" charset="0"/>
              </a:rPr>
              <a:t>32d &gt; 31d</a:t>
            </a:r>
            <a:endParaRPr lang="en-US" sz="15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29" name="Cloud Callout 28"/>
          <p:cNvSpPr/>
          <p:nvPr/>
        </p:nvSpPr>
        <p:spPr>
          <a:xfrm>
            <a:off x="1260475" y="5541963"/>
            <a:ext cx="2127250" cy="798512"/>
          </a:xfrm>
          <a:prstGeom prst="cloudCallout">
            <a:avLst>
              <a:gd name="adj1" fmla="val 63948"/>
              <a:gd name="adj2" fmla="val -49246"/>
            </a:avLst>
          </a:prstGeom>
          <a:solidFill>
            <a:schemeClr val="accent5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500" b="1" dirty="0">
                <a:solidFill>
                  <a:schemeClr val="tx1"/>
                </a:solidFill>
                <a:latin typeface="Comic Sans MS" pitchFamily="66" charset="0"/>
              </a:rPr>
              <a:t>Don’t export 2d to 3</a:t>
            </a:r>
            <a:endParaRPr lang="en-US" sz="15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cxnSp>
        <p:nvCxnSpPr>
          <p:cNvPr id="42" name="Straight Connector 41"/>
          <p:cNvCxnSpPr>
            <a:stCxn id="5" idx="3"/>
            <a:endCxn id="31" idx="6"/>
          </p:cNvCxnSpPr>
          <p:nvPr/>
        </p:nvCxnSpPr>
        <p:spPr>
          <a:xfrm rot="5400000">
            <a:off x="4957763" y="4033837"/>
            <a:ext cx="871538" cy="1814513"/>
          </a:xfrm>
          <a:prstGeom prst="line">
            <a:avLst/>
          </a:prstGeom>
          <a:ln w="50800">
            <a:solidFill>
              <a:schemeClr val="accent6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>
            <a:stCxn id="5" idx="1"/>
            <a:endCxn id="30" idx="6"/>
          </p:cNvCxnSpPr>
          <p:nvPr/>
        </p:nvCxnSpPr>
        <p:spPr>
          <a:xfrm rot="16200000" flipV="1">
            <a:off x="4953000" y="2659063"/>
            <a:ext cx="866775" cy="1828800"/>
          </a:xfrm>
          <a:prstGeom prst="line">
            <a:avLst/>
          </a:prstGeom>
          <a:ln w="50800">
            <a:solidFill>
              <a:schemeClr val="accent6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>
            <a:stCxn id="30" idx="2"/>
            <a:endCxn id="4" idx="7"/>
          </p:cNvCxnSpPr>
          <p:nvPr/>
        </p:nvCxnSpPr>
        <p:spPr>
          <a:xfrm rot="10800000" flipV="1">
            <a:off x="2084388" y="3140075"/>
            <a:ext cx="1679575" cy="860425"/>
          </a:xfrm>
          <a:prstGeom prst="line">
            <a:avLst/>
          </a:prstGeom>
          <a:ln w="50800">
            <a:solidFill>
              <a:schemeClr val="accent6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Rounded Rectangular Callout 66"/>
          <p:cNvSpPr/>
          <p:nvPr/>
        </p:nvSpPr>
        <p:spPr>
          <a:xfrm>
            <a:off x="6848475" y="3081338"/>
            <a:ext cx="1339850" cy="596900"/>
          </a:xfrm>
          <a:prstGeom prst="wedgeRoundRectCallout">
            <a:avLst>
              <a:gd name="adj1" fmla="val -63561"/>
              <a:gd name="adj2" fmla="val 82908"/>
              <a:gd name="adj3" fmla="val 16667"/>
            </a:avLst>
          </a:prstGeom>
          <a:solidFill>
            <a:schemeClr val="accent3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b="1" dirty="0">
                <a:solidFill>
                  <a:schemeClr val="tx1"/>
                </a:solidFill>
                <a:latin typeface="Comic Sans MS" pitchFamily="66" charset="0"/>
              </a:rPr>
              <a:t>1, 2, I’m available</a:t>
            </a:r>
            <a:endParaRPr lang="en-US" sz="1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68" name="Rounded Rectangular Callout 67"/>
          <p:cNvSpPr/>
          <p:nvPr/>
        </p:nvSpPr>
        <p:spPr>
          <a:xfrm>
            <a:off x="4562475" y="1978025"/>
            <a:ext cx="1339850" cy="596900"/>
          </a:xfrm>
          <a:prstGeom prst="wedgeRoundRectCallout">
            <a:avLst>
              <a:gd name="adj1" fmla="val -63561"/>
              <a:gd name="adj2" fmla="val 82908"/>
              <a:gd name="adj3" fmla="val 16667"/>
            </a:avLst>
          </a:prstGeom>
          <a:solidFill>
            <a:schemeClr val="accent3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b="1" dirty="0">
                <a:solidFill>
                  <a:schemeClr val="tx1"/>
                </a:solidFill>
                <a:latin typeface="Comic Sans MS" pitchFamily="66" charset="0"/>
              </a:rPr>
              <a:t>3, I’m using 1d</a:t>
            </a:r>
            <a:endParaRPr lang="en-US" sz="1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273425" y="6151563"/>
            <a:ext cx="5897563" cy="64611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600" b="1" dirty="0">
                <a:latin typeface="Comic Sans MS" pitchFamily="66" charset="0"/>
              </a:rPr>
              <a:t>a </a:t>
            </a:r>
            <a:r>
              <a:rPr lang="en-US" sz="3600" b="1" dirty="0">
                <a:solidFill>
                  <a:schemeClr val="accent6"/>
                </a:solidFill>
                <a:latin typeface="Comic Sans MS" pitchFamily="66" charset="0"/>
              </a:rPr>
              <a:t>stable state</a:t>
            </a:r>
            <a:r>
              <a:rPr lang="en-US" sz="3600" b="1" dirty="0">
                <a:latin typeface="Comic Sans MS" pitchFamily="66" charset="0"/>
              </a:rPr>
              <a:t> is reached</a:t>
            </a:r>
            <a:endParaRPr lang="en-US" sz="3600" b="1" dirty="0">
              <a:latin typeface="Comic Sans MS" pitchFamily="66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" grpId="0" animBg="1"/>
      <p:bldP spid="68" grpId="0" animBg="1"/>
      <p:bldP spid="1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/>
          <p:cNvSpPr>
            <a:spLocks noGrp="1" noChangeArrowheads="1"/>
          </p:cNvSpPr>
          <p:nvPr>
            <p:ph type="title"/>
          </p:nvPr>
        </p:nvSpPr>
        <p:spPr>
          <a:xfrm>
            <a:off x="-49213" y="46038"/>
            <a:ext cx="9193213" cy="1143000"/>
          </a:xfrm>
        </p:spPr>
        <p:txBody>
          <a:bodyPr/>
          <a:lstStyle/>
          <a:p>
            <a:pPr eaLnBrk="1" hangingPunct="1"/>
            <a:r>
              <a:rPr lang="en-US" sz="4600" smtClean="0">
                <a:latin typeface="Comic Sans MS" pitchFamily="66" charset="0"/>
              </a:rPr>
              <a:t>AS-PATH = the Route of All Evil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3500" y="1624013"/>
            <a:ext cx="9043988" cy="4525962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b="1" dirty="0" smtClean="0">
                <a:solidFill>
                  <a:schemeClr val="accent6"/>
                </a:solidFill>
                <a:latin typeface="Comic Sans MS" pitchFamily="66" charset="0"/>
              </a:rPr>
              <a:t>AS-PATH</a:t>
            </a:r>
            <a:r>
              <a:rPr lang="en-US" sz="4000" dirty="0" smtClean="0">
                <a:latin typeface="Comic Sans MS" pitchFamily="66" charset="0"/>
              </a:rPr>
              <a:t>: list of </a:t>
            </a:r>
            <a:r>
              <a:rPr lang="en-US" sz="4000" u="sng" dirty="0" smtClean="0">
                <a:latin typeface="Comic Sans MS" pitchFamily="66" charset="0"/>
              </a:rPr>
              <a:t>all</a:t>
            </a:r>
            <a:r>
              <a:rPr lang="en-US" sz="4000" dirty="0" smtClean="0">
                <a:latin typeface="Comic Sans MS" pitchFamily="66" charset="0"/>
              </a:rPr>
              <a:t> </a:t>
            </a:r>
            <a:r>
              <a:rPr lang="en-US" sz="4000" dirty="0" err="1" smtClean="0">
                <a:latin typeface="Comic Sans MS" pitchFamily="66" charset="0"/>
              </a:rPr>
              <a:t>ASes</a:t>
            </a:r>
            <a:r>
              <a:rPr lang="en-US" sz="4000" dirty="0" smtClean="0">
                <a:latin typeface="Comic Sans MS" pitchFamily="66" charset="0"/>
              </a:rPr>
              <a:t> on path</a:t>
            </a:r>
          </a:p>
          <a:p>
            <a:pPr lvl="1" eaLnBrk="1" hangingPunct="1">
              <a:defRPr/>
            </a:pPr>
            <a:r>
              <a:rPr lang="en-US" dirty="0" smtClean="0">
                <a:latin typeface="Comic Sans MS" pitchFamily="66" charset="0"/>
              </a:rPr>
              <a:t>originally meant for </a:t>
            </a:r>
            <a:r>
              <a:rPr lang="en-US" b="1" dirty="0" smtClean="0">
                <a:solidFill>
                  <a:schemeClr val="accent6"/>
                </a:solidFill>
                <a:latin typeface="Comic Sans MS" pitchFamily="66" charset="0"/>
              </a:rPr>
              <a:t>loop-detection</a:t>
            </a:r>
            <a:endParaRPr lang="en-US" dirty="0" smtClean="0">
              <a:latin typeface="Comic Sans MS" pitchFamily="66" charset="0"/>
            </a:endParaRPr>
          </a:p>
          <a:p>
            <a:pPr eaLnBrk="1" hangingPunct="1">
              <a:defRPr/>
            </a:pPr>
            <a:endParaRPr lang="en-US" sz="2400" dirty="0" smtClean="0">
              <a:latin typeface="Comic Sans MS" pitchFamily="66" charset="0"/>
            </a:endParaRPr>
          </a:p>
          <a:p>
            <a:pPr eaLnBrk="1" hangingPunct="1">
              <a:defRPr/>
            </a:pPr>
            <a:r>
              <a:rPr lang="en-US" sz="4000" b="1" dirty="0" smtClean="0">
                <a:solidFill>
                  <a:schemeClr val="accent6"/>
                </a:solidFill>
                <a:latin typeface="Comic Sans MS" pitchFamily="66" charset="0"/>
              </a:rPr>
              <a:t>The AS-PATH is to blame!</a:t>
            </a:r>
          </a:p>
          <a:p>
            <a:pPr lvl="1" eaLnBrk="1" hangingPunct="1">
              <a:defRPr/>
            </a:pPr>
            <a:r>
              <a:rPr lang="en-US" dirty="0" smtClean="0">
                <a:latin typeface="Comic Sans MS" pitchFamily="66" charset="0"/>
              </a:rPr>
              <a:t>error-prone, software bugs</a:t>
            </a:r>
          </a:p>
          <a:p>
            <a:pPr lvl="1" eaLnBrk="1" hangingPunct="1">
              <a:defRPr/>
            </a:pPr>
            <a:r>
              <a:rPr lang="en-US" dirty="0" smtClean="0">
                <a:latin typeface="Comic Sans MS" pitchFamily="66" charset="0"/>
              </a:rPr>
              <a:t>no/slow convergence</a:t>
            </a:r>
          </a:p>
          <a:p>
            <a:pPr lvl="1" eaLnBrk="1" hangingPunct="1">
              <a:defRPr/>
            </a:pPr>
            <a:r>
              <a:rPr lang="en-US" dirty="0" smtClean="0">
                <a:latin typeface="Comic Sans MS" pitchFamily="66" charset="0"/>
              </a:rPr>
              <a:t>large attack surface</a:t>
            </a:r>
          </a:p>
          <a:p>
            <a:pPr lvl="1" eaLnBrk="1" hangingPunct="1">
              <a:defRPr/>
            </a:pPr>
            <a:r>
              <a:rPr lang="en-US" dirty="0" smtClean="0">
                <a:latin typeface="Comic Sans MS" pitchFamily="66" charset="0"/>
              </a:rPr>
              <a:t>bad scalability, clumsy traffic engineering, bad performance, …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Proposal</Template>
  <TotalTime>15240</TotalTime>
  <Words>1261</Words>
  <Application>Microsoft Office PowerPoint</Application>
  <PresentationFormat>On-screen Show (4:3)</PresentationFormat>
  <Paragraphs>443</Paragraphs>
  <Slides>46</Slides>
  <Notes>46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Design Template</vt:lpstr>
      </vt:variant>
      <vt:variant>
        <vt:i4>2</vt:i4>
      </vt:variant>
      <vt:variant>
        <vt:lpstr>Slide Titles</vt:lpstr>
      </vt:variant>
      <vt:variant>
        <vt:i4>46</vt:i4>
      </vt:variant>
    </vt:vector>
  </HeadingPairs>
  <TitlesOfParts>
    <vt:vector size="52" baseType="lpstr">
      <vt:lpstr>Arial</vt:lpstr>
      <vt:lpstr>Comic Sans MS</vt:lpstr>
      <vt:lpstr>Wingdings</vt:lpstr>
      <vt:lpstr>Arial Unicode MS</vt:lpstr>
      <vt:lpstr>Default Design</vt:lpstr>
      <vt:lpstr>Default Design</vt:lpstr>
      <vt:lpstr>Putting BGP on the Right Path: A Case for Next-Hop Routing</vt:lpstr>
      <vt:lpstr>Once Upon a Time…  Internet Inter-Network Routing:</vt:lpstr>
      <vt:lpstr>Interdomain Routing</vt:lpstr>
      <vt:lpstr>Today’s Path-Based Routing With BGP</vt:lpstr>
      <vt:lpstr>How Can We Fix Interdomain Routing?</vt:lpstr>
      <vt:lpstr>Agenda</vt:lpstr>
      <vt:lpstr>Background: Today’s Path-Based Routing With BGP</vt:lpstr>
      <vt:lpstr>Slide 8</vt:lpstr>
      <vt:lpstr>AS-PATH = the Route of All Evil</vt:lpstr>
      <vt:lpstr>Getting Off the AS-PATH</vt:lpstr>
      <vt:lpstr>Wish List</vt:lpstr>
      <vt:lpstr>Expressiveness vs. Complexity</vt:lpstr>
      <vt:lpstr>Next-Hop Routing Rules!</vt:lpstr>
      <vt:lpstr>Next-Hop Routing Rules!</vt:lpstr>
      <vt:lpstr>Next-Hop Routing Rules!</vt:lpstr>
      <vt:lpstr>Next-Hop Routing Rules!</vt:lpstr>
      <vt:lpstr>Next-Hop Routing Rules!</vt:lpstr>
      <vt:lpstr>Wish List Revisited</vt:lpstr>
      <vt:lpstr>Wish List Revisited</vt:lpstr>
      <vt:lpstr>Agenda</vt:lpstr>
      <vt:lpstr>Existence of Stable State</vt:lpstr>
      <vt:lpstr>BGP Oscillations</vt:lpstr>
      <vt:lpstr>The Commercial Internet</vt:lpstr>
      <vt:lpstr>Gao-Rexford Framework</vt:lpstr>
      <vt:lpstr>Fast BGP Convergence</vt:lpstr>
      <vt:lpstr>Simulations</vt:lpstr>
      <vt:lpstr>Simulations</vt:lpstr>
      <vt:lpstr>Simulation Results (# Forwarding Changes)</vt:lpstr>
      <vt:lpstr>Simulation Results (# Routing Changes)</vt:lpstr>
      <vt:lpstr>Simulation Results (# BGP Updates, Non-Stub ASes)</vt:lpstr>
      <vt:lpstr>Simulation Results (# Routing Changes, The 0.1% Position)</vt:lpstr>
      <vt:lpstr>Incentive Compatible  Routing Configurations</vt:lpstr>
      <vt:lpstr>Next-Hop Routing is Incentive Compatible</vt:lpstr>
      <vt:lpstr>Agenda</vt:lpstr>
      <vt:lpstr>Multipath Routing</vt:lpstr>
      <vt:lpstr>Multipath Routing is Not Scalable!</vt:lpstr>
      <vt:lpstr>From AS-PATH to AS-SET</vt:lpstr>
      <vt:lpstr>Neighbor-Specific Next-Hop Routing</vt:lpstr>
      <vt:lpstr>Neighbor-Specific Next-Hop Routing</vt:lpstr>
      <vt:lpstr>Wish List Revisited</vt:lpstr>
      <vt:lpstr>Agenda</vt:lpstr>
      <vt:lpstr>Security, Performance, Traffic Engineering</vt:lpstr>
      <vt:lpstr>Security, Performance, Traffic Engineering</vt:lpstr>
      <vt:lpstr>Agenda</vt:lpstr>
      <vt:lpstr>Conclusions and Future Research</vt:lpstr>
      <vt:lpstr>Slide 46</vt:lpstr>
    </vt:vector>
  </TitlesOfParts>
  <Company>Yale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Incentive-Compatible Inter-Domain Routing</dc:title>
  <dc:creator>Vijay Ramachandran</dc:creator>
  <cp:lastModifiedBy>Linda Casals</cp:lastModifiedBy>
  <cp:revision>1501</cp:revision>
  <dcterms:created xsi:type="dcterms:W3CDTF">2005-10-10T20:39:04Z</dcterms:created>
  <dcterms:modified xsi:type="dcterms:W3CDTF">2010-03-16T13:17:39Z</dcterms:modified>
</cp:coreProperties>
</file>