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62"/>
  </p:notesMasterIdLst>
  <p:sldIdLst>
    <p:sldId id="256" r:id="rId2"/>
    <p:sldId id="259" r:id="rId3"/>
    <p:sldId id="260" r:id="rId4"/>
    <p:sldId id="261" r:id="rId5"/>
    <p:sldId id="262" r:id="rId6"/>
    <p:sldId id="263" r:id="rId7"/>
    <p:sldId id="267" r:id="rId8"/>
    <p:sldId id="268" r:id="rId9"/>
    <p:sldId id="269" r:id="rId10"/>
    <p:sldId id="270" r:id="rId11"/>
    <p:sldId id="271" r:id="rId12"/>
    <p:sldId id="272" r:id="rId13"/>
    <p:sldId id="274" r:id="rId14"/>
    <p:sldId id="275" r:id="rId15"/>
    <p:sldId id="276" r:id="rId16"/>
    <p:sldId id="277" r:id="rId17"/>
    <p:sldId id="278" r:id="rId18"/>
    <p:sldId id="279" r:id="rId19"/>
    <p:sldId id="281" r:id="rId20"/>
    <p:sldId id="282" r:id="rId21"/>
    <p:sldId id="283" r:id="rId22"/>
    <p:sldId id="288" r:id="rId23"/>
    <p:sldId id="284" r:id="rId24"/>
    <p:sldId id="285" r:id="rId25"/>
    <p:sldId id="286" r:id="rId26"/>
    <p:sldId id="287" r:id="rId27"/>
    <p:sldId id="280" r:id="rId28"/>
    <p:sldId id="289" r:id="rId29"/>
    <p:sldId id="290" r:id="rId30"/>
    <p:sldId id="291" r:id="rId31"/>
    <p:sldId id="292" r:id="rId32"/>
    <p:sldId id="293" r:id="rId33"/>
    <p:sldId id="294" r:id="rId34"/>
    <p:sldId id="295" r:id="rId35"/>
    <p:sldId id="296" r:id="rId36"/>
    <p:sldId id="297" r:id="rId37"/>
    <p:sldId id="298" r:id="rId38"/>
    <p:sldId id="302" r:id="rId39"/>
    <p:sldId id="301" r:id="rId40"/>
    <p:sldId id="300" r:id="rId41"/>
    <p:sldId id="299" r:id="rId42"/>
    <p:sldId id="303" r:id="rId43"/>
    <p:sldId id="304" r:id="rId44"/>
    <p:sldId id="305" r:id="rId45"/>
    <p:sldId id="306" r:id="rId46"/>
    <p:sldId id="307" r:id="rId47"/>
    <p:sldId id="308" r:id="rId48"/>
    <p:sldId id="309" r:id="rId49"/>
    <p:sldId id="311" r:id="rId50"/>
    <p:sldId id="310" r:id="rId51"/>
    <p:sldId id="312" r:id="rId52"/>
    <p:sldId id="313" r:id="rId53"/>
    <p:sldId id="264" r:id="rId54"/>
    <p:sldId id="314" r:id="rId55"/>
    <p:sldId id="315" r:id="rId56"/>
    <p:sldId id="316" r:id="rId57"/>
    <p:sldId id="265" r:id="rId58"/>
    <p:sldId id="317" r:id="rId59"/>
    <p:sldId id="318" r:id="rId60"/>
    <p:sldId id="319"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D941"/>
    <a:srgbClr val="D9AE4E"/>
    <a:srgbClr val="D98EC8"/>
    <a:srgbClr val="45CBD9"/>
    <a:srgbClr val="D93332"/>
    <a:srgbClr val="D9923C"/>
    <a:srgbClr val="AC9BD9"/>
    <a:srgbClr val="D9CB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665" autoAdjust="0"/>
  </p:normalViewPr>
  <p:slideViewPr>
    <p:cSldViewPr>
      <p:cViewPr>
        <p:scale>
          <a:sx n="69" d="100"/>
          <a:sy n="69" d="100"/>
        </p:scale>
        <p:origin x="-23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cs typeface="+mn-cs"/>
              </a:defRPr>
            </a:lvl1pPr>
          </a:lstStyle>
          <a:p>
            <a:pPr>
              <a:defRPr/>
            </a:pPr>
            <a:fld id="{04735AA9-89B8-C84B-BD30-1026024A9940}" type="datetimeFigureOut">
              <a:rPr lang="en-US"/>
              <a:pPr>
                <a:defRPr/>
              </a:pPr>
              <a:t>4/6/2015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cs typeface="+mn-cs"/>
              </a:defRPr>
            </a:lvl1pPr>
          </a:lstStyle>
          <a:p>
            <a:pPr>
              <a:defRPr/>
            </a:pPr>
            <a:fld id="{ADBBF049-7C91-2C44-9953-E06589FDB650}" type="slidenum">
              <a:rPr lang="en-US"/>
              <a:pPr>
                <a:defRPr/>
              </a:pPr>
              <a:t>‹#›</a:t>
            </a:fld>
            <a:endParaRPr lang="en-US"/>
          </a:p>
        </p:txBody>
      </p:sp>
    </p:spTree>
    <p:extLst>
      <p:ext uri="{BB962C8B-B14F-4D97-AF65-F5344CB8AC3E}">
        <p14:creationId xmlns:p14="http://schemas.microsoft.com/office/powerpoint/2010/main" val="40825211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08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latin typeface="Calibri" charset="0"/>
            </a:endParaRPr>
          </a:p>
        </p:txBody>
      </p:sp>
      <p:sp>
        <p:nvSpPr>
          <p:cNvPr id="808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F17F7C8-8818-3F43-8211-AB1ECCCB294C}" type="slidenum">
              <a:rPr lang="en-US" sz="1200">
                <a:latin typeface="Calibri" charset="0"/>
              </a:rPr>
              <a:pPr eaLnBrk="1" hangingPunct="1"/>
              <a:t>2</a:t>
            </a:fld>
            <a:endParaRPr lang="en-US"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80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This secret sharing scheme has similar storage efficiency and security properties as Shamir secret sharing, but it has reduced time complexity as only the final (n – t + 1) rows need to be computed. To borrow from erasure coding terminology, this is a “systematic” version of Shamir secret sharing.</a:t>
            </a:r>
          </a:p>
        </p:txBody>
      </p:sp>
      <p:sp>
        <p:nvSpPr>
          <p:cNvPr id="880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6CC1627-85A4-7842-A427-7B666AF66A9D}" type="slidenum">
              <a:rPr lang="en-US" sz="1200">
                <a:latin typeface="Calibri" charset="0"/>
              </a:rPr>
              <a:pPr eaLnBrk="1" hangingPunct="1"/>
              <a:t>13</a:t>
            </a:fld>
            <a:endParaRPr lang="en-US"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90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Why use SSMS? It reduces the space by a factor of t.</a:t>
            </a:r>
          </a:p>
          <a:p>
            <a:pPr eaLnBrk="1" hangingPunct="1"/>
            <a:r>
              <a:rPr lang="en-US">
                <a:latin typeface="Calibri" charset="0"/>
              </a:rPr>
              <a:t>Instead of using 9 TB of raw space to store 1 TB of secret information in a t=5, n=9 configuration, SSMS would use only 9/5 or 1.8 TB of space.</a:t>
            </a:r>
          </a:p>
        </p:txBody>
      </p:sp>
      <p:sp>
        <p:nvSpPr>
          <p:cNvPr id="890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12F75A1-8408-E142-B843-46AA231C1DB5}" type="slidenum">
              <a:rPr lang="en-US" sz="1200">
                <a:latin typeface="Calibri" charset="0"/>
              </a:rPr>
              <a:pPr eaLnBrk="1" hangingPunct="1"/>
              <a:t>14</a:t>
            </a:fld>
            <a:endParaRPr lang="en-US"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01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The chief difference between Rabin’s IDA and the others, is that each element of the vector contains part of the encrypted secret. Thus for one encoding, we can store </a:t>
            </a:r>
            <a:r>
              <a:rPr lang="en-US" b="1">
                <a:latin typeface="Calibri" charset="0"/>
              </a:rPr>
              <a:t>t</a:t>
            </a:r>
            <a:r>
              <a:rPr lang="en-US">
                <a:latin typeface="Calibri" charset="0"/>
              </a:rPr>
              <a:t> elements of the secret. This makes it a threshold times more space efficient than the previously reviewed schemes.</a:t>
            </a:r>
          </a:p>
          <a:p>
            <a:pPr eaLnBrk="1" hangingPunct="1"/>
            <a:endParaRPr lang="en-US">
              <a:latin typeface="Calibri" charset="0"/>
            </a:endParaRPr>
          </a:p>
          <a:p>
            <a:pPr eaLnBrk="1" hangingPunct="1"/>
            <a:r>
              <a:rPr lang="en-US">
                <a:latin typeface="Calibri" charset="0"/>
              </a:rPr>
              <a:t>Rabin described each encoding of an IDA fragment as vector-</a:t>
            </a:r>
            <a:r>
              <a:rPr lang="en-US">
                <a:solidFill>
                  <a:srgbClr val="000000"/>
                </a:solidFill>
                <a:latin typeface="Constantia" charset="0"/>
              </a:rPr>
              <a:t>vector multiplication. Together all the vector multiplications can be seen as a matrix-vector multiplication.</a:t>
            </a:r>
          </a:p>
          <a:p>
            <a:pPr eaLnBrk="1" hangingPunct="1"/>
            <a:r>
              <a:rPr lang="en-US">
                <a:solidFill>
                  <a:srgbClr val="000000"/>
                </a:solidFill>
                <a:latin typeface="Constantia" charset="0"/>
              </a:rPr>
              <a:t>Rabin also observed that the encoding matrix elements could be generated randomly (to give a high probability of linear independence) or using the Vandermonde matrix form.</a:t>
            </a:r>
            <a:endParaRPr lang="en-US">
              <a:latin typeface="Calibri" charset="0"/>
            </a:endParaRPr>
          </a:p>
        </p:txBody>
      </p:sp>
      <p:sp>
        <p:nvSpPr>
          <p:cNvPr id="901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F1F078D-1490-9044-9927-6BF632543837}" type="slidenum">
              <a:rPr lang="en-US" sz="1200">
                <a:latin typeface="Calibri" charset="0"/>
              </a:rPr>
              <a:pPr eaLnBrk="1" hangingPunct="1"/>
              <a:t>15</a:t>
            </a:fld>
            <a:endParaRPr lang="en-US"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11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Like SSMS, AONT-RS also reduces space by a factor of t.</a:t>
            </a:r>
          </a:p>
          <a:p>
            <a:pPr eaLnBrk="1" hangingPunct="1"/>
            <a:r>
              <a:rPr lang="en-US">
                <a:latin typeface="Calibri" charset="0"/>
              </a:rPr>
              <a:t>It has the further advantage of being systematic. Meaning not all the fragments need to be computed. In a 20-of-25 configuration, AONT-RS would be 5 times faster than SSMS.</a:t>
            </a:r>
          </a:p>
        </p:txBody>
      </p:sp>
      <p:sp>
        <p:nvSpPr>
          <p:cNvPr id="911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7090C0E-6EA2-5C40-8D93-9308A2CAE455}" type="slidenum">
              <a:rPr lang="en-US" sz="1200">
                <a:latin typeface="Calibri" charset="0"/>
              </a:rPr>
              <a:pPr eaLnBrk="1" hangingPunct="1"/>
              <a:t>16</a:t>
            </a:fld>
            <a:endParaRPr lang="en-US" sz="120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21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With AONT-RS, the first t fragments are simply the AONT package split into t pieces.</a:t>
            </a:r>
          </a:p>
          <a:p>
            <a:pPr eaLnBrk="1" hangingPunct="1"/>
            <a:r>
              <a:rPr lang="en-US">
                <a:latin typeface="Calibri" charset="0"/>
              </a:rPr>
              <a:t>This can be viewed as having the first t rows be the same as a t-by-t identity matrix.</a:t>
            </a:r>
          </a:p>
          <a:p>
            <a:pPr eaLnBrk="1" hangingPunct="1"/>
            <a:r>
              <a:rPr lang="en-US">
                <a:latin typeface="Calibri" charset="0"/>
              </a:rPr>
              <a:t>The final n – t rows may be of the Vandermonde form.</a:t>
            </a:r>
          </a:p>
          <a:p>
            <a:pPr eaLnBrk="1" hangingPunct="1"/>
            <a:endParaRPr lang="en-US">
              <a:latin typeface="Calibri" charset="0"/>
            </a:endParaRPr>
          </a:p>
          <a:p>
            <a:pPr eaLnBrk="1" hangingPunct="1"/>
            <a:r>
              <a:rPr lang="en-US">
                <a:latin typeface="Calibri" charset="0"/>
              </a:rPr>
              <a:t>The AONT is a keyless, randomized transformation, that is hard to invert unless all of the input is known. Without at least t of the fragments, the complete AONT package cannot be determined, and therefore it cannot be inverted to recover the secret.</a:t>
            </a:r>
          </a:p>
        </p:txBody>
      </p:sp>
      <p:sp>
        <p:nvSpPr>
          <p:cNvPr id="921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DCC8A41-806E-6742-89AF-2E6B31F9FB7E}" type="slidenum">
              <a:rPr lang="en-US" sz="1200">
                <a:latin typeface="Calibri" charset="0"/>
              </a:rPr>
              <a:pPr eaLnBrk="1" hangingPunct="1"/>
              <a:t>17</a:t>
            </a:fld>
            <a:endParaRPr lang="en-US"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31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To demonstrate how decoding works, lets start with the encoding operation.</a:t>
            </a:r>
          </a:p>
        </p:txBody>
      </p:sp>
      <p:sp>
        <p:nvSpPr>
          <p:cNvPr id="931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8DEE602-69CC-0745-96B7-02602F5CC6E7}" type="slidenum">
              <a:rPr lang="en-US" sz="1200">
                <a:latin typeface="Calibri" charset="0"/>
              </a:rPr>
              <a:pPr eaLnBrk="1" hangingPunct="1"/>
              <a:t>18</a:t>
            </a:fld>
            <a:endParaRPr lang="en-US"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42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Each output depends only on the input vector, and exactly one row of the encoding matrix. Color coding has been added for clarity.</a:t>
            </a:r>
          </a:p>
        </p:txBody>
      </p:sp>
      <p:sp>
        <p:nvSpPr>
          <p:cNvPr id="942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1CFF0D2-D068-634B-9F2C-06ADFE308E6C}" type="slidenum">
              <a:rPr lang="en-US" sz="1200">
                <a:latin typeface="Calibri" charset="0"/>
              </a:rPr>
              <a:pPr eaLnBrk="1" hangingPunct="1"/>
              <a:t>19</a:t>
            </a:fld>
            <a:endParaRPr lang="en-US" sz="1200">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52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At the time of the decode, only a threshold number of outputs are available. (n – t) may be missing or unavailable. In any case they are irrelevant to the decode operation.</a:t>
            </a:r>
          </a:p>
        </p:txBody>
      </p:sp>
      <p:sp>
        <p:nvSpPr>
          <p:cNvPr id="952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4DFFEDD-7D02-314E-B455-946BB2A56FFC}" type="slidenum">
              <a:rPr lang="en-US" sz="1200">
                <a:latin typeface="Calibri" charset="0"/>
              </a:rPr>
              <a:pPr eaLnBrk="1" hangingPunct="1"/>
              <a:t>20</a:t>
            </a:fld>
            <a:endParaRPr lang="en-US" sz="1200">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62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And then so are the corresponding rows of the encoding matrix.</a:t>
            </a:r>
          </a:p>
        </p:txBody>
      </p:sp>
      <p:sp>
        <p:nvSpPr>
          <p:cNvPr id="962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E6743B9-79DD-F94E-B06E-0F795D7573E7}" type="slidenum">
              <a:rPr lang="en-US" sz="1200">
                <a:latin typeface="Calibri" charset="0"/>
              </a:rPr>
              <a:pPr eaLnBrk="1" hangingPunct="1"/>
              <a:t>21</a:t>
            </a:fld>
            <a:endParaRPr lang="en-US" sz="1200">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72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We can then delete those rows without changing the equality</a:t>
            </a:r>
          </a:p>
        </p:txBody>
      </p:sp>
      <p:sp>
        <p:nvSpPr>
          <p:cNvPr id="972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C476589-AA40-6F46-9298-1335A30EA077}" type="slidenum">
              <a:rPr lang="en-US" sz="1200">
                <a:latin typeface="Calibri" charset="0"/>
              </a:rPr>
              <a:pPr eaLnBrk="1" hangingPunct="1"/>
              <a:t>22</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L is length of input (the secret, or the data to be processed)</a:t>
            </a:r>
          </a:p>
          <a:p>
            <a:pPr eaLnBrk="1" hangingPunct="1">
              <a:spcBef>
                <a:spcPct val="0"/>
              </a:spcBef>
            </a:pPr>
            <a:endParaRPr lang="en-US" dirty="0">
              <a:latin typeface="Calibri" charset="0"/>
            </a:endParaRPr>
          </a:p>
          <a:p>
            <a:pPr eaLnBrk="1" hangingPunct="1">
              <a:spcBef>
                <a:spcPct val="0"/>
              </a:spcBef>
            </a:pPr>
            <a:r>
              <a:rPr lang="en-US" dirty="0">
                <a:latin typeface="Calibri" charset="0"/>
              </a:rPr>
              <a:t>Highlight improvements made at each step, from Blakley, to Shamir, storage efficiency improved, from Shamir to XOR, time complexity improved. From XOR to SSMS storage improved, from SSMS to AONT-RS time improved.</a:t>
            </a:r>
          </a:p>
          <a:p>
            <a:pPr eaLnBrk="1" hangingPunct="1">
              <a:spcBef>
                <a:spcPct val="0"/>
              </a:spcBef>
            </a:pPr>
            <a:endParaRPr lang="en-US" dirty="0">
              <a:latin typeface="Calibri" charset="0"/>
            </a:endParaRPr>
          </a:p>
          <a:p>
            <a:pPr eaLnBrk="1" hangingPunct="1">
              <a:spcBef>
                <a:spcPct val="0"/>
              </a:spcBef>
            </a:pPr>
            <a:r>
              <a:rPr lang="en-US" dirty="0">
                <a:latin typeface="Calibri" charset="0"/>
              </a:rPr>
              <a:t>Note: Best possible security possible with O(n * l) space complexity. By information </a:t>
            </a:r>
            <a:r>
              <a:rPr lang="en-US" dirty="0" smtClean="0">
                <a:latin typeface="Calibri" charset="0"/>
              </a:rPr>
              <a:t>theory </a:t>
            </a:r>
            <a:r>
              <a:rPr lang="en-US" dirty="0">
                <a:latin typeface="Calibri" charset="0"/>
              </a:rPr>
              <a:t>is necessary to achieve </a:t>
            </a:r>
            <a:r>
              <a:rPr lang="en-US" dirty="0" smtClean="0">
                <a:latin typeface="Calibri" charset="0"/>
              </a:rPr>
              <a:t>Shannon’s </a:t>
            </a:r>
            <a:r>
              <a:rPr lang="en-US" dirty="0">
                <a:latin typeface="Calibri" charset="0"/>
              </a:rPr>
              <a:t>perfect secrecy: with (T-1) shares, there must remain as many possibilities for the missing share as there are for the secret. Therefore each share must be as big as the secret.</a:t>
            </a:r>
          </a:p>
          <a:p>
            <a:pPr eaLnBrk="1" hangingPunct="1">
              <a:spcBef>
                <a:spcPct val="0"/>
              </a:spcBef>
            </a:pPr>
            <a:endParaRPr lang="en-US" dirty="0">
              <a:latin typeface="Calibri" charset="0"/>
            </a:endParaRPr>
          </a:p>
          <a:p>
            <a:pPr eaLnBrk="1" hangingPunct="1">
              <a:spcBef>
                <a:spcPct val="0"/>
              </a:spcBef>
            </a:pPr>
            <a:r>
              <a:rPr lang="en-US" dirty="0">
                <a:latin typeface="Calibri" charset="0"/>
              </a:rPr>
              <a:t>Also by information theory, not possible to achieve better than O(n/t * l) space, as if shares were any smaller than 1/t each, a threshold number of pieces could not yield enough information to represent the secret. (You would have less total bits than the bit length of the secret).</a:t>
            </a: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C5A9B3C-753A-9C4D-A38B-A8C71FAF41FD}" type="slidenum">
              <a:rPr lang="en-US" sz="1200">
                <a:latin typeface="Calibri" charset="0"/>
              </a:rPr>
              <a:pPr eaLnBrk="1" hangingPunct="1"/>
              <a:t>4</a:t>
            </a:fld>
            <a:endParaRPr lang="en-US" sz="1200">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It follows then that a t by t square matrix composed only of the rows corresponding to the outputs on hand, when multiplied by the inputs would yield a vector containing the 5 outputs on hand</a:t>
            </a:r>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4EEC911-87BD-6546-B24B-AB05085342C2}" type="slidenum">
              <a:rPr lang="en-US" sz="1200">
                <a:latin typeface="Calibri" charset="0"/>
              </a:rPr>
              <a:pPr eaLnBrk="1" hangingPunct="1"/>
              <a:t>23</a:t>
            </a:fld>
            <a:endParaRPr lang="en-US" sz="1200">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93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Decoding works by multipliplying the surviving outputs by the inverse of this reduced encoding matrix. We might call this inverse matrix the “decoding matrix”.</a:t>
            </a:r>
          </a:p>
          <a:p>
            <a:pPr eaLnBrk="1" hangingPunct="1"/>
            <a:r>
              <a:rPr lang="en-US">
                <a:latin typeface="Calibri" charset="0"/>
              </a:rPr>
              <a:t>To show why decoding works, lets multiply both sides of the equation by the decoding matrix for this set of t outputs.</a:t>
            </a:r>
          </a:p>
          <a:p>
            <a:pPr eaLnBrk="1" hangingPunct="1"/>
            <a:r>
              <a:rPr lang="en-US">
                <a:latin typeface="Calibri" charset="0"/>
              </a:rPr>
              <a:t>Necessarily, the equation holds because we performed the same operation to both sides.</a:t>
            </a:r>
          </a:p>
        </p:txBody>
      </p:sp>
      <p:sp>
        <p:nvSpPr>
          <p:cNvPr id="993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00EB798-C0CF-E04C-A5E5-2A69AE05CE41}" type="slidenum">
              <a:rPr lang="en-US" sz="1200">
                <a:latin typeface="Calibri" charset="0"/>
              </a:rPr>
              <a:pPr eaLnBrk="1" hangingPunct="1"/>
              <a:t>24</a:t>
            </a:fld>
            <a:endParaRPr lang="en-US" sz="1200">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03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Any matrix times its inverse yields the identity matrix. The encoding and decoding matrices on the left hand side of the equation cancel out to yield the identity matrix.</a:t>
            </a:r>
          </a:p>
        </p:txBody>
      </p:sp>
      <p:sp>
        <p:nvSpPr>
          <p:cNvPr id="1003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B43D1DC-B7C4-B746-A9C4-5B343D765DFD}" type="slidenum">
              <a:rPr lang="en-US" sz="1200">
                <a:latin typeface="Calibri" charset="0"/>
              </a:rPr>
              <a:pPr eaLnBrk="1" hangingPunct="1"/>
              <a:t>25</a:t>
            </a:fld>
            <a:endParaRPr lang="en-US" sz="1200">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13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And any matrix (or in this case vector) times the identity matrix is itself.</a:t>
            </a:r>
          </a:p>
          <a:p>
            <a:pPr eaLnBrk="1" hangingPunct="1"/>
            <a:r>
              <a:rPr lang="en-US">
                <a:latin typeface="Calibri" charset="0"/>
              </a:rPr>
              <a:t>Thus we have established a proof of the correctness for the decoding procedure, which is merely using matrix inversion to solve a system of equations.</a:t>
            </a:r>
          </a:p>
          <a:p>
            <a:pPr eaLnBrk="1" hangingPunct="1"/>
            <a:r>
              <a:rPr lang="en-US">
                <a:latin typeface="Calibri" charset="0"/>
              </a:rPr>
              <a:t>The surviving outputs (the shares in the Secret Sharing Scheme) times the inverse of the corresponding rows of the encoding matrix, gives us the original input: whether they be the coefficients, coordinates, random strings, or dispersed or erasure coded encrypted or transformed secrets.</a:t>
            </a:r>
          </a:p>
        </p:txBody>
      </p:sp>
      <p:sp>
        <p:nvSpPr>
          <p:cNvPr id="1013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1F01F5F-BB0D-F642-AA8E-60C1B43216E5}" type="slidenum">
              <a:rPr lang="en-US" sz="1200">
                <a:latin typeface="Calibri" charset="0"/>
              </a:rPr>
              <a:pPr eaLnBrk="1" hangingPunct="1"/>
              <a:t>26</a:t>
            </a:fld>
            <a:endParaRPr lang="en-US" sz="1200">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4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latin typeface="Calibri" charset="0"/>
            </a:endParaRPr>
          </a:p>
          <a:p>
            <a:pPr eaLnBrk="1" hangingPunct="1"/>
            <a:r>
              <a:rPr lang="en-US" dirty="0">
                <a:latin typeface="Calibri" charset="0"/>
              </a:rPr>
              <a:t>((20 years) / (5 * (9 choose 5))) * (20 * 24 * 365 / 48)^(9-5)</a:t>
            </a:r>
          </a:p>
          <a:p>
            <a:pPr eaLnBrk="1" hangingPunct="1"/>
            <a:endParaRPr lang="en-US" dirty="0">
              <a:latin typeface="Calibri" charset="0"/>
            </a:endParaRPr>
          </a:p>
          <a:p>
            <a:pPr eaLnBrk="1" hangingPunct="1"/>
            <a:r>
              <a:rPr lang="en-US" dirty="0">
                <a:latin typeface="Calibri" charset="0"/>
              </a:rPr>
              <a:t>(1-e^(-100/5634571626984.127))^-</a:t>
            </a:r>
            <a:r>
              <a:rPr lang="en-US" dirty="0" smtClean="0">
                <a:latin typeface="Calibri" charset="0"/>
              </a:rPr>
              <a:t>1</a:t>
            </a:r>
          </a:p>
          <a:p>
            <a:pPr eaLnBrk="1" hangingPunct="1"/>
            <a:endParaRPr lang="en-US" dirty="0" smtClean="0">
              <a:latin typeface="Calibri" charset="0"/>
            </a:endParaRPr>
          </a:p>
          <a:p>
            <a:pPr eaLnBrk="1" hangingPunct="1"/>
            <a:r>
              <a:rPr lang="en-US" dirty="0" smtClean="0">
                <a:latin typeface="Calibri" charset="0"/>
              </a:rPr>
              <a:t>Based on: http://</a:t>
            </a:r>
            <a:r>
              <a:rPr lang="en-US" dirty="0" err="1" smtClean="0">
                <a:latin typeface="Calibri" charset="0"/>
              </a:rPr>
              <a:t>arxiv.org</a:t>
            </a:r>
            <a:r>
              <a:rPr lang="en-US" dirty="0" smtClean="0">
                <a:latin typeface="Calibri" charset="0"/>
              </a:rPr>
              <a:t>/abs/1310.4702</a:t>
            </a:r>
            <a:endParaRPr lang="en-US" dirty="0">
              <a:latin typeface="Calibri" charset="0"/>
            </a:endParaRPr>
          </a:p>
        </p:txBody>
      </p:sp>
      <p:sp>
        <p:nvSpPr>
          <p:cNvPr id="1024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2C4552F-7C6C-9548-A5CB-6E8881803739}" type="slidenum">
              <a:rPr lang="en-US" sz="1200">
                <a:latin typeface="Calibri" charset="0"/>
              </a:rPr>
              <a:pPr eaLnBrk="1" hangingPunct="1"/>
              <a:t>31</a:t>
            </a:fld>
            <a:endParaRPr lang="en-US" sz="1200">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34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A threshold number of shares are decoded to yield the original input (which includes the secret).</a:t>
            </a:r>
          </a:p>
          <a:p>
            <a:pPr eaLnBrk="1" hangingPunct="1"/>
            <a:endParaRPr lang="en-US">
              <a:latin typeface="Calibri" charset="0"/>
            </a:endParaRPr>
          </a:p>
        </p:txBody>
      </p:sp>
      <p:sp>
        <p:nvSpPr>
          <p:cNvPr id="1034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61B68E7-E627-334C-ACF2-CFD90A219D1B}" type="slidenum">
              <a:rPr lang="en-US" sz="1200">
                <a:latin typeface="Calibri" charset="0"/>
              </a:rPr>
              <a:pPr eaLnBrk="1" hangingPunct="1"/>
              <a:t>34</a:t>
            </a:fld>
            <a:endParaRPr lang="en-US" sz="1200">
              <a:latin typeface="Calibri"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44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Now, with all the inputs, we can multiply the row of the encoding matrix. (the one corresponding to the share we want to rebuild) with the inputs to recover the lost share.</a:t>
            </a:r>
          </a:p>
          <a:p>
            <a:pPr eaLnBrk="1" hangingPunct="1"/>
            <a:r>
              <a:rPr lang="en-US">
                <a:latin typeface="Calibri" charset="0"/>
              </a:rPr>
              <a:t>In this example we are rebuilding the first share. The empty rows of the encoding matrix can be (filled with all zeros) or ignored completely (just do a vector-vector) multiplication </a:t>
            </a:r>
          </a:p>
        </p:txBody>
      </p:sp>
      <p:sp>
        <p:nvSpPr>
          <p:cNvPr id="1044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60DCF5C-D050-2946-966A-FED497DF444B}" type="slidenum">
              <a:rPr lang="en-US" sz="1200">
                <a:latin typeface="Calibri" charset="0"/>
              </a:rPr>
              <a:pPr eaLnBrk="1" hangingPunct="1"/>
              <a:t>35</a:t>
            </a:fld>
            <a:endParaRPr lang="en-US" sz="1200">
              <a:latin typeface="Calibri"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We start with the complete operation, and then decompose it into 5 independent steps. Each of these independent steps may be performed entirely by one of the shareholders, in possession of just one of the shares.</a:t>
            </a:r>
          </a:p>
        </p:txBody>
      </p:sp>
      <p:sp>
        <p:nvSpPr>
          <p:cNvPr id="1054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6C65830-E303-E14A-A918-CBFF067B31FE}" type="slidenum">
              <a:rPr lang="en-US" sz="1200">
                <a:latin typeface="Calibri" charset="0"/>
              </a:rPr>
              <a:pPr eaLnBrk="1" hangingPunct="1"/>
              <a:t>37</a:t>
            </a:fld>
            <a:endParaRPr lang="en-US" sz="1200">
              <a:latin typeface="Calibri"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64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The first of the 5 shareholders taking part in this partial rebuild uses his share to produce a partially decoded result.</a:t>
            </a:r>
          </a:p>
        </p:txBody>
      </p:sp>
      <p:sp>
        <p:nvSpPr>
          <p:cNvPr id="1064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22B3D93-A5ED-9F4B-8B7C-DE5166C08C0F}" type="slidenum">
              <a:rPr lang="en-US" sz="1200">
                <a:latin typeface="Calibri" charset="0"/>
              </a:rPr>
              <a:pPr eaLnBrk="1" hangingPunct="1"/>
              <a:t>38</a:t>
            </a:fld>
            <a:endParaRPr lang="en-US" sz="1200">
              <a:latin typeface="Calibri"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75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The second of the 5 shareholders taking part in this partial rebuild uses his share to produce a partially decoded result.</a:t>
            </a:r>
          </a:p>
        </p:txBody>
      </p:sp>
      <p:sp>
        <p:nvSpPr>
          <p:cNvPr id="1075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D0DD86C-CEE1-294F-9D30-EB53EBF57293}" type="slidenum">
              <a:rPr lang="en-US" sz="1200">
                <a:latin typeface="Calibri" charset="0"/>
              </a:rPr>
              <a:pPr eaLnBrk="1" hangingPunct="1"/>
              <a:t>39</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All of these use equivalent math, encoding and decoding can be represented as a system of linear equations.</a:t>
            </a:r>
          </a:p>
          <a:p>
            <a:pPr eaLnBrk="1" hangingPunct="1">
              <a:spcBef>
                <a:spcPct val="0"/>
              </a:spcBef>
            </a:pPr>
            <a:r>
              <a:rPr lang="en-US">
                <a:latin typeface="Calibri" charset="0"/>
              </a:rPr>
              <a:t>Only practical difference is the generation of the encoding matrix, and what is placed into the vector that multiplies it.</a:t>
            </a: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A3E772-EF15-4D4D-85A8-0123FC4AC3ED}" type="slidenum">
              <a:rPr lang="en-US" sz="1200">
                <a:latin typeface="Calibri" charset="0"/>
              </a:rPr>
              <a:pPr eaLnBrk="1" hangingPunct="1"/>
              <a:t>5</a:t>
            </a:fld>
            <a:endParaRPr lang="en-US" sz="1200">
              <a:latin typeface="Calibri"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85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The third of the 5 shareholders taking part in this partial rebuild uses his share to produce a partially decoded result.</a:t>
            </a:r>
          </a:p>
          <a:p>
            <a:pPr eaLnBrk="1" hangingPunct="1"/>
            <a:endParaRPr lang="en-US">
              <a:latin typeface="Calibri" charset="0"/>
            </a:endParaRPr>
          </a:p>
        </p:txBody>
      </p:sp>
      <p:sp>
        <p:nvSpPr>
          <p:cNvPr id="1085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55261F2-19F4-E249-85A5-C8C5763CBF90}" type="slidenum">
              <a:rPr lang="en-US" sz="1200">
                <a:latin typeface="Calibri" charset="0"/>
              </a:rPr>
              <a:pPr eaLnBrk="1" hangingPunct="1"/>
              <a:t>40</a:t>
            </a:fld>
            <a:endParaRPr lang="en-US" sz="1200">
              <a:latin typeface="Calibri"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95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The fourth of the 5 shareholders taking part in this partial rebuild uses his share to produce a partially decoded result.</a:t>
            </a:r>
          </a:p>
          <a:p>
            <a:pPr eaLnBrk="1" hangingPunct="1"/>
            <a:endParaRPr lang="en-US">
              <a:latin typeface="Calibri" charset="0"/>
            </a:endParaRPr>
          </a:p>
        </p:txBody>
      </p:sp>
      <p:sp>
        <p:nvSpPr>
          <p:cNvPr id="1095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EAF0491-9039-2E4B-9443-325095BC5DF4}" type="slidenum">
              <a:rPr lang="en-US" sz="1200">
                <a:latin typeface="Calibri" charset="0"/>
              </a:rPr>
              <a:pPr eaLnBrk="1" hangingPunct="1"/>
              <a:t>41</a:t>
            </a:fld>
            <a:endParaRPr lang="en-US" sz="1200">
              <a:latin typeface="Calibri"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05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The fifth of the 5 shareholders taking part in this partial rebuild uses his share to produce a partially decoded result.</a:t>
            </a:r>
          </a:p>
          <a:p>
            <a:pPr eaLnBrk="1" hangingPunct="1"/>
            <a:endParaRPr lang="en-US">
              <a:latin typeface="Calibri" charset="0"/>
            </a:endParaRPr>
          </a:p>
        </p:txBody>
      </p:sp>
      <p:sp>
        <p:nvSpPr>
          <p:cNvPr id="1105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628EAB0-AEB1-EE4C-B8BF-FF592D58D299}" type="slidenum">
              <a:rPr lang="en-US" sz="1200">
                <a:latin typeface="Calibri" charset="0"/>
              </a:rPr>
              <a:pPr eaLnBrk="1" hangingPunct="1"/>
              <a:t>42</a:t>
            </a:fld>
            <a:endParaRPr lang="en-US" sz="1200">
              <a:latin typeface="Calibri"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16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The sum (in the field, may also be viewed as XOR) of all the partially decoded results equals the input.</a:t>
            </a:r>
          </a:p>
          <a:p>
            <a:pPr eaLnBrk="1" hangingPunct="1"/>
            <a:endParaRPr lang="en-US">
              <a:latin typeface="Calibri" charset="0"/>
            </a:endParaRPr>
          </a:p>
          <a:p>
            <a:pPr eaLnBrk="1" hangingPunct="1"/>
            <a:r>
              <a:rPr lang="en-US">
                <a:latin typeface="Calibri" charset="0"/>
              </a:rPr>
              <a:t>The reason this works is because of the distributivity of matrix multiplication, and the associative property of addition.</a:t>
            </a:r>
          </a:p>
        </p:txBody>
      </p:sp>
      <p:sp>
        <p:nvSpPr>
          <p:cNvPr id="1116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693138-D524-8042-8AF1-B0423B70C3CC}" type="slidenum">
              <a:rPr lang="en-US" sz="1200">
                <a:latin typeface="Calibri" charset="0"/>
              </a:rPr>
              <a:pPr eaLnBrk="1" hangingPunct="1"/>
              <a:t>43</a:t>
            </a:fld>
            <a:endParaRPr lang="en-US" sz="1200">
              <a:latin typeface="Calibri"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Because the sum of all the vectors within on the right side of the equation is identical to the outputs, this equality holds. Because of the distributive property of matrix multiplication. We can also decompose the multiplication on the right hand side into independent multiplications by the decoding matrix and one of the partially populated vectors. If we add all the results of these 5 multiplications, the result is the same as doing it as a single multiplication (as seen on the left). But we can go even further…</a:t>
            </a:r>
          </a:p>
        </p:txBody>
      </p:sp>
      <p:sp>
        <p:nvSpPr>
          <p:cNvPr id="1126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831CD19-DD84-C443-B389-724C267C9EA7}" type="slidenum">
              <a:rPr lang="en-US" sz="1200">
                <a:latin typeface="Calibri" charset="0"/>
              </a:rPr>
              <a:pPr eaLnBrk="1" hangingPunct="1"/>
              <a:t>44</a:t>
            </a:fld>
            <a:endParaRPr lang="en-US" sz="1200">
              <a:latin typeface="Calibri"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36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Going back to this original slide, which combines decoding with re-encoding, it turns out we can also decompose the re-encode operation.</a:t>
            </a:r>
          </a:p>
        </p:txBody>
      </p:sp>
      <p:sp>
        <p:nvSpPr>
          <p:cNvPr id="1136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579510B-31AF-6141-AFFC-64C82695886C}" type="slidenum">
              <a:rPr lang="en-US" sz="1200">
                <a:latin typeface="Calibri" charset="0"/>
              </a:rPr>
              <a:pPr eaLnBrk="1" hangingPunct="1"/>
              <a:t>45</a:t>
            </a:fld>
            <a:endParaRPr lang="en-US" sz="1200">
              <a:latin typeface="Calibri"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46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Going back to this original slide, which combines decoding with re-encoding, it turns out we can also decompose the re-encode operation.</a:t>
            </a:r>
          </a:p>
        </p:txBody>
      </p:sp>
      <p:sp>
        <p:nvSpPr>
          <p:cNvPr id="1146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B16A7A2-A5F0-6D40-A5E5-7CB6262D27C4}" type="slidenum">
              <a:rPr lang="en-US" sz="1200">
                <a:latin typeface="Calibri" charset="0"/>
              </a:rPr>
              <a:pPr eaLnBrk="1" hangingPunct="1"/>
              <a:t>46</a:t>
            </a:fld>
            <a:endParaRPr lang="en-US" sz="1200">
              <a:latin typeface="Calibri"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57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Going back to this original slide, which combines decoding with re-encoding, it turns out we can also decompose the re-encode operation.</a:t>
            </a:r>
          </a:p>
        </p:txBody>
      </p:sp>
      <p:sp>
        <p:nvSpPr>
          <p:cNvPr id="1157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BF285A4-7E2E-5540-8B9D-0449A208F106}" type="slidenum">
              <a:rPr lang="en-US" sz="1200">
                <a:latin typeface="Calibri" charset="0"/>
              </a:rPr>
              <a:pPr eaLnBrk="1" hangingPunct="1"/>
              <a:t>47</a:t>
            </a:fld>
            <a:endParaRPr lang="en-US" sz="1200">
              <a:latin typeface="Calibri"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67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Going back to this original slide, which combines decoding with re-encoding, it turns out we can also decompose the re-encode operation.</a:t>
            </a:r>
          </a:p>
        </p:txBody>
      </p:sp>
      <p:sp>
        <p:nvSpPr>
          <p:cNvPr id="1167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58657A8-FEBE-F743-967F-2A311283ED88}" type="slidenum">
              <a:rPr lang="en-US" sz="1200">
                <a:latin typeface="Calibri" charset="0"/>
              </a:rPr>
              <a:pPr eaLnBrk="1" hangingPunct="1"/>
              <a:t>48</a:t>
            </a:fld>
            <a:endParaRPr lang="en-US" sz="1200">
              <a:latin typeface="Calibri"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77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Going back to this original slide, which combines decoding with re-encoding, it turns out we can also decompose the re-encode operation.</a:t>
            </a:r>
          </a:p>
        </p:txBody>
      </p:sp>
      <p:sp>
        <p:nvSpPr>
          <p:cNvPr id="1177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3CE509A-8ADE-D34A-A718-209C60D879DB}" type="slidenum">
              <a:rPr lang="en-US" sz="1200">
                <a:latin typeface="Calibri" charset="0"/>
              </a:rPr>
              <a:pPr eaLnBrk="1" hangingPunct="1"/>
              <a:t>49</a:t>
            </a:fld>
            <a:endParaRPr lang="en-US"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A line is defined by two points, a parabola by 3, etc. Different degree polynomials correspond to different thresholds. Once the graph is decided, one may pick as many points on that graph as one likes. (Caveat for finite fields)</a:t>
            </a:r>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8942674-1E40-B140-9F34-FAC2CE68A952}" type="slidenum">
              <a:rPr lang="en-US" sz="1200">
                <a:latin typeface="Calibri" charset="0"/>
              </a:rPr>
              <a:pPr eaLnBrk="1" hangingPunct="1"/>
              <a:t>7</a:t>
            </a:fld>
            <a:endParaRPr lang="en-US" sz="1200">
              <a:latin typeface="Calibri"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87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Going back to this original slide, which combines decoding with re-encoding, it turns out we can also decompose the re-encode operation.</a:t>
            </a:r>
          </a:p>
        </p:txBody>
      </p:sp>
      <p:sp>
        <p:nvSpPr>
          <p:cNvPr id="1187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CA9D9EF-94C0-B34C-8A23-03C067989A6C}" type="slidenum">
              <a:rPr lang="en-US" sz="1200">
                <a:latin typeface="Calibri" charset="0"/>
              </a:rPr>
              <a:pPr eaLnBrk="1" hangingPunct="1"/>
              <a:t>50</a:t>
            </a:fld>
            <a:endParaRPr lang="en-US" sz="1200">
              <a:latin typeface="Calibri"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98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The sum of each of these partials, again computed independently, yields the rebuilt output (the share). Notably, we never had to recover the secret at any location.</a:t>
            </a:r>
          </a:p>
        </p:txBody>
      </p:sp>
      <p:sp>
        <p:nvSpPr>
          <p:cNvPr id="1198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47C8EF-4C61-FA43-8715-427CEF3E0D7D}" type="slidenum">
              <a:rPr lang="en-US" sz="1200">
                <a:latin typeface="Calibri" charset="0"/>
              </a:rPr>
              <a:pPr eaLnBrk="1" hangingPunct="1"/>
              <a:t>51</a:t>
            </a:fld>
            <a:endParaRPr lang="en-US" sz="1200">
              <a:latin typeface="Calibri"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208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We know that the above multiplication yields the missing share. Adding the parenthesis doesn’t change anything, but it shows how it can be further decomposed, into a multiplication by the decoding matrix with each of the partially populated output vectors, each of those times one of the rows of the encoding matrix.</a:t>
            </a:r>
          </a:p>
        </p:txBody>
      </p:sp>
      <p:sp>
        <p:nvSpPr>
          <p:cNvPr id="1208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3B028F1-5386-8E49-8C0F-552889DA065D}" type="slidenum">
              <a:rPr lang="en-US" sz="1200">
                <a:latin typeface="Calibri" charset="0"/>
              </a:rPr>
              <a:pPr eaLnBrk="1" hangingPunct="1"/>
              <a:t>52</a:t>
            </a:fld>
            <a:endParaRPr lang="en-US" sz="1200">
              <a:latin typeface="Calibri"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218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Calibri" charset="0"/>
              </a:rPr>
              <a:t>A unique key is established between each pair of rebuild participants. This can be accomplished easily using a protocol such as </a:t>
            </a:r>
            <a:r>
              <a:rPr lang="en-US" dirty="0" err="1">
                <a:latin typeface="Calibri" charset="0"/>
              </a:rPr>
              <a:t>Diffie</a:t>
            </a:r>
            <a:r>
              <a:rPr lang="en-US" dirty="0">
                <a:latin typeface="Calibri" charset="0"/>
              </a:rPr>
              <a:t>-Hellman.</a:t>
            </a:r>
          </a:p>
          <a:p>
            <a:pPr eaLnBrk="1" hangingPunct="1"/>
            <a:endParaRPr lang="en-US" dirty="0">
              <a:latin typeface="Calibri" charset="0"/>
            </a:endParaRPr>
          </a:p>
          <a:p>
            <a:pPr eaLnBrk="1" hangingPunct="1"/>
            <a:r>
              <a:rPr lang="en-US" dirty="0">
                <a:latin typeface="Calibri" charset="0"/>
              </a:rPr>
              <a:t>Before sending a partial to the destination (the shareholder who lost their share), each participant encrypts it with every key they are aware of. Any stream cipher or block cipher in a mode that uses XOR to combine the </a:t>
            </a:r>
            <a:r>
              <a:rPr lang="en-US" dirty="0" err="1">
                <a:latin typeface="Calibri" charset="0"/>
              </a:rPr>
              <a:t>keystream</a:t>
            </a:r>
            <a:r>
              <a:rPr lang="en-US" dirty="0">
                <a:latin typeface="Calibri" charset="0"/>
              </a:rPr>
              <a:t> with the plaintext will work. The multiple encryptions are thus multiple XORs of various key streams. Since every </a:t>
            </a:r>
            <a:r>
              <a:rPr lang="en-US" dirty="0" err="1">
                <a:latin typeface="Calibri" charset="0"/>
              </a:rPr>
              <a:t>keystream</a:t>
            </a:r>
            <a:r>
              <a:rPr lang="en-US" dirty="0">
                <a:latin typeface="Calibri" charset="0"/>
              </a:rPr>
              <a:t> is used twice, the sum of the encrypted partials equals the sum of the partials, and the lost slice is recovered.</a:t>
            </a:r>
          </a:p>
          <a:p>
            <a:pPr eaLnBrk="1" hangingPunct="1"/>
            <a:endParaRPr lang="en-US" dirty="0">
              <a:latin typeface="Calibri" charset="0"/>
            </a:endParaRPr>
          </a:p>
          <a:p>
            <a:pPr eaLnBrk="1" hangingPunct="1"/>
            <a:r>
              <a:rPr lang="en-US" dirty="0">
                <a:latin typeface="Calibri" charset="0"/>
              </a:rPr>
              <a:t>Anything </a:t>
            </a:r>
            <a:r>
              <a:rPr lang="en-US" dirty="0" err="1">
                <a:latin typeface="Calibri" charset="0"/>
              </a:rPr>
              <a:t>XORed</a:t>
            </a:r>
            <a:r>
              <a:rPr lang="en-US" dirty="0">
                <a:latin typeface="Calibri" charset="0"/>
              </a:rPr>
              <a:t> with itself is zero, anything </a:t>
            </a:r>
            <a:r>
              <a:rPr lang="en-US" dirty="0" err="1">
                <a:latin typeface="Calibri" charset="0"/>
              </a:rPr>
              <a:t>XORed</a:t>
            </a:r>
            <a:r>
              <a:rPr lang="en-US" dirty="0">
                <a:latin typeface="Calibri" charset="0"/>
              </a:rPr>
              <a:t> with zero is itself. Therefore all the </a:t>
            </a:r>
            <a:r>
              <a:rPr lang="en-US" dirty="0" err="1">
                <a:latin typeface="Calibri" charset="0"/>
              </a:rPr>
              <a:t>keystreams</a:t>
            </a:r>
            <a:r>
              <a:rPr lang="en-US" dirty="0">
                <a:latin typeface="Calibri" charset="0"/>
              </a:rPr>
              <a:t> XOR to zero, and all the partials </a:t>
            </a:r>
            <a:r>
              <a:rPr lang="en-US" dirty="0" err="1">
                <a:latin typeface="Calibri" charset="0"/>
              </a:rPr>
              <a:t>XORed</a:t>
            </a:r>
            <a:r>
              <a:rPr lang="en-US" dirty="0">
                <a:latin typeface="Calibri" charset="0"/>
              </a:rPr>
              <a:t> with zeros are still the XOR of all the partials.</a:t>
            </a:r>
          </a:p>
          <a:p>
            <a:pPr eaLnBrk="1" hangingPunct="1"/>
            <a:endParaRPr lang="en-US" dirty="0">
              <a:latin typeface="Calibri" charset="0"/>
            </a:endParaRPr>
          </a:p>
          <a:p>
            <a:pPr eaLnBrk="1" hangingPunct="1"/>
            <a:r>
              <a:rPr lang="en-US" dirty="0">
                <a:latin typeface="Calibri" charset="0"/>
              </a:rPr>
              <a:t>Yet, short of a collusion among at least t shareholders, no one can learn anyone else’s share, since there would always be at least one key that is unknown among (t – 1) colluding shareholders.</a:t>
            </a:r>
          </a:p>
        </p:txBody>
      </p:sp>
      <p:sp>
        <p:nvSpPr>
          <p:cNvPr id="1218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A0BD51-7C13-BA48-907A-9E3EDB6330AE}" type="slidenum">
              <a:rPr lang="en-US" sz="1200">
                <a:latin typeface="Calibri" charset="0"/>
              </a:rPr>
              <a:pPr eaLnBrk="1" hangingPunct="1"/>
              <a:t>57</a:t>
            </a:fld>
            <a:endParaRPr lang="en-US"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29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One can view a system of equations as an operation involving matrices. In this case the matrix is composed of the different values of x taken to different powers, multiplying the coefficients. The result is a vector containing f(1), f(2), f(3) and so on.</a:t>
            </a:r>
          </a:p>
          <a:p>
            <a:pPr eaLnBrk="1" hangingPunct="1"/>
            <a:endParaRPr lang="en-US">
              <a:latin typeface="Calibri" charset="0"/>
            </a:endParaRPr>
          </a:p>
          <a:p>
            <a:pPr eaLnBrk="1" hangingPunct="1"/>
            <a:r>
              <a:rPr lang="en-US">
                <a:latin typeface="Calibri" charset="0"/>
              </a:rPr>
              <a:t>Note that the encoding matrix is a special form, called a Vandermonde matrix. It is guaranteed that any t distinct rows are linearly independent, and thus the square submatrix formed by any t rows is invertible.</a:t>
            </a:r>
          </a:p>
        </p:txBody>
      </p:sp>
      <p:sp>
        <p:nvSpPr>
          <p:cNvPr id="829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145B7CE-DEB4-0845-9915-7CAE57E8F46E}" type="slidenum">
              <a:rPr lang="en-US" sz="1200">
                <a:latin typeface="Calibri" charset="0"/>
              </a:rPr>
              <a:pPr eaLnBrk="1" hangingPunct="1"/>
              <a:t>8</a:t>
            </a:fld>
            <a:endParaRPr lang="en-US"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39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Calibri" charset="0"/>
              </a:rPr>
              <a:t>In a two-dimensional space, two non-parallel lines define a point. But we can choose an infinite number of lines that intersect this point. In a 3 dimensional space, 3 non-parallel planes intersect to define a point, and so on.</a:t>
            </a:r>
          </a:p>
          <a:p>
            <a:pPr eaLnBrk="1" hangingPunct="1"/>
            <a:endParaRPr lang="en-US" dirty="0">
              <a:latin typeface="Calibri" charset="0"/>
            </a:endParaRPr>
          </a:p>
          <a:p>
            <a:pPr eaLnBrk="1" hangingPunct="1"/>
            <a:r>
              <a:rPr lang="en-US" dirty="0">
                <a:latin typeface="Calibri" charset="0"/>
              </a:rPr>
              <a:t>Note the difference here: we not only store y, but also all the coefficients a, as they were chosen randomly.</a:t>
            </a:r>
          </a:p>
          <a:p>
            <a:pPr eaLnBrk="1" hangingPunct="1"/>
            <a:r>
              <a:rPr lang="en-US" dirty="0">
                <a:latin typeface="Calibri" charset="0"/>
              </a:rPr>
              <a:t>This explains why Blakley had worse space efficiency (for storing the shares), since the coefficients are generated randomly, rather than using a deterministic approach like under Shamir, the threshold </a:t>
            </a:r>
            <a:r>
              <a:rPr lang="en-US" dirty="0" smtClean="0">
                <a:latin typeface="Calibri" charset="0"/>
              </a:rPr>
              <a:t>coefficients, </a:t>
            </a:r>
            <a:r>
              <a:rPr lang="en-US" dirty="0">
                <a:latin typeface="Calibri" charset="0"/>
              </a:rPr>
              <a:t>together with the solution y, all need to be stored. Shamir avoided having to store the threshold variables within the encoding matrix.</a:t>
            </a:r>
          </a:p>
        </p:txBody>
      </p:sp>
      <p:sp>
        <p:nvSpPr>
          <p:cNvPr id="839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37620FF-356D-D545-839A-2BABAE8B7F0C}" type="slidenum">
              <a:rPr lang="en-US" sz="1200">
                <a:latin typeface="Calibri" charset="0"/>
              </a:rPr>
              <a:pPr eaLnBrk="1" hangingPunct="1"/>
              <a:t>9</a:t>
            </a:fld>
            <a:endParaRPr lang="en-US"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49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Just as before, we can view the encoding operation in Blakley as a matrix-vector multiplication.</a:t>
            </a:r>
          </a:p>
          <a:p>
            <a:pPr eaLnBrk="1" hangingPunct="1"/>
            <a:endParaRPr lang="en-US">
              <a:latin typeface="Calibri" charset="0"/>
            </a:endParaRPr>
          </a:p>
          <a:p>
            <a:pPr eaLnBrk="1" hangingPunct="1"/>
            <a:r>
              <a:rPr lang="en-US">
                <a:latin typeface="Calibri" charset="0"/>
              </a:rPr>
              <a:t>There is no loss of security going from random generation of the coefficients to a deterministic form like that used under Shamir. Note that the only distinction between Shamir and Blakley is in the generation of the encoding matrix.  The other (t-1) coordinates are generated randomly just as the (t-1) coefficients were in Shamir’s scheme.</a:t>
            </a:r>
          </a:p>
        </p:txBody>
      </p:sp>
      <p:sp>
        <p:nvSpPr>
          <p:cNvPr id="849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5813462-855B-8C4C-B168-793472EF82CC}" type="slidenum">
              <a:rPr lang="en-US" sz="1200">
                <a:latin typeface="Calibri" charset="0"/>
              </a:rPr>
              <a:pPr eaLnBrk="1" hangingPunct="1"/>
              <a:t>10</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60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Calibri" charset="0"/>
              </a:rPr>
              <a:t>Method first described by Kahn and </a:t>
            </a:r>
            <a:r>
              <a:rPr lang="en-US" dirty="0" err="1">
                <a:latin typeface="Calibri" charset="0"/>
              </a:rPr>
              <a:t>Feistel</a:t>
            </a:r>
            <a:r>
              <a:rPr lang="en-US" dirty="0">
                <a:latin typeface="Calibri" charset="0"/>
              </a:rPr>
              <a:t> in 1967 and 1970 respectively. Notably it is not a </a:t>
            </a:r>
            <a:r>
              <a:rPr lang="en-US" dirty="0" smtClean="0">
                <a:latin typeface="Calibri" charset="0"/>
              </a:rPr>
              <a:t>general </a:t>
            </a:r>
            <a:r>
              <a:rPr lang="en-US" dirty="0">
                <a:latin typeface="Calibri" charset="0"/>
              </a:rPr>
              <a:t>t-of-n secret sharing scheme, because t must equal n.</a:t>
            </a:r>
          </a:p>
          <a:p>
            <a:pPr eaLnBrk="1" hangingPunct="1"/>
            <a:endParaRPr lang="en-US" dirty="0">
              <a:latin typeface="Calibri" charset="0"/>
            </a:endParaRPr>
          </a:p>
          <a:p>
            <a:pPr eaLnBrk="1" hangingPunct="1"/>
            <a:r>
              <a:rPr lang="en-US" dirty="0">
                <a:latin typeface="Calibri" charset="0"/>
              </a:rPr>
              <a:t>However, it too can be described as a system of linear equations operating in a finite field.</a:t>
            </a:r>
          </a:p>
        </p:txBody>
      </p:sp>
      <p:sp>
        <p:nvSpPr>
          <p:cNvPr id="860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EBC3CE1-92CA-BD41-8ADF-EBF97F5EFB47}" type="slidenum">
              <a:rPr lang="en-US" sz="1200">
                <a:latin typeface="Calibri" charset="0"/>
              </a:rPr>
              <a:pPr eaLnBrk="1" hangingPunct="1"/>
              <a:t>11</a:t>
            </a:fld>
            <a:endParaRPr lang="en-US"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70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Calibri" charset="0"/>
              </a:rPr>
              <a:t>When operating over a finite field of characteristic 2 </a:t>
            </a:r>
            <a:r>
              <a:rPr lang="en-US" dirty="0" smtClean="0">
                <a:latin typeface="Calibri" charset="0"/>
              </a:rPr>
              <a:t>– that is GF</a:t>
            </a:r>
            <a:r>
              <a:rPr lang="en-US" dirty="0">
                <a:latin typeface="Calibri" charset="0"/>
              </a:rPr>
              <a:t>(2</a:t>
            </a:r>
            <a:r>
              <a:rPr lang="en-US" baseline="30000" dirty="0">
                <a:latin typeface="Calibri" charset="0"/>
              </a:rPr>
              <a:t>p</a:t>
            </a:r>
            <a:r>
              <a:rPr lang="en-US" dirty="0">
                <a:latin typeface="Calibri" charset="0"/>
              </a:rPr>
              <a:t>), addition is </a:t>
            </a:r>
            <a:r>
              <a:rPr lang="en-US" dirty="0" smtClean="0">
                <a:latin typeface="Calibri" charset="0"/>
              </a:rPr>
              <a:t>usually defined </a:t>
            </a:r>
            <a:r>
              <a:rPr lang="en-US" dirty="0">
                <a:latin typeface="Calibri" charset="0"/>
              </a:rPr>
              <a:t>as XOR.</a:t>
            </a:r>
          </a:p>
          <a:p>
            <a:pPr eaLnBrk="1" hangingPunct="1"/>
            <a:endParaRPr lang="en-US" dirty="0">
              <a:latin typeface="Calibri" charset="0"/>
            </a:endParaRPr>
          </a:p>
          <a:p>
            <a:pPr eaLnBrk="1" hangingPunct="1"/>
            <a:r>
              <a:rPr lang="en-US" dirty="0">
                <a:latin typeface="Calibri" charset="0"/>
              </a:rPr>
              <a:t>Note that the final row is identical to the first row in a </a:t>
            </a:r>
            <a:r>
              <a:rPr lang="en-US" dirty="0" err="1">
                <a:latin typeface="Calibri" charset="0"/>
              </a:rPr>
              <a:t>Vandermonde</a:t>
            </a:r>
            <a:r>
              <a:rPr lang="en-US" dirty="0">
                <a:latin typeface="Calibri" charset="0"/>
              </a:rPr>
              <a:t> Matrix. If we continue to add additional rows of the </a:t>
            </a:r>
            <a:r>
              <a:rPr lang="en-US" dirty="0" err="1">
                <a:latin typeface="Calibri" charset="0"/>
              </a:rPr>
              <a:t>Vandermonde</a:t>
            </a:r>
            <a:r>
              <a:rPr lang="en-US" dirty="0">
                <a:latin typeface="Calibri" charset="0"/>
              </a:rPr>
              <a:t> matrix form, we can make this scheme resilient against loss and thereby produce a generalized secret sharing scheme.</a:t>
            </a:r>
          </a:p>
        </p:txBody>
      </p:sp>
      <p:sp>
        <p:nvSpPr>
          <p:cNvPr id="870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BDE0A2D-0390-004E-9499-BC7E3F2A9314}" type="slidenum">
              <a:rPr lang="en-US" sz="1200">
                <a:latin typeface="Calibri" charset="0"/>
              </a:rPr>
              <a:pPr eaLnBrk="1" hangingPunct="1"/>
              <a:t>12</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smtClean="0">
                <a:solidFill>
                  <a:srgbClr val="D1EAEE"/>
                </a:solidFill>
              </a:defRPr>
            </a:lvl1pPr>
          </a:lstStyle>
          <a:p>
            <a:pPr>
              <a:defRPr/>
            </a:pPr>
            <a:fld id="{DE983B56-1C1A-D340-9102-B976C56E0860}" type="datetimeFigureOut">
              <a:rPr lang="en-US"/>
              <a:pPr>
                <a:defRPr/>
              </a:pPr>
              <a:t>4/6/2015</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C2D12177-C512-8E4B-9D9E-E16D1F536EBE}" type="slidenum">
              <a:rPr lang="en-US"/>
              <a:pPr>
                <a:defRPr/>
              </a:pPr>
              <a:t>‹#›</a:t>
            </a:fld>
            <a:endParaRPr lang="en-US"/>
          </a:p>
        </p:txBody>
      </p:sp>
    </p:spTree>
    <p:extLst>
      <p:ext uri="{BB962C8B-B14F-4D97-AF65-F5344CB8AC3E}">
        <p14:creationId xmlns:p14="http://schemas.microsoft.com/office/powerpoint/2010/main" val="20697567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8BF6D25-DDE2-DE40-BE88-C3C484F90676}" type="datetimeFigureOut">
              <a:rPr lang="en-US"/>
              <a:pPr>
                <a:defRPr/>
              </a:pPr>
              <a:t>4/6/2015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69EFB70-49B5-0040-8BFC-E211873D9B49}" type="slidenum">
              <a:rPr lang="en-US"/>
              <a:pPr>
                <a:defRPr/>
              </a:pPr>
              <a:t>‹#›</a:t>
            </a:fld>
            <a:endParaRPr lang="en-US"/>
          </a:p>
        </p:txBody>
      </p:sp>
    </p:spTree>
    <p:extLst>
      <p:ext uri="{BB962C8B-B14F-4D97-AF65-F5344CB8AC3E}">
        <p14:creationId xmlns:p14="http://schemas.microsoft.com/office/powerpoint/2010/main" val="322973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0A85826-C17B-104F-BA78-647BDBAFA7E7}" type="datetimeFigureOut">
              <a:rPr lang="en-US"/>
              <a:pPr>
                <a:defRPr/>
              </a:pPr>
              <a:t>4/6/2015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870092E-233D-6844-8725-87F94067FE32}" type="slidenum">
              <a:rPr lang="en-US"/>
              <a:pPr>
                <a:defRPr/>
              </a:pPr>
              <a:t>‹#›</a:t>
            </a:fld>
            <a:endParaRPr lang="en-US"/>
          </a:p>
        </p:txBody>
      </p:sp>
    </p:spTree>
    <p:extLst>
      <p:ext uri="{BB962C8B-B14F-4D97-AF65-F5344CB8AC3E}">
        <p14:creationId xmlns:p14="http://schemas.microsoft.com/office/powerpoint/2010/main" val="26362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5DC6028-AD23-5947-961E-F85731D075AC}" type="datetimeFigureOut">
              <a:rPr lang="en-US"/>
              <a:pPr>
                <a:defRPr/>
              </a:pPr>
              <a:t>4/6/2015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545A675-66DF-644B-9EAC-22790C326C1F}" type="slidenum">
              <a:rPr lang="en-US"/>
              <a:pPr>
                <a:defRPr/>
              </a:pPr>
              <a:t>‹#›</a:t>
            </a:fld>
            <a:endParaRPr lang="en-US"/>
          </a:p>
        </p:txBody>
      </p:sp>
    </p:spTree>
    <p:extLst>
      <p:ext uri="{BB962C8B-B14F-4D97-AF65-F5344CB8AC3E}">
        <p14:creationId xmlns:p14="http://schemas.microsoft.com/office/powerpoint/2010/main" val="1459008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solidFill>
                  <a:srgbClr val="D1EAEE"/>
                </a:solidFill>
              </a:defRPr>
            </a:lvl1pPr>
          </a:lstStyle>
          <a:p>
            <a:pPr>
              <a:defRPr/>
            </a:pPr>
            <a:fld id="{6F2FD2F0-9CFD-5E43-8826-81B43C9FB9BF}" type="datetimeFigureOut">
              <a:rPr lang="en-US"/>
              <a:pPr>
                <a:defRPr/>
              </a:pPr>
              <a:t>4/6/2015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E6211218-540E-1747-A366-BE7FB7C4EFE6}" type="slidenum">
              <a:rPr lang="en-US"/>
              <a:pPr>
                <a:defRPr/>
              </a:pPr>
              <a:t>‹#›</a:t>
            </a:fld>
            <a:endParaRPr lang="en-US"/>
          </a:p>
        </p:txBody>
      </p:sp>
    </p:spTree>
    <p:extLst>
      <p:ext uri="{BB962C8B-B14F-4D97-AF65-F5344CB8AC3E}">
        <p14:creationId xmlns:p14="http://schemas.microsoft.com/office/powerpoint/2010/main" val="31941206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3D05619-24FC-0941-916E-3A11469FD6E6}" type="datetimeFigureOut">
              <a:rPr lang="en-US"/>
              <a:pPr>
                <a:defRPr/>
              </a:pPr>
              <a:t>4/6/2015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BBD96A7-4F78-6344-BE37-D8C4731C2CE3}" type="slidenum">
              <a:rPr lang="en-US"/>
              <a:pPr>
                <a:defRPr/>
              </a:pPr>
              <a:t>‹#›</a:t>
            </a:fld>
            <a:endParaRPr lang="en-US"/>
          </a:p>
        </p:txBody>
      </p:sp>
    </p:spTree>
    <p:extLst>
      <p:ext uri="{BB962C8B-B14F-4D97-AF65-F5344CB8AC3E}">
        <p14:creationId xmlns:p14="http://schemas.microsoft.com/office/powerpoint/2010/main" val="215343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9AEA015-FAB0-9B42-B463-1285C20E1D60}" type="datetimeFigureOut">
              <a:rPr lang="en-US"/>
              <a:pPr>
                <a:defRPr/>
              </a:pPr>
              <a:t>4/6/2015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98E1CD5-D78F-CE4C-AF9A-9C28E329BA39}" type="slidenum">
              <a:rPr lang="en-US"/>
              <a:pPr>
                <a:defRPr/>
              </a:pPr>
              <a:t>‹#›</a:t>
            </a:fld>
            <a:endParaRPr lang="en-US"/>
          </a:p>
        </p:txBody>
      </p:sp>
    </p:spTree>
    <p:extLst>
      <p:ext uri="{BB962C8B-B14F-4D97-AF65-F5344CB8AC3E}">
        <p14:creationId xmlns:p14="http://schemas.microsoft.com/office/powerpoint/2010/main" val="764919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A6D46B7-F6E3-4C4A-91CB-F448F789FB5A}" type="datetimeFigureOut">
              <a:rPr lang="en-US"/>
              <a:pPr>
                <a:defRPr/>
              </a:pPr>
              <a:t>4/6/2015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E5E57577-F5E9-314C-B76E-069A49137FDF}" type="slidenum">
              <a:rPr lang="en-US"/>
              <a:pPr>
                <a:defRPr/>
              </a:pPr>
              <a:t>‹#›</a:t>
            </a:fld>
            <a:endParaRPr lang="en-US"/>
          </a:p>
        </p:txBody>
      </p:sp>
    </p:spTree>
    <p:extLst>
      <p:ext uri="{BB962C8B-B14F-4D97-AF65-F5344CB8AC3E}">
        <p14:creationId xmlns:p14="http://schemas.microsoft.com/office/powerpoint/2010/main" val="145093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E0DA107-2565-564B-A552-07C0BAF661BC}" type="datetimeFigureOut">
              <a:rPr lang="en-US"/>
              <a:pPr>
                <a:defRPr/>
              </a:pPr>
              <a:t>4/6/2015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0878DFB-2616-1047-8BED-D17B957452E4}" type="slidenum">
              <a:rPr lang="en-US"/>
              <a:pPr>
                <a:defRPr/>
              </a:pPr>
              <a:t>‹#›</a:t>
            </a:fld>
            <a:endParaRPr lang="en-US"/>
          </a:p>
        </p:txBody>
      </p:sp>
    </p:spTree>
    <p:extLst>
      <p:ext uri="{BB962C8B-B14F-4D97-AF65-F5344CB8AC3E}">
        <p14:creationId xmlns:p14="http://schemas.microsoft.com/office/powerpoint/2010/main" val="2951223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8136092-DC9A-3B4C-897E-91D2889BB1D7}" type="datetimeFigureOut">
              <a:rPr lang="en-US"/>
              <a:pPr>
                <a:defRPr/>
              </a:pPr>
              <a:t>4/6/2015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DF86290-148F-094D-8900-D037A3889626}" type="slidenum">
              <a:rPr lang="en-US"/>
              <a:pPr>
                <a:defRPr/>
              </a:pPr>
              <a:t>‹#›</a:t>
            </a:fld>
            <a:endParaRPr lang="en-US"/>
          </a:p>
        </p:txBody>
      </p:sp>
    </p:spTree>
    <p:extLst>
      <p:ext uri="{BB962C8B-B14F-4D97-AF65-F5344CB8AC3E}">
        <p14:creationId xmlns:p14="http://schemas.microsoft.com/office/powerpoint/2010/main" val="2048013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noChangeArrowheads="1"/>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5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a:solidFill>
              <a:srgbClr val="C0C0C0"/>
            </a:solidFill>
            <a:miter lim="800000"/>
            <a:headEnd/>
            <a:tailEnd/>
          </a:ln>
          <a:effectLst>
            <a:outerShdw blurRad="63500" dist="38500" dir="7500041" sx="98500" sy="100079" kx="99984" algn="tl" rotWithShape="0">
              <a:srgbClr val="000000">
                <a:alpha val="25000"/>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6" name="Right Triangle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smtClean="0"/>
            </a:lvl1pPr>
          </a:lstStyle>
          <a:p>
            <a:pPr>
              <a:defRPr/>
            </a:pPr>
            <a:fld id="{B6B2C9F7-2A81-C14A-8830-EAE32633F2E7}" type="datetimeFigureOut">
              <a:rPr lang="en-US"/>
              <a:pPr>
                <a:defRPr/>
              </a:pPr>
              <a:t>4/6/2015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9EF80F8A-8FB2-9449-AE4C-00DE5EFEEEA7}" type="slidenum">
              <a:rPr lang="en-US"/>
              <a:pPr>
                <a:defRPr/>
              </a:pPr>
              <a:t>‹#›</a:t>
            </a:fld>
            <a:endParaRPr lang="en-US"/>
          </a:p>
        </p:txBody>
      </p:sp>
    </p:spTree>
    <p:extLst>
      <p:ext uri="{BB962C8B-B14F-4D97-AF65-F5344CB8AC3E}">
        <p14:creationId xmlns:p14="http://schemas.microsoft.com/office/powerpoint/2010/main" val="3495558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smtClean="0">
                <a:solidFill>
                  <a:srgbClr val="045C75"/>
                </a:solidFill>
                <a:latin typeface="Constantia" charset="0"/>
                <a:cs typeface="+mn-cs"/>
              </a:defRPr>
            </a:lvl1pPr>
          </a:lstStyle>
          <a:p>
            <a:pPr>
              <a:defRPr/>
            </a:pPr>
            <a:fld id="{9AEDA7E4-EE36-1843-935F-9D217970FF2C}" type="datetimeFigureOut">
              <a:rPr lang="en-US"/>
              <a:pPr>
                <a:defRPr/>
              </a:pPr>
              <a:t>4/6/2015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smtClean="0">
                <a:solidFill>
                  <a:srgbClr val="045C75"/>
                </a:solidFill>
                <a:latin typeface="Constantia" charset="0"/>
                <a:cs typeface="+mn-cs"/>
              </a:defRPr>
            </a:lvl1pPr>
          </a:lstStyle>
          <a:p>
            <a:pPr>
              <a:defRPr/>
            </a:pPr>
            <a:fld id="{E74C3C2F-BA35-0A49-87CF-91D4590F76F5}"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877" r:id="rId1"/>
    <p:sldLayoutId id="2147483869" r:id="rId2"/>
    <p:sldLayoutId id="2147483878" r:id="rId3"/>
    <p:sldLayoutId id="2147483870" r:id="rId4"/>
    <p:sldLayoutId id="2147483871" r:id="rId5"/>
    <p:sldLayoutId id="2147483872" r:id="rId6"/>
    <p:sldLayoutId id="2147483873" r:id="rId7"/>
    <p:sldLayoutId id="2147483874" r:id="rId8"/>
    <p:sldLayoutId id="2147483879" r:id="rId9"/>
    <p:sldLayoutId id="2147483875" r:id="rId10"/>
    <p:sldLayoutId id="2147483876" r:id="rId11"/>
  </p:sldLayoutIdLst>
  <p:txStyles>
    <p:titleStyle>
      <a:lvl1pPr algn="l" rtl="0" eaLnBrk="0" fontAlgn="base" hangingPunct="0">
        <a:spcBef>
          <a:spcPct val="0"/>
        </a:spcBef>
        <a:spcAft>
          <a:spcPct val="0"/>
        </a:spcAft>
        <a:defRPr sz="5000" kern="1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5000">
          <a:solidFill>
            <a:schemeClr val="tx2"/>
          </a:solidFill>
          <a:latin typeface="Calibri" charset="0"/>
          <a:ea typeface="ＭＳ Ｐゴシック" charset="0"/>
          <a:cs typeface="ＭＳ Ｐゴシック" charset="0"/>
        </a:defRPr>
      </a:lvl2pPr>
      <a:lvl3pPr algn="l" rtl="0" eaLnBrk="0" fontAlgn="base" hangingPunct="0">
        <a:spcBef>
          <a:spcPct val="0"/>
        </a:spcBef>
        <a:spcAft>
          <a:spcPct val="0"/>
        </a:spcAft>
        <a:defRPr sz="5000">
          <a:solidFill>
            <a:schemeClr val="tx2"/>
          </a:solidFill>
          <a:latin typeface="Calibri" charset="0"/>
          <a:ea typeface="ＭＳ Ｐゴシック" charset="0"/>
          <a:cs typeface="ＭＳ Ｐゴシック" charset="0"/>
        </a:defRPr>
      </a:lvl3pPr>
      <a:lvl4pPr algn="l" rtl="0" eaLnBrk="0" fontAlgn="base" hangingPunct="0">
        <a:spcBef>
          <a:spcPct val="0"/>
        </a:spcBef>
        <a:spcAft>
          <a:spcPct val="0"/>
        </a:spcAft>
        <a:defRPr sz="5000">
          <a:solidFill>
            <a:schemeClr val="tx2"/>
          </a:solidFill>
          <a:latin typeface="Calibri" charset="0"/>
          <a:ea typeface="ＭＳ Ｐゴシック" charset="0"/>
          <a:cs typeface="ＭＳ Ｐゴシック" charset="0"/>
        </a:defRPr>
      </a:lvl4pPr>
      <a:lvl5pPr algn="l" rtl="0" eaLnBrk="0" fontAlgn="base" hangingPunct="0">
        <a:spcBef>
          <a:spcPct val="0"/>
        </a:spcBef>
        <a:spcAft>
          <a:spcPct val="0"/>
        </a:spcAft>
        <a:defRPr sz="5000">
          <a:solidFill>
            <a:schemeClr val="tx2"/>
          </a:solidFill>
          <a:latin typeface="Calibri" charset="0"/>
          <a:ea typeface="ＭＳ Ｐゴシック" charset="0"/>
          <a:cs typeface="ＭＳ Ｐゴシック" charset="0"/>
        </a:defRPr>
      </a:lvl5pPr>
      <a:lvl6pPr marL="457200" algn="l" rtl="0" fontAlgn="base">
        <a:spcBef>
          <a:spcPct val="0"/>
        </a:spcBef>
        <a:spcAft>
          <a:spcPct val="0"/>
        </a:spcAft>
        <a:defRPr sz="5000">
          <a:solidFill>
            <a:schemeClr val="tx2"/>
          </a:solidFill>
          <a:latin typeface="Calibri" charset="0"/>
          <a:ea typeface="ＭＳ Ｐゴシック" charset="0"/>
        </a:defRPr>
      </a:lvl6pPr>
      <a:lvl7pPr marL="914400" algn="l" rtl="0" fontAlgn="base">
        <a:spcBef>
          <a:spcPct val="0"/>
        </a:spcBef>
        <a:spcAft>
          <a:spcPct val="0"/>
        </a:spcAft>
        <a:defRPr sz="5000">
          <a:solidFill>
            <a:schemeClr val="tx2"/>
          </a:solidFill>
          <a:latin typeface="Calibri" charset="0"/>
          <a:ea typeface="ＭＳ Ｐゴシック" charset="0"/>
        </a:defRPr>
      </a:lvl7pPr>
      <a:lvl8pPr marL="1371600" algn="l" rtl="0" fontAlgn="base">
        <a:spcBef>
          <a:spcPct val="0"/>
        </a:spcBef>
        <a:spcAft>
          <a:spcPct val="0"/>
        </a:spcAft>
        <a:defRPr sz="5000">
          <a:solidFill>
            <a:schemeClr val="tx2"/>
          </a:solidFill>
          <a:latin typeface="Calibri" charset="0"/>
          <a:ea typeface="ＭＳ Ｐゴシック" charset="0"/>
        </a:defRPr>
      </a:lvl8pPr>
      <a:lvl9pPr marL="1828800" algn="l" rtl="0" fontAlgn="base">
        <a:spcBef>
          <a:spcPct val="0"/>
        </a:spcBef>
        <a:spcAft>
          <a:spcPct val="0"/>
        </a:spcAft>
        <a:defRPr sz="5000">
          <a:solidFill>
            <a:schemeClr val="tx2"/>
          </a:solidFill>
          <a:latin typeface="Calibri" charset="0"/>
          <a:ea typeface="ＭＳ Ｐゴシック" charset="0"/>
        </a:defRPr>
      </a:lvl9pPr>
    </p:titleStyle>
    <p:bodyStyle>
      <a:lvl1pPr marL="273050" indent="-273050" algn="l" rtl="0" eaLnBrk="0" fontAlgn="base" hangingPunct="0">
        <a:spcBef>
          <a:spcPct val="20000"/>
        </a:spcBef>
        <a:spcAft>
          <a:spcPct val="0"/>
        </a:spcAft>
        <a:buClr>
          <a:srgbClr val="0BD0D9"/>
        </a:buClr>
        <a:buSzPct val="95000"/>
        <a:buFont typeface="Wingdings 2" charset="0"/>
        <a:buChar char=""/>
        <a:defRPr sz="2600" kern="1200">
          <a:solidFill>
            <a:schemeClr val="tx1"/>
          </a:solidFill>
          <a:latin typeface="+mn-lt"/>
          <a:ea typeface="ＭＳ Ｐゴシック" charset="0"/>
          <a:cs typeface="ＭＳ Ｐゴシック" charset="0"/>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0"/>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0"/>
          <a:cs typeface="+mn-cs"/>
        </a:defRPr>
      </a:lvl3pPr>
      <a:lvl4pPr marL="1187450" indent="-209550" algn="l" rtl="0" eaLnBrk="0" fontAlgn="base" hangingPunct="0">
        <a:spcBef>
          <a:spcPct val="20000"/>
        </a:spcBef>
        <a:spcAft>
          <a:spcPct val="0"/>
        </a:spcAft>
        <a:buClr>
          <a:srgbClr val="0BD0D9"/>
        </a:buClr>
        <a:buSzPct val="65000"/>
        <a:buFont typeface="Wingdings 2" charset="0"/>
        <a:buChar char=""/>
        <a:defRPr sz="2000" kern="1200">
          <a:solidFill>
            <a:schemeClr val="tx1"/>
          </a:solidFill>
          <a:latin typeface="+mn-lt"/>
          <a:ea typeface="ＭＳ Ｐゴシック" charset="0"/>
          <a:cs typeface="+mn-cs"/>
        </a:defRPr>
      </a:lvl4pPr>
      <a:lvl5pPr marL="1462088" indent="-209550" algn="l" rtl="0" eaLnBrk="0" fontAlgn="base" hangingPunct="0">
        <a:spcBef>
          <a:spcPct val="20000"/>
        </a:spcBef>
        <a:spcAft>
          <a:spcPct val="0"/>
        </a:spcAft>
        <a:buClr>
          <a:srgbClr val="10CF9B"/>
        </a:buClr>
        <a:buSzPct val="65000"/>
        <a:buFont typeface="Wingdings 2" charset="0"/>
        <a:buChar char=""/>
        <a:defRPr sz="2000" kern="1200">
          <a:solidFill>
            <a:schemeClr val="tx1"/>
          </a:solidFill>
          <a:latin typeface="+mn-lt"/>
          <a:ea typeface="ＭＳ Ｐゴシック" charset="0"/>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xtLst/>
        </p:spPr>
        <p:txBody>
          <a:bodyPr>
            <a:normAutofit fontScale="90000"/>
          </a:bodyPr>
          <a:lstStyle/>
          <a:p>
            <a:pPr eaLnBrk="1" fontAlgn="auto" hangingPunct="1">
              <a:spcAft>
                <a:spcPts val="0"/>
              </a:spcAft>
              <a:defRPr/>
            </a:pPr>
            <a:r>
              <a:rPr lang="en-US" sz="4800" dirty="0" smtClean="0"/>
              <a:t>New Techniques for Rebuilding Data Efficiently and Securely</a:t>
            </a:r>
            <a:endParaRPr lang="en-US" sz="4800" dirty="0"/>
          </a:p>
        </p:txBody>
      </p:sp>
      <p:sp>
        <p:nvSpPr>
          <p:cNvPr id="14338" name="Subtitle 2"/>
          <p:cNvSpPr>
            <a:spLocks noGrp="1"/>
          </p:cNvSpPr>
          <p:nvPr>
            <p:ph type="subTitle" idx="1"/>
          </p:nvPr>
        </p:nvSpPr>
        <p:spPr>
          <a:xfrm>
            <a:off x="533400" y="3228975"/>
            <a:ext cx="7854950" cy="2562225"/>
          </a:xfrm>
        </p:spPr>
        <p:txBody>
          <a:bodyPr/>
          <a:lstStyle/>
          <a:p>
            <a:pPr marR="0" eaLnBrk="1" hangingPunct="1">
              <a:lnSpc>
                <a:spcPct val="80000"/>
              </a:lnSpc>
            </a:pPr>
            <a:endParaRPr lang="en-US" sz="1800" dirty="0">
              <a:latin typeface="Constantia" charset="0"/>
            </a:endParaRPr>
          </a:p>
          <a:p>
            <a:pPr marR="0" algn="ctr" eaLnBrk="1" hangingPunct="1">
              <a:lnSpc>
                <a:spcPct val="80000"/>
              </a:lnSpc>
            </a:pPr>
            <a:r>
              <a:rPr lang="en-US" sz="1800" dirty="0">
                <a:latin typeface="Constantia" charset="0"/>
              </a:rPr>
              <a:t>DIMACS Workshop on Coding Theoretic Methods for Network Security</a:t>
            </a:r>
          </a:p>
          <a:p>
            <a:pPr marR="0" algn="ctr" eaLnBrk="1" hangingPunct="1">
              <a:lnSpc>
                <a:spcPct val="80000"/>
              </a:lnSpc>
            </a:pPr>
            <a:r>
              <a:rPr lang="en-US" sz="1800" dirty="0">
                <a:latin typeface="Constantia" charset="0"/>
              </a:rPr>
              <a:t>9:15 - 10:15 AM, April 1</a:t>
            </a:r>
            <a:r>
              <a:rPr lang="en-US" sz="1800" baseline="30000" dirty="0">
                <a:latin typeface="Constantia" charset="0"/>
              </a:rPr>
              <a:t>st</a:t>
            </a:r>
            <a:r>
              <a:rPr lang="en-US" sz="1800" dirty="0">
                <a:latin typeface="Constantia" charset="0"/>
              </a:rPr>
              <a:t>, 2015</a:t>
            </a:r>
          </a:p>
          <a:p>
            <a:pPr marR="0" eaLnBrk="1" hangingPunct="1">
              <a:lnSpc>
                <a:spcPct val="80000"/>
              </a:lnSpc>
            </a:pPr>
            <a:endParaRPr lang="en-US" sz="1800" dirty="0">
              <a:latin typeface="Constantia" charset="0"/>
            </a:endParaRPr>
          </a:p>
          <a:p>
            <a:pPr marR="0" eaLnBrk="1" hangingPunct="1">
              <a:lnSpc>
                <a:spcPct val="80000"/>
              </a:lnSpc>
            </a:pPr>
            <a:endParaRPr lang="en-US" sz="1800" dirty="0">
              <a:latin typeface="Constantia" charset="0"/>
            </a:endParaRPr>
          </a:p>
          <a:p>
            <a:pPr marR="0" eaLnBrk="1" hangingPunct="1">
              <a:lnSpc>
                <a:spcPct val="80000"/>
              </a:lnSpc>
            </a:pPr>
            <a:endParaRPr lang="en-US" sz="1800" dirty="0">
              <a:latin typeface="Constantia" charset="0"/>
            </a:endParaRPr>
          </a:p>
          <a:p>
            <a:pPr marR="0" eaLnBrk="1" hangingPunct="1">
              <a:lnSpc>
                <a:spcPct val="80000"/>
              </a:lnSpc>
            </a:pPr>
            <a:endParaRPr lang="en-US" sz="1800" dirty="0">
              <a:latin typeface="Constantia" charset="0"/>
            </a:endParaRPr>
          </a:p>
          <a:p>
            <a:pPr marR="0" eaLnBrk="1" hangingPunct="1">
              <a:lnSpc>
                <a:spcPct val="80000"/>
              </a:lnSpc>
            </a:pPr>
            <a:r>
              <a:rPr lang="en-US" sz="1800" dirty="0" smtClean="0">
                <a:latin typeface="Constantia" charset="0"/>
              </a:rPr>
              <a:t>Jason </a:t>
            </a:r>
            <a:r>
              <a:rPr lang="en-US" sz="1800" dirty="0">
                <a:latin typeface="Constantia" charset="0"/>
              </a:rPr>
              <a:t>Resch</a:t>
            </a:r>
          </a:p>
          <a:p>
            <a:pPr marR="0" eaLnBrk="1" hangingPunct="1">
              <a:lnSpc>
                <a:spcPct val="80000"/>
              </a:lnSpc>
            </a:pPr>
            <a:r>
              <a:rPr lang="en-US" sz="1800" dirty="0">
                <a:latin typeface="Constantia" charset="0"/>
              </a:rPr>
              <a:t>Cleversafe Research</a:t>
            </a:r>
          </a:p>
        </p:txBody>
      </p:sp>
      <p:sp>
        <p:nvSpPr>
          <p:cNvPr id="4" name="Subtitle 2"/>
          <p:cNvSpPr txBox="1">
            <a:spLocks/>
          </p:cNvSpPr>
          <p:nvPr/>
        </p:nvSpPr>
        <p:spPr bwMode="auto">
          <a:xfrm>
            <a:off x="533400" y="5105400"/>
            <a:ext cx="39624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18288" bIns="45720" numCol="1" anchor="t" anchorCtr="0" compatLnSpc="1">
            <a:prstTxWarp prst="textNoShape">
              <a:avLst/>
            </a:prstTxWarp>
          </a:bodyPr>
          <a:lstStyle>
            <a:lvl1pPr marL="0" marR="45720" indent="0" algn="r" rtl="0" eaLnBrk="0" fontAlgn="base" hangingPunct="0">
              <a:spcBef>
                <a:spcPct val="20000"/>
              </a:spcBef>
              <a:spcAft>
                <a:spcPct val="0"/>
              </a:spcAft>
              <a:buClr>
                <a:srgbClr val="0BD0D9"/>
              </a:buClr>
              <a:buSzPct val="95000"/>
              <a:buFont typeface="Wingdings 2" charset="0"/>
              <a:buNone/>
              <a:defRPr sz="2600" kern="1200">
                <a:solidFill>
                  <a:schemeClr val="tx1"/>
                </a:solidFill>
                <a:latin typeface="+mn-lt"/>
                <a:ea typeface="ＭＳ Ｐゴシック" charset="0"/>
                <a:cs typeface="ＭＳ Ｐゴシック" charset="0"/>
              </a:defRPr>
            </a:lvl1pPr>
            <a:lvl2pPr marL="457200" indent="0" algn="ctr" rtl="0" eaLnBrk="0" fontAlgn="base" hangingPunct="0">
              <a:spcBef>
                <a:spcPct val="20000"/>
              </a:spcBef>
              <a:spcAft>
                <a:spcPct val="0"/>
              </a:spcAft>
              <a:buClr>
                <a:schemeClr val="accent1"/>
              </a:buClr>
              <a:buSzPct val="85000"/>
              <a:buFont typeface="Wingdings 2" charset="0"/>
              <a:buNone/>
              <a:defRPr sz="2400" kern="1200">
                <a:solidFill>
                  <a:schemeClr val="tx1"/>
                </a:solidFill>
                <a:latin typeface="+mn-lt"/>
                <a:ea typeface="ＭＳ Ｐゴシック" charset="0"/>
                <a:cs typeface="+mn-cs"/>
              </a:defRPr>
            </a:lvl2pPr>
            <a:lvl3pPr marL="914400" indent="0" algn="ctr" rtl="0" eaLnBrk="0" fontAlgn="base" hangingPunct="0">
              <a:spcBef>
                <a:spcPct val="20000"/>
              </a:spcBef>
              <a:spcAft>
                <a:spcPct val="0"/>
              </a:spcAft>
              <a:buClr>
                <a:schemeClr val="accent2"/>
              </a:buClr>
              <a:buSzPct val="70000"/>
              <a:buFont typeface="Wingdings 2" charset="0"/>
              <a:buNone/>
              <a:defRPr sz="2100" kern="1200">
                <a:solidFill>
                  <a:schemeClr val="tx1"/>
                </a:solidFill>
                <a:latin typeface="+mn-lt"/>
                <a:ea typeface="ＭＳ Ｐゴシック" charset="0"/>
                <a:cs typeface="+mn-cs"/>
              </a:defRPr>
            </a:lvl3pPr>
            <a:lvl4pPr marL="1371600" indent="0" algn="ctr" rtl="0" eaLnBrk="0" fontAlgn="base" hangingPunct="0">
              <a:spcBef>
                <a:spcPct val="20000"/>
              </a:spcBef>
              <a:spcAft>
                <a:spcPct val="0"/>
              </a:spcAft>
              <a:buClr>
                <a:srgbClr val="0BD0D9"/>
              </a:buClr>
              <a:buSzPct val="65000"/>
              <a:buFont typeface="Wingdings 2" charset="0"/>
              <a:buNone/>
              <a:defRPr sz="2000" kern="1200">
                <a:solidFill>
                  <a:schemeClr val="tx1"/>
                </a:solidFill>
                <a:latin typeface="+mn-lt"/>
                <a:ea typeface="ＭＳ Ｐゴシック" charset="0"/>
                <a:cs typeface="+mn-cs"/>
              </a:defRPr>
            </a:lvl4pPr>
            <a:lvl5pPr marL="1828800" indent="0" algn="ctr" rtl="0" eaLnBrk="0" fontAlgn="base" hangingPunct="0">
              <a:spcBef>
                <a:spcPct val="20000"/>
              </a:spcBef>
              <a:spcAft>
                <a:spcPct val="0"/>
              </a:spcAft>
              <a:buClr>
                <a:srgbClr val="10CF9B"/>
              </a:buClr>
              <a:buSzPct val="65000"/>
              <a:buFont typeface="Wingdings 2" charset="0"/>
              <a:buNone/>
              <a:defRPr sz="2000" kern="1200">
                <a:solidFill>
                  <a:schemeClr val="tx1"/>
                </a:solidFill>
                <a:latin typeface="+mn-lt"/>
                <a:ea typeface="ＭＳ Ｐゴシック" charset="0"/>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R="0" algn="l" eaLnBrk="1" hangingPunct="1">
              <a:lnSpc>
                <a:spcPct val="80000"/>
              </a:lnSpc>
            </a:pPr>
            <a:r>
              <a:rPr lang="en-US" sz="1800" dirty="0">
                <a:latin typeface="Constantia" charset="0"/>
              </a:rPr>
              <a:t>Based on “How to Maintain a Secret</a:t>
            </a:r>
            <a:r>
              <a:rPr lang="en-US" sz="1800" dirty="0" smtClean="0">
                <a:latin typeface="Constantia" charset="0"/>
              </a:rPr>
              <a:t>”</a:t>
            </a:r>
          </a:p>
          <a:p>
            <a:pPr marR="0" algn="l" eaLnBrk="1" hangingPunct="1">
              <a:lnSpc>
                <a:spcPct val="80000"/>
              </a:lnSpc>
            </a:pPr>
            <a:r>
              <a:rPr lang="en-US" sz="1800" dirty="0" smtClean="0">
                <a:latin typeface="Constantia" charset="0"/>
              </a:rPr>
              <a:t>by </a:t>
            </a:r>
            <a:r>
              <a:rPr lang="en-US" sz="1800" dirty="0">
                <a:latin typeface="Constantia" charset="0"/>
              </a:rPr>
              <a:t>Greg </a:t>
            </a:r>
            <a:r>
              <a:rPr lang="en-US" sz="1800" dirty="0" err="1">
                <a:latin typeface="Constantia" charset="0"/>
              </a:rPr>
              <a:t>Dhuse</a:t>
            </a:r>
            <a:r>
              <a:rPr lang="en-US" sz="1800" dirty="0">
                <a:latin typeface="Constantia" charset="0"/>
              </a:rPr>
              <a:t> and Jason Resch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a:latin typeface="Calibri" charset="0"/>
              </a:rPr>
              <a:t>Blakley as a Linear SSS</a:t>
            </a:r>
          </a:p>
        </p:txBody>
      </p:sp>
      <p:graphicFrame>
        <p:nvGraphicFramePr>
          <p:cNvPr id="5" name="Content Placeholder 4"/>
          <p:cNvGraphicFramePr>
            <a:graphicFrameLocks noGrp="1"/>
          </p:cNvGraphicFramePr>
          <p:nvPr>
            <p:ph idx="1"/>
          </p:nvPr>
        </p:nvGraphicFramePr>
        <p:xfrm>
          <a:off x="442913"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r>
                        <a:rPr lang="en-US" sz="1800" baseline="0" dirty="0" smtClean="0"/>
                        <a:t>a</a:t>
                      </a:r>
                      <a:r>
                        <a:rPr lang="en-US" sz="1800" baseline="-25000" dirty="0" smtClean="0"/>
                        <a:t>1,1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1,2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1,3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1,4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1,5</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a</a:t>
                      </a:r>
                      <a:r>
                        <a:rPr lang="en-US" sz="1800" baseline="-25000" dirty="0" smtClean="0"/>
                        <a:t>2,1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2,2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2,3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2,4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2,5</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a</a:t>
                      </a:r>
                      <a:r>
                        <a:rPr lang="en-US" sz="1800" baseline="-25000" dirty="0" smtClean="0"/>
                        <a:t>3,1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3,2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3,3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3,4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3,5</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a</a:t>
                      </a:r>
                      <a:r>
                        <a:rPr lang="en-US" sz="1800" baseline="-25000" dirty="0" smtClean="0"/>
                        <a:t>4,1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4,2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4,3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4,4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4,5</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a</a:t>
                      </a:r>
                      <a:r>
                        <a:rPr lang="en-US" sz="1800" baseline="-25000" dirty="0" smtClean="0"/>
                        <a:t>5,1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5,2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5,3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5,4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5,5</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a</a:t>
                      </a:r>
                      <a:r>
                        <a:rPr lang="en-US" sz="1800" baseline="-25000" dirty="0" smtClean="0"/>
                        <a:t>6,1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6,2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6,3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6,4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6,5</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a</a:t>
                      </a:r>
                      <a:r>
                        <a:rPr lang="en-US" sz="1800" baseline="-25000" dirty="0" smtClean="0"/>
                        <a:t>7,1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7,2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7,3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7,4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7,5</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a</a:t>
                      </a:r>
                      <a:r>
                        <a:rPr lang="en-US" sz="1800" baseline="-25000" dirty="0" smtClean="0"/>
                        <a:t>8,1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8,2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8,3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8,4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8,5</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a</a:t>
                      </a:r>
                      <a:r>
                        <a:rPr lang="en-US" sz="1800" baseline="-25000" dirty="0" smtClean="0"/>
                        <a:t>9,1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9,2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9,3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9,4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a</a:t>
                      </a:r>
                      <a:r>
                        <a:rPr lang="en-US" sz="1800" baseline="-25000" dirty="0" smtClean="0"/>
                        <a:t>9,5</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29760" name="TextBox 5"/>
          <p:cNvSpPr txBox="1">
            <a:spLocks noChangeArrowheads="1"/>
          </p:cNvSpPr>
          <p:nvPr/>
        </p:nvSpPr>
        <p:spPr bwMode="auto">
          <a:xfrm>
            <a:off x="442913"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a:t>
            </a:r>
            <a:r>
              <a:rPr lang="en-US" sz="1800">
                <a:solidFill>
                  <a:srgbClr val="000000"/>
                </a:solidFill>
                <a:cs typeface="Arial" charset="0"/>
              </a:rPr>
              <a:t>×</a:t>
            </a:r>
            <a:r>
              <a:rPr lang="en-US" sz="1800"/>
              <a:t>5 encoding matrix V</a:t>
            </a:r>
          </a:p>
        </p:txBody>
      </p:sp>
      <p:graphicFrame>
        <p:nvGraphicFramePr>
          <p:cNvPr id="7" name="Content Placeholder 4"/>
          <p:cNvGraphicFramePr>
            <a:graphicFrameLocks/>
          </p:cNvGraphicFramePr>
          <p:nvPr/>
        </p:nvGraphicFramePr>
        <p:xfrm>
          <a:off x="5486400" y="2438400"/>
          <a:ext cx="3505200" cy="3773724"/>
        </p:xfrm>
        <a:graphic>
          <a:graphicData uri="http://schemas.openxmlformats.org/drawingml/2006/table">
            <a:tbl>
              <a:tblPr bandRow="1">
                <a:tableStyleId>{5C22544A-7EE6-4342-B048-85BDC9FD1C3A}</a:tableStyleId>
              </a:tblPr>
              <a:tblGrid>
                <a:gridCol w="3505200"/>
              </a:tblGrid>
              <a:tr h="4928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sa</a:t>
                      </a:r>
                      <a:r>
                        <a:rPr lang="en-US" sz="1800" baseline="-25000" dirty="0" smtClean="0"/>
                        <a:t>1,1</a:t>
                      </a:r>
                      <a:r>
                        <a:rPr lang="en-US" sz="1800" baseline="30000" dirty="0" smtClean="0"/>
                        <a:t> </a:t>
                      </a:r>
                      <a:r>
                        <a:rPr lang="en-US" sz="1800" baseline="0" dirty="0" smtClean="0"/>
                        <a:t>+ x</a:t>
                      </a:r>
                      <a:r>
                        <a:rPr lang="en-US" sz="1800" baseline="-25000" dirty="0" smtClean="0"/>
                        <a:t>2</a:t>
                      </a:r>
                      <a:r>
                        <a:rPr lang="en-US" sz="1800" dirty="0" smtClean="0"/>
                        <a:t>a</a:t>
                      </a:r>
                      <a:r>
                        <a:rPr lang="en-US" sz="1800" baseline="-25000" dirty="0" smtClean="0"/>
                        <a:t>1,2 </a:t>
                      </a:r>
                      <a:r>
                        <a:rPr lang="en-US" sz="1800" baseline="0" dirty="0" smtClean="0"/>
                        <a:t>+ x</a:t>
                      </a:r>
                      <a:r>
                        <a:rPr lang="en-US" sz="1800" baseline="-25000" dirty="0" smtClean="0"/>
                        <a:t>3</a:t>
                      </a:r>
                      <a:r>
                        <a:rPr lang="en-US" sz="1800" dirty="0" smtClean="0"/>
                        <a:t>a</a:t>
                      </a:r>
                      <a:r>
                        <a:rPr lang="en-US" sz="1800" baseline="-25000" dirty="0" smtClean="0"/>
                        <a:t>1,3</a:t>
                      </a:r>
                      <a:r>
                        <a:rPr lang="en-US" sz="1800" baseline="0" dirty="0" smtClean="0"/>
                        <a:t>+ x</a:t>
                      </a:r>
                      <a:r>
                        <a:rPr lang="en-US" sz="1800" baseline="-25000" dirty="0" smtClean="0"/>
                        <a:t>4</a:t>
                      </a:r>
                      <a:r>
                        <a:rPr lang="en-US" sz="1800" dirty="0" smtClean="0"/>
                        <a:t>a</a:t>
                      </a:r>
                      <a:r>
                        <a:rPr lang="en-US" sz="1800" baseline="-25000" dirty="0" smtClean="0"/>
                        <a:t>1,4</a:t>
                      </a:r>
                      <a:r>
                        <a:rPr lang="en-US" sz="1800" baseline="30000" dirty="0" smtClean="0"/>
                        <a:t> </a:t>
                      </a:r>
                      <a:r>
                        <a:rPr lang="en-US" sz="1800" baseline="0" dirty="0" smtClean="0"/>
                        <a:t>+ x</a:t>
                      </a:r>
                      <a:r>
                        <a:rPr lang="en-US" sz="1800" baseline="-25000" dirty="0" smtClean="0"/>
                        <a:t>5</a:t>
                      </a:r>
                      <a:r>
                        <a:rPr lang="en-US" sz="1800" dirty="0" smtClean="0"/>
                        <a:t>a</a:t>
                      </a:r>
                      <a:r>
                        <a:rPr lang="en-US" sz="1800" baseline="-25000" dirty="0" smtClean="0"/>
                        <a:t>1,5</a:t>
                      </a:r>
                      <a:endParaRPr lang="en-US" sz="1800" baseline="30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aseline="30000" dirty="0" smtClean="0"/>
                    </a:p>
                  </a:txBody>
                  <a:tcPr marT="45730" marB="4573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sa</a:t>
                      </a:r>
                      <a:r>
                        <a:rPr lang="en-US" sz="1800" baseline="-25000" dirty="0" smtClean="0"/>
                        <a:t>2,1</a:t>
                      </a:r>
                      <a:r>
                        <a:rPr lang="en-US" sz="1800" baseline="30000" dirty="0" smtClean="0"/>
                        <a:t> </a:t>
                      </a:r>
                      <a:r>
                        <a:rPr lang="en-US" sz="1800" baseline="0" dirty="0" smtClean="0"/>
                        <a:t>+ x</a:t>
                      </a:r>
                      <a:r>
                        <a:rPr lang="en-US" sz="1800" baseline="-25000" dirty="0" smtClean="0"/>
                        <a:t>2</a:t>
                      </a:r>
                      <a:r>
                        <a:rPr lang="en-US" sz="1800" dirty="0" smtClean="0"/>
                        <a:t>a</a:t>
                      </a:r>
                      <a:r>
                        <a:rPr lang="en-US" sz="1800" baseline="-25000" dirty="0" smtClean="0"/>
                        <a:t>2,2 </a:t>
                      </a:r>
                      <a:r>
                        <a:rPr lang="en-US" sz="1800" baseline="0" dirty="0" smtClean="0"/>
                        <a:t>+ x</a:t>
                      </a:r>
                      <a:r>
                        <a:rPr lang="en-US" sz="1800" baseline="-25000" dirty="0" smtClean="0"/>
                        <a:t>3</a:t>
                      </a:r>
                      <a:r>
                        <a:rPr lang="en-US" sz="1800" dirty="0" smtClean="0"/>
                        <a:t>a</a:t>
                      </a:r>
                      <a:r>
                        <a:rPr lang="en-US" sz="1800" baseline="-25000" dirty="0" smtClean="0"/>
                        <a:t>2,3</a:t>
                      </a:r>
                      <a:r>
                        <a:rPr lang="en-US" sz="1800" baseline="0" dirty="0" smtClean="0"/>
                        <a:t>+ x</a:t>
                      </a:r>
                      <a:r>
                        <a:rPr lang="en-US" sz="1800" baseline="-25000" dirty="0" smtClean="0"/>
                        <a:t>4</a:t>
                      </a:r>
                      <a:r>
                        <a:rPr lang="en-US" sz="1800" dirty="0" smtClean="0"/>
                        <a:t>a</a:t>
                      </a:r>
                      <a:r>
                        <a:rPr lang="en-US" sz="1800" baseline="-25000" dirty="0" smtClean="0"/>
                        <a:t>2,4</a:t>
                      </a:r>
                      <a:r>
                        <a:rPr lang="en-US" sz="1800" baseline="30000" dirty="0" smtClean="0"/>
                        <a:t> </a:t>
                      </a:r>
                      <a:r>
                        <a:rPr lang="en-US" sz="1800" baseline="0" dirty="0" smtClean="0"/>
                        <a:t>+ x</a:t>
                      </a:r>
                      <a:r>
                        <a:rPr lang="en-US" sz="1800" baseline="-25000" dirty="0" smtClean="0"/>
                        <a:t>5</a:t>
                      </a:r>
                      <a:r>
                        <a:rPr lang="en-US" sz="1800" dirty="0" smtClean="0"/>
                        <a:t>a</a:t>
                      </a:r>
                      <a:r>
                        <a:rPr lang="en-US" sz="1800" baseline="-25000" dirty="0" smtClean="0"/>
                        <a:t>2,5</a:t>
                      </a:r>
                      <a:endParaRPr lang="en-US" sz="1800" baseline="30000" dirty="0" smtClean="0"/>
                    </a:p>
                  </a:txBody>
                  <a:tcPr marT="45730" marB="4573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sa</a:t>
                      </a:r>
                      <a:r>
                        <a:rPr lang="en-US" sz="1800" baseline="-25000" dirty="0" smtClean="0"/>
                        <a:t>3,1</a:t>
                      </a:r>
                      <a:r>
                        <a:rPr lang="en-US" sz="1800" baseline="30000" dirty="0" smtClean="0"/>
                        <a:t> </a:t>
                      </a:r>
                      <a:r>
                        <a:rPr lang="en-US" sz="1800" baseline="0" dirty="0" smtClean="0"/>
                        <a:t>+ x</a:t>
                      </a:r>
                      <a:r>
                        <a:rPr lang="en-US" sz="1800" baseline="-25000" dirty="0" smtClean="0"/>
                        <a:t>2</a:t>
                      </a:r>
                      <a:r>
                        <a:rPr lang="en-US" sz="1800" dirty="0" smtClean="0"/>
                        <a:t>a</a:t>
                      </a:r>
                      <a:r>
                        <a:rPr lang="en-US" sz="1800" baseline="-25000" dirty="0" smtClean="0"/>
                        <a:t>3,2 </a:t>
                      </a:r>
                      <a:r>
                        <a:rPr lang="en-US" sz="1800" baseline="0" dirty="0" smtClean="0"/>
                        <a:t>+ x</a:t>
                      </a:r>
                      <a:r>
                        <a:rPr lang="en-US" sz="1800" baseline="-25000" dirty="0" smtClean="0"/>
                        <a:t>3</a:t>
                      </a:r>
                      <a:r>
                        <a:rPr lang="en-US" sz="1800" dirty="0" smtClean="0"/>
                        <a:t>a</a:t>
                      </a:r>
                      <a:r>
                        <a:rPr lang="en-US" sz="1800" baseline="-25000" dirty="0" smtClean="0"/>
                        <a:t>3,3</a:t>
                      </a:r>
                      <a:r>
                        <a:rPr lang="en-US" sz="1800" baseline="0" dirty="0" smtClean="0"/>
                        <a:t>+ x</a:t>
                      </a:r>
                      <a:r>
                        <a:rPr lang="en-US" sz="1800" baseline="-25000" dirty="0" smtClean="0"/>
                        <a:t>4</a:t>
                      </a:r>
                      <a:r>
                        <a:rPr lang="en-US" sz="1800" dirty="0" smtClean="0"/>
                        <a:t>a</a:t>
                      </a:r>
                      <a:r>
                        <a:rPr lang="en-US" sz="1800" baseline="-25000" dirty="0" smtClean="0"/>
                        <a:t>3,4</a:t>
                      </a:r>
                      <a:r>
                        <a:rPr lang="en-US" sz="1800" baseline="30000" dirty="0" smtClean="0"/>
                        <a:t> </a:t>
                      </a:r>
                      <a:r>
                        <a:rPr lang="en-US" sz="1800" baseline="0" dirty="0" smtClean="0"/>
                        <a:t>+ x</a:t>
                      </a:r>
                      <a:r>
                        <a:rPr lang="en-US" sz="1800" baseline="-25000" dirty="0" smtClean="0"/>
                        <a:t>5</a:t>
                      </a:r>
                      <a:r>
                        <a:rPr lang="en-US" sz="1800" dirty="0" smtClean="0"/>
                        <a:t>a</a:t>
                      </a:r>
                      <a:r>
                        <a:rPr lang="en-US" sz="1800" baseline="-25000" dirty="0" smtClean="0"/>
                        <a:t>3,5</a:t>
                      </a:r>
                      <a:endParaRPr lang="en-US" sz="1800" baseline="30000" dirty="0" smtClean="0"/>
                    </a:p>
                  </a:txBody>
                  <a:tcPr marT="45730" marB="4573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sa</a:t>
                      </a:r>
                      <a:r>
                        <a:rPr lang="en-US" sz="1800" baseline="-25000" dirty="0" smtClean="0"/>
                        <a:t>4,1</a:t>
                      </a:r>
                      <a:r>
                        <a:rPr lang="en-US" sz="1800" baseline="30000" dirty="0" smtClean="0"/>
                        <a:t> </a:t>
                      </a:r>
                      <a:r>
                        <a:rPr lang="en-US" sz="1800" baseline="0" dirty="0" smtClean="0"/>
                        <a:t>+ x</a:t>
                      </a:r>
                      <a:r>
                        <a:rPr lang="en-US" sz="1800" baseline="-25000" dirty="0" smtClean="0"/>
                        <a:t>2</a:t>
                      </a:r>
                      <a:r>
                        <a:rPr lang="en-US" sz="1800" dirty="0" smtClean="0"/>
                        <a:t>a</a:t>
                      </a:r>
                      <a:r>
                        <a:rPr lang="en-US" sz="1800" baseline="-25000" dirty="0" smtClean="0"/>
                        <a:t>4,2 </a:t>
                      </a:r>
                      <a:r>
                        <a:rPr lang="en-US" sz="1800" baseline="0" dirty="0" smtClean="0"/>
                        <a:t>+ x</a:t>
                      </a:r>
                      <a:r>
                        <a:rPr lang="en-US" sz="1800" baseline="-25000" dirty="0" smtClean="0"/>
                        <a:t>3</a:t>
                      </a:r>
                      <a:r>
                        <a:rPr lang="en-US" sz="1800" dirty="0" smtClean="0"/>
                        <a:t>a</a:t>
                      </a:r>
                      <a:r>
                        <a:rPr lang="en-US" sz="1800" baseline="-25000" dirty="0" smtClean="0"/>
                        <a:t>4,3</a:t>
                      </a:r>
                      <a:r>
                        <a:rPr lang="en-US" sz="1800" baseline="0" dirty="0" smtClean="0"/>
                        <a:t>+ x</a:t>
                      </a:r>
                      <a:r>
                        <a:rPr lang="en-US" sz="1800" baseline="-25000" dirty="0" smtClean="0"/>
                        <a:t>4</a:t>
                      </a:r>
                      <a:r>
                        <a:rPr lang="en-US" sz="1800" dirty="0" smtClean="0"/>
                        <a:t>a</a:t>
                      </a:r>
                      <a:r>
                        <a:rPr lang="en-US" sz="1800" baseline="-25000" dirty="0" smtClean="0"/>
                        <a:t>4,4</a:t>
                      </a:r>
                      <a:r>
                        <a:rPr lang="en-US" sz="1800" baseline="30000" dirty="0" smtClean="0"/>
                        <a:t> </a:t>
                      </a:r>
                      <a:r>
                        <a:rPr lang="en-US" sz="1800" baseline="0" dirty="0" smtClean="0"/>
                        <a:t>+ x</a:t>
                      </a:r>
                      <a:r>
                        <a:rPr lang="en-US" sz="1800" baseline="-25000" dirty="0" smtClean="0"/>
                        <a:t>5</a:t>
                      </a:r>
                      <a:r>
                        <a:rPr lang="en-US" sz="1800" dirty="0" smtClean="0"/>
                        <a:t>a</a:t>
                      </a:r>
                      <a:r>
                        <a:rPr lang="en-US" sz="1800" baseline="-25000" dirty="0" smtClean="0"/>
                        <a:t>4,5</a:t>
                      </a:r>
                      <a:endParaRPr lang="en-US" sz="1800" baseline="30000" dirty="0" smtClean="0"/>
                    </a:p>
                  </a:txBody>
                  <a:tcPr marT="45730" marB="4573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sa</a:t>
                      </a:r>
                      <a:r>
                        <a:rPr lang="en-US" sz="1800" baseline="-25000" dirty="0" smtClean="0"/>
                        <a:t>5,1</a:t>
                      </a:r>
                      <a:r>
                        <a:rPr lang="en-US" sz="1800" baseline="30000" dirty="0" smtClean="0"/>
                        <a:t> </a:t>
                      </a:r>
                      <a:r>
                        <a:rPr lang="en-US" sz="1800" baseline="0" dirty="0" smtClean="0"/>
                        <a:t>+ x</a:t>
                      </a:r>
                      <a:r>
                        <a:rPr lang="en-US" sz="1800" baseline="-25000" dirty="0" smtClean="0"/>
                        <a:t>2</a:t>
                      </a:r>
                      <a:r>
                        <a:rPr lang="en-US" sz="1800" dirty="0" smtClean="0"/>
                        <a:t>a</a:t>
                      </a:r>
                      <a:r>
                        <a:rPr lang="en-US" sz="1800" baseline="-25000" dirty="0" smtClean="0"/>
                        <a:t>5,2 </a:t>
                      </a:r>
                      <a:r>
                        <a:rPr lang="en-US" sz="1800" baseline="0" dirty="0" smtClean="0"/>
                        <a:t>+ x</a:t>
                      </a:r>
                      <a:r>
                        <a:rPr lang="en-US" sz="1800" baseline="-25000" dirty="0" smtClean="0"/>
                        <a:t>3</a:t>
                      </a:r>
                      <a:r>
                        <a:rPr lang="en-US" sz="1800" dirty="0" smtClean="0"/>
                        <a:t>a</a:t>
                      </a:r>
                      <a:r>
                        <a:rPr lang="en-US" sz="1800" baseline="-25000" dirty="0" smtClean="0"/>
                        <a:t>5,3</a:t>
                      </a:r>
                      <a:r>
                        <a:rPr lang="en-US" sz="1800" baseline="0" dirty="0" smtClean="0"/>
                        <a:t>+ x</a:t>
                      </a:r>
                      <a:r>
                        <a:rPr lang="en-US" sz="1800" baseline="-25000" dirty="0" smtClean="0"/>
                        <a:t>4</a:t>
                      </a:r>
                      <a:r>
                        <a:rPr lang="en-US" sz="1800" dirty="0" smtClean="0"/>
                        <a:t>a</a:t>
                      </a:r>
                      <a:r>
                        <a:rPr lang="en-US" sz="1800" baseline="-25000" dirty="0" smtClean="0"/>
                        <a:t>5,4</a:t>
                      </a:r>
                      <a:r>
                        <a:rPr lang="en-US" sz="1800" baseline="30000" dirty="0" smtClean="0"/>
                        <a:t> </a:t>
                      </a:r>
                      <a:r>
                        <a:rPr lang="en-US" sz="1800" baseline="0" dirty="0" smtClean="0"/>
                        <a:t>+ x</a:t>
                      </a:r>
                      <a:r>
                        <a:rPr lang="en-US" sz="1800" baseline="-25000" dirty="0" smtClean="0"/>
                        <a:t>5</a:t>
                      </a:r>
                      <a:r>
                        <a:rPr lang="en-US" sz="1800" dirty="0" smtClean="0"/>
                        <a:t>a</a:t>
                      </a:r>
                      <a:r>
                        <a:rPr lang="en-US" sz="1800" baseline="-25000" dirty="0" smtClean="0"/>
                        <a:t>5,5</a:t>
                      </a:r>
                      <a:endParaRPr lang="en-US" sz="1800" baseline="30000" dirty="0" smtClean="0"/>
                    </a:p>
                  </a:txBody>
                  <a:tcPr marT="45730" marB="4573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sa</a:t>
                      </a:r>
                      <a:r>
                        <a:rPr lang="en-US" sz="1800" baseline="-25000" dirty="0" smtClean="0"/>
                        <a:t>6,1</a:t>
                      </a:r>
                      <a:r>
                        <a:rPr lang="en-US" sz="1800" baseline="30000" dirty="0" smtClean="0"/>
                        <a:t> </a:t>
                      </a:r>
                      <a:r>
                        <a:rPr lang="en-US" sz="1800" baseline="0" dirty="0" smtClean="0"/>
                        <a:t>+ x</a:t>
                      </a:r>
                      <a:r>
                        <a:rPr lang="en-US" sz="1800" baseline="-25000" dirty="0" smtClean="0"/>
                        <a:t>2</a:t>
                      </a:r>
                      <a:r>
                        <a:rPr lang="en-US" sz="1800" dirty="0" smtClean="0"/>
                        <a:t>a</a:t>
                      </a:r>
                      <a:r>
                        <a:rPr lang="en-US" sz="1800" baseline="-25000" dirty="0" smtClean="0"/>
                        <a:t>6,2 </a:t>
                      </a:r>
                      <a:r>
                        <a:rPr lang="en-US" sz="1800" baseline="0" dirty="0" smtClean="0"/>
                        <a:t>+ x</a:t>
                      </a:r>
                      <a:r>
                        <a:rPr lang="en-US" sz="1800" baseline="-25000" dirty="0" smtClean="0"/>
                        <a:t>3</a:t>
                      </a:r>
                      <a:r>
                        <a:rPr lang="en-US" sz="1800" dirty="0" smtClean="0"/>
                        <a:t>a</a:t>
                      </a:r>
                      <a:r>
                        <a:rPr lang="en-US" sz="1800" baseline="-25000" dirty="0" smtClean="0"/>
                        <a:t>6,3</a:t>
                      </a:r>
                      <a:r>
                        <a:rPr lang="en-US" sz="1800" baseline="0" dirty="0" smtClean="0"/>
                        <a:t>+ x</a:t>
                      </a:r>
                      <a:r>
                        <a:rPr lang="en-US" sz="1800" baseline="-25000" dirty="0" smtClean="0"/>
                        <a:t>4</a:t>
                      </a:r>
                      <a:r>
                        <a:rPr lang="en-US" sz="1800" dirty="0" smtClean="0"/>
                        <a:t>a</a:t>
                      </a:r>
                      <a:r>
                        <a:rPr lang="en-US" sz="1800" baseline="-25000" dirty="0" smtClean="0"/>
                        <a:t>6,4</a:t>
                      </a:r>
                      <a:r>
                        <a:rPr lang="en-US" sz="1800" baseline="30000" dirty="0" smtClean="0"/>
                        <a:t> </a:t>
                      </a:r>
                      <a:r>
                        <a:rPr lang="en-US" sz="1800" baseline="0" dirty="0" smtClean="0"/>
                        <a:t>+ x</a:t>
                      </a:r>
                      <a:r>
                        <a:rPr lang="en-US" sz="1800" baseline="-25000" dirty="0" smtClean="0"/>
                        <a:t>5</a:t>
                      </a:r>
                      <a:r>
                        <a:rPr lang="en-US" sz="1800" dirty="0" smtClean="0"/>
                        <a:t>a</a:t>
                      </a:r>
                      <a:r>
                        <a:rPr lang="en-US" sz="1800" baseline="-25000" dirty="0" smtClean="0"/>
                        <a:t>6,5</a:t>
                      </a:r>
                      <a:endParaRPr lang="en-US" sz="1800" baseline="30000" dirty="0" smtClean="0"/>
                    </a:p>
                  </a:txBody>
                  <a:tcPr marT="45730" marB="4573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sa</a:t>
                      </a:r>
                      <a:r>
                        <a:rPr lang="en-US" sz="1800" baseline="-25000" dirty="0" smtClean="0"/>
                        <a:t>7,1</a:t>
                      </a:r>
                      <a:r>
                        <a:rPr lang="en-US" sz="1800" baseline="30000" dirty="0" smtClean="0"/>
                        <a:t> </a:t>
                      </a:r>
                      <a:r>
                        <a:rPr lang="en-US" sz="1800" baseline="0" dirty="0" smtClean="0"/>
                        <a:t>+ x</a:t>
                      </a:r>
                      <a:r>
                        <a:rPr lang="en-US" sz="1800" baseline="-25000" dirty="0" smtClean="0"/>
                        <a:t>2</a:t>
                      </a:r>
                      <a:r>
                        <a:rPr lang="en-US" sz="1800" dirty="0" smtClean="0"/>
                        <a:t>a</a:t>
                      </a:r>
                      <a:r>
                        <a:rPr lang="en-US" sz="1800" baseline="-25000" dirty="0" smtClean="0"/>
                        <a:t>7,2 </a:t>
                      </a:r>
                      <a:r>
                        <a:rPr lang="en-US" sz="1800" baseline="0" dirty="0" smtClean="0"/>
                        <a:t>+ x</a:t>
                      </a:r>
                      <a:r>
                        <a:rPr lang="en-US" sz="1800" baseline="-25000" dirty="0" smtClean="0"/>
                        <a:t>3</a:t>
                      </a:r>
                      <a:r>
                        <a:rPr lang="en-US" sz="1800" dirty="0" smtClean="0"/>
                        <a:t>a</a:t>
                      </a:r>
                      <a:r>
                        <a:rPr lang="en-US" sz="1800" baseline="-25000" dirty="0" smtClean="0"/>
                        <a:t>7,3</a:t>
                      </a:r>
                      <a:r>
                        <a:rPr lang="en-US" sz="1800" baseline="0" dirty="0" smtClean="0"/>
                        <a:t>+ x</a:t>
                      </a:r>
                      <a:r>
                        <a:rPr lang="en-US" sz="1800" baseline="-25000" dirty="0" smtClean="0"/>
                        <a:t>4</a:t>
                      </a:r>
                      <a:r>
                        <a:rPr lang="en-US" sz="1800" dirty="0" smtClean="0"/>
                        <a:t>a</a:t>
                      </a:r>
                      <a:r>
                        <a:rPr lang="en-US" sz="1800" baseline="-25000" dirty="0" smtClean="0"/>
                        <a:t>7,4</a:t>
                      </a:r>
                      <a:r>
                        <a:rPr lang="en-US" sz="1800" baseline="30000" dirty="0" smtClean="0"/>
                        <a:t> </a:t>
                      </a:r>
                      <a:r>
                        <a:rPr lang="en-US" sz="1800" baseline="0" dirty="0" smtClean="0"/>
                        <a:t>+ x</a:t>
                      </a:r>
                      <a:r>
                        <a:rPr lang="en-US" sz="1800" baseline="-25000" dirty="0" smtClean="0"/>
                        <a:t>5</a:t>
                      </a:r>
                      <a:r>
                        <a:rPr lang="en-US" sz="1800" dirty="0" smtClean="0"/>
                        <a:t>a</a:t>
                      </a:r>
                      <a:r>
                        <a:rPr lang="en-US" sz="1800" baseline="-25000" dirty="0" smtClean="0"/>
                        <a:t>7,5</a:t>
                      </a:r>
                      <a:endParaRPr lang="en-US" sz="1800" baseline="30000" dirty="0" smtClean="0"/>
                    </a:p>
                  </a:txBody>
                  <a:tcPr marT="45730" marB="4573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sa</a:t>
                      </a:r>
                      <a:r>
                        <a:rPr lang="en-US" sz="1800" baseline="-25000" dirty="0" smtClean="0"/>
                        <a:t>8,1</a:t>
                      </a:r>
                      <a:r>
                        <a:rPr lang="en-US" sz="1800" baseline="30000" dirty="0" smtClean="0"/>
                        <a:t> </a:t>
                      </a:r>
                      <a:r>
                        <a:rPr lang="en-US" sz="1800" baseline="0" dirty="0" smtClean="0"/>
                        <a:t>+ x</a:t>
                      </a:r>
                      <a:r>
                        <a:rPr lang="en-US" sz="1800" baseline="-25000" dirty="0" smtClean="0"/>
                        <a:t>2</a:t>
                      </a:r>
                      <a:r>
                        <a:rPr lang="en-US" sz="1800" dirty="0" smtClean="0"/>
                        <a:t>a</a:t>
                      </a:r>
                      <a:r>
                        <a:rPr lang="en-US" sz="1800" baseline="-25000" dirty="0" smtClean="0"/>
                        <a:t>8,2 </a:t>
                      </a:r>
                      <a:r>
                        <a:rPr lang="en-US" sz="1800" baseline="0" dirty="0" smtClean="0"/>
                        <a:t>+ x</a:t>
                      </a:r>
                      <a:r>
                        <a:rPr lang="en-US" sz="1800" baseline="-25000" dirty="0" smtClean="0"/>
                        <a:t>3</a:t>
                      </a:r>
                      <a:r>
                        <a:rPr lang="en-US" sz="1800" dirty="0" smtClean="0"/>
                        <a:t>a</a:t>
                      </a:r>
                      <a:r>
                        <a:rPr lang="en-US" sz="1800" baseline="-25000" dirty="0" smtClean="0"/>
                        <a:t>8,3</a:t>
                      </a:r>
                      <a:r>
                        <a:rPr lang="en-US" sz="1800" baseline="0" dirty="0" smtClean="0"/>
                        <a:t>+ x</a:t>
                      </a:r>
                      <a:r>
                        <a:rPr lang="en-US" sz="1800" baseline="-25000" dirty="0" smtClean="0"/>
                        <a:t>4</a:t>
                      </a:r>
                      <a:r>
                        <a:rPr lang="en-US" sz="1800" dirty="0" smtClean="0"/>
                        <a:t>a</a:t>
                      </a:r>
                      <a:r>
                        <a:rPr lang="en-US" sz="1800" baseline="-25000" dirty="0" smtClean="0"/>
                        <a:t>8,4</a:t>
                      </a:r>
                      <a:r>
                        <a:rPr lang="en-US" sz="1800" baseline="30000" dirty="0" smtClean="0"/>
                        <a:t> </a:t>
                      </a:r>
                      <a:r>
                        <a:rPr lang="en-US" sz="1800" baseline="0" dirty="0" smtClean="0"/>
                        <a:t>+ x</a:t>
                      </a:r>
                      <a:r>
                        <a:rPr lang="en-US" sz="1800" baseline="-25000" dirty="0" smtClean="0"/>
                        <a:t>5</a:t>
                      </a:r>
                      <a:r>
                        <a:rPr lang="en-US" sz="1800" dirty="0" smtClean="0"/>
                        <a:t>a</a:t>
                      </a:r>
                      <a:r>
                        <a:rPr lang="en-US" sz="1800" baseline="-25000" dirty="0" smtClean="0"/>
                        <a:t>8,5</a:t>
                      </a:r>
                      <a:endParaRPr lang="en-US" sz="1800" baseline="30000" dirty="0" smtClean="0"/>
                    </a:p>
                  </a:txBody>
                  <a:tcPr marT="45730" marB="4573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sa</a:t>
                      </a:r>
                      <a:r>
                        <a:rPr lang="en-US" sz="1800" baseline="-25000" dirty="0" smtClean="0"/>
                        <a:t>9,1</a:t>
                      </a:r>
                      <a:r>
                        <a:rPr lang="en-US" sz="1800" baseline="30000" dirty="0" smtClean="0"/>
                        <a:t> </a:t>
                      </a:r>
                      <a:r>
                        <a:rPr lang="en-US" sz="1800" baseline="0" dirty="0" smtClean="0"/>
                        <a:t>+ x</a:t>
                      </a:r>
                      <a:r>
                        <a:rPr lang="en-US" sz="1800" baseline="-25000" dirty="0" smtClean="0"/>
                        <a:t>2</a:t>
                      </a:r>
                      <a:r>
                        <a:rPr lang="en-US" sz="1800" dirty="0" smtClean="0"/>
                        <a:t>a</a:t>
                      </a:r>
                      <a:r>
                        <a:rPr lang="en-US" sz="1800" baseline="-25000" dirty="0" smtClean="0"/>
                        <a:t>9,2 </a:t>
                      </a:r>
                      <a:r>
                        <a:rPr lang="en-US" sz="1800" baseline="0" dirty="0" smtClean="0"/>
                        <a:t>+ x</a:t>
                      </a:r>
                      <a:r>
                        <a:rPr lang="en-US" sz="1800" baseline="-25000" dirty="0" smtClean="0"/>
                        <a:t>3</a:t>
                      </a:r>
                      <a:r>
                        <a:rPr lang="en-US" sz="1800" dirty="0" smtClean="0"/>
                        <a:t>a</a:t>
                      </a:r>
                      <a:r>
                        <a:rPr lang="en-US" sz="1800" baseline="-25000" dirty="0" smtClean="0"/>
                        <a:t>9,3</a:t>
                      </a:r>
                      <a:r>
                        <a:rPr lang="en-US" sz="1800" baseline="0" dirty="0" smtClean="0"/>
                        <a:t>+ x</a:t>
                      </a:r>
                      <a:r>
                        <a:rPr lang="en-US" sz="1800" baseline="-25000" dirty="0" smtClean="0"/>
                        <a:t>4</a:t>
                      </a:r>
                      <a:r>
                        <a:rPr lang="en-US" sz="1800" dirty="0" smtClean="0"/>
                        <a:t>a</a:t>
                      </a:r>
                      <a:r>
                        <a:rPr lang="en-US" sz="1800" baseline="-25000" dirty="0" smtClean="0"/>
                        <a:t>9,4</a:t>
                      </a:r>
                      <a:r>
                        <a:rPr lang="en-US" sz="1800" baseline="30000" dirty="0" smtClean="0"/>
                        <a:t> </a:t>
                      </a:r>
                      <a:r>
                        <a:rPr lang="en-US" sz="1800" baseline="0" dirty="0" smtClean="0"/>
                        <a:t>+ x</a:t>
                      </a:r>
                      <a:r>
                        <a:rPr lang="en-US" sz="1800" baseline="-25000" dirty="0" smtClean="0"/>
                        <a:t>5</a:t>
                      </a:r>
                      <a:r>
                        <a:rPr lang="en-US" sz="1800" dirty="0" smtClean="0"/>
                        <a:t>a</a:t>
                      </a:r>
                      <a:r>
                        <a:rPr lang="en-US" sz="1800" baseline="-25000" dirty="0" smtClean="0"/>
                        <a:t>9,5</a:t>
                      </a:r>
                      <a:endParaRPr lang="en-US" sz="1800" baseline="30000" dirty="0" smtClean="0"/>
                    </a:p>
                  </a:txBody>
                  <a:tcPr marT="45730" marB="4573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graphicFrame>
        <p:nvGraphicFramePr>
          <p:cNvPr id="8" name="Content Placeholder 4"/>
          <p:cNvGraphicFramePr>
            <a:graphicFrameLocks/>
          </p:cNvGraphicFramePr>
          <p:nvPr/>
        </p:nvGraphicFramePr>
        <p:xfrm>
          <a:off x="4038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pPr algn="ctr"/>
                      <a:r>
                        <a:rPr lang="en-US" sz="1800" dirty="0" smtClean="0"/>
                        <a:t>s</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x</a:t>
                      </a:r>
                      <a:r>
                        <a:rPr lang="en-US" sz="1800" baseline="-25000" dirty="0" smtClean="0"/>
                        <a:t>2</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x</a:t>
                      </a:r>
                      <a:r>
                        <a:rPr lang="en-US" sz="1800" baseline="-25000" dirty="0" smtClean="0"/>
                        <a:t>3</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x</a:t>
                      </a:r>
                      <a:r>
                        <a:rPr lang="en-US" sz="1800" baseline="-25000" dirty="0" smtClean="0"/>
                        <a:t>4</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x</a:t>
                      </a:r>
                      <a:r>
                        <a:rPr lang="en-US" sz="1800" baseline="-25000" dirty="0" smtClean="0"/>
                        <a:t>5</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29797" name="TextBox 8"/>
          <p:cNvSpPr txBox="1">
            <a:spLocks noChangeArrowheads="1"/>
          </p:cNvSpPr>
          <p:nvPr/>
        </p:nvSpPr>
        <p:spPr bwMode="auto">
          <a:xfrm>
            <a:off x="34147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29798" name="TextBox 9"/>
          <p:cNvSpPr txBox="1">
            <a:spLocks noChangeArrowheads="1"/>
          </p:cNvSpPr>
          <p:nvPr/>
        </p:nvSpPr>
        <p:spPr bwMode="auto">
          <a:xfrm>
            <a:off x="48625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29799" name="TextBox 10"/>
          <p:cNvSpPr txBox="1">
            <a:spLocks noChangeArrowheads="1"/>
          </p:cNvSpPr>
          <p:nvPr/>
        </p:nvSpPr>
        <p:spPr bwMode="auto">
          <a:xfrm>
            <a:off x="34290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coordinates</a:t>
            </a:r>
          </a:p>
        </p:txBody>
      </p:sp>
      <p:sp>
        <p:nvSpPr>
          <p:cNvPr id="29800" name="TextBox 11"/>
          <p:cNvSpPr txBox="1">
            <a:spLocks noChangeArrowheads="1"/>
          </p:cNvSpPr>
          <p:nvPr/>
        </p:nvSpPr>
        <p:spPr bwMode="auto">
          <a:xfrm>
            <a:off x="5486400" y="2057400"/>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 solutions (y</a:t>
            </a:r>
            <a:r>
              <a:rPr lang="en-US" sz="1800" baseline="-25000"/>
              <a:t>1</a:t>
            </a:r>
            <a:r>
              <a:rPr lang="en-US" sz="1800"/>
              <a:t> – y</a:t>
            </a:r>
            <a:r>
              <a:rPr lang="en-US" sz="1800" baseline="-25000"/>
              <a:t>n</a:t>
            </a:r>
            <a:r>
              <a:rPr lang="en-US" sz="180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a:latin typeface="Calibri" charset="0"/>
              </a:rPr>
              <a:t>XOR as a Linear SSS</a:t>
            </a:r>
          </a:p>
        </p:txBody>
      </p:sp>
      <p:sp>
        <p:nvSpPr>
          <p:cNvPr id="30722" name="Content Placeholder 2"/>
          <p:cNvSpPr>
            <a:spLocks noGrp="1"/>
          </p:cNvSpPr>
          <p:nvPr>
            <p:ph idx="1"/>
          </p:nvPr>
        </p:nvSpPr>
        <p:spPr/>
        <p:txBody>
          <a:bodyPr/>
          <a:lstStyle/>
          <a:p>
            <a:pPr eaLnBrk="1" hangingPunct="1"/>
            <a:r>
              <a:rPr lang="en-US">
                <a:latin typeface="Constantia" charset="0"/>
              </a:rPr>
              <a:t>Choose (t – 1) random bit strings of length equal to </a:t>
            </a:r>
            <a:r>
              <a:rPr lang="en-US" b="1" i="1">
                <a:latin typeface="Constantia" charset="0"/>
              </a:rPr>
              <a:t>s</a:t>
            </a:r>
          </a:p>
          <a:p>
            <a:pPr eaLnBrk="1" hangingPunct="1"/>
            <a:endParaRPr lang="en-US">
              <a:latin typeface="Constantia" charset="0"/>
            </a:endParaRPr>
          </a:p>
          <a:p>
            <a:pPr eaLnBrk="1" hangingPunct="1"/>
            <a:r>
              <a:rPr lang="en-US">
                <a:latin typeface="Constantia" charset="0"/>
              </a:rPr>
              <a:t>The first (t – 1) shares are these random bit strings</a:t>
            </a:r>
          </a:p>
          <a:p>
            <a:pPr eaLnBrk="1" hangingPunct="1"/>
            <a:r>
              <a:rPr lang="en-US">
                <a:latin typeface="Constantia" charset="0"/>
              </a:rPr>
              <a:t>The final share is the bitwise exclusive-or of all the random bit strings together with the secret</a:t>
            </a:r>
          </a:p>
          <a:p>
            <a:pPr lvl="1" eaLnBrk="1" hangingPunct="1"/>
            <a:r>
              <a:rPr lang="en-US">
                <a:latin typeface="Constantia" charset="0"/>
              </a:rPr>
              <a:t>Achieves Shannon perfect secrecy</a:t>
            </a:r>
          </a:p>
          <a:p>
            <a:pPr lvl="1" eaLnBrk="1" hangingPunct="1"/>
            <a:r>
              <a:rPr lang="en-US">
                <a:latin typeface="Constantia" charset="0"/>
              </a:rPr>
              <a:t>Analogous to a one-time-pad with (t – 1) keys</a:t>
            </a:r>
          </a:p>
          <a:p>
            <a:pPr lvl="1" eaLnBrk="1" hangingPunct="1"/>
            <a:endParaRPr lang="en-US">
              <a:latin typeface="Constantia" charset="0"/>
            </a:endParaRPr>
          </a:p>
          <a:p>
            <a:pPr eaLnBrk="1" hangingPunct="1"/>
            <a:r>
              <a:rPr lang="en-US">
                <a:latin typeface="Constantia" charset="0"/>
              </a:rPr>
              <a:t>To decode, xor all of the shares together</a:t>
            </a:r>
          </a:p>
          <a:p>
            <a:pPr eaLnBrk="1" hangingPunct="1"/>
            <a:endParaRPr lang="en-US">
              <a:latin typeface="Constantia" charset="0"/>
            </a:endParaRPr>
          </a:p>
          <a:p>
            <a:pPr eaLnBrk="1" hangingPunct="1"/>
            <a:endParaRPr lang="en-US">
              <a:latin typeface="Constantia"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a:latin typeface="Calibri" charset="0"/>
              </a:rPr>
              <a:t>XOR as a Linear SSS</a:t>
            </a:r>
          </a:p>
        </p:txBody>
      </p:sp>
      <p:graphicFrame>
        <p:nvGraphicFramePr>
          <p:cNvPr id="5" name="Content Placeholder 4"/>
          <p:cNvGraphicFramePr>
            <a:graphicFrameLocks noGrp="1"/>
          </p:cNvGraphicFramePr>
          <p:nvPr>
            <p:ph idx="1"/>
          </p:nvPr>
        </p:nvGraphicFramePr>
        <p:xfrm>
          <a:off x="442913" y="2438400"/>
          <a:ext cx="2743200" cy="2014540"/>
        </p:xfrm>
        <a:graphic>
          <a:graphicData uri="http://schemas.openxmlformats.org/drawingml/2006/table">
            <a:tbl>
              <a:tblPr bandRow="1">
                <a:tableStyleId>{5C22544A-7EE6-4342-B048-85BDC9FD1C3A}</a:tableStyleId>
              </a:tblPr>
              <a:tblGrid>
                <a:gridCol w="548640"/>
                <a:gridCol w="548640"/>
                <a:gridCol w="548640"/>
                <a:gridCol w="548640"/>
                <a:gridCol w="548640"/>
              </a:tblGrid>
              <a:tr h="402908">
                <a:tc>
                  <a:txBody>
                    <a:bodyPr/>
                    <a:lstStyle/>
                    <a:p>
                      <a:pPr algn="ctr"/>
                      <a:r>
                        <a:rPr lang="en-US" sz="1800" baseline="0" dirty="0" smtClean="0"/>
                        <a:t>1</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dirty="0" smtClean="0"/>
                        <a:t>1</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31784" name="TextBox 5"/>
          <p:cNvSpPr txBox="1">
            <a:spLocks noChangeArrowheads="1"/>
          </p:cNvSpPr>
          <p:nvPr/>
        </p:nvSpPr>
        <p:spPr bwMode="auto">
          <a:xfrm>
            <a:off x="442913"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a:t>
            </a:r>
            <a:r>
              <a:rPr lang="en-US" sz="1800">
                <a:solidFill>
                  <a:srgbClr val="000000"/>
                </a:solidFill>
                <a:cs typeface="Arial" charset="0"/>
              </a:rPr>
              <a:t>×</a:t>
            </a:r>
            <a:r>
              <a:rPr lang="en-US" sz="1800"/>
              <a:t>5 encoding matrix V</a:t>
            </a:r>
          </a:p>
        </p:txBody>
      </p:sp>
      <p:graphicFrame>
        <p:nvGraphicFramePr>
          <p:cNvPr id="8" name="Content Placeholder 4"/>
          <p:cNvGraphicFramePr>
            <a:graphicFrameLocks/>
          </p:cNvGraphicFramePr>
          <p:nvPr/>
        </p:nvGraphicFramePr>
        <p:xfrm>
          <a:off x="4038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1</a:t>
                      </a:r>
                      <a:endParaRPr lang="en-US" sz="1800" baseline="30000" dirty="0" smtClean="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2</a:t>
                      </a:r>
                      <a:endParaRPr lang="en-US" sz="1800" baseline="30000" dirty="0" smtClean="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3</a:t>
                      </a:r>
                      <a:endParaRPr lang="en-US" sz="1800" baseline="30000" dirty="0" smtClean="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4</a:t>
                      </a:r>
                      <a:endParaRPr lang="en-US" sz="1800" baseline="30000" dirty="0" smtClean="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s</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31799" name="TextBox 8"/>
          <p:cNvSpPr txBox="1">
            <a:spLocks noChangeArrowheads="1"/>
          </p:cNvSpPr>
          <p:nvPr/>
        </p:nvSpPr>
        <p:spPr bwMode="auto">
          <a:xfrm>
            <a:off x="34147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1800" name="TextBox 9"/>
          <p:cNvSpPr txBox="1">
            <a:spLocks noChangeArrowheads="1"/>
          </p:cNvSpPr>
          <p:nvPr/>
        </p:nvSpPr>
        <p:spPr bwMode="auto">
          <a:xfrm>
            <a:off x="48625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1801" name="TextBox 10"/>
          <p:cNvSpPr txBox="1">
            <a:spLocks noChangeArrowheads="1"/>
          </p:cNvSpPr>
          <p:nvPr/>
        </p:nvSpPr>
        <p:spPr bwMode="auto">
          <a:xfrm>
            <a:off x="34290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bit strings</a:t>
            </a:r>
          </a:p>
        </p:txBody>
      </p:sp>
      <p:sp>
        <p:nvSpPr>
          <p:cNvPr id="31802" name="TextBox 11"/>
          <p:cNvSpPr txBox="1">
            <a:spLocks noChangeArrowheads="1"/>
          </p:cNvSpPr>
          <p:nvPr/>
        </p:nvSpPr>
        <p:spPr bwMode="auto">
          <a:xfrm>
            <a:off x="5486400" y="2057400"/>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shares</a:t>
            </a:r>
          </a:p>
        </p:txBody>
      </p:sp>
      <p:graphicFrame>
        <p:nvGraphicFramePr>
          <p:cNvPr id="13" name="Content Placeholder 4"/>
          <p:cNvGraphicFramePr>
            <a:graphicFrameLocks/>
          </p:cNvGraphicFramePr>
          <p:nvPr/>
        </p:nvGraphicFramePr>
        <p:xfrm>
          <a:off x="5486400" y="2438400"/>
          <a:ext cx="3505200" cy="2014540"/>
        </p:xfrm>
        <a:graphic>
          <a:graphicData uri="http://schemas.openxmlformats.org/drawingml/2006/table">
            <a:tbl>
              <a:tblPr bandRow="1">
                <a:tableStyleId>{5C22544A-7EE6-4342-B048-85BDC9FD1C3A}</a:tableStyleId>
              </a:tblPr>
              <a:tblGrid>
                <a:gridCol w="3505200"/>
              </a:tblGrid>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1</a:t>
                      </a:r>
                      <a:endParaRPr lang="en-US" sz="1800" baseline="30000" dirty="0" smtClean="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2</a:t>
                      </a:r>
                      <a:endParaRPr lang="en-US" sz="1800" baseline="30000" dirty="0" smtClean="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3</a:t>
                      </a:r>
                      <a:endParaRPr lang="en-US" sz="1800" baseline="30000" dirty="0" smtClean="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4</a:t>
                      </a:r>
                      <a:endParaRPr lang="en-US" sz="1800" baseline="30000" dirty="0" smtClean="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1 </a:t>
                      </a:r>
                      <a:r>
                        <a:rPr lang="en-US" sz="1800" baseline="0" dirty="0" smtClean="0"/>
                        <a:t>+ r</a:t>
                      </a:r>
                      <a:r>
                        <a:rPr lang="en-US" sz="1800" baseline="-25000" dirty="0" smtClean="0"/>
                        <a:t>2 </a:t>
                      </a:r>
                      <a:r>
                        <a:rPr lang="en-US" sz="1800" baseline="0" dirty="0" smtClean="0"/>
                        <a:t>+ r</a:t>
                      </a:r>
                      <a:r>
                        <a:rPr lang="en-US" sz="1800" baseline="-25000" dirty="0" smtClean="0"/>
                        <a:t>3 </a:t>
                      </a:r>
                      <a:r>
                        <a:rPr lang="en-US" sz="1800" baseline="0" dirty="0" smtClean="0"/>
                        <a:t>+ r</a:t>
                      </a:r>
                      <a:r>
                        <a:rPr lang="en-US" sz="1800" baseline="-25000" dirty="0" smtClean="0"/>
                        <a:t>4 </a:t>
                      </a:r>
                      <a:r>
                        <a:rPr lang="en-US" sz="1800" baseline="0" dirty="0" smtClean="0"/>
                        <a:t>+ s</a:t>
                      </a:r>
                      <a:endParaRPr lang="en-US" sz="1800" baseline="30000" dirty="0" smtClean="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a:latin typeface="Calibri" charset="0"/>
              </a:rPr>
              <a:t>XOR as a Linear SSS</a:t>
            </a:r>
          </a:p>
        </p:txBody>
      </p:sp>
      <p:graphicFrame>
        <p:nvGraphicFramePr>
          <p:cNvPr id="5" name="Content Placeholder 4"/>
          <p:cNvGraphicFramePr>
            <a:graphicFrameLocks noGrp="1"/>
          </p:cNvGraphicFramePr>
          <p:nvPr>
            <p:ph idx="1"/>
          </p:nvPr>
        </p:nvGraphicFramePr>
        <p:xfrm>
          <a:off x="442913"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r>
                        <a:rPr lang="en-US" sz="1800" baseline="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2</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3</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4</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5</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5</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5</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5</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5</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32832" name="TextBox 5"/>
          <p:cNvSpPr txBox="1">
            <a:spLocks noChangeArrowheads="1"/>
          </p:cNvSpPr>
          <p:nvPr/>
        </p:nvSpPr>
        <p:spPr bwMode="auto">
          <a:xfrm>
            <a:off x="442913"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a:t>
            </a:r>
            <a:r>
              <a:rPr lang="en-US" sz="1800">
                <a:solidFill>
                  <a:srgbClr val="000000"/>
                </a:solidFill>
                <a:cs typeface="Arial" charset="0"/>
              </a:rPr>
              <a:t>×</a:t>
            </a:r>
            <a:r>
              <a:rPr lang="en-US" sz="1800"/>
              <a:t>5 encoding matrix V</a:t>
            </a:r>
          </a:p>
        </p:txBody>
      </p:sp>
      <p:graphicFrame>
        <p:nvGraphicFramePr>
          <p:cNvPr id="8" name="Content Placeholder 4"/>
          <p:cNvGraphicFramePr>
            <a:graphicFrameLocks/>
          </p:cNvGraphicFramePr>
          <p:nvPr/>
        </p:nvGraphicFramePr>
        <p:xfrm>
          <a:off x="4038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1</a:t>
                      </a:r>
                      <a:endParaRPr lang="en-US" sz="1800" baseline="30000" dirty="0" smtClean="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2</a:t>
                      </a:r>
                      <a:endParaRPr lang="en-US" sz="1800" baseline="30000" dirty="0" smtClean="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3</a:t>
                      </a:r>
                      <a:endParaRPr lang="en-US" sz="1800" baseline="30000" dirty="0" smtClean="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4</a:t>
                      </a:r>
                      <a:endParaRPr lang="en-US" sz="1800" baseline="30000" dirty="0" smtClean="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s</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32847" name="TextBox 8"/>
          <p:cNvSpPr txBox="1">
            <a:spLocks noChangeArrowheads="1"/>
          </p:cNvSpPr>
          <p:nvPr/>
        </p:nvSpPr>
        <p:spPr bwMode="auto">
          <a:xfrm>
            <a:off x="34147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2848" name="TextBox 9"/>
          <p:cNvSpPr txBox="1">
            <a:spLocks noChangeArrowheads="1"/>
          </p:cNvSpPr>
          <p:nvPr/>
        </p:nvSpPr>
        <p:spPr bwMode="auto">
          <a:xfrm>
            <a:off x="48625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2849" name="TextBox 10"/>
          <p:cNvSpPr txBox="1">
            <a:spLocks noChangeArrowheads="1"/>
          </p:cNvSpPr>
          <p:nvPr/>
        </p:nvSpPr>
        <p:spPr bwMode="auto">
          <a:xfrm>
            <a:off x="34290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bit strings</a:t>
            </a:r>
          </a:p>
        </p:txBody>
      </p:sp>
      <p:sp>
        <p:nvSpPr>
          <p:cNvPr id="32850" name="TextBox 11"/>
          <p:cNvSpPr txBox="1">
            <a:spLocks noChangeArrowheads="1"/>
          </p:cNvSpPr>
          <p:nvPr/>
        </p:nvSpPr>
        <p:spPr bwMode="auto">
          <a:xfrm>
            <a:off x="5486400" y="2057400"/>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 shares</a:t>
            </a:r>
          </a:p>
        </p:txBody>
      </p:sp>
      <p:graphicFrame>
        <p:nvGraphicFramePr>
          <p:cNvPr id="13" name="Content Placeholder 4"/>
          <p:cNvGraphicFramePr>
            <a:graphicFrameLocks/>
          </p:cNvGraphicFramePr>
          <p:nvPr/>
        </p:nvGraphicFramePr>
        <p:xfrm>
          <a:off x="5486400" y="2438400"/>
          <a:ext cx="3505200" cy="3627441"/>
        </p:xfrm>
        <a:graphic>
          <a:graphicData uri="http://schemas.openxmlformats.org/drawingml/2006/table">
            <a:tbl>
              <a:tblPr bandRow="1">
                <a:tableStyleId>{5C22544A-7EE6-4342-B048-85BDC9FD1C3A}</a:tableStyleId>
              </a:tblPr>
              <a:tblGrid>
                <a:gridCol w="3505200"/>
              </a:tblGrid>
              <a:tr h="4030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1</a:t>
                      </a:r>
                      <a:endParaRPr lang="en-US" sz="1800" baseline="300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2</a:t>
                      </a:r>
                      <a:endParaRPr lang="en-US" sz="1800" baseline="300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3</a:t>
                      </a:r>
                      <a:endParaRPr lang="en-US" sz="1800" baseline="300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4</a:t>
                      </a:r>
                      <a:endParaRPr lang="en-US" sz="1800" baseline="300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r</a:t>
                      </a:r>
                      <a:r>
                        <a:rPr lang="en-US" sz="1800" baseline="-25000" dirty="0" smtClean="0"/>
                        <a:t>1 </a:t>
                      </a:r>
                      <a:r>
                        <a:rPr lang="en-US" sz="1800" baseline="0" dirty="0" smtClean="0"/>
                        <a:t>+ r</a:t>
                      </a:r>
                      <a:r>
                        <a:rPr lang="en-US" sz="1800" baseline="-25000" dirty="0" smtClean="0"/>
                        <a:t>2 </a:t>
                      </a:r>
                      <a:r>
                        <a:rPr lang="en-US" sz="1800" baseline="0" dirty="0" smtClean="0"/>
                        <a:t>+ r</a:t>
                      </a:r>
                      <a:r>
                        <a:rPr lang="en-US" sz="1800" baseline="-25000" dirty="0" smtClean="0"/>
                        <a:t>3 </a:t>
                      </a:r>
                      <a:r>
                        <a:rPr lang="en-US" sz="1800" baseline="0" dirty="0" smtClean="0"/>
                        <a:t>+ r</a:t>
                      </a:r>
                      <a:r>
                        <a:rPr lang="en-US" sz="1800" baseline="-25000" dirty="0" smtClean="0"/>
                        <a:t>4 </a:t>
                      </a:r>
                      <a:r>
                        <a:rPr lang="en-US" sz="1800" baseline="0" dirty="0" smtClean="0"/>
                        <a:t>+ s</a:t>
                      </a:r>
                      <a:endParaRPr lang="en-US" sz="1800" baseline="300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s2</a:t>
                      </a:r>
                      <a:r>
                        <a:rPr lang="en-US" sz="1800" baseline="30000" dirty="0" smtClean="0"/>
                        <a:t>0 </a:t>
                      </a:r>
                      <a:r>
                        <a:rPr lang="en-US" sz="1800" baseline="0" dirty="0" smtClean="0"/>
                        <a:t>+ r</a:t>
                      </a:r>
                      <a:r>
                        <a:rPr lang="en-US" sz="1800" baseline="-25000" dirty="0" smtClean="0"/>
                        <a:t>4</a:t>
                      </a:r>
                      <a:r>
                        <a:rPr lang="en-US" sz="1800" baseline="0" dirty="0" smtClean="0"/>
                        <a:t>2</a:t>
                      </a:r>
                      <a:r>
                        <a:rPr lang="en-US" sz="1800" baseline="30000" dirty="0" smtClean="0"/>
                        <a:t>1 </a:t>
                      </a:r>
                      <a:r>
                        <a:rPr lang="en-US" sz="1800" baseline="0" dirty="0" smtClean="0"/>
                        <a:t>+ r</a:t>
                      </a:r>
                      <a:r>
                        <a:rPr lang="en-US" sz="1800" baseline="-25000" dirty="0" smtClean="0"/>
                        <a:t>3</a:t>
                      </a:r>
                      <a:r>
                        <a:rPr lang="en-US" sz="1800" baseline="0" dirty="0" smtClean="0"/>
                        <a:t>2</a:t>
                      </a:r>
                      <a:r>
                        <a:rPr lang="en-US" sz="1800" baseline="30000" dirty="0" smtClean="0"/>
                        <a:t>2 </a:t>
                      </a:r>
                      <a:r>
                        <a:rPr lang="en-US" sz="1800" baseline="0" dirty="0" smtClean="0"/>
                        <a:t>+ r</a:t>
                      </a:r>
                      <a:r>
                        <a:rPr lang="en-US" sz="1800" baseline="-25000" dirty="0" smtClean="0"/>
                        <a:t>2</a:t>
                      </a:r>
                      <a:r>
                        <a:rPr lang="en-US" sz="1800" baseline="0" dirty="0" smtClean="0"/>
                        <a:t>2</a:t>
                      </a:r>
                      <a:r>
                        <a:rPr lang="en-US" sz="1800" baseline="30000" dirty="0" smtClean="0"/>
                        <a:t>3 </a:t>
                      </a:r>
                      <a:r>
                        <a:rPr lang="en-US" sz="1800" baseline="0" dirty="0" smtClean="0"/>
                        <a:t>+ r</a:t>
                      </a:r>
                      <a:r>
                        <a:rPr lang="en-US" sz="1800" baseline="-25000" dirty="0" smtClean="0"/>
                        <a:t>1</a:t>
                      </a:r>
                      <a:r>
                        <a:rPr lang="en-US" sz="1800" baseline="0" dirty="0" smtClean="0"/>
                        <a:t>2</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s3</a:t>
                      </a:r>
                      <a:r>
                        <a:rPr lang="en-US" sz="1800" baseline="30000" dirty="0" smtClean="0"/>
                        <a:t>0 </a:t>
                      </a:r>
                      <a:r>
                        <a:rPr lang="en-US" sz="1800" baseline="0" dirty="0" smtClean="0"/>
                        <a:t>+ r</a:t>
                      </a:r>
                      <a:r>
                        <a:rPr lang="en-US" sz="1800" baseline="-25000" dirty="0" smtClean="0"/>
                        <a:t>4</a:t>
                      </a:r>
                      <a:r>
                        <a:rPr lang="en-US" sz="1800" baseline="0" dirty="0" smtClean="0"/>
                        <a:t>3</a:t>
                      </a:r>
                      <a:r>
                        <a:rPr lang="en-US" sz="1800" baseline="30000" dirty="0" smtClean="0"/>
                        <a:t>1 </a:t>
                      </a:r>
                      <a:r>
                        <a:rPr lang="en-US" sz="1800" baseline="0" dirty="0" smtClean="0"/>
                        <a:t>+ r</a:t>
                      </a:r>
                      <a:r>
                        <a:rPr lang="en-US" sz="1800" baseline="-25000" dirty="0" smtClean="0"/>
                        <a:t>3</a:t>
                      </a:r>
                      <a:r>
                        <a:rPr lang="en-US" sz="1800" baseline="0" dirty="0" smtClean="0"/>
                        <a:t>3</a:t>
                      </a:r>
                      <a:r>
                        <a:rPr lang="en-US" sz="1800" baseline="30000" dirty="0" smtClean="0"/>
                        <a:t>2 </a:t>
                      </a:r>
                      <a:r>
                        <a:rPr lang="en-US" sz="1800" baseline="0" dirty="0" smtClean="0"/>
                        <a:t>+ r</a:t>
                      </a:r>
                      <a:r>
                        <a:rPr lang="en-US" sz="1800" baseline="-25000" dirty="0" smtClean="0"/>
                        <a:t>2</a:t>
                      </a:r>
                      <a:r>
                        <a:rPr lang="en-US" sz="1800" baseline="0" dirty="0" smtClean="0"/>
                        <a:t>3</a:t>
                      </a:r>
                      <a:r>
                        <a:rPr lang="en-US" sz="1800" baseline="30000" dirty="0" smtClean="0"/>
                        <a:t>3 </a:t>
                      </a:r>
                      <a:r>
                        <a:rPr lang="en-US" sz="1800" baseline="0" dirty="0" smtClean="0"/>
                        <a:t>+ r</a:t>
                      </a:r>
                      <a:r>
                        <a:rPr lang="en-US" sz="1800" baseline="-25000" dirty="0" smtClean="0"/>
                        <a:t>1</a:t>
                      </a:r>
                      <a:r>
                        <a:rPr lang="en-US" sz="1800" baseline="0" dirty="0" smtClean="0"/>
                        <a:t>3</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s4</a:t>
                      </a:r>
                      <a:r>
                        <a:rPr lang="en-US" sz="1800" baseline="30000" dirty="0" smtClean="0"/>
                        <a:t>0 </a:t>
                      </a:r>
                      <a:r>
                        <a:rPr lang="en-US" sz="1800" baseline="0" dirty="0" smtClean="0"/>
                        <a:t>+ r</a:t>
                      </a:r>
                      <a:r>
                        <a:rPr lang="en-US" sz="1800" baseline="-25000" dirty="0" smtClean="0"/>
                        <a:t>4</a:t>
                      </a:r>
                      <a:r>
                        <a:rPr lang="en-US" sz="1800" baseline="0" dirty="0" smtClean="0"/>
                        <a:t>4</a:t>
                      </a:r>
                      <a:r>
                        <a:rPr lang="en-US" sz="1800" baseline="30000" dirty="0" smtClean="0"/>
                        <a:t>1 </a:t>
                      </a:r>
                      <a:r>
                        <a:rPr lang="en-US" sz="1800" baseline="0" dirty="0" smtClean="0"/>
                        <a:t>+ r</a:t>
                      </a:r>
                      <a:r>
                        <a:rPr lang="en-US" sz="1800" baseline="-25000" dirty="0" smtClean="0"/>
                        <a:t>3</a:t>
                      </a:r>
                      <a:r>
                        <a:rPr lang="en-US" sz="1800" baseline="0" dirty="0" smtClean="0"/>
                        <a:t>4</a:t>
                      </a:r>
                      <a:r>
                        <a:rPr lang="en-US" sz="1800" baseline="30000" dirty="0" smtClean="0"/>
                        <a:t>2 </a:t>
                      </a:r>
                      <a:r>
                        <a:rPr lang="en-US" sz="1800" baseline="0" dirty="0" smtClean="0"/>
                        <a:t>+ r</a:t>
                      </a:r>
                      <a:r>
                        <a:rPr lang="en-US" sz="1800" baseline="-25000" dirty="0" smtClean="0"/>
                        <a:t>2</a:t>
                      </a:r>
                      <a:r>
                        <a:rPr lang="en-US" sz="1800" baseline="0" dirty="0" smtClean="0"/>
                        <a:t>4</a:t>
                      </a:r>
                      <a:r>
                        <a:rPr lang="en-US" sz="1800" baseline="30000" dirty="0" smtClean="0"/>
                        <a:t>3 </a:t>
                      </a:r>
                      <a:r>
                        <a:rPr lang="en-US" sz="1800" baseline="0" dirty="0" smtClean="0"/>
                        <a:t>+ r</a:t>
                      </a:r>
                      <a:r>
                        <a:rPr lang="en-US" sz="1800" baseline="-25000" dirty="0" smtClean="0"/>
                        <a:t>1</a:t>
                      </a:r>
                      <a:r>
                        <a:rPr lang="en-US" sz="1800" baseline="0" dirty="0" smtClean="0"/>
                        <a:t>4</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s5</a:t>
                      </a:r>
                      <a:r>
                        <a:rPr lang="en-US" sz="1800" baseline="30000" dirty="0" smtClean="0"/>
                        <a:t>0 </a:t>
                      </a:r>
                      <a:r>
                        <a:rPr lang="en-US" sz="1800" baseline="0" dirty="0" smtClean="0"/>
                        <a:t>+ r</a:t>
                      </a:r>
                      <a:r>
                        <a:rPr lang="en-US" sz="1800" baseline="-25000" dirty="0" smtClean="0"/>
                        <a:t>4</a:t>
                      </a:r>
                      <a:r>
                        <a:rPr lang="en-US" sz="1800" baseline="0" dirty="0" smtClean="0"/>
                        <a:t>5</a:t>
                      </a:r>
                      <a:r>
                        <a:rPr lang="en-US" sz="1800" baseline="30000" dirty="0" smtClean="0"/>
                        <a:t>1 </a:t>
                      </a:r>
                      <a:r>
                        <a:rPr lang="en-US" sz="1800" baseline="0" dirty="0" smtClean="0"/>
                        <a:t>+ r</a:t>
                      </a:r>
                      <a:r>
                        <a:rPr lang="en-US" sz="1800" baseline="-25000" dirty="0" smtClean="0"/>
                        <a:t>3</a:t>
                      </a:r>
                      <a:r>
                        <a:rPr lang="en-US" sz="1800" baseline="0" dirty="0" smtClean="0"/>
                        <a:t>5</a:t>
                      </a:r>
                      <a:r>
                        <a:rPr lang="en-US" sz="1800" baseline="30000" dirty="0" smtClean="0"/>
                        <a:t>2 </a:t>
                      </a:r>
                      <a:r>
                        <a:rPr lang="en-US" sz="1800" baseline="0" dirty="0" smtClean="0"/>
                        <a:t>+ r</a:t>
                      </a:r>
                      <a:r>
                        <a:rPr lang="en-US" sz="1800" baseline="-25000" dirty="0" smtClean="0"/>
                        <a:t>2</a:t>
                      </a:r>
                      <a:r>
                        <a:rPr lang="en-US" sz="1800" baseline="0" dirty="0" smtClean="0"/>
                        <a:t>5</a:t>
                      </a:r>
                      <a:r>
                        <a:rPr lang="en-US" sz="1800" baseline="30000" dirty="0" smtClean="0"/>
                        <a:t>3 </a:t>
                      </a:r>
                      <a:r>
                        <a:rPr lang="en-US" sz="1800" baseline="0" dirty="0" smtClean="0"/>
                        <a:t>+ r</a:t>
                      </a:r>
                      <a:r>
                        <a:rPr lang="en-US" sz="1800" baseline="-25000" dirty="0" smtClean="0"/>
                        <a:t>1</a:t>
                      </a:r>
                      <a:r>
                        <a:rPr lang="en-US" sz="1800" baseline="0" dirty="0" smtClean="0"/>
                        <a:t>5</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a:latin typeface="Calibri" charset="0"/>
              </a:rPr>
              <a:t>SSMS as a Linear SSS</a:t>
            </a:r>
          </a:p>
        </p:txBody>
      </p:sp>
      <p:sp>
        <p:nvSpPr>
          <p:cNvPr id="33794" name="Content Placeholder 2"/>
          <p:cNvSpPr>
            <a:spLocks noGrp="1"/>
          </p:cNvSpPr>
          <p:nvPr>
            <p:ph idx="1"/>
          </p:nvPr>
        </p:nvSpPr>
        <p:spPr/>
        <p:txBody>
          <a:bodyPr/>
          <a:lstStyle/>
          <a:p>
            <a:pPr eaLnBrk="1" hangingPunct="1"/>
            <a:r>
              <a:rPr lang="en-US">
                <a:latin typeface="Constantia" charset="0"/>
              </a:rPr>
              <a:t>Secret Sharing Made Short (SSMS) combines Rabin’s Information Dispersal, Encryption, and Shamir’s SSS</a:t>
            </a:r>
          </a:p>
          <a:p>
            <a:pPr lvl="1" eaLnBrk="1" hangingPunct="1"/>
            <a:r>
              <a:rPr lang="en-US">
                <a:latin typeface="Constantia" charset="0"/>
              </a:rPr>
              <a:t>First encrypt the secret with a random key</a:t>
            </a:r>
          </a:p>
          <a:p>
            <a:pPr lvl="1" eaLnBrk="1" hangingPunct="1"/>
            <a:r>
              <a:rPr lang="en-US">
                <a:latin typeface="Constantia" charset="0"/>
              </a:rPr>
              <a:t>Second, disperse the encrypted data with the IDA</a:t>
            </a:r>
          </a:p>
          <a:p>
            <a:pPr lvl="1" eaLnBrk="1" hangingPunct="1"/>
            <a:r>
              <a:rPr lang="en-US">
                <a:latin typeface="Constantia" charset="0"/>
              </a:rPr>
              <a:t>Third, encode the key using Shamir’s SSS</a:t>
            </a:r>
          </a:p>
          <a:p>
            <a:pPr eaLnBrk="1" hangingPunct="1"/>
            <a:r>
              <a:rPr lang="en-US">
                <a:latin typeface="Constantia" charset="0"/>
              </a:rPr>
              <a:t>Shareholders get an IDA fragment and a Shamir share </a:t>
            </a:r>
          </a:p>
          <a:p>
            <a:pPr eaLnBrk="1" hangingPunct="1"/>
            <a:r>
              <a:rPr lang="en-US">
                <a:latin typeface="Constantia" charset="0"/>
              </a:rPr>
              <a:t>Unlike Shamir, Blakley, and XOR, SSMS is conditionally secure:</a:t>
            </a:r>
          </a:p>
          <a:p>
            <a:pPr lvl="1" eaLnBrk="1" hangingPunct="1"/>
            <a:r>
              <a:rPr lang="en-US">
                <a:latin typeface="Constantia" charset="0"/>
              </a:rPr>
              <a:t>Security depends on the security of the cipher, and the limited computational resources of adversaries</a:t>
            </a:r>
          </a:p>
          <a:p>
            <a:pPr eaLnBrk="1" hangingPunct="1"/>
            <a:endParaRPr lang="en-US">
              <a:latin typeface="Constantia"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a:latin typeface="Calibri" charset="0"/>
              </a:rPr>
              <a:t>Rabin IDA as a Linear SSS</a:t>
            </a:r>
          </a:p>
        </p:txBody>
      </p:sp>
      <p:graphicFrame>
        <p:nvGraphicFramePr>
          <p:cNvPr id="5" name="Content Placeholder 4"/>
          <p:cNvGraphicFramePr>
            <a:graphicFrameLocks noGrp="1"/>
          </p:cNvGraphicFramePr>
          <p:nvPr>
            <p:ph idx="1"/>
          </p:nvPr>
        </p:nvGraphicFramePr>
        <p:xfrm>
          <a:off x="6858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r>
                        <a:rPr lang="en-US" sz="1800" dirty="0" smtClean="0"/>
                        <a:t>1</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2</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3</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4</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5</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5</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5</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5</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5</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6</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6</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6</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6</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6</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7</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7</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7</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7</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7</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8</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8</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8</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8</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8</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9</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9</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9</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9</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9</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34880" name="TextBox 5"/>
          <p:cNvSpPr txBox="1">
            <a:spLocks noChangeArrowheads="1"/>
          </p:cNvSpPr>
          <p:nvPr/>
        </p:nvSpPr>
        <p:spPr bwMode="auto">
          <a:xfrm>
            <a:off x="6858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a:t>
            </a:r>
            <a:r>
              <a:rPr lang="en-US" sz="1800">
                <a:solidFill>
                  <a:srgbClr val="000000"/>
                </a:solidFill>
                <a:cs typeface="Arial" charset="0"/>
              </a:rPr>
              <a:t>×</a:t>
            </a:r>
            <a:r>
              <a:rPr lang="en-US" sz="1800"/>
              <a:t>5 encoding matrix V</a:t>
            </a:r>
          </a:p>
        </p:txBody>
      </p:sp>
      <p:graphicFrame>
        <p:nvGraphicFramePr>
          <p:cNvPr id="7" name="Content Placeholder 4"/>
          <p:cNvGraphicFramePr>
            <a:graphicFrameLocks/>
          </p:cNvGraphicFramePr>
          <p:nvPr/>
        </p:nvGraphicFramePr>
        <p:xfrm>
          <a:off x="5791200" y="2438400"/>
          <a:ext cx="3124200" cy="3627441"/>
        </p:xfrm>
        <a:graphic>
          <a:graphicData uri="http://schemas.openxmlformats.org/drawingml/2006/table">
            <a:tbl>
              <a:tblPr bandRow="1">
                <a:tableStyleId>{5C22544A-7EE6-4342-B048-85BDC9FD1C3A}</a:tableStyleId>
              </a:tblPr>
              <a:tblGrid>
                <a:gridCol w="3124200"/>
              </a:tblGrid>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dirty="0" smtClean="0"/>
                        <a:t>1</a:t>
                      </a:r>
                      <a:r>
                        <a:rPr lang="en-US" sz="1800" baseline="30000" dirty="0" smtClean="0"/>
                        <a:t>0 </a:t>
                      </a:r>
                      <a:r>
                        <a:rPr lang="en-US" sz="1800" baseline="0" dirty="0" smtClean="0"/>
                        <a:t>+ d</a:t>
                      </a:r>
                      <a:r>
                        <a:rPr lang="en-US" sz="1800" baseline="-25000" dirty="0" smtClean="0"/>
                        <a:t>2</a:t>
                      </a:r>
                      <a:r>
                        <a:rPr lang="en-US" sz="1800" baseline="0" dirty="0" smtClean="0"/>
                        <a:t>1</a:t>
                      </a:r>
                      <a:r>
                        <a:rPr lang="en-US" sz="1800" baseline="30000" dirty="0" smtClean="0"/>
                        <a:t>1 </a:t>
                      </a:r>
                      <a:r>
                        <a:rPr lang="en-US" sz="1800" baseline="0" dirty="0" smtClean="0"/>
                        <a:t>+ d</a:t>
                      </a:r>
                      <a:r>
                        <a:rPr lang="en-US" sz="1800" baseline="-25000" dirty="0" smtClean="0"/>
                        <a:t>3</a:t>
                      </a:r>
                      <a:r>
                        <a:rPr lang="en-US" sz="1800" baseline="0" dirty="0" smtClean="0"/>
                        <a:t>1</a:t>
                      </a:r>
                      <a:r>
                        <a:rPr lang="en-US" sz="1800" baseline="30000" dirty="0" smtClean="0"/>
                        <a:t>2 </a:t>
                      </a:r>
                      <a:r>
                        <a:rPr lang="en-US" sz="1800" baseline="0" dirty="0" smtClean="0"/>
                        <a:t>+ d</a:t>
                      </a:r>
                      <a:r>
                        <a:rPr lang="en-US" sz="1800" baseline="-25000" dirty="0" smtClean="0"/>
                        <a:t>4</a:t>
                      </a:r>
                      <a:r>
                        <a:rPr lang="en-US" sz="1800" baseline="0" dirty="0" smtClean="0"/>
                        <a:t>1</a:t>
                      </a:r>
                      <a:r>
                        <a:rPr lang="en-US" sz="1800" baseline="30000" dirty="0" smtClean="0"/>
                        <a:t>3 </a:t>
                      </a:r>
                      <a:r>
                        <a:rPr lang="en-US" sz="1800" baseline="0" dirty="0" smtClean="0"/>
                        <a:t>+ d</a:t>
                      </a:r>
                      <a:r>
                        <a:rPr lang="en-US" sz="1800" baseline="-25000" dirty="0" smtClean="0"/>
                        <a:t>5</a:t>
                      </a:r>
                      <a:r>
                        <a:rPr lang="en-US" sz="1800" baseline="0" dirty="0" smtClean="0"/>
                        <a:t>1</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baseline="0" dirty="0" smtClean="0"/>
                        <a:t>2</a:t>
                      </a:r>
                      <a:r>
                        <a:rPr lang="en-US" sz="1800" baseline="30000" dirty="0" smtClean="0"/>
                        <a:t>0 </a:t>
                      </a:r>
                      <a:r>
                        <a:rPr lang="en-US" sz="1800" baseline="0" dirty="0" smtClean="0"/>
                        <a:t>+ d</a:t>
                      </a:r>
                      <a:r>
                        <a:rPr lang="en-US" sz="1800" baseline="-25000" dirty="0" smtClean="0"/>
                        <a:t>2</a:t>
                      </a:r>
                      <a:r>
                        <a:rPr lang="en-US" sz="1800" baseline="0" dirty="0" smtClean="0"/>
                        <a:t>2</a:t>
                      </a:r>
                      <a:r>
                        <a:rPr lang="en-US" sz="1800" baseline="30000" dirty="0" smtClean="0"/>
                        <a:t>1 </a:t>
                      </a:r>
                      <a:r>
                        <a:rPr lang="en-US" sz="1800" baseline="0" dirty="0" smtClean="0"/>
                        <a:t>+ d</a:t>
                      </a:r>
                      <a:r>
                        <a:rPr lang="en-US" sz="1800" baseline="-25000" dirty="0" smtClean="0"/>
                        <a:t>3</a:t>
                      </a:r>
                      <a:r>
                        <a:rPr lang="en-US" sz="1800" baseline="0" dirty="0" smtClean="0"/>
                        <a:t>2</a:t>
                      </a:r>
                      <a:r>
                        <a:rPr lang="en-US" sz="1800" baseline="30000" dirty="0" smtClean="0"/>
                        <a:t>2 </a:t>
                      </a:r>
                      <a:r>
                        <a:rPr lang="en-US" sz="1800" baseline="0" dirty="0" smtClean="0"/>
                        <a:t>+ d</a:t>
                      </a:r>
                      <a:r>
                        <a:rPr lang="en-US" sz="1800" baseline="-25000" dirty="0" smtClean="0"/>
                        <a:t>4</a:t>
                      </a:r>
                      <a:r>
                        <a:rPr lang="en-US" sz="1800" baseline="0" dirty="0" smtClean="0"/>
                        <a:t>2</a:t>
                      </a:r>
                      <a:r>
                        <a:rPr lang="en-US" sz="1800" baseline="30000" dirty="0" smtClean="0"/>
                        <a:t>3 </a:t>
                      </a:r>
                      <a:r>
                        <a:rPr lang="en-US" sz="1800" baseline="0" dirty="0" smtClean="0"/>
                        <a:t>+ d</a:t>
                      </a:r>
                      <a:r>
                        <a:rPr lang="en-US" sz="1800" baseline="-25000" dirty="0" smtClean="0"/>
                        <a:t>5</a:t>
                      </a:r>
                      <a:r>
                        <a:rPr lang="en-US" sz="1800" baseline="0" dirty="0" smtClean="0"/>
                        <a:t>2</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baseline="0" dirty="0" smtClean="0"/>
                        <a:t>3</a:t>
                      </a:r>
                      <a:r>
                        <a:rPr lang="en-US" sz="1800" baseline="30000" dirty="0" smtClean="0"/>
                        <a:t>0 </a:t>
                      </a:r>
                      <a:r>
                        <a:rPr lang="en-US" sz="1800" baseline="0" dirty="0" smtClean="0"/>
                        <a:t>+ d</a:t>
                      </a:r>
                      <a:r>
                        <a:rPr lang="en-US" sz="1800" baseline="-25000" dirty="0" smtClean="0"/>
                        <a:t>2</a:t>
                      </a:r>
                      <a:r>
                        <a:rPr lang="en-US" sz="1800" baseline="0" dirty="0" smtClean="0"/>
                        <a:t>3</a:t>
                      </a:r>
                      <a:r>
                        <a:rPr lang="en-US" sz="1800" baseline="30000" dirty="0" smtClean="0"/>
                        <a:t>1 </a:t>
                      </a:r>
                      <a:r>
                        <a:rPr lang="en-US" sz="1800" baseline="0" dirty="0" smtClean="0"/>
                        <a:t>+ d</a:t>
                      </a:r>
                      <a:r>
                        <a:rPr lang="en-US" sz="1800" baseline="-25000" dirty="0" smtClean="0"/>
                        <a:t>3</a:t>
                      </a:r>
                      <a:r>
                        <a:rPr lang="en-US" sz="1800" baseline="0" dirty="0" smtClean="0"/>
                        <a:t>3</a:t>
                      </a:r>
                      <a:r>
                        <a:rPr lang="en-US" sz="1800" baseline="30000" dirty="0" smtClean="0"/>
                        <a:t>2 </a:t>
                      </a:r>
                      <a:r>
                        <a:rPr lang="en-US" sz="1800" baseline="0" dirty="0" smtClean="0"/>
                        <a:t>+ d</a:t>
                      </a:r>
                      <a:r>
                        <a:rPr lang="en-US" sz="1800" baseline="-25000" dirty="0" smtClean="0"/>
                        <a:t>4</a:t>
                      </a:r>
                      <a:r>
                        <a:rPr lang="en-US" sz="1800" baseline="0" dirty="0" smtClean="0"/>
                        <a:t>3</a:t>
                      </a:r>
                      <a:r>
                        <a:rPr lang="en-US" sz="1800" baseline="30000" dirty="0" smtClean="0"/>
                        <a:t>3 </a:t>
                      </a:r>
                      <a:r>
                        <a:rPr lang="en-US" sz="1800" baseline="0" dirty="0" smtClean="0"/>
                        <a:t>+ d</a:t>
                      </a:r>
                      <a:r>
                        <a:rPr lang="en-US" sz="1800" baseline="-25000" dirty="0" smtClean="0"/>
                        <a:t>5</a:t>
                      </a:r>
                      <a:r>
                        <a:rPr lang="en-US" sz="1800" baseline="0" dirty="0" smtClean="0"/>
                        <a:t>3</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baseline="0" dirty="0" smtClean="0"/>
                        <a:t>4</a:t>
                      </a:r>
                      <a:r>
                        <a:rPr lang="en-US" sz="1800" baseline="30000" dirty="0" smtClean="0"/>
                        <a:t>0 </a:t>
                      </a:r>
                      <a:r>
                        <a:rPr lang="en-US" sz="1800" baseline="0" dirty="0" smtClean="0"/>
                        <a:t>+ d</a:t>
                      </a:r>
                      <a:r>
                        <a:rPr lang="en-US" sz="1800" baseline="-25000" dirty="0" smtClean="0"/>
                        <a:t>2</a:t>
                      </a:r>
                      <a:r>
                        <a:rPr lang="en-US" sz="1800" baseline="0" dirty="0" smtClean="0"/>
                        <a:t>4</a:t>
                      </a:r>
                      <a:r>
                        <a:rPr lang="en-US" sz="1800" baseline="30000" dirty="0" smtClean="0"/>
                        <a:t>1 </a:t>
                      </a:r>
                      <a:r>
                        <a:rPr lang="en-US" sz="1800" baseline="0" dirty="0" smtClean="0"/>
                        <a:t>+ d</a:t>
                      </a:r>
                      <a:r>
                        <a:rPr lang="en-US" sz="1800" baseline="-25000" dirty="0" smtClean="0"/>
                        <a:t>3</a:t>
                      </a:r>
                      <a:r>
                        <a:rPr lang="en-US" sz="1800" baseline="0" dirty="0" smtClean="0"/>
                        <a:t>4</a:t>
                      </a:r>
                      <a:r>
                        <a:rPr lang="en-US" sz="1800" baseline="30000" dirty="0" smtClean="0"/>
                        <a:t>2 </a:t>
                      </a:r>
                      <a:r>
                        <a:rPr lang="en-US" sz="1800" baseline="0" dirty="0" smtClean="0"/>
                        <a:t>+ d</a:t>
                      </a:r>
                      <a:r>
                        <a:rPr lang="en-US" sz="1800" baseline="-25000" dirty="0" smtClean="0"/>
                        <a:t>4</a:t>
                      </a:r>
                      <a:r>
                        <a:rPr lang="en-US" sz="1800" baseline="0" dirty="0" smtClean="0"/>
                        <a:t>4</a:t>
                      </a:r>
                      <a:r>
                        <a:rPr lang="en-US" sz="1800" baseline="30000" dirty="0" smtClean="0"/>
                        <a:t>3 </a:t>
                      </a:r>
                      <a:r>
                        <a:rPr lang="en-US" sz="1800" baseline="0" dirty="0" smtClean="0"/>
                        <a:t>+ d</a:t>
                      </a:r>
                      <a:r>
                        <a:rPr lang="en-US" sz="1800" baseline="-25000" dirty="0" smtClean="0"/>
                        <a:t>5</a:t>
                      </a:r>
                      <a:r>
                        <a:rPr lang="en-US" sz="1800" baseline="0" dirty="0" smtClean="0"/>
                        <a:t>4</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baseline="0" dirty="0" smtClean="0"/>
                        <a:t>5</a:t>
                      </a:r>
                      <a:r>
                        <a:rPr lang="en-US" sz="1800" baseline="30000" dirty="0" smtClean="0"/>
                        <a:t>0 </a:t>
                      </a:r>
                      <a:r>
                        <a:rPr lang="en-US" sz="1800" baseline="0" dirty="0" smtClean="0"/>
                        <a:t>+ d</a:t>
                      </a:r>
                      <a:r>
                        <a:rPr lang="en-US" sz="1800" baseline="-25000" dirty="0" smtClean="0"/>
                        <a:t>2</a:t>
                      </a:r>
                      <a:r>
                        <a:rPr lang="en-US" sz="1800" baseline="0" dirty="0" smtClean="0"/>
                        <a:t>5</a:t>
                      </a:r>
                      <a:r>
                        <a:rPr lang="en-US" sz="1800" baseline="30000" dirty="0" smtClean="0"/>
                        <a:t>1 </a:t>
                      </a:r>
                      <a:r>
                        <a:rPr lang="en-US" sz="1800" baseline="0" dirty="0" smtClean="0"/>
                        <a:t>+ d</a:t>
                      </a:r>
                      <a:r>
                        <a:rPr lang="en-US" sz="1800" baseline="-25000" dirty="0" smtClean="0"/>
                        <a:t>3</a:t>
                      </a:r>
                      <a:r>
                        <a:rPr lang="en-US" sz="1800" baseline="0" dirty="0" smtClean="0"/>
                        <a:t>5</a:t>
                      </a:r>
                      <a:r>
                        <a:rPr lang="en-US" sz="1800" baseline="30000" dirty="0" smtClean="0"/>
                        <a:t>2 </a:t>
                      </a:r>
                      <a:r>
                        <a:rPr lang="en-US" sz="1800" baseline="0" dirty="0" smtClean="0"/>
                        <a:t>+ d</a:t>
                      </a:r>
                      <a:r>
                        <a:rPr lang="en-US" sz="1800" baseline="-25000" dirty="0" smtClean="0"/>
                        <a:t>4</a:t>
                      </a:r>
                      <a:r>
                        <a:rPr lang="en-US" sz="1800" baseline="0" dirty="0" smtClean="0"/>
                        <a:t>5</a:t>
                      </a:r>
                      <a:r>
                        <a:rPr lang="en-US" sz="1800" baseline="30000" dirty="0" smtClean="0"/>
                        <a:t>3 </a:t>
                      </a:r>
                      <a:r>
                        <a:rPr lang="en-US" sz="1800" baseline="0" dirty="0" smtClean="0"/>
                        <a:t>+ d</a:t>
                      </a:r>
                      <a:r>
                        <a:rPr lang="en-US" sz="1800" baseline="-25000" dirty="0" smtClean="0"/>
                        <a:t>5</a:t>
                      </a:r>
                      <a:r>
                        <a:rPr lang="en-US" sz="1800" baseline="0" dirty="0" smtClean="0"/>
                        <a:t>5</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baseline="0" dirty="0" smtClean="0"/>
                        <a:t>6</a:t>
                      </a:r>
                      <a:r>
                        <a:rPr lang="en-US" sz="1800" baseline="30000" dirty="0" smtClean="0"/>
                        <a:t>0 </a:t>
                      </a:r>
                      <a:r>
                        <a:rPr lang="en-US" sz="1800" baseline="0" dirty="0" smtClean="0"/>
                        <a:t>+ d</a:t>
                      </a:r>
                      <a:r>
                        <a:rPr lang="en-US" sz="1800" baseline="-25000" dirty="0" smtClean="0"/>
                        <a:t>2</a:t>
                      </a:r>
                      <a:r>
                        <a:rPr lang="en-US" sz="1800" baseline="0" dirty="0" smtClean="0"/>
                        <a:t>6</a:t>
                      </a:r>
                      <a:r>
                        <a:rPr lang="en-US" sz="1800" baseline="30000" dirty="0" smtClean="0"/>
                        <a:t>1 </a:t>
                      </a:r>
                      <a:r>
                        <a:rPr lang="en-US" sz="1800" baseline="0" dirty="0" smtClean="0"/>
                        <a:t>+ d</a:t>
                      </a:r>
                      <a:r>
                        <a:rPr lang="en-US" sz="1800" baseline="-25000" dirty="0" smtClean="0"/>
                        <a:t>3</a:t>
                      </a:r>
                      <a:r>
                        <a:rPr lang="en-US" sz="1800" baseline="0" dirty="0" smtClean="0"/>
                        <a:t>6</a:t>
                      </a:r>
                      <a:r>
                        <a:rPr lang="en-US" sz="1800" baseline="30000" dirty="0" smtClean="0"/>
                        <a:t>2 </a:t>
                      </a:r>
                      <a:r>
                        <a:rPr lang="en-US" sz="1800" baseline="0" dirty="0" smtClean="0"/>
                        <a:t>+ d</a:t>
                      </a:r>
                      <a:r>
                        <a:rPr lang="en-US" sz="1800" baseline="-25000" dirty="0" smtClean="0"/>
                        <a:t>4</a:t>
                      </a:r>
                      <a:r>
                        <a:rPr lang="en-US" sz="1800" baseline="0" dirty="0" smtClean="0"/>
                        <a:t>6</a:t>
                      </a:r>
                      <a:r>
                        <a:rPr lang="en-US" sz="1800" baseline="30000" dirty="0" smtClean="0"/>
                        <a:t>3 </a:t>
                      </a:r>
                      <a:r>
                        <a:rPr lang="en-US" sz="1800" baseline="0" dirty="0" smtClean="0"/>
                        <a:t>+ d</a:t>
                      </a:r>
                      <a:r>
                        <a:rPr lang="en-US" sz="1800" baseline="-25000" dirty="0" smtClean="0"/>
                        <a:t>5</a:t>
                      </a:r>
                      <a:r>
                        <a:rPr lang="en-US" sz="1800" baseline="0" dirty="0" smtClean="0"/>
                        <a:t>6</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baseline="0" dirty="0" smtClean="0"/>
                        <a:t>7</a:t>
                      </a:r>
                      <a:r>
                        <a:rPr lang="en-US" sz="1800" baseline="30000" dirty="0" smtClean="0"/>
                        <a:t>0 </a:t>
                      </a:r>
                      <a:r>
                        <a:rPr lang="en-US" sz="1800" baseline="0" dirty="0" smtClean="0"/>
                        <a:t>+ d</a:t>
                      </a:r>
                      <a:r>
                        <a:rPr lang="en-US" sz="1800" baseline="-25000" dirty="0" smtClean="0"/>
                        <a:t>2</a:t>
                      </a:r>
                      <a:r>
                        <a:rPr lang="en-US" sz="1800" baseline="0" dirty="0" smtClean="0"/>
                        <a:t>7</a:t>
                      </a:r>
                      <a:r>
                        <a:rPr lang="en-US" sz="1800" baseline="30000" dirty="0" smtClean="0"/>
                        <a:t>1 </a:t>
                      </a:r>
                      <a:r>
                        <a:rPr lang="en-US" sz="1800" baseline="0" dirty="0" smtClean="0"/>
                        <a:t>+ d</a:t>
                      </a:r>
                      <a:r>
                        <a:rPr lang="en-US" sz="1800" baseline="-25000" dirty="0" smtClean="0"/>
                        <a:t>3</a:t>
                      </a:r>
                      <a:r>
                        <a:rPr lang="en-US" sz="1800" baseline="0" dirty="0" smtClean="0"/>
                        <a:t>7</a:t>
                      </a:r>
                      <a:r>
                        <a:rPr lang="en-US" sz="1800" baseline="30000" dirty="0" smtClean="0"/>
                        <a:t>2 </a:t>
                      </a:r>
                      <a:r>
                        <a:rPr lang="en-US" sz="1800" baseline="0" dirty="0" smtClean="0"/>
                        <a:t>+ d</a:t>
                      </a:r>
                      <a:r>
                        <a:rPr lang="en-US" sz="1800" baseline="-25000" dirty="0" smtClean="0"/>
                        <a:t>4</a:t>
                      </a:r>
                      <a:r>
                        <a:rPr lang="en-US" sz="1800" baseline="0" dirty="0" smtClean="0"/>
                        <a:t>7</a:t>
                      </a:r>
                      <a:r>
                        <a:rPr lang="en-US" sz="1800" baseline="30000" dirty="0" smtClean="0"/>
                        <a:t>3 </a:t>
                      </a:r>
                      <a:r>
                        <a:rPr lang="en-US" sz="1800" baseline="0" dirty="0" smtClean="0"/>
                        <a:t>+ d</a:t>
                      </a:r>
                      <a:r>
                        <a:rPr lang="en-US" sz="1800" baseline="-25000" dirty="0" smtClean="0"/>
                        <a:t>5</a:t>
                      </a:r>
                      <a:r>
                        <a:rPr lang="en-US" sz="1800" baseline="0" dirty="0" smtClean="0"/>
                        <a:t>7</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baseline="0" dirty="0" smtClean="0"/>
                        <a:t>8</a:t>
                      </a:r>
                      <a:r>
                        <a:rPr lang="en-US" sz="1800" baseline="30000" dirty="0" smtClean="0"/>
                        <a:t>0 </a:t>
                      </a:r>
                      <a:r>
                        <a:rPr lang="en-US" sz="1800" baseline="0" dirty="0" smtClean="0"/>
                        <a:t>+ d</a:t>
                      </a:r>
                      <a:r>
                        <a:rPr lang="en-US" sz="1800" baseline="-25000" dirty="0" smtClean="0"/>
                        <a:t>2</a:t>
                      </a:r>
                      <a:r>
                        <a:rPr lang="en-US" sz="1800" baseline="0" dirty="0" smtClean="0"/>
                        <a:t>8</a:t>
                      </a:r>
                      <a:r>
                        <a:rPr lang="en-US" sz="1800" baseline="30000" dirty="0" smtClean="0"/>
                        <a:t>1 </a:t>
                      </a:r>
                      <a:r>
                        <a:rPr lang="en-US" sz="1800" baseline="0" dirty="0" smtClean="0"/>
                        <a:t>+ d</a:t>
                      </a:r>
                      <a:r>
                        <a:rPr lang="en-US" sz="1800" baseline="-25000" dirty="0" smtClean="0"/>
                        <a:t>3</a:t>
                      </a:r>
                      <a:r>
                        <a:rPr lang="en-US" sz="1800" baseline="0" dirty="0" smtClean="0"/>
                        <a:t>8</a:t>
                      </a:r>
                      <a:r>
                        <a:rPr lang="en-US" sz="1800" baseline="30000" dirty="0" smtClean="0"/>
                        <a:t>2 </a:t>
                      </a:r>
                      <a:r>
                        <a:rPr lang="en-US" sz="1800" baseline="0" dirty="0" smtClean="0"/>
                        <a:t>+ d</a:t>
                      </a:r>
                      <a:r>
                        <a:rPr lang="en-US" sz="1800" baseline="-25000" dirty="0" smtClean="0"/>
                        <a:t>4</a:t>
                      </a:r>
                      <a:r>
                        <a:rPr lang="en-US" sz="1800" baseline="0" dirty="0" smtClean="0"/>
                        <a:t>8</a:t>
                      </a:r>
                      <a:r>
                        <a:rPr lang="en-US" sz="1800" baseline="30000" dirty="0" smtClean="0"/>
                        <a:t>3 </a:t>
                      </a:r>
                      <a:r>
                        <a:rPr lang="en-US" sz="1800" baseline="0" dirty="0" smtClean="0"/>
                        <a:t>+ d</a:t>
                      </a:r>
                      <a:r>
                        <a:rPr lang="en-US" sz="1800" baseline="-25000" dirty="0" smtClean="0"/>
                        <a:t>5</a:t>
                      </a:r>
                      <a:r>
                        <a:rPr lang="en-US" sz="1800" baseline="0" dirty="0" smtClean="0"/>
                        <a:t>8</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baseline="0" dirty="0" smtClean="0"/>
                        <a:t>9</a:t>
                      </a:r>
                      <a:r>
                        <a:rPr lang="en-US" sz="1800" baseline="30000" dirty="0" smtClean="0"/>
                        <a:t>0 </a:t>
                      </a:r>
                      <a:r>
                        <a:rPr lang="en-US" sz="1800" baseline="0" dirty="0" smtClean="0"/>
                        <a:t>+ d</a:t>
                      </a:r>
                      <a:r>
                        <a:rPr lang="en-US" sz="1800" baseline="-25000" dirty="0" smtClean="0"/>
                        <a:t>2</a:t>
                      </a:r>
                      <a:r>
                        <a:rPr lang="en-US" sz="1800" baseline="0" dirty="0" smtClean="0"/>
                        <a:t>9</a:t>
                      </a:r>
                      <a:r>
                        <a:rPr lang="en-US" sz="1800" baseline="30000" dirty="0" smtClean="0"/>
                        <a:t>1 </a:t>
                      </a:r>
                      <a:r>
                        <a:rPr lang="en-US" sz="1800" baseline="0" dirty="0" smtClean="0"/>
                        <a:t>+ d</a:t>
                      </a:r>
                      <a:r>
                        <a:rPr lang="en-US" sz="1800" baseline="-25000" dirty="0" smtClean="0"/>
                        <a:t>3</a:t>
                      </a:r>
                      <a:r>
                        <a:rPr lang="en-US" sz="1800" baseline="0" dirty="0" smtClean="0"/>
                        <a:t>9</a:t>
                      </a:r>
                      <a:r>
                        <a:rPr lang="en-US" sz="1800" baseline="30000" dirty="0" smtClean="0"/>
                        <a:t>2 </a:t>
                      </a:r>
                      <a:r>
                        <a:rPr lang="en-US" sz="1800" baseline="0" dirty="0" smtClean="0"/>
                        <a:t>+ d</a:t>
                      </a:r>
                      <a:r>
                        <a:rPr lang="en-US" sz="1800" baseline="-25000" dirty="0" smtClean="0"/>
                        <a:t>4</a:t>
                      </a:r>
                      <a:r>
                        <a:rPr lang="en-US" sz="1800" baseline="0" dirty="0" smtClean="0"/>
                        <a:t>9</a:t>
                      </a:r>
                      <a:r>
                        <a:rPr lang="en-US" sz="1800" baseline="30000" dirty="0" smtClean="0"/>
                        <a:t>3 </a:t>
                      </a:r>
                      <a:r>
                        <a:rPr lang="en-US" sz="1800" baseline="0" dirty="0" smtClean="0"/>
                        <a:t>+ d</a:t>
                      </a:r>
                      <a:r>
                        <a:rPr lang="en-US" sz="1800" baseline="-25000" dirty="0" smtClean="0"/>
                        <a:t>5</a:t>
                      </a:r>
                      <a:r>
                        <a:rPr lang="en-US" sz="1800" baseline="0" dirty="0" smtClean="0"/>
                        <a:t>9</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graphicFrame>
        <p:nvGraphicFramePr>
          <p:cNvPr id="8" name="Content Placeholder 4"/>
          <p:cNvGraphicFramePr>
            <a:graphicFrameLocks/>
          </p:cNvGraphicFramePr>
          <p:nvPr/>
        </p:nvGraphicFramePr>
        <p:xfrm>
          <a:off x="43434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pPr algn="ctr"/>
                      <a:r>
                        <a:rPr lang="en-US" sz="1800" baseline="0" dirty="0" smtClean="0"/>
                        <a:t>d</a:t>
                      </a:r>
                      <a:r>
                        <a:rPr lang="en-US" sz="1800" baseline="-25000" dirty="0" smtClean="0"/>
                        <a:t>1</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d</a:t>
                      </a:r>
                      <a:r>
                        <a:rPr lang="en-US" sz="1800" baseline="-25000" dirty="0" smtClean="0"/>
                        <a:t>2</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d</a:t>
                      </a:r>
                      <a:r>
                        <a:rPr lang="en-US" sz="1800" baseline="-25000" dirty="0" smtClean="0"/>
                        <a:t>3</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d</a:t>
                      </a:r>
                      <a:r>
                        <a:rPr lang="en-US" sz="1800" baseline="-25000" dirty="0" smtClean="0"/>
                        <a:t>4</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d</a:t>
                      </a:r>
                      <a:r>
                        <a:rPr lang="en-US" sz="1800" baseline="-25000" dirty="0" smtClean="0"/>
                        <a:t>5</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34917" name="TextBox 8"/>
          <p:cNvSpPr txBox="1">
            <a:spLocks noChangeArrowheads="1"/>
          </p:cNvSpPr>
          <p:nvPr/>
        </p:nvSpPr>
        <p:spPr bwMode="auto">
          <a:xfrm>
            <a:off x="37338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4918" name="TextBox 9"/>
          <p:cNvSpPr txBox="1">
            <a:spLocks noChangeArrowheads="1"/>
          </p:cNvSpPr>
          <p:nvPr/>
        </p:nvSpPr>
        <p:spPr bwMode="auto">
          <a:xfrm>
            <a:off x="51673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4919" name="TextBox 10"/>
          <p:cNvSpPr txBox="1">
            <a:spLocks noChangeArrowheads="1"/>
          </p:cNvSpPr>
          <p:nvPr/>
        </p:nvSpPr>
        <p:spPr bwMode="auto">
          <a:xfrm>
            <a:off x="38100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data elements</a:t>
            </a:r>
          </a:p>
        </p:txBody>
      </p:sp>
      <p:sp>
        <p:nvSpPr>
          <p:cNvPr id="34920" name="TextBox 11"/>
          <p:cNvSpPr txBox="1">
            <a:spLocks noChangeArrowheads="1"/>
          </p:cNvSpPr>
          <p:nvPr/>
        </p:nvSpPr>
        <p:spPr bwMode="auto">
          <a:xfrm>
            <a:off x="5791200" y="20574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 fragments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a:latin typeface="Calibri" charset="0"/>
              </a:rPr>
              <a:t>AONT-RS as a Linear SSS</a:t>
            </a:r>
          </a:p>
        </p:txBody>
      </p:sp>
      <p:sp>
        <p:nvSpPr>
          <p:cNvPr id="35842" name="Content Placeholder 2"/>
          <p:cNvSpPr>
            <a:spLocks noGrp="1"/>
          </p:cNvSpPr>
          <p:nvPr>
            <p:ph idx="1"/>
          </p:nvPr>
        </p:nvSpPr>
        <p:spPr/>
        <p:txBody>
          <a:bodyPr/>
          <a:lstStyle/>
          <a:p>
            <a:pPr eaLnBrk="1" hangingPunct="1"/>
            <a:r>
              <a:rPr lang="en-US">
                <a:latin typeface="Constantia" charset="0"/>
              </a:rPr>
              <a:t>All-or-Nothing Transform Reed Solomon (AONT-RS) combines Rivest’s AONT with Reed-Solomon coding</a:t>
            </a:r>
          </a:p>
          <a:p>
            <a:pPr lvl="1" eaLnBrk="1" hangingPunct="1"/>
            <a:r>
              <a:rPr lang="en-US">
                <a:latin typeface="Constantia" charset="0"/>
              </a:rPr>
              <a:t>First encode secret with AONT</a:t>
            </a:r>
          </a:p>
          <a:p>
            <a:pPr lvl="1" eaLnBrk="1" hangingPunct="1"/>
            <a:r>
              <a:rPr lang="en-US">
                <a:latin typeface="Constantia" charset="0"/>
              </a:rPr>
              <a:t>Second, encode redundancy with Reed-Solomon</a:t>
            </a:r>
          </a:p>
          <a:p>
            <a:pPr lvl="1" eaLnBrk="1" hangingPunct="1"/>
            <a:r>
              <a:rPr lang="en-US">
                <a:latin typeface="Constantia" charset="0"/>
              </a:rPr>
              <a:t>Third, split the AONT package and redundancy</a:t>
            </a:r>
          </a:p>
          <a:p>
            <a:pPr eaLnBrk="1" hangingPunct="1"/>
            <a:r>
              <a:rPr lang="en-US">
                <a:latin typeface="Constantia" charset="0"/>
              </a:rPr>
              <a:t>Shareholders get a fraction equal to (1 / </a:t>
            </a:r>
            <a:r>
              <a:rPr lang="en-US" b="1" i="1">
                <a:latin typeface="Constantia" charset="0"/>
              </a:rPr>
              <a:t>t</a:t>
            </a:r>
            <a:r>
              <a:rPr lang="en-US">
                <a:latin typeface="Constantia" charset="0"/>
              </a:rPr>
              <a:t>) of secret</a:t>
            </a:r>
          </a:p>
          <a:p>
            <a:pPr eaLnBrk="1" hangingPunct="1"/>
            <a:r>
              <a:rPr lang="en-US">
                <a:latin typeface="Constantia" charset="0"/>
              </a:rPr>
              <a:t>Unlike Shamir, Blakley, and XOR, but like SSMS, AONT-RS is conditionally secure:</a:t>
            </a:r>
          </a:p>
          <a:p>
            <a:pPr lvl="1" eaLnBrk="1" hangingPunct="1"/>
            <a:r>
              <a:rPr lang="en-US">
                <a:latin typeface="Constantia" charset="0"/>
              </a:rPr>
              <a:t>Security depends on the security of the cipher, and the limited computational resources of adversaries</a:t>
            </a:r>
          </a:p>
          <a:p>
            <a:pPr eaLnBrk="1" hangingPunct="1"/>
            <a:endParaRPr lang="en-US">
              <a:latin typeface="Constantia"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a:latin typeface="Calibri" charset="0"/>
              </a:rPr>
              <a:t>AONT-RS as a Linear SSS</a:t>
            </a:r>
          </a:p>
        </p:txBody>
      </p:sp>
      <p:graphicFrame>
        <p:nvGraphicFramePr>
          <p:cNvPr id="5" name="Content Placeholder 4"/>
          <p:cNvGraphicFramePr>
            <a:graphicFrameLocks noGrp="1"/>
          </p:cNvGraphicFramePr>
          <p:nvPr>
            <p:ph idx="1"/>
          </p:nvPr>
        </p:nvGraphicFramePr>
        <p:xfrm>
          <a:off x="6858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r>
                        <a:rPr lang="en-US" sz="1800" baseline="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1</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2</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3</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4</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36928" name="TextBox 5"/>
          <p:cNvSpPr txBox="1">
            <a:spLocks noChangeArrowheads="1"/>
          </p:cNvSpPr>
          <p:nvPr/>
        </p:nvSpPr>
        <p:spPr bwMode="auto">
          <a:xfrm>
            <a:off x="6858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a:t>
            </a:r>
            <a:r>
              <a:rPr lang="en-US" sz="1800">
                <a:solidFill>
                  <a:srgbClr val="000000"/>
                </a:solidFill>
                <a:cs typeface="Arial" charset="0"/>
              </a:rPr>
              <a:t>×</a:t>
            </a:r>
            <a:r>
              <a:rPr lang="en-US" sz="1800"/>
              <a:t>5 encoding matrix V</a:t>
            </a:r>
          </a:p>
        </p:txBody>
      </p:sp>
      <p:graphicFrame>
        <p:nvGraphicFramePr>
          <p:cNvPr id="7" name="Content Placeholder 4"/>
          <p:cNvGraphicFramePr>
            <a:graphicFrameLocks/>
          </p:cNvGraphicFramePr>
          <p:nvPr/>
        </p:nvGraphicFramePr>
        <p:xfrm>
          <a:off x="5791200" y="2438400"/>
          <a:ext cx="3124200" cy="3627441"/>
        </p:xfrm>
        <a:graphic>
          <a:graphicData uri="http://schemas.openxmlformats.org/drawingml/2006/table">
            <a:tbl>
              <a:tblPr bandRow="1">
                <a:tableStyleId>{5C22544A-7EE6-4342-B048-85BDC9FD1C3A}</a:tableStyleId>
              </a:tblPr>
              <a:tblGrid>
                <a:gridCol w="3124200"/>
              </a:tblGrid>
              <a:tr h="403049">
                <a:tc>
                  <a:txBody>
                    <a:bodyPr/>
                    <a:lstStyle/>
                    <a:p>
                      <a:pPr algn="ctr"/>
                      <a:r>
                        <a:rPr lang="en-US" sz="1800" baseline="0" dirty="0" smtClean="0"/>
                        <a:t>d</a:t>
                      </a:r>
                      <a:r>
                        <a:rPr lang="en-US" sz="1800" baseline="-25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d</a:t>
                      </a:r>
                      <a:r>
                        <a:rPr lang="en-US" sz="1800" baseline="-25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d</a:t>
                      </a:r>
                      <a:r>
                        <a:rPr lang="en-US" sz="1800" baseline="-25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d</a:t>
                      </a:r>
                      <a:r>
                        <a:rPr lang="en-US" sz="1800" baseline="-25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baseline="0" dirty="0" smtClean="0"/>
                        <a:t>d</a:t>
                      </a:r>
                      <a:r>
                        <a:rPr lang="en-US" sz="1800" baseline="-25000" dirty="0" smtClean="0"/>
                        <a:t>5</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dirty="0" smtClean="0"/>
                        <a:t>1</a:t>
                      </a:r>
                      <a:r>
                        <a:rPr lang="en-US" sz="1800" baseline="30000" dirty="0" smtClean="0"/>
                        <a:t>0 </a:t>
                      </a:r>
                      <a:r>
                        <a:rPr lang="en-US" sz="1800" baseline="0" dirty="0" smtClean="0"/>
                        <a:t>+ d</a:t>
                      </a:r>
                      <a:r>
                        <a:rPr lang="en-US" sz="1800" baseline="-25000" dirty="0" smtClean="0"/>
                        <a:t>2</a:t>
                      </a:r>
                      <a:r>
                        <a:rPr lang="en-US" sz="1800" baseline="0" dirty="0" smtClean="0"/>
                        <a:t>1</a:t>
                      </a:r>
                      <a:r>
                        <a:rPr lang="en-US" sz="1800" baseline="30000" dirty="0" smtClean="0"/>
                        <a:t>1 </a:t>
                      </a:r>
                      <a:r>
                        <a:rPr lang="en-US" sz="1800" baseline="0" dirty="0" smtClean="0"/>
                        <a:t>+ d</a:t>
                      </a:r>
                      <a:r>
                        <a:rPr lang="en-US" sz="1800" baseline="-25000" dirty="0" smtClean="0"/>
                        <a:t>3</a:t>
                      </a:r>
                      <a:r>
                        <a:rPr lang="en-US" sz="1800" baseline="0" dirty="0" smtClean="0"/>
                        <a:t>1</a:t>
                      </a:r>
                      <a:r>
                        <a:rPr lang="en-US" sz="1800" baseline="30000" dirty="0" smtClean="0"/>
                        <a:t>2 </a:t>
                      </a:r>
                      <a:r>
                        <a:rPr lang="en-US" sz="1800" baseline="0" dirty="0" smtClean="0"/>
                        <a:t>+ d</a:t>
                      </a:r>
                      <a:r>
                        <a:rPr lang="en-US" sz="1800" baseline="-25000" dirty="0" smtClean="0"/>
                        <a:t>4</a:t>
                      </a:r>
                      <a:r>
                        <a:rPr lang="en-US" sz="1800" baseline="0" dirty="0" smtClean="0"/>
                        <a:t>1</a:t>
                      </a:r>
                      <a:r>
                        <a:rPr lang="en-US" sz="1800" baseline="30000" dirty="0" smtClean="0"/>
                        <a:t>3 </a:t>
                      </a:r>
                      <a:r>
                        <a:rPr lang="en-US" sz="1800" baseline="0" dirty="0" smtClean="0"/>
                        <a:t>+ d</a:t>
                      </a:r>
                      <a:r>
                        <a:rPr lang="en-US" sz="1800" baseline="-25000" dirty="0" smtClean="0"/>
                        <a:t>5</a:t>
                      </a:r>
                      <a:r>
                        <a:rPr lang="en-US" sz="1800" baseline="0" dirty="0" smtClean="0"/>
                        <a:t>1</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baseline="0" dirty="0" smtClean="0"/>
                        <a:t>2</a:t>
                      </a:r>
                      <a:r>
                        <a:rPr lang="en-US" sz="1800" baseline="30000" dirty="0" smtClean="0"/>
                        <a:t>0 </a:t>
                      </a:r>
                      <a:r>
                        <a:rPr lang="en-US" sz="1800" baseline="0" dirty="0" smtClean="0"/>
                        <a:t>+ d</a:t>
                      </a:r>
                      <a:r>
                        <a:rPr lang="en-US" sz="1800" baseline="-25000" dirty="0" smtClean="0"/>
                        <a:t>2</a:t>
                      </a:r>
                      <a:r>
                        <a:rPr lang="en-US" sz="1800" baseline="0" dirty="0" smtClean="0"/>
                        <a:t>2</a:t>
                      </a:r>
                      <a:r>
                        <a:rPr lang="en-US" sz="1800" baseline="30000" dirty="0" smtClean="0"/>
                        <a:t>1 </a:t>
                      </a:r>
                      <a:r>
                        <a:rPr lang="en-US" sz="1800" baseline="0" dirty="0" smtClean="0"/>
                        <a:t>+ d</a:t>
                      </a:r>
                      <a:r>
                        <a:rPr lang="en-US" sz="1800" baseline="-25000" dirty="0" smtClean="0"/>
                        <a:t>3</a:t>
                      </a:r>
                      <a:r>
                        <a:rPr lang="en-US" sz="1800" baseline="0" dirty="0" smtClean="0"/>
                        <a:t>2</a:t>
                      </a:r>
                      <a:r>
                        <a:rPr lang="en-US" sz="1800" baseline="30000" dirty="0" smtClean="0"/>
                        <a:t>2 </a:t>
                      </a:r>
                      <a:r>
                        <a:rPr lang="en-US" sz="1800" baseline="0" dirty="0" smtClean="0"/>
                        <a:t>+ d</a:t>
                      </a:r>
                      <a:r>
                        <a:rPr lang="en-US" sz="1800" baseline="-25000" dirty="0" smtClean="0"/>
                        <a:t>4</a:t>
                      </a:r>
                      <a:r>
                        <a:rPr lang="en-US" sz="1800" baseline="0" dirty="0" smtClean="0"/>
                        <a:t>2</a:t>
                      </a:r>
                      <a:r>
                        <a:rPr lang="en-US" sz="1800" baseline="30000" dirty="0" smtClean="0"/>
                        <a:t>3 </a:t>
                      </a:r>
                      <a:r>
                        <a:rPr lang="en-US" sz="1800" baseline="0" dirty="0" smtClean="0"/>
                        <a:t>+ d</a:t>
                      </a:r>
                      <a:r>
                        <a:rPr lang="en-US" sz="1800" baseline="-25000" dirty="0" smtClean="0"/>
                        <a:t>5</a:t>
                      </a:r>
                      <a:r>
                        <a:rPr lang="en-US" sz="1800" baseline="0" dirty="0" smtClean="0"/>
                        <a:t>2</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baseline="0" dirty="0" smtClean="0"/>
                        <a:t>3</a:t>
                      </a:r>
                      <a:r>
                        <a:rPr lang="en-US" sz="1800" baseline="30000" dirty="0" smtClean="0"/>
                        <a:t>0 </a:t>
                      </a:r>
                      <a:r>
                        <a:rPr lang="en-US" sz="1800" baseline="0" dirty="0" smtClean="0"/>
                        <a:t>+ d</a:t>
                      </a:r>
                      <a:r>
                        <a:rPr lang="en-US" sz="1800" baseline="-25000" dirty="0" smtClean="0"/>
                        <a:t>2</a:t>
                      </a:r>
                      <a:r>
                        <a:rPr lang="en-US" sz="1800" baseline="0" dirty="0" smtClean="0"/>
                        <a:t>3</a:t>
                      </a:r>
                      <a:r>
                        <a:rPr lang="en-US" sz="1800" baseline="30000" dirty="0" smtClean="0"/>
                        <a:t>1 </a:t>
                      </a:r>
                      <a:r>
                        <a:rPr lang="en-US" sz="1800" baseline="0" dirty="0" smtClean="0"/>
                        <a:t>+ d</a:t>
                      </a:r>
                      <a:r>
                        <a:rPr lang="en-US" sz="1800" baseline="-25000" dirty="0" smtClean="0"/>
                        <a:t>3</a:t>
                      </a:r>
                      <a:r>
                        <a:rPr lang="en-US" sz="1800" baseline="0" dirty="0" smtClean="0"/>
                        <a:t>3</a:t>
                      </a:r>
                      <a:r>
                        <a:rPr lang="en-US" sz="1800" baseline="30000" dirty="0" smtClean="0"/>
                        <a:t>2 </a:t>
                      </a:r>
                      <a:r>
                        <a:rPr lang="en-US" sz="1800" baseline="0" dirty="0" smtClean="0"/>
                        <a:t>+ d</a:t>
                      </a:r>
                      <a:r>
                        <a:rPr lang="en-US" sz="1800" baseline="-25000" dirty="0" smtClean="0"/>
                        <a:t>4</a:t>
                      </a:r>
                      <a:r>
                        <a:rPr lang="en-US" sz="1800" baseline="0" dirty="0" smtClean="0"/>
                        <a:t>3</a:t>
                      </a:r>
                      <a:r>
                        <a:rPr lang="en-US" sz="1800" baseline="30000" dirty="0" smtClean="0"/>
                        <a:t>3 </a:t>
                      </a:r>
                      <a:r>
                        <a:rPr lang="en-US" sz="1800" baseline="0" dirty="0" smtClean="0"/>
                        <a:t>+ d</a:t>
                      </a:r>
                      <a:r>
                        <a:rPr lang="en-US" sz="1800" baseline="-25000" dirty="0" smtClean="0"/>
                        <a:t>5</a:t>
                      </a:r>
                      <a:r>
                        <a:rPr lang="en-US" sz="1800" baseline="0" dirty="0" smtClean="0"/>
                        <a:t>3</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d</a:t>
                      </a:r>
                      <a:r>
                        <a:rPr lang="en-US" sz="1800" baseline="-25000" dirty="0" smtClean="0"/>
                        <a:t>1</a:t>
                      </a:r>
                      <a:r>
                        <a:rPr lang="en-US" sz="1800" baseline="0" dirty="0" smtClean="0"/>
                        <a:t>4</a:t>
                      </a:r>
                      <a:r>
                        <a:rPr lang="en-US" sz="1800" baseline="30000" dirty="0" smtClean="0"/>
                        <a:t>0 </a:t>
                      </a:r>
                      <a:r>
                        <a:rPr lang="en-US" sz="1800" baseline="0" dirty="0" smtClean="0"/>
                        <a:t>+ d</a:t>
                      </a:r>
                      <a:r>
                        <a:rPr lang="en-US" sz="1800" baseline="-25000" dirty="0" smtClean="0"/>
                        <a:t>2</a:t>
                      </a:r>
                      <a:r>
                        <a:rPr lang="en-US" sz="1800" baseline="0" dirty="0" smtClean="0"/>
                        <a:t>4</a:t>
                      </a:r>
                      <a:r>
                        <a:rPr lang="en-US" sz="1800" baseline="30000" dirty="0" smtClean="0"/>
                        <a:t>1 </a:t>
                      </a:r>
                      <a:r>
                        <a:rPr lang="en-US" sz="1800" baseline="0" dirty="0" smtClean="0"/>
                        <a:t>+ d</a:t>
                      </a:r>
                      <a:r>
                        <a:rPr lang="en-US" sz="1800" baseline="-25000" dirty="0" smtClean="0"/>
                        <a:t>3</a:t>
                      </a:r>
                      <a:r>
                        <a:rPr lang="en-US" sz="1800" baseline="0" dirty="0" smtClean="0"/>
                        <a:t>4</a:t>
                      </a:r>
                      <a:r>
                        <a:rPr lang="en-US" sz="1800" baseline="30000" dirty="0" smtClean="0"/>
                        <a:t>2 </a:t>
                      </a:r>
                      <a:r>
                        <a:rPr lang="en-US" sz="1800" baseline="0" dirty="0" smtClean="0"/>
                        <a:t>+ d</a:t>
                      </a:r>
                      <a:r>
                        <a:rPr lang="en-US" sz="1800" baseline="-25000" dirty="0" smtClean="0"/>
                        <a:t>4</a:t>
                      </a:r>
                      <a:r>
                        <a:rPr lang="en-US" sz="1800" baseline="0" dirty="0" smtClean="0"/>
                        <a:t>4</a:t>
                      </a:r>
                      <a:r>
                        <a:rPr lang="en-US" sz="1800" baseline="30000" dirty="0" smtClean="0"/>
                        <a:t>3 </a:t>
                      </a:r>
                      <a:r>
                        <a:rPr lang="en-US" sz="1800" baseline="0" dirty="0" smtClean="0"/>
                        <a:t>+ d</a:t>
                      </a:r>
                      <a:r>
                        <a:rPr lang="en-US" sz="1800" baseline="-25000" dirty="0" smtClean="0"/>
                        <a:t>5</a:t>
                      </a:r>
                      <a:r>
                        <a:rPr lang="en-US" sz="1800" baseline="0" dirty="0" smtClean="0"/>
                        <a:t>4</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graphicFrame>
        <p:nvGraphicFramePr>
          <p:cNvPr id="8" name="Content Placeholder 4"/>
          <p:cNvGraphicFramePr>
            <a:graphicFrameLocks/>
          </p:cNvGraphicFramePr>
          <p:nvPr/>
        </p:nvGraphicFramePr>
        <p:xfrm>
          <a:off x="43434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pPr algn="ctr"/>
                      <a:r>
                        <a:rPr lang="en-US" sz="1800" baseline="0" dirty="0" smtClean="0"/>
                        <a:t>d</a:t>
                      </a:r>
                      <a:r>
                        <a:rPr lang="en-US" sz="1800" baseline="-25000" dirty="0" smtClean="0"/>
                        <a:t>1</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d</a:t>
                      </a:r>
                      <a:r>
                        <a:rPr lang="en-US" sz="1800" baseline="-25000" dirty="0" smtClean="0"/>
                        <a:t>2</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d</a:t>
                      </a:r>
                      <a:r>
                        <a:rPr lang="en-US" sz="1800" baseline="-25000" dirty="0" smtClean="0"/>
                        <a:t>3</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d</a:t>
                      </a:r>
                      <a:r>
                        <a:rPr lang="en-US" sz="1800" baseline="-25000" dirty="0" smtClean="0"/>
                        <a:t>4</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d</a:t>
                      </a:r>
                      <a:r>
                        <a:rPr lang="en-US" sz="1800" baseline="-25000" dirty="0" smtClean="0"/>
                        <a:t>5</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36965" name="TextBox 8"/>
          <p:cNvSpPr txBox="1">
            <a:spLocks noChangeArrowheads="1"/>
          </p:cNvSpPr>
          <p:nvPr/>
        </p:nvSpPr>
        <p:spPr bwMode="auto">
          <a:xfrm>
            <a:off x="37338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6966" name="TextBox 9"/>
          <p:cNvSpPr txBox="1">
            <a:spLocks noChangeArrowheads="1"/>
          </p:cNvSpPr>
          <p:nvPr/>
        </p:nvSpPr>
        <p:spPr bwMode="auto">
          <a:xfrm>
            <a:off x="51673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6967" name="TextBox 10"/>
          <p:cNvSpPr txBox="1">
            <a:spLocks noChangeArrowheads="1"/>
          </p:cNvSpPr>
          <p:nvPr/>
        </p:nvSpPr>
        <p:spPr bwMode="auto">
          <a:xfrm>
            <a:off x="38100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data elements</a:t>
            </a:r>
          </a:p>
        </p:txBody>
      </p:sp>
      <p:sp>
        <p:nvSpPr>
          <p:cNvPr id="36968" name="TextBox 11"/>
          <p:cNvSpPr txBox="1">
            <a:spLocks noChangeArrowheads="1"/>
          </p:cNvSpPr>
          <p:nvPr/>
        </p:nvSpPr>
        <p:spPr bwMode="auto">
          <a:xfrm>
            <a:off x="5791200" y="20574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 fragments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a:latin typeface="Calibri" charset="0"/>
              </a:rPr>
              <a:t>Decoding in a Linear SSS</a:t>
            </a:r>
          </a:p>
        </p:txBody>
      </p:sp>
      <p:graphicFrame>
        <p:nvGraphicFramePr>
          <p:cNvPr id="4" name="Content Placeholder 4"/>
          <p:cNvGraphicFramePr>
            <a:graphicFrameLocks/>
          </p:cNvGraphicFramePr>
          <p:nvPr/>
        </p:nvGraphicFramePr>
        <p:xfrm>
          <a:off x="6858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37952" name="TextBox 4"/>
          <p:cNvSpPr txBox="1">
            <a:spLocks noChangeArrowheads="1"/>
          </p:cNvSpPr>
          <p:nvPr/>
        </p:nvSpPr>
        <p:spPr bwMode="auto">
          <a:xfrm>
            <a:off x="6858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a:t>
            </a:r>
            <a:r>
              <a:rPr lang="en-US" sz="1800">
                <a:solidFill>
                  <a:srgbClr val="000000"/>
                </a:solidFill>
                <a:cs typeface="Arial" charset="0"/>
              </a:rPr>
              <a:t>×</a:t>
            </a:r>
            <a:r>
              <a:rPr lang="en-US" sz="1800"/>
              <a:t>5 encoding matrix V</a:t>
            </a:r>
          </a:p>
        </p:txBody>
      </p:sp>
      <p:graphicFrame>
        <p:nvGraphicFramePr>
          <p:cNvPr id="6" name="Content Placeholder 4"/>
          <p:cNvGraphicFramePr>
            <a:graphicFrameLocks/>
          </p:cNvGraphicFramePr>
          <p:nvPr/>
        </p:nvGraphicFramePr>
        <p:xfrm>
          <a:off x="7010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endParaRPr lang="en-US" sz="18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endParaRPr lang="en-US" sz="18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endParaRPr lang="en-US" sz="18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endParaRPr lang="en-US" sz="18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endParaRPr lang="en-US" sz="18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endParaRPr lang="en-US" sz="18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graphicFrame>
        <p:nvGraphicFramePr>
          <p:cNvPr id="7" name="Content Placeholder 4"/>
          <p:cNvGraphicFramePr>
            <a:graphicFrameLocks/>
          </p:cNvGraphicFramePr>
          <p:nvPr/>
        </p:nvGraphicFramePr>
        <p:xfrm>
          <a:off x="4800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37989" name="TextBox 7"/>
          <p:cNvSpPr txBox="1">
            <a:spLocks noChangeArrowheads="1"/>
          </p:cNvSpPr>
          <p:nvPr/>
        </p:nvSpPr>
        <p:spPr bwMode="auto">
          <a:xfrm>
            <a:off x="41910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7990" name="TextBox 8"/>
          <p:cNvSpPr txBox="1">
            <a:spLocks noChangeArrowheads="1"/>
          </p:cNvSpPr>
          <p:nvPr/>
        </p:nvSpPr>
        <p:spPr bwMode="auto">
          <a:xfrm>
            <a:off x="56245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7991" name="TextBox 9"/>
          <p:cNvSpPr txBox="1">
            <a:spLocks noChangeArrowheads="1"/>
          </p:cNvSpPr>
          <p:nvPr/>
        </p:nvSpPr>
        <p:spPr bwMode="auto">
          <a:xfrm>
            <a:off x="42672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inputs</a:t>
            </a:r>
          </a:p>
        </p:txBody>
      </p:sp>
      <p:sp>
        <p:nvSpPr>
          <p:cNvPr id="37992" name="TextBox 10"/>
          <p:cNvSpPr txBox="1">
            <a:spLocks noChangeArrowheads="1"/>
          </p:cNvSpPr>
          <p:nvPr/>
        </p:nvSpPr>
        <p:spPr bwMode="auto">
          <a:xfrm>
            <a:off x="5791200" y="20574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 outputs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a:latin typeface="Calibri" charset="0"/>
              </a:rPr>
              <a:t>Decoding in a Linear SSS</a:t>
            </a:r>
          </a:p>
        </p:txBody>
      </p:sp>
      <p:graphicFrame>
        <p:nvGraphicFramePr>
          <p:cNvPr id="4" name="Content Placeholder 4"/>
          <p:cNvGraphicFramePr>
            <a:graphicFrameLocks/>
          </p:cNvGraphicFramePr>
          <p:nvPr/>
        </p:nvGraphicFramePr>
        <p:xfrm>
          <a:off x="6858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r>
            </a:tbl>
          </a:graphicData>
        </a:graphic>
      </p:graphicFrame>
      <p:sp>
        <p:nvSpPr>
          <p:cNvPr id="38976" name="TextBox 4"/>
          <p:cNvSpPr txBox="1">
            <a:spLocks noChangeArrowheads="1"/>
          </p:cNvSpPr>
          <p:nvPr/>
        </p:nvSpPr>
        <p:spPr bwMode="auto">
          <a:xfrm>
            <a:off x="6858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a:t>
            </a:r>
            <a:r>
              <a:rPr lang="en-US" sz="1800">
                <a:solidFill>
                  <a:srgbClr val="000000"/>
                </a:solidFill>
                <a:cs typeface="Arial" charset="0"/>
              </a:rPr>
              <a:t>×</a:t>
            </a:r>
            <a:r>
              <a:rPr lang="en-US" sz="1800"/>
              <a:t>5 encoding matrix V</a:t>
            </a:r>
          </a:p>
        </p:txBody>
      </p:sp>
      <p:graphicFrame>
        <p:nvGraphicFramePr>
          <p:cNvPr id="6" name="Content Placeholder 4"/>
          <p:cNvGraphicFramePr>
            <a:graphicFrameLocks/>
          </p:cNvGraphicFramePr>
          <p:nvPr/>
        </p:nvGraphicFramePr>
        <p:xfrm>
          <a:off x="7010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r>
            </a:tbl>
          </a:graphicData>
        </a:graphic>
      </p:graphicFrame>
      <p:graphicFrame>
        <p:nvGraphicFramePr>
          <p:cNvPr id="7" name="Content Placeholder 4"/>
          <p:cNvGraphicFramePr>
            <a:graphicFrameLocks/>
          </p:cNvGraphicFramePr>
          <p:nvPr/>
        </p:nvGraphicFramePr>
        <p:xfrm>
          <a:off x="4800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39013" name="TextBox 7"/>
          <p:cNvSpPr txBox="1">
            <a:spLocks noChangeArrowheads="1"/>
          </p:cNvSpPr>
          <p:nvPr/>
        </p:nvSpPr>
        <p:spPr bwMode="auto">
          <a:xfrm>
            <a:off x="41910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9014" name="TextBox 8"/>
          <p:cNvSpPr txBox="1">
            <a:spLocks noChangeArrowheads="1"/>
          </p:cNvSpPr>
          <p:nvPr/>
        </p:nvSpPr>
        <p:spPr bwMode="auto">
          <a:xfrm>
            <a:off x="56245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9015" name="TextBox 9"/>
          <p:cNvSpPr txBox="1">
            <a:spLocks noChangeArrowheads="1"/>
          </p:cNvSpPr>
          <p:nvPr/>
        </p:nvSpPr>
        <p:spPr bwMode="auto">
          <a:xfrm>
            <a:off x="42672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inputs</a:t>
            </a:r>
          </a:p>
        </p:txBody>
      </p:sp>
      <p:sp>
        <p:nvSpPr>
          <p:cNvPr id="39016" name="TextBox 10"/>
          <p:cNvSpPr txBox="1">
            <a:spLocks noChangeArrowheads="1"/>
          </p:cNvSpPr>
          <p:nvPr/>
        </p:nvSpPr>
        <p:spPr bwMode="auto">
          <a:xfrm>
            <a:off x="5791200" y="20574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 outputs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a:latin typeface="Calibri" charset="0"/>
              </a:rPr>
              <a:t>Outline</a:t>
            </a:r>
          </a:p>
        </p:txBody>
      </p:sp>
      <p:sp>
        <p:nvSpPr>
          <p:cNvPr id="15362" name="Content Placeholder 2"/>
          <p:cNvSpPr>
            <a:spLocks noGrp="1"/>
          </p:cNvSpPr>
          <p:nvPr>
            <p:ph idx="1"/>
          </p:nvPr>
        </p:nvSpPr>
        <p:spPr/>
        <p:txBody>
          <a:bodyPr/>
          <a:lstStyle/>
          <a:p>
            <a:pPr eaLnBrk="1" hangingPunct="1"/>
            <a:r>
              <a:rPr lang="en-US">
                <a:latin typeface="Constantia" charset="0"/>
              </a:rPr>
              <a:t>Secret Sharing Schemes</a:t>
            </a:r>
          </a:p>
          <a:p>
            <a:pPr eaLnBrk="1" hangingPunct="1"/>
            <a:r>
              <a:rPr lang="en-US">
                <a:latin typeface="Constantia" charset="0"/>
              </a:rPr>
              <a:t>Rebuilding Lost Data</a:t>
            </a:r>
          </a:p>
          <a:p>
            <a:pPr lvl="1" eaLnBrk="1" hangingPunct="1"/>
            <a:r>
              <a:rPr lang="en-US">
                <a:latin typeface="Constantia" charset="0"/>
              </a:rPr>
              <a:t>Risks and Costs</a:t>
            </a:r>
          </a:p>
          <a:p>
            <a:pPr lvl="1" eaLnBrk="1" hangingPunct="1"/>
            <a:r>
              <a:rPr lang="en-US">
                <a:latin typeface="Constantia" charset="0"/>
              </a:rPr>
              <a:t>Why it</a:t>
            </a:r>
            <a:r>
              <a:rPr lang="ja-JP" altLang="en-US">
                <a:latin typeface="Constantia" charset="0"/>
              </a:rPr>
              <a:t>’</a:t>
            </a:r>
            <a:r>
              <a:rPr lang="en-US" altLang="ja-JP">
                <a:latin typeface="Constantia" charset="0"/>
              </a:rPr>
              <a:t>s Necessary</a:t>
            </a:r>
          </a:p>
          <a:p>
            <a:pPr eaLnBrk="1" hangingPunct="1"/>
            <a:r>
              <a:rPr lang="en-US">
                <a:latin typeface="Constantia" charset="0"/>
              </a:rPr>
              <a:t>A new way to Rebuild</a:t>
            </a:r>
          </a:p>
          <a:p>
            <a:pPr lvl="1" eaLnBrk="1" hangingPunct="1"/>
            <a:r>
              <a:rPr lang="en-US">
                <a:latin typeface="Constantia" charset="0"/>
              </a:rPr>
              <a:t>Implementation Details</a:t>
            </a:r>
          </a:p>
          <a:p>
            <a:pPr lvl="1" eaLnBrk="1" hangingPunct="1"/>
            <a:r>
              <a:rPr lang="en-US">
                <a:latin typeface="Constantia" charset="0"/>
              </a:rPr>
              <a:t>Efficiency and Security</a:t>
            </a:r>
          </a:p>
          <a:p>
            <a:pPr lvl="1" eaLnBrk="1" hangingPunct="1"/>
            <a:r>
              <a:rPr lang="en-US">
                <a:latin typeface="Constantia" charset="0"/>
              </a:rPr>
              <a:t>Other Applications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a:latin typeface="Calibri" charset="0"/>
              </a:rPr>
              <a:t>Decoding in a Linear SSS</a:t>
            </a:r>
          </a:p>
        </p:txBody>
      </p:sp>
      <p:graphicFrame>
        <p:nvGraphicFramePr>
          <p:cNvPr id="4" name="Content Placeholder 4"/>
          <p:cNvGraphicFramePr>
            <a:graphicFrameLocks/>
          </p:cNvGraphicFramePr>
          <p:nvPr/>
        </p:nvGraphicFramePr>
        <p:xfrm>
          <a:off x="6858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r>
            </a:tbl>
          </a:graphicData>
        </a:graphic>
      </p:graphicFrame>
      <p:sp>
        <p:nvSpPr>
          <p:cNvPr id="40000" name="TextBox 4"/>
          <p:cNvSpPr txBox="1">
            <a:spLocks noChangeArrowheads="1"/>
          </p:cNvSpPr>
          <p:nvPr/>
        </p:nvSpPr>
        <p:spPr bwMode="auto">
          <a:xfrm>
            <a:off x="6858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a:t>
            </a:r>
            <a:r>
              <a:rPr lang="en-US" sz="1800">
                <a:solidFill>
                  <a:srgbClr val="000000"/>
                </a:solidFill>
                <a:cs typeface="Arial" charset="0"/>
              </a:rPr>
              <a:t>×</a:t>
            </a:r>
            <a:r>
              <a:rPr lang="en-US" sz="1800"/>
              <a:t>5 encoding matrix V</a:t>
            </a:r>
          </a:p>
        </p:txBody>
      </p:sp>
      <p:graphicFrame>
        <p:nvGraphicFramePr>
          <p:cNvPr id="6" name="Content Placeholder 4"/>
          <p:cNvGraphicFramePr>
            <a:graphicFrameLocks/>
          </p:cNvGraphicFramePr>
          <p:nvPr/>
        </p:nvGraphicFramePr>
        <p:xfrm>
          <a:off x="7010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r>
            </a:tbl>
          </a:graphicData>
        </a:graphic>
      </p:graphicFrame>
      <p:graphicFrame>
        <p:nvGraphicFramePr>
          <p:cNvPr id="7" name="Content Placeholder 4"/>
          <p:cNvGraphicFramePr>
            <a:graphicFrameLocks/>
          </p:cNvGraphicFramePr>
          <p:nvPr/>
        </p:nvGraphicFramePr>
        <p:xfrm>
          <a:off x="4800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40037" name="TextBox 7"/>
          <p:cNvSpPr txBox="1">
            <a:spLocks noChangeArrowheads="1"/>
          </p:cNvSpPr>
          <p:nvPr/>
        </p:nvSpPr>
        <p:spPr bwMode="auto">
          <a:xfrm>
            <a:off x="41910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0038" name="TextBox 8"/>
          <p:cNvSpPr txBox="1">
            <a:spLocks noChangeArrowheads="1"/>
          </p:cNvSpPr>
          <p:nvPr/>
        </p:nvSpPr>
        <p:spPr bwMode="auto">
          <a:xfrm>
            <a:off x="56245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0039" name="TextBox 9"/>
          <p:cNvSpPr txBox="1">
            <a:spLocks noChangeArrowheads="1"/>
          </p:cNvSpPr>
          <p:nvPr/>
        </p:nvSpPr>
        <p:spPr bwMode="auto">
          <a:xfrm>
            <a:off x="42672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inputs</a:t>
            </a:r>
          </a:p>
        </p:txBody>
      </p:sp>
      <p:sp>
        <p:nvSpPr>
          <p:cNvPr id="40040" name="TextBox 10"/>
          <p:cNvSpPr txBox="1">
            <a:spLocks noChangeArrowheads="1"/>
          </p:cNvSpPr>
          <p:nvPr/>
        </p:nvSpPr>
        <p:spPr bwMode="auto">
          <a:xfrm>
            <a:off x="5791200" y="20574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 outputs</a:t>
            </a:r>
          </a:p>
        </p:txBody>
      </p:sp>
      <p:cxnSp>
        <p:nvCxnSpPr>
          <p:cNvPr id="12" name="Straight Connector 11"/>
          <p:cNvCxnSpPr/>
          <p:nvPr/>
        </p:nvCxnSpPr>
        <p:spPr>
          <a:xfrm>
            <a:off x="6629400" y="2590800"/>
            <a:ext cx="1295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629400" y="3810000"/>
            <a:ext cx="1295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629400" y="5029200"/>
            <a:ext cx="1295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629400" y="5867400"/>
            <a:ext cx="12954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a:latin typeface="Calibri" charset="0"/>
              </a:rPr>
              <a:t>Decoding in a Linear SSS</a:t>
            </a:r>
          </a:p>
        </p:txBody>
      </p:sp>
      <p:graphicFrame>
        <p:nvGraphicFramePr>
          <p:cNvPr id="4" name="Content Placeholder 4"/>
          <p:cNvGraphicFramePr>
            <a:graphicFrameLocks/>
          </p:cNvGraphicFramePr>
          <p:nvPr/>
        </p:nvGraphicFramePr>
        <p:xfrm>
          <a:off x="6858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r>
            </a:tbl>
          </a:graphicData>
        </a:graphic>
      </p:graphicFrame>
      <p:sp>
        <p:nvSpPr>
          <p:cNvPr id="41024" name="TextBox 4"/>
          <p:cNvSpPr txBox="1">
            <a:spLocks noChangeArrowheads="1"/>
          </p:cNvSpPr>
          <p:nvPr/>
        </p:nvSpPr>
        <p:spPr bwMode="auto">
          <a:xfrm>
            <a:off x="6858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a:t>
            </a:r>
            <a:r>
              <a:rPr lang="en-US" sz="1800">
                <a:solidFill>
                  <a:srgbClr val="000000"/>
                </a:solidFill>
                <a:cs typeface="Arial" charset="0"/>
              </a:rPr>
              <a:t>×</a:t>
            </a:r>
            <a:r>
              <a:rPr lang="en-US" sz="1800"/>
              <a:t>5 encoding matrix V</a:t>
            </a:r>
          </a:p>
        </p:txBody>
      </p:sp>
      <p:graphicFrame>
        <p:nvGraphicFramePr>
          <p:cNvPr id="6" name="Content Placeholder 4"/>
          <p:cNvGraphicFramePr>
            <a:graphicFrameLocks/>
          </p:cNvGraphicFramePr>
          <p:nvPr/>
        </p:nvGraphicFramePr>
        <p:xfrm>
          <a:off x="7010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923C"/>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8EC8"/>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BD941"/>
                    </a:solidFill>
                  </a:tcPr>
                </a:tc>
              </a:tr>
            </a:tbl>
          </a:graphicData>
        </a:graphic>
      </p:graphicFrame>
      <p:graphicFrame>
        <p:nvGraphicFramePr>
          <p:cNvPr id="7" name="Content Placeholder 4"/>
          <p:cNvGraphicFramePr>
            <a:graphicFrameLocks/>
          </p:cNvGraphicFramePr>
          <p:nvPr/>
        </p:nvGraphicFramePr>
        <p:xfrm>
          <a:off x="4800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41061" name="TextBox 7"/>
          <p:cNvSpPr txBox="1">
            <a:spLocks noChangeArrowheads="1"/>
          </p:cNvSpPr>
          <p:nvPr/>
        </p:nvSpPr>
        <p:spPr bwMode="auto">
          <a:xfrm>
            <a:off x="41910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1062" name="TextBox 8"/>
          <p:cNvSpPr txBox="1">
            <a:spLocks noChangeArrowheads="1"/>
          </p:cNvSpPr>
          <p:nvPr/>
        </p:nvSpPr>
        <p:spPr bwMode="auto">
          <a:xfrm>
            <a:off x="56245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1063" name="TextBox 9"/>
          <p:cNvSpPr txBox="1">
            <a:spLocks noChangeArrowheads="1"/>
          </p:cNvSpPr>
          <p:nvPr/>
        </p:nvSpPr>
        <p:spPr bwMode="auto">
          <a:xfrm>
            <a:off x="42672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inputs</a:t>
            </a:r>
          </a:p>
        </p:txBody>
      </p:sp>
      <p:sp>
        <p:nvSpPr>
          <p:cNvPr id="41064" name="TextBox 10"/>
          <p:cNvSpPr txBox="1">
            <a:spLocks noChangeArrowheads="1"/>
          </p:cNvSpPr>
          <p:nvPr/>
        </p:nvSpPr>
        <p:spPr bwMode="auto">
          <a:xfrm>
            <a:off x="5791200" y="20574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 outputs</a:t>
            </a:r>
          </a:p>
        </p:txBody>
      </p:sp>
      <p:cxnSp>
        <p:nvCxnSpPr>
          <p:cNvPr id="12" name="Straight Connector 11"/>
          <p:cNvCxnSpPr/>
          <p:nvPr/>
        </p:nvCxnSpPr>
        <p:spPr>
          <a:xfrm>
            <a:off x="381000" y="2590800"/>
            <a:ext cx="3352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81000" y="3810000"/>
            <a:ext cx="3352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81000" y="5029200"/>
            <a:ext cx="3352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81000" y="5867400"/>
            <a:ext cx="3352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6629400" y="2590800"/>
            <a:ext cx="1295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629400" y="3810000"/>
            <a:ext cx="1295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629400" y="5029200"/>
            <a:ext cx="1295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629400" y="5867400"/>
            <a:ext cx="12954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a:latin typeface="Calibri" charset="0"/>
              </a:rPr>
              <a:t>Decoding in a Linear SSS</a:t>
            </a:r>
          </a:p>
        </p:txBody>
      </p:sp>
      <p:graphicFrame>
        <p:nvGraphicFramePr>
          <p:cNvPr id="4" name="Content Placeholder 4"/>
          <p:cNvGraphicFramePr>
            <a:graphicFrameLocks/>
          </p:cNvGraphicFramePr>
          <p:nvPr/>
        </p:nvGraphicFramePr>
        <p:xfrm>
          <a:off x="6858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r>
            </a:tbl>
          </a:graphicData>
        </a:graphic>
      </p:graphicFrame>
      <p:sp>
        <p:nvSpPr>
          <p:cNvPr id="42048" name="TextBox 4"/>
          <p:cNvSpPr txBox="1">
            <a:spLocks noChangeArrowheads="1"/>
          </p:cNvSpPr>
          <p:nvPr/>
        </p:nvSpPr>
        <p:spPr bwMode="auto">
          <a:xfrm>
            <a:off x="6858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a:t>
            </a:r>
            <a:r>
              <a:rPr lang="en-US" sz="1800">
                <a:solidFill>
                  <a:srgbClr val="000000"/>
                </a:solidFill>
                <a:cs typeface="Arial" charset="0"/>
              </a:rPr>
              <a:t>×</a:t>
            </a:r>
            <a:r>
              <a:rPr lang="en-US" sz="1800"/>
              <a:t>5 encoding matrix V</a:t>
            </a:r>
          </a:p>
        </p:txBody>
      </p:sp>
      <p:graphicFrame>
        <p:nvGraphicFramePr>
          <p:cNvPr id="6" name="Content Placeholder 4"/>
          <p:cNvGraphicFramePr>
            <a:graphicFrameLocks/>
          </p:cNvGraphicFramePr>
          <p:nvPr/>
        </p:nvGraphicFramePr>
        <p:xfrm>
          <a:off x="7010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r>
            </a:tbl>
          </a:graphicData>
        </a:graphic>
      </p:graphicFrame>
      <p:graphicFrame>
        <p:nvGraphicFramePr>
          <p:cNvPr id="7" name="Content Placeholder 4"/>
          <p:cNvGraphicFramePr>
            <a:graphicFrameLocks/>
          </p:cNvGraphicFramePr>
          <p:nvPr/>
        </p:nvGraphicFramePr>
        <p:xfrm>
          <a:off x="4800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42085" name="TextBox 7"/>
          <p:cNvSpPr txBox="1">
            <a:spLocks noChangeArrowheads="1"/>
          </p:cNvSpPr>
          <p:nvPr/>
        </p:nvSpPr>
        <p:spPr bwMode="auto">
          <a:xfrm>
            <a:off x="41910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2086" name="TextBox 8"/>
          <p:cNvSpPr txBox="1">
            <a:spLocks noChangeArrowheads="1"/>
          </p:cNvSpPr>
          <p:nvPr/>
        </p:nvSpPr>
        <p:spPr bwMode="auto">
          <a:xfrm>
            <a:off x="56245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2087" name="TextBox 9"/>
          <p:cNvSpPr txBox="1">
            <a:spLocks noChangeArrowheads="1"/>
          </p:cNvSpPr>
          <p:nvPr/>
        </p:nvSpPr>
        <p:spPr bwMode="auto">
          <a:xfrm>
            <a:off x="42672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inputs</a:t>
            </a:r>
          </a:p>
        </p:txBody>
      </p:sp>
      <p:sp>
        <p:nvSpPr>
          <p:cNvPr id="42088" name="TextBox 10"/>
          <p:cNvSpPr txBox="1">
            <a:spLocks noChangeArrowheads="1"/>
          </p:cNvSpPr>
          <p:nvPr/>
        </p:nvSpPr>
        <p:spPr bwMode="auto">
          <a:xfrm>
            <a:off x="5791200" y="20574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 outputs</a:t>
            </a:r>
          </a:p>
        </p:txBody>
      </p:sp>
      <p:cxnSp>
        <p:nvCxnSpPr>
          <p:cNvPr id="12" name="Straight Connector 11"/>
          <p:cNvCxnSpPr/>
          <p:nvPr/>
        </p:nvCxnSpPr>
        <p:spPr>
          <a:xfrm>
            <a:off x="381000" y="2590800"/>
            <a:ext cx="3352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81000" y="3810000"/>
            <a:ext cx="3352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81000" y="5029200"/>
            <a:ext cx="3352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81000" y="5867400"/>
            <a:ext cx="3352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6629400" y="2590800"/>
            <a:ext cx="1295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629400" y="3810000"/>
            <a:ext cx="1295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629400" y="5029200"/>
            <a:ext cx="1295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629400" y="5867400"/>
            <a:ext cx="12954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a:latin typeface="Calibri" charset="0"/>
              </a:rPr>
              <a:t>Decoding in a Linear SSS</a:t>
            </a:r>
          </a:p>
        </p:txBody>
      </p:sp>
      <p:graphicFrame>
        <p:nvGraphicFramePr>
          <p:cNvPr id="4" name="Content Placeholder 4"/>
          <p:cNvGraphicFramePr>
            <a:graphicFrameLocks/>
          </p:cNvGraphicFramePr>
          <p:nvPr/>
        </p:nvGraphicFramePr>
        <p:xfrm>
          <a:off x="685800" y="2438400"/>
          <a:ext cx="2743200" cy="2014540"/>
        </p:xfrm>
        <a:graphic>
          <a:graphicData uri="http://schemas.openxmlformats.org/drawingml/2006/table">
            <a:tbl>
              <a:tblPr bandRow="1">
                <a:tableStyleId>{5C22544A-7EE6-4342-B048-85BDC9FD1C3A}</a:tableStyleId>
              </a:tblPr>
              <a:tblGrid>
                <a:gridCol w="548640"/>
                <a:gridCol w="548640"/>
                <a:gridCol w="548640"/>
                <a:gridCol w="548640"/>
                <a:gridCol w="54864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sp>
        <p:nvSpPr>
          <p:cNvPr id="43048" name="TextBox 4"/>
          <p:cNvSpPr txBox="1">
            <a:spLocks noChangeArrowheads="1"/>
          </p:cNvSpPr>
          <p:nvPr/>
        </p:nvSpPr>
        <p:spPr bwMode="auto">
          <a:xfrm>
            <a:off x="6858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a:t>
            </a:r>
            <a:r>
              <a:rPr lang="en-US" sz="1800">
                <a:solidFill>
                  <a:srgbClr val="000000"/>
                </a:solidFill>
                <a:cs typeface="Arial" charset="0"/>
              </a:rPr>
              <a:t>×</a:t>
            </a:r>
            <a:r>
              <a:rPr lang="en-US" sz="1800"/>
              <a:t>5 encoding matrix V</a:t>
            </a:r>
          </a:p>
        </p:txBody>
      </p:sp>
      <p:graphicFrame>
        <p:nvGraphicFramePr>
          <p:cNvPr id="6" name="Content Placeholder 4"/>
          <p:cNvGraphicFramePr>
            <a:graphicFrameLocks/>
          </p:cNvGraphicFramePr>
          <p:nvPr/>
        </p:nvGraphicFramePr>
        <p:xfrm>
          <a:off x="70104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graphicFrame>
        <p:nvGraphicFramePr>
          <p:cNvPr id="7" name="Content Placeholder 4"/>
          <p:cNvGraphicFramePr>
            <a:graphicFrameLocks/>
          </p:cNvGraphicFramePr>
          <p:nvPr/>
        </p:nvGraphicFramePr>
        <p:xfrm>
          <a:off x="4800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43077" name="TextBox 7"/>
          <p:cNvSpPr txBox="1">
            <a:spLocks noChangeArrowheads="1"/>
          </p:cNvSpPr>
          <p:nvPr/>
        </p:nvSpPr>
        <p:spPr bwMode="auto">
          <a:xfrm>
            <a:off x="41910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3078" name="TextBox 8"/>
          <p:cNvSpPr txBox="1">
            <a:spLocks noChangeArrowheads="1"/>
          </p:cNvSpPr>
          <p:nvPr/>
        </p:nvSpPr>
        <p:spPr bwMode="auto">
          <a:xfrm>
            <a:off x="56245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3079" name="TextBox 9"/>
          <p:cNvSpPr txBox="1">
            <a:spLocks noChangeArrowheads="1"/>
          </p:cNvSpPr>
          <p:nvPr/>
        </p:nvSpPr>
        <p:spPr bwMode="auto">
          <a:xfrm>
            <a:off x="42672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inputs</a:t>
            </a:r>
          </a:p>
        </p:txBody>
      </p:sp>
      <p:sp>
        <p:nvSpPr>
          <p:cNvPr id="43080" name="TextBox 10"/>
          <p:cNvSpPr txBox="1">
            <a:spLocks noChangeArrowheads="1"/>
          </p:cNvSpPr>
          <p:nvPr/>
        </p:nvSpPr>
        <p:spPr bwMode="auto">
          <a:xfrm>
            <a:off x="5791200" y="20574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outputs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a:latin typeface="Calibri" charset="0"/>
              </a:rPr>
              <a:t>Decoding in a Linear SSS</a:t>
            </a:r>
          </a:p>
        </p:txBody>
      </p:sp>
      <p:graphicFrame>
        <p:nvGraphicFramePr>
          <p:cNvPr id="4" name="Content Placeholder 4"/>
          <p:cNvGraphicFramePr>
            <a:graphicFrameLocks/>
          </p:cNvGraphicFramePr>
          <p:nvPr/>
        </p:nvGraphicFramePr>
        <p:xfrm>
          <a:off x="2667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sp>
        <p:nvSpPr>
          <p:cNvPr id="44072" name="TextBox 4"/>
          <p:cNvSpPr txBox="1">
            <a:spLocks noChangeArrowheads="1"/>
          </p:cNvSpPr>
          <p:nvPr/>
        </p:nvSpPr>
        <p:spPr bwMode="auto">
          <a:xfrm>
            <a:off x="2590800" y="20574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encoding matrix V</a:t>
            </a:r>
          </a:p>
        </p:txBody>
      </p:sp>
      <p:graphicFrame>
        <p:nvGraphicFramePr>
          <p:cNvPr id="6" name="Content Placeholder 4"/>
          <p:cNvGraphicFramePr>
            <a:graphicFrameLocks/>
          </p:cNvGraphicFramePr>
          <p:nvPr/>
        </p:nvGraphicFramePr>
        <p:xfrm>
          <a:off x="83820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graphicFrame>
        <p:nvGraphicFramePr>
          <p:cNvPr id="7" name="Content Placeholder 4"/>
          <p:cNvGraphicFramePr>
            <a:graphicFrameLocks/>
          </p:cNvGraphicFramePr>
          <p:nvPr/>
        </p:nvGraphicFramePr>
        <p:xfrm>
          <a:off x="51054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44101" name="TextBox 7"/>
          <p:cNvSpPr txBox="1">
            <a:spLocks noChangeArrowheads="1"/>
          </p:cNvSpPr>
          <p:nvPr/>
        </p:nvSpPr>
        <p:spPr bwMode="auto">
          <a:xfrm>
            <a:off x="47101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4102" name="TextBox 8"/>
          <p:cNvSpPr txBox="1">
            <a:spLocks noChangeArrowheads="1"/>
          </p:cNvSpPr>
          <p:nvPr/>
        </p:nvSpPr>
        <p:spPr bwMode="auto">
          <a:xfrm>
            <a:off x="57769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4103" name="TextBox 9"/>
          <p:cNvSpPr txBox="1">
            <a:spLocks noChangeArrowheads="1"/>
          </p:cNvSpPr>
          <p:nvPr/>
        </p:nvSpPr>
        <p:spPr bwMode="auto">
          <a:xfrm>
            <a:off x="4800600" y="2057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inputs</a:t>
            </a:r>
          </a:p>
        </p:txBody>
      </p:sp>
      <p:sp>
        <p:nvSpPr>
          <p:cNvPr id="44104" name="TextBox 10"/>
          <p:cNvSpPr txBox="1">
            <a:spLocks noChangeArrowheads="1"/>
          </p:cNvSpPr>
          <p:nvPr/>
        </p:nvSpPr>
        <p:spPr bwMode="auto">
          <a:xfrm>
            <a:off x="81534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outputs</a:t>
            </a:r>
          </a:p>
        </p:txBody>
      </p:sp>
      <p:graphicFrame>
        <p:nvGraphicFramePr>
          <p:cNvPr id="13" name="Content Placeholder 4"/>
          <p:cNvGraphicFramePr>
            <a:graphicFrameLocks/>
          </p:cNvGraphicFramePr>
          <p:nvPr/>
        </p:nvGraphicFramePr>
        <p:xfrm>
          <a:off x="3048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graphicFrame>
        <p:nvGraphicFramePr>
          <p:cNvPr id="14" name="Content Placeholder 4"/>
          <p:cNvGraphicFramePr>
            <a:graphicFrameLocks/>
          </p:cNvGraphicFramePr>
          <p:nvPr/>
        </p:nvGraphicFramePr>
        <p:xfrm>
          <a:off x="61722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44181" name="TextBox 14"/>
          <p:cNvSpPr txBox="1">
            <a:spLocks noChangeArrowheads="1"/>
          </p:cNvSpPr>
          <p:nvPr/>
        </p:nvSpPr>
        <p:spPr bwMode="auto">
          <a:xfrm>
            <a:off x="60198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44182" name="TextBox 15"/>
          <p:cNvSpPr txBox="1">
            <a:spLocks noChangeArrowheads="1"/>
          </p:cNvSpPr>
          <p:nvPr/>
        </p:nvSpPr>
        <p:spPr bwMode="auto">
          <a:xfrm>
            <a:off x="80629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4183" name="TextBox 16"/>
          <p:cNvSpPr txBox="1">
            <a:spLocks noChangeArrowheads="1"/>
          </p:cNvSpPr>
          <p:nvPr/>
        </p:nvSpPr>
        <p:spPr bwMode="auto">
          <a:xfrm>
            <a:off x="2286000" y="3363913"/>
            <a:ext cx="3190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4184" name="TextBox 17"/>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a:latin typeface="Calibri" charset="0"/>
              </a:rPr>
              <a:t>Decoding in a Linear SSS</a:t>
            </a:r>
          </a:p>
        </p:txBody>
      </p:sp>
      <p:graphicFrame>
        <p:nvGraphicFramePr>
          <p:cNvPr id="4" name="Content Placeholder 4"/>
          <p:cNvGraphicFramePr>
            <a:graphicFrameLocks/>
          </p:cNvGraphicFramePr>
          <p:nvPr/>
        </p:nvGraphicFramePr>
        <p:xfrm>
          <a:off x="12192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r>
                        <a:rPr lang="en-US" sz="1800" baseline="0" dirty="0" smtClean="0"/>
                        <a:t>1</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0</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baseline="0" dirty="0" smtClean="0"/>
                        <a:t>1</a:t>
                      </a:r>
                      <a:endParaRPr lang="en-US" sz="1800" baseline="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45096" name="TextBox 4"/>
          <p:cNvSpPr txBox="1">
            <a:spLocks noChangeArrowheads="1"/>
          </p:cNvSpPr>
          <p:nvPr/>
        </p:nvSpPr>
        <p:spPr bwMode="auto">
          <a:xfrm>
            <a:off x="1143000" y="20574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t</a:t>
            </a:r>
            <a:r>
              <a:rPr lang="en-US" sz="1800">
                <a:solidFill>
                  <a:srgbClr val="000000"/>
                </a:solidFill>
                <a:cs typeface="Arial" charset="0"/>
              </a:rPr>
              <a:t>×</a:t>
            </a:r>
            <a:r>
              <a:rPr lang="en-US" sz="1800"/>
              <a:t>t identity matrix</a:t>
            </a:r>
          </a:p>
        </p:txBody>
      </p:sp>
      <p:graphicFrame>
        <p:nvGraphicFramePr>
          <p:cNvPr id="6" name="Content Placeholder 4"/>
          <p:cNvGraphicFramePr>
            <a:graphicFrameLocks/>
          </p:cNvGraphicFramePr>
          <p:nvPr/>
        </p:nvGraphicFramePr>
        <p:xfrm>
          <a:off x="69342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graphicFrame>
        <p:nvGraphicFramePr>
          <p:cNvPr id="7" name="Content Placeholder 4"/>
          <p:cNvGraphicFramePr>
            <a:graphicFrameLocks/>
          </p:cNvGraphicFramePr>
          <p:nvPr/>
        </p:nvGraphicFramePr>
        <p:xfrm>
          <a:off x="3657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45125" name="TextBox 7"/>
          <p:cNvSpPr txBox="1">
            <a:spLocks noChangeArrowheads="1"/>
          </p:cNvSpPr>
          <p:nvPr/>
        </p:nvSpPr>
        <p:spPr bwMode="auto">
          <a:xfrm>
            <a:off x="32623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5126" name="TextBox 8"/>
          <p:cNvSpPr txBox="1">
            <a:spLocks noChangeArrowheads="1"/>
          </p:cNvSpPr>
          <p:nvPr/>
        </p:nvSpPr>
        <p:spPr bwMode="auto">
          <a:xfrm>
            <a:off x="43291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5127" name="TextBox 9"/>
          <p:cNvSpPr txBox="1">
            <a:spLocks noChangeArrowheads="1"/>
          </p:cNvSpPr>
          <p:nvPr/>
        </p:nvSpPr>
        <p:spPr bwMode="auto">
          <a:xfrm>
            <a:off x="3352800" y="2057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inputs</a:t>
            </a:r>
          </a:p>
        </p:txBody>
      </p:sp>
      <p:sp>
        <p:nvSpPr>
          <p:cNvPr id="45128" name="TextBox 10"/>
          <p:cNvSpPr txBox="1">
            <a:spLocks noChangeArrowheads="1"/>
          </p:cNvSpPr>
          <p:nvPr/>
        </p:nvSpPr>
        <p:spPr bwMode="auto">
          <a:xfrm>
            <a:off x="67056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outputs</a:t>
            </a:r>
          </a:p>
        </p:txBody>
      </p:sp>
      <p:graphicFrame>
        <p:nvGraphicFramePr>
          <p:cNvPr id="14" name="Content Placeholder 4"/>
          <p:cNvGraphicFramePr>
            <a:graphicFrameLocks/>
          </p:cNvGraphicFramePr>
          <p:nvPr/>
        </p:nvGraphicFramePr>
        <p:xfrm>
          <a:off x="47244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45167" name="TextBox 14"/>
          <p:cNvSpPr txBox="1">
            <a:spLocks noChangeArrowheads="1"/>
          </p:cNvSpPr>
          <p:nvPr/>
        </p:nvSpPr>
        <p:spPr bwMode="auto">
          <a:xfrm>
            <a:off x="45720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45168" name="TextBox 15"/>
          <p:cNvSpPr txBox="1">
            <a:spLocks noChangeArrowheads="1"/>
          </p:cNvSpPr>
          <p:nvPr/>
        </p:nvSpPr>
        <p:spPr bwMode="auto">
          <a:xfrm>
            <a:off x="66151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a:latin typeface="Calibri" charset="0"/>
              </a:rPr>
              <a:t>Decoding in a Linear SSS</a:t>
            </a:r>
          </a:p>
        </p:txBody>
      </p:sp>
      <p:graphicFrame>
        <p:nvGraphicFramePr>
          <p:cNvPr id="6" name="Content Placeholder 4"/>
          <p:cNvGraphicFramePr>
            <a:graphicFrameLocks/>
          </p:cNvGraphicFramePr>
          <p:nvPr/>
        </p:nvGraphicFramePr>
        <p:xfrm>
          <a:off x="57150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graphicFrame>
        <p:nvGraphicFramePr>
          <p:cNvPr id="7" name="Content Placeholder 4"/>
          <p:cNvGraphicFramePr>
            <a:graphicFrameLocks/>
          </p:cNvGraphicFramePr>
          <p:nvPr/>
        </p:nvGraphicFramePr>
        <p:xfrm>
          <a:off x="24384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46110" name="TextBox 8"/>
          <p:cNvSpPr txBox="1">
            <a:spLocks noChangeArrowheads="1"/>
          </p:cNvSpPr>
          <p:nvPr/>
        </p:nvSpPr>
        <p:spPr bwMode="auto">
          <a:xfrm>
            <a:off x="31099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46111" name="TextBox 9"/>
          <p:cNvSpPr txBox="1">
            <a:spLocks noChangeArrowheads="1"/>
          </p:cNvSpPr>
          <p:nvPr/>
        </p:nvSpPr>
        <p:spPr bwMode="auto">
          <a:xfrm>
            <a:off x="2133600" y="2057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inputs</a:t>
            </a:r>
          </a:p>
        </p:txBody>
      </p:sp>
      <p:sp>
        <p:nvSpPr>
          <p:cNvPr id="46112" name="TextBox 10"/>
          <p:cNvSpPr txBox="1">
            <a:spLocks noChangeArrowheads="1"/>
          </p:cNvSpPr>
          <p:nvPr/>
        </p:nvSpPr>
        <p:spPr bwMode="auto">
          <a:xfrm>
            <a:off x="54864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outputs</a:t>
            </a:r>
          </a:p>
        </p:txBody>
      </p:sp>
      <p:graphicFrame>
        <p:nvGraphicFramePr>
          <p:cNvPr id="14" name="Content Placeholder 4"/>
          <p:cNvGraphicFramePr>
            <a:graphicFrameLocks/>
          </p:cNvGraphicFramePr>
          <p:nvPr/>
        </p:nvGraphicFramePr>
        <p:xfrm>
          <a:off x="35052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46151" name="TextBox 14"/>
          <p:cNvSpPr txBox="1">
            <a:spLocks noChangeArrowheads="1"/>
          </p:cNvSpPr>
          <p:nvPr/>
        </p:nvSpPr>
        <p:spPr bwMode="auto">
          <a:xfrm>
            <a:off x="33528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46152" name="TextBox 15"/>
          <p:cNvSpPr txBox="1">
            <a:spLocks noChangeArrowheads="1"/>
          </p:cNvSpPr>
          <p:nvPr/>
        </p:nvSpPr>
        <p:spPr bwMode="auto">
          <a:xfrm>
            <a:off x="53959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a:latin typeface="Calibri" charset="0"/>
              </a:rPr>
              <a:t>Rebuilding Lost Data</a:t>
            </a:r>
          </a:p>
        </p:txBody>
      </p:sp>
      <p:sp>
        <p:nvSpPr>
          <p:cNvPr id="47106" name="Content Placeholder 2"/>
          <p:cNvSpPr>
            <a:spLocks noGrp="1"/>
          </p:cNvSpPr>
          <p:nvPr>
            <p:ph idx="1"/>
          </p:nvPr>
        </p:nvSpPr>
        <p:spPr/>
        <p:txBody>
          <a:bodyPr/>
          <a:lstStyle/>
          <a:p>
            <a:pPr eaLnBrk="1" hangingPunct="1"/>
            <a:r>
              <a:rPr lang="en-US">
                <a:latin typeface="Constantia" charset="0"/>
              </a:rPr>
              <a:t>No storage system is perfect</a:t>
            </a:r>
          </a:p>
          <a:p>
            <a:pPr lvl="1" eaLnBrk="1" hangingPunct="1"/>
            <a:r>
              <a:rPr lang="en-US">
                <a:latin typeface="Constantia" charset="0"/>
              </a:rPr>
              <a:t>Whatever storage media a shareholder uses for their share of the secret, it’s subject to a non-zero failure rate</a:t>
            </a:r>
          </a:p>
          <a:p>
            <a:pPr lvl="1" eaLnBrk="1" hangingPunct="1"/>
            <a:r>
              <a:rPr lang="en-US">
                <a:latin typeface="Constantia" charset="0"/>
              </a:rPr>
              <a:t>The inverse of a failure rate is the </a:t>
            </a:r>
            <a:r>
              <a:rPr lang="en-US" i="1">
                <a:latin typeface="Constantia" charset="0"/>
              </a:rPr>
              <a:t>mean time to failure</a:t>
            </a:r>
          </a:p>
          <a:p>
            <a:pPr eaLnBrk="1" hangingPunct="1"/>
            <a:r>
              <a:rPr lang="en-US">
                <a:latin typeface="Constantia" charset="0"/>
              </a:rPr>
              <a:t>Once more than (</a:t>
            </a:r>
            <a:r>
              <a:rPr lang="en-US" b="1" i="1">
                <a:latin typeface="Constantia" charset="0"/>
              </a:rPr>
              <a:t>n</a:t>
            </a:r>
            <a:r>
              <a:rPr lang="en-US">
                <a:latin typeface="Constantia" charset="0"/>
              </a:rPr>
              <a:t> – </a:t>
            </a:r>
            <a:r>
              <a:rPr lang="en-US" b="1" i="1">
                <a:latin typeface="Constantia" charset="0"/>
              </a:rPr>
              <a:t>t</a:t>
            </a:r>
            <a:r>
              <a:rPr lang="en-US">
                <a:latin typeface="Constantia" charset="0"/>
              </a:rPr>
              <a:t>) shareholders have lost their shares, the secret is rendered irrecoverable</a:t>
            </a:r>
          </a:p>
          <a:p>
            <a:pPr lvl="1" eaLnBrk="1" hangingPunct="1"/>
            <a:r>
              <a:rPr lang="en-US">
                <a:latin typeface="Constantia" charset="0"/>
              </a:rPr>
              <a:t>But before this point in time, we may rebuild the lost share to recover full availability and reliability</a:t>
            </a:r>
          </a:p>
          <a:p>
            <a:pPr lvl="1" eaLnBrk="1" hangingPunct="1"/>
            <a:r>
              <a:rPr lang="en-US">
                <a:latin typeface="Constantia" charset="0"/>
              </a:rPr>
              <a:t>The most straight-forward way to do this is to recover the secret from </a:t>
            </a:r>
            <a:r>
              <a:rPr lang="en-US" b="1" i="1">
                <a:latin typeface="Constantia" charset="0"/>
              </a:rPr>
              <a:t>t</a:t>
            </a:r>
            <a:r>
              <a:rPr lang="en-US">
                <a:latin typeface="Constantia" charset="0"/>
              </a:rPr>
              <a:t> shares, then re-encode the lost share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US">
                <a:latin typeface="Calibri" charset="0"/>
              </a:rPr>
              <a:t>Risks of Rebuilding Data</a:t>
            </a:r>
          </a:p>
        </p:txBody>
      </p:sp>
      <p:sp>
        <p:nvSpPr>
          <p:cNvPr id="48130" name="Content Placeholder 2"/>
          <p:cNvSpPr>
            <a:spLocks noGrp="1"/>
          </p:cNvSpPr>
          <p:nvPr>
            <p:ph idx="1"/>
          </p:nvPr>
        </p:nvSpPr>
        <p:spPr/>
        <p:txBody>
          <a:bodyPr/>
          <a:lstStyle/>
          <a:p>
            <a:pPr eaLnBrk="1" hangingPunct="1"/>
            <a:r>
              <a:rPr lang="en-US">
                <a:latin typeface="Constantia" charset="0"/>
              </a:rPr>
              <a:t>Any time the secret is recovered it is vulnerable to interception, and accidental or malicious disclosure</a:t>
            </a:r>
          </a:p>
          <a:p>
            <a:pPr lvl="1" eaLnBrk="1" hangingPunct="1"/>
            <a:r>
              <a:rPr lang="en-US">
                <a:latin typeface="Constantia" charset="0"/>
              </a:rPr>
              <a:t>No shareholder is necessarily trusted with knowledge of the secret, nor knowledge of other shareholders’ shares</a:t>
            </a:r>
          </a:p>
          <a:p>
            <a:pPr eaLnBrk="1" hangingPunct="1"/>
            <a:r>
              <a:rPr lang="en-US">
                <a:latin typeface="Constantia" charset="0"/>
              </a:rPr>
              <a:t>To securely rebuild under the straight-forward approach, an entity </a:t>
            </a:r>
            <a:r>
              <a:rPr lang="en-US" u="sng">
                <a:latin typeface="Constantia" charset="0"/>
              </a:rPr>
              <a:t>trusted with knowledge of the secret</a:t>
            </a:r>
            <a:r>
              <a:rPr lang="en-US">
                <a:latin typeface="Constantia" charset="0"/>
              </a:rPr>
              <a:t> must be involved in </a:t>
            </a:r>
            <a:r>
              <a:rPr lang="en-US" u="sng">
                <a:latin typeface="Constantia" charset="0"/>
              </a:rPr>
              <a:t>every</a:t>
            </a:r>
            <a:r>
              <a:rPr lang="en-US">
                <a:latin typeface="Constantia" charset="0"/>
              </a:rPr>
              <a:t> rebuild operation</a:t>
            </a:r>
          </a:p>
          <a:p>
            <a:pPr lvl="1" eaLnBrk="1" hangingPunct="1"/>
            <a:r>
              <a:rPr lang="en-US">
                <a:latin typeface="Constantia" charset="0"/>
              </a:rPr>
              <a:t>But what if this entity is not available?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a:latin typeface="Calibri" charset="0"/>
              </a:rPr>
              <a:t>Cost of Rebuilding Lost Data</a:t>
            </a:r>
          </a:p>
        </p:txBody>
      </p:sp>
      <p:sp>
        <p:nvSpPr>
          <p:cNvPr id="49154" name="Content Placeholder 2"/>
          <p:cNvSpPr>
            <a:spLocks noGrp="1"/>
          </p:cNvSpPr>
          <p:nvPr>
            <p:ph idx="1"/>
          </p:nvPr>
        </p:nvSpPr>
        <p:spPr/>
        <p:txBody>
          <a:bodyPr/>
          <a:lstStyle/>
          <a:p>
            <a:pPr eaLnBrk="1" hangingPunct="1"/>
            <a:r>
              <a:rPr lang="en-US">
                <a:latin typeface="Constantia" charset="0"/>
              </a:rPr>
              <a:t>Rebuilding is expensive, not only in terms of computation, but most importantly, in terms of necessary IO: Reads, Seeks, Network Transfers</a:t>
            </a:r>
          </a:p>
          <a:p>
            <a:pPr lvl="1" eaLnBrk="1" hangingPunct="1"/>
            <a:r>
              <a:rPr lang="en-US">
                <a:latin typeface="Constantia" charset="0"/>
              </a:rPr>
              <a:t>To rebuild a single share corresponding to 1 TB of secret information in a </a:t>
            </a:r>
            <a:r>
              <a:rPr lang="en-US" b="1" i="1">
                <a:latin typeface="Constantia" charset="0"/>
              </a:rPr>
              <a:t>t</a:t>
            </a:r>
            <a:r>
              <a:rPr lang="en-US">
                <a:latin typeface="Constantia" charset="0"/>
              </a:rPr>
              <a:t>=5, </a:t>
            </a:r>
            <a:r>
              <a:rPr lang="en-US" b="1" i="1">
                <a:latin typeface="Constantia" charset="0"/>
              </a:rPr>
              <a:t>n</a:t>
            </a:r>
            <a:r>
              <a:rPr lang="en-US">
                <a:latin typeface="Constantia" charset="0"/>
              </a:rPr>
              <a:t>=9 secret sharing scheme:</a:t>
            </a:r>
          </a:p>
          <a:p>
            <a:pPr lvl="2" eaLnBrk="1" hangingPunct="1"/>
            <a:r>
              <a:rPr lang="en-US">
                <a:latin typeface="Constantia" charset="0"/>
              </a:rPr>
              <a:t>SSMS and AONT-RS must read and transfer </a:t>
            </a:r>
            <a:r>
              <a:rPr lang="en-US" b="1">
                <a:latin typeface="Constantia" charset="0"/>
              </a:rPr>
              <a:t>1 TB</a:t>
            </a:r>
            <a:r>
              <a:rPr lang="en-US">
                <a:latin typeface="Constantia" charset="0"/>
              </a:rPr>
              <a:t> of data</a:t>
            </a:r>
          </a:p>
          <a:p>
            <a:pPr lvl="2" eaLnBrk="1" hangingPunct="1"/>
            <a:r>
              <a:rPr lang="en-US">
                <a:latin typeface="Constantia" charset="0"/>
              </a:rPr>
              <a:t>Shamir and XOR must read and transfer </a:t>
            </a:r>
            <a:r>
              <a:rPr lang="en-US" b="1">
                <a:latin typeface="Constantia" charset="0"/>
              </a:rPr>
              <a:t>5 TB</a:t>
            </a:r>
            <a:r>
              <a:rPr lang="en-US">
                <a:latin typeface="Constantia" charset="0"/>
              </a:rPr>
              <a:t> of data</a:t>
            </a:r>
          </a:p>
          <a:p>
            <a:pPr lvl="2" eaLnBrk="1" hangingPunct="1"/>
            <a:r>
              <a:rPr lang="en-US">
                <a:latin typeface="Constantia" charset="0"/>
              </a:rPr>
              <a:t>Blakley must read and transfer </a:t>
            </a:r>
            <a:r>
              <a:rPr lang="en-US" b="1">
                <a:latin typeface="Constantia" charset="0"/>
              </a:rPr>
              <a:t>25 TB</a:t>
            </a:r>
            <a:r>
              <a:rPr lang="en-US">
                <a:latin typeface="Constantia" charset="0"/>
              </a:rPr>
              <a:t> of data!</a:t>
            </a:r>
          </a:p>
          <a:p>
            <a:pPr lvl="1" eaLnBrk="1" hangingPunct="1"/>
            <a:r>
              <a:rPr lang="en-US">
                <a:latin typeface="Constantia" charset="0"/>
              </a:rPr>
              <a:t>Since the shares are on 9 independent storage devices, this rebuild cost must be paid at a rate 9 times greater than the failure rate of the underlying storage media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atin typeface="Calibri" charset="0"/>
              </a:rPr>
              <a:t>Secret Sharing Schemes</a:t>
            </a:r>
          </a:p>
        </p:txBody>
      </p:sp>
      <p:sp>
        <p:nvSpPr>
          <p:cNvPr id="16386" name="Content Placeholder 2"/>
          <p:cNvSpPr>
            <a:spLocks noGrp="1"/>
          </p:cNvSpPr>
          <p:nvPr>
            <p:ph idx="1"/>
          </p:nvPr>
        </p:nvSpPr>
        <p:spPr/>
        <p:txBody>
          <a:bodyPr/>
          <a:lstStyle/>
          <a:p>
            <a:pPr eaLnBrk="1" hangingPunct="1"/>
            <a:r>
              <a:rPr lang="en-US">
                <a:latin typeface="Constantia" charset="0"/>
              </a:rPr>
              <a:t>Secret Sharing Schemes</a:t>
            </a:r>
          </a:p>
          <a:p>
            <a:pPr lvl="1" eaLnBrk="1" hangingPunct="1"/>
            <a:r>
              <a:rPr lang="en-US">
                <a:latin typeface="Constantia" charset="0"/>
              </a:rPr>
              <a:t>Convert secret information (the secret) into </a:t>
            </a:r>
            <a:r>
              <a:rPr lang="en-US" b="1" i="1">
                <a:latin typeface="Constantia" charset="0"/>
              </a:rPr>
              <a:t>n</a:t>
            </a:r>
            <a:r>
              <a:rPr lang="en-US">
                <a:latin typeface="Constantia" charset="0"/>
              </a:rPr>
              <a:t> shares where each is given to one of </a:t>
            </a:r>
            <a:r>
              <a:rPr lang="en-US" b="1" i="1">
                <a:latin typeface="Constantia" charset="0"/>
              </a:rPr>
              <a:t>n</a:t>
            </a:r>
            <a:r>
              <a:rPr lang="en-US">
                <a:latin typeface="Constantia" charset="0"/>
              </a:rPr>
              <a:t> shareholders</a:t>
            </a:r>
          </a:p>
          <a:p>
            <a:pPr lvl="1" eaLnBrk="1" hangingPunct="1"/>
            <a:r>
              <a:rPr lang="en-US">
                <a:latin typeface="Constantia" charset="0"/>
              </a:rPr>
              <a:t>The secret may be recovered from any </a:t>
            </a:r>
            <a:r>
              <a:rPr lang="en-US" b="1" i="1">
                <a:latin typeface="Constantia" charset="0"/>
              </a:rPr>
              <a:t>t</a:t>
            </a:r>
            <a:r>
              <a:rPr lang="en-US">
                <a:latin typeface="Constantia" charset="0"/>
              </a:rPr>
              <a:t> of the shares, where 1 ≤ </a:t>
            </a:r>
            <a:r>
              <a:rPr lang="en-US" b="1" i="1">
                <a:latin typeface="Constantia" charset="0"/>
              </a:rPr>
              <a:t>t</a:t>
            </a:r>
            <a:r>
              <a:rPr lang="en-US">
                <a:latin typeface="Constantia" charset="0"/>
              </a:rPr>
              <a:t> ≤ </a:t>
            </a:r>
            <a:r>
              <a:rPr lang="en-US" b="1" i="1">
                <a:latin typeface="Constantia" charset="0"/>
              </a:rPr>
              <a:t>n</a:t>
            </a:r>
          </a:p>
          <a:p>
            <a:pPr lvl="2" eaLnBrk="1" hangingPunct="1"/>
            <a:r>
              <a:rPr lang="en-US">
                <a:latin typeface="Constantia" charset="0"/>
              </a:rPr>
              <a:t>Importantly: no information can be gleaned (practically or in some cases theoretically) from fewer than </a:t>
            </a:r>
            <a:r>
              <a:rPr lang="en-US" b="1" i="1">
                <a:latin typeface="Constantia" charset="0"/>
              </a:rPr>
              <a:t>t</a:t>
            </a:r>
            <a:r>
              <a:rPr lang="en-US">
                <a:latin typeface="Constantia" charset="0"/>
              </a:rPr>
              <a:t> shares</a:t>
            </a:r>
          </a:p>
          <a:p>
            <a:pPr eaLnBrk="1" hangingPunct="1"/>
            <a:r>
              <a:rPr lang="en-US">
                <a:latin typeface="Constantia" charset="0"/>
              </a:rPr>
              <a:t>Provides excellent confidentiality and availability:</a:t>
            </a:r>
          </a:p>
          <a:p>
            <a:pPr lvl="1" eaLnBrk="1" hangingPunct="1"/>
            <a:r>
              <a:rPr lang="en-US">
                <a:latin typeface="Constantia" charset="0"/>
              </a:rPr>
              <a:t>Secret remains confidential despite (</a:t>
            </a:r>
            <a:r>
              <a:rPr lang="en-US" b="1" i="1">
                <a:latin typeface="Constantia" charset="0"/>
              </a:rPr>
              <a:t>t</a:t>
            </a:r>
            <a:r>
              <a:rPr lang="en-US">
                <a:latin typeface="Constantia" charset="0"/>
              </a:rPr>
              <a:t> – 1) exposures</a:t>
            </a:r>
          </a:p>
          <a:p>
            <a:pPr lvl="1" eaLnBrk="1" hangingPunct="1"/>
            <a:r>
              <a:rPr lang="en-US">
                <a:latin typeface="Constantia" charset="0"/>
              </a:rPr>
              <a:t>Secret remains available despite (</a:t>
            </a:r>
            <a:r>
              <a:rPr lang="en-US" b="1" i="1">
                <a:latin typeface="Constantia" charset="0"/>
              </a:rPr>
              <a:t>n</a:t>
            </a:r>
            <a:r>
              <a:rPr lang="en-US">
                <a:latin typeface="Constantia" charset="0"/>
              </a:rPr>
              <a:t> – </a:t>
            </a:r>
            <a:r>
              <a:rPr lang="en-US" b="1" i="1">
                <a:latin typeface="Constantia" charset="0"/>
              </a:rPr>
              <a:t>t</a:t>
            </a:r>
            <a:r>
              <a:rPr lang="en-US">
                <a:latin typeface="Constantia" charset="0"/>
              </a:rPr>
              <a:t>) erasures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US">
                <a:latin typeface="Calibri" charset="0"/>
              </a:rPr>
              <a:t>Necessity of Rebuilding</a:t>
            </a:r>
          </a:p>
        </p:txBody>
      </p:sp>
      <p:sp>
        <p:nvSpPr>
          <p:cNvPr id="50178" name="Content Placeholder 2"/>
          <p:cNvSpPr>
            <a:spLocks noGrp="1"/>
          </p:cNvSpPr>
          <p:nvPr>
            <p:ph idx="1"/>
          </p:nvPr>
        </p:nvSpPr>
        <p:spPr/>
        <p:txBody>
          <a:bodyPr/>
          <a:lstStyle/>
          <a:p>
            <a:pPr eaLnBrk="1" hangingPunct="1"/>
            <a:r>
              <a:rPr lang="en-US">
                <a:latin typeface="Constantia" charset="0"/>
              </a:rPr>
              <a:t>As costly and risky as rebuilding is, it is necessary to achieve any degree of reliability for the secret</a:t>
            </a:r>
          </a:p>
          <a:p>
            <a:pPr eaLnBrk="1" hangingPunct="1"/>
            <a:r>
              <a:rPr lang="en-US">
                <a:latin typeface="Constantia" charset="0"/>
              </a:rPr>
              <a:t>Assume MTTF of a disk is 20 years (5% AFR):</a:t>
            </a:r>
          </a:p>
          <a:p>
            <a:pPr eaLnBrk="1" hangingPunct="1"/>
            <a:r>
              <a:rPr lang="en-US">
                <a:latin typeface="Constantia" charset="0"/>
              </a:rPr>
              <a:t>For a </a:t>
            </a:r>
            <a:r>
              <a:rPr lang="en-US" b="1" i="1">
                <a:latin typeface="Constantia" charset="0"/>
              </a:rPr>
              <a:t>t</a:t>
            </a:r>
            <a:r>
              <a:rPr lang="en-US">
                <a:latin typeface="Constantia" charset="0"/>
              </a:rPr>
              <a:t>=5, </a:t>
            </a:r>
            <a:r>
              <a:rPr lang="en-US" b="1" i="1">
                <a:latin typeface="Constantia" charset="0"/>
              </a:rPr>
              <a:t>n</a:t>
            </a:r>
            <a:r>
              <a:rPr lang="en-US">
                <a:latin typeface="Constantia" charset="0"/>
              </a:rPr>
              <a:t>=9 Secret Sharing Scheme with shares stored on these drives, and no rebuilding,</a:t>
            </a:r>
          </a:p>
          <a:p>
            <a:pPr lvl="1" eaLnBrk="1" hangingPunct="1"/>
            <a:r>
              <a:rPr lang="en-US">
                <a:latin typeface="Constantia" charset="0"/>
              </a:rPr>
              <a:t>Mean Time to Irrecoverable loss of Secret:</a:t>
            </a:r>
          </a:p>
          <a:p>
            <a:pPr lvl="2" eaLnBrk="1" hangingPunct="1"/>
            <a:r>
              <a:rPr lang="en-US">
                <a:latin typeface="Constantia" charset="0"/>
              </a:rPr>
              <a:t>Time to (</a:t>
            </a:r>
            <a:r>
              <a:rPr lang="en-US" b="1" i="1">
                <a:latin typeface="Constantia" charset="0"/>
              </a:rPr>
              <a:t>n</a:t>
            </a:r>
            <a:r>
              <a:rPr lang="en-US">
                <a:latin typeface="Constantia" charset="0"/>
              </a:rPr>
              <a:t> – </a:t>
            </a:r>
            <a:r>
              <a:rPr lang="en-US" b="1" i="1">
                <a:latin typeface="Constantia" charset="0"/>
              </a:rPr>
              <a:t>t</a:t>
            </a:r>
            <a:r>
              <a:rPr lang="en-US">
                <a:latin typeface="Constantia" charset="0"/>
              </a:rPr>
              <a:t> + 1) disk failures = (20 years / 9) + (20 years / 8) + (20 years / 7) + (20 years / 6) + (20 years / 5) = 14.91 years</a:t>
            </a:r>
          </a:p>
          <a:p>
            <a:pPr lvl="2" eaLnBrk="1" hangingPunct="1"/>
            <a:r>
              <a:rPr lang="en-US">
                <a:latin typeface="Constantia" charset="0"/>
              </a:rPr>
              <a:t>This is a 6.7% annual failure rate</a:t>
            </a:r>
          </a:p>
          <a:p>
            <a:pPr lvl="2" eaLnBrk="1" hangingPunct="1"/>
            <a:r>
              <a:rPr lang="en-US" b="1">
                <a:latin typeface="Constantia" charset="0"/>
              </a:rPr>
              <a:t>Less reliable than storing secret on just a single disk!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US">
                <a:latin typeface="Calibri" charset="0"/>
              </a:rPr>
              <a:t>Power of Rebuilding</a:t>
            </a:r>
          </a:p>
        </p:txBody>
      </p:sp>
      <p:sp>
        <p:nvSpPr>
          <p:cNvPr id="51202" name="Content Placeholder 2"/>
          <p:cNvSpPr>
            <a:spLocks noGrp="1"/>
          </p:cNvSpPr>
          <p:nvPr>
            <p:ph idx="1"/>
          </p:nvPr>
        </p:nvSpPr>
        <p:spPr/>
        <p:txBody>
          <a:bodyPr/>
          <a:lstStyle/>
          <a:p>
            <a:pPr eaLnBrk="1" hangingPunct="1"/>
            <a:r>
              <a:rPr lang="en-US">
                <a:latin typeface="Constantia" charset="0"/>
              </a:rPr>
              <a:t>If we assume the same drives, the same </a:t>
            </a:r>
            <a:r>
              <a:rPr lang="en-US" b="1" i="1">
                <a:latin typeface="Constantia" charset="0"/>
              </a:rPr>
              <a:t>t</a:t>
            </a:r>
            <a:r>
              <a:rPr lang="en-US">
                <a:latin typeface="Constantia" charset="0"/>
              </a:rPr>
              <a:t>=5, </a:t>
            </a:r>
            <a:r>
              <a:rPr lang="en-US" b="1" i="1">
                <a:latin typeface="Constantia" charset="0"/>
              </a:rPr>
              <a:t>n</a:t>
            </a:r>
            <a:r>
              <a:rPr lang="en-US">
                <a:latin typeface="Constantia" charset="0"/>
              </a:rPr>
              <a:t>=9 Secret Sharing Scheme, but add rebuilding</a:t>
            </a:r>
          </a:p>
          <a:p>
            <a:pPr eaLnBrk="1" hangingPunct="1"/>
            <a:endParaRPr lang="en-US">
              <a:latin typeface="Constantia" charset="0"/>
            </a:endParaRPr>
          </a:p>
          <a:p>
            <a:pPr eaLnBrk="1" hangingPunct="1"/>
            <a:r>
              <a:rPr lang="en-US">
                <a:latin typeface="Constantia" charset="0"/>
              </a:rPr>
              <a:t>Assume a 48 hour time window to rebuild lost shares:</a:t>
            </a:r>
          </a:p>
          <a:p>
            <a:pPr lvl="1" eaLnBrk="1" hangingPunct="1"/>
            <a:r>
              <a:rPr lang="en-US">
                <a:latin typeface="Constantia" charset="0"/>
              </a:rPr>
              <a:t>Mean time to Irrecoverable Loss of Secret would be:</a:t>
            </a:r>
          </a:p>
          <a:p>
            <a:pPr lvl="2" eaLnBrk="1" hangingPunct="1"/>
            <a:r>
              <a:rPr lang="en-US">
                <a:latin typeface="Constantia" charset="0"/>
              </a:rPr>
              <a:t>5.63 trillion years</a:t>
            </a:r>
          </a:p>
          <a:p>
            <a:pPr lvl="2" eaLnBrk="1" hangingPunct="1"/>
            <a:r>
              <a:rPr lang="en-US">
                <a:latin typeface="Constantia" charset="0"/>
              </a:rPr>
              <a:t>Chance of losing secret over 100 years:</a:t>
            </a:r>
          </a:p>
          <a:p>
            <a:pPr lvl="3" eaLnBrk="1" hangingPunct="1"/>
            <a:r>
              <a:rPr lang="en-US" b="1">
                <a:latin typeface="Constantia" charset="0"/>
              </a:rPr>
              <a:t>Less than 1 chance in 50 billion!</a:t>
            </a:r>
          </a:p>
          <a:p>
            <a:pPr lvl="2" eaLnBrk="1" hangingPunct="1"/>
            <a:endParaRPr lang="en-US">
              <a:latin typeface="Constantia"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r>
              <a:rPr lang="en-US">
                <a:latin typeface="Calibri" charset="0"/>
              </a:rPr>
              <a:t>Rebuilding Conclusions</a:t>
            </a:r>
          </a:p>
        </p:txBody>
      </p:sp>
      <p:sp>
        <p:nvSpPr>
          <p:cNvPr id="52226" name="Content Placeholder 2"/>
          <p:cNvSpPr>
            <a:spLocks noGrp="1"/>
          </p:cNvSpPr>
          <p:nvPr>
            <p:ph idx="1"/>
          </p:nvPr>
        </p:nvSpPr>
        <p:spPr/>
        <p:txBody>
          <a:bodyPr/>
          <a:lstStyle/>
          <a:p>
            <a:pPr eaLnBrk="1" hangingPunct="1"/>
            <a:r>
              <a:rPr lang="en-US">
                <a:latin typeface="Constantia" charset="0"/>
              </a:rPr>
              <a:t>It’s costly, dangerous, but nonetheless necessary</a:t>
            </a:r>
          </a:p>
          <a:p>
            <a:pPr eaLnBrk="1" hangingPunct="1"/>
            <a:endParaRPr lang="en-US">
              <a:latin typeface="Constantia" charset="0"/>
            </a:endParaRPr>
          </a:p>
          <a:p>
            <a:pPr eaLnBrk="1" hangingPunct="1"/>
            <a:r>
              <a:rPr lang="en-US">
                <a:latin typeface="Constantia" charset="0"/>
              </a:rPr>
              <a:t>A rebuild method that did not require shareholders to disclose their shares, or for the secret to be recovered every time a disk failed would be ideal</a:t>
            </a:r>
          </a:p>
          <a:p>
            <a:pPr eaLnBrk="1" hangingPunct="1"/>
            <a:endParaRPr lang="en-US">
              <a:latin typeface="Constantia" charset="0"/>
            </a:endParaRPr>
          </a:p>
          <a:p>
            <a:pPr eaLnBrk="1" hangingPunct="1"/>
            <a:r>
              <a:rPr lang="en-US">
                <a:latin typeface="Constantia" charset="0"/>
              </a:rPr>
              <a:t>The above sounds like a pipe dream, but the math tells us that this is indeed possible, and in fact, that it can be more efficient than conventional rebuilding!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r>
              <a:rPr lang="en-US">
                <a:latin typeface="Calibri" charset="0"/>
              </a:rPr>
              <a:t>Partial Rebuilding</a:t>
            </a:r>
          </a:p>
        </p:txBody>
      </p:sp>
      <p:sp>
        <p:nvSpPr>
          <p:cNvPr id="53250" name="Content Placeholder 2"/>
          <p:cNvSpPr>
            <a:spLocks noGrp="1"/>
          </p:cNvSpPr>
          <p:nvPr>
            <p:ph idx="1"/>
          </p:nvPr>
        </p:nvSpPr>
        <p:spPr/>
        <p:txBody>
          <a:bodyPr/>
          <a:lstStyle/>
          <a:p>
            <a:pPr eaLnBrk="1" hangingPunct="1"/>
            <a:r>
              <a:rPr lang="en-US">
                <a:latin typeface="Constantia" charset="0"/>
              </a:rPr>
              <a:t>Partial rebuilding splits the rebuild operation into two separate mathematical stages:</a:t>
            </a:r>
          </a:p>
          <a:p>
            <a:pPr lvl="1" eaLnBrk="1" hangingPunct="1"/>
            <a:r>
              <a:rPr lang="en-US">
                <a:latin typeface="Constantia" charset="0"/>
              </a:rPr>
              <a:t>The first stage generates “partial” rebuild results</a:t>
            </a:r>
          </a:p>
          <a:p>
            <a:pPr lvl="1" eaLnBrk="1" hangingPunct="1"/>
            <a:r>
              <a:rPr lang="en-US">
                <a:latin typeface="Constantia" charset="0"/>
              </a:rPr>
              <a:t>The second stage combines the partial results</a:t>
            </a:r>
          </a:p>
          <a:p>
            <a:pPr lvl="2" eaLnBrk="1" hangingPunct="1"/>
            <a:r>
              <a:rPr lang="en-US">
                <a:latin typeface="Constantia" charset="0"/>
              </a:rPr>
              <a:t>The share is recovered without ever reconstructing the secret</a:t>
            </a:r>
          </a:p>
          <a:p>
            <a:pPr eaLnBrk="1" hangingPunct="1"/>
            <a:r>
              <a:rPr lang="en-US">
                <a:latin typeface="Constantia" charset="0"/>
              </a:rPr>
              <a:t>The combination can occur in different ways to decrease network overhead and increase performance</a:t>
            </a:r>
          </a:p>
          <a:p>
            <a:pPr eaLnBrk="1" hangingPunct="1"/>
            <a:r>
              <a:rPr lang="en-US">
                <a:latin typeface="Constantia" charset="0"/>
              </a:rPr>
              <a:t>The partial results can also be masked in such a way that no one learns anything they didn’t already know</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US">
                <a:latin typeface="Calibri" charset="0"/>
              </a:rPr>
              <a:t>Traditional Rebuilding</a:t>
            </a:r>
          </a:p>
        </p:txBody>
      </p:sp>
      <p:graphicFrame>
        <p:nvGraphicFramePr>
          <p:cNvPr id="6"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graphicFrame>
        <p:nvGraphicFramePr>
          <p:cNvPr id="7" name="Content Placeholder 4"/>
          <p:cNvGraphicFramePr>
            <a:graphicFrameLocks/>
          </p:cNvGraphicFramePr>
          <p:nvPr/>
        </p:nvGraphicFramePr>
        <p:xfrm>
          <a:off x="3657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54302" name="TextBox 8"/>
          <p:cNvSpPr txBox="1">
            <a:spLocks noChangeArrowheads="1"/>
          </p:cNvSpPr>
          <p:nvPr/>
        </p:nvSpPr>
        <p:spPr bwMode="auto">
          <a:xfrm>
            <a:off x="32004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54303" name="TextBox 9"/>
          <p:cNvSpPr txBox="1">
            <a:spLocks noChangeArrowheads="1"/>
          </p:cNvSpPr>
          <p:nvPr/>
        </p:nvSpPr>
        <p:spPr bwMode="auto">
          <a:xfrm>
            <a:off x="3352800" y="2057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inputs</a:t>
            </a:r>
          </a:p>
        </p:txBody>
      </p:sp>
      <p:sp>
        <p:nvSpPr>
          <p:cNvPr id="54304" name="TextBox 10"/>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outputs</a:t>
            </a:r>
          </a:p>
        </p:txBody>
      </p:sp>
      <p:graphicFrame>
        <p:nvGraphicFramePr>
          <p:cNvPr id="13"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54343" name="TextBox 13"/>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54344" name="TextBox 14"/>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r>
              <a:rPr lang="en-US">
                <a:latin typeface="Calibri" charset="0"/>
              </a:rPr>
              <a:t>Traditional Rebuilding</a:t>
            </a:r>
          </a:p>
        </p:txBody>
      </p:sp>
      <p:sp>
        <p:nvSpPr>
          <p:cNvPr id="55298" name="TextBox 4"/>
          <p:cNvSpPr txBox="1">
            <a:spLocks noChangeArrowheads="1"/>
          </p:cNvSpPr>
          <p:nvPr/>
        </p:nvSpPr>
        <p:spPr bwMode="auto">
          <a:xfrm>
            <a:off x="3810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1</a:t>
            </a:r>
            <a:r>
              <a:rPr lang="en-US" sz="1800">
                <a:solidFill>
                  <a:srgbClr val="000000"/>
                </a:solidFill>
                <a:cs typeface="Arial" charset="0"/>
              </a:rPr>
              <a:t>×</a:t>
            </a:r>
            <a:r>
              <a:rPr lang="en-US" sz="1800"/>
              <a:t>5 encoding vector V</a:t>
            </a:r>
          </a:p>
        </p:txBody>
      </p:sp>
      <p:sp>
        <p:nvSpPr>
          <p:cNvPr id="55299" name="TextBox 7"/>
          <p:cNvSpPr txBox="1">
            <a:spLocks noChangeArrowheads="1"/>
          </p:cNvSpPr>
          <p:nvPr/>
        </p:nvSpPr>
        <p:spPr bwMode="auto">
          <a:xfrm>
            <a:off x="32004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55300" name="TextBox 10"/>
          <p:cNvSpPr txBox="1">
            <a:spLocks noChangeArrowheads="1"/>
          </p:cNvSpPr>
          <p:nvPr/>
        </p:nvSpPr>
        <p:spPr bwMode="auto">
          <a:xfrm>
            <a:off x="44196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rebuilt output</a:t>
            </a:r>
          </a:p>
        </p:txBody>
      </p:sp>
      <p:graphicFrame>
        <p:nvGraphicFramePr>
          <p:cNvPr id="21" name="Content Placeholder 4"/>
          <p:cNvGraphicFramePr>
            <a:graphicFrameLocks/>
          </p:cNvGraphicFramePr>
          <p:nvPr/>
        </p:nvGraphicFramePr>
        <p:xfrm>
          <a:off x="3657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55315" name="TextBox 22"/>
          <p:cNvSpPr txBox="1">
            <a:spLocks noChangeArrowheads="1"/>
          </p:cNvSpPr>
          <p:nvPr/>
        </p:nvSpPr>
        <p:spPr bwMode="auto">
          <a:xfrm>
            <a:off x="3352800" y="2057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inputs</a:t>
            </a:r>
          </a:p>
        </p:txBody>
      </p:sp>
      <p:sp>
        <p:nvSpPr>
          <p:cNvPr id="55316" name="TextBox 23"/>
          <p:cNvSpPr txBox="1">
            <a:spLocks noChangeArrowheads="1"/>
          </p:cNvSpPr>
          <p:nvPr/>
        </p:nvSpPr>
        <p:spPr bwMode="auto">
          <a:xfrm>
            <a:off x="43291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25" name="Content Placeholder 4"/>
          <p:cNvGraphicFramePr>
            <a:graphicFrameLocks/>
          </p:cNvGraphicFramePr>
          <p:nvPr/>
        </p:nvGraphicFramePr>
        <p:xfrm>
          <a:off x="3810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26" name="Content Placeholder 4"/>
          <p:cNvGraphicFramePr>
            <a:graphicFrameLocks/>
          </p:cNvGraphicFramePr>
          <p:nvPr/>
        </p:nvGraphicFramePr>
        <p:xfrm>
          <a:off x="50292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pPr eaLnBrk="1" hangingPunct="1"/>
            <a:r>
              <a:rPr lang="en-US">
                <a:latin typeface="Calibri" charset="0"/>
              </a:rPr>
              <a:t>Full Rebuild Process</a:t>
            </a:r>
          </a:p>
        </p:txBody>
      </p:sp>
      <p:graphicFrame>
        <p:nvGraphicFramePr>
          <p:cNvPr id="4"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sp>
        <p:nvSpPr>
          <p:cNvPr id="56336"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outputs</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56375"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56376"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56377" name="TextBox 11"/>
          <p:cNvSpPr txBox="1">
            <a:spLocks noChangeArrowheads="1"/>
          </p:cNvSpPr>
          <p:nvPr/>
        </p:nvSpPr>
        <p:spPr bwMode="auto">
          <a:xfrm>
            <a:off x="35052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1</a:t>
            </a:r>
            <a:r>
              <a:rPr lang="en-US" sz="1800">
                <a:solidFill>
                  <a:srgbClr val="000000"/>
                </a:solidFill>
                <a:cs typeface="Arial" charset="0"/>
              </a:rPr>
              <a:t>×</a:t>
            </a:r>
            <a:r>
              <a:rPr lang="en-US" sz="1800"/>
              <a:t>5 encoding vector V</a:t>
            </a:r>
          </a:p>
        </p:txBody>
      </p:sp>
      <p:sp>
        <p:nvSpPr>
          <p:cNvPr id="56378" name="TextBox 12"/>
          <p:cNvSpPr txBox="1">
            <a:spLocks noChangeArrowheads="1"/>
          </p:cNvSpPr>
          <p:nvPr/>
        </p:nvSpPr>
        <p:spPr bwMode="auto">
          <a:xfrm>
            <a:off x="31242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56379" name="TextBox 13"/>
          <p:cNvSpPr txBox="1">
            <a:spLocks noChangeArrowheads="1"/>
          </p:cNvSpPr>
          <p:nvPr/>
        </p:nvSpPr>
        <p:spPr bwMode="auto">
          <a:xfrm>
            <a:off x="64008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rebuilt output</a:t>
            </a:r>
          </a:p>
        </p:txBody>
      </p:sp>
      <p:sp>
        <p:nvSpPr>
          <p:cNvPr id="56380" name="TextBox 16"/>
          <p:cNvSpPr txBox="1">
            <a:spLocks noChangeArrowheads="1"/>
          </p:cNvSpPr>
          <p:nvPr/>
        </p:nvSpPr>
        <p:spPr bwMode="auto">
          <a:xfrm>
            <a:off x="64627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8" name="Content Placeholder 4"/>
          <p:cNvGraphicFramePr>
            <a:graphicFrameLocks/>
          </p:cNvGraphicFramePr>
          <p:nvPr/>
        </p:nvGraphicFramePr>
        <p:xfrm>
          <a:off x="35052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9" name="Content Placeholder 4"/>
          <p:cNvGraphicFramePr>
            <a:graphicFrameLocks/>
          </p:cNvGraphicFramePr>
          <p:nvPr/>
        </p:nvGraphicFramePr>
        <p:xfrm>
          <a:off x="7010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r>
              <a:rPr lang="en-US">
                <a:latin typeface="Calibri" charset="0"/>
              </a:rPr>
              <a:t>Decomposed Rebuild Process</a:t>
            </a:r>
          </a:p>
        </p:txBody>
      </p:sp>
      <p:graphicFrame>
        <p:nvGraphicFramePr>
          <p:cNvPr id="4"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sp>
        <p:nvSpPr>
          <p:cNvPr id="57360"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outputs</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57399"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57400"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57401" name="TextBox 12"/>
          <p:cNvSpPr txBox="1">
            <a:spLocks noChangeArrowheads="1"/>
          </p:cNvSpPr>
          <p:nvPr/>
        </p:nvSpPr>
        <p:spPr bwMode="auto">
          <a:xfrm>
            <a:off x="36433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5" name="Content Placeholder 4"/>
          <p:cNvGraphicFramePr>
            <a:graphicFrameLocks/>
          </p:cNvGraphicFramePr>
          <p:nvPr/>
        </p:nvGraphicFramePr>
        <p:xfrm>
          <a:off x="4556125"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57416" name="TextBox 15"/>
          <p:cNvSpPr txBox="1">
            <a:spLocks noChangeArrowheads="1"/>
          </p:cNvSpPr>
          <p:nvPr/>
        </p:nvSpPr>
        <p:spPr bwMode="auto">
          <a:xfrm>
            <a:off x="3581400" y="20574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inputs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r>
              <a:rPr lang="en-US">
                <a:latin typeface="Calibri" charset="0"/>
              </a:rPr>
              <a:t>Decomposed Rebuild Process</a:t>
            </a:r>
          </a:p>
        </p:txBody>
      </p:sp>
      <p:graphicFrame>
        <p:nvGraphicFramePr>
          <p:cNvPr id="4"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58384"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58423"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58424"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58425" name="TextBox 12"/>
          <p:cNvSpPr txBox="1">
            <a:spLocks noChangeArrowheads="1"/>
          </p:cNvSpPr>
          <p:nvPr/>
        </p:nvSpPr>
        <p:spPr bwMode="auto">
          <a:xfrm>
            <a:off x="36433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5" name="Content Placeholder 4"/>
          <p:cNvGraphicFramePr>
            <a:graphicFrameLocks/>
          </p:cNvGraphicFramePr>
          <p:nvPr/>
        </p:nvGraphicFramePr>
        <p:xfrm>
          <a:off x="4556125"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alpha val="50000"/>
                      </a:srgbClr>
                    </a:solidFill>
                  </a:tcPr>
                </a:tc>
              </a:tr>
            </a:tbl>
          </a:graphicData>
        </a:graphic>
      </p:graphicFrame>
      <p:sp>
        <p:nvSpPr>
          <p:cNvPr id="58440" name="TextBox 15"/>
          <p:cNvSpPr txBox="1">
            <a:spLocks noChangeArrowheads="1"/>
          </p:cNvSpPr>
          <p:nvPr/>
        </p:nvSpPr>
        <p:spPr bwMode="auto">
          <a:xfrm>
            <a:off x="35814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partially decoded result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eaLnBrk="1" hangingPunct="1"/>
            <a:r>
              <a:rPr lang="en-US">
                <a:latin typeface="Calibri" charset="0"/>
              </a:rPr>
              <a:t>Decomposed Rebuild Process</a:t>
            </a:r>
          </a:p>
        </p:txBody>
      </p:sp>
      <p:graphicFrame>
        <p:nvGraphicFramePr>
          <p:cNvPr id="4"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59408"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59447"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59448"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59449" name="TextBox 12"/>
          <p:cNvSpPr txBox="1">
            <a:spLocks noChangeArrowheads="1"/>
          </p:cNvSpPr>
          <p:nvPr/>
        </p:nvSpPr>
        <p:spPr bwMode="auto">
          <a:xfrm>
            <a:off x="36433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5" name="Content Placeholder 4"/>
          <p:cNvGraphicFramePr>
            <a:graphicFrameLocks/>
          </p:cNvGraphicFramePr>
          <p:nvPr/>
        </p:nvGraphicFramePr>
        <p:xfrm>
          <a:off x="4556125"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alpha val="50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alpha val="50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alpha val="50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alpha val="50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alpha val="50000"/>
                      </a:schemeClr>
                    </a:solidFill>
                  </a:tcPr>
                </a:tc>
              </a:tr>
            </a:tbl>
          </a:graphicData>
        </a:graphic>
      </p:graphicFrame>
      <p:sp>
        <p:nvSpPr>
          <p:cNvPr id="59464" name="TextBox 15"/>
          <p:cNvSpPr txBox="1">
            <a:spLocks noChangeArrowheads="1"/>
          </p:cNvSpPr>
          <p:nvPr/>
        </p:nvSpPr>
        <p:spPr bwMode="auto">
          <a:xfrm>
            <a:off x="35814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partially decoded result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a:latin typeface="Calibri" charset="0"/>
              </a:rPr>
              <a:t>Comparison of Schemes</a:t>
            </a:r>
          </a:p>
        </p:txBody>
      </p:sp>
      <p:graphicFrame>
        <p:nvGraphicFramePr>
          <p:cNvPr id="4" name="Content Placeholder 3"/>
          <p:cNvGraphicFramePr>
            <a:graphicFrameLocks noGrp="1"/>
          </p:cNvGraphicFramePr>
          <p:nvPr>
            <p:ph idx="1"/>
          </p:nvPr>
        </p:nvGraphicFramePr>
        <p:xfrm>
          <a:off x="304800" y="2209800"/>
          <a:ext cx="8534400" cy="3903663"/>
        </p:xfrm>
        <a:graphic>
          <a:graphicData uri="http://schemas.openxmlformats.org/drawingml/2006/table">
            <a:tbl>
              <a:tblPr/>
              <a:tblGrid>
                <a:gridCol w="1263650"/>
                <a:gridCol w="2698750"/>
                <a:gridCol w="1447800"/>
                <a:gridCol w="1417638"/>
                <a:gridCol w="1706562"/>
              </a:tblGrid>
              <a:tr h="427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onstantia" charset="0"/>
                          <a:ea typeface="ＭＳ Ｐゴシック" charset="0"/>
                        </a:rPr>
                        <a:t>Name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onstantia" charset="0"/>
                          <a:ea typeface="ＭＳ Ｐゴシック" charset="0"/>
                        </a:rPr>
                        <a:t>Mathematical Basis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onstantia" charset="0"/>
                          <a:ea typeface="ＭＳ Ｐゴシック" charset="0"/>
                        </a:rPr>
                        <a:t>Space</a:t>
                      </a:r>
                      <a:endParaRPr kumimoji="0" lang="en-US" sz="1800" b="1" i="0" u="none" strike="noStrike" cap="none" normalizeH="0" baseline="0" dirty="0">
                        <a:ln>
                          <a:noFill/>
                        </a:ln>
                        <a:solidFill>
                          <a:srgbClr val="FFFFFF"/>
                        </a:solidFill>
                        <a:effectLst/>
                        <a:latin typeface="Constantia" charset="0"/>
                        <a:ea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onstantia" charset="0"/>
                          <a:ea typeface="ＭＳ Ｐゴシック" charset="0"/>
                        </a:rPr>
                        <a:t>Time</a:t>
                      </a:r>
                      <a:endParaRPr kumimoji="0" lang="en-US" sz="1800" b="1" i="0" u="none" strike="noStrike" cap="none" normalizeH="0" baseline="0" dirty="0">
                        <a:ln>
                          <a:noFill/>
                        </a:ln>
                        <a:solidFill>
                          <a:srgbClr val="FFFFFF"/>
                        </a:solidFill>
                        <a:effectLst/>
                        <a:latin typeface="Constantia" charset="0"/>
                        <a:ea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onstantia" charset="0"/>
                          <a:ea typeface="ＭＳ Ｐゴシック" charset="0"/>
                        </a:rPr>
                        <a:t>Security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95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onstantia" charset="0"/>
                          <a:ea typeface="ＭＳ Ｐゴシック" charset="0"/>
                        </a:rPr>
                        <a:t>Blakley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onstantia" charset="0"/>
                          <a:ea typeface="ＭＳ Ｐゴシック" charset="0"/>
                        </a:rPr>
                        <a:t>Hyperplane Geometry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onstantia" charset="0"/>
                          <a:ea typeface="ＭＳ Ｐゴシック" charset="0"/>
                        </a:rPr>
                        <a:t>O(n × t × 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O(n × t × 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Informational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695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Shamir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Polynomial Interpolation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O(n × 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O(n × t × 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Informational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695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onstantia" charset="0"/>
                          <a:ea typeface="ＭＳ Ｐゴシック" charset="0"/>
                        </a:rPr>
                        <a:t>XOR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Bitwise Exclusive-or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O(n × 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O(n × 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Informational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695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SSMS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Information Dispersal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O((n / t) × 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O(n × 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Computational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695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AONT-RS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Erasure Codes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O((n / t) × 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onstantia" charset="0"/>
                          <a:ea typeface="ＭＳ Ｐゴシック" charset="0"/>
                        </a:rPr>
                        <a:t>O((n - t) × 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onstantia" charset="0"/>
                          <a:ea typeface="ＭＳ Ｐゴシック" charset="0"/>
                        </a:rPr>
                        <a:t>Computational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pPr eaLnBrk="1" hangingPunct="1"/>
            <a:r>
              <a:rPr lang="en-US">
                <a:latin typeface="Calibri" charset="0"/>
              </a:rPr>
              <a:t>Decomposed Rebuild Process</a:t>
            </a:r>
          </a:p>
        </p:txBody>
      </p:sp>
      <p:graphicFrame>
        <p:nvGraphicFramePr>
          <p:cNvPr id="4"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60432"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60471"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60472"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0473" name="TextBox 12"/>
          <p:cNvSpPr txBox="1">
            <a:spLocks noChangeArrowheads="1"/>
          </p:cNvSpPr>
          <p:nvPr/>
        </p:nvSpPr>
        <p:spPr bwMode="auto">
          <a:xfrm>
            <a:off x="36433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5" name="Content Placeholder 4"/>
          <p:cNvGraphicFramePr>
            <a:graphicFrameLocks/>
          </p:cNvGraphicFramePr>
          <p:nvPr/>
        </p:nvGraphicFramePr>
        <p:xfrm>
          <a:off x="4556125"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alpha val="50000"/>
                      </a:srgbClr>
                    </a:solidFill>
                  </a:tcPr>
                </a:tc>
              </a:tr>
            </a:tbl>
          </a:graphicData>
        </a:graphic>
      </p:graphicFrame>
      <p:sp>
        <p:nvSpPr>
          <p:cNvPr id="60488" name="TextBox 15"/>
          <p:cNvSpPr txBox="1">
            <a:spLocks noChangeArrowheads="1"/>
          </p:cNvSpPr>
          <p:nvPr/>
        </p:nvSpPr>
        <p:spPr bwMode="auto">
          <a:xfrm>
            <a:off x="35814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partially decoded result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pPr eaLnBrk="1" hangingPunct="1"/>
            <a:r>
              <a:rPr lang="en-US">
                <a:latin typeface="Calibri" charset="0"/>
              </a:rPr>
              <a:t>Decomposed Rebuild Process</a:t>
            </a:r>
          </a:p>
        </p:txBody>
      </p:sp>
      <p:graphicFrame>
        <p:nvGraphicFramePr>
          <p:cNvPr id="4"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61456"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61495"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61496"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1497" name="TextBox 12"/>
          <p:cNvSpPr txBox="1">
            <a:spLocks noChangeArrowheads="1"/>
          </p:cNvSpPr>
          <p:nvPr/>
        </p:nvSpPr>
        <p:spPr bwMode="auto">
          <a:xfrm>
            <a:off x="36433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5" name="Content Placeholder 4"/>
          <p:cNvGraphicFramePr>
            <a:graphicFrameLocks/>
          </p:cNvGraphicFramePr>
          <p:nvPr/>
        </p:nvGraphicFramePr>
        <p:xfrm>
          <a:off x="4556125"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alpha val="50000"/>
                      </a:srgb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alpha val="50000"/>
                      </a:srgbClr>
                    </a:solidFill>
                  </a:tcPr>
                </a:tc>
              </a:tr>
            </a:tbl>
          </a:graphicData>
        </a:graphic>
      </p:graphicFrame>
      <p:sp>
        <p:nvSpPr>
          <p:cNvPr id="61512" name="TextBox 15"/>
          <p:cNvSpPr txBox="1">
            <a:spLocks noChangeArrowheads="1"/>
          </p:cNvSpPr>
          <p:nvPr/>
        </p:nvSpPr>
        <p:spPr bwMode="auto">
          <a:xfrm>
            <a:off x="35814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partially decoded result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pPr eaLnBrk="1" hangingPunct="1"/>
            <a:r>
              <a:rPr lang="en-US">
                <a:latin typeface="Calibri" charset="0"/>
              </a:rPr>
              <a:t>Decomposed Rebuild Process</a:t>
            </a:r>
          </a:p>
        </p:txBody>
      </p:sp>
      <p:graphicFrame>
        <p:nvGraphicFramePr>
          <p:cNvPr id="4"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sp>
        <p:nvSpPr>
          <p:cNvPr id="62480"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62519"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62520"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2521" name="TextBox 12"/>
          <p:cNvSpPr txBox="1">
            <a:spLocks noChangeArrowheads="1"/>
          </p:cNvSpPr>
          <p:nvPr/>
        </p:nvSpPr>
        <p:spPr bwMode="auto">
          <a:xfrm>
            <a:off x="36433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5" name="Content Placeholder 4"/>
          <p:cNvGraphicFramePr>
            <a:graphicFrameLocks/>
          </p:cNvGraphicFramePr>
          <p:nvPr/>
        </p:nvGraphicFramePr>
        <p:xfrm>
          <a:off x="4556125"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alpha val="50000"/>
                      </a:srgbClr>
                    </a:solidFill>
                  </a:tcPr>
                </a:tc>
              </a:tr>
            </a:tbl>
          </a:graphicData>
        </a:graphic>
      </p:graphicFrame>
      <p:sp>
        <p:nvSpPr>
          <p:cNvPr id="62536" name="TextBox 15"/>
          <p:cNvSpPr txBox="1">
            <a:spLocks noChangeArrowheads="1"/>
          </p:cNvSpPr>
          <p:nvPr/>
        </p:nvSpPr>
        <p:spPr bwMode="auto">
          <a:xfrm>
            <a:off x="35814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partially decoded result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r>
              <a:rPr lang="en-US">
                <a:latin typeface="Calibri" charset="0"/>
              </a:rPr>
              <a:t>Combination Phase</a:t>
            </a:r>
          </a:p>
        </p:txBody>
      </p:sp>
      <p:sp>
        <p:nvSpPr>
          <p:cNvPr id="63490" name="TextBox 12"/>
          <p:cNvSpPr txBox="1">
            <a:spLocks noChangeArrowheads="1"/>
          </p:cNvSpPr>
          <p:nvPr/>
        </p:nvSpPr>
        <p:spPr bwMode="auto">
          <a:xfrm>
            <a:off x="43434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5" name="Content Placeholder 4"/>
          <p:cNvGraphicFramePr>
            <a:graphicFrameLocks/>
          </p:cNvGraphicFramePr>
          <p:nvPr/>
        </p:nvGraphicFramePr>
        <p:xfrm>
          <a:off x="4860925"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63505" name="TextBox 15"/>
          <p:cNvSpPr txBox="1">
            <a:spLocks noChangeArrowheads="1"/>
          </p:cNvSpPr>
          <p:nvPr/>
        </p:nvSpPr>
        <p:spPr bwMode="auto">
          <a:xfrm>
            <a:off x="4648200" y="20574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inputs</a:t>
            </a:r>
          </a:p>
        </p:txBody>
      </p:sp>
      <p:graphicFrame>
        <p:nvGraphicFramePr>
          <p:cNvPr id="12" name="Content Placeholder 4"/>
          <p:cNvGraphicFramePr>
            <a:graphicFrameLocks/>
          </p:cNvGraphicFramePr>
          <p:nvPr/>
        </p:nvGraphicFramePr>
        <p:xfrm>
          <a:off x="36576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alpha val="50000"/>
                      </a:srgbClr>
                    </a:solidFill>
                  </a:tcPr>
                </a:tc>
              </a:tr>
            </a:tbl>
          </a:graphicData>
        </a:graphic>
      </p:graphicFrame>
      <p:graphicFrame>
        <p:nvGraphicFramePr>
          <p:cNvPr id="14" name="Content Placeholder 4"/>
          <p:cNvGraphicFramePr>
            <a:graphicFrameLocks/>
          </p:cNvGraphicFramePr>
          <p:nvPr/>
        </p:nvGraphicFramePr>
        <p:xfrm>
          <a:off x="2803525"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alpha val="50000"/>
                      </a:srgbClr>
                    </a:solidFill>
                  </a:tcPr>
                </a:tc>
              </a:tr>
              <a:tr h="402908">
                <a:tc>
                  <a:txBody>
                    <a:bodyPr/>
                    <a:lstStyle/>
                    <a:p>
                      <a:endParaRPr lang="en-US" sz="180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alpha val="50000"/>
                      </a:srgbClr>
                    </a:solidFill>
                  </a:tcPr>
                </a:tc>
              </a:tr>
            </a:tbl>
          </a:graphicData>
        </a:graphic>
      </p:graphicFrame>
      <p:graphicFrame>
        <p:nvGraphicFramePr>
          <p:cNvPr id="17" name="Content Placeholder 4"/>
          <p:cNvGraphicFramePr>
            <a:graphicFrameLocks/>
          </p:cNvGraphicFramePr>
          <p:nvPr/>
        </p:nvGraphicFramePr>
        <p:xfrm>
          <a:off x="19812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alpha val="50000"/>
                      </a:srgbClr>
                    </a:solidFill>
                  </a:tcPr>
                </a:tc>
              </a:tr>
            </a:tbl>
          </a:graphicData>
        </a:graphic>
      </p:graphicFrame>
      <p:graphicFrame>
        <p:nvGraphicFramePr>
          <p:cNvPr id="18" name="Content Placeholder 4"/>
          <p:cNvGraphicFramePr>
            <a:graphicFrameLocks/>
          </p:cNvGraphicFramePr>
          <p:nvPr/>
        </p:nvGraphicFramePr>
        <p:xfrm>
          <a:off x="11430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alpha val="50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alpha val="50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alpha val="50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alpha val="50000"/>
                      </a:scheme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alpha val="50000"/>
                      </a:schemeClr>
                    </a:solidFill>
                  </a:tcPr>
                </a:tc>
              </a:tr>
            </a:tbl>
          </a:graphicData>
        </a:graphic>
      </p:graphicFrame>
      <p:graphicFrame>
        <p:nvGraphicFramePr>
          <p:cNvPr id="19" name="Content Placeholder 4"/>
          <p:cNvGraphicFramePr>
            <a:graphicFrameLocks/>
          </p:cNvGraphicFramePr>
          <p:nvPr/>
        </p:nvGraphicFramePr>
        <p:xfrm>
          <a:off x="3048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alpha val="50000"/>
                      </a:srgbClr>
                    </a:solidFill>
                  </a:tcPr>
                </a:tc>
              </a:tr>
              <a:tr h="402908">
                <a:tc>
                  <a:txBody>
                    <a:bodyPr/>
                    <a:lstStyle/>
                    <a:p>
                      <a:endParaRPr lang="en-US" sz="18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alpha val="50000"/>
                      </a:srgbClr>
                    </a:solidFill>
                  </a:tcPr>
                </a:tc>
              </a:tr>
            </a:tbl>
          </a:graphicData>
        </a:graphic>
      </p:graphicFrame>
      <p:sp>
        <p:nvSpPr>
          <p:cNvPr id="63576" name="TextBox 19"/>
          <p:cNvSpPr txBox="1">
            <a:spLocks noChangeArrowheads="1"/>
          </p:cNvSpPr>
          <p:nvPr/>
        </p:nvSpPr>
        <p:spPr bwMode="auto">
          <a:xfrm>
            <a:off x="838200" y="3352800"/>
            <a:ext cx="325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3577" name="TextBox 20"/>
          <p:cNvSpPr txBox="1">
            <a:spLocks noChangeArrowheads="1"/>
          </p:cNvSpPr>
          <p:nvPr/>
        </p:nvSpPr>
        <p:spPr bwMode="auto">
          <a:xfrm>
            <a:off x="1655763" y="3352800"/>
            <a:ext cx="325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3578" name="TextBox 21"/>
          <p:cNvSpPr txBox="1">
            <a:spLocks noChangeArrowheads="1"/>
          </p:cNvSpPr>
          <p:nvPr/>
        </p:nvSpPr>
        <p:spPr bwMode="auto">
          <a:xfrm>
            <a:off x="2493963" y="3352800"/>
            <a:ext cx="325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3579" name="TextBox 22"/>
          <p:cNvSpPr txBox="1">
            <a:spLocks noChangeArrowheads="1"/>
          </p:cNvSpPr>
          <p:nvPr/>
        </p:nvSpPr>
        <p:spPr bwMode="auto">
          <a:xfrm>
            <a:off x="3332163" y="3352800"/>
            <a:ext cx="325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3580" name="TextBox 23"/>
          <p:cNvSpPr txBox="1">
            <a:spLocks noChangeArrowheads="1"/>
          </p:cNvSpPr>
          <p:nvPr/>
        </p:nvSpPr>
        <p:spPr bwMode="auto">
          <a:xfrm>
            <a:off x="304800" y="20574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partially decoded results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pPr eaLnBrk="1" hangingPunct="1"/>
            <a:r>
              <a:rPr lang="en-US">
                <a:latin typeface="Calibri" charset="0"/>
              </a:rPr>
              <a:t>Why it Works</a:t>
            </a:r>
          </a:p>
        </p:txBody>
      </p:sp>
      <p:graphicFrame>
        <p:nvGraphicFramePr>
          <p:cNvPr id="4" name="Content Placeholder 4"/>
          <p:cNvGraphicFramePr>
            <a:graphicFrameLocks/>
          </p:cNvGraphicFramePr>
          <p:nvPr/>
        </p:nvGraphicFramePr>
        <p:xfrm>
          <a:off x="25146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sp>
        <p:nvSpPr>
          <p:cNvPr id="64528" name="TextBox 7"/>
          <p:cNvSpPr txBox="1">
            <a:spLocks noChangeArrowheads="1"/>
          </p:cNvSpPr>
          <p:nvPr/>
        </p:nvSpPr>
        <p:spPr bwMode="auto">
          <a:xfrm>
            <a:off x="22860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outputs</a:t>
            </a:r>
          </a:p>
        </p:txBody>
      </p:sp>
      <p:graphicFrame>
        <p:nvGraphicFramePr>
          <p:cNvPr id="9" name="Content Placeholder 4"/>
          <p:cNvGraphicFramePr>
            <a:graphicFrameLocks/>
          </p:cNvGraphicFramePr>
          <p:nvPr/>
        </p:nvGraphicFramePr>
        <p:xfrm>
          <a:off x="3048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64567" name="TextBox 9"/>
          <p:cNvSpPr txBox="1">
            <a:spLocks noChangeArrowheads="1"/>
          </p:cNvSpPr>
          <p:nvPr/>
        </p:nvSpPr>
        <p:spPr bwMode="auto">
          <a:xfrm>
            <a:off x="1524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64568" name="TextBox 10"/>
          <p:cNvSpPr txBox="1">
            <a:spLocks noChangeArrowheads="1"/>
          </p:cNvSpPr>
          <p:nvPr/>
        </p:nvSpPr>
        <p:spPr bwMode="auto">
          <a:xfrm>
            <a:off x="21955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2" name="Content Placeholder 4"/>
          <p:cNvGraphicFramePr>
            <a:graphicFrameLocks/>
          </p:cNvGraphicFramePr>
          <p:nvPr/>
        </p:nvGraphicFramePr>
        <p:xfrm>
          <a:off x="8229600" y="2438400"/>
          <a:ext cx="381000" cy="2014540"/>
        </p:xfrm>
        <a:graphic>
          <a:graphicData uri="http://schemas.openxmlformats.org/drawingml/2006/table">
            <a:tbl>
              <a:tblPr bandRow="1">
                <a:tableStyleId>{5C22544A-7EE6-4342-B048-85BDC9FD1C3A}</a:tableStyleId>
              </a:tblPr>
              <a:tblGrid>
                <a:gridCol w="3810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graphicFrame>
        <p:nvGraphicFramePr>
          <p:cNvPr id="14" name="Content Placeholder 4"/>
          <p:cNvGraphicFramePr>
            <a:graphicFrameLocks/>
          </p:cNvGraphicFramePr>
          <p:nvPr/>
        </p:nvGraphicFramePr>
        <p:xfrm>
          <a:off x="7696200" y="2438400"/>
          <a:ext cx="381000" cy="2014540"/>
        </p:xfrm>
        <a:graphic>
          <a:graphicData uri="http://schemas.openxmlformats.org/drawingml/2006/table">
            <a:tbl>
              <a:tblPr bandRow="1">
                <a:tableStyleId>{5C22544A-7EE6-4342-B048-85BDC9FD1C3A}</a:tableStyleId>
              </a:tblPr>
              <a:tblGrid>
                <a:gridCol w="3810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7" name="Content Placeholder 4"/>
          <p:cNvGraphicFramePr>
            <a:graphicFrameLocks/>
          </p:cNvGraphicFramePr>
          <p:nvPr/>
        </p:nvGraphicFramePr>
        <p:xfrm>
          <a:off x="7086600" y="2438400"/>
          <a:ext cx="381000" cy="2014540"/>
        </p:xfrm>
        <a:graphic>
          <a:graphicData uri="http://schemas.openxmlformats.org/drawingml/2006/table">
            <a:tbl>
              <a:tblPr bandRow="1">
                <a:tableStyleId>{5C22544A-7EE6-4342-B048-85BDC9FD1C3A}</a:tableStyleId>
              </a:tblPr>
              <a:tblGrid>
                <a:gridCol w="3810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8" name="Content Placeholder 4"/>
          <p:cNvGraphicFramePr>
            <a:graphicFrameLocks/>
          </p:cNvGraphicFramePr>
          <p:nvPr/>
        </p:nvGraphicFramePr>
        <p:xfrm>
          <a:off x="6553200" y="2438400"/>
          <a:ext cx="381000" cy="2014540"/>
        </p:xfrm>
        <a:graphic>
          <a:graphicData uri="http://schemas.openxmlformats.org/drawingml/2006/table">
            <a:tbl>
              <a:tblPr bandRow="1">
                <a:tableStyleId>{5C22544A-7EE6-4342-B048-85BDC9FD1C3A}</a:tableStyleId>
              </a:tblPr>
              <a:tblGrid>
                <a:gridCol w="3810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9" name="Content Placeholder 4"/>
          <p:cNvGraphicFramePr>
            <a:graphicFrameLocks/>
          </p:cNvGraphicFramePr>
          <p:nvPr/>
        </p:nvGraphicFramePr>
        <p:xfrm>
          <a:off x="6019800" y="2438400"/>
          <a:ext cx="381000" cy="2014540"/>
        </p:xfrm>
        <a:graphic>
          <a:graphicData uri="http://schemas.openxmlformats.org/drawingml/2006/table">
            <a:tbl>
              <a:tblPr bandRow="1">
                <a:tableStyleId>{5C22544A-7EE6-4342-B048-85BDC9FD1C3A}</a:tableStyleId>
              </a:tblPr>
              <a:tblGrid>
                <a:gridCol w="3810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64639" name="TextBox 19"/>
          <p:cNvSpPr txBox="1">
            <a:spLocks noChangeArrowheads="1"/>
          </p:cNvSpPr>
          <p:nvPr/>
        </p:nvSpPr>
        <p:spPr bwMode="auto">
          <a:xfrm>
            <a:off x="31861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4640" name="TextBox 20"/>
          <p:cNvSpPr txBox="1">
            <a:spLocks noChangeArrowheads="1"/>
          </p:cNvSpPr>
          <p:nvPr/>
        </p:nvSpPr>
        <p:spPr bwMode="auto">
          <a:xfrm>
            <a:off x="6324600" y="3352800"/>
            <a:ext cx="325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 name="Double Bracket 2"/>
          <p:cNvSpPr/>
          <p:nvPr/>
        </p:nvSpPr>
        <p:spPr>
          <a:xfrm>
            <a:off x="5867400" y="2286000"/>
            <a:ext cx="2895600" cy="2286000"/>
          </a:xfrm>
          <a:prstGeom prst="bracketPair">
            <a:avLst>
              <a:gd name="adj" fmla="val 9610"/>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graphicFrame>
        <p:nvGraphicFramePr>
          <p:cNvPr id="22" name="Content Placeholder 4"/>
          <p:cNvGraphicFramePr>
            <a:graphicFrameLocks/>
          </p:cNvGraphicFramePr>
          <p:nvPr/>
        </p:nvGraphicFramePr>
        <p:xfrm>
          <a:off x="36576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64680" name="TextBox 22"/>
          <p:cNvSpPr txBox="1">
            <a:spLocks noChangeArrowheads="1"/>
          </p:cNvSpPr>
          <p:nvPr/>
        </p:nvSpPr>
        <p:spPr bwMode="auto">
          <a:xfrm>
            <a:off x="35052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64681" name="TextBox 23"/>
          <p:cNvSpPr txBox="1">
            <a:spLocks noChangeArrowheads="1"/>
          </p:cNvSpPr>
          <p:nvPr/>
        </p:nvSpPr>
        <p:spPr bwMode="auto">
          <a:xfrm>
            <a:off x="5562600" y="3363913"/>
            <a:ext cx="3190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4682" name="TextBox 24"/>
          <p:cNvSpPr txBox="1">
            <a:spLocks noChangeArrowheads="1"/>
          </p:cNvSpPr>
          <p:nvPr/>
        </p:nvSpPr>
        <p:spPr bwMode="auto">
          <a:xfrm>
            <a:off x="6858000" y="3352800"/>
            <a:ext cx="325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4683" name="TextBox 25"/>
          <p:cNvSpPr txBox="1">
            <a:spLocks noChangeArrowheads="1"/>
          </p:cNvSpPr>
          <p:nvPr/>
        </p:nvSpPr>
        <p:spPr bwMode="auto">
          <a:xfrm>
            <a:off x="7391400" y="3352800"/>
            <a:ext cx="325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4684" name="TextBox 26"/>
          <p:cNvSpPr txBox="1">
            <a:spLocks noChangeArrowheads="1"/>
          </p:cNvSpPr>
          <p:nvPr/>
        </p:nvSpPr>
        <p:spPr bwMode="auto">
          <a:xfrm>
            <a:off x="8001000" y="3352800"/>
            <a:ext cx="325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eaLnBrk="1" hangingPunct="1"/>
            <a:r>
              <a:rPr lang="en-US">
                <a:latin typeface="Calibri" charset="0"/>
              </a:rPr>
              <a:t>Partial Decoding and Encoding</a:t>
            </a:r>
          </a:p>
        </p:txBody>
      </p:sp>
      <p:graphicFrame>
        <p:nvGraphicFramePr>
          <p:cNvPr id="4"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sp>
        <p:nvSpPr>
          <p:cNvPr id="65552"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outputs</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65591"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65592"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5593" name="TextBox 11"/>
          <p:cNvSpPr txBox="1">
            <a:spLocks noChangeArrowheads="1"/>
          </p:cNvSpPr>
          <p:nvPr/>
        </p:nvSpPr>
        <p:spPr bwMode="auto">
          <a:xfrm>
            <a:off x="35052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1</a:t>
            </a:r>
            <a:r>
              <a:rPr lang="en-US" sz="1800">
                <a:solidFill>
                  <a:srgbClr val="000000"/>
                </a:solidFill>
                <a:cs typeface="Arial" charset="0"/>
              </a:rPr>
              <a:t>×</a:t>
            </a:r>
            <a:r>
              <a:rPr lang="en-US" sz="1800"/>
              <a:t>5 encoding vector V</a:t>
            </a:r>
          </a:p>
        </p:txBody>
      </p:sp>
      <p:sp>
        <p:nvSpPr>
          <p:cNvPr id="65594" name="TextBox 12"/>
          <p:cNvSpPr txBox="1">
            <a:spLocks noChangeArrowheads="1"/>
          </p:cNvSpPr>
          <p:nvPr/>
        </p:nvSpPr>
        <p:spPr bwMode="auto">
          <a:xfrm>
            <a:off x="31242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5595" name="TextBox 13"/>
          <p:cNvSpPr txBox="1">
            <a:spLocks noChangeArrowheads="1"/>
          </p:cNvSpPr>
          <p:nvPr/>
        </p:nvSpPr>
        <p:spPr bwMode="auto">
          <a:xfrm>
            <a:off x="6248400" y="20574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rebuilt output</a:t>
            </a:r>
          </a:p>
        </p:txBody>
      </p:sp>
      <p:sp>
        <p:nvSpPr>
          <p:cNvPr id="65596" name="TextBox 16"/>
          <p:cNvSpPr txBox="1">
            <a:spLocks noChangeArrowheads="1"/>
          </p:cNvSpPr>
          <p:nvPr/>
        </p:nvSpPr>
        <p:spPr bwMode="auto">
          <a:xfrm>
            <a:off x="64627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8" name="Content Placeholder 4"/>
          <p:cNvGraphicFramePr>
            <a:graphicFrameLocks/>
          </p:cNvGraphicFramePr>
          <p:nvPr/>
        </p:nvGraphicFramePr>
        <p:xfrm>
          <a:off x="35052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9" name="Content Placeholder 4"/>
          <p:cNvGraphicFramePr>
            <a:graphicFrameLocks/>
          </p:cNvGraphicFramePr>
          <p:nvPr/>
        </p:nvGraphicFramePr>
        <p:xfrm>
          <a:off x="7010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pPr eaLnBrk="1" hangingPunct="1"/>
            <a:r>
              <a:rPr lang="en-US">
                <a:latin typeface="Calibri" charset="0"/>
              </a:rPr>
              <a:t>Partial Decoding and Encoding</a:t>
            </a:r>
          </a:p>
        </p:txBody>
      </p:sp>
      <p:sp>
        <p:nvSpPr>
          <p:cNvPr id="66562"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66601"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66602"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6603" name="TextBox 11"/>
          <p:cNvSpPr txBox="1">
            <a:spLocks noChangeArrowheads="1"/>
          </p:cNvSpPr>
          <p:nvPr/>
        </p:nvSpPr>
        <p:spPr bwMode="auto">
          <a:xfrm>
            <a:off x="35052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1</a:t>
            </a:r>
            <a:r>
              <a:rPr lang="en-US" sz="1800">
                <a:solidFill>
                  <a:srgbClr val="000000"/>
                </a:solidFill>
                <a:cs typeface="Arial" charset="0"/>
              </a:rPr>
              <a:t>×</a:t>
            </a:r>
            <a:r>
              <a:rPr lang="en-US" sz="1800"/>
              <a:t>5 encoding vector V</a:t>
            </a:r>
          </a:p>
        </p:txBody>
      </p:sp>
      <p:sp>
        <p:nvSpPr>
          <p:cNvPr id="66604" name="TextBox 12"/>
          <p:cNvSpPr txBox="1">
            <a:spLocks noChangeArrowheads="1"/>
          </p:cNvSpPr>
          <p:nvPr/>
        </p:nvSpPr>
        <p:spPr bwMode="auto">
          <a:xfrm>
            <a:off x="31242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6605" name="TextBox 13"/>
          <p:cNvSpPr txBox="1">
            <a:spLocks noChangeArrowheads="1"/>
          </p:cNvSpPr>
          <p:nvPr/>
        </p:nvSpPr>
        <p:spPr bwMode="auto">
          <a:xfrm>
            <a:off x="6248400" y="20574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partially rebuilt output</a:t>
            </a:r>
          </a:p>
        </p:txBody>
      </p:sp>
      <p:sp>
        <p:nvSpPr>
          <p:cNvPr id="66606" name="TextBox 16"/>
          <p:cNvSpPr txBox="1">
            <a:spLocks noChangeArrowheads="1"/>
          </p:cNvSpPr>
          <p:nvPr/>
        </p:nvSpPr>
        <p:spPr bwMode="auto">
          <a:xfrm>
            <a:off x="64627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8" name="Content Placeholder 4"/>
          <p:cNvGraphicFramePr>
            <a:graphicFrameLocks/>
          </p:cNvGraphicFramePr>
          <p:nvPr/>
        </p:nvGraphicFramePr>
        <p:xfrm>
          <a:off x="35052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9" name="Content Placeholder 4"/>
          <p:cNvGraphicFramePr>
            <a:graphicFrameLocks/>
          </p:cNvGraphicFramePr>
          <p:nvPr/>
        </p:nvGraphicFramePr>
        <p:xfrm>
          <a:off x="7010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pPr algn="ctr"/>
                      <a:r>
                        <a:rPr lang="en-US" sz="1800" dirty="0" smtClean="0"/>
                        <a:t>a</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alpha val="25000"/>
                      </a:srgbClr>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5"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US">
                <a:latin typeface="Calibri" charset="0"/>
              </a:rPr>
              <a:t>Partial Decoding and Encoding</a:t>
            </a:r>
          </a:p>
        </p:txBody>
      </p:sp>
      <p:sp>
        <p:nvSpPr>
          <p:cNvPr id="67586"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67625"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67626"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7627" name="TextBox 11"/>
          <p:cNvSpPr txBox="1">
            <a:spLocks noChangeArrowheads="1"/>
          </p:cNvSpPr>
          <p:nvPr/>
        </p:nvSpPr>
        <p:spPr bwMode="auto">
          <a:xfrm>
            <a:off x="35052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1</a:t>
            </a:r>
            <a:r>
              <a:rPr lang="en-US" sz="1800">
                <a:solidFill>
                  <a:srgbClr val="000000"/>
                </a:solidFill>
                <a:cs typeface="Arial" charset="0"/>
              </a:rPr>
              <a:t>×</a:t>
            </a:r>
            <a:r>
              <a:rPr lang="en-US" sz="1800"/>
              <a:t>5 encoding vector V</a:t>
            </a:r>
          </a:p>
        </p:txBody>
      </p:sp>
      <p:sp>
        <p:nvSpPr>
          <p:cNvPr id="67628" name="TextBox 12"/>
          <p:cNvSpPr txBox="1">
            <a:spLocks noChangeArrowheads="1"/>
          </p:cNvSpPr>
          <p:nvPr/>
        </p:nvSpPr>
        <p:spPr bwMode="auto">
          <a:xfrm>
            <a:off x="31242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7629" name="TextBox 13"/>
          <p:cNvSpPr txBox="1">
            <a:spLocks noChangeArrowheads="1"/>
          </p:cNvSpPr>
          <p:nvPr/>
        </p:nvSpPr>
        <p:spPr bwMode="auto">
          <a:xfrm>
            <a:off x="6248400" y="20574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partially rebuilt output</a:t>
            </a:r>
          </a:p>
        </p:txBody>
      </p:sp>
      <p:sp>
        <p:nvSpPr>
          <p:cNvPr id="67630" name="TextBox 16"/>
          <p:cNvSpPr txBox="1">
            <a:spLocks noChangeArrowheads="1"/>
          </p:cNvSpPr>
          <p:nvPr/>
        </p:nvSpPr>
        <p:spPr bwMode="auto">
          <a:xfrm>
            <a:off x="64627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8" name="Content Placeholder 4"/>
          <p:cNvGraphicFramePr>
            <a:graphicFrameLocks/>
          </p:cNvGraphicFramePr>
          <p:nvPr/>
        </p:nvGraphicFramePr>
        <p:xfrm>
          <a:off x="35052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9" name="Content Placeholder 4"/>
          <p:cNvGraphicFramePr>
            <a:graphicFrameLocks/>
          </p:cNvGraphicFramePr>
          <p:nvPr/>
        </p:nvGraphicFramePr>
        <p:xfrm>
          <a:off x="7010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pPr algn="ctr"/>
                      <a:r>
                        <a:rPr lang="en-US" sz="1800" dirty="0" smtClean="0"/>
                        <a:t>b</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alpha val="25000"/>
                      </a:srgbClr>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6"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pPr eaLnBrk="1" hangingPunct="1"/>
            <a:r>
              <a:rPr lang="en-US">
                <a:latin typeface="Calibri" charset="0"/>
              </a:rPr>
              <a:t>Partial Decoding and Encoding</a:t>
            </a:r>
          </a:p>
        </p:txBody>
      </p:sp>
      <p:sp>
        <p:nvSpPr>
          <p:cNvPr id="68610"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68649"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68650"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8651" name="TextBox 11"/>
          <p:cNvSpPr txBox="1">
            <a:spLocks noChangeArrowheads="1"/>
          </p:cNvSpPr>
          <p:nvPr/>
        </p:nvSpPr>
        <p:spPr bwMode="auto">
          <a:xfrm>
            <a:off x="35052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1</a:t>
            </a:r>
            <a:r>
              <a:rPr lang="en-US" sz="1800">
                <a:solidFill>
                  <a:srgbClr val="000000"/>
                </a:solidFill>
                <a:cs typeface="Arial" charset="0"/>
              </a:rPr>
              <a:t>×</a:t>
            </a:r>
            <a:r>
              <a:rPr lang="en-US" sz="1800"/>
              <a:t>5 encoding vector V</a:t>
            </a:r>
          </a:p>
        </p:txBody>
      </p:sp>
      <p:sp>
        <p:nvSpPr>
          <p:cNvPr id="68652" name="TextBox 12"/>
          <p:cNvSpPr txBox="1">
            <a:spLocks noChangeArrowheads="1"/>
          </p:cNvSpPr>
          <p:nvPr/>
        </p:nvSpPr>
        <p:spPr bwMode="auto">
          <a:xfrm>
            <a:off x="31242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8653" name="TextBox 13"/>
          <p:cNvSpPr txBox="1">
            <a:spLocks noChangeArrowheads="1"/>
          </p:cNvSpPr>
          <p:nvPr/>
        </p:nvSpPr>
        <p:spPr bwMode="auto">
          <a:xfrm>
            <a:off x="6248400" y="20574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partially rebuilt output</a:t>
            </a:r>
          </a:p>
        </p:txBody>
      </p:sp>
      <p:sp>
        <p:nvSpPr>
          <p:cNvPr id="68654" name="TextBox 16"/>
          <p:cNvSpPr txBox="1">
            <a:spLocks noChangeArrowheads="1"/>
          </p:cNvSpPr>
          <p:nvPr/>
        </p:nvSpPr>
        <p:spPr bwMode="auto">
          <a:xfrm>
            <a:off x="64627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8" name="Content Placeholder 4"/>
          <p:cNvGraphicFramePr>
            <a:graphicFrameLocks/>
          </p:cNvGraphicFramePr>
          <p:nvPr/>
        </p:nvGraphicFramePr>
        <p:xfrm>
          <a:off x="35052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9" name="Content Placeholder 4"/>
          <p:cNvGraphicFramePr>
            <a:graphicFrameLocks/>
          </p:cNvGraphicFramePr>
          <p:nvPr/>
        </p:nvGraphicFramePr>
        <p:xfrm>
          <a:off x="7010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pPr algn="ctr"/>
                      <a:r>
                        <a:rPr lang="en-US" sz="1800" dirty="0" smtClean="0"/>
                        <a:t>c</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alpha val="25000"/>
                      </a:srgbClr>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6"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pPr eaLnBrk="1" hangingPunct="1"/>
            <a:r>
              <a:rPr lang="en-US">
                <a:latin typeface="Calibri" charset="0"/>
              </a:rPr>
              <a:t>Partial Decoding and Encoding</a:t>
            </a:r>
          </a:p>
        </p:txBody>
      </p:sp>
      <p:sp>
        <p:nvSpPr>
          <p:cNvPr id="69634"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69673"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69674"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9675" name="TextBox 11"/>
          <p:cNvSpPr txBox="1">
            <a:spLocks noChangeArrowheads="1"/>
          </p:cNvSpPr>
          <p:nvPr/>
        </p:nvSpPr>
        <p:spPr bwMode="auto">
          <a:xfrm>
            <a:off x="35052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1</a:t>
            </a:r>
            <a:r>
              <a:rPr lang="en-US" sz="1800">
                <a:solidFill>
                  <a:srgbClr val="000000"/>
                </a:solidFill>
                <a:cs typeface="Arial" charset="0"/>
              </a:rPr>
              <a:t>×</a:t>
            </a:r>
            <a:r>
              <a:rPr lang="en-US" sz="1800"/>
              <a:t>5 encoding vector V</a:t>
            </a:r>
          </a:p>
        </p:txBody>
      </p:sp>
      <p:sp>
        <p:nvSpPr>
          <p:cNvPr id="69676" name="TextBox 12"/>
          <p:cNvSpPr txBox="1">
            <a:spLocks noChangeArrowheads="1"/>
          </p:cNvSpPr>
          <p:nvPr/>
        </p:nvSpPr>
        <p:spPr bwMode="auto">
          <a:xfrm>
            <a:off x="31242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69677" name="TextBox 13"/>
          <p:cNvSpPr txBox="1">
            <a:spLocks noChangeArrowheads="1"/>
          </p:cNvSpPr>
          <p:nvPr/>
        </p:nvSpPr>
        <p:spPr bwMode="auto">
          <a:xfrm>
            <a:off x="6248400" y="20574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partially rebuilt output</a:t>
            </a:r>
          </a:p>
        </p:txBody>
      </p:sp>
      <p:sp>
        <p:nvSpPr>
          <p:cNvPr id="69678" name="TextBox 16"/>
          <p:cNvSpPr txBox="1">
            <a:spLocks noChangeArrowheads="1"/>
          </p:cNvSpPr>
          <p:nvPr/>
        </p:nvSpPr>
        <p:spPr bwMode="auto">
          <a:xfrm>
            <a:off x="64627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8" name="Content Placeholder 4"/>
          <p:cNvGraphicFramePr>
            <a:graphicFrameLocks/>
          </p:cNvGraphicFramePr>
          <p:nvPr/>
        </p:nvGraphicFramePr>
        <p:xfrm>
          <a:off x="35052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9" name="Content Placeholder 4"/>
          <p:cNvGraphicFramePr>
            <a:graphicFrameLocks/>
          </p:cNvGraphicFramePr>
          <p:nvPr/>
        </p:nvGraphicFramePr>
        <p:xfrm>
          <a:off x="7010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pPr algn="ctr"/>
                      <a:r>
                        <a:rPr lang="en-US" sz="1800" dirty="0" smtClean="0"/>
                        <a:t>d</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alpha val="25000"/>
                      </a:srgbClr>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6"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a:latin typeface="Calibri" charset="0"/>
              </a:rPr>
              <a:t>Equivalency of the Schemes</a:t>
            </a:r>
          </a:p>
        </p:txBody>
      </p:sp>
      <p:sp>
        <p:nvSpPr>
          <p:cNvPr id="19458" name="Content Placeholder 2"/>
          <p:cNvSpPr>
            <a:spLocks noGrp="1"/>
          </p:cNvSpPr>
          <p:nvPr>
            <p:ph idx="1"/>
          </p:nvPr>
        </p:nvSpPr>
        <p:spPr/>
        <p:txBody>
          <a:bodyPr/>
          <a:lstStyle/>
          <a:p>
            <a:pPr eaLnBrk="1" hangingPunct="1"/>
            <a:r>
              <a:rPr lang="en-US">
                <a:latin typeface="Constantia" charset="0"/>
              </a:rPr>
              <a:t>The aforementioned secret sharing schemes were first described in terms of very different math:</a:t>
            </a:r>
          </a:p>
          <a:p>
            <a:pPr lvl="1" eaLnBrk="1" hangingPunct="1"/>
            <a:r>
              <a:rPr lang="en-US">
                <a:latin typeface="Constantia" charset="0"/>
              </a:rPr>
              <a:t>Hyperplane geometry, polynomial interpolation, bit-wise xor, information dispersal, and erasure codes</a:t>
            </a:r>
          </a:p>
          <a:p>
            <a:pPr lvl="1" eaLnBrk="1" hangingPunct="1"/>
            <a:endParaRPr lang="en-US">
              <a:latin typeface="Constantia" charset="0"/>
            </a:endParaRPr>
          </a:p>
          <a:p>
            <a:pPr eaLnBrk="1" hangingPunct="1"/>
            <a:r>
              <a:rPr lang="en-US">
                <a:latin typeface="Constantia" charset="0"/>
              </a:rPr>
              <a:t>Yet, all of these schemes are operationally equivalent:</a:t>
            </a:r>
          </a:p>
          <a:p>
            <a:pPr lvl="1" eaLnBrk="1" hangingPunct="1"/>
            <a:r>
              <a:rPr lang="en-US">
                <a:latin typeface="Constantia" charset="0"/>
              </a:rPr>
              <a:t>Each is a system of linear equations in a finite field</a:t>
            </a:r>
          </a:p>
          <a:p>
            <a:pPr lvl="1" eaLnBrk="1" hangingPunct="1"/>
            <a:r>
              <a:rPr lang="en-US">
                <a:latin typeface="Constantia" charset="0"/>
              </a:rPr>
              <a:t>Encoding and decoding work identically, the only difference is how the linear equations are formed</a:t>
            </a:r>
          </a:p>
          <a:p>
            <a:pPr lvl="1" eaLnBrk="1" hangingPunct="1"/>
            <a:endParaRPr lang="en-US">
              <a:latin typeface="Constantia"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pPr eaLnBrk="1" hangingPunct="1"/>
            <a:r>
              <a:rPr lang="en-US">
                <a:latin typeface="Calibri" charset="0"/>
              </a:rPr>
              <a:t>Partial Decoding and Encoding</a:t>
            </a:r>
          </a:p>
        </p:txBody>
      </p:sp>
      <p:sp>
        <p:nvSpPr>
          <p:cNvPr id="70658" name="TextBox 7"/>
          <p:cNvSpPr txBox="1">
            <a:spLocks noChangeArrowheads="1"/>
          </p:cNvSpPr>
          <p:nvPr/>
        </p:nvSpPr>
        <p:spPr bwMode="auto">
          <a:xfrm>
            <a:off x="2362200" y="2057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output</a:t>
            </a:r>
          </a:p>
        </p:txBody>
      </p:sp>
      <p:graphicFrame>
        <p:nvGraphicFramePr>
          <p:cNvPr id="9" name="Content Placeholder 4"/>
          <p:cNvGraphicFramePr>
            <a:graphicFrameLocks/>
          </p:cNvGraphicFramePr>
          <p:nvPr/>
        </p:nvGraphicFramePr>
        <p:xfrm>
          <a:off x="3810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70697" name="TextBox 9"/>
          <p:cNvSpPr txBox="1">
            <a:spLocks noChangeArrowheads="1"/>
          </p:cNvSpPr>
          <p:nvPr/>
        </p:nvSpPr>
        <p:spPr bwMode="auto">
          <a:xfrm>
            <a:off x="2286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70698" name="TextBox 10"/>
          <p:cNvSpPr txBox="1">
            <a:spLocks noChangeArrowheads="1"/>
          </p:cNvSpPr>
          <p:nvPr/>
        </p:nvSpPr>
        <p:spPr bwMode="auto">
          <a:xfrm>
            <a:off x="2271713" y="3363913"/>
            <a:ext cx="319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70699" name="TextBox 11"/>
          <p:cNvSpPr txBox="1">
            <a:spLocks noChangeArrowheads="1"/>
          </p:cNvSpPr>
          <p:nvPr/>
        </p:nvSpPr>
        <p:spPr bwMode="auto">
          <a:xfrm>
            <a:off x="35052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1</a:t>
            </a:r>
            <a:r>
              <a:rPr lang="en-US" sz="1800">
                <a:solidFill>
                  <a:srgbClr val="000000"/>
                </a:solidFill>
                <a:cs typeface="Arial" charset="0"/>
              </a:rPr>
              <a:t>×</a:t>
            </a:r>
            <a:r>
              <a:rPr lang="en-US" sz="1800"/>
              <a:t>5 encoding vector V</a:t>
            </a:r>
          </a:p>
        </p:txBody>
      </p:sp>
      <p:sp>
        <p:nvSpPr>
          <p:cNvPr id="70700" name="TextBox 12"/>
          <p:cNvSpPr txBox="1">
            <a:spLocks noChangeArrowheads="1"/>
          </p:cNvSpPr>
          <p:nvPr/>
        </p:nvSpPr>
        <p:spPr bwMode="auto">
          <a:xfrm>
            <a:off x="31242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70701" name="TextBox 13"/>
          <p:cNvSpPr txBox="1">
            <a:spLocks noChangeArrowheads="1"/>
          </p:cNvSpPr>
          <p:nvPr/>
        </p:nvSpPr>
        <p:spPr bwMode="auto">
          <a:xfrm>
            <a:off x="6248400" y="20574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partially rebuilt output</a:t>
            </a:r>
          </a:p>
        </p:txBody>
      </p:sp>
      <p:sp>
        <p:nvSpPr>
          <p:cNvPr id="70702" name="TextBox 16"/>
          <p:cNvSpPr txBox="1">
            <a:spLocks noChangeArrowheads="1"/>
          </p:cNvSpPr>
          <p:nvPr/>
        </p:nvSpPr>
        <p:spPr bwMode="auto">
          <a:xfrm>
            <a:off x="64627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8" name="Content Placeholder 4"/>
          <p:cNvGraphicFramePr>
            <a:graphicFrameLocks/>
          </p:cNvGraphicFramePr>
          <p:nvPr/>
        </p:nvGraphicFramePr>
        <p:xfrm>
          <a:off x="35052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9" name="Content Placeholder 4"/>
          <p:cNvGraphicFramePr>
            <a:graphicFrameLocks/>
          </p:cNvGraphicFramePr>
          <p:nvPr/>
        </p:nvGraphicFramePr>
        <p:xfrm>
          <a:off x="7010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pPr algn="ctr"/>
                      <a:r>
                        <a:rPr lang="en-US" sz="1800" dirty="0" smtClean="0"/>
                        <a:t>e</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alpha val="25000"/>
                      </a:srgbClr>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6" name="Content Placeholder 4"/>
          <p:cNvGraphicFramePr>
            <a:graphicFrameLocks/>
          </p:cNvGraphicFramePr>
          <p:nvPr/>
        </p:nvGraphicFramePr>
        <p:xfrm>
          <a:off x="2590800" y="2438400"/>
          <a:ext cx="533400" cy="2014540"/>
        </p:xfrm>
        <a:graphic>
          <a:graphicData uri="http://schemas.openxmlformats.org/drawingml/2006/table">
            <a:tbl>
              <a:tblPr bandRow="1">
                <a:tableStyleId>{5C22544A-7EE6-4342-B048-85BDC9FD1C3A}</a:tableStyleId>
              </a:tblPr>
              <a:tblGrid>
                <a:gridCol w="5334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pPr eaLnBrk="1" hangingPunct="1"/>
            <a:r>
              <a:rPr lang="en-US">
                <a:latin typeface="Calibri" charset="0"/>
              </a:rPr>
              <a:t>Partial Decoding and Encoding</a:t>
            </a:r>
          </a:p>
        </p:txBody>
      </p:sp>
      <p:sp>
        <p:nvSpPr>
          <p:cNvPr id="71682" name="TextBox 13"/>
          <p:cNvSpPr txBox="1">
            <a:spLocks noChangeArrowheads="1"/>
          </p:cNvSpPr>
          <p:nvPr/>
        </p:nvSpPr>
        <p:spPr bwMode="auto">
          <a:xfrm>
            <a:off x="5105400" y="20574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rebuilt output</a:t>
            </a:r>
          </a:p>
        </p:txBody>
      </p:sp>
      <p:sp>
        <p:nvSpPr>
          <p:cNvPr id="71683" name="TextBox 16"/>
          <p:cNvSpPr txBox="1">
            <a:spLocks noChangeArrowheads="1"/>
          </p:cNvSpPr>
          <p:nvPr/>
        </p:nvSpPr>
        <p:spPr bwMode="auto">
          <a:xfrm>
            <a:off x="53959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19" name="Content Placeholder 4"/>
          <p:cNvGraphicFramePr>
            <a:graphicFrameLocks/>
          </p:cNvGraphicFramePr>
          <p:nvPr/>
        </p:nvGraphicFramePr>
        <p:xfrm>
          <a:off x="5867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5" name="Content Placeholder 4"/>
          <p:cNvGraphicFramePr>
            <a:graphicFrameLocks/>
          </p:cNvGraphicFramePr>
          <p:nvPr/>
        </p:nvGraphicFramePr>
        <p:xfrm>
          <a:off x="47244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pPr algn="ctr"/>
                      <a:r>
                        <a:rPr lang="en-US" sz="1800" dirty="0" smtClean="0"/>
                        <a:t>e</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alpha val="25000"/>
                      </a:srgbClr>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6" name="Content Placeholder 4"/>
          <p:cNvGraphicFramePr>
            <a:graphicFrameLocks/>
          </p:cNvGraphicFramePr>
          <p:nvPr/>
        </p:nvGraphicFramePr>
        <p:xfrm>
          <a:off x="37338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pPr algn="ctr"/>
                      <a:r>
                        <a:rPr lang="en-US" sz="1800" dirty="0" smtClean="0"/>
                        <a:t>d</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alpha val="25000"/>
                      </a:srgbClr>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20" name="Content Placeholder 4"/>
          <p:cNvGraphicFramePr>
            <a:graphicFrameLocks/>
          </p:cNvGraphicFramePr>
          <p:nvPr/>
        </p:nvGraphicFramePr>
        <p:xfrm>
          <a:off x="27432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pPr algn="ctr"/>
                      <a:r>
                        <a:rPr lang="en-US" sz="1800" dirty="0" smtClean="0"/>
                        <a:t>c</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alpha val="25000"/>
                      </a:srgbClr>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21" name="Content Placeholder 4"/>
          <p:cNvGraphicFramePr>
            <a:graphicFrameLocks/>
          </p:cNvGraphicFramePr>
          <p:nvPr/>
        </p:nvGraphicFramePr>
        <p:xfrm>
          <a:off x="17526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pPr algn="ctr"/>
                      <a:r>
                        <a:rPr lang="en-US" sz="1800" dirty="0" smtClean="0"/>
                        <a:t>b</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alpha val="25000"/>
                      </a:srgbClr>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22" name="Content Placeholder 4"/>
          <p:cNvGraphicFramePr>
            <a:graphicFrameLocks/>
          </p:cNvGraphicFramePr>
          <p:nvPr/>
        </p:nvGraphicFramePr>
        <p:xfrm>
          <a:off x="762000" y="2438400"/>
          <a:ext cx="533400" cy="3627441"/>
        </p:xfrm>
        <a:graphic>
          <a:graphicData uri="http://schemas.openxmlformats.org/drawingml/2006/table">
            <a:tbl>
              <a:tblPr bandRow="1">
                <a:tableStyleId>{5C22544A-7EE6-4342-B048-85BDC9FD1C3A}</a:tableStyleId>
              </a:tblPr>
              <a:tblGrid>
                <a:gridCol w="533400"/>
              </a:tblGrid>
              <a:tr h="403049">
                <a:tc>
                  <a:txBody>
                    <a:bodyPr/>
                    <a:lstStyle/>
                    <a:p>
                      <a:pPr algn="ctr"/>
                      <a:r>
                        <a:rPr lang="en-US" sz="1800" dirty="0" smtClean="0"/>
                        <a:t>a</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alpha val="25000"/>
                      </a:srgbClr>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71816" name="TextBox 22"/>
          <p:cNvSpPr txBox="1">
            <a:spLocks noChangeArrowheads="1"/>
          </p:cNvSpPr>
          <p:nvPr/>
        </p:nvSpPr>
        <p:spPr bwMode="auto">
          <a:xfrm>
            <a:off x="1350963" y="3352800"/>
            <a:ext cx="325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71817" name="TextBox 23"/>
          <p:cNvSpPr txBox="1">
            <a:spLocks noChangeArrowheads="1"/>
          </p:cNvSpPr>
          <p:nvPr/>
        </p:nvSpPr>
        <p:spPr bwMode="auto">
          <a:xfrm>
            <a:off x="2362200" y="3352800"/>
            <a:ext cx="325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71818" name="TextBox 24"/>
          <p:cNvSpPr txBox="1">
            <a:spLocks noChangeArrowheads="1"/>
          </p:cNvSpPr>
          <p:nvPr/>
        </p:nvSpPr>
        <p:spPr bwMode="auto">
          <a:xfrm>
            <a:off x="3332163" y="3352800"/>
            <a:ext cx="325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71819" name="TextBox 25"/>
          <p:cNvSpPr txBox="1">
            <a:spLocks noChangeArrowheads="1"/>
          </p:cNvSpPr>
          <p:nvPr/>
        </p:nvSpPr>
        <p:spPr bwMode="auto">
          <a:xfrm>
            <a:off x="4322763" y="3352800"/>
            <a:ext cx="325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pPr eaLnBrk="1" hangingPunct="1"/>
            <a:r>
              <a:rPr lang="en-US">
                <a:latin typeface="Calibri" charset="0"/>
              </a:rPr>
              <a:t>Why it Works</a:t>
            </a:r>
          </a:p>
        </p:txBody>
      </p:sp>
      <p:graphicFrame>
        <p:nvGraphicFramePr>
          <p:cNvPr id="12" name="Content Placeholder 4"/>
          <p:cNvGraphicFramePr>
            <a:graphicFrameLocks/>
          </p:cNvGraphicFramePr>
          <p:nvPr/>
        </p:nvGraphicFramePr>
        <p:xfrm>
          <a:off x="4800600" y="2438400"/>
          <a:ext cx="381000" cy="2014540"/>
        </p:xfrm>
        <a:graphic>
          <a:graphicData uri="http://schemas.openxmlformats.org/drawingml/2006/table">
            <a:tbl>
              <a:tblPr bandRow="1">
                <a:tableStyleId>{5C22544A-7EE6-4342-B048-85BDC9FD1C3A}</a:tableStyleId>
              </a:tblPr>
              <a:tblGrid>
                <a:gridCol w="3810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AE4E"/>
                    </a:solidFill>
                  </a:tcPr>
                </a:tc>
              </a:tr>
            </a:tbl>
          </a:graphicData>
        </a:graphic>
      </p:graphicFrame>
      <p:graphicFrame>
        <p:nvGraphicFramePr>
          <p:cNvPr id="14" name="Content Placeholder 4"/>
          <p:cNvGraphicFramePr>
            <a:graphicFrameLocks/>
          </p:cNvGraphicFramePr>
          <p:nvPr/>
        </p:nvGraphicFramePr>
        <p:xfrm>
          <a:off x="4267200" y="2438400"/>
          <a:ext cx="381000" cy="2014540"/>
        </p:xfrm>
        <a:graphic>
          <a:graphicData uri="http://schemas.openxmlformats.org/drawingml/2006/table">
            <a:tbl>
              <a:tblPr bandRow="1">
                <a:tableStyleId>{5C22544A-7EE6-4342-B048-85BDC9FD1C3A}</a:tableStyleId>
              </a:tblPr>
              <a:tblGrid>
                <a:gridCol w="3810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45C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7" name="Content Placeholder 4"/>
          <p:cNvGraphicFramePr>
            <a:graphicFrameLocks/>
          </p:cNvGraphicFramePr>
          <p:nvPr/>
        </p:nvGraphicFramePr>
        <p:xfrm>
          <a:off x="3657600" y="2438400"/>
          <a:ext cx="381000" cy="2014540"/>
        </p:xfrm>
        <a:graphic>
          <a:graphicData uri="http://schemas.openxmlformats.org/drawingml/2006/table">
            <a:tbl>
              <a:tblPr bandRow="1">
                <a:tableStyleId>{5C22544A-7EE6-4342-B048-85BDC9FD1C3A}</a:tableStyleId>
              </a:tblPr>
              <a:tblGrid>
                <a:gridCol w="3810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3332"/>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8" name="Content Placeholder 4"/>
          <p:cNvGraphicFramePr>
            <a:graphicFrameLocks/>
          </p:cNvGraphicFramePr>
          <p:nvPr/>
        </p:nvGraphicFramePr>
        <p:xfrm>
          <a:off x="3124200" y="2438400"/>
          <a:ext cx="381000" cy="2014540"/>
        </p:xfrm>
        <a:graphic>
          <a:graphicData uri="http://schemas.openxmlformats.org/drawingml/2006/table">
            <a:tbl>
              <a:tblPr bandRow="1">
                <a:tableStyleId>{5C22544A-7EE6-4342-B048-85BDC9FD1C3A}</a:tableStyleId>
              </a:tblPr>
              <a:tblGrid>
                <a:gridCol w="3810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19" name="Content Placeholder 4"/>
          <p:cNvGraphicFramePr>
            <a:graphicFrameLocks/>
          </p:cNvGraphicFramePr>
          <p:nvPr/>
        </p:nvGraphicFramePr>
        <p:xfrm>
          <a:off x="2590800" y="2438400"/>
          <a:ext cx="381000" cy="2014540"/>
        </p:xfrm>
        <a:graphic>
          <a:graphicData uri="http://schemas.openxmlformats.org/drawingml/2006/table">
            <a:tbl>
              <a:tblPr bandRow="1">
                <a:tableStyleId>{5C22544A-7EE6-4342-B048-85BDC9FD1C3A}</a:tableStyleId>
              </a:tblPr>
              <a:tblGrid>
                <a:gridCol w="381000"/>
              </a:tblGrid>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AC9BD9"/>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2908">
                <a:tc>
                  <a:txBody>
                    <a:bodyPr/>
                    <a:lstStyle/>
                    <a:p>
                      <a:endParaRPr lang="en-US" sz="18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72776" name="TextBox 20"/>
          <p:cNvSpPr txBox="1">
            <a:spLocks noChangeArrowheads="1"/>
          </p:cNvSpPr>
          <p:nvPr/>
        </p:nvSpPr>
        <p:spPr bwMode="auto">
          <a:xfrm>
            <a:off x="2895600" y="3352800"/>
            <a:ext cx="325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3" name="Double Bracket 2"/>
          <p:cNvSpPr/>
          <p:nvPr/>
        </p:nvSpPr>
        <p:spPr>
          <a:xfrm>
            <a:off x="2438400" y="2286000"/>
            <a:ext cx="2895600" cy="2286000"/>
          </a:xfrm>
          <a:prstGeom prst="bracketPair">
            <a:avLst>
              <a:gd name="adj" fmla="val 9610"/>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graphicFrame>
        <p:nvGraphicFramePr>
          <p:cNvPr id="22" name="Content Placeholder 4"/>
          <p:cNvGraphicFramePr>
            <a:graphicFrameLocks/>
          </p:cNvGraphicFramePr>
          <p:nvPr/>
        </p:nvGraphicFramePr>
        <p:xfrm>
          <a:off x="228600" y="2438400"/>
          <a:ext cx="1905000" cy="2014540"/>
        </p:xfrm>
        <a:graphic>
          <a:graphicData uri="http://schemas.openxmlformats.org/drawingml/2006/table">
            <a:tbl>
              <a:tblPr bandRow="1">
                <a:tableStyleId>{5C22544A-7EE6-4342-B048-85BDC9FD1C3A}</a:tableStyleId>
              </a:tblPr>
              <a:tblGrid>
                <a:gridCol w="381000"/>
                <a:gridCol w="381000"/>
                <a:gridCol w="381000"/>
                <a:gridCol w="381000"/>
                <a:gridCol w="381000"/>
              </a:tblGrid>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r h="402908">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c>
                  <a:txBody>
                    <a:bodyPr/>
                    <a:lstStyle/>
                    <a:p>
                      <a:pPr algn="ctr"/>
                      <a:endParaRPr lang="en-US" sz="1800" baseline="30000" dirty="0"/>
                    </a:p>
                  </a:txBody>
                  <a:tcPr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lumMod val="65000"/>
                        <a:lumOff val="35000"/>
                      </a:schemeClr>
                    </a:solidFill>
                  </a:tcPr>
                </a:tc>
              </a:tr>
            </a:tbl>
          </a:graphicData>
        </a:graphic>
      </p:graphicFrame>
      <p:sp>
        <p:nvSpPr>
          <p:cNvPr id="72816" name="TextBox 22"/>
          <p:cNvSpPr txBox="1">
            <a:spLocks noChangeArrowheads="1"/>
          </p:cNvSpPr>
          <p:nvPr/>
        </p:nvSpPr>
        <p:spPr bwMode="auto">
          <a:xfrm>
            <a:off x="76200" y="20574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decoding matrix V</a:t>
            </a:r>
            <a:r>
              <a:rPr lang="en-US" sz="1800" baseline="30000"/>
              <a:t>-1</a:t>
            </a:r>
          </a:p>
        </p:txBody>
      </p:sp>
      <p:sp>
        <p:nvSpPr>
          <p:cNvPr id="72817" name="TextBox 23"/>
          <p:cNvSpPr txBox="1">
            <a:spLocks noChangeArrowheads="1"/>
          </p:cNvSpPr>
          <p:nvPr/>
        </p:nvSpPr>
        <p:spPr bwMode="auto">
          <a:xfrm>
            <a:off x="2133600" y="3363913"/>
            <a:ext cx="3190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72818" name="TextBox 24"/>
          <p:cNvSpPr txBox="1">
            <a:spLocks noChangeArrowheads="1"/>
          </p:cNvSpPr>
          <p:nvPr/>
        </p:nvSpPr>
        <p:spPr bwMode="auto">
          <a:xfrm>
            <a:off x="3429000" y="3352800"/>
            <a:ext cx="325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72819" name="TextBox 25"/>
          <p:cNvSpPr txBox="1">
            <a:spLocks noChangeArrowheads="1"/>
          </p:cNvSpPr>
          <p:nvPr/>
        </p:nvSpPr>
        <p:spPr bwMode="auto">
          <a:xfrm>
            <a:off x="3962400" y="3352800"/>
            <a:ext cx="325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72820" name="TextBox 26"/>
          <p:cNvSpPr txBox="1">
            <a:spLocks noChangeArrowheads="1"/>
          </p:cNvSpPr>
          <p:nvPr/>
        </p:nvSpPr>
        <p:spPr bwMode="auto">
          <a:xfrm>
            <a:off x="4572000" y="3352800"/>
            <a:ext cx="325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72821" name="TextBox 27"/>
          <p:cNvSpPr txBox="1">
            <a:spLocks noChangeArrowheads="1"/>
          </p:cNvSpPr>
          <p:nvPr/>
        </p:nvSpPr>
        <p:spPr bwMode="auto">
          <a:xfrm>
            <a:off x="59436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1</a:t>
            </a:r>
            <a:r>
              <a:rPr lang="en-US" sz="1800">
                <a:solidFill>
                  <a:srgbClr val="000000"/>
                </a:solidFill>
                <a:cs typeface="Arial" charset="0"/>
              </a:rPr>
              <a:t>×</a:t>
            </a:r>
            <a:r>
              <a:rPr lang="en-US" sz="1800"/>
              <a:t>5 encoding vector V</a:t>
            </a:r>
          </a:p>
        </p:txBody>
      </p:sp>
      <p:sp>
        <p:nvSpPr>
          <p:cNvPr id="72822" name="TextBox 28"/>
          <p:cNvSpPr txBox="1">
            <a:spLocks noChangeArrowheads="1"/>
          </p:cNvSpPr>
          <p:nvPr/>
        </p:nvSpPr>
        <p:spPr bwMode="auto">
          <a:xfrm>
            <a:off x="55626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graphicFrame>
        <p:nvGraphicFramePr>
          <p:cNvPr id="32" name="Content Placeholder 4"/>
          <p:cNvGraphicFramePr>
            <a:graphicFrameLocks/>
          </p:cNvGraphicFramePr>
          <p:nvPr/>
        </p:nvGraphicFramePr>
        <p:xfrm>
          <a:off x="59436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CB6D"/>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03049">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34" name="Double Bracket 33"/>
          <p:cNvSpPr/>
          <p:nvPr/>
        </p:nvSpPr>
        <p:spPr>
          <a:xfrm>
            <a:off x="76200" y="1981200"/>
            <a:ext cx="5410200" cy="2743200"/>
          </a:xfrm>
          <a:prstGeom prst="bracketPair">
            <a:avLst>
              <a:gd name="adj" fmla="val 9610"/>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29" name="Object 3"/>
          <p:cNvGraphicFramePr>
            <a:graphicFrameLocks noChangeAspect="1"/>
          </p:cNvGraphicFramePr>
          <p:nvPr/>
        </p:nvGraphicFramePr>
        <p:xfrm>
          <a:off x="228600" y="1420813"/>
          <a:ext cx="2687638" cy="1223962"/>
        </p:xfrm>
        <a:graphic>
          <a:graphicData uri="http://schemas.openxmlformats.org/presentationml/2006/ole">
            <mc:AlternateContent xmlns:mc="http://schemas.openxmlformats.org/markup-compatibility/2006">
              <mc:Choice xmlns:v="urn:schemas-microsoft-com:vml" Requires="v">
                <p:oleObj spid="_x0000_s22537" name="Equation" r:id="rId3" imgW="1562031" imgH="711016" progId="Equation.3">
                  <p:embed/>
                </p:oleObj>
              </mc:Choice>
              <mc:Fallback>
                <p:oleObj name="Equation" r:id="rId3" imgW="1562031" imgH="711016"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420813"/>
                        <a:ext cx="2687638"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7" name="Object 3"/>
          <p:cNvGraphicFramePr>
            <a:graphicFrameLocks noChangeAspect="1"/>
          </p:cNvGraphicFramePr>
          <p:nvPr/>
        </p:nvGraphicFramePr>
        <p:xfrm>
          <a:off x="228600" y="2792413"/>
          <a:ext cx="3008313" cy="901700"/>
        </p:xfrm>
        <a:graphic>
          <a:graphicData uri="http://schemas.openxmlformats.org/presentationml/2006/ole">
            <mc:AlternateContent xmlns:mc="http://schemas.openxmlformats.org/markup-compatibility/2006">
              <mc:Choice xmlns:v="urn:schemas-microsoft-com:vml" Requires="v">
                <p:oleObj spid="_x0000_s22538" name="Equation" r:id="rId5" imgW="1650770" imgH="494956" progId="Equation.3">
                  <p:embed/>
                </p:oleObj>
              </mc:Choice>
              <mc:Fallback>
                <p:oleObj name="Equation" r:id="rId5" imgW="1650770" imgH="49495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2792413"/>
                        <a:ext cx="3008313"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8" name="Object 4"/>
          <p:cNvGraphicFramePr>
            <a:graphicFrameLocks noChangeAspect="1"/>
          </p:cNvGraphicFramePr>
          <p:nvPr/>
        </p:nvGraphicFramePr>
        <p:xfrm>
          <a:off x="228600" y="4011613"/>
          <a:ext cx="6016625" cy="1047750"/>
        </p:xfrm>
        <a:graphic>
          <a:graphicData uri="http://schemas.openxmlformats.org/presentationml/2006/ole">
            <mc:AlternateContent xmlns:mc="http://schemas.openxmlformats.org/markup-compatibility/2006">
              <mc:Choice xmlns:v="urn:schemas-microsoft-com:vml" Requires="v">
                <p:oleObj spid="_x0000_s22539" name="Equation" r:id="rId7" imgW="3301541" imgH="558892" progId="Equation.3">
                  <p:embed/>
                </p:oleObj>
              </mc:Choice>
              <mc:Fallback>
                <p:oleObj name="Equation" r:id="rId7" imgW="3301541" imgH="558892"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4011613"/>
                        <a:ext cx="601662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9" name="Object 5"/>
          <p:cNvGraphicFramePr>
            <a:graphicFrameLocks noChangeAspect="1"/>
          </p:cNvGraphicFramePr>
          <p:nvPr/>
        </p:nvGraphicFramePr>
        <p:xfrm>
          <a:off x="228600" y="5383213"/>
          <a:ext cx="8305800" cy="1017587"/>
        </p:xfrm>
        <a:graphic>
          <a:graphicData uri="http://schemas.openxmlformats.org/presentationml/2006/ole">
            <mc:AlternateContent xmlns:mc="http://schemas.openxmlformats.org/markup-compatibility/2006">
              <mc:Choice xmlns:v="urn:schemas-microsoft-com:vml" Requires="v">
                <p:oleObj spid="_x0000_s22540" name="Equation" r:id="rId9" imgW="4596252" imgH="558892" progId="Equation.3">
                  <p:embed/>
                </p:oleObj>
              </mc:Choice>
              <mc:Fallback>
                <p:oleObj name="Equation" r:id="rId9" imgW="4596252" imgH="558892"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5383213"/>
                        <a:ext cx="8305800"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pPr eaLnBrk="1" hangingPunct="1"/>
            <a:r>
              <a:rPr lang="en-US">
                <a:latin typeface="Calibri" charset="0"/>
              </a:rPr>
              <a:t>Utility of Partial Rebuilding</a:t>
            </a:r>
          </a:p>
        </p:txBody>
      </p:sp>
      <p:sp>
        <p:nvSpPr>
          <p:cNvPr id="73730" name="Content Placeholder 2"/>
          <p:cNvSpPr>
            <a:spLocks noGrp="1"/>
          </p:cNvSpPr>
          <p:nvPr>
            <p:ph idx="1"/>
          </p:nvPr>
        </p:nvSpPr>
        <p:spPr/>
        <p:txBody>
          <a:bodyPr/>
          <a:lstStyle/>
          <a:p>
            <a:pPr eaLnBrk="1" hangingPunct="1"/>
            <a:r>
              <a:rPr lang="en-US">
                <a:latin typeface="Constantia" charset="0"/>
              </a:rPr>
              <a:t>In conventional rebuilding, </a:t>
            </a:r>
            <a:r>
              <a:rPr lang="en-US" b="1" i="1">
                <a:latin typeface="Constantia" charset="0"/>
              </a:rPr>
              <a:t>t</a:t>
            </a:r>
            <a:r>
              <a:rPr lang="en-US">
                <a:latin typeface="Constantia" charset="0"/>
              </a:rPr>
              <a:t> times as much data must traverse the network as the amount rebuilt</a:t>
            </a:r>
          </a:p>
          <a:p>
            <a:pPr eaLnBrk="1" hangingPunct="1"/>
            <a:r>
              <a:rPr lang="en-US">
                <a:latin typeface="Constantia" charset="0"/>
              </a:rPr>
              <a:t>Partial rebuilding can reduce WAN traffic when some shareholders are local to each other</a:t>
            </a:r>
          </a:p>
          <a:p>
            <a:pPr eaLnBrk="1" hangingPunct="1"/>
            <a:r>
              <a:rPr lang="en-US">
                <a:latin typeface="Constantia" charset="0"/>
              </a:rPr>
              <a:t>For example, in a </a:t>
            </a:r>
            <a:r>
              <a:rPr lang="en-US" b="1" i="1">
                <a:latin typeface="Constantia" charset="0"/>
              </a:rPr>
              <a:t>t</a:t>
            </a:r>
            <a:r>
              <a:rPr lang="en-US">
                <a:latin typeface="Constantia" charset="0"/>
              </a:rPr>
              <a:t>=10,</a:t>
            </a:r>
            <a:r>
              <a:rPr lang="en-US" b="1" i="1">
                <a:latin typeface="Constantia" charset="0"/>
              </a:rPr>
              <a:t>n</a:t>
            </a:r>
            <a:r>
              <a:rPr lang="en-US">
                <a:latin typeface="Constantia" charset="0"/>
              </a:rPr>
              <a:t>=15 system, across 3 sites, instead of 10 shares being sent over the WAN, shareholders at each site compute and sum their partials before sending that sum over a WAN link</a:t>
            </a:r>
          </a:p>
          <a:p>
            <a:pPr lvl="1" eaLnBrk="1" hangingPunct="1"/>
            <a:r>
              <a:rPr lang="en-US">
                <a:latin typeface="Constantia" charset="0"/>
              </a:rPr>
              <a:t>Only 2 shares worth of data go over the WAN</a:t>
            </a:r>
          </a:p>
          <a:p>
            <a:pPr lvl="2" eaLnBrk="1" hangingPunct="1"/>
            <a:r>
              <a:rPr lang="en-US">
                <a:latin typeface="Constantia" charset="0"/>
              </a:rPr>
              <a:t>Compared to 10 shares in conventional rebuilding!</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pPr eaLnBrk="1" hangingPunct="1"/>
            <a:r>
              <a:rPr lang="en-US">
                <a:latin typeface="Calibri" charset="0"/>
              </a:rPr>
              <a:t>Overcoming Bottlenecks</a:t>
            </a:r>
          </a:p>
        </p:txBody>
      </p:sp>
      <p:sp>
        <p:nvSpPr>
          <p:cNvPr id="74754" name="Content Placeholder 2"/>
          <p:cNvSpPr>
            <a:spLocks noGrp="1"/>
          </p:cNvSpPr>
          <p:nvPr>
            <p:ph idx="1"/>
          </p:nvPr>
        </p:nvSpPr>
        <p:spPr/>
        <p:txBody>
          <a:bodyPr/>
          <a:lstStyle/>
          <a:p>
            <a:pPr eaLnBrk="1" hangingPunct="1"/>
            <a:r>
              <a:rPr lang="en-US">
                <a:latin typeface="Constantia" charset="0"/>
              </a:rPr>
              <a:t>In conventional rebuilding, the location doing the rebuilding must receive </a:t>
            </a:r>
            <a:r>
              <a:rPr lang="en-US" b="1" i="1">
                <a:latin typeface="Constantia" charset="0"/>
              </a:rPr>
              <a:t>t</a:t>
            </a:r>
            <a:r>
              <a:rPr lang="en-US">
                <a:latin typeface="Constantia" charset="0"/>
              </a:rPr>
              <a:t> times the data it rebuilds</a:t>
            </a:r>
          </a:p>
          <a:p>
            <a:pPr lvl="1" eaLnBrk="1" hangingPunct="1"/>
            <a:r>
              <a:rPr lang="en-US">
                <a:latin typeface="Constantia" charset="0"/>
              </a:rPr>
              <a:t>The rebuilding entity becomes inundated with traffic</a:t>
            </a:r>
          </a:p>
          <a:p>
            <a:pPr lvl="1" eaLnBrk="1" hangingPunct="1"/>
            <a:r>
              <a:rPr lang="en-US">
                <a:latin typeface="Constantia" charset="0"/>
              </a:rPr>
              <a:t>With a 10 Gbps NIC and </a:t>
            </a:r>
            <a:r>
              <a:rPr lang="en-US" b="1" i="1">
                <a:latin typeface="Constantia" charset="0"/>
              </a:rPr>
              <a:t>t</a:t>
            </a:r>
            <a:r>
              <a:rPr lang="en-US">
                <a:latin typeface="Constantia" charset="0"/>
              </a:rPr>
              <a:t>=10, it can rebuild at 1 Gbps</a:t>
            </a:r>
          </a:p>
          <a:p>
            <a:pPr eaLnBrk="1" hangingPunct="1"/>
            <a:endParaRPr lang="en-US">
              <a:latin typeface="Constantia" charset="0"/>
            </a:endParaRPr>
          </a:p>
          <a:p>
            <a:pPr eaLnBrk="1" hangingPunct="1"/>
            <a:r>
              <a:rPr lang="en-US">
                <a:latin typeface="Constantia" charset="0"/>
              </a:rPr>
              <a:t>Partial rebuilding permits a “ring” topology, where each participant computes its partial, adds it to the running sum, and sends it to the next participant</a:t>
            </a:r>
          </a:p>
          <a:p>
            <a:pPr lvl="1" eaLnBrk="1" hangingPunct="1"/>
            <a:r>
              <a:rPr lang="en-US">
                <a:latin typeface="Constantia" charset="0"/>
              </a:rPr>
              <a:t>No NIC bottleneck, enables rebuild at full 10 Gbps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pPr eaLnBrk="1" hangingPunct="1"/>
            <a:r>
              <a:rPr lang="en-US">
                <a:latin typeface="Calibri" charset="0"/>
              </a:rPr>
              <a:t>Security of Partial Rebuilding</a:t>
            </a:r>
          </a:p>
        </p:txBody>
      </p:sp>
      <p:sp>
        <p:nvSpPr>
          <p:cNvPr id="75778" name="Content Placeholder 2"/>
          <p:cNvSpPr>
            <a:spLocks noGrp="1"/>
          </p:cNvSpPr>
          <p:nvPr>
            <p:ph idx="1"/>
          </p:nvPr>
        </p:nvSpPr>
        <p:spPr/>
        <p:txBody>
          <a:bodyPr/>
          <a:lstStyle/>
          <a:p>
            <a:pPr eaLnBrk="1" hangingPunct="1"/>
            <a:r>
              <a:rPr lang="en-US">
                <a:latin typeface="Constantia" charset="0"/>
              </a:rPr>
              <a:t>Unfortunately, the security of partial rebuilding is really no better than that of conventional rebuilding</a:t>
            </a:r>
          </a:p>
          <a:p>
            <a:pPr lvl="1" eaLnBrk="1" hangingPunct="1"/>
            <a:r>
              <a:rPr lang="en-US">
                <a:latin typeface="Constantia" charset="0"/>
              </a:rPr>
              <a:t>It is a straight-forward linear transformation to convert a partial back in to the slice that produced it</a:t>
            </a:r>
          </a:p>
          <a:p>
            <a:pPr lvl="1" eaLnBrk="1" hangingPunct="1"/>
            <a:r>
              <a:rPr lang="en-US">
                <a:latin typeface="Constantia" charset="0"/>
              </a:rPr>
              <a:t>With </a:t>
            </a:r>
            <a:r>
              <a:rPr lang="en-US" b="1" i="1">
                <a:latin typeface="Constantia" charset="0"/>
              </a:rPr>
              <a:t>t</a:t>
            </a:r>
            <a:r>
              <a:rPr lang="en-US">
                <a:latin typeface="Constantia" charset="0"/>
              </a:rPr>
              <a:t> partials a malicious recipient could convert them to the </a:t>
            </a:r>
            <a:r>
              <a:rPr lang="en-US" b="1" i="1">
                <a:latin typeface="Constantia" charset="0"/>
              </a:rPr>
              <a:t>t</a:t>
            </a:r>
            <a:r>
              <a:rPr lang="en-US">
                <a:latin typeface="Constantia" charset="0"/>
              </a:rPr>
              <a:t> shares, and thus recover the secret</a:t>
            </a:r>
          </a:p>
          <a:p>
            <a:pPr eaLnBrk="1" hangingPunct="1"/>
            <a:r>
              <a:rPr lang="en-US">
                <a:latin typeface="Constantia" charset="0"/>
              </a:rPr>
              <a:t>Fortunately, there is a solution, an extension to partial rebuilding we call </a:t>
            </a:r>
            <a:r>
              <a:rPr lang="en-US" i="1">
                <a:latin typeface="Constantia" charset="0"/>
              </a:rPr>
              <a:t>Zero Information Gain</a:t>
            </a:r>
            <a:r>
              <a:rPr lang="en-US">
                <a:latin typeface="Constantia" charset="0"/>
              </a:rPr>
              <a:t> rebuilding</a:t>
            </a:r>
          </a:p>
          <a:p>
            <a:pPr lvl="1" eaLnBrk="1" hangingPunct="1"/>
            <a:r>
              <a:rPr lang="en-US">
                <a:latin typeface="Constantia" charset="0"/>
              </a:rPr>
              <a:t>Each partial is masked with (</a:t>
            </a:r>
            <a:r>
              <a:rPr lang="en-US" b="1" i="1">
                <a:latin typeface="Constantia" charset="0"/>
              </a:rPr>
              <a:t>t</a:t>
            </a:r>
            <a:r>
              <a:rPr lang="en-US">
                <a:latin typeface="Constantia" charset="0"/>
              </a:rPr>
              <a:t> – 1) encryption keys</a:t>
            </a:r>
          </a:p>
          <a:p>
            <a:pPr lvl="1" eaLnBrk="1" hangingPunct="1"/>
            <a:r>
              <a:rPr lang="en-US">
                <a:latin typeface="Constantia" charset="0"/>
              </a:rPr>
              <a:t>The keys cancel out only when partials are combined</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Box 69"/>
          <p:cNvSpPr txBox="1"/>
          <p:nvPr/>
        </p:nvSpPr>
        <p:spPr>
          <a:xfrm>
            <a:off x="5257800" y="2819400"/>
            <a:ext cx="3886200" cy="1323975"/>
          </a:xfrm>
          <a:prstGeom prst="rect">
            <a:avLst/>
          </a:prstGeom>
          <a:noFill/>
        </p:spPr>
        <p:txBody>
          <a:bodyPr>
            <a:spAutoFit/>
          </a:bodyPr>
          <a:lstStyle/>
          <a:p>
            <a:pPr>
              <a:defRPr/>
            </a:pPr>
            <a:r>
              <a:rPr lang="en-US" sz="1600" dirty="0">
                <a:cs typeface="+mn-cs"/>
              </a:rPr>
              <a:t>E(P</a:t>
            </a:r>
            <a:r>
              <a:rPr lang="en-US" sz="1600" baseline="-25000" dirty="0">
                <a:cs typeface="+mn-cs"/>
              </a:rPr>
              <a:t>a</a:t>
            </a:r>
            <a:r>
              <a:rPr lang="en-US" sz="1600" dirty="0">
                <a:cs typeface="+mn-cs"/>
              </a:rPr>
              <a:t>) = P</a:t>
            </a:r>
            <a:r>
              <a:rPr lang="en-US" sz="1600" baseline="-25000" dirty="0">
                <a:cs typeface="+mn-cs"/>
              </a:rPr>
              <a:t>a</a:t>
            </a:r>
            <a:r>
              <a:rPr lang="en-US" sz="1600" dirty="0">
                <a:cs typeface="+mn-cs"/>
              </a:rPr>
              <a:t> ⊕ </a:t>
            </a:r>
            <a:r>
              <a:rPr lang="en-US" sz="1600" dirty="0" err="1">
                <a:solidFill>
                  <a:srgbClr val="FF0000"/>
                </a:solidFill>
                <a:cs typeface="+mn-cs"/>
              </a:rPr>
              <a:t>K</a:t>
            </a:r>
            <a:r>
              <a:rPr lang="en-US" sz="1600" baseline="-25000" dirty="0" err="1">
                <a:solidFill>
                  <a:srgbClr val="FF0000"/>
                </a:solidFill>
                <a:cs typeface="+mn-cs"/>
              </a:rPr>
              <a:t>ab</a:t>
            </a:r>
            <a:r>
              <a:rPr lang="en-US" sz="1600" dirty="0">
                <a:cs typeface="+mn-cs"/>
              </a:rPr>
              <a:t> ⊕ </a:t>
            </a:r>
            <a:r>
              <a:rPr lang="en-US" sz="1600" dirty="0" err="1">
                <a:solidFill>
                  <a:srgbClr val="7030A0"/>
                </a:solidFill>
                <a:cs typeface="+mn-cs"/>
              </a:rPr>
              <a:t>K</a:t>
            </a:r>
            <a:r>
              <a:rPr lang="en-US" sz="1600" baseline="-25000" dirty="0" err="1">
                <a:solidFill>
                  <a:srgbClr val="7030A0"/>
                </a:solidFill>
                <a:cs typeface="+mn-cs"/>
              </a:rPr>
              <a:t>ac</a:t>
            </a:r>
            <a:r>
              <a:rPr lang="en-US" sz="1600" dirty="0">
                <a:cs typeface="+mn-cs"/>
              </a:rPr>
              <a:t> ⊕ </a:t>
            </a:r>
            <a:r>
              <a:rPr lang="en-US" sz="1600" dirty="0" err="1">
                <a:solidFill>
                  <a:schemeClr val="accent2">
                    <a:lumMod val="75000"/>
                  </a:schemeClr>
                </a:solidFill>
                <a:cs typeface="+mn-cs"/>
              </a:rPr>
              <a:t>K</a:t>
            </a:r>
            <a:r>
              <a:rPr lang="en-US" sz="1600" baseline="-25000" dirty="0" err="1">
                <a:solidFill>
                  <a:schemeClr val="accent2">
                    <a:lumMod val="75000"/>
                  </a:schemeClr>
                </a:solidFill>
                <a:cs typeface="+mn-cs"/>
              </a:rPr>
              <a:t>ad</a:t>
            </a:r>
            <a:r>
              <a:rPr lang="en-US" sz="1600" dirty="0">
                <a:cs typeface="+mn-cs"/>
              </a:rPr>
              <a:t> ⊕ </a:t>
            </a:r>
            <a:r>
              <a:rPr lang="en-US" sz="1600" dirty="0" err="1">
                <a:solidFill>
                  <a:srgbClr val="002060"/>
                </a:solidFill>
                <a:cs typeface="+mn-cs"/>
              </a:rPr>
              <a:t>K</a:t>
            </a:r>
            <a:r>
              <a:rPr lang="en-US" sz="1600" baseline="-25000" dirty="0" err="1">
                <a:solidFill>
                  <a:srgbClr val="002060"/>
                </a:solidFill>
                <a:cs typeface="+mn-cs"/>
              </a:rPr>
              <a:t>ae</a:t>
            </a:r>
            <a:endParaRPr lang="en-US" sz="1600" baseline="-25000" dirty="0">
              <a:solidFill>
                <a:srgbClr val="002060"/>
              </a:solidFill>
              <a:cs typeface="+mn-cs"/>
            </a:endParaRPr>
          </a:p>
          <a:p>
            <a:pPr>
              <a:defRPr/>
            </a:pPr>
            <a:r>
              <a:rPr lang="en-US" sz="1600" dirty="0">
                <a:cs typeface="+mn-cs"/>
              </a:rPr>
              <a:t>E(</a:t>
            </a:r>
            <a:r>
              <a:rPr lang="en-US" sz="1600" dirty="0" err="1">
                <a:cs typeface="+mn-cs"/>
              </a:rPr>
              <a:t>P</a:t>
            </a:r>
            <a:r>
              <a:rPr lang="en-US" sz="1600" baseline="-25000" dirty="0" err="1">
                <a:cs typeface="+mn-cs"/>
              </a:rPr>
              <a:t>b</a:t>
            </a:r>
            <a:r>
              <a:rPr lang="en-US" sz="1600" dirty="0">
                <a:cs typeface="+mn-cs"/>
              </a:rPr>
              <a:t>) = </a:t>
            </a:r>
            <a:r>
              <a:rPr lang="en-US" sz="1600" dirty="0" err="1">
                <a:cs typeface="+mn-cs"/>
              </a:rPr>
              <a:t>P</a:t>
            </a:r>
            <a:r>
              <a:rPr lang="en-US" sz="1600" baseline="-25000" dirty="0" err="1">
                <a:cs typeface="+mn-cs"/>
              </a:rPr>
              <a:t>b</a:t>
            </a:r>
            <a:r>
              <a:rPr lang="en-US" sz="1600" dirty="0">
                <a:cs typeface="+mn-cs"/>
              </a:rPr>
              <a:t> ⊕ </a:t>
            </a:r>
            <a:r>
              <a:rPr lang="en-US" sz="1600" dirty="0" err="1">
                <a:solidFill>
                  <a:srgbClr val="FF0000"/>
                </a:solidFill>
                <a:cs typeface="+mn-cs"/>
              </a:rPr>
              <a:t>K</a:t>
            </a:r>
            <a:r>
              <a:rPr lang="en-US" sz="1600" baseline="-25000" dirty="0" err="1">
                <a:solidFill>
                  <a:srgbClr val="FF0000"/>
                </a:solidFill>
                <a:cs typeface="+mn-cs"/>
              </a:rPr>
              <a:t>ab</a:t>
            </a:r>
            <a:r>
              <a:rPr lang="en-US" sz="1600" dirty="0">
                <a:cs typeface="+mn-cs"/>
              </a:rPr>
              <a:t> ⊕ </a:t>
            </a:r>
            <a:r>
              <a:rPr lang="en-US" sz="1600" dirty="0" err="1">
                <a:solidFill>
                  <a:srgbClr val="FFC000"/>
                </a:solidFill>
                <a:cs typeface="+mn-cs"/>
              </a:rPr>
              <a:t>K</a:t>
            </a:r>
            <a:r>
              <a:rPr lang="en-US" sz="1600" baseline="-25000" dirty="0" err="1">
                <a:solidFill>
                  <a:srgbClr val="FFC000"/>
                </a:solidFill>
                <a:cs typeface="+mn-cs"/>
              </a:rPr>
              <a:t>bc</a:t>
            </a:r>
            <a:r>
              <a:rPr lang="en-US" sz="1600" dirty="0">
                <a:cs typeface="+mn-cs"/>
              </a:rPr>
              <a:t> ⊕ </a:t>
            </a:r>
            <a:r>
              <a:rPr lang="en-US" sz="1600" dirty="0" err="1">
                <a:solidFill>
                  <a:srgbClr val="CCCC00"/>
                </a:solidFill>
                <a:cs typeface="+mn-cs"/>
              </a:rPr>
              <a:t>K</a:t>
            </a:r>
            <a:r>
              <a:rPr lang="en-US" sz="1600" baseline="-25000" dirty="0" err="1">
                <a:solidFill>
                  <a:srgbClr val="CCCC00"/>
                </a:solidFill>
                <a:cs typeface="+mn-cs"/>
              </a:rPr>
              <a:t>bd</a:t>
            </a:r>
            <a:r>
              <a:rPr lang="en-US" sz="1600" dirty="0">
                <a:cs typeface="+mn-cs"/>
              </a:rPr>
              <a:t> ⊕</a:t>
            </a:r>
            <a:r>
              <a:rPr lang="en-US" sz="1600" dirty="0" err="1">
                <a:solidFill>
                  <a:schemeClr val="bg2">
                    <a:lumMod val="50000"/>
                  </a:schemeClr>
                </a:solidFill>
                <a:cs typeface="+mn-cs"/>
              </a:rPr>
              <a:t>K</a:t>
            </a:r>
            <a:r>
              <a:rPr lang="en-US" sz="1600" baseline="-25000" dirty="0" err="1">
                <a:solidFill>
                  <a:schemeClr val="bg2">
                    <a:lumMod val="50000"/>
                  </a:schemeClr>
                </a:solidFill>
                <a:cs typeface="+mn-cs"/>
              </a:rPr>
              <a:t>be</a:t>
            </a:r>
            <a:endParaRPr lang="en-US" sz="1600" baseline="-25000" dirty="0">
              <a:solidFill>
                <a:schemeClr val="bg2">
                  <a:lumMod val="50000"/>
                </a:schemeClr>
              </a:solidFill>
              <a:cs typeface="+mn-cs"/>
            </a:endParaRPr>
          </a:p>
          <a:p>
            <a:pPr>
              <a:defRPr/>
            </a:pPr>
            <a:r>
              <a:rPr lang="en-US" sz="1600" dirty="0">
                <a:cs typeface="+mn-cs"/>
              </a:rPr>
              <a:t>E(P</a:t>
            </a:r>
            <a:r>
              <a:rPr lang="en-US" sz="1600" baseline="-25000" dirty="0">
                <a:cs typeface="+mn-cs"/>
              </a:rPr>
              <a:t>c</a:t>
            </a:r>
            <a:r>
              <a:rPr lang="en-US" sz="1600" dirty="0">
                <a:cs typeface="+mn-cs"/>
              </a:rPr>
              <a:t>) = P</a:t>
            </a:r>
            <a:r>
              <a:rPr lang="en-US" sz="1600" baseline="-25000" dirty="0">
                <a:cs typeface="+mn-cs"/>
              </a:rPr>
              <a:t>c</a:t>
            </a:r>
            <a:r>
              <a:rPr lang="en-US" sz="1600" dirty="0">
                <a:cs typeface="+mn-cs"/>
              </a:rPr>
              <a:t> ⊕ </a:t>
            </a:r>
            <a:r>
              <a:rPr lang="en-US" sz="1600" dirty="0" err="1">
                <a:solidFill>
                  <a:srgbClr val="7030A0"/>
                </a:solidFill>
                <a:cs typeface="+mn-cs"/>
              </a:rPr>
              <a:t>K</a:t>
            </a:r>
            <a:r>
              <a:rPr lang="en-US" sz="1600" baseline="-25000" dirty="0" err="1">
                <a:solidFill>
                  <a:srgbClr val="7030A0"/>
                </a:solidFill>
                <a:cs typeface="+mn-cs"/>
              </a:rPr>
              <a:t>ac</a:t>
            </a:r>
            <a:r>
              <a:rPr lang="en-US" sz="1600" dirty="0">
                <a:cs typeface="+mn-cs"/>
              </a:rPr>
              <a:t> ⊕ </a:t>
            </a:r>
            <a:r>
              <a:rPr lang="en-US" sz="1600" dirty="0" err="1">
                <a:solidFill>
                  <a:srgbClr val="FFC000"/>
                </a:solidFill>
                <a:cs typeface="+mn-cs"/>
              </a:rPr>
              <a:t>K</a:t>
            </a:r>
            <a:r>
              <a:rPr lang="en-US" sz="1600" baseline="-25000" dirty="0" err="1">
                <a:solidFill>
                  <a:srgbClr val="FFC000"/>
                </a:solidFill>
                <a:cs typeface="+mn-cs"/>
              </a:rPr>
              <a:t>bc</a:t>
            </a:r>
            <a:r>
              <a:rPr lang="en-US" sz="1600" dirty="0">
                <a:cs typeface="+mn-cs"/>
              </a:rPr>
              <a:t> ⊕ </a:t>
            </a:r>
            <a:r>
              <a:rPr lang="en-US" sz="1600" dirty="0" err="1">
                <a:solidFill>
                  <a:srgbClr val="92D050"/>
                </a:solidFill>
                <a:cs typeface="+mn-cs"/>
              </a:rPr>
              <a:t>K</a:t>
            </a:r>
            <a:r>
              <a:rPr lang="en-US" sz="1600" baseline="-25000" dirty="0" err="1">
                <a:solidFill>
                  <a:srgbClr val="92D050"/>
                </a:solidFill>
                <a:cs typeface="+mn-cs"/>
              </a:rPr>
              <a:t>cd</a:t>
            </a:r>
            <a:r>
              <a:rPr lang="en-US" sz="1600" dirty="0">
                <a:cs typeface="+mn-cs"/>
              </a:rPr>
              <a:t> ⊕ </a:t>
            </a:r>
            <a:r>
              <a:rPr lang="en-US" sz="1600" dirty="0" err="1">
                <a:solidFill>
                  <a:srgbClr val="00B050"/>
                </a:solidFill>
                <a:cs typeface="+mn-cs"/>
              </a:rPr>
              <a:t>K</a:t>
            </a:r>
            <a:r>
              <a:rPr lang="en-US" sz="1600" baseline="-25000" dirty="0" err="1">
                <a:solidFill>
                  <a:srgbClr val="00B050"/>
                </a:solidFill>
                <a:cs typeface="+mn-cs"/>
              </a:rPr>
              <a:t>ce</a:t>
            </a:r>
            <a:endParaRPr lang="en-US" sz="1600" baseline="-25000" dirty="0">
              <a:solidFill>
                <a:srgbClr val="00B050"/>
              </a:solidFill>
              <a:cs typeface="+mn-cs"/>
            </a:endParaRPr>
          </a:p>
          <a:p>
            <a:pPr>
              <a:defRPr/>
            </a:pPr>
            <a:r>
              <a:rPr lang="en-US" sz="1600" dirty="0">
                <a:cs typeface="+mn-cs"/>
              </a:rPr>
              <a:t>E(</a:t>
            </a:r>
            <a:r>
              <a:rPr lang="en-US" sz="1600" dirty="0" err="1">
                <a:cs typeface="+mn-cs"/>
              </a:rPr>
              <a:t>P</a:t>
            </a:r>
            <a:r>
              <a:rPr lang="en-US" sz="1600" baseline="-25000" dirty="0" err="1">
                <a:cs typeface="+mn-cs"/>
              </a:rPr>
              <a:t>d</a:t>
            </a:r>
            <a:r>
              <a:rPr lang="en-US" sz="1600" dirty="0">
                <a:cs typeface="+mn-cs"/>
              </a:rPr>
              <a:t>) = </a:t>
            </a:r>
            <a:r>
              <a:rPr lang="en-US" sz="1600" dirty="0" err="1">
                <a:cs typeface="+mn-cs"/>
              </a:rPr>
              <a:t>P</a:t>
            </a:r>
            <a:r>
              <a:rPr lang="en-US" sz="1600" baseline="-25000" dirty="0" err="1">
                <a:cs typeface="+mn-cs"/>
              </a:rPr>
              <a:t>d</a:t>
            </a:r>
            <a:r>
              <a:rPr lang="en-US" sz="1600" dirty="0">
                <a:cs typeface="+mn-cs"/>
              </a:rPr>
              <a:t> ⊕ </a:t>
            </a:r>
            <a:r>
              <a:rPr lang="en-US" sz="1600" dirty="0" err="1">
                <a:solidFill>
                  <a:schemeClr val="accent2">
                    <a:lumMod val="75000"/>
                  </a:schemeClr>
                </a:solidFill>
                <a:cs typeface="+mn-cs"/>
              </a:rPr>
              <a:t>K</a:t>
            </a:r>
            <a:r>
              <a:rPr lang="en-US" sz="1600" baseline="-25000" dirty="0" err="1">
                <a:solidFill>
                  <a:schemeClr val="accent2">
                    <a:lumMod val="75000"/>
                  </a:schemeClr>
                </a:solidFill>
                <a:cs typeface="+mn-cs"/>
              </a:rPr>
              <a:t>ad</a:t>
            </a:r>
            <a:r>
              <a:rPr lang="en-US" sz="1600" dirty="0">
                <a:cs typeface="+mn-cs"/>
              </a:rPr>
              <a:t> ⊕ </a:t>
            </a:r>
            <a:r>
              <a:rPr lang="en-US" sz="1600" dirty="0" err="1">
                <a:solidFill>
                  <a:srgbClr val="CCCC00"/>
                </a:solidFill>
                <a:cs typeface="+mn-cs"/>
              </a:rPr>
              <a:t>K</a:t>
            </a:r>
            <a:r>
              <a:rPr lang="en-US" sz="1600" baseline="-25000" dirty="0" err="1">
                <a:solidFill>
                  <a:srgbClr val="CCCC00"/>
                </a:solidFill>
                <a:cs typeface="+mn-cs"/>
              </a:rPr>
              <a:t>bd</a:t>
            </a:r>
            <a:r>
              <a:rPr lang="en-US" sz="1600" dirty="0">
                <a:cs typeface="+mn-cs"/>
              </a:rPr>
              <a:t> ⊕ </a:t>
            </a:r>
            <a:r>
              <a:rPr lang="en-US" sz="1600" dirty="0" err="1">
                <a:solidFill>
                  <a:srgbClr val="92D050"/>
                </a:solidFill>
                <a:cs typeface="+mn-cs"/>
              </a:rPr>
              <a:t>K</a:t>
            </a:r>
            <a:r>
              <a:rPr lang="en-US" sz="1600" baseline="-25000" dirty="0" err="1">
                <a:solidFill>
                  <a:srgbClr val="92D050"/>
                </a:solidFill>
                <a:cs typeface="+mn-cs"/>
              </a:rPr>
              <a:t>cd</a:t>
            </a:r>
            <a:r>
              <a:rPr lang="en-US" sz="1600" dirty="0">
                <a:cs typeface="+mn-cs"/>
              </a:rPr>
              <a:t> ⊕ </a:t>
            </a:r>
            <a:r>
              <a:rPr lang="en-US" sz="1600" dirty="0" err="1">
                <a:solidFill>
                  <a:srgbClr val="00B0F0"/>
                </a:solidFill>
                <a:cs typeface="+mn-cs"/>
              </a:rPr>
              <a:t>K</a:t>
            </a:r>
            <a:r>
              <a:rPr lang="en-US" sz="1600" baseline="-25000" dirty="0" err="1">
                <a:solidFill>
                  <a:srgbClr val="00B0F0"/>
                </a:solidFill>
                <a:cs typeface="+mn-cs"/>
              </a:rPr>
              <a:t>de</a:t>
            </a:r>
            <a:endParaRPr lang="en-US" sz="1600" baseline="-25000" dirty="0">
              <a:solidFill>
                <a:srgbClr val="00B0F0"/>
              </a:solidFill>
              <a:cs typeface="+mn-cs"/>
            </a:endParaRPr>
          </a:p>
          <a:p>
            <a:pPr>
              <a:defRPr/>
            </a:pPr>
            <a:r>
              <a:rPr lang="en-US" sz="1600" dirty="0">
                <a:cs typeface="+mn-cs"/>
              </a:rPr>
              <a:t>E(</a:t>
            </a:r>
            <a:r>
              <a:rPr lang="en-US" sz="1600" dirty="0" err="1">
                <a:cs typeface="+mn-cs"/>
              </a:rPr>
              <a:t>P</a:t>
            </a:r>
            <a:r>
              <a:rPr lang="en-US" sz="1600" baseline="-25000" dirty="0" err="1">
                <a:cs typeface="+mn-cs"/>
              </a:rPr>
              <a:t>e</a:t>
            </a:r>
            <a:r>
              <a:rPr lang="en-US" sz="1600" dirty="0">
                <a:cs typeface="+mn-cs"/>
              </a:rPr>
              <a:t>) = </a:t>
            </a:r>
            <a:r>
              <a:rPr lang="en-US" sz="1600" dirty="0" err="1">
                <a:cs typeface="+mn-cs"/>
              </a:rPr>
              <a:t>P</a:t>
            </a:r>
            <a:r>
              <a:rPr lang="en-US" sz="1600" baseline="-25000" dirty="0" err="1">
                <a:cs typeface="+mn-cs"/>
              </a:rPr>
              <a:t>e</a:t>
            </a:r>
            <a:r>
              <a:rPr lang="en-US" sz="1600" dirty="0">
                <a:cs typeface="+mn-cs"/>
              </a:rPr>
              <a:t> ⊕ </a:t>
            </a:r>
            <a:r>
              <a:rPr lang="en-US" sz="1600" dirty="0" err="1">
                <a:solidFill>
                  <a:srgbClr val="002060"/>
                </a:solidFill>
                <a:cs typeface="+mn-cs"/>
              </a:rPr>
              <a:t>K</a:t>
            </a:r>
            <a:r>
              <a:rPr lang="en-US" sz="1600" baseline="-25000" dirty="0" err="1">
                <a:solidFill>
                  <a:srgbClr val="002060"/>
                </a:solidFill>
                <a:cs typeface="+mn-cs"/>
              </a:rPr>
              <a:t>ae</a:t>
            </a:r>
            <a:r>
              <a:rPr lang="en-US" sz="1600" dirty="0">
                <a:cs typeface="+mn-cs"/>
              </a:rPr>
              <a:t> ⊕ </a:t>
            </a:r>
            <a:r>
              <a:rPr lang="en-US" sz="1600" dirty="0" err="1">
                <a:solidFill>
                  <a:schemeClr val="bg2">
                    <a:lumMod val="50000"/>
                  </a:schemeClr>
                </a:solidFill>
                <a:cs typeface="+mn-cs"/>
              </a:rPr>
              <a:t>K</a:t>
            </a:r>
            <a:r>
              <a:rPr lang="en-US" sz="1600" baseline="-25000" dirty="0" err="1">
                <a:solidFill>
                  <a:schemeClr val="bg2">
                    <a:lumMod val="50000"/>
                  </a:schemeClr>
                </a:solidFill>
                <a:cs typeface="+mn-cs"/>
              </a:rPr>
              <a:t>be</a:t>
            </a:r>
            <a:r>
              <a:rPr lang="en-US" sz="1600" dirty="0">
                <a:cs typeface="+mn-cs"/>
              </a:rPr>
              <a:t> ⊕ </a:t>
            </a:r>
            <a:r>
              <a:rPr lang="en-US" sz="1600" dirty="0" err="1">
                <a:solidFill>
                  <a:srgbClr val="00B050"/>
                </a:solidFill>
                <a:cs typeface="+mn-cs"/>
              </a:rPr>
              <a:t>K</a:t>
            </a:r>
            <a:r>
              <a:rPr lang="en-US" sz="1600" baseline="-25000" dirty="0" err="1">
                <a:solidFill>
                  <a:srgbClr val="00B050"/>
                </a:solidFill>
                <a:cs typeface="+mn-cs"/>
              </a:rPr>
              <a:t>ce</a:t>
            </a:r>
            <a:r>
              <a:rPr lang="en-US" sz="1600" dirty="0">
                <a:cs typeface="+mn-cs"/>
              </a:rPr>
              <a:t> ⊕ </a:t>
            </a:r>
            <a:r>
              <a:rPr lang="en-US" sz="1600" dirty="0" err="1">
                <a:solidFill>
                  <a:srgbClr val="00B0F0"/>
                </a:solidFill>
                <a:cs typeface="+mn-cs"/>
              </a:rPr>
              <a:t>K</a:t>
            </a:r>
            <a:r>
              <a:rPr lang="en-US" sz="1600" baseline="-25000" dirty="0" err="1">
                <a:solidFill>
                  <a:srgbClr val="00B0F0"/>
                </a:solidFill>
                <a:cs typeface="+mn-cs"/>
              </a:rPr>
              <a:t>de</a:t>
            </a:r>
            <a:endParaRPr lang="en-US" sz="1600" baseline="-25000" dirty="0">
              <a:solidFill>
                <a:srgbClr val="00B0F0"/>
              </a:solidFill>
              <a:cs typeface="+mn-cs"/>
            </a:endParaRPr>
          </a:p>
        </p:txBody>
      </p:sp>
      <p:grpSp>
        <p:nvGrpSpPr>
          <p:cNvPr id="76802" name="Group 12"/>
          <p:cNvGrpSpPr>
            <a:grpSpLocks/>
          </p:cNvGrpSpPr>
          <p:nvPr/>
        </p:nvGrpSpPr>
        <p:grpSpPr bwMode="auto">
          <a:xfrm>
            <a:off x="685800" y="2057400"/>
            <a:ext cx="4267200" cy="4646613"/>
            <a:chOff x="457200" y="379274"/>
            <a:chExt cx="5257800" cy="5638800"/>
          </a:xfrm>
        </p:grpSpPr>
        <p:sp>
          <p:nvSpPr>
            <p:cNvPr id="4" name="Can 3"/>
            <p:cNvSpPr/>
            <p:nvPr/>
          </p:nvSpPr>
          <p:spPr>
            <a:xfrm>
              <a:off x="2743796" y="379274"/>
              <a:ext cx="608324" cy="685826"/>
            </a:xfrm>
            <a:prstGeom prst="ca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B</a:t>
              </a:r>
            </a:p>
          </p:txBody>
        </p:sp>
        <p:sp>
          <p:nvSpPr>
            <p:cNvPr id="5" name="Can 4"/>
            <p:cNvSpPr/>
            <p:nvPr/>
          </p:nvSpPr>
          <p:spPr>
            <a:xfrm>
              <a:off x="838626" y="3504020"/>
              <a:ext cx="608324" cy="685826"/>
            </a:xfrm>
            <a:prstGeom prst="can">
              <a:avLst/>
            </a:prstGeom>
            <a:solidFill>
              <a:srgbClr val="D9AE4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E</a:t>
              </a:r>
            </a:p>
          </p:txBody>
        </p:sp>
        <p:sp>
          <p:nvSpPr>
            <p:cNvPr id="6" name="Can 5"/>
            <p:cNvSpPr/>
            <p:nvPr/>
          </p:nvSpPr>
          <p:spPr>
            <a:xfrm>
              <a:off x="457200" y="1142159"/>
              <a:ext cx="610280" cy="685826"/>
            </a:xfrm>
            <a:prstGeom prst="can">
              <a:avLst/>
            </a:prstGeom>
            <a:solidFill>
              <a:srgbClr val="AC9BD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a:t>
              </a:r>
            </a:p>
          </p:txBody>
        </p:sp>
        <p:sp>
          <p:nvSpPr>
            <p:cNvPr id="7" name="Can 6"/>
            <p:cNvSpPr/>
            <p:nvPr/>
          </p:nvSpPr>
          <p:spPr>
            <a:xfrm>
              <a:off x="4725250" y="3504020"/>
              <a:ext cx="608325" cy="685826"/>
            </a:xfrm>
            <a:prstGeom prst="can">
              <a:avLst/>
            </a:prstGeom>
            <a:solidFill>
              <a:srgbClr val="45CBD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D</a:t>
              </a:r>
            </a:p>
          </p:txBody>
        </p:sp>
        <p:sp>
          <p:nvSpPr>
            <p:cNvPr id="10" name="Can 9"/>
            <p:cNvSpPr/>
            <p:nvPr/>
          </p:nvSpPr>
          <p:spPr>
            <a:xfrm>
              <a:off x="5104720" y="1142159"/>
              <a:ext cx="610280" cy="685826"/>
            </a:xfrm>
            <a:prstGeom prst="can">
              <a:avLst/>
            </a:prstGeom>
            <a:solidFill>
              <a:srgbClr val="D9333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a:t>
              </a:r>
            </a:p>
          </p:txBody>
        </p:sp>
        <p:sp>
          <p:nvSpPr>
            <p:cNvPr id="11" name="Can 10"/>
            <p:cNvSpPr/>
            <p:nvPr/>
          </p:nvSpPr>
          <p:spPr>
            <a:xfrm>
              <a:off x="2743796" y="5332248"/>
              <a:ext cx="608324" cy="685826"/>
            </a:xfrm>
            <a:prstGeom prst="can">
              <a:avLst/>
            </a:prstGeom>
            <a:solidFill>
              <a:srgbClr val="D9CB6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Multiply 16"/>
            <p:cNvSpPr/>
            <p:nvPr/>
          </p:nvSpPr>
          <p:spPr>
            <a:xfrm>
              <a:off x="2896366" y="5561498"/>
              <a:ext cx="303184" cy="30438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9" name="Straight Arrow Connector 18"/>
            <p:cNvCxnSpPr>
              <a:stCxn id="6" idx="4"/>
              <a:endCxn id="4" idx="2"/>
            </p:cNvCxnSpPr>
            <p:nvPr/>
          </p:nvCxnSpPr>
          <p:spPr>
            <a:xfrm flipV="1">
              <a:off x="1067480" y="722187"/>
              <a:ext cx="1676316" cy="762885"/>
            </a:xfrm>
            <a:prstGeom prst="straightConnector1">
              <a:avLst/>
            </a:prstGeom>
            <a:ln w="19050">
              <a:solidFill>
                <a:srgbClr val="FF000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3"/>
              <a:endCxn id="5" idx="1"/>
            </p:cNvCxnSpPr>
            <p:nvPr/>
          </p:nvCxnSpPr>
          <p:spPr>
            <a:xfrm rot="16200000" flipH="1">
              <a:off x="115035" y="2475290"/>
              <a:ext cx="1676035" cy="381426"/>
            </a:xfrm>
            <a:prstGeom prst="straightConnector1">
              <a:avLst/>
            </a:prstGeom>
            <a:ln w="19050">
              <a:solidFill>
                <a:srgbClr val="00206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 idx="4"/>
              <a:endCxn id="7" idx="2"/>
            </p:cNvCxnSpPr>
            <p:nvPr/>
          </p:nvCxnSpPr>
          <p:spPr>
            <a:xfrm>
              <a:off x="1446950" y="3846933"/>
              <a:ext cx="3278301" cy="1927"/>
            </a:xfrm>
            <a:prstGeom prst="straightConnector1">
              <a:avLst/>
            </a:prstGeom>
            <a:ln w="19050">
              <a:solidFill>
                <a:srgbClr val="00B0F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7" idx="1"/>
              <a:endCxn id="10" idx="3"/>
            </p:cNvCxnSpPr>
            <p:nvPr/>
          </p:nvCxnSpPr>
          <p:spPr>
            <a:xfrm rot="5400000" flipH="1" flipV="1">
              <a:off x="4381129" y="2475291"/>
              <a:ext cx="1676035" cy="381425"/>
            </a:xfrm>
            <a:prstGeom prst="straightConnector1">
              <a:avLst/>
            </a:prstGeom>
            <a:ln w="19050">
              <a:solidFill>
                <a:srgbClr val="92D05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4"/>
              <a:endCxn id="10" idx="2"/>
            </p:cNvCxnSpPr>
            <p:nvPr/>
          </p:nvCxnSpPr>
          <p:spPr>
            <a:xfrm>
              <a:off x="3352120" y="722187"/>
              <a:ext cx="1752600" cy="762885"/>
            </a:xfrm>
            <a:prstGeom prst="straightConnector1">
              <a:avLst/>
            </a:prstGeom>
            <a:ln w="19050">
              <a:solidFill>
                <a:srgbClr val="FFC00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6" idx="4"/>
              <a:endCxn id="10" idx="2"/>
            </p:cNvCxnSpPr>
            <p:nvPr/>
          </p:nvCxnSpPr>
          <p:spPr>
            <a:xfrm>
              <a:off x="1067480" y="1485072"/>
              <a:ext cx="4037239" cy="0"/>
            </a:xfrm>
            <a:prstGeom prst="straightConnector1">
              <a:avLst/>
            </a:prstGeom>
            <a:ln w="19050">
              <a:solidFill>
                <a:srgbClr val="7030A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6" idx="4"/>
              <a:endCxn id="7" idx="2"/>
            </p:cNvCxnSpPr>
            <p:nvPr/>
          </p:nvCxnSpPr>
          <p:spPr>
            <a:xfrm>
              <a:off x="1067480" y="1485072"/>
              <a:ext cx="3657770" cy="2361861"/>
            </a:xfrm>
            <a:prstGeom prst="straightConnector1">
              <a:avLst/>
            </a:prstGeom>
            <a:ln w="19050">
              <a:solidFill>
                <a:schemeClr val="accent2">
                  <a:lumMod val="75000"/>
                </a:schemeClr>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5" idx="1"/>
              <a:endCxn id="4" idx="3"/>
            </p:cNvCxnSpPr>
            <p:nvPr/>
          </p:nvCxnSpPr>
          <p:spPr>
            <a:xfrm rot="5400000" flipH="1" flipV="1">
              <a:off x="876891" y="1331975"/>
              <a:ext cx="2438920" cy="1905170"/>
            </a:xfrm>
            <a:prstGeom prst="straightConnector1">
              <a:avLst/>
            </a:prstGeom>
            <a:ln w="19050">
              <a:solidFill>
                <a:schemeClr val="bg2">
                  <a:lumMod val="50000"/>
                </a:schemeClr>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5" idx="4"/>
              <a:endCxn id="10" idx="2"/>
            </p:cNvCxnSpPr>
            <p:nvPr/>
          </p:nvCxnSpPr>
          <p:spPr>
            <a:xfrm flipV="1">
              <a:off x="1446950" y="1485072"/>
              <a:ext cx="3657770" cy="2361861"/>
            </a:xfrm>
            <a:prstGeom prst="straightConnector1">
              <a:avLst/>
            </a:prstGeom>
            <a:ln w="19050">
              <a:solidFill>
                <a:srgbClr val="00B05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4" idx="3"/>
              <a:endCxn id="7" idx="1"/>
            </p:cNvCxnSpPr>
            <p:nvPr/>
          </p:nvCxnSpPr>
          <p:spPr>
            <a:xfrm rot="16200000" flipH="1">
              <a:off x="2819225" y="1294811"/>
              <a:ext cx="2438920" cy="1979499"/>
            </a:xfrm>
            <a:prstGeom prst="straightConnector1">
              <a:avLst/>
            </a:prstGeom>
            <a:ln w="19050">
              <a:solidFill>
                <a:srgbClr val="CCCC0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72" name="Curved Connector 71"/>
            <p:cNvCxnSpPr>
              <a:stCxn id="6" idx="2"/>
              <a:endCxn id="11" idx="2"/>
            </p:cNvCxnSpPr>
            <p:nvPr/>
          </p:nvCxnSpPr>
          <p:spPr>
            <a:xfrm rot="10800000" flipH="1" flipV="1">
              <a:off x="457200" y="1485072"/>
              <a:ext cx="2286596" cy="4190089"/>
            </a:xfrm>
            <a:prstGeom prst="curvedConnector3">
              <a:avLst>
                <a:gd name="adj1" fmla="val -1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hape 73"/>
            <p:cNvCxnSpPr>
              <a:stCxn id="5" idx="3"/>
            </p:cNvCxnSpPr>
            <p:nvPr/>
          </p:nvCxnSpPr>
          <p:spPr>
            <a:xfrm rot="16200000" flipH="1">
              <a:off x="1295522" y="4038091"/>
              <a:ext cx="1296520" cy="160003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hape 75"/>
            <p:cNvCxnSpPr>
              <a:stCxn id="7" idx="3"/>
            </p:cNvCxnSpPr>
            <p:nvPr/>
          </p:nvCxnSpPr>
          <p:spPr>
            <a:xfrm rot="5400000">
              <a:off x="3542017" y="3999948"/>
              <a:ext cx="1296520" cy="1676316"/>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Curved Connector 77"/>
            <p:cNvCxnSpPr>
              <a:stCxn id="10" idx="4"/>
              <a:endCxn id="11" idx="4"/>
            </p:cNvCxnSpPr>
            <p:nvPr/>
          </p:nvCxnSpPr>
          <p:spPr>
            <a:xfrm flipH="1">
              <a:off x="3352120" y="1485072"/>
              <a:ext cx="2362880" cy="4190089"/>
            </a:xfrm>
            <a:prstGeom prst="curvedConnector3">
              <a:avLst>
                <a:gd name="adj1" fmla="val -967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Curved Connector 79"/>
            <p:cNvCxnSpPr>
              <a:stCxn id="4" idx="3"/>
              <a:endCxn id="11" idx="1"/>
            </p:cNvCxnSpPr>
            <p:nvPr/>
          </p:nvCxnSpPr>
          <p:spPr>
            <a:xfrm rot="5400000">
              <a:off x="914383" y="3197696"/>
              <a:ext cx="4267148" cy="1957"/>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76803" name="Title 13"/>
          <p:cNvSpPr>
            <a:spLocks noGrp="1"/>
          </p:cNvSpPr>
          <p:nvPr>
            <p:ph type="title"/>
          </p:nvPr>
        </p:nvSpPr>
        <p:spPr/>
        <p:txBody>
          <a:bodyPr/>
          <a:lstStyle/>
          <a:p>
            <a:pPr eaLnBrk="1" hangingPunct="1"/>
            <a:r>
              <a:rPr lang="en-US">
                <a:latin typeface="Calibri" charset="0"/>
              </a:rPr>
              <a:t>ZIG Rebuilding</a:t>
            </a:r>
          </a:p>
        </p:txBody>
      </p:sp>
      <p:sp>
        <p:nvSpPr>
          <p:cNvPr id="76804" name="TextBox 15"/>
          <p:cNvSpPr txBox="1">
            <a:spLocks noChangeArrowheads="1"/>
          </p:cNvSpPr>
          <p:nvPr/>
        </p:nvSpPr>
        <p:spPr bwMode="auto">
          <a:xfrm>
            <a:off x="4178300" y="5930900"/>
            <a:ext cx="4953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share = E(P</a:t>
            </a:r>
            <a:r>
              <a:rPr lang="en-US" sz="1800" baseline="-25000"/>
              <a:t>a</a:t>
            </a:r>
            <a:r>
              <a:rPr lang="en-US" sz="1800"/>
              <a:t>) ⊕ E(P</a:t>
            </a:r>
            <a:r>
              <a:rPr lang="en-US" sz="1800" baseline="-25000"/>
              <a:t>b</a:t>
            </a:r>
            <a:r>
              <a:rPr lang="en-US" sz="1800"/>
              <a:t>) ⊕ E(P</a:t>
            </a:r>
            <a:r>
              <a:rPr lang="en-US" sz="1800" baseline="-25000"/>
              <a:t>c</a:t>
            </a:r>
            <a:r>
              <a:rPr lang="en-US" sz="1800"/>
              <a:t>) ⊕ E(P</a:t>
            </a:r>
            <a:r>
              <a:rPr lang="en-US" sz="1800" baseline="-25000"/>
              <a:t>d</a:t>
            </a:r>
            <a:r>
              <a:rPr lang="en-US" sz="1800"/>
              <a:t>) ⊕ E(P</a:t>
            </a:r>
            <a:r>
              <a:rPr lang="en-US" sz="1800" baseline="-25000"/>
              <a:t>e</a:t>
            </a:r>
            <a:r>
              <a:rPr lang="en-US" sz="1800"/>
              <a:t>)</a:t>
            </a:r>
          </a:p>
          <a:p>
            <a:pPr eaLnBrk="1" hangingPunct="1"/>
            <a:r>
              <a:rPr lang="en-US" sz="1800"/>
              <a:t>share = P</a:t>
            </a:r>
            <a:r>
              <a:rPr lang="en-US" sz="1800" baseline="-25000"/>
              <a:t>a</a:t>
            </a:r>
            <a:r>
              <a:rPr lang="en-US" sz="1800"/>
              <a:t> ⊕ P</a:t>
            </a:r>
            <a:r>
              <a:rPr lang="en-US" sz="1800" baseline="-25000"/>
              <a:t>b</a:t>
            </a:r>
            <a:r>
              <a:rPr lang="en-US" sz="1800"/>
              <a:t> ⊕ P</a:t>
            </a:r>
            <a:r>
              <a:rPr lang="en-US" sz="1800" baseline="-25000"/>
              <a:t>c</a:t>
            </a:r>
            <a:r>
              <a:rPr lang="en-US" sz="1800"/>
              <a:t> ⊕ P</a:t>
            </a:r>
            <a:r>
              <a:rPr lang="en-US" sz="1800" baseline="-25000"/>
              <a:t>d</a:t>
            </a:r>
            <a:r>
              <a:rPr lang="en-US" sz="1800"/>
              <a:t> ⊕ P</a:t>
            </a:r>
            <a:r>
              <a:rPr lang="en-US" sz="1800" baseline="-25000"/>
              <a:t>e</a:t>
            </a:r>
            <a:r>
              <a:rPr lang="en-US" sz="1800"/>
              <a:t> ⊕ (</a:t>
            </a:r>
            <a:r>
              <a:rPr lang="en-US" sz="1800">
                <a:solidFill>
                  <a:srgbClr val="FF0000"/>
                </a:solidFill>
              </a:rPr>
              <a:t>K</a:t>
            </a:r>
            <a:r>
              <a:rPr lang="en-US" sz="1800" baseline="-25000">
                <a:solidFill>
                  <a:srgbClr val="FF0000"/>
                </a:solidFill>
              </a:rPr>
              <a:t>ab</a:t>
            </a:r>
            <a:r>
              <a:rPr lang="en-US" sz="1800"/>
              <a:t> ⊕ </a:t>
            </a:r>
            <a:r>
              <a:rPr lang="en-US" sz="1800">
                <a:solidFill>
                  <a:srgbClr val="FF0000"/>
                </a:solidFill>
              </a:rPr>
              <a:t>K</a:t>
            </a:r>
            <a:r>
              <a:rPr lang="en-US" sz="1800" baseline="-25000">
                <a:solidFill>
                  <a:srgbClr val="FF0000"/>
                </a:solidFill>
              </a:rPr>
              <a:t>ab</a:t>
            </a:r>
            <a:r>
              <a:rPr lang="en-US" sz="1800"/>
              <a:t>) …</a:t>
            </a:r>
          </a:p>
          <a:p>
            <a:pPr eaLnBrk="1" hangingPunct="1"/>
            <a:r>
              <a:rPr lang="en-US" sz="1800"/>
              <a:t>share = P</a:t>
            </a:r>
            <a:r>
              <a:rPr lang="en-US" sz="1800" baseline="-25000"/>
              <a:t>a</a:t>
            </a:r>
            <a:r>
              <a:rPr lang="en-US" sz="1800"/>
              <a:t> ⊕ P</a:t>
            </a:r>
            <a:r>
              <a:rPr lang="en-US" sz="1800" baseline="-25000"/>
              <a:t>b</a:t>
            </a:r>
            <a:r>
              <a:rPr lang="en-US" sz="1800"/>
              <a:t> ⊕ P</a:t>
            </a:r>
            <a:r>
              <a:rPr lang="en-US" sz="1800" baseline="-25000"/>
              <a:t>c</a:t>
            </a:r>
            <a:r>
              <a:rPr lang="en-US" sz="1800"/>
              <a:t> ⊕ P</a:t>
            </a:r>
            <a:r>
              <a:rPr lang="en-US" sz="1800" baseline="-25000"/>
              <a:t>d</a:t>
            </a:r>
            <a:r>
              <a:rPr lang="en-US" sz="1800"/>
              <a:t> ⊕ P</a:t>
            </a:r>
            <a:r>
              <a:rPr lang="en-US" sz="1800" baseline="-25000"/>
              <a:t>e</a:t>
            </a:r>
            <a:endParaRPr lang="en-US" sz="18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pPr eaLnBrk="1" hangingPunct="1"/>
            <a:r>
              <a:rPr lang="en-US">
                <a:latin typeface="Calibri" charset="0"/>
              </a:rPr>
              <a:t>ZIG Verification</a:t>
            </a:r>
          </a:p>
        </p:txBody>
      </p:sp>
      <p:sp>
        <p:nvSpPr>
          <p:cNvPr id="77826" name="Content Placeholder 2"/>
          <p:cNvSpPr>
            <a:spLocks noGrp="1"/>
          </p:cNvSpPr>
          <p:nvPr>
            <p:ph idx="1"/>
          </p:nvPr>
        </p:nvSpPr>
        <p:spPr>
          <a:xfrm>
            <a:off x="457200" y="1935163"/>
            <a:ext cx="8229600" cy="4694237"/>
          </a:xfrm>
        </p:spPr>
        <p:txBody>
          <a:bodyPr/>
          <a:lstStyle/>
          <a:p>
            <a:pPr eaLnBrk="1" hangingPunct="1"/>
            <a:r>
              <a:rPr lang="en-US">
                <a:latin typeface="Constantia" charset="0"/>
              </a:rPr>
              <a:t>ZIG rebuilding enables another useful technique</a:t>
            </a:r>
          </a:p>
          <a:p>
            <a:pPr lvl="1" eaLnBrk="1" hangingPunct="1"/>
            <a:r>
              <a:rPr lang="en-US">
                <a:latin typeface="Constantia" charset="0"/>
              </a:rPr>
              <a:t>The ability to verify that one’s presently held share is correct and not corrupted, without others even knowing what data you hold</a:t>
            </a:r>
          </a:p>
          <a:p>
            <a:pPr lvl="1" eaLnBrk="1" hangingPunct="1"/>
            <a:r>
              <a:rPr lang="en-US">
                <a:latin typeface="Constantia" charset="0"/>
              </a:rPr>
              <a:t>Moreover, it can be done with almost no network use</a:t>
            </a:r>
          </a:p>
          <a:p>
            <a:pPr eaLnBrk="1" hangingPunct="1"/>
            <a:r>
              <a:rPr lang="en-US">
                <a:latin typeface="Constantia" charset="0"/>
              </a:rPr>
              <a:t>Certain integrity verification schemes, such as CRC are linear, meaning CRC(x) ⊕ CRC(y) = CRC(x ⊕ y)</a:t>
            </a:r>
          </a:p>
          <a:p>
            <a:pPr lvl="1" eaLnBrk="1" hangingPunct="1"/>
            <a:r>
              <a:rPr lang="en-US">
                <a:latin typeface="Constantia" charset="0"/>
              </a:rPr>
              <a:t>It follows then that the CRC of all the partials, or of all the ZIG encrypted partials, is the CRC of the share</a:t>
            </a:r>
          </a:p>
          <a:p>
            <a:pPr lvl="1" eaLnBrk="1" hangingPunct="1"/>
            <a:r>
              <a:rPr lang="en-US">
                <a:latin typeface="Constantia" charset="0"/>
              </a:rPr>
              <a:t>Ask </a:t>
            </a:r>
            <a:r>
              <a:rPr lang="en-US" b="1" i="1">
                <a:latin typeface="Constantia" charset="0"/>
              </a:rPr>
              <a:t>t</a:t>
            </a:r>
            <a:r>
              <a:rPr lang="en-US">
                <a:latin typeface="Constantia" charset="0"/>
              </a:rPr>
              <a:t> other shareholders for the CRC of your ZIG-encrypted partials, xor them and verify your own share</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pPr eaLnBrk="1" hangingPunct="1"/>
            <a:r>
              <a:rPr lang="en-US">
                <a:latin typeface="Calibri" charset="0"/>
              </a:rPr>
              <a:t>Conclusions</a:t>
            </a:r>
          </a:p>
        </p:txBody>
      </p:sp>
      <p:sp>
        <p:nvSpPr>
          <p:cNvPr id="78850" name="Content Placeholder 2"/>
          <p:cNvSpPr>
            <a:spLocks noGrp="1"/>
          </p:cNvSpPr>
          <p:nvPr>
            <p:ph idx="1"/>
          </p:nvPr>
        </p:nvSpPr>
        <p:spPr/>
        <p:txBody>
          <a:bodyPr/>
          <a:lstStyle/>
          <a:p>
            <a:pPr eaLnBrk="1" hangingPunct="1"/>
            <a:r>
              <a:rPr lang="en-US">
                <a:latin typeface="Constantia" charset="0"/>
              </a:rPr>
              <a:t>Many Secret Sharing Schemes are fundamentally the same, they are systems of linear equations in a field</a:t>
            </a:r>
          </a:p>
          <a:p>
            <a:pPr eaLnBrk="1" hangingPunct="1"/>
            <a:endParaRPr lang="en-US">
              <a:latin typeface="Constantia" charset="0"/>
            </a:endParaRPr>
          </a:p>
          <a:p>
            <a:pPr eaLnBrk="1" hangingPunct="1"/>
            <a:r>
              <a:rPr lang="en-US">
                <a:latin typeface="Constantia" charset="0"/>
              </a:rPr>
              <a:t>Rebuilding is currently a painful but necessary evil</a:t>
            </a:r>
          </a:p>
          <a:p>
            <a:pPr eaLnBrk="1" hangingPunct="1"/>
            <a:endParaRPr lang="en-US">
              <a:latin typeface="Constantia" charset="0"/>
            </a:endParaRPr>
          </a:p>
          <a:p>
            <a:pPr eaLnBrk="1" hangingPunct="1"/>
            <a:r>
              <a:rPr lang="en-US">
                <a:latin typeface="Constantia" charset="0"/>
              </a:rPr>
              <a:t>New methods of rebuilding can significantly reduce that pain, and make the process much more secure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a:latin typeface="Calibri" charset="0"/>
              </a:rPr>
              <a:t>Encoding and Decoding</a:t>
            </a:r>
          </a:p>
        </p:txBody>
      </p:sp>
      <p:sp>
        <p:nvSpPr>
          <p:cNvPr id="21506" name="Content Placeholder 2"/>
          <p:cNvSpPr>
            <a:spLocks noGrp="1"/>
          </p:cNvSpPr>
          <p:nvPr>
            <p:ph idx="1"/>
          </p:nvPr>
        </p:nvSpPr>
        <p:spPr/>
        <p:txBody>
          <a:bodyPr/>
          <a:lstStyle/>
          <a:p>
            <a:pPr eaLnBrk="1" hangingPunct="1"/>
            <a:r>
              <a:rPr lang="en-US">
                <a:latin typeface="Constantia" charset="0"/>
              </a:rPr>
              <a:t>In each of these schemes:</a:t>
            </a:r>
          </a:p>
          <a:p>
            <a:pPr lvl="1" eaLnBrk="1" hangingPunct="1"/>
            <a:r>
              <a:rPr lang="en-US">
                <a:latin typeface="Constantia" charset="0"/>
              </a:rPr>
              <a:t>Encoding is performed using a system of </a:t>
            </a:r>
            <a:r>
              <a:rPr lang="en-US" b="1">
                <a:latin typeface="Constantia" charset="0"/>
              </a:rPr>
              <a:t>n</a:t>
            </a:r>
            <a:r>
              <a:rPr lang="en-US">
                <a:latin typeface="Constantia" charset="0"/>
              </a:rPr>
              <a:t> equations to derive a set of </a:t>
            </a:r>
            <a:r>
              <a:rPr lang="en-US" b="1">
                <a:latin typeface="Constantia" charset="0"/>
              </a:rPr>
              <a:t>n</a:t>
            </a:r>
            <a:r>
              <a:rPr lang="en-US">
                <a:latin typeface="Constantia" charset="0"/>
              </a:rPr>
              <a:t> solutions (each solution being a share)</a:t>
            </a:r>
          </a:p>
          <a:p>
            <a:pPr lvl="1" eaLnBrk="1" hangingPunct="1"/>
            <a:r>
              <a:rPr lang="en-US">
                <a:latin typeface="Constantia" charset="0"/>
              </a:rPr>
              <a:t>Decoding uses at least </a:t>
            </a:r>
            <a:r>
              <a:rPr lang="en-US" b="1" i="1">
                <a:latin typeface="Constantia" charset="0"/>
              </a:rPr>
              <a:t>t</a:t>
            </a:r>
            <a:r>
              <a:rPr lang="en-US">
                <a:latin typeface="Constantia" charset="0"/>
              </a:rPr>
              <a:t> solutions to solve for the unknowns (the variables) used in the equations</a:t>
            </a:r>
          </a:p>
          <a:p>
            <a:pPr lvl="1" eaLnBrk="1" hangingPunct="1"/>
            <a:endParaRPr lang="en-US">
              <a:latin typeface="Constantia" charset="0"/>
            </a:endParaRPr>
          </a:p>
          <a:p>
            <a:pPr eaLnBrk="1" hangingPunct="1"/>
            <a:r>
              <a:rPr lang="en-US">
                <a:latin typeface="Constantia" charset="0"/>
              </a:rPr>
              <a:t>This is significant because the same math that enables efficient and secure rebuilding applies to all schemes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p:spPr>
        <p:txBody>
          <a:bodyPr/>
          <a:lstStyle/>
          <a:p>
            <a:pPr eaLnBrk="1" hangingPunct="1">
              <a:defRPr/>
            </a:pPr>
            <a:r>
              <a:rPr smtClean="0"/>
              <a:t>Discussion</a:t>
            </a:r>
            <a:endParaRPr/>
          </a:p>
        </p:txBody>
      </p:sp>
      <p:sp>
        <p:nvSpPr>
          <p:cNvPr id="79874" name="Text Placeholder 4"/>
          <p:cNvSpPr>
            <a:spLocks noGrp="1"/>
          </p:cNvSpPr>
          <p:nvPr>
            <p:ph type="body" idx="1"/>
          </p:nvPr>
        </p:nvSpPr>
        <p:spPr>
          <a:xfrm>
            <a:off x="530225" y="2705100"/>
            <a:ext cx="7772400" cy="1509713"/>
          </a:xfrm>
        </p:spPr>
        <p:txBody>
          <a:bodyPr/>
          <a:lstStyle/>
          <a:p>
            <a:pPr eaLnBrk="1" hangingPunct="1"/>
            <a:endParaRPr lang="en-US">
              <a:latin typeface="Constantia"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a:latin typeface="Calibri" charset="0"/>
              </a:rPr>
              <a:t>Shamir as a Linear SSS</a:t>
            </a:r>
          </a:p>
        </p:txBody>
      </p:sp>
      <p:sp>
        <p:nvSpPr>
          <p:cNvPr id="26626" name="Content Placeholder 2"/>
          <p:cNvSpPr>
            <a:spLocks noGrp="1"/>
          </p:cNvSpPr>
          <p:nvPr>
            <p:ph idx="1"/>
          </p:nvPr>
        </p:nvSpPr>
        <p:spPr/>
        <p:txBody>
          <a:bodyPr/>
          <a:lstStyle/>
          <a:p>
            <a:pPr eaLnBrk="1" hangingPunct="1"/>
            <a:r>
              <a:rPr lang="en-US">
                <a:latin typeface="Constantia" charset="0"/>
              </a:rPr>
              <a:t>Define a random (</a:t>
            </a:r>
            <a:r>
              <a:rPr lang="en-US" b="1" i="1">
                <a:latin typeface="Constantia" charset="0"/>
              </a:rPr>
              <a:t>t</a:t>
            </a:r>
            <a:r>
              <a:rPr lang="en-US">
                <a:latin typeface="Constantia" charset="0"/>
              </a:rPr>
              <a:t> – 1) degree polynomial </a:t>
            </a:r>
            <a:r>
              <a:rPr lang="en-US" b="1">
                <a:latin typeface="Constantia" charset="0"/>
              </a:rPr>
              <a:t>f(x)</a:t>
            </a:r>
          </a:p>
          <a:p>
            <a:pPr eaLnBrk="1" hangingPunct="1"/>
            <a:r>
              <a:rPr lang="en-US">
                <a:latin typeface="Constantia" charset="0"/>
              </a:rPr>
              <a:t>Encode the secret </a:t>
            </a:r>
            <a:r>
              <a:rPr lang="en-US" b="1" i="1">
                <a:latin typeface="Constantia" charset="0"/>
              </a:rPr>
              <a:t>s</a:t>
            </a:r>
            <a:r>
              <a:rPr lang="en-US">
                <a:latin typeface="Constantia" charset="0"/>
              </a:rPr>
              <a:t> as one of the coefficients, for example as the y-intercept:</a:t>
            </a:r>
          </a:p>
          <a:p>
            <a:pPr lvl="1" eaLnBrk="1" hangingPunct="1"/>
            <a:r>
              <a:rPr lang="en-US">
                <a:latin typeface="Constantia" charset="0"/>
              </a:rPr>
              <a:t>f(x) = r</a:t>
            </a:r>
            <a:r>
              <a:rPr lang="en-US" baseline="-25000">
                <a:latin typeface="Constantia" charset="0"/>
              </a:rPr>
              <a:t>1</a:t>
            </a:r>
            <a:r>
              <a:rPr lang="en-US">
                <a:latin typeface="Constantia" charset="0"/>
              </a:rPr>
              <a:t>x</a:t>
            </a:r>
            <a:r>
              <a:rPr lang="en-US" baseline="30000">
                <a:latin typeface="Constantia" charset="0"/>
              </a:rPr>
              <a:t>4</a:t>
            </a:r>
            <a:r>
              <a:rPr lang="en-US">
                <a:latin typeface="Constantia" charset="0"/>
              </a:rPr>
              <a:t> + r</a:t>
            </a:r>
            <a:r>
              <a:rPr lang="en-US" baseline="-25000">
                <a:latin typeface="Constantia" charset="0"/>
              </a:rPr>
              <a:t>2</a:t>
            </a:r>
            <a:r>
              <a:rPr lang="en-US">
                <a:latin typeface="Constantia" charset="0"/>
              </a:rPr>
              <a:t>x</a:t>
            </a:r>
            <a:r>
              <a:rPr lang="en-US" baseline="30000">
                <a:latin typeface="Constantia" charset="0"/>
              </a:rPr>
              <a:t>3</a:t>
            </a:r>
            <a:r>
              <a:rPr lang="en-US">
                <a:latin typeface="Constantia" charset="0"/>
              </a:rPr>
              <a:t> + r</a:t>
            </a:r>
            <a:r>
              <a:rPr lang="en-US" baseline="-25000">
                <a:latin typeface="Constantia" charset="0"/>
              </a:rPr>
              <a:t>3</a:t>
            </a:r>
            <a:r>
              <a:rPr lang="en-US">
                <a:latin typeface="Constantia" charset="0"/>
              </a:rPr>
              <a:t>x</a:t>
            </a:r>
            <a:r>
              <a:rPr lang="en-US" baseline="30000">
                <a:latin typeface="Constantia" charset="0"/>
              </a:rPr>
              <a:t>2</a:t>
            </a:r>
            <a:r>
              <a:rPr lang="en-US">
                <a:latin typeface="Constantia" charset="0"/>
              </a:rPr>
              <a:t> + r</a:t>
            </a:r>
            <a:r>
              <a:rPr lang="en-US" baseline="-25000">
                <a:latin typeface="Constantia" charset="0"/>
              </a:rPr>
              <a:t>4</a:t>
            </a:r>
            <a:r>
              <a:rPr lang="en-US">
                <a:latin typeface="Constantia" charset="0"/>
              </a:rPr>
              <a:t>x</a:t>
            </a:r>
            <a:r>
              <a:rPr lang="en-US" baseline="30000">
                <a:latin typeface="Constantia" charset="0"/>
              </a:rPr>
              <a:t>1</a:t>
            </a:r>
            <a:r>
              <a:rPr lang="en-US">
                <a:latin typeface="Constantia" charset="0"/>
              </a:rPr>
              <a:t> + sx</a:t>
            </a:r>
            <a:r>
              <a:rPr lang="en-US" baseline="30000">
                <a:latin typeface="Constantia" charset="0"/>
              </a:rPr>
              <a:t>0</a:t>
            </a:r>
            <a:endParaRPr lang="en-US">
              <a:latin typeface="Constantia" charset="0"/>
            </a:endParaRPr>
          </a:p>
          <a:p>
            <a:pPr eaLnBrk="1" hangingPunct="1"/>
            <a:r>
              <a:rPr lang="en-US">
                <a:latin typeface="Constantia" charset="0"/>
              </a:rPr>
              <a:t>Pick </a:t>
            </a:r>
            <a:r>
              <a:rPr lang="en-US" b="1">
                <a:latin typeface="Constantia" charset="0"/>
              </a:rPr>
              <a:t>n</a:t>
            </a:r>
            <a:r>
              <a:rPr lang="en-US">
                <a:latin typeface="Constantia" charset="0"/>
              </a:rPr>
              <a:t> distinct values of (x &gt; 0) to evaluate </a:t>
            </a:r>
            <a:r>
              <a:rPr lang="en-US" b="1">
                <a:latin typeface="Constantia" charset="0"/>
              </a:rPr>
              <a:t>f(x)</a:t>
            </a:r>
            <a:r>
              <a:rPr lang="en-US">
                <a:latin typeface="Constantia" charset="0"/>
              </a:rPr>
              <a:t>:</a:t>
            </a:r>
          </a:p>
          <a:p>
            <a:pPr lvl="1" eaLnBrk="1" hangingPunct="1"/>
            <a:r>
              <a:rPr lang="en-US">
                <a:latin typeface="Constantia" charset="0"/>
              </a:rPr>
              <a:t>share</a:t>
            </a:r>
            <a:r>
              <a:rPr lang="en-US" baseline="-25000">
                <a:latin typeface="Constantia" charset="0"/>
              </a:rPr>
              <a:t>1</a:t>
            </a:r>
            <a:r>
              <a:rPr lang="en-US">
                <a:latin typeface="Constantia" charset="0"/>
              </a:rPr>
              <a:t>  = f(1), share</a:t>
            </a:r>
            <a:r>
              <a:rPr lang="en-US" baseline="-25000">
                <a:latin typeface="Constantia" charset="0"/>
              </a:rPr>
              <a:t>2</a:t>
            </a:r>
            <a:r>
              <a:rPr lang="en-US">
                <a:latin typeface="Constantia" charset="0"/>
              </a:rPr>
              <a:t> = f(2), …, share</a:t>
            </a:r>
            <a:r>
              <a:rPr lang="en-US" baseline="-25000">
                <a:latin typeface="Constantia" charset="0"/>
              </a:rPr>
              <a:t>n</a:t>
            </a:r>
            <a:r>
              <a:rPr lang="en-US">
                <a:latin typeface="Constantia" charset="0"/>
              </a:rPr>
              <a:t> = f(n) </a:t>
            </a:r>
          </a:p>
          <a:p>
            <a:pPr eaLnBrk="1" hangingPunct="1"/>
            <a:r>
              <a:rPr lang="en-US">
                <a:latin typeface="Constantia" charset="0"/>
              </a:rPr>
              <a:t>The polynomial can be solved with any </a:t>
            </a:r>
            <a:r>
              <a:rPr lang="en-US" b="1" i="1">
                <a:latin typeface="Constantia" charset="0"/>
              </a:rPr>
              <a:t>t</a:t>
            </a:r>
            <a:r>
              <a:rPr lang="en-US">
                <a:latin typeface="Constantia" charset="0"/>
              </a:rPr>
              <a:t> solutions:</a:t>
            </a:r>
          </a:p>
          <a:p>
            <a:pPr lvl="1" eaLnBrk="1" hangingPunct="1"/>
            <a:r>
              <a:rPr lang="en-US">
                <a:latin typeface="Constantia" charset="0"/>
              </a:rPr>
              <a:t>Use polynomial interpolation to solve the equation, and then recover the coefficients (including the secret)</a:t>
            </a:r>
          </a:p>
          <a:p>
            <a:pPr eaLnBrk="1" hangingPunct="1"/>
            <a:endParaRPr lang="en-US">
              <a:latin typeface="Constantia" charset="0"/>
            </a:endParaRPr>
          </a:p>
          <a:p>
            <a:pPr eaLnBrk="1" hangingPunct="1"/>
            <a:endParaRPr lang="en-US">
              <a:latin typeface="Constantia" charset="0"/>
            </a:endParaRPr>
          </a:p>
          <a:p>
            <a:pPr eaLnBrk="1" hangingPunct="1"/>
            <a:endParaRPr lang="en-US">
              <a:latin typeface="Constantia"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a:latin typeface="Calibri" charset="0"/>
              </a:rPr>
              <a:t>Shamir as a Linear SSS</a:t>
            </a:r>
          </a:p>
        </p:txBody>
      </p:sp>
      <p:graphicFrame>
        <p:nvGraphicFramePr>
          <p:cNvPr id="5" name="Content Placeholder 4"/>
          <p:cNvGraphicFramePr>
            <a:graphicFrameLocks noGrp="1"/>
          </p:cNvGraphicFramePr>
          <p:nvPr>
            <p:ph idx="1"/>
          </p:nvPr>
        </p:nvGraphicFramePr>
        <p:xfrm>
          <a:off x="685800" y="2438400"/>
          <a:ext cx="2743200" cy="3627441"/>
        </p:xfrm>
        <a:graphic>
          <a:graphicData uri="http://schemas.openxmlformats.org/drawingml/2006/table">
            <a:tbl>
              <a:tblPr bandRow="1">
                <a:tableStyleId>{5C22544A-7EE6-4342-B048-85BDC9FD1C3A}</a:tableStyleId>
              </a:tblPr>
              <a:tblGrid>
                <a:gridCol w="548640"/>
                <a:gridCol w="548640"/>
                <a:gridCol w="548640"/>
                <a:gridCol w="548640"/>
                <a:gridCol w="548640"/>
              </a:tblGrid>
              <a:tr h="403049">
                <a:tc>
                  <a:txBody>
                    <a:bodyPr/>
                    <a:lstStyle/>
                    <a:p>
                      <a:pPr algn="ctr"/>
                      <a:r>
                        <a:rPr lang="en-US" sz="1800" dirty="0" smtClean="0"/>
                        <a:t>1</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1</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2</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2</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3</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3</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4</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4</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5</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5</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5</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5</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5</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6</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6</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6</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6</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6</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7</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7</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7</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7</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7</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8</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8</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8</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8</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8</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algn="ctr"/>
                      <a:r>
                        <a:rPr lang="en-US" sz="1800" dirty="0" smtClean="0"/>
                        <a:t>9</a:t>
                      </a:r>
                      <a:r>
                        <a:rPr lang="en-US" sz="1800" baseline="30000" dirty="0" smtClean="0"/>
                        <a:t>0</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9</a:t>
                      </a:r>
                      <a:r>
                        <a:rPr lang="en-US" sz="1800" baseline="30000" dirty="0" smtClean="0"/>
                        <a:t>1</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9</a:t>
                      </a:r>
                      <a:r>
                        <a:rPr lang="en-US" sz="1800" baseline="30000" dirty="0" smtClean="0"/>
                        <a:t>2</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9</a:t>
                      </a:r>
                      <a:r>
                        <a:rPr lang="en-US" sz="1800" baseline="30000" dirty="0" smtClean="0"/>
                        <a:t>3</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9</a:t>
                      </a:r>
                      <a:r>
                        <a:rPr lang="en-US" sz="1800" baseline="30000" dirty="0" smtClean="0"/>
                        <a:t>4</a:t>
                      </a:r>
                      <a:endParaRPr lang="en-US" sz="18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27712" name="TextBox 5"/>
          <p:cNvSpPr txBox="1">
            <a:spLocks noChangeArrowheads="1"/>
          </p:cNvSpPr>
          <p:nvPr/>
        </p:nvSpPr>
        <p:spPr bwMode="auto">
          <a:xfrm>
            <a:off x="685800" y="20574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a:t>
            </a:r>
            <a:r>
              <a:rPr lang="en-US" sz="1800">
                <a:solidFill>
                  <a:srgbClr val="000000"/>
                </a:solidFill>
                <a:cs typeface="Arial" charset="0"/>
              </a:rPr>
              <a:t>×</a:t>
            </a:r>
            <a:r>
              <a:rPr lang="en-US" sz="1800"/>
              <a:t>5 encoding matrix V</a:t>
            </a:r>
          </a:p>
        </p:txBody>
      </p:sp>
      <p:graphicFrame>
        <p:nvGraphicFramePr>
          <p:cNvPr id="7" name="Content Placeholder 4"/>
          <p:cNvGraphicFramePr>
            <a:graphicFrameLocks/>
          </p:cNvGraphicFramePr>
          <p:nvPr/>
        </p:nvGraphicFramePr>
        <p:xfrm>
          <a:off x="5791200" y="2438400"/>
          <a:ext cx="2819400" cy="3627441"/>
        </p:xfrm>
        <a:graphic>
          <a:graphicData uri="http://schemas.openxmlformats.org/drawingml/2006/table">
            <a:tbl>
              <a:tblPr bandRow="1">
                <a:tableStyleId>{5C22544A-7EE6-4342-B048-85BDC9FD1C3A}</a:tableStyleId>
              </a:tblPr>
              <a:tblGrid>
                <a:gridCol w="2819400"/>
              </a:tblGrid>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s1</a:t>
                      </a:r>
                      <a:r>
                        <a:rPr lang="en-US" sz="1800" baseline="30000" dirty="0" smtClean="0"/>
                        <a:t>0 </a:t>
                      </a:r>
                      <a:r>
                        <a:rPr lang="en-US" sz="1800" baseline="0" dirty="0" smtClean="0"/>
                        <a:t>+ r</a:t>
                      </a:r>
                      <a:r>
                        <a:rPr lang="en-US" sz="1800" baseline="-25000" dirty="0" smtClean="0"/>
                        <a:t>4</a:t>
                      </a:r>
                      <a:r>
                        <a:rPr lang="en-US" sz="1800" baseline="0" dirty="0" smtClean="0"/>
                        <a:t>1</a:t>
                      </a:r>
                      <a:r>
                        <a:rPr lang="en-US" sz="1800" baseline="30000" dirty="0" smtClean="0"/>
                        <a:t>1 </a:t>
                      </a:r>
                      <a:r>
                        <a:rPr lang="en-US" sz="1800" baseline="0" dirty="0" smtClean="0"/>
                        <a:t>+ r</a:t>
                      </a:r>
                      <a:r>
                        <a:rPr lang="en-US" sz="1800" baseline="-25000" dirty="0" smtClean="0"/>
                        <a:t>3</a:t>
                      </a:r>
                      <a:r>
                        <a:rPr lang="en-US" sz="1800" baseline="0" dirty="0" smtClean="0"/>
                        <a:t>1</a:t>
                      </a:r>
                      <a:r>
                        <a:rPr lang="en-US" sz="1800" baseline="30000" dirty="0" smtClean="0"/>
                        <a:t>2 </a:t>
                      </a:r>
                      <a:r>
                        <a:rPr lang="en-US" sz="1800" baseline="0" dirty="0" smtClean="0"/>
                        <a:t>+ r</a:t>
                      </a:r>
                      <a:r>
                        <a:rPr lang="en-US" sz="1800" baseline="-25000" dirty="0" smtClean="0"/>
                        <a:t>2</a:t>
                      </a:r>
                      <a:r>
                        <a:rPr lang="en-US" sz="1800" baseline="0" dirty="0" smtClean="0"/>
                        <a:t>1</a:t>
                      </a:r>
                      <a:r>
                        <a:rPr lang="en-US" sz="1800" baseline="30000" dirty="0" smtClean="0"/>
                        <a:t>3 </a:t>
                      </a:r>
                      <a:r>
                        <a:rPr lang="en-US" sz="1800" baseline="0" dirty="0" smtClean="0"/>
                        <a:t>+ r</a:t>
                      </a:r>
                      <a:r>
                        <a:rPr lang="en-US" sz="1800" baseline="-25000" dirty="0" smtClean="0"/>
                        <a:t>1</a:t>
                      </a:r>
                      <a:r>
                        <a:rPr lang="en-US" sz="1800" baseline="0" dirty="0" smtClean="0"/>
                        <a:t>1</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s2</a:t>
                      </a:r>
                      <a:r>
                        <a:rPr lang="en-US" sz="1800" baseline="30000" dirty="0" smtClean="0"/>
                        <a:t>0 </a:t>
                      </a:r>
                      <a:r>
                        <a:rPr lang="en-US" sz="1800" baseline="0" dirty="0" smtClean="0"/>
                        <a:t>+ r</a:t>
                      </a:r>
                      <a:r>
                        <a:rPr lang="en-US" sz="1800" baseline="-25000" dirty="0" smtClean="0"/>
                        <a:t>4</a:t>
                      </a:r>
                      <a:r>
                        <a:rPr lang="en-US" sz="1800" baseline="0" dirty="0" smtClean="0"/>
                        <a:t>2</a:t>
                      </a:r>
                      <a:r>
                        <a:rPr lang="en-US" sz="1800" baseline="30000" dirty="0" smtClean="0"/>
                        <a:t>1 </a:t>
                      </a:r>
                      <a:r>
                        <a:rPr lang="en-US" sz="1800" baseline="0" dirty="0" smtClean="0"/>
                        <a:t>+ r</a:t>
                      </a:r>
                      <a:r>
                        <a:rPr lang="en-US" sz="1800" baseline="-25000" dirty="0" smtClean="0"/>
                        <a:t>3</a:t>
                      </a:r>
                      <a:r>
                        <a:rPr lang="en-US" sz="1800" baseline="0" dirty="0" smtClean="0"/>
                        <a:t>2</a:t>
                      </a:r>
                      <a:r>
                        <a:rPr lang="en-US" sz="1800" baseline="30000" dirty="0" smtClean="0"/>
                        <a:t>2 </a:t>
                      </a:r>
                      <a:r>
                        <a:rPr lang="en-US" sz="1800" baseline="0" dirty="0" smtClean="0"/>
                        <a:t>+ r</a:t>
                      </a:r>
                      <a:r>
                        <a:rPr lang="en-US" sz="1800" baseline="-25000" dirty="0" smtClean="0"/>
                        <a:t>2</a:t>
                      </a:r>
                      <a:r>
                        <a:rPr lang="en-US" sz="1800" baseline="0" dirty="0" smtClean="0"/>
                        <a:t>2</a:t>
                      </a:r>
                      <a:r>
                        <a:rPr lang="en-US" sz="1800" baseline="30000" dirty="0" smtClean="0"/>
                        <a:t>3 </a:t>
                      </a:r>
                      <a:r>
                        <a:rPr lang="en-US" sz="1800" baseline="0" dirty="0" smtClean="0"/>
                        <a:t>+ r</a:t>
                      </a:r>
                      <a:r>
                        <a:rPr lang="en-US" sz="1800" baseline="-25000" dirty="0" smtClean="0"/>
                        <a:t>1</a:t>
                      </a:r>
                      <a:r>
                        <a:rPr lang="en-US" sz="1800" baseline="0" dirty="0" smtClean="0"/>
                        <a:t>2</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s3</a:t>
                      </a:r>
                      <a:r>
                        <a:rPr lang="en-US" sz="1800" baseline="30000" dirty="0" smtClean="0"/>
                        <a:t>0 </a:t>
                      </a:r>
                      <a:r>
                        <a:rPr lang="en-US" sz="1800" baseline="0" dirty="0" smtClean="0"/>
                        <a:t>+ r</a:t>
                      </a:r>
                      <a:r>
                        <a:rPr lang="en-US" sz="1800" baseline="-25000" dirty="0" smtClean="0"/>
                        <a:t>4</a:t>
                      </a:r>
                      <a:r>
                        <a:rPr lang="en-US" sz="1800" baseline="0" dirty="0" smtClean="0"/>
                        <a:t>3</a:t>
                      </a:r>
                      <a:r>
                        <a:rPr lang="en-US" sz="1800" baseline="30000" dirty="0" smtClean="0"/>
                        <a:t>1 </a:t>
                      </a:r>
                      <a:r>
                        <a:rPr lang="en-US" sz="1800" baseline="0" dirty="0" smtClean="0"/>
                        <a:t>+ r</a:t>
                      </a:r>
                      <a:r>
                        <a:rPr lang="en-US" sz="1800" baseline="-25000" dirty="0" smtClean="0"/>
                        <a:t>3</a:t>
                      </a:r>
                      <a:r>
                        <a:rPr lang="en-US" sz="1800" baseline="0" dirty="0" smtClean="0"/>
                        <a:t>3</a:t>
                      </a:r>
                      <a:r>
                        <a:rPr lang="en-US" sz="1800" baseline="30000" dirty="0" smtClean="0"/>
                        <a:t>2 </a:t>
                      </a:r>
                      <a:r>
                        <a:rPr lang="en-US" sz="1800" baseline="0" dirty="0" smtClean="0"/>
                        <a:t>+ r</a:t>
                      </a:r>
                      <a:r>
                        <a:rPr lang="en-US" sz="1800" baseline="-25000" dirty="0" smtClean="0"/>
                        <a:t>2</a:t>
                      </a:r>
                      <a:r>
                        <a:rPr lang="en-US" sz="1800" baseline="0" dirty="0" smtClean="0"/>
                        <a:t>3</a:t>
                      </a:r>
                      <a:r>
                        <a:rPr lang="en-US" sz="1800" baseline="30000" dirty="0" smtClean="0"/>
                        <a:t>3 </a:t>
                      </a:r>
                      <a:r>
                        <a:rPr lang="en-US" sz="1800" baseline="0" dirty="0" smtClean="0"/>
                        <a:t>+ r</a:t>
                      </a:r>
                      <a:r>
                        <a:rPr lang="en-US" sz="1800" baseline="-25000" dirty="0" smtClean="0"/>
                        <a:t>1</a:t>
                      </a:r>
                      <a:r>
                        <a:rPr lang="en-US" sz="1800" baseline="0" dirty="0" smtClean="0"/>
                        <a:t>3</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s4</a:t>
                      </a:r>
                      <a:r>
                        <a:rPr lang="en-US" sz="1800" baseline="30000" dirty="0" smtClean="0"/>
                        <a:t>0 </a:t>
                      </a:r>
                      <a:r>
                        <a:rPr lang="en-US" sz="1800" baseline="0" dirty="0" smtClean="0"/>
                        <a:t>+ r</a:t>
                      </a:r>
                      <a:r>
                        <a:rPr lang="en-US" sz="1800" baseline="-25000" dirty="0" smtClean="0"/>
                        <a:t>4</a:t>
                      </a:r>
                      <a:r>
                        <a:rPr lang="en-US" sz="1800" baseline="0" dirty="0" smtClean="0"/>
                        <a:t>4</a:t>
                      </a:r>
                      <a:r>
                        <a:rPr lang="en-US" sz="1800" baseline="30000" dirty="0" smtClean="0"/>
                        <a:t>1 </a:t>
                      </a:r>
                      <a:r>
                        <a:rPr lang="en-US" sz="1800" baseline="0" dirty="0" smtClean="0"/>
                        <a:t>+ r</a:t>
                      </a:r>
                      <a:r>
                        <a:rPr lang="en-US" sz="1800" baseline="-25000" dirty="0" smtClean="0"/>
                        <a:t>3</a:t>
                      </a:r>
                      <a:r>
                        <a:rPr lang="en-US" sz="1800" baseline="0" dirty="0" smtClean="0"/>
                        <a:t>4</a:t>
                      </a:r>
                      <a:r>
                        <a:rPr lang="en-US" sz="1800" baseline="30000" dirty="0" smtClean="0"/>
                        <a:t>2 </a:t>
                      </a:r>
                      <a:r>
                        <a:rPr lang="en-US" sz="1800" baseline="0" dirty="0" smtClean="0"/>
                        <a:t>+ r</a:t>
                      </a:r>
                      <a:r>
                        <a:rPr lang="en-US" sz="1800" baseline="-25000" dirty="0" smtClean="0"/>
                        <a:t>2</a:t>
                      </a:r>
                      <a:r>
                        <a:rPr lang="en-US" sz="1800" baseline="0" dirty="0" smtClean="0"/>
                        <a:t>4</a:t>
                      </a:r>
                      <a:r>
                        <a:rPr lang="en-US" sz="1800" baseline="30000" dirty="0" smtClean="0"/>
                        <a:t>3 </a:t>
                      </a:r>
                      <a:r>
                        <a:rPr lang="en-US" sz="1800" baseline="0" dirty="0" smtClean="0"/>
                        <a:t>+ r</a:t>
                      </a:r>
                      <a:r>
                        <a:rPr lang="en-US" sz="1800" baseline="-25000" dirty="0" smtClean="0"/>
                        <a:t>1</a:t>
                      </a:r>
                      <a:r>
                        <a:rPr lang="en-US" sz="1800" baseline="0" dirty="0" smtClean="0"/>
                        <a:t>4</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s5</a:t>
                      </a:r>
                      <a:r>
                        <a:rPr lang="en-US" sz="1800" baseline="30000" dirty="0" smtClean="0"/>
                        <a:t>0 </a:t>
                      </a:r>
                      <a:r>
                        <a:rPr lang="en-US" sz="1800" baseline="0" dirty="0" smtClean="0"/>
                        <a:t>+ r</a:t>
                      </a:r>
                      <a:r>
                        <a:rPr lang="en-US" sz="1800" baseline="-25000" dirty="0" smtClean="0"/>
                        <a:t>4</a:t>
                      </a:r>
                      <a:r>
                        <a:rPr lang="en-US" sz="1800" baseline="0" dirty="0" smtClean="0"/>
                        <a:t>5</a:t>
                      </a:r>
                      <a:r>
                        <a:rPr lang="en-US" sz="1800" baseline="30000" dirty="0" smtClean="0"/>
                        <a:t>1 </a:t>
                      </a:r>
                      <a:r>
                        <a:rPr lang="en-US" sz="1800" baseline="0" dirty="0" smtClean="0"/>
                        <a:t>+ r</a:t>
                      </a:r>
                      <a:r>
                        <a:rPr lang="en-US" sz="1800" baseline="-25000" dirty="0" smtClean="0"/>
                        <a:t>3</a:t>
                      </a:r>
                      <a:r>
                        <a:rPr lang="en-US" sz="1800" baseline="0" dirty="0" smtClean="0"/>
                        <a:t>5</a:t>
                      </a:r>
                      <a:r>
                        <a:rPr lang="en-US" sz="1800" baseline="30000" dirty="0" smtClean="0"/>
                        <a:t>2 </a:t>
                      </a:r>
                      <a:r>
                        <a:rPr lang="en-US" sz="1800" baseline="0" dirty="0" smtClean="0"/>
                        <a:t>+ r</a:t>
                      </a:r>
                      <a:r>
                        <a:rPr lang="en-US" sz="1800" baseline="-25000" dirty="0" smtClean="0"/>
                        <a:t>2</a:t>
                      </a:r>
                      <a:r>
                        <a:rPr lang="en-US" sz="1800" baseline="0" dirty="0" smtClean="0"/>
                        <a:t>5</a:t>
                      </a:r>
                      <a:r>
                        <a:rPr lang="en-US" sz="1800" baseline="30000" dirty="0" smtClean="0"/>
                        <a:t>3 </a:t>
                      </a:r>
                      <a:r>
                        <a:rPr lang="en-US" sz="1800" baseline="0" dirty="0" smtClean="0"/>
                        <a:t>+ r</a:t>
                      </a:r>
                      <a:r>
                        <a:rPr lang="en-US" sz="1800" baseline="-25000" dirty="0" smtClean="0"/>
                        <a:t>1</a:t>
                      </a:r>
                      <a:r>
                        <a:rPr lang="en-US" sz="1800" baseline="0" dirty="0" smtClean="0"/>
                        <a:t>5</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s6</a:t>
                      </a:r>
                      <a:r>
                        <a:rPr lang="en-US" sz="1800" baseline="30000" dirty="0" smtClean="0"/>
                        <a:t>0 </a:t>
                      </a:r>
                      <a:r>
                        <a:rPr lang="en-US" sz="1800" baseline="0" dirty="0" smtClean="0"/>
                        <a:t>+ r</a:t>
                      </a:r>
                      <a:r>
                        <a:rPr lang="en-US" sz="1800" baseline="-25000" dirty="0" smtClean="0"/>
                        <a:t>4</a:t>
                      </a:r>
                      <a:r>
                        <a:rPr lang="en-US" sz="1800" baseline="0" dirty="0" smtClean="0"/>
                        <a:t>6</a:t>
                      </a:r>
                      <a:r>
                        <a:rPr lang="en-US" sz="1800" baseline="30000" dirty="0" smtClean="0"/>
                        <a:t>1 </a:t>
                      </a:r>
                      <a:r>
                        <a:rPr lang="en-US" sz="1800" baseline="0" dirty="0" smtClean="0"/>
                        <a:t>+ r</a:t>
                      </a:r>
                      <a:r>
                        <a:rPr lang="en-US" sz="1800" baseline="-25000" dirty="0" smtClean="0"/>
                        <a:t>3</a:t>
                      </a:r>
                      <a:r>
                        <a:rPr lang="en-US" sz="1800" baseline="0" dirty="0" smtClean="0"/>
                        <a:t>6</a:t>
                      </a:r>
                      <a:r>
                        <a:rPr lang="en-US" sz="1800" baseline="30000" dirty="0" smtClean="0"/>
                        <a:t>2 </a:t>
                      </a:r>
                      <a:r>
                        <a:rPr lang="en-US" sz="1800" baseline="0" dirty="0" smtClean="0"/>
                        <a:t>+ r</a:t>
                      </a:r>
                      <a:r>
                        <a:rPr lang="en-US" sz="1800" baseline="-25000" dirty="0" smtClean="0"/>
                        <a:t>2</a:t>
                      </a:r>
                      <a:r>
                        <a:rPr lang="en-US" sz="1800" baseline="0" dirty="0" smtClean="0"/>
                        <a:t>6</a:t>
                      </a:r>
                      <a:r>
                        <a:rPr lang="en-US" sz="1800" baseline="30000" dirty="0" smtClean="0"/>
                        <a:t>3 </a:t>
                      </a:r>
                      <a:r>
                        <a:rPr lang="en-US" sz="1800" baseline="0" dirty="0" smtClean="0"/>
                        <a:t>+ r</a:t>
                      </a:r>
                      <a:r>
                        <a:rPr lang="en-US" sz="1800" baseline="-25000" dirty="0" smtClean="0"/>
                        <a:t>1</a:t>
                      </a:r>
                      <a:r>
                        <a:rPr lang="en-US" sz="1800" baseline="0" dirty="0" smtClean="0"/>
                        <a:t>6</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s7</a:t>
                      </a:r>
                      <a:r>
                        <a:rPr lang="en-US" sz="1800" baseline="30000" dirty="0" smtClean="0"/>
                        <a:t>0 </a:t>
                      </a:r>
                      <a:r>
                        <a:rPr lang="en-US" sz="1800" baseline="0" dirty="0" smtClean="0"/>
                        <a:t>+ r</a:t>
                      </a:r>
                      <a:r>
                        <a:rPr lang="en-US" sz="1800" baseline="-25000" dirty="0" smtClean="0"/>
                        <a:t>4</a:t>
                      </a:r>
                      <a:r>
                        <a:rPr lang="en-US" sz="1800" baseline="0" dirty="0" smtClean="0"/>
                        <a:t>7</a:t>
                      </a:r>
                      <a:r>
                        <a:rPr lang="en-US" sz="1800" baseline="30000" dirty="0" smtClean="0"/>
                        <a:t>1 </a:t>
                      </a:r>
                      <a:r>
                        <a:rPr lang="en-US" sz="1800" baseline="0" dirty="0" smtClean="0"/>
                        <a:t>+ r</a:t>
                      </a:r>
                      <a:r>
                        <a:rPr lang="en-US" sz="1800" baseline="-25000" dirty="0" smtClean="0"/>
                        <a:t>3</a:t>
                      </a:r>
                      <a:r>
                        <a:rPr lang="en-US" sz="1800" baseline="0" dirty="0" smtClean="0"/>
                        <a:t>7</a:t>
                      </a:r>
                      <a:r>
                        <a:rPr lang="en-US" sz="1800" baseline="30000" dirty="0" smtClean="0"/>
                        <a:t>2 </a:t>
                      </a:r>
                      <a:r>
                        <a:rPr lang="en-US" sz="1800" baseline="0" dirty="0" smtClean="0"/>
                        <a:t>+ r</a:t>
                      </a:r>
                      <a:r>
                        <a:rPr lang="en-US" sz="1800" baseline="-25000" dirty="0" smtClean="0"/>
                        <a:t>2</a:t>
                      </a:r>
                      <a:r>
                        <a:rPr lang="en-US" sz="1800" baseline="0" dirty="0" smtClean="0"/>
                        <a:t>7</a:t>
                      </a:r>
                      <a:r>
                        <a:rPr lang="en-US" sz="1800" baseline="30000" dirty="0" smtClean="0"/>
                        <a:t>3 </a:t>
                      </a:r>
                      <a:r>
                        <a:rPr lang="en-US" sz="1800" baseline="0" dirty="0" smtClean="0"/>
                        <a:t>+ r</a:t>
                      </a:r>
                      <a:r>
                        <a:rPr lang="en-US" sz="1800" baseline="-25000" dirty="0" smtClean="0"/>
                        <a:t>1</a:t>
                      </a:r>
                      <a:r>
                        <a:rPr lang="en-US" sz="1800" baseline="0" dirty="0" smtClean="0"/>
                        <a:t>7</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s8</a:t>
                      </a:r>
                      <a:r>
                        <a:rPr lang="en-US" sz="1800" baseline="30000" dirty="0" smtClean="0"/>
                        <a:t>0 </a:t>
                      </a:r>
                      <a:r>
                        <a:rPr lang="en-US" sz="1800" baseline="0" dirty="0" smtClean="0"/>
                        <a:t>+ r</a:t>
                      </a:r>
                      <a:r>
                        <a:rPr lang="en-US" sz="1800" baseline="-25000" dirty="0" smtClean="0"/>
                        <a:t>4</a:t>
                      </a:r>
                      <a:r>
                        <a:rPr lang="en-US" sz="1800" baseline="0" dirty="0" smtClean="0"/>
                        <a:t>8</a:t>
                      </a:r>
                      <a:r>
                        <a:rPr lang="en-US" sz="1800" baseline="30000" dirty="0" smtClean="0"/>
                        <a:t>1 </a:t>
                      </a:r>
                      <a:r>
                        <a:rPr lang="en-US" sz="1800" baseline="0" dirty="0" smtClean="0"/>
                        <a:t>+ r</a:t>
                      </a:r>
                      <a:r>
                        <a:rPr lang="en-US" sz="1800" baseline="-25000" dirty="0" smtClean="0"/>
                        <a:t>3</a:t>
                      </a:r>
                      <a:r>
                        <a:rPr lang="en-US" sz="1800" baseline="0" dirty="0" smtClean="0"/>
                        <a:t>8</a:t>
                      </a:r>
                      <a:r>
                        <a:rPr lang="en-US" sz="1800" baseline="30000" dirty="0" smtClean="0"/>
                        <a:t>2 </a:t>
                      </a:r>
                      <a:r>
                        <a:rPr lang="en-US" sz="1800" baseline="0" dirty="0" smtClean="0"/>
                        <a:t>+ r</a:t>
                      </a:r>
                      <a:r>
                        <a:rPr lang="en-US" sz="1800" baseline="-25000" dirty="0" smtClean="0"/>
                        <a:t>2</a:t>
                      </a:r>
                      <a:r>
                        <a:rPr lang="en-US" sz="1800" baseline="0" dirty="0" smtClean="0"/>
                        <a:t>8</a:t>
                      </a:r>
                      <a:r>
                        <a:rPr lang="en-US" sz="1800" baseline="30000" dirty="0" smtClean="0"/>
                        <a:t>3 </a:t>
                      </a:r>
                      <a:r>
                        <a:rPr lang="en-US" sz="1800" baseline="0" dirty="0" smtClean="0"/>
                        <a:t>+ r</a:t>
                      </a:r>
                      <a:r>
                        <a:rPr lang="en-US" sz="1800" baseline="-25000" dirty="0" smtClean="0"/>
                        <a:t>1</a:t>
                      </a:r>
                      <a:r>
                        <a:rPr lang="en-US" sz="1800" baseline="0" dirty="0" smtClean="0"/>
                        <a:t>8</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s9</a:t>
                      </a:r>
                      <a:r>
                        <a:rPr lang="en-US" sz="1800" baseline="30000" dirty="0" smtClean="0"/>
                        <a:t>0 </a:t>
                      </a:r>
                      <a:r>
                        <a:rPr lang="en-US" sz="1800" baseline="0" dirty="0" smtClean="0"/>
                        <a:t>+ r</a:t>
                      </a:r>
                      <a:r>
                        <a:rPr lang="en-US" sz="1800" baseline="-25000" dirty="0" smtClean="0"/>
                        <a:t>4</a:t>
                      </a:r>
                      <a:r>
                        <a:rPr lang="en-US" sz="1800" baseline="0" dirty="0" smtClean="0"/>
                        <a:t>9</a:t>
                      </a:r>
                      <a:r>
                        <a:rPr lang="en-US" sz="1800" baseline="30000" dirty="0" smtClean="0"/>
                        <a:t>1 </a:t>
                      </a:r>
                      <a:r>
                        <a:rPr lang="en-US" sz="1800" baseline="0" dirty="0" smtClean="0"/>
                        <a:t>+ r</a:t>
                      </a:r>
                      <a:r>
                        <a:rPr lang="en-US" sz="1800" baseline="-25000" dirty="0" smtClean="0"/>
                        <a:t>3</a:t>
                      </a:r>
                      <a:r>
                        <a:rPr lang="en-US" sz="1800" baseline="0" dirty="0" smtClean="0"/>
                        <a:t>9</a:t>
                      </a:r>
                      <a:r>
                        <a:rPr lang="en-US" sz="1800" baseline="30000" dirty="0" smtClean="0"/>
                        <a:t>2 </a:t>
                      </a:r>
                      <a:r>
                        <a:rPr lang="en-US" sz="1800" baseline="0" dirty="0" smtClean="0"/>
                        <a:t>+ r</a:t>
                      </a:r>
                      <a:r>
                        <a:rPr lang="en-US" sz="1800" baseline="-25000" dirty="0" smtClean="0"/>
                        <a:t>2</a:t>
                      </a:r>
                      <a:r>
                        <a:rPr lang="en-US" sz="1800" baseline="0" dirty="0" smtClean="0"/>
                        <a:t>9</a:t>
                      </a:r>
                      <a:r>
                        <a:rPr lang="en-US" sz="1800" baseline="30000" dirty="0" smtClean="0"/>
                        <a:t>3 </a:t>
                      </a:r>
                      <a:r>
                        <a:rPr lang="en-US" sz="1800" baseline="0" dirty="0" smtClean="0"/>
                        <a:t>+ r</a:t>
                      </a:r>
                      <a:r>
                        <a:rPr lang="en-US" sz="1800" baseline="-25000" dirty="0" smtClean="0"/>
                        <a:t>1</a:t>
                      </a:r>
                      <a:r>
                        <a:rPr lang="en-US" sz="1800" baseline="0" dirty="0" smtClean="0"/>
                        <a:t>9</a:t>
                      </a:r>
                      <a:r>
                        <a:rPr lang="en-US" sz="1800" baseline="30000" dirty="0" smtClean="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graphicFrame>
        <p:nvGraphicFramePr>
          <p:cNvPr id="8" name="Content Placeholder 4"/>
          <p:cNvGraphicFramePr>
            <a:graphicFrameLocks/>
          </p:cNvGraphicFramePr>
          <p:nvPr/>
        </p:nvGraphicFramePr>
        <p:xfrm>
          <a:off x="4343400" y="2438400"/>
          <a:ext cx="549275" cy="2014540"/>
        </p:xfrm>
        <a:graphic>
          <a:graphicData uri="http://schemas.openxmlformats.org/drawingml/2006/table">
            <a:tbl>
              <a:tblPr bandRow="1">
                <a:tableStyleId>{5C22544A-7EE6-4342-B048-85BDC9FD1C3A}</a:tableStyleId>
              </a:tblPr>
              <a:tblGrid>
                <a:gridCol w="549275"/>
              </a:tblGrid>
              <a:tr h="402908">
                <a:tc>
                  <a:txBody>
                    <a:bodyPr/>
                    <a:lstStyle/>
                    <a:p>
                      <a:pPr algn="ctr"/>
                      <a:r>
                        <a:rPr lang="en-US" sz="1800" dirty="0" smtClean="0"/>
                        <a:t>s</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dirty="0" smtClean="0"/>
                        <a:t>r</a:t>
                      </a:r>
                      <a:r>
                        <a:rPr lang="en-US" sz="1800" baseline="-25000" dirty="0" smtClean="0"/>
                        <a:t>4</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dirty="0" smtClean="0"/>
                        <a:t>r</a:t>
                      </a:r>
                      <a:r>
                        <a:rPr lang="en-US" sz="1800" baseline="-25000" dirty="0" smtClean="0"/>
                        <a:t>3</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dirty="0" smtClean="0"/>
                        <a:t>r</a:t>
                      </a:r>
                      <a:r>
                        <a:rPr lang="en-US" sz="1800" baseline="-25000" dirty="0" smtClean="0"/>
                        <a:t>2</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02908">
                <a:tc>
                  <a:txBody>
                    <a:bodyPr/>
                    <a:lstStyle/>
                    <a:p>
                      <a:pPr algn="ctr"/>
                      <a:r>
                        <a:rPr lang="en-US" sz="1800" dirty="0" smtClean="0"/>
                        <a:t>r</a:t>
                      </a:r>
                      <a:r>
                        <a:rPr lang="en-US" sz="1800" baseline="-25000" dirty="0" smtClean="0"/>
                        <a:t>1</a:t>
                      </a:r>
                      <a:endParaRPr lang="en-US" sz="1800" baseline="30000" dirty="0"/>
                    </a:p>
                  </a:txBody>
                  <a:tcPr marL="91546" marR="91546" marT="45704" marB="45704">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27749" name="TextBox 8"/>
          <p:cNvSpPr txBox="1">
            <a:spLocks noChangeArrowheads="1"/>
          </p:cNvSpPr>
          <p:nvPr/>
        </p:nvSpPr>
        <p:spPr bwMode="auto">
          <a:xfrm>
            <a:off x="3733800" y="33528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27750" name="TextBox 9"/>
          <p:cNvSpPr txBox="1">
            <a:spLocks noChangeArrowheads="1"/>
          </p:cNvSpPr>
          <p:nvPr/>
        </p:nvSpPr>
        <p:spPr bwMode="auto">
          <a:xfrm>
            <a:off x="5167313" y="3352800"/>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cs typeface="Arial" charset="0"/>
              </a:rPr>
              <a:t>=</a:t>
            </a:r>
            <a:endParaRPr lang="en-US" sz="1800"/>
          </a:p>
        </p:txBody>
      </p:sp>
      <p:sp>
        <p:nvSpPr>
          <p:cNvPr id="27751" name="TextBox 10"/>
          <p:cNvSpPr txBox="1">
            <a:spLocks noChangeArrowheads="1"/>
          </p:cNvSpPr>
          <p:nvPr/>
        </p:nvSpPr>
        <p:spPr bwMode="auto">
          <a:xfrm>
            <a:off x="3810000" y="2057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5 coefficients</a:t>
            </a:r>
          </a:p>
        </p:txBody>
      </p:sp>
      <p:sp>
        <p:nvSpPr>
          <p:cNvPr id="27752" name="TextBox 11"/>
          <p:cNvSpPr txBox="1">
            <a:spLocks noChangeArrowheads="1"/>
          </p:cNvSpPr>
          <p:nvPr/>
        </p:nvSpPr>
        <p:spPr bwMode="auto">
          <a:xfrm>
            <a:off x="5791200" y="2057400"/>
            <a:ext cx="281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9 solutions of f(x)</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a:latin typeface="Calibri" charset="0"/>
              </a:rPr>
              <a:t>Blakley as a Linear SSS</a:t>
            </a:r>
          </a:p>
        </p:txBody>
      </p:sp>
      <p:sp>
        <p:nvSpPr>
          <p:cNvPr id="28674" name="Content Placeholder 2"/>
          <p:cNvSpPr>
            <a:spLocks noGrp="1"/>
          </p:cNvSpPr>
          <p:nvPr>
            <p:ph idx="1"/>
          </p:nvPr>
        </p:nvSpPr>
        <p:spPr/>
        <p:txBody>
          <a:bodyPr/>
          <a:lstStyle/>
          <a:p>
            <a:pPr eaLnBrk="1" hangingPunct="1"/>
            <a:r>
              <a:rPr lang="en-US">
                <a:latin typeface="Constantia" charset="0"/>
              </a:rPr>
              <a:t>Define a choose a point </a:t>
            </a:r>
            <a:r>
              <a:rPr lang="en-US" b="1" i="1">
                <a:latin typeface="Constantia" charset="0"/>
              </a:rPr>
              <a:t>p</a:t>
            </a:r>
            <a:r>
              <a:rPr lang="en-US">
                <a:latin typeface="Constantia" charset="0"/>
              </a:rPr>
              <a:t> in </a:t>
            </a:r>
            <a:r>
              <a:rPr lang="en-US" b="1" i="1">
                <a:latin typeface="Constantia" charset="0"/>
              </a:rPr>
              <a:t>t</a:t>
            </a:r>
            <a:r>
              <a:rPr lang="en-US">
                <a:latin typeface="Constantia" charset="0"/>
              </a:rPr>
              <a:t>-dimensional space</a:t>
            </a:r>
          </a:p>
          <a:p>
            <a:pPr lvl="1" eaLnBrk="1" hangingPunct="1"/>
            <a:r>
              <a:rPr lang="en-US">
                <a:latin typeface="Constantia" charset="0"/>
              </a:rPr>
              <a:t>Select </a:t>
            </a:r>
            <a:r>
              <a:rPr lang="en-US" b="1" i="1">
                <a:latin typeface="Constantia" charset="0"/>
              </a:rPr>
              <a:t>p</a:t>
            </a:r>
            <a:r>
              <a:rPr lang="en-US">
                <a:latin typeface="Constantia" charset="0"/>
              </a:rPr>
              <a:t> such that it encodes the secret, e.g. as one of the </a:t>
            </a:r>
            <a:r>
              <a:rPr lang="en-US" b="1" i="1">
                <a:latin typeface="Constantia" charset="0"/>
              </a:rPr>
              <a:t>t</a:t>
            </a:r>
            <a:r>
              <a:rPr lang="en-US">
                <a:latin typeface="Constantia" charset="0"/>
              </a:rPr>
              <a:t> coordinates that specifies </a:t>
            </a:r>
            <a:r>
              <a:rPr lang="en-US" b="1" i="1">
                <a:latin typeface="Constantia" charset="0"/>
              </a:rPr>
              <a:t>p</a:t>
            </a:r>
          </a:p>
          <a:p>
            <a:pPr eaLnBrk="1" hangingPunct="1"/>
            <a:r>
              <a:rPr lang="en-US">
                <a:latin typeface="Constantia" charset="0"/>
              </a:rPr>
              <a:t>Generate </a:t>
            </a:r>
            <a:r>
              <a:rPr lang="en-US" b="1" i="1">
                <a:latin typeface="Constantia" charset="0"/>
              </a:rPr>
              <a:t>n</a:t>
            </a:r>
            <a:r>
              <a:rPr lang="en-US">
                <a:latin typeface="Constantia" charset="0"/>
              </a:rPr>
              <a:t> hyperplanes of dimensionality (t – 1) that intersect point </a:t>
            </a:r>
            <a:r>
              <a:rPr lang="en-US" b="1" i="1">
                <a:latin typeface="Constantia" charset="0"/>
              </a:rPr>
              <a:t>p</a:t>
            </a:r>
            <a:r>
              <a:rPr lang="en-US">
                <a:latin typeface="Constantia" charset="0"/>
              </a:rPr>
              <a:t>, the </a:t>
            </a:r>
            <a:r>
              <a:rPr lang="en-US" b="1" i="1">
                <a:latin typeface="Constantia" charset="0"/>
              </a:rPr>
              <a:t>n</a:t>
            </a:r>
            <a:r>
              <a:rPr lang="en-US">
                <a:latin typeface="Constantia" charset="0"/>
              </a:rPr>
              <a:t> hyperplanes are the shares</a:t>
            </a:r>
            <a:endParaRPr lang="en-US" b="1">
              <a:latin typeface="Constantia" charset="0"/>
            </a:endParaRPr>
          </a:p>
          <a:p>
            <a:pPr eaLnBrk="1" hangingPunct="1"/>
            <a:r>
              <a:rPr lang="en-US">
                <a:latin typeface="Constantia" charset="0"/>
              </a:rPr>
              <a:t>To find a random hyperplane intersecting </a:t>
            </a:r>
            <a:r>
              <a:rPr lang="en-US" b="1" i="1">
                <a:latin typeface="Constantia" charset="0"/>
              </a:rPr>
              <a:t>p</a:t>
            </a:r>
            <a:r>
              <a:rPr lang="en-US">
                <a:latin typeface="Constantia" charset="0"/>
              </a:rPr>
              <a:t> having coordinates = (s, x</a:t>
            </a:r>
            <a:r>
              <a:rPr lang="en-US" baseline="-25000">
                <a:latin typeface="Constantia" charset="0"/>
              </a:rPr>
              <a:t>2</a:t>
            </a:r>
            <a:r>
              <a:rPr lang="en-US">
                <a:latin typeface="Constantia" charset="0"/>
              </a:rPr>
              <a:t>, x</a:t>
            </a:r>
            <a:r>
              <a:rPr lang="en-US" baseline="-25000">
                <a:latin typeface="Constantia" charset="0"/>
              </a:rPr>
              <a:t>3</a:t>
            </a:r>
            <a:r>
              <a:rPr lang="en-US">
                <a:latin typeface="Constantia" charset="0"/>
              </a:rPr>
              <a:t>, x</a:t>
            </a:r>
            <a:r>
              <a:rPr lang="en-US" baseline="-25000">
                <a:latin typeface="Constantia" charset="0"/>
              </a:rPr>
              <a:t>4</a:t>
            </a:r>
            <a:r>
              <a:rPr lang="en-US">
                <a:latin typeface="Constantia" charset="0"/>
              </a:rPr>
              <a:t>, x</a:t>
            </a:r>
            <a:r>
              <a:rPr lang="en-US" baseline="-25000">
                <a:latin typeface="Constantia" charset="0"/>
              </a:rPr>
              <a:t>5</a:t>
            </a:r>
            <a:r>
              <a:rPr lang="en-US">
                <a:latin typeface="Constantia" charset="0"/>
              </a:rPr>
              <a:t>), generate </a:t>
            </a:r>
            <a:r>
              <a:rPr lang="en-US" b="1" i="1">
                <a:latin typeface="Constantia" charset="0"/>
              </a:rPr>
              <a:t>t</a:t>
            </a:r>
            <a:r>
              <a:rPr lang="en-US">
                <a:latin typeface="Constantia" charset="0"/>
              </a:rPr>
              <a:t> random coefficients (a</a:t>
            </a:r>
            <a:r>
              <a:rPr lang="en-US" baseline="-25000">
                <a:latin typeface="Constantia" charset="0"/>
              </a:rPr>
              <a:t>1</a:t>
            </a:r>
            <a:r>
              <a:rPr lang="en-US">
                <a:latin typeface="Constantia" charset="0"/>
              </a:rPr>
              <a:t>, a</a:t>
            </a:r>
            <a:r>
              <a:rPr lang="en-US" baseline="-25000">
                <a:latin typeface="Constantia" charset="0"/>
              </a:rPr>
              <a:t>2</a:t>
            </a:r>
            <a:r>
              <a:rPr lang="en-US">
                <a:latin typeface="Constantia" charset="0"/>
              </a:rPr>
              <a:t>, a</a:t>
            </a:r>
            <a:r>
              <a:rPr lang="en-US" baseline="-25000">
                <a:latin typeface="Constantia" charset="0"/>
              </a:rPr>
              <a:t>3</a:t>
            </a:r>
            <a:r>
              <a:rPr lang="en-US">
                <a:latin typeface="Constantia" charset="0"/>
              </a:rPr>
              <a:t>, a</a:t>
            </a:r>
            <a:r>
              <a:rPr lang="en-US" baseline="-25000">
                <a:latin typeface="Constantia" charset="0"/>
              </a:rPr>
              <a:t>4</a:t>
            </a:r>
            <a:r>
              <a:rPr lang="en-US">
                <a:latin typeface="Constantia" charset="0"/>
              </a:rPr>
              <a:t>, a</a:t>
            </a:r>
            <a:r>
              <a:rPr lang="en-US" baseline="-25000">
                <a:latin typeface="Constantia" charset="0"/>
              </a:rPr>
              <a:t>5</a:t>
            </a:r>
            <a:r>
              <a:rPr lang="en-US">
                <a:latin typeface="Constantia" charset="0"/>
              </a:rPr>
              <a:t>), the plane equation is:</a:t>
            </a:r>
          </a:p>
          <a:p>
            <a:pPr lvl="1" eaLnBrk="1" hangingPunct="1"/>
            <a:r>
              <a:rPr lang="en-US">
                <a:latin typeface="Constantia" charset="0"/>
              </a:rPr>
              <a:t>y = a</a:t>
            </a:r>
            <a:r>
              <a:rPr lang="en-US" baseline="-25000">
                <a:latin typeface="Constantia" charset="0"/>
              </a:rPr>
              <a:t>1</a:t>
            </a:r>
            <a:r>
              <a:rPr lang="en-US">
                <a:latin typeface="Constantia" charset="0"/>
              </a:rPr>
              <a:t>s + a</a:t>
            </a:r>
            <a:r>
              <a:rPr lang="en-US" baseline="-25000">
                <a:latin typeface="Constantia" charset="0"/>
              </a:rPr>
              <a:t>2</a:t>
            </a:r>
            <a:r>
              <a:rPr lang="en-US">
                <a:latin typeface="Constantia" charset="0"/>
              </a:rPr>
              <a:t>x</a:t>
            </a:r>
            <a:r>
              <a:rPr lang="en-US" baseline="-25000">
                <a:latin typeface="Constantia" charset="0"/>
              </a:rPr>
              <a:t>2</a:t>
            </a:r>
            <a:r>
              <a:rPr lang="en-US">
                <a:latin typeface="Constantia" charset="0"/>
              </a:rPr>
              <a:t> + a</a:t>
            </a:r>
            <a:r>
              <a:rPr lang="en-US" baseline="-25000">
                <a:latin typeface="Constantia" charset="0"/>
              </a:rPr>
              <a:t>3</a:t>
            </a:r>
            <a:r>
              <a:rPr lang="en-US">
                <a:latin typeface="Constantia" charset="0"/>
              </a:rPr>
              <a:t>x</a:t>
            </a:r>
            <a:r>
              <a:rPr lang="en-US" baseline="-25000">
                <a:latin typeface="Constantia" charset="0"/>
              </a:rPr>
              <a:t>3</a:t>
            </a:r>
            <a:r>
              <a:rPr lang="en-US">
                <a:latin typeface="Constantia" charset="0"/>
              </a:rPr>
              <a:t> + a</a:t>
            </a:r>
            <a:r>
              <a:rPr lang="en-US" baseline="-25000">
                <a:latin typeface="Constantia" charset="0"/>
              </a:rPr>
              <a:t>4</a:t>
            </a:r>
            <a:r>
              <a:rPr lang="en-US">
                <a:latin typeface="Constantia" charset="0"/>
              </a:rPr>
              <a:t>x</a:t>
            </a:r>
            <a:r>
              <a:rPr lang="en-US" baseline="-25000">
                <a:latin typeface="Constantia" charset="0"/>
              </a:rPr>
              <a:t>4</a:t>
            </a:r>
            <a:r>
              <a:rPr lang="en-US">
                <a:latin typeface="Constantia" charset="0"/>
              </a:rPr>
              <a:t> + a</a:t>
            </a:r>
            <a:r>
              <a:rPr lang="en-US" baseline="-25000">
                <a:latin typeface="Constantia" charset="0"/>
              </a:rPr>
              <a:t>5</a:t>
            </a:r>
            <a:r>
              <a:rPr lang="en-US">
                <a:latin typeface="Constantia" charset="0"/>
              </a:rPr>
              <a:t>x</a:t>
            </a:r>
            <a:r>
              <a:rPr lang="en-US" baseline="-25000">
                <a:latin typeface="Constantia" charset="0"/>
              </a:rPr>
              <a:t>5</a:t>
            </a:r>
          </a:p>
          <a:p>
            <a:pPr lvl="1" eaLnBrk="1" hangingPunct="1"/>
            <a:r>
              <a:rPr lang="en-US">
                <a:latin typeface="Constantia" charset="0"/>
              </a:rPr>
              <a:t>share</a:t>
            </a:r>
            <a:r>
              <a:rPr lang="en-US" baseline="-25000">
                <a:latin typeface="Constantia" charset="0"/>
              </a:rPr>
              <a:t>i</a:t>
            </a:r>
            <a:r>
              <a:rPr lang="en-US">
                <a:latin typeface="Constantia" charset="0"/>
              </a:rPr>
              <a:t> = y</a:t>
            </a:r>
            <a:r>
              <a:rPr lang="en-US" baseline="-25000">
                <a:latin typeface="Constantia" charset="0"/>
              </a:rPr>
              <a:t>i</a:t>
            </a:r>
            <a:r>
              <a:rPr lang="en-US">
                <a:latin typeface="Constantia" charset="0"/>
              </a:rPr>
              <a:t>  and the coefficients (a</a:t>
            </a:r>
            <a:r>
              <a:rPr lang="en-US" baseline="-25000">
                <a:latin typeface="Constantia" charset="0"/>
              </a:rPr>
              <a:t>i,1</a:t>
            </a:r>
            <a:r>
              <a:rPr lang="en-US">
                <a:latin typeface="Constantia" charset="0"/>
              </a:rPr>
              <a:t>, a</a:t>
            </a:r>
            <a:r>
              <a:rPr lang="en-US" baseline="-25000">
                <a:latin typeface="Constantia" charset="0"/>
              </a:rPr>
              <a:t>i,2</a:t>
            </a:r>
            <a:r>
              <a:rPr lang="en-US">
                <a:latin typeface="Constantia" charset="0"/>
              </a:rPr>
              <a:t>, a</a:t>
            </a:r>
            <a:r>
              <a:rPr lang="en-US" baseline="-25000">
                <a:latin typeface="Constantia" charset="0"/>
              </a:rPr>
              <a:t>i,3</a:t>
            </a:r>
            <a:r>
              <a:rPr lang="en-US">
                <a:latin typeface="Constantia" charset="0"/>
              </a:rPr>
              <a:t>, a</a:t>
            </a:r>
            <a:r>
              <a:rPr lang="en-US" baseline="-25000">
                <a:latin typeface="Constantia" charset="0"/>
              </a:rPr>
              <a:t>i,4</a:t>
            </a:r>
            <a:r>
              <a:rPr lang="en-US">
                <a:latin typeface="Constantia" charset="0"/>
              </a:rPr>
              <a:t>, a</a:t>
            </a:r>
            <a:r>
              <a:rPr lang="en-US" baseline="-25000">
                <a:latin typeface="Constantia" charset="0"/>
              </a:rPr>
              <a:t>i,5</a:t>
            </a:r>
            <a:r>
              <a:rPr lang="en-US">
                <a:latin typeface="Constantia" charset="0"/>
              </a:rPr>
              <a:t>)</a:t>
            </a:r>
          </a:p>
          <a:p>
            <a:pPr lvl="1" eaLnBrk="1" hangingPunct="1"/>
            <a:endParaRPr lang="en-US">
              <a:latin typeface="Constantia" charset="0"/>
            </a:endParaRPr>
          </a:p>
          <a:p>
            <a:pPr eaLnBrk="1" hangingPunct="1"/>
            <a:endParaRPr lang="en-US">
              <a:latin typeface="Constantia" charset="0"/>
            </a:endParaRPr>
          </a:p>
          <a:p>
            <a:pPr eaLnBrk="1" hangingPunct="1"/>
            <a:endParaRPr lang="en-US">
              <a:latin typeface="Constantia"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3265</TotalTime>
  <Words>5429</Words>
  <Application>Microsoft Office PowerPoint</Application>
  <PresentationFormat>On-screen Show (4:3)</PresentationFormat>
  <Paragraphs>941</Paragraphs>
  <Slides>60</Slides>
  <Notes>43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Flow</vt:lpstr>
      <vt:lpstr>Equation</vt:lpstr>
      <vt:lpstr>New Techniques for Rebuilding Data Efficiently and Securely</vt:lpstr>
      <vt:lpstr>Outline</vt:lpstr>
      <vt:lpstr>Secret Sharing Schemes</vt:lpstr>
      <vt:lpstr>Comparison of Schemes</vt:lpstr>
      <vt:lpstr>Equivalency of the Schemes</vt:lpstr>
      <vt:lpstr>Encoding and Decoding</vt:lpstr>
      <vt:lpstr>Shamir as a Linear SSS</vt:lpstr>
      <vt:lpstr>Shamir as a Linear SSS</vt:lpstr>
      <vt:lpstr>Blakley as a Linear SSS</vt:lpstr>
      <vt:lpstr>Blakley as a Linear SSS</vt:lpstr>
      <vt:lpstr>XOR as a Linear SSS</vt:lpstr>
      <vt:lpstr>XOR as a Linear SSS</vt:lpstr>
      <vt:lpstr>XOR as a Linear SSS</vt:lpstr>
      <vt:lpstr>SSMS as a Linear SSS</vt:lpstr>
      <vt:lpstr>Rabin IDA as a Linear SSS</vt:lpstr>
      <vt:lpstr>AONT-RS as a Linear SSS</vt:lpstr>
      <vt:lpstr>AONT-RS as a Linear SSS</vt:lpstr>
      <vt:lpstr>Decoding in a Linear SSS</vt:lpstr>
      <vt:lpstr>Decoding in a Linear SSS</vt:lpstr>
      <vt:lpstr>Decoding in a Linear SSS</vt:lpstr>
      <vt:lpstr>Decoding in a Linear SSS</vt:lpstr>
      <vt:lpstr>Decoding in a Linear SSS</vt:lpstr>
      <vt:lpstr>Decoding in a Linear SSS</vt:lpstr>
      <vt:lpstr>Decoding in a Linear SSS</vt:lpstr>
      <vt:lpstr>Decoding in a Linear SSS</vt:lpstr>
      <vt:lpstr>Decoding in a Linear SSS</vt:lpstr>
      <vt:lpstr>Rebuilding Lost Data</vt:lpstr>
      <vt:lpstr>Risks of Rebuilding Data</vt:lpstr>
      <vt:lpstr>Cost of Rebuilding Lost Data</vt:lpstr>
      <vt:lpstr>Necessity of Rebuilding</vt:lpstr>
      <vt:lpstr>Power of Rebuilding</vt:lpstr>
      <vt:lpstr>Rebuilding Conclusions</vt:lpstr>
      <vt:lpstr>Partial Rebuilding</vt:lpstr>
      <vt:lpstr>Traditional Rebuilding</vt:lpstr>
      <vt:lpstr>Traditional Rebuilding</vt:lpstr>
      <vt:lpstr>Full Rebuild Process</vt:lpstr>
      <vt:lpstr>Decomposed Rebuild Process</vt:lpstr>
      <vt:lpstr>Decomposed Rebuild Process</vt:lpstr>
      <vt:lpstr>Decomposed Rebuild Process</vt:lpstr>
      <vt:lpstr>Decomposed Rebuild Process</vt:lpstr>
      <vt:lpstr>Decomposed Rebuild Process</vt:lpstr>
      <vt:lpstr>Decomposed Rebuild Process</vt:lpstr>
      <vt:lpstr>Combination Phase</vt:lpstr>
      <vt:lpstr>Why it Works</vt:lpstr>
      <vt:lpstr>Partial Decoding and Encoding</vt:lpstr>
      <vt:lpstr>Partial Decoding and Encoding</vt:lpstr>
      <vt:lpstr>Partial Decoding and Encoding</vt:lpstr>
      <vt:lpstr>Partial Decoding and Encoding</vt:lpstr>
      <vt:lpstr>Partial Decoding and Encoding</vt:lpstr>
      <vt:lpstr>Partial Decoding and Encoding</vt:lpstr>
      <vt:lpstr>Partial Decoding and Encoding</vt:lpstr>
      <vt:lpstr>Why it Works</vt:lpstr>
      <vt:lpstr>PowerPoint Presentation</vt:lpstr>
      <vt:lpstr>Utility of Partial Rebuilding</vt:lpstr>
      <vt:lpstr>Overcoming Bottlenecks</vt:lpstr>
      <vt:lpstr>Security of Partial Rebuilding</vt:lpstr>
      <vt:lpstr>ZIG Rebuilding</vt:lpstr>
      <vt:lpstr>ZIG Verification</vt:lpstr>
      <vt:lpstr>Conclusions</vt:lpstr>
      <vt:lpstr>Discussion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Jason</dc:creator>
  <cp:lastModifiedBy>Linda Casals</cp:lastModifiedBy>
  <cp:revision>155</cp:revision>
  <dcterms:created xsi:type="dcterms:W3CDTF">2015-03-29T21:14:23Z</dcterms:created>
  <dcterms:modified xsi:type="dcterms:W3CDTF">2015-04-06T15:42:43Z</dcterms:modified>
</cp:coreProperties>
</file>