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ink/ink1.xml" ContentType="application/inkml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ink/ink2.xml" ContentType="application/inkml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3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3"/>
  </p:notesMasterIdLst>
  <p:sldIdLst>
    <p:sldId id="256" r:id="rId3"/>
    <p:sldId id="257" r:id="rId4"/>
    <p:sldId id="259" r:id="rId5"/>
    <p:sldId id="270" r:id="rId6"/>
    <p:sldId id="269" r:id="rId7"/>
    <p:sldId id="268" r:id="rId8"/>
    <p:sldId id="277" r:id="rId9"/>
    <p:sldId id="258" r:id="rId10"/>
    <p:sldId id="263" r:id="rId11"/>
    <p:sldId id="264" r:id="rId12"/>
    <p:sldId id="262" r:id="rId13"/>
    <p:sldId id="260" r:id="rId14"/>
    <p:sldId id="283" r:id="rId15"/>
    <p:sldId id="261" r:id="rId16"/>
    <p:sldId id="285" r:id="rId17"/>
    <p:sldId id="280" r:id="rId18"/>
    <p:sldId id="286" r:id="rId19"/>
    <p:sldId id="279" r:id="rId20"/>
    <p:sldId id="282" r:id="rId21"/>
    <p:sldId id="274" r:id="rId22"/>
    <p:sldId id="276" r:id="rId23"/>
    <p:sldId id="278" r:id="rId24"/>
    <p:sldId id="281" r:id="rId25"/>
    <p:sldId id="266" r:id="rId26"/>
    <p:sldId id="267" r:id="rId27"/>
    <p:sldId id="271" r:id="rId28"/>
    <p:sldId id="272" r:id="rId29"/>
    <p:sldId id="273" r:id="rId30"/>
    <p:sldId id="287" r:id="rId31"/>
    <p:sldId id="284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F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>
        <p:scale>
          <a:sx n="55" d="100"/>
          <a:sy n="55" d="100"/>
        </p:scale>
        <p:origin x="-114" y="-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776" units="cm"/>
          <inkml:channel name="Y" type="integer" max="2112" units="cm"/>
          <inkml:channel name="T" type="integer" max="2.14748E9" units="dev"/>
        </inkml:traceFormat>
        <inkml:channelProperties>
          <inkml:channelProperty channel="X" name="resolution" value="128.87372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0" timeString="2015-03-28T17:28:46.86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16072 4772 0,'0'0'16,"9"0"-16,9 0 15,-9 0 1,0 0-16,0 0 15,0 0-15,0 0 16,-9 0 0,0 0-16,0 0 15,0 0-15,0 0 16,0 0-16,0 0 16,0 0-1,-9 9-15,-9 0 16,0 0-16,-9 0 15,0 0 1,1 0-16,-10 0 16,0 0-16,0 0 15,0 0 1,-9 0-16,0 0 16,-17 0-16,-19 0 15,0 0-15,18 0 16,18 0-1,1 0-15,-1 0 16,0 9-16,0 0 16,9-9-1,0 0-15,-17 9 16,-28 0-16,-9 0 16,27 9-1,10 18-15,-10 0 16,9-9-16,0 1 15,-18-1-15,-26 9 16,-1-9 0,36-9-16,0 0 15,1 9-15,8 0 16,0-9 0,0 0-16,-9 0 15,-8 18-15,-10-9 16,9 1-16,27-10 15,1 0 1,-1 9-16,18-18 16,0 0-16,0 0 15,0 0 1,0 0-16,0-9 16,0 0-16,0 0 15,1 0 1,-1 0-16,0 0 15,0 0-15,-9 0 16,0 9-16,9-9 16,9 0-1,9-9-15,0 0 16,0 0-16,0 0 16,0 0-1,9 0-15,0 0 16,0 0-16</inkml:trace>
  <inkml:trace contextRef="#ctx0" brushRef="#br0" timeOffset="1392.9088">16252 4808 0,'0'0'0,"0"0"16,0 0-16,0 0 15,0 0 1,0 0-16,0 0 16,0 0-16,0 0 15,0 0 1,0 0-16,0 0 15,0 0-15,0 0 16,0 0-16,0 0 16,9 0-1,0 9-15,0-9 16,0 9-16,9 0 16,-1 0-1,10 0-15,0 0 16,0 0-16,9 0 15,45 18 1,-1-9-16,-26 0 16,-9-9-16,9 9 15,-18-9-15,9 0 16,-9 9 0,17 9-16,28 0 15,-9 9-15,9-9 16,-10 0-1,-8 9-15,-9 1 16,0-1-16,-9-9 16,-1 0-1,37 0-15,36 0 16,-19 0-16,-26-9 16,-18 0-16,0 9 15,0-9 1,26 9-16,37 9 15,-9-18-15,-37 0 16,-17 0 0,0 0-16,9 9 15,-10 10-15,19-1 16,0 0-16,0-9 16,8 0-1,-8 0-15,-18 9 16,-18-18-16,0 0 15,0 0 1,-9 0-16,-1-9 16,-8 0-16,0 0 15,0 0-15,0 0 16,0-9 0,-9 9-16,0-9 15,9 9-15,9 0 16,-9-9-1,0 0-15,0 9 16,0-9-16,-9 0 16,0 0-1,0 0-15,0 0 16,0 0-16,0 0 16,-9 0-16,0 0 15,0 0 1,0 0-16,0 0 15,0 0-15</inkml:trace>
  <inkml:trace contextRef="#ctx0" brushRef="#br0" timeOffset="3005.3089">14171 4636 0,'0'0'15,"0"0"-15,0 0 16,0 0-16,-9-9 15,0 0 1,0 0-16,0 0 16,0 0-16,-9 0 15,0 0-15,0 0 16,-9 9 0,-9 9-16,-35 27 15,-10 9-15,36-18 16,18-9-1,0 9-15,0 0 16,1 1-16,8-1 16,9 0-16,0 0 15,0 0 1,0 9-16,9 0 16,9 0-16,0-9 15,27 27 1,8 0-16,-8-18 15,-9-18-15,9 0 16,-9-9 0,0-27-16,18 0 15,0 0-15,-1-9 16,-8 0-16,0 0 16,-9-9-1,0 0-15,-9 9 16,-9 0-16,0 0 15,-9 0 1,0 9-16,0 9 16,0 0-16,0-9 15,0 9-15,-9 0 16,0 0 0,0 0-16,0 0 15,0-9-15,0-1 16,9 19-1</inkml:trace>
  <inkml:trace contextRef="#ctx0" brushRef="#br0" timeOffset="4002.0284">18503 4555 0,'0'0'0,"0"0"16,0 0-16,0 0 15,0 0 1,0 0-16,0 0 16,0 0-16,0 0 15,0 0-15,0 0 16,0 0 0,0 0-16,0 0 15,0 0-15,0 0 16,0 0-1,0 9-15,0 0 16,0 0-16,0 0 16,0 0-1,9 9-15,-9 9 16,0-9-16,0 0 16,0 0-1,0 0-15,0 0 16,0 0-16,0 1 15,0-1-15,0 9 16,0 0 0,0 0-16,0 0 15,0 0-15,-9 0 16,0 0 0,9 0-16,0 0 15,-9 9-15,-9-18 16,18-18-16</inkml:trace>
  <inkml:trace contextRef="#ctx0" brushRef="#br1" timeOffset="7556.9292">13032 6134 0,'0'0'0,"0"0"15,0 0-15,0 0 16,0 0-1,0 0-15,-9 0 16,-9 0-16,0 0 16,0 0-1,0 0-15,-9 0 16,0 0-16,9 9 16,0 0-16,-17 0 15,-19 0 1,-9-9-16,9 9 15,0 0-15,1 0 16,-1 0 0,0 0-16,0 18 15,-9 0-15,-35 0 16,-1 9-16,36-9 16,0 9-1,10 0-15,-1-18 16,9 0-16,0 9 15,-18-9 1,-35 9-16,8-9 16,18 0-16,0 10 15,10-10 1,-10 9-16,-18 0 16,-35 9-16,26-9 15,27-9 1,9 9-16,1 9 15,17-9-15,0 0 16,0-9-16,0 0 16,-8 0-1,-19 18-15,0 0 16,27-18-16,0 1 16,18-1-1,1-9-15,8 0 16,0 0-16,9 0 15,0-9 1,0 0-16,0-9 16,0-9-16,9 18 15</inkml:trace>
  <inkml:trace contextRef="#ctx0" brushRef="#br1" timeOffset="19065.4055">13202 6170 0,'0'0'16,"0"0"-16,-9 0 16,0 0-16,0 0 15,0 0-15,0 0 16,9 0 0,0 0-16,-9 0 15,9 0-15,-9-9 16,9 9-1,0 0-15,0 0 16,0 0-16,0 0 16,0 0-16,0 0 15,0 0 1,0 0-16,0 0 16,0 0-16,9 0 15,0 0 1,0 0-16,0 0 15,18 0-15,0 9 16,0 0 0,0-9-16,0 9 15,0 0-15,0 0 16,0 9-16,8 9 16,-8 0-1,0 0-15,0 0 16,0 9-16,0 0 15,9-9 1,0 0-16,0 0 16,0-9-16,8 0 15,-8 0 1,-9 0-16,-9-9 16,0 0-16,0 1 15,0-1-15,-9 0 16,0 9-1,0-9-15,0 0 16,0 0-16,0 0 16,0 0-1,0 0-15,0 9 16,0-9-16,0 9 16,0 0-1,-1 9-15,10 0 16,0 9-16,0 0 15,0 9-15,-9-9 16,9 0 0,-9-9-16,0 1 15,9-10-15,-9 0 16,0 0 0,0 0-16,0 0 15,0-9-15,9 0 16,0 9-16,0 0 15,0-9 1,0 0-16,-9 0 16,-1 0-16,1 0 15,0-9 1,-9 0-16,0 0 16,9 0-16,0 0 15,0 0 1,-9 0-16,9 0 15,0 9-15,-9-9 16,0 0-16,0 0 16,0 0-1,0 0-15,0 0 16,0 0-16,0 0 16,0 0-1,0 0-15,0 0 16,0 0-16,0 0 15,0 0-15,9 0 16,9 0 0,-18 0-16,0 0 15,0 0-15</inkml:trace>
  <inkml:trace contextRef="#ctx0" brushRef="#br1" timeOffset="20744.4548">19364 6296 0,'0'0'0,"0"0"16,0 0-16,0 0 15,0 0 1,0 0-16,0 0 15,0 0-15,0 0 16,0 0-16,0 0 16,0 9-1,-9-9-15,9 0 16,-9 0-16,0 9 16,0-9-1,0 9-15,-9 0 16,9-9-16,0 0 15,0 0 1,0 0-16,0 0 16,0 0-16,0 0 15,0 0-15,0 0 16,0 0 0,0 9-16,1 0 15,-1 0-15,0 0 16,0 0-1,-9 0-15,0 9 16,0 0-16,-18 0 16,0 0-1,-9 9-15,-9 0 16,10 0-16,8 0 16,0-8-16,0 8 15,0 0 1,0 0-16,0 0 15,0 9-15,-17 0 16,-1 0 0,9 0-16,0-9 15,9 0-15,0-9 16,9 0-16,9 0 16,1-9-1,8 0-15,0 0 16,-9 0-16,9 9 15,0-9 1,0 0-16,0 0 16,0 1-16,0-10 15,9 9 1,-9 0-16,0 0 16,0 0-16,0-9 15,9 9-15,-9 0 16,0 0-1,9 0-15,-9 0 16,0 0-16,0 0 16,0 0-1,0 0-15,0 0 16,0 0-16,0 9 16,0-9-16,0 0 15,0 0 1,0 0-16,0 0 15,0 0-15,1 0 16,-1 0 0,0 0-16,0 0 15,9-9-15,0 9 16,-9-9-16,9 0 16,0 0-1,0 0-15,0 0 16</inkml:trace>
  <inkml:trace contextRef="#ctx0" brushRef="#br1" timeOffset="21871.0764">19759 6197 0,'0'0'0,"0"0"16,0 0-16,0 0 15,9 0-15,-1 0 16,1 0 0,-9 0-16,9 0 15,0 0-15,0 0 16,0 0-1,0 0-15,18 0 16,18 9-16,0 0 16,0 0-1,18 9-15,-10 0 16,1 0-16,0 9 16,9 0-16,8 0 15,37 0 1,9 9-16,-10-9 15,-35-9-15,-9 0 16,0 0 0,26 0-16,37 0 15,-9 0-15,-37 0 16,-8-8 0,0-1-16,-1 9 15,46 9-15,-9-9 16,-46 0-16,-8-9 15,0 9 1,0 0-16,-9 0 16,9 0-16,26 9 15,1 0 1,-9-9-16,-9 0 16,-1 0-16,-26 0 15,0 0 1,0-9-16,-9 9 15,9 9-15,-9-9 16,-9 0-16,9 0 16,-10 0-1,1 1-15,0-10 16,9 0-16,0 0 16,-9 0-1,0 0-15,0 0 16,0-9-16,0 0 15,-9 9 1,9-9-16,0 0 16,0 0-16,0 0 15,-9 0-15,-1 0 16,1 0 0,0 0-16,-9 0 15,0 0-15,0 0 16</inkml:trace>
  <inkml:trace contextRef="#ctx0" brushRef="#br1" timeOffset="23455.1504">10808 5782 0,'0'0'15,"0"0"1,0 0-16,-18 0 16,0 9-16,-9 9 15,0-9 1,0 0-16,0 9 16,0 0-16,0-9 15,0 9 1,-18 9-16,-8 0 15,26-9-15,0 0 16,18 0-16,0 9 16,0-9-1,0 9-15,9 0 16,9 1-16,0-1 16,0 0-1,18 9-15,9 0 16,0-18-16,8-9 15,1-9 1,0-18-16,18 0 16,-18-9-16,-9 0 15,-18 0 1,-1 0-16,19-10 16,-9 10-16,-9 0 15,-9 9-15,-9-9 16,-9 0-1,-9 0-15,0 0 16,0 9-16,-9 9 16,-8-9-1,-1 0-15,18 9 16,18 9-16</inkml:trace>
  <inkml:trace contextRef="#ctx0" brushRef="#br1" timeOffset="24203.6711">14673 6251 0,'0'0'16,"0"0"-16,0 0 15,0 0 1,0 0-16,0 0 16,0 9-16,0 9 15,0 18-15,0-9 16,0 0 0,0 0-16,0 0 15,0 0-15,0 0 16,0 9-1,0-9-15,0 0 16,0 10-16,9-10 16,0 0-16,36 0 15,-18-9 1,-27-18-16</inkml:trace>
  <inkml:trace contextRef="#ctx0" brushRef="#br1" timeOffset="25254.9881">18225 6359 0,'0'0'0,"0"0"16,0-9-16,-9 0 15,0 0-15,0 0 16,0 0 0,0 9-16,-9 0 15,0 0-15,-18 18 16,0 9-1,1 0-15,-1 0 16,-9 9-16,0 0 16,18 0-16,9-9 15,-9 0 1,0 1-16,9-1 16,9 0-16,0-9 15,0 0 1,18 0-16,0 0 15,9 0-15,0-9 16,9 0 0,0-9-16,9 0 15,9-9-15,0-9 16,-9 0-16,-1 0 16,-8 0-1,0 0-15,-9 0 16,0 0-16,-9 0 15,0 0 1,-9-1-16,9-8 16,-9-9-16,0 0 15,-9-9 1,0 18-16,-9 0 16,0 9-16,0 9 15,9 0-15,0 9 16,9 0-1</inkml:trace>
  <inkml:trace contextRef="#ctx0" brushRef="#br1" timeOffset="26164.0431">22369 6043 0,'0'0'15,"8"9"1,10 0-16,0 0 16,0 0-16,0 0 15,-9 0 1,0 0-16,0 0 15,0 1-15,0-1 16,-9 9 0,0 9-16,9 18 15,-9 18-15,0-9 16,0-9-16,-9-9 16,0 0-1,-9-9-15,0-9 16,9 0-16,0 0 15,0-18 1,9 0-16,0 0 16</inkml:trace>
  <inkml:trace contextRef="#ctx0" brushRef="#br0" timeOffset="33672.9995">10171 7505 0,'0'0'0,"0"9"15,0 0-15,0 0 16,0 0 0,0 0-16,-9 0 15,0-9-15,9 9 16,0-9-1,0 9-15,-9-9 16,9 0-16,0 9 16,-9 0-16,-9 0 15,0 0 1,0 0-16,0 0 16,-9 0-16,-9 9 15,-26 9 1,-28 9-16,27-18 15,9 9-15,0 0 16,1 0 0,-1 0-16,9 0 15,-9 9-15,-9 19 16,-35 17-16,17-9 16,18-27-1,18 0-15,1-9 16,-1 0-16,0 0 15,0 9 1,-9 9-16,-35 0 16,-10 1-16,27-1 15,18 27 1,0-9-16,10-9 16,-1-18-16,0 0 15,9-9 1,0 0-16,9 0 15,-35 0-15,-19 10 16,27-10-16,9-9 16,18 0-1,0 0-15,9-9 16,9 0-16,0 0 16,0-9-1,0 0-15,1 0 16,8 0-16,0 0 15,0 0 1,8 9-16,1-9 16,-9 0-16</inkml:trace>
  <inkml:trace contextRef="#ctx0" brushRef="#br0" timeOffset="34615.0876">10063 7505 0,'0'0'15,"0"0"-15,0 0 16,0 0-16,0 9 16,0-9-1,0 9-15,0-9 16,0 9-16,9 0 15,0 0 1,0 0-16,0 0 16,0 9-16,0 0 15,9 9-15,0 0 16,18 0 0,9 9-16,8 0 15,-17-9-15,0 0 16,0 9-1,-9 9-15,0 10 16,9 8-16,0 0 16,-19-9-1,1-18-15,9 9 16,-9-9-16,0 0 16,0 0-16,0 0 15,9 19 1,0 8-16,0-9 15,9 9-15,0 0 16,-10-9 0,1-9-16,18 0 15,-9-9-15,0 1 16,-18-1 0,0-9-16,0-9 15,0 9-15,0 0 16,0 0-1,0 9-15,-10 0 16,1-18-16,0 0 16,-9 0-16,0-9 15,0 0 1,0-9-16,0 0 16,0 0-16,0 0 15,0 0 1</inkml:trace>
  <inkml:trace contextRef="#ctx0" brushRef="#br0" timeOffset="35577.0989">14126 7856 0,'0'0'0,"0"0"15,0 0-15,0 0 16,0 0 0,0 0-16,0 0 15,0 0-15,0 0 16,0 0-1,-9 0-15,0 0 16,-9 0-16,0 9 16,0 0-16,-9 9 15,-26 18 1,-10 10-16,-9 26 16,0-9-16,27-9 15,1-9 1,-1 0-16,0 0 15,0 9-15,9-8 16,0-1-16,9 9 16,-8 0-1,-1-9-15,0 0 16,9-9-16,0 0 16,9-9-1,-9 0-15,0 9 16,0-9-16,9-8 15,0-1 1,1 9-16,8-9 16,0 0-16,0 0 15,0 0-15,0 0 16,0 0 0,0-9-16,0 0 15,0 9-15,0-9 16,0 9-1,0 0-15,9 0 16,0-9-16,0-9 16,0 0-16,9 9 15,-9-9 1,0 0-16</inkml:trace>
  <inkml:trace contextRef="#ctx0" brushRef="#br0" timeOffset="36379.9876">14350 7811 0,'0'0'15,"-9"0"-15,0 0 16,0 0-16,0 0 16,9 0-1,-9-9-15,9 9 16,0 0-16,0 0 15,0 0-15,0 0 16,0 0 0,9 0-16,9 9 15,0 0-15,9 0 16,-9 9 0,9 0-16,0 18 15,0 10-15,9 17 16,0 0-1,-1-9-15,-8-9 16,0-9-16,0 0 16,0 0-1,9 0-15,9 0 16,0 0-16,0 1 16,-1-1-16,1 0 15,-9 0 1,0 0-16,-9-9 15,0 18-15,-9-9 16,0 0 0,0-18-16,-9 0 15,0 0-15,-1 0 16,1 0-16,0 0 16,0 0-1,0 1-15,0-10 16,0 9-16,0-9 15,0 0 1,0 0-16,0 0 16,-9-9-16,0 0 15,9 9 1,-9 0-16,9 0 16,0 0-16,0 0 15,0 0-15,0-9 16,-9 0-1</inkml:trace>
  <inkml:trace contextRef="#ctx0" brushRef="#br0" timeOffset="37289.4186">17884 7667 0,'0'0'0,"0"0"16,0 0-16,0 0 16,0 0-1,0 0-15,0 0 16,0 0-16,0 0 15,9 0 1,-9 0-16,9 9 16,-9 0-16,0 0 15,0 0-15,0 9 16,-9 9 0,-9 18-16,-18 9 15,-9 9-15,-8 28 16,8-19-1,9-18-15,9 0 16,-9 9-16,0 0 16,9-9-1,-9 19-15,9 17 16,1-9-16,-1-9 16,0-18-16,9-9 15,-9 0 1,0-8-16,0-1 15,-9 0-15,-9 0 16,9 0 0,10 9-16,-1 0 15,0-9-15,9 0 16,0 0-16,9 0 16,0-18-1,9-9-15,0 0 16,0-9-16,0 0 15,9-9 1,0 0-16,-9 9 16</inkml:trace>
  <inkml:trace contextRef="#ctx0" brushRef="#br0" timeOffset="38145.8721">18037 7450 0,'0'0'15,"0"0"1,0 0-16,0 0 16,0 9-16,0 0 15,8 0 1,1 10-16,0-1 16,0 0-16,0 0 15,0 0-15,0 9 16,0 0-1,0 0-15,9 0 16,0 0-16,9 9 16,18 9-1,9 0-15,-1 9 16,1-9-16,-9 1 16,-9-1-16,0 0 15,0 9 1,-9-18-16,0 0 15,-9 0-15,-1-9 16,1 0 0,0 0-16,0-9 15,0 9-15,9 0 16,0-8-16,0-1 16,-9 0-1,0 0-15,9 0 16,-9 0-16,0 0 15,0 0 1,-1 0-16,1 0 16,9 9-16,9-9 15,-9 9 1,0 0-16,-9 9 16,0-9-16,0-9 15,0 0 1,0 0-16,0 0 15,-9 0-15,0 0 16,0-9-16,0 1 16,-1-1-1,1 0-15,-9-9 16,9 9-16,-9-9 16,9 0-1,0 0-15,18 0 16,27-37-16,-18 1 15,-36 36 1</inkml:trace>
  <inkml:trace contextRef="#ctx0" brushRef="#br0" timeOffset="38934.9353">22943 7649 0,'0'0'15,"0"0"-15,8 0 16,-8 0-16,9 0 16,0-9-16,0 0 15,-9 0 1,0 9-16,0 0 16,0 0-16,-9 9 15,-9 0 1,-8 18-16,-10 9 15,0 9-15,0 0 16,-18 27 0,0 37-16,9-19 15,10-18-15,-1 0 16,-9 0-16,-18 0 16,9 1-1,-8-1-15,8 0 16,9 0-16,18-18 15,9-18 1,0 0-16,9 0 16,0-9-16,0 1 15,0-1-15,0-9 16,0 0 0,0 0-16,9 0 15,0 0-15,0-9 16,0 0-1,0 0-15,0 0 16,0 0-16,0-9 16,0 0-1,0 0-15</inkml:trace>
  <inkml:trace contextRef="#ctx0" brushRef="#br0" timeOffset="40157.7005">23274 7505 0,'0'0'15,"0"0"-15,0 9 16,0 0-16,0 0 16,0 0-1,0 0-15,0 0 16,0 0-1,0 0-15,9 0 16,0 0-16,0 0 16,0 0-16,0 0 15,9 9 1,27 0-16,9 9 16,9 9-16,-10-18 15,-17 0-15,0 0 16,0 0-1,0 0-15,-9 9 16,9-9-16,0 18 16,17 19-1,1-1-15,0 0 16,18 0-16,0 0 16,-28-18-1,-8-9-15,0-9 16,-9 0-16,0 0 15,-9 0-15,0 0 16,0 0 0,0 0-16,0-9 15,0 0-15,-1 0 16,1 0 0,-9 1-16,0-1 15,0 0-15,0 0 16,0 0-1,9 0-15,0 0 16,0 0-16,9 0 16,-9 9-16,0 0 15,0 0 1,0-9-16,0 9 16,0 0-16,0 0 15,8 0 1,1 0-16,-9 0 15,0 0-15,0-9 16,-9 0-16,0 0 16,0 0-1,0 0-15,-9-9 16,9 9-16,-9-9 16,0 0-1,0 0-15,0 0 16,0 0-16,0 0 15,9 0 1,0 9-16,0 0 16,0 0-16,-9 0 15,0-9-15,0 0 16,0 9 0,0-9-16,0 0 15,0 0-15,0 0 16,0 0-1,0 0-15,0 0 16,0 0-16</inkml:trace>
  <inkml:trace contextRef="#ctx0" brushRef="#br1" timeOffset="51114.883">8054 9236 0,'0'0'0,"0"9"16,0 0-16,-9 0 15,0 0 1,0-9-16,0 0 16,0 0-16,9 9 15,-9-9 1,0 0-16,9 9 16,-9 1-16,0-1 15,-9 0-15,0 0 16,1 0-1,-10 9-15,-9 9 16,0 0-16,0 0 16,-9 9-1,-18 9-15,-17-9 16,8 9-16,0 27 16,0 9-1,19-17-15,-10-1 16,0 0-16,9 0 15,-26 18-15,-10 0 16,9 19 0,18-19-16,10-9 15,-1-18-15,0 9 16,9-9 0,0 0-16,9-8 15,-9-1-15,1 0 16,-1-9-1,9-9-15,9-9 16,18 0-16,0-18 16,9 0-1,9 0-15,0 0 16,0 0-16,0 0 16,-9 0-16,0 0 15,0 0 1</inkml:trace>
  <inkml:trace contextRef="#ctx0" brushRef="#br1" timeOffset="51928.3564">8269 9606 0,'0'0'16,"0"0"-16,0 0 15,0 0-15,0 0 16,0 0-16,0 0 15,0 0 1,0 0-16,0 0 16,0 0-16,0 0 15,0 0 1,0 0-16,9 9 16,0 0-16,0 0 15,9 36 1,0 9-16,0-8 15,0-1-15,9 0 16,-9 0 0,9 0-16,9 18 15,8 0-15,10 0 16,0 10-16,0 8 16,-18 0-1,0-18-15,0 0 16,-10-9-16,1 0 15,-9-8 1,0-10-16,0 0 16,0-18-16,-9 0 15,0 9 1,0-9-16,0 0 16,0 0-16,0 0 15,0 9 1,0-9-16,-9 0 15,0-18-15,0 0 16,27 9-16,-9-9 16,-18 0-1</inkml:trace>
  <inkml:trace contextRef="#ctx0" brushRef="#br1" timeOffset="52646.9145">10915 9471 0,'9'0'16,"0"0"-16,0 9 15,0 0-15,0-9 16,0 9 0,-9-9-16,0 0 15,0 9-15,0 0 16,-9 0-1,-9 9-15,0 0 16,-9 9-16,0 9 16,-9 36-1,10 1-15,-1-10 16,-9 0-16,0 18 16,0 0-16,-9 9 15,0 28 1,0-10-16,19-27 15,-10-9-15,-9 0 16,18-18 0,0-17-16,18-1 15,0-18-15,0 9 16,0 9 0,9-18-16,0 0 15,9 0-15,0-9 16,-9 0-1,0-9-15,0 0 16</inkml:trace>
  <inkml:trace contextRef="#ctx0" brushRef="#br1" timeOffset="53313.0678">11121 9498 0,'0'0'0,"0"0"16,0 0-16,0 0 15,0 0 1,0 0-16,0 0 16,0 0-16,0 9 15,9 0 1,0 0-16,0 9 15,0 9-15,0 36 16,9 18 0,0-17-16,0-10 15,9 0-15,0 0 16,0 0 0,9 9-16,18 18 15,8 1-15,-8-1 16,0 0-1,-18-18-15,0-9 16,0 0-16,-10 0 16,1-9-16,0 1 15,0-1 1,0 9-16,-9 0 16,0-9-16,0 0 15,0-18 1,-9-9-16,0 0 15,0 0-15,0-9 16,0-9 0,9 0-16,-9-9 15,-9 9-15</inkml:trace>
  <inkml:trace contextRef="#ctx0" brushRef="#br1" timeOffset="53988.2156">13202 9561 0,'0'0'15,"0"0"-15,0 0 16,0 0-16,-9 0 15,0 0 1,0 0-16,9 0 16,-9 0-16,9 0 15,-9 0 1,0 9-16,0 0 16,-8 9-16,-1 18 15,0 27 1,-9 10-16,9-10 15,0 0-15,0 0 16,-9 9 0,9 0-16,0 27 15,-9 10-15,18-28 16,0-9-16,0-18 16,9 0-1,0 0-15,0-8 16,0-10-16,0 0 15,9 36 1,-9 18-16,0-36 16,0 0-16,0-9 15,-9-9 1,9 1-16,-9-19 16,9-9-16,0-9 15,0 0-15</inkml:trace>
  <inkml:trace contextRef="#ctx0" brushRef="#br1" timeOffset="54577.9458">13364 9435 0,'0'0'0,"0"0"15,0 0 1,0 0-16,0 0 15,9 9-15,0 0 16,0 0 0,0 18-16,0 0 15,8 18-15,10 36 16,9 9-16,-9-17 16,0-10-1,0 0-15,18 9 16,18 9-16,8 18 15,1 19 1,-18-19-16,-18-27 16,0-9-16,0-9 15,-1 0-15,-8 1 16,0 8 0,9 9-16,-9-9 15,-9-9-15,0-18 16,0 0-1,-9-9-15,0-9 16,0 0-16,0-9 16,-9-9-1,18-9-15,-9-9 16,-9 18-16</inkml:trace>
  <inkml:trace contextRef="#ctx0" brushRef="#br1" timeOffset="55250.1606">15274 9507 0,'0'0'0,"0"0"15,0 0-15,0 0 16,0 0-16,0 0 16,0 0-1,0 9-15,0 0 16,0 0-16,-9 9 16,0 9-1,0 9-15,0 36 16,0 10-16,0-19 15,0 0 1,0 0-16,0 0 16,0 0-16,-9 18 15,1 37-15,-1-19 16,9-27 0,0 0-16,0-9 15,0-9-15,-9 19 16,-9-1-1,9 0-15,9-9 16,0-9-16,0-18 16,9 0-1,0 0-15,0-18 16,0 1-16,0-10 16,0 0-16,-9-9 15,9 0 1,0 0-16</inkml:trace>
  <inkml:trace contextRef="#ctx0" brushRef="#br1" timeOffset="55892.9813">15418 9399 0,'0'0'15,"0"0"-15,0 0 16,0 0 0,0 0-16,-9 9 15,0-9-15,9 9 16,0 0-16,0 0 16,0 9-1,18 9-15,17 18 16,10 0-16,0 9 15,0 36 1,0-8-16,-9-10 16,-9-9-16,0 9 15,-1 0 1,1 36-16,9 10 16,-9-46-16,0 0 15,0 0-15,9 0 16,18 1-1,-10-10-15,1 9 16,9 9-16,-18-18 16,-18-27-1,0 0-15,0 0 16,0-9-16,-9-9 16,0 0-16,0 1 15,-9-19 1,9-19-16,-9 1 15,0 18-15</inkml:trace>
  <inkml:trace contextRef="#ctx0" brushRef="#br1" timeOffset="56474.9752">17211 9507 0,'0'0'16,"0"0"-16,0 0 15,-9 0 1,9 0-16,-9 0 16,9 0-16,-9 0 15,0 9 1,1 0-16,-1 0 16,0 9-16,0 18 15,0 18-15,-9 18 16,9 1-1,0-10-15,0 9 16,0 0-16,-9 0 16,0 45-1,0 19-15,9-37 16,0-27-16,0 0 16,0 0-16,0 10 15,9 17 1,0-9-16,0-36 15,0 0-15,0-18 16,0 0 0,0 1-16,0-19 15,0 0-15,0-9 16,9 0 0,-9-9-16,0 0 15</inkml:trace>
  <inkml:trace contextRef="#ctx0" brushRef="#br1" timeOffset="57086.6595">17400 9327 0,'0'0'16,"0"0"-16,0 0 15,0 0-15,0 0 16,0 9-1,9 0-15,0 18 16,0 0-16,0 0 16,0 18-1,8 0-15,10 45 16,-9 18-16,9-35 16,0-1-16,0-9 15,9 9 1,18 0-16,18 18 15,8 28-15,-17-19 16,-18-27 0,-9-9-16,0 0 15,-1-9-15,1 1 16,9 8 0,9 18-16,0-18 15,0 0-15,-1-9 16,-8-9-16,-9-18 15,-18-9 1,0 0-16,0-8 16,-9-10-16,-9 0 15,0 0 1,0 0-16,0 0 16</inkml:trace>
  <inkml:trace contextRef="#ctx0" brushRef="#br1" timeOffset="57649.9276">19445 9336 0,'0'0'16,"0"0"-1,0 0-15,0 0 16,0 0-16,0 0 16,0 0-1,0 9-15,0 0 16,-9 0-16,0 18 15,0 0-15,0 0 16,0 9 0,0 18-16,0 18 15,-9 18-15,0 10 16,9-28 0,0 9-16,-9 9 15,0 54-15,9 1 16,0-37-16,0 0 15,0-18 1,0 46-16,0-1 16,0-27-16,9-18 15,0 1 1,9-19-16,0 18 16,0 0-16,0-45 15,0-18-15,0-9 16,0-18-1,-9 0-15,0 0 16</inkml:trace>
  <inkml:trace contextRef="#ctx0" brushRef="#br1" timeOffset="58232.1368">19642 9336 0,'0'0'15,"0"0"-15,0 0 16,9 9 0,0 0-16,0 0 15,9 18-15,0 0 16,0 0 0,0 18-16,0 0 15,8 27-15,10 27 16,0-17-16,-9-10 15,9 9 1,27-9-16,0 0 16,-10 0-16,10 28 15,-18-10 1,-9-18-16,0-18 16,0 0-16,-1 0 15,1 0 1,-9 1-16,0-1 15,9 9-15,-9 0 16,0 0-16,-9-18 16,-9-9-1,0 0-15,9-9 16,-9-9-16,0-27 16,-9 0-1,0 9-15</inkml:trace>
  <inkml:trace contextRef="#ctx0" brushRef="#br1" timeOffset="58819.0544">22162 9435 0,'0'0'16,"0"0"-16,0 0 15,0 0-15,0 0 16,0 0 0,0 0-16,0 9 15,-18 0-15,0 0 16,0 18-16,0 0 16,-17 27-1,-1 45-15,0 1 16,-9-10-16,-36 9 15,10-9 1,17 18-16,0 28 16,18-37-16,9-18 15,0-9-15,18 0 16,0 1 0,0 17-16,0 18 15,0-36-15,0-18 16,0 0-1,9-18-15,0 1 16,0-1-16,-9-18 16,9 0-1,0-18-15,0 0 16</inkml:trace>
  <inkml:trace contextRef="#ctx0" brushRef="#br1" timeOffset="59310.0345">22225 9606 0,'0'0'0,"0"0"16,0 0 0,0 0-16,0 0 15,9 18-15,0 9 16,18 18-16,0 9 16,27 10-1,-1-10-15,-8 0 16,-9-9-16,0 0 15,0 0 1,0 0-16,9 9 16,-10 28-16,1-1 15,0 0 1,-9-9-16,9 9 16,9-9-16,-9-8 15,9-1-15,-1 0 16,-8 0-1,-9-18-15,-9-18 16,0-9-16,-9-18 16,-9 0-1,0 0-15</inkml:trace>
  <inkml:trace contextRef="#ctx0" brushRef="#br1" timeOffset="59883.4467">24853 9408 0,'0'0'16,"0"0"-1,0 0-15,0 9 16,0 0-16,0 9 15,0 9 1,0 0-16,-18 27 16,0 18-16,-18 18 15,-18 10-15,1-19 16,8 0 0,9 0-16,-9 45 15,9 19-15,9-55 16,9-18-1,0 0-15,0-9 16,9 1-16,0 35 16,0 0-16,0-36 15,9-9 1,0-18-16,0 0 16,0-18-16,0 0 15,9-18 1,-9 0-16,0 0 15</inkml:trace>
  <inkml:trace contextRef="#ctx0" brushRef="#br1" timeOffset="60502.7625">25104 9399 0,'0'0'0,"0"0"15,0 0-15,0 0 16,0 0-16,0 0 15,0 0 1,0 0-16,0 0 16,0 9-16,0 0 15,9 18 1,9 9-16,9 9 16,9 9-16,9 27 15,8 9-15,-8-8 16,-9-19-1,-9-9-15,0 9 16,0 0-16,9 18 16,0 37-1,-1-19-15,-8-27 16,0-18-16,18 9 16,36 0-1,-18-17-15,-10-10 16,-17 0-16,0-9 15,-9 9-15,-9 0 16,0-9 0,0 0-16,0 9 15,-9-18-15,0 0 16,-9 0 0,0-18-16,0 0 15,0 0-15,0 0 16,0 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776" units="cm"/>
          <inkml:channel name="Y" type="integer" max="2112" units="cm"/>
          <inkml:channel name="T" type="integer" min="-2.14748E9" max="2.14748E9" units="dev"/>
        </inkml:traceFormat>
        <inkml:channelProperties>
          <inkml:channelProperty channel="X" name="resolution" value="128.87372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0" timeString="2015-03-28T17:28:46.86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9767 242 0,'0'0'16,"9"0"-16,9 0 15,-9 0 1,0 0-16,0 0 15,0 0-15,0 0 16,-9 0 0,0 0-16,0 0 15,0 0-15,0 0 16,0 0-16,0 0 16,0 0-1,-9 10-15,-9-1 16,0 0-16,-9 0 15,0 0 1,0 0-16,-9 0 16,0 0-16,0 0 15,0 0 1,-8 0-16,-1 0 16,-18 0-16,-18 0 15,1 0-15,17 0 16,18 0-1,0 0-15,0 0 16,0 9-16,1 0 16,8-9-1,0 0-15,-18 9 16,-27 0-16,-8 0 16,26 9-1,9 18-15,-9 0 16,9-9-16,1 0 15,-19 1-15,-27 8 16,0-9 0,37-9-16,-1 0 15,0 9-15,9 0 16,0-9 0,1 0-16,-10 0 15,-9 18-15,-9-9 16,10 0-16,26-9 15,0 0 1,0 10-16,18-19 16,0 0-16,0 0 15,0 0 1,1 0-16,-1-9 16,0 0-16,0 0 15,0 0 1,0 0-16,0 0 15,0 0-15,-9 0 16,0 9-16,10-9 16,8 0-1,9-9-15,0 0 16,0 0-16,0 0 16,0 0-1,9 0-15,0 0 16,0 0-16</inkml:trace>
  <inkml:trace contextRef="#ctx0" brushRef="#br0" timeOffset="1392.9088">9946 279 0,'0'0'0,"0"0"16,0 0-16,0 0 15,0 0 1,0 0-16,0 0 16,0 0-16,0 0 15,0 0 1,0 0-16,0 0 15,0 0-15,0 0 16,0 0-16,0 0 16,9 0-1,0 9-15,0-9 16,0 9-16,9 0 16,0 0-1,9 0-15,0 0 16,0 0-16,9 0 15,44 18 1,1-9-16,-27 0 16,-9-9-16,8 9 15,-17-9-15,9 0 16,-9 9 0,18 9-16,27 0 15,-10 9-15,10-9 16,-9 0-1,-9 9-15,-10 0 16,1 0-16,-9-8 16,0-1-1,36 0-15,35 0 16,-17 0-16,-27-9 16,-18 0-16,-1 9 15,1-9 1,27 9-16,35 9 15,-8-18-15,-36 0 16,-18 0 0,0 0-16,8 9 15,-8 9-15,18 0 16,0 0-16,-1-8 16,10-1-1,-9 0-15,-18 9 16,-18-18-16,-1 0 15,1 0 1,-9 0-16,0-9 16,-9 0-16,0 0 15,0 0-15,0 0 16,0-9 0,-9 9-16,0-9 15,9 9-15,9 0 16,-9-9-1,-1 0-15,1 9 16,0-9-16,-9 0 16,0 0-1,0 0-15,0 0 16,0 0-16,0 0 16,-9 0-16,0 0 15,0 0 1,0 0-16,0 0 15,0 0-15</inkml:trace>
  <inkml:trace contextRef="#ctx0" brushRef="#br0" timeOffset="3005.3089">7865 107 0,'0'0'15,"0"0"-15,0 0 16,0 0-16,-9-9 15,0 0 1,0 0-16,0 0 16,0 0-16,-8 0 15,-1 0-15,0 0 16,-9 9 0,-9 9-16,-36 27 15,-9 9-15,37-18 16,17-9-1,0 9-15,0 0 16,0 1-16,9-1 16,9 0-16,0 0 15,0 0 1,0 9-16,9 0 16,9 0-16,0-9 15,27 27 1,9 0-16,-9-18 15,-9-18-15,8 0 16,-8-9 0,0-27-16,18 0 15,0 0-15,0-9 16,-9 0-16,0 0 16,-10-9-1,1 0-15,-9 9 16,-9 0-16,0 0 15,-9 0 1,0 9-16,0 9 16,0 0-16,0-9 15,0 9-15,-9 0 16,0 0 0,0 0-16,0 0 15,0-9-15,0-1 16,9 19-1</inkml:trace>
  <inkml:trace contextRef="#ctx0" brushRef="#br0" timeOffset="4002.0284">12198 26 0,'0'0'0,"0"0"16,0 0-16,0 0 15,0 0 1,0 0-16,0 0 16,0 0-16,0 0 15,0 0-15,0 0 16,0 0 0,0 0-16,0 0 15,0 0-15,0 0 16,0 0-1,0 9-15,0 0 16,0 0-16,0 0 16,0 0-1,8 9-15,-8 9 16,0-9-16,0 0 16,0 0-1,0 0-15,0 0 16,0 0-16,0 0 15,0 1-15,0 8 16,0 0 0,0 0-16,0 0 15,0 0-15,-8 0 16,-1 0 0,9 0-16,0 0 15,-9 9-15,-9-18 16,18-18-16</inkml:trace>
  <inkml:trace contextRef="#ctx0" brushRef="#br1" timeOffset="7556.9292">6726 1604 0,'0'0'0,"0"0"15,0 0-15,0 0 16,0 0-1,0 0-15,-9 0 16,-9 0-16,0 0 16,0 0-1,0 0-15,-8 0 16,-1 0-16,9 9 16,0 0-16,-18 0 15,-18 0 1,-9-9-16,9 9 15,1 0-15,-1 0 16,0 0 0,0 0-16,0 19 15,-8-1-15,-37 0 16,0 9-16,36-9 16,1 9-1,8 0-15,0-18 16,9 0-16,0 9 15,-17-9 1,-37 9-16,9-9 16,18 0-16,1 9 15,8-9 1,-9 9-16,-18 0 16,-35 9-16,26-8 15,28-10 1,8 9-16,0 9 15,18-9-15,0 0 16,0-9-16,1 0 16,-10 0-1,-18 18-15,0 0 16,27-18-16,1 0 16,17 0-1,0-9-15,9 0 16,0 0-16,9 0 15,0-9 1,0 0-16,0-9 16,0-9-16,9 18 15</inkml:trace>
  <inkml:trace contextRef="#ctx0" brushRef="#br1" timeOffset="19065.4055">6897 1640 0,'0'0'16,"0"0"-16,-9 0 16,0 0-16,0 0 15,0 0-15,0 0 16,9 0 0,0 0-16,-9 0 15,9 0-15,-9-9 16,9 9-1,0 0-15,0 0 16,0 0-16,0 0 16,0 0-16,0 0 15,0 0 1,0 0-16,0 0 16,0 0-16,9 0 15,0 0 1,0 0-16,0 0 15,18 0-15,0 9 16,-1 0 0,1-9-16,0 9 15,0 0-15,0 0 16,0 9-16,9 10 16,-9-1-1,0 0-15,0 0 16,-1 9-16,1 0 15,9-9 1,0 0-16,0 0 16,0-9-16,9 0 15,-9 0 1,-9 0-16,-10-9 16,1 0-16,0 0 15,0 0-15,-9 0 16,0 9-1,0-9-15,0 0 16,0 0-16,0 0 16,0 0-1,0 0-15,0 9 16,0-9-16,0 10 16,0-1-1,0 9-15,9 0 16,0 9-16,0 0 15,0 9-15,-9-9 16,9 0 0,-9-9-16,-1 0 15,10-9-15,-9 0 16,0 0 0,0 0-16,0 0 15,0-9-15,9 0 16,0 9-16,0 0 15,0-9 1,0 0-16,-9 1 16,0-1-16,0 0 15,0-9 1,-9 0-16,0 0 16,9 0-16,0 0 15,0 0 1,-9 0-16,9 0 15,0 9-15,-9-9 16,0 0-16,0 0 16,0 0-1,0 0-15,0 0 16,0 0-16,0 0 16,0 0-1,0 0-15,0 0 16,0 0-16,0 0 15,0 0-15,9 0 16,9 0 0,-18 0-16,0 0 15,0 0-15</inkml:trace>
  <inkml:trace contextRef="#ctx0" brushRef="#br1" timeOffset="20744.4548">13059 1767 0,'0'0'0,"0"0"16,0 0-16,0 0 15,0 0 1,0 0-16,0 0 15,0 0-15,0 0 16,0 0-16,0 0 16,0 9-1,-9-9-15,9 0 16,-9 0-16,0 9 16,0-9-1,0 9-15,-9 0 16,9-9-16,0 0 15,0 0 1,0 0-16,0 0 16,0 0-16,0 0 15,0 0-15,0 0 16,0 0 0,0 9-16,0 0 15,0 0-15,0 0 16,0 0-1,-9 0-15,0 9 16,0 0-16,-17 0 16,-1 0-1,-9 9-15,-9 0 16,9 0-16,9 0 16,0-9-16,1 9 15,-1 0 1,0 0-16,0 0 15,0 10-15,-18-1 16,0 0 0,10 0-16,-1-9 15,9 0-15,0-9 16,9 0-16,9 0 16,0-9-1,9 0-15,0 0 16,-9 0-16,9 9 15,0-9 1,0 0-16,0 0 16,0 0-16,0-9 15,9 9 1,-9 0-16,1 0 16,-1 0-16,0-9 15,9 9-15,-9 0 16,0 0-1,9 0-15,-9 0 16,0 0-16,0 0 16,0 0-1,0 0-15,0 0 16,0 0-16,0 9 16,0-9-16,0 1 15,0-1 1,0 0-16,0 0 15,0 0-15,0 0 16,0 0 0,0 0-16,0 0 15,9-9-15,0 9 16,-9-9-16,9 0 16,0 0-1,0 0-15,0 0 16</inkml:trace>
  <inkml:trace contextRef="#ctx0" brushRef="#br1" timeOffset="21871.0764">13453 1667 0,'0'0'0,"0"0"16,0 0-16,0 0 15,9 0-15,0 0 16,0 0 0,-9 0-16,9 0 15,0 0-15,0 0 16,0 0-1,0 0-15,18 0 16,18 9-16,0 0 16,-1 0-1,19 10-15,-9-1 16,0 0-16,0 9 16,8 0-16,10 0 15,36 0 1,8 9-16,-8-9 15,-36-9-15,-9 0 16,-1 0 0,28 0-16,36 0 15,-10 0-15,-35 0 16,-9-9 0,-1 0-16,1 9 15,45 9-15,-10-9 16,-44 0-16,-9-9 15,0 9 1,0 1-16,-9-1 16,8 0-16,28 9 15,0 0 1,-9-9-16,-10 0 16,1 0-16,-27 0 15,0 0 1,0-9-16,-9 9 15,9 9-15,-10-9 16,-8 0-16,9 0 16,-9 0-1,0 0-15,0-9 16,9 0-16,0 0 16,-9 0-1,0 0-15,0 0 16,0-9-16,0 0 15,-9 9 1,9-9-16,0 0 16,-1 0-16,1 0 15,-9 0-15,0 0 16,0 0 0,0 0-16,-9 0 15,0 0-15,0 0 16</inkml:trace>
  <inkml:trace contextRef="#ctx0" brushRef="#br1" timeOffset="23455.1504">4502 1253 0,'0'0'15,"0"0"1,0 0-16,-18 0 16,0 9-16,-9 9 15,0-9 1,0 0-16,0 9 16,0 0-16,0-9 15,1 9 1,-19 9-16,-9 0 15,27-9-15,0 0 16,18 0-16,0 9 16,0-9-1,0 9-15,9 0 16,9 0-16,0 0 16,0 0-1,18 9-15,9 1 16,0-19-16,9-9 15,-1-9 1,1-18-16,18 0 16,-18-10-16,-9 1 15,-18 0 1,0 0-16,18-9 16,-10 9-16,-8 0 15,-9 9-15,-9-9 16,-9 0-1,-9 0-15,1 0 16,-1 9-16,-9 9 16,-9-9-1,0 0-15,18 9 16,18 9-16</inkml:trace>
  <inkml:trace contextRef="#ctx0" brushRef="#br1" timeOffset="24203.6711">8368 1722 0,'0'0'16,"0"0"-16,0 0 15,0 0 1,0 0-16,0 0 16,0 9-16,0 9 15,0 18-15,0-9 16,0 0 0,0 0-16,0 0 15,0 0-15,0 0 16,0 9-1,0-9-15,0 0 16,0 9-16,9-9 16,0 0-16,35 0 15,-17-9 1,-27-18-16</inkml:trace>
  <inkml:trace contextRef="#ctx0" brushRef="#br1" timeOffset="25254.9881">11919 1830 0,'0'0'0,"0"0"16,0-9-16,-9 0 15,1 0-15,-1 0 16,0 0 0,0 9-16,-9 0 15,0 0-15,-18 18 16,0 9-1,0 0-15,0 0 16,-9 9-16,1 0 16,17 0-16,9-9 15,-9 0 1,0 0-16,9 0 16,9 0-16,0-9 15,0 0 1,18 0-16,0 1 15,9-1-15,0-9 16,9 0 0,0-9-16,9 0 15,8-9-15,1-9 16,-9 0-16,0-1 16,-9 1-1,0 0-15,-9 0 16,0 0-16,-9 0 15,0 0 1,-9 0-16,9-9 16,-9-9-16,0 0 15,-9-9 1,0 18-16,-9 0 16,0 9-16,0 9 15,9 0-15,0 9 16,9 0-1</inkml:trace>
  <inkml:trace contextRef="#ctx0" brushRef="#br1" timeOffset="26164.0431">16063 1514 0,'0'0'15,"9"9"1,9 0-16,0 0 16,0 0-16,0 0 15,-9 0 1,0 0-16,0 0 15,0 0-15,0 0 16,-9 9 0,0 9-16,9 18 15,-9 19-15,0-10 16,0-9-16,-9-9 16,0 0-1,-9-9-15,0-9 16,9 0-16,0 0 15,0-18 1,9 0-16,0 0 16</inkml:trace>
  <inkml:trace contextRef="#ctx0" brushRef="#br0" timeOffset="33672.9995">3865 2975 0,'0'0'0,"0"9"15,0 0-15,0 0 16,0 0 0,0 0-16,-9 0 15,0-9-15,9 9 16,0-9-1,0 9-15,-9-9 16,9 0-16,0 9 16,-9 0-16,-9 0 15,0 0 1,0 0-16,0 0 16,-9 0-16,-8 9 15,-28 9 1,-27 10-16,27-19 15,9 9-15,1 0 16,-1 0 0,0 0-16,9 0 15,-9 9-15,-8 18 16,-37 18-16,18-9 16,18-27-1,19 0-15,-1-8 16,0-1-16,0 0 15,0 9 1,-9 9-16,-35 0 16,-10 0-16,27 0 15,18 27 1,1-9-16,8-8 16,0-19-16,0 0 15,9-9 1,0 0-16,9 0 15,-35 0-15,-19 9 16,27-9-16,9-9 16,18 0-1,0 0-15,9-9 16,9 0-16,1 0 16,-1-9-1,0 0-15,0 0 16,9 0-16,0 0 15,0 0 1,9 9-16,0-9 16,-9 0-16</inkml:trace>
  <inkml:trace contextRef="#ctx0" brushRef="#br0" timeOffset="34615.0876">3757 2975 0,'0'0'15,"0"0"-15,0 0 16,0 0-16,0 9 16,0-9-1,0 9-15,0-9 16,0 9-16,9 0 15,0 0 1,0 0-16,0 0 16,0 9-16,0 0 15,9 9-15,0 0 16,18 0 0,9 10-16,9-1 15,-19-9-15,1 0 16,0 9-1,-9 9-15,0 9 16,9 9-16,0 0 16,-18-9-1,0-18-15,9 10 16,-10-10-16,1 0 16,0 0-16,0 0 15,9 18 1,0 9-16,0-9 15,9 9-15,0 0 16,-9-8 0,0-10-16,17 0 15,-8-9-15,0 0 16,-18 0 0,0-9-16,0-9 15,0 9-15,0 0 16,0 0-1,0 9-15,-9 0 16,0-18-16,0 0 16,-9 1-16,0-10 15,0 0 1,0-9-16,0 0 16,0 0-16,0 0 15,0 0 1</inkml:trace>
  <inkml:trace contextRef="#ctx0" brushRef="#br0" timeOffset="35577.0989">7820 3327 0,'0'0'0,"0"0"15,0 0-15,0 0 16,0 0 0,0 0-16,0 0 15,0 0-15,0 0 16,0 0-1,-9 0-15,1 0 16,-10 0-16,0 9 16,0 0-16,-9 9 15,-27 18 1,-9 9-16,-9 27 16,1-9-16,26-9 15,0-8 1,0-1-16,0 0 15,0 9-15,10-9 16,-1 0-16,9 9 16,-9 0-1,0-9-15,0 0 16,9-8-16,0-1 16,9-9-1,-9 0-15,1 9 16,-1-9-16,9-9 15,0 0 1,0 9-16,9-9 16,0 0-16,0 0 15,0 0-15,0 0 16,0 0 0,0-9-16,0 0 15,0 9-15,0-9 16,0 9-1,0 0-15,9 0 16,0-9-16,0-9 16,0 0-16,9 9 15,-9-9 1,0 0-16</inkml:trace>
  <inkml:trace contextRef="#ctx0" brushRef="#br0" timeOffset="36379.9876">8045 3282 0,'0'0'15,"-9"0"-15,0 0 16,0 0-16,0 0 16,9 0-1,-9-9-15,9 9 16,0 0-16,0 0 15,0 0-15,0 0 16,0 0 0,9 0-16,9 9 15,0 0-15,9 0 16,-9 9 0,8 0-16,1 18 15,0 9-15,9 18 16,0 0-1,0-9-15,-9-9 16,0-8-16,0-1 16,0 0-1,8 0-15,10 0 16,0 0-16,0 0 16,0 0-16,0 0 15,-9 0 1,-1 0-16,-8-9 15,0 18-15,-9-8 16,0-1 0,0-18-16,-9 0 15,0 0-15,0 0 16,0 0-16,0 0 16,0 0-1,0 0-15,0-9 16,0 9-16,0-9 15,0 0 1,0 0-16,0 0 16,-9-9-16,0 0 15,9 9 1,-9 0-16,9 0 16,0 0-16,0 0 15,-1 0-15,1-9 16,-9 0-1</inkml:trace>
  <inkml:trace contextRef="#ctx0" brushRef="#br0" timeOffset="37289.4186">11579 3137 0,'0'0'0,"0"0"16,0 0-16,0 0 16,0 0-1,0 0-15,0 0 16,0 0-16,0 0 15,9 0 1,-9 0-16,9 9 16,-9 0-16,0 1 15,0-1-15,0 9 16,-9 9 0,-9 18-16,-18 9 15,-9 9-15,-9 27 16,9-18-1,9-18-15,9 1 16,-8 8-16,-1 0 16,9-9-1,-9 18-15,9 18 16,0-9-16,0-8 16,0-19-16,9-9 15,-9 0 1,1-9-16,-1 0 15,-9 0-15,-9 0 16,9 0 0,9 9-16,0 0 15,0-9-15,9 1 16,0-1-16,9 0 16,1-18-1,8-9-15,0 0 16,0-9-16,0 0 15,8-9 1,1 0-16,-9 9 16</inkml:trace>
  <inkml:trace contextRef="#ctx0" brushRef="#br0" timeOffset="38145.8721">11731 2921 0,'0'0'15,"0"0"1,0 0-16,0 0 16,0 9-16,0 0 15,9 0 1,0 9-16,0 0 16,0 0-16,0 0 15,0 0-15,0 9 16,0 0-1,0 0-15,9 0 16,0 1-16,9 8 16,17 9-1,10 0-15,0 9 16,0-9-16,-9 0 16,-9 0-16,0 0 15,-1 9 1,-8-18-16,0 1 15,-9-1-15,0-9 16,0 0 0,0 0-16,0-9 15,0 9-15,9 0 16,0-9-16,0 0 16,-9 0-1,-1 0-15,10 0 16,-9 0-16,0 0 15,0 0 1,0 0-16,0 0 16,9 9-16,9-9 15,-9 9 1,0 1-16,-9 8 16,0-9-16,-1-9 15,1 0 1,0 0-16,0 0 15,-9 0-15,0 0 16,0-9-16,0 0 16,0 0-1,0 0-15,-9-9 16,9 9-16,-9-9 16,9 0-1,0 0-15,18 0 16,27-36-16,-18 0 15,-36 36 1</inkml:trace>
  <inkml:trace contextRef="#ctx0" brushRef="#br0" timeOffset="38934.9353">16637 3119 0,'0'0'15,"0"0"-15,9 0 16,-9 0-16,9 0 16,0-9-16,0 0 15,-9 0 1,0 9-16,0 0 16,0 0-16,-9 9 15,-9 0 1,-9 18-16,-8 10 15,-1 8-15,0 0 16,-18 27 0,0 36-16,9-18 15,9-18-15,1 1 16,-10-1-16,-18 0 16,9 0-1,-9 0-15,9 0 16,10 0-16,17-17 15,9-19 1,0 0-16,9 0 16,0-9-16,0 0 15,0 0-15,0-9 16,0 0 0,0 0-16,9 0 15,0 0-15,0-9 16,0 0-1,0 0-15,0 0 16,0 0-16,0-9 16,0 0-1,0 0-15</inkml:trace>
  <inkml:trace contextRef="#ctx0" brushRef="#br0" timeOffset="40157.7005">16969 2975 0,'0'0'15,"0"0"-15,0 9 16,0 0-16,0 0 16,0 0-1,0 0-15,0 0 16,0 0-1,0 0-15,9 0 16,0 0-16,0 0 16,0 0-16,0 0 15,9 9 1,27 0-16,9 9 16,8 10-16,-8-19 15,-18 0-15,0 0 16,0 0-1,0 0-15,-9 9 16,9-9-16,-1 18 16,19 18-1,0 0-15,0 0 16,18 0-16,-1 0 16,-26-17-1,-9-10-15,0-9 16,-9 0-16,0 0 15,-9 0-15,0 0 16,0 0 0,0 0-16,0-9 15,-1 0-15,1 0 16,0 0 0,-9 0-16,0 0 15,0 0-15,0 0 16,0 0-1,9 0-15,0 0 16,0 0-16,9 0 16,-9 9-16,0 0 15,0 0 1,0-9-16,0 9 16,0 0-16,-1 0 15,10 0 1,0 0-16,-9 0 15,0 1-15,0-10 16,-9 0-16,0 0 16,0 0-1,0 0-15,-9-9 16,9 9-16,-9-9 16,0 0-1,0 0-15,0 0 16,0 0-16,0 0 15,9 0 1,0 9-16,0 0 16,0 0-16,-9 0 15,0-9-15,0 0 16,0 9 0,0-9-16,0 0 15,0 0-15,0 0 16,0 0-1,0 0-15,0 0 16,0 0-16</inkml:trace>
  <inkml:trace contextRef="#ctx0" brushRef="#br1" timeOffset="51114.883">1748 4707 0,'0'0'0,"0"9"16,0 0-16,-9 0 15,0 0 1,0-9-16,0 0 16,0 0-16,9 9 15,-9-9 1,0 0-16,9 9 16,-9 0-16,0 0 15,-8 0-15,-1 0 16,0 0-1,-9 9-15,-9 9 16,0 0-16,0 0 16,-9 9-1,-18 9-15,-17-9 16,8 9-16,0 28 16,0 8-1,19-18-15,-10 0 16,0 0-16,9 0 15,-26 18-15,-10 1 16,9 17 0,18-18-16,10-9 15,-1-18-15,0 9 16,9-9 0,0 1-16,9-10 15,-9 0-15,1 0 16,-1-9-1,9-9-15,9-9 16,18 0-16,0-18 16,9 0-1,9 0-15,0 0 16,0 0-16,0 0 16,-9 0-16,0 0 15,0 0 1</inkml:trace>
  <inkml:trace contextRef="#ctx0" brushRef="#br1" timeOffset="51928.3564">1963 5076 0,'0'0'16,"0"0"-16,0 0 15,0 0-15,0 0 16,0 0-16,0 0 15,0 0 1,0 0-16,0 0 16,0 0-16,0 0 15,0 0 1,0 0-16,9 9 16,0 0-16,0 1 15,9 35 1,0 9-16,0-9 15,0 0-15,9 0 16,-9 0 0,9 0-16,9 18 15,9 0-15,8 1 16,1 8-16,0 9 16,-18 0-1,0-18-15,0 0 16,-9-9-16,-1 1 15,-8-10 1,0-9-16,0 0 16,0-18-16,-9 0 15,0 9 1,0-9-16,0 0 16,0 0-16,0 0 15,0 9 1,0-9-16,-9 0 15,0-18-15,0 0 16,27 9-16,-9-9 16,-18 0-1</inkml:trace>
  <inkml:trace contextRef="#ctx0" brushRef="#br1" timeOffset="52646.9145">4609 4941 0,'9'0'16,"0"0"-16,0 9 15,0 0-15,0-9 16,0 9 0,-9-9-16,0 0 15,0 9-15,0 0 16,-9 0-1,-9 9-15,0 0 16,-9 9-16,1 9 16,-10 37-1,9-1-15,0-9 16,-9 0-16,0 18 16,0 0-16,-9 10 15,1 26 1,-1-9-16,18-27 15,-9-9-15,-9 1 16,18-19 0,0-18-16,18 0 15,0-18-15,0 9 16,0 9 0,9-18-16,0 0 15,9 0-15,0-9 16,-9 0-1,0-9-15,0 0 16</inkml:trace>
  <inkml:trace contextRef="#ctx0" brushRef="#br1" timeOffset="53313.0678">4816 4968 0,'0'0'0,"0"0"16,0 0-16,0 0 15,0 0 1,0 0-16,0 0 16,0 0-16,0 9 15,9 0 1,0 0-16,0 9 15,0 9-15,0 37 16,8 17 0,1-18-16,0-9 15,9 0-15,0 0 16,0 0 0,9 9-16,18 19 15,9-1-15,-10 0 16,1 0-1,-18-18-15,0-9 16,0 0-16,-9 1 16,0-10-16,0 0 15,-1 0 1,1 9-16,-9 0 16,0-9-16,0 0 15,0-18 1,-9-9-16,0 0 15,0 0-15,0-9 16,0-9 0,9 0-16,-9-9 15,-9 9-15</inkml:trace>
  <inkml:trace contextRef="#ctx0" brushRef="#br1" timeOffset="53988.2156">6897 5031 0,'0'0'15,"0"0"-15,0 0 16,0 0-16,-9 0 15,0 0 1,0 0-16,9 0 16,-9 0-16,9 0 15,-9 0 1,0 9-16,0 0 16,-9 9-16,0 19 15,0 26 1,-9 9-16,9-9 15,0 0-15,0 0 16,-9 9 0,9 0-16,0 28 15,-8 8-15,17-27 16,0-9-16,0-18 16,9 0-1,0 1-15,0-10 16,0-9-16,0 0 15,9 36 1,-9 18-16,0-36 16,0 0-16,0-9 15,-9-8 1,9-1-16,-9-18 16,9-9-16,0-9 15,0 0-15</inkml:trace>
  <inkml:trace contextRef="#ctx0" brushRef="#br1" timeOffset="54577.9458">7058 4905 0,'0'0'0,"0"0"15,0 0 1,0 0-16,0 0 15,9 9-15,0 0 16,0 0 0,0 18-16,0 0 15,9 18-15,9 37 16,9 8-16,-9-18 16,-1-9-1,1 0-15,18 9 16,18 9-16,9 19 15,-1 17 1,-17-18-16,-18-27 16,0-9-16,0-9 15,0 1-15,-9-1 16,0 9 0,9 9-16,-10-9 15,-8-9-15,0-18 16,0 0-1,-9-9-15,0-9 16,0 1-16,0-10 16,-9-9-1,18-9-15,-9-10 16,-9 19-16</inkml:trace>
  <inkml:trace contextRef="#ctx0" brushRef="#br1" timeOffset="55250.1606">8969 4977 0,'0'0'0,"0"0"15,0 0-15,0 0 16,0 0-16,0 0 16,0 0-1,0 9-15,0 0 16,0 0-16,-9 9 16,0 9-1,0 9-15,0 37 16,0 8-16,0-18 15,0 0 1,0 0-16,0 0 16,0 0-16,-9 19 15,0 35-15,0-18 16,9-27 0,0 0-16,0-9 15,0-8-15,-9 17 16,-9 0-1,9 0-15,9-9 16,0-9-16,0-18 16,9 0-1,0 1-15,0-19 16,0 0-16,0-9 16,0 0-16,-9-9 15,9 0 1,0 0-16</inkml:trace>
  <inkml:trace contextRef="#ctx0" brushRef="#br1" timeOffset="55892.9813">9112 4869 0,'0'0'15,"0"0"-15,0 0 16,0 0 0,0 0-16,-9 9 15,0-9-15,9 9 16,0 0-16,0 0 16,0 9-1,18 9-15,18 18 16,9 0-16,0 9 15,-1 37 1,1-10-16,-9-9 16,-9-9-16,0 9 15,0 0 1,0 37-16,9 8 16,-9-45-16,0 0 15,-1 0-15,10 0 16,18 1-1,-9-10-15,0 9 16,9 9-16,-18-18 16,-19-27-1,1 0-15,0 0 16,0-9-16,-9-8 16,0-1-16,0 0 15,-9-18 1,9-18-16,-9 0 15,0 18-15</inkml:trace>
  <inkml:trace contextRef="#ctx0" brushRef="#br1" timeOffset="56474.9752">10906 4977 0,'0'0'16,"0"0"-16,0 0 15,-9 0 1,9 0-16,-9 0 16,9 0-16,-9 0 15,0 9 1,0 0-16,0 0 16,0 9-16,0 18 15,0 19-15,-9 17 16,9 0-1,0-9-15,0 9 16,0 0-16,-9 0 16,1 46-1,-1 17-15,9-36 16,0-27-16,0 0 16,0 1-16,0 8 15,9 18 1,0-9-16,0-36 15,0 0-15,0-18 16,0 1 0,0-1-16,0-18 15,0 0-15,0-9 16,9 0 0,-9-9-16,0 0 15</inkml:trace>
  <inkml:trace contextRef="#ctx0" brushRef="#br1" timeOffset="57086.6595">11094 4797 0,'0'0'16,"0"0"-16,0 0 15,0 0-15,0 0 16,0 9-1,9 0-15,0 18 16,0 0-16,0 0 16,0 18-1,9 0-15,9 45 16,-9 19-16,9-37 16,0 0-16,0-9 15,9 9 1,17 0-16,19 19 15,9 26-15,-18-18 16,-19-27 0,-8-9-16,0 0 15,0-8-15,0-1 16,9 9 0,9 18-16,-1-18 15,1 0-15,0-9 16,-9-9-16,-9-18 15,-18-8 1,0-1-16,0-9 16,-9-9-16,-9 0 15,0 0 1,0 0-16,0 0 16</inkml:trace>
  <inkml:trace contextRef="#ctx0" brushRef="#br1" timeOffset="57649.9276">13139 4806 0,'0'0'16,"0"0"-1,0 0-15,0 0 16,0 0-16,0 0 16,0 0-1,0 9-15,0 0 16,-9 0-16,0 18 15,0 0-15,0 0 16,0 9 0,0 18-16,1 18 15,-10 19-15,0 8 16,9-27 0,0 9-16,-9 9 15,0 55-15,9-1 16,0-36-16,0 0 15,0-17 1,0 44-16,0 0 16,0-27-16,9-17 15,0-1 1,9-18-16,0 18 16,0 0-16,0-45 15,0-18-15,0-9 16,0-18-1,-9 0-15,0 0 16</inkml:trace>
  <inkml:trace contextRef="#ctx0" brushRef="#br1" timeOffset="58232.1368">13337 4806 0,'0'0'15,"0"0"-15,0 0 16,9 9 0,0 0-16,0 0 15,8 18-15,1 0 16,0 0 0,0 18-16,0 0 15,9 27-15,9 28 16,0-19-16,-9-9 15,9 9 1,26-9-16,1 0 16,-9 1-16,9 26 15,-18-9 1,-9-18-16,-1-18 16,1 0-16,0 0 15,0 1 1,-9-1-16,0 0 15,9 9-15,-9 0 16,0 0-16,-9-18 16,-10-9-1,1 0-15,9-9 16,-9-8-16,0-28 16,-9-1-1,0 10-15</inkml:trace>
  <inkml:trace contextRef="#ctx0" brushRef="#br1" timeOffset="58819.0544">15857 4905 0,'0'0'16,"0"0"-16,0 0 15,0 0-15,0 0 16,0 0 0,0 0-16,0 9 15,-18 0-15,0 0 16,0 18-16,0 0 16,-18 27-1,1 46-15,-1-1 16,-9-9-16,-36 9 15,9-9 1,18 19-16,1 26 16,17-36-16,9-18 15,0-9-15,18 1 16,0-1 0,0 18-16,0 18 15,0-36-15,0-18 16,0 0-1,9-17-15,0-1 16,0 0-16,-9-18 16,9 0-1,0-18-15,0 0 16</inkml:trace>
  <inkml:trace contextRef="#ctx0" brushRef="#br1" timeOffset="59310.0345">15920 5076 0,'0'0'0,"0"0"16,0 0 0,0 0-16,0 0 15,9 18-15,0 10 16,18 17-16,0 9 16,26 9-1,1-9-15,-9 0 16,-9-9-16,0 0 15,0 0 1,0 0-16,8 10 16,-8 26-16,0 0 15,0 0 1,-9-9-16,9 9 16,9-8-16,-9-10 15,8 0-15,1 0 16,-9 0-1,-9-18-15,-9-18 16,0-9-16,-9-18 16,-9 0-1,0 0-15</inkml:trace>
  <inkml:trace contextRef="#ctx0" brushRef="#br1" timeOffset="59883.4467">18548 4878 0,'0'0'16,"0"0"-1,0 0-15,0 9 16,0 0-16,0 9 15,0 9 1,0 0-16,-18 27 16,0 18-16,-18 19 15,-18 8-15,0-18 16,10 0 0,8 0-16,-9 46 15,9 17-15,9-54 16,9-18-1,0 0-15,0-8 16,9-1-16,0 36 16,0 0-16,0-36 15,9-9 1,0-18-16,0 0 16,0-17-16,0-1 15,9-18 1,-9 0-16,0 0 15</inkml:trace>
  <inkml:trace contextRef="#ctx0" brushRef="#br1" timeOffset="60502.7625">18799 4869 0,'0'0'0,"0"0"15,0 0-15,0 0 16,0 0-16,0 0 15,0 0 1,0 0-16,0 0 16,0 9-16,0 0 15,9 18 1,9 9-16,9 9 16,9 9-16,9 28 15,8 8-15,-8-9 16,-9-18-1,-9-9-15,0 9 16,0 0-16,9 19 16,0 35-1,-1-18-15,-8-27 16,0-18-16,18 9 16,36 1-1,-18-19-15,-10-9 16,-17 0-16,0-9 15,-9 9-15,-9 0 16,0-9 0,0 0-16,0 9 15,-9-18-15,0 0 16,-9 0 0,0-18-16,0 0 15,0 0-15,0 0 16,0 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41E5D-6266-4BB3-A472-9E9A63DB533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24B92-AEAF-47A0-B030-10FC48CC2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07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1F41E-B084-49A1-8F6B-54420F186B02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008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the main role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b="0" i="1" u="none" strike="noStrike" kern="1200" baseline="0" smtClean="0">
                            <a:solidFill>
                              <a:schemeClr val="tx1"/>
                            </a:solidFill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lang="en-US" sz="1200" b="0" i="1" u="none" strike="noStrike" kern="1200" baseline="0" smtClean="0">
                            <a:solidFill>
                              <a:schemeClr val="tx1"/>
                            </a:solidFill>
                            <a:latin typeface="Cambria Math"/>
                            <a:ea typeface="+mn-ea"/>
                            <a:cs typeface="+mn-cs"/>
                          </a:rPr>
                          <m:t>𝑃</m:t>
                        </m:r>
                      </m:e>
                      <m:sup>
                        <m:r>
                          <a:rPr lang="en-US" sz="1200" b="0" i="1" u="none" strike="noStrike" kern="1200" baseline="0" smtClean="0">
                            <a:solidFill>
                              <a:schemeClr val="tx1"/>
                            </a:solidFill>
                            <a:latin typeface="Cambria Math"/>
                            <a:ea typeface="+mn-ea"/>
                            <a:cs typeface="+mn-cs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is to detect errors on any of the </a:t>
                </a:r>
                <a:r>
                  <a:rPr lang="en-US" sz="1200" b="0" i="1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n </a:t>
                </a:r>
                <a:r>
                  <a:rPr lang="en-US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communication links and whenever necessary, signal a “rewind” to all relevant parties so as to ensure that all the parties are “in sync”. </a:t>
                </a: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the main role of </a:t>
                </a:r>
                <a:r>
                  <a:rPr lang="en-US" sz="1200" b="0" i="0" u="none" strike="noStrike" kern="1200" baseline="0" smtClean="0">
                    <a:solidFill>
                      <a:schemeClr val="tx1"/>
                    </a:solidFill>
                    <a:latin typeface="Cambria Math"/>
                    <a:ea typeface="+mn-ea"/>
                    <a:cs typeface="+mn-cs"/>
                  </a:rPr>
                  <a:t>𝑃^∗</a:t>
                </a:r>
                <a:r>
                  <a:rPr lang="en-US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is to detect errors on any of the </a:t>
                </a:r>
                <a:r>
                  <a:rPr lang="en-US" sz="1200" b="0" i="1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n </a:t>
                </a:r>
                <a:r>
                  <a:rPr lang="en-US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communication links and whenever necessary, signal a “rewind” to all relevant parties so as to ensure that all the parties are “in sync”. 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1F41E-B084-49A1-8F6B-54420F186B0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08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5AE963C-4358-4545-BE7C-029C3C070824}" type="slidenum">
              <a:rPr lang="en-US" altLang="en-US"/>
              <a:pPr eaLnBrk="1" hangingPunct="1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712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CE53-8463-4ACA-B515-87BA18C6CC8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DDD2-AC56-4D16-A99E-00F42EC15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62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CE53-8463-4ACA-B515-87BA18C6CC8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DDD2-AC56-4D16-A99E-00F42EC15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04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CE53-8463-4ACA-B515-87BA18C6CC8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DDD2-AC56-4D16-A99E-00F42EC15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61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010B-418C-4E29-BC59-C430C33689A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039B5-AE63-481A-BAB0-2035486055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218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318C0-1EFE-492A-8115-302E0904B91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BFA1C-365B-48E4-9DE1-3674D0FE9E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148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02059-FBAE-4B07-A089-A9B3B374BCF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3D3EA-7676-4E67-8764-175A4E256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69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36336-2A51-4CD1-B002-CBF026287F4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92B71-42AC-4335-B49A-B4A74F0652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637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C0A7-6AAC-4C9C-A086-2BC19A63AF3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DD9D1-7B50-4003-9B53-140C45963D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065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BF5C0-9361-4916-94A6-1993534D4A0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955F2-5FF3-4708-934A-D9CDE9495F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9094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B1398-8D13-46FB-AB0C-5A9A06DF627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3B05C-C4BB-4752-A3E7-1C491FB55C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871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D39DC-578A-442A-9275-AB5699B9FE0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70BAF-8340-4BD3-99BF-7BBAD7FCA4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221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CE53-8463-4ACA-B515-87BA18C6CC8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DDD2-AC56-4D16-A99E-00F42EC15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441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6E5D9-8EDE-47A5-9664-4FAF908E83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11CC4-A585-4D5F-8D1B-817B2A666E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3142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86DF4-39FE-444F-99AD-BCAC2EC0B0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CEEDB-3146-467A-8B8F-262EAD083B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545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82BB5-6E1B-4D9B-8A6F-B3B2A18B2A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10555-D302-4526-B364-A4004596F3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28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CE53-8463-4ACA-B515-87BA18C6CC8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DDD2-AC56-4D16-A99E-00F42EC15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9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CE53-8463-4ACA-B515-87BA18C6CC8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DDD2-AC56-4D16-A99E-00F42EC15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0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CE53-8463-4ACA-B515-87BA18C6CC8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DDD2-AC56-4D16-A99E-00F42EC15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63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CE53-8463-4ACA-B515-87BA18C6CC8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DDD2-AC56-4D16-A99E-00F42EC15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4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CE53-8463-4ACA-B515-87BA18C6CC8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DDD2-AC56-4D16-A99E-00F42EC15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29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CE53-8463-4ACA-B515-87BA18C6CC8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DDD2-AC56-4D16-A99E-00F42EC15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2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CE53-8463-4ACA-B515-87BA18C6CC8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7DDD2-AC56-4D16-A99E-00F42EC15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4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7CE53-8463-4ACA-B515-87BA18C6CC8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7DDD2-AC56-4D16-A99E-00F42EC15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3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CF6EF0-AFF5-49E1-A3FF-58C370387AD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F724A2-01A1-4C35-8BC4-76FDF1AFE806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43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emf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5.emf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4.emf"/><Relationship Id="rId5" Type="http://schemas.openxmlformats.org/officeDocument/2006/relationships/tags" Target="../tags/tag5.xml"/><Relationship Id="rId10" Type="http://schemas.openxmlformats.org/officeDocument/2006/relationships/image" Target="../media/image3.emf"/><Relationship Id="rId4" Type="http://schemas.openxmlformats.org/officeDocument/2006/relationships/tags" Target="../tags/tag4.xml"/><Relationship Id="rId9" Type="http://schemas.openxmlformats.org/officeDocument/2006/relationships/image" Target="../media/image2.png"/><Relationship Id="rId14" Type="http://schemas.openxmlformats.org/officeDocument/2006/relationships/image" Target="../media/image7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280.png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380.png"/><Relationship Id="rId7" Type="http://schemas.openxmlformats.org/officeDocument/2006/relationships/image" Target="../media/image420.png"/><Relationship Id="rId12" Type="http://schemas.openxmlformats.org/officeDocument/2006/relationships/image" Target="../media/image47.png"/><Relationship Id="rId1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6" Type="http://schemas.openxmlformats.org/officeDocument/2006/relationships/hyperlink" Target="http://www.google.com/url?sa=i&amp;rct=j&amp;q=smiley+face+images&amp;source=images&amp;cd=&amp;cad=rja&amp;uact=8&amp;ved=0CAQQjRw&amp;url=http://www.dreamstime.com/photos-images/emoticon-smiley-face.html&amp;ei=Q8KqVM_AHISMyASWooKQAw&amp;bvm=bv.82001339,d.aWw&amp;psig=AFQjCNGf96jegMDGD1kJuZiNSBAFs9Gwlw&amp;ust=1420563395529917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10.png"/><Relationship Id="rId11" Type="http://schemas.openxmlformats.org/officeDocument/2006/relationships/image" Target="../media/image46.png"/><Relationship Id="rId5" Type="http://schemas.openxmlformats.org/officeDocument/2006/relationships/image" Target="../media/image400.png"/><Relationship Id="rId15" Type="http://schemas.openxmlformats.org/officeDocument/2006/relationships/image" Target="../media/image8.jpeg"/><Relationship Id="rId10" Type="http://schemas.openxmlformats.org/officeDocument/2006/relationships/image" Target="../media/image45.png"/><Relationship Id="rId4" Type="http://schemas.openxmlformats.org/officeDocument/2006/relationships/image" Target="../media/image390.png"/><Relationship Id="rId9" Type="http://schemas.openxmlformats.org/officeDocument/2006/relationships/image" Target="../media/image44.png"/><Relationship Id="rId14" Type="http://schemas.openxmlformats.org/officeDocument/2006/relationships/hyperlink" Target="https://www.google.com/imgres?imgurl=http://www.boomwallpaper.com/wp-content/uploads/2014/08/sad_face-1.jpeg&amp;imgrefurl=http://www.boomwallpaper.com/sad-face/&amp;docid=2QaRXG7MDq8pOM&amp;tbnid=IQTj2VUxu58tcM:&amp;w=657&amp;h=606&amp;ei=HKLuU8-XJIutyATs1oL4Bg&amp;ved=0CAIQxiAwAA&amp;iact=c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image" Target="../media/image1.png"/><Relationship Id="rId18" Type="http://schemas.openxmlformats.org/officeDocument/2006/relationships/image" Target="../media/image3.emf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image" Target="../media/image10.emf"/><Relationship Id="rId17" Type="http://schemas.openxmlformats.org/officeDocument/2006/relationships/image" Target="../media/image13.emf"/><Relationship Id="rId2" Type="http://schemas.openxmlformats.org/officeDocument/2006/relationships/tags" Target="../tags/tag13.xml"/><Relationship Id="rId16" Type="http://schemas.openxmlformats.org/officeDocument/2006/relationships/image" Target="../media/image12.emf"/><Relationship Id="rId20" Type="http://schemas.openxmlformats.org/officeDocument/2006/relationships/image" Target="../media/image5.emf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notesSlide" Target="../notesSlides/notesSlide3.xml"/><Relationship Id="rId5" Type="http://schemas.openxmlformats.org/officeDocument/2006/relationships/tags" Target="../tags/tag16.xml"/><Relationship Id="rId15" Type="http://schemas.openxmlformats.org/officeDocument/2006/relationships/image" Target="../media/image11.emf"/><Relationship Id="rId10" Type="http://schemas.openxmlformats.org/officeDocument/2006/relationships/slideLayout" Target="../slideLayouts/slideLayout17.xml"/><Relationship Id="rId19" Type="http://schemas.openxmlformats.org/officeDocument/2006/relationships/image" Target="../media/image4.emf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33.xml"/><Relationship Id="rId18" Type="http://schemas.openxmlformats.org/officeDocument/2006/relationships/tags" Target="../tags/tag38.xml"/><Relationship Id="rId26" Type="http://schemas.openxmlformats.org/officeDocument/2006/relationships/image" Target="../media/image1.png"/><Relationship Id="rId39" Type="http://schemas.openxmlformats.org/officeDocument/2006/relationships/image" Target="../media/image26.emf"/><Relationship Id="rId21" Type="http://schemas.openxmlformats.org/officeDocument/2006/relationships/tags" Target="../tags/tag41.xml"/><Relationship Id="rId34" Type="http://schemas.openxmlformats.org/officeDocument/2006/relationships/image" Target="../media/image21.emf"/><Relationship Id="rId42" Type="http://schemas.openxmlformats.org/officeDocument/2006/relationships/image" Target="../media/image29.emf"/><Relationship Id="rId7" Type="http://schemas.openxmlformats.org/officeDocument/2006/relationships/tags" Target="../tags/tag27.xml"/><Relationship Id="rId2" Type="http://schemas.openxmlformats.org/officeDocument/2006/relationships/tags" Target="../tags/tag22.xml"/><Relationship Id="rId16" Type="http://schemas.openxmlformats.org/officeDocument/2006/relationships/tags" Target="../tags/tag36.xml"/><Relationship Id="rId29" Type="http://schemas.openxmlformats.org/officeDocument/2006/relationships/image" Target="../media/image16.emf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24" Type="http://schemas.openxmlformats.org/officeDocument/2006/relationships/slideLayout" Target="../slideLayouts/slideLayout17.xml"/><Relationship Id="rId32" Type="http://schemas.openxmlformats.org/officeDocument/2006/relationships/image" Target="../media/image19.emf"/><Relationship Id="rId37" Type="http://schemas.openxmlformats.org/officeDocument/2006/relationships/image" Target="../media/image24.emf"/><Relationship Id="rId40" Type="http://schemas.openxmlformats.org/officeDocument/2006/relationships/image" Target="../media/image27.emf"/><Relationship Id="rId45" Type="http://schemas.openxmlformats.org/officeDocument/2006/relationships/image" Target="../media/image32.emf"/><Relationship Id="rId5" Type="http://schemas.openxmlformats.org/officeDocument/2006/relationships/tags" Target="../tags/tag25.xml"/><Relationship Id="rId15" Type="http://schemas.openxmlformats.org/officeDocument/2006/relationships/tags" Target="../tags/tag35.xml"/><Relationship Id="rId23" Type="http://schemas.openxmlformats.org/officeDocument/2006/relationships/tags" Target="../tags/tag43.xml"/><Relationship Id="rId28" Type="http://schemas.openxmlformats.org/officeDocument/2006/relationships/image" Target="../media/image15.emf"/><Relationship Id="rId36" Type="http://schemas.openxmlformats.org/officeDocument/2006/relationships/image" Target="../media/image23.emf"/><Relationship Id="rId10" Type="http://schemas.openxmlformats.org/officeDocument/2006/relationships/tags" Target="../tags/tag30.xml"/><Relationship Id="rId19" Type="http://schemas.openxmlformats.org/officeDocument/2006/relationships/tags" Target="../tags/tag39.xml"/><Relationship Id="rId31" Type="http://schemas.openxmlformats.org/officeDocument/2006/relationships/image" Target="../media/image18.emf"/><Relationship Id="rId44" Type="http://schemas.openxmlformats.org/officeDocument/2006/relationships/image" Target="../media/image31.emf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tags" Target="../tags/tag34.xml"/><Relationship Id="rId22" Type="http://schemas.openxmlformats.org/officeDocument/2006/relationships/tags" Target="../tags/tag42.xml"/><Relationship Id="rId27" Type="http://schemas.openxmlformats.org/officeDocument/2006/relationships/image" Target="../media/image14.emf"/><Relationship Id="rId30" Type="http://schemas.openxmlformats.org/officeDocument/2006/relationships/image" Target="../media/image17.emf"/><Relationship Id="rId35" Type="http://schemas.openxmlformats.org/officeDocument/2006/relationships/image" Target="../media/image22.emf"/><Relationship Id="rId43" Type="http://schemas.openxmlformats.org/officeDocument/2006/relationships/image" Target="../media/image30.emf"/><Relationship Id="rId8" Type="http://schemas.openxmlformats.org/officeDocument/2006/relationships/tags" Target="../tags/tag28.xml"/><Relationship Id="rId3" Type="http://schemas.openxmlformats.org/officeDocument/2006/relationships/tags" Target="../tags/tag23.xml"/><Relationship Id="rId12" Type="http://schemas.openxmlformats.org/officeDocument/2006/relationships/tags" Target="../tags/tag32.xml"/><Relationship Id="rId17" Type="http://schemas.openxmlformats.org/officeDocument/2006/relationships/tags" Target="../tags/tag37.xml"/><Relationship Id="rId25" Type="http://schemas.openxmlformats.org/officeDocument/2006/relationships/image" Target="../media/image2.png"/><Relationship Id="rId33" Type="http://schemas.openxmlformats.org/officeDocument/2006/relationships/image" Target="../media/image20.emf"/><Relationship Id="rId38" Type="http://schemas.openxmlformats.org/officeDocument/2006/relationships/image" Target="../media/image25.emf"/><Relationship Id="rId20" Type="http://schemas.openxmlformats.org/officeDocument/2006/relationships/tags" Target="../tags/tag40.xml"/><Relationship Id="rId41" Type="http://schemas.openxmlformats.org/officeDocument/2006/relationships/image" Target="../media/image28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13" Type="http://schemas.openxmlformats.org/officeDocument/2006/relationships/image" Target="../media/image3.emf"/><Relationship Id="rId18" Type="http://schemas.openxmlformats.org/officeDocument/2006/relationships/image" Target="../media/image33.emf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12" Type="http://schemas.openxmlformats.org/officeDocument/2006/relationships/image" Target="../media/image2.png"/><Relationship Id="rId17" Type="http://schemas.openxmlformats.org/officeDocument/2006/relationships/image" Target="../media/image7.emf"/><Relationship Id="rId2" Type="http://schemas.openxmlformats.org/officeDocument/2006/relationships/tags" Target="../tags/tag45.xml"/><Relationship Id="rId16" Type="http://schemas.openxmlformats.org/officeDocument/2006/relationships/image" Target="../media/image6.emf"/><Relationship Id="rId20" Type="http://schemas.openxmlformats.org/officeDocument/2006/relationships/image" Target="../media/image35.emf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11" Type="http://schemas.openxmlformats.org/officeDocument/2006/relationships/image" Target="../media/image1.png"/><Relationship Id="rId5" Type="http://schemas.openxmlformats.org/officeDocument/2006/relationships/tags" Target="../tags/tag48.xml"/><Relationship Id="rId15" Type="http://schemas.openxmlformats.org/officeDocument/2006/relationships/image" Target="../media/image5.emf"/><Relationship Id="rId10" Type="http://schemas.openxmlformats.org/officeDocument/2006/relationships/slideLayout" Target="../slideLayouts/slideLayout17.xml"/><Relationship Id="rId19" Type="http://schemas.openxmlformats.org/officeDocument/2006/relationships/image" Target="../media/image34.emf"/><Relationship Id="rId4" Type="http://schemas.openxmlformats.org/officeDocument/2006/relationships/tags" Target="../tags/tag47.xml"/><Relationship Id="rId9" Type="http://schemas.openxmlformats.org/officeDocument/2006/relationships/tags" Target="../tags/tag52.xml"/><Relationship Id="rId14" Type="http://schemas.openxmlformats.org/officeDocument/2006/relationships/image" Target="../media/image4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9.xml"/><Relationship Id="rId7" Type="http://schemas.openxmlformats.org/officeDocument/2006/relationships/image" Target="../media/image9.emf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customXml" Target="../ink/ink2.xml"/><Relationship Id="rId11" Type="http://schemas.openxmlformats.org/officeDocument/2006/relationships/image" Target="../media/image4.emf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3.emf"/><Relationship Id="rId4" Type="http://schemas.openxmlformats.org/officeDocument/2006/relationships/tags" Target="../tags/tag10.xml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1.xml"/><Relationship Id="rId5" Type="http://schemas.openxmlformats.org/officeDocument/2006/relationships/image" Target="../media/image3.emf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1401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Noisy Connections: A Survey of Interactive Coding and its Borders with Other Topics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9586" y="3492795"/>
            <a:ext cx="10219660" cy="2052084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Allison Bishop Lewko</a:t>
            </a:r>
          </a:p>
          <a:p>
            <a:r>
              <a:rPr lang="en-US" sz="3200" dirty="0" smtClean="0"/>
              <a:t>Columbia University</a:t>
            </a:r>
          </a:p>
          <a:p>
            <a:endParaRPr lang="en-US" sz="3200" dirty="0"/>
          </a:p>
          <a:p>
            <a:r>
              <a:rPr lang="en-US" sz="3200" dirty="0" smtClean="0"/>
              <a:t>featuring works by Schulman, </a:t>
            </a:r>
            <a:r>
              <a:rPr lang="en-US" sz="3200" dirty="0" err="1" smtClean="0"/>
              <a:t>Haeupler</a:t>
            </a:r>
            <a:r>
              <a:rPr lang="en-US" sz="3200" dirty="0" smtClean="0"/>
              <a:t>, </a:t>
            </a:r>
            <a:r>
              <a:rPr lang="en-US" sz="3200" dirty="0" err="1" smtClean="0"/>
              <a:t>Brakerski</a:t>
            </a:r>
            <a:r>
              <a:rPr lang="en-US" sz="3200" dirty="0" smtClean="0"/>
              <a:t>, </a:t>
            </a:r>
            <a:r>
              <a:rPr lang="en-US" sz="3200" dirty="0" err="1" smtClean="0"/>
              <a:t>Kalai</a:t>
            </a:r>
            <a:r>
              <a:rPr lang="en-US" sz="3200" dirty="0" smtClean="0"/>
              <a:t>, Jain, Rao, </a:t>
            </a:r>
            <a:r>
              <a:rPr lang="en-US" sz="3200" dirty="0" err="1" smtClean="0"/>
              <a:t>Vitercik</a:t>
            </a:r>
            <a:r>
              <a:rPr lang="en-US" sz="3200" dirty="0" smtClean="0"/>
              <a:t>, </a:t>
            </a:r>
            <a:r>
              <a:rPr lang="en-US" sz="3200" dirty="0" err="1" smtClean="0"/>
              <a:t>Dodis</a:t>
            </a:r>
            <a:r>
              <a:rPr lang="en-US" sz="3200" dirty="0" smtClean="0"/>
              <a:t>, Chung, Pass, </a:t>
            </a:r>
            <a:r>
              <a:rPr lang="en-US" sz="3200" dirty="0" err="1" smtClean="0"/>
              <a:t>Telang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318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Intuition for Why This Works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05786" y="1695893"/>
            <a:ext cx="1024017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Define a good event as both parties correctly decode and know</a:t>
            </a:r>
          </a:p>
          <a:p>
            <a:r>
              <a:rPr lang="en-US" sz="2400" dirty="0" smtClean="0"/>
              <a:t>where the other party’s pebble is.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When this happens, “progress” is made (either in moving forward, or getting</a:t>
            </a:r>
          </a:p>
          <a:p>
            <a:r>
              <a:rPr lang="en-US" sz="2400" dirty="0" smtClean="0"/>
              <a:t>closer to syncing up)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Bad event is a decoding error. Only a bounded amount of damage done,</a:t>
            </a:r>
          </a:p>
          <a:p>
            <a:r>
              <a:rPr lang="en-US" sz="2400" dirty="0" smtClean="0"/>
              <a:t>as pebbles only move one edge at a time.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88876" y="6425556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631558" y="5794744"/>
            <a:ext cx="5890437" cy="2658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560288" y="5523614"/>
            <a:ext cx="10632" cy="87548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980814" y="4829437"/>
            <a:ext cx="164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Decoding error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of depth 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05659" y="5486964"/>
            <a:ext cx="1965262" cy="8521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734846" y="5475768"/>
            <a:ext cx="17704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Interval length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cL</a:t>
            </a:r>
            <a:r>
              <a:rPr lang="en-US" dirty="0" smtClean="0">
                <a:solidFill>
                  <a:srgbClr val="FF0000"/>
                </a:solidFill>
              </a:rPr>
              <a:t> with constant</a:t>
            </a:r>
          </a:p>
          <a:p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raction of errors</a:t>
            </a:r>
          </a:p>
        </p:txBody>
      </p:sp>
      <p:sp>
        <p:nvSpPr>
          <p:cNvPr id="13" name="Rectangular Callout 12"/>
          <p:cNvSpPr/>
          <p:nvPr/>
        </p:nvSpPr>
        <p:spPr>
          <a:xfrm>
            <a:off x="9127169" y="5021136"/>
            <a:ext cx="2218793" cy="1111921"/>
          </a:xfrm>
          <a:prstGeom prst="wedgeRectCallout">
            <a:avLst>
              <a:gd name="adj1" fmla="val -67330"/>
              <a:gd name="adj2" fmla="val 37779"/>
            </a:avLst>
          </a:prstGeom>
          <a:solidFill>
            <a:srgbClr val="FCEF8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192822" y="5057442"/>
            <a:ext cx="2079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Bad intervals can</a:t>
            </a:r>
          </a:p>
          <a:p>
            <a:r>
              <a:rPr lang="en-US" dirty="0" smtClean="0"/>
              <a:t>Cover only bounded</a:t>
            </a:r>
          </a:p>
          <a:p>
            <a:r>
              <a:rPr lang="en-US" dirty="0" smtClean="0"/>
              <a:t>Fraction of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42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 animBg="1"/>
      <p:bldP spid="11" grpId="0"/>
      <p:bldP spid="13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4000" dirty="0" smtClean="0"/>
              <a:t>Now That You Think Tree Codes are Cool…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873679" y="2384172"/>
            <a:ext cx="2229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Some bad news: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102815" y="2388053"/>
            <a:ext cx="6376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We don’t know how to efficiently construct them. </a:t>
            </a:r>
            <a:endParaRPr lang="en-US" sz="2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429079" y="3349583"/>
            <a:ext cx="9986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Some progress on this: [B12, MS14]</a:t>
            </a:r>
          </a:p>
          <a:p>
            <a:endParaRPr lang="en-US" sz="2400" dirty="0"/>
          </a:p>
          <a:p>
            <a:r>
              <a:rPr lang="en-US" sz="2400" dirty="0" smtClean="0"/>
              <a:t>but still no unconditional, poly-time deterministic construction.</a:t>
            </a:r>
          </a:p>
          <a:p>
            <a:endParaRPr lang="en-US" sz="2400" dirty="0"/>
          </a:p>
          <a:p>
            <a:r>
              <a:rPr lang="en-US" sz="2400" dirty="0" smtClean="0"/>
              <a:t>Randomized constructions are known, but we still want efficient decoding too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836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Efficient Solution: (tiny) TCs + Hashing </a:t>
            </a:r>
            <a:r>
              <a:rPr lang="en-US" sz="3600" dirty="0" smtClean="0">
                <a:solidFill>
                  <a:srgbClr val="FF0000"/>
                </a:solidFill>
              </a:rPr>
              <a:t>[BK12]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1860" y="2028304"/>
            <a:ext cx="78687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Provide mechanism to detect disagreement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Provide mechanism to move back toward agreement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Once re-synched, try again to proceed down protocol tree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47332" y="1492138"/>
            <a:ext cx="4920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Let’s revisit the higher level approach: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755872" y="3539794"/>
            <a:ext cx="84652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Observation: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- We can build short tree codes by brute force in poly time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- Naïve concatenation: use TC1 for awhile, then use TC2, etc.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72715" y="4814624"/>
            <a:ext cx="8727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Problem: lose ability to detect/correct errors in the more distant past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75882" y="5430302"/>
            <a:ext cx="66400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Solution: Hash entire simulated transcript to detect </a:t>
            </a:r>
          </a:p>
          <a:p>
            <a:r>
              <a:rPr lang="en-US" sz="2400" dirty="0">
                <a:solidFill>
                  <a:srgbClr val="0070C0"/>
                </a:solidFill>
              </a:rPr>
              <a:t>a</a:t>
            </a:r>
            <a:r>
              <a:rPr lang="en-US" sz="2400" dirty="0" smtClean="0">
                <a:solidFill>
                  <a:srgbClr val="0070C0"/>
                </a:solidFill>
              </a:rPr>
              <a:t>ny lingering disagreement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65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[BK12] Protocol Overview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25315" y="1800815"/>
            <a:ext cx="1127052" cy="11748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3052467" y="1844749"/>
            <a:ext cx="6858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738267" y="1844749"/>
            <a:ext cx="4953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671467" y="2301949"/>
            <a:ext cx="3810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52467" y="2301949"/>
            <a:ext cx="2286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738267" y="2301949"/>
            <a:ext cx="4953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33567" y="2301949"/>
            <a:ext cx="2667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609588" y="234588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22181" y="233787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99756" y="180081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989031" y="183308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13262" y="240148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166767" y="233787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34048" y="3270032"/>
            <a:ext cx="2109586" cy="40935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25315" y="3980160"/>
            <a:ext cx="1127052" cy="11748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3052467" y="4024094"/>
            <a:ext cx="6858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738267" y="4024094"/>
            <a:ext cx="4953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671467" y="4481294"/>
            <a:ext cx="3810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52467" y="4481294"/>
            <a:ext cx="2286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738267" y="4481294"/>
            <a:ext cx="4953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33567" y="4481294"/>
            <a:ext cx="2667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609588" y="452522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522181" y="451721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99756" y="398016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989031" y="401242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113262" y="458083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166767" y="451721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28334" y="5431598"/>
            <a:ext cx="2109586" cy="40935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226545" y="2190517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Chunk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770861" y="3250408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Hash Check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1196456" y="4336775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Chunk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871045" y="5405441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Hash Check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 rot="5400000">
            <a:off x="1546391" y="5980112"/>
            <a:ext cx="5389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…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04357" y="1951214"/>
            <a:ext cx="529869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Divide original protocol into smallish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hunks – use short tree code within each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Hash entire simulated transcript so far</a:t>
            </a:r>
          </a:p>
          <a:p>
            <a:r>
              <a:rPr lang="en-US" sz="2400" dirty="0" smtClean="0"/>
              <a:t>+ chunk number to detect disagreement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Back up when disagreement found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5535386" y="5155057"/>
            <a:ext cx="64283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Note: hash length long enough to avoid collisions </a:t>
            </a:r>
            <a:r>
              <a:rPr lang="en-US" sz="2000" i="1" dirty="0" err="1" smtClean="0"/>
              <a:t>whp</a:t>
            </a:r>
            <a:r>
              <a:rPr lang="en-US" sz="2000" i="1" dirty="0" smtClean="0"/>
              <a:t>,</a:t>
            </a:r>
          </a:p>
          <a:p>
            <a:r>
              <a:rPr lang="en-US" sz="2000" i="1" dirty="0"/>
              <a:t>a</a:t>
            </a:r>
            <a:r>
              <a:rPr lang="en-US" sz="2000" i="1" dirty="0" smtClean="0"/>
              <a:t>nd chunk length should be similar to avoid communication </a:t>
            </a:r>
          </a:p>
          <a:p>
            <a:r>
              <a:rPr lang="en-US" sz="2000" i="1" dirty="0"/>
              <a:t>b</a:t>
            </a:r>
            <a:r>
              <a:rPr lang="en-US" sz="2000" i="1" dirty="0" smtClean="0"/>
              <a:t>lowup from the hash phases. </a:t>
            </a:r>
            <a:endParaRPr lang="en-US" sz="2000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78090" y="2814105"/>
            <a:ext cx="1636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Short tree code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778090" y="4955778"/>
            <a:ext cx="1636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Short tree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01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Even Simpler Efficient Solution – no TCs! </a:t>
            </a:r>
            <a:r>
              <a:rPr lang="en-US" sz="3600" dirty="0" smtClean="0">
                <a:solidFill>
                  <a:srgbClr val="FF0000"/>
                </a:solidFill>
              </a:rPr>
              <a:t>[H14]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2368" y="1695893"/>
            <a:ext cx="8699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Observation: Hash collisions aren’t really so bad! </a:t>
            </a:r>
            <a:endParaRPr lang="en-US" sz="2400" dirty="0"/>
          </a:p>
          <a:p>
            <a:r>
              <a:rPr lang="en-US" sz="2400" i="1" dirty="0" smtClean="0"/>
              <a:t>If they happen at a constant rate, can really handle them like errors. </a:t>
            </a:r>
            <a:endParaRPr lang="en-US" sz="2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82694" y="3051740"/>
            <a:ext cx="1053019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We can make the chunks and hashes constant length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i="1" dirty="0" smtClean="0"/>
              <a:t>now we don’t even need short TCs to get constant error rate </a:t>
            </a:r>
          </a:p>
          <a:p>
            <a:r>
              <a:rPr lang="en-US" sz="2400" i="1" dirty="0"/>
              <a:t> </a:t>
            </a:r>
            <a:r>
              <a:rPr lang="en-US" sz="2400" i="1" dirty="0" smtClean="0"/>
              <a:t>     with constant communication overhead. </a:t>
            </a:r>
          </a:p>
          <a:p>
            <a:endParaRPr lang="en-US" sz="24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Independent hash keys are picked each time, so we can use a </a:t>
            </a:r>
            <a:r>
              <a:rPr lang="en-US" sz="2400" dirty="0" err="1" smtClean="0"/>
              <a:t>Chernoff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bound to suitably control overall effect of hash collisions on simulation progress.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261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Simplest Protocol Overview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25315" y="1800815"/>
            <a:ext cx="1127052" cy="11748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34048" y="3270032"/>
            <a:ext cx="2109586" cy="40935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25315" y="3980160"/>
            <a:ext cx="1127052" cy="11748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28334" y="5431598"/>
            <a:ext cx="2109586" cy="40935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226545" y="2190517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Chunk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770861" y="3250408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Hash Check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1196456" y="4336775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Chunk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871045" y="5405441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Hash Check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6004357" y="1951214"/>
            <a:ext cx="566937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Divide original protocol into constant size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hunks 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Hash entire simulated transcript so far</a:t>
            </a:r>
          </a:p>
          <a:p>
            <a:r>
              <a:rPr lang="en-US" sz="2400" dirty="0" smtClean="0"/>
              <a:t>+ chunk number to detect disagreement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Back up when disagreement found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5535386" y="5155057"/>
            <a:ext cx="64440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Note: chunk length should be similar to hash length</a:t>
            </a:r>
          </a:p>
          <a:p>
            <a:r>
              <a:rPr lang="en-US" sz="2000" i="1" dirty="0" smtClean="0"/>
              <a:t>to avoid communication blowup from the hash phases.</a:t>
            </a:r>
          </a:p>
          <a:p>
            <a:r>
              <a:rPr lang="en-US" sz="2000" i="1" dirty="0" smtClean="0"/>
              <a:t>Hash collisions happen at bounded constant frequency </a:t>
            </a:r>
            <a:r>
              <a:rPr lang="en-US" sz="2000" i="1" dirty="0" err="1" smtClean="0"/>
              <a:t>whp</a:t>
            </a:r>
            <a:r>
              <a:rPr lang="en-US" sz="2000" i="1" dirty="0" smtClean="0"/>
              <a:t>. </a:t>
            </a:r>
            <a:endParaRPr lang="en-US" sz="2000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2421561" y="2137341"/>
            <a:ext cx="14157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*Simulated </a:t>
            </a:r>
            <a:endParaRPr lang="en-US" sz="2000" dirty="0"/>
          </a:p>
          <a:p>
            <a:r>
              <a:rPr lang="en-US" sz="2000" dirty="0" smtClean="0"/>
              <a:t>In the clear </a:t>
            </a:r>
          </a:p>
        </p:txBody>
      </p:sp>
    </p:spTree>
    <p:extLst>
      <p:ext uri="{BB962C8B-B14F-4D97-AF65-F5344CB8AC3E}">
        <p14:creationId xmlns:p14="http://schemas.microsoft.com/office/powerpoint/2010/main" val="32836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Applications/Extensions:</a:t>
            </a:r>
            <a:br>
              <a:rPr lang="en-US" dirty="0" smtClean="0"/>
            </a:br>
            <a:r>
              <a:rPr lang="en-US" dirty="0" smtClean="0"/>
              <a:t>1. Interactive Coding Meets Cryptography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44886" y="1800751"/>
            <a:ext cx="79022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What happens when we apply interactive coding in situations </a:t>
            </a:r>
          </a:p>
          <a:p>
            <a:r>
              <a:rPr lang="en-US" sz="2400" i="1" dirty="0" smtClean="0"/>
              <a:t>where we want to preserve more than just correctness and </a:t>
            </a:r>
          </a:p>
          <a:p>
            <a:r>
              <a:rPr lang="en-US" sz="2400" i="1" dirty="0" smtClean="0"/>
              <a:t>(roughly) communication complexity?</a:t>
            </a:r>
            <a:endParaRPr lang="en-US" sz="2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806361" y="3573453"/>
            <a:ext cx="7760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Example: “Knowledge preserving” interactive coding [CPT13]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62447" y="4157331"/>
            <a:ext cx="75695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Question: Can we ensure that parties don’t learn anything more about </a:t>
            </a:r>
          </a:p>
          <a:p>
            <a:r>
              <a:rPr lang="en-US" sz="2000" dirty="0" smtClean="0"/>
              <a:t>the other’s input than they would learn in the error free setting?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468319" y="4959077"/>
            <a:ext cx="83701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Answer: No! (at least not with a good error-rate).</a:t>
            </a:r>
          </a:p>
          <a:p>
            <a:endParaRPr lang="en-US" sz="2000" dirty="0"/>
          </a:p>
          <a:p>
            <a:r>
              <a:rPr lang="en-US" sz="2000" i="1" dirty="0" smtClean="0"/>
              <a:t>Main intuition is that errors will force a “back track” so that some unnecessary </a:t>
            </a:r>
          </a:p>
          <a:p>
            <a:r>
              <a:rPr lang="en-US" sz="2000" i="1" dirty="0" smtClean="0"/>
              <a:t>Function of an input will be computed and sent.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188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IP = PSPACE over Adversarial Channels [DL]</a:t>
            </a:r>
            <a:endParaRPr lang="en-US" dirty="0"/>
          </a:p>
        </p:txBody>
      </p:sp>
      <p:pic>
        <p:nvPicPr>
          <p:cNvPr id="3" name="Picture 4" descr="C:\Users\Allison\AppData\Local\Microsoft\Windows\Temporary Internet Files\Content.IE5\XYW72NU0\MC90043395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5123" y="2632801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C:\Users\Allison\AppData\Local\Microsoft\Windows\Temporary Internet Files\Content.IE5\W525O6OM\MC90043395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815" y="2632972"/>
            <a:ext cx="1371429" cy="137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61764" y="1564538"/>
            <a:ext cx="98684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 turns out:</a:t>
            </a:r>
          </a:p>
          <a:p>
            <a:r>
              <a:rPr lang="en-US" sz="2400" dirty="0" smtClean="0"/>
              <a:t>Correctness and Soundness can be preserved over adversarial channel errors!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712978" y="4071312"/>
            <a:ext cx="1102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Verifier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001539" y="4071312"/>
            <a:ext cx="1042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Prover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823484" y="5095376"/>
            <a:ext cx="72525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natural concern: </a:t>
            </a:r>
          </a:p>
          <a:p>
            <a:r>
              <a:rPr lang="en-US" sz="2400" dirty="0" smtClean="0"/>
              <a:t>Can cheating </a:t>
            </a:r>
            <a:r>
              <a:rPr lang="en-US" sz="2400" dirty="0" err="1" smtClean="0"/>
              <a:t>prover</a:t>
            </a:r>
            <a:r>
              <a:rPr lang="en-US" sz="2400" dirty="0" smtClean="0"/>
              <a:t> use guise of channel errors to avoid 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nswering tough challenges?</a:t>
            </a:r>
            <a:endParaRPr lang="en-US" sz="24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189080" y="3001252"/>
            <a:ext cx="144172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69729" y="2631920"/>
            <a:ext cx="108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189080" y="3668820"/>
            <a:ext cx="135757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306214" y="3220381"/>
            <a:ext cx="103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 rot="5400000">
            <a:off x="5608121" y="3855938"/>
            <a:ext cx="683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. . .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5125565" y="3085074"/>
            <a:ext cx="16934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Channel errors!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Let’s go back.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8579737" y="2837262"/>
            <a:ext cx="3206486" cy="1874983"/>
          </a:xfrm>
          <a:prstGeom prst="wedgeRoundRectCallout">
            <a:avLst>
              <a:gd name="adj1" fmla="val -63171"/>
              <a:gd name="adj2" fmla="val 19117"/>
              <a:gd name="adj3" fmla="val 16667"/>
            </a:avLst>
          </a:prstGeom>
          <a:solidFill>
            <a:srgbClr val="FCEF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8681498" y="2837262"/>
            <a:ext cx="296978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 idea:</a:t>
            </a:r>
          </a:p>
          <a:p>
            <a:r>
              <a:rPr lang="en-US" dirty="0" smtClean="0"/>
              <a:t>Verifier can pick fresh </a:t>
            </a:r>
          </a:p>
          <a:p>
            <a:r>
              <a:rPr lang="en-US" dirty="0" smtClean="0"/>
              <a:t>Randomness after going back</a:t>
            </a:r>
          </a:p>
          <a:p>
            <a:r>
              <a:rPr lang="en-US" dirty="0" smtClean="0"/>
              <a:t>Amplification used to prevent</a:t>
            </a:r>
          </a:p>
          <a:p>
            <a:r>
              <a:rPr lang="en-US" dirty="0" smtClean="0"/>
              <a:t>Poly tries from helping </a:t>
            </a:r>
            <a:r>
              <a:rPr lang="en-US" dirty="0" err="1" smtClean="0"/>
              <a:t>prover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oo much</a:t>
            </a:r>
          </a:p>
        </p:txBody>
      </p:sp>
    </p:spTree>
    <p:extLst>
      <p:ext uri="{BB962C8B-B14F-4D97-AF65-F5344CB8AC3E}">
        <p14:creationId xmlns:p14="http://schemas.microsoft.com/office/powerpoint/2010/main" val="33854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6" grpId="0"/>
      <p:bldP spid="16" grpId="1"/>
      <p:bldP spid="16" grpId="2"/>
      <p:bldP spid="19" grpId="0"/>
      <p:bldP spid="19" grpId="1"/>
      <p:bldP spid="20" grpId="0"/>
      <p:bldP spid="20" grpId="1"/>
      <p:bldP spid="21" grpId="0"/>
      <p:bldP spid="22" grpId="0" animBg="1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Applications/Extensions</a:t>
            </a:r>
            <a:br>
              <a:rPr lang="en-US" dirty="0" smtClean="0"/>
            </a:br>
            <a:r>
              <a:rPr lang="en-US" dirty="0" smtClean="0"/>
              <a:t>2. Multi-party Protocols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1478" y="1592000"/>
            <a:ext cx="9696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Interactive coding for </a:t>
            </a:r>
            <a:r>
              <a:rPr lang="en-US" sz="3200" dirty="0">
                <a:solidFill>
                  <a:srgbClr val="FF0000"/>
                </a:solidFill>
              </a:rPr>
              <a:t>multi-party </a:t>
            </a:r>
            <a:r>
              <a:rPr lang="en-US" sz="3200" dirty="0" smtClean="0"/>
              <a:t>protocols </a:t>
            </a:r>
            <a:r>
              <a:rPr lang="en-US" sz="2400" dirty="0" smtClean="0"/>
              <a:t>[RS94, GMS11, JKL15]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497821" y="2810518"/>
            <a:ext cx="1007628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Network of n parties, can communicate via pairwise channels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Goal is to compute a joint function of inputs over channels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Many models: synchronous vs. asynchronous, noisy vs. adversarial,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Many measures: communication complexity, computation, rounds, links, etc.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296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772500" y="1657477"/>
                <a:ext cx="609600" cy="584775"/>
              </a:xfrm>
              <a:prstGeom prst="rect">
                <a:avLst/>
              </a:prstGeom>
              <a:noFill/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500" y="1657477"/>
                <a:ext cx="609600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019900" y="2215702"/>
                <a:ext cx="609600" cy="584775"/>
              </a:xfrm>
              <a:prstGeom prst="rect">
                <a:avLst/>
              </a:prstGeom>
              <a:noFill/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9900" y="2215702"/>
                <a:ext cx="609600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019900" y="3562477"/>
                <a:ext cx="609600" cy="584775"/>
              </a:xfrm>
              <a:prstGeom prst="rect">
                <a:avLst/>
              </a:prstGeom>
              <a:noFill/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9900" y="3562477"/>
                <a:ext cx="609600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772500" y="4446715"/>
                <a:ext cx="609600" cy="584775"/>
              </a:xfrm>
              <a:prstGeom prst="rect">
                <a:avLst/>
              </a:prstGeom>
              <a:noFill/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500" y="4446715"/>
                <a:ext cx="609600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601300" y="3587302"/>
                <a:ext cx="609600" cy="584775"/>
              </a:xfrm>
              <a:prstGeom prst="rect">
                <a:avLst/>
              </a:prstGeom>
              <a:noFill/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1300" y="3587302"/>
                <a:ext cx="609600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448900" y="2215702"/>
                <a:ext cx="609600" cy="584775"/>
              </a:xfrm>
              <a:prstGeom prst="rect">
                <a:avLst/>
              </a:prstGeom>
              <a:noFill/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8900" y="2215702"/>
                <a:ext cx="609600" cy="5847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752600" y="5417403"/>
                <a:ext cx="8610600" cy="11634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00FF"/>
                        </a:solidFill>
                        <a:latin typeface="Cambria Math"/>
                      </a:rPr>
                      <m:t>𝜃</m:t>
                    </m:r>
                    <m:d>
                      <m:dPr>
                        <m:ctrlPr>
                          <a:rPr lang="en-US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8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800" dirty="0"/>
                  <a:t> communication links</a:t>
                </a:r>
              </a:p>
              <a:p>
                <a:pPr marL="457200" indent="-457200">
                  <a:buAutoNum type="arabicPeriod"/>
                </a:pPr>
                <a:endParaRPr lang="en-US" sz="1000" dirty="0"/>
              </a:p>
              <a:p>
                <a:pPr marL="457200" indent="-457200">
                  <a:buFontTx/>
                  <a:buAutoNum type="arabicPeriod"/>
                </a:pPr>
                <a:r>
                  <a:rPr lang="en-US" sz="2800" dirty="0"/>
                  <a:t>Need to </a:t>
                </a:r>
                <a:r>
                  <a:rPr lang="en-US" sz="2800" dirty="0">
                    <a:solidFill>
                      <a:srgbClr val="FF0000"/>
                    </a:solidFill>
                  </a:rPr>
                  <a:t>synchronize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417403"/>
                <a:ext cx="8610600" cy="1107996"/>
              </a:xfrm>
              <a:prstGeom prst="rect">
                <a:avLst/>
              </a:prstGeom>
              <a:blipFill rotWithShape="1">
                <a:blip r:embed="rId8"/>
                <a:stretch>
                  <a:fillRect l="-1487" t="-4972" b="-154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>
            <a:stCxn id="9" idx="2"/>
            <a:endCxn id="12" idx="0"/>
          </p:cNvCxnSpPr>
          <p:nvPr/>
        </p:nvCxnSpPr>
        <p:spPr>
          <a:xfrm>
            <a:off x="6077300" y="2242252"/>
            <a:ext cx="0" cy="22044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172300" y="2810817"/>
            <a:ext cx="30480" cy="78535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229700" y="2236596"/>
            <a:ext cx="0" cy="221011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0"/>
          </p:cNvCxnSpPr>
          <p:nvPr/>
        </p:nvCxnSpPr>
        <p:spPr>
          <a:xfrm flipV="1">
            <a:off x="4324700" y="2770314"/>
            <a:ext cx="45720" cy="7921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rot="5400000" flipH="1">
            <a:off x="5615483" y="1697712"/>
            <a:ext cx="993525" cy="30161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477100" y="2846514"/>
            <a:ext cx="3124200" cy="990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427821" y="3882834"/>
            <a:ext cx="1143001" cy="6081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2" idx="3"/>
          </p:cNvCxnSpPr>
          <p:nvPr/>
        </p:nvCxnSpPr>
        <p:spPr>
          <a:xfrm flipH="1">
            <a:off x="6382100" y="4125088"/>
            <a:ext cx="1219202" cy="64325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4614259" y="1956154"/>
            <a:ext cx="1143001" cy="3569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4614261" y="2215701"/>
            <a:ext cx="1142999" cy="3564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405724" y="1918538"/>
            <a:ext cx="1051559" cy="47738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6380046" y="2052002"/>
            <a:ext cx="1041954" cy="4897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7755087" y="2846515"/>
            <a:ext cx="27709" cy="78535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7888574" y="2800794"/>
            <a:ext cx="50292" cy="7921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617840" y="4078212"/>
            <a:ext cx="1156715" cy="5776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4489615" y="4195995"/>
            <a:ext cx="1260764" cy="65180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6112732" y="2522443"/>
            <a:ext cx="0" cy="29341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 flipV="1">
            <a:off x="6100335" y="2363451"/>
            <a:ext cx="0" cy="29416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4645663" y="2846515"/>
            <a:ext cx="2925159" cy="8560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4489616" y="2694114"/>
            <a:ext cx="2956645" cy="8683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828800" y="47345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Problems: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Basic Idea: Reduce to 2-party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45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Two-Party Computation with Communication Errors</a:t>
            </a:r>
            <a:endParaRPr lang="en-US" sz="3600" dirty="0"/>
          </a:p>
        </p:txBody>
      </p:sp>
      <p:pic>
        <p:nvPicPr>
          <p:cNvPr id="13315" name="Picture 3" descr="C:\Users\Allison\AppData\Local\Microsoft\Windows\Temporary Internet Files\Content.IE5\W525O6OM\MC900433953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01" y="1712913"/>
            <a:ext cx="2049463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Box 4"/>
          <p:cNvSpPr txBox="1">
            <a:spLocks noChangeArrowheads="1"/>
          </p:cNvSpPr>
          <p:nvPr/>
        </p:nvSpPr>
        <p:spPr bwMode="auto">
          <a:xfrm rot="-456447">
            <a:off x="2270125" y="3084514"/>
            <a:ext cx="554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  <a:cs typeface="Arial" panose="020B0604020202020204" pitchFamily="34" charset="0"/>
              </a:rPr>
              <a:t>Bob</a:t>
            </a:r>
          </a:p>
        </p:txBody>
      </p:sp>
      <p:pic>
        <p:nvPicPr>
          <p:cNvPr id="13317" name="Picture 4" descr="C:\Users\Allison\AppData\Local\Microsoft\Windows\Temporary Internet Files\Content.IE5\XYW72NU0\MC900433954[1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900" y="1785938"/>
            <a:ext cx="1989138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9124950" y="3111501"/>
            <a:ext cx="5857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>
                <a:solidFill>
                  <a:prstClr val="black"/>
                </a:solidFill>
                <a:cs typeface="Arial" panose="020B0604020202020204" pitchFamily="34" charset="0"/>
              </a:rPr>
              <a:t>Alice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006976" y="2112963"/>
            <a:ext cx="20605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006976" y="2570163"/>
            <a:ext cx="2136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006976" y="3070225"/>
            <a:ext cx="20605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913" y="1747838"/>
            <a:ext cx="2667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22560" y="2170243"/>
            <a:ext cx="229052" cy="34324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5092" y="2680961"/>
            <a:ext cx="229052" cy="34324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5884863" y="1712913"/>
            <a:ext cx="304800" cy="3603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886451" y="1712913"/>
            <a:ext cx="303213" cy="3603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657350"/>
            <a:ext cx="228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326151" y="4346575"/>
            <a:ext cx="753148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*Sender </a:t>
            </a:r>
            <a:r>
              <a:rPr lang="en-US" altLang="en-US" sz="2400" dirty="0" smtClean="0">
                <a:solidFill>
                  <a:srgbClr val="FF0000"/>
                </a:solidFill>
                <a:cs typeface="Arial" panose="020B0604020202020204" pitchFamily="34" charset="0"/>
              </a:rPr>
              <a:t>does not know an</a:t>
            </a:r>
            <a:r>
              <a:rPr lang="en-US" altLang="en-US" sz="2400" i="1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error </a:t>
            </a:r>
            <a:r>
              <a:rPr lang="en-US" altLang="en-US" sz="2400" dirty="0" smtClean="0">
                <a:solidFill>
                  <a:srgbClr val="FF0000"/>
                </a:solidFill>
                <a:cs typeface="Arial" panose="020B0604020202020204" pitchFamily="34" charset="0"/>
              </a:rPr>
              <a:t>occurred,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 smtClean="0">
                <a:solidFill>
                  <a:srgbClr val="FF0000"/>
                </a:solidFill>
                <a:cs typeface="Arial" panose="020B0604020202020204" pitchFamily="34" charset="0"/>
              </a:rPr>
              <a:t>Rest of the computation is wrong!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 smtClean="0">
                <a:solidFill>
                  <a:srgbClr val="FF0000"/>
                </a:solidFill>
                <a:cs typeface="Arial" panose="020B0604020202020204" pitchFamily="34" charset="0"/>
              </a:rPr>
              <a:t>We consider strong adversary who can corrupt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 smtClean="0">
                <a:solidFill>
                  <a:srgbClr val="FF0000"/>
                </a:solidFill>
                <a:cs typeface="Arial" panose="020B0604020202020204" pitchFamily="34" charset="0"/>
              </a:rPr>
              <a:t>a constant fraction of all bits (fixed communication length). </a:t>
            </a:r>
            <a:endParaRPr lang="en-US" altLang="en-US" sz="24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5" y="2174875"/>
            <a:ext cx="2667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176" y="2678112"/>
            <a:ext cx="2667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07987" y="3773488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x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706405" y="3852960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43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743200" y="5486401"/>
            <a:ext cx="2991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>
                <a:solidFill>
                  <a:srgbClr val="CC0099"/>
                </a:solidFill>
              </a:rPr>
              <a:t>Efficiency</a:t>
            </a:r>
            <a:r>
              <a:rPr lang="en-US" sz="2400" dirty="0">
                <a:solidFill>
                  <a:prstClr val="black"/>
                </a:solidFill>
              </a:rPr>
              <a:t> preserving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114800" y="2320411"/>
                <a:ext cx="609600" cy="584775"/>
              </a:xfrm>
              <a:prstGeom prst="rect">
                <a:avLst/>
              </a:prstGeom>
              <a:noFill/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320410"/>
                <a:ext cx="60960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486400" y="1838386"/>
                <a:ext cx="609600" cy="584775"/>
              </a:xfrm>
              <a:prstGeom prst="rect">
                <a:avLst/>
              </a:prstGeom>
              <a:noFill/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838385"/>
                <a:ext cx="60960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19600" y="3362386"/>
                <a:ext cx="609600" cy="584775"/>
              </a:xfrm>
              <a:prstGeom prst="rect">
                <a:avLst/>
              </a:prstGeom>
              <a:noFill/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362385"/>
                <a:ext cx="609600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486400" y="3758626"/>
                <a:ext cx="609600" cy="584775"/>
              </a:xfrm>
              <a:prstGeom prst="rect">
                <a:avLst/>
              </a:prstGeom>
              <a:noFill/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758625"/>
                <a:ext cx="60960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858000" y="2295586"/>
                <a:ext cx="609600" cy="584775"/>
              </a:xfrm>
              <a:prstGeom prst="rect">
                <a:avLst/>
              </a:prstGeom>
              <a:noFill/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295585"/>
                <a:ext cx="609600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6553200" y="3620481"/>
            <a:ext cx="76200" cy="886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658896" y="3468081"/>
            <a:ext cx="76200" cy="886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67052" y="3286185"/>
            <a:ext cx="76200" cy="886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2362200" y="5490865"/>
            <a:ext cx="289560" cy="434372"/>
            <a:chOff x="1539240" y="5257800"/>
            <a:chExt cx="289560" cy="434372"/>
          </a:xfrm>
        </p:grpSpPr>
        <p:cxnSp>
          <p:nvCxnSpPr>
            <p:cNvPr id="38" name="Straight Connector 37"/>
            <p:cNvCxnSpPr/>
            <p:nvPr/>
          </p:nvCxnSpPr>
          <p:spPr>
            <a:xfrm flipV="1">
              <a:off x="1615440" y="5257800"/>
              <a:ext cx="213360" cy="43437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539240" y="5539770"/>
              <a:ext cx="76200" cy="152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362200" y="4957465"/>
            <a:ext cx="289560" cy="434372"/>
            <a:chOff x="1539240" y="5257800"/>
            <a:chExt cx="289560" cy="434372"/>
          </a:xfrm>
        </p:grpSpPr>
        <p:cxnSp>
          <p:nvCxnSpPr>
            <p:cNvPr id="42" name="Straight Connector 41"/>
            <p:cNvCxnSpPr/>
            <p:nvPr/>
          </p:nvCxnSpPr>
          <p:spPr>
            <a:xfrm flipV="1">
              <a:off x="1615440" y="5257800"/>
              <a:ext cx="213360" cy="43437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1539240" y="5539770"/>
              <a:ext cx="76200" cy="152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2377440" y="4500265"/>
            <a:ext cx="289560" cy="434372"/>
            <a:chOff x="1539240" y="5257800"/>
            <a:chExt cx="289560" cy="434372"/>
          </a:xfrm>
        </p:grpSpPr>
        <p:cxnSp>
          <p:nvCxnSpPr>
            <p:cNvPr id="45" name="Straight Connector 44"/>
            <p:cNvCxnSpPr/>
            <p:nvPr/>
          </p:nvCxnSpPr>
          <p:spPr>
            <a:xfrm flipV="1">
              <a:off x="1615440" y="5257800"/>
              <a:ext cx="213360" cy="43437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539240" y="5539770"/>
              <a:ext cx="76200" cy="152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Straight Connector 47"/>
          <p:cNvCxnSpPr>
            <a:endCxn id="3" idx="3"/>
          </p:cNvCxnSpPr>
          <p:nvPr/>
        </p:nvCxnSpPr>
        <p:spPr>
          <a:xfrm flipH="1">
            <a:off x="4724400" y="2320410"/>
            <a:ext cx="762000" cy="2923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4800600" y="2423161"/>
            <a:ext cx="762000" cy="9392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91200" y="2447986"/>
            <a:ext cx="0" cy="13005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126480" y="2280345"/>
            <a:ext cx="716280" cy="2923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758440" y="4330750"/>
            <a:ext cx="722376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b="1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prstClr val="black"/>
                </a:solidFill>
              </a:rPr>
              <a:t>Resilient to </a:t>
            </a:r>
            <a:r>
              <a:rPr lang="en-US" sz="2400" b="1" dirty="0">
                <a:solidFill>
                  <a:srgbClr val="CC0099"/>
                </a:solidFill>
              </a:rPr>
              <a:t>constant</a:t>
            </a:r>
            <a:r>
              <a:rPr lang="en-US" sz="2400" dirty="0">
                <a:solidFill>
                  <a:prstClr val="black"/>
                </a:solidFill>
              </a:rPr>
              <a:t> fraction of </a:t>
            </a:r>
            <a:r>
              <a:rPr lang="en-US" sz="2400" b="1" dirty="0">
                <a:solidFill>
                  <a:srgbClr val="CC0099"/>
                </a:solidFill>
              </a:rPr>
              <a:t>adversarial</a:t>
            </a:r>
            <a:r>
              <a:rPr lang="en-US" sz="2400" dirty="0">
                <a:solidFill>
                  <a:prstClr val="black"/>
                </a:solidFill>
              </a:rPr>
              <a:t> error</a:t>
            </a:r>
          </a:p>
          <a:p>
            <a:endParaRPr lang="en-US" sz="1000" dirty="0">
              <a:solidFill>
                <a:prstClr val="black"/>
              </a:solidFill>
            </a:endParaRPr>
          </a:p>
          <a:p>
            <a:r>
              <a:rPr lang="en-US" sz="2400" b="1" dirty="0">
                <a:solidFill>
                  <a:srgbClr val="CC0099"/>
                </a:solidFill>
              </a:rPr>
              <a:t>Constant</a:t>
            </a:r>
            <a:r>
              <a:rPr lang="en-US" sz="2400" dirty="0">
                <a:solidFill>
                  <a:prstClr val="black"/>
                </a:solidFill>
              </a:rPr>
              <a:t> blowup in communication </a:t>
            </a:r>
          </a:p>
          <a:p>
            <a:endParaRPr lang="en-US" sz="1000" dirty="0">
              <a:solidFill>
                <a:prstClr val="black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66896" y="4754880"/>
            <a:ext cx="114330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4285212" y="4385840"/>
            <a:ext cx="1170709" cy="765976"/>
            <a:chOff x="7391400" y="3291308"/>
            <a:chExt cx="1447800" cy="1384106"/>
          </a:xfrm>
          <a:solidFill>
            <a:schemeClr val="bg1"/>
          </a:solidFill>
        </p:grpSpPr>
        <p:sp>
          <p:nvSpPr>
            <p:cNvPr id="20" name="Rectangle 19"/>
            <p:cNvSpPr/>
            <p:nvPr/>
          </p:nvSpPr>
          <p:spPr>
            <a:xfrm>
              <a:off x="7391400" y="3291308"/>
              <a:ext cx="1447800" cy="863026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CC0099"/>
                  </a:solidFill>
                </a:rPr>
                <a:t>constant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7922260" y="3952422"/>
                  <a:ext cx="517585" cy="722992"/>
                </a:xfrm>
                <a:prstGeom prst="rect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>
                            <a:solidFill>
                              <a:srgbClr val="CC0099"/>
                            </a:solidFill>
                            <a:latin typeface="Cambria Math"/>
                          </a:rPr>
                          <m:t>𝑛</m:t>
                        </m:r>
                      </m:oMath>
                    </m:oMathPara>
                  </a14:m>
                  <a:endParaRPr lang="en-US" sz="2000" dirty="0">
                    <a:solidFill>
                      <a:srgbClr val="CC0099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2260" y="3952422"/>
                  <a:ext cx="517585" cy="36373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65714"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Straight Connector 23"/>
            <p:cNvCxnSpPr/>
            <p:nvPr/>
          </p:nvCxnSpPr>
          <p:spPr>
            <a:xfrm>
              <a:off x="7530119" y="4053348"/>
              <a:ext cx="1217066" cy="0"/>
            </a:xfrm>
            <a:prstGeom prst="line">
              <a:avLst/>
            </a:prstGeom>
            <a:grpFill/>
            <a:ln w="28575">
              <a:solidFill>
                <a:srgbClr val="CC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2097890" y="3820180"/>
            <a:ext cx="17883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0000"/>
                </a:solidFill>
              </a:rPr>
              <a:t>Properties: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514238" y="5394961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ongoing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work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752600" y="5984260"/>
            <a:ext cx="8763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Assumptions:</a:t>
            </a:r>
            <a:r>
              <a:rPr lang="en-US" sz="2800" dirty="0"/>
              <a:t>  </a:t>
            </a:r>
            <a:r>
              <a:rPr lang="en-US" sz="2400" dirty="0"/>
              <a:t>1.  Protocol is semi-adaptive</a:t>
            </a:r>
          </a:p>
          <a:p>
            <a:r>
              <a:rPr lang="en-US" sz="2400" dirty="0"/>
              <a:t>                               2.  There exists one party connected to all the rest</a:t>
            </a: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609600" y="268377"/>
            <a:ext cx="109728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One Approach </a:t>
            </a:r>
            <a:r>
              <a:rPr lang="en-US" sz="3600" dirty="0" smtClean="0"/>
              <a:t>[JKL15]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1213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600200" y="5227320"/>
            <a:ext cx="6629400" cy="487680"/>
          </a:xfrm>
          <a:prstGeom prst="roundRect">
            <a:avLst/>
          </a:prstGeom>
          <a:solidFill>
            <a:srgbClr val="E5EA22"/>
          </a:solidFill>
          <a:ln>
            <a:solidFill>
              <a:srgbClr val="E5E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752600" y="4114801"/>
                <a:ext cx="86106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eriod"/>
                </a:pPr>
                <a:r>
                  <a:rPr lang="en-US" sz="2400" dirty="0"/>
                  <a:t>All communication is through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marL="457200" indent="-457200">
                  <a:buAutoNum type="arabicPeriod"/>
                </a:pPr>
                <a:endParaRPr lang="en-US" sz="1000" dirty="0"/>
              </a:p>
              <a:p>
                <a:pPr marL="457200" indent="-457200">
                  <a:buFontTx/>
                  <a:buAutoNum type="arabicPeriod"/>
                </a:pPr>
                <a:r>
                  <a:rPr lang="en-US" sz="2400" dirty="0"/>
                  <a:t>Make each pairwise protocol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,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dirty="0"/>
                  <a:t> error resilient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114800"/>
                <a:ext cx="8610600" cy="1015663"/>
              </a:xfrm>
              <a:prstGeom prst="rect">
                <a:avLst/>
              </a:prstGeom>
              <a:blipFill rotWithShape="1">
                <a:blip r:embed="rId3"/>
                <a:stretch>
                  <a:fillRect l="-1133" t="-5389" b="-9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569720" y="5227320"/>
                <a:ext cx="9220200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</a:rPr>
                  <a:t>Problem 1:</a:t>
                </a:r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/>
                  <a:t>needs to </a:t>
                </a:r>
                <a:r>
                  <a:rPr lang="en-US" sz="2400" dirty="0">
                    <a:solidFill>
                      <a:srgbClr val="FF0000"/>
                    </a:solidFill>
                  </a:rPr>
                  <a:t>synchronize</a:t>
                </a:r>
                <a:r>
                  <a:rPr lang="en-US" sz="2400" dirty="0"/>
                  <a:t> global protocol.</a:t>
                </a:r>
              </a:p>
              <a:p>
                <a:endParaRPr lang="en-US" sz="1000" dirty="0"/>
              </a:p>
              <a:p>
                <a:r>
                  <a:rPr lang="en-US" sz="2400" dirty="0">
                    <a:solidFill>
                      <a:srgbClr val="FF0000"/>
                    </a:solidFill>
                  </a:rPr>
                  <a:t>Problem 2:  </a:t>
                </a:r>
                <a:r>
                  <a:rPr lang="en-US" sz="2400" dirty="0"/>
                  <a:t>Errors need to be detected fast (after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FF"/>
                        </a:solidFill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400" dirty="0"/>
                  <a:t> communication).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" y="5227320"/>
                <a:ext cx="9220200" cy="1261884"/>
              </a:xfrm>
              <a:prstGeom prst="rect">
                <a:avLst/>
              </a:prstGeom>
              <a:blipFill rotWithShape="1">
                <a:blip r:embed="rId4"/>
                <a:stretch>
                  <a:fillRect l="-1058" t="-3865" r="-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4239681" y="1234440"/>
            <a:ext cx="3164000" cy="2679776"/>
            <a:chOff x="2189516" y="1396826"/>
            <a:chExt cx="4211284" cy="35667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3962400" y="1396826"/>
                  <a:ext cx="609599" cy="696405"/>
                </a:xfrm>
                <a:prstGeom prst="rect">
                  <a:avLst/>
                </a:prstGeom>
                <a:noFill/>
                <a:ln w="38100">
                  <a:solidFill>
                    <a:srgbClr val="FFC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62400" y="1396826"/>
                  <a:ext cx="609599" cy="69640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 w="38100">
                  <a:solidFill>
                    <a:srgbClr val="FFC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2189516" y="2036187"/>
                  <a:ext cx="609599" cy="696405"/>
                </a:xfrm>
                <a:prstGeom prst="rect">
                  <a:avLst/>
                </a:prstGeom>
                <a:noFill/>
                <a:ln w="38100">
                  <a:solidFill>
                    <a:srgbClr val="FFC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89516" y="2036187"/>
                  <a:ext cx="609599" cy="69640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  <a:ln w="38100">
                  <a:solidFill>
                    <a:srgbClr val="FFC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2209800" y="3382962"/>
                  <a:ext cx="609599" cy="696406"/>
                </a:xfrm>
                <a:prstGeom prst="rect">
                  <a:avLst/>
                </a:prstGeom>
                <a:noFill/>
                <a:ln w="38100">
                  <a:solidFill>
                    <a:srgbClr val="FFC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800" y="3382962"/>
                  <a:ext cx="609599" cy="696406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  <a:ln w="38100">
                  <a:solidFill>
                    <a:srgbClr val="FFC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3962400" y="4267200"/>
                  <a:ext cx="609599" cy="696406"/>
                </a:xfrm>
                <a:prstGeom prst="rect">
                  <a:avLst/>
                </a:prstGeom>
                <a:noFill/>
                <a:ln w="38100">
                  <a:solidFill>
                    <a:srgbClr val="FFC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62400" y="4267200"/>
                  <a:ext cx="609599" cy="696406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  <a:ln w="38100">
                  <a:solidFill>
                    <a:srgbClr val="FFC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5791201" y="3407787"/>
                  <a:ext cx="609599" cy="696406"/>
                </a:xfrm>
                <a:prstGeom prst="rect">
                  <a:avLst/>
                </a:prstGeom>
                <a:noFill/>
                <a:ln w="38100">
                  <a:solidFill>
                    <a:srgbClr val="FFC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1201" y="3407787"/>
                  <a:ext cx="609599" cy="696406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  <a:ln w="38100">
                  <a:solidFill>
                    <a:srgbClr val="FFC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5679369" y="2036187"/>
                  <a:ext cx="609599" cy="696405"/>
                </a:xfrm>
                <a:prstGeom prst="rect">
                  <a:avLst/>
                </a:prstGeom>
                <a:noFill/>
                <a:ln w="38100">
                  <a:solidFill>
                    <a:srgbClr val="FFC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6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79369" y="2036187"/>
                  <a:ext cx="609599" cy="69640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  <a:ln w="38100">
                  <a:solidFill>
                    <a:srgbClr val="FFC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3962400" y="2950587"/>
                  <a:ext cx="609599" cy="696406"/>
                </a:xfrm>
                <a:prstGeom prst="rect">
                  <a:avLst/>
                </a:prstGeom>
                <a:noFill/>
                <a:ln w="38100">
                  <a:solidFill>
                    <a:srgbClr val="FFC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p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∗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62400" y="2950587"/>
                  <a:ext cx="609599" cy="696406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  <a:ln w="38100">
                  <a:solidFill>
                    <a:srgbClr val="FFC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Straight Arrow Connector 21"/>
            <p:cNvCxnSpPr>
              <a:stCxn id="9" idx="2"/>
              <a:endCxn id="15" idx="0"/>
            </p:cNvCxnSpPr>
            <p:nvPr/>
          </p:nvCxnSpPr>
          <p:spPr>
            <a:xfrm>
              <a:off x="4267200" y="2093231"/>
              <a:ext cx="0" cy="85735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2819400" y="3154362"/>
              <a:ext cx="1143000" cy="43237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4419600" y="2057082"/>
              <a:ext cx="0" cy="88785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10800000" flipH="1">
              <a:off x="2849880" y="3337242"/>
              <a:ext cx="1143000" cy="43237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 flipH="1">
              <a:off x="4572000" y="2331402"/>
              <a:ext cx="1066800" cy="65335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0800000" flipH="1">
              <a:off x="4572000" y="2577207"/>
              <a:ext cx="1066800" cy="65335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2849879" y="2209800"/>
              <a:ext cx="1143001" cy="74078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10800000">
              <a:off x="2804159" y="2392680"/>
              <a:ext cx="1143001" cy="74078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4191000" y="3587055"/>
              <a:ext cx="0" cy="66705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4343400" y="3581400"/>
              <a:ext cx="0" cy="66705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4617720" y="3285164"/>
              <a:ext cx="1143001" cy="41815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0800000">
              <a:off x="4572000" y="3468044"/>
              <a:ext cx="1143001" cy="41815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1600200" y="6242150"/>
                <a:ext cx="80772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</a:rPr>
                  <a:t>Solution 2:  </a:t>
                </a:r>
                <a:r>
                  <a:rPr lang="en-US" sz="2400" dirty="0"/>
                  <a:t>After each (global) chunk of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FF"/>
                        </a:solidFill>
                        <a:latin typeface="Cambria Math"/>
                      </a:rPr>
                      <m:t>𝑛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/>
                  <a:t>bits, all parties speak.</a:t>
                </a: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6242149"/>
                <a:ext cx="8077200" cy="461665"/>
              </a:xfrm>
              <a:prstGeom prst="rect">
                <a:avLst/>
              </a:prstGeom>
              <a:blipFill rotWithShape="1">
                <a:blip r:embed="rId12"/>
                <a:stretch>
                  <a:fillRect l="-1208" t="-10526" r="-83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Callout 6"/>
          <p:cNvSpPr/>
          <p:nvPr/>
        </p:nvSpPr>
        <p:spPr>
          <a:xfrm>
            <a:off x="7086600" y="3352801"/>
            <a:ext cx="3352800" cy="1365951"/>
          </a:xfrm>
          <a:prstGeom prst="wedgeEllipseCallout">
            <a:avLst>
              <a:gd name="adj1" fmla="val -35683"/>
              <a:gd name="adj2" fmla="val 9137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Use variant of </a:t>
            </a:r>
            <a:r>
              <a:rPr lang="en-US" sz="2400" dirty="0">
                <a:solidFill>
                  <a:srgbClr val="7030A0"/>
                </a:solidFill>
              </a:rPr>
              <a:t>[Schulman93]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(inefficient)  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val Callout 29"/>
              <p:cNvSpPr/>
              <p:nvPr/>
            </p:nvSpPr>
            <p:spPr>
              <a:xfrm>
                <a:off x="6858000" y="3048000"/>
                <a:ext cx="3656542" cy="1771240"/>
              </a:xfrm>
              <a:prstGeom prst="wedgeEllipseCallout">
                <a:avLst>
                  <a:gd name="adj1" fmla="val -29868"/>
                  <a:gd name="adj2" fmla="val 77125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tx1"/>
                    </a:solidFill>
                  </a:rPr>
                  <a:t>Use variant of </a:t>
                </a:r>
                <a:r>
                  <a:rPr lang="en-US" sz="2000" dirty="0">
                    <a:solidFill>
                      <a:srgbClr val="7030A0"/>
                    </a:solidFill>
                  </a:rPr>
                  <a:t>[Brakerski-K12]?</a:t>
                </a:r>
              </a:p>
              <a:p>
                <a:pPr algn="ctr"/>
                <a:r>
                  <a:rPr lang="en-US" sz="2000" dirty="0">
                    <a:solidFill>
                      <a:srgbClr val="FF0000"/>
                    </a:solidFill>
                  </a:rPr>
                  <a:t>(efficient)</a:t>
                </a:r>
              </a:p>
              <a:p>
                <a:pPr algn="ctr"/>
                <a:r>
                  <a:rPr lang="en-US" sz="2000" dirty="0">
                    <a:solidFill>
                      <a:schemeClr val="tx1"/>
                    </a:solidFill>
                  </a:rPr>
                  <a:t>yields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FF"/>
                        </a:solidFill>
                        <a:latin typeface="Cambria Math"/>
                      </a:rPr>
                      <m:t>𝑂</m:t>
                    </m:r>
                    <m:r>
                      <a:rPr lang="en-US" sz="2000" i="1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en-US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0000FF"/>
                            </a:solidFill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) </m:t>
                        </m:r>
                      </m:e>
                    </m:func>
                  </m:oMath>
                </a14:m>
                <a:r>
                  <a:rPr lang="en-US" sz="2000" dirty="0" err="1">
                    <a:solidFill>
                      <a:schemeClr val="tx1"/>
                    </a:solidFill>
                  </a:rPr>
                  <a:t>comm</a:t>
                </a:r>
                <a:r>
                  <a:rPr lang="en-US" sz="2000" dirty="0">
                    <a:solidFill>
                      <a:schemeClr val="tx1"/>
                    </a:solidFill>
                  </a:rPr>
                  <a:t> blowup </a:t>
                </a:r>
              </a:p>
            </p:txBody>
          </p:sp>
        </mc:Choice>
        <mc:Fallback xmlns="">
          <p:sp>
            <p:nvSpPr>
              <p:cNvPr id="30" name="Oval Callout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048000"/>
                <a:ext cx="3656542" cy="1771240"/>
              </a:xfrm>
              <a:prstGeom prst="wedgeEllipseCallout">
                <a:avLst>
                  <a:gd name="adj1" fmla="val -29868"/>
                  <a:gd name="adj2" fmla="val 77125"/>
                </a:avLst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Picture 18" descr="https://encrypted-tbn3.gstatic.com/images?q=tbn:ANd9GcRGNcPz1S_pkssDHpyjr_nlZzyAhqhn9fCaoPkX3MD-sazEjS71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1926" y="4400543"/>
            <a:ext cx="301185" cy="278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8" descr="https://encrypted-tbn3.gstatic.com/images?q=tbn:ANd9GcRGNcPz1S_pkssDHpyjr_nlZzyAhqhn9fCaoPkX3MD-sazEjS71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1" y="4267201"/>
            <a:ext cx="301185" cy="278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oup 19"/>
          <p:cNvGrpSpPr/>
          <p:nvPr/>
        </p:nvGrpSpPr>
        <p:grpSpPr>
          <a:xfrm>
            <a:off x="7162801" y="3358450"/>
            <a:ext cx="2770909" cy="1365951"/>
            <a:chOff x="6144491" y="152400"/>
            <a:chExt cx="2770909" cy="1365951"/>
          </a:xfrm>
        </p:grpSpPr>
        <p:sp>
          <p:nvSpPr>
            <p:cNvPr id="31" name="Oval Callout 30"/>
            <p:cNvSpPr/>
            <p:nvPr/>
          </p:nvSpPr>
          <p:spPr>
            <a:xfrm>
              <a:off x="6144491" y="152400"/>
              <a:ext cx="2770909" cy="1365951"/>
            </a:xfrm>
            <a:prstGeom prst="wedgeEllipseCallout">
              <a:avLst>
                <a:gd name="adj1" fmla="val -35683"/>
                <a:gd name="adj2" fmla="val 91374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Use variant of </a:t>
              </a:r>
              <a:r>
                <a:rPr lang="en-US" sz="2000" dirty="0">
                  <a:solidFill>
                    <a:srgbClr val="7030A0"/>
                  </a:solidFill>
                </a:rPr>
                <a:t>[Haeupler14]</a:t>
              </a:r>
            </a:p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(efficient)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pic>
          <p:nvPicPr>
            <p:cNvPr id="1026" name="Picture 2" descr="http://t1.gstatic.com/images?q=tbn:ANd9GcQA40y1ceRZaxkS6kW45W7jp6KXeES9sEAt_ohznYz1or_mboczwPtRgw">
              <a:hlinkClick r:id="rId16"/>
            </p:cNvPr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9713" y="1009295"/>
              <a:ext cx="319681" cy="3140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71500" y="70929"/>
            <a:ext cx="109728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High-Level 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29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9" grpId="0"/>
      <p:bldP spid="7" grpId="0" animBg="1"/>
      <p:bldP spid="7" grpId="1" build="allAtOnce" animBg="1"/>
      <p:bldP spid="30" grpId="0" animBg="1"/>
      <p:bldP spid="30" grpId="1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Passing the Burden of Being P* </a:t>
            </a:r>
            <a:r>
              <a:rPr lang="en-US" sz="3600" dirty="0" smtClean="0"/>
              <a:t>[LV]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63436" y="1750262"/>
            <a:ext cx="77639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Challenge:</a:t>
            </a:r>
            <a:r>
              <a:rPr lang="en-US" sz="2400" dirty="0" smtClean="0"/>
              <a:t> P* maintains a view of each pairwise transcript to check consistency – can’t pass these all to a new P* without lots of communication overhead!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33434" y="3360280"/>
                <a:ext cx="8857746" cy="30469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u="sng" dirty="0" smtClean="0"/>
                  <a:t>Idea: </a:t>
                </a:r>
                <a:r>
                  <a:rPr lang="en-US" sz="2400" dirty="0" smtClean="0"/>
                  <a:t>Replace Hash(Transcript so far) with an iterated hash.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…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smtClean="0"/>
                  <a:t>be chunks of transcript. </a:t>
                </a:r>
                <a:endParaRPr lang="en-US" sz="2400" dirty="0"/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Compute hash to check agreement as Hash(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400" dirty="0" smtClean="0"/>
                  <a:t>Hash(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/>
                  <a:t>, Hash(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/>
                  <a:t>)))</a:t>
                </a:r>
              </a:p>
              <a:p>
                <a:endParaRPr lang="en-US" sz="2400" dirty="0"/>
              </a:p>
              <a:p>
                <a:r>
                  <a:rPr lang="en-US" sz="2400" dirty="0" smtClean="0">
                    <a:solidFill>
                      <a:srgbClr val="0070C0"/>
                    </a:solidFill>
                  </a:rPr>
                  <a:t>*Now we can pass short hashes </a:t>
                </a:r>
                <a:r>
                  <a:rPr lang="en-US" sz="2400" dirty="0" err="1" smtClean="0">
                    <a:solidFill>
                      <a:srgbClr val="0070C0"/>
                    </a:solidFill>
                  </a:rPr>
                  <a:t>intead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 of long transcripts to a new P*</a:t>
                </a:r>
              </a:p>
              <a:p>
                <a:r>
                  <a:rPr lang="en-US" sz="2400" dirty="0" smtClean="0">
                    <a:solidFill>
                      <a:srgbClr val="0070C0"/>
                    </a:solidFill>
                  </a:rPr>
                  <a:t>to maintain ability to detect prior disagreements.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3434" y="3360280"/>
                <a:ext cx="8857746" cy="3046988"/>
              </a:xfrm>
              <a:prstGeom prst="rect">
                <a:avLst/>
              </a:prstGeom>
              <a:blipFill rotWithShape="0">
                <a:blip r:embed="rId2"/>
                <a:stretch>
                  <a:fillRect l="-1032" t="-1600" r="-138" b="-3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06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3. A More Speculative Connection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39043" y="1862459"/>
            <a:ext cx="908229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R</a:t>
            </a:r>
            <a:r>
              <a:rPr lang="en-US" sz="2400" i="1" dirty="0" smtClean="0"/>
              <a:t>ecently, King and Saia [KS13] presented an expected poly-time</a:t>
            </a:r>
          </a:p>
          <a:p>
            <a:r>
              <a:rPr lang="en-US" sz="2400" i="1" dirty="0" smtClean="0"/>
              <a:t>Byzantine Agreement algorithm against a computationally </a:t>
            </a:r>
          </a:p>
          <a:p>
            <a:r>
              <a:rPr lang="en-US" sz="2400" i="1" dirty="0" smtClean="0"/>
              <a:t>unbounded, adaptive asynchronous adversary</a:t>
            </a:r>
          </a:p>
          <a:p>
            <a:endParaRPr lang="en-US" sz="2400" i="1" dirty="0"/>
          </a:p>
          <a:p>
            <a:r>
              <a:rPr lang="en-US" sz="2400" i="1" dirty="0" smtClean="0"/>
              <a:t>[LL13] presented an impossibility result for a kind of “mobile” adversary</a:t>
            </a:r>
          </a:p>
          <a:p>
            <a:r>
              <a:rPr lang="en-US" sz="2400" i="1" dirty="0" smtClean="0"/>
              <a:t>who can corrupt a changing set of players and reset their memories </a:t>
            </a:r>
          </a:p>
          <a:p>
            <a:r>
              <a:rPr lang="en-US" sz="2400" i="1" dirty="0" smtClean="0"/>
              <a:t>upon releasing them to corrupt others.  </a:t>
            </a:r>
            <a:endParaRPr lang="en-US" sz="2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168309" y="4869320"/>
            <a:ext cx="1029268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Intriguing Question:</a:t>
            </a:r>
          </a:p>
          <a:p>
            <a:r>
              <a:rPr lang="en-US" sz="2400" dirty="0" smtClean="0"/>
              <a:t>Adversarial network channels can be defined to model each of these adversaries,</a:t>
            </a:r>
          </a:p>
          <a:p>
            <a:r>
              <a:rPr lang="en-US" sz="2400" dirty="0" smtClean="0"/>
              <a:t>so can we classify a “worst-case” adversarial network against which</a:t>
            </a:r>
          </a:p>
          <a:p>
            <a:r>
              <a:rPr lang="en-US" sz="2400" dirty="0" smtClean="0"/>
              <a:t>Byzantine Agreement is possible?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689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ular Callout 9216"/>
          <p:cNvSpPr/>
          <p:nvPr/>
        </p:nvSpPr>
        <p:spPr>
          <a:xfrm>
            <a:off x="4846638" y="5338764"/>
            <a:ext cx="2087562" cy="985837"/>
          </a:xfrm>
          <a:prstGeom prst="wedgeRectCallout">
            <a:avLst>
              <a:gd name="adj1" fmla="val -24129"/>
              <a:gd name="adj2" fmla="val -750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4. Connection </a:t>
            </a:r>
            <a:r>
              <a:rPr lang="en-US" sz="3200" dirty="0"/>
              <a:t>Between Formulas and Communication </a:t>
            </a:r>
            <a:r>
              <a:rPr lang="en-US" sz="2800" dirty="0"/>
              <a:t>[KW88]</a:t>
            </a:r>
          </a:p>
        </p:txBody>
      </p:sp>
      <p:pic>
        <p:nvPicPr>
          <p:cNvPr id="9220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752600"/>
            <a:ext cx="4564063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C:\Users\Allison\AppData\Local\Microsoft\Windows\Temporary Internet Files\Content.IE5\W525O6OM\MC900433953[1]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2743200"/>
            <a:ext cx="2049463" cy="198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C:\Users\Allison\AppData\Local\Microsoft\Windows\Temporary Internet Files\Content.IE5\XYW72NU0\MC900433954[1]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39" y="2759075"/>
            <a:ext cx="1989137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 rot="-456447">
            <a:off x="2703513" y="4116388"/>
            <a:ext cx="552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Bob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626475" y="4084639"/>
            <a:ext cx="5842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Alice</a:t>
            </a:r>
          </a:p>
        </p:txBody>
      </p:sp>
      <p:pic>
        <p:nvPicPr>
          <p:cNvPr id="9218" name="Picture 921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50992" y="4747253"/>
            <a:ext cx="1654254" cy="33052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84166" y="4747253"/>
            <a:ext cx="1654254" cy="33052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Down Arrow 9"/>
          <p:cNvSpPr/>
          <p:nvPr/>
        </p:nvSpPr>
        <p:spPr>
          <a:xfrm>
            <a:off x="8469314" y="5203825"/>
            <a:ext cx="484187" cy="6858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2916239" y="5203825"/>
            <a:ext cx="484187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50" y="6019800"/>
            <a:ext cx="14239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339" y="6019800"/>
            <a:ext cx="1423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Arrow Connector 16"/>
          <p:cNvCxnSpPr/>
          <p:nvPr/>
        </p:nvCxnSpPr>
        <p:spPr>
          <a:xfrm flipH="1">
            <a:off x="4873626" y="3124200"/>
            <a:ext cx="20605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873626" y="3581400"/>
            <a:ext cx="2136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873626" y="4081463"/>
            <a:ext cx="20605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873626" y="4519614"/>
            <a:ext cx="2136775" cy="158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563" y="2759075"/>
            <a:ext cx="2667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9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163" y="4141788"/>
            <a:ext cx="2667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7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89079" y="3181164"/>
            <a:ext cx="229052" cy="34324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81611" y="3691882"/>
            <a:ext cx="229052" cy="34324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216" name="TextBox 9215"/>
          <p:cNvSpPr txBox="1">
            <a:spLocks noChangeArrowheads="1"/>
          </p:cNvSpPr>
          <p:nvPr/>
        </p:nvSpPr>
        <p:spPr bwMode="auto">
          <a:xfrm>
            <a:off x="4883150" y="5308600"/>
            <a:ext cx="20637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How many bits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need to be sent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in the worst case?</a:t>
            </a:r>
          </a:p>
        </p:txBody>
      </p:sp>
    </p:spTree>
    <p:extLst>
      <p:ext uri="{BB962C8B-B14F-4D97-AF65-F5344CB8AC3E}">
        <p14:creationId xmlns:p14="http://schemas.microsoft.com/office/powerpoint/2010/main" val="412651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animBg="1"/>
      <p:bldP spid="5" grpId="0"/>
      <p:bldP spid="6" grpId="0"/>
      <p:bldP spid="10" grpId="0" animBg="1"/>
      <p:bldP spid="15" grpId="0" animBg="1"/>
      <p:bldP spid="92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Oval Callout 94"/>
          <p:cNvSpPr/>
          <p:nvPr/>
        </p:nvSpPr>
        <p:spPr>
          <a:xfrm>
            <a:off x="7415213" y="1768476"/>
            <a:ext cx="914400" cy="612775"/>
          </a:xfrm>
          <a:prstGeom prst="wedgeEllipseCallout">
            <a:avLst>
              <a:gd name="adj1" fmla="val 79167"/>
              <a:gd name="adj2" fmla="val 20211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2800" dirty="0"/>
              <a:t>Communication Complexity = Formula Depth </a:t>
            </a:r>
            <a:r>
              <a:rPr lang="en-US" sz="2400" dirty="0"/>
              <a:t>[KW88]</a:t>
            </a:r>
            <a:endParaRPr lang="en-US" sz="1800" dirty="0"/>
          </a:p>
        </p:txBody>
      </p:sp>
      <p:cxnSp>
        <p:nvCxnSpPr>
          <p:cNvPr id="3" name="Straight Connector 2"/>
          <p:cNvCxnSpPr>
            <a:stCxn id="9" idx="2"/>
            <a:endCxn id="13" idx="0"/>
          </p:cNvCxnSpPr>
          <p:nvPr/>
        </p:nvCxnSpPr>
        <p:spPr>
          <a:xfrm flipH="1">
            <a:off x="4867276" y="3463925"/>
            <a:ext cx="1103313" cy="5032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>
            <a:stCxn id="9" idx="2"/>
            <a:endCxn id="11" idx="0"/>
          </p:cNvCxnSpPr>
          <p:nvPr/>
        </p:nvCxnSpPr>
        <p:spPr>
          <a:xfrm>
            <a:off x="5970588" y="3463926"/>
            <a:ext cx="1187450" cy="4746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3" idx="2"/>
            <a:endCxn id="15" idx="0"/>
          </p:cNvCxnSpPr>
          <p:nvPr/>
        </p:nvCxnSpPr>
        <p:spPr>
          <a:xfrm flipH="1">
            <a:off x="4097339" y="4424363"/>
            <a:ext cx="769937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0255" idx="2"/>
            <a:endCxn id="17" idx="0"/>
          </p:cNvCxnSpPr>
          <p:nvPr/>
        </p:nvCxnSpPr>
        <p:spPr>
          <a:xfrm>
            <a:off x="4851401" y="4411663"/>
            <a:ext cx="346075" cy="3032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9" idx="0"/>
            <a:endCxn id="11" idx="2"/>
          </p:cNvCxnSpPr>
          <p:nvPr/>
        </p:nvCxnSpPr>
        <p:spPr>
          <a:xfrm flipV="1">
            <a:off x="6580188" y="4395788"/>
            <a:ext cx="577850" cy="33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1" idx="0"/>
            <a:endCxn id="10253" idx="2"/>
          </p:cNvCxnSpPr>
          <p:nvPr/>
        </p:nvCxnSpPr>
        <p:spPr>
          <a:xfrm flipH="1" flipV="1">
            <a:off x="7142164" y="4383089"/>
            <a:ext cx="573087" cy="3127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708651" y="3006725"/>
            <a:ext cx="525463" cy="457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51" name="TextBox 36"/>
          <p:cNvSpPr txBox="1">
            <a:spLocks noChangeArrowheads="1"/>
          </p:cNvSpPr>
          <p:nvPr/>
        </p:nvSpPr>
        <p:spPr bwMode="auto">
          <a:xfrm>
            <a:off x="5638801" y="3049588"/>
            <a:ext cx="657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AND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94513" y="3938588"/>
            <a:ext cx="525462" cy="457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53" name="TextBox 38"/>
          <p:cNvSpPr txBox="1">
            <a:spLocks noChangeArrowheads="1"/>
          </p:cNvSpPr>
          <p:nvPr/>
        </p:nvSpPr>
        <p:spPr bwMode="auto">
          <a:xfrm>
            <a:off x="6894513" y="3983038"/>
            <a:ext cx="4937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OR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03751" y="3967163"/>
            <a:ext cx="525463" cy="457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55" name="TextBox 42"/>
          <p:cNvSpPr txBox="1">
            <a:spLocks noChangeArrowheads="1"/>
          </p:cNvSpPr>
          <p:nvPr/>
        </p:nvSpPr>
        <p:spPr bwMode="auto">
          <a:xfrm>
            <a:off x="4603751" y="4011613"/>
            <a:ext cx="493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OR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33813" y="4729163"/>
            <a:ext cx="525462" cy="457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57" name="TextBox 44"/>
          <p:cNvSpPr txBox="1">
            <a:spLocks noChangeArrowheads="1"/>
          </p:cNvSpPr>
          <p:nvPr/>
        </p:nvSpPr>
        <p:spPr bwMode="auto">
          <a:xfrm>
            <a:off x="3768726" y="4787900"/>
            <a:ext cx="657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AND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935538" y="4714875"/>
            <a:ext cx="525462" cy="457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59" name="TextBox 46"/>
          <p:cNvSpPr txBox="1">
            <a:spLocks noChangeArrowheads="1"/>
          </p:cNvSpPr>
          <p:nvPr/>
        </p:nvSpPr>
        <p:spPr bwMode="auto">
          <a:xfrm>
            <a:off x="4867275" y="4759325"/>
            <a:ext cx="655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AND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316663" y="4725988"/>
            <a:ext cx="525462" cy="457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61" name="TextBox 48"/>
          <p:cNvSpPr txBox="1">
            <a:spLocks noChangeArrowheads="1"/>
          </p:cNvSpPr>
          <p:nvPr/>
        </p:nvSpPr>
        <p:spPr bwMode="auto">
          <a:xfrm>
            <a:off x="6248400" y="4770438"/>
            <a:ext cx="655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AND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453313" y="4695825"/>
            <a:ext cx="525462" cy="457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63" name="TextBox 50"/>
          <p:cNvSpPr txBox="1">
            <a:spLocks noChangeArrowheads="1"/>
          </p:cNvSpPr>
          <p:nvPr/>
        </p:nvSpPr>
        <p:spPr bwMode="auto">
          <a:xfrm>
            <a:off x="7383464" y="4740275"/>
            <a:ext cx="6556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AND</a:t>
            </a:r>
          </a:p>
        </p:txBody>
      </p:sp>
      <p:cxnSp>
        <p:nvCxnSpPr>
          <p:cNvPr id="23" name="Straight Connector 22"/>
          <p:cNvCxnSpPr>
            <a:stCxn id="15" idx="2"/>
          </p:cNvCxnSpPr>
          <p:nvPr/>
        </p:nvCxnSpPr>
        <p:spPr>
          <a:xfrm flipH="1">
            <a:off x="3425826" y="5186363"/>
            <a:ext cx="671513" cy="3921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5" idx="2"/>
          </p:cNvCxnSpPr>
          <p:nvPr/>
        </p:nvCxnSpPr>
        <p:spPr>
          <a:xfrm>
            <a:off x="4097339" y="5186364"/>
            <a:ext cx="73025" cy="384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7" idx="2"/>
          </p:cNvCxnSpPr>
          <p:nvPr/>
        </p:nvCxnSpPr>
        <p:spPr>
          <a:xfrm flipH="1">
            <a:off x="4818063" y="5172075"/>
            <a:ext cx="379412" cy="3635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7" idx="2"/>
          </p:cNvCxnSpPr>
          <p:nvPr/>
        </p:nvCxnSpPr>
        <p:spPr>
          <a:xfrm>
            <a:off x="5197476" y="5172075"/>
            <a:ext cx="290513" cy="4397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1" idx="2"/>
          </p:cNvCxnSpPr>
          <p:nvPr/>
        </p:nvCxnSpPr>
        <p:spPr>
          <a:xfrm>
            <a:off x="7715251" y="5153026"/>
            <a:ext cx="417513" cy="4603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1" idx="2"/>
          </p:cNvCxnSpPr>
          <p:nvPr/>
        </p:nvCxnSpPr>
        <p:spPr>
          <a:xfrm flipH="1">
            <a:off x="7418388" y="5153026"/>
            <a:ext cx="296862" cy="4540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9" idx="2"/>
          </p:cNvCxnSpPr>
          <p:nvPr/>
        </p:nvCxnSpPr>
        <p:spPr>
          <a:xfrm>
            <a:off x="6580189" y="5183189"/>
            <a:ext cx="261937" cy="4587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9" idx="2"/>
          </p:cNvCxnSpPr>
          <p:nvPr/>
        </p:nvCxnSpPr>
        <p:spPr>
          <a:xfrm flipH="1">
            <a:off x="6253164" y="5183189"/>
            <a:ext cx="327025" cy="4587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9" idx="0"/>
          </p:cNvCxnSpPr>
          <p:nvPr/>
        </p:nvCxnSpPr>
        <p:spPr>
          <a:xfrm flipV="1">
            <a:off x="5970588" y="2581275"/>
            <a:ext cx="0" cy="4254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3" name="Picture 4" descr="C:\Users\Allison\AppData\Local\Microsoft\Windows\Temporary Internet Files\Content.IE5\XYW72NU0\MC900433954[1].png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900" y="1785938"/>
            <a:ext cx="1989138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4" name="TextBox 47"/>
          <p:cNvSpPr txBox="1">
            <a:spLocks noChangeArrowheads="1"/>
          </p:cNvSpPr>
          <p:nvPr/>
        </p:nvSpPr>
        <p:spPr bwMode="auto">
          <a:xfrm>
            <a:off x="9124950" y="3111501"/>
            <a:ext cx="5857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Alice</a:t>
            </a:r>
          </a:p>
        </p:txBody>
      </p:sp>
      <p:pic>
        <p:nvPicPr>
          <p:cNvPr id="10275" name="Picture 3" descr="C:\Users\Allison\AppData\Local\Microsoft\Windows\Temporary Internet Files\Content.IE5\W525O6OM\MC900433953[1].png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01" y="1712913"/>
            <a:ext cx="2049463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6" name="TextBox 49"/>
          <p:cNvSpPr txBox="1">
            <a:spLocks noChangeArrowheads="1"/>
          </p:cNvSpPr>
          <p:nvPr/>
        </p:nvSpPr>
        <p:spPr bwMode="auto">
          <a:xfrm rot="-456447">
            <a:off x="2270125" y="3084514"/>
            <a:ext cx="554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Bob</a:t>
            </a:r>
          </a:p>
        </p:txBody>
      </p:sp>
      <p:pic>
        <p:nvPicPr>
          <p:cNvPr id="53" name="Picture 5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739" y="5649913"/>
            <a:ext cx="38258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6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78693" y="5659776"/>
            <a:ext cx="381750" cy="28603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6" name="Picture 6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02769" y="5659776"/>
            <a:ext cx="381750" cy="34959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2" name="Picture 6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83746" y="5659776"/>
            <a:ext cx="413564" cy="28603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3" name="Picture 6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18412" y="5659776"/>
            <a:ext cx="413564" cy="28603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4" name="Picture 63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2369" y="5659776"/>
            <a:ext cx="381750" cy="34959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5" name="Picture 64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26719" y="5650251"/>
            <a:ext cx="381750" cy="28603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7" name="Picture 66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96874" y="5650251"/>
            <a:ext cx="381750" cy="28603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9" name="Picture 78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7836" y="6087994"/>
            <a:ext cx="350628" cy="28659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8" name="Picture 77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63667" y="6095160"/>
            <a:ext cx="381750" cy="28603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0" name="Picture 79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02581" y="6047489"/>
            <a:ext cx="381750" cy="38137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1" name="Picture 80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9652" y="6095160"/>
            <a:ext cx="381750" cy="28603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3" name="Picture 82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02319" y="6095160"/>
            <a:ext cx="382127" cy="28631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4" name="Picture 83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2844" y="6047489"/>
            <a:ext cx="381750" cy="38137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5" name="Picture 84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7038" y="6104080"/>
            <a:ext cx="381750" cy="28603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6" name="Picture 85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39217" y="6104080"/>
            <a:ext cx="381750" cy="28603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8" name="Picture 87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575" y="1895475"/>
            <a:ext cx="19208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" name="Picture 89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71275" y="2192697"/>
            <a:ext cx="222690" cy="28603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1" name="Picture 90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2654" y="3572527"/>
            <a:ext cx="222690" cy="28603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7559675" y="1862138"/>
            <a:ext cx="6683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Right</a:t>
            </a:r>
          </a:p>
        </p:txBody>
      </p:sp>
      <p:pic>
        <p:nvPicPr>
          <p:cNvPr id="96" name="Picture 95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913" y="4454525"/>
            <a:ext cx="1905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" name="Oval Callout 96"/>
          <p:cNvSpPr/>
          <p:nvPr/>
        </p:nvSpPr>
        <p:spPr>
          <a:xfrm>
            <a:off x="3762375" y="2109789"/>
            <a:ext cx="914400" cy="612775"/>
          </a:xfrm>
          <a:prstGeom prst="wedgeEllipseCallout">
            <a:avLst>
              <a:gd name="adj1" fmla="val -82500"/>
              <a:gd name="adj2" fmla="val -4664"/>
            </a:avLst>
          </a:prstGeom>
          <a:solidFill>
            <a:srgbClr val="0046D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3963989" y="2230439"/>
            <a:ext cx="542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Left</a:t>
            </a:r>
          </a:p>
        </p:txBody>
      </p:sp>
      <p:pic>
        <p:nvPicPr>
          <p:cNvPr id="99" name="Picture 98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30858" y="5378450"/>
            <a:ext cx="222690" cy="28603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0" name="Oval Callout 99"/>
          <p:cNvSpPr/>
          <p:nvPr/>
        </p:nvSpPr>
        <p:spPr>
          <a:xfrm>
            <a:off x="7218363" y="2609851"/>
            <a:ext cx="914400" cy="612775"/>
          </a:xfrm>
          <a:prstGeom prst="wedgeEllipseCallout">
            <a:avLst>
              <a:gd name="adj1" fmla="val 82500"/>
              <a:gd name="adj2" fmla="val -34515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7362826" y="2703514"/>
            <a:ext cx="542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Left</a:t>
            </a:r>
          </a:p>
        </p:txBody>
      </p:sp>
      <p:sp>
        <p:nvSpPr>
          <p:cNvPr id="102" name="Down Arrow 101"/>
          <p:cNvSpPr/>
          <p:nvPr/>
        </p:nvSpPr>
        <p:spPr>
          <a:xfrm>
            <a:off x="9124951" y="3773488"/>
            <a:ext cx="485775" cy="6858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2305050" y="3773488"/>
            <a:ext cx="484188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6" name="Picture 105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963" y="4586288"/>
            <a:ext cx="793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" name="Picture 106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063" y="4552950"/>
            <a:ext cx="793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444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7AC1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E14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7AC1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1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4" grpId="0"/>
      <p:bldP spid="97" grpId="0" animBg="1"/>
      <p:bldP spid="98" grpId="0"/>
      <p:bldP spid="100" grpId="0" animBg="1"/>
      <p:bldP spid="101" grpId="0"/>
      <p:bldP spid="102" grpId="0" animBg="1"/>
      <p:bldP spid="10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loud 13"/>
          <p:cNvSpPr/>
          <p:nvPr/>
        </p:nvSpPr>
        <p:spPr>
          <a:xfrm>
            <a:off x="1666876" y="3700463"/>
            <a:ext cx="3598863" cy="1312862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152650" y="5281613"/>
            <a:ext cx="22860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4000" dirty="0" smtClean="0"/>
              <a:t>Carrying Error-Resilience through the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err="1"/>
              <a:t>Karchmer-Wigderson</a:t>
            </a:r>
            <a:r>
              <a:rPr lang="en-US" sz="4000" dirty="0"/>
              <a:t> </a:t>
            </a:r>
            <a:r>
              <a:rPr lang="en-US" sz="4000" dirty="0" smtClean="0"/>
              <a:t>Connection </a:t>
            </a:r>
            <a:r>
              <a:rPr lang="en-US" sz="3200" dirty="0" smtClean="0"/>
              <a:t>[KLR12]</a:t>
            </a:r>
            <a:endParaRPr lang="en-US" sz="32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35150" y="1600200"/>
            <a:ext cx="16319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We want: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/>
          </a:p>
        </p:txBody>
      </p:sp>
      <p:sp>
        <p:nvSpPr>
          <p:cNvPr id="12294" name="TextBox 3"/>
          <p:cNvSpPr txBox="1">
            <a:spLocks noChangeArrowheads="1"/>
          </p:cNvSpPr>
          <p:nvPr/>
        </p:nvSpPr>
        <p:spPr bwMode="auto">
          <a:xfrm>
            <a:off x="2152650" y="5376864"/>
            <a:ext cx="21971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Error-resilient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computation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19326" y="2328863"/>
            <a:ext cx="2284413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296" name="TextBox 6"/>
          <p:cNvSpPr txBox="1">
            <a:spLocks noChangeArrowheads="1"/>
          </p:cNvSpPr>
          <p:nvPr/>
        </p:nvSpPr>
        <p:spPr bwMode="auto">
          <a:xfrm>
            <a:off x="2292350" y="2422525"/>
            <a:ext cx="205263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Error-free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computation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2181225" y="4113213"/>
            <a:ext cx="2362200" cy="609600"/>
          </a:xfrm>
          <a:prstGeom prst="rect">
            <a:avLst/>
          </a:prstGeom>
          <a:solidFill>
            <a:srgbClr val="F4FA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608264" y="4157664"/>
            <a:ext cx="15065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Compiler</a:t>
            </a:r>
          </a:p>
        </p:txBody>
      </p:sp>
      <p:sp>
        <p:nvSpPr>
          <p:cNvPr id="10" name="Down Arrow 9"/>
          <p:cNvSpPr/>
          <p:nvPr/>
        </p:nvSpPr>
        <p:spPr>
          <a:xfrm>
            <a:off x="3074989" y="4679950"/>
            <a:ext cx="485775" cy="66833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3119439" y="3505200"/>
            <a:ext cx="484187" cy="66833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858001" y="2328863"/>
            <a:ext cx="2454275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858001" y="2420939"/>
            <a:ext cx="24542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Error-free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communication</a:t>
            </a:r>
          </a:p>
        </p:txBody>
      </p:sp>
      <p:sp>
        <p:nvSpPr>
          <p:cNvPr id="15" name="Left-Right Arrow 14"/>
          <p:cNvSpPr/>
          <p:nvPr/>
        </p:nvSpPr>
        <p:spPr>
          <a:xfrm>
            <a:off x="4960938" y="2574926"/>
            <a:ext cx="1524000" cy="646113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276850" y="2076450"/>
            <a:ext cx="958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[KW88]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873876" y="5281613"/>
            <a:ext cx="2455863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873876" y="5376864"/>
            <a:ext cx="24558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Error-resilient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communication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902450" y="4113213"/>
            <a:ext cx="2362200" cy="609600"/>
          </a:xfrm>
          <a:prstGeom prst="rect">
            <a:avLst/>
          </a:prstGeom>
          <a:solidFill>
            <a:srgbClr val="F4FA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329489" y="4157664"/>
            <a:ext cx="15065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Compiler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7796214" y="4679950"/>
            <a:ext cx="485775" cy="66833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7840664" y="3505200"/>
            <a:ext cx="484187" cy="66833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Left Arrow 23"/>
          <p:cNvSpPr/>
          <p:nvPr/>
        </p:nvSpPr>
        <p:spPr>
          <a:xfrm>
            <a:off x="5041900" y="5494339"/>
            <a:ext cx="1193800" cy="719137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835151" y="1638301"/>
            <a:ext cx="1643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We know: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803400" y="1638301"/>
            <a:ext cx="1576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We build:</a:t>
            </a:r>
          </a:p>
        </p:txBody>
      </p:sp>
    </p:spTree>
    <p:extLst>
      <p:ext uri="{BB962C8B-B14F-4D97-AF65-F5344CB8AC3E}">
        <p14:creationId xmlns:p14="http://schemas.microsoft.com/office/powerpoint/2010/main" val="187707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8" grpId="1" animBg="1"/>
      <p:bldP spid="9" grpId="0"/>
      <p:bldP spid="9" grpId="1"/>
      <p:bldP spid="10" grpId="0" animBg="1"/>
      <p:bldP spid="10" grpId="1" animBg="1"/>
      <p:bldP spid="11" grpId="0" animBg="1"/>
      <p:bldP spid="11" grpId="1" animBg="1"/>
      <p:bldP spid="12" grpId="0" animBg="1"/>
      <p:bldP spid="13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 animBg="1"/>
      <p:bldP spid="24" grpId="0" animBg="1"/>
      <p:bldP spid="25" grpId="0"/>
      <p:bldP spid="25" grpId="1"/>
      <p:bldP spid="2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3200" dirty="0"/>
              <a:t>Communication with Errors: An </a:t>
            </a:r>
            <a:r>
              <a:rPr lang="en-US" sz="3200" dirty="0" smtClean="0"/>
              <a:t>Easier Model (Sender Feedback)</a:t>
            </a:r>
            <a:endParaRPr lang="en-US" sz="3200" dirty="0"/>
          </a:p>
        </p:txBody>
      </p:sp>
      <p:pic>
        <p:nvPicPr>
          <p:cNvPr id="13315" name="Picture 3" descr="C:\Users\Allison\AppData\Local\Microsoft\Windows\Temporary Internet Files\Content.IE5\W525O6OM\MC900433953[1]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01" y="1712913"/>
            <a:ext cx="2049463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Box 4"/>
          <p:cNvSpPr txBox="1">
            <a:spLocks noChangeArrowheads="1"/>
          </p:cNvSpPr>
          <p:nvPr/>
        </p:nvSpPr>
        <p:spPr bwMode="auto">
          <a:xfrm rot="-456447">
            <a:off x="2270125" y="3084514"/>
            <a:ext cx="554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Bob</a:t>
            </a:r>
          </a:p>
        </p:txBody>
      </p:sp>
      <p:pic>
        <p:nvPicPr>
          <p:cNvPr id="13317" name="Picture 4" descr="C:\Users\Allison\AppData\Local\Microsoft\Windows\Temporary Internet Files\Content.IE5\XYW72NU0\MC900433954[1]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900" y="1785938"/>
            <a:ext cx="1989138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9124950" y="3111501"/>
            <a:ext cx="5857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Alice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006976" y="2112963"/>
            <a:ext cx="20605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006976" y="2570163"/>
            <a:ext cx="2136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006976" y="3070225"/>
            <a:ext cx="20605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913" y="1747838"/>
            <a:ext cx="2667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22560" y="2170243"/>
            <a:ext cx="229052" cy="34324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5092" y="2680961"/>
            <a:ext cx="229052" cy="34324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5884863" y="1712913"/>
            <a:ext cx="304800" cy="3603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886451" y="1712913"/>
            <a:ext cx="303213" cy="3603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657350"/>
            <a:ext cx="228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265613" y="4802188"/>
            <a:ext cx="4032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*Sender </a:t>
            </a:r>
            <a:r>
              <a:rPr lang="en-US" altLang="en-US" sz="2400" i="1">
                <a:solidFill>
                  <a:srgbClr val="FF0000"/>
                </a:solidFill>
              </a:rPr>
              <a:t>knows </a:t>
            </a:r>
            <a:r>
              <a:rPr lang="en-US" altLang="en-US" sz="2400">
                <a:solidFill>
                  <a:srgbClr val="FF0000"/>
                </a:solidFill>
              </a:rPr>
              <a:t>error occurred</a:t>
            </a:r>
          </a:p>
        </p:txBody>
      </p:sp>
      <p:sp>
        <p:nvSpPr>
          <p:cNvPr id="21" name="Oval Callout 20"/>
          <p:cNvSpPr/>
          <p:nvPr/>
        </p:nvSpPr>
        <p:spPr>
          <a:xfrm>
            <a:off x="7848600" y="1712914"/>
            <a:ext cx="914400" cy="612775"/>
          </a:xfrm>
          <a:prstGeom prst="wedgeEllipseCallout">
            <a:avLst>
              <a:gd name="adj1" fmla="val 59470"/>
              <a:gd name="adj2" fmla="val 67023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831138" y="1789114"/>
            <a:ext cx="9318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Oops!</a:t>
            </a:r>
          </a:p>
        </p:txBody>
      </p:sp>
      <p:pic>
        <p:nvPicPr>
          <p:cNvPr id="24" name="Picture 2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5" y="2174875"/>
            <a:ext cx="2667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5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763" y="2636838"/>
            <a:ext cx="121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Straight Arrow Connector 26"/>
          <p:cNvCxnSpPr/>
          <p:nvPr/>
        </p:nvCxnSpPr>
        <p:spPr>
          <a:xfrm>
            <a:off x="5054601" y="3908425"/>
            <a:ext cx="2136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5022851" y="3500438"/>
            <a:ext cx="20605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073651" y="4343400"/>
            <a:ext cx="20605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725" y="3125788"/>
            <a:ext cx="2667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7176" y="3548929"/>
            <a:ext cx="228700" cy="34305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1012" y="3933584"/>
            <a:ext cx="228700" cy="34305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4903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Short-Circuit Errors</a:t>
            </a:r>
          </a:p>
        </p:txBody>
      </p:sp>
      <p:cxnSp>
        <p:nvCxnSpPr>
          <p:cNvPr id="3" name="Straight Connector 2"/>
          <p:cNvCxnSpPr>
            <a:stCxn id="10" idx="2"/>
            <a:endCxn id="14" idx="0"/>
          </p:cNvCxnSpPr>
          <p:nvPr/>
        </p:nvCxnSpPr>
        <p:spPr>
          <a:xfrm flipH="1">
            <a:off x="4100513" y="3449639"/>
            <a:ext cx="1103312" cy="5032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>
            <a:stCxn id="10" idx="2"/>
            <a:endCxn id="12" idx="0"/>
          </p:cNvCxnSpPr>
          <p:nvPr/>
        </p:nvCxnSpPr>
        <p:spPr>
          <a:xfrm>
            <a:off x="5203825" y="3449638"/>
            <a:ext cx="1187450" cy="4746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4" idx="2"/>
            <a:endCxn id="16" idx="0"/>
          </p:cNvCxnSpPr>
          <p:nvPr/>
        </p:nvCxnSpPr>
        <p:spPr>
          <a:xfrm flipH="1">
            <a:off x="3330575" y="4410075"/>
            <a:ext cx="769938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5134" idx="2"/>
            <a:endCxn id="18" idx="0"/>
          </p:cNvCxnSpPr>
          <p:nvPr/>
        </p:nvCxnSpPr>
        <p:spPr>
          <a:xfrm>
            <a:off x="4084639" y="4397376"/>
            <a:ext cx="346075" cy="3032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20" idx="0"/>
            <a:endCxn id="12" idx="2"/>
          </p:cNvCxnSpPr>
          <p:nvPr/>
        </p:nvCxnSpPr>
        <p:spPr>
          <a:xfrm flipV="1">
            <a:off x="5813425" y="4381500"/>
            <a:ext cx="577850" cy="33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2" idx="0"/>
            <a:endCxn id="5132" idx="2"/>
          </p:cNvCxnSpPr>
          <p:nvPr/>
        </p:nvCxnSpPr>
        <p:spPr>
          <a:xfrm flipH="1" flipV="1">
            <a:off x="6375400" y="4368800"/>
            <a:ext cx="573088" cy="3127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941888" y="2992438"/>
            <a:ext cx="525462" cy="457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30" name="TextBox 36"/>
          <p:cNvSpPr txBox="1">
            <a:spLocks noChangeArrowheads="1"/>
          </p:cNvSpPr>
          <p:nvPr/>
        </p:nvSpPr>
        <p:spPr bwMode="auto">
          <a:xfrm>
            <a:off x="4872039" y="3035300"/>
            <a:ext cx="657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AND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27751" y="3924300"/>
            <a:ext cx="525463" cy="457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32" name="TextBox 38"/>
          <p:cNvSpPr txBox="1">
            <a:spLocks noChangeArrowheads="1"/>
          </p:cNvSpPr>
          <p:nvPr/>
        </p:nvSpPr>
        <p:spPr bwMode="auto">
          <a:xfrm>
            <a:off x="6127751" y="3968750"/>
            <a:ext cx="493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OR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36988" y="3952875"/>
            <a:ext cx="525462" cy="457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34" name="TextBox 42"/>
          <p:cNvSpPr txBox="1">
            <a:spLocks noChangeArrowheads="1"/>
          </p:cNvSpPr>
          <p:nvPr/>
        </p:nvSpPr>
        <p:spPr bwMode="auto">
          <a:xfrm>
            <a:off x="3836988" y="3997325"/>
            <a:ext cx="4937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OR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067051" y="4714875"/>
            <a:ext cx="525463" cy="457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36" name="TextBox 44"/>
          <p:cNvSpPr txBox="1">
            <a:spLocks noChangeArrowheads="1"/>
          </p:cNvSpPr>
          <p:nvPr/>
        </p:nvSpPr>
        <p:spPr bwMode="auto">
          <a:xfrm>
            <a:off x="3001964" y="4773613"/>
            <a:ext cx="657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AND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68776" y="4700588"/>
            <a:ext cx="525463" cy="457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38" name="TextBox 46"/>
          <p:cNvSpPr txBox="1">
            <a:spLocks noChangeArrowheads="1"/>
          </p:cNvSpPr>
          <p:nvPr/>
        </p:nvSpPr>
        <p:spPr bwMode="auto">
          <a:xfrm>
            <a:off x="4100514" y="4745038"/>
            <a:ext cx="6556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AND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549901" y="4711700"/>
            <a:ext cx="525463" cy="457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40" name="TextBox 48"/>
          <p:cNvSpPr txBox="1">
            <a:spLocks noChangeArrowheads="1"/>
          </p:cNvSpPr>
          <p:nvPr/>
        </p:nvSpPr>
        <p:spPr bwMode="auto">
          <a:xfrm>
            <a:off x="5481639" y="4756150"/>
            <a:ext cx="6556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AND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686551" y="4681538"/>
            <a:ext cx="525463" cy="457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42" name="TextBox 50"/>
          <p:cNvSpPr txBox="1">
            <a:spLocks noChangeArrowheads="1"/>
          </p:cNvSpPr>
          <p:nvPr/>
        </p:nvSpPr>
        <p:spPr bwMode="auto">
          <a:xfrm>
            <a:off x="6616700" y="4725988"/>
            <a:ext cx="655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AND</a:t>
            </a:r>
          </a:p>
        </p:txBody>
      </p:sp>
      <p:cxnSp>
        <p:nvCxnSpPr>
          <p:cNvPr id="24" name="Straight Connector 23"/>
          <p:cNvCxnSpPr>
            <a:stCxn id="16" idx="2"/>
          </p:cNvCxnSpPr>
          <p:nvPr/>
        </p:nvCxnSpPr>
        <p:spPr>
          <a:xfrm flipH="1">
            <a:off x="2659063" y="5172076"/>
            <a:ext cx="671512" cy="392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6" idx="2"/>
          </p:cNvCxnSpPr>
          <p:nvPr/>
        </p:nvCxnSpPr>
        <p:spPr>
          <a:xfrm>
            <a:off x="3330576" y="5172076"/>
            <a:ext cx="73025" cy="384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8" idx="2"/>
          </p:cNvCxnSpPr>
          <p:nvPr/>
        </p:nvCxnSpPr>
        <p:spPr>
          <a:xfrm flipH="1">
            <a:off x="4051301" y="5157789"/>
            <a:ext cx="379413" cy="3635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8" idx="2"/>
          </p:cNvCxnSpPr>
          <p:nvPr/>
        </p:nvCxnSpPr>
        <p:spPr>
          <a:xfrm>
            <a:off x="4430713" y="5157789"/>
            <a:ext cx="290512" cy="4397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2" idx="2"/>
          </p:cNvCxnSpPr>
          <p:nvPr/>
        </p:nvCxnSpPr>
        <p:spPr>
          <a:xfrm>
            <a:off x="6948488" y="5138739"/>
            <a:ext cx="417512" cy="4603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2" idx="2"/>
          </p:cNvCxnSpPr>
          <p:nvPr/>
        </p:nvCxnSpPr>
        <p:spPr>
          <a:xfrm flipH="1">
            <a:off x="6651626" y="5138739"/>
            <a:ext cx="296863" cy="4540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0" idx="2"/>
          </p:cNvCxnSpPr>
          <p:nvPr/>
        </p:nvCxnSpPr>
        <p:spPr>
          <a:xfrm>
            <a:off x="5813425" y="5168900"/>
            <a:ext cx="261938" cy="4587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0" idx="2"/>
          </p:cNvCxnSpPr>
          <p:nvPr/>
        </p:nvCxnSpPr>
        <p:spPr>
          <a:xfrm flipH="1">
            <a:off x="5486401" y="5168900"/>
            <a:ext cx="327025" cy="4587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0" idx="0"/>
          </p:cNvCxnSpPr>
          <p:nvPr/>
        </p:nvCxnSpPr>
        <p:spPr>
          <a:xfrm flipV="1">
            <a:off x="5203825" y="2566988"/>
            <a:ext cx="0" cy="4254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2" name="TextBox 40"/>
          <p:cNvSpPr txBox="1">
            <a:spLocks noChangeArrowheads="1"/>
          </p:cNvSpPr>
          <p:nvPr/>
        </p:nvSpPr>
        <p:spPr bwMode="auto">
          <a:xfrm>
            <a:off x="5867401" y="5437188"/>
            <a:ext cx="4175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5153" name="TextBox 41"/>
          <p:cNvSpPr txBox="1">
            <a:spLocks noChangeArrowheads="1"/>
          </p:cNvSpPr>
          <p:nvPr/>
        </p:nvSpPr>
        <p:spPr bwMode="auto">
          <a:xfrm>
            <a:off x="4511676" y="5387976"/>
            <a:ext cx="4175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154" name="TextBox 42"/>
          <p:cNvSpPr txBox="1">
            <a:spLocks noChangeArrowheads="1"/>
          </p:cNvSpPr>
          <p:nvPr/>
        </p:nvSpPr>
        <p:spPr bwMode="auto">
          <a:xfrm>
            <a:off x="5270501" y="5434013"/>
            <a:ext cx="3413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5155" name="TextBox 43"/>
          <p:cNvSpPr txBox="1">
            <a:spLocks noChangeArrowheads="1"/>
          </p:cNvSpPr>
          <p:nvPr/>
        </p:nvSpPr>
        <p:spPr bwMode="auto">
          <a:xfrm>
            <a:off x="2368550" y="5408613"/>
            <a:ext cx="419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5156" name="TextBox 44"/>
          <p:cNvSpPr txBox="1">
            <a:spLocks noChangeArrowheads="1"/>
          </p:cNvSpPr>
          <p:nvPr/>
        </p:nvSpPr>
        <p:spPr bwMode="auto">
          <a:xfrm>
            <a:off x="3792538" y="5411788"/>
            <a:ext cx="419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157" name="TextBox 45"/>
          <p:cNvSpPr txBox="1">
            <a:spLocks noChangeArrowheads="1"/>
          </p:cNvSpPr>
          <p:nvPr/>
        </p:nvSpPr>
        <p:spPr bwMode="auto">
          <a:xfrm>
            <a:off x="3175001" y="5389563"/>
            <a:ext cx="4175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158" name="TextBox 46"/>
          <p:cNvSpPr txBox="1">
            <a:spLocks noChangeArrowheads="1"/>
          </p:cNvSpPr>
          <p:nvPr/>
        </p:nvSpPr>
        <p:spPr bwMode="auto">
          <a:xfrm>
            <a:off x="7297739" y="5411788"/>
            <a:ext cx="4079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159" name="TextBox 47"/>
          <p:cNvSpPr txBox="1">
            <a:spLocks noChangeArrowheads="1"/>
          </p:cNvSpPr>
          <p:nvPr/>
        </p:nvSpPr>
        <p:spPr bwMode="auto">
          <a:xfrm>
            <a:off x="6477000" y="5410201"/>
            <a:ext cx="419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160" name="TextBox 48"/>
          <p:cNvSpPr txBox="1">
            <a:spLocks noChangeArrowheads="1"/>
          </p:cNvSpPr>
          <p:nvPr/>
        </p:nvSpPr>
        <p:spPr bwMode="auto">
          <a:xfrm>
            <a:off x="3121025" y="4222750"/>
            <a:ext cx="419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5161" name="TextBox 49"/>
          <p:cNvSpPr txBox="1">
            <a:spLocks noChangeArrowheads="1"/>
          </p:cNvSpPr>
          <p:nvPr/>
        </p:nvSpPr>
        <p:spPr bwMode="auto">
          <a:xfrm>
            <a:off x="4430713" y="4197351"/>
            <a:ext cx="4175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162" name="TextBox 50"/>
          <p:cNvSpPr txBox="1">
            <a:spLocks noChangeArrowheads="1"/>
          </p:cNvSpPr>
          <p:nvPr/>
        </p:nvSpPr>
        <p:spPr bwMode="auto">
          <a:xfrm>
            <a:off x="5584826" y="4225926"/>
            <a:ext cx="4175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5163" name="TextBox 51"/>
          <p:cNvSpPr txBox="1">
            <a:spLocks noChangeArrowheads="1"/>
          </p:cNvSpPr>
          <p:nvPr/>
        </p:nvSpPr>
        <p:spPr bwMode="auto">
          <a:xfrm>
            <a:off x="6735763" y="4141788"/>
            <a:ext cx="419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875088" y="3435351"/>
            <a:ext cx="419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165" name="TextBox 53"/>
          <p:cNvSpPr txBox="1">
            <a:spLocks noChangeArrowheads="1"/>
          </p:cNvSpPr>
          <p:nvPr/>
        </p:nvSpPr>
        <p:spPr bwMode="auto">
          <a:xfrm>
            <a:off x="6181725" y="3402013"/>
            <a:ext cx="419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4995863" y="1920876"/>
            <a:ext cx="4175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70C0"/>
                </a:solidFill>
              </a:rPr>
              <a:t>1</a:t>
            </a:r>
          </a:p>
        </p:txBody>
      </p:sp>
      <p:pic>
        <p:nvPicPr>
          <p:cNvPr id="4100" name="Picture 4" descr="C:\Users\Allison\AppData\Local\Microsoft\Windows\Temporary Internet Files\Content.IE5\GSTDZQRT\MC9001293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30461" flipV="1">
            <a:off x="4334670" y="3648870"/>
            <a:ext cx="1443037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Arc 74"/>
          <p:cNvSpPr/>
          <p:nvPr/>
        </p:nvSpPr>
        <p:spPr>
          <a:xfrm rot="17272387">
            <a:off x="3136107" y="3559969"/>
            <a:ext cx="3060700" cy="2620963"/>
          </a:xfrm>
          <a:prstGeom prst="arc">
            <a:avLst>
              <a:gd name="adj1" fmla="val 16200000"/>
              <a:gd name="adj2" fmla="val 20488559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4954588" y="1897063"/>
            <a:ext cx="4175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6735763" y="1976438"/>
            <a:ext cx="2870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True output of gate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replaced by value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from one of its inputs</a:t>
            </a:r>
          </a:p>
        </p:txBody>
      </p:sp>
    </p:spTree>
    <p:extLst>
      <p:ext uri="{BB962C8B-B14F-4D97-AF65-F5344CB8AC3E}">
        <p14:creationId xmlns:p14="http://schemas.microsoft.com/office/powerpoint/2010/main" val="238590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60" grpId="0"/>
      <p:bldP spid="80" grpId="0"/>
      <p:bldP spid="7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3200" dirty="0"/>
              <a:t>Recovery from Non-Fatal Short-Circuits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5859463" y="2743200"/>
            <a:ext cx="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259263" y="3200400"/>
            <a:ext cx="160020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859463" y="3200400"/>
            <a:ext cx="144780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3268663" y="3505200"/>
            <a:ext cx="99060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259263" y="3505200"/>
            <a:ext cx="80010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6392863" y="3505200"/>
            <a:ext cx="91440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307263" y="3505200"/>
            <a:ext cx="83820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2582863" y="3886200"/>
            <a:ext cx="6858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268663" y="3886200"/>
            <a:ext cx="4953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4564063" y="3886200"/>
            <a:ext cx="4953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059363" y="3886200"/>
            <a:ext cx="3429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6011863" y="3886200"/>
            <a:ext cx="3810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392863" y="3886200"/>
            <a:ext cx="4572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7726363" y="3886200"/>
            <a:ext cx="4191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145463" y="3886200"/>
            <a:ext cx="6096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2201863" y="4343400"/>
            <a:ext cx="3810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582863" y="4343400"/>
            <a:ext cx="2286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3268663" y="4343400"/>
            <a:ext cx="4953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763963" y="4343400"/>
            <a:ext cx="2667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4259263" y="4343400"/>
            <a:ext cx="3048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4564063" y="4343400"/>
            <a:ext cx="24765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5059363" y="4343400"/>
            <a:ext cx="3429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02263" y="4343400"/>
            <a:ext cx="2286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5783263" y="4343400"/>
            <a:ext cx="2286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011863" y="4343400"/>
            <a:ext cx="3810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6621463" y="4343400"/>
            <a:ext cx="2286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850063" y="4343400"/>
            <a:ext cx="3048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7459663" y="4343400"/>
            <a:ext cx="2667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7726363" y="4343400"/>
            <a:ext cx="20955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8450263" y="4343400"/>
            <a:ext cx="3048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8755063" y="4343400"/>
            <a:ext cx="3810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 99"/>
          <p:cNvSpPr/>
          <p:nvPr/>
        </p:nvSpPr>
        <p:spPr>
          <a:xfrm>
            <a:off x="2963863" y="3695700"/>
            <a:ext cx="609600" cy="4191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4259263" y="4183063"/>
            <a:ext cx="609600" cy="4191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5048250" y="4183063"/>
            <a:ext cx="609600" cy="4191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6937375" y="3341688"/>
            <a:ext cx="609600" cy="4191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2068513" y="1535113"/>
            <a:ext cx="75604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/>
              <a:t>Result: can allow </a:t>
            </a:r>
            <a:r>
              <a:rPr lang="en-US" altLang="en-US" sz="2400" dirty="0"/>
              <a:t>a fixed constant fraction of errors per path</a:t>
            </a:r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>
            <a:off x="3676651" y="5281613"/>
            <a:ext cx="4441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Example: allow one error per path</a:t>
            </a:r>
          </a:p>
        </p:txBody>
      </p: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2068513" y="1997076"/>
            <a:ext cx="63793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/>
              <a:t>Efficiency: formula depth multiplied by a constant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4504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476 0.01967 0.04201 0.02291 0.06163 0.03101 C 0.07066 0.03912 0.07656 0.04236 0.08663 0.04652 C 0.0908 0.05231 0.09479 0.05185 0.1 0.05555 " pathEditMode="relative" ptsTypes="fffA">
                                      <p:cBhvr>
                                        <p:cTn id="12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C 0.00416 -0.01805 0.00555 -0.03055 0.0125 -0.03657 C 0.01649 -0.04861 0.0184 -0.05 0.02361 -0.05486 C 0.02604 -0.05717 0.03125 -0.06227 0.03125 -0.0618 C 0.03368 -0.06713 0.03628 -0.07222 0.03871 -0.07708 C 0.04288 -0.08495 0.03976 -0.08426 0.04253 -0.08426 " pathEditMode="relative" rAng="0" ptsTypes="fffffA">
                                      <p:cBhvr>
                                        <p:cTn id="12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5" y="-4259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938 -0.0044 0.01737 -0.01297 0.02674 -0.01783 C 0.03907 -0.02408 0.05243 -0.02801 0.06511 -0.03334 C 0.07136 -0.03588 0.07535 -0.04028 0.08177 -0.04236 C 0.08993 -0.04954 0.09792 -0.05047 0.10504 -0.05996 " pathEditMode="relative" ptsTypes="ffffA">
                                      <p:cBhvr>
                                        <p:cTn id="12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4.44444E-6 C 0.01979 -0.00717 0.03815 -0.02361 0.05781 -0.03356 C 0.06784 -0.03888 0.0737 -0.03842 0.08476 -0.04027 C 0.09479 -0.04953 0.10573 -0.04907 0.11562 -0.05694 C 0.125 -0.06412 0.13437 -0.07569 0.14414 -0.08032 C 0.15768 -0.08703 0.17135 -0.09143 0.18476 -0.09675 C 0.19206 -0.1037 0.19948 -0.1037 0.20716 -0.1037 " pathEditMode="relative" rAng="0" ptsTypes="AAAAAAA">
                                      <p:cBhvr>
                                        <p:cTn id="13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52" y="-5185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00" grpId="1" animBg="1"/>
      <p:bldP spid="101" grpId="0" animBg="1"/>
      <p:bldP spid="101" grpId="1" animBg="1"/>
      <p:bldP spid="101" grpId="2" animBg="1"/>
      <p:bldP spid="102" grpId="0" animBg="1"/>
      <p:bldP spid="102" grpId="1" animBg="1"/>
      <p:bldP spid="102" grpId="2" animBg="1"/>
      <p:bldP spid="103" grpId="0" animBg="1"/>
      <p:bldP spid="103" grpId="1" animBg="1"/>
      <p:bldP spid="103" grpId="2" animBg="1"/>
      <p:bldP spid="105" grpId="0"/>
      <p:bldP spid="106" grpId="0"/>
      <p:bldP spid="1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What Makes Interactive Coding Distinct from Error-Correcting Codes?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26120" y="1957826"/>
            <a:ext cx="884530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Interactive coding problem for 2 parties: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As first formulated and studied by Schulman (1992)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For m rounds of interaction,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just using error-correcting codes can only achieve error rate &lt; 1/m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Goal is to get constant relative error rate,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and constant (multiplicative) overhead in communication</a:t>
            </a:r>
          </a:p>
        </p:txBody>
      </p:sp>
    </p:spTree>
    <p:extLst>
      <p:ext uri="{BB962C8B-B14F-4D97-AF65-F5344CB8AC3E}">
        <p14:creationId xmlns:p14="http://schemas.microsoft.com/office/powerpoint/2010/main" val="321409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Some Further Directions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02453" y="1918557"/>
            <a:ext cx="973580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What other kinds of circuit errors can we correct?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What kinds of bounds on size of error-resilient circuits can we prove?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What other properties of 2 or multi-party computations can/can’t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be preserved under channel errors?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What are the “right” network adversarial models for various applications?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How can we unify this with distributed computing theory where </a:t>
            </a:r>
          </a:p>
          <a:p>
            <a:r>
              <a:rPr lang="en-US" sz="2400" dirty="0" smtClean="0"/>
              <a:t>     correctness is relaxed and not a fixed function of the inputs?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285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Expressing the Protocol as a Tree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2313810" y="2314170"/>
              <a:ext cx="7097400" cy="251352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04450" y="2304810"/>
                <a:ext cx="7116120" cy="25322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TextBox 3"/>
          <p:cNvSpPr txBox="1"/>
          <p:nvPr/>
        </p:nvSpPr>
        <p:spPr>
          <a:xfrm>
            <a:off x="1096105" y="2546826"/>
            <a:ext cx="2056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Bob speaks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(function of input x)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89156" y="1900495"/>
            <a:ext cx="20617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Alice speaks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(function of input y)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76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Execution of the Protocol with No Errors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609600" y="2520315"/>
              <a:ext cx="7097713" cy="2513013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00240" y="2510956"/>
                <a:ext cx="7116433" cy="2531732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Picture 4" descr="C:\Users\Allison\AppData\Local\Microsoft\Windows\Temporary Internet Files\Content.IE5\XYW72NU0\MC900433954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885" y="2434386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Users\Allison\AppData\Local\Microsoft\Windows\Temporary Internet Files\Content.IE5\W525O6OM\MC900433953[1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24" y="2420321"/>
            <a:ext cx="1371429" cy="137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9041547" y="2428035"/>
            <a:ext cx="1238251" cy="635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9093201" y="2890203"/>
            <a:ext cx="1209692" cy="187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041" y="2005630"/>
            <a:ext cx="2667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22865" y="2513891"/>
            <a:ext cx="229052" cy="34324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0" name="Straight Arrow Connector 19"/>
          <p:cNvCxnSpPr/>
          <p:nvPr/>
        </p:nvCxnSpPr>
        <p:spPr>
          <a:xfrm flipH="1" flipV="1">
            <a:off x="9081563" y="3409258"/>
            <a:ext cx="1238251" cy="635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9133217" y="3871426"/>
            <a:ext cx="1209692" cy="187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057" y="2986853"/>
            <a:ext cx="2667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62881" y="3495114"/>
            <a:ext cx="229052" cy="34324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4" name="Oval 23"/>
          <p:cNvSpPr>
            <a:spLocks noChangeAspect="1"/>
          </p:cNvSpPr>
          <p:nvPr/>
        </p:nvSpPr>
        <p:spPr>
          <a:xfrm>
            <a:off x="3886421" y="2348530"/>
            <a:ext cx="483782" cy="48378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3260817" y="2520315"/>
            <a:ext cx="761336" cy="33681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>
            <a:spLocks noChangeAspect="1"/>
          </p:cNvSpPr>
          <p:nvPr/>
        </p:nvSpPr>
        <p:spPr>
          <a:xfrm>
            <a:off x="2726942" y="2832312"/>
            <a:ext cx="483782" cy="48378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210724" y="3074203"/>
            <a:ext cx="283939" cy="29148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>
            <a:spLocks noChangeAspect="1"/>
          </p:cNvSpPr>
          <p:nvPr/>
        </p:nvSpPr>
        <p:spPr>
          <a:xfrm>
            <a:off x="3210724" y="3435793"/>
            <a:ext cx="483782" cy="48378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2745551" y="4013954"/>
            <a:ext cx="483782" cy="48378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2959073" y="3654698"/>
            <a:ext cx="426347" cy="346675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201032" y="4382208"/>
            <a:ext cx="184388" cy="317025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978875" y="5533651"/>
            <a:ext cx="4154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in tree = transcript of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6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5.18519E-6 L 5E-6 -5.18519E-6 C -0.00118 0.00161 -0.00222 0.00323 -0.00326 0.00485 C -0.00391 0.00555 -0.00443 0.0067 -0.00508 0.00717 C -0.00573 0.00763 -0.00638 0.00786 -0.0069 0.00809 C -0.00938 0.01087 -0.00716 0.00879 -0.01016 0.01041 C -0.01472 0.01319 -0.01003 0.01157 -0.01615 0.01295 L -0.0194 0.01457 C -0.01979 0.01481 -0.02032 0.01527 -0.02071 0.0155 C -0.02409 0.01666 -0.03086 0.01874 -0.03086 0.01874 C -0.03425 0.02268 -0.02995 0.01782 -0.03412 0.02198 C -0.03659 0.02453 -0.03438 0.02291 -0.03685 0.0243 C -0.0375 0.02522 -0.03815 0.02592 -0.03868 0.02684 C -0.0392 0.02754 -0.03946 0.0287 -0.04011 0.02939 C -0.04063 0.02985 -0.04128 0.02985 -0.04193 0.03008 C -0.04232 0.03078 -0.04284 0.03124 -0.04323 0.0317 C -0.04375 0.03217 -0.04427 0.03217 -0.04466 0.03263 C -0.04532 0.03332 -0.04584 0.03425 -0.04649 0.03495 C -0.04688 0.03541 -0.0474 0.03541 -0.04792 0.03587 C -0.04844 0.03633 -0.04883 0.03703 -0.04922 0.03749 C -0.05091 0.04189 -0.04922 0.03865 -0.05248 0.04073 C -0.053 0.0412 -0.05339 0.04189 -0.05391 0.04235 C -0.05508 0.04351 -0.05625 0.04467 -0.05756 0.04559 C -0.05977 0.04768 -0.05873 0.04698 -0.06081 0.04814 C -0.06472 0.05277 -0.05977 0.04721 -0.06354 0.05045 C -0.06706 0.0537 -0.06276 0.05092 -0.06628 0.053 C -0.0668 0.05346 -0.06719 0.05439 -0.06771 0.05462 C -0.06888 0.05532 -0.07136 0.05624 -0.07136 0.05624 C -0.07175 0.05694 -0.07227 0.0574 -0.07266 0.05786 C -0.07318 0.05832 -0.0737 0.05832 -0.07409 0.05879 C -0.07474 0.05925 -0.07539 0.05971 -0.07591 0.06041 C -0.07917 0.06365 -0.07513 0.06041 -0.07956 0.06365 C -0.08164 0.0692 -0.0793 0.06365 -0.0819 0.06689 C -0.08243 0.06758 -0.08282 0.06874 -0.08334 0.06944 C -0.08373 0.0699 -0.08425 0.0699 -0.08464 0.07013 C -0.08594 0.07129 -0.08646 0.07245 -0.08737 0.0743 L -0.08789 0.07684 L -0.08828 0.07499 " pathEditMode="relative" ptsTypes="AAAAAAAAAAAAAAAAAAAAAAAAAAAAAAAAAAAAA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1.85185E-6 L 4.16667E-7 0.00023 C 0.00052 0.00139 0.00104 0.00301 0.00156 0.0044 C 0.00195 0.00509 0.00221 0.00625 0.00247 0.00671 C 0.00286 0.00717 0.00312 0.00717 0.00339 0.00741 C 0.00469 0.01018 0.00352 0.0081 0.00508 0.00972 C 0.00729 0.01227 0.00495 0.01065 0.00807 0.01204 L 0.00964 0.01366 C 0.0099 0.01389 0.01016 0.01435 0.01029 0.01435 C 0.01198 0.01551 0.01536 0.01759 0.01536 0.01782 C 0.01706 0.02129 0.01497 0.01666 0.01706 0.0206 C 0.01823 0.02291 0.01719 0.02153 0.01836 0.02268 C 0.01875 0.02361 0.01901 0.0243 0.01927 0.02523 C 0.01953 0.02569 0.01966 0.02685 0.02005 0.02754 C 0.02031 0.02801 0.02057 0.02801 0.02096 0.02824 C 0.02109 0.0287 0.02135 0.02916 0.02161 0.02963 C 0.02187 0.03009 0.02214 0.03009 0.0224 0.03055 C 0.02266 0.03125 0.02292 0.03217 0.02331 0.03264 C 0.02344 0.0331 0.0237 0.0331 0.02396 0.03356 C 0.02422 0.03403 0.02448 0.03472 0.02461 0.03518 C 0.02552 0.03935 0.02461 0.03611 0.0263 0.03819 C 0.02656 0.03866 0.02669 0.03935 0.02695 0.03958 C 0.0276 0.04074 0.02812 0.0419 0.02878 0.04282 C 0.02995 0.04467 0.02943 0.04398 0.03047 0.04514 C 0.03242 0.04954 0.02995 0.04421 0.03177 0.04722 C 0.03359 0.05046 0.03138 0.04768 0.0332 0.04977 C 0.03346 0.05023 0.03359 0.05092 0.03385 0.05116 C 0.0345 0.05185 0.03568 0.05278 0.03568 0.05301 C 0.03594 0.05347 0.0362 0.05393 0.03633 0.05416 C 0.03659 0.05463 0.03685 0.05463 0.03711 0.05509 C 0.03737 0.05555 0.03776 0.05602 0.03802 0.05671 C 0.03958 0.05972 0.03763 0.05671 0.03984 0.05972 C 0.04089 0.06481 0.03971 0.05972 0.04102 0.06273 C 0.04128 0.06342 0.04141 0.06458 0.04167 0.06504 C 0.04193 0.06551 0.04219 0.06551 0.04232 0.06574 C 0.04297 0.0669 0.04323 0.06805 0.04375 0.06967 L 0.04401 0.07222 L 0.04427 0.07037 " pathEditMode="relative" rAng="0" ptsTypes="AAAAAAAAAAAAAAAAAAAAAAAAAAAAAAAAAAAAAA">
                                      <p:cBhvr>
                                        <p:cTn id="3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4" y="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33333E-6 L 3.75E-6 0.00023 C -0.00065 0.00092 -0.00131 0.00208 -0.00183 0.00347 C -0.00222 0.00393 -0.00261 0.00486 -0.00274 0.00532 C -0.00326 0.00555 -0.00352 0.00555 -0.00378 0.00602 C -0.00521 0.0081 -0.00391 0.00648 -0.0056 0.00787 C -0.00795 0.00995 -0.00547 0.00856 -0.00886 0.00972 L -0.01055 0.01111 C -0.01081 0.01111 -0.01107 0.01157 -0.0112 0.01157 C -0.01302 0.01273 -0.0168 0.01435 -0.0168 0.01458 C -0.01862 0.01736 -0.01628 0.01365 -0.01862 0.01689 C -0.0198 0.01875 -0.01875 0.01759 -0.02006 0.01875 C -0.02045 0.01944 -0.02071 0.0199 -0.02097 0.0206 C -0.02123 0.02129 -0.02149 0.02199 -0.02188 0.02268 C -0.02214 0.02291 -0.0224 0.02291 -0.02279 0.02314 C -0.02292 0.02338 -0.02331 0.02407 -0.02344 0.02453 C -0.02383 0.02477 -0.02396 0.02477 -0.02435 0.02523 C -0.02461 0.02569 -0.02487 0.02639 -0.02526 0.02708 C -0.02539 0.02731 -0.02578 0.02731 -0.02605 0.02777 C -0.02631 0.02801 -0.02657 0.02847 -0.0267 0.02893 C -0.02774 0.0324 -0.0267 0.02963 -0.02852 0.03148 C -0.02891 0.03171 -0.02904 0.0324 -0.0293 0.0324 C -0.02995 0.03356 -0.03047 0.03449 -0.03125 0.03518 C -0.03243 0.0368 -0.0319 0.03634 -0.03308 0.03727 C -0.03516 0.04074 -0.03243 0.03657 -0.03451 0.03912 C -0.03646 0.04143 -0.03412 0.03935 -0.03607 0.04097 C -0.03633 0.04143 -0.03646 0.04213 -0.03672 0.04236 C -0.0375 0.04282 -0.03881 0.04352 -0.03881 0.04375 C -0.03894 0.04398 -0.03933 0.04444 -0.03946 0.04467 C -0.03972 0.04514 -0.03998 0.04514 -0.04024 0.0456 C -0.04063 0.04583 -0.04089 0.04629 -0.04128 0.04676 C -0.04297 0.0493 -0.04089 0.04676 -0.04323 0.0493 C -0.0444 0.05347 -0.0431 0.0493 -0.04453 0.05185 C -0.0448 0.05231 -0.04493 0.05324 -0.04519 0.0537 C -0.04545 0.05416 -0.04584 0.05416 -0.04597 0.05439 C -0.04662 0.05532 -0.04688 0.05625 -0.0474 0.05764 L -0.04779 0.05995 L -0.04792 0.0581 " pathEditMode="relative" rAng="0" ptsTypes="AAAAAAAAAAAAAAAAAAAAAAAAAAAAAAAAAAAAAA">
                                      <p:cBhvr>
                                        <p:cTn id="5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6" y="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64 -0.02616 L -0.00964 -0.02616 C -0.00925 -0.02408 -0.00873 -0.02199 -0.00834 -0.01968 C -0.00808 -0.01829 -0.00782 -0.01667 -0.00742 -0.01597 C -0.00716 -0.01528 -0.0069 -0.01528 -0.00664 -0.01482 C -0.00534 -0.01019 -0.00651 -0.01389 -0.00508 -0.01134 C -0.003 -0.00718 -0.00521 -0.00996 -0.00235 -0.00741 L -0.00078 -0.00486 C -0.00052 -0.00486 -0.00039 -0.00394 -0.00013 -0.00394 C 0.00143 -0.00209 0.00468 0.00116 0.00468 0.00162 C 0.00625 0.00694 0.00416 -0.00023 0.00625 0.00578 C 0.00716 0.00972 0.00625 0.00717 0.00742 0.00903 C 0.00781 0.01065 0.00807 0.0118 0.00833 0.01319 C 0.00859 0.01389 0.00872 0.01574 0.00898 0.0169 C 0.00924 0.01759 0.0095 0.01759 0.00989 0.01782 C 0.01002 0.01875 0.01015 0.01967 0.01054 0.01991 C 0.01067 0.02083 0.01107 0.02083 0.01133 0.02176 C 0.01146 0.02268 0.01172 0.02407 0.01211 0.025 C 0.01224 0.02569 0.0125 0.02569 0.01276 0.02616 C 0.01289 0.02708 0.01328 0.02801 0.01328 0.02893 C 0.01419 0.03565 0.01328 0.03055 0.01497 0.03379 C 0.01523 0.03449 0.01523 0.03565 0.01562 0.03588 C 0.01614 0.03773 0.01666 0.03958 0.01732 0.04097 C 0.01836 0.04375 0.01784 0.04259 0.01875 0.04444 C 0.0207 0.05162 0.01836 0.04305 0.02018 0.04768 C 0.02187 0.05301 0.01979 0.04861 0.02135 0.05185 C 0.02174 0.05254 0.02187 0.0537 0.022 0.05393 C 0.02265 0.05509 0.02383 0.05648 0.02383 0.05694 C 0.02396 0.05764 0.02422 0.05833 0.02422 0.05879 C 0.02461 0.05949 0.02474 0.05949 0.02513 0.06018 C 0.02526 0.06088 0.02578 0.06157 0.02591 0.06273 C 0.02747 0.06759 0.02565 0.06273 0.02773 0.06759 C 0.02864 0.07569 0.02747 0.06759 0.02877 0.07245 C 0.02903 0.07338 0.02916 0.075 0.02929 0.07569 C 0.02968 0.07662 0.02982 0.07662 0.02995 0.07685 C 0.0306 0.0787 0.03086 0.08055 0.03125 0.0831 L 0.03151 0.0875 L 0.03203 0.08426 " pathEditMode="relative" rAng="0" ptsTypes="AAAAAAAAAAAAAAAAAAAAAAAAAAAAAAAAAAAAAA">
                                      <p:cBhvr>
                                        <p:cTn id="8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9" grpId="0" animBg="1"/>
      <p:bldP spid="29" grpId="1" animBg="1"/>
      <p:bldP spid="29" grpId="2" animBg="1"/>
      <p:bldP spid="32" grpId="0" animBg="1"/>
      <p:bldP spid="32" grpId="1" animBg="1"/>
      <p:bldP spid="32" grpId="2" animBg="1"/>
      <p:bldP spid="33" grpId="0" animBg="1"/>
      <p:bldP spid="33" grpId="1" animBg="1"/>
      <p:bldP spid="33" grpId="2" animBg="1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Simulating the Protocol Tree Path Under Errors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4136065" y="2387009"/>
            <a:ext cx="999461" cy="8293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120640" y="2406015"/>
            <a:ext cx="765810" cy="81033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>
            <a:spLocks noChangeAspect="1"/>
          </p:cNvSpPr>
          <p:nvPr/>
        </p:nvSpPr>
        <p:spPr>
          <a:xfrm>
            <a:off x="4893635" y="2164124"/>
            <a:ext cx="483782" cy="48378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4" descr="C:\Users\Allison\AppData\Local\Microsoft\Windows\Temporary Internet Files\Content.IE5\XYW72NU0\MC90043395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885" y="2434386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Users\Allison\AppData\Local\Microsoft\Windows\Temporary Internet Files\Content.IE5\W525O6OM\MC90043395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24" y="2420321"/>
            <a:ext cx="1371429" cy="137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H="1" flipV="1">
            <a:off x="9108043" y="2708526"/>
            <a:ext cx="1238251" cy="635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0537" y="2286121"/>
            <a:ext cx="2667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Connector 19"/>
          <p:cNvCxnSpPr/>
          <p:nvPr/>
        </p:nvCxnSpPr>
        <p:spPr>
          <a:xfrm>
            <a:off x="9619785" y="2242428"/>
            <a:ext cx="359028" cy="4319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9563687" y="2248037"/>
            <a:ext cx="426346" cy="4095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266261" y="187723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600" dirty="0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4904855" y="2154621"/>
            <a:ext cx="483782" cy="48378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4910465" y="2145118"/>
            <a:ext cx="483782" cy="48378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559529" y="4005765"/>
            <a:ext cx="9419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 Errors cause Bob and Alice to have differing views of simulated transcript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1189281" y="4788897"/>
            <a:ext cx="1471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Approach: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2687958" y="5096874"/>
            <a:ext cx="78687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Provide mechanism to detect disagreement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Provide mechanism to move back toward agreement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Once re-synched, try again to proceed down protocol tree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665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4.44444E-6 L -0.08946 0.1196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79" y="597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33333E-6 L 0.05989 0.1335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5" y="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5" grpId="0" animBg="1"/>
      <p:bldP spid="25" grpId="1" animBg="1"/>
      <p:bldP spid="26" grpId="0" animBg="1"/>
      <p:bldP spid="26" grpId="1" animBg="1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Communicating “Pebble” Movements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51614" y="1690578"/>
            <a:ext cx="10776155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Each party has a “pebble” it moves around the protocol tree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We can use 4 symbol alphabet for “Down Left”, “Down Right,” “Back Up”, “Hold” </a:t>
            </a:r>
          </a:p>
          <a:p>
            <a:r>
              <a:rPr lang="en-US" sz="2400" dirty="0" smtClean="0"/>
              <a:t>      to describe pebbles that move along one branch of the tree at a time (or stay put)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Goal is to communicate the sequence of pebble moves so each party can know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where the other party’s pebble is. 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We want to encode a dynamic string of characters L, R, B, H so that it is decoded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properly at moments in time when there are not too many past errors. 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253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4000" dirty="0" smtClean="0"/>
              <a:t>Encoding Movements via Tree Codes </a:t>
            </a:r>
            <a:r>
              <a:rPr lang="en-US" sz="3200" dirty="0" smtClean="0">
                <a:solidFill>
                  <a:srgbClr val="FF0000"/>
                </a:solidFill>
              </a:rPr>
              <a:t>[Schulman 92]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6160" y="1692276"/>
            <a:ext cx="1483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Tree code: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554509" y="3694814"/>
            <a:ext cx="160020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154709" y="3694814"/>
            <a:ext cx="144780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563909" y="3999614"/>
            <a:ext cx="99060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54509" y="3999614"/>
            <a:ext cx="80010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688109" y="3999614"/>
            <a:ext cx="91440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602509" y="3999614"/>
            <a:ext cx="83820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878109" y="4380614"/>
            <a:ext cx="6858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63909" y="4380614"/>
            <a:ext cx="4953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859309" y="4380614"/>
            <a:ext cx="4953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354609" y="4380614"/>
            <a:ext cx="3429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307109" y="4380614"/>
            <a:ext cx="3810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88109" y="4380614"/>
            <a:ext cx="4572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021609" y="4380614"/>
            <a:ext cx="4191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440709" y="4380614"/>
            <a:ext cx="6096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97109" y="4837814"/>
            <a:ext cx="3810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78109" y="4837814"/>
            <a:ext cx="2286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563909" y="4837814"/>
            <a:ext cx="4953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059209" y="4837814"/>
            <a:ext cx="2667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554509" y="4837814"/>
            <a:ext cx="3048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859309" y="4837814"/>
            <a:ext cx="24765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354609" y="4837814"/>
            <a:ext cx="3429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697509" y="4837814"/>
            <a:ext cx="2286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090269" y="4821936"/>
            <a:ext cx="2286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307109" y="4837814"/>
            <a:ext cx="3810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916709" y="4837814"/>
            <a:ext cx="2286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145309" y="4837814"/>
            <a:ext cx="3048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754909" y="4837814"/>
            <a:ext cx="2667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021609" y="4837814"/>
            <a:ext cx="20955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745509" y="4837814"/>
            <a:ext cx="3048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050309" y="4837814"/>
            <a:ext cx="3810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593995" y="1651687"/>
            <a:ext cx="518751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Edges labeled by symbols from </a:t>
            </a:r>
          </a:p>
          <a:p>
            <a:r>
              <a:rPr lang="en-US" sz="2400" dirty="0" smtClean="0"/>
              <a:t>Constant-size alphabet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Any two paths have constant-fraction</a:t>
            </a:r>
          </a:p>
          <a:p>
            <a:r>
              <a:rPr lang="en-US" sz="2400" dirty="0"/>
              <a:t>o</a:t>
            </a:r>
            <a:r>
              <a:rPr lang="en-US" sz="2400" dirty="0" smtClean="0"/>
              <a:t>f symbols differing from </a:t>
            </a:r>
          </a:p>
          <a:p>
            <a:r>
              <a:rPr lang="en-US" sz="2400" dirty="0" smtClean="0"/>
              <a:t>lowest common ancestor onwards</a:t>
            </a:r>
          </a:p>
          <a:p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1610832" y="2380308"/>
            <a:ext cx="4386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Example with alphabet {1,2,3,4,5}</a:t>
            </a:r>
            <a:endParaRPr lang="en-US" sz="2400" dirty="0"/>
          </a:p>
        </p:txBody>
      </p:sp>
      <p:sp>
        <p:nvSpPr>
          <p:cNvPr id="42" name="Rectangle 41"/>
          <p:cNvSpPr/>
          <p:nvPr/>
        </p:nvSpPr>
        <p:spPr>
          <a:xfrm>
            <a:off x="3302130" y="347788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176873" y="438061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319873" y="487410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1435230" y="488174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47823" y="487373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042177" y="394187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906999" y="350184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737166" y="483323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739919" y="393508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1610832" y="392341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6062866" y="39529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535959" y="489085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774090" y="439228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752262" y="432060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925398" y="433668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1814673" y="436894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945157" y="438061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567095" y="438153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4935759" y="438061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449245" y="483323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2" name="Rectangle 61"/>
          <p:cNvSpPr/>
          <p:nvPr/>
        </p:nvSpPr>
        <p:spPr>
          <a:xfrm>
            <a:off x="1938904" y="493735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3" name="Rectangle 62"/>
          <p:cNvSpPr/>
          <p:nvPr/>
        </p:nvSpPr>
        <p:spPr>
          <a:xfrm>
            <a:off x="992409" y="487373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422716" y="490692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7263655" y="486904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987527" y="488174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119973" y="485369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240309" y="486904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961590" y="483323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0" name="Rectangle 69"/>
          <p:cNvSpPr/>
          <p:nvPr/>
        </p:nvSpPr>
        <p:spPr>
          <a:xfrm>
            <a:off x="4773447" y="485245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5608678" y="486635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2" name="Oval 71"/>
          <p:cNvSpPr/>
          <p:nvPr/>
        </p:nvSpPr>
        <p:spPr>
          <a:xfrm rot="3416627">
            <a:off x="1079911" y="3158422"/>
            <a:ext cx="558076" cy="26924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7928012">
            <a:off x="3064824" y="3238386"/>
            <a:ext cx="558076" cy="23859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7876800" y="4576948"/>
            <a:ext cx="35875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Example: 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Strings 1, 2, 5 and 3, 2, 4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differ in 2 out of 3 symbols.</a:t>
            </a:r>
          </a:p>
        </p:txBody>
      </p:sp>
    </p:spTree>
    <p:extLst>
      <p:ext uri="{BB962C8B-B14F-4D97-AF65-F5344CB8AC3E}">
        <p14:creationId xmlns:p14="http://schemas.microsoft.com/office/powerpoint/2010/main" val="76489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4" grpId="0" animBg="1"/>
      <p:bldP spid="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Interactive Coding from Tree Codes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57940" y="1749056"/>
            <a:ext cx="4620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Suppose we have a 4-ary tree code: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089298" y="2440172"/>
            <a:ext cx="796198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Encode a sequence of moves “L, R, B, H, …” by the labels of 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orresponding edges in the tree code </a:t>
            </a:r>
          </a:p>
          <a:p>
            <a:r>
              <a:rPr lang="en-US" sz="2400" i="1" dirty="0" smtClean="0">
                <a:solidFill>
                  <a:srgbClr val="0070C0"/>
                </a:solidFill>
              </a:rPr>
              <a:t>one symbol = one edge down the tree code</a:t>
            </a:r>
          </a:p>
          <a:p>
            <a:endParaRPr lang="en-US" sz="2400" i="1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Decode by finding path in tree code of right length and </a:t>
            </a:r>
          </a:p>
          <a:p>
            <a:r>
              <a:rPr lang="en-US" sz="2400" dirty="0" smtClean="0"/>
              <a:t>closest Hamming distance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99191" y="5156791"/>
            <a:ext cx="85207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One technicality: don’t want final pebble moves to change simulated transcript, </a:t>
            </a:r>
          </a:p>
          <a:p>
            <a:r>
              <a:rPr lang="en-US" sz="2000" dirty="0" smtClean="0"/>
              <a:t>So can’t hold when we reach bottom of the protocol tree. </a:t>
            </a:r>
          </a:p>
          <a:p>
            <a:r>
              <a:rPr lang="en-US" sz="2000" dirty="0" smtClean="0"/>
              <a:t>Need to pad with dummy layers  at the bottom (easy enough to do).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75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0  template TPT1  env TPENV1  fore 0  back 16777215  eqnno 4"/>
  <p:tag name="FILENAME" val="TP_tmp"/>
  <p:tag name="ORIGWIDTH" val="7"/>
  <p:tag name="PICTUREFILESIZE" val="96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1  template TPT1  env TPENV1  fore 0  back 16777215  eqnno 4"/>
  <p:tag name="FILENAME" val="TP_tmp"/>
  <p:tag name="ORIGWIDTH" val="6"/>
  <p:tag name="PICTUREFILESIZE" val="96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0  template TPT1  env TPENV1  fore 0  back 16777215  eqnno 4"/>
  <p:tag name="FILENAME" val="TP_tmp"/>
  <p:tag name="ORIGWIDTH" val="7"/>
  <p:tag name="PICTUREFILESIZE" val="96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Boolean \; function \; f: \{0,1\}^n \rightarrow \{0,1\}  template TPT1  env TPENV1  fore 0  back 16777215  eqnno 1"/>
  <p:tag name="FILENAME" val="TP_tmp"/>
  <p:tag name="ORIGWIDTH" val="167"/>
  <p:tag name="PICTUREFILESIZE" val="850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x \; s.t. \; f(x) = 1  template TPT1  env TPENV1  fore 0  back 16777215  eqnno 2"/>
  <p:tag name="FILENAME" val="TP_tmp"/>
  <p:tag name="ORIGWIDTH" val="65"/>
  <p:tag name="PICTUREFILESIZE" val="314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y \; s.t. \; f(y) = 0  template TPT1  env TPENV1  fore 0  back 16777215  eqnno 2"/>
  <p:tag name="FILENAME" val="TP_tmp"/>
  <p:tag name="ORIGWIDTH" val="65"/>
  <p:tag name="PICTUREFILESIZE" val="314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i \; s.t. \; x_i \neq y_i  template TPT1  env TPENV1  fore 0  back 16777215  eqnno 3"/>
  <p:tag name="FILENAME" val="TP_tmp"/>
  <p:tag name="ORIGWIDTH" val="56"/>
  <p:tag name="PICTUREFILESIZE" val="394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i \; s.t. \; x_i \neq y_i  template TPT1  env TPENV1  fore 0  back 16777215  eqnno 3"/>
  <p:tag name="FILENAME" val="TP_tmp"/>
  <p:tag name="ORIGWIDTH" val="56"/>
  <p:tag name="PICTUREFILESIZE" val="394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0  template TPT1  env TPENV1  fore 0  back 16777215  eqnno 4"/>
  <p:tag name="FILENAME" val="TP_tmp"/>
  <p:tag name="ORIGWIDTH" val="7"/>
  <p:tag name="PICTUREFILESIZE" val="96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0  template TPT1  env TPENV1  fore 0  back 16777215  eqnno 4"/>
  <p:tag name="FILENAME" val="TP_tmp"/>
  <p:tag name="ORIGWIDTH" val="7"/>
  <p:tag name="PICTUREFILESIZE" val="96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1  template TPT1  env TPENV1  fore 0  back 16777215  eqnno 4"/>
  <p:tag name="FILENAME" val="TP_tmp"/>
  <p:tag name="ORIGWIDTH" val="6"/>
  <p:tag name="PICTUREFILESIZE" val="96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1  template TPT1  env TPENV1  fore 0  back 16777215  eqnno 4"/>
  <p:tag name="FILENAME" val="TP_tmp"/>
  <p:tag name="ORIGWIDTH" val="6"/>
  <p:tag name="PICTUREFILESIZE" val="96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1  template TPT1  env TPENV1  fore 0  back 16777215  eqnno 4"/>
  <p:tag name="FILENAME" val="TP_tmp"/>
  <p:tag name="ORIGWIDTH" val="6"/>
  <p:tag name="PICTUREFILESIZE" val="96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begin{document}&#10;\color[rgb]{0,0,1} $x_1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2"/>
  <p:tag name="PICTUREFILESIZE" val="127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begin{document}&#10;\color[rgb]{0,0,1} $x_2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2"/>
  <p:tag name="PICTUREFILESIZE" val="127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begin{document}&#10;\color[rgb]{0,0,1} $\overline{x}_1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2"/>
  <p:tag name="PICTUREFILESIZE" val="146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begin{document}&#10;\color[rgb]{0,0,1} $x_3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3"/>
  <p:tag name="PICTUREFILESIZE" val="127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begin{document}&#10;\color[rgb]{0,0,1} $x_4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3"/>
  <p:tag name="PICTUREFILESIZE" val="127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begin{document}&#10;\color[rgb]{0,0,1} $\overline{x}_3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2"/>
  <p:tag name="PICTUREFILESIZE" val="146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begin{document}&#10;\color[rgb]{0,0,1} $x_5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2"/>
  <p:tag name="PICTUREFILESIZE" val="127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begin{document}&#10;\color[rgb]{0,0,1} $x_2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2"/>
  <p:tag name="PICTUREFILESIZE" val="127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begin{document}&#10;\color[rgb]{1,0.5,0} $y_1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1"/>
  <p:tag name="PICTUREFILESIZE" val="127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1  template TPT1  env TPENV1  fore 0  back 16777215  eqnno 4"/>
  <p:tag name="FILENAME" val="TP_tmp"/>
  <p:tag name="ORIGWIDTH" val="6"/>
  <p:tag name="PICTUREFILESIZE" val="96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begin{document}&#10;\color[rgb]{1,0.5,0} $y_2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2"/>
  <p:tag name="PICTUREFILESIZE" val="127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begin{document}&#10;\color[rgb]{1,0.5,0} $\overline{y}_1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2"/>
  <p:tag name="PICTUREFILESIZE" val="146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begin{document}&#10;\color[rgb]{1,0.5,0} $y_3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2"/>
  <p:tag name="PICTUREFILESIZE" val="127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begin{document}&#10;\color[rgb]{1,0.5,0} $y_4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2"/>
  <p:tag name="PICTUREFILESIZE" val="127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begin{document}&#10;\color[rgb]{1,0.5,0} $\overline{y}_3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2"/>
  <p:tag name="PICTUREFILESIZE" val="146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begin{document}&#10;\color[rgb]{1,0.5,0} $y_5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2"/>
  <p:tag name="PICTUREFILESIZE" val="127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begin{document}&#10;\color[rgb]{1,0.5,0} $y_2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2"/>
  <p:tag name="PICTUREFILESIZE" val="127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begin{document}&#10;\color[rgb]{0,0,1} $1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6"/>
  <p:tag name="PICTUREFILESIZE" val="77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begin{document}&#10;\color[rgb]{1,0.5,0} $0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7"/>
  <p:tag name="PICTUREFILESIZE" val="77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begin{document}&#10;\color[rgb]{1,0.5,0} $0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7"/>
  <p:tag name="PICTUREFILESIZE" val="77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begin{document}&#10;\color[rgb]{1,0,0} $1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6"/>
  <p:tag name="PICTUREFILESIZE" val="77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begin{document}&#10;\color[rgb]{0,0,1} $1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6"/>
  <p:tag name="PICTUREFILESIZE" val="77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begin{document}&#10;\color[rgb]{1,0.5,0} $0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7"/>
  <p:tag name="PICTUREFILESIZE" val="776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i = 4  template TPT1  env TPENV1  fore 0  back 16777215  eqnno 5"/>
  <p:tag name="FILENAME" val="TP_tmp"/>
  <p:tag name="ORIGWIDTH" val="25"/>
  <p:tag name="PICTUREFILESIZE" val="156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i = 4  template TPT1  env TPENV1  fore 0  back 16777215  eqnno 5"/>
  <p:tag name="FILENAME" val="TP_tmp"/>
  <p:tag name="ORIGWIDTH" val="25"/>
  <p:tag name="PICTUREFILESIZE" val="156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0  template TPT1  env TPENV1  fore 0  back 16777215  eqnno 4"/>
  <p:tag name="FILENAME" val="TP_tmp"/>
  <p:tag name="ORIGWIDTH" val="7"/>
  <p:tag name="PICTUREFILESIZE" val="96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1  template TPT1  env TPENV1  fore 0  back 16777215  eqnno 4"/>
  <p:tag name="FILENAME" val="TP_tmp"/>
  <p:tag name="ORIGWIDTH" val="6"/>
  <p:tag name="PICTUREFILESIZE" val="968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1  template TPT1  env TPENV1  fore 0  back 16777215  eqnno 4"/>
  <p:tag name="FILENAME" val="TP_tmp"/>
  <p:tag name="ORIGWIDTH" val="6"/>
  <p:tag name="PICTUREFILESIZE" val="968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begin{document}&#10;\color[rgb]{1,0,0} $1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6"/>
  <p:tag name="PICTUREFILESIZE" val="77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0  template TPT1  env TPENV1  fore 0  back 16777215  eqnno 1"/>
  <p:tag name="FILENAME" val="TP_tmp"/>
  <p:tag name="ORIGWIDTH" val="7"/>
  <p:tag name="PICTUREFILESIZE" val="968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``Redo&quot;  template TPT1  env TPENV1  fore 0  back 16777215  eqnno 2"/>
  <p:tag name="FILENAME" val="TP_tmp"/>
  <p:tag name="ORIGWIDTH" val="32"/>
  <p:tag name="PICTUREFILESIZE" val="225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0  template TPT1  env TPENV1  fore 0  back 16777215  eqnno 1"/>
  <p:tag name="FILENAME" val="TP_tmp"/>
  <p:tag name="ORIGWIDTH" val="7"/>
  <p:tag name="PICTUREFILESIZE" val="968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0  template TPT1  env TPENV1  fore 0  back 16777215  eqnno 1"/>
  <p:tag name="FILENAME" val="TP_tmp"/>
  <p:tag name="ORIGWIDTH" val="7"/>
  <p:tag name="PICTUREFILESIZE" val="968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1  template TPT1  env TPENV1  fore 0  back 16777215  eqnno 1"/>
  <p:tag name="FILENAME" val="TP_tmp"/>
  <p:tag name="ORIGWIDTH" val="6"/>
  <p:tag name="PICTUREFILESIZE" val="96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1  template TPT1  env TPENV1  fore 0  back 16777215  eqnno 1"/>
  <p:tag name="FILENAME" val="TP_tmp"/>
  <p:tag name="ORIGWIDTH" val="6"/>
  <p:tag name="PICTUREFILESIZE" val="96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0  template TPT1  env TPENV1  fore 0  back 16777215  eqnno 1"/>
  <p:tag name="FILENAME" val="TP_tmp"/>
  <p:tag name="ORIGWIDTH" val="7"/>
  <p:tag name="PICTUREFILESIZE" val="96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0  template TPT1  env TPENV1  fore 0  back 16777215  eqnno 4"/>
  <p:tag name="FILENAME" val="TP_tmp"/>
  <p:tag name="ORIGWIDTH" val="7"/>
  <p:tag name="PICTUREFILESIZE" val="96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1  template TPT1  env TPENV1  fore 0  back 16777215  eqnno 4"/>
  <p:tag name="FILENAME" val="TP_tmp"/>
  <p:tag name="ORIGWIDTH" val="6"/>
  <p:tag name="PICTUREFILESIZE" val="96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0  template TPT1  env TPENV1  fore 0  back 16777215  eqnno 4"/>
  <p:tag name="FILENAME" val="TP_tmp"/>
  <p:tag name="ORIGWIDTH" val="7"/>
  <p:tag name="PICTUREFILESIZE" val="96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2038</Words>
  <Application>Microsoft Office PowerPoint</Application>
  <PresentationFormat>Custom</PresentationFormat>
  <Paragraphs>398</Paragraphs>
  <Slides>30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1_Office Theme</vt:lpstr>
      <vt:lpstr>Noisy Connections: A Survey of Interactive Coding and its Borders with Other Topics</vt:lpstr>
      <vt:lpstr>Two-Party Computation with Communication Errors</vt:lpstr>
      <vt:lpstr>What Makes Interactive Coding Distinct from Error-Correcting Codes?</vt:lpstr>
      <vt:lpstr>Expressing the Protocol as a Tree</vt:lpstr>
      <vt:lpstr>Execution of the Protocol with No Errors</vt:lpstr>
      <vt:lpstr>Simulating the Protocol Tree Path Under Errors</vt:lpstr>
      <vt:lpstr>Communicating “Pebble” Movements</vt:lpstr>
      <vt:lpstr>Encoding Movements via Tree Codes [Schulman 92]</vt:lpstr>
      <vt:lpstr>Interactive Coding from Tree Codes</vt:lpstr>
      <vt:lpstr>Intuition for Why This Works</vt:lpstr>
      <vt:lpstr> Now That You Think Tree Codes are Cool…</vt:lpstr>
      <vt:lpstr>Efficient Solution: (tiny) TCs + Hashing [BK12]</vt:lpstr>
      <vt:lpstr>[BK12] Protocol Overview</vt:lpstr>
      <vt:lpstr>Even Simpler Efficient Solution – no TCs! [H14]</vt:lpstr>
      <vt:lpstr>Simplest Protocol Overview</vt:lpstr>
      <vt:lpstr>Applications/Extensions: 1. Interactive Coding Meets Cryptography</vt:lpstr>
      <vt:lpstr>IP = PSPACE over Adversarial Channels [DL]</vt:lpstr>
      <vt:lpstr>Applications/Extensions 2. Multi-party Protocols</vt:lpstr>
      <vt:lpstr>Basic Idea: Reduce to 2-party case</vt:lpstr>
      <vt:lpstr>One Approach [JKL15]</vt:lpstr>
      <vt:lpstr>High-Level Description</vt:lpstr>
      <vt:lpstr>Passing the Burden of Being P* [LV] </vt:lpstr>
      <vt:lpstr>3. A More Speculative Connection</vt:lpstr>
      <vt:lpstr>4. Connection Between Formulas and Communication [KW88]</vt:lpstr>
      <vt:lpstr>Communication Complexity = Formula Depth [KW88]</vt:lpstr>
      <vt:lpstr>Carrying Error-Resilience through the  Karchmer-Wigderson Connection [KLR12]</vt:lpstr>
      <vt:lpstr>Communication with Errors: An Easier Model (Sender Feedback)</vt:lpstr>
      <vt:lpstr>Short-Circuit Errors</vt:lpstr>
      <vt:lpstr>Recovery from Non-Fatal Short-Circuits</vt:lpstr>
      <vt:lpstr>Some Further Directions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Noisy Connections: A Survey of Interactive Coding and its Borders with Other Topics</dc:title>
  <dc:creator>Allison Lewko</dc:creator>
  <cp:lastModifiedBy>Linda Casals</cp:lastModifiedBy>
  <cp:revision>93</cp:revision>
  <dcterms:created xsi:type="dcterms:W3CDTF">2015-03-26T03:51:43Z</dcterms:created>
  <dcterms:modified xsi:type="dcterms:W3CDTF">2015-04-06T15:45:18Z</dcterms:modified>
</cp:coreProperties>
</file>