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</p:sldMasterIdLst>
  <p:notesMasterIdLst>
    <p:notesMasterId r:id="rId14"/>
  </p:notesMasterIdLst>
  <p:sldIdLst>
    <p:sldId id="256" r:id="rId4"/>
    <p:sldId id="274" r:id="rId5"/>
    <p:sldId id="275" r:id="rId6"/>
    <p:sldId id="276" r:id="rId7"/>
    <p:sldId id="277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545" autoAdjust="0"/>
    <p:restoredTop sz="86375" autoAdjust="0"/>
  </p:normalViewPr>
  <p:slideViewPr>
    <p:cSldViewPr>
      <p:cViewPr>
        <p:scale>
          <a:sx n="84" d="100"/>
          <a:sy n="84" d="100"/>
        </p:scale>
        <p:origin x="-163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BF79CD-1A9D-4138-96A7-B3BDB800C7C4}" type="datetimeFigureOut">
              <a:rPr lang="en-US"/>
              <a:pPr>
                <a:defRPr/>
              </a:pPr>
              <a:t>5/30/2013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136"/>
            <a:ext cx="548640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1" rIns="92300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1" rIns="92300" bIns="461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669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1" rIns="92300" bIns="461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F9EB00-1E20-48E2-B9F9-BFB9F0A9B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07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790575"/>
            <a:ext cx="2144712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90575"/>
            <a:ext cx="6284913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083B-3CA2-4D65-B426-25A485037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BB4A-C9EA-43BE-8C00-1173B2EEA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A51D-4A5A-4371-85E8-E66DD2549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704975"/>
            <a:ext cx="42148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04975"/>
            <a:ext cx="42148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C3BB-BF68-4384-A467-5D7854EF9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C902-753F-467A-9CEF-3363C78A6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1E13-74FE-40AB-BA5B-A218101D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B5CD-B81D-46A3-97AF-B198F3A0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E0AF-6727-485E-BD68-3F8262EA4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62440-D0B1-4E73-A35F-8BA153E5A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00E6-F7E4-42B7-8C90-8E078D40C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790575"/>
            <a:ext cx="2144712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90575"/>
            <a:ext cx="6284913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41BE-9E7D-47D0-99AE-9C6492469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bloustein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409575"/>
            <a:ext cx="35052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315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09575"/>
            <a:ext cx="3730270" cy="12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BB4A-C9EA-43BE-8C00-1173B2EEA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A51D-4A5A-4371-85E8-E66DD25498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704975"/>
            <a:ext cx="42148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04975"/>
            <a:ext cx="42148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C3BB-BF68-4384-A467-5D7854EF9D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C902-753F-467A-9CEF-3363C78A62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1E13-74FE-40AB-BA5B-A218101DCC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B5CD-B81D-46A3-97AF-B198F3A0D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-152400" y="-152400"/>
            <a:ext cx="9448800" cy="1143000"/>
          </a:xfrm>
          <a:prstGeom prst="rect">
            <a:avLst/>
          </a:prstGeom>
          <a:solidFill>
            <a:srgbClr val="163E6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E0AF-6727-485E-BD68-3F8262EA48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62440-D0B1-4E73-A35F-8BA153E5A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00E6-F7E4-42B7-8C90-8E078D40C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790575"/>
            <a:ext cx="2144712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90575"/>
            <a:ext cx="6284913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41BE-9E7D-47D0-99AE-9C6492469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704975"/>
            <a:ext cx="42148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04975"/>
            <a:ext cx="42148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Templ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55613" y="-474663"/>
            <a:ext cx="10056813" cy="780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9525">
            <a:solidFill>
              <a:srgbClr val="B9591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28" name="Picture 9" descr="bloustein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7675" y="409575"/>
            <a:ext cx="35052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95325" y="6223000"/>
            <a:ext cx="368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Verdana" pitchFamily="34" charset="0"/>
                <a:cs typeface="+mn-cs"/>
              </a:rPr>
              <a:t>Unit Name</a:t>
            </a:r>
          </a:p>
        </p:txBody>
      </p:sp>
      <p:sp>
        <p:nvSpPr>
          <p:cNvPr id="1030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790575"/>
            <a:ext cx="85629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704975"/>
            <a:ext cx="85820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PowerPointTemplateSub"/>
          <p:cNvPicPr>
            <a:picLocks noChangeAspect="1" noChangeArrowheads="1"/>
          </p:cNvPicPr>
          <p:nvPr/>
        </p:nvPicPr>
        <p:blipFill>
          <a:blip r:embed="rId13" cstate="print"/>
          <a:srcRect l="9647" t="6946" r="748" b="53473"/>
          <a:stretch>
            <a:fillRect/>
          </a:stretch>
        </p:blipFill>
        <p:spPr bwMode="auto">
          <a:xfrm>
            <a:off x="0" y="-11113"/>
            <a:ext cx="9144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6353175"/>
            <a:ext cx="9144000" cy="0"/>
          </a:xfrm>
          <a:prstGeom prst="line">
            <a:avLst/>
          </a:prstGeom>
          <a:noFill/>
          <a:ln w="9525">
            <a:solidFill>
              <a:srgbClr val="B9591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052" name="Picture 24" descr="bloustein_white"/>
          <p:cNvPicPr>
            <a:picLocks noChangeAspect="1" noChangeArrowheads="1"/>
          </p:cNvPicPr>
          <p:nvPr/>
        </p:nvPicPr>
        <p:blipFill>
          <a:blip r:embed="rId14" cstate="print"/>
          <a:srcRect l="3738" t="11940" r="4672" b="6966"/>
          <a:stretch>
            <a:fillRect/>
          </a:stretch>
        </p:blipFill>
        <p:spPr bwMode="auto">
          <a:xfrm>
            <a:off x="114300" y="52388"/>
            <a:ext cx="2085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790575"/>
            <a:ext cx="85629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704975"/>
            <a:ext cx="85820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93688" y="64135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>
                <a:solidFill>
                  <a:schemeClr val="accent1"/>
                </a:solidFill>
                <a:latin typeface="Verdana" pitchFamily="34" charset="0"/>
              </a:rPr>
              <a:t>Michael Greenberg</a:t>
            </a: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4591050" y="2127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Verdana" pitchFamily="34" charset="0"/>
                <a:cs typeface="+mn-cs"/>
              </a:rPr>
              <a:t>Optional Presentation Title 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865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A9109F-42D2-457E-B898-CD2B677AA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63E6F"/>
            </a:gs>
            <a:gs pos="49000">
              <a:srgbClr val="1C4F8C"/>
            </a:gs>
            <a:gs pos="100000">
              <a:srgbClr val="163E6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4" descr="bloustein_white"/>
          <p:cNvPicPr>
            <a:picLocks noChangeAspect="1" noChangeArrowheads="1"/>
          </p:cNvPicPr>
          <p:nvPr/>
        </p:nvPicPr>
        <p:blipFill>
          <a:blip r:embed="rId13" cstate="print"/>
          <a:srcRect l="3738" t="11940" r="4672" b="6966"/>
          <a:stretch>
            <a:fillRect/>
          </a:stretch>
        </p:blipFill>
        <p:spPr bwMode="auto">
          <a:xfrm>
            <a:off x="114300" y="52388"/>
            <a:ext cx="2085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790575"/>
            <a:ext cx="85629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919163"/>
          </a:xfrm>
          <a:prstGeom prst="rect">
            <a:avLst/>
          </a:prstGeom>
          <a:solidFill>
            <a:srgbClr val="163E6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704975"/>
            <a:ext cx="858202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865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F5F5F"/>
                </a:solidFill>
                <a:latin typeface="Arial" charset="0"/>
              </a:defRPr>
            </a:lvl1pPr>
          </a:lstStyle>
          <a:p>
            <a:fld id="{45DB86B8-7A39-4D1B-9C43-246431B70B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561"/>
            <a:ext cx="1971675" cy="65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242968" y="117562"/>
            <a:ext cx="1680369" cy="809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-152400" y="906619"/>
            <a:ext cx="9448800" cy="77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Predicting Individual Preparedness &amp; Assistance: Sandy and Irene Experiences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Michael Greenberg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>
                <a:solidFill>
                  <a:schemeClr val="accent5"/>
                </a:solidFill>
              </a:rPr>
              <a:t>June 2013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Predicting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Experiences:</a:t>
            </a:r>
          </a:p>
          <a:p>
            <a:r>
              <a:rPr lang="en-US" sz="2400" dirty="0"/>
              <a:t>Impacted by Irene</a:t>
            </a:r>
          </a:p>
          <a:p>
            <a:r>
              <a:rPr lang="en-US" sz="2400" dirty="0"/>
              <a:t>Death or injury to family member or friend </a:t>
            </a:r>
          </a:p>
          <a:p>
            <a:r>
              <a:rPr lang="en-US" sz="2400" dirty="0"/>
              <a:t>Flashbulb memories of Katrina, Irene, Sandy</a:t>
            </a:r>
          </a:p>
          <a:p>
            <a:r>
              <a:rPr lang="en-US" sz="2800" dirty="0"/>
              <a:t>Values and Preferences:</a:t>
            </a:r>
          </a:p>
          <a:p>
            <a:r>
              <a:rPr lang="en-US" sz="2400" dirty="0"/>
              <a:t>2+ children in the home</a:t>
            </a:r>
          </a:p>
          <a:p>
            <a:r>
              <a:rPr lang="en-US" sz="2400" dirty="0"/>
              <a:t>Multiple automobiles</a:t>
            </a:r>
          </a:p>
          <a:p>
            <a:r>
              <a:rPr lang="en-US" sz="2400" dirty="0"/>
              <a:t>Excellent self-rated health &amp; age 35-64</a:t>
            </a:r>
          </a:p>
          <a:p>
            <a:r>
              <a:rPr lang="en-US" sz="2400" dirty="0"/>
              <a:t>People rely on gov’t to do things that they should do for themselves and distrust gov’t, including </a:t>
            </a:r>
            <a:r>
              <a:rPr lang="en-US" sz="2400" dirty="0" smtClean="0"/>
              <a:t>local.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Four Research Questions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What proportion of the NJ’s population supports risk-reducing land use and building policies in flood prone areas? And why?</a:t>
            </a:r>
          </a:p>
          <a:p>
            <a:r>
              <a:rPr lang="en-US" dirty="0" smtClean="0"/>
              <a:t>2.	What impact has Superstorm Sandy had on public perception of global climate change? And why?</a:t>
            </a:r>
          </a:p>
          <a:p>
            <a:r>
              <a:rPr lang="en-US" dirty="0" smtClean="0"/>
              <a:t>3. 	How were transit, energy delivery, and other infrastructure impacted by the storm? What are public perceptions of those impacts? And why?</a:t>
            </a:r>
          </a:p>
          <a:p>
            <a:r>
              <a:rPr lang="en-US" dirty="0" smtClean="0"/>
              <a:t>4. 	Can we predict assistance and how is it associated with preparedness, situation, needs and constraints? 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1750 samples</a:t>
            </a:r>
          </a:p>
          <a:p>
            <a:r>
              <a:rPr lang="en-US" dirty="0" smtClean="0"/>
              <a:t>65% landline, 35% cell phone</a:t>
            </a:r>
          </a:p>
          <a:p>
            <a:r>
              <a:rPr lang="en-US" dirty="0" smtClean="0"/>
              <a:t>February 13-March 27, 2013</a:t>
            </a:r>
          </a:p>
          <a:p>
            <a:r>
              <a:rPr lang="en-US" dirty="0" smtClean="0"/>
              <a:t>Sample divided into two groups with 875 receiving land use/building management questions and global climate change questions and the other 875 receiving the infrastructure and preparedness-outcome questions.</a:t>
            </a:r>
          </a:p>
          <a:p>
            <a:r>
              <a:rPr lang="en-US" dirty="0" smtClean="0"/>
              <a:t>All received key predictor questions about global climate change, trust, cost, and demographics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we predict assistance and how is it associated with preparedness, situation, needs and constraints?</a:t>
            </a:r>
          </a:p>
        </p:txBody>
      </p:sp>
    </p:spTree>
    <p:extLst>
      <p:ext uri="{BB962C8B-B14F-4D97-AF65-F5344CB8AC3E}">
        <p14:creationId xmlns:p14="http://schemas.microsoft.com/office/powerpoint/2010/main" val="41708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14399"/>
            <a:ext cx="8562975" cy="684213"/>
          </a:xfrm>
        </p:spPr>
        <p:txBody>
          <a:bodyPr/>
          <a:lstStyle/>
          <a:p>
            <a:r>
              <a:rPr lang="en-US" sz="2000" dirty="0"/>
              <a:t>TABLE 1—Proportion of Respondents Who </a:t>
            </a:r>
            <a:r>
              <a:rPr lang="en-US" sz="2000" dirty="0" smtClean="0"/>
              <a:t>Provided Assistance During Irene or Sandy   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504628"/>
              </p:ext>
            </p:extLst>
          </p:nvPr>
        </p:nvGraphicFramePr>
        <p:xfrm>
          <a:off x="533400" y="1828800"/>
          <a:ext cx="7772400" cy="3952074"/>
        </p:xfrm>
        <a:graphic>
          <a:graphicData uri="http://schemas.openxmlformats.org/drawingml/2006/table">
            <a:tbl>
              <a:tblPr firstRow="1" firstCol="1" lastCol="1" bandRow="1" bandCol="1">
                <a:tableStyleId>{B301B821-A1FF-4177-AEE7-76D212191A09}</a:tableStyleId>
              </a:tblPr>
              <a:tblGrid>
                <a:gridCol w="6477000"/>
                <a:gridCol w="1295400"/>
              </a:tblGrid>
              <a:tr h="510361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Summary </a:t>
                      </a:r>
                    </a:p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% of all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Did not provide assistance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41.1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8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Provided assistance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3+ types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Avg.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58.9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8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Food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Clothing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Shelter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Water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56.8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32.6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24.2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23.6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Length of service: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Mode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8.7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62975" cy="1371600"/>
          </a:xfrm>
        </p:spPr>
        <p:txBody>
          <a:bodyPr/>
          <a:lstStyle/>
          <a:p>
            <a:r>
              <a:rPr lang="en-US" sz="3200" dirty="0" smtClean="0"/>
              <a:t>Predicting Assistance (59%)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2514600"/>
            <a:ext cx="8582025" cy="3724274"/>
          </a:xfrm>
        </p:spPr>
        <p:txBody>
          <a:bodyPr/>
          <a:lstStyle/>
          <a:p>
            <a:r>
              <a:rPr lang="en-US" sz="2400" dirty="0" smtClean="0"/>
              <a:t>Preparedness by far strongest predictor (OR=1.37)</a:t>
            </a:r>
          </a:p>
          <a:p>
            <a:r>
              <a:rPr lang="en-US" sz="2000" dirty="0" smtClean="0"/>
              <a:t>Preparedness 0 -– Assistance 23%</a:t>
            </a:r>
          </a:p>
          <a:p>
            <a:r>
              <a:rPr lang="en-US" sz="2000" dirty="0" smtClean="0"/>
              <a:t>                    1 --  42%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2 --  56%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3-6 --  70%  (asymptotic)   </a:t>
            </a:r>
          </a:p>
          <a:p>
            <a:r>
              <a:rPr lang="en-US" dirty="0" smtClean="0"/>
              <a:t>Situational variables:</a:t>
            </a:r>
          </a:p>
          <a:p>
            <a:r>
              <a:rPr lang="en-US" sz="1800" dirty="0" smtClean="0"/>
              <a:t>Age 35-64 (OR=1.57)</a:t>
            </a:r>
          </a:p>
          <a:p>
            <a:r>
              <a:rPr lang="en-US" sz="1800" dirty="0" smtClean="0"/>
              <a:t>Persons in home with a pre-existing condition (OR=1.46)</a:t>
            </a:r>
          </a:p>
          <a:p>
            <a:r>
              <a:rPr lang="en-US" sz="1800" dirty="0" smtClean="0"/>
              <a:t>Rates personal health as not excellent (OR=0.64)</a:t>
            </a:r>
          </a:p>
          <a:p>
            <a:r>
              <a:rPr lang="en-US" sz="1800" dirty="0" smtClean="0"/>
              <a:t>Experienced data of family, friend during Sandy (OR=2.86)</a:t>
            </a:r>
          </a:p>
        </p:txBody>
      </p:sp>
    </p:spTree>
    <p:extLst>
      <p:ext uri="{BB962C8B-B14F-4D97-AF65-F5344CB8AC3E}">
        <p14:creationId xmlns:p14="http://schemas.microsoft.com/office/powerpoint/2010/main" val="8077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790574"/>
            <a:ext cx="8562975" cy="1190625"/>
          </a:xfrm>
        </p:spPr>
        <p:txBody>
          <a:bodyPr/>
          <a:lstStyle/>
          <a:p>
            <a:r>
              <a:rPr lang="en-US" dirty="0" smtClean="0"/>
              <a:t>Preparedness, Assistance &amp; Group 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2133599"/>
            <a:ext cx="8582025" cy="4105275"/>
          </a:xfrm>
        </p:spPr>
        <p:txBody>
          <a:bodyPr/>
          <a:lstStyle/>
          <a:p>
            <a:r>
              <a:rPr lang="en-US" dirty="0" smtClean="0"/>
              <a:t>Almost 60% of those who provided assistance were also part of a group that provided assistance.</a:t>
            </a:r>
          </a:p>
          <a:p>
            <a:r>
              <a:rPr lang="en-US" dirty="0" smtClean="0"/>
              <a:t>Persons who belonged to an organized religious group or another group such as Red Cross, Salvation Army were the  most prepared and provided assistance for longer period of time. </a:t>
            </a:r>
          </a:p>
          <a:p>
            <a:r>
              <a:rPr lang="en-US" dirty="0" smtClean="0"/>
              <a:t>Those who belonged to secular community groups provided a similar number of types of aid but for a shorter period of time. </a:t>
            </a:r>
          </a:p>
        </p:txBody>
      </p:sp>
    </p:spTree>
    <p:extLst>
      <p:ext uri="{BB962C8B-B14F-4D97-AF65-F5344CB8AC3E}">
        <p14:creationId xmlns:p14="http://schemas.microsoft.com/office/powerpoint/2010/main" val="5259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&amp; 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efficacious is the assistance provided by individuals during and after an event?</a:t>
            </a:r>
          </a:p>
          <a:p>
            <a:r>
              <a:rPr lang="en-US" dirty="0" smtClean="0"/>
              <a:t>How can it be made more effective, that is, responsive to needs of neighbors, relatives and friends and consistent with needs of public health and emergency response community?</a:t>
            </a:r>
          </a:p>
          <a:p>
            <a:r>
              <a:rPr lang="en-US" dirty="0" smtClean="0"/>
              <a:t>What kinds of risk communication and training is needed toward this end? </a:t>
            </a:r>
          </a:p>
          <a:p>
            <a:r>
              <a:rPr lang="en-US" dirty="0" smtClean="0"/>
              <a:t>Seniors are at much higher risk. Yet, how many seniors provide assistance during these events?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4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Levels of Preparedness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6 types measured:</a:t>
            </a:r>
          </a:p>
          <a:p>
            <a:r>
              <a:rPr lang="en-US" dirty="0"/>
              <a:t>Have fire extinguisher (77%)</a:t>
            </a:r>
          </a:p>
          <a:p>
            <a:r>
              <a:rPr lang="en-US" dirty="0"/>
              <a:t>Have a family communication plan (47%)</a:t>
            </a:r>
          </a:p>
          <a:p>
            <a:r>
              <a:rPr lang="en-US" dirty="0"/>
              <a:t>Have an extended stay at home plan (42%)</a:t>
            </a:r>
          </a:p>
          <a:p>
            <a:r>
              <a:rPr lang="en-US" dirty="0"/>
              <a:t>Have a emergency supply kit (45%)</a:t>
            </a:r>
          </a:p>
          <a:p>
            <a:r>
              <a:rPr lang="en-US" dirty="0"/>
              <a:t>Have a place to meet (35%)</a:t>
            </a:r>
          </a:p>
          <a:p>
            <a:r>
              <a:rPr lang="en-US" dirty="0"/>
              <a:t>Have a generator (29%)</a:t>
            </a:r>
          </a:p>
          <a:p>
            <a:r>
              <a:rPr lang="en-US" dirty="0"/>
              <a:t>Average is 2.7</a:t>
            </a:r>
          </a:p>
          <a:p>
            <a:r>
              <a:rPr lang="en-US" dirty="0"/>
              <a:t>25% have 0 or 1</a:t>
            </a:r>
          </a:p>
          <a:p>
            <a:r>
              <a:rPr lang="en-US" dirty="0"/>
              <a:t>33% have 4-6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5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D5311"/>
      </a:accent1>
      <a:accent2>
        <a:srgbClr val="3C5F7C"/>
      </a:accent2>
      <a:accent3>
        <a:srgbClr val="FFFFFF"/>
      </a:accent3>
      <a:accent4>
        <a:srgbClr val="000000"/>
      </a:accent4>
      <a:accent5>
        <a:srgbClr val="D3B3AA"/>
      </a:accent5>
      <a:accent6>
        <a:srgbClr val="355570"/>
      </a:accent6>
      <a:hlink>
        <a:srgbClr val="3C5F7C"/>
      </a:hlink>
      <a:folHlink>
        <a:srgbClr val="AD5311"/>
      </a:folHlink>
    </a:clrScheme>
    <a:fontScheme name="1_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000099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3C5F7C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D5311"/>
      </a:accent1>
      <a:accent2>
        <a:srgbClr val="3C5F7C"/>
      </a:accent2>
      <a:accent3>
        <a:srgbClr val="FFFFFF"/>
      </a:accent3>
      <a:accent4>
        <a:srgbClr val="000000"/>
      </a:accent4>
      <a:accent5>
        <a:srgbClr val="D3B3AA"/>
      </a:accent5>
      <a:accent6>
        <a:srgbClr val="355570"/>
      </a:accent6>
      <a:hlink>
        <a:srgbClr val="3C5F7C"/>
      </a:hlink>
      <a:folHlink>
        <a:srgbClr val="AD5311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000099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3C5F7C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D5311"/>
      </a:accent1>
      <a:accent2>
        <a:srgbClr val="3C5F7C"/>
      </a:accent2>
      <a:accent3>
        <a:srgbClr val="FFFFFF"/>
      </a:accent3>
      <a:accent4>
        <a:srgbClr val="000000"/>
      </a:accent4>
      <a:accent5>
        <a:srgbClr val="D3B3AA"/>
      </a:accent5>
      <a:accent6>
        <a:srgbClr val="355570"/>
      </a:accent6>
      <a:hlink>
        <a:srgbClr val="3C5F7C"/>
      </a:hlink>
      <a:folHlink>
        <a:srgbClr val="AD5311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000099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D5311"/>
        </a:accent1>
        <a:accent2>
          <a:srgbClr val="3C5F7C"/>
        </a:accent2>
        <a:accent3>
          <a:srgbClr val="FFFFFF"/>
        </a:accent3>
        <a:accent4>
          <a:srgbClr val="000000"/>
        </a:accent4>
        <a:accent5>
          <a:srgbClr val="D3B3AA"/>
        </a:accent5>
        <a:accent6>
          <a:srgbClr val="355570"/>
        </a:accent6>
        <a:hlink>
          <a:srgbClr val="3C5F7C"/>
        </a:hlink>
        <a:folHlink>
          <a:srgbClr val="AD53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BlousteinTemplate</Template>
  <TotalTime>1933</TotalTime>
  <Words>512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1_Blank Presentation</vt:lpstr>
      <vt:lpstr>Blank Presentation</vt:lpstr>
      <vt:lpstr>2_Blank Presentation</vt:lpstr>
      <vt:lpstr>Predicting Individual Preparedness &amp; Assistance: Sandy and Irene Experiences </vt:lpstr>
      <vt:lpstr>             Four Research Questions </vt:lpstr>
      <vt:lpstr>                         Survey </vt:lpstr>
      <vt:lpstr>                    Question </vt:lpstr>
      <vt:lpstr>TABLE 1—Proportion of Respondents Who Provided Assistance During Irene or Sandy    </vt:lpstr>
      <vt:lpstr>Predicting Assistance (59%)</vt:lpstr>
      <vt:lpstr>Preparedness, Assistance &amp; Group Membership </vt:lpstr>
      <vt:lpstr>Implications &amp; Next Steps </vt:lpstr>
      <vt:lpstr>Levels of Preparedness </vt:lpstr>
      <vt:lpstr>Predicting Preparedness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Homeland Security and the Mass Media: Improving Interactions</dc:title>
  <dc:creator>mrg</dc:creator>
  <cp:lastModifiedBy>Linda Casals</cp:lastModifiedBy>
  <cp:revision>96</cp:revision>
  <cp:lastPrinted>2013-04-25T18:59:19Z</cp:lastPrinted>
  <dcterms:created xsi:type="dcterms:W3CDTF">2008-10-12T17:30:42Z</dcterms:created>
  <dcterms:modified xsi:type="dcterms:W3CDTF">2013-05-30T14:25:49Z</dcterms:modified>
</cp:coreProperties>
</file>