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7" r:id="rId2"/>
    <p:sldId id="281" r:id="rId3"/>
    <p:sldId id="358" r:id="rId4"/>
    <p:sldId id="350" r:id="rId5"/>
    <p:sldId id="359" r:id="rId6"/>
    <p:sldId id="351" r:id="rId7"/>
    <p:sldId id="352" r:id="rId8"/>
    <p:sldId id="331" r:id="rId9"/>
    <p:sldId id="336" r:id="rId10"/>
    <p:sldId id="332" r:id="rId11"/>
    <p:sldId id="360" r:id="rId12"/>
    <p:sldId id="361" r:id="rId13"/>
    <p:sldId id="362" r:id="rId14"/>
    <p:sldId id="364" r:id="rId15"/>
    <p:sldId id="363" r:id="rId16"/>
    <p:sldId id="354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22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hmoud\Desktop\work\SURVEY%20DATA%20COLLECTIO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hmoud\Desktop\work\SURVEY%20DATA%20COLLECTION%20scrambled.xlsm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hmoud\Desktop\work\SURVEY%20DATA%20COLLECTION%20scrambled.xlsm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hmoud\Desktop\work\SURVEY%20DATA%20COLLECTION%20scrambled.xlsm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hmoud\Desktop\work\SURVEY%20DATA%20COLLECTION%20scrambled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hmoud\Desktop\work\SURVEY%20DATA%20COLLECTION%20scrambled.xlsm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hmoud\Desktop\work\SURVEY%20DATA%20COLLECTION%20scrambled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hmoud\Desktop\work\SURVEY%20DATA%20COLLECTION%20scrambled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hmoud\Desktop\work\SURVEY%20DATA%20COLLECTI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hmoud\Desktop\work\SURVEY%20DATA%20COLLECTI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hmoud\Desktop\work\SURVEY%20DATA%20COLLECTI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hmoud\Desktop\work\SURVEY%20DATA%20COLLEC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aseline="0"/>
            </a:pPr>
            <a:r>
              <a:rPr lang="en-US" sz="2000" baseline="0" dirty="0"/>
              <a:t>Age of Household Members</a:t>
            </a:r>
            <a:endParaRPr lang="en-US" sz="2000" dirty="0"/>
          </a:p>
        </c:rich>
      </c:tx>
      <c:layout>
        <c:manualLayout>
          <c:xMode val="edge"/>
          <c:yMode val="edge"/>
          <c:x val="0.18109203562669421"/>
          <c:y val="5.9259092613423325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Responders by Age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2400" baseline="0"/>
                  </a:pPr>
                  <a:endParaRPr lang="en-US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2400" baseline="0"/>
                  </a:pPr>
                  <a:endParaRPr lang="en-US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2400" baseline="0"/>
                  </a:pPr>
                  <a:endParaRPr lang="en-US"/>
                </a:p>
              </c:txPr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400" dirty="0"/>
                      <a:t>29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aseline="0"/>
                </a:pPr>
                <a:endParaRPr lang="en-US"/>
              </a:p>
            </c:txPr>
            <c:showVal val="1"/>
            <c:showLeaderLines val="1"/>
          </c:dLbls>
          <c:cat>
            <c:strRef>
              <c:f>'Sheet1'!$A$2:$A$5</c:f>
              <c:strCache>
                <c:ptCount val="4"/>
                <c:pt idx="0">
                  <c:v>&lt; 20</c:v>
                </c:pt>
                <c:pt idx="1">
                  <c:v>20 - 40</c:v>
                </c:pt>
                <c:pt idx="2">
                  <c:v>40 - 60</c:v>
                </c:pt>
                <c:pt idx="3">
                  <c:v>&gt; 60</c:v>
                </c:pt>
              </c:strCache>
            </c:strRef>
          </c:cat>
          <c:val>
            <c:numRef>
              <c:f>'Sheet1'!$B$2:$B$5</c:f>
              <c:numCache>
                <c:formatCode>General</c:formatCode>
                <c:ptCount val="4"/>
                <c:pt idx="0">
                  <c:v>14</c:v>
                </c:pt>
                <c:pt idx="1">
                  <c:v>25</c:v>
                </c:pt>
                <c:pt idx="2">
                  <c:v>43</c:v>
                </c:pt>
                <c:pt idx="3">
                  <c:v>29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692267974699879"/>
          <c:y val="0.19820697412823396"/>
          <c:w val="0.25382327209098876"/>
          <c:h val="0.73353864100320798"/>
        </c:manualLayout>
      </c:layout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Social</a:t>
            </a:r>
            <a:r>
              <a:rPr lang="en-US" sz="1400" baseline="0"/>
              <a:t> Networking</a:t>
            </a:r>
            <a:endParaRPr lang="en-US" sz="1400"/>
          </a:p>
        </c:rich>
      </c:tx>
      <c:layout>
        <c:manualLayout>
          <c:xMode val="edge"/>
          <c:yMode val="edge"/>
          <c:x val="0.19241607956900122"/>
          <c:y val="3.8461538461538464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Sheet3!$G$3</c:f>
              <c:strCache>
                <c:ptCount val="1"/>
                <c:pt idx="0">
                  <c:v>Normal Conditions</c:v>
                </c:pt>
              </c:strCache>
            </c:strRef>
          </c:tx>
          <c:cat>
            <c:strRef>
              <c:f>Sheet3!$F$4:$F$7</c:f>
              <c:strCache>
                <c:ptCount val="4"/>
                <c:pt idx="0">
                  <c:v>No Usage</c:v>
                </c:pt>
                <c:pt idx="1">
                  <c:v>Low Usage</c:v>
                </c:pt>
                <c:pt idx="2">
                  <c:v>Medium Usage </c:v>
                </c:pt>
                <c:pt idx="3">
                  <c:v>High Usage</c:v>
                </c:pt>
              </c:strCache>
            </c:strRef>
          </c:cat>
          <c:val>
            <c:numRef>
              <c:f>Sheet3!$G$4:$G$7</c:f>
              <c:numCache>
                <c:formatCode>General</c:formatCode>
                <c:ptCount val="4"/>
                <c:pt idx="0">
                  <c:v>26</c:v>
                </c:pt>
                <c:pt idx="1">
                  <c:v>10</c:v>
                </c:pt>
                <c:pt idx="2">
                  <c:v>14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Sheet3!$H$3</c:f>
              <c:strCache>
                <c:ptCount val="1"/>
                <c:pt idx="0">
                  <c:v>During Hurricane Sandy</c:v>
                </c:pt>
              </c:strCache>
            </c:strRef>
          </c:tx>
          <c:cat>
            <c:strRef>
              <c:f>Sheet3!$F$4:$F$7</c:f>
              <c:strCache>
                <c:ptCount val="4"/>
                <c:pt idx="0">
                  <c:v>No Usage</c:v>
                </c:pt>
                <c:pt idx="1">
                  <c:v>Low Usage</c:v>
                </c:pt>
                <c:pt idx="2">
                  <c:v>Medium Usage </c:v>
                </c:pt>
                <c:pt idx="3">
                  <c:v>High Usage</c:v>
                </c:pt>
              </c:strCache>
            </c:strRef>
          </c:cat>
          <c:val>
            <c:numRef>
              <c:f>Sheet3!$H$4:$H$7</c:f>
              <c:numCache>
                <c:formatCode>General</c:formatCode>
                <c:ptCount val="4"/>
                <c:pt idx="0">
                  <c:v>39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axId val="143477760"/>
        <c:axId val="181267072"/>
      </c:barChart>
      <c:catAx>
        <c:axId val="143477760"/>
        <c:scaling>
          <c:orientation val="minMax"/>
        </c:scaling>
        <c:axPos val="b"/>
        <c:tickLblPos val="nextTo"/>
        <c:crossAx val="181267072"/>
        <c:crosses val="autoZero"/>
        <c:auto val="1"/>
        <c:lblAlgn val="ctr"/>
        <c:lblOffset val="100"/>
      </c:catAx>
      <c:valAx>
        <c:axId val="181267072"/>
        <c:scaling>
          <c:orientation val="minMax"/>
        </c:scaling>
        <c:axPos val="l"/>
        <c:majorGridlines/>
        <c:numFmt formatCode="General" sourceLinked="1"/>
        <c:tickLblPos val="nextTo"/>
        <c:crossAx val="143477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99553345305516"/>
          <c:y val="0.11514132848778516"/>
          <c:w val="0.33646060689782203"/>
          <c:h val="0.80875529981829197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aseline="0"/>
            </a:pPr>
            <a:r>
              <a:rPr lang="en-US" sz="2400" baseline="0" dirty="0"/>
              <a:t>The </a:t>
            </a:r>
            <a:r>
              <a:rPr lang="en-US" sz="2400" baseline="0" dirty="0" smtClean="0"/>
              <a:t>effect </a:t>
            </a:r>
            <a:r>
              <a:rPr lang="en-US" sz="2400" baseline="0" dirty="0"/>
              <a:t>of </a:t>
            </a:r>
            <a:r>
              <a:rPr lang="en-US" sz="2400" baseline="0" dirty="0" smtClean="0"/>
              <a:t>different information sources on </a:t>
            </a:r>
            <a:r>
              <a:rPr lang="en-US" sz="2400" baseline="0" dirty="0"/>
              <a:t>evacuation decision making</a:t>
            </a:r>
          </a:p>
        </c:rich>
      </c:tx>
      <c:layout>
        <c:manualLayout>
          <c:xMode val="edge"/>
          <c:yMode val="edge"/>
          <c:x val="5.0284667541557304E-2"/>
          <c:y val="0"/>
        </c:manualLayout>
      </c:layout>
    </c:title>
    <c:plotArea>
      <c:layout>
        <c:manualLayout>
          <c:layoutTarget val="inner"/>
          <c:xMode val="edge"/>
          <c:yMode val="edge"/>
          <c:x val="0.10379267601110104"/>
          <c:y val="0.14787878787878789"/>
          <c:w val="0.63873654416524861"/>
          <c:h val="0.55181983370959808"/>
        </c:manualLayout>
      </c:layout>
      <c:barChart>
        <c:barDir val="col"/>
        <c:grouping val="clustered"/>
        <c:ser>
          <c:idx val="0"/>
          <c:order val="0"/>
          <c:tx>
            <c:strRef>
              <c:f>Sheet1!$AI$365</c:f>
              <c:strCache>
                <c:ptCount val="1"/>
                <c:pt idx="0">
                  <c:v>No Impact</c:v>
                </c:pt>
              </c:strCache>
            </c:strRef>
          </c:tx>
          <c:cat>
            <c:strRef>
              <c:f>Sheet1!$AJ$364:$AP$364</c:f>
              <c:strCache>
                <c:ptCount val="7"/>
                <c:pt idx="0">
                  <c:v>Authorities' In-person Instructions</c:v>
                </c:pt>
                <c:pt idx="1">
                  <c:v>Printed periodicals</c:v>
                </c:pt>
                <c:pt idx="2">
                  <c:v>Tv or radio</c:v>
                </c:pt>
                <c:pt idx="3">
                  <c:v>Internet news sources</c:v>
                </c:pt>
                <c:pt idx="4">
                  <c:v>friends/family</c:v>
                </c:pt>
                <c:pt idx="5">
                  <c:v>observed hazards</c:v>
                </c:pt>
                <c:pt idx="6">
                  <c:v>Observed evacuations</c:v>
                </c:pt>
              </c:strCache>
            </c:strRef>
          </c:cat>
          <c:val>
            <c:numRef>
              <c:f>Sheet1!$AJ$365:$AP$365</c:f>
              <c:numCache>
                <c:formatCode>General</c:formatCode>
                <c:ptCount val="7"/>
                <c:pt idx="0">
                  <c:v>22</c:v>
                </c:pt>
                <c:pt idx="1">
                  <c:v>29</c:v>
                </c:pt>
                <c:pt idx="2">
                  <c:v>15</c:v>
                </c:pt>
                <c:pt idx="3">
                  <c:v>21</c:v>
                </c:pt>
                <c:pt idx="4">
                  <c:v>18</c:v>
                </c:pt>
                <c:pt idx="5">
                  <c:v>20</c:v>
                </c:pt>
                <c:pt idx="6">
                  <c:v>26</c:v>
                </c:pt>
              </c:numCache>
            </c:numRef>
          </c:val>
        </c:ser>
        <c:ser>
          <c:idx val="1"/>
          <c:order val="1"/>
          <c:tx>
            <c:strRef>
              <c:f>Sheet1!$AI$366</c:f>
              <c:strCache>
                <c:ptCount val="1"/>
                <c:pt idx="0">
                  <c:v>Slight Impact</c:v>
                </c:pt>
              </c:strCache>
            </c:strRef>
          </c:tx>
          <c:cat>
            <c:strRef>
              <c:f>Sheet1!$AJ$364:$AP$364</c:f>
              <c:strCache>
                <c:ptCount val="7"/>
                <c:pt idx="0">
                  <c:v>Authorities' In-person Instructions</c:v>
                </c:pt>
                <c:pt idx="1">
                  <c:v>Printed periodicals</c:v>
                </c:pt>
                <c:pt idx="2">
                  <c:v>Tv or radio</c:v>
                </c:pt>
                <c:pt idx="3">
                  <c:v>Internet news sources</c:v>
                </c:pt>
                <c:pt idx="4">
                  <c:v>friends/family</c:v>
                </c:pt>
                <c:pt idx="5">
                  <c:v>observed hazards</c:v>
                </c:pt>
                <c:pt idx="6">
                  <c:v>Observed evacuations</c:v>
                </c:pt>
              </c:strCache>
            </c:strRef>
          </c:cat>
          <c:val>
            <c:numRef>
              <c:f>Sheet1!$AJ$366:$AP$366</c:f>
              <c:numCache>
                <c:formatCode>General</c:formatCode>
                <c:ptCount val="7"/>
                <c:pt idx="0">
                  <c:v>6</c:v>
                </c:pt>
                <c:pt idx="1">
                  <c:v>9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Sheet1!$AI$367</c:f>
              <c:strCache>
                <c:ptCount val="1"/>
                <c:pt idx="0">
                  <c:v>Moderate Impact</c:v>
                </c:pt>
              </c:strCache>
            </c:strRef>
          </c:tx>
          <c:cat>
            <c:strRef>
              <c:f>Sheet1!$AJ$364:$AP$364</c:f>
              <c:strCache>
                <c:ptCount val="7"/>
                <c:pt idx="0">
                  <c:v>Authorities' In-person Instructions</c:v>
                </c:pt>
                <c:pt idx="1">
                  <c:v>Printed periodicals</c:v>
                </c:pt>
                <c:pt idx="2">
                  <c:v>Tv or radio</c:v>
                </c:pt>
                <c:pt idx="3">
                  <c:v>Internet news sources</c:v>
                </c:pt>
                <c:pt idx="4">
                  <c:v>friends/family</c:v>
                </c:pt>
                <c:pt idx="5">
                  <c:v>observed hazards</c:v>
                </c:pt>
                <c:pt idx="6">
                  <c:v>Observed evacuations</c:v>
                </c:pt>
              </c:strCache>
            </c:strRef>
          </c:cat>
          <c:val>
            <c:numRef>
              <c:f>Sheet1!$AJ$367:$AP$367</c:f>
              <c:numCache>
                <c:formatCode>General</c:formatCode>
                <c:ptCount val="7"/>
                <c:pt idx="0">
                  <c:v>5</c:v>
                </c:pt>
                <c:pt idx="1">
                  <c:v>6</c:v>
                </c:pt>
                <c:pt idx="2">
                  <c:v>10</c:v>
                </c:pt>
                <c:pt idx="3">
                  <c:v>9</c:v>
                </c:pt>
                <c:pt idx="4">
                  <c:v>15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Sheet1!$AI$368</c:f>
              <c:strCache>
                <c:ptCount val="1"/>
                <c:pt idx="0">
                  <c:v>Strong Impact</c:v>
                </c:pt>
              </c:strCache>
            </c:strRef>
          </c:tx>
          <c:cat>
            <c:strRef>
              <c:f>Sheet1!$AJ$364:$AP$364</c:f>
              <c:strCache>
                <c:ptCount val="7"/>
                <c:pt idx="0">
                  <c:v>Authorities' In-person Instructions</c:v>
                </c:pt>
                <c:pt idx="1">
                  <c:v>Printed periodicals</c:v>
                </c:pt>
                <c:pt idx="2">
                  <c:v>Tv or radio</c:v>
                </c:pt>
                <c:pt idx="3">
                  <c:v>Internet news sources</c:v>
                </c:pt>
                <c:pt idx="4">
                  <c:v>friends/family</c:v>
                </c:pt>
                <c:pt idx="5">
                  <c:v>observed hazards</c:v>
                </c:pt>
                <c:pt idx="6">
                  <c:v>Observed evacuations</c:v>
                </c:pt>
              </c:strCache>
            </c:strRef>
          </c:cat>
          <c:val>
            <c:numRef>
              <c:f>Sheet1!$AJ$368:$AP$368</c:f>
              <c:numCache>
                <c:formatCode>General</c:formatCode>
                <c:ptCount val="7"/>
                <c:pt idx="0">
                  <c:v>16</c:v>
                </c:pt>
                <c:pt idx="1">
                  <c:v>4</c:v>
                </c:pt>
                <c:pt idx="2">
                  <c:v>18</c:v>
                </c:pt>
                <c:pt idx="3">
                  <c:v>10</c:v>
                </c:pt>
                <c:pt idx="4">
                  <c:v>7</c:v>
                </c:pt>
                <c:pt idx="5">
                  <c:v>23</c:v>
                </c:pt>
                <c:pt idx="6">
                  <c:v>15</c:v>
                </c:pt>
              </c:numCache>
            </c:numRef>
          </c:val>
        </c:ser>
        <c:axId val="141676544"/>
        <c:axId val="141678080"/>
      </c:barChart>
      <c:catAx>
        <c:axId val="141676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41678080"/>
        <c:crosses val="autoZero"/>
        <c:auto val="1"/>
        <c:lblAlgn val="ctr"/>
        <c:lblOffset val="100"/>
      </c:catAx>
      <c:valAx>
        <c:axId val="141678080"/>
        <c:scaling>
          <c:orientation val="minMax"/>
        </c:scaling>
        <c:axPos val="l"/>
        <c:numFmt formatCode="General" sourceLinked="1"/>
        <c:tickLblPos val="nextTo"/>
        <c:crossAx val="1416765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 baseline="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aseline="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800" baseline="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800" baseline="0"/>
            </a:pPr>
            <a:endParaRPr lang="en-US"/>
          </a:p>
        </c:txPr>
      </c:legendEntry>
      <c:layout>
        <c:manualLayout>
          <c:xMode val="edge"/>
          <c:yMode val="edge"/>
          <c:x val="0.77717266141732289"/>
          <c:y val="0.43908352632391551"/>
          <c:w val="0.21101073729420194"/>
          <c:h val="0.25729936699089084"/>
        </c:manualLayout>
      </c:layout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</c:chart>
  <c:txPr>
    <a:bodyPr/>
    <a:lstStyle/>
    <a:p>
      <a:pPr>
        <a:defRPr sz="800" baseline="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 baseline="0" dirty="0" smtClean="0"/>
              <a:t>Evacuation Distance (from Evacuee Household)</a:t>
            </a:r>
            <a:endParaRPr lang="en-US" sz="2000" baseline="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Sheet1!$BG$224:$BG$227</c:f>
              <c:strCache>
                <c:ptCount val="4"/>
                <c:pt idx="0">
                  <c:v>&lt;10 MILES</c:v>
                </c:pt>
                <c:pt idx="1">
                  <c:v>20-50</c:v>
                </c:pt>
                <c:pt idx="2">
                  <c:v>50-100</c:v>
                </c:pt>
                <c:pt idx="3">
                  <c:v>100+</c:v>
                </c:pt>
              </c:strCache>
            </c:strRef>
          </c:cat>
          <c:val>
            <c:numRef>
              <c:f>Sheet1!$BH$224:$BH$227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144914407822903"/>
          <c:y val="0.25117313460817398"/>
          <c:w val="0.14961280282442571"/>
          <c:h val="0.66083802024746907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000" dirty="0" smtClean="0"/>
              <a:t>Evacuation Time (from Evacuee Household)</a:t>
            </a:r>
            <a:endParaRPr lang="en-US" sz="2000" dirty="0"/>
          </a:p>
        </c:rich>
      </c:tx>
      <c:layout>
        <c:manualLayout>
          <c:xMode val="edge"/>
          <c:yMode val="edge"/>
          <c:x val="0.25025699912510935"/>
          <c:y val="3.7037182852143483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Sheet1!$BH$229:$BH$232</c:f>
              <c:strCache>
                <c:ptCount val="4"/>
                <c:pt idx="0">
                  <c:v>&lt;1 HOUR</c:v>
                </c:pt>
                <c:pt idx="1">
                  <c:v>1-2 HOURS</c:v>
                </c:pt>
                <c:pt idx="2">
                  <c:v>2-5 HOURS</c:v>
                </c:pt>
                <c:pt idx="3">
                  <c:v>10+ </c:v>
                </c:pt>
              </c:strCache>
            </c:strRef>
          </c:cat>
          <c:val>
            <c:numRef>
              <c:f>Sheet1!$BI$229:$BI$232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8231321084864396"/>
          <c:y val="0.2974536307961505"/>
          <c:w val="0.1899090113735783"/>
          <c:h val="0.53517585301837267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2400" dirty="0"/>
              <a:t>Social</a:t>
            </a:r>
            <a:r>
              <a:rPr lang="en-US" sz="2400" baseline="0" dirty="0"/>
              <a:t> networking programs used during evacuation</a:t>
            </a:r>
            <a:endParaRPr lang="en-US" sz="2400" dirty="0"/>
          </a:p>
        </c:rich>
      </c:tx>
      <c:layout>
        <c:manualLayout>
          <c:xMode val="edge"/>
          <c:yMode val="edge"/>
          <c:x val="2.7653451213335175E-2"/>
          <c:y val="1.7543859649122806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Sheet1!$BM$238</c:f>
              <c:strCache>
                <c:ptCount val="1"/>
                <c:pt idx="0">
                  <c:v>Used Sometimes</c:v>
                </c:pt>
              </c:strCache>
            </c:strRef>
          </c:tx>
          <c:cat>
            <c:strRef>
              <c:f>Sheet1!$BN$237:$BR$237</c:f>
              <c:strCache>
                <c:ptCount val="4"/>
                <c:pt idx="0">
                  <c:v>Facebook</c:v>
                </c:pt>
                <c:pt idx="1">
                  <c:v>Twitter</c:v>
                </c:pt>
                <c:pt idx="2">
                  <c:v>Google +</c:v>
                </c:pt>
                <c:pt idx="3">
                  <c:v>Instagram</c:v>
                </c:pt>
              </c:strCache>
            </c:strRef>
          </c:cat>
          <c:val>
            <c:numRef>
              <c:f>Sheet1!$BN$238:$BR$238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Sheet1!$BM$239</c:f>
              <c:strCache>
                <c:ptCount val="1"/>
                <c:pt idx="0">
                  <c:v>Used Daily</c:v>
                </c:pt>
              </c:strCache>
            </c:strRef>
          </c:tx>
          <c:cat>
            <c:strRef>
              <c:f>Sheet1!$BN$237:$BR$237</c:f>
              <c:strCache>
                <c:ptCount val="4"/>
                <c:pt idx="0">
                  <c:v>Facebook</c:v>
                </c:pt>
                <c:pt idx="1">
                  <c:v>Twitter</c:v>
                </c:pt>
                <c:pt idx="2">
                  <c:v>Google +</c:v>
                </c:pt>
                <c:pt idx="3">
                  <c:v>Instagram</c:v>
                </c:pt>
              </c:strCache>
            </c:strRef>
          </c:cat>
          <c:val>
            <c:numRef>
              <c:f>Sheet1!$BN$239:$BR$239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Sheet1!$BM$240</c:f>
              <c:strCache>
                <c:ptCount val="1"/>
                <c:pt idx="0">
                  <c:v>Used Hourly</c:v>
                </c:pt>
              </c:strCache>
            </c:strRef>
          </c:tx>
          <c:cat>
            <c:strRef>
              <c:f>Sheet1!$BN$237:$BR$237</c:f>
              <c:strCache>
                <c:ptCount val="4"/>
                <c:pt idx="0">
                  <c:v>Facebook</c:v>
                </c:pt>
                <c:pt idx="1">
                  <c:v>Twitter</c:v>
                </c:pt>
                <c:pt idx="2">
                  <c:v>Google +</c:v>
                </c:pt>
                <c:pt idx="3">
                  <c:v>Instagram</c:v>
                </c:pt>
              </c:strCache>
            </c:strRef>
          </c:cat>
          <c:val>
            <c:numRef>
              <c:f>Sheet1!$BN$240:$BR$240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138958336"/>
        <c:axId val="139085312"/>
      </c:barChart>
      <c:catAx>
        <c:axId val="138958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39085312"/>
        <c:crosses val="autoZero"/>
        <c:auto val="1"/>
        <c:lblAlgn val="ctr"/>
        <c:lblOffset val="100"/>
      </c:catAx>
      <c:valAx>
        <c:axId val="139085312"/>
        <c:scaling>
          <c:orientation val="minMax"/>
        </c:scaling>
        <c:axPos val="l"/>
        <c:numFmt formatCode="General" sourceLinked="1"/>
        <c:tickLblPos val="nextTo"/>
        <c:crossAx val="138958336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58680020260625321"/>
          <c:y val="0.40471404890178198"/>
          <c:w val="0.25235122395414861"/>
          <c:h val="0.24346663903854124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Owning at least one</a:t>
            </a:r>
            <a:r>
              <a:rPr lang="en-US" sz="1400" baseline="0" dirty="0"/>
              <a:t> device with internet </a:t>
            </a:r>
            <a:r>
              <a:rPr lang="en-US" sz="1400" baseline="0" dirty="0" smtClean="0"/>
              <a:t>connection</a:t>
            </a:r>
            <a:endParaRPr lang="en-US" sz="1400" dirty="0"/>
          </a:p>
        </c:rich>
      </c:tx>
      <c:layout>
        <c:manualLayout>
          <c:xMode val="edge"/>
          <c:yMode val="edge"/>
          <c:x val="0.14150108516813145"/>
          <c:y val="2.6079771248353614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Sheet2!$A$3</c:f>
              <c:strCache>
                <c:ptCount val="1"/>
                <c:pt idx="0">
                  <c:v>Do Own</c:v>
                </c:pt>
              </c:strCache>
            </c:strRef>
          </c:tx>
          <c:cat>
            <c:strRef>
              <c:f>Sheet2!$B$2:$E$2</c:f>
              <c:strCache>
                <c:ptCount val="4"/>
                <c:pt idx="0">
                  <c:v>0-14</c:v>
                </c:pt>
                <c:pt idx="1">
                  <c:v>15-40</c:v>
                </c:pt>
                <c:pt idx="2">
                  <c:v>40-60</c:v>
                </c:pt>
                <c:pt idx="3">
                  <c:v>&gt;60</c:v>
                </c:pt>
              </c:strCache>
            </c:strRef>
          </c:cat>
          <c:val>
            <c:numRef>
              <c:f>Sheet2!$B$3:$E$3</c:f>
              <c:numCache>
                <c:formatCode>0%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0.81395348837209303</c:v>
                </c:pt>
                <c:pt idx="3">
                  <c:v>0.51724137931034486</c:v>
                </c:pt>
              </c:numCache>
            </c:numRef>
          </c:val>
        </c:ser>
        <c:ser>
          <c:idx val="1"/>
          <c:order val="1"/>
          <c:tx>
            <c:strRef>
              <c:f>Sheet2!$A$4</c:f>
              <c:strCache>
                <c:ptCount val="1"/>
                <c:pt idx="0">
                  <c:v>Don’t Own</c:v>
                </c:pt>
              </c:strCache>
            </c:strRef>
          </c:tx>
          <c:cat>
            <c:strRef>
              <c:f>Sheet2!$B$2:$E$2</c:f>
              <c:strCache>
                <c:ptCount val="4"/>
                <c:pt idx="0">
                  <c:v>0-14</c:v>
                </c:pt>
                <c:pt idx="1">
                  <c:v>15-40</c:v>
                </c:pt>
                <c:pt idx="2">
                  <c:v>40-60</c:v>
                </c:pt>
                <c:pt idx="3">
                  <c:v>&gt;60</c:v>
                </c:pt>
              </c:strCache>
            </c:strRef>
          </c:cat>
          <c:val>
            <c:numRef>
              <c:f>Sheet2!$B$4:$E$4</c:f>
              <c:numCache>
                <c:formatCode>0%</c:formatCode>
                <c:ptCount val="4"/>
                <c:pt idx="0">
                  <c:v>0.5</c:v>
                </c:pt>
                <c:pt idx="1">
                  <c:v>0</c:v>
                </c:pt>
                <c:pt idx="2">
                  <c:v>0.18604651162790706</c:v>
                </c:pt>
                <c:pt idx="3">
                  <c:v>0.48275862068965542</c:v>
                </c:pt>
              </c:numCache>
            </c:numRef>
          </c:val>
        </c:ser>
        <c:axId val="89118976"/>
        <c:axId val="109480192"/>
      </c:barChart>
      <c:catAx>
        <c:axId val="89118976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9480192"/>
        <c:crosses val="autoZero"/>
        <c:auto val="1"/>
        <c:lblAlgn val="ctr"/>
        <c:lblOffset val="100"/>
      </c:catAx>
      <c:valAx>
        <c:axId val="109480192"/>
        <c:scaling>
          <c:orientation val="minMax"/>
          <c:max val="1"/>
        </c:scaling>
        <c:axPos val="l"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 smtClean="0">
                    <a:effectLst/>
                  </a:rPr>
                  <a:t>Ownership</a:t>
                </a:r>
                <a:r>
                  <a:rPr lang="en-US" sz="1100" baseline="0" dirty="0" smtClean="0">
                    <a:effectLst/>
                  </a:rPr>
                  <a:t> Percentage</a:t>
                </a:r>
                <a:endParaRPr lang="en-US" sz="11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7160493827160494E-2"/>
              <c:y val="0.30103144654088049"/>
            </c:manualLayout>
          </c:layout>
        </c:title>
        <c:numFmt formatCode="0%" sourceLinked="1"/>
        <c:tickLblPos val="nextTo"/>
        <c:crossAx val="8911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18531317408695"/>
          <c:y val="0.14955467130053968"/>
          <c:w val="0.19715241143317763"/>
          <c:h val="0.20819428101471985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>
                <a:effectLst/>
              </a:rPr>
              <a:t>Differences in Mobile Devices owned between Age Groups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&lt; 20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Smartphone</c:v>
                </c:pt>
                <c:pt idx="1">
                  <c:v>Cell Phone</c:v>
                </c:pt>
                <c:pt idx="2">
                  <c:v>iPad/Tablet</c:v>
                </c:pt>
                <c:pt idx="3">
                  <c:v>Laptop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0.43</c:v>
                </c:pt>
                <c:pt idx="2">
                  <c:v>0.36</c:v>
                </c:pt>
                <c:pt idx="3">
                  <c:v>0.64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20 - 40 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Smartphone</c:v>
                </c:pt>
                <c:pt idx="1">
                  <c:v>Cell Phone</c:v>
                </c:pt>
                <c:pt idx="2">
                  <c:v>iPad/Tablet</c:v>
                </c:pt>
                <c:pt idx="3">
                  <c:v>Laptop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0.92</c:v>
                </c:pt>
                <c:pt idx="1">
                  <c:v>0.16</c:v>
                </c:pt>
                <c:pt idx="2">
                  <c:v>0.4</c:v>
                </c:pt>
                <c:pt idx="3">
                  <c:v>0.92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40 - 60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Smartphone</c:v>
                </c:pt>
                <c:pt idx="1">
                  <c:v>Cell Phone</c:v>
                </c:pt>
                <c:pt idx="2">
                  <c:v>iPad/Tablet</c:v>
                </c:pt>
                <c:pt idx="3">
                  <c:v>Laptop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0.58139534883720934</c:v>
                </c:pt>
                <c:pt idx="1">
                  <c:v>0.58139534883720934</c:v>
                </c:pt>
                <c:pt idx="2">
                  <c:v>0.2558139534883721</c:v>
                </c:pt>
                <c:pt idx="3">
                  <c:v>0.53488372093023251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&gt; 60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Smartphone</c:v>
                </c:pt>
                <c:pt idx="1">
                  <c:v>Cell Phone</c:v>
                </c:pt>
                <c:pt idx="2">
                  <c:v>iPad/Tablet</c:v>
                </c:pt>
                <c:pt idx="3">
                  <c:v>Laptop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0.28000000000000003</c:v>
                </c:pt>
                <c:pt idx="1">
                  <c:v>0.62</c:v>
                </c:pt>
                <c:pt idx="2">
                  <c:v>6.8000000000000005E-2</c:v>
                </c:pt>
                <c:pt idx="3">
                  <c:v>0.31</c:v>
                </c:pt>
              </c:numCache>
            </c:numRef>
          </c:val>
        </c:ser>
        <c:axId val="103375616"/>
        <c:axId val="103377152"/>
      </c:barChart>
      <c:catAx>
        <c:axId val="103375616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aseline="0"/>
            </a:pPr>
            <a:endParaRPr lang="en-US"/>
          </a:p>
        </c:txPr>
        <c:crossAx val="103377152"/>
        <c:crosses val="autoZero"/>
        <c:auto val="1"/>
        <c:lblAlgn val="ctr"/>
        <c:lblOffset val="100"/>
      </c:catAx>
      <c:valAx>
        <c:axId val="1033771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100" dirty="0" smtClean="0"/>
                  <a:t>Ownership Percentage</a:t>
                </a:r>
                <a:endParaRPr lang="en-US" sz="1100" dirty="0"/>
              </a:p>
            </c:rich>
          </c:tx>
          <c:layout/>
        </c:title>
        <c:numFmt formatCode="0%" sourceLinked="1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033756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Facebook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Sheet3!$P$82</c:f>
              <c:strCache>
                <c:ptCount val="1"/>
                <c:pt idx="0">
                  <c:v>Not used</c:v>
                </c:pt>
              </c:strCache>
            </c:strRef>
          </c:tx>
          <c:cat>
            <c:strRef>
              <c:f>Sheet3!$Q$81:$T$81</c:f>
              <c:strCache>
                <c:ptCount val="4"/>
                <c:pt idx="0">
                  <c:v>0-14</c:v>
                </c:pt>
                <c:pt idx="1">
                  <c:v>15-40</c:v>
                </c:pt>
                <c:pt idx="2">
                  <c:v>40-60</c:v>
                </c:pt>
                <c:pt idx="3">
                  <c:v>&gt;60</c:v>
                </c:pt>
              </c:strCache>
            </c:strRef>
          </c:cat>
          <c:val>
            <c:numRef>
              <c:f>Sheet3!$Q$82:$T$82</c:f>
              <c:numCache>
                <c:formatCode>0%</c:formatCode>
                <c:ptCount val="4"/>
                <c:pt idx="0">
                  <c:v>0.8</c:v>
                </c:pt>
                <c:pt idx="1">
                  <c:v>7.407407407407407E-2</c:v>
                </c:pt>
                <c:pt idx="2">
                  <c:v>0.38095238095238126</c:v>
                </c:pt>
                <c:pt idx="3">
                  <c:v>0.60714285714285743</c:v>
                </c:pt>
              </c:numCache>
            </c:numRef>
          </c:val>
        </c:ser>
        <c:ser>
          <c:idx val="1"/>
          <c:order val="1"/>
          <c:tx>
            <c:strRef>
              <c:f>Sheet3!$P$83</c:f>
              <c:strCache>
                <c:ptCount val="1"/>
                <c:pt idx="0">
                  <c:v>Used</c:v>
                </c:pt>
              </c:strCache>
            </c:strRef>
          </c:tx>
          <c:cat>
            <c:strRef>
              <c:f>Sheet3!$Q$81:$T$81</c:f>
              <c:strCache>
                <c:ptCount val="4"/>
                <c:pt idx="0">
                  <c:v>0-14</c:v>
                </c:pt>
                <c:pt idx="1">
                  <c:v>15-40</c:v>
                </c:pt>
                <c:pt idx="2">
                  <c:v>40-60</c:v>
                </c:pt>
                <c:pt idx="3">
                  <c:v>&gt;60</c:v>
                </c:pt>
              </c:strCache>
            </c:strRef>
          </c:cat>
          <c:val>
            <c:numRef>
              <c:f>Sheet3!$Q$83:$T$83</c:f>
              <c:numCache>
                <c:formatCode>0%</c:formatCode>
                <c:ptCount val="4"/>
                <c:pt idx="0">
                  <c:v>0.2</c:v>
                </c:pt>
                <c:pt idx="1">
                  <c:v>0.9259259259259256</c:v>
                </c:pt>
                <c:pt idx="2">
                  <c:v>0.6190476190476194</c:v>
                </c:pt>
                <c:pt idx="3">
                  <c:v>0.39285714285714302</c:v>
                </c:pt>
              </c:numCache>
            </c:numRef>
          </c:val>
        </c:ser>
        <c:shape val="box"/>
        <c:axId val="130751104"/>
        <c:axId val="130790144"/>
        <c:axId val="0"/>
      </c:bar3DChart>
      <c:catAx>
        <c:axId val="1307511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layout>
            <c:manualLayout>
              <c:xMode val="edge"/>
              <c:yMode val="edge"/>
              <c:x val="0.36914033144700842"/>
              <c:y val="0.88413474389320956"/>
            </c:manualLayout>
          </c:layout>
        </c:title>
        <c:tickLblPos val="nextTo"/>
        <c:crossAx val="130790144"/>
        <c:crosses val="autoZero"/>
        <c:auto val="1"/>
        <c:lblAlgn val="ctr"/>
        <c:lblOffset val="100"/>
      </c:catAx>
      <c:valAx>
        <c:axId val="1307901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of Age Group</a:t>
                </a:r>
              </a:p>
            </c:rich>
          </c:tx>
          <c:layout/>
        </c:title>
        <c:numFmt formatCode="0%" sourceLinked="1"/>
        <c:tickLblPos val="nextTo"/>
        <c:crossAx val="130751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84549431321082"/>
          <c:y val="0.84895236499692861"/>
          <c:w val="0.11937672790901137"/>
          <c:h val="0.1282476126654381"/>
        </c:manualLayout>
      </c:layout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Google+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Sheet3!$V$82</c:f>
              <c:strCache>
                <c:ptCount val="1"/>
                <c:pt idx="0">
                  <c:v>Not used</c:v>
                </c:pt>
              </c:strCache>
            </c:strRef>
          </c:tx>
          <c:cat>
            <c:strRef>
              <c:f>Sheet3!$W$81:$Z$81</c:f>
              <c:strCache>
                <c:ptCount val="4"/>
                <c:pt idx="0">
                  <c:v>0-14</c:v>
                </c:pt>
                <c:pt idx="1">
                  <c:v>15-40</c:v>
                </c:pt>
                <c:pt idx="2">
                  <c:v>40-60</c:v>
                </c:pt>
                <c:pt idx="3">
                  <c:v>&gt;60</c:v>
                </c:pt>
              </c:strCache>
            </c:strRef>
          </c:cat>
          <c:val>
            <c:numRef>
              <c:f>Sheet3!$W$82:$Z$82</c:f>
              <c:numCache>
                <c:formatCode>0%</c:formatCode>
                <c:ptCount val="4"/>
                <c:pt idx="0">
                  <c:v>0.71428571428571463</c:v>
                </c:pt>
                <c:pt idx="1">
                  <c:v>0.33333333333333331</c:v>
                </c:pt>
                <c:pt idx="2">
                  <c:v>0.48648648648648668</c:v>
                </c:pt>
                <c:pt idx="3">
                  <c:v>0.46153846153846173</c:v>
                </c:pt>
              </c:numCache>
            </c:numRef>
          </c:val>
        </c:ser>
        <c:ser>
          <c:idx val="1"/>
          <c:order val="1"/>
          <c:tx>
            <c:strRef>
              <c:f>Sheet3!$V$83</c:f>
              <c:strCache>
                <c:ptCount val="1"/>
                <c:pt idx="0">
                  <c:v>Used</c:v>
                </c:pt>
              </c:strCache>
            </c:strRef>
          </c:tx>
          <c:cat>
            <c:strRef>
              <c:f>Sheet3!$W$81:$Z$81</c:f>
              <c:strCache>
                <c:ptCount val="4"/>
                <c:pt idx="0">
                  <c:v>0-14</c:v>
                </c:pt>
                <c:pt idx="1">
                  <c:v>15-40</c:v>
                </c:pt>
                <c:pt idx="2">
                  <c:v>40-60</c:v>
                </c:pt>
                <c:pt idx="3">
                  <c:v>&gt;60</c:v>
                </c:pt>
              </c:strCache>
            </c:strRef>
          </c:cat>
          <c:val>
            <c:numRef>
              <c:f>Sheet3!$W$83:$Z$83</c:f>
              <c:numCache>
                <c:formatCode>0%</c:formatCode>
                <c:ptCount val="4"/>
                <c:pt idx="0">
                  <c:v>0.28571428571428592</c:v>
                </c:pt>
                <c:pt idx="1">
                  <c:v>0.66666666666666663</c:v>
                </c:pt>
                <c:pt idx="2">
                  <c:v>0.5135135135135136</c:v>
                </c:pt>
                <c:pt idx="3">
                  <c:v>0.53846153846153844</c:v>
                </c:pt>
              </c:numCache>
            </c:numRef>
          </c:val>
        </c:ser>
        <c:shape val="box"/>
        <c:axId val="139997568"/>
        <c:axId val="139999872"/>
        <c:axId val="0"/>
      </c:bar3DChart>
      <c:catAx>
        <c:axId val="139997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layout/>
        </c:title>
        <c:tickLblPos val="nextTo"/>
        <c:crossAx val="139999872"/>
        <c:crosses val="autoZero"/>
        <c:auto val="1"/>
        <c:lblAlgn val="ctr"/>
        <c:lblOffset val="100"/>
      </c:catAx>
      <c:valAx>
        <c:axId val="1399998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50" b="1" i="0" baseline="0">
                    <a:effectLst/>
                  </a:rPr>
                  <a:t>Percentage of Age Group</a:t>
                </a:r>
                <a:endParaRPr lang="en-US" sz="1050">
                  <a:effectLst/>
                </a:endParaRPr>
              </a:p>
            </c:rich>
          </c:tx>
          <c:layout/>
        </c:title>
        <c:numFmt formatCode="0%" sourceLinked="1"/>
        <c:tickLblPos val="nextTo"/>
        <c:crossAx val="139997568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Face to Face</a:t>
            </a:r>
          </a:p>
        </c:rich>
      </c:tx>
      <c:layout>
        <c:manualLayout>
          <c:xMode val="edge"/>
          <c:yMode val="edge"/>
          <c:x val="0.38477654210749429"/>
          <c:y val="3.7209302325581395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Sheet3!$R$8</c:f>
              <c:strCache>
                <c:ptCount val="1"/>
                <c:pt idx="0">
                  <c:v>Normal Conditions</c:v>
                </c:pt>
              </c:strCache>
            </c:strRef>
          </c:tx>
          <c:cat>
            <c:strRef>
              <c:f>Sheet3!$Q$9:$Q$12</c:f>
              <c:strCache>
                <c:ptCount val="4"/>
                <c:pt idx="0">
                  <c:v>No Usage</c:v>
                </c:pt>
                <c:pt idx="1">
                  <c:v>Low Usage</c:v>
                </c:pt>
                <c:pt idx="2">
                  <c:v>Medium Usage </c:v>
                </c:pt>
                <c:pt idx="3">
                  <c:v>High Usage</c:v>
                </c:pt>
              </c:strCache>
            </c:strRef>
          </c:cat>
          <c:val>
            <c:numRef>
              <c:f>Sheet3!$R$9:$R$12</c:f>
              <c:numCache>
                <c:formatCode>General</c:formatCode>
                <c:ptCount val="4"/>
                <c:pt idx="0">
                  <c:v>2</c:v>
                </c:pt>
                <c:pt idx="1">
                  <c:v>18</c:v>
                </c:pt>
                <c:pt idx="2">
                  <c:v>30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Sheet3!$S$8</c:f>
              <c:strCache>
                <c:ptCount val="1"/>
                <c:pt idx="0">
                  <c:v>During Hurricane Sandy</c:v>
                </c:pt>
              </c:strCache>
            </c:strRef>
          </c:tx>
          <c:cat>
            <c:strRef>
              <c:f>Sheet3!$Q$9:$Q$12</c:f>
              <c:strCache>
                <c:ptCount val="4"/>
                <c:pt idx="0">
                  <c:v>No Usage</c:v>
                </c:pt>
                <c:pt idx="1">
                  <c:v>Low Usage</c:v>
                </c:pt>
                <c:pt idx="2">
                  <c:v>Medium Usage </c:v>
                </c:pt>
                <c:pt idx="3">
                  <c:v>High Usage</c:v>
                </c:pt>
              </c:strCache>
            </c:strRef>
          </c:cat>
          <c:val>
            <c:numRef>
              <c:f>Sheet3!$S$9:$S$12</c:f>
              <c:numCache>
                <c:formatCode>General</c:formatCode>
                <c:ptCount val="4"/>
                <c:pt idx="0">
                  <c:v>11</c:v>
                </c:pt>
                <c:pt idx="1">
                  <c:v>9</c:v>
                </c:pt>
                <c:pt idx="2">
                  <c:v>16</c:v>
                </c:pt>
                <c:pt idx="3">
                  <c:v>18</c:v>
                </c:pt>
              </c:numCache>
            </c:numRef>
          </c:val>
        </c:ser>
        <c:axId val="130964096"/>
        <c:axId val="130968576"/>
      </c:barChart>
      <c:catAx>
        <c:axId val="130964096"/>
        <c:scaling>
          <c:orientation val="minMax"/>
        </c:scaling>
        <c:axPos val="b"/>
        <c:numFmt formatCode="General" sourceLinked="1"/>
        <c:tickLblPos val="nextTo"/>
        <c:crossAx val="130968576"/>
        <c:crosses val="autoZero"/>
        <c:auto val="1"/>
        <c:lblAlgn val="ctr"/>
        <c:lblOffset val="100"/>
      </c:catAx>
      <c:valAx>
        <c:axId val="130968576"/>
        <c:scaling>
          <c:orientation val="minMax"/>
        </c:scaling>
        <c:axPos val="l"/>
        <c:majorGridlines/>
        <c:numFmt formatCode="General" sourceLinked="1"/>
        <c:tickLblPos val="nextTo"/>
        <c:crossAx val="130964096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Text Messaging</a:t>
            </a:r>
          </a:p>
        </c:rich>
      </c:tx>
      <c:layout>
        <c:manualLayout>
          <c:xMode val="edge"/>
          <c:yMode val="edge"/>
          <c:x val="0.37334353581977803"/>
          <c:y val="3.7383177570093455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Sheet3!$R$21</c:f>
              <c:strCache>
                <c:ptCount val="1"/>
                <c:pt idx="0">
                  <c:v>Normal Conditions</c:v>
                </c:pt>
              </c:strCache>
            </c:strRef>
          </c:tx>
          <c:cat>
            <c:strRef>
              <c:f>Sheet3!$Q$22:$Q$25</c:f>
              <c:strCache>
                <c:ptCount val="4"/>
                <c:pt idx="0">
                  <c:v>No Usage</c:v>
                </c:pt>
                <c:pt idx="1">
                  <c:v>Low Usage</c:v>
                </c:pt>
                <c:pt idx="2">
                  <c:v>Medium Usage </c:v>
                </c:pt>
                <c:pt idx="3">
                  <c:v>High Usage</c:v>
                </c:pt>
              </c:strCache>
            </c:strRef>
          </c:cat>
          <c:val>
            <c:numRef>
              <c:f>Sheet3!$R$22:$R$25</c:f>
              <c:numCache>
                <c:formatCode>General</c:formatCode>
                <c:ptCount val="4"/>
                <c:pt idx="0">
                  <c:v>15</c:v>
                </c:pt>
                <c:pt idx="1">
                  <c:v>8</c:v>
                </c:pt>
                <c:pt idx="2">
                  <c:v>21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Sheet3!$S$21</c:f>
              <c:strCache>
                <c:ptCount val="1"/>
                <c:pt idx="0">
                  <c:v>During Hurricane Sandy</c:v>
                </c:pt>
              </c:strCache>
            </c:strRef>
          </c:tx>
          <c:cat>
            <c:strRef>
              <c:f>Sheet3!$Q$22:$Q$25</c:f>
              <c:strCache>
                <c:ptCount val="4"/>
                <c:pt idx="0">
                  <c:v>No Usage</c:v>
                </c:pt>
                <c:pt idx="1">
                  <c:v>Low Usage</c:v>
                </c:pt>
                <c:pt idx="2">
                  <c:v>Medium Usage </c:v>
                </c:pt>
                <c:pt idx="3">
                  <c:v>High Usage</c:v>
                </c:pt>
              </c:strCache>
            </c:strRef>
          </c:cat>
          <c:val>
            <c:numRef>
              <c:f>Sheet3!$S$22:$S$25</c:f>
              <c:numCache>
                <c:formatCode>General</c:formatCode>
                <c:ptCount val="4"/>
                <c:pt idx="0">
                  <c:v>22</c:v>
                </c:pt>
                <c:pt idx="1">
                  <c:v>7</c:v>
                </c:pt>
                <c:pt idx="2">
                  <c:v>8</c:v>
                </c:pt>
                <c:pt idx="3">
                  <c:v>13</c:v>
                </c:pt>
              </c:numCache>
            </c:numRef>
          </c:val>
        </c:ser>
        <c:axId val="109481344"/>
        <c:axId val="109660032"/>
      </c:barChart>
      <c:catAx>
        <c:axId val="109481344"/>
        <c:scaling>
          <c:orientation val="minMax"/>
        </c:scaling>
        <c:axPos val="b"/>
        <c:tickLblPos val="nextTo"/>
        <c:crossAx val="109660032"/>
        <c:crosses val="autoZero"/>
        <c:auto val="1"/>
        <c:lblAlgn val="ctr"/>
        <c:lblOffset val="100"/>
      </c:catAx>
      <c:valAx>
        <c:axId val="109660032"/>
        <c:scaling>
          <c:orientation val="minMax"/>
        </c:scaling>
        <c:axPos val="l"/>
        <c:majorGridlines/>
        <c:numFmt formatCode="General" sourceLinked="1"/>
        <c:tickLblPos val="nextTo"/>
        <c:crossAx val="109481344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Phone</a:t>
            </a:r>
            <a:r>
              <a:rPr lang="en-US" sz="1400" baseline="0"/>
              <a:t> Conversations</a:t>
            </a:r>
            <a:endParaRPr lang="en-US" sz="1400"/>
          </a:p>
        </c:rich>
      </c:tx>
      <c:layout>
        <c:manualLayout>
          <c:xMode val="edge"/>
          <c:yMode val="edge"/>
          <c:x val="0.22026318875089068"/>
          <c:y val="3.8095238095238099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Sheet3!$C$10</c:f>
              <c:strCache>
                <c:ptCount val="1"/>
                <c:pt idx="0">
                  <c:v>Normal Conditions</c:v>
                </c:pt>
              </c:strCache>
            </c:strRef>
          </c:tx>
          <c:cat>
            <c:strRef>
              <c:f>Sheet3!$B$11:$B$14</c:f>
              <c:strCache>
                <c:ptCount val="4"/>
                <c:pt idx="0">
                  <c:v>No Usage</c:v>
                </c:pt>
                <c:pt idx="1">
                  <c:v>Low Usage</c:v>
                </c:pt>
                <c:pt idx="2">
                  <c:v>Medium Usage </c:v>
                </c:pt>
                <c:pt idx="3">
                  <c:v>High Usage</c:v>
                </c:pt>
              </c:strCache>
            </c:strRef>
          </c:cat>
          <c:val>
            <c:numRef>
              <c:f>Sheet3!$C$11:$C$14</c:f>
              <c:numCache>
                <c:formatCode>General</c:formatCode>
                <c:ptCount val="4"/>
                <c:pt idx="0">
                  <c:v>0</c:v>
                </c:pt>
                <c:pt idx="1">
                  <c:v>23</c:v>
                </c:pt>
                <c:pt idx="2">
                  <c:v>33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Sheet3!$D$10</c:f>
              <c:strCache>
                <c:ptCount val="1"/>
                <c:pt idx="0">
                  <c:v>During Hurricane Sandy</c:v>
                </c:pt>
              </c:strCache>
            </c:strRef>
          </c:tx>
          <c:cat>
            <c:strRef>
              <c:f>Sheet3!$B$11:$B$14</c:f>
              <c:strCache>
                <c:ptCount val="4"/>
                <c:pt idx="0">
                  <c:v>No Usage</c:v>
                </c:pt>
                <c:pt idx="1">
                  <c:v>Low Usage</c:v>
                </c:pt>
                <c:pt idx="2">
                  <c:v>Medium Usage </c:v>
                </c:pt>
                <c:pt idx="3">
                  <c:v>High Usage</c:v>
                </c:pt>
              </c:strCache>
            </c:strRef>
          </c:cat>
          <c:val>
            <c:numRef>
              <c:f>Sheet3!$D$11:$D$14</c:f>
              <c:numCache>
                <c:formatCode>General</c:formatCode>
                <c:ptCount val="4"/>
                <c:pt idx="0">
                  <c:v>13</c:v>
                </c:pt>
                <c:pt idx="1">
                  <c:v>14</c:v>
                </c:pt>
                <c:pt idx="2">
                  <c:v>19</c:v>
                </c:pt>
                <c:pt idx="3">
                  <c:v>8</c:v>
                </c:pt>
              </c:numCache>
            </c:numRef>
          </c:val>
        </c:ser>
        <c:axId val="139222016"/>
        <c:axId val="139726848"/>
      </c:barChart>
      <c:catAx>
        <c:axId val="139222016"/>
        <c:scaling>
          <c:orientation val="minMax"/>
        </c:scaling>
        <c:axPos val="b"/>
        <c:tickLblPos val="nextTo"/>
        <c:crossAx val="139726848"/>
        <c:crosses val="autoZero"/>
        <c:auto val="1"/>
        <c:lblAlgn val="ctr"/>
        <c:lblOffset val="100"/>
      </c:catAx>
      <c:valAx>
        <c:axId val="139726848"/>
        <c:scaling>
          <c:orientation val="minMax"/>
        </c:scaling>
        <c:axPos val="l"/>
        <c:majorGridlines/>
        <c:numFmt formatCode="General" sourceLinked="1"/>
        <c:tickLblPos val="nextTo"/>
        <c:crossAx val="139222016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aseline="0"/>
            </a:pPr>
            <a:r>
              <a:rPr lang="en-US" sz="1400" baseline="0"/>
              <a:t>E-mail</a:t>
            </a:r>
          </a:p>
        </c:rich>
      </c:tx>
      <c:layout>
        <c:manualLayout>
          <c:xMode val="edge"/>
          <c:yMode val="edge"/>
          <c:x val="0.39906992817120429"/>
          <c:y val="3.7914691943127965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Sheet3!$R$29</c:f>
              <c:strCache>
                <c:ptCount val="1"/>
                <c:pt idx="0">
                  <c:v>Normal Conditions</c:v>
                </c:pt>
              </c:strCache>
            </c:strRef>
          </c:tx>
          <c:cat>
            <c:strRef>
              <c:f>Sheet3!$Q$30:$Q$33</c:f>
              <c:strCache>
                <c:ptCount val="4"/>
                <c:pt idx="0">
                  <c:v>No Usage</c:v>
                </c:pt>
                <c:pt idx="1">
                  <c:v>Low Usage</c:v>
                </c:pt>
                <c:pt idx="2">
                  <c:v>Medium Usage </c:v>
                </c:pt>
                <c:pt idx="3">
                  <c:v>High Usage</c:v>
                </c:pt>
              </c:strCache>
            </c:strRef>
          </c:cat>
          <c:val>
            <c:numRef>
              <c:f>Sheet3!$R$30:$R$33</c:f>
              <c:numCache>
                <c:formatCode>General</c:formatCode>
                <c:ptCount val="4"/>
                <c:pt idx="0">
                  <c:v>9</c:v>
                </c:pt>
                <c:pt idx="1">
                  <c:v>30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Sheet3!$S$29</c:f>
              <c:strCache>
                <c:ptCount val="1"/>
                <c:pt idx="0">
                  <c:v>During Hurricane Sandy</c:v>
                </c:pt>
              </c:strCache>
            </c:strRef>
          </c:tx>
          <c:cat>
            <c:strRef>
              <c:f>Sheet3!$Q$30:$Q$33</c:f>
              <c:strCache>
                <c:ptCount val="4"/>
                <c:pt idx="0">
                  <c:v>No Usage</c:v>
                </c:pt>
                <c:pt idx="1">
                  <c:v>Low Usage</c:v>
                </c:pt>
                <c:pt idx="2">
                  <c:v>Medium Usage </c:v>
                </c:pt>
                <c:pt idx="3">
                  <c:v>High Usage</c:v>
                </c:pt>
              </c:strCache>
            </c:strRef>
          </c:cat>
          <c:val>
            <c:numRef>
              <c:f>Sheet3!$S$30:$S$33</c:f>
              <c:numCache>
                <c:formatCode>General</c:formatCode>
                <c:ptCount val="4"/>
                <c:pt idx="0">
                  <c:v>28</c:v>
                </c:pt>
                <c:pt idx="1">
                  <c:v>14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axId val="143394304"/>
        <c:axId val="143396224"/>
      </c:barChart>
      <c:catAx>
        <c:axId val="143394304"/>
        <c:scaling>
          <c:orientation val="minMax"/>
        </c:scaling>
        <c:axPos val="b"/>
        <c:numFmt formatCode="General" sourceLinked="1"/>
        <c:tickLblPos val="nextTo"/>
        <c:crossAx val="143396224"/>
        <c:crosses val="autoZero"/>
        <c:auto val="1"/>
        <c:lblAlgn val="ctr"/>
        <c:lblOffset val="100"/>
      </c:catAx>
      <c:valAx>
        <c:axId val="143396224"/>
        <c:scaling>
          <c:orientation val="minMax"/>
        </c:scaling>
        <c:axPos val="l"/>
        <c:majorGridlines/>
        <c:numFmt formatCode="General" sourceLinked="1"/>
        <c:tickLblPos val="nextTo"/>
        <c:crossAx val="143394304"/>
        <c:crosses val="autoZero"/>
        <c:crossBetween val="between"/>
      </c:valAx>
    </c:plotArea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0.43972</cdr:x>
      <cdr:y>0.05102</cdr:y>
    </cdr:from>
    <cdr:to>
      <cdr:x>0.57589</cdr:x>
      <cdr:y>0.24694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2952750" y="2381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b="1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01181-F10D-4B9E-89B6-632FE7296037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6C6BC-51CE-48B4-9C53-64F90C463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0" y="0"/>
            <a:ext cx="4572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572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0" y="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ISE - Texas A&amp;M University</a:t>
            </a:r>
            <a:endParaRPr lang="en-US" sz="1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7B83C-7EE7-48EE-A2EF-35EAFBF6F700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3A53-4BD3-4411-98B8-262A7750F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D0E6-6328-432E-82EC-E5CDA733F733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3A53-4BD3-4411-98B8-262A7750F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0" y="0"/>
            <a:ext cx="4572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4572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0" y="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ISE - Texas A&amp;M University</a:t>
            </a:r>
            <a:endParaRPr lang="en-US" sz="1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572000" y="0"/>
            <a:ext cx="4572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4572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0" y="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ISE - Texas A&amp;M University</a:t>
            </a:r>
            <a:endParaRPr lang="en-US" sz="1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0" y="0"/>
            <a:ext cx="4572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4572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572000" y="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ISE - Texas A&amp;M University</a:t>
            </a:r>
            <a:endParaRPr lang="en-US" sz="1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27C5-B449-4461-A513-D8C6B8B065E0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3A53-4BD3-4411-98B8-262A7750F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72000" y="0"/>
            <a:ext cx="4572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4572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72000" y="6324600"/>
            <a:ext cx="45720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24600"/>
            <a:ext cx="45720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4572000" y="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Texas A&amp;M University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8305800" y="6400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ED6C80F-A5FC-4DE3-83BC-8ACD3145A3BD}" type="slidenum">
              <a:rPr lang="en-US" sz="1400" smtClean="0">
                <a:solidFill>
                  <a:schemeClr val="bg1"/>
                </a:solidFill>
              </a:rPr>
              <a:pPr algn="r"/>
              <a:t>‹#›</a:t>
            </a:fld>
            <a:r>
              <a:rPr lang="en-US" sz="1400" dirty="0" smtClean="0">
                <a:solidFill>
                  <a:schemeClr val="bg1"/>
                </a:solidFill>
              </a:rPr>
              <a:t>/27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4572000" y="64008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INFORMS Phoenix 2012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0" y="63246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Applications in Spatially-based Optimization Techniques</a:t>
            </a:r>
            <a:endParaRPr lang="en-US" sz="14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FD89-A9E4-4599-A68E-E3145755AF15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3A53-4BD3-4411-98B8-262A7750F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4572000" y="0"/>
            <a:ext cx="4572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4572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0" y="6324600"/>
            <a:ext cx="45720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324600"/>
            <a:ext cx="45720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63246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Considering</a:t>
            </a:r>
            <a:r>
              <a:rPr lang="en-US" sz="1400" b="1" baseline="0" dirty="0" smtClean="0"/>
              <a:t> Hazardous Materials Vehicles as a Terrorist Weapon: </a:t>
            </a:r>
            <a:r>
              <a:rPr lang="en-US" sz="1400" b="1" i="1" baseline="0" dirty="0" smtClean="0"/>
              <a:t>A Geographically Motivated Model</a:t>
            </a:r>
            <a:endParaRPr lang="en-US" sz="1400" b="1" i="1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572000" y="64008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INFORMS 2008 Washington, D.C.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0" y="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Texas A&amp;M University</a:t>
            </a:r>
            <a:endParaRPr lang="en-US" sz="1400" b="1" i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305800" y="6400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ED6C80F-A5FC-4DE3-83BC-8ACD3145A3BD}" type="slidenum">
              <a:rPr lang="en-US" sz="1400" smtClean="0">
                <a:solidFill>
                  <a:schemeClr val="bg1"/>
                </a:solidFill>
              </a:rPr>
              <a:pPr algn="r"/>
              <a:t>‹#›</a:t>
            </a:fld>
            <a:r>
              <a:rPr lang="en-US" sz="1400" dirty="0" smtClean="0">
                <a:solidFill>
                  <a:schemeClr val="bg1"/>
                </a:solidFill>
              </a:rPr>
              <a:t>/23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B86F-5C45-4CFA-A018-51C101D19825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3A53-4BD3-4411-98B8-262A7750F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4572000" y="0"/>
            <a:ext cx="4572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4572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0" y="6324600"/>
            <a:ext cx="45720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324600"/>
            <a:ext cx="45720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3246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Considering</a:t>
            </a:r>
            <a:r>
              <a:rPr lang="en-US" sz="1400" b="1" baseline="0" dirty="0" smtClean="0"/>
              <a:t> Hazardous Materials Vehicles as a Terrorist Weapon: </a:t>
            </a:r>
            <a:r>
              <a:rPr lang="en-US" sz="1400" b="1" i="1" baseline="0" dirty="0" smtClean="0"/>
              <a:t>A Geographically Motivated Model</a:t>
            </a:r>
            <a:endParaRPr lang="en-US" sz="1400" b="1" i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0" y="64008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INFORMS 2008 Washington, D.C.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Motivation        Detection       Interception        Results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0" y="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Texas A&amp;M University</a:t>
            </a:r>
            <a:endParaRPr lang="en-US" sz="1400" b="1" i="1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8305800" y="6400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ED6C80F-A5FC-4DE3-83BC-8ACD3145A3BD}" type="slidenum">
              <a:rPr lang="en-US" sz="1400" smtClean="0">
                <a:solidFill>
                  <a:schemeClr val="bg1"/>
                </a:solidFill>
              </a:rPr>
              <a:pPr algn="r"/>
              <a:t>‹#›</a:t>
            </a:fld>
            <a:r>
              <a:rPr lang="en-US" sz="1400" dirty="0" smtClean="0">
                <a:solidFill>
                  <a:schemeClr val="bg1"/>
                </a:solidFill>
              </a:rPr>
              <a:t>/23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4F0E-B2DC-4379-8003-13398A89DAC8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3A53-4BD3-4411-98B8-262A7750F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0" y="0"/>
            <a:ext cx="4572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4572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72000" y="6324600"/>
            <a:ext cx="45720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324600"/>
            <a:ext cx="45720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3246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Considering</a:t>
            </a:r>
            <a:r>
              <a:rPr lang="en-US" sz="1400" b="1" baseline="0" dirty="0" smtClean="0"/>
              <a:t> Hazardous Materials Vehicles as a Terrorist Weapon: </a:t>
            </a:r>
            <a:r>
              <a:rPr lang="en-US" sz="1400" b="1" i="1" baseline="0" dirty="0" smtClean="0"/>
              <a:t>A Geographically Motivated Model</a:t>
            </a:r>
            <a:endParaRPr lang="en-US" sz="1400" b="1" i="1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0" y="64008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INFORMS 2008 Washington, D.C.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Motivation        Detection       Interception        Results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4572000" y="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Texas A&amp;M University</a:t>
            </a:r>
            <a:endParaRPr lang="en-US" sz="1400" b="1" i="1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8305800" y="6400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ED6C80F-A5FC-4DE3-83BC-8ACD3145A3BD}" type="slidenum">
              <a:rPr lang="en-US" sz="1400" smtClean="0">
                <a:solidFill>
                  <a:schemeClr val="bg1"/>
                </a:solidFill>
              </a:rPr>
              <a:pPr algn="r"/>
              <a:t>‹#›</a:t>
            </a:fld>
            <a:r>
              <a:rPr lang="en-US" sz="1400" dirty="0" smtClean="0">
                <a:solidFill>
                  <a:schemeClr val="bg1"/>
                </a:solidFill>
              </a:rPr>
              <a:t>/23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7861F-6A14-4EC2-84AC-5B00B27D138A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3A53-4BD3-4411-98B8-262A7750F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0" y="0"/>
            <a:ext cx="4572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4572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72000" y="6324600"/>
            <a:ext cx="45720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324600"/>
            <a:ext cx="45720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3246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Considering</a:t>
            </a:r>
            <a:r>
              <a:rPr lang="en-US" sz="1400" b="1" baseline="0" dirty="0" smtClean="0"/>
              <a:t> Hazardous Materials Vehicles as a Terrorist Weapon: </a:t>
            </a:r>
            <a:r>
              <a:rPr lang="en-US" sz="1400" b="1" i="1" baseline="0" dirty="0" smtClean="0"/>
              <a:t>A Geographically Motivated Model</a:t>
            </a:r>
            <a:endParaRPr lang="en-US" sz="1400" b="1" i="1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0" y="64008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INFORMS 2008 Washington, D.C.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Motivation        Detection       Interception        Results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8305800" y="6400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ED6C80F-A5FC-4DE3-83BC-8ACD3145A3BD}" type="slidenum">
              <a:rPr lang="en-US" sz="1400" smtClean="0">
                <a:solidFill>
                  <a:schemeClr val="bg1"/>
                </a:solidFill>
              </a:rPr>
              <a:pPr algn="r"/>
              <a:t>‹#›</a:t>
            </a:fld>
            <a:r>
              <a:rPr lang="en-US" sz="1400" dirty="0" smtClean="0">
                <a:solidFill>
                  <a:schemeClr val="bg1"/>
                </a:solidFill>
              </a:rPr>
              <a:t>/23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FE3A-A8F8-422A-A572-A9EBD4C56FA9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33A53-4BD3-4411-98B8-262A7750F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72000" y="0"/>
            <a:ext cx="45720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4572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324600"/>
            <a:ext cx="45720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324600"/>
            <a:ext cx="45720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0" y="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ISE - Texas A&amp;M University</a:t>
            </a:r>
            <a:endParaRPr lang="en-US" sz="1400" b="1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8305800" y="6400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ED6C80F-A5FC-4DE3-83BC-8ACD3145A3BD}" type="slidenum">
              <a:rPr lang="en-US" sz="1400" smtClean="0">
                <a:solidFill>
                  <a:schemeClr val="bg1"/>
                </a:solidFill>
              </a:rPr>
              <a:pPr algn="r"/>
              <a:t>‹#›</a:t>
            </a:fld>
            <a:r>
              <a:rPr lang="en-US" sz="1400" dirty="0" smtClean="0">
                <a:solidFill>
                  <a:schemeClr val="bg1"/>
                </a:solidFill>
              </a:rPr>
              <a:t>/17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0" y="63246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Identifying social network and mobile technology use in Hurricane Sandy</a:t>
            </a:r>
            <a:endParaRPr lang="en-US" sz="14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4572000" y="63246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DIMACS/CCICADA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Workshop</a:t>
            </a:r>
          </a:p>
          <a:p>
            <a:pPr algn="ctr"/>
            <a:r>
              <a:rPr lang="en-US" sz="1400" b="1" baseline="0" dirty="0" smtClean="0">
                <a:solidFill>
                  <a:schemeClr val="bg1"/>
                </a:solidFill>
              </a:rPr>
              <a:t>S&amp;T Innovations in Hurricane Sandy Research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jtyates@tam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66800"/>
            <a:ext cx="9144000" cy="1470025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Identifying social network and mobile technology use and its correlation with household evacuation behavior in Hurricane Sandy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124200"/>
            <a:ext cx="4343400" cy="1286506"/>
          </a:xfr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Justin </a:t>
            </a:r>
            <a:r>
              <a:rPr lang="en-US" sz="2000" dirty="0" smtClean="0"/>
              <a:t>Yates, Tom Ferris, Erick Moreno</a:t>
            </a:r>
            <a:endParaRPr lang="en-US" sz="2000" dirty="0" smtClean="0"/>
          </a:p>
          <a:p>
            <a:r>
              <a:rPr lang="en-US" sz="1600" dirty="0" smtClean="0"/>
              <a:t>Department </a:t>
            </a:r>
            <a:r>
              <a:rPr lang="en-US" sz="1600" dirty="0"/>
              <a:t>of Industrial </a:t>
            </a:r>
            <a:r>
              <a:rPr lang="en-US" sz="1600" dirty="0" smtClean="0"/>
              <a:t>and </a:t>
            </a:r>
            <a:r>
              <a:rPr lang="en-US" sz="1600" dirty="0"/>
              <a:t>Systems Engineering</a:t>
            </a:r>
          </a:p>
          <a:p>
            <a:r>
              <a:rPr lang="en-US" sz="1600" dirty="0" smtClean="0"/>
              <a:t>Texas A&amp;M University</a:t>
            </a:r>
          </a:p>
          <a:p>
            <a:r>
              <a:rPr lang="en-US" sz="1600" dirty="0" smtClean="0"/>
              <a:t>jtyates@tamu.edu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90800" y="4657094"/>
            <a:ext cx="4343400" cy="1286506"/>
          </a:xfrm>
          <a:prstGeom prst="rect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 Researchers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Mahmoud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El-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Sherif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(ISE, Graduate)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solidFill>
                  <a:schemeClr val="tx1">
                    <a:tint val="75000"/>
                  </a:schemeClr>
                </a:solidFill>
              </a:rPr>
              <a:t>Jae Ho Lee (RPTS, Graduate)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Monica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Tellam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(RPTS, Undergraduate)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724400" y="3276600"/>
            <a:ext cx="4343400" cy="991041"/>
          </a:xfrm>
          <a:prstGeom prst="rect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David Matarrita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Parks, Recreation and Tourism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Sci.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aseline="0" dirty="0" smtClean="0">
                <a:solidFill>
                  <a:schemeClr val="tx1">
                    <a:tint val="75000"/>
                  </a:schemeClr>
                </a:solidFill>
              </a:rPr>
              <a:t>Texas A&amp;M University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3014" name="Picture 6" descr="http://www.northeastern.edu/chn/images/ns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62600"/>
            <a:ext cx="685800" cy="685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85800" y="5638800"/>
            <a:ext cx="160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+mj-lt"/>
              </a:rPr>
              <a:t>This project is funded by the National Science Foundation </a:t>
            </a:r>
            <a:endParaRPr lang="en-US" sz="10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graphicFrame>
        <p:nvGraphicFramePr>
          <p:cNvPr id="29" name="Chart 28"/>
          <p:cNvGraphicFramePr/>
          <p:nvPr/>
        </p:nvGraphicFramePr>
        <p:xfrm>
          <a:off x="457200" y="1295400"/>
          <a:ext cx="8305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609600" y="51816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i="1" dirty="0" smtClean="0"/>
              <a:t>individuals were allowed to indicate ownership of multiple devices</a:t>
            </a:r>
          </a:p>
          <a:p>
            <a:pPr algn="ctr">
              <a:buFont typeface="Arial" pitchFamily="34" charset="0"/>
              <a:buChar char="•"/>
            </a:pPr>
            <a:r>
              <a:rPr lang="en-US" i="1" dirty="0" smtClean="0"/>
              <a:t> Smartphone indicates internet-capable device</a:t>
            </a:r>
          </a:p>
          <a:p>
            <a:pPr algn="ctr">
              <a:buFont typeface="Arial" pitchFamily="34" charset="0"/>
              <a:buChar char="•"/>
            </a:pPr>
            <a:r>
              <a:rPr lang="en-US" i="1" dirty="0" smtClean="0"/>
              <a:t> </a:t>
            </a:r>
            <a:r>
              <a:rPr lang="en-US" i="1" dirty="0" smtClean="0"/>
              <a:t>Cell Phone indicates no internet capability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51816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Facebook</a:t>
            </a:r>
            <a:r>
              <a:rPr lang="en-US" dirty="0" smtClean="0"/>
              <a:t> and Google+ were the two most frequently used Online social media sites</a:t>
            </a:r>
          </a:p>
          <a:p>
            <a:pPr algn="ctr">
              <a:buFont typeface="Arial" pitchFamily="34" charset="0"/>
              <a:buChar char="•"/>
            </a:pPr>
            <a:r>
              <a:rPr lang="en-US" i="1" dirty="0" smtClean="0"/>
              <a:t> </a:t>
            </a:r>
            <a:r>
              <a:rPr lang="en-US" dirty="0" smtClean="0"/>
              <a:t>Younger generation most frequent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Older generation still social media savvy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-381000" y="1143000"/>
          <a:ext cx="5715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038600" y="1295400"/>
          <a:ext cx="5105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542186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Communication with Immediate Family</a:t>
            </a:r>
            <a:endParaRPr lang="en-US" sz="28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52400" y="1219200"/>
          <a:ext cx="2771775" cy="204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2971800" y="1219200"/>
          <a:ext cx="3038475" cy="203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5943600" y="1219200"/>
          <a:ext cx="2771775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609600" y="3276600"/>
          <a:ext cx="3038475" cy="200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3810000" y="3352800"/>
          <a:ext cx="43434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graphicFrame>
        <p:nvGraphicFramePr>
          <p:cNvPr id="13" name="Chart 12"/>
          <p:cNvGraphicFramePr/>
          <p:nvPr/>
        </p:nvGraphicFramePr>
        <p:xfrm>
          <a:off x="0" y="1676400"/>
          <a:ext cx="9144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0" y="1219201"/>
          <a:ext cx="91440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0" y="3505200"/>
          <a:ext cx="9144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04800" y="1600200"/>
          <a:ext cx="8686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Finish Execution of Tailored Design Method</a:t>
            </a:r>
          </a:p>
          <a:p>
            <a:r>
              <a:rPr lang="en-US" dirty="0" smtClean="0"/>
              <a:t>Convert Survey Results to Electronic Format</a:t>
            </a:r>
          </a:p>
          <a:p>
            <a:r>
              <a:rPr lang="en-US" dirty="0" smtClean="0"/>
              <a:t>Mine and Assess Data</a:t>
            </a:r>
          </a:p>
          <a:p>
            <a:r>
              <a:rPr lang="en-US" dirty="0" smtClean="0"/>
              <a:t>Test Hypotheses</a:t>
            </a:r>
          </a:p>
          <a:p>
            <a:r>
              <a:rPr lang="en-US" dirty="0" smtClean="0"/>
              <a:t>Disseminate Results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3468688"/>
            <a:ext cx="11366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>
                <a:cs typeface="Times New Roman" pitchFamily="18" charset="0"/>
              </a:rPr>
              <a:t>	</a:t>
            </a:r>
            <a:r>
              <a:rPr lang="en-US" sz="1100"/>
              <a:t> </a:t>
            </a:r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278313" y="3625850"/>
            <a:ext cx="587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200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0" y="74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4298950" y="3273425"/>
            <a:ext cx="544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200">
                <a:cs typeface="Times New Roman" pitchFamily="18" charset="0"/>
              </a:rPr>
              <a:t>  </a:t>
            </a:r>
            <a:endParaRPr 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0" y="275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0" y="2757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90" name="Rectangle 14"/>
          <p:cNvSpPr>
            <a:spLocks noChangeArrowheads="1"/>
          </p:cNvSpPr>
          <p:nvPr/>
        </p:nvSpPr>
        <p:spPr bwMode="auto">
          <a:xfrm>
            <a:off x="0" y="2762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0" y="2767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0" y="210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93" name="Rectangle 17"/>
          <p:cNvSpPr>
            <a:spLocks noChangeArrowheads="1"/>
          </p:cNvSpPr>
          <p:nvPr/>
        </p:nvSpPr>
        <p:spPr bwMode="auto">
          <a:xfrm>
            <a:off x="0" y="210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0" y="1838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0" y="2838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04" name="Rectangle 28"/>
          <p:cNvSpPr>
            <a:spLocks noChangeArrowheads="1"/>
          </p:cNvSpPr>
          <p:nvPr/>
        </p:nvSpPr>
        <p:spPr bwMode="auto">
          <a:xfrm>
            <a:off x="0" y="1919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05" name="Rectangle 29"/>
          <p:cNvSpPr>
            <a:spLocks noChangeArrowheads="1"/>
          </p:cNvSpPr>
          <p:nvPr/>
        </p:nvSpPr>
        <p:spPr bwMode="auto">
          <a:xfrm>
            <a:off x="0" y="2043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06" name="Rectangle 30"/>
          <p:cNvSpPr>
            <a:spLocks noChangeArrowheads="1"/>
          </p:cNvSpPr>
          <p:nvPr/>
        </p:nvSpPr>
        <p:spPr bwMode="auto">
          <a:xfrm>
            <a:off x="0" y="1919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07" name="Rectangle 31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08" name="Rectangle 3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09" name="Rectangle 33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10" name="Rectangle 34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11" name="Rectangle 35"/>
          <p:cNvSpPr>
            <a:spLocks noGrp="1" noChangeArrowheads="1"/>
          </p:cNvSpPr>
          <p:nvPr>
            <p:ph type="title"/>
          </p:nvPr>
        </p:nvSpPr>
        <p:spPr>
          <a:xfrm>
            <a:off x="457200" y="1828800"/>
            <a:ext cx="8229600" cy="1143000"/>
          </a:xfrm>
          <a:noFill/>
          <a:ln/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50212" name="Rectangle 36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13" name="Rectangle 3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14" name="Rectangle 38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216" name="Rectangle 40"/>
          <p:cNvSpPr>
            <a:spLocks noChangeArrowheads="1"/>
          </p:cNvSpPr>
          <p:nvPr/>
        </p:nvSpPr>
        <p:spPr bwMode="auto">
          <a:xfrm>
            <a:off x="457200" y="27432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Georgia" pitchFamily="18" charset="0"/>
              </a:rPr>
              <a:t>Questions?</a:t>
            </a:r>
          </a:p>
        </p:txBody>
      </p:sp>
      <p:sp>
        <p:nvSpPr>
          <p:cNvPr id="39" name="Rectangle 35"/>
          <p:cNvSpPr txBox="1">
            <a:spLocks noChangeArrowheads="1"/>
          </p:cNvSpPr>
          <p:nvPr/>
        </p:nvSpPr>
        <p:spPr>
          <a:xfrm>
            <a:off x="457200" y="2971800"/>
            <a:ext cx="8229600" cy="2590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Justin Yates – ISE Department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jtyates@tamu.edu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ETB 4079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Quick Background</a:t>
            </a:r>
          </a:p>
          <a:p>
            <a:r>
              <a:rPr lang="en-US" dirty="0" smtClean="0"/>
              <a:t>Research Approach</a:t>
            </a:r>
          </a:p>
          <a:p>
            <a:r>
              <a:rPr lang="en-US" dirty="0" smtClean="0"/>
              <a:t>Preliminary Results</a:t>
            </a:r>
          </a:p>
          <a:p>
            <a:r>
              <a:rPr lang="en-US" dirty="0" smtClean="0"/>
              <a:t>Next Steps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Quick Background</a:t>
            </a:r>
            <a:endParaRPr lang="en-US" dirty="0"/>
          </a:p>
        </p:txBody>
      </p:sp>
      <p:sp>
        <p:nvSpPr>
          <p:cNvPr id="3078" name="AutoShape 6" descr="data:image/jpeg;base64,/9j/4AAQSkZJRgABAQAAAQABAAD/2wCEAAkGBgwPDQ4QEA8QFREREBQQEA4WEhEVDhUQFRMVFRQQFhIXGyYeGhklGhQTIjsgJCctLCwsGiAxNTAqNSYsLCkBCQoKDgwOGA8PGjEkHyQsKjQsLCkqMiopKSwpMjUsLCwsLCw0LCwsKSwsLCksKSwpKSkpKSwsLCwpKSwpLCwsKf/AABEIAM8A8wMBIgACEQEDEQH/xAAcAAEAAwADAQEAAAAAAAAAAAAABgcIAwQFAQL/xABKEAABAwECBBEJBwMEAwEAAAABAAIDBAURBgcSIQgTFiIxMzVRVFVyc5OUsbLSFRcyNEFhcXTRFCOBgpGSs1Jj0zZDYrQlQqEk/8QAGgEAAgMBAQAAAAAAAAAAAAAAAAMCBAUBBv/EACwRAAIBAgQEBgMBAQEAAAAAAAABAgMRBBIxURMUMjMhQUJScfA0YYGRIyL/2gAMAwEAAhEDEQA/ALxREQAWd8fG7TflIu9ItELO+PjdpvykXekS6mhcwfc/hAYbPqHtymRSOb/U1jiP1AXJ5Iq+DzdFJ9FIMAcYNTZM+YufTPP31NfmP9xl+YPH/wB2D7CNDUGG9kzxMlZW04a9uUA6aNjx7nMcQQfcUuMU/Mu1q06b6boyz5Iq+DzdFJ9E8kVfB5uik+i1bqqsvh1J1iHxJqqsvh1J1iHxKXDW4jnJ+0yl5Iq+DzdFJ9E8kVfB5uik+i1bqqsvh1J1iHxJqqsvh1J1iHxI4a3DnJ+0yl5Iq+DzdFJ9E8kVfB5uik+i1bqqsvh1J1iHxJqqsvh1J1iHxI4a3DnJ+0yl5Iq+DzdFJ9E8kVfB5uik+i1bqqsvh1J1iHxJqqsvh1J1iHxI4a3DnJ+0yl5Iq+DzdFJ9E8kVfB5uik+i1bqqsvh1J1iHxJqqsvh1J1iHxI4a3DnJ+0yl5Iq+DzdFJ9E8kVfB5uik+i1bqqsvh1J1iHxJqqsvh1J1iHxI4a3DnJ+0yl5Iq+DzdFJ9E8kVfB5uik+i1bqqsvh1J1iHxJqqsvh1J1iHxI4a3DnJ+0yl5Iq+DzdFJ9E8kVfB5uik+i1bqqsvh1J1iHxJqqsvh1J1iHxI4a3DnJ+0yl5Iq+DzdFJ9E8kVfB5uik+i1bqqsvh1J1iHxJqqsvh1J1iHxI4a3DnJ+0yl5Iq+DzdFJ9Fwz0ksd2mRvbfsZTXNv+F4WhsOsb9FQx5FK+OoqXDWhrg6CO/Yc97TnP8AxBv37lTdmWfamEFo3OkdJI7XSzO2uKK/ZuGZrRfmaNkqDil4Is06spLNJWRHqHboucZ3gtjhY7pmZNQxu9K0X/B4C2IFOl5lXHen+hEROM4IiIAIiIALO+PjdpvykXekWiFnfHxu035SLvSJdTQuYPufwrpERVzYCIiDgRLkuQARLkuQARLkQAUvwFwDNrQWgI35NRA2J8IJ+7dlGXKjdvX5Lbj7D8VEFcWh22y0+RT9synFXdhOIk4U3JFR1lHLBK+KVjmSRuLXscLnNcNkELhVu6IajibPZ8rWNEkjJmyPA1zgwx5AJ9t2U79VUS5JWdiVKfEgpBEuS5RGBEuS5ABERABarwFwapaCghZAy4yMZJLIdsfI5oJc4/jcB7AsqLYNj+qU3Mx9xqdTM/HN2SMkx+tN58d9bCCx7H603nx31sILtPzIY70hERNM8IiIAIiIALO+PjdpvykXekWiFnfHxu035SLvSJdTQuYPufwrpERVzYC5KVoMkYOwXtBHuvC41y0e2xc43vBdOM1GMW9g8XU37E821g8XU37FJAvqtWR5/PLcjXm2sHi6m/Ynm2sHi6m/YpKiLIM8tyv8NsArGhsqvlioadsjKaRzHhlzmuDTc4HfWcitWYwtxbS+Ul7pWUyk1NTTwTbi7hXFodtstPkU/bMqdVxaHbbLT5FP2zKMOobiu0z7oivTszk1HbCuriPwZs+tirjVU0UpY+IML235ILX33foF2tEV6dmcmo7YV2dDvtNo85D3ZFP1la7WF8PviTzzbWDxdTfsTzbWDxdTfsUlRNsihnluRrzbWDxdTfsTzbWDxdTfsUlRFkGeW5mXG5ZNNS2u+KniZHGIYnBjRc28tN5uUMU/x4buScxD3SoAq0tWbdF3px+AtgWK4GkpiDeDBEQfZdkNzrH6sXFjjUks5zaWqLnUbjmdnL4CT6TR7Wb7fxHtBlCVn4icVSdSKcfIgsfrTefHfWwgseQuBqmkbBmBB92WthhTpeZXx3pCIiaZ4REQAREQAVM428ALXr7TE1LTGSP7PGzL0yFuuDnki5zgfaFcyLjV1YZSqOnLMjMnmfwi4Eempv8AInmfwi4Eempv8i02ihw0WedqbIzJ5n8IuBHpqb/IuSmxRYQtkYTRG4PaSdOp9gEf3FpdEcNBztTZAIiJhSCIiAI9jC3FtL5SXulZTK1ZjC3FtL5SXulZTKRU1NTA9L+Qri0O22WnyKftmVOq4tDttlp8in7ZlGHUPxXaZ90RXp2ZyajthXZ0O+02jzkPdkXW0RXp2ZyajthXZ0O+02jzkPdkU/WVX+L93LhRF8vTjOPqL5el6AKWxp4urYrrVfPTU4fEYo2h2mwNztFxFz3gqIeZvCLgY6xTf5FplEt00/Etwxc4xUUkZm8zeEXAx1im/wAieZvCLgY6xTf5FplEcNEudqbIzXSYn8IWyxuNGLg9pJ0+m2AQT/uLSiL5epRioiKtaVW1z6i+XpepCT6i+Xr6gAiIgAqOx42/XU9qQMgqqiJho2OLI5ZGNLjNOC65pAvuAz+4K8Vn/RAbr0/yMf8APUKFTQtYRJ1PEhWrK1+MKzrE3iTVla/GFZ1ibxLx0Ve7NfJHY9jVla/GFZ1ibxLs2bhhaxqIAa+sIMrAQaiW4guF49JR5dqyvWafno++EXZxxjbQ2GEQIrZ58IiIAj2MLcW0vlJe6VlMrVmMLcW0vlJe6VlMpFTU1MD0v5CuLQ7bZafIp+2ZU6ri0O22WnyKftmUYdQ/Fdpn3RFenZnJqO2FdnQ77TaPOQ92RdbRFenZnJqO2FdnQ77TaPOQ92RT9ZVf4v3ct9+wfgspvw9tu8/+RrNk/wC/J9Vqx+wfgVjaT0j8T2rtTyOYKKea/wCj3NXtt8Y1nTyfVNXtt8Y1nTyfVeCiTdmjkjsXPiWw/qZqqWjrKiSV0rdMp3yPLnZbBr4wTnzt113/ABO+rmWO7MtGWmqIZ4jdJE9sjD/yab7j7vZ8FrSwLZiraOCqi9CaMPA9rTsOYfeHAj8E+nK6sZeMpZZZloz0EREwpEJxs4XGzrNdpTy2oqDpMJBuc32ySj4N9vsLmqhtXtt8Y1nTyfVerjYwq8oWpJkOvhp74Ic+tOSdfIOU6/PvBqhirzldmzh6KjBXXiz3tXtt8Y1nTyfVNXtt8Y1nTyfVeCihdljJHY97V7bfGNZ08n1ReCiLsMkdjZqIitnngoJjTsSyPsk9fV04kmig0qEmSZt7i52lsyWPAIy3k791+8p2qNx+4TZc8FAx2thGnzD+68XRtPwYSfzhRm7Ifh4uVRJFSIi5IqaR4kLWkiNuW8gXhrMprco7wynNH4hVjcONWLiasuyqyqlp6yAPlAE9NJpkrTew69lzXAHZa7Y9jlXS9HB22pKKtp6qP0oZA+6+7KbsOZ8C0uH4rqdmQqxcotI14i4KGsjnhimjN7JWNkY7fa4Ag/oVzq0efCIiAI9jC3FtL5SXulZTK1ZjC3FtL5SXulZTKRU1NTA9L+Qri0O22WnyKftmVOq4tDttlp8in7ZlGHUPxXaZ90RXp2ZyajthXZ0O+02jzkPdkXW0RXp2ZyajthXZ0O+02jzkPdkU/WVX+L93LgIVS4w8V9jUdk1lTBA9ssbWFjjNK4AmVjTrS645nFW2ofjb3Ar+RH/PGmSXgVKMmppJ+aMxIiKqbwVx4g8KrnTWdI7Mb56e/fG2xj8LnXe5ypxd2xbWlpKqCpiNz4ZBI3eNxztPuIvB9xKlF2dxNanxIOJsBQ/GnhV5OsuVzHXTz/cQb4c4HKkHJbeb9+5SSx7Viq6WGpiN8c0bZG74BHon3g3j4hZ4xxYVfbrUfGx18NJfBHvGS/71/wCLhd8GBPnKyMrD0s9Sz8tSCoiKsbYVhYnsEKC0p6ttXGXiONjmAPey4uc4H0SL9gKvVbmh49ZtDmYu+5ThqV8Q2qbaJx5lsHuDP6efxIpyiflWxkcap7n/AKERFIUdW1LRipqeaeU3RwxukefbktF5A96yRbNqy1dVPUyenNI6R28LzmaPcBcPwV1Y+8JtKpIaFjtfUHTZR/ZYdaDyngfsKolIqPxsauCp2jmfmFeeJ3AiJ1kVUtQzdBrohsXimF7bxvEuyj+VpVGsuvF991+e7Zu9t3vV1UOPmz4IYoY6CcRxMbGxumR5mtAAGxvBcha/iNxKm42gioLZsqWkqp6aQa+GR0bt43HM4e4i4/ArpqUYw8KaW060VUMD4nOjDJQ4tOU5uZr83tybh+UKLqD1HwbcVfUv7ERhNp9BJRvd95SuvZfsmB5JH7XZQ9wLVZ6yvi6wl8nWpTzE3ROOkz72lPuBJ5JyXflWpwVYg7oyMXTyTvufURFMqkexhbi2l8pL3Ssplasxhbi2l8pL3SsplIqampgel/IVxaHbbLT5FP2zKnVcWh22y0+RT9syjDqH4rtM+6Ir07M5NR2wrs6HfabR5yHuyLraIr07M5NR2wrs6HfabR5yHuyKfrKr/F+7lwqH429wK/kR/wA8amCh+NvcCv5Ef88abLRlKl1x+UZiXPQRtdNE1wvDpGNI3wXAELgXZsz1iDnY++FVN96HoYY4Ovs60Kildfcx5Mbj/wC0Ls8bv2kfiCvGV8Y98FdOpI6+NuvptZLcM5gc7MfyvP6OO8qHXZKzE0KnEgmWLgTjOdQWPX0pcdNAyqE58zpTkvHuyTr/AHklV0TeiLjdycYKLbXmAFIcM8GDZ0lJC6/TX0cc843pXvkvZ+UBrfiCvaxO4KfbrUbI9t8NJdO/NrTJf91GfzAu+DDvru4+92Y/k4/5JVK3/m4t1P8AqoIrdW5oePWbQ5mLvuVRq3NDx6zaHMxd9yIdRzE9pl4oiKyYgX5e4AEk3AC8n2Ab6/SgmOTCb7HZL42uulqyadm+GEfeu/brfi8LjdlcnCLnJRRRmHeEhtG06mpvOQXZEI3oWa1mb2XjXfFxXgIuSnp3ySMjY0ue9wYxo2S5xuAH4kKrqb6SirI40VgeY63v6Kfph9E8x1vf0U/TD6LuV7C+PT9yK/RWB5jre/op+mH0UcwqwKr7LdE2qY0aaHFjmuDmnJIDhfvi8fqEOLR2NWEnZM8JaZxS4TfbrJhynXzU/wD+eXfOSBkPPxZk598FZmVgYlcJvslqCB7roqwCE58wlGeJ36kt/OpQdmKxVPPD4NGoiKwYpHsYW4tpfKS90rKZWrMYW4tpfKS90rKZSKmpqYHpfyFcWh22y0+RT9syp1XFodtstPkU/bMow6h+K7TPuiK9OzOTUdsK7Oh32m0ech7si62iK9OzOTUdsK7Oh32m0ech7sin6yq/xfu5cKh+NvcCv5Ef88amCh+NvcCv5Ef88abLRlKl1x+UZiXZsz1iDnY++F1l2bM9Yg52PvhVTeehr6spI5opIpGhzJGOje07Ba4EEfoVk3CmwJLPrqilfnMT7mu/qjOdj/xaQVrhVLj6wV0ynitCNuuhuinu2TC46xx5Lzd+f3J9RXVzJwlTLPK9GUYiKbYo8FPt9qMc9t8FLdPLvFwP3cf4uF9281yQld2NWclCLky6cV2Cvk6y4mPbdPN9/Pvh7hrYzyW5I+N++qox+bsx/Jx/ySrQqz1j83Zj+Tj/AJJU+atEy8LJyrXf7K3VuaHj1m0OZi77lUatzQ8es2hzMXfclQ6i9ie0y8URFZMQh3newd4c3oaj/GqWxrYYMtO0cqF5dTwsEcJucA6/XPkyTnF7s3waFDEVZzb8DapYaFOWZBS7FfVWbBabKmumbHHA0vjBY92VNsNzNadi8uv3wFEUUU7D5xzJo2NQ1sU8MU0TsqOVjZI3XEXscL2m45xmI2Vzrw8Btx7M+Sg/iavcVtGBJWbQVU457aseopJqR1S0VtM9skcZZLflZIvjyw3Jzsfv3X3K1lmDG1u/aHLj/giUJuyLGFhmqfBEV+opXNc1zSQ5pDmuGyCDeCPfevyirGyaPsXHJYr6WB1RVCOcxt06PSpjkyXXOuLWEXX3nZ2CFLLBwjorQidNSSiSNrzGXZL23PABIucAdhwWRFoDEBuTP84/+KJPhNt2MzEYaNOOZEsxhbi2l8pL3Ssplasxhbi2l8pL3SsplRqajMD0v5CuLQ7bZafIp+2ZU6ri0O22WnyKftmUYdQ/Fdpn3RFenZnJqO2FdnQ77TaPOQ92RdbRFenZnJqO2FdnQ77TaPOQ92RT9ZVf4v3ct+WRrWuc43BoLid4AXkqrMYuMixauyKynp6sPlkawMZpcwvulY453MA2AfarLtT1afmn90rHilOVheEpKbu/KwXPQSBs0TnG4NkY4neAcCSuBEg1jU1mYy7Eqp44IKsPlkdksZpc4vNxN17mAbAK960aCKoglglblRysdG9u+1wuPasyYrt3bO549xy1IrEJZl4mLiKSpSSiZEwjsOWhrailk9KKQtyrrspmyx49xaQfxWicVOCnk+y4stt09RdPNm1wLhrIzyW3Zt8uX4wsxcw19qWfWHJyYTdUsP8AuMZe+IXe3X5jvtPuU1XIwsydfEcSEV/p5GEGFdn2e2N1XMIxIS1hLJHXloBI1jTvhUBjewho6+02TUsokjFMyMvyXt14fISLnAHYcFN9EPtFn87L3GKkVCpLyLGEpKyqeYVjYmMKqCz56x1XMI2yRxtYS2R15DnEjWNO+FXKJadncuVIKcXFmnPO9g7w5vQ1H+NFmNEziMq8lDdnr6jrX4vrerT+FNR1r8X1vVp/CtbIpcJCeelsZJ1HWvxfW9Wn8K+6jrX4vrerT+Fa1RHCQc9LY8bAyB8dlWcx7XNe2kga5jgQ5rhG0FpBzgg+xeyiJpQbu7hZzxoYM2lNbddJFR1T2OezJkZBK5huhjBucG3HOCtGIoyjmG0arpSujJOo61+L63q0/hTUda/F9b1afwrWyKHCRa56WxknUda/F9b1afwq8sR1m1NPZczJ4ZYnmre4MkY5ji3S4hlXOAN14Of3KxEUows7iquKdSOVoj2MLcW0vlJe6VlMrVmMLcW0vlJe6VlMpdTUs4HpfyFcWh22y0+RT9syp1XFodtstPkU/bMow6h+K7TPuiK9OzOTUdsK7Oh32m0ech7si62iK9OzOTUdsK7Oh32m0ech7sin6yq/xfu5bFpNJp5gASTE8ADZJyTmuWUtR1r8X1vVp/CtbIpyjmK1Gu6V7IyTqOtfi+t6tP4U1HWvxfW9Wn8K1sijwkWOelsZuxcYMWlFbVBJLRVTGNlJc90ErWAZDs5cW3BaRRFOMcpVrVXVd2giIpCSq8fFkVVTBQCCCaUtllLhHG95ALWXE5INyp3Uda/F9b1afwrWyJcoXdy3SxTpxy2Mk6jrX4vrerT+FNR1r8X1vVp/CtbIucJDeelsZJ1HWvxfW9Wn8K+rWqI4SDnpbBERNM8IiIAIiIAIiIAIiIAo7GLjPtmiterpqedjYozHkNMUTiMqFjjri2853FRvz0YQ8JZ0EHhXBjg/1BX/ABi/68ShyrSk7s26VKDhFtLREvtLGxblTBLBLOwxysMb26TCCWuFxF4beFEERRbuOjCMelWCuLQ7bZafIp+2ZU6rbxCV0NO21ppntZHHFA573G5oaDNnUodQnFdpnY0RXp2ZyajthVc4NYb2jZrZW0krWCUtL74433loIHpA3bJXqYzMPfK1UwsZk08GU2C8feODiMqR29fktzexQ5En43R2jTtSUZInHnowh4SzoIPCnnowh4SzoIPCuDFzi8mtaovdlMpI3DTprs5OzpLN95Ht/wDUZz7AYxa0DY6moY0XNZLIxozm5rXuAF59wReWoZKTbikrr9GvKGUvhic7ZdG1xPvLQSuddazPV4OaZ3QuyrJiPUIiIOBERABERABERABERABERABERABERABERABERAGY8cH+oK/4xf8AXiUOUxxwf6gr/jF/14lDlVlqzfpduPwgiIojQuVlVI2N8Ye4MeWuewE5LizKySR7bsp36riRdOBERcOmr8BadkdkWcGNa0GkhcQAAMpzGuc74kkm/wB6y9bvrlXz838jlPcV2NV9C5lJWOLqQkCOTZdASf1Mfu9ns3lALae11XVOaQQZpSHA3ggvcQQd5Nk00ilQpyhOVzXFmerwc0zuhdldazPV4OaZ3QuynmS9QiIg4EREAEREAEREAEREAEREAEREAEREAEREAEREAZzxrYP18tuVskVJUvY4xZL2QyuYboIwbnAXHOColqUtTgNX1ebwrXKJTp3ZejjHGKVtDI2pS1OA1fV5vCmpS1OA1fV5vCtcojhEueexkbUpanAavq83hTUpanAavq83hWuURwg557GRtSlqcBq+rzeFNSlqcBq+rzeFa5RHCDnnsZG1KWpwGr6vN4U1KWpwGr6vN4VrlEcIOeexGrTwmbRU8LMgOkEDJH5RcyKKPWsD5HNa5wveQ0Na0ucb81wJH2w8L9PlEUrGNLnOYyRjpDGZWty3QPbJGx8cmRrgC24tBIOa5eZjCpS1k8r3ZNPPDBDPML8qEwVBlZJc3XFrhJI3W3uBDSBdeR1sGI4aqqeaSV0tLHXfa31LzIZssUohbTF0v3jzlFzso5g0NaCfZK7uV1GLhcsBERTK4REQAREQAREQAREQ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Existing literature in evacuee behavior</a:t>
            </a:r>
          </a:p>
          <a:p>
            <a:pPr lvl="1"/>
            <a:r>
              <a:rPr lang="en-US" dirty="0" smtClean="0"/>
              <a:t>Lindell, Sorensen, </a:t>
            </a:r>
            <a:r>
              <a:rPr lang="en-US" dirty="0" err="1" smtClean="0"/>
              <a:t>Eisenman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Existing literature in social network analysis</a:t>
            </a:r>
          </a:p>
          <a:p>
            <a:pPr lvl="1"/>
            <a:r>
              <a:rPr lang="en-US" dirty="0" smtClean="0"/>
              <a:t>Wasserman and Faust, Scott, etc.</a:t>
            </a:r>
          </a:p>
          <a:p>
            <a:r>
              <a:rPr lang="en-US" dirty="0" smtClean="0"/>
              <a:t>Emerging literature:</a:t>
            </a:r>
          </a:p>
          <a:p>
            <a:pPr lvl="1"/>
            <a:r>
              <a:rPr lang="en-US" dirty="0" smtClean="0"/>
              <a:t>Butts (social network structure)</a:t>
            </a:r>
          </a:p>
          <a:p>
            <a:pPr lvl="1"/>
            <a:r>
              <a:rPr lang="en-US" dirty="0" smtClean="0"/>
              <a:t>Sutton (communication via social networks)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Quick Background</a:t>
            </a:r>
            <a:endParaRPr lang="en-US" dirty="0"/>
          </a:p>
        </p:txBody>
      </p:sp>
      <p:sp>
        <p:nvSpPr>
          <p:cNvPr id="3078" name="AutoShape 6" descr="data:image/jpeg;base64,/9j/4AAQSkZJRgABAQAAAQABAAD/2wCEAAkGBgwPDQ4QEA8QFREREBQQEA4WEhEVDhUQFRMVFRQQFhIXGyYeGhklGhQTIjsgJCctLCwsGiAxNTAqNSYsLCkBCQoKDgwOGA8PGjEkHyQsKjQsLCkqMiopKSwpMjUsLCwsLCw0LCwsKSwsLCksKSwpKSkpKSwsLCwpKSwpLCwsKf/AABEIAM8A8wMBIgACEQEDEQH/xAAcAAEAAwADAQEAAAAAAAAAAAAABgcIAwQFAQL/xABKEAABAwECBBEJBwMEAwEAAAABAAIDBAURBgcSIQgTFiIxMzVRVFVyc5OUsbLSFRcyNEFhcXTRFCOBgpGSs1Jj0zZDYrQlQqEk/8QAGgEAAgMBAQAAAAAAAAAAAAAAAAMCBAUBBv/EACwRAAIBAgQEBgMBAQEAAAAAAAABAgMRBBIxURMUMjMhQUJScfA0YYGRIyL/2gAMAwEAAhEDEQA/ALxREQAWd8fG7TflIu9ItELO+PjdpvykXekS6mhcwfc/hAYbPqHtymRSOb/U1jiP1AXJ5Iq+DzdFJ9FIMAcYNTZM+YufTPP31NfmP9xl+YPH/wB2D7CNDUGG9kzxMlZW04a9uUA6aNjx7nMcQQfcUuMU/Mu1q06b6boyz5Iq+DzdFJ9E8kVfB5uik+i1bqqsvh1J1iHxJqqsvh1J1iHxKXDW4jnJ+0yl5Iq+DzdFJ9E8kVfB5uik+i1bqqsvh1J1iHxJqqsvh1J1iHxI4a3DnJ+0yl5Iq+DzdFJ9E8kVfB5uik+i1bqqsvh1J1iHxJqqsvh1J1iHxI4a3DnJ+0yl5Iq+DzdFJ9E8kVfB5uik+i1bqqsvh1J1iHxJqqsvh1J1iHxI4a3DnJ+0yl5Iq+DzdFJ9E8kVfB5uik+i1bqqsvh1J1iHxJqqsvh1J1iHxI4a3DnJ+0yl5Iq+DzdFJ9E8kVfB5uik+i1bqqsvh1J1iHxJqqsvh1J1iHxI4a3DnJ+0yl5Iq+DzdFJ9E8kVfB5uik+i1bqqsvh1J1iHxJqqsvh1J1iHxI4a3DnJ+0yl5Iq+DzdFJ9E8kVfB5uik+i1bqqsvh1J1iHxJqqsvh1J1iHxI4a3DnJ+0yl5Iq+DzdFJ9E8kVfB5uik+i1bqqsvh1J1iHxJqqsvh1J1iHxI4a3DnJ+0yl5Iq+DzdFJ9Fwz0ksd2mRvbfsZTXNv+F4WhsOsb9FQx5FK+OoqXDWhrg6CO/Yc97TnP8AxBv37lTdmWfamEFo3OkdJI7XSzO2uKK/ZuGZrRfmaNkqDil4Is06spLNJWRHqHboucZ3gtjhY7pmZNQxu9K0X/B4C2IFOl5lXHen+hEROM4IiIAIiIALO+PjdpvykXekWiFnfHxu035SLvSJdTQuYPufwrpERVzYCIiDgRLkuQARLkuQARLkQAUvwFwDNrQWgI35NRA2J8IJ+7dlGXKjdvX5Lbj7D8VEFcWh22y0+RT9synFXdhOIk4U3JFR1lHLBK+KVjmSRuLXscLnNcNkELhVu6IajibPZ8rWNEkjJmyPA1zgwx5AJ9t2U79VUS5JWdiVKfEgpBEuS5RGBEuS5ABERABarwFwapaCghZAy4yMZJLIdsfI5oJc4/jcB7AsqLYNj+qU3Mx9xqdTM/HN2SMkx+tN58d9bCCx7H603nx31sILtPzIY70hERNM8IiIAIiIALO+PjdpvykXekWiFnfHxu035SLvSJdTQuYPufwrpERVzYC5KVoMkYOwXtBHuvC41y0e2xc43vBdOM1GMW9g8XU37E821g8XU37FJAvqtWR5/PLcjXm2sHi6m/Ynm2sHi6m/YpKiLIM8tyv8NsArGhsqvlioadsjKaRzHhlzmuDTc4HfWcitWYwtxbS+Ul7pWUyk1NTTwTbi7hXFodtstPkU/bMqdVxaHbbLT5FP2zKMOobiu0z7oivTszk1HbCuriPwZs+tirjVU0UpY+IML235ILX33foF2tEV6dmcmo7YV2dDvtNo85D3ZFP1la7WF8PviTzzbWDxdTfsTzbWDxdTfsUlRNsihnluRrzbWDxdTfsTzbWDxdTfsUlRFkGeW5mXG5ZNNS2u+KniZHGIYnBjRc28tN5uUMU/x4buScxD3SoAq0tWbdF3px+AtgWK4GkpiDeDBEQfZdkNzrH6sXFjjUks5zaWqLnUbjmdnL4CT6TR7Wb7fxHtBlCVn4icVSdSKcfIgsfrTefHfWwgseQuBqmkbBmBB92WthhTpeZXx3pCIiaZ4REQAREQAVM428ALXr7TE1LTGSP7PGzL0yFuuDnki5zgfaFcyLjV1YZSqOnLMjMnmfwi4Eempv8AInmfwi4Eempv8i02ihw0WedqbIzJ5n8IuBHpqb/IuSmxRYQtkYTRG4PaSdOp9gEf3FpdEcNBztTZAIiJhSCIiAI9jC3FtL5SXulZTK1ZjC3FtL5SXulZTKRU1NTA9L+Qri0O22WnyKftmVOq4tDttlp8in7ZlGHUPxXaZ90RXp2ZyajthXZ0O+02jzkPdkXW0RXp2ZyajthXZ0O+02jzkPdkU/WVX+L93LhRF8vTjOPqL5el6AKWxp4urYrrVfPTU4fEYo2h2mwNztFxFz3gqIeZvCLgY6xTf5FplEt00/Etwxc4xUUkZm8zeEXAx1im/wAieZvCLgY6xTf5FplEcNEudqbIzXSYn8IWyxuNGLg9pJ0+m2AQT/uLSiL5epRioiKtaVW1z6i+XpepCT6i+Xr6gAiIgAqOx42/XU9qQMgqqiJho2OLI5ZGNLjNOC65pAvuAz+4K8Vn/RAbr0/yMf8APUKFTQtYRJ1PEhWrK1+MKzrE3iTVla/GFZ1ibxLx0Ve7NfJHY9jVla/GFZ1ibxLs2bhhaxqIAa+sIMrAQaiW4guF49JR5dqyvWafno++EXZxxjbQ2GEQIrZ58IiIAj2MLcW0vlJe6VlMrVmMLcW0vlJe6VlMpFTU1MD0v5CuLQ7bZafIp+2ZU6ri0O22WnyKftmUYdQ/Fdpn3RFenZnJqO2FdnQ77TaPOQ92RdbRFenZnJqO2FdnQ77TaPOQ92RT9ZVf4v3ct9+wfgspvw9tu8/+RrNk/wC/J9Vqx+wfgVjaT0j8T2rtTyOYKKea/wCj3NXtt8Y1nTyfVNXtt8Y1nTyfVeCiTdmjkjsXPiWw/qZqqWjrKiSV0rdMp3yPLnZbBr4wTnzt113/ABO+rmWO7MtGWmqIZ4jdJE9sjD/yab7j7vZ8FrSwLZiraOCqi9CaMPA9rTsOYfeHAj8E+nK6sZeMpZZZloz0EREwpEJxs4XGzrNdpTy2oqDpMJBuc32ySj4N9vsLmqhtXtt8Y1nTyfVerjYwq8oWpJkOvhp74Ic+tOSdfIOU6/PvBqhirzldmzh6KjBXXiz3tXtt8Y1nTyfVNXtt8Y1nTyfVeCihdljJHY97V7bfGNZ08n1ReCiLsMkdjZqIitnngoJjTsSyPsk9fV04kmig0qEmSZt7i52lsyWPAIy3k791+8p2qNx+4TZc8FAx2thGnzD+68XRtPwYSfzhRm7Ifh4uVRJFSIi5IqaR4kLWkiNuW8gXhrMprco7wynNH4hVjcONWLiasuyqyqlp6yAPlAE9NJpkrTew69lzXAHZa7Y9jlXS9HB22pKKtp6qP0oZA+6+7KbsOZ8C0uH4rqdmQqxcotI14i4KGsjnhimjN7JWNkY7fa4Ag/oVzq0efCIiAI9jC3FtL5SXulZTK1ZjC3FtL5SXulZTKRU1NTA9L+Qri0O22WnyKftmVOq4tDttlp8in7ZlGHUPxXaZ90RXp2ZyajthXZ0O+02jzkPdkXW0RXp2ZyajthXZ0O+02jzkPdkU/WVX+L93LgIVS4w8V9jUdk1lTBA9ssbWFjjNK4AmVjTrS645nFW2ofjb3Ar+RH/PGmSXgVKMmppJ+aMxIiKqbwVx4g8KrnTWdI7Mb56e/fG2xj8LnXe5ypxd2xbWlpKqCpiNz4ZBI3eNxztPuIvB9xKlF2dxNanxIOJsBQ/GnhV5OsuVzHXTz/cQb4c4HKkHJbeb9+5SSx7Viq6WGpiN8c0bZG74BHon3g3j4hZ4xxYVfbrUfGx18NJfBHvGS/71/wCLhd8GBPnKyMrD0s9Sz8tSCoiKsbYVhYnsEKC0p6ttXGXiONjmAPey4uc4H0SL9gKvVbmh49ZtDmYu+5ThqV8Q2qbaJx5lsHuDP6efxIpyiflWxkcap7n/AKERFIUdW1LRipqeaeU3RwxukefbktF5A96yRbNqy1dVPUyenNI6R28LzmaPcBcPwV1Y+8JtKpIaFjtfUHTZR/ZYdaDyngfsKolIqPxsauCp2jmfmFeeJ3AiJ1kVUtQzdBrohsXimF7bxvEuyj+VpVGsuvF991+e7Zu9t3vV1UOPmz4IYoY6CcRxMbGxumR5mtAAGxvBcha/iNxKm42gioLZsqWkqp6aQa+GR0bt43HM4e4i4/ArpqUYw8KaW060VUMD4nOjDJQ4tOU5uZr83tybh+UKLqD1HwbcVfUv7ERhNp9BJRvd95SuvZfsmB5JH7XZQ9wLVZ6yvi6wl8nWpTzE3ROOkz72lPuBJ5JyXflWpwVYg7oyMXTyTvufURFMqkexhbi2l8pL3Ssplasxhbi2l8pL3SsplIqampgel/IVxaHbbLT5FP2zKnVcWh22y0+RT9syjDqH4rtM+6Ir07M5NR2wrs6HfabR5yHuyLraIr07M5NR2wrs6HfabR5yHuyKfrKr/F+7lwqH429wK/kR/wA8amCh+NvcCv5Ef88abLRlKl1x+UZiXPQRtdNE1wvDpGNI3wXAELgXZsz1iDnY++FVN96HoYY4Ovs60Kildfcx5Mbj/wC0Ls8bv2kfiCvGV8Y98FdOpI6+NuvptZLcM5gc7MfyvP6OO8qHXZKzE0KnEgmWLgTjOdQWPX0pcdNAyqE58zpTkvHuyTr/AHklV0TeiLjdycYKLbXmAFIcM8GDZ0lJC6/TX0cc843pXvkvZ+UBrfiCvaxO4KfbrUbI9t8NJdO/NrTJf91GfzAu+DDvru4+92Y/k4/5JVK3/m4t1P8AqoIrdW5oePWbQ5mLvuVRq3NDx6zaHMxd9yIdRzE9pl4oiKyYgX5e4AEk3AC8n2Ab6/SgmOTCb7HZL42uulqyadm+GEfeu/brfi8LjdlcnCLnJRRRmHeEhtG06mpvOQXZEI3oWa1mb2XjXfFxXgIuSnp3ySMjY0ue9wYxo2S5xuAH4kKrqb6SirI40VgeY63v6Kfph9E8x1vf0U/TD6LuV7C+PT9yK/RWB5jre/op+mH0UcwqwKr7LdE2qY0aaHFjmuDmnJIDhfvi8fqEOLR2NWEnZM8JaZxS4TfbrJhynXzU/wD+eXfOSBkPPxZk598FZmVgYlcJvslqCB7roqwCE58wlGeJ36kt/OpQdmKxVPPD4NGoiKwYpHsYW4tpfKS90rKZWrMYW4tpfKS90rKZSKmpqYHpfyFcWh22y0+RT9syp1XFodtstPkU/bMow6h+K7TPuiK9OzOTUdsK7Oh32m0ech7si62iK9OzOTUdsK7Oh32m0ech7sin6yq/xfu5cKh+NvcCv5Ef88amCh+NvcCv5Ef88abLRlKl1x+UZiXZsz1iDnY++F1l2bM9Yg52PvhVTeehr6spI5opIpGhzJGOje07Ba4EEfoVk3CmwJLPrqilfnMT7mu/qjOdj/xaQVrhVLj6wV0ynitCNuuhuinu2TC46xx5Lzd+f3J9RXVzJwlTLPK9GUYiKbYo8FPt9qMc9t8FLdPLvFwP3cf4uF9281yQld2NWclCLky6cV2Cvk6y4mPbdPN9/Pvh7hrYzyW5I+N++qox+bsx/Jx/ySrQqz1j83Zj+Tj/AJJU+atEy8LJyrXf7K3VuaHj1m0OZi77lUatzQ8es2hzMXfclQ6i9ie0y8URFZMQh3newd4c3oaj/GqWxrYYMtO0cqF5dTwsEcJucA6/XPkyTnF7s3waFDEVZzb8DapYaFOWZBS7FfVWbBabKmumbHHA0vjBY92VNsNzNadi8uv3wFEUUU7D5xzJo2NQ1sU8MU0TsqOVjZI3XEXscL2m45xmI2Vzrw8Btx7M+Sg/iavcVtGBJWbQVU457aseopJqR1S0VtM9skcZZLflZIvjyw3Jzsfv3X3K1lmDG1u/aHLj/giUJuyLGFhmqfBEV+opXNc1zSQ5pDmuGyCDeCPfevyirGyaPsXHJYr6WB1RVCOcxt06PSpjkyXXOuLWEXX3nZ2CFLLBwjorQidNSSiSNrzGXZL23PABIucAdhwWRFoDEBuTP84/+KJPhNt2MzEYaNOOZEsxhbi2l8pL3Ssplasxhbi2l8pL3SsplRqajMD0v5CuLQ7bZafIp+2ZU6ri0O22WnyKftmUYdQ/Fdpn3RFenZnJqO2FdnQ77TaPOQ92RdbRFenZnJqO2FdnQ77TaPOQ92RT9ZVf4v3ct+WRrWuc43BoLid4AXkqrMYuMixauyKynp6sPlkawMZpcwvulY453MA2AfarLtT1afmn90rHilOVheEpKbu/KwXPQSBs0TnG4NkY4neAcCSuBEg1jU1mYy7Eqp44IKsPlkdksZpc4vNxN17mAbAK960aCKoglglblRysdG9u+1wuPasyYrt3bO549xy1IrEJZl4mLiKSpSSiZEwjsOWhrailk9KKQtyrrspmyx49xaQfxWicVOCnk+y4stt09RdPNm1wLhrIzyW3Zt8uX4wsxcw19qWfWHJyYTdUsP8AuMZe+IXe3X5jvtPuU1XIwsydfEcSEV/p5GEGFdn2e2N1XMIxIS1hLJHXloBI1jTvhUBjewho6+02TUsokjFMyMvyXt14fISLnAHYcFN9EPtFn87L3GKkVCpLyLGEpKyqeYVjYmMKqCz56x1XMI2yRxtYS2R15DnEjWNO+FXKJadncuVIKcXFmnPO9g7w5vQ1H+NFmNEziMq8lDdnr6jrX4vrerT+FNR1r8X1vVp/CtbIpcJCeelsZJ1HWvxfW9Wn8K+6jrX4vrerT+Fa1RHCQc9LY8bAyB8dlWcx7XNe2kga5jgQ5rhG0FpBzgg+xeyiJpQbu7hZzxoYM2lNbddJFR1T2OezJkZBK5huhjBucG3HOCtGIoyjmG0arpSujJOo61+L63q0/hTUda/F9b1afwrWyKHCRa56WxknUda/F9b1afwq8sR1m1NPZczJ4ZYnmre4MkY5ji3S4hlXOAN14Of3KxEUows7iquKdSOVoj2MLcW0vlJe6VlMrVmMLcW0vlJe6VlMpdTUs4HpfyFcWh22y0+RT9syp1XFodtstPkU/bMow6h+K7TPuiK9OzOTUdsK7Oh32m0ech7si62iK9OzOTUdsK7Oh32m0ech7sin6yq/xfu5bFpNJp5gASTE8ADZJyTmuWUtR1r8X1vVp/CtbIpyjmK1Gu6V7IyTqOtfi+t6tP4U1HWvxfW9Wn8K1sijwkWOelsZuxcYMWlFbVBJLRVTGNlJc90ErWAZDs5cW3BaRRFOMcpVrVXVd2giIpCSq8fFkVVTBQCCCaUtllLhHG95ALWXE5INyp3Uda/F9b1afwrWyJcoXdy3SxTpxy2Mk6jrX4vrerT+FNR1r8X1vVp/CtbIucJDeelsZJ1HWvxfW9Wn8K+rWqI4SDnpbBERNM8IiIAIiIAIiIAIiIAo7GLjPtmiterpqedjYozHkNMUTiMqFjjri2853FRvz0YQ8JZ0EHhXBjg/1BX/ABi/68ShyrSk7s26VKDhFtLREvtLGxblTBLBLOwxysMb26TCCWuFxF4beFEERRbuOjCMelWCuLQ7bZafIp+2ZU6rbxCV0NO21ppntZHHFA573G5oaDNnUodQnFdpnY0RXp2ZyajthVc4NYb2jZrZW0krWCUtL74433loIHpA3bJXqYzMPfK1UwsZk08GU2C8feODiMqR29fktzexQ5En43R2jTtSUZInHnowh4SzoIPCnnowh4SzoIPCuDFzi8mtaovdlMpI3DTprs5OzpLN95Ht/wDUZz7AYxa0DY6moY0XNZLIxozm5rXuAF59wReWoZKTbikrr9GvKGUvhic7ZdG1xPvLQSuddazPV4OaZ3QuyrJiPUIiIOBERABERABERABERABERABERABERABERABERAGY8cH+oK/4xf8AXiUOUxxwf6gr/jF/14lDlVlqzfpduPwgiIojQuVlVI2N8Ye4MeWuewE5LizKySR7bsp36riRdOBERcOmr8BadkdkWcGNa0GkhcQAAMpzGuc74kkm/wB6y9bvrlXz838jlPcV2NV9C5lJWOLqQkCOTZdASf1Mfu9ns3lALae11XVOaQQZpSHA3ggvcQQd5Nk00ilQpyhOVzXFmerwc0zuhdldazPV4OaZ3QuynmS9QiIg4EREAEREAEREAEREAEREAEREAEREAEREAEREAZzxrYP18tuVskVJUvY4xZL2QyuYboIwbnAXHOColqUtTgNX1ebwrXKJTp3ZejjHGKVtDI2pS1OA1fV5vCmpS1OA1fV5vCtcojhEueexkbUpanAavq83hTUpanAavq83hWuURwg557GRtSlqcBq+rzeFNSlqcBq+rzeFa5RHCDnnsZG1KWpwGr6vN4U1KWpwGr6vN4VrlEcIOeexGrTwmbRU8LMgOkEDJH5RcyKKPWsD5HNa5wveQ0Na0ucb81wJH2w8L9PlEUrGNLnOYyRjpDGZWty3QPbJGx8cmRrgC24tBIOa5eZjCpS1k8r3ZNPPDBDPML8qEwVBlZJc3XFrhJI3W3uBDSBdeR1sGI4aqqeaSV0tLHXfa31LzIZssUohbTF0v3jzlFzso5g0NaCfZK7uV1GLhcsBERTK4REQAREQAREQAREQ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Observations:</a:t>
            </a:r>
          </a:p>
          <a:p>
            <a:pPr lvl="1"/>
            <a:r>
              <a:rPr lang="en-US" dirty="0" smtClean="0"/>
              <a:t>Key considerations when planning evacuation:</a:t>
            </a:r>
          </a:p>
          <a:p>
            <a:pPr lvl="2"/>
            <a:r>
              <a:rPr lang="en-US" dirty="0" smtClean="0"/>
              <a:t>Perceived safety (past </a:t>
            </a:r>
            <a:r>
              <a:rPr lang="en-US" dirty="0" err="1" smtClean="0"/>
              <a:t>exerpiences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Delivery of information (face-to-face, radio/</a:t>
            </a:r>
            <a:r>
              <a:rPr lang="en-US" dirty="0" err="1" smtClean="0"/>
              <a:t>tv</a:t>
            </a:r>
            <a:r>
              <a:rPr lang="en-US" dirty="0" smtClean="0"/>
              <a:t>, etc.)</a:t>
            </a:r>
          </a:p>
          <a:p>
            <a:pPr lvl="2"/>
            <a:r>
              <a:rPr lang="en-US" dirty="0" smtClean="0"/>
              <a:t>Perceived storm severity (cat 1, cat 2, cat 3)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Hypothesis:</a:t>
            </a:r>
          </a:p>
          <a:p>
            <a:pPr lvl="1">
              <a:buNone/>
            </a:pPr>
            <a:r>
              <a:rPr lang="en-US" i="1" dirty="0" smtClean="0"/>
              <a:t>    Social media and mobile technology are changing the ways in which individuals obtain, deliver and perceive information when planning an evacuation.</a:t>
            </a:r>
            <a:endParaRPr lang="en-US" i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Research Approach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Questions of Focus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What percentage of households use mobile technology during an evacuation?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How frequently are mobile devices and social networks used and what content is being viewed/posted?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To what extent is information being used dynamically during evacuation? </a:t>
            </a:r>
            <a:endParaRPr lang="en-US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Research Approach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Mail Survey</a:t>
            </a:r>
          </a:p>
          <a:p>
            <a:pPr marL="971550" lvl="1" indent="-514350"/>
            <a:r>
              <a:rPr lang="en-US" i="1" dirty="0" smtClean="0"/>
              <a:t>1,100 random households in Monmouth, NJ</a:t>
            </a:r>
          </a:p>
          <a:p>
            <a:pPr marL="971550" lvl="1" indent="-514350"/>
            <a:r>
              <a:rPr lang="en-US" i="1" dirty="0" smtClean="0"/>
              <a:t>Mandatory evacuation order </a:t>
            </a:r>
          </a:p>
          <a:p>
            <a:pPr marL="971550" lvl="1" indent="-514350"/>
            <a:r>
              <a:rPr lang="en-US" i="1" dirty="0" smtClean="0"/>
              <a:t>Diverse demographics</a:t>
            </a:r>
          </a:p>
          <a:p>
            <a:pPr marL="971550" lvl="1" indent="-514350"/>
            <a:r>
              <a:rPr lang="en-US" i="1" dirty="0" smtClean="0"/>
              <a:t>Comparatively less storm damage</a:t>
            </a:r>
          </a:p>
          <a:p>
            <a:pPr marL="571500" indent="-514350"/>
            <a:r>
              <a:rPr lang="en-US" i="1" dirty="0" smtClean="0"/>
              <a:t>Tailored Design Method (</a:t>
            </a:r>
            <a:r>
              <a:rPr lang="en-US" i="1" dirty="0" err="1" smtClean="0"/>
              <a:t>Dillman</a:t>
            </a:r>
            <a:r>
              <a:rPr lang="en-US" i="1" dirty="0" smtClean="0"/>
              <a:t>)</a:t>
            </a:r>
          </a:p>
          <a:p>
            <a:pPr marL="971550" lvl="1" indent="-514350"/>
            <a:r>
              <a:rPr lang="en-US" i="1" dirty="0" smtClean="0"/>
              <a:t>3 waves (postcard </a:t>
            </a:r>
            <a:r>
              <a:rPr lang="en-US" i="1" dirty="0" smtClean="0">
                <a:sym typeface="Wingdings" pitchFamily="2" charset="2"/>
              </a:rPr>
              <a:t> survey)</a:t>
            </a:r>
          </a:p>
          <a:p>
            <a:pPr marL="971550" lvl="1" indent="-514350"/>
            <a:r>
              <a:rPr lang="en-US" i="1" dirty="0" smtClean="0">
                <a:sym typeface="Wingdings" pitchFamily="2" charset="2"/>
              </a:rPr>
              <a:t>Cash incentive in 1</a:t>
            </a:r>
            <a:r>
              <a:rPr lang="en-US" i="1" baseline="30000" dirty="0" smtClean="0">
                <a:sym typeface="Wingdings" pitchFamily="2" charset="2"/>
              </a:rPr>
              <a:t>st</a:t>
            </a:r>
            <a:r>
              <a:rPr lang="en-US" i="1" dirty="0" smtClean="0">
                <a:sym typeface="Wingdings" pitchFamily="2" charset="2"/>
              </a:rPr>
              <a:t> wave</a:t>
            </a:r>
            <a:endParaRPr lang="en-US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Research Approach</a:t>
            </a:r>
            <a:endParaRPr lang="en-US" dirty="0"/>
          </a:p>
        </p:txBody>
      </p:sp>
      <p:sp>
        <p:nvSpPr>
          <p:cNvPr id="1028" name="AutoShape 4" descr="data:image/jpeg;base64,/9j/4AAQSkZJRgABAQAAAQABAAD/2wCEAAkGBhQSEBUUExQWFRQVFBcWFxgXFxwXFhcVFBUWFBQYFBcXGyYfFxwkHBQXHy8gIycpLCwsFx4xNTAqNSYrLCkBCQoKDgwOGg8PGCwcHxwpLCwpKSksKSksKSkpLCwpLCksKSwpKSwpKSwpLCkpKSwsLCwsKSwsLCksKSksKTQpKf/AABEIAMIBAwMBIgACEQEDEQH/xAAcAAABBQEBAQAAAAAAAAAAAAADAAECBAUGBwj/xABKEAABAwEEBQcIBgkCBgMAAAABAAIRAwQSITEFE0FRYQYicYGRodEUMkJSkrHB8BZTYnKy4QcVIzNDotLi8YLCJERzg5PTNGPD/8QAFwEBAQEBAAAAAAAAAAAAAAAAAAECA//EACMRAQEBAQEBAAEEAgMAAAAAAAABEQISITEDIkFhUbETYnH/2gAMAwEAAhEDEQA/APZ2hc7yz03Vs+q1Tg28XzLQ6btyM+krpAFxP6SqkGzjfrP/AMwrUjuaRloO8A9oU4UaI5o6B7lNRSTpk6BJk6SBkykmQMkkkgSS8z/SprGVqTm16jWvYRca4taNWZmAcSb+3cFz/I63V3WyjTFprBrngOF8kFo5xEO33Ynipsa89Zr22UySSrJJJJIEVFOSmKBkkklUOE4TJ1FOkkkgSUpJkCKgQppiiAPagPYrbghOatM2KZppKwWJK6zgf63aZuMq1I9VkDqc8tae1cJ+kPSJqVrPLKtO5fJa9ol14si7BIOWwruWaQr43rM5rQD5tRj3cObI7ivP+XFc1bbZQ2peBDBi0BzXGqWuvN2GQMDuIWK7R6KzSjoxoVQOFx/D0Hk9yINMUvSJZ/1Gup97wAp2Rz+cHtDYcYgzeHrEQLpJnDHpmYtIgNC1sf5j2u+64H3IsoFbR9N5l9NjjvLQT2kKLdGsHmgt+65zR2Awg5238q20qr2OrXS1xEGnPRiBjhCEzlm0/wDMM66TvELB5X6O/wCNc3MPunHE4tAz24tKwfo+3YB1YfEqXrDHfnlaT5tos/XTf/7Agu5R1z5tpsnXTd/7lw9Pk+CQMcSBgd/UIRnaBj0KvU8H3BJd/gsx1b9MW4+barJ1MP8AUUB9t0ofNtFnPQ0fFpXL1NCw0kOqNIIHP68j1IH6ufsqfhPxS9YSOo/VlotBm3g1A0fszQcxpE+fekNnIR1oFbkuyiDUszbU2u0EsBNOLxEYkHDMrA8jrDJ/d4KbalqblUPa5Z9RuepMKvaNKel5Ueh7j+Fyzn2q2tMkWoHf+094W15ba2x+2AkTBc7LvCk3TltAMPY6BODmkwOBErWs4yWcsbazOtXH3rx/ECrLP0k2wCNf2sYT3tV0cr7VtYD1A+4BI8qnHz7Mx3+ifip6hn9Hsv6UrU0AONKpxLIP8jgO5aNl/Sy/+JRY77ri333lkVNMWc+fYWD/AE3fcEI2nR7s7OW/dc78ldTHcWP9Jtlf54qUzxbeHa0k9y2LJyrstTza9OdzjcPY+F5d5Po531reh/iVIaHsTvNtNRvSAfgrpj2RjwRIII3jEdoUl4/R0Gxpmnbbp6C3vBC1rLWtbPM0gxw3PId+OUR6UCnlcRZ9OW8Zmy1estPa0x3LRocprQPPss8adVp7nAe9XDXTymlY9HlK0+dTrM6WB34C5XGaXon0wPvS38QCi6tpIdO1sdk9p6HA+4o0IIEKBaikIbqg2fl2+CIhdSTY8ewD34pKoxav6RbCDArX3bmNc49wXEcsK4Gl6T9W4S6zmIF55D4kCYOV3P0d0L1ehZmMEMa1o3NAA7l55y0sDnaXstWOa11mYTMYms45bfOCjceg0bSHiW8c+Bgics8OpFa5MREkDP3oZswz27SCQe5EHSQgDsd24+6E4edoHUfFBxnLWh/xdF29hHslx/3BZl3p7/FdDy0AOpfMXXubj9phPvYFz7IIw7oI7mrHTfKVBnPb95vvH2lx+lOX76VerTGTKj2/u581xbnrRu3LsQCMpG3AHZ/phAq2FjjLqdNxJkl1FhJJzJJZinPWJedVeTmmja7K55AEVg3AFuTJyJd6yuOswOYB6if9qlQpBjbrGtY0m8QxgYC6Ik3SBkpz0d39SnV2rJimdFs9WD9kub7nAJHR42OcD0g/jLlcgcB2eBUg35x+DVlWTpPTrLK6nTe68XUg4SGYAuc3e2fNRNG6ZZaTUbTa2W0yTkMCQPQc8zKLpHQlG0Oa6rSLnNYGBwqObzQS4YFsZkptF6Fo2Zz3Uqbml7Lhl4cIkHaBuXT1GPN03kx2s7DP4rqnZrK3WM5p84bJ90q3d6P5VOi+65pzggmMcjuAXONsSnaaBMCu0f8AcLYxjIlHtFgY65BDuZiZvbXbZVKpyVmYqjrp1B/tK2WWZopUmG64sptacBEicrwXTrMYm6yX6EZuHcgnQDN3z1BbPkbdgj7rrv4AEjZNzn+0534pXNthu5PN3FZ+lRTs7qbXB5vtmQ+PSLcoO5dV5M71j1tZ+Sy9PNrA07oLm3D5tMkA6x+ZF7Hs2LXMZ6ZujaYr0jUpl4AfdhxB2TsCsizVm5PKvaCe80XgsyqNzBYfNOQLRPSrZH2T/L4p18qRlNtNpblUPafFEbpu1t9Ken8wtAkcexx9wUHuZBxA6RH4lNq5ADygtIwdTpu6bh90J28sXsONC6fs3mfhKqaR0zSFSoLrsHOxaAQcTiDeWrWsrXQQMC1py+yFu2xiZUWfpHA84Vm/6y7ueDK6bk/p2paHAsFUtnFz6bA2NoDxHYFyVTRjTs9wXpuij+wpf9Nn4QnPVq2LEHf3JJ0ltHi7OU0+ay1dV34FA0jysaWMpFlo1hqU3i8AHQ2oDAM54YYLYr2Fvk75NwXmmQYIgOxyXKVLOz9Y2cNcXi/SxJn+JjsWZrX8t+pykeW/urZw523Zs3p38oXtk6i1R9p8R13Fb5VUQ2o2GkyBMEDItznpS0RQBZVJZGDBmDm7H3BWozzyiP1Fb/y9voIjeUDvqKnXWP8AQtEWYDCMOrsyS1IG7u8PnqWPVb8xTsWm3vrMZqXNBmXGo4xDScRAByW0Wg5ieOH9SpU6Y1jYjblG4q/juPa5Zt1ZMQDW7XQOmYHRJnsQqltptJBdUkEgg0mHLPIqy528mJG/eOPwWbbrCx1V552L3HCN/Qt8cysdXGjRqXm3mSQCB5t0yQTgLp3b04qHc4cYJ/CFKxUQ2zgCY1m2JyPQlhw67v5rPUytc3YYWgTF7HiSD2EhSj5/y5KAePUI/CmbQaMhH3ZH4WhZU77rYvOptkTDnNaYOWB6Emlp811MwJ5r2kwMzABR61iDgwmTzOnafWEqNCyXS8iBzDmOnaCunn4x6+4gOHvPwCUHLHv+JQ3E7m9se+VKz1SHthnpNyLN4+1K5tiGg4bD2D4lQIjDLsHuCgbFBJGuGJymM9l0lEc+GMEuJgyXB8544lbvORidaaZ+XKMcO7xKbWt3jt8XJ7w2R/L4rDZuzuCgDn8HH/aETIf4+AVXSekHUWMLQ115zwb0nINiII3qyalo7iSPSPSXEd5TR84IGjLaazHktYLt2LoM4kb3FGcPnAJZiT6YfOPgkW/MEpycc+/wCb52lRVS06IovcXPpNLnGSZc0knM+cfcjOszD6DRAA34DiAp1ajWmDfyBwYCMROGKdrwQCCcROOBjGMOpau4z8CbZG7AR0Ej4ruNDWUGz0zeeOYP4jtmGRMLjB85ldpyfJNmpxuIx4OOxXkq35N9t/aPBJG1R3nsHgnW2XlWlbWaVle5paDrGDECMcDOAGRXI2O2uq6Ss7nEE6ykObEYOwyW5pLSdktNndRfXLJe10im4nm47iM1zVgFGz22kWVC+jTex18tIOcu5sTgcFJ/DefXTfpC0q+lXYGkQaZkEA5mNo4JcjdJvq0q98jm6mMAM3OzIjdvTaettgtVQPfVeIbdAa1w47WptGaTsVmZUFJ9Ql5ZMtPoEnDAesVq2Mzmt4Y7z1/3pidhngZ/uzWSeVdDe89RUDysobqnYPiVxdcatN3PAJ3+48Srlzh3f2LAsGn6daqGND70OIJAAgNnGCtymZ3TxhBbsY/aN+8Pf90LzDSmiia1Q3mi8+o7HOL5M5bl6TTcWkEASDIwHwVZ+jqZxNGmTjiQ6cc9vErUuMWaq8jbOWWIjA/tyebkZYNy18ePaf6gg2endbcaxrWzMCc4jaD8hEuHceof2KdXa1JiQPT2/wB6RcP8x/UlHA9/9KQniPa8Asq5vlrpapRfRuPutNEemWib79xGwJ+RWmalatVbUqXoouMXy7aMYJMZ961NL6FpWq7rWOJYLoIeW4S4+qfWKhofk/RstR1Sk14c5jmG8+8IdBwF0bQF19THPz9acfP+GolGb7c/Obv3jgEIu+flydr4IMZEH0dhn1lybYNp5UVmVHNvs89wAIAMBxA3bls2S0uqWek50XiHzAgYPjaVj2/k4ypUL9a5sk4XGuzeX53+PctmzANptYCTdL8YjznXhv4rp1djnOcpEjh/Ko6lu0NPs/0ot/5x+DUsT8u8AuboEKI2DsJ+AVHT1o1dNmDsXvye4ZNZsOea0j0dx8VnacsTqtNrWPaxzXuPOkYFrRhgdoWub9Z6nwLQFq1grDniGsOLgRi6Pgrr6X2j2t8FR5P2F1E1NY+m6+0AXTjg4HEQOK0nH5keCdVOYG5n2ne14BNq+J7Sik8f5ioNPzJKy0BbNIUmFrXvcDcbscc+ICejdcxjmlxbdEG8QDBcDmqOmtF1Kj2uYwuFwDCMw5289CuaNoOZZ2NcCHNL5GHrSO4rpfw5yfRg0bz7ZPxXWcnZNnaG070F2LnQ3zj0k9i5QHp7l1XJiu7UQATz3bJ3HPLvCzz+Wq0vIn76Q/7U95fikjNrE7CMSPObsMcUl0R8zkqBPO6vitYcmLT9Q/sVA6OqeUaosOswF3bJxA7FykrvbDAqYWmzkpavqXd3iit5I2r6k9rfFTK36n+WPCkFtt5GWo/wv5m+KI3kLaz/AAx7QV81PcYICI2puJHQVv8A0Atfqt9r8k30Atfqt9r8kys3rlia3ie0qJefWPat36DWsT+zHHnDwyTfQW1/VD2wmVfXLOY+nqhLql+9BAJPN5xvCcJybHCUejZnOANOqTeq6sAktOJhpI4zsmFZdyFtn1Q9tvim+g1r+q/mb4q5U3lQqPqNddvvmYi+4GcI5ph20ZhMbVVaYv1Bs892Yz2q8ORNsn91/M3xU/oVbPqv5m+KmVfXKLG1tRrhWqXZc3C+4AsDTz3DBs3xEottslop0dbrnubFNxINQCKrbzYcRdduMHApfQu2RGrwzi+2J3xPBWhyct9wsNJpaaWp84eYKmtHpecHZHcrlT1DCw20VtSKzr+q1rBfdFRt29DJHnZjGMWlRrMtbdYTXMUw0uMmAHsD6Zxb6Uho44YZq07Q+kC8P1TJa55HOERUZcezz/NIxjeTjip1NHaRcS51Jri5jGOJc03xTJILxehxIJadhBO3FMT1/wCMarpS0sLJruh7Q8GZEOJGPNmQWuBictqtitbC+42sHu1WtAb6TIDubLBJumY4Hbgpu5PWs0wx1laQ2/cN8ywPN6BFSCAZIvTmc5RKei7a00i2ygOpNuhwfi5hv3mu/abdY7ERGyExbYoVNO2plTVuqC8CBiGluMQZjIggzuVlmk7aSQXMEB5JcGADVODal4nIgkYbiChaV0Fb67w99A3rjWOILefdEBzud50QDG5W32fSDiC+zl0Xc3SI1Ro1R52AqAgmNokJiWwKppO1ta9znUhq3XXghl4Ekgc3ODBxyStOmbWx7mHUlzWuc4NuOgNEmbrtxmN0nYoVdE2wucfJnQ6kKRF4GQ0ANcTOLgWMOXo9KIdHW06ous1QvpANab4ulowhzOLeYYIkAJibFNnLGuNlP2SPcUX6Z1fVZ2O/qVa0clbSTzLNUaNxe1/YQG/FB+its+of3eKzla/avjlpU9Rn839SccsXbabO13is/wCi9r+of3eKf6MWrbQf3eKZT9q+7lbOdFp/1HwTt5XAfwR7X5LO+jlpH8Gp2IbtAWkfwanslMqZy2PpcPqj1OH9K19E/pM1NJzBQc4ucSDfiCQAMA07QuN/UdoP8Gp7JHvW9yV5NPbWFSuwsaznAOjF3o5bs+oLUlZvmQa3eXioQH1Tg2YfhJaC4DoMhJdc60Mnz2+0PFJdfMcPTyWy8p7WaV91eoYPrHZA2HbKp+XVHWkPvu1hLYfJvTgBjnlgrTGtZZIOZcYwnK6cexZVG1g1mPIgBzZwjIjYOCy646I6ZtDXi9WqlsiQKr2kjbBnDsTV9JV3uptbXrtDnMYTrXFwJ84gzGc4QYEZ5rG5TWymK+N7zBkBHOkzJPw2LQ0BWZqWVIJay0C9lJwvGBMbd6t/Cfd+j+TVnG8bRaxTLiA7WujHDLcN04YrQ+hT3DnWm0GQM6hPHaqA5XWdpuP1xptM3C1gM9N/jnxWq39J9mAHMq4R6LNmwc9RHn9CpUFUt1joD3jPHCQZ7PBX2MqOxD3dpjBVnHEvAPPLnAbr5OfaFp6FtggMc2DsOwydvesXr63Oer8xLRFjq65suJF4GCXXTdBwOORjHpQnadqNeRN1skQCcOccBjPBdfomxjXMw2n8LlwNtdSc93OeOcfQG8/bTDW8y3ValFz2VHiKgaIcRmJQGV7QP41X23bOtaXJpjHWOoGkmK7cS276I2SVdNjE5K4W7WG20Wj66ru/eP8AFHp2quCSaj3YOEGpUgFwgOEPBkZicJGIKHadLNY8gNvADoxicCeE9i07DUbVbLdhxCmVfNUrZa7Yx1NtMvfeptcSXuzIJIHO5xgEwJO1RsGk7S+tq3ue0imX+c6cDA9Lir3KO0upOohri2LMxx5gcMcCZvCPNjDcg8kbY2tajL3OOrfm2B6JOJe47Ml2znz/AG471rEr2q07K9YZfxH9PrcUbRlptJqMaa9YgvaMajjmQN62H2EQOgLMq6XFGq26AS1zXYmBgZjfsXC3HTGjaq2kAWtpsJi9ztZVLnYkgvDnkZRF0Ab0KrbLVqQ51Ssx+sLXC+8EFocCCC7eJVG1coudJdXAJJwfgJOQ5wiOpbVgDamj2ube/fkc7Ekw9xxk7053Nrf6nzrP9sny61D/AJit/wCR26N6p27TdrY3/wCRWGQ/ev283fxnpxXT07BOxZnKTRZ1Ti0EnCAMytTXN0FLRVS40i0W15FO9UItJaAMuaIOzFbFDkw17A9tqtmIJH/EOjHESO5cPU5duIA8mcCBBIqEXmzIBGr4rZsH6RargALK1rRhjUIw4czFaZYAt9qDbz7U9gmOdVeJME+tx7huTDSNcnC3Oy+vdhlied8yp8qqEWQH/wC5vex/guPoP5r98N73tCy27Ola7S7AWxzvu1iePou4qTtN2m4wCrUBbILhVqS+crwL4EDDmgbZkrB0XbfJ34BpxwxBacIO2Rs7V0tlAqMDhl8YxUsrXmxSq6ctbY/4irn9Y879549wV6w6StTyJr1v/I/hhn8ymtNlwHUj6HtTHuhoOABxEYEx8FZrDSdbqjXBpqVDhtqOxPasXTmlq9Kq006r2h1PEX3H0jiJOBWhajFVYfK+0XBTdhk4d48VFNT5R2sDCo6CSfROJJJk3ccSUy5xmkXxge8JLPo8X/Dd0q9mpDZ594gNneBsHSs9pbqzedL9Y2MIJbGMcME9t0IWkuDrwGOUd08FnMyIjGfn54Ld/djpOrOcqzypoTXNzENYwHEEjCcceOxbPJhzPJDTLmh5rBwbOJF0CQOlc3G5bmhdFuvtqHDgtsWZ9XbRoydirM0WNy6fyeQgeTLOMuXt2j3lwujHYOrsCJojRFYVG3mloBBnYOpdBSsv7RvzvWuyjCniOk/Vs/Aui6cV6fT/ALSvM62iKpLzcIALjJBxxOS6vlVbKrGsNNzmw7NpumdmIxG1c1Z9K14c1tR8OxcLx52znY44Ydi0xObZrp+R9BwsVYPBB1zDBzyzHYVqOaSFwlmc9z7sOkkbzienrx6V6FS80FCzHKWnk5Ue4w4AEziXR2T8yVt6E0XqmEHMxO0YLU1UqFVhuwDn4Kre7XNct6bnVaNyXRZqYIadvOwPUQszkdaxZrVraoNw03tEQcXARtVa12OpTqkQDm7/AEkkR2yh0LPrSGQZO3cZw6Mu9UnEruqbAWgjEFuexc/buTlSpUFy7BIEnCJMYdcLd0NYtXRDcTtkrM5WVHNpgNBi9iQch8lc+uZV47vN+ObtmjH0yab2vBafVGQJAcJcMDvXW8l6rDYBTvC8LTMEiYLDBgOO3BcXZ5eYxkyJzkH56Ves+hKwdgDAIjZsnDFTn58b6/dd6r0ShQwHT8UO2WeQODh3K1ZZDGznAnpgJ7QJHWFtwc1X0a2BgMvd8hI2QACBGK17RZsBh87FB1Hmj7/wKg5/ldXYaApSb19j8sIaHg4n7wXG+RQHySJA2biH78Mu9eiaZ0O2tEjKYWFU5LuBwnjtRqZ/LnGOZIlrtgJve0AJ6V23J9zHUgGGYwkiOjBZJ5KuJwnrXWaO0cKdMNAAggujaYhFvXwK10MB0qpoTQzqTi5xbBbGE+sTt6VqWmMOke/80VhVxhQttLngrJ5S2UPbTDsuePwLY0gMQVhcpLRjSGRAcZ6YmfZWf5WM39S0zs9/inUNedpM8Dh1J1N5bz/t/sHkIXPqVLxJaKYEHESXYe49qNyooBlVsYS2e8qXIjRzmuqFzuaWtwa4jGZBkRsntU+WNANqU4nFpzcXZHieK62Y5S61GaCYYJE4SPetShZQ0BQsNnYabDjixvpO2tHFXGWSnu7z4p5NSDVIUeCTdHsOzvKf9T0zm0JhoApxUHV8VoFiz2aDose03Rg6d+JEbVptsrPUb7ITDWZpTRjarCDksnRvJynSdMyTOZ3Z8F1JsrPVb7IWJytsVM2V/NGbcgBkeHSpYs6WKdkpyDzc943HNXG1WDC+zD7Q8V5edHj1fnsXb/o9pNFKpgMXjZwj4KQrYfWaHCHMg/aGHf8APuJr2es3tC0rreCpVaureHY3DgccGnZ1cfk6xNZtaz0nzi058dvBDsujqTHc3ua7wXQ64KItI3phqgwtA9L2Hf0qnb7E2o0gtcR9x3xC2nWob0GpahwTE1yp0RSs4dUuPMDCQcxlBOSr1eVwY66aO4g38CCMCOatXT9rv0XsAJkbBxWBpygx9Ft0C/SGPFmF4dRM+0s/I1+Wi3lxupfz/wBitaO5Tmu8NugYg+cTgDzvRGS4AyNqPZ672PDgcQZHxB4HJVHql4FAqbBnzgfErlmW2+283qBnCMxPDwVKo6pjMDHdPwWdax29Sq0DEgdJHxTCqz1m9oXL2fSYgAtx3gAd6s0rR0cdqmmNypWYMbze0IDqjSCZbOYkjqE7se9ZdW1EiABHzwUW2gtGAjbuB2YThPQufXTfPK++pIkSQIgnHjhIO6M8wj09J0yDzhgYPAjMHtWS61Px5uB4788+o9SjSr4mGiT1dKnPWfDrnWhadIMJEEFc/wAtGyyk5ucu/CCPctCpZi7OnjvGB7lCtohzxBy44mTgeqF01nHn1Wrjjn2p12P0RP2exJPUTKFoaq4THCeqQqnKe1l1RgIyZ+I/296NowBky6o6fsAfHiiW2xtquBl4uiPMG3H1lvrranPORraLtR1LPuN3bBCuNtLuPaPBZ9icxjQ2HGBHmgfFXBbGeqeweKztbyDstjgcj7XwhFFsed461WZb6fqO7AiDSDPVPYFNpkEbVdMnEjj+Ss+Wu4KoNJM9U9gSGkGD0T2fmm0yLRtbjmO/8kGu6+Ic2RM4nb2KH6zZ6h7B4qX6xp+qewKbTIrOsoGIY2BjiT4KxZg5owAaTiYPZs4pqmkWERcPHAY8M0m2+n9XHUFPq/B9c/f3/kmcXEYntJQjpKn6h7AkdJs20z2BPp8SpzdidsDHZKbVHaR2qDdIs9Q9gU26Sb6jj0/4S6fC1E7R2qIs32oRP1oPqz89ScaUE+YfnqU+nxEWcDaPnrUBZmzPNxBE54HAjNFOlTspnt/JQdpZ0/uj2/kmU+KzNEUh6FP2B70X9XUx6LPZHgiP0qfUPf4KI0o71Pf4K4bETZBsgdA+CWobGPbGHeMFL9Zu9T3qD7e4+h3n3SmJqR0U07D1f4RG6OgYA9iAy3VBkwR0k9mOCn+savqj560802CizRsKdtnnYfcq/l9bc3s/NR8trfZ7E81fUWjZjuPb+akLLw7/AM1RdbK/DsHgmNrr7x89SeanpoeS8O9IWfgFn6+ufSHb+SRfW9Ye1+Seaeo0DQ4BJZpfW9fv/JJPNPUApWKNpVllBFaUQOXdgEUk+r6UaU6AGp4lSDI+QihOghjvPd4KN07yjSlKAV07ylDvWKNKeUAod6x7k907yiXk95QCucSkWFFlKUARSKlc6USUryAer6UtX0osppQD1SfVKUp5QQudPalqlOUkENWn1akmlA1xK50JKnpC0uZkcmzl944+z7+rPXU5m1eZ6uRcupoVHyh2UwcTiNjZzwyMHZKiy1uwkjA4jaBtnDA559S5/wDNz8/t0/4ul9KFnutLxGOfRtdG6MsurriLW6c9rRlsdc/rPYOMy/r8z8k/R6rRhRKFZahLZOfyR71NxXeXZrlZlwpSQy5OqyTSitQmFGaUU6cBSBU4QChPCIlCAYCeERKEUMBOiJQgGkiQlCAcJ4U4ShBC6lCJCYNUEbqV1TDU8KoHCaES6ldQQhK6p3UrqAd1KES6muoBwmLAf8fO5FupiEAdSNw3ZDLd0KOpHqjsR0xUw0I0huG7LZuUdU31R2dPie1HKiSmGhQN3coOKI4oT3KoheSUbySCTEZqSSKK1TCSSCSdJJA6QSSQOkU6SBkgkkgdJJJQJOmSQOUikkgSYpJIEmCSSB1FJJAkySSIZMkkimKg9JJECchOSSQBISSSV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hQSEBUUExQWFRQVFBcWFxgXFxwXFhcVFBUWFBQYFBcXGyYfFxwkHBQXHy8gIycpLCwsFx4xNTAqNSYrLCkBCQoKDgwOGg8PGCwcHxwpLCwpKSksKSksKSkpLCwpLCksKSwpKSwpKSwpLCkpKSwsLCwsKSwsLCksKSksKTQpKf/AABEIAMIBAwMBIgACEQEDEQH/xAAcAAABBQEBAQAAAAAAAAAAAAADAAECBAUGBwj/xABKEAABAwEEBQcIBgkCBgMAAAABAAIRAwQSITEFE0FRYQYicYGRodEUMkJSkrHB8BZTYnKy4QcVIzNDotLi8YLCJERzg5PTNGPD/8QAFwEBAQEBAAAAAAAAAAAAAAAAAAECA//EACMRAQEBAQEBAAEEAgMAAAAAAAABEQISITEDIkFhUbETYnH/2gAMAwEAAhEDEQA/APZ2hc7yz03Vs+q1Tg28XzLQ6btyM+krpAFxP6SqkGzjfrP/AMwrUjuaRloO8A9oU4UaI5o6B7lNRSTpk6BJk6SBkykmQMkkkgSS8z/SprGVqTm16jWvYRca4taNWZmAcSb+3cFz/I63V3WyjTFprBrngOF8kFo5xEO33Ynipsa89Zr22UySSrJJJJIEVFOSmKBkkklUOE4TJ1FOkkkgSUpJkCKgQppiiAPagPYrbghOatM2KZppKwWJK6zgf63aZuMq1I9VkDqc8tae1cJ+kPSJqVrPLKtO5fJa9ol14si7BIOWwruWaQr43rM5rQD5tRj3cObI7ivP+XFc1bbZQ2peBDBi0BzXGqWuvN2GQMDuIWK7R6KzSjoxoVQOFx/D0Hk9yINMUvSJZ/1Gup97wAp2Rz+cHtDYcYgzeHrEQLpJnDHpmYtIgNC1sf5j2u+64H3IsoFbR9N5l9NjjvLQT2kKLdGsHmgt+65zR2Awg5238q20qr2OrXS1xEGnPRiBjhCEzlm0/wDMM66TvELB5X6O/wCNc3MPunHE4tAz24tKwfo+3YB1YfEqXrDHfnlaT5tos/XTf/7Agu5R1z5tpsnXTd/7lw9Pk+CQMcSBgd/UIRnaBj0KvU8H3BJd/gsx1b9MW4+barJ1MP8AUUB9t0ofNtFnPQ0fFpXL1NCw0kOqNIIHP68j1IH6ufsqfhPxS9YSOo/VlotBm3g1A0fszQcxpE+fekNnIR1oFbkuyiDUszbU2u0EsBNOLxEYkHDMrA8jrDJ/d4KbalqblUPa5Z9RuepMKvaNKel5Ueh7j+Fyzn2q2tMkWoHf+094W15ba2x+2AkTBc7LvCk3TltAMPY6BODmkwOBErWs4yWcsbazOtXH3rx/ECrLP0k2wCNf2sYT3tV0cr7VtYD1A+4BI8qnHz7Mx3+ifip6hn9Hsv6UrU0AONKpxLIP8jgO5aNl/Sy/+JRY77ri333lkVNMWc+fYWD/AE3fcEI2nR7s7OW/dc78ldTHcWP9Jtlf54qUzxbeHa0k9y2LJyrstTza9OdzjcPY+F5d5Po531reh/iVIaHsTvNtNRvSAfgrpj2RjwRIII3jEdoUl4/R0Gxpmnbbp6C3vBC1rLWtbPM0gxw3PId+OUR6UCnlcRZ9OW8Zmy1estPa0x3LRocprQPPss8adVp7nAe9XDXTymlY9HlK0+dTrM6WB34C5XGaXon0wPvS38QCi6tpIdO1sdk9p6HA+4o0IIEKBaikIbqg2fl2+CIhdSTY8ewD34pKoxav6RbCDArX3bmNc49wXEcsK4Gl6T9W4S6zmIF55D4kCYOV3P0d0L1ehZmMEMa1o3NAA7l55y0sDnaXstWOa11mYTMYms45bfOCjceg0bSHiW8c+Bgics8OpFa5MREkDP3oZswz27SCQe5EHSQgDsd24+6E4edoHUfFBxnLWh/xdF29hHslx/3BZl3p7/FdDy0AOpfMXXubj9phPvYFz7IIw7oI7mrHTfKVBnPb95vvH2lx+lOX76VerTGTKj2/u581xbnrRu3LsQCMpG3AHZ/phAq2FjjLqdNxJkl1FhJJzJJZinPWJedVeTmmja7K55AEVg3AFuTJyJd6yuOswOYB6if9qlQpBjbrGtY0m8QxgYC6Ik3SBkpz0d39SnV2rJimdFs9WD9kub7nAJHR42OcD0g/jLlcgcB2eBUg35x+DVlWTpPTrLK6nTe68XUg4SGYAuc3e2fNRNG6ZZaTUbTa2W0yTkMCQPQc8zKLpHQlG0Oa6rSLnNYGBwqObzQS4YFsZkptF6Fo2Zz3Uqbml7Lhl4cIkHaBuXT1GPN03kx2s7DP4rqnZrK3WM5p84bJ90q3d6P5VOi+65pzggmMcjuAXONsSnaaBMCu0f8AcLYxjIlHtFgY65BDuZiZvbXbZVKpyVmYqjrp1B/tK2WWZopUmG64sptacBEicrwXTrMYm6yX6EZuHcgnQDN3z1BbPkbdgj7rrv4AEjZNzn+0534pXNthu5PN3FZ+lRTs7qbXB5vtmQ+PSLcoO5dV5M71j1tZ+Sy9PNrA07oLm3D5tMkA6x+ZF7Hs2LXMZ6ZujaYr0jUpl4AfdhxB2TsCsizVm5PKvaCe80XgsyqNzBYfNOQLRPSrZH2T/L4p18qRlNtNpblUPafFEbpu1t9Ken8wtAkcexx9wUHuZBxA6RH4lNq5ADygtIwdTpu6bh90J28sXsONC6fs3mfhKqaR0zSFSoLrsHOxaAQcTiDeWrWsrXQQMC1py+yFu2xiZUWfpHA84Vm/6y7ueDK6bk/p2paHAsFUtnFz6bA2NoDxHYFyVTRjTs9wXpuij+wpf9Nn4QnPVq2LEHf3JJ0ltHi7OU0+ay1dV34FA0jysaWMpFlo1hqU3i8AHQ2oDAM54YYLYr2Fvk75NwXmmQYIgOxyXKVLOz9Y2cNcXi/SxJn+JjsWZrX8t+pykeW/urZw523Zs3p38oXtk6i1R9p8R13Fb5VUQ2o2GkyBMEDItznpS0RQBZVJZGDBmDm7H3BWozzyiP1Fb/y9voIjeUDvqKnXWP8AQtEWYDCMOrsyS1IG7u8PnqWPVb8xTsWm3vrMZqXNBmXGo4xDScRAByW0Wg5ieOH9SpU6Y1jYjblG4q/juPa5Zt1ZMQDW7XQOmYHRJnsQqltptJBdUkEgg0mHLPIqy528mJG/eOPwWbbrCx1V552L3HCN/Qt8cysdXGjRqXm3mSQCB5t0yQTgLp3b04qHc4cYJ/CFKxUQ2zgCY1m2JyPQlhw67v5rPUytc3YYWgTF7HiSD2EhSj5/y5KAePUI/CmbQaMhH3ZH4WhZU77rYvOptkTDnNaYOWB6Emlp811MwJ5r2kwMzABR61iDgwmTzOnafWEqNCyXS8iBzDmOnaCunn4x6+4gOHvPwCUHLHv+JQ3E7m9se+VKz1SHthnpNyLN4+1K5tiGg4bD2D4lQIjDLsHuCgbFBJGuGJymM9l0lEc+GMEuJgyXB8544lbvORidaaZ+XKMcO7xKbWt3jt8XJ7w2R/L4rDZuzuCgDn8HH/aETIf4+AVXSekHUWMLQ115zwb0nINiII3qyalo7iSPSPSXEd5TR84IGjLaazHktYLt2LoM4kb3FGcPnAJZiT6YfOPgkW/MEpycc+/wCb52lRVS06IovcXPpNLnGSZc0knM+cfcjOszD6DRAA34DiAp1ajWmDfyBwYCMROGKdrwQCCcROOBjGMOpau4z8CbZG7AR0Ej4ruNDWUGz0zeeOYP4jtmGRMLjB85ldpyfJNmpxuIx4OOxXkq35N9t/aPBJG1R3nsHgnW2XlWlbWaVle5paDrGDECMcDOAGRXI2O2uq6Ss7nEE6ykObEYOwyW5pLSdktNndRfXLJe10im4nm47iM1zVgFGz22kWVC+jTex18tIOcu5sTgcFJ/DefXTfpC0q+lXYGkQaZkEA5mNo4JcjdJvq0q98jm6mMAM3OzIjdvTaettgtVQPfVeIbdAa1w47WptGaTsVmZUFJ9Ql5ZMtPoEnDAesVq2Mzmt4Y7z1/3pidhngZ/uzWSeVdDe89RUDysobqnYPiVxdcatN3PAJ3+48Srlzh3f2LAsGn6daqGND70OIJAAgNnGCtymZ3TxhBbsY/aN+8Pf90LzDSmiia1Q3mi8+o7HOL5M5bl6TTcWkEASDIwHwVZ+jqZxNGmTjiQ6cc9vErUuMWaq8jbOWWIjA/tyebkZYNy18ePaf6gg2endbcaxrWzMCc4jaD8hEuHceof2KdXa1JiQPT2/wB6RcP8x/UlHA9/9KQniPa8Asq5vlrpapRfRuPutNEemWib79xGwJ+RWmalatVbUqXoouMXy7aMYJMZ961NL6FpWq7rWOJYLoIeW4S4+qfWKhofk/RstR1Sk14c5jmG8+8IdBwF0bQF19THPz9acfP+GolGb7c/Obv3jgEIu+flydr4IMZEH0dhn1lybYNp5UVmVHNvs89wAIAMBxA3bls2S0uqWek50XiHzAgYPjaVj2/k4ypUL9a5sk4XGuzeX53+PctmzANptYCTdL8YjznXhv4rp1djnOcpEjh/Ko6lu0NPs/0ot/5x+DUsT8u8AuboEKI2DsJ+AVHT1o1dNmDsXvye4ZNZsOea0j0dx8VnacsTqtNrWPaxzXuPOkYFrRhgdoWub9Z6nwLQFq1grDniGsOLgRi6Pgrr6X2j2t8FR5P2F1E1NY+m6+0AXTjg4HEQOK0nH5keCdVOYG5n2ne14BNq+J7Sik8f5ioNPzJKy0BbNIUmFrXvcDcbscc+ICejdcxjmlxbdEG8QDBcDmqOmtF1Kj2uYwuFwDCMw5289CuaNoOZZ2NcCHNL5GHrSO4rpfw5yfRg0bz7ZPxXWcnZNnaG070F2LnQ3zj0k9i5QHp7l1XJiu7UQATz3bJ3HPLvCzz+Wq0vIn76Q/7U95fikjNrE7CMSPObsMcUl0R8zkqBPO6vitYcmLT9Q/sVA6OqeUaosOswF3bJxA7FykrvbDAqYWmzkpavqXd3iit5I2r6k9rfFTK36n+WPCkFtt5GWo/wv5m+KI3kLaz/AAx7QV81PcYICI2puJHQVv8A0Atfqt9r8k30Atfqt9r8kys3rlia3ie0qJefWPat36DWsT+zHHnDwyTfQW1/VD2wmVfXLOY+nqhLql+9BAJPN5xvCcJybHCUejZnOANOqTeq6sAktOJhpI4zsmFZdyFtn1Q9tvim+g1r+q/mb4q5U3lQqPqNddvvmYi+4GcI5ph20ZhMbVVaYv1Bs892Yz2q8ORNsn91/M3xU/oVbPqv5m+KmVfXKLG1tRrhWqXZc3C+4AsDTz3DBs3xEottslop0dbrnubFNxINQCKrbzYcRdduMHApfQu2RGrwzi+2J3xPBWhyct9wsNJpaaWp84eYKmtHpecHZHcrlT1DCw20VtSKzr+q1rBfdFRt29DJHnZjGMWlRrMtbdYTXMUw0uMmAHsD6Zxb6Uho44YZq07Q+kC8P1TJa55HOERUZcezz/NIxjeTjip1NHaRcS51Jri5jGOJc03xTJILxehxIJadhBO3FMT1/wCMarpS0sLJruh7Q8GZEOJGPNmQWuBictqtitbC+42sHu1WtAb6TIDubLBJumY4Hbgpu5PWs0wx1laQ2/cN8ywPN6BFSCAZIvTmc5RKei7a00i2ygOpNuhwfi5hv3mu/abdY7ERGyExbYoVNO2plTVuqC8CBiGluMQZjIggzuVlmk7aSQXMEB5JcGADVODal4nIgkYbiChaV0Fb67w99A3rjWOILefdEBzud50QDG5W32fSDiC+zl0Xc3SI1Ro1R52AqAgmNokJiWwKppO1ta9znUhq3XXghl4Ekgc3ODBxyStOmbWx7mHUlzWuc4NuOgNEmbrtxmN0nYoVdE2wucfJnQ6kKRF4GQ0ANcTOLgWMOXo9KIdHW06ous1QvpANab4ulowhzOLeYYIkAJibFNnLGuNlP2SPcUX6Z1fVZ2O/qVa0clbSTzLNUaNxe1/YQG/FB+its+of3eKzla/avjlpU9Rn839SccsXbabO13is/wCi9r+of3eKf6MWrbQf3eKZT9q+7lbOdFp/1HwTt5XAfwR7X5LO+jlpH8Gp2IbtAWkfwanslMqZy2PpcPqj1OH9K19E/pM1NJzBQc4ucSDfiCQAMA07QuN/UdoP8Gp7JHvW9yV5NPbWFSuwsaznAOjF3o5bs+oLUlZvmQa3eXioQH1Tg2YfhJaC4DoMhJdc60Mnz2+0PFJdfMcPTyWy8p7WaV91eoYPrHZA2HbKp+XVHWkPvu1hLYfJvTgBjnlgrTGtZZIOZcYwnK6cexZVG1g1mPIgBzZwjIjYOCy646I6ZtDXi9WqlsiQKr2kjbBnDsTV9JV3uptbXrtDnMYTrXFwJ84gzGc4QYEZ5rG5TWymK+N7zBkBHOkzJPw2LQ0BWZqWVIJay0C9lJwvGBMbd6t/Cfd+j+TVnG8bRaxTLiA7WujHDLcN04YrQ+hT3DnWm0GQM6hPHaqA5XWdpuP1xptM3C1gM9N/jnxWq39J9mAHMq4R6LNmwc9RHn9CpUFUt1joD3jPHCQZ7PBX2MqOxD3dpjBVnHEvAPPLnAbr5OfaFp6FtggMc2DsOwydvesXr63Oer8xLRFjq65suJF4GCXXTdBwOORjHpQnadqNeRN1skQCcOccBjPBdfomxjXMw2n8LlwNtdSc93OeOcfQG8/bTDW8y3ValFz2VHiKgaIcRmJQGV7QP41X23bOtaXJpjHWOoGkmK7cS276I2SVdNjE5K4W7WG20Wj66ru/eP8AFHp2quCSaj3YOEGpUgFwgOEPBkZicJGIKHadLNY8gNvADoxicCeE9i07DUbVbLdhxCmVfNUrZa7Yx1NtMvfeptcSXuzIJIHO5xgEwJO1RsGk7S+tq3ue0imX+c6cDA9Lir3KO0upOohri2LMxx5gcMcCZvCPNjDcg8kbY2tajL3OOrfm2B6JOJe47Ml2znz/AG471rEr2q07K9YZfxH9PrcUbRlptJqMaa9YgvaMajjmQN62H2EQOgLMq6XFGq26AS1zXYmBgZjfsXC3HTGjaq2kAWtpsJi9ztZVLnYkgvDnkZRF0Ab0KrbLVqQ51Ssx+sLXC+8EFocCCC7eJVG1coudJdXAJJwfgJOQ5wiOpbVgDamj2ube/fkc7Ekw9xxk7053Nrf6nzrP9sny61D/AJit/wCR26N6p27TdrY3/wCRWGQ/ev283fxnpxXT07BOxZnKTRZ1Ti0EnCAMytTXN0FLRVS40i0W15FO9UItJaAMuaIOzFbFDkw17A9tqtmIJH/EOjHESO5cPU5duIA8mcCBBIqEXmzIBGr4rZsH6RargALK1rRhjUIw4czFaZYAt9qDbz7U9gmOdVeJME+tx7huTDSNcnC3Oy+vdhlied8yp8qqEWQH/wC5vex/guPoP5r98N73tCy27Ola7S7AWxzvu1iePou4qTtN2m4wCrUBbILhVqS+crwL4EDDmgbZkrB0XbfJ34BpxwxBacIO2Rs7V0tlAqMDhl8YxUsrXmxSq6ctbY/4irn9Y879549wV6w6StTyJr1v/I/hhn8ymtNlwHUj6HtTHuhoOABxEYEx8FZrDSdbqjXBpqVDhtqOxPasXTmlq9Kq006r2h1PEX3H0jiJOBWhajFVYfK+0XBTdhk4d48VFNT5R2sDCo6CSfROJJJk3ccSUy5xmkXxge8JLPo8X/Dd0q9mpDZ594gNneBsHSs9pbqzedL9Y2MIJbGMcME9t0IWkuDrwGOUd08FnMyIjGfn54Ld/djpOrOcqzypoTXNzENYwHEEjCcceOxbPJhzPJDTLmh5rBwbOJF0CQOlc3G5bmhdFuvtqHDgtsWZ9XbRoydirM0WNy6fyeQgeTLOMuXt2j3lwujHYOrsCJojRFYVG3mloBBnYOpdBSsv7RvzvWuyjCniOk/Vs/Aui6cV6fT/ALSvM62iKpLzcIALjJBxxOS6vlVbKrGsNNzmw7NpumdmIxG1c1Z9K14c1tR8OxcLx52znY44Ydi0xObZrp+R9BwsVYPBB1zDBzyzHYVqOaSFwlmc9z7sOkkbzienrx6V6FS80FCzHKWnk5Ue4w4AEziXR2T8yVt6E0XqmEHMxO0YLU1UqFVhuwDn4Kre7XNct6bnVaNyXRZqYIadvOwPUQszkdaxZrVraoNw03tEQcXARtVa12OpTqkQDm7/AEkkR2yh0LPrSGQZO3cZw6Mu9UnEruqbAWgjEFuexc/buTlSpUFy7BIEnCJMYdcLd0NYtXRDcTtkrM5WVHNpgNBi9iQch8lc+uZV47vN+ObtmjH0yab2vBafVGQJAcJcMDvXW8l6rDYBTvC8LTMEiYLDBgOO3BcXZ5eYxkyJzkH56Ves+hKwdgDAIjZsnDFTn58b6/dd6r0ShQwHT8UO2WeQODh3K1ZZDGznAnpgJ7QJHWFtwc1X0a2BgMvd8hI2QACBGK17RZsBh87FB1Hmj7/wKg5/ldXYaApSb19j8sIaHg4n7wXG+RQHySJA2biH78Mu9eiaZ0O2tEjKYWFU5LuBwnjtRqZ/LnGOZIlrtgJve0AJ6V23J9zHUgGGYwkiOjBZJ5KuJwnrXWaO0cKdMNAAggujaYhFvXwK10MB0qpoTQzqTi5xbBbGE+sTt6VqWmMOke/80VhVxhQttLngrJ5S2UPbTDsuePwLY0gMQVhcpLRjSGRAcZ6YmfZWf5WM39S0zs9/inUNedpM8Dh1J1N5bz/t/sHkIXPqVLxJaKYEHESXYe49qNyooBlVsYS2e8qXIjRzmuqFzuaWtwa4jGZBkRsntU+WNANqU4nFpzcXZHieK62Y5S61GaCYYJE4SPetShZQ0BQsNnYabDjixvpO2tHFXGWSnu7z4p5NSDVIUeCTdHsOzvKf9T0zm0JhoApxUHV8VoFiz2aDose03Rg6d+JEbVptsrPUb7ITDWZpTRjarCDksnRvJynSdMyTOZ3Z8F1JsrPVb7IWJytsVM2V/NGbcgBkeHSpYs6WKdkpyDzc943HNXG1WDC+zD7Q8V5edHj1fnsXb/o9pNFKpgMXjZwj4KQrYfWaHCHMg/aGHf8APuJr2es3tC0rreCpVaureHY3DgccGnZ1cfk6xNZtaz0nzi058dvBDsujqTHc3ua7wXQ64KItI3phqgwtA9L2Hf0qnb7E2o0gtcR9x3xC2nWob0GpahwTE1yp0RSs4dUuPMDCQcxlBOSr1eVwY66aO4g38CCMCOatXT9rv0XsAJkbBxWBpygx9Ft0C/SGPFmF4dRM+0s/I1+Wi3lxupfz/wBitaO5Tmu8NugYg+cTgDzvRGS4AyNqPZ672PDgcQZHxB4HJVHql4FAqbBnzgfErlmW2+283qBnCMxPDwVKo6pjMDHdPwWdax29Sq0DEgdJHxTCqz1m9oXL2fSYgAtx3gAd6s0rR0cdqmmNypWYMbze0IDqjSCZbOYkjqE7se9ZdW1EiABHzwUW2gtGAjbuB2YThPQufXTfPK++pIkSQIgnHjhIO6M8wj09J0yDzhgYPAjMHtWS61Px5uB4788+o9SjSr4mGiT1dKnPWfDrnWhadIMJEEFc/wAtGyyk5ucu/CCPctCpZi7OnjvGB7lCtohzxBy44mTgeqF01nHn1Wrjjn2p12P0RP2exJPUTKFoaq4THCeqQqnKe1l1RgIyZ+I/296NowBky6o6fsAfHiiW2xtquBl4uiPMG3H1lvrranPORraLtR1LPuN3bBCuNtLuPaPBZ9icxjQ2HGBHmgfFXBbGeqeweKztbyDstjgcj7XwhFFsed461WZb6fqO7AiDSDPVPYFNpkEbVdMnEjj+Ss+Wu4KoNJM9U9gSGkGD0T2fmm0yLRtbjmO/8kGu6+Ic2RM4nb2KH6zZ6h7B4qX6xp+qewKbTIrOsoGIY2BjiT4KxZg5owAaTiYPZs4pqmkWERcPHAY8M0m2+n9XHUFPq/B9c/f3/kmcXEYntJQjpKn6h7AkdJs20z2BPp8SpzdidsDHZKbVHaR2qDdIs9Q9gU26Sb6jj0/4S6fC1E7R2qIs32oRP1oPqz89ScaUE+YfnqU+nxEWcDaPnrUBZmzPNxBE54HAjNFOlTspnt/JQdpZ0/uj2/kmU+KzNEUh6FP2B70X9XUx6LPZHgiP0qfUPf4KI0o71Pf4K4bETZBsgdA+CWobGPbGHeMFL9Zu9T3qD7e4+h3n3SmJqR0U07D1f4RG6OgYA9iAy3VBkwR0k9mOCn+savqj560802CizRsKdtnnYfcq/l9bc3s/NR8trfZ7E81fUWjZjuPb+akLLw7/AM1RdbK/DsHgmNrr7x89SeanpoeS8O9IWfgFn6+ufSHb+SRfW9Ye1+Seaeo0DQ4BJZpfW9fv/JJPNPUApWKNpVllBFaUQOXdgEUk+r6UaU6AGp4lSDI+QihOghjvPd4KN07yjSlKAV07ylDvWKNKeUAod6x7k907yiXk95QCucSkWFFlKUARSKlc6USUryAer6UtX0osppQD1SfVKUp5QQudPalqlOUkENWn1akmlA1xK50JKnpC0uZkcmzl944+z7+rPXU5m1eZ6uRcupoVHyh2UwcTiNjZzwyMHZKiy1uwkjA4jaBtnDA559S5/wDNz8/t0/4ul9KFnutLxGOfRtdG6MsurriLW6c9rRlsdc/rPYOMy/r8z8k/R6rRhRKFZahLZOfyR71NxXeXZrlZlwpSQy5OqyTSitQmFGaUU6cBSBU4QChPCIlCAYCeERKEUMBOiJQgGkiQlCAcJ4U4ShBC6lCJCYNUEbqV1TDU8KoHCaES6ldQQhK6p3UrqAd1KES6muoBwmLAf8fO5FupiEAdSNw3ZDLd0KOpHqjsR0xUw0I0huG7LZuUdU31R2dPie1HKiSmGhQN3coOKI4oT3KoheSUbySCTEZqSSKK1TCSSCSdJJA6QSSQOkU6SBkgkkgdJJJQJOmSQOUikkgSYpJIEmCSSB1FJJAkySSIZMkkimKg9JJECchOSSQBISSSV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762000"/>
            <a:ext cx="3996577" cy="5151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57400"/>
            <a:ext cx="4310062" cy="2991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Initial Mailing: 4/26/2013</a:t>
            </a:r>
            <a:endParaRPr lang="en-US" i="1" dirty="0" smtClean="0"/>
          </a:p>
          <a:p>
            <a:pPr lvl="1"/>
            <a:r>
              <a:rPr lang="en-US" dirty="0" smtClean="0"/>
              <a:t>Survey administration still in-process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As of 3 June 2013:</a:t>
            </a:r>
          </a:p>
          <a:p>
            <a:pPr lvl="1"/>
            <a:r>
              <a:rPr lang="en-US" dirty="0" smtClean="0"/>
              <a:t>124 responses (11.3% response rate)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wave results only</a:t>
            </a:r>
            <a:endParaRPr lang="en-US" dirty="0" smtClean="0"/>
          </a:p>
          <a:p>
            <a:pPr lvl="2"/>
            <a:r>
              <a:rPr lang="en-US" dirty="0" smtClean="0"/>
              <a:t>Does not include undeliverable addresses</a:t>
            </a:r>
          </a:p>
          <a:p>
            <a:pPr lvl="1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graphicFrame>
        <p:nvGraphicFramePr>
          <p:cNvPr id="35" name="Chart 34"/>
          <p:cNvGraphicFramePr/>
          <p:nvPr/>
        </p:nvGraphicFramePr>
        <p:xfrm>
          <a:off x="-609600" y="2286000"/>
          <a:ext cx="4648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9" name="Chart 38"/>
          <p:cNvGraphicFramePr/>
          <p:nvPr/>
        </p:nvGraphicFramePr>
        <p:xfrm>
          <a:off x="3962400" y="2209800"/>
          <a:ext cx="6034088" cy="3090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0" y="1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Introduction    </a:t>
            </a:r>
            <a:r>
              <a:rPr lang="en-US" sz="1400" dirty="0" smtClean="0">
                <a:solidFill>
                  <a:schemeClr val="bg1"/>
                </a:solidFill>
              </a:rPr>
              <a:t>Background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Approach    </a:t>
            </a:r>
            <a:r>
              <a:rPr lang="en-US" sz="1400" dirty="0" smtClean="0">
                <a:solidFill>
                  <a:schemeClr val="bg1"/>
                </a:solidFill>
              </a:rPr>
              <a:t>Results</a:t>
            </a:r>
            <a:r>
              <a:rPr lang="en-US" sz="1400" dirty="0" smtClean="0">
                <a:solidFill>
                  <a:schemeClr val="bg1"/>
                </a:solidFill>
              </a:rPr>
              <a:t>    </a:t>
            </a:r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Next Steps</a:t>
            </a:r>
            <a:endParaRPr lang="en-US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5148</TotalTime>
  <Words>601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Identifying social network and mobile technology use and its correlation with household evacuation behavior in Hurricane Sandy</vt:lpstr>
      <vt:lpstr>Introduction</vt:lpstr>
      <vt:lpstr>Quick Background</vt:lpstr>
      <vt:lpstr>Quick Background</vt:lpstr>
      <vt:lpstr>Research Approach</vt:lpstr>
      <vt:lpstr>Research Approach</vt:lpstr>
      <vt:lpstr>Research Approach</vt:lpstr>
      <vt:lpstr>Preliminary Results</vt:lpstr>
      <vt:lpstr>Preliminary Results</vt:lpstr>
      <vt:lpstr>Preliminary Results</vt:lpstr>
      <vt:lpstr>Preliminary Results</vt:lpstr>
      <vt:lpstr>Preliminary Results</vt:lpstr>
      <vt:lpstr>Preliminary Results</vt:lpstr>
      <vt:lpstr>Preliminary Results</vt:lpstr>
      <vt:lpstr>Preliminary Results</vt:lpstr>
      <vt:lpstr>Next Steps</vt:lpstr>
      <vt:lpstr>Thank You</vt:lpstr>
    </vt:vector>
  </TitlesOfParts>
  <Company>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jtyates</dc:creator>
  <cp:lastModifiedBy>Yates</cp:lastModifiedBy>
  <cp:revision>579</cp:revision>
  <dcterms:created xsi:type="dcterms:W3CDTF">2008-10-11T23:34:26Z</dcterms:created>
  <dcterms:modified xsi:type="dcterms:W3CDTF">2013-06-03T16:23:09Z</dcterms:modified>
</cp:coreProperties>
</file>