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70" r:id="rId4"/>
    <p:sldId id="268" r:id="rId5"/>
    <p:sldId id="262" r:id="rId6"/>
    <p:sldId id="264" r:id="rId7"/>
    <p:sldId id="263" r:id="rId8"/>
    <p:sldId id="261" r:id="rId9"/>
    <p:sldId id="258" r:id="rId10"/>
    <p:sldId id="259" r:id="rId11"/>
    <p:sldId id="260" r:id="rId12"/>
    <p:sldId id="269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miller\Local%20Settings\Temporary%20Internet%20Files\Content.Outlook\V8LQJF3Q\NSF%20Initial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miller\Local%20Settings\Temporary%20Internet%20Files\Content.Outlook\V8LQJF3Q\NSF%20Initial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miller\Local%20Settings\Temporary%20Internet%20Files\Content.Outlook\V8LQJF3Q\NSF%20Initial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Sea</a:t>
            </a:r>
            <a:r>
              <a:rPr lang="en-US" baseline="0" dirty="0"/>
              <a:t> Girt </a:t>
            </a:r>
            <a:r>
              <a:rPr lang="en-US" baseline="0" dirty="0" smtClean="0"/>
              <a:t>Structural </a:t>
            </a:r>
            <a:r>
              <a:rPr lang="en-US" baseline="0" dirty="0"/>
              <a:t>Conditions</a:t>
            </a:r>
            <a:endParaRPr lang="en-US" dirty="0"/>
          </a:p>
        </c:rich>
      </c:tx>
      <c:layout>
        <c:manualLayout>
          <c:xMode val="edge"/>
          <c:yMode val="edge"/>
          <c:x val="0.15856933508311466"/>
          <c:y val="2.777777777777779E-2"/>
        </c:manualLayout>
      </c:layout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'[NSF Initial Charts.xlsx]Sheet2'!$A$21:$A$26</c:f>
              <c:strCache>
                <c:ptCount val="6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About to Collapse</c:v>
                </c:pt>
                <c:pt idx="5">
                  <c:v>Gone/Destroyed</c:v>
                </c:pt>
              </c:strCache>
            </c:strRef>
          </c:cat>
          <c:val>
            <c:numRef>
              <c:f>'[NSF Initial Charts.xlsx]Sheet2'!$B$21:$B$26</c:f>
              <c:numCache>
                <c:formatCode>General</c:formatCode>
                <c:ptCount val="6"/>
                <c:pt idx="0">
                  <c:v>0.62000000000000011</c:v>
                </c:pt>
                <c:pt idx="1">
                  <c:v>0.30000000000000004</c:v>
                </c:pt>
                <c:pt idx="2">
                  <c:v>8.0000000000000016E-2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spPr>
    <a:solidFill>
      <a:srgbClr val="EEECE1">
        <a:alpha val="90000"/>
      </a:srgb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Bay Head </a:t>
            </a:r>
            <a:r>
              <a:rPr lang="en-US" dirty="0" smtClean="0"/>
              <a:t>Structural </a:t>
            </a:r>
            <a:r>
              <a:rPr lang="en-US" dirty="0"/>
              <a:t>Conditions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'[NSF Initial Charts.xlsx]Sheet2'!$N$21:$N$26</c:f>
              <c:strCache>
                <c:ptCount val="6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About to Collapse</c:v>
                </c:pt>
                <c:pt idx="5">
                  <c:v>Gone/Destroyed</c:v>
                </c:pt>
              </c:strCache>
            </c:strRef>
          </c:cat>
          <c:val>
            <c:numRef>
              <c:f>'[NSF Initial Charts.xlsx]Sheet2'!$O$21:$O$26</c:f>
              <c:numCache>
                <c:formatCode>General</c:formatCode>
                <c:ptCount val="6"/>
                <c:pt idx="0">
                  <c:v>0.5</c:v>
                </c:pt>
                <c:pt idx="1">
                  <c:v>0.26785714285714285</c:v>
                </c:pt>
                <c:pt idx="2">
                  <c:v>0.16071428571428575</c:v>
                </c:pt>
                <c:pt idx="3">
                  <c:v>3.5714285714285712E-2</c:v>
                </c:pt>
                <c:pt idx="4">
                  <c:v>3.5714285714285712E-2</c:v>
                </c:pt>
                <c:pt idx="5">
                  <c:v>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</c:spPr>
    </c:plotArea>
    <c:legend>
      <c:legendPos val="t"/>
      <c:layout/>
    </c:legend>
    <c:plotVisOnly val="1"/>
    <c:dispBlanksAs val="zero"/>
  </c:chart>
  <c:spPr>
    <a:solidFill>
      <a:srgbClr val="EEECE1">
        <a:alpha val="90000"/>
      </a:srgb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Mantoloking </a:t>
            </a:r>
            <a:r>
              <a:rPr lang="en-US" dirty="0" smtClean="0"/>
              <a:t>Structural </a:t>
            </a:r>
            <a:r>
              <a:rPr lang="en-US" dirty="0"/>
              <a:t>Conditions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'[NSF Initial Charts.xlsx]Sheet2'!$G$21:$G$26</c:f>
              <c:strCache>
                <c:ptCount val="6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About to Collapse</c:v>
                </c:pt>
                <c:pt idx="5">
                  <c:v>Gone/Destroyed</c:v>
                </c:pt>
              </c:strCache>
            </c:strRef>
          </c:cat>
          <c:val>
            <c:numRef>
              <c:f>'[NSF Initial Charts.xlsx]Sheet2'!$H$21:$H$26</c:f>
              <c:numCache>
                <c:formatCode>General</c:formatCode>
                <c:ptCount val="6"/>
                <c:pt idx="0">
                  <c:v>0.41523341523341528</c:v>
                </c:pt>
                <c:pt idx="1">
                  <c:v>0.28746928746928752</c:v>
                </c:pt>
                <c:pt idx="2">
                  <c:v>0.10319410319410319</c:v>
                </c:pt>
                <c:pt idx="3">
                  <c:v>5.4054054054054071E-2</c:v>
                </c:pt>
                <c:pt idx="4">
                  <c:v>6.3882063882063883E-2</c:v>
                </c:pt>
                <c:pt idx="5">
                  <c:v>7.6167076167076173E-2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spPr>
    <a:solidFill>
      <a:srgbClr val="EEECE1">
        <a:alpha val="90000"/>
      </a:srgbClr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3AD69-C1AE-4DF7-9203-7BA96D311F30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44A4F-6D7E-4418-A11F-7A278FE72D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A32A6-E166-4782-9706-36ADD19F802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09BC3-C891-48E1-A0E9-252D7C111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8674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8674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8674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8674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8674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8674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8674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8674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8674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8674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8674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1E131A-0905-4F9A-A39F-A6D80D581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42940B7-32C8-46A0-868B-432598B8B290}" type="datetimeFigureOut">
              <a:rPr lang="en-US" smtClean="0"/>
              <a:pPr/>
              <a:t>6/3/2013</a:t>
            </a:fld>
            <a:endParaRPr lang="en-US" dirty="0"/>
          </a:p>
        </p:txBody>
      </p:sp>
      <p:pic>
        <p:nvPicPr>
          <p:cNvPr id="7" name="Picture 6" descr="Stevens-Official-Color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6248400"/>
            <a:ext cx="1247775" cy="531495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6172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DIMACS/CCICADA Hurricane Sandy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 Workshop</a:t>
            </a:r>
          </a:p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Rutgers University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 Brunswick, NJ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- June 5, 2013</a:t>
            </a:r>
          </a:p>
          <a:p>
            <a:pPr algn="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52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MS logo 4.t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172200"/>
            <a:ext cx="1005130" cy="685800"/>
          </a:xfrm>
          <a:prstGeom prst="rect">
            <a:avLst/>
          </a:prstGeom>
        </p:spPr>
      </p:pic>
      <p:pic>
        <p:nvPicPr>
          <p:cNvPr id="11" name="Picture 10" descr="Stevens-Official-Color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1517904" cy="6465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-5400000">
            <a:off x="4533900" y="-3009900"/>
            <a:ext cx="76200" cy="9144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13" descr="DLhires_circular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990600" y="5978957"/>
            <a:ext cx="799186" cy="8790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herring@stevens.edu" TargetMode="External"/><Relationship Id="rId2" Type="http://schemas.openxmlformats.org/officeDocument/2006/relationships/hyperlink" Target="mailto:jmiller@stevens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7772400" cy="1470025"/>
          </a:xfrm>
        </p:spPr>
        <p:txBody>
          <a:bodyPr/>
          <a:lstStyle/>
          <a:p>
            <a:r>
              <a:rPr lang="en-US" sz="3200" dirty="0" smtClean="0"/>
              <a:t>RAPID Collection of Water Level, Scour, and Structural Damage Data Due to Extreme Storm Surge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Thomas O. Herrington, Jon K. Miller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Omar Lopez, Katlin Walling, Anthony Eble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 Electronic Form </a:t>
            </a:r>
            <a:r>
              <a:rPr lang="en-US" dirty="0" smtClean="0"/>
              <a:t>(Watermarks)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949671" cy="477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Data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r="56404"/>
          <a:stretch>
            <a:fillRect/>
          </a:stretch>
        </p:blipFill>
        <p:spPr bwMode="auto">
          <a:xfrm>
            <a:off x="1828800" y="1447800"/>
            <a:ext cx="6508779" cy="529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/>
          <a:lstStyle/>
          <a:p>
            <a:r>
              <a:rPr lang="en-US" dirty="0" smtClean="0"/>
              <a:t>In Total…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Over 500 Structural Evaluations</a:t>
            </a:r>
          </a:p>
          <a:p>
            <a:r>
              <a:rPr lang="en-US" dirty="0" smtClean="0"/>
              <a:t>Over 150 Watermarks</a:t>
            </a:r>
          </a:p>
          <a:p>
            <a:r>
              <a:rPr lang="en-US" dirty="0" smtClean="0"/>
              <a:t>Over one dozen scour depressions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4876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2133600"/>
          <a:ext cx="4876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4419600"/>
          <a:ext cx="4876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make the difference..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5350"/>
            <a:ext cx="55753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400" y="2032000"/>
            <a:ext cx="5689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make the difference…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2400"/>
            <a:ext cx="563245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09700"/>
            <a:ext cx="46482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25146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more info, contact: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Jon K. Miller (</a:t>
            </a:r>
            <a:r>
              <a:rPr lang="en-US" sz="2800" dirty="0" smtClean="0">
                <a:hlinkClick r:id="rId2"/>
              </a:rPr>
              <a:t>jmiller@stevens.edu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800" dirty="0" smtClean="0"/>
              <a:t>Thomas Herrington (</a:t>
            </a:r>
            <a:r>
              <a:rPr lang="en-US" sz="2800" dirty="0" smtClean="0">
                <a:hlinkClick r:id="rId3"/>
              </a:rPr>
              <a:t>therring@stevens.edu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49530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work discussed herein was supported by the</a:t>
            </a:r>
          </a:p>
          <a:p>
            <a:pPr algn="ctr"/>
            <a:r>
              <a:rPr lang="en-US" sz="2400" dirty="0" smtClean="0"/>
              <a:t>National Science Foundation through award #1318169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457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Superstorm</a:t>
            </a:r>
            <a:r>
              <a:rPr lang="en-US" dirty="0" smtClean="0"/>
              <a:t> Sandy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Highest water level recorded at the Battery</a:t>
            </a:r>
          </a:p>
          <a:p>
            <a:r>
              <a:rPr lang="en-US" dirty="0" smtClean="0"/>
              <a:t>Largest wave measured off NJ coast (44025)</a:t>
            </a:r>
          </a:p>
          <a:p>
            <a:r>
              <a:rPr lang="en-US" dirty="0" smtClean="0"/>
              <a:t>Lowest cp for </a:t>
            </a:r>
            <a:r>
              <a:rPr lang="en-US" dirty="0" err="1" smtClean="0"/>
              <a:t>landfalling</a:t>
            </a:r>
            <a:r>
              <a:rPr lang="en-US" dirty="0" smtClean="0"/>
              <a:t> NE hurricane</a:t>
            </a:r>
          </a:p>
          <a:p>
            <a:r>
              <a:rPr lang="en-US" dirty="0" smtClean="0"/>
              <a:t>H&gt;12’ over 1.4x10</a:t>
            </a:r>
            <a:r>
              <a:rPr lang="en-US" baseline="30000" dirty="0" smtClean="0"/>
              <a:t>6</a:t>
            </a:r>
            <a:r>
              <a:rPr lang="en-US" dirty="0" smtClean="0"/>
              <a:t> mi</a:t>
            </a:r>
            <a:r>
              <a:rPr lang="en-US" baseline="30000" dirty="0" smtClean="0"/>
              <a:t>2</a:t>
            </a:r>
            <a:r>
              <a:rPr lang="en-US" dirty="0" smtClean="0"/>
              <a:t> (Area 1/2 Continental US)</a:t>
            </a:r>
            <a:endParaRPr lang="en-US" baseline="30000" dirty="0"/>
          </a:p>
        </p:txBody>
      </p:sp>
      <p:pic>
        <p:nvPicPr>
          <p:cNvPr id="5122" name="Picture 2" descr="http://images.sciencedaily.com/2012/10/121030143216-large.jpg"/>
          <p:cNvPicPr>
            <a:picLocks noChangeAspect="1" noChangeArrowheads="1"/>
          </p:cNvPicPr>
          <p:nvPr/>
        </p:nvPicPr>
        <p:blipFill>
          <a:blip r:embed="rId2" cstate="print"/>
          <a:srcRect b="11494"/>
          <a:stretch>
            <a:fillRect/>
          </a:stretch>
        </p:blipFill>
        <p:spPr bwMode="auto">
          <a:xfrm>
            <a:off x="152400" y="1600200"/>
            <a:ext cx="3810000" cy="440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759575" cy="506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00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754880"/>
            <a:ext cx="2804160" cy="2103120"/>
          </a:xfrm>
          <a:prstGeom prst="rect">
            <a:avLst/>
          </a:prstGeom>
        </p:spPr>
      </p:pic>
      <p:pic>
        <p:nvPicPr>
          <p:cNvPr id="5" name="Picture 4" descr="P100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029200"/>
            <a:ext cx="2194560" cy="1645920"/>
          </a:xfrm>
          <a:prstGeom prst="rect">
            <a:avLst/>
          </a:prstGeom>
        </p:spPr>
      </p:pic>
      <p:pic>
        <p:nvPicPr>
          <p:cNvPr id="6" name="Picture 5" descr="Crewat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"/>
            <a:ext cx="4389120" cy="2926080"/>
          </a:xfrm>
          <a:prstGeom prst="rect">
            <a:avLst/>
          </a:prstGeom>
        </p:spPr>
      </p:pic>
      <p:pic>
        <p:nvPicPr>
          <p:cNvPr id="7" name="Picture 6" descr="IMG_12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8720" y="152400"/>
            <a:ext cx="4145280" cy="3108960"/>
          </a:xfrm>
          <a:prstGeom prst="rect">
            <a:avLst/>
          </a:prstGeom>
        </p:spPr>
      </p:pic>
      <p:pic>
        <p:nvPicPr>
          <p:cNvPr id="8" name="Picture 7" descr="IMG_1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505200"/>
            <a:ext cx="4145280" cy="3108960"/>
          </a:xfrm>
          <a:prstGeom prst="rect">
            <a:avLst/>
          </a:prstGeom>
        </p:spPr>
      </p:pic>
      <p:pic>
        <p:nvPicPr>
          <p:cNvPr id="9" name="Picture 8" descr="IMG_12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2209800"/>
            <a:ext cx="414528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5105400" cy="4525963"/>
          </a:xfrm>
        </p:spPr>
        <p:txBody>
          <a:bodyPr/>
          <a:lstStyle/>
          <a:p>
            <a:r>
              <a:rPr lang="en-US" sz="2800" dirty="0" smtClean="0"/>
              <a:t>Sea Girt</a:t>
            </a:r>
          </a:p>
          <a:p>
            <a:pPr lvl="1"/>
            <a:r>
              <a:rPr lang="en-US" sz="2400" dirty="0" smtClean="0"/>
              <a:t>Wide beach/dune</a:t>
            </a:r>
          </a:p>
          <a:p>
            <a:pPr lvl="1"/>
            <a:r>
              <a:rPr lang="en-US" sz="2400" dirty="0" smtClean="0"/>
              <a:t>High elevation</a:t>
            </a:r>
          </a:p>
          <a:p>
            <a:r>
              <a:rPr lang="en-US" sz="2800" dirty="0" smtClean="0"/>
              <a:t>Bay Head</a:t>
            </a:r>
          </a:p>
          <a:p>
            <a:pPr lvl="1"/>
            <a:r>
              <a:rPr lang="en-US" sz="2400" dirty="0" smtClean="0"/>
              <a:t>Stable beach/dune with groin field</a:t>
            </a:r>
          </a:p>
          <a:p>
            <a:pPr lvl="1"/>
            <a:r>
              <a:rPr lang="en-US" sz="2400" dirty="0" smtClean="0"/>
              <a:t>Seawall protecting 75%</a:t>
            </a:r>
          </a:p>
          <a:p>
            <a:r>
              <a:rPr lang="en-US" sz="2800" dirty="0" smtClean="0"/>
              <a:t>Mantoloking</a:t>
            </a:r>
          </a:p>
          <a:p>
            <a:pPr lvl="1"/>
            <a:r>
              <a:rPr lang="en-US" sz="2400" dirty="0" smtClean="0"/>
              <a:t>Vulnerable</a:t>
            </a:r>
          </a:p>
          <a:p>
            <a:pPr lvl="1"/>
            <a:r>
              <a:rPr lang="en-US" sz="2400" dirty="0" smtClean="0"/>
              <a:t>No structures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7782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Pass</a:t>
            </a:r>
          </a:p>
          <a:p>
            <a:pPr lvl="1"/>
            <a:r>
              <a:rPr lang="en-US" dirty="0" smtClean="0"/>
              <a:t>Damage Assessment Form</a:t>
            </a:r>
          </a:p>
          <a:p>
            <a:pPr lvl="1"/>
            <a:r>
              <a:rPr lang="en-US" dirty="0" smtClean="0"/>
              <a:t>Handheld GPS</a:t>
            </a:r>
          </a:p>
          <a:p>
            <a:pPr lvl="1"/>
            <a:r>
              <a:rPr lang="en-US" dirty="0" smtClean="0"/>
              <a:t>GPS Enabled Camera</a:t>
            </a:r>
          </a:p>
          <a:p>
            <a:pPr lvl="1"/>
            <a:r>
              <a:rPr lang="en-US" dirty="0" smtClean="0"/>
              <a:t>Measuring Tape</a:t>
            </a:r>
          </a:p>
          <a:p>
            <a:r>
              <a:rPr lang="en-US" dirty="0" smtClean="0"/>
              <a:t>Second Pass</a:t>
            </a:r>
          </a:p>
          <a:p>
            <a:pPr lvl="1"/>
            <a:r>
              <a:rPr lang="en-US" dirty="0" smtClean="0"/>
              <a:t>Above +</a:t>
            </a:r>
          </a:p>
          <a:p>
            <a:pPr lvl="1"/>
            <a:r>
              <a:rPr lang="en-US" dirty="0" smtClean="0"/>
              <a:t>RTK GPS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Assessment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84300"/>
            <a:ext cx="84582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5943600"/>
            <a:ext cx="371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from </a:t>
            </a:r>
            <a:r>
              <a:rPr lang="en-US" dirty="0" err="1" smtClean="0"/>
              <a:t>Freidland</a:t>
            </a:r>
            <a:r>
              <a:rPr lang="en-US" dirty="0" smtClean="0"/>
              <a:t> et al. (2008)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andrew\My Documents\Katie WS\NSF1\SKETCHES\ID 316 sketc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0"/>
            <a:ext cx="5949671" cy="317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 Electronic Form (Structures)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949671" cy="477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ven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StevensJon</Template>
  <TotalTime>1557</TotalTime>
  <Words>214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StevensJon</vt:lpstr>
      <vt:lpstr>RAPID Collection of Water Level, Scour, and Structural Damage Data Due to Extreme Storm Surge</vt:lpstr>
      <vt:lpstr>Superstorm Sandy</vt:lpstr>
      <vt:lpstr>Slide 3</vt:lpstr>
      <vt:lpstr>Slide 4</vt:lpstr>
      <vt:lpstr>Community Profiles</vt:lpstr>
      <vt:lpstr>Field Equipment</vt:lpstr>
      <vt:lpstr>Damage Assessment Form</vt:lpstr>
      <vt:lpstr>Sample Sketch</vt:lpstr>
      <vt:lpstr>Microsoft Access Electronic Form (Structures)</vt:lpstr>
      <vt:lpstr>Microsoft Access Electronic Form (Watermarks)</vt:lpstr>
      <vt:lpstr>GIS Data Presentation</vt:lpstr>
      <vt:lpstr>In Total…</vt:lpstr>
      <vt:lpstr>Details make the difference..</vt:lpstr>
      <vt:lpstr>Details make the difference…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K. Miller</dc:creator>
  <cp:lastModifiedBy>Jon K. Miller</cp:lastModifiedBy>
  <cp:revision>113</cp:revision>
  <dcterms:created xsi:type="dcterms:W3CDTF">2012-03-27T01:58:17Z</dcterms:created>
  <dcterms:modified xsi:type="dcterms:W3CDTF">2013-06-04T02:12:04Z</dcterms:modified>
</cp:coreProperties>
</file>