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692" r:id="rId3"/>
    <p:sldMasterId id="2147483704" r:id="rId4"/>
    <p:sldMasterId id="2147483720" r:id="rId5"/>
    <p:sldMasterId id="2147483768" r:id="rId6"/>
    <p:sldMasterId id="2147483780" r:id="rId7"/>
    <p:sldMasterId id="2147483792" r:id="rId8"/>
    <p:sldMasterId id="2147483823" r:id="rId9"/>
  </p:sldMasterIdLst>
  <p:notesMasterIdLst>
    <p:notesMasterId r:id="rId44"/>
  </p:notesMasterIdLst>
  <p:handoutMasterIdLst>
    <p:handoutMasterId r:id="rId45"/>
  </p:handoutMasterIdLst>
  <p:sldIdLst>
    <p:sldId id="402" r:id="rId10"/>
    <p:sldId id="668" r:id="rId11"/>
    <p:sldId id="671" r:id="rId12"/>
    <p:sldId id="669" r:id="rId13"/>
    <p:sldId id="736" r:id="rId14"/>
    <p:sldId id="675" r:id="rId15"/>
    <p:sldId id="746" r:id="rId16"/>
    <p:sldId id="773" r:id="rId17"/>
    <p:sldId id="747" r:id="rId18"/>
    <p:sldId id="748" r:id="rId19"/>
    <p:sldId id="749" r:id="rId20"/>
    <p:sldId id="750" r:id="rId21"/>
    <p:sldId id="751" r:id="rId22"/>
    <p:sldId id="752" r:id="rId23"/>
    <p:sldId id="753" r:id="rId24"/>
    <p:sldId id="754" r:id="rId25"/>
    <p:sldId id="755" r:id="rId26"/>
    <p:sldId id="756" r:id="rId27"/>
    <p:sldId id="758" r:id="rId28"/>
    <p:sldId id="777" r:id="rId29"/>
    <p:sldId id="774" r:id="rId30"/>
    <p:sldId id="775" r:id="rId31"/>
    <p:sldId id="776" r:id="rId32"/>
    <p:sldId id="759" r:id="rId33"/>
    <p:sldId id="760" r:id="rId34"/>
    <p:sldId id="761" r:id="rId35"/>
    <p:sldId id="763" r:id="rId36"/>
    <p:sldId id="771" r:id="rId37"/>
    <p:sldId id="772" r:id="rId38"/>
    <p:sldId id="778" r:id="rId39"/>
    <p:sldId id="779" r:id="rId40"/>
    <p:sldId id="780" r:id="rId41"/>
    <p:sldId id="781" r:id="rId42"/>
    <p:sldId id="782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Collins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34"/>
    <a:srgbClr val="110B5A"/>
    <a:srgbClr val="FFC60A"/>
    <a:srgbClr val="FFD507"/>
    <a:srgbClr val="EEEAFF"/>
    <a:srgbClr val="111137"/>
    <a:srgbClr val="0C0C26"/>
    <a:srgbClr val="FFFF66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3" autoAdjust="0"/>
    <p:restoredTop sz="99808" autoAdjust="0"/>
  </p:normalViewPr>
  <p:slideViewPr>
    <p:cSldViewPr snapToGrid="0">
      <p:cViewPr varScale="1">
        <p:scale>
          <a:sx n="95" d="100"/>
          <a:sy n="95" d="100"/>
        </p:scale>
        <p:origin x="-1264" y="-104"/>
      </p:cViewPr>
      <p:guideLst>
        <p:guide orient="horz" pos="2426"/>
        <p:guide pos="2880"/>
      </p:guideLst>
    </p:cSldViewPr>
  </p:slideViewPr>
  <p:outlineViewPr>
    <p:cViewPr>
      <p:scale>
        <a:sx n="33" d="100"/>
        <a:sy n="33" d="100"/>
      </p:scale>
      <p:origin x="0" y="11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1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ea typeface="+mn-ea"/>
              </a:defRPr>
            </a:lvl1pPr>
          </a:lstStyle>
          <a:p>
            <a:pPr>
              <a:defRPr/>
            </a:pPr>
            <a:fld id="{7F517ABB-6182-497A-9E00-B37D2EC0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ea typeface="+mn-ea"/>
              </a:defRPr>
            </a:lvl1pPr>
          </a:lstStyle>
          <a:p>
            <a:pPr>
              <a:defRPr/>
            </a:pPr>
            <a:fld id="{43E6B563-3D71-4570-A61F-0B94DA5A8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4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D2EEF5E-89B8-4B4D-9E74-993B59913165}" type="slidenum">
              <a:rPr lang="en-US" smtClean="0">
                <a:ea typeface="ＭＳ Ｐゴシック" charset="-128"/>
              </a:rPr>
              <a:pPr defTabSz="931863"/>
              <a:t>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798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BFEF9-18B5-634B-8105-0A47CD0D18E0}" type="slidenum">
              <a:rPr lang="en-US"/>
              <a:pPr/>
              <a:t>25</a:t>
            </a:fld>
            <a:endParaRPr lang="en-US"/>
          </a:p>
        </p:txBody>
      </p:sp>
      <p:sp>
        <p:nvSpPr>
          <p:cNvPr id="88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7811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887812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5701E20-479C-B147-8827-22FE95228086}" type="slidenum">
              <a:rPr lang="en-US" sz="1200" b="0" i="0">
                <a:cs typeface="ＭＳ Ｐゴシック" charset="0"/>
              </a:rPr>
              <a:pPr algn="r" eaLnBrk="1" hangingPunct="1"/>
              <a:t>25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AAF6B-3683-B048-BD31-A0FC573C1742}" type="slidenum">
              <a:rPr lang="en-US"/>
              <a:pPr/>
              <a:t>26</a:t>
            </a:fld>
            <a:endParaRPr lang="en-US"/>
          </a:p>
        </p:txBody>
      </p:sp>
      <p:sp>
        <p:nvSpPr>
          <p:cNvPr id="83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456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834564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F241EF0-2B8B-0B4C-98C6-DB0B84D223CB}" type="slidenum">
              <a:rPr lang="en-US" sz="1200" b="0" i="0">
                <a:cs typeface="ＭＳ Ｐゴシック" charset="0"/>
              </a:rPr>
              <a:pPr algn="r" eaLnBrk="1" hangingPunct="1"/>
              <a:t>26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8B716-C5AF-EA46-82D3-291438973AE2}" type="slidenum">
              <a:rPr lang="en-US"/>
              <a:pPr/>
              <a:t>27</a:t>
            </a:fld>
            <a:endParaRPr lang="en-US"/>
          </a:p>
        </p:txBody>
      </p:sp>
      <p:sp>
        <p:nvSpPr>
          <p:cNvPr id="84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6851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846852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0531369-6B69-0747-8220-268FC9670E24}" type="slidenum">
              <a:rPr lang="en-US" sz="1200" b="0" i="0">
                <a:cs typeface="ＭＳ Ｐゴシック" charset="0"/>
              </a:rPr>
              <a:pPr algn="r" eaLnBrk="1" hangingPunct="1"/>
              <a:t>27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</a:t>
            </a:r>
            <a:r>
              <a:rPr lang="en-US" baseline="0" dirty="0" smtClean="0"/>
              <a:t> like duplicate of 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6B563-3D71-4570-A61F-0B94DA5A81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CC7890-3ACB-2747-B103-7C39C4F99FB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0FD52-F81B-0E44-8BBA-ADF8E30DB3EC}" type="slidenum">
              <a:rPr lang="en-US"/>
              <a:pPr/>
              <a:t>16</a:t>
            </a:fld>
            <a:endParaRPr lang="en-US"/>
          </a:p>
        </p:txBody>
      </p:sp>
      <p:sp>
        <p:nvSpPr>
          <p:cNvPr id="77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6195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76196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FBA861CB-0D86-934A-89E8-6C842F6C05A2}" type="slidenum">
              <a:rPr lang="en-US" sz="1200" b="0" i="0">
                <a:cs typeface="ＭＳ Ｐゴシック" charset="0"/>
              </a:rPr>
              <a:pPr algn="r" eaLnBrk="1" hangingPunct="1"/>
              <a:t>16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A3B79-EACA-8142-BABA-0E5AF970D993}" type="slidenum">
              <a:rPr lang="en-US"/>
              <a:pPr/>
              <a:t>17</a:t>
            </a:fld>
            <a:endParaRPr lang="en-US"/>
          </a:p>
        </p:txBody>
      </p:sp>
      <p:sp>
        <p:nvSpPr>
          <p:cNvPr id="77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4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78244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2B14628-E8F7-A645-8A3D-C989F5069F3F}" type="slidenum">
              <a:rPr lang="en-US" sz="1200" b="0" i="0">
                <a:cs typeface="ＭＳ Ｐゴシック" charset="0"/>
              </a:rPr>
              <a:pPr algn="r" eaLnBrk="1" hangingPunct="1"/>
              <a:t>17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163E-C95B-8D44-BDE1-39008D9B82C0}" type="slidenum">
              <a:rPr lang="en-US"/>
              <a:pPr/>
              <a:t>18</a:t>
            </a:fld>
            <a:endParaRPr lang="en-US"/>
          </a:p>
        </p:txBody>
      </p:sp>
      <p:sp>
        <p:nvSpPr>
          <p:cNvPr id="78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6435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86436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D5EFA30-C863-CA4D-B56C-AB00C0264A18}" type="slidenum">
              <a:rPr lang="en-US" sz="1200" b="0" i="0">
                <a:cs typeface="ＭＳ Ｐゴシック" charset="0"/>
              </a:rPr>
              <a:pPr algn="r" eaLnBrk="1" hangingPunct="1"/>
              <a:t>18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E1A7B-307E-AE4D-9A41-32B040137587}" type="slidenum">
              <a:rPr lang="en-US"/>
              <a:pPr/>
              <a:t>19</a:t>
            </a:fld>
            <a:endParaRPr lang="en-US"/>
          </a:p>
        </p:txBody>
      </p:sp>
      <p:sp>
        <p:nvSpPr>
          <p:cNvPr id="870402" name="Rectangle 5"/>
          <p:cNvSpPr txBox="1">
            <a:spLocks noGrp="1" noChangeArrowheads="1"/>
          </p:cNvSpPr>
          <p:nvPr/>
        </p:nvSpPr>
        <p:spPr bwMode="auto">
          <a:xfrm>
            <a:off x="3944568" y="8849188"/>
            <a:ext cx="3060964" cy="4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" tIns="0" rIns="16232" bIns="0" anchor="b"/>
          <a:lstStyle>
            <a:lvl1pPr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734E324-518A-B84D-B151-5265D3BEE187}" type="slidenum">
              <a:rPr lang="en-US" sz="800" b="0"/>
              <a:pPr algn="r"/>
              <a:t>19</a:t>
            </a:fld>
            <a:endParaRPr lang="en-US" sz="800" b="0"/>
          </a:p>
        </p:txBody>
      </p:sp>
      <p:sp>
        <p:nvSpPr>
          <p:cNvPr id="87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7188" y="1030288"/>
            <a:ext cx="3759200" cy="2819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951"/>
            <a:ext cx="5140960" cy="4182624"/>
          </a:xfrm>
        </p:spPr>
        <p:txBody>
          <a:bodyPr lIns="96044" tIns="48699" rIns="96044" bIns="48699"/>
          <a:lstStyle/>
          <a:p>
            <a:pPr defTabSz="109855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E1A7B-307E-AE4D-9A41-32B040137587}" type="slidenum">
              <a:rPr lang="en-US"/>
              <a:pPr/>
              <a:t>20</a:t>
            </a:fld>
            <a:endParaRPr lang="en-US"/>
          </a:p>
        </p:txBody>
      </p:sp>
      <p:sp>
        <p:nvSpPr>
          <p:cNvPr id="870402" name="Rectangle 5"/>
          <p:cNvSpPr txBox="1">
            <a:spLocks noGrp="1" noChangeArrowheads="1"/>
          </p:cNvSpPr>
          <p:nvPr/>
        </p:nvSpPr>
        <p:spPr bwMode="auto">
          <a:xfrm>
            <a:off x="3944568" y="8849188"/>
            <a:ext cx="3060964" cy="4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" tIns="0" rIns="16232" bIns="0" anchor="b"/>
          <a:lstStyle>
            <a:lvl1pPr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7778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734E324-518A-B84D-B151-5265D3BEE187}" type="slidenum">
              <a:rPr lang="en-US" sz="800" b="0"/>
              <a:pPr algn="r"/>
              <a:t>20</a:t>
            </a:fld>
            <a:endParaRPr lang="en-US" sz="800" b="0"/>
          </a:p>
        </p:txBody>
      </p:sp>
      <p:sp>
        <p:nvSpPr>
          <p:cNvPr id="87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7188" y="1030288"/>
            <a:ext cx="3759200" cy="2819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951"/>
            <a:ext cx="5140960" cy="4182624"/>
          </a:xfrm>
        </p:spPr>
        <p:txBody>
          <a:bodyPr lIns="96044" tIns="48699" rIns="96044" bIns="48699"/>
          <a:lstStyle/>
          <a:p>
            <a:pPr defTabSz="109855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46411-A820-1943-82D8-88BC63061661}" type="slidenum">
              <a:rPr lang="en-US"/>
              <a:pPr/>
              <a:t>24</a:t>
            </a:fld>
            <a:endParaRPr lang="en-US"/>
          </a:p>
        </p:txBody>
      </p:sp>
      <p:sp>
        <p:nvSpPr>
          <p:cNvPr id="83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2515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951"/>
            <a:ext cx="5608320" cy="4182624"/>
          </a:xfr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832516" name="Slide Number Placeholder 3"/>
          <p:cNvSpPr txBox="1">
            <a:spLocks noGrp="1"/>
          </p:cNvSpPr>
          <p:nvPr/>
        </p:nvSpPr>
        <p:spPr bwMode="auto">
          <a:xfrm>
            <a:off x="3971343" y="8829744"/>
            <a:ext cx="3037840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BCF19FB-138E-8745-B3FB-11452CE5F770}" type="slidenum">
              <a:rPr lang="en-US" sz="1200" b="0" i="0">
                <a:cs typeface="ＭＳ Ｐゴシック" charset="0"/>
              </a:rPr>
              <a:pPr algn="r" eaLnBrk="1" hangingPunct="1"/>
              <a:t>24</a:t>
            </a:fld>
            <a:endParaRPr lang="en-US" sz="1200" b="0" i="0"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vaccine_logo2 copy"/>
          <p:cNvPicPr>
            <a:picLocks noChangeAspect="1" noChangeArrowheads="1"/>
          </p:cNvPicPr>
          <p:nvPr userDrawn="1"/>
        </p:nvPicPr>
        <p:blipFill>
          <a:blip r:embed="rId3" cstate="print"/>
          <a:srcRect l="3712" t="23904" b="28685"/>
          <a:stretch>
            <a:fillRect/>
          </a:stretch>
        </p:blipFill>
        <p:spPr bwMode="auto">
          <a:xfrm>
            <a:off x="0" y="6291263"/>
            <a:ext cx="2800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g"/>
          <p:cNvPicPr>
            <a:picLocks noChangeAspect="1" noChangeArrowheads="1"/>
          </p:cNvPicPr>
          <p:nvPr userDrawn="1"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339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35A2B-A7D4-4A32-9072-63FBB78E7DD5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1E78-1BE5-4BCE-9FC7-F2BFF3360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361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439F6-E4B9-47E5-96AB-AC2AD21874C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4CF7-F9B0-4CE3-B681-FC8F8B7FE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1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43EB2-A406-4E17-B6D2-4A1BD64F500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50EB4-F15E-435A-8B5B-BD4159F2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82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370FB-4A48-421B-BDE4-49FA7BA13E34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78FE-6073-4F35-B9A9-A8E8E32D08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4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DAE0C-6543-4B13-85F4-C634F34D835C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6780-514E-4B6F-AF82-789B1E5A2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B054E-A5E1-4021-AF3C-BF2D0DCE67D8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1AC7-FB91-4C58-8861-64EF109C40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52400"/>
            <a:ext cx="2184400" cy="643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75" y="152400"/>
            <a:ext cx="6400800" cy="643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0"/>
          </p:nvPr>
        </p:nvSpPr>
        <p:spPr bwMode="auto">
          <a:xfrm>
            <a:off x="209219" y="933462"/>
            <a:ext cx="8737600" cy="38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8275" y="152400"/>
            <a:ext cx="8737600" cy="643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825D7-71CE-4070-B231-EC7E4DB94B6E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263E-57BA-4949-B4E9-D30219C818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9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6B81-79CE-42A3-823A-EE004BCDA99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6A80-C625-4AF9-B3C7-DE49BDC81A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8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81315-68ED-4E2A-839A-EBB7E858500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03EB-EF80-43D8-B76C-44ACB9F5D8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0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0078B-198C-44BA-8CA6-84A8FCB5432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92E3-76D8-4075-BE47-7ECBDE8AE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2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6868F-5328-481D-A7D0-B11EAE1005F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BF28-C43B-4482-A8E6-703375872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35A2B-A7D4-4A32-9072-63FBB78E7DD5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1E78-1BE5-4BCE-9FC7-F2BFF3360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36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439F6-E4B9-47E5-96AB-AC2AD21874C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4CF7-F9B0-4CE3-B681-FC8F8B7FE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43EB2-A406-4E17-B6D2-4A1BD64F500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50EB4-F15E-435A-8B5B-BD4159F2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8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370FB-4A48-421B-BDE4-49FA7BA13E34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78FE-6073-4F35-B9A9-A8E8E32D08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DAE0C-6543-4B13-85F4-C634F34D835C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6780-514E-4B6F-AF82-789B1E5A2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B054E-A5E1-4021-AF3C-BF2D0DCE67D8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1AC7-FB91-4C58-8861-64EF109C40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4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vaccine_logo2 copy"/>
          <p:cNvPicPr>
            <a:picLocks noChangeAspect="1" noChangeArrowheads="1"/>
          </p:cNvPicPr>
          <p:nvPr/>
        </p:nvPicPr>
        <p:blipFill>
          <a:blip r:embed="rId3" cstate="print"/>
          <a:srcRect l="3712" t="23904" b="28685"/>
          <a:stretch>
            <a:fillRect/>
          </a:stretch>
        </p:blipFill>
        <p:spPr bwMode="auto">
          <a:xfrm>
            <a:off x="0" y="6291263"/>
            <a:ext cx="2800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90913" y="6700838"/>
            <a:ext cx="2162175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599" tIns="44595" rIns="87599" bIns="445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 dirty="0">
                <a:solidFill>
                  <a:srgbClr val="D1D3D4"/>
                </a:solidFill>
                <a:latin typeface="Times New Roman" pitchFamily="18" charset="0"/>
                <a:ea typeface="ＭＳ Ｐゴシック" pitchFamily="34" charset="-128"/>
              </a:rPr>
              <a:t>August 2012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vaccine_logo2 copy"/>
          <p:cNvPicPr>
            <a:picLocks noChangeAspect="1" noChangeArrowheads="1"/>
          </p:cNvPicPr>
          <p:nvPr/>
        </p:nvPicPr>
        <p:blipFill>
          <a:blip r:embed="rId3" cstate="print"/>
          <a:srcRect l="3712" t="23904" b="28685"/>
          <a:stretch>
            <a:fillRect/>
          </a:stretch>
        </p:blipFill>
        <p:spPr bwMode="auto">
          <a:xfrm>
            <a:off x="0" y="6291263"/>
            <a:ext cx="2800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90913" y="6700838"/>
            <a:ext cx="2162175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599" tIns="44595" rIns="87599" bIns="445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 dirty="0">
                <a:solidFill>
                  <a:srgbClr val="D1D3D4"/>
                </a:solidFill>
                <a:latin typeface="Times New Roman" pitchFamily="18" charset="0"/>
                <a:ea typeface="ＭＳ Ｐゴシック" pitchFamily="34" charset="-128"/>
              </a:rPr>
              <a:t>August 2012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vaccine_logo2 copy"/>
          <p:cNvPicPr>
            <a:picLocks noChangeAspect="1" noChangeArrowheads="1"/>
          </p:cNvPicPr>
          <p:nvPr/>
        </p:nvPicPr>
        <p:blipFill>
          <a:blip r:embed="rId3" cstate="print"/>
          <a:srcRect l="3712" t="23904" b="28685"/>
          <a:stretch>
            <a:fillRect/>
          </a:stretch>
        </p:blipFill>
        <p:spPr bwMode="auto">
          <a:xfrm>
            <a:off x="0" y="6291263"/>
            <a:ext cx="2800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90913" y="6700838"/>
            <a:ext cx="2162175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599" tIns="44595" rIns="87599" bIns="445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00" b="1" dirty="0">
                <a:solidFill>
                  <a:srgbClr val="D1D3D4"/>
                </a:solidFill>
                <a:latin typeface="Times New Roman" pitchFamily="18" charset="0"/>
                <a:ea typeface="ＭＳ Ｐゴシック" pitchFamily="34" charset="-128"/>
              </a:rPr>
              <a:t>August 2012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>
            <a:lvl1pPr algn="ctr"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buSzPct val="75000"/>
              <a:buFont typeface="Wingdings" pitchFamily="2" charset="2"/>
              <a:buChar char="Ø"/>
              <a:defRPr/>
            </a:lvl2pPr>
            <a:lvl3pPr>
              <a:buClr>
                <a:schemeClr val="bg1"/>
              </a:buClr>
              <a:buSzPct val="5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75" y="1935163"/>
            <a:ext cx="4292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935163"/>
            <a:ext cx="4292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75" y="1935163"/>
            <a:ext cx="4292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935163"/>
            <a:ext cx="4292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US" sz="11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52400"/>
            <a:ext cx="2184400" cy="643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75" y="152400"/>
            <a:ext cx="6400800" cy="643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8275" y="152400"/>
            <a:ext cx="8737600" cy="643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825D7-71CE-4070-B231-EC7E4DB94B6E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263E-57BA-4949-B4E9-D30219C818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9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6B81-79CE-42A3-823A-EE004BCDA99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6A80-C625-4AF9-B3C7-DE49BDC81A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85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81315-68ED-4E2A-839A-EBB7E858500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03EB-EF80-43D8-B76C-44ACB9F5D8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0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0078B-198C-44BA-8CA6-84A8FCB5432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92E3-76D8-4075-BE47-7ECBDE8AE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2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6868F-5328-481D-A7D0-B11EAE1005F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BF28-C43B-4482-A8E6-703375872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7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35A2B-A7D4-4A32-9072-63FBB78E7DD5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1E78-1BE5-4BCE-9FC7-F2BFF3360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36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439F6-E4B9-47E5-96AB-AC2AD21874C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4CF7-F9B0-4CE3-B681-FC8F8B7FE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43EB2-A406-4E17-B6D2-4A1BD64F500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50EB4-F15E-435A-8B5B-BD4159F2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8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370FB-4A48-421B-BDE4-49FA7BA13E34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78FE-6073-4F35-B9A9-A8E8E32D08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DAE0C-6543-4B13-85F4-C634F34D835C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6780-514E-4B6F-AF82-789B1E5A2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B054E-A5E1-4021-AF3C-BF2D0DCE67D8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1AC7-FB91-4C58-8861-64EF109C40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4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825D7-71CE-4070-B231-EC7E4DB94B6E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263E-57BA-4949-B4E9-D30219C818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93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6B81-79CE-42A3-823A-EE004BCDA99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6A80-C625-4AF9-B3C7-DE49BDC81A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85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81315-68ED-4E2A-839A-EBB7E858500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03EB-EF80-43D8-B76C-44ACB9F5D8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0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0078B-198C-44BA-8CA6-84A8FCB5432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92E3-76D8-4075-BE47-7ECBDE8AE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2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6868F-5328-481D-A7D0-B11EAE1005F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BF28-C43B-4482-A8E6-703375872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7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35A2B-A7D4-4A32-9072-63FBB78E7DD5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1E78-1BE5-4BCE-9FC7-F2BFF3360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36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439F6-E4B9-47E5-96AB-AC2AD21874C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4CF7-F9B0-4CE3-B681-FC8F8B7FE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2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43EB2-A406-4E17-B6D2-4A1BD64F500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50EB4-F15E-435A-8B5B-BD4159F2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370FB-4A48-421B-BDE4-49FA7BA13E34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78FE-6073-4F35-B9A9-A8E8E32D08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4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DAE0C-6543-4B13-85F4-C634F34D835C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6780-514E-4B6F-AF82-789B1E5A2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B054E-A5E1-4021-AF3C-BF2D0DCE67D8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1AC7-FB91-4C58-8861-64EF109C40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4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ED373-D742-43DC-8863-063DA8CB946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EF9C-6976-41BD-AAA3-74660592E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5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B7D94-2DDF-4E41-81DE-734E2284E19D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F7BE-C883-4510-B3E5-3B302F502D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118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A0B79-7E9D-4AE2-9086-6046F8EA75F1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674E9-478A-4329-B7A6-E9C90B59DD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56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FCFE3-7691-416B-851F-74729580450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1DF22-AF2D-4794-AE65-17E64D4D95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1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FA2CF-D5B3-42FC-B97C-35A3FE4E21C4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B29FC-062C-45A4-9088-6ECF02CE71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05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29F74-0300-423B-83BE-8C43BE30FFA6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36DEE-4B53-47DB-B1CD-99EEFEBBC0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705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BB21A-D95F-4A3F-B44E-F5693769CBC1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5096C-5F4D-4F7F-BDE9-17ECFA318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0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E2BF7-BBF3-4A7E-81A0-787A7ED218E1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B3358-08B1-4A2F-94FA-5138546155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64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9BC23-953A-4B00-8DCF-20942676A8C4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A43C5-B853-472F-A7FF-DEC236FC7E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6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F23F2-9534-4114-A452-A934DD1B1412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FEFB-4718-41DD-89D3-12B7BBAD5F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0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56ECA-B4DD-4FB7-94A2-CCE975F365B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48A-C6D2-4210-93C9-6448E2464F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704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49051-43C0-4311-A5EE-B8382F0B3891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710F9-AA74-42EF-81FA-ACAF4B2DF6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211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950F0-0894-4478-9B67-14187E8A66CF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3120-B073-4A68-BC9C-558DB73E2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6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6D903-311D-49B7-A804-89E2A88DA23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E4CD-4455-4585-9E00-AABDCF44E8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454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9EC06-5FDA-4047-AC6C-0953840E156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1960-4788-4FF2-A8A2-9A93CA940C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66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AF43A-F01F-46D7-9527-0A609378956F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1309-977B-4D0B-A194-4E88E9A555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2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E37DD-40D8-484C-980A-E53522E7594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CA492-9D69-488C-B975-49ACFE4D05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B28E11-668D-4D4D-B9E3-54364FBADF29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E9909-00D1-4B91-B3EF-CDF57F56DA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078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F13C4-1645-419F-BE00-F2BED96073CF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3B52-CA10-4CD4-9F2B-9DC710F99E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345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79E43-F676-4489-B2F1-292C45B6F5C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09D2-62B6-4B7F-99BF-141728ED90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32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83975-E829-4FCE-8076-C5C0028AD7B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37CE-2E6F-4D88-92D2-C2A79F978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964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13D8B-732A-4420-B73E-62438839E6AD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3BE8F-6BF2-4B20-83D2-7BB55F365E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5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825D7-71CE-4070-B231-EC7E4DB94B6E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263E-57BA-4949-B4E9-D30219C818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9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6B81-79CE-42A3-823A-EE004BCDA997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56A80-C625-4AF9-B3C7-DE49BDC81A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852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81315-68ED-4E2A-839A-EBB7E858500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03EB-EF80-43D8-B76C-44ACB9F5D8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07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0078B-198C-44BA-8CA6-84A8FCB54323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92E3-76D8-4075-BE47-7ECBDE8AEF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20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6868F-5328-481D-A7D0-B11EAE1005FB}" type="datetime1">
              <a:rPr lang="en-US" smtClean="0">
                <a:solidFill>
                  <a:srgbClr val="000000"/>
                </a:solidFill>
              </a:rPr>
              <a:pPr/>
              <a:t>6/3/13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BF28-C43B-4482-A8E6-703375872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7" Type="http://schemas.openxmlformats.org/officeDocument/2006/relationships/image" Target="../media/image1.png"/><Relationship Id="rId18" Type="http://schemas.openxmlformats.org/officeDocument/2006/relationships/image" Target="../media/image2.jpe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236B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"/>
          <p:cNvPicPr>
            <a:picLocks noChangeAspect="1" noChangeArrowheads="1"/>
          </p:cNvPicPr>
          <p:nvPr userDrawn="1"/>
        </p:nvPicPr>
        <p:blipFill>
          <a:blip r:embed="rId15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152400"/>
            <a:ext cx="8445500" cy="9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8275" y="1935163"/>
            <a:ext cx="8737600" cy="38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0" name="Picture 10" descr="vast_master_dark"/>
          <p:cNvPicPr>
            <a:picLocks noChangeAspect="1" noChangeArrowheads="1"/>
          </p:cNvPicPr>
          <p:nvPr userDrawn="1"/>
        </p:nvPicPr>
        <p:blipFill>
          <a:blip r:embed="rId16" cstate="print"/>
          <a:srcRect t="22684" r="23026" b="76335"/>
          <a:stretch>
            <a:fillRect/>
          </a:stretch>
        </p:blipFill>
        <p:spPr bwMode="auto">
          <a:xfrm>
            <a:off x="2920621" y="59278"/>
            <a:ext cx="6223378" cy="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3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 l="28046" t="10527" r="29646" b="50000"/>
          <a:stretch>
            <a:fillRect/>
          </a:stretch>
        </p:blipFill>
        <p:spPr bwMode="auto">
          <a:xfrm>
            <a:off x="7274257" y="5770204"/>
            <a:ext cx="1600200" cy="97155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     </a:t>
            </a:r>
            <a:fld id="{F6046762-882A-4278-9EB4-4A725228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800">
          <a:solidFill>
            <a:srgbClr val="EEEAFF"/>
          </a:solidFill>
          <a:latin typeface="+mn-lt"/>
          <a:ea typeface="+mn-ea"/>
          <a:cs typeface="+mn-cs"/>
        </a:defRPr>
      </a:lvl1pPr>
      <a:lvl2pPr marL="457200" indent="-165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400">
          <a:solidFill>
            <a:srgbClr val="EEEAFF"/>
          </a:solidFill>
          <a:latin typeface="+mn-lt"/>
          <a:ea typeface="+mn-ea"/>
        </a:defRPr>
      </a:lvl2pPr>
      <a:lvl3pPr marL="800100" indent="-165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Wingdings" pitchFamily="2" charset="2"/>
        <a:buChar char="Ø"/>
        <a:defRPr sz="2400">
          <a:solidFill>
            <a:srgbClr val="EEEA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>
          <a:solidFill>
            <a:srgbClr val="EEEA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AD86-CD0A-4A5B-A375-D290632D9BDA}" type="datetimeFigureOut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6762-882A-4278-9EB4-4A725228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</a:defRPr>
            </a:lvl1pPr>
          </a:lstStyle>
          <a:p>
            <a:fld id="{4BEBCE15-537E-44F6-A490-0608A3789088}" type="datetime1">
              <a:rPr lang="en-US" smtClean="0">
                <a:solidFill>
                  <a:srgbClr val="000000"/>
                </a:solidFill>
                <a:ea typeface="+mn-ea"/>
              </a:rPr>
              <a:pPr/>
              <a:t>6/3/13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fld id="{EC65764C-E603-4F54-B80C-CB306CD29EE6}" type="slidenum">
              <a:rPr lang="en-US">
                <a:solidFill>
                  <a:srgbClr val="000000"/>
                </a:solidFill>
                <a:ea typeface="+mn-ea"/>
              </a:rPr>
              <a:pPr/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"/>
          <p:cNvPicPr>
            <a:picLocks noChangeAspect="1" noChangeArrowheads="1"/>
          </p:cNvPicPr>
          <p:nvPr/>
        </p:nvPicPr>
        <p:blipFill>
          <a:blip r:embed="rId17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364" y="1610436"/>
            <a:ext cx="873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0" name="Picture 10" descr="vast_master_dark"/>
          <p:cNvPicPr>
            <a:picLocks noChangeAspect="1" noChangeArrowheads="1"/>
          </p:cNvPicPr>
          <p:nvPr/>
        </p:nvPicPr>
        <p:blipFill>
          <a:blip r:embed="rId18" cstate="print"/>
          <a:srcRect t="22684" r="23026" b="76335"/>
          <a:stretch>
            <a:fillRect/>
          </a:stretch>
        </p:blipFill>
        <p:spPr bwMode="auto">
          <a:xfrm>
            <a:off x="4572000" y="76200"/>
            <a:ext cx="4572000" cy="3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Vaccine_logo_New_comp6_crop_transp"/>
          <p:cNvPicPr>
            <a:picLocks noChangeAspect="1" noChangeArrowheads="1"/>
          </p:cNvPicPr>
          <p:nvPr/>
        </p:nvPicPr>
        <p:blipFill>
          <a:blip r:embed="rId19" cstate="print"/>
          <a:srcRect t="5826" b="38835"/>
          <a:stretch>
            <a:fillRect/>
          </a:stretch>
        </p:blipFill>
        <p:spPr bwMode="auto">
          <a:xfrm>
            <a:off x="307217" y="6086617"/>
            <a:ext cx="2393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en-US" sz="800" b="1" dirty="0" smtClean="0">
                <a:solidFill>
                  <a:srgbClr val="D1D3D4"/>
                </a:solidFill>
                <a:latin typeface="Times New Roman" pitchFamily="18" charset="0"/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b="1" smtClean="0">
                <a:solidFill>
                  <a:srgbClr val="FFFF66"/>
                </a:solidFill>
                <a:latin typeface="Times New Roman" pitchFamily="18" charset="0"/>
                <a:ea typeface="ＭＳ Ｐゴシック"/>
              </a:rPr>
              <a:pPr eaLnBrk="0" hangingPunct="0"/>
              <a:t>‹#›</a:t>
            </a:fld>
            <a:endParaRPr lang="en-US" sz="1100" b="1" dirty="0">
              <a:solidFill>
                <a:srgbClr val="FFFF66"/>
              </a:solidFill>
              <a:latin typeface="Times New Roman" pitchFamily="18" charset="0"/>
              <a:ea typeface="ＭＳ Ｐゴシック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0" cstate="print"/>
          <a:srcRect l="28046" t="10527" r="29646" b="50000"/>
          <a:stretch>
            <a:fillRect/>
          </a:stretch>
        </p:blipFill>
        <p:spPr bwMode="auto">
          <a:xfrm>
            <a:off x="6400800" y="5029200"/>
            <a:ext cx="2234822" cy="1356857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EEEAFF"/>
          </a:solidFill>
          <a:latin typeface="Arial" charset="0"/>
          <a:ea typeface="ＭＳ Ｐゴシック" pitchFamily="3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800">
          <a:solidFill>
            <a:srgbClr val="EEEAFF"/>
          </a:solidFill>
          <a:latin typeface="+mn-lt"/>
          <a:ea typeface="+mn-ea"/>
          <a:cs typeface="+mn-cs"/>
        </a:defRPr>
      </a:lvl1pPr>
      <a:lvl2pPr marL="457200" indent="-165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Char char="Ø"/>
        <a:defRPr sz="2400">
          <a:solidFill>
            <a:srgbClr val="EEEAFF"/>
          </a:solidFill>
          <a:latin typeface="+mn-lt"/>
          <a:ea typeface="+mn-ea"/>
        </a:defRPr>
      </a:lvl2pPr>
      <a:lvl3pPr marL="800100" indent="-165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Courier New" pitchFamily="49" charset="0"/>
        <a:buChar char="o"/>
        <a:defRPr sz="2400">
          <a:solidFill>
            <a:srgbClr val="EEEA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400">
          <a:solidFill>
            <a:srgbClr val="EEEA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EEEA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</a:defRPr>
            </a:lvl1pPr>
          </a:lstStyle>
          <a:p>
            <a:fld id="{4BEBCE15-537E-44F6-A490-0608A3789088}" type="datetime1">
              <a:rPr lang="en-US" smtClean="0">
                <a:solidFill>
                  <a:srgbClr val="000000"/>
                </a:solidFill>
                <a:ea typeface="+mn-ea"/>
              </a:rPr>
              <a:pPr/>
              <a:t>6/3/13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fld id="{EC65764C-E603-4F54-B80C-CB306CD29EE6}" type="slidenum">
              <a:rPr lang="en-US">
                <a:solidFill>
                  <a:srgbClr val="000000"/>
                </a:solidFill>
                <a:ea typeface="+mn-ea"/>
              </a:rPr>
              <a:pPr/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</a:defRPr>
            </a:lvl1pPr>
          </a:lstStyle>
          <a:p>
            <a:fld id="{4BEBCE15-537E-44F6-A490-0608A3789088}" type="datetime1">
              <a:rPr lang="en-US" smtClean="0">
                <a:solidFill>
                  <a:srgbClr val="000000"/>
                </a:solidFill>
                <a:ea typeface="+mn-ea"/>
              </a:rPr>
              <a:pPr/>
              <a:t>6/3/13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fld id="{EC65764C-E603-4F54-B80C-CB306CD29EE6}" type="slidenum">
              <a:rPr lang="en-US">
                <a:solidFill>
                  <a:srgbClr val="000000"/>
                </a:solidFill>
                <a:ea typeface="+mn-ea"/>
              </a:rPr>
              <a:pPr/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eaLnBrk="0" hangingPunct="0"/>
            <a:fld id="{7F63EF4C-9B17-4358-BFA9-083831A51D08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pPr eaLnBrk="0" hangingPunct="0"/>
              <a:t>6/3/13</a:t>
            </a:fld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eaLnBrk="0" hangingPunct="0"/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5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hangingPunct="0"/>
            <a:fld id="{09DD895B-23CB-479F-89D8-564A7846C366}" type="slidenum">
              <a:rPr lang="en-US">
                <a:solidFill>
                  <a:srgbClr val="000000"/>
                </a:solidFill>
                <a:latin typeface="Times New Roman" pitchFamily="18" charset="0"/>
                <a:ea typeface="+mn-ea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eaLnBrk="0" hangingPunct="0"/>
            <a:fld id="{FC4539DA-8C89-40DD-9B01-CF48A920BF30}" type="datetime1">
              <a:rPr lang="en-US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pPr eaLnBrk="0" hangingPunct="0"/>
              <a:t>6/3/13</a:t>
            </a:fld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eaLnBrk="0" hangingPunct="0"/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5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hangingPunct="0"/>
            <a:fld id="{B201B8FD-176C-4FDF-97CF-B4720C043189}" type="slidenum">
              <a:rPr lang="en-US">
                <a:solidFill>
                  <a:srgbClr val="000000"/>
                </a:solidFill>
                <a:latin typeface="Times New Roman" pitchFamily="18" charset="0"/>
                <a:ea typeface="+mn-ea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</a:defRPr>
            </a:lvl1pPr>
          </a:lstStyle>
          <a:p>
            <a:fld id="{4BEBCE15-537E-44F6-A490-0608A3789088}" type="datetime1">
              <a:rPr lang="en-US" smtClean="0">
                <a:solidFill>
                  <a:srgbClr val="000000"/>
                </a:solidFill>
                <a:ea typeface="+mn-ea"/>
              </a:rPr>
              <a:pPr/>
              <a:t>6/3/13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</a:defRPr>
            </a:lvl1pPr>
          </a:lstStyle>
          <a:p>
            <a:fld id="{EC65764C-E603-4F54-B80C-CB306CD29EE6}" type="slidenum">
              <a:rPr lang="en-US">
                <a:solidFill>
                  <a:srgbClr val="000000"/>
                </a:solidFill>
                <a:ea typeface="+mn-ea"/>
              </a:rPr>
              <a:pPr/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6.jpeg"/><Relationship Id="rId3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3395" y="451045"/>
            <a:ext cx="9144000" cy="814388"/>
          </a:xfrm>
        </p:spPr>
        <p:txBody>
          <a:bodyPr/>
          <a:lstStyle/>
          <a:p>
            <a:r>
              <a:rPr lang="en-US" sz="4000" b="1" dirty="0" smtClean="0"/>
              <a:t>Data Science and Emergency Preparedness at CCICADA</a:t>
            </a:r>
            <a:endParaRPr lang="en-US" sz="4000" b="1" dirty="0" smtClean="0">
              <a:solidFill>
                <a:srgbClr val="FFC60A"/>
              </a:solidFill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0" y="17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 cstate="print"/>
          <a:srcRect l="28046" t="10527" r="29646" b="50000"/>
          <a:stretch>
            <a:fillRect/>
          </a:stretch>
        </p:blipFill>
        <p:spPr bwMode="auto">
          <a:xfrm>
            <a:off x="5712138" y="4879584"/>
            <a:ext cx="2877271" cy="1746915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" name="Picture 4" descr="Dhs_s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9" y="4602726"/>
            <a:ext cx="2093516" cy="20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7" y="1526957"/>
            <a:ext cx="3399156" cy="191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 descr="HurricaneIreneNYCevac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90" y="1422636"/>
            <a:ext cx="2933181" cy="21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9684" y="3636218"/>
            <a:ext cx="423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Fred Roberts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Director, CCICADA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3"/>
          <p:cNvSpPr>
            <a:spLocks noChangeArrowheads="1"/>
          </p:cNvSpPr>
          <p:nvPr/>
        </p:nvSpPr>
        <p:spPr bwMode="auto">
          <a:xfrm>
            <a:off x="0" y="46318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>
              <a:lnSpc>
                <a:spcPct val="85000"/>
              </a:lnSpc>
            </a:pPr>
            <a:r>
              <a:rPr lang="en-US" altLang="zh-CN" sz="4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Hippocrates Health Emergency Situational Awareness System</a:t>
            </a:r>
            <a:endParaRPr lang="en-US" sz="40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44386" name="Text Box 3"/>
          <p:cNvSpPr txBox="1">
            <a:spLocks noChangeArrowheads="1"/>
          </p:cNvSpPr>
          <p:nvPr/>
        </p:nvSpPr>
        <p:spPr bwMode="auto">
          <a:xfrm>
            <a:off x="242248" y="122235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Applicability of Hippocrates to first responders limited due to difficulties of using it in the field.</a:t>
            </a:r>
          </a:p>
          <a:p>
            <a:pPr marL="3552825" indent="-346075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NJ DHSS asked CCICADA to develop smart phone applications to enhance usability of Hippocrates by first responders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4387" name="Picture 4" descr="high-resolution-vector-iphone-screen-applefri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89" y="2778621"/>
            <a:ext cx="2336042" cy="378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80798" y="6380731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3"/>
          <p:cNvSpPr>
            <a:spLocks noChangeArrowheads="1"/>
          </p:cNvSpPr>
          <p:nvPr/>
        </p:nvSpPr>
        <p:spPr bwMode="auto">
          <a:xfrm>
            <a:off x="255896" y="469924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>
              <a:lnSpc>
                <a:spcPct val="85000"/>
              </a:lnSpc>
            </a:pPr>
            <a:r>
              <a:rPr lang="en-US" altLang="zh-CN" sz="4000" b="1" dirty="0">
                <a:solidFill>
                  <a:srgbClr val="FFFF66"/>
                </a:solidFill>
                <a:latin typeface="+mn-lt"/>
                <a:ea typeface="宋体" pitchFamily="2" charset="-122"/>
              </a:rPr>
              <a:t>Hippocrates Health Emergency Situational Awareness System</a:t>
            </a:r>
            <a:endParaRPr lang="en-US" sz="4000" b="1" dirty="0">
              <a:solidFill>
                <a:srgbClr val="FFFF66"/>
              </a:solidFill>
              <a:latin typeface="+mn-lt"/>
            </a:endParaRP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3435" y="1277825"/>
            <a:ext cx="88290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76613" indent="-2921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Apps developed for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iPhone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and Android</a:t>
            </a:r>
          </a:p>
          <a:p>
            <a:pPr marL="3376613" indent="-2921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Certified software tester</a:t>
            </a:r>
          </a:p>
          <a:p>
            <a:pPr marL="3376613" indent="-2921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Worked with first responders</a:t>
            </a:r>
          </a:p>
          <a:p>
            <a:pPr marL="3376613" indent="-2921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Prototype delivered to NJ DHSS</a:t>
            </a:r>
          </a:p>
          <a:p>
            <a:pPr marL="3376613" indent="-292100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They take over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development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9370" t="29681" r="26575" b="34567"/>
          <a:stretch>
            <a:fillRect/>
          </a:stretch>
        </p:blipFill>
        <p:spPr bwMode="auto">
          <a:xfrm>
            <a:off x="177631" y="2454520"/>
            <a:ext cx="2882479" cy="41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31965" y="6550223"/>
            <a:ext cx="371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 sz="1400">
                <a:solidFill>
                  <a:srgbClr val="FFFF66"/>
                </a:solidFill>
              </a:rPr>
              <a:pPr/>
              <a:t>11</a:t>
            </a:fld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54949" y="4839344"/>
            <a:ext cx="41174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Participants:  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UMDNJ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err="1" smtClean="0">
                <a:solidFill>
                  <a:srgbClr val="FFFFFF"/>
                </a:solidFill>
              </a:rPr>
              <a:t>Panos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Georgopolous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Sastry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Isukapalli</a:t>
            </a:r>
            <a:r>
              <a:rPr lang="en-US" dirty="0" smtClean="0">
                <a:solidFill>
                  <a:srgbClr val="FFFFFF"/>
                </a:solidFill>
              </a:rPr>
              <a:t>, Paul </a:t>
            </a:r>
            <a:r>
              <a:rPr lang="en-US" dirty="0" err="1" smtClean="0">
                <a:solidFill>
                  <a:srgbClr val="FFFFFF"/>
                </a:solidFill>
              </a:rPr>
              <a:t>Lioy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Rutgers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err="1" smtClean="0">
                <a:solidFill>
                  <a:srgbClr val="FFFFFF"/>
                </a:solidFill>
              </a:rPr>
              <a:t>Muthu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Muthukrishnan</a:t>
            </a:r>
            <a:r>
              <a:rPr lang="en-US" dirty="0" smtClean="0">
                <a:solidFill>
                  <a:srgbClr val="FFFFFF"/>
                </a:solidFill>
              </a:rPr>
              <a:t>, Christie Nelson, Bill </a:t>
            </a:r>
            <a:r>
              <a:rPr lang="en-US" dirty="0" err="1" smtClean="0">
                <a:solidFill>
                  <a:srgbClr val="FFFFFF"/>
                </a:solidFill>
              </a:rPr>
              <a:t>Pottenger</a:t>
            </a:r>
            <a:r>
              <a:rPr lang="en-US" dirty="0" smtClean="0">
                <a:solidFill>
                  <a:srgbClr val="FFFFFF"/>
                </a:solidFill>
              </a:rPr>
              <a:t>, Fred Roberts, Yves </a:t>
            </a:r>
            <a:r>
              <a:rPr lang="en-US" dirty="0" err="1" smtClean="0">
                <a:solidFill>
                  <a:srgbClr val="FFFFFF"/>
                </a:solidFill>
              </a:rPr>
              <a:t>Sukhu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773" y="5998190"/>
            <a:ext cx="3234520" cy="646331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</a:p>
          <a:p>
            <a:endParaRPr lang="en-US" dirty="0"/>
          </a:p>
        </p:txBody>
      </p:sp>
      <p:sp>
        <p:nvSpPr>
          <p:cNvPr id="136193" name="Title 1"/>
          <p:cNvSpPr>
            <a:spLocks noGrp="1"/>
          </p:cNvSpPr>
          <p:nvPr>
            <p:ph type="title" idx="4294967295"/>
          </p:nvPr>
        </p:nvSpPr>
        <p:spPr>
          <a:xfrm>
            <a:off x="0" y="53915"/>
            <a:ext cx="9144000" cy="13716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Example </a:t>
            </a:r>
            <a:r>
              <a:rPr lang="en-US" sz="4000" b="1" dirty="0">
                <a:solidFill>
                  <a:srgbClr val="FFFF66"/>
                </a:solidFill>
              </a:rPr>
              <a:t>3</a:t>
            </a:r>
            <a:r>
              <a:rPr lang="en-US" sz="4000" b="1" dirty="0" smtClean="0">
                <a:solidFill>
                  <a:srgbClr val="FFFF66"/>
                </a:solidFill>
              </a:rPr>
              <a:t>: Social Media and Emergency Response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4294967295"/>
          </p:nvPr>
        </p:nvSpPr>
        <p:spPr>
          <a:xfrm>
            <a:off x="140677" y="1356435"/>
            <a:ext cx="9003323" cy="5081516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dirty="0" smtClean="0">
                <a:solidFill>
                  <a:srgbClr val="FFFFFF"/>
                </a:solidFill>
              </a:rPr>
              <a:t>People are everywhere; observe environments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dirty="0" smtClean="0">
                <a:solidFill>
                  <a:srgbClr val="FFFFFF"/>
                </a:solidFill>
              </a:rPr>
              <a:t>Interconnected and reporting, they are an intelligent distributed ‘sensor’ network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</a:pP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dirty="0" smtClean="0">
                <a:solidFill>
                  <a:srgbClr val="FFFFFF"/>
                </a:solidFill>
              </a:rPr>
              <a:t>We can track information flow on the non-private part of the network to determine what’s going on.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5000"/>
              </a:spcBef>
              <a:spcAft>
                <a:spcPct val="10000"/>
              </a:spcAft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Catastrophes: Situation monitoring and response planning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Anomaly Detection: Recognizing problems before they occur</a:t>
            </a:r>
          </a:p>
          <a:p>
            <a:pPr marL="396875" indent="-219075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FFFFFF"/>
              </a:buClr>
              <a:buSzPct val="75000"/>
              <a:buFont typeface="Arial"/>
              <a:buChar char="•"/>
            </a:pPr>
            <a:r>
              <a:rPr lang="en-US" b="1" i="1" dirty="0" smtClean="0">
                <a:solidFill>
                  <a:srgbClr val="FFD507"/>
                </a:solidFill>
              </a:rPr>
              <a:t>Challenge: Can we find out when</a:t>
            </a:r>
          </a:p>
          <a:p>
            <a:pPr indent="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FFFFFF"/>
              </a:buClr>
              <a:buSzPct val="75000"/>
              <a:buNone/>
            </a:pPr>
            <a:r>
              <a:rPr lang="en-US" b="1" i="1" dirty="0" smtClean="0">
                <a:solidFill>
                  <a:srgbClr val="FFD507"/>
                </a:solidFill>
              </a:rPr>
              <a:t>    events occur and how they develop </a:t>
            </a:r>
          </a:p>
          <a:p>
            <a:pPr indent="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FFFFFF"/>
              </a:buClr>
              <a:buSzPct val="75000"/>
              <a:buNone/>
            </a:pPr>
            <a:r>
              <a:rPr lang="en-US" b="1" i="1" dirty="0">
                <a:solidFill>
                  <a:srgbClr val="FFD507"/>
                </a:solidFill>
              </a:rPr>
              <a:t> </a:t>
            </a:r>
            <a:r>
              <a:rPr lang="en-US" b="1" i="1" dirty="0" smtClean="0">
                <a:solidFill>
                  <a:srgbClr val="FFD507"/>
                </a:solidFill>
              </a:rPr>
              <a:t>   by watching the twitter stream?</a:t>
            </a:r>
          </a:p>
          <a:p>
            <a:pPr lvl="1" indent="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None/>
            </a:pPr>
            <a:r>
              <a:rPr lang="en-US" sz="3200" dirty="0" smtClean="0"/>
              <a:t>	</a:t>
            </a:r>
            <a:r>
              <a:rPr lang="en-US" sz="2800" dirty="0" smtClean="0"/>
              <a:t>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spcAft>
                <a:spcPts val="2400"/>
              </a:spcAft>
            </a:pPr>
            <a:endParaRPr lang="en-US" sz="2000" dirty="0" smtClean="0"/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507" y="2604083"/>
            <a:ext cx="1423613" cy="5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5" descr="http://www.engr.uky.edu/paducah/img/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8772" y="2528337"/>
            <a:ext cx="152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594" y="2701996"/>
            <a:ext cx="1952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12</a:t>
            </a:fld>
            <a:endParaRPr lang="en-US" sz="1100" dirty="0">
              <a:solidFill>
                <a:srgbClr val="FFFF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3116" y="6529294"/>
            <a:ext cx="1763048" cy="328706"/>
          </a:xfrm>
          <a:prstGeom prst="rect">
            <a:avLst/>
          </a:prstGeom>
          <a:solidFill>
            <a:srgbClr val="0D0C2E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en-US" sz="4400" b="1" dirty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192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 idx="4294967295"/>
          </p:nvPr>
        </p:nvSpPr>
        <p:spPr>
          <a:xfrm>
            <a:off x="152400" y="130624"/>
            <a:ext cx="8839200" cy="1223664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Social Media and Emergency Response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4294967295"/>
          </p:nvPr>
        </p:nvSpPr>
        <p:spPr>
          <a:xfrm>
            <a:off x="467248" y="1253822"/>
            <a:ext cx="8480126" cy="4758694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smtClean="0">
                <a:solidFill>
                  <a:srgbClr val="FFFFFF"/>
                </a:solidFill>
              </a:rPr>
              <a:t>How do people use social media in emergency situation?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smtClean="0">
                <a:solidFill>
                  <a:srgbClr val="FFFFFF"/>
                </a:solidFill>
              </a:rPr>
              <a:t>Funded by DHS First Responder Group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smtClean="0">
                <a:solidFill>
                  <a:srgbClr val="FFFFFF"/>
                </a:solidFill>
              </a:rPr>
              <a:t>Collaboration among Rutgers, RPI, USC/ISI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smtClean="0">
                <a:solidFill>
                  <a:srgbClr val="FFFFFF"/>
                </a:solidFill>
              </a:rPr>
              <a:t>Campus experiments at Rutgers (“Hat Chase”), data from real emergency near RPI</a:t>
            </a:r>
          </a:p>
          <a:p>
            <a:pPr marL="3659188" indent="-342900" eaLnBrk="1" hangingPunct="1"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smtClean="0">
                <a:solidFill>
                  <a:srgbClr val="FFFFFF"/>
                </a:solidFill>
              </a:rPr>
              <a:t>Collaboration with NJ OHSP and CUPSA (</a:t>
            </a:r>
            <a:r>
              <a:rPr lang="en-US" dirty="0" err="1" smtClean="0">
                <a:solidFill>
                  <a:srgbClr val="FFFFFF"/>
                </a:solidFill>
              </a:rPr>
              <a:t>Assn</a:t>
            </a:r>
            <a:r>
              <a:rPr lang="en-US" dirty="0" smtClean="0">
                <a:solidFill>
                  <a:srgbClr val="FFFFFF"/>
                </a:solidFill>
              </a:rPr>
              <a:t> of Campus Police of NJ)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79" y="4704271"/>
            <a:ext cx="3180467" cy="19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13</a:t>
            </a:fld>
            <a:endParaRPr lang="en-US" sz="1100" dirty="0">
              <a:solidFill>
                <a:srgbClr val="FFFF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6792" y="6594646"/>
            <a:ext cx="1279371" cy="263353"/>
          </a:xfrm>
          <a:prstGeom prst="rect">
            <a:avLst/>
          </a:prstGeom>
          <a:solidFill>
            <a:srgbClr val="0D0C2E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en-US" sz="4400" b="1" dirty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8081" y="4925288"/>
            <a:ext cx="39896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Participants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UIUC: Dan Roth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USC: Ed </a:t>
            </a:r>
            <a:r>
              <a:rPr lang="en-US" dirty="0" err="1" smtClean="0">
                <a:solidFill>
                  <a:srgbClr val="FFFFFF"/>
                </a:solidFill>
              </a:rPr>
              <a:t>Hovy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RPI: Cindy </a:t>
            </a:r>
            <a:r>
              <a:rPr lang="en-US" dirty="0" err="1" smtClean="0">
                <a:solidFill>
                  <a:srgbClr val="FFFFFF"/>
                </a:solidFill>
              </a:rPr>
              <a:t>Hui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Al </a:t>
            </a:r>
            <a:r>
              <a:rPr lang="en-US" dirty="0" smtClean="0">
                <a:solidFill>
                  <a:srgbClr val="FFFFFF"/>
                </a:solidFill>
              </a:rPr>
              <a:t>Wallace 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Rutgers: Paul Kantor, </a:t>
            </a:r>
            <a:r>
              <a:rPr lang="en-US" dirty="0" err="1" smtClean="0">
                <a:solidFill>
                  <a:srgbClr val="FFFFFF"/>
                </a:solidFill>
              </a:rPr>
              <a:t>Mor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Namman</a:t>
            </a:r>
            <a:r>
              <a:rPr lang="en-US" dirty="0" smtClean="0">
                <a:solidFill>
                  <a:srgbClr val="FFFFFF"/>
                </a:solidFill>
              </a:rPr>
              <a:t>, Bill </a:t>
            </a:r>
            <a:r>
              <a:rPr lang="en-US" dirty="0" err="1" smtClean="0">
                <a:solidFill>
                  <a:srgbClr val="FFFFFF"/>
                </a:solidFill>
              </a:rPr>
              <a:t>Pottenger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Rannie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Teodoro</a:t>
            </a:r>
            <a:r>
              <a:rPr lang="en-US" dirty="0" smtClean="0">
                <a:solidFill>
                  <a:srgbClr val="FFFFFF"/>
                </a:solidFill>
              </a:rPr>
              <a:t>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3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04976"/>
            <a:ext cx="7112000" cy="1384995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7720"/>
          </a:xfrm>
        </p:spPr>
        <p:txBody>
          <a:bodyPr anchor="ctr"/>
          <a:lstStyle/>
          <a:p>
            <a:r>
              <a:rPr lang="en-US" sz="3600" b="1" dirty="0" smtClean="0">
                <a:solidFill>
                  <a:srgbClr val="FFFF66"/>
                </a:solidFill>
              </a:rPr>
              <a:t>Social Media and Emergency Response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79130"/>
            <a:ext cx="7543800" cy="57363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FFC000"/>
                </a:solidFill>
              </a:rPr>
              <a:t>Our work in these projects has found:</a:t>
            </a:r>
          </a:p>
          <a:p>
            <a:pPr lvl="1">
              <a:spcBef>
                <a:spcPts val="0"/>
              </a:spcBef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Great diversity of communication</a:t>
            </a:r>
          </a:p>
          <a:p>
            <a:pPr lvl="1">
              <a:spcBef>
                <a:spcPts val="0"/>
              </a:spcBef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Interesting characteristics of network spread</a:t>
            </a:r>
          </a:p>
          <a:p>
            <a:pPr lvl="1">
              <a:spcBef>
                <a:spcPts val="0"/>
              </a:spcBef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People coordinate in different ways</a:t>
            </a:r>
          </a:p>
          <a:p>
            <a:pPr lvl="1">
              <a:spcBef>
                <a:spcPts val="0"/>
              </a:spcBef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People follow typical sequences when communicating in emergency situations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Understanding typical sequence allows crisis responders and others to identify “relapses,” pick out anomalies, etc.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New work </a:t>
            </a:r>
            <a:r>
              <a:rPr lang="en-US" sz="2600" dirty="0" smtClean="0">
                <a:solidFill>
                  <a:srgbClr val="FFFFFF"/>
                </a:solidFill>
              </a:rPr>
              <a:t>using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over 1 billion tweets from twitter, and communications during Japanese earthquake and tsunami and Haitian earthquake.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FFFFFF"/>
                </a:solidFill>
              </a:rPr>
              <a:t>Looking for algorithmic approaches to          processing large amounts of  social media data</a:t>
            </a:r>
          </a:p>
        </p:txBody>
      </p:sp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106" y="729786"/>
            <a:ext cx="1720514" cy="10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04542"/>
            <a:ext cx="1600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0664" y="2202811"/>
            <a:ext cx="1733906" cy="114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80797" y="6365431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0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/>
          <p:cNvSpPr>
            <a:spLocks noChangeArrowheads="1"/>
          </p:cNvSpPr>
          <p:nvPr/>
        </p:nvSpPr>
        <p:spPr bwMode="auto">
          <a:xfrm>
            <a:off x="0" y="100480"/>
            <a:ext cx="9144000" cy="113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>
              <a:lnSpc>
                <a:spcPct val="85000"/>
              </a:lnSpc>
            </a:pPr>
            <a:r>
              <a:rPr lang="en-US" altLang="zh-CN" sz="4000" b="1" dirty="0" smtClean="0">
                <a:solidFill>
                  <a:srgbClr val="FFFF66"/>
                </a:solidFill>
                <a:latin typeface="+mj-lt"/>
                <a:ea typeface="宋体" pitchFamily="2" charset="-122"/>
              </a:rPr>
              <a:t>Trustworthiness </a:t>
            </a:r>
            <a:r>
              <a:rPr lang="en-US" altLang="zh-CN" sz="4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in Disaster Situations</a:t>
            </a:r>
            <a:endParaRPr lang="en-US" sz="40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228600" y="1228742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Data during emergencies is often inconsistent or conflicting</a:t>
            </a:r>
          </a:p>
          <a:p>
            <a:pPr marL="346075" indent="-346075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Could be due to noise or malicious intent</a:t>
            </a:r>
          </a:p>
          <a:p>
            <a:pPr marL="346075" indent="-346075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Developing computational tools to address problem of trustworthiness in such contexts</a:t>
            </a:r>
          </a:p>
          <a:p>
            <a:pPr marL="346075" indent="-346075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Need find appropriate degree of “trust” in claims made.</a:t>
            </a:r>
          </a:p>
          <a:p>
            <a:pPr marL="346075" indent="-346075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Need precise definitions of and metrics for factors contributing to trust: accuracy, completeness, bias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15</a:t>
            </a:fld>
            <a:endParaRPr lang="en-US" sz="1100" dirty="0">
              <a:solidFill>
                <a:srgbClr val="FF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248" y="6461179"/>
            <a:ext cx="2203663" cy="1384995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8632" y="5146864"/>
            <a:ext cx="3863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Project Participants </a:t>
            </a:r>
          </a:p>
          <a:p>
            <a:r>
              <a:rPr lang="en-US" dirty="0">
                <a:solidFill>
                  <a:srgbClr val="CCFFCC"/>
                </a:solidFill>
              </a:rPr>
              <a:t>UIUC</a:t>
            </a:r>
            <a:r>
              <a:rPr lang="en-US" dirty="0">
                <a:solidFill>
                  <a:srgbClr val="FFFFFF"/>
                </a:solidFill>
              </a:rPr>
              <a:t>: Dan Roth</a:t>
            </a:r>
          </a:p>
          <a:p>
            <a:r>
              <a:rPr lang="en-US" dirty="0">
                <a:solidFill>
                  <a:srgbClr val="CCFFCC"/>
                </a:solidFill>
              </a:rPr>
              <a:t>USC</a:t>
            </a:r>
            <a:r>
              <a:rPr lang="en-US" dirty="0">
                <a:solidFill>
                  <a:srgbClr val="FFFFFF"/>
                </a:solidFill>
              </a:rPr>
              <a:t>: Ed </a:t>
            </a:r>
            <a:r>
              <a:rPr lang="en-US" dirty="0" err="1">
                <a:solidFill>
                  <a:srgbClr val="FFFFFF"/>
                </a:solidFill>
              </a:rPr>
              <a:t>Hovy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CCFFCC"/>
                </a:solidFill>
              </a:rPr>
              <a:t>RPI</a:t>
            </a:r>
            <a:r>
              <a:rPr lang="en-US" dirty="0">
                <a:solidFill>
                  <a:srgbClr val="FFFFFF"/>
                </a:solidFill>
              </a:rPr>
              <a:t>: Cindy </a:t>
            </a:r>
            <a:r>
              <a:rPr lang="en-US" dirty="0" err="1">
                <a:solidFill>
                  <a:srgbClr val="FFFFFF"/>
                </a:solidFill>
              </a:rPr>
              <a:t>Hui</a:t>
            </a:r>
            <a:r>
              <a:rPr lang="en-US" dirty="0">
                <a:solidFill>
                  <a:srgbClr val="FFFFFF"/>
                </a:solidFill>
              </a:rPr>
              <a:t>, Al Wallace  </a:t>
            </a:r>
          </a:p>
          <a:p>
            <a:r>
              <a:rPr lang="en-US" dirty="0">
                <a:solidFill>
                  <a:srgbClr val="CCFFCC"/>
                </a:solidFill>
              </a:rPr>
              <a:t>Rutgers</a:t>
            </a:r>
            <a:r>
              <a:rPr lang="en-US" dirty="0">
                <a:solidFill>
                  <a:srgbClr val="FFFFFF"/>
                </a:solidFill>
              </a:rPr>
              <a:t>: Paul Kantor, </a:t>
            </a:r>
            <a:r>
              <a:rPr lang="en-US" dirty="0" err="1">
                <a:solidFill>
                  <a:srgbClr val="FFFFFF"/>
                </a:solidFill>
              </a:rPr>
              <a:t>Mor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Namman</a:t>
            </a:r>
            <a:r>
              <a:rPr lang="en-US" dirty="0">
                <a:solidFill>
                  <a:srgbClr val="FFFFFF"/>
                </a:solidFill>
              </a:rPr>
              <a:t>, Bill </a:t>
            </a:r>
            <a:r>
              <a:rPr lang="en-US" dirty="0" err="1">
                <a:solidFill>
                  <a:srgbClr val="FFFFFF"/>
                </a:solidFill>
              </a:rPr>
              <a:t>Pottenger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Rannie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Teodoro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8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B27B39F-1946-C84F-AFF1-8C73D7993AC7}" type="slidenum">
              <a:rPr lang="en-US"/>
              <a:pPr/>
              <a:t>16</a:t>
            </a:fld>
            <a:endParaRPr lang="en-US"/>
          </a:p>
        </p:txBody>
      </p:sp>
      <p:sp>
        <p:nvSpPr>
          <p:cNvPr id="775170" name="Title 1"/>
          <p:cNvSpPr>
            <a:spLocks noGrp="1"/>
          </p:cNvSpPr>
          <p:nvPr>
            <p:ph type="title" idx="4294967295"/>
          </p:nvPr>
        </p:nvSpPr>
        <p:spPr>
          <a:xfrm>
            <a:off x="381000" y="-38218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Example 4: Port Resilience</a:t>
            </a:r>
            <a:endParaRPr lang="en-US" sz="4000" b="1" dirty="0"/>
          </a:p>
        </p:txBody>
      </p:sp>
      <p:sp>
        <p:nvSpPr>
          <p:cNvPr id="775171" name="Content Placeholder 2"/>
          <p:cNvSpPr>
            <a:spLocks noGrp="1"/>
          </p:cNvSpPr>
          <p:nvPr>
            <p:ph idx="4294967295"/>
          </p:nvPr>
        </p:nvSpPr>
        <p:spPr>
          <a:xfrm>
            <a:off x="290711" y="884392"/>
            <a:ext cx="8167489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Ports might be shut down by terrorist attacks, natural disasters like hurricanes or ice storms, strikes or other domestic disputes, etc.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Project themes: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b="1" i="1" dirty="0">
                <a:solidFill>
                  <a:srgbClr val="FFFFFF"/>
                </a:solidFill>
                <a:cs typeface="Times New Roman"/>
              </a:rPr>
              <a:t>How do we design port operations to minimize vulnerability to shut down?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b="1" i="1" dirty="0">
                <a:solidFill>
                  <a:srgbClr val="FFFFFF"/>
                </a:solidFill>
                <a:cs typeface="Times New Roman"/>
              </a:rPr>
              <a:t>How do we reschedule port operations in case of a shutdown?</a:t>
            </a:r>
          </a:p>
        </p:txBody>
      </p:sp>
      <p:pic>
        <p:nvPicPr>
          <p:cNvPr id="775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70400"/>
            <a:ext cx="276225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6426" y="6350132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202B161-FEA2-4C46-AF3C-461A4B58917A}" type="slidenum">
              <a:rPr lang="en-US"/>
              <a:pPr/>
              <a:t>17</a:t>
            </a:fld>
            <a:endParaRPr lang="en-US"/>
          </a:p>
        </p:txBody>
      </p:sp>
      <p:sp>
        <p:nvSpPr>
          <p:cNvPr id="777218" name="Title 1"/>
          <p:cNvSpPr>
            <a:spLocks noGrp="1"/>
          </p:cNvSpPr>
          <p:nvPr>
            <p:ph type="title" idx="4294967295"/>
          </p:nvPr>
        </p:nvSpPr>
        <p:spPr>
          <a:xfrm>
            <a:off x="381000" y="-427782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Reopening a Port After Shutdown</a:t>
            </a:r>
          </a:p>
        </p:txBody>
      </p:sp>
      <p:sp>
        <p:nvSpPr>
          <p:cNvPr id="777219" name="Content Placeholder 2"/>
          <p:cNvSpPr>
            <a:spLocks noGrp="1"/>
          </p:cNvSpPr>
          <p:nvPr>
            <p:ph idx="4294967295"/>
          </p:nvPr>
        </p:nvSpPr>
        <p:spPr>
          <a:xfrm>
            <a:off x="306011" y="762000"/>
            <a:ext cx="8152189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Shutting down ports is not unusual – e.g., hurricanes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Scheduling and prioritizing in reopening the port is often done very informally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Improving on existing decision support tools for port reopening could allow us to take many more considerations into effect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Can modern algorithmic </a:t>
            </a:r>
            <a:r>
              <a:rPr lang="en-US" sz="2800" dirty="0" smtClean="0">
                <a:solidFill>
                  <a:srgbClr val="FFFFFF"/>
                </a:solidFill>
                <a:cs typeface="Times New Roman"/>
              </a:rPr>
              <a:t>methods based in data science help 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here?</a:t>
            </a:r>
            <a:endParaRPr lang="en-US" dirty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77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38355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9689" y="631953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5602F13-9685-454E-A1DB-8122B58E7796}" type="slidenum">
              <a:rPr lang="en-US"/>
              <a:pPr/>
              <a:t>18</a:t>
            </a:fld>
            <a:endParaRPr lang="en-US"/>
          </a:p>
        </p:txBody>
      </p:sp>
      <p:sp>
        <p:nvSpPr>
          <p:cNvPr id="785410" name="Title 1"/>
          <p:cNvSpPr>
            <a:spLocks noGrp="1"/>
          </p:cNvSpPr>
          <p:nvPr>
            <p:ph type="title" idx="4294967295"/>
          </p:nvPr>
        </p:nvSpPr>
        <p:spPr>
          <a:xfrm>
            <a:off x="381000" y="-473384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Manifest Data</a:t>
            </a:r>
          </a:p>
        </p:txBody>
      </p:sp>
      <p:sp>
        <p:nvSpPr>
          <p:cNvPr id="785411" name="Content Placeholder 2"/>
          <p:cNvSpPr>
            <a:spLocks noGrp="1"/>
          </p:cNvSpPr>
          <p:nvPr>
            <p:ph idx="4294967295"/>
          </p:nvPr>
        </p:nvSpPr>
        <p:spPr>
          <a:xfrm>
            <a:off x="410382" y="609600"/>
            <a:ext cx="77724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Part of the solution to the port reopening problem: Detailed information about incoming cargo: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solidFill>
                  <a:srgbClr val="FFFFFF"/>
                </a:solidFill>
                <a:cs typeface="Times New Roman"/>
              </a:rPr>
              <a:t>What is it?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solidFill>
                  <a:srgbClr val="FFFFFF"/>
                </a:solidFill>
                <a:cs typeface="Times New Roman"/>
              </a:rPr>
              <a:t>What is its final destination?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solidFill>
                  <a:srgbClr val="FFFFFF"/>
                </a:solidFill>
                <a:cs typeface="Times New Roman"/>
              </a:rPr>
              <a:t>What is the economic impact of delayed delivery?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A key is to use container </a:t>
            </a:r>
            <a:r>
              <a:rPr lang="en-US" sz="2800" b="1" i="1" dirty="0">
                <a:solidFill>
                  <a:srgbClr val="FFD507"/>
                </a:solidFill>
                <a:cs typeface="Times New Roman"/>
              </a:rPr>
              <a:t>manifest data</a:t>
            </a:r>
            <a:r>
              <a:rPr lang="en-US" sz="2800" dirty="0">
                <a:solidFill>
                  <a:srgbClr val="FFD507"/>
                </a:solidFill>
                <a:cs typeface="Times New Roman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to estimate economic impact of various disaster scenarios &amp; understand our port reopening requirements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pic>
        <p:nvPicPr>
          <p:cNvPr id="78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65" y="4765675"/>
            <a:ext cx="3048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5413" name="Picture 5" descr="PortNewarkElizab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4505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2498" y="631953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6D13E8B-9F54-2D44-AB6B-0BAAA7B6EE4F}" type="slidenum">
              <a:rPr lang="en-US"/>
              <a:pPr/>
              <a:t>19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 lIns="88900" tIns="42863" rIns="88900" bIns="42863"/>
          <a:lstStyle/>
          <a:p>
            <a:pPr>
              <a:lnSpc>
                <a:spcPct val="90000"/>
              </a:lnSpc>
            </a:pPr>
            <a:r>
              <a:rPr lang="en-US" sz="4000" b="1" dirty="0"/>
              <a:t>Visualization Tools Applied to Manifest Data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96808"/>
            <a:ext cx="8305800" cy="5486400"/>
          </a:xfrm>
          <a:noFill/>
        </p:spPr>
        <p:txBody>
          <a:bodyPr lIns="92075" tIns="46038" rIns="92075" bIns="46038"/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Visualizing data can give us insight into interconnections, patterns, and what is 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“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normal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”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 or 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“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abnormal.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”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Visualization is part of another effort, but similar methods can help with the port reopening problem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Our visual analysis methods are based on tools originally developed at AT&amp;T for detection of anomalies in telephone calling patterns – e.g., quick detection that someone has stolen your AT&amp;T calling card.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The visualizations are interactive so you can 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“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zoom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”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 in on areas of interest, get different ways to present the data, etc.</a:t>
            </a:r>
          </a:p>
          <a:p>
            <a:pPr lvl="1">
              <a:lnSpc>
                <a:spcPct val="85000"/>
              </a:lnSpc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64404" y="6334832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7292"/>
            <a:ext cx="8382000" cy="9906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DHS </a:t>
            </a:r>
            <a:r>
              <a:rPr lang="en-US" sz="4000" b="1" dirty="0" smtClean="0">
                <a:latin typeface="Times New Roman" charset="0"/>
              </a:rPr>
              <a:t>CVADA Center</a:t>
            </a:r>
            <a:endParaRPr lang="en-US" sz="4000" b="1" dirty="0">
              <a:latin typeface="Times New Roman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762000"/>
            <a:ext cx="8453783" cy="51054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CCICADA = Command, Control &amp; Interoperability Center for Advanced Data Analysis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O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ne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of two coordinated </a:t>
            </a:r>
            <a:r>
              <a:rPr lang="ja-JP" altLang="en-US" sz="3200" dirty="0">
                <a:solidFill>
                  <a:schemeClr val="bg1"/>
                </a:solidFill>
                <a:latin typeface="Times New Roman" charset="0"/>
              </a:rPr>
              <a:t>“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halves</a:t>
            </a:r>
            <a:r>
              <a:rPr lang="ja-JP" altLang="en-US" sz="3200" dirty="0">
                <a:solidFill>
                  <a:schemeClr val="bg1"/>
                </a:solidFill>
                <a:latin typeface="Times New Roman" charset="0"/>
              </a:rPr>
              <a:t>”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 of the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Center for Visual and Data Analytics, founded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by DHS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as a university center of excellence in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2009.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CCICADA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is based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at Rutgers</a:t>
            </a:r>
            <a:endParaRPr lang="en-US" sz="3200" dirty="0">
              <a:solidFill>
                <a:schemeClr val="bg1"/>
              </a:solidFill>
              <a:latin typeface="Times New Roman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CCICADA emphasizes data analysis.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The other half of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the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</a:rPr>
              <a:t>CVADA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</a:rPr>
              <a:t>Center is based at Purdue and emphasizes visual analytics.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3696" y="6350132"/>
            <a:ext cx="35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D1D3D4"/>
                </a:solidFill>
                <a:ea typeface="ＭＳ Ｐゴシック" pitchFamily="34" charset="-128"/>
              </a:rPr>
              <a:t> </a:t>
            </a:r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</a:t>
            </a:fld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6D13E8B-9F54-2D44-AB6B-0BAAA7B6EE4F}" type="slidenum">
              <a:rPr lang="en-US"/>
              <a:pPr/>
              <a:t>20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 lIns="88900" tIns="42863" rIns="88900" bIns="42863"/>
          <a:lstStyle/>
          <a:p>
            <a:pPr>
              <a:lnSpc>
                <a:spcPct val="90000"/>
              </a:lnSpc>
            </a:pPr>
            <a:r>
              <a:rPr lang="en-US" sz="4000" b="1" dirty="0"/>
              <a:t>Visualization Tools Applied to Manifest Data</a:t>
            </a:r>
          </a:p>
        </p:txBody>
      </p:sp>
      <p:pic>
        <p:nvPicPr>
          <p:cNvPr id="6" name="Content Placeholder 3" descr="Shangai_LA_Singapore_Newark_Furniture_WoodCottom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7054" y="4028826"/>
            <a:ext cx="4585946" cy="2524374"/>
          </a:xfrm>
        </p:spPr>
      </p:pic>
      <p:pic>
        <p:nvPicPr>
          <p:cNvPr id="7" name="Content Placeholder 3" descr="Degree_FixPointModular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6" y="2751079"/>
            <a:ext cx="3200668" cy="22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18503" y="6243036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20</a:t>
            </a:fld>
            <a:endParaRPr lang="en-US" dirty="0"/>
          </a:p>
        </p:txBody>
      </p:sp>
      <p:pic>
        <p:nvPicPr>
          <p:cNvPr id="9" name="Content Placeholder 4" descr="HMIN_1_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56" y="4514156"/>
            <a:ext cx="4766346" cy="22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WeightRatio_fixPointModularit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88" y="1520951"/>
            <a:ext cx="3464766" cy="23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44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EA494A-E79A-5E48-8F1F-337CC71FA50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74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-4496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cs typeface="+mj-cs"/>
              </a:rPr>
              <a:t>Manifest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Aside: Use of manifest data to do risk scoring of containers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We obtained from CBP one year’s data consisting of manifests for all cargo shipments to all US ports from container ships – every Wed. </a:t>
            </a:r>
          </a:p>
          <a:p>
            <a:pPr>
              <a:spcAft>
                <a:spcPct val="1000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Goal</a:t>
            </a:r>
            <a:r>
              <a:rPr lang="en-US" dirty="0">
                <a:solidFill>
                  <a:srgbClr val="FFFFFF"/>
                </a:solidFill>
              </a:rPr>
              <a:t>: Identify mislabeled or anomalous shipments through scrutiny of manifest data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Goal: compare effect of Japanese tsunami</a:t>
            </a:r>
          </a:p>
        </p:txBody>
      </p:sp>
      <p:pic>
        <p:nvPicPr>
          <p:cNvPr id="7" name="Content Placeholder 3" descr="2010-06-29[1]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8" y="4582658"/>
            <a:ext cx="3665256" cy="227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21</a:t>
            </a:fld>
            <a:endParaRPr lang="en-US" sz="1100" dirty="0">
              <a:solidFill>
                <a:srgbClr val="FFFF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8721" y="631953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F111D1-2D0C-124A-84B7-6A876742338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3641725" y="798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891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/>
              <a:t>Manifest Data</a:t>
            </a:r>
            <a:endParaRPr lang="en-US" sz="4400" b="1" dirty="0"/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915400" cy="316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763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l">
              <a:spcAft>
                <a:spcPct val="1000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chemeClr val="bg1"/>
                </a:solidFill>
                <a:latin typeface="+mn-lt"/>
              </a:rPr>
              <a:t>Test of our risk scoring methods: looked at manifest data from before and after the Japanese tsunami. Expected to find differences.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endParaRPr lang="en-US" sz="2800" dirty="0" smtClean="0">
              <a:solidFill>
                <a:srgbClr val="FFFFFF"/>
              </a:solidFill>
              <a:latin typeface="Times New Roman" charset="0"/>
            </a:endParaRPr>
          </a:p>
          <a:p>
            <a:pPr>
              <a:spcAft>
                <a:spcPct val="10000"/>
              </a:spcAft>
              <a:defRPr/>
            </a:pPr>
            <a:endParaRPr lang="en-US" dirty="0" smtClean="0">
              <a:solidFill>
                <a:srgbClr val="FFFFFF"/>
              </a:solidFill>
              <a:latin typeface="Times New Roman" charset="0"/>
            </a:endParaRPr>
          </a:p>
          <a:p>
            <a:pPr>
              <a:buFontTx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84325" name="Picture 6" descr="japan-earthquake-tsunami-nuclear-unforgettable-pictures-wave_33291_600x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41" y="2632456"/>
            <a:ext cx="45720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762000" y="5881688"/>
            <a:ext cx="3674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</a:rPr>
              <a:t>Credit: National Geographic News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22</a:t>
            </a:fld>
            <a:endParaRPr lang="en-US" sz="11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255A0E-38AA-A943-B589-304AFFC0C1D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3641725" y="798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0639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Manifest Data</a:t>
            </a:r>
            <a:endParaRPr lang="en-US" sz="4000" b="1" dirty="0"/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152400" y="697428"/>
            <a:ext cx="8915400" cy="674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9113" indent="-519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763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ct val="1000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We used statistical analysis tools (Poisson regression) to detect patterns or time trends of important variables.</a:t>
            </a:r>
          </a:p>
          <a:p>
            <a:pPr algn="l">
              <a:spcAft>
                <a:spcPct val="1000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Found that pattern of frequency data based on </a:t>
            </a:r>
            <a:r>
              <a:rPr lang="ja-JP" altLang="en-US" sz="3200" b="0" dirty="0" smtClean="0">
                <a:solidFill>
                  <a:srgbClr val="FFFFFF"/>
                </a:solidFill>
                <a:latin typeface="+mn-lt"/>
              </a:rPr>
              <a:t>“</a:t>
            </a: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domestic port of unlading</a:t>
            </a:r>
            <a:r>
              <a:rPr lang="ja-JP" altLang="en-US" sz="3200" b="0" dirty="0" smtClean="0">
                <a:solidFill>
                  <a:srgbClr val="FFFFFF"/>
                </a:solidFill>
                <a:latin typeface="+mn-lt"/>
              </a:rPr>
              <a:t>”</a:t>
            </a: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 is statistically different before and after the tsunami.</a:t>
            </a:r>
          </a:p>
          <a:p>
            <a:pPr algn="l">
              <a:spcAft>
                <a:spcPct val="10000"/>
              </a:spcAft>
              <a:buFont typeface="Arial"/>
              <a:buChar char="•"/>
              <a:defRPr/>
            </a:pP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But the pattern based on distribution of carrier is not</a:t>
            </a:r>
          </a:p>
          <a:p>
            <a:pPr algn="l">
              <a:spcAft>
                <a:spcPct val="10000"/>
              </a:spcAft>
              <a:buFont typeface="Arial"/>
              <a:buChar char="•"/>
              <a:defRPr/>
            </a:pPr>
            <a:r>
              <a:rPr lang="en-US" sz="3200" b="1" i="1" dirty="0" smtClean="0">
                <a:solidFill>
                  <a:srgbClr val="FFBF07"/>
                </a:solidFill>
                <a:latin typeface="+mn-lt"/>
              </a:rPr>
              <a:t>Conclusion: Don’t depend on just one variable to uncover anomalies.</a:t>
            </a:r>
          </a:p>
          <a:p>
            <a:pPr lvl="1">
              <a:spcAft>
                <a:spcPct val="10000"/>
              </a:spcAft>
              <a:buFont typeface="Arial" charset="0"/>
              <a:buChar char="–"/>
              <a:defRPr/>
            </a:pPr>
            <a:endParaRPr lang="en-US" sz="2800" dirty="0" smtClean="0">
              <a:latin typeface="Times New Roman" charset="0"/>
            </a:endParaRPr>
          </a:p>
          <a:p>
            <a:pPr>
              <a:spcAft>
                <a:spcPct val="10000"/>
              </a:spcAft>
              <a:buFontTx/>
              <a:buChar char="•"/>
              <a:defRPr/>
            </a:pPr>
            <a:endParaRPr lang="en-US" sz="2800" dirty="0" smtClean="0">
              <a:latin typeface="Times New Roman" charset="0"/>
            </a:endParaRPr>
          </a:p>
          <a:p>
            <a:pPr>
              <a:spcAft>
                <a:spcPct val="10000"/>
              </a:spcAft>
              <a:defRPr/>
            </a:pPr>
            <a:endParaRPr lang="en-US" dirty="0" smtClean="0">
              <a:latin typeface="Times New Roman" charset="0"/>
            </a:endParaRPr>
          </a:p>
          <a:p>
            <a:pPr>
              <a:buFontTx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23</a:t>
            </a:fld>
            <a:endParaRPr lang="en-US" sz="11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902F8AB-AC9D-C247-861A-05E18C01A624}" type="slidenum">
              <a:rPr lang="en-US"/>
              <a:pPr/>
              <a:t>24</a:t>
            </a:fld>
            <a:endParaRPr lang="en-US"/>
          </a:p>
        </p:txBody>
      </p:sp>
      <p:sp>
        <p:nvSpPr>
          <p:cNvPr id="831490" name="Title 1"/>
          <p:cNvSpPr>
            <a:spLocks noGrp="1"/>
          </p:cNvSpPr>
          <p:nvPr>
            <p:ph type="title" idx="4294967295"/>
          </p:nvPr>
        </p:nvSpPr>
        <p:spPr>
          <a:xfrm>
            <a:off x="381000" y="-381885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Resilience Modeling</a:t>
            </a:r>
          </a:p>
        </p:txBody>
      </p:sp>
      <p:sp>
        <p:nvSpPr>
          <p:cNvPr id="831491" name="Content Placeholder 2"/>
          <p:cNvSpPr>
            <a:spLocks noGrp="1"/>
          </p:cNvSpPr>
          <p:nvPr>
            <p:ph idx="4294967295"/>
          </p:nvPr>
        </p:nvSpPr>
        <p:spPr>
          <a:xfrm>
            <a:off x="244809" y="762000"/>
            <a:ext cx="8491813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If a port is damaged or closed, immediate problem of rerouting some or all incoming vessel traffic – if the reopening will be delayed for awhile.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Also: problem of prioritizing the reopening of the port – and deciding whether and how to reorder </a:t>
            </a:r>
            <a:r>
              <a:rPr lang="en-US" sz="2800" dirty="0" smtClean="0">
                <a:solidFill>
                  <a:srgbClr val="FFFFFF"/>
                </a:solidFill>
                <a:cs typeface="Times New Roman"/>
              </a:rPr>
              <a:t>ships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’</a:t>
            </a:r>
            <a:r>
              <a:rPr lang="en-US" sz="2800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arrivals/unloading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These problems can be subtle. 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Ice storm shuts down port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Maybe priority is unload salt to de-ice. It 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</a:rPr>
              <a:t>wasn</a:t>
            </a:r>
            <a:r>
              <a:rPr lang="en-US" dirty="0" smtClean="0">
                <a:solidFill>
                  <a:srgbClr val="FFFFFF"/>
                </a:solidFill>
                <a:cs typeface="Times New Roman"/>
              </a:rPr>
              <a:t>’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</a:rPr>
              <a:t>t </a:t>
            </a:r>
            <a:r>
              <a:rPr lang="en-US" sz="2400" dirty="0">
                <a:solidFill>
                  <a:srgbClr val="FFFFFF"/>
                </a:solidFill>
                <a:cs typeface="Times New Roman"/>
              </a:rPr>
              <a:t>a priority before.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pic>
        <p:nvPicPr>
          <p:cNvPr id="831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09" y="4602597"/>
            <a:ext cx="290512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6536" y="6334833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4E30F17-9C0F-B241-89B6-013386EDD77B}" type="slidenum">
              <a:rPr lang="en-US"/>
              <a:pPr/>
              <a:t>25</a:t>
            </a:fld>
            <a:endParaRPr lang="en-US"/>
          </a:p>
        </p:txBody>
      </p:sp>
      <p:sp>
        <p:nvSpPr>
          <p:cNvPr id="886786" name="Title 1"/>
          <p:cNvSpPr>
            <a:spLocks noGrp="1"/>
          </p:cNvSpPr>
          <p:nvPr>
            <p:ph type="title" idx="4294967295"/>
          </p:nvPr>
        </p:nvSpPr>
        <p:spPr>
          <a:xfrm>
            <a:off x="381000" y="-428077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Resilience </a:t>
            </a:r>
            <a:r>
              <a:rPr lang="en-US" sz="4000" b="1" dirty="0" smtClean="0"/>
              <a:t>Modeling</a:t>
            </a:r>
            <a:endParaRPr lang="en-US" sz="4000" b="1" dirty="0"/>
          </a:p>
        </p:txBody>
      </p:sp>
      <p:sp>
        <p:nvSpPr>
          <p:cNvPr id="886787" name="Content Placeholder 2"/>
          <p:cNvSpPr>
            <a:spLocks noGrp="1"/>
          </p:cNvSpPr>
          <p:nvPr>
            <p:ph idx="4294967295"/>
          </p:nvPr>
        </p:nvSpPr>
        <p:spPr>
          <a:xfrm>
            <a:off x="152400" y="762000"/>
            <a:ext cx="86106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i="1" dirty="0">
                <a:solidFill>
                  <a:srgbClr val="FFFFFF"/>
                </a:solidFill>
                <a:cs typeface="Times New Roman"/>
              </a:rPr>
              <a:t>Problem: Reschedule unloading of queued vessels.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Done by consult with </a:t>
            </a:r>
            <a:r>
              <a:rPr lang="en-US" sz="2400" b="1" i="1" dirty="0">
                <a:solidFill>
                  <a:srgbClr val="FFFFFF"/>
                </a:solidFill>
                <a:cs typeface="Times New Roman"/>
              </a:rPr>
              <a:t>shippers</a:t>
            </a:r>
            <a:r>
              <a:rPr lang="en-US" sz="2400" dirty="0">
                <a:solidFill>
                  <a:srgbClr val="FFFFFF"/>
                </a:solidFill>
                <a:cs typeface="Times New Roman"/>
              </a:rPr>
              <a:t> and their priorities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Also consult with key </a:t>
            </a:r>
            <a:r>
              <a:rPr lang="en-US" sz="2400" b="1" i="1" dirty="0">
                <a:solidFill>
                  <a:srgbClr val="FFFFFF"/>
                </a:solidFill>
                <a:cs typeface="Times New Roman"/>
              </a:rPr>
              <a:t>government agencies</a:t>
            </a:r>
            <a:r>
              <a:rPr lang="en-US" sz="2400" dirty="0">
                <a:solidFill>
                  <a:srgbClr val="FFFFFF"/>
                </a:solidFill>
                <a:cs typeface="Times New Roman"/>
              </a:rPr>
              <a:t> to target priority goods or shipments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Take into account potential </a:t>
            </a:r>
            <a:r>
              <a:rPr lang="en-US" sz="2400" b="1" i="1" dirty="0">
                <a:solidFill>
                  <a:srgbClr val="FFFFFF"/>
                </a:solidFill>
                <a:cs typeface="Times New Roman"/>
              </a:rPr>
              <a:t>spoilage</a:t>
            </a:r>
            <a:r>
              <a:rPr lang="en-US" sz="2400" dirty="0">
                <a:solidFill>
                  <a:srgbClr val="FFFFFF"/>
                </a:solidFill>
                <a:cs typeface="Times New Roman"/>
              </a:rPr>
              <a:t> of cargo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Take into account acute </a:t>
            </a:r>
            <a:r>
              <a:rPr lang="en-US" sz="2400" b="1" i="1" dirty="0">
                <a:solidFill>
                  <a:srgbClr val="FFFFFF"/>
                </a:solidFill>
                <a:cs typeface="Times New Roman"/>
              </a:rPr>
              <a:t>shortage</a:t>
            </a:r>
            <a:r>
              <a:rPr lang="en-US" sz="2400" dirty="0">
                <a:solidFill>
                  <a:srgbClr val="FFFFFF"/>
                </a:solidFill>
                <a:cs typeface="Times New Roman"/>
              </a:rPr>
              <a:t> of key items: food, fuel, medicine, etc.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cs typeface="Times New Roman"/>
              </a:rPr>
              <a:t>Thus: </a:t>
            </a:r>
            <a:r>
              <a:rPr lang="en-US" sz="2400" b="1" i="1" dirty="0">
                <a:solidFill>
                  <a:srgbClr val="FFFFFF"/>
                </a:solidFill>
                <a:cs typeface="Times New Roman"/>
              </a:rPr>
              <a:t>Many variables</a:t>
            </a:r>
            <a:r>
              <a:rPr lang="en-US" sz="2400" dirty="0">
                <a:solidFill>
                  <a:srgbClr val="FFFFFF"/>
                </a:solidFill>
                <a:cs typeface="Times New Roman"/>
              </a:rPr>
              <a:t> to take into account and juggle</a:t>
            </a:r>
          </a:p>
          <a:p>
            <a:pPr marL="292100" lvl="1" indent="0" eaLnBrk="1" hangingPunct="1">
              <a:spcBef>
                <a:spcPct val="0"/>
              </a:spcBef>
              <a:buNone/>
            </a:pPr>
            <a:endParaRPr lang="en-US" sz="2400" dirty="0">
              <a:cs typeface="Times New Roman"/>
            </a:endParaRPr>
          </a:p>
          <a:p>
            <a:pPr eaLnBrk="1" hangingPunct="1">
              <a:spcBef>
                <a:spcPct val="0"/>
              </a:spcBef>
            </a:pPr>
            <a:endParaRPr lang="en-US" sz="2800" b="1" i="1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2400" b="1" i="1" dirty="0"/>
          </a:p>
        </p:txBody>
      </p:sp>
      <p:pic>
        <p:nvPicPr>
          <p:cNvPr id="886789" name="Picture 5" descr="containerpi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36" y="5186530"/>
            <a:ext cx="2628787" cy="16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2491" y="6243035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475254F-4E76-2343-AF74-738DAF1C3740}" type="slidenum">
              <a:rPr lang="en-US"/>
              <a:pPr/>
              <a:t>26</a:t>
            </a:fld>
            <a:endParaRPr lang="en-US"/>
          </a:p>
        </p:txBody>
      </p:sp>
      <p:sp>
        <p:nvSpPr>
          <p:cNvPr id="833538" name="Title 1"/>
          <p:cNvSpPr>
            <a:spLocks noGrp="1"/>
          </p:cNvSpPr>
          <p:nvPr>
            <p:ph type="title" idx="4294967295"/>
          </p:nvPr>
        </p:nvSpPr>
        <p:spPr>
          <a:xfrm>
            <a:off x="381000" y="-428077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Resilience </a:t>
            </a:r>
            <a:r>
              <a:rPr lang="en-US" sz="4000" b="1" dirty="0" smtClean="0"/>
              <a:t>Modeling</a:t>
            </a:r>
            <a:endParaRPr lang="en-US" sz="4000" b="1" dirty="0"/>
          </a:p>
        </p:txBody>
      </p:sp>
      <p:sp>
        <p:nvSpPr>
          <p:cNvPr id="833539" name="Content Placeholder 2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610600" cy="4343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There are some </a:t>
            </a:r>
            <a:r>
              <a:rPr lang="en-US" sz="2800" b="1" i="1" dirty="0">
                <a:solidFill>
                  <a:srgbClr val="FFFFFF"/>
                </a:solidFill>
                <a:cs typeface="Times New Roman"/>
              </a:rPr>
              <a:t>subtleties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: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sz="1000" dirty="0">
              <a:solidFill>
                <a:srgbClr val="FFFFFF"/>
              </a:solidFill>
              <a:cs typeface="Times New Roman"/>
            </a:endParaRPr>
          </a:p>
          <a:p>
            <a:pPr marL="609600" indent="-609600"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The manifest data is unclear. </a:t>
            </a:r>
            <a:r>
              <a:rPr lang="en-US" sz="2800" dirty="0" smtClean="0">
                <a:solidFill>
                  <a:srgbClr val="FFFFFF"/>
                </a:solidFill>
                <a:cs typeface="Times New Roman"/>
              </a:rPr>
              <a:t>In the case of water, 150 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could mean 150 bottles of water or 150 cases of bottles of water.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The manifest data is unclear: Descriptions like 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“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household goods</a:t>
            </a:r>
            <a:r>
              <a:rPr lang="ja-JP" altLang="en-US" sz="2800" dirty="0">
                <a:solidFill>
                  <a:srgbClr val="FFFFFF"/>
                </a:solidFill>
                <a:cs typeface="Times New Roman"/>
              </a:rPr>
              <a:t>”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 are too vague to be helpful</a:t>
            </a:r>
          </a:p>
          <a:p>
            <a:pPr marL="609600" indent="-609600" eaLnBrk="1" hangingPunct="1"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cs typeface="Times New Roman"/>
              </a:rPr>
              <a:t>Different goods have different </a:t>
            </a:r>
            <a:r>
              <a:rPr lang="en-US" sz="2800" b="1" i="1" dirty="0">
                <a:solidFill>
                  <a:srgbClr val="FFD507"/>
                </a:solidFill>
                <a:cs typeface="Times New Roman"/>
              </a:rPr>
              <a:t>priorities</a:t>
            </a:r>
            <a:r>
              <a:rPr lang="en-US" sz="2800" dirty="0">
                <a:cs typeface="Times New Roman"/>
              </a:rPr>
              <a:t>. 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For</a:t>
            </a:r>
            <a:r>
              <a:rPr lang="en-US" sz="2800" dirty="0">
                <a:cs typeface="Times New Roman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Times New Roman"/>
              </a:rPr>
              <a:t>example, not having enough food, fuel or medicine is much more critical than not having enough bottles of water.</a:t>
            </a:r>
          </a:p>
          <a:p>
            <a:pPr marL="990600" lvl="1" indent="-533400" eaLnBrk="1" hangingPunct="1">
              <a:spcBef>
                <a:spcPct val="0"/>
              </a:spcBef>
              <a:buFontTx/>
              <a:buNone/>
            </a:pP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4749103" y="6334832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149D144-08BA-9342-948D-159F48B97FE2}" type="slidenum">
              <a:rPr lang="en-US"/>
              <a:pPr/>
              <a:t>27</a:t>
            </a:fld>
            <a:endParaRPr lang="en-US"/>
          </a:p>
        </p:txBody>
      </p:sp>
      <p:sp>
        <p:nvSpPr>
          <p:cNvPr id="845826" name="Title 1"/>
          <p:cNvSpPr>
            <a:spLocks noGrp="1"/>
          </p:cNvSpPr>
          <p:nvPr>
            <p:ph type="title" idx="4294967295"/>
          </p:nvPr>
        </p:nvSpPr>
        <p:spPr>
          <a:xfrm>
            <a:off x="152400" y="-503982"/>
            <a:ext cx="8991600" cy="1143000"/>
          </a:xfrm>
        </p:spPr>
        <p:txBody>
          <a:bodyPr/>
          <a:lstStyle/>
          <a:p>
            <a:pPr eaLnBrk="1" hangingPunct="1"/>
            <a:r>
              <a:rPr lang="en-US" b="1" dirty="0"/>
              <a:t>Resilience Modeling: </a:t>
            </a:r>
            <a:r>
              <a:rPr lang="en-US" b="1" dirty="0" smtClean="0"/>
              <a:t>Formulation</a:t>
            </a:r>
            <a:endParaRPr lang="en-US" b="1" dirty="0"/>
          </a:p>
        </p:txBody>
      </p:sp>
      <p:sp>
        <p:nvSpPr>
          <p:cNvPr id="8458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548109"/>
            <a:ext cx="81534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Times New Roman"/>
                <a:sym typeface="Math1" charset="0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esired </a:t>
            </a:r>
            <a:r>
              <a:rPr lang="en-US" sz="2400" dirty="0">
                <a:solidFill>
                  <a:srgbClr val="FFFFFF"/>
                </a:solidFill>
                <a:cs typeface="Times New Roman"/>
                <a:sym typeface="Math1" charset="0"/>
              </a:rPr>
              <a:t>amounts 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of each good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Priorities for each good</a:t>
            </a:r>
            <a:endParaRPr lang="en-US" sz="2400" dirty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Port 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capacity: number of ships per timeslot</a:t>
            </a:r>
            <a:endParaRPr lang="en-US" sz="2400" dirty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Desired </a:t>
            </a:r>
            <a:r>
              <a:rPr lang="en-US" sz="2400" dirty="0">
                <a:solidFill>
                  <a:srgbClr val="FFFFFF"/>
                </a:solidFill>
                <a:cs typeface="Times New Roman"/>
                <a:sym typeface="Math1" charset="0"/>
              </a:rPr>
              <a:t>arrival time 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for each 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good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Times New Roman"/>
                <a:sym typeface="Math1" charset="0"/>
              </a:rPr>
              <a:t>Penalties for late arrival of a good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Unloading </a:t>
            </a: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time per ship.</a:t>
            </a:r>
            <a:endParaRPr lang="en-US" sz="2400" dirty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Delay time before unloading can begin – per ship</a:t>
            </a:r>
            <a:endParaRPr lang="en-US" sz="2400" dirty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Storage time for unloaded goods</a:t>
            </a:r>
            <a:endParaRPr lang="en-US" sz="2400" dirty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We made simplifying assumptions for each of these and formulated an optimization problem precisely.</a:t>
            </a:r>
          </a:p>
          <a:p>
            <a:pPr eaLnBrk="1" hangingPunct="1">
              <a:spcBef>
                <a:spcPct val="0"/>
              </a:spcBef>
              <a:buClr>
                <a:srgbClr val="FFD507"/>
              </a:buClr>
            </a:pPr>
            <a:r>
              <a:rPr lang="en-US" sz="2600" b="1" i="1" dirty="0" smtClean="0">
                <a:solidFill>
                  <a:srgbClr val="FFC60A"/>
                </a:solidFill>
                <a:cs typeface="Times New Roman"/>
                <a:sym typeface="Math1" charset="0"/>
              </a:rPr>
              <a:t>Our methods show that sometimes a “greedy algorithm” can solve this problem. </a:t>
            </a:r>
          </a:p>
          <a:p>
            <a:pPr eaLnBrk="1" hangingPunct="1">
              <a:spcBef>
                <a:spcPct val="0"/>
              </a:spcBef>
              <a:buClr>
                <a:srgbClr val="FFD507"/>
              </a:buClr>
            </a:pPr>
            <a:r>
              <a:rPr lang="en-US" sz="2600" b="1" i="1" dirty="0" smtClean="0">
                <a:solidFill>
                  <a:srgbClr val="FFC60A"/>
                </a:solidFill>
                <a:cs typeface="Times New Roman"/>
                <a:sym typeface="Math1" charset="0"/>
              </a:rPr>
              <a:t>Other times, the problem is NP-complete, i.e., “computationally intractable”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Project 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Participants: </a:t>
            </a:r>
            <a:r>
              <a:rPr lang="en-US" sz="18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James </a:t>
            </a:r>
            <a:r>
              <a:rPr lang="en-US" sz="1800" dirty="0" err="1">
                <a:solidFill>
                  <a:srgbClr val="FFFFFF"/>
                </a:solidFill>
                <a:cs typeface="Times New Roman"/>
                <a:sym typeface="Math1" charset="0"/>
              </a:rPr>
              <a:t>Abello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cs typeface="Times New Roman"/>
                <a:sym typeface="Math1" charset="0"/>
              </a:rPr>
              <a:t>Tsvetan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cs typeface="Times New Roman"/>
                <a:sym typeface="Math1" charset="0"/>
              </a:rPr>
              <a:t>Asamov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cs typeface="Times New Roman"/>
                <a:sym typeface="Math1" charset="0"/>
              </a:rPr>
              <a:t>Endre</a:t>
            </a:r>
            <a:endParaRPr lang="en-US" sz="1800" dirty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dirty="0" err="1" smtClean="0">
                <a:solidFill>
                  <a:srgbClr val="FFFFFF"/>
                </a:solidFill>
                <a:cs typeface="Times New Roman"/>
                <a:sym typeface="Math1" charset="0"/>
              </a:rPr>
              <a:t>Boros</a:t>
            </a:r>
            <a:r>
              <a:rPr lang="en-US" sz="18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cs typeface="Times New Roman"/>
                <a:sym typeface="Math1" charset="0"/>
              </a:rPr>
              <a:t>Mikey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 Chen, </a:t>
            </a:r>
            <a:r>
              <a:rPr lang="en-US" sz="18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Paul 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Kantor, Neil Parikh, Fred Roberts, </a:t>
            </a:r>
            <a:endParaRPr lang="en-US" sz="1800" dirty="0" smtClean="0">
              <a:solidFill>
                <a:srgbClr val="FFFFFF"/>
              </a:solidFill>
              <a:cs typeface="Times New Roman"/>
              <a:sym typeface="Math1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dirty="0" err="1" smtClean="0">
                <a:solidFill>
                  <a:srgbClr val="FFFFFF"/>
                </a:solidFill>
                <a:cs typeface="Times New Roman"/>
                <a:sym typeface="Math1" charset="0"/>
              </a:rPr>
              <a:t>Emre</a:t>
            </a:r>
            <a:r>
              <a:rPr lang="en-US" sz="18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cs typeface="Times New Roman"/>
                <a:sym typeface="Math1" charset="0"/>
              </a:rPr>
              <a:t>Yamangil</a:t>
            </a:r>
            <a:r>
              <a:rPr lang="en-US" sz="1800" dirty="0" smtClean="0">
                <a:solidFill>
                  <a:srgbClr val="FFFFFF"/>
                </a:solidFill>
                <a:cs typeface="Times New Roman"/>
                <a:sym typeface="Math1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cs typeface="Times New Roman"/>
                <a:sym typeface="Math1" charset="0"/>
              </a:rPr>
              <a:t>– </a:t>
            </a:r>
            <a:r>
              <a:rPr lang="en-US" sz="1800" dirty="0">
                <a:solidFill>
                  <a:srgbClr val="CCFFCC"/>
                </a:solidFill>
                <a:cs typeface="Times New Roman"/>
                <a:sym typeface="Math1" charset="0"/>
              </a:rPr>
              <a:t>all Rutgers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327654" y="6390237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123867"/>
            <a:ext cx="8686800" cy="914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b="1" dirty="0" smtClean="0"/>
              <a:t>Example 5: Evacuation Modeling</a:t>
            </a:r>
            <a:endParaRPr lang="en-US" sz="4000" b="1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79939"/>
            <a:ext cx="8706627" cy="5334000"/>
          </a:xfrm>
        </p:spPr>
        <p:txBody>
          <a:bodyPr/>
          <a:lstStyle/>
          <a:p>
            <a:pPr marL="457200" indent="-4572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One of effects of climate change is increasing number of extreme heat events.</a:t>
            </a:r>
          </a:p>
          <a:p>
            <a:pPr marL="457200" indent="-4572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Of great concern to CDC modeling group.</a:t>
            </a:r>
          </a:p>
          <a:p>
            <a:pPr marL="457200" indent="-4572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Our work has emphasized evacuations during extreme heat events. </a:t>
            </a:r>
          </a:p>
          <a:p>
            <a:pPr marL="457200" indent="-457200" algn="l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Work is relevant to floods, hurricanes, etc.</a:t>
            </a:r>
            <a:endParaRPr lang="en-US" dirty="0">
              <a:solidFill>
                <a:srgbClr val="FFFFFF"/>
              </a:solidFill>
            </a:endParaRPr>
          </a:p>
          <a:p>
            <a:pPr marL="457200" indent="-457200" algn="l"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Modeling challenges:</a:t>
            </a:r>
          </a:p>
          <a:p>
            <a:pPr lvl="1" algn="l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Where to locate the evacuation centers?</a:t>
            </a:r>
          </a:p>
          <a:p>
            <a:pPr lvl="1" algn="l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Whom to send where?</a:t>
            </a:r>
          </a:p>
          <a:p>
            <a:pPr lvl="1" algn="l"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Goals include minimizing travel time, keeping facilities to their maximum 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</a:rPr>
              <a:t>capacity; sending people to facilities that can deal with their special needs</a:t>
            </a:r>
            <a:endParaRPr lang="en-US" dirty="0">
              <a:solidFill>
                <a:srgbClr val="FFFFFF"/>
              </a:solidFill>
              <a:ea typeface="ＭＳ Ｐゴシック" charset="0"/>
            </a:endParaRPr>
          </a:p>
          <a:p>
            <a:pPr algn="l">
              <a:buClr>
                <a:schemeClr val="tx1"/>
              </a:buClr>
            </a:pPr>
            <a:endParaRPr lang="en-US" sz="3600" dirty="0">
              <a:latin typeface="Times New Roman" charset="0"/>
            </a:endParaRPr>
          </a:p>
          <a:p>
            <a:pPr algn="l"/>
            <a:endParaRPr lang="en-US" sz="3600" dirty="0">
              <a:latin typeface="Times New Roman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 i="1" dirty="0">
              <a:solidFill>
                <a:schemeClr val="bg1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lvl="1" algn="l"/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  <a:p>
            <a:pPr algn="l">
              <a:buFontTx/>
              <a:buChar char="•"/>
            </a:pPr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charset="0"/>
            </a:endParaRPr>
          </a:p>
          <a:p>
            <a:pPr lvl="1" algn="l"/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  <a:p>
            <a:pPr lvl="1" algn="l">
              <a:buFontTx/>
              <a:buChar char="–"/>
            </a:pP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5" name="Picture 3" descr="heatwav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8" y="3721906"/>
            <a:ext cx="2279788" cy="15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1144" y="6486952"/>
            <a:ext cx="1132242" cy="369332"/>
          </a:xfrm>
          <a:prstGeom prst="rect">
            <a:avLst/>
          </a:prstGeom>
          <a:solidFill>
            <a:srgbClr val="0E0A3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04294" y="648866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457200" y="1128291"/>
            <a:ext cx="8458200" cy="38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3571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490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49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r>
              <a:rPr lang="en-US" sz="2800" dirty="0">
                <a:latin typeface="+mn-lt"/>
              </a:rPr>
              <a:t>Work based in Newark NJ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r>
              <a:rPr lang="en-US" sz="2800" dirty="0">
                <a:latin typeface="+mn-lt"/>
              </a:rPr>
              <a:t>Data includes locations of potential shelters, travel distance from each city block to potential shelters, and population size and demographic distribution on each city block.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r>
              <a:rPr lang="en-US" sz="2800" dirty="0">
                <a:latin typeface="+mn-lt"/>
              </a:rPr>
              <a:t>Determined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at risk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 age groups and their likely levels of healthcare needed to avoid serious problems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685800" y="136525"/>
            <a:ext cx="8153400" cy="10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dirty="0">
                <a:solidFill>
                  <a:srgbClr val="FFFF00"/>
                </a:solidFill>
              </a:rPr>
              <a:t>Optimal Locations for Shelters in Extreme Heat Events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9" y="4776249"/>
            <a:ext cx="2590800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1144" y="6425756"/>
            <a:ext cx="1132242" cy="369332"/>
          </a:xfrm>
          <a:prstGeom prst="rect">
            <a:avLst/>
          </a:prstGeom>
          <a:solidFill>
            <a:srgbClr val="0E0A3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6589" y="6365431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 idx="4294967295"/>
          </p:nvPr>
        </p:nvSpPr>
        <p:spPr>
          <a:xfrm>
            <a:off x="457200" y="-533403"/>
            <a:ext cx="8305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>
                <a:latin typeface="Calibri" charset="0"/>
              </a:rPr>
              <a:t>CCICADA Partners</a:t>
            </a:r>
            <a:r>
              <a:rPr lang="en-US" sz="4000" dirty="0">
                <a:latin typeface="Calibri" charset="0"/>
              </a:rPr>
              <a:t> </a:t>
            </a:r>
          </a:p>
        </p:txBody>
      </p:sp>
      <p:sp>
        <p:nvSpPr>
          <p:cNvPr id="3074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14325" y="613002"/>
            <a:ext cx="4410075" cy="4456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Alcatel-Lucent Bell Labs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AT&amp;T Labs - Research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City College of NY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Howard University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Princeton University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Rensselaer Polytechnic Inst.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Texas Southern University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University of Massachusetts, Lowell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University of Medicine &amp; Dentistry of NJ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 charset="0"/>
            </a:endParaRPr>
          </a:p>
        </p:txBody>
      </p:sp>
      <p:sp>
        <p:nvSpPr>
          <p:cNvPr id="3075" name="Content Placeholder 3"/>
          <p:cNvSpPr>
            <a:spLocks noGrp="1"/>
          </p:cNvSpPr>
          <p:nvPr>
            <p:ph sz="half" idx="4294967295"/>
          </p:nvPr>
        </p:nvSpPr>
        <p:spPr>
          <a:xfrm>
            <a:off x="4506913" y="573314"/>
            <a:ext cx="4773612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Applied Communications Sciences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Carnegie-Mellon Univ.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  <a:latin typeface="Calibri" charset="0"/>
              </a:rPr>
              <a:t>Geosemble</a:t>
            </a: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 Technologies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Morgan State University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Regal Decision Systems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Rutgers University (Lead)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Tuskegee University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University of Illinois, Urbana Champaign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Calibri" charset="0"/>
              </a:rPr>
              <a:t>University of Southern California</a:t>
            </a:r>
          </a:p>
        </p:txBody>
      </p:sp>
      <p:pic>
        <p:nvPicPr>
          <p:cNvPr id="3076" name="Picture 6" descr="att_title_logo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38800"/>
            <a:ext cx="68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rinceton log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45138"/>
            <a:ext cx="6238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Rutgers logo_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927600"/>
            <a:ext cx="1295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T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9498"/>
            <a:ext cx="1828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69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1295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8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752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5919788"/>
            <a:ext cx="800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8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7064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8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0613"/>
            <a:ext cx="19812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67400"/>
            <a:ext cx="1143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99025"/>
            <a:ext cx="688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41888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42013"/>
            <a:ext cx="9286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5294313"/>
            <a:ext cx="129540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5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4360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6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88100"/>
            <a:ext cx="1181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6998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48338"/>
            <a:ext cx="1181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93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4928280"/>
            <a:ext cx="17192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457200" y="1143590"/>
            <a:ext cx="8458200" cy="300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363" indent="3571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490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49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r>
              <a:rPr lang="en-US" sz="2800" b="1" i="1" dirty="0" smtClean="0">
                <a:solidFill>
                  <a:srgbClr val="FFD507"/>
                </a:solidFill>
              </a:rPr>
              <a:t>Computed </a:t>
            </a:r>
            <a:r>
              <a:rPr lang="en-US" sz="2800" b="1" i="1" dirty="0">
                <a:solidFill>
                  <a:srgbClr val="FFD507"/>
                </a:solidFill>
              </a:rPr>
              <a:t>optimal routing plans for at-risk population to minimize adverse health outcomes and travel time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r>
              <a:rPr lang="en-US" sz="2800" dirty="0" smtClean="0"/>
              <a:t>Used </a:t>
            </a:r>
            <a:r>
              <a:rPr lang="en-US" sz="2800" dirty="0"/>
              <a:t>techniques of probabilistic mixed integer programming and aspects of location theory constrained by shelter capacity (based on predictions of duration, onset time, and severity of heat events)</a:t>
            </a:r>
            <a:r>
              <a:rPr lang="en-US" sz="2800" dirty="0">
                <a:latin typeface="WP Hebrew David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685800" y="167123"/>
            <a:ext cx="8153400" cy="10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1" dirty="0">
                <a:solidFill>
                  <a:srgbClr val="FFFF00"/>
                </a:solidFill>
              </a:rPr>
              <a:t>Optimal Locations for Shelters in Extreme Heat Events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1144" y="6425756"/>
            <a:ext cx="1132242" cy="369332"/>
          </a:xfrm>
          <a:prstGeom prst="rect">
            <a:avLst/>
          </a:prstGeom>
          <a:solidFill>
            <a:srgbClr val="0E0A3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65497" y="648866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30</a:t>
            </a:fld>
            <a:endParaRPr lang="en-US" dirty="0"/>
          </a:p>
        </p:txBody>
      </p:sp>
      <p:pic>
        <p:nvPicPr>
          <p:cNvPr id="7" name="Picture 5" descr="HurricaneIreneNYCevacu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2" y="4751199"/>
            <a:ext cx="35052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2422" y="4144211"/>
            <a:ext cx="659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participants: </a:t>
            </a:r>
            <a:r>
              <a:rPr lang="en-US" dirty="0" err="1" smtClean="0"/>
              <a:t>Endre</a:t>
            </a:r>
            <a:r>
              <a:rPr lang="en-US" dirty="0" smtClean="0"/>
              <a:t> </a:t>
            </a:r>
            <a:r>
              <a:rPr lang="en-US" dirty="0" err="1" smtClean="0"/>
              <a:t>Boros</a:t>
            </a:r>
            <a:r>
              <a:rPr lang="en-US" dirty="0" smtClean="0"/>
              <a:t>, </a:t>
            </a:r>
            <a:r>
              <a:rPr lang="en-US" dirty="0" err="1" smtClean="0"/>
              <a:t>Melike</a:t>
            </a:r>
            <a:r>
              <a:rPr lang="en-US" dirty="0" smtClean="0"/>
              <a:t> </a:t>
            </a:r>
            <a:r>
              <a:rPr lang="en-US" dirty="0" err="1" smtClean="0"/>
              <a:t>Gursoy</a:t>
            </a:r>
            <a:r>
              <a:rPr lang="en-US" dirty="0" smtClean="0"/>
              <a:t>, Nina </a:t>
            </a:r>
            <a:r>
              <a:rPr lang="en-US" dirty="0" err="1" smtClean="0"/>
              <a:t>Fefferman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CCFFCC"/>
                </a:solidFill>
              </a:rPr>
              <a:t>all Rutgers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773" y="5998190"/>
            <a:ext cx="3234520" cy="646331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</a:p>
          <a:p>
            <a:endParaRPr lang="en-US" dirty="0"/>
          </a:p>
        </p:txBody>
      </p:sp>
      <p:sp>
        <p:nvSpPr>
          <p:cNvPr id="163841" name="Title 1"/>
          <p:cNvSpPr>
            <a:spLocks noGrp="1"/>
          </p:cNvSpPr>
          <p:nvPr>
            <p:ph type="ctrTitle" idx="4294967295"/>
          </p:nvPr>
        </p:nvSpPr>
        <p:spPr>
          <a:xfrm>
            <a:off x="0" y="-51272"/>
            <a:ext cx="9144000" cy="1364007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Example 6: Economics and Security</a:t>
            </a:r>
            <a:endParaRPr lang="en-US" sz="2800" b="1" dirty="0" smtClean="0">
              <a:solidFill>
                <a:srgbClr val="FFFF66"/>
              </a:solidFill>
            </a:endParaRPr>
          </a:p>
        </p:txBody>
      </p:sp>
      <p:pic>
        <p:nvPicPr>
          <p:cNvPr id="16384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2134"/>
            <a:ext cx="9096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3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623" y="5632450"/>
            <a:ext cx="11826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15" descr="ntscoe-logo20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23" y="5554662"/>
            <a:ext cx="120808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3669" y="5748433"/>
            <a:ext cx="28940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7" name="Text Box 8"/>
          <p:cNvSpPr txBox="1">
            <a:spLocks noChangeArrowheads="1"/>
          </p:cNvSpPr>
          <p:nvPr/>
        </p:nvSpPr>
        <p:spPr bwMode="auto">
          <a:xfrm>
            <a:off x="244809" y="1173650"/>
            <a:ext cx="8721322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A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joint project of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3 DHS COEs: CCICADA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, CREATE, NTSCOE called the </a:t>
            </a:r>
            <a:r>
              <a:rPr lang="en-US" sz="2800" b="1" i="1" dirty="0">
                <a:solidFill>
                  <a:srgbClr val="FFC60A"/>
                </a:solidFill>
                <a:latin typeface="+mn-lt"/>
              </a:rPr>
              <a:t>Urban Commerce and Security Study (UCASS)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The challenge: Understand the interface between security and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commerce; what are the economic impacts of security initiatives.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Problem initiated around the WTC site in Lower Manhattan.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6861" y="648866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1144" y="6502251"/>
            <a:ext cx="1132242" cy="369332"/>
          </a:xfrm>
          <a:prstGeom prst="rect">
            <a:avLst/>
          </a:prstGeom>
          <a:solidFill>
            <a:srgbClr val="0E0A3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 l="28046" t="10527" r="29646" b="50000"/>
          <a:stretch>
            <a:fillRect/>
          </a:stretch>
        </p:blipFill>
        <p:spPr bwMode="auto">
          <a:xfrm>
            <a:off x="7274257" y="5770204"/>
            <a:ext cx="1600200" cy="97155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70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6694"/>
            <a:ext cx="91440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UCASS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711" y="823297"/>
            <a:ext cx="8458641" cy="299113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D507"/>
              </a:buClr>
            </a:pPr>
            <a:r>
              <a:rPr lang="en-US" b="1" i="1" dirty="0" smtClean="0">
                <a:solidFill>
                  <a:srgbClr val="FFC000"/>
                </a:solidFill>
                <a:sym typeface="Arial" charset="0"/>
              </a:rPr>
              <a:t>Ultimate Project Goal</a:t>
            </a:r>
            <a:r>
              <a:rPr lang="en-US" dirty="0" smtClean="0">
                <a:solidFill>
                  <a:srgbClr val="FFC000"/>
                </a:solidFill>
                <a:sym typeface="Arial" charset="0"/>
              </a:rPr>
              <a:t>: </a:t>
            </a:r>
            <a:r>
              <a:rPr lang="en-US" b="1" i="1" dirty="0" smtClean="0">
                <a:solidFill>
                  <a:srgbClr val="FFC000"/>
                </a:solidFill>
                <a:sym typeface="Arial" charset="0"/>
              </a:rPr>
              <a:t>Develop a decision support tool</a:t>
            </a:r>
            <a:r>
              <a:rPr lang="en-US" dirty="0" smtClean="0">
                <a:solidFill>
                  <a:srgbClr val="FFC000"/>
                </a:solidFill>
                <a:sym typeface="Arial" charset="0"/>
              </a:rPr>
              <a:t> </a:t>
            </a:r>
            <a:r>
              <a:rPr lang="en-US" b="1" i="1" dirty="0" smtClean="0">
                <a:solidFill>
                  <a:srgbClr val="FFC000"/>
                </a:solidFill>
                <a:sym typeface="Arial" charset="0"/>
              </a:rPr>
              <a:t>that planners and decision makers can use to make choices about security initiatives/countermeasures</a:t>
            </a:r>
          </a:p>
          <a:p>
            <a:pPr>
              <a:lnSpc>
                <a:spcPct val="90000"/>
              </a:lnSpc>
              <a:buClrTx/>
            </a:pP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Usable to compare security measures or packages (“portfolios”) of security measures as to risk and economic consequences</a:t>
            </a:r>
          </a:p>
          <a:p>
            <a:pPr>
              <a:lnSpc>
                <a:spcPct val="90000"/>
              </a:lnSpc>
              <a:buClrTx/>
            </a:pP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Seek insights into when security acts as a barrier to economic activity and when it enhances such activity</a:t>
            </a:r>
          </a:p>
        </p:txBody>
      </p:sp>
      <p:pic>
        <p:nvPicPr>
          <p:cNvPr id="16793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2418"/>
            <a:ext cx="9096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95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3" y="6143429"/>
            <a:ext cx="3234520" cy="646331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</a:p>
          <a:p>
            <a:endParaRPr lang="en-US" dirty="0"/>
          </a:p>
        </p:txBody>
      </p:sp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2941"/>
            <a:ext cx="91440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UCASS Research Methodology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29927"/>
            <a:ext cx="7620000" cy="5608638"/>
          </a:xfrm>
        </p:spPr>
        <p:txBody>
          <a:bodyPr/>
          <a:lstStyle/>
          <a:p>
            <a:pPr>
              <a:buClrTx/>
            </a:pPr>
            <a:r>
              <a:rPr lang="en-US" sz="2400" b="1" i="1" dirty="0" smtClean="0">
                <a:solidFill>
                  <a:srgbClr val="FFFFFF"/>
                </a:solidFill>
                <a:sym typeface="Arial" charset="0"/>
              </a:rPr>
              <a:t>Developed Modeling/Simulation Tools: </a:t>
            </a:r>
          </a:p>
          <a:p>
            <a:pPr>
              <a:buClrTx/>
            </a:pPr>
            <a:r>
              <a:rPr lang="en-US" sz="2400" i="1" dirty="0" smtClean="0">
                <a:solidFill>
                  <a:srgbClr val="FFFFFF"/>
                </a:solidFill>
                <a:sym typeface="Arial" charset="0"/>
              </a:rPr>
              <a:t>ARENA and </a:t>
            </a:r>
            <a:r>
              <a:rPr lang="en-US" sz="2400" i="1" dirty="0" err="1" smtClean="0">
                <a:solidFill>
                  <a:srgbClr val="FFFFFF"/>
                </a:solidFill>
                <a:sym typeface="Arial" charset="0"/>
              </a:rPr>
              <a:t>OMNet</a:t>
            </a:r>
            <a:r>
              <a:rPr lang="en-US" sz="2400" i="1" dirty="0" smtClean="0">
                <a:solidFill>
                  <a:srgbClr val="FFFFFF"/>
                </a:solidFill>
                <a:sym typeface="Arial" charset="0"/>
              </a:rPr>
              <a:t>++</a:t>
            </a:r>
            <a:endParaRPr lang="en-US" sz="2400" dirty="0" smtClean="0">
              <a:solidFill>
                <a:srgbClr val="FFFFFF"/>
              </a:solidFill>
              <a:sym typeface="Arial" charset="0"/>
            </a:endParaRPr>
          </a:p>
          <a:p>
            <a:pPr lvl="1">
              <a:buClrTx/>
              <a:buSzPct val="50000"/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FFFF"/>
                </a:solidFill>
                <a:sym typeface="Arial" charset="0"/>
              </a:rPr>
              <a:t>Input</a:t>
            </a: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: scenario and a security countermeasure</a:t>
            </a:r>
          </a:p>
          <a:p>
            <a:pPr lvl="1">
              <a:buClrTx/>
              <a:buSzPct val="50000"/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FFFF"/>
                </a:solidFill>
                <a:sym typeface="Arial" charset="0"/>
              </a:rPr>
              <a:t>Input</a:t>
            </a: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: information about probabilities of different movements/behaviors</a:t>
            </a:r>
          </a:p>
          <a:p>
            <a:pPr lvl="2">
              <a:buClrTx/>
              <a:buFontTx/>
              <a:buChar char="o"/>
            </a:pP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If a pedestrian passes a restaurant, what is probability she will go inside?</a:t>
            </a:r>
          </a:p>
          <a:p>
            <a:pPr lvl="2">
              <a:buClrTx/>
              <a:buFontTx/>
              <a:buChar char="o"/>
            </a:pP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If a car finds a street blocked, what is probability it will make a right turn and seek a parallel street?</a:t>
            </a:r>
          </a:p>
          <a:p>
            <a:pPr lvl="1">
              <a:spcBef>
                <a:spcPct val="0"/>
              </a:spcBef>
              <a:buClrTx/>
              <a:buSzPct val="50000"/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FFFF"/>
                </a:solidFill>
                <a:sym typeface="Arial" charset="0"/>
              </a:rPr>
              <a:t>Output</a:t>
            </a: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: Changes in level of economic 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 activity (after an hour, day, year)</a:t>
            </a:r>
          </a:p>
          <a:p>
            <a:pPr lvl="1">
              <a:spcBef>
                <a:spcPct val="0"/>
              </a:spcBef>
              <a:buClrTx/>
              <a:buSzPct val="50000"/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FFFF"/>
                </a:solidFill>
                <a:sym typeface="Arial" charset="0"/>
              </a:rPr>
              <a:t>Combine </a:t>
            </a: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with CREATE economic</a:t>
            </a:r>
          </a:p>
          <a:p>
            <a:pPr marL="292100" lvl="1" indent="0">
              <a:spcBef>
                <a:spcPct val="0"/>
              </a:spcBef>
              <a:buClrTx/>
              <a:buSzPct val="50000"/>
              <a:buNone/>
            </a:pPr>
            <a:r>
              <a:rPr lang="en-US" dirty="0">
                <a:solidFill>
                  <a:srgbClr val="FFFFFF"/>
                </a:solidFill>
                <a:sym typeface="Arial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models to estimate spillover effects/</a:t>
            </a:r>
          </a:p>
          <a:p>
            <a:pPr marL="292100" lvl="1" indent="0">
              <a:spcBef>
                <a:spcPct val="0"/>
              </a:spcBef>
              <a:buClrTx/>
              <a:buSzPct val="50000"/>
              <a:buNone/>
            </a:pPr>
            <a:r>
              <a:rPr lang="en-US" dirty="0">
                <a:solidFill>
                  <a:srgbClr val="FFFFFF"/>
                </a:solidFill>
                <a:sym typeface="Arial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Arial" charset="0"/>
              </a:rPr>
              <a:t>regional economic  impact</a:t>
            </a:r>
          </a:p>
          <a:p>
            <a:pPr lvl="1">
              <a:spcBef>
                <a:spcPct val="0"/>
              </a:spcBef>
              <a:buClr>
                <a:srgbClr val="333333"/>
              </a:buClr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sym typeface="Arial" charset="0"/>
            </a:endParaRPr>
          </a:p>
          <a:p>
            <a:pPr lvl="2">
              <a:buFontTx/>
              <a:buNone/>
            </a:pPr>
            <a:endParaRPr lang="en-US" dirty="0" smtClean="0">
              <a:solidFill>
                <a:schemeClr val="bg1"/>
              </a:solidFill>
              <a:sym typeface="Arial" charset="0"/>
            </a:endParaRPr>
          </a:p>
          <a:p>
            <a:pPr lvl="1">
              <a:buFont typeface="Times" pitchFamily="18" charset="0"/>
              <a:buNone/>
            </a:pPr>
            <a:endParaRPr lang="en-US" sz="2000" dirty="0" smtClean="0">
              <a:solidFill>
                <a:schemeClr val="bg1"/>
              </a:solidFill>
              <a:sym typeface="Arial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sym typeface="Arial" charset="0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chemeClr val="bg1"/>
              </a:solidFill>
              <a:sym typeface="Arial" charset="0"/>
            </a:endParaRPr>
          </a:p>
          <a:p>
            <a:endParaRPr lang="en-US" sz="2400" dirty="0" smtClean="0">
              <a:solidFill>
                <a:schemeClr val="bg1"/>
              </a:solidFill>
              <a:sym typeface="Arial" charset="0"/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8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828" y="818281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604" y="1928184"/>
            <a:ext cx="1447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076" y="3962582"/>
            <a:ext cx="1656813" cy="99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Line 7"/>
          <p:cNvSpPr>
            <a:spLocks noChangeShapeType="1"/>
          </p:cNvSpPr>
          <p:nvPr/>
        </p:nvSpPr>
        <p:spPr bwMode="auto">
          <a:xfrm>
            <a:off x="8493363" y="2969963"/>
            <a:ext cx="0" cy="990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58393" y="6488668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5602"/>
            <a:ext cx="91440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Other Applications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064" y="745678"/>
            <a:ext cx="8742066" cy="5257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600" dirty="0" smtClean="0">
                <a:solidFill>
                  <a:srgbClr val="FFFFFF"/>
                </a:solidFill>
                <a:sym typeface="Arial" charset="0"/>
              </a:rPr>
              <a:t>Worked with partners such as NJ OHSP to </a:t>
            </a:r>
            <a:r>
              <a:rPr lang="en-US" sz="2600" dirty="0" smtClean="0">
                <a:solidFill>
                  <a:srgbClr val="FFFFFF"/>
                </a:solidFill>
                <a:sym typeface="Arial" charset="0"/>
              </a:rPr>
              <a:t>explore applications of</a:t>
            </a:r>
            <a:r>
              <a:rPr lang="en-US" sz="2600" dirty="0" smtClean="0">
                <a:solidFill>
                  <a:srgbClr val="FFFFFF"/>
                </a:solidFill>
                <a:sym typeface="Arial" charset="0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sym typeface="Arial" charset="0"/>
              </a:rPr>
              <a:t>the methodology.</a:t>
            </a:r>
          </a:p>
          <a:p>
            <a:pPr>
              <a:buClr>
                <a:schemeClr val="tx1"/>
              </a:buClr>
            </a:pPr>
            <a:r>
              <a:rPr lang="en-US" sz="2600" dirty="0" smtClean="0">
                <a:solidFill>
                  <a:srgbClr val="FFFFFF"/>
                </a:solidFill>
                <a:sym typeface="Arial" charset="0"/>
              </a:rPr>
              <a:t>NYC OEM suggested applying methods </a:t>
            </a:r>
            <a:r>
              <a:rPr lang="en-US" sz="2600" b="1" i="1" dirty="0" smtClean="0">
                <a:solidFill>
                  <a:srgbClr val="FFD507"/>
                </a:solidFill>
                <a:sym typeface="Arial" charset="0"/>
              </a:rPr>
              <a:t>to recovery from disasters: which facility to reopen first?</a:t>
            </a:r>
            <a:endParaRPr lang="en-US" sz="3200" dirty="0" smtClean="0">
              <a:solidFill>
                <a:schemeClr val="bg1"/>
              </a:solidFill>
              <a:sym typeface="Arial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5670" y="6550223"/>
            <a:ext cx="384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 sz="1400">
                <a:solidFill>
                  <a:srgbClr val="FFFF66"/>
                </a:solidFill>
              </a:rPr>
              <a:pPr/>
              <a:t>34</a:t>
            </a:fld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4809" y="5752610"/>
            <a:ext cx="2432789" cy="843549"/>
          </a:xfrm>
          <a:prstGeom prst="rect">
            <a:avLst/>
          </a:prstGeom>
          <a:solidFill>
            <a:srgbClr val="0E0A3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urricaneIreneNYCsubwayfl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41" y="4224421"/>
            <a:ext cx="3053622" cy="22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5" y="2620150"/>
            <a:ext cx="3096322" cy="206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053" y="4625494"/>
            <a:ext cx="5414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participants: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San Jose State</a:t>
            </a:r>
            <a:r>
              <a:rPr lang="en-US" dirty="0" smtClean="0"/>
              <a:t>: Brian Jenkins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USC</a:t>
            </a:r>
            <a:r>
              <a:rPr lang="en-US" dirty="0" smtClean="0"/>
              <a:t>: </a:t>
            </a:r>
            <a:r>
              <a:rPr lang="en-US" dirty="0" err="1" smtClean="0"/>
              <a:t>Misak</a:t>
            </a:r>
            <a:r>
              <a:rPr lang="en-US" dirty="0" smtClean="0"/>
              <a:t> </a:t>
            </a:r>
            <a:r>
              <a:rPr lang="en-US" dirty="0" err="1" smtClean="0"/>
              <a:t>Avetisyan</a:t>
            </a:r>
            <a:r>
              <a:rPr lang="en-US" dirty="0" smtClean="0"/>
              <a:t>, Sam </a:t>
            </a:r>
            <a:r>
              <a:rPr lang="en-US" dirty="0" err="1" smtClean="0"/>
              <a:t>Chatterjee</a:t>
            </a:r>
            <a:r>
              <a:rPr lang="en-US" dirty="0" smtClean="0"/>
              <a:t>, Steve </a:t>
            </a:r>
            <a:r>
              <a:rPr lang="en-US" dirty="0" err="1" smtClean="0"/>
              <a:t>Hora</a:t>
            </a:r>
            <a:r>
              <a:rPr lang="en-US" dirty="0" smtClean="0"/>
              <a:t>, Adam Rose, Heather </a:t>
            </a:r>
            <a:r>
              <a:rPr lang="en-US" dirty="0" err="1" smtClean="0"/>
              <a:t>Rosoff</a:t>
            </a:r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Rutgers</a:t>
            </a:r>
            <a:r>
              <a:rPr lang="en-US" dirty="0" smtClean="0"/>
              <a:t>: </a:t>
            </a:r>
            <a:r>
              <a:rPr lang="en-US" dirty="0" err="1" smtClean="0"/>
              <a:t>Selim</a:t>
            </a:r>
            <a:r>
              <a:rPr lang="en-US" dirty="0" smtClean="0"/>
              <a:t> Bora, Renee </a:t>
            </a:r>
            <a:r>
              <a:rPr lang="en-US" dirty="0" err="1" smtClean="0"/>
              <a:t>Graphia</a:t>
            </a:r>
            <a:r>
              <a:rPr lang="en-US" dirty="0" smtClean="0"/>
              <a:t>, Cindy </a:t>
            </a:r>
            <a:r>
              <a:rPr lang="en-US" dirty="0" err="1" smtClean="0"/>
              <a:t>Hui</a:t>
            </a:r>
            <a:r>
              <a:rPr lang="en-US" dirty="0" smtClean="0"/>
              <a:t>, Paul Kantor, </a:t>
            </a:r>
            <a:r>
              <a:rPr lang="en-US" dirty="0" err="1" smtClean="0"/>
              <a:t>Chistie</a:t>
            </a:r>
            <a:r>
              <a:rPr lang="en-US" dirty="0" smtClean="0"/>
              <a:t> Nelson, Bill </a:t>
            </a:r>
            <a:r>
              <a:rPr lang="en-US" dirty="0" err="1" smtClean="0"/>
              <a:t>Pottenger</a:t>
            </a:r>
            <a:r>
              <a:rPr lang="en-US" dirty="0" smtClean="0"/>
              <a:t>, Fred Roberts, Andrew Rodriguez, Jim </a:t>
            </a:r>
            <a:r>
              <a:rPr lang="en-US" dirty="0" err="1" smtClean="0"/>
              <a:t>Wojtowicz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5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314376"/>
            <a:ext cx="8458200" cy="1066800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Times New Roman" charset="0"/>
              </a:rPr>
              <a:t>Why CCICADA?</a:t>
            </a:r>
          </a:p>
        </p:txBody>
      </p:sp>
      <p:sp>
        <p:nvSpPr>
          <p:cNvPr id="362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00509"/>
            <a:ext cx="8763000" cy="6019800"/>
          </a:xfrm>
        </p:spPr>
        <p:txBody>
          <a:bodyPr/>
          <a:lstStyle/>
          <a:p>
            <a:pPr eaLnBrk="1" hangingPunct="1">
              <a:spcBef>
                <a:spcPts val="120"/>
              </a:spcBef>
            </a:pPr>
            <a:r>
              <a:rPr lang="en-US" sz="3000" b="1" i="1" dirty="0">
                <a:solidFill>
                  <a:schemeClr val="bg1"/>
                </a:solidFill>
                <a:latin typeface="Times New Roman" charset="0"/>
              </a:rPr>
              <a:t>Virtually all of the activities in the homeland security enterprise require the ability to reach conclusions from massive flows of 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charset="0"/>
              </a:rPr>
              <a:t>data.</a:t>
            </a:r>
          </a:p>
          <a:p>
            <a:pPr eaLnBrk="1" hangingPunct="1"/>
            <a:r>
              <a:rPr lang="en-US" sz="3000" b="1" i="1" dirty="0" smtClean="0">
                <a:solidFill>
                  <a:schemeClr val="bg1"/>
                </a:solidFill>
                <a:latin typeface="Times New Roman" charset="0"/>
              </a:rPr>
              <a:t>This is especially true in emergency preparedness.</a:t>
            </a:r>
          </a:p>
          <a:p>
            <a:pPr eaLnBrk="1" hangingPunct="1">
              <a:spcBef>
                <a:spcPts val="120"/>
              </a:spcBef>
            </a:pPr>
            <a:r>
              <a:rPr lang="en-US" sz="3000" b="1" i="1" dirty="0" smtClean="0">
                <a:solidFill>
                  <a:srgbClr val="FFC60A"/>
                </a:solidFill>
                <a:latin typeface="Times New Roman" charset="0"/>
              </a:rPr>
              <a:t>Here: Examples of CCICADA</a:t>
            </a:r>
          </a:p>
          <a:p>
            <a:pPr marL="0" indent="0" eaLnBrk="1" hangingPunct="1">
              <a:spcBef>
                <a:spcPts val="120"/>
              </a:spcBef>
              <a:buNone/>
            </a:pPr>
            <a:r>
              <a:rPr lang="en-US" sz="3000" b="1" i="1" dirty="0">
                <a:solidFill>
                  <a:srgbClr val="FFC60A"/>
                </a:solidFill>
                <a:latin typeface="Times New Roman" charset="0"/>
              </a:rPr>
              <a:t> </a:t>
            </a:r>
            <a:r>
              <a:rPr lang="en-US" sz="3000" b="1" i="1" dirty="0" smtClean="0">
                <a:solidFill>
                  <a:srgbClr val="FFC60A"/>
                </a:solidFill>
                <a:latin typeface="Times New Roman" charset="0"/>
              </a:rPr>
              <a:t> projects involving data science and</a:t>
            </a:r>
          </a:p>
          <a:p>
            <a:pPr marL="0" indent="0" eaLnBrk="1" hangingPunct="1">
              <a:spcBef>
                <a:spcPts val="120"/>
              </a:spcBef>
              <a:buNone/>
            </a:pPr>
            <a:r>
              <a:rPr lang="en-US" sz="3000" b="1" i="1" dirty="0" smtClean="0">
                <a:solidFill>
                  <a:srgbClr val="FFC60A"/>
                </a:solidFill>
                <a:latin typeface="Times New Roman" charset="0"/>
              </a:rPr>
              <a:t> </a:t>
            </a:r>
            <a:r>
              <a:rPr lang="en-US" sz="3000" b="1" i="1" dirty="0" smtClean="0">
                <a:solidFill>
                  <a:srgbClr val="FFC60A"/>
                </a:solidFill>
                <a:latin typeface="Times New Roman" charset="0"/>
              </a:rPr>
              <a:t>emergency </a:t>
            </a:r>
            <a:r>
              <a:rPr lang="en-US" sz="3000" b="1" i="1" dirty="0" smtClean="0">
                <a:solidFill>
                  <a:srgbClr val="FFC60A"/>
                </a:solidFill>
                <a:latin typeface="Times New Roman" charset="0"/>
              </a:rPr>
              <a:t>preparedness</a:t>
            </a:r>
            <a:endParaRPr lang="en-US" sz="3000" b="1" i="1" dirty="0">
              <a:solidFill>
                <a:srgbClr val="FFC60A"/>
              </a:solidFill>
              <a:latin typeface="Times New Roman" charset="0"/>
            </a:endParaRPr>
          </a:p>
          <a:p>
            <a:pPr eaLnBrk="1" hangingPunct="1"/>
            <a:endParaRPr lang="en-US" sz="1200" dirty="0">
              <a:latin typeface="Times New Roman" charset="0"/>
            </a:endParaRPr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15" y="2891604"/>
            <a:ext cx="3066114" cy="381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6975" y="6319533"/>
            <a:ext cx="35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D1D3D4"/>
                </a:solidFill>
                <a:ea typeface="ＭＳ Ｐゴシック" pitchFamily="34" charset="-128"/>
              </a:rPr>
              <a:t> </a:t>
            </a:r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4</a:t>
            </a:fld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347" y="328288"/>
            <a:ext cx="8916988" cy="1371600"/>
          </a:xfrm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4000" b="1" dirty="0" smtClean="0">
                <a:solidFill>
                  <a:srgbClr val="FFFF66"/>
                </a:solidFill>
              </a:rPr>
              <a:t>Example 1. Project with FEMA Region II: Flood Mitigation on the Raritan River in NJ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669" y="1903274"/>
            <a:ext cx="8153400" cy="272280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Developed data-driven methods to determine which flood mitigation projects to invest in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Buyouts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Better flood warning systems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“Green infrastructure” (cisterns &amp; rain barrels)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Pervious concrete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Etc.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720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04" y="5128452"/>
            <a:ext cx="1405698" cy="14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107" y="4918211"/>
            <a:ext cx="3434637" cy="19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7" name="Text Box 6"/>
          <p:cNvSpPr txBox="1">
            <a:spLocks noChangeArrowheads="1"/>
          </p:cNvSpPr>
          <p:nvPr/>
        </p:nvSpPr>
        <p:spPr bwMode="auto">
          <a:xfrm>
            <a:off x="3267075" y="5222875"/>
            <a:ext cx="21090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Raritan River flood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Bound Brook, NJ 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August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5</a:t>
            </a:fld>
            <a:endParaRPr lang="en-US" sz="1100" dirty="0">
              <a:solidFill>
                <a:srgbClr val="FFFF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6436" y="6637938"/>
            <a:ext cx="889727" cy="220061"/>
          </a:xfrm>
          <a:prstGeom prst="rect">
            <a:avLst/>
          </a:prstGeom>
          <a:solidFill>
            <a:srgbClr val="0D0C2E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en-US" sz="4400" b="1" dirty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472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9144000" cy="1014939"/>
          </a:xfrm>
        </p:spPr>
        <p:txBody>
          <a:bodyPr anchor="ctr"/>
          <a:lstStyle/>
          <a:p>
            <a:r>
              <a:rPr lang="en-US" sz="4000" b="1" dirty="0" smtClean="0">
                <a:solidFill>
                  <a:srgbClr val="FFFF66"/>
                </a:solidFill>
              </a:rPr>
              <a:t>Flood Mitigation on the Raritan River</a:t>
            </a:r>
            <a:endParaRPr lang="en-US" sz="4000" dirty="0" smtClean="0">
              <a:solidFill>
                <a:srgbClr val="FFFF66"/>
              </a:solidFill>
            </a:endParaRP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780432"/>
            <a:ext cx="87884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New tools for </a:t>
            </a:r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ata-driven Decision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Data driven. Assemble data about:</a:t>
            </a:r>
          </a:p>
          <a:p>
            <a:pPr lvl="1">
              <a:buClr>
                <a:srgbClr val="FFFFFF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FFFFFF"/>
                </a:solidFill>
              </a:rPr>
              <a:t>Precipitation (duration, amount)</a:t>
            </a:r>
          </a:p>
          <a:p>
            <a:pPr lvl="1">
              <a:buClr>
                <a:srgbClr val="FFFFFF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FFFFFF"/>
                </a:solidFill>
              </a:rPr>
              <a:t>Antecedent conditions (soil moisture content, ground cover, seasonality)</a:t>
            </a:r>
          </a:p>
          <a:p>
            <a:pPr lvl="1">
              <a:buClr>
                <a:srgbClr val="FFFFFF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FFFFFF"/>
                </a:solidFill>
              </a:rPr>
              <a:t>River </a:t>
            </a:r>
            <a:r>
              <a:rPr lang="en-US" sz="2600" dirty="0" err="1" smtClean="0">
                <a:solidFill>
                  <a:srgbClr val="FFFFFF"/>
                </a:solidFill>
              </a:rPr>
              <a:t>guage</a:t>
            </a:r>
            <a:r>
              <a:rPr lang="en-US" sz="2600" dirty="0" smtClean="0">
                <a:solidFill>
                  <a:srgbClr val="FFFFFF"/>
                </a:solidFill>
              </a:rPr>
              <a:t> levels</a:t>
            </a:r>
          </a:p>
          <a:p>
            <a:pPr lvl="1">
              <a:buClr>
                <a:srgbClr val="FFFFFF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FFFFFF"/>
                </a:solidFill>
              </a:rPr>
              <a:t>Flood maps</a:t>
            </a:r>
          </a:p>
          <a:p>
            <a:pPr lvl="1">
              <a:buClr>
                <a:srgbClr val="FFFFFF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FFFFFF"/>
                </a:solidFill>
              </a:rPr>
              <a:t>Property damage data – FEMA payouts</a:t>
            </a:r>
          </a:p>
        </p:txBody>
      </p:sp>
      <p:pic>
        <p:nvPicPr>
          <p:cNvPr id="174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063" y="364509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7045" y="65065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 smtClean="0">
                <a:solidFill>
                  <a:srgbClr val="D1D3D4"/>
                </a:solidFill>
                <a:ea typeface="ＭＳ Ｐゴシック" pitchFamily="34" charset="-128"/>
              </a:rPr>
              <a:t>August 2012     </a:t>
            </a:r>
            <a:fld id="{F6046762-882A-4278-9EB4-4A725228BF31}" type="slidenum">
              <a:rPr lang="en-US" sz="1100" smtClean="0">
                <a:solidFill>
                  <a:srgbClr val="FFFF66"/>
                </a:solidFill>
              </a:rPr>
              <a:pPr/>
              <a:t>6</a:t>
            </a:fld>
            <a:endParaRPr lang="en-US" sz="1100" dirty="0">
              <a:solidFill>
                <a:srgbClr val="FFFF66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02" y="4715559"/>
            <a:ext cx="3573494" cy="21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26318" y="6623508"/>
            <a:ext cx="759846" cy="234492"/>
          </a:xfrm>
          <a:prstGeom prst="rect">
            <a:avLst/>
          </a:prstGeom>
          <a:solidFill>
            <a:srgbClr val="0D0C2E"/>
          </a:solidFill>
        </p:spPr>
        <p:txBody>
          <a:bodyPr wrap="square" rtlCol="0">
            <a:spAutoFit/>
          </a:bodyPr>
          <a:lstStyle/>
          <a:p>
            <a:pPr algn="ctr" eaLnBrk="0" hangingPunct="0"/>
            <a:endParaRPr lang="en-US" sz="4400" b="1" dirty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pic>
        <p:nvPicPr>
          <p:cNvPr id="8" name="Picture 4" descr="HurricaneIreneNY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63" y="4715558"/>
            <a:ext cx="2314973" cy="16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9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01560"/>
            <a:ext cx="9144000" cy="1785104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176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0"/>
            <a:ext cx="8539162" cy="1037544"/>
          </a:xfrm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700" b="1" dirty="0" smtClean="0">
                <a:solidFill>
                  <a:srgbClr val="FFFF66"/>
                </a:solidFill>
              </a:rPr>
              <a:t>Flood Mitigation on the Raritan River 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580" y="780873"/>
            <a:ext cx="885259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Developed general model for flood mitigation investment decision making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Component 1: </a:t>
            </a:r>
            <a:r>
              <a:rPr lang="en-US" sz="2600" b="1" i="1" dirty="0" smtClean="0">
                <a:solidFill>
                  <a:srgbClr val="FFD507"/>
                </a:solidFill>
              </a:rPr>
              <a:t>Hydrological model </a:t>
            </a:r>
            <a:r>
              <a:rPr lang="en-US" sz="2600" dirty="0" smtClean="0">
                <a:solidFill>
                  <a:srgbClr val="FFFFFF"/>
                </a:solidFill>
              </a:rPr>
              <a:t>to measure impact on peak flow of different </a:t>
            </a:r>
            <a:r>
              <a:rPr lang="en-US" sz="2600" dirty="0">
                <a:solidFill>
                  <a:srgbClr val="FFFFFF"/>
                </a:solidFill>
              </a:rPr>
              <a:t>mitigation strategies (catch basins, cisterns, </a:t>
            </a:r>
            <a:r>
              <a:rPr lang="en-US" sz="2600" dirty="0" smtClean="0">
                <a:solidFill>
                  <a:srgbClr val="FFFFFF"/>
                </a:solidFill>
              </a:rPr>
              <a:t>“green </a:t>
            </a:r>
            <a:r>
              <a:rPr lang="en-US" sz="2600" dirty="0" smtClean="0">
                <a:solidFill>
                  <a:srgbClr val="FFFFFF"/>
                </a:solidFill>
              </a:rPr>
              <a:t>infrastructure</a:t>
            </a:r>
            <a:r>
              <a:rPr lang="en-US" sz="2600" dirty="0" smtClean="0">
                <a:solidFill>
                  <a:srgbClr val="FFFFFF"/>
                </a:solidFill>
              </a:rPr>
              <a:t>,” flood </a:t>
            </a:r>
            <a:r>
              <a:rPr lang="en-US" sz="2600" dirty="0">
                <a:solidFill>
                  <a:srgbClr val="FFFFFF"/>
                </a:solidFill>
              </a:rPr>
              <a:t>buyouts, better flood warning systems)</a:t>
            </a:r>
            <a:endParaRPr lang="en-US" sz="26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Component 2: </a:t>
            </a:r>
            <a:r>
              <a:rPr lang="en-US" sz="2600" b="1" i="1" dirty="0" smtClean="0">
                <a:solidFill>
                  <a:srgbClr val="FFD507"/>
                </a:solidFill>
              </a:rPr>
              <a:t>Nonlinear, threshold-based regression model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FFFF"/>
                </a:solidFill>
              </a:rPr>
              <a:t>to relate peak flow and </a:t>
            </a:r>
            <a:r>
              <a:rPr lang="en-US" sz="2600" dirty="0" err="1" smtClean="0">
                <a:solidFill>
                  <a:srgbClr val="FFFFFF"/>
                </a:solidFill>
              </a:rPr>
              <a:t>aggregrate</a:t>
            </a:r>
            <a:r>
              <a:rPr lang="en-US" sz="2600" dirty="0" smtClean="0">
                <a:solidFill>
                  <a:srgbClr val="FFFFFF"/>
                </a:solidFill>
              </a:rPr>
              <a:t> flow over flood level to property damage (insurance claims)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Combined 2 components to calculate savings due to different flood mitigation strategies</a:t>
            </a:r>
          </a:p>
          <a:p>
            <a:pPr>
              <a:lnSpc>
                <a:spcPct val="90000"/>
              </a:lnSpc>
            </a:pPr>
            <a:r>
              <a:rPr lang="en-US" sz="2600" b="1" i="1" dirty="0" smtClean="0">
                <a:solidFill>
                  <a:srgbClr val="FFD507"/>
                </a:solidFill>
              </a:rPr>
              <a:t>Conclusion: linking </a:t>
            </a:r>
            <a:r>
              <a:rPr lang="en-US" sz="2600" b="1" i="1" dirty="0">
                <a:solidFill>
                  <a:srgbClr val="FFD507"/>
                </a:solidFill>
              </a:rPr>
              <a:t>of meteorology</a:t>
            </a:r>
            <a:r>
              <a:rPr lang="en-US" sz="2600" b="1" i="1" dirty="0" smtClean="0">
                <a:solidFill>
                  <a:srgbClr val="FFD507"/>
                </a:solidFill>
              </a:rPr>
              <a:t>, </a:t>
            </a:r>
            <a:r>
              <a:rPr lang="en-US" sz="2600" b="1" i="1" dirty="0">
                <a:solidFill>
                  <a:srgbClr val="FFD507"/>
                </a:solidFill>
              </a:rPr>
              <a:t>hydrology, non-linear econometric </a:t>
            </a:r>
            <a:r>
              <a:rPr lang="en-US" sz="2600" b="1" i="1" dirty="0" smtClean="0">
                <a:solidFill>
                  <a:srgbClr val="FFD507"/>
                </a:solidFill>
              </a:rPr>
              <a:t>modeling provides powerful </a:t>
            </a:r>
            <a:r>
              <a:rPr lang="en-US" sz="2600" b="1" i="1" dirty="0">
                <a:solidFill>
                  <a:srgbClr val="FFD507"/>
                </a:solidFill>
              </a:rPr>
              <a:t>tool for </a:t>
            </a:r>
            <a:r>
              <a:rPr lang="en-US" sz="2600" b="1" i="1" dirty="0" smtClean="0">
                <a:solidFill>
                  <a:srgbClr val="FFD507"/>
                </a:solidFill>
              </a:rPr>
              <a:t>flood mitigation decision making</a:t>
            </a:r>
            <a:endParaRPr lang="en-US" sz="2600" b="1" i="1" dirty="0">
              <a:solidFill>
                <a:srgbClr val="FFD507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9488" y="6365431"/>
            <a:ext cx="35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D1D3D4"/>
                </a:solidFill>
                <a:ea typeface="ＭＳ Ｐゴシック" pitchFamily="34" charset="-128"/>
              </a:rPr>
              <a:t> </a:t>
            </a:r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7</a:t>
            </a:fld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01560"/>
            <a:ext cx="9144000" cy="1785104"/>
          </a:xfrm>
          <a:prstGeom prst="rect">
            <a:avLst/>
          </a:prstGeom>
          <a:solidFill>
            <a:srgbClr val="111137"/>
          </a:solidFill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176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0"/>
            <a:ext cx="8539162" cy="1037544"/>
          </a:xfrm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700" b="1" dirty="0" smtClean="0">
                <a:solidFill>
                  <a:srgbClr val="FFFF66"/>
                </a:solidFill>
              </a:rPr>
              <a:t>Flood Mitigation on the Raritan River 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580" y="780873"/>
            <a:ext cx="885259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36598"/>
            <a:ext cx="7086600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8502" y="6304234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8951" y="5621104"/>
            <a:ext cx="7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Participants: Blake </a:t>
            </a:r>
            <a:r>
              <a:rPr lang="en-US" dirty="0" err="1" smtClean="0">
                <a:solidFill>
                  <a:srgbClr val="FFFFFF"/>
                </a:solidFill>
              </a:rPr>
              <a:t>Cignarella</a:t>
            </a:r>
            <a:r>
              <a:rPr lang="en-US" dirty="0" smtClean="0">
                <a:solidFill>
                  <a:srgbClr val="FFFFFF"/>
                </a:solidFill>
              </a:rPr>
              <a:t>, Carlos Correa, </a:t>
            </a:r>
            <a:r>
              <a:rPr lang="en-US" dirty="0" err="1" smtClean="0">
                <a:solidFill>
                  <a:srgbClr val="FFFFFF"/>
                </a:solidFill>
              </a:rPr>
              <a:t>Quizhong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Guo</a:t>
            </a:r>
            <a:r>
              <a:rPr lang="en-US" dirty="0" smtClean="0">
                <a:solidFill>
                  <a:srgbClr val="FFFFFF"/>
                </a:solidFill>
              </a:rPr>
              <a:t>, Paul Kantor, Fred Roberts, David Robinson </a:t>
            </a:r>
            <a:r>
              <a:rPr lang="en-US" dirty="0" smtClean="0">
                <a:solidFill>
                  <a:srgbClr val="CCFFCC"/>
                </a:solidFill>
              </a:rPr>
              <a:t>– all Rutgers 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8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/>
          <p:cNvSpPr>
            <a:spLocks noChangeArrowheads="1"/>
          </p:cNvSpPr>
          <p:nvPr/>
        </p:nvSpPr>
        <p:spPr bwMode="auto">
          <a:xfrm>
            <a:off x="0" y="121920"/>
            <a:ext cx="9093201" cy="16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ctr">
              <a:lnSpc>
                <a:spcPct val="85000"/>
              </a:lnSpc>
            </a:pPr>
            <a:r>
              <a:rPr lang="en-US" altLang="zh-CN" sz="4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Example 2</a:t>
            </a:r>
            <a:r>
              <a:rPr lang="en-US" altLang="zh-CN" sz="4000" b="1" dirty="0" smtClean="0">
                <a:solidFill>
                  <a:srgbClr val="FFFF66"/>
                </a:solidFill>
                <a:latin typeface="+mj-lt"/>
                <a:ea typeface="宋体" pitchFamily="2" charset="-122"/>
              </a:rPr>
              <a:t>: </a:t>
            </a:r>
            <a:r>
              <a:rPr lang="en-US" altLang="zh-CN" sz="4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Hippocrates Health Emergency Situational Awareness </a:t>
            </a:r>
            <a:r>
              <a:rPr lang="en-US" altLang="zh-CN" sz="4000" b="1" dirty="0" smtClean="0">
                <a:solidFill>
                  <a:srgbClr val="FFFF66"/>
                </a:solidFill>
                <a:latin typeface="+mj-lt"/>
                <a:ea typeface="宋体" pitchFamily="2" charset="-122"/>
              </a:rPr>
              <a:t>System</a:t>
            </a:r>
            <a:endParaRPr lang="en-US" sz="40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143362" name="Text Box 3"/>
          <p:cNvSpPr txBox="1">
            <a:spLocks noChangeArrowheads="1"/>
          </p:cNvSpPr>
          <p:nvPr/>
        </p:nvSpPr>
        <p:spPr bwMode="auto">
          <a:xfrm>
            <a:off x="174008" y="1864001"/>
            <a:ext cx="798447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NJ’s response to anthrax scare of 2001 developed into </a:t>
            </a:r>
            <a:r>
              <a:rPr lang="en-US" sz="3200" b="1" i="1" dirty="0">
                <a:solidFill>
                  <a:srgbClr val="FFD507"/>
                </a:solidFill>
                <a:latin typeface="+mn-lt"/>
              </a:rPr>
              <a:t>Hippocrates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a web-based situational awareness 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346075" indent="-346075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	tool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developed by NJ Dept. of 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346075" indent="-346075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	Health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and Senior Services</a:t>
            </a:r>
          </a:p>
          <a:p>
            <a:pPr marL="346075" indent="-346075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Utilized by federal and state 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346075" indent="-346075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	agency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partners.</a:t>
            </a:r>
          </a:p>
        </p:txBody>
      </p:sp>
      <p:pic>
        <p:nvPicPr>
          <p:cNvPr id="143363" name="Picture 4" descr="a_anthrax_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178" y="3236926"/>
            <a:ext cx="2492075" cy="244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90086" y="6258335"/>
            <a:ext cx="44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046762-882A-4278-9EB4-4A725228BF31}" type="slidenum">
              <a:rPr lang="en-US">
                <a:solidFill>
                  <a:srgbClr val="FFFF66"/>
                </a:solidFill>
              </a:rPr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Yellow Heading">
      <a:dk1>
        <a:srgbClr val="FFCC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2337</Words>
  <Application>Microsoft Macintosh PowerPoint</Application>
  <PresentationFormat>On-screen Show (4:3)</PresentationFormat>
  <Paragraphs>339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3_Blank Presentation</vt:lpstr>
      <vt:lpstr>Custom Design</vt:lpstr>
      <vt:lpstr>3_Default Design</vt:lpstr>
      <vt:lpstr>4_Blank Presentation</vt:lpstr>
      <vt:lpstr>4_Default Design</vt:lpstr>
      <vt:lpstr>6_Default Design</vt:lpstr>
      <vt:lpstr>1_Custom Design</vt:lpstr>
      <vt:lpstr>2_Custom Design</vt:lpstr>
      <vt:lpstr>8_Default Design</vt:lpstr>
      <vt:lpstr>Data Science and Emergency Preparedness at CCICADA</vt:lpstr>
      <vt:lpstr>DHS CVADA Center</vt:lpstr>
      <vt:lpstr>CCICADA Partners </vt:lpstr>
      <vt:lpstr>Why CCICADA?</vt:lpstr>
      <vt:lpstr>Example 1. Project with FEMA Region II: Flood Mitigation on the Raritan River in NJ</vt:lpstr>
      <vt:lpstr>Flood Mitigation on the Raritan River</vt:lpstr>
      <vt:lpstr>Flood Mitigation on the Raritan River </vt:lpstr>
      <vt:lpstr>Flood Mitigation on the Raritan River </vt:lpstr>
      <vt:lpstr>PowerPoint Presentation</vt:lpstr>
      <vt:lpstr>PowerPoint Presentation</vt:lpstr>
      <vt:lpstr>PowerPoint Presentation</vt:lpstr>
      <vt:lpstr>Example 3: Social Media and Emergency Response</vt:lpstr>
      <vt:lpstr>Social Media and Emergency Response</vt:lpstr>
      <vt:lpstr>Social Media and Emergency Response</vt:lpstr>
      <vt:lpstr>PowerPoint Presentation</vt:lpstr>
      <vt:lpstr>Example 4: Port Resilience</vt:lpstr>
      <vt:lpstr>Reopening a Port After Shutdown</vt:lpstr>
      <vt:lpstr>Manifest Data</vt:lpstr>
      <vt:lpstr>Visualization Tools Applied to Manifest Data</vt:lpstr>
      <vt:lpstr>Visualization Tools Applied to Manifest Data</vt:lpstr>
      <vt:lpstr>Manifest Data</vt:lpstr>
      <vt:lpstr>Manifest Data</vt:lpstr>
      <vt:lpstr>Manifest Data</vt:lpstr>
      <vt:lpstr>Resilience Modeling</vt:lpstr>
      <vt:lpstr>Resilience Modeling</vt:lpstr>
      <vt:lpstr>Resilience Modeling</vt:lpstr>
      <vt:lpstr>Resilience Modeling: Formulation</vt:lpstr>
      <vt:lpstr>Example 5: Evacuation Modeling</vt:lpstr>
      <vt:lpstr>PowerPoint Presentation</vt:lpstr>
      <vt:lpstr>PowerPoint Presentation</vt:lpstr>
      <vt:lpstr>Example 6: Economics and Security</vt:lpstr>
      <vt:lpstr>UCASS</vt:lpstr>
      <vt:lpstr>UCASS Research Methodology</vt:lpstr>
      <vt:lpstr>Other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Analytics for Command, Control, and INteroperability Environments</dc:title>
  <dc:creator>David S. Ebert</dc:creator>
  <cp:lastModifiedBy>Fred Roberts</cp:lastModifiedBy>
  <cp:revision>357</cp:revision>
  <dcterms:created xsi:type="dcterms:W3CDTF">2010-03-07T22:09:02Z</dcterms:created>
  <dcterms:modified xsi:type="dcterms:W3CDTF">2013-06-04T00:43:56Z</dcterms:modified>
</cp:coreProperties>
</file>