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7" r:id="rId2"/>
    <p:sldId id="302" r:id="rId3"/>
    <p:sldId id="312" r:id="rId4"/>
    <p:sldId id="313" r:id="rId5"/>
    <p:sldId id="311" r:id="rId6"/>
  </p:sldIdLst>
  <p:sldSz cx="9144000" cy="6858000" type="screen4x3"/>
  <p:notesSz cx="7010400" cy="93726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2D6"/>
    <a:srgbClr val="40979E"/>
    <a:srgbClr val="49ADB5"/>
    <a:srgbClr val="6EBEC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5" autoAdjust="0"/>
  </p:normalViewPr>
  <p:slideViewPr>
    <p:cSldViewPr>
      <p:cViewPr>
        <p:scale>
          <a:sx n="75" d="100"/>
          <a:sy n="75" d="100"/>
        </p:scale>
        <p:origin x="-74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26" y="-84"/>
      </p:cViewPr>
      <p:guideLst>
        <p:guide orient="horz" pos="295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9E858-C505-447A-9A5F-7DE124F9BEE3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02049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902049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4F817-FA9C-411B-85DB-317EB75E4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52626"/>
            <a:ext cx="5607050" cy="421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02049"/>
            <a:ext cx="3038475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902049"/>
            <a:ext cx="3038475" cy="4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3E9E6CB-ED11-4E0D-A009-039CBEB11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71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28FB1-BE0D-499E-A9F4-243179B5A88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6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E9E6CB-ED11-4E0D-A009-039CBEB114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0" y="812800"/>
            <a:ext cx="91440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4" name="Picture 4" descr="ppt grad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pt gradi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4724400"/>
            <a:ext cx="84582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pic>
        <p:nvPicPr>
          <p:cNvPr id="7" name="Picture 7" descr="ppt gradi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ppt gradi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8600" y="1524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066800" y="1524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pic>
        <p:nvPicPr>
          <p:cNvPr id="11" name="Picture 11" descr="state-tran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33400"/>
            <a:ext cx="1371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6477000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i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UNCLASSIFIED //FOR OFFICIAL USE ONLY</a:t>
            </a:r>
          </a:p>
        </p:txBody>
      </p:sp>
      <p:pic>
        <p:nvPicPr>
          <p:cNvPr id="13" name="Picture 13" descr="small hsp logo trans -04-21-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724400"/>
            <a:ext cx="18383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4724400"/>
            <a:ext cx="8458200" cy="533400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pt gradien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6477000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i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UNCLASSIFIED // FOR OFFICIAL USE ONLY </a:t>
            </a:r>
          </a:p>
        </p:txBody>
      </p:sp>
      <p:pic>
        <p:nvPicPr>
          <p:cNvPr id="1029" name="Picture 7" descr="small hsp logo trans -04-21-0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80988" indent="-280988" algn="l" rtl="0" eaLnBrk="0" fontAlgn="base" hangingPunct="0">
        <a:lnSpc>
          <a:spcPct val="95000"/>
        </a:lnSpc>
        <a:spcBef>
          <a:spcPct val="10000"/>
        </a:spcBef>
        <a:spcAft>
          <a:spcPct val="10000"/>
        </a:spcAft>
        <a:buClr>
          <a:srgbClr val="323270"/>
        </a:buClr>
        <a:buFont typeface="Webdings" pitchFamily="18" charset="2"/>
        <a:buChar char="4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125413" algn="l" rtl="0" eaLnBrk="0" fontAlgn="base" hangingPunct="0">
        <a:lnSpc>
          <a:spcPct val="95000"/>
        </a:lnSpc>
        <a:spcBef>
          <a:spcPct val="10000"/>
        </a:spcBef>
        <a:spcAft>
          <a:spcPct val="10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746125" indent="-111125" algn="l" rtl="0" eaLnBrk="0" fontAlgn="base" hangingPunct="0">
        <a:lnSpc>
          <a:spcPct val="95000"/>
        </a:lnSpc>
        <a:spcBef>
          <a:spcPct val="10000"/>
        </a:spcBef>
        <a:spcAft>
          <a:spcPct val="10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5000"/>
        </a:spcBef>
        <a:spcAft>
          <a:spcPct val="25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5000"/>
        </a:spcBef>
        <a:spcAft>
          <a:spcPct val="25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5000"/>
        </a:spcBef>
        <a:spcAft>
          <a:spcPct val="25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5000"/>
        </a:spcBef>
        <a:spcAft>
          <a:spcPct val="25000"/>
        </a:spcAft>
        <a:buClr>
          <a:srgbClr val="969696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19200" y="2514600"/>
            <a:ext cx="716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endParaRPr lang="en-US" sz="1800" b="1" i="1" dirty="0">
              <a:solidFill>
                <a:schemeClr val="accent2"/>
              </a:solidFill>
              <a:latin typeface="+mn-lt"/>
            </a:endParaRPr>
          </a:p>
          <a:p>
            <a:pPr algn="ctr">
              <a:lnSpc>
                <a:spcPct val="120000"/>
              </a:lnSpc>
            </a:pPr>
            <a:endParaRPr lang="en-US" sz="1800" b="1" i="1" dirty="0">
              <a:solidFill>
                <a:schemeClr val="accent2"/>
              </a:solidFill>
              <a:latin typeface="+mn-lt"/>
            </a:endParaRPr>
          </a:p>
          <a:p>
            <a:pPr algn="ctr">
              <a:lnSpc>
                <a:spcPct val="120000"/>
              </a:lnSpc>
            </a:pPr>
            <a:endParaRPr lang="en-US" sz="1800" b="1" i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The New Jersey Office of Homeland Security &amp; Preparedness </a:t>
            </a:r>
            <a:endParaRPr lang="en-US" sz="2800" b="1" dirty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2100" y="2037546"/>
            <a:ext cx="75819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Workshop on Science &amp; Technology</a:t>
            </a:r>
          </a:p>
          <a:p>
            <a:r>
              <a:rPr lang="en-US" sz="2800" b="1" dirty="0" smtClean="0"/>
              <a:t> Innovations in Hurricane Sandy </a:t>
            </a:r>
          </a:p>
          <a:p>
            <a:r>
              <a:rPr lang="en-US" sz="2800" b="1" dirty="0" smtClean="0"/>
              <a:t>Research:  Perspectives from </a:t>
            </a:r>
          </a:p>
          <a:p>
            <a:r>
              <a:rPr lang="en-US" sz="2800" b="1" dirty="0" smtClean="0"/>
              <a:t>“The Ground”</a:t>
            </a:r>
          </a:p>
          <a:p>
            <a:endParaRPr lang="en-US" sz="2800" dirty="0"/>
          </a:p>
          <a:p>
            <a:r>
              <a:rPr lang="en-US" sz="2000" b="1" dirty="0" smtClean="0"/>
              <a:t>Cherrie Black, AAG</a:t>
            </a:r>
          </a:p>
          <a:p>
            <a:r>
              <a:rPr lang="en-US" sz="2000" b="1" dirty="0" smtClean="0"/>
              <a:t>Chief, Critical Infrastructure Protection</a:t>
            </a:r>
          </a:p>
          <a:p>
            <a:r>
              <a:rPr lang="en-US" sz="2000" b="1" dirty="0" smtClean="0"/>
              <a:t>Bureau, NJ OHS &amp; P</a:t>
            </a:r>
          </a:p>
          <a:p>
            <a:endParaRPr lang="en-US" sz="2000" b="1" dirty="0"/>
          </a:p>
          <a:p>
            <a:r>
              <a:rPr lang="en-US" sz="2000" b="1" dirty="0" smtClean="0"/>
              <a:t>June 5, 2013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001000" cy="11430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Post-Sandy: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Critical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Infrastructure Challenges and Innovation Opportunities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7543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 smtClean="0"/>
              <a:t>Communication </a:t>
            </a:r>
            <a:r>
              <a:rPr lang="en-US" sz="2800" dirty="0"/>
              <a:t>and Information Sharing:  </a:t>
            </a:r>
            <a:r>
              <a:rPr lang="en-US" sz="2800" dirty="0" smtClean="0"/>
              <a:t>Can we achieve clearer c</a:t>
            </a:r>
            <a:r>
              <a:rPr lang="en-US" sz="2800" dirty="0" smtClean="0"/>
              <a:t>ommunication </a:t>
            </a:r>
            <a:r>
              <a:rPr lang="en-US" sz="2800" dirty="0"/>
              <a:t>of surge modeling and </a:t>
            </a:r>
            <a:r>
              <a:rPr lang="en-US" sz="2800" dirty="0" smtClean="0"/>
              <a:t>forecasts</a:t>
            </a:r>
            <a:r>
              <a:rPr lang="en-US" sz="2800" dirty="0" smtClean="0"/>
              <a:t> </a:t>
            </a:r>
            <a:r>
              <a:rPr lang="en-US" sz="2800" dirty="0"/>
              <a:t>to CI owner-operators and regional </a:t>
            </a:r>
            <a:r>
              <a:rPr lang="en-US" sz="2800" dirty="0" smtClean="0"/>
              <a:t>decision-makers</a:t>
            </a:r>
            <a:r>
              <a:rPr lang="en-US" sz="2800" dirty="0"/>
              <a:t>?</a:t>
            </a: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 smtClean="0"/>
              <a:t>Communication </a:t>
            </a:r>
            <a:r>
              <a:rPr lang="en-US" sz="2800" dirty="0"/>
              <a:t>and Information Sharing:  </a:t>
            </a:r>
            <a:r>
              <a:rPr lang="en-US" sz="2800" dirty="0" smtClean="0"/>
              <a:t>Can we take steps to improve timeliness and fidelity of restoration </a:t>
            </a:r>
            <a:r>
              <a:rPr lang="en-US" sz="2800" dirty="0"/>
              <a:t>estimates by electric </a:t>
            </a:r>
            <a:r>
              <a:rPr lang="en-US" sz="2800" dirty="0" smtClean="0"/>
              <a:t>utilities? </a:t>
            </a:r>
            <a:r>
              <a:rPr lang="en-US" sz="2800" dirty="0" smtClean="0"/>
              <a:t>	</a:t>
            </a:r>
          </a:p>
          <a:p>
            <a:endParaRPr lang="en-US" sz="28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2159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Post-Sandy: Critical Infrastructure Challenges and Innovation Opportunities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dirty="0" smtClean="0"/>
              <a:t>Access </a:t>
            </a:r>
            <a:r>
              <a:rPr lang="en-US" sz="2800" dirty="0"/>
              <a:t>to Affected Areas/Impediments to Response:  </a:t>
            </a:r>
            <a:r>
              <a:rPr lang="en-US" sz="2800" dirty="0" smtClean="0"/>
              <a:t>Can we eliminate </a:t>
            </a:r>
            <a:r>
              <a:rPr lang="en-US" sz="2800" dirty="0"/>
              <a:t>impediments to expeditious intra- and inter-state fleet movement (mutual aid) and access for essential </a:t>
            </a:r>
            <a:r>
              <a:rPr lang="en-US" sz="2800" dirty="0" smtClean="0"/>
              <a:t>employees</a:t>
            </a:r>
            <a:r>
              <a:rPr lang="en-US" sz="2800" dirty="0"/>
              <a:t>?</a:t>
            </a:r>
            <a:endParaRPr lang="en-US" sz="2800" dirty="0" smtClean="0"/>
          </a:p>
          <a:p>
            <a:endParaRPr lang="en-US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 smtClean="0"/>
              <a:t>Shared </a:t>
            </a:r>
            <a:r>
              <a:rPr lang="en-US" sz="2800" dirty="0"/>
              <a:t>situational awareness and a common operating platform continues to be a challenge for State / County / Regional EOCs, affecting situational awareness and communication of conditions</a:t>
            </a:r>
            <a:r>
              <a:rPr lang="en-US" sz="2800" dirty="0" smtClean="0"/>
              <a:t>.  Can S &amp; T help?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3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Post-Sandy: Critical Infrastructure 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Challenges</a:t>
            </a:r>
            <a:b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and Innovation Opportunities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Infrastructure </a:t>
            </a:r>
            <a:r>
              <a:rPr lang="en-US" sz="2400" dirty="0"/>
              <a:t>Vulnerabilities:  Sandy disrupted, damaged or destroyed infrastructure assets that performed well in previous storms, identifying new points of failure and raising concerns about aging infrastructure systems</a:t>
            </a:r>
            <a:r>
              <a:rPr lang="en-US" sz="2400" dirty="0" smtClean="0"/>
              <a:t>.  </a:t>
            </a:r>
            <a:r>
              <a:rPr lang="en-US" sz="2400" dirty="0" smtClean="0"/>
              <a:t>Long term and interim solutions?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Investment </a:t>
            </a:r>
            <a:r>
              <a:rPr lang="en-US" sz="2400" dirty="0"/>
              <a:t>in innovative energy solutions – beyond generators. 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Identifying </a:t>
            </a:r>
            <a:r>
              <a:rPr lang="en-US" sz="2400" dirty="0"/>
              <a:t>CI “hotspots” for shared resilience enhancements/solutions</a:t>
            </a:r>
            <a:r>
              <a:rPr lang="en-US" sz="2400" dirty="0">
                <a:latin typeface="+mn-lt"/>
              </a:rPr>
              <a:t>. </a:t>
            </a:r>
            <a:r>
              <a:rPr lang="en-US" sz="2400" dirty="0" smtClean="0">
                <a:latin typeface="+mn-lt"/>
              </a:rPr>
              <a:t> Good ideas welcome!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78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Questions?????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2311400"/>
            <a:ext cx="563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Cherrie Black</a:t>
            </a:r>
          </a:p>
          <a:p>
            <a:r>
              <a:rPr lang="it-IT" sz="2800" dirty="0"/>
              <a:t>Cherrie.Black@ohsp.state.nj.us</a:t>
            </a:r>
          </a:p>
          <a:p>
            <a:r>
              <a:rPr lang="it-IT" sz="2800" dirty="0"/>
              <a:t>609-631-7479</a:t>
            </a:r>
          </a:p>
          <a:p>
            <a:r>
              <a:rPr lang="it-IT" sz="2800" dirty="0"/>
              <a:t>njhomelandsecurity.gov. </a:t>
            </a:r>
          </a:p>
        </p:txBody>
      </p:sp>
    </p:spTree>
    <p:extLst>
      <p:ext uri="{BB962C8B-B14F-4D97-AF65-F5344CB8AC3E}">
        <p14:creationId xmlns:p14="http://schemas.microsoft.com/office/powerpoint/2010/main" val="2856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243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PowerPoint Presentation</vt:lpstr>
      <vt:lpstr>Post-Sandy: Critical Infrastructure Challenges and Innovation Opportunities</vt:lpstr>
      <vt:lpstr>Post-Sandy: Critical Infrastructure Challenges and Innovation Opportunities</vt:lpstr>
      <vt:lpstr>Post-Sandy: Critical Infrastructure Challenges  and Innovation Opportunities</vt:lpstr>
      <vt:lpstr>Questions?????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Gene Haplea</dc:creator>
  <cp:lastModifiedBy>lpablac</cp:lastModifiedBy>
  <cp:revision>257</cp:revision>
  <cp:lastPrinted>2012-12-11T21:08:44Z</cp:lastPrinted>
  <dcterms:created xsi:type="dcterms:W3CDTF">2007-08-10T10:11:48Z</dcterms:created>
  <dcterms:modified xsi:type="dcterms:W3CDTF">2013-06-04T16:54:29Z</dcterms:modified>
</cp:coreProperties>
</file>