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sldIdLst>
    <p:sldId id="273" r:id="rId2"/>
    <p:sldId id="275" r:id="rId3"/>
    <p:sldId id="266" r:id="rId4"/>
    <p:sldId id="257" r:id="rId5"/>
    <p:sldId id="267" r:id="rId6"/>
    <p:sldId id="269" r:id="rId7"/>
    <p:sldId id="274" r:id="rId8"/>
    <p:sldId id="268" r:id="rId9"/>
    <p:sldId id="276" r:id="rId10"/>
    <p:sldId id="262" r:id="rId11"/>
    <p:sldId id="261" r:id="rId12"/>
    <p:sldId id="272" r:id="rId13"/>
    <p:sldId id="258" r:id="rId14"/>
    <p:sldId id="259" r:id="rId15"/>
    <p:sldId id="270" r:id="rId16"/>
    <p:sldId id="256" r:id="rId17"/>
    <p:sldId id="263" r:id="rId18"/>
    <p:sldId id="265" r:id="rId19"/>
    <p:sldId id="264" r:id="rId20"/>
    <p:sldId id="271" r:id="rId21"/>
    <p:sldId id="26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3" d="100"/>
          <a:sy n="83" d="100"/>
        </p:scale>
        <p:origin x="-9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Brad\fractional%20contributions_2015010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Symmetric/all Primes  by  power</a:t>
            </a:r>
            <a:r>
              <a:rPr lang="en-US" baseline="0" dirty="0" smtClean="0"/>
              <a:t> of two interval</a:t>
            </a:r>
            <a:r>
              <a:rPr lang="en-US" dirty="0" smtClean="0"/>
              <a:t> </a:t>
            </a:r>
            <a:endParaRPr lang="en-US" dirty="0"/>
          </a:p>
        </c:rich>
      </c:tx>
      <c:layout>
        <c:manualLayout>
          <c:xMode val="edge"/>
          <c:yMode val="edge"/>
          <c:x val="0.20748504409921731"/>
          <c:y val="2.34428013571474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978920420182378E-2"/>
          <c:y val="0.14019369414266253"/>
          <c:w val="0.77716453228581328"/>
          <c:h val="0.79326804877238433"/>
        </c:manualLayout>
      </c:layout>
      <c:lineChart>
        <c:grouping val="standard"/>
        <c:varyColors val="0"/>
        <c:ser>
          <c:idx val="0"/>
          <c:order val="0"/>
          <c:tx>
            <c:strRef>
              <c:f>Data!$E$1</c:f>
              <c:strCache>
                <c:ptCount val="1"/>
                <c:pt idx="0">
                  <c:v>Symmetric/Total</c:v>
                </c:pt>
              </c:strCache>
            </c:strRef>
          </c:tx>
          <c:cat>
            <c:numRef>
              <c:f>Data!$A$2:$A$28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</c:numCache>
            </c:numRef>
          </c:cat>
          <c:val>
            <c:numRef>
              <c:f>Data!$E$2:$E$28</c:f>
              <c:numCache>
                <c:formatCode>0.000000000000000</c:formatCode>
                <c:ptCount val="2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0.89621721414752509</c:v>
                </c:pt>
                <c:pt idx="6">
                  <c:v>0.95246415172065524</c:v>
                </c:pt>
                <c:pt idx="7">
                  <c:v>1</c:v>
                </c:pt>
                <c:pt idx="8">
                  <c:v>0.9435031442038796</c:v>
                </c:pt>
                <c:pt idx="9">
                  <c:v>0.96872006257502841</c:v>
                </c:pt>
                <c:pt idx="10">
                  <c:v>0.96694771772267107</c:v>
                </c:pt>
                <c:pt idx="11">
                  <c:v>0.95016841239265737</c:v>
                </c:pt>
                <c:pt idx="12">
                  <c:v>0.95861189011888603</c:v>
                </c:pt>
                <c:pt idx="13">
                  <c:v>0.95798342833548711</c:v>
                </c:pt>
                <c:pt idx="14">
                  <c:v>0.95667600220352833</c:v>
                </c:pt>
                <c:pt idx="15">
                  <c:v>0.95771368202310414</c:v>
                </c:pt>
                <c:pt idx="16">
                  <c:v>0.95842121707843186</c:v>
                </c:pt>
                <c:pt idx="17">
                  <c:v>0.95459300147585002</c:v>
                </c:pt>
                <c:pt idx="18">
                  <c:v>0.95496094657031805</c:v>
                </c:pt>
                <c:pt idx="19">
                  <c:v>0.95413166248807724</c:v>
                </c:pt>
                <c:pt idx="20">
                  <c:v>0.95413813841178308</c:v>
                </c:pt>
                <c:pt idx="21">
                  <c:v>0.95192120802345181</c:v>
                </c:pt>
                <c:pt idx="22">
                  <c:v>0.95212560903843368</c:v>
                </c:pt>
                <c:pt idx="23">
                  <c:v>0.95199359551910701</c:v>
                </c:pt>
                <c:pt idx="24">
                  <c:v>0.95140563005098377</c:v>
                </c:pt>
                <c:pt idx="25">
                  <c:v>0.95097450228818037</c:v>
                </c:pt>
                <c:pt idx="26">
                  <c:v>0.95098310474388026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586752"/>
        <c:axId val="39712960"/>
      </c:lineChart>
      <c:catAx>
        <c:axId val="4058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712960"/>
        <c:crosses val="autoZero"/>
        <c:auto val="1"/>
        <c:lblAlgn val="ctr"/>
        <c:lblOffset val="100"/>
        <c:noMultiLvlLbl val="0"/>
      </c:catAx>
      <c:valAx>
        <c:axId val="39712960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crossAx val="40586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142334667182992E-2"/>
          <c:y val="2.8295819935691319E-2"/>
          <c:w val="0.74679209156232518"/>
          <c:h val="0.9092263209864039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'Twin prime pairs'!$C$2:$C$75</c:f>
              <c:numCache>
                <c:formatCode>General</c:formatCode>
                <c:ptCount val="74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4</c:v>
                </c:pt>
                <c:pt idx="14">
                  <c:v>4</c:v>
                </c:pt>
                <c:pt idx="15">
                  <c:v>2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2</c:v>
                </c:pt>
                <c:pt idx="21">
                  <c:v>4</c:v>
                </c:pt>
                <c:pt idx="22">
                  <c:v>4</c:v>
                </c:pt>
                <c:pt idx="23">
                  <c:v>3</c:v>
                </c:pt>
                <c:pt idx="24">
                  <c:v>1</c:v>
                </c:pt>
                <c:pt idx="25">
                  <c:v>2</c:v>
                </c:pt>
                <c:pt idx="26">
                  <c:v>4</c:v>
                </c:pt>
                <c:pt idx="27">
                  <c:v>2</c:v>
                </c:pt>
                <c:pt idx="28">
                  <c:v>5</c:v>
                </c:pt>
                <c:pt idx="29">
                  <c:v>2</c:v>
                </c:pt>
                <c:pt idx="30">
                  <c:v>4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2</c:v>
                </c:pt>
                <c:pt idx="37">
                  <c:v>3</c:v>
                </c:pt>
                <c:pt idx="38">
                  <c:v>1</c:v>
                </c:pt>
                <c:pt idx="39">
                  <c:v>3</c:v>
                </c:pt>
                <c:pt idx="40">
                  <c:v>3</c:v>
                </c:pt>
                <c:pt idx="41">
                  <c:v>3</c:v>
                </c:pt>
                <c:pt idx="42">
                  <c:v>3</c:v>
                </c:pt>
                <c:pt idx="43">
                  <c:v>1</c:v>
                </c:pt>
                <c:pt idx="44">
                  <c:v>2</c:v>
                </c:pt>
                <c:pt idx="45">
                  <c:v>3</c:v>
                </c:pt>
                <c:pt idx="46">
                  <c:v>2</c:v>
                </c:pt>
                <c:pt idx="47">
                  <c:v>3</c:v>
                </c:pt>
                <c:pt idx="48">
                  <c:v>3</c:v>
                </c:pt>
                <c:pt idx="49">
                  <c:v>2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2</c:v>
                </c:pt>
                <c:pt idx="54">
                  <c:v>1</c:v>
                </c:pt>
                <c:pt idx="55">
                  <c:v>1</c:v>
                </c:pt>
                <c:pt idx="56">
                  <c:v>3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3</c:v>
                </c:pt>
                <c:pt idx="61">
                  <c:v>4</c:v>
                </c:pt>
                <c:pt idx="62">
                  <c:v>2</c:v>
                </c:pt>
                <c:pt idx="63">
                  <c:v>4</c:v>
                </c:pt>
                <c:pt idx="64">
                  <c:v>4</c:v>
                </c:pt>
                <c:pt idx="65">
                  <c:v>3</c:v>
                </c:pt>
                <c:pt idx="66">
                  <c:v>1</c:v>
                </c:pt>
                <c:pt idx="67">
                  <c:v>4</c:v>
                </c:pt>
                <c:pt idx="68">
                  <c:v>4</c:v>
                </c:pt>
                <c:pt idx="69">
                  <c:v>3</c:v>
                </c:pt>
                <c:pt idx="70">
                  <c:v>3</c:v>
                </c:pt>
                <c:pt idx="71">
                  <c:v>2</c:v>
                </c:pt>
                <c:pt idx="72">
                  <c:v>1</c:v>
                </c:pt>
                <c:pt idx="73">
                  <c:v>1</c:v>
                </c:pt>
              </c:numCache>
            </c:numRef>
          </c:xVal>
          <c:yVal>
            <c:numRef>
              <c:f>'Twin prime pairs'!$D$2:$D$75</c:f>
              <c:numCache>
                <c:formatCode>General</c:formatCode>
                <c:ptCount val="7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4</c:v>
                </c:pt>
                <c:pt idx="14">
                  <c:v>4</c:v>
                </c:pt>
                <c:pt idx="15">
                  <c:v>6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7</c:v>
                </c:pt>
                <c:pt idx="21">
                  <c:v>5</c:v>
                </c:pt>
                <c:pt idx="22">
                  <c:v>5</c:v>
                </c:pt>
                <c:pt idx="23">
                  <c:v>6</c:v>
                </c:pt>
                <c:pt idx="24">
                  <c:v>8</c:v>
                </c:pt>
                <c:pt idx="25">
                  <c:v>7</c:v>
                </c:pt>
                <c:pt idx="26">
                  <c:v>5</c:v>
                </c:pt>
                <c:pt idx="27">
                  <c:v>7</c:v>
                </c:pt>
                <c:pt idx="28">
                  <c:v>4</c:v>
                </c:pt>
                <c:pt idx="29">
                  <c:v>7</c:v>
                </c:pt>
                <c:pt idx="30">
                  <c:v>5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6</c:v>
                </c:pt>
                <c:pt idx="36">
                  <c:v>1</c:v>
                </c:pt>
                <c:pt idx="37">
                  <c:v>1</c:v>
                </c:pt>
                <c:pt idx="38">
                  <c:v>3</c:v>
                </c:pt>
                <c:pt idx="39">
                  <c:v>2</c:v>
                </c:pt>
                <c:pt idx="40">
                  <c:v>3</c:v>
                </c:pt>
                <c:pt idx="41">
                  <c:v>3</c:v>
                </c:pt>
                <c:pt idx="42">
                  <c:v>3</c:v>
                </c:pt>
                <c:pt idx="43">
                  <c:v>5</c:v>
                </c:pt>
                <c:pt idx="44">
                  <c:v>5</c:v>
                </c:pt>
                <c:pt idx="45">
                  <c:v>4</c:v>
                </c:pt>
                <c:pt idx="46">
                  <c:v>5</c:v>
                </c:pt>
                <c:pt idx="47">
                  <c:v>4</c:v>
                </c:pt>
                <c:pt idx="48">
                  <c:v>5</c:v>
                </c:pt>
                <c:pt idx="49">
                  <c:v>6</c:v>
                </c:pt>
                <c:pt idx="50">
                  <c:v>5</c:v>
                </c:pt>
                <c:pt idx="51">
                  <c:v>5</c:v>
                </c:pt>
                <c:pt idx="52">
                  <c:v>5</c:v>
                </c:pt>
                <c:pt idx="53">
                  <c:v>6</c:v>
                </c:pt>
                <c:pt idx="54">
                  <c:v>7</c:v>
                </c:pt>
                <c:pt idx="55">
                  <c:v>7</c:v>
                </c:pt>
                <c:pt idx="56">
                  <c:v>6</c:v>
                </c:pt>
                <c:pt idx="57">
                  <c:v>7</c:v>
                </c:pt>
                <c:pt idx="58">
                  <c:v>7</c:v>
                </c:pt>
                <c:pt idx="59">
                  <c:v>7</c:v>
                </c:pt>
                <c:pt idx="60">
                  <c:v>6</c:v>
                </c:pt>
                <c:pt idx="61">
                  <c:v>5</c:v>
                </c:pt>
                <c:pt idx="62">
                  <c:v>7</c:v>
                </c:pt>
                <c:pt idx="63">
                  <c:v>5</c:v>
                </c:pt>
                <c:pt idx="64">
                  <c:v>5</c:v>
                </c:pt>
                <c:pt idx="65">
                  <c:v>6</c:v>
                </c:pt>
                <c:pt idx="66">
                  <c:v>8</c:v>
                </c:pt>
                <c:pt idx="67">
                  <c:v>5</c:v>
                </c:pt>
                <c:pt idx="68">
                  <c:v>5</c:v>
                </c:pt>
                <c:pt idx="69">
                  <c:v>6</c:v>
                </c:pt>
                <c:pt idx="70">
                  <c:v>6</c:v>
                </c:pt>
                <c:pt idx="71">
                  <c:v>7</c:v>
                </c:pt>
                <c:pt idx="72">
                  <c:v>0</c:v>
                </c:pt>
                <c:pt idx="73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008960"/>
        <c:axId val="90009536"/>
      </c:scatterChart>
      <c:valAx>
        <c:axId val="9000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009536"/>
        <c:crosses val="autoZero"/>
        <c:crossBetween val="midCat"/>
      </c:valAx>
      <c:valAx>
        <c:axId val="9000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00896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Expected Values of </a:t>
            </a:r>
            <a:r>
              <a:rPr lang="en-US" dirty="0" smtClean="0"/>
              <a:t>Number of Prime Connections</a:t>
            </a:r>
          </a:p>
          <a:p>
            <a:pPr>
              <a:defRPr/>
            </a:pPr>
            <a:r>
              <a:rPr lang="en-US" dirty="0" smtClean="0"/>
              <a:t>By Power of Two Interval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8195454545454545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Sheet3!$B$4</c:f>
              <c:strCache>
                <c:ptCount val="1"/>
                <c:pt idx="0">
                  <c:v>Expected Values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numRef>
              <c:f>Sheet3!$A$5:$A$23</c:f>
              <c:numCache>
                <c:formatCode>General</c:formatCode>
                <c:ptCount val="1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</c:numCache>
            </c:numRef>
          </c:cat>
          <c:val>
            <c:numRef>
              <c:f>Sheet3!$B$5:$B$23</c:f>
              <c:numCache>
                <c:formatCode>0.00000000000000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1.84615384615384</c:v>
                </c:pt>
                <c:pt idx="5">
                  <c:v>1.9130434782608601</c:v>
                </c:pt>
                <c:pt idx="6">
                  <c:v>2.3255813953488298</c:v>
                </c:pt>
                <c:pt idx="7">
                  <c:v>2.2133333333333298</c:v>
                </c:pt>
                <c:pt idx="8">
                  <c:v>2.32116788321167</c:v>
                </c:pt>
                <c:pt idx="9">
                  <c:v>2.4313725490196001</c:v>
                </c:pt>
                <c:pt idx="10">
                  <c:v>2.3706896551724101</c:v>
                </c:pt>
                <c:pt idx="11">
                  <c:v>2.4908256880733899</c:v>
                </c:pt>
                <c:pt idx="12">
                  <c:v>2.5260545905707099</c:v>
                </c:pt>
                <c:pt idx="13">
                  <c:v>2.4996699669966902</c:v>
                </c:pt>
                <c:pt idx="14">
                  <c:v>2.6148187073042499</c:v>
                </c:pt>
                <c:pt idx="15">
                  <c:v>2.59800911712717</c:v>
                </c:pt>
                <c:pt idx="16">
                  <c:v>2.6063756743501698</c:v>
                </c:pt>
                <c:pt idx="17">
                  <c:v>2.62114662870454</c:v>
                </c:pt>
                <c:pt idx="18">
                  <c:v>2.6310983067431302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788224"/>
        <c:axId val="90012416"/>
      </c:lineChart>
      <c:catAx>
        <c:axId val="4478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012416"/>
        <c:crosses val="autoZero"/>
        <c:auto val="1"/>
        <c:lblAlgn val="ctr"/>
        <c:lblOffset val="100"/>
        <c:noMultiLvlLbl val="0"/>
      </c:catAx>
      <c:valAx>
        <c:axId val="90012416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crossAx val="44788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*/all</a:t>
            </a:r>
            <a:r>
              <a:rPr lang="en-US" baseline="0" dirty="0" smtClean="0"/>
              <a:t> Primes by power of two interval</a:t>
            </a:r>
            <a:r>
              <a:rPr lang="en-US" dirty="0" smtClean="0"/>
              <a:t>  </a:t>
            </a:r>
            <a:endParaRPr lang="en-US" dirty="0"/>
          </a:p>
        </c:rich>
      </c:tx>
      <c:layout>
        <c:manualLayout>
          <c:xMode val="edge"/>
          <c:yMode val="edge"/>
          <c:x val="0.28864415596699067"/>
          <c:y val="1.32801918278733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978920420182378E-2"/>
          <c:y val="9.5889826520688892E-2"/>
          <c:w val="0.77716453228581328"/>
          <c:h val="0.83757191705618483"/>
        </c:manualLayout>
      </c:layout>
      <c:lineChart>
        <c:grouping val="standard"/>
        <c:varyColors val="0"/>
        <c:ser>
          <c:idx val="0"/>
          <c:order val="0"/>
          <c:tx>
            <c:strRef>
              <c:f>Data!$F$1</c:f>
              <c:strCache>
                <c:ptCount val="1"/>
                <c:pt idx="0">
                  <c:v>*/Total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Data!$A$2:$A$28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</c:numCache>
            </c:numRef>
          </c:cat>
          <c:val>
            <c:numRef>
              <c:f>Data!$F$2:$F$28</c:f>
              <c:numCache>
                <c:formatCode>0.000000000000000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0.10378278585247498</c:v>
                </c:pt>
                <c:pt idx="6">
                  <c:v>4.7535848279344657E-2</c:v>
                </c:pt>
                <c:pt idx="7">
                  <c:v>0</c:v>
                </c:pt>
                <c:pt idx="8">
                  <c:v>5.6496855796120418E-2</c:v>
                </c:pt>
                <c:pt idx="9">
                  <c:v>3.1279937424971635E-2</c:v>
                </c:pt>
                <c:pt idx="10">
                  <c:v>3.3052282277328836E-2</c:v>
                </c:pt>
                <c:pt idx="11">
                  <c:v>4.983158760734261E-2</c:v>
                </c:pt>
                <c:pt idx="12">
                  <c:v>4.1388109881113973E-2</c:v>
                </c:pt>
                <c:pt idx="13">
                  <c:v>4.2016571664512892E-2</c:v>
                </c:pt>
                <c:pt idx="14">
                  <c:v>4.3323997796471655E-2</c:v>
                </c:pt>
                <c:pt idx="15">
                  <c:v>4.2286317976895804E-2</c:v>
                </c:pt>
                <c:pt idx="16">
                  <c:v>4.1578782921568219E-2</c:v>
                </c:pt>
                <c:pt idx="17">
                  <c:v>4.540699852414988E-2</c:v>
                </c:pt>
                <c:pt idx="18">
                  <c:v>4.5039053429681938E-2</c:v>
                </c:pt>
                <c:pt idx="19">
                  <c:v>4.586833751192277E-2</c:v>
                </c:pt>
                <c:pt idx="20">
                  <c:v>4.5861861588216937E-2</c:v>
                </c:pt>
                <c:pt idx="21">
                  <c:v>4.8078791976548255E-2</c:v>
                </c:pt>
                <c:pt idx="22">
                  <c:v>4.7874390961566378E-2</c:v>
                </c:pt>
                <c:pt idx="23">
                  <c:v>4.8006404480892981E-2</c:v>
                </c:pt>
                <c:pt idx="24">
                  <c:v>4.8594369949016211E-2</c:v>
                </c:pt>
                <c:pt idx="25">
                  <c:v>4.9025497711819625E-2</c:v>
                </c:pt>
                <c:pt idx="26">
                  <c:v>4.9016895256119811E-2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476160"/>
        <c:axId val="40649280"/>
      </c:lineChart>
      <c:catAx>
        <c:axId val="4047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649280"/>
        <c:crosses val="autoZero"/>
        <c:auto val="1"/>
        <c:lblAlgn val="ctr"/>
        <c:lblOffset val="100"/>
        <c:noMultiLvlLbl val="0"/>
      </c:catAx>
      <c:valAx>
        <c:axId val="40649280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crossAx val="40476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31743673550257E-2"/>
          <c:y val="0.13075966919229437"/>
          <c:w val="0.77716453228581328"/>
          <c:h val="0.79326804877238433"/>
        </c:manualLayout>
      </c:layout>
      <c:lineChart>
        <c:grouping val="standard"/>
        <c:varyColors val="0"/>
        <c:ser>
          <c:idx val="0"/>
          <c:order val="0"/>
          <c:tx>
            <c:strRef>
              <c:f>Data!$E$1</c:f>
              <c:strCache>
                <c:ptCount val="1"/>
                <c:pt idx="0">
                  <c:v>Symmetric/Total</c:v>
                </c:pt>
              </c:strCache>
            </c:strRef>
          </c:tx>
          <c:cat>
            <c:numRef>
              <c:f>Data!$A$2:$A$28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</c:numCache>
            </c:numRef>
          </c:cat>
          <c:val>
            <c:numRef>
              <c:f>Data!$E$2:$E$28</c:f>
              <c:numCache>
                <c:formatCode>0.000000000000000</c:formatCode>
                <c:ptCount val="2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0.89621721414752509</c:v>
                </c:pt>
                <c:pt idx="6">
                  <c:v>0.95246415172065524</c:v>
                </c:pt>
                <c:pt idx="7">
                  <c:v>1</c:v>
                </c:pt>
                <c:pt idx="8">
                  <c:v>0.9435031442038796</c:v>
                </c:pt>
                <c:pt idx="9">
                  <c:v>0.96872006257502841</c:v>
                </c:pt>
                <c:pt idx="10">
                  <c:v>0.96694771772267107</c:v>
                </c:pt>
                <c:pt idx="11">
                  <c:v>0.95016841239265737</c:v>
                </c:pt>
                <c:pt idx="12">
                  <c:v>0.95861189011888603</c:v>
                </c:pt>
                <c:pt idx="13">
                  <c:v>0.95798342833548711</c:v>
                </c:pt>
                <c:pt idx="14">
                  <c:v>0.95667600220352833</c:v>
                </c:pt>
                <c:pt idx="15">
                  <c:v>0.95771368202310414</c:v>
                </c:pt>
                <c:pt idx="16">
                  <c:v>0.95842121707843186</c:v>
                </c:pt>
                <c:pt idx="17">
                  <c:v>0.95459300147585002</c:v>
                </c:pt>
                <c:pt idx="18">
                  <c:v>0.95496094657031805</c:v>
                </c:pt>
                <c:pt idx="19">
                  <c:v>0.95413166248807724</c:v>
                </c:pt>
                <c:pt idx="20">
                  <c:v>0.95413813841178308</c:v>
                </c:pt>
                <c:pt idx="21">
                  <c:v>0.95192120802345181</c:v>
                </c:pt>
                <c:pt idx="22">
                  <c:v>0.95212560903843368</c:v>
                </c:pt>
                <c:pt idx="23">
                  <c:v>0.95199359551910701</c:v>
                </c:pt>
                <c:pt idx="24">
                  <c:v>0.95140563005098377</c:v>
                </c:pt>
                <c:pt idx="25">
                  <c:v>0.95097450228818037</c:v>
                </c:pt>
                <c:pt idx="26">
                  <c:v>0.95098310474388026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583168"/>
        <c:axId val="40651584"/>
      </c:lineChart>
      <c:catAx>
        <c:axId val="4058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651584"/>
        <c:crosses val="autoZero"/>
        <c:auto val="1"/>
        <c:lblAlgn val="ctr"/>
        <c:lblOffset val="100"/>
        <c:noMultiLvlLbl val="0"/>
      </c:catAx>
      <c:valAx>
        <c:axId val="40651584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crossAx val="40583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78920420182378E-2"/>
          <c:y val="9.5889826520688892E-2"/>
          <c:w val="0.77716453228581328"/>
          <c:h val="0.83757191705618483"/>
        </c:manualLayout>
      </c:layout>
      <c:lineChart>
        <c:grouping val="standard"/>
        <c:varyColors val="0"/>
        <c:ser>
          <c:idx val="0"/>
          <c:order val="0"/>
          <c:tx>
            <c:strRef>
              <c:f>Data!$F$1</c:f>
              <c:strCache>
                <c:ptCount val="1"/>
                <c:pt idx="0">
                  <c:v>Asymmetric/Total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Data!$A$2:$A$28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</c:numCache>
            </c:numRef>
          </c:cat>
          <c:val>
            <c:numRef>
              <c:f>Data!$F$2:$F$28</c:f>
              <c:numCache>
                <c:formatCode>0.000000000000000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0.10378278585247498</c:v>
                </c:pt>
                <c:pt idx="6">
                  <c:v>4.7535848279344657E-2</c:v>
                </c:pt>
                <c:pt idx="7">
                  <c:v>0</c:v>
                </c:pt>
                <c:pt idx="8">
                  <c:v>5.6496855796120418E-2</c:v>
                </c:pt>
                <c:pt idx="9">
                  <c:v>3.1279937424971635E-2</c:v>
                </c:pt>
                <c:pt idx="10">
                  <c:v>3.3052282277328836E-2</c:v>
                </c:pt>
                <c:pt idx="11">
                  <c:v>4.983158760734261E-2</c:v>
                </c:pt>
                <c:pt idx="12">
                  <c:v>4.1388109881113973E-2</c:v>
                </c:pt>
                <c:pt idx="13">
                  <c:v>4.2016571664512892E-2</c:v>
                </c:pt>
                <c:pt idx="14">
                  <c:v>4.3323997796471655E-2</c:v>
                </c:pt>
                <c:pt idx="15">
                  <c:v>4.2286317976895804E-2</c:v>
                </c:pt>
                <c:pt idx="16">
                  <c:v>4.1578782921568219E-2</c:v>
                </c:pt>
                <c:pt idx="17">
                  <c:v>4.540699852414988E-2</c:v>
                </c:pt>
                <c:pt idx="18">
                  <c:v>4.5039053429681938E-2</c:v>
                </c:pt>
                <c:pt idx="19">
                  <c:v>4.586833751192277E-2</c:v>
                </c:pt>
                <c:pt idx="20">
                  <c:v>4.5861861588216937E-2</c:v>
                </c:pt>
                <c:pt idx="21">
                  <c:v>4.8078791976548255E-2</c:v>
                </c:pt>
                <c:pt idx="22">
                  <c:v>4.7874390961566378E-2</c:v>
                </c:pt>
                <c:pt idx="23">
                  <c:v>4.8006404480892981E-2</c:v>
                </c:pt>
                <c:pt idx="24">
                  <c:v>4.8594369949016211E-2</c:v>
                </c:pt>
                <c:pt idx="25">
                  <c:v>4.9025497711819625E-2</c:v>
                </c:pt>
                <c:pt idx="26">
                  <c:v>4.9016895256119811E-2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755456"/>
        <c:axId val="40653312"/>
      </c:lineChart>
      <c:catAx>
        <c:axId val="4475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653312"/>
        <c:crosses val="autoZero"/>
        <c:auto val="1"/>
        <c:lblAlgn val="ctr"/>
        <c:lblOffset val="100"/>
        <c:noMultiLvlLbl val="0"/>
      </c:catAx>
      <c:valAx>
        <c:axId val="40653312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crossAx val="44755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Fractional</a:t>
            </a:r>
            <a:r>
              <a:rPr lang="en-US" baseline="0" dirty="0"/>
              <a:t> Contributions by </a:t>
            </a:r>
            <a:r>
              <a:rPr lang="en-US" baseline="0" dirty="0" smtClean="0"/>
              <a:t>Power of Two Interval 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1953781399556193E-2"/>
          <c:y val="0.10070435636140164"/>
          <c:w val="0.75247380791862328"/>
          <c:h val="0.81825897093994637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Symmetric Fractional</c:v>
                </c:pt>
              </c:strCache>
            </c:strRef>
          </c:tx>
          <c:cat>
            <c:numRef>
              <c:f>Data!$A$2:$A$28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</c:numCache>
            </c:numRef>
          </c:cat>
          <c:val>
            <c:numRef>
              <c:f>Data!$B$2:$B$28</c:f>
              <c:numCache>
                <c:formatCode>0.000000000000000</c:formatCode>
                <c:ptCount val="27"/>
                <c:pt idx="0">
                  <c:v>0.83333333333333304</c:v>
                </c:pt>
                <c:pt idx="1">
                  <c:v>0.34285714285714203</c:v>
                </c:pt>
                <c:pt idx="2">
                  <c:v>0.16783216783216701</c:v>
                </c:pt>
                <c:pt idx="3">
                  <c:v>0.221674192365517</c:v>
                </c:pt>
                <c:pt idx="4">
                  <c:v>0.14816020032126001</c:v>
                </c:pt>
                <c:pt idx="5">
                  <c:v>0.128888198757492</c:v>
                </c:pt>
                <c:pt idx="6">
                  <c:v>0.119980569621898</c:v>
                </c:pt>
                <c:pt idx="7">
                  <c:v>0.117023058776247</c:v>
                </c:pt>
                <c:pt idx="8">
                  <c:v>9.5630553393945397E-2</c:v>
                </c:pt>
                <c:pt idx="9">
                  <c:v>9.0476771657207494E-2</c:v>
                </c:pt>
                <c:pt idx="10">
                  <c:v>8.3766377584880106E-2</c:v>
                </c:pt>
                <c:pt idx="11">
                  <c:v>7.4909111934957306E-2</c:v>
                </c:pt>
                <c:pt idx="12">
                  <c:v>7.1021387862430202E-2</c:v>
                </c:pt>
                <c:pt idx="13">
                  <c:v>6.5568263359649201E-2</c:v>
                </c:pt>
                <c:pt idx="14">
                  <c:v>6.1616971603331197E-2</c:v>
                </c:pt>
                <c:pt idx="15">
                  <c:v>5.80412382926686E-2</c:v>
                </c:pt>
                <c:pt idx="16">
                  <c:v>5.4669683216071602E-2</c:v>
                </c:pt>
                <c:pt idx="17">
                  <c:v>5.1623259093754002E-2</c:v>
                </c:pt>
                <c:pt idx="18">
                  <c:v>4.8917632342887402E-2</c:v>
                </c:pt>
                <c:pt idx="19">
                  <c:v>4.6542942470495098E-2</c:v>
                </c:pt>
                <c:pt idx="20">
                  <c:v>4.4372796853405998E-2</c:v>
                </c:pt>
                <c:pt idx="21">
                  <c:v>4.2301440984785797E-2</c:v>
                </c:pt>
                <c:pt idx="22">
                  <c:v>4.0515117220351199E-2</c:v>
                </c:pt>
                <c:pt idx="23">
                  <c:v>3.8864124476525201E-2</c:v>
                </c:pt>
                <c:pt idx="24">
                  <c:v>3.7308552148117603E-2</c:v>
                </c:pt>
                <c:pt idx="25">
                  <c:v>3.5887489651044102E-2</c:v>
                </c:pt>
                <c:pt idx="26">
                  <c:v>3.45845432221034E-2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* Fractional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Data!$A$2:$A$28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</c:numCache>
            </c:numRef>
          </c:cat>
          <c:val>
            <c:numRef>
              <c:f>Data!$C$2:$C$28</c:f>
              <c:numCache>
                <c:formatCode>0.000000000000000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1.4925373134328301E-2</c:v>
                </c:pt>
                <c:pt idx="6">
                  <c:v>5.9880239520958001E-3</c:v>
                </c:pt>
                <c:pt idx="7">
                  <c:v>0</c:v>
                </c:pt>
                <c:pt idx="8">
                  <c:v>5.72634613672622E-3</c:v>
                </c:pt>
                <c:pt idx="9">
                  <c:v>2.9214918377224201E-3</c:v>
                </c:pt>
                <c:pt idx="10">
                  <c:v>2.86330884962991E-3</c:v>
                </c:pt>
                <c:pt idx="11">
                  <c:v>3.9286087869151998E-3</c:v>
                </c:pt>
                <c:pt idx="12">
                  <c:v>3.0663514974709201E-3</c:v>
                </c:pt>
                <c:pt idx="13">
                  <c:v>2.8757842305843799E-3</c:v>
                </c:pt>
                <c:pt idx="14">
                  <c:v>2.7903841382236898E-3</c:v>
                </c:pt>
                <c:pt idx="15">
                  <c:v>2.5627181737989998E-3</c:v>
                </c:pt>
                <c:pt idx="16">
                  <c:v>2.3717117800887799E-3</c:v>
                </c:pt>
                <c:pt idx="17">
                  <c:v>2.45555670935976E-3</c:v>
                </c:pt>
                <c:pt idx="18">
                  <c:v>2.3071140915840701E-3</c:v>
                </c:pt>
                <c:pt idx="19">
                  <c:v>2.2374767319508701E-3</c:v>
                </c:pt>
                <c:pt idx="20">
                  <c:v>2.13283484397802E-3</c:v>
                </c:pt>
                <c:pt idx="21">
                  <c:v>2.1365236579177502E-3</c:v>
                </c:pt>
                <c:pt idx="22">
                  <c:v>2.0371645749762499E-3</c:v>
                </c:pt>
                <c:pt idx="23">
                  <c:v>1.9598103266634799E-3</c:v>
                </c:pt>
                <c:pt idx="24">
                  <c:v>1.90558635358363E-3</c:v>
                </c:pt>
                <c:pt idx="25">
                  <c:v>1.8501043272315301E-3</c:v>
                </c:pt>
                <c:pt idx="26">
                  <c:v>1.78260467945448E-3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Prime Fractional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cat>
            <c:numRef>
              <c:f>Data!$A$2:$A$28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</c:numCache>
            </c:numRef>
          </c:cat>
          <c:val>
            <c:numRef>
              <c:f>Data!$D$2:$D$28</c:f>
              <c:numCache>
                <c:formatCode>0.000000000000000</c:formatCode>
                <c:ptCount val="27"/>
                <c:pt idx="0">
                  <c:v>0.83333333333333304</c:v>
                </c:pt>
                <c:pt idx="1">
                  <c:v>0.34285714285714203</c:v>
                </c:pt>
                <c:pt idx="2">
                  <c:v>0.16783216783216701</c:v>
                </c:pt>
                <c:pt idx="3">
                  <c:v>0.221674192365517</c:v>
                </c:pt>
                <c:pt idx="4">
                  <c:v>0.14816020032126001</c:v>
                </c:pt>
                <c:pt idx="5">
                  <c:v>0.14381357189182029</c:v>
                </c:pt>
                <c:pt idx="6">
                  <c:v>0.12596859357399381</c:v>
                </c:pt>
                <c:pt idx="7">
                  <c:v>0.117023058776247</c:v>
                </c:pt>
                <c:pt idx="8">
                  <c:v>0.10135689953067162</c:v>
                </c:pt>
                <c:pt idx="9">
                  <c:v>9.3398263494929912E-2</c:v>
                </c:pt>
                <c:pt idx="10">
                  <c:v>8.6629686434510023E-2</c:v>
                </c:pt>
                <c:pt idx="11">
                  <c:v>7.8837720721872506E-2</c:v>
                </c:pt>
                <c:pt idx="12">
                  <c:v>7.4087739359901122E-2</c:v>
                </c:pt>
                <c:pt idx="13">
                  <c:v>6.8444047590233578E-2</c:v>
                </c:pt>
                <c:pt idx="14">
                  <c:v>6.4407355741554886E-2</c:v>
                </c:pt>
                <c:pt idx="15">
                  <c:v>6.0603956466467601E-2</c:v>
                </c:pt>
                <c:pt idx="16">
                  <c:v>5.7041394996160379E-2</c:v>
                </c:pt>
                <c:pt idx="17">
                  <c:v>5.4078815803113765E-2</c:v>
                </c:pt>
                <c:pt idx="18">
                  <c:v>5.1224746434471474E-2</c:v>
                </c:pt>
                <c:pt idx="19">
                  <c:v>4.8780419202445968E-2</c:v>
                </c:pt>
                <c:pt idx="20">
                  <c:v>4.6505631697384017E-2</c:v>
                </c:pt>
                <c:pt idx="21">
                  <c:v>4.4437964642703547E-2</c:v>
                </c:pt>
                <c:pt idx="22">
                  <c:v>4.2552281795327447E-2</c:v>
                </c:pt>
                <c:pt idx="23">
                  <c:v>4.0823934803188681E-2</c:v>
                </c:pt>
                <c:pt idx="24">
                  <c:v>3.9214138501701232E-2</c:v>
                </c:pt>
                <c:pt idx="25">
                  <c:v>3.7737593978275634E-2</c:v>
                </c:pt>
                <c:pt idx="26">
                  <c:v>3.6367147901557879E-2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586240"/>
        <c:axId val="40655616"/>
      </c:lineChart>
      <c:catAx>
        <c:axId val="4058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655616"/>
        <c:crosses val="autoZero"/>
        <c:auto val="1"/>
        <c:lblAlgn val="ctr"/>
        <c:lblOffset val="100"/>
        <c:noMultiLvlLbl val="0"/>
      </c:catAx>
      <c:valAx>
        <c:axId val="40655616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crossAx val="40586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Fractional</a:t>
            </a:r>
            <a:r>
              <a:rPr lang="en-US" baseline="0" dirty="0"/>
              <a:t> Contributions by </a:t>
            </a:r>
            <a:r>
              <a:rPr lang="en-US" baseline="0" dirty="0" smtClean="0"/>
              <a:t>Power of Two Interval </a:t>
            </a:r>
            <a:r>
              <a:rPr lang="en-US" baseline="0" dirty="0"/>
              <a:t>- Truncated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1881092988376456E-2"/>
          <c:y val="1.7856531283228842E-2"/>
          <c:w val="0.74000867079115107"/>
          <c:h val="0.92109772298816162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Symmetric Fractional</c:v>
                </c:pt>
              </c:strCache>
            </c:strRef>
          </c:tx>
          <c:cat>
            <c:numRef>
              <c:f>Data!$A$7:$A$28</c:f>
              <c:numCache>
                <c:formatCode>General</c:formatCode>
                <c:ptCount val="22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</c:numCache>
            </c:numRef>
          </c:cat>
          <c:val>
            <c:numRef>
              <c:f>Data!$B$7:$B$28</c:f>
              <c:numCache>
                <c:formatCode>0.000000000000000</c:formatCode>
                <c:ptCount val="22"/>
                <c:pt idx="0">
                  <c:v>0.128888198757492</c:v>
                </c:pt>
                <c:pt idx="1">
                  <c:v>0.119980569621898</c:v>
                </c:pt>
                <c:pt idx="2">
                  <c:v>0.117023058776247</c:v>
                </c:pt>
                <c:pt idx="3">
                  <c:v>9.5630553393945397E-2</c:v>
                </c:pt>
                <c:pt idx="4">
                  <c:v>9.0476771657207494E-2</c:v>
                </c:pt>
                <c:pt idx="5">
                  <c:v>8.3766377584880106E-2</c:v>
                </c:pt>
                <c:pt idx="6">
                  <c:v>7.4909111934957306E-2</c:v>
                </c:pt>
                <c:pt idx="7">
                  <c:v>7.1021387862430202E-2</c:v>
                </c:pt>
                <c:pt idx="8">
                  <c:v>6.5568263359649201E-2</c:v>
                </c:pt>
                <c:pt idx="9">
                  <c:v>6.1616971603331197E-2</c:v>
                </c:pt>
                <c:pt idx="10">
                  <c:v>5.80412382926686E-2</c:v>
                </c:pt>
                <c:pt idx="11">
                  <c:v>5.4669683216071602E-2</c:v>
                </c:pt>
                <c:pt idx="12">
                  <c:v>5.1623259093754002E-2</c:v>
                </c:pt>
                <c:pt idx="13">
                  <c:v>4.8917632342887402E-2</c:v>
                </c:pt>
                <c:pt idx="14">
                  <c:v>4.6542942470495098E-2</c:v>
                </c:pt>
                <c:pt idx="15">
                  <c:v>4.4372796853405998E-2</c:v>
                </c:pt>
                <c:pt idx="16">
                  <c:v>4.2301440984785797E-2</c:v>
                </c:pt>
                <c:pt idx="17">
                  <c:v>4.0515117220351199E-2</c:v>
                </c:pt>
                <c:pt idx="18">
                  <c:v>3.8864124476525201E-2</c:v>
                </c:pt>
                <c:pt idx="19">
                  <c:v>3.7308552148117603E-2</c:v>
                </c:pt>
                <c:pt idx="20">
                  <c:v>3.5887489651044102E-2</c:v>
                </c:pt>
                <c:pt idx="21">
                  <c:v>3.45845432221034E-2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* Fractional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Data!$A$7:$A$28</c:f>
              <c:numCache>
                <c:formatCode>General</c:formatCode>
                <c:ptCount val="22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</c:numCache>
            </c:numRef>
          </c:cat>
          <c:val>
            <c:numRef>
              <c:f>Data!$C$7:$C$28</c:f>
              <c:numCache>
                <c:formatCode>0.000000000000000</c:formatCode>
                <c:ptCount val="22"/>
                <c:pt idx="0">
                  <c:v>1.4925373134328301E-2</c:v>
                </c:pt>
                <c:pt idx="1">
                  <c:v>5.9880239520958001E-3</c:v>
                </c:pt>
                <c:pt idx="2">
                  <c:v>0</c:v>
                </c:pt>
                <c:pt idx="3">
                  <c:v>5.72634613672622E-3</c:v>
                </c:pt>
                <c:pt idx="4">
                  <c:v>2.9214918377224201E-3</c:v>
                </c:pt>
                <c:pt idx="5">
                  <c:v>2.86330884962991E-3</c:v>
                </c:pt>
                <c:pt idx="6">
                  <c:v>3.9286087869151998E-3</c:v>
                </c:pt>
                <c:pt idx="7">
                  <c:v>3.0663514974709201E-3</c:v>
                </c:pt>
                <c:pt idx="8">
                  <c:v>2.8757842305843799E-3</c:v>
                </c:pt>
                <c:pt idx="9">
                  <c:v>2.7903841382236898E-3</c:v>
                </c:pt>
                <c:pt idx="10">
                  <c:v>2.5627181737989998E-3</c:v>
                </c:pt>
                <c:pt idx="11">
                  <c:v>2.3717117800887799E-3</c:v>
                </c:pt>
                <c:pt idx="12">
                  <c:v>2.45555670935976E-3</c:v>
                </c:pt>
                <c:pt idx="13">
                  <c:v>2.3071140915840701E-3</c:v>
                </c:pt>
                <c:pt idx="14">
                  <c:v>2.2374767319508701E-3</c:v>
                </c:pt>
                <c:pt idx="15">
                  <c:v>2.13283484397802E-3</c:v>
                </c:pt>
                <c:pt idx="16">
                  <c:v>2.1365236579177502E-3</c:v>
                </c:pt>
                <c:pt idx="17">
                  <c:v>2.0371645749762499E-3</c:v>
                </c:pt>
                <c:pt idx="18">
                  <c:v>1.9598103266634799E-3</c:v>
                </c:pt>
                <c:pt idx="19">
                  <c:v>1.90558635358363E-3</c:v>
                </c:pt>
                <c:pt idx="20">
                  <c:v>1.8501043272315301E-3</c:v>
                </c:pt>
                <c:pt idx="21">
                  <c:v>1.78260467945448E-3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Prime Fractional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Data!$A$7:$A$28</c:f>
              <c:numCache>
                <c:formatCode>General</c:formatCode>
                <c:ptCount val="22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</c:numCache>
            </c:numRef>
          </c:cat>
          <c:val>
            <c:numRef>
              <c:f>Data!$D$7:$D$28</c:f>
              <c:numCache>
                <c:formatCode>0.000000000000000</c:formatCode>
                <c:ptCount val="22"/>
                <c:pt idx="0">
                  <c:v>0.14381357189182029</c:v>
                </c:pt>
                <c:pt idx="1">
                  <c:v>0.12596859357399381</c:v>
                </c:pt>
                <c:pt idx="2">
                  <c:v>0.117023058776247</c:v>
                </c:pt>
                <c:pt idx="3">
                  <c:v>0.10135689953067162</c:v>
                </c:pt>
                <c:pt idx="4">
                  <c:v>9.3398263494929912E-2</c:v>
                </c:pt>
                <c:pt idx="5">
                  <c:v>8.6629686434510023E-2</c:v>
                </c:pt>
                <c:pt idx="6">
                  <c:v>7.8837720721872506E-2</c:v>
                </c:pt>
                <c:pt idx="7">
                  <c:v>7.4087739359901122E-2</c:v>
                </c:pt>
                <c:pt idx="8">
                  <c:v>6.8444047590233578E-2</c:v>
                </c:pt>
                <c:pt idx="9">
                  <c:v>6.4407355741554886E-2</c:v>
                </c:pt>
                <c:pt idx="10">
                  <c:v>6.0603956466467601E-2</c:v>
                </c:pt>
                <c:pt idx="11">
                  <c:v>5.7041394996160379E-2</c:v>
                </c:pt>
                <c:pt idx="12">
                  <c:v>5.4078815803113765E-2</c:v>
                </c:pt>
                <c:pt idx="13">
                  <c:v>5.1224746434471474E-2</c:v>
                </c:pt>
                <c:pt idx="14">
                  <c:v>4.8780419202445968E-2</c:v>
                </c:pt>
                <c:pt idx="15">
                  <c:v>4.6505631697384017E-2</c:v>
                </c:pt>
                <c:pt idx="16">
                  <c:v>4.4437964642703547E-2</c:v>
                </c:pt>
                <c:pt idx="17">
                  <c:v>4.2552281795327447E-2</c:v>
                </c:pt>
                <c:pt idx="18">
                  <c:v>4.0823934803188681E-2</c:v>
                </c:pt>
                <c:pt idx="19">
                  <c:v>3.9214138501701232E-2</c:v>
                </c:pt>
                <c:pt idx="20">
                  <c:v>3.7737593978275634E-2</c:v>
                </c:pt>
                <c:pt idx="21">
                  <c:v>3.6367147901557879E-2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162688"/>
        <c:axId val="40751616"/>
      </c:lineChart>
      <c:catAx>
        <c:axId val="4216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751616"/>
        <c:crosses val="autoZero"/>
        <c:auto val="1"/>
        <c:lblAlgn val="ctr"/>
        <c:lblOffset val="100"/>
        <c:noMultiLvlLbl val="0"/>
      </c:catAx>
      <c:valAx>
        <c:axId val="40751616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crossAx val="42162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197676679303975E-2"/>
          <c:y val="1.4003575640001521E-2"/>
          <c:w val="0.83218503937007871"/>
          <c:h val="0.91476263836585647"/>
        </c:manualLayout>
      </c:layout>
      <c:lineChart>
        <c:grouping val="stack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val>
            <c:numRef>
              <c:f>Sheet5!$D$2:$D$28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0.11580092885316019</c:v>
                </c:pt>
                <c:pt idx="6">
                  <c:v>4.9908280740508411E-2</c:v>
                </c:pt>
                <c:pt idx="7">
                  <c:v>0</c:v>
                </c:pt>
                <c:pt idx="8">
                  <c:v>5.9879880785974504E-2</c:v>
                </c:pt>
                <c:pt idx="9">
                  <c:v>3.2289965526081967E-2</c:v>
                </c:pt>
                <c:pt idx="10">
                  <c:v>3.4182077967123879E-2</c:v>
                </c:pt>
                <c:pt idx="11">
                  <c:v>5.2445005493141662E-2</c:v>
                </c:pt>
                <c:pt idx="12">
                  <c:v>4.3175043318084715E-2</c:v>
                </c:pt>
                <c:pt idx="13">
                  <c:v>4.3859392993381326E-2</c:v>
                </c:pt>
                <c:pt idx="14">
                  <c:v>4.5285966927865587E-2</c:v>
                </c:pt>
                <c:pt idx="15">
                  <c:v>4.4153402807787893E-2</c:v>
                </c:pt>
                <c:pt idx="16">
                  <c:v>4.3382577702435858E-2</c:v>
                </c:pt>
                <c:pt idx="17">
                  <c:v>4.7566867192560931E-2</c:v>
                </c:pt>
                <c:pt idx="18">
                  <c:v>4.7163241168591087E-2</c:v>
                </c:pt>
                <c:pt idx="19">
                  <c:v>4.8073383700853692E-2</c:v>
                </c:pt>
                <c:pt idx="20">
                  <c:v>4.8066270220113616E-2</c:v>
                </c:pt>
                <c:pt idx="21">
                  <c:v>5.0507112953579424E-2</c:v>
                </c:pt>
                <c:pt idx="22">
                  <c:v>5.0281591532776296E-2</c:v>
                </c:pt>
                <c:pt idx="23">
                  <c:v>5.042723470709469E-2</c:v>
                </c:pt>
                <c:pt idx="24">
                  <c:v>5.1076395192671022E-2</c:v>
                </c:pt>
                <c:pt idx="25">
                  <c:v>5.1552904514113977E-2</c:v>
                </c:pt>
                <c:pt idx="26">
                  <c:v>5.1543392318542922E-2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160128"/>
        <c:axId val="40752768"/>
      </c:lineChart>
      <c:catAx>
        <c:axId val="42160128"/>
        <c:scaling>
          <c:orientation val="minMax"/>
        </c:scaling>
        <c:delete val="0"/>
        <c:axPos val="b"/>
        <c:majorTickMark val="out"/>
        <c:minorTickMark val="none"/>
        <c:tickLblPos val="nextTo"/>
        <c:crossAx val="40752768"/>
        <c:crosses val="autoZero"/>
        <c:auto val="1"/>
        <c:lblAlgn val="ctr"/>
        <c:lblOffset val="100"/>
        <c:noMultiLvlLbl val="0"/>
      </c:catAx>
      <c:valAx>
        <c:axId val="40752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160128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029285812957593E-2"/>
          <c:y val="9.6716407807011379E-2"/>
          <c:w val="0.88370783257355989"/>
          <c:h val="0.82905944513031216"/>
        </c:manualLayout>
      </c:layout>
      <c:lineChart>
        <c:grouping val="standard"/>
        <c:varyColors val="0"/>
        <c:ser>
          <c:idx val="0"/>
          <c:order val="0"/>
          <c:tx>
            <c:strRef>
              <c:f>Sheet1!$F$5</c:f>
              <c:strCache>
                <c:ptCount val="1"/>
                <c:pt idx="0">
                  <c:v>Ratio</c:v>
                </c:pt>
              </c:strCache>
            </c:strRef>
          </c:tx>
          <c:cat>
            <c:numRef>
              <c:f>Sheet1!$C$6:$C$73</c:f>
              <c:numCache>
                <c:formatCode>General</c:formatCode>
                <c:ptCount val="6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</c:numCache>
            </c:numRef>
          </c:cat>
          <c:val>
            <c:numRef>
              <c:f>Sheet1!$F$6:$F$73</c:f>
              <c:numCache>
                <c:formatCode>General</c:formatCode>
                <c:ptCount val="68"/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3.125E-2</c:v>
                </c:pt>
                <c:pt idx="24">
                  <c:v>3.8461538461538464E-2</c:v>
                </c:pt>
                <c:pt idx="25">
                  <c:v>7.8947368421052627E-2</c:v>
                </c:pt>
                <c:pt idx="26">
                  <c:v>2.3529411764705882E-2</c:v>
                </c:pt>
                <c:pt idx="27">
                  <c:v>6.4814814814814811E-2</c:v>
                </c:pt>
                <c:pt idx="28">
                  <c:v>4.6242774566473986E-2</c:v>
                </c:pt>
                <c:pt idx="29">
                  <c:v>2.8846153846153848E-2</c:v>
                </c:pt>
                <c:pt idx="30">
                  <c:v>4.7244094488188976E-2</c:v>
                </c:pt>
                <c:pt idx="31">
                  <c:v>3.3536585365853661E-2</c:v>
                </c:pt>
                <c:pt idx="32">
                  <c:v>4.9065420560747662E-2</c:v>
                </c:pt>
                <c:pt idx="33">
                  <c:v>4.2628774422735348E-2</c:v>
                </c:pt>
                <c:pt idx="34">
                  <c:v>3.896103896103896E-2</c:v>
                </c:pt>
                <c:pt idx="35">
                  <c:v>3.7715517241379309E-2</c:v>
                </c:pt>
                <c:pt idx="36">
                  <c:v>3.9823008849557522E-2</c:v>
                </c:pt>
                <c:pt idx="37">
                  <c:v>4.676753782668501E-2</c:v>
                </c:pt>
                <c:pt idx="38">
                  <c:v>4.5769026077700906E-2</c:v>
                </c:pt>
                <c:pt idx="39">
                  <c:v>4.7158403869407499E-2</c:v>
                </c:pt>
                <c:pt idx="40">
                  <c:v>5.4421768707482991E-2</c:v>
                </c:pt>
                <c:pt idx="41">
                  <c:v>4.9471661863592697E-2</c:v>
                </c:pt>
                <c:pt idx="42">
                  <c:v>4.9703689543108394E-2</c:v>
                </c:pt>
                <c:pt idx="43">
                  <c:v>5.3701015965166909E-2</c:v>
                </c:pt>
                <c:pt idx="44">
                  <c:v>5.1609260304912481E-2</c:v>
                </c:pt>
                <c:pt idx="45">
                  <c:v>4.9960208683349543E-2</c:v>
                </c:pt>
                <c:pt idx="46">
                  <c:v>5.0318685005031866E-2</c:v>
                </c:pt>
                <c:pt idx="47">
                  <c:v>5.0293857596088835E-2</c:v>
                </c:pt>
                <c:pt idx="48">
                  <c:v>5.27555910543131E-2</c:v>
                </c:pt>
                <c:pt idx="49">
                  <c:v>4.7791478070859997E-2</c:v>
                </c:pt>
                <c:pt idx="50">
                  <c:v>4.7530938363570828E-2</c:v>
                </c:pt>
                <c:pt idx="51">
                  <c:v>5.2913796313535655E-2</c:v>
                </c:pt>
                <c:pt idx="52">
                  <c:v>5.3139407088108936E-2</c:v>
                </c:pt>
                <c:pt idx="53">
                  <c:v>5.028061560047354E-2</c:v>
                </c:pt>
                <c:pt idx="54">
                  <c:v>4.7729947872877078E-2</c:v>
                </c:pt>
                <c:pt idx="55">
                  <c:v>5.4015608532319487E-2</c:v>
                </c:pt>
                <c:pt idx="56">
                  <c:v>5.3272571690115622E-2</c:v>
                </c:pt>
                <c:pt idx="57">
                  <c:v>5.1013240280525361E-2</c:v>
                </c:pt>
                <c:pt idx="58">
                  <c:v>5.0310010406555257E-2</c:v>
                </c:pt>
                <c:pt idx="59">
                  <c:v>5.1473035859101499E-2</c:v>
                </c:pt>
                <c:pt idx="60">
                  <c:v>5.415665692992274E-2</c:v>
                </c:pt>
                <c:pt idx="61">
                  <c:v>5.2456557330995308E-2</c:v>
                </c:pt>
                <c:pt idx="62">
                  <c:v>4.8557008721996239E-2</c:v>
                </c:pt>
                <c:pt idx="63">
                  <c:v>5.0896027275535535E-2</c:v>
                </c:pt>
                <c:pt idx="64">
                  <c:v>5.370627659667427E-2</c:v>
                </c:pt>
                <c:pt idx="65">
                  <c:v>5.0034229906955878E-2</c:v>
                </c:pt>
                <c:pt idx="66">
                  <c:v>5.0401992780096015E-2</c:v>
                </c:pt>
                <c:pt idx="67">
                  <c:v>5.4104020256850391E-2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753920"/>
        <c:axId val="40753920"/>
      </c:lineChart>
      <c:catAx>
        <c:axId val="4475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753920"/>
        <c:crosses val="autoZero"/>
        <c:auto val="1"/>
        <c:lblAlgn val="ctr"/>
        <c:lblOffset val="100"/>
        <c:noMultiLvlLbl val="0"/>
      </c:catAx>
      <c:valAx>
        <c:axId val="40753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753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Ratio of Fermat </a:t>
            </a:r>
            <a:r>
              <a:rPr lang="en-US" dirty="0" smtClean="0"/>
              <a:t>Pseudo-primes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/ Fermat Pseudo-primes</a:t>
            </a:r>
          </a:p>
          <a:p>
            <a:pPr>
              <a:defRPr/>
            </a:pPr>
            <a:r>
              <a:rPr lang="en-US" dirty="0" smtClean="0"/>
              <a:t>By Power of Two</a:t>
            </a:r>
            <a:r>
              <a:rPr lang="en-US" baseline="0" dirty="0" smtClean="0"/>
              <a:t> Interval</a:t>
            </a:r>
            <a:endParaRPr lang="en-US" dirty="0"/>
          </a:p>
        </c:rich>
      </c:tx>
      <c:layout>
        <c:manualLayout>
          <c:xMode val="edge"/>
          <c:yMode val="edge"/>
          <c:x val="0.14507994770298704"/>
          <c:y val="2.8708737324037795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Sheet1!$D$1</c:f>
              <c:strCache>
                <c:ptCount val="1"/>
              </c:strCache>
            </c:strRef>
          </c:tx>
          <c:cat>
            <c:numRef>
              <c:f>Sheet1!$A$2:$A$22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cat>
          <c:val>
            <c:numRef>
              <c:f>Sheet1!$D$2:$D$22</c:f>
              <c:numCache>
                <c:formatCode>General</c:formatCode>
                <c:ptCount val="21"/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0.16666666666666666</c:v>
                </c:pt>
                <c:pt idx="14">
                  <c:v>7.1428571428571425E-2</c:v>
                </c:pt>
                <c:pt idx="15">
                  <c:v>4.7619047619047616E-2</c:v>
                </c:pt>
                <c:pt idx="16">
                  <c:v>3.2258064516129031E-2</c:v>
                </c:pt>
                <c:pt idx="17">
                  <c:v>2.4390243902439025E-2</c:v>
                </c:pt>
                <c:pt idx="18">
                  <c:v>9.375E-2</c:v>
                </c:pt>
                <c:pt idx="19">
                  <c:v>0.03</c:v>
                </c:pt>
                <c:pt idx="20">
                  <c:v>2.3622047244094488E-2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754944"/>
        <c:axId val="90007232"/>
      </c:lineChart>
      <c:catAx>
        <c:axId val="4475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007232"/>
        <c:crosses val="autoZero"/>
        <c:auto val="1"/>
        <c:lblAlgn val="ctr"/>
        <c:lblOffset val="100"/>
        <c:noMultiLvlLbl val="0"/>
      </c:catAx>
      <c:valAx>
        <c:axId val="9000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754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0.3082</cdr:x>
      <cdr:y>0.83434</cdr:y>
    </cdr:from>
    <cdr:to>
      <cdr:x>0.43237</cdr:x>
      <cdr:y>0.93333</cdr:y>
    </cdr:to>
    <cdr:cxnSp macro="">
      <cdr:nvCxnSpPr>
        <cdr:cNvPr id="33" name="Straight Connector 32"/>
        <cdr:cNvCxnSpPr/>
      </cdr:nvCxnSpPr>
      <cdr:spPr>
        <a:xfrm xmlns:a="http://schemas.openxmlformats.org/drawingml/2006/main" flipH="1" flipV="1">
          <a:off x="1323975" y="3933826"/>
          <a:ext cx="533400" cy="4667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0.18404</cdr:x>
      <cdr:y>0.6303</cdr:y>
    </cdr:from>
    <cdr:to>
      <cdr:x>0.43459</cdr:x>
      <cdr:y>0.83232</cdr:y>
    </cdr:to>
    <cdr:cxnSp macro="">
      <cdr:nvCxnSpPr>
        <cdr:cNvPr id="37" name="Straight Connector 36"/>
        <cdr:cNvCxnSpPr/>
      </cdr:nvCxnSpPr>
      <cdr:spPr>
        <a:xfrm xmlns:a="http://schemas.openxmlformats.org/drawingml/2006/main">
          <a:off x="790575" y="2971801"/>
          <a:ext cx="1076325" cy="9525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0.18404</cdr:x>
      <cdr:y>0.12929</cdr:y>
    </cdr:from>
    <cdr:to>
      <cdr:x>0.68293</cdr:x>
      <cdr:y>0.53535</cdr:y>
    </cdr:to>
    <cdr:cxnSp macro="">
      <cdr:nvCxnSpPr>
        <cdr:cNvPr id="39" name="Straight Connector 38"/>
        <cdr:cNvCxnSpPr/>
      </cdr:nvCxnSpPr>
      <cdr:spPr>
        <a:xfrm xmlns:a="http://schemas.openxmlformats.org/drawingml/2006/main">
          <a:off x="790575" y="609601"/>
          <a:ext cx="2143125" cy="19145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0.18404</cdr:x>
      <cdr:y>0.2303</cdr:y>
    </cdr:from>
    <cdr:to>
      <cdr:x>0.55876</cdr:x>
      <cdr:y>0.53131</cdr:y>
    </cdr:to>
    <cdr:cxnSp macro="">
      <cdr:nvCxnSpPr>
        <cdr:cNvPr id="41" name="Straight Connector 40"/>
        <cdr:cNvCxnSpPr/>
      </cdr:nvCxnSpPr>
      <cdr:spPr>
        <a:xfrm xmlns:a="http://schemas.openxmlformats.org/drawingml/2006/main">
          <a:off x="790575" y="1085851"/>
          <a:ext cx="1609725" cy="14192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0.3082</cdr:x>
      <cdr:y>0.43434</cdr:y>
    </cdr:from>
    <cdr:to>
      <cdr:x>0.56319</cdr:x>
      <cdr:y>0.63232</cdr:y>
    </cdr:to>
    <cdr:cxnSp macro="">
      <cdr:nvCxnSpPr>
        <cdr:cNvPr id="43" name="Straight Connector 42"/>
        <cdr:cNvCxnSpPr/>
      </cdr:nvCxnSpPr>
      <cdr:spPr>
        <a:xfrm xmlns:a="http://schemas.openxmlformats.org/drawingml/2006/main">
          <a:off x="1323975" y="2047876"/>
          <a:ext cx="1095375" cy="9334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0.18404</cdr:x>
      <cdr:y>0.4303</cdr:y>
    </cdr:from>
    <cdr:to>
      <cdr:x>0.43459</cdr:x>
      <cdr:y>0.63434</cdr:y>
    </cdr:to>
    <cdr:cxnSp macro="">
      <cdr:nvCxnSpPr>
        <cdr:cNvPr id="45" name="Straight Connector 44"/>
        <cdr:cNvCxnSpPr/>
      </cdr:nvCxnSpPr>
      <cdr:spPr>
        <a:xfrm xmlns:a="http://schemas.openxmlformats.org/drawingml/2006/main">
          <a:off x="790575" y="2028826"/>
          <a:ext cx="1076325" cy="9620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0.31042</cdr:x>
      <cdr:y>0.6303</cdr:y>
    </cdr:from>
    <cdr:to>
      <cdr:x>0.43459</cdr:x>
      <cdr:y>0.73535</cdr:y>
    </cdr:to>
    <cdr:cxnSp macro="">
      <cdr:nvCxnSpPr>
        <cdr:cNvPr id="47" name="Straight Connector 46"/>
        <cdr:cNvCxnSpPr/>
      </cdr:nvCxnSpPr>
      <cdr:spPr>
        <a:xfrm xmlns:a="http://schemas.openxmlformats.org/drawingml/2006/main">
          <a:off x="1333500" y="2971801"/>
          <a:ext cx="533400" cy="4953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8047FE3-DCCF-4BC2-826D-197C4E5916F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93BFF41-61E4-41D8-AF19-71CE7BF4B2B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FE3-DCCF-4BC2-826D-197C4E5916F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FF41-61E4-41D8-AF19-71CE7BF4B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FE3-DCCF-4BC2-826D-197C4E5916F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FF41-61E4-41D8-AF19-71CE7BF4B2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FE3-DCCF-4BC2-826D-197C4E5916F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FF41-61E4-41D8-AF19-71CE7BF4B2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8047FE3-DCCF-4BC2-826D-197C4E5916F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93BFF41-61E4-41D8-AF19-71CE7BF4B2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FE3-DCCF-4BC2-826D-197C4E5916F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FF41-61E4-41D8-AF19-71CE7BF4B2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FE3-DCCF-4BC2-826D-197C4E5916F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FF41-61E4-41D8-AF19-71CE7BF4B2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FE3-DCCF-4BC2-826D-197C4E5916F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FF41-61E4-41D8-AF19-71CE7BF4B2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FE3-DCCF-4BC2-826D-197C4E5916F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FF41-61E4-41D8-AF19-71CE7BF4B2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FE3-DCCF-4BC2-826D-197C4E5916F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FF41-61E4-41D8-AF19-71CE7BF4B2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FE3-DCCF-4BC2-826D-197C4E5916F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FF41-61E4-41D8-AF19-71CE7BF4B2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047FE3-DCCF-4BC2-826D-197C4E5916F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3BFF41-61E4-41D8-AF19-71CE7BF4B2B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oeis.org/A199824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502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Properties of symmetric primes with implications for primality testing for extremely large numbers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dirty="0" smtClean="0"/>
              <a:t>Brad Clardy </a:t>
            </a:r>
            <a:br>
              <a:rPr lang="en-US" dirty="0" smtClean="0"/>
            </a:br>
            <a:r>
              <a:rPr lang="en-US" dirty="0" err="1" smtClean="0"/>
              <a:t>Xalgos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DIMACS Workshop on Mathematics of Post –Quantum Cryptography</a:t>
            </a:r>
            <a:br>
              <a:rPr lang="en-US" sz="2000" dirty="0" smtClean="0"/>
            </a:br>
            <a:r>
              <a:rPr lang="en-US" sz="2000" dirty="0" smtClean="0"/>
              <a:t>January 12, 2015</a:t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479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96993290"/>
              </p:ext>
            </p:extLst>
          </p:nvPr>
        </p:nvGraphicFramePr>
        <p:xfrm>
          <a:off x="228600" y="228600"/>
          <a:ext cx="8458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2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32625848"/>
              </p:ext>
            </p:extLst>
          </p:nvPr>
        </p:nvGraphicFramePr>
        <p:xfrm>
          <a:off x="228600" y="228600"/>
          <a:ext cx="84582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457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28600"/>
            <a:ext cx="4040188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Symmetric/all Primes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304800"/>
            <a:ext cx="4041775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>
                <a:solidFill>
                  <a:schemeClr val="tx1"/>
                </a:solidFill>
              </a:rPr>
              <a:t>/all Primes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12061690"/>
              </p:ext>
            </p:extLst>
          </p:nvPr>
        </p:nvGraphicFramePr>
        <p:xfrm>
          <a:off x="457200" y="1295400"/>
          <a:ext cx="403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81948259"/>
              </p:ext>
            </p:extLst>
          </p:nvPr>
        </p:nvGraphicFramePr>
        <p:xfrm>
          <a:off x="4267200" y="2057400"/>
          <a:ext cx="4800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49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6607782"/>
              </p:ext>
            </p:extLst>
          </p:nvPr>
        </p:nvGraphicFramePr>
        <p:xfrm>
          <a:off x="152400" y="2286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86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16872825"/>
              </p:ext>
            </p:extLst>
          </p:nvPr>
        </p:nvGraphicFramePr>
        <p:xfrm>
          <a:off x="152400" y="2286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1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dirty="0" smtClean="0"/>
              <a:t>Ratio of Fractional Contributions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/symmetric </a:t>
            </a:r>
            <a:br>
              <a:rPr lang="en-US" sz="2400" dirty="0" smtClean="0"/>
            </a:br>
            <a:r>
              <a:rPr lang="en-US" sz="2400" dirty="0" smtClean="0"/>
              <a:t>by Power of Two Interval</a:t>
            </a:r>
            <a:br>
              <a:rPr lang="en-US" sz="2400" dirty="0" smtClean="0"/>
            </a:br>
            <a:r>
              <a:rPr lang="en-US" sz="2400" dirty="0" smtClean="0"/>
              <a:t>1 at 2^n where n=e^(4.77*10^9)?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67290"/>
              </p:ext>
            </p:extLst>
          </p:nvPr>
        </p:nvGraphicFramePr>
        <p:xfrm>
          <a:off x="457200" y="11430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075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Carmichael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Carmichael by Power of Two Interval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796095"/>
              </p:ext>
            </p:extLst>
          </p:nvPr>
        </p:nvGraphicFramePr>
        <p:xfrm>
          <a:off x="381000" y="1295400"/>
          <a:ext cx="8305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449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56335"/>
              </p:ext>
            </p:extLst>
          </p:nvPr>
        </p:nvGraphicFramePr>
        <p:xfrm>
          <a:off x="228600" y="304800"/>
          <a:ext cx="8458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51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Twin Primes Below 2000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x axis is number of prime connections</a:t>
            </a:r>
            <a:b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y axis is number of composite connections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7266480"/>
              </p:ext>
            </p:extLst>
          </p:nvPr>
        </p:nvGraphicFramePr>
        <p:xfrm>
          <a:off x="2133600" y="1752600"/>
          <a:ext cx="46482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525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35344428"/>
              </p:ext>
            </p:extLst>
          </p:nvPr>
        </p:nvGraphicFramePr>
        <p:xfrm>
          <a:off x="304800" y="533400"/>
          <a:ext cx="8382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392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Why a new primality test matters</a:t>
            </a:r>
          </a:p>
          <a:p>
            <a:pPr algn="just"/>
            <a:endParaRPr lang="en-US" sz="1100" dirty="0"/>
          </a:p>
          <a:p>
            <a:pPr algn="just"/>
            <a:r>
              <a:rPr lang="en-US" sz="1200" dirty="0"/>
              <a:t>There are many primality tests in use, both probabilistic and deterministic. The type of test </a:t>
            </a:r>
            <a:r>
              <a:rPr lang="en-US" sz="1200" dirty="0" smtClean="0"/>
              <a:t>used depends </a:t>
            </a:r>
            <a:r>
              <a:rPr lang="en-US" sz="1200" dirty="0"/>
              <a:t>on the nature of the application. If 100% certainty is required, such as in publishing a </a:t>
            </a:r>
            <a:r>
              <a:rPr lang="en-US" sz="1200" dirty="0" smtClean="0"/>
              <a:t>new record </a:t>
            </a:r>
            <a:r>
              <a:rPr lang="en-US" sz="1200" dirty="0"/>
              <a:t>prime, then a deterministic test is necessary, but it comes at a cost. Deterministic tests are </a:t>
            </a:r>
            <a:r>
              <a:rPr lang="en-US" sz="1200" dirty="0" smtClean="0"/>
              <a:t>much slower </a:t>
            </a:r>
            <a:r>
              <a:rPr lang="en-US" sz="1200" dirty="0"/>
              <a:t>and become increasingly more impractical the larger the number. Probabilistic tests are </a:t>
            </a:r>
            <a:r>
              <a:rPr lang="en-US" sz="1200" dirty="0" smtClean="0"/>
              <a:t>much quicker </a:t>
            </a:r>
            <a:r>
              <a:rPr lang="en-US" sz="1200" dirty="0"/>
              <a:t>but run the risk of returning “false positives” that are, in fact, strong pseudo primes </a:t>
            </a:r>
            <a:r>
              <a:rPr lang="en-US" sz="1200" dirty="0" smtClean="0"/>
              <a:t>or Carmichael </a:t>
            </a:r>
            <a:r>
              <a:rPr lang="en-US" sz="1200" dirty="0"/>
              <a:t>numbers. This can be minimized by repeated application of a probabilistic tests and </a:t>
            </a:r>
            <a:r>
              <a:rPr lang="en-US" sz="1200" dirty="0" smtClean="0"/>
              <a:t>then testing </a:t>
            </a:r>
            <a:r>
              <a:rPr lang="en-US" sz="1200" dirty="0"/>
              <a:t>some small primes as factors.</a:t>
            </a:r>
          </a:p>
          <a:p>
            <a:pPr algn="just"/>
            <a:endParaRPr lang="en-US" sz="1200" dirty="0"/>
          </a:p>
          <a:p>
            <a:pPr algn="just"/>
            <a:r>
              <a:rPr lang="en-US" sz="1200" dirty="0"/>
              <a:t>Large primes are at the heart of public </a:t>
            </a:r>
            <a:r>
              <a:rPr lang="en-US" sz="1200" dirty="0" smtClean="0"/>
              <a:t>many encryption </a:t>
            </a:r>
            <a:r>
              <a:rPr lang="en-US" sz="1200" dirty="0"/>
              <a:t>methods. C</a:t>
            </a:r>
            <a:r>
              <a:rPr lang="en-US" sz="1200" dirty="0" smtClean="0"/>
              <a:t>onventional wisdom is that </a:t>
            </a:r>
            <a:r>
              <a:rPr lang="en-US" sz="1200" dirty="0"/>
              <a:t>the size of primes in use and the methods of determining primality are adequate for </a:t>
            </a:r>
            <a:r>
              <a:rPr lang="en-US" sz="1200" dirty="0" smtClean="0"/>
              <a:t>most purposes</a:t>
            </a:r>
            <a:r>
              <a:rPr lang="en-US" sz="1200" dirty="0"/>
              <a:t>, but that may soon change. Quantum computing is on the horizon and with it comes </a:t>
            </a:r>
            <a:r>
              <a:rPr lang="en-US" sz="1200" dirty="0" smtClean="0"/>
              <a:t>the prospect </a:t>
            </a:r>
            <a:r>
              <a:rPr lang="en-US" sz="1200" dirty="0"/>
              <a:t>that all current encryption schemes based on “large primes”, will not be large enough. It </a:t>
            </a:r>
            <a:r>
              <a:rPr lang="en-US" sz="1200" dirty="0" smtClean="0"/>
              <a:t>is possible </a:t>
            </a:r>
            <a:r>
              <a:rPr lang="en-US" sz="1200" dirty="0"/>
              <a:t>that private and secure communications encrypted using current methodologies, which </a:t>
            </a:r>
            <a:r>
              <a:rPr lang="en-US" sz="1200" dirty="0" smtClean="0"/>
              <a:t>may have </a:t>
            </a:r>
            <a:r>
              <a:rPr lang="en-US" sz="1200" dirty="0"/>
              <a:t>been intercepted in transit and stored, could be almost instantly cracked with the advent of </a:t>
            </a:r>
            <a:r>
              <a:rPr lang="en-US" sz="1200" dirty="0" smtClean="0"/>
              <a:t>a viable quantum computer.</a:t>
            </a:r>
            <a:endParaRPr lang="en-US" sz="1200" dirty="0"/>
          </a:p>
          <a:p>
            <a:pPr algn="just"/>
            <a:endParaRPr lang="en-US" sz="1200" dirty="0"/>
          </a:p>
          <a:p>
            <a:pPr algn="just"/>
            <a:r>
              <a:rPr lang="en-US" sz="1200" dirty="0"/>
              <a:t>While quantum technology may also provide some new tools for facilitating secure </a:t>
            </a:r>
            <a:r>
              <a:rPr lang="en-US" sz="1200" dirty="0" smtClean="0"/>
              <a:t>communication, they </a:t>
            </a:r>
            <a:r>
              <a:rPr lang="en-US" sz="1200" dirty="0"/>
              <a:t>aren't here yet. This creates a gap of vulnerability in the time between now and the introduction </a:t>
            </a:r>
            <a:r>
              <a:rPr lang="en-US" sz="1200" dirty="0" smtClean="0"/>
              <a:t>of quantum </a:t>
            </a:r>
            <a:r>
              <a:rPr lang="en-US" sz="1200" dirty="0"/>
              <a:t>computing. Even without the super computers of the future it has become clear that a lot </a:t>
            </a:r>
            <a:r>
              <a:rPr lang="en-US" sz="1200" dirty="0" smtClean="0"/>
              <a:t>of data </a:t>
            </a:r>
            <a:r>
              <a:rPr lang="en-US" sz="1200" dirty="0"/>
              <a:t>is not as secure as was once thought. Stories of hacked systems, cracked credit card </a:t>
            </a:r>
            <a:r>
              <a:rPr lang="en-US" sz="1200" dirty="0" smtClean="0"/>
              <a:t>information and </a:t>
            </a:r>
            <a:r>
              <a:rPr lang="en-US" sz="1200" dirty="0"/>
              <a:t>identity theft are daily news items. While increasing the length of the primes used by a few </a:t>
            </a:r>
            <a:r>
              <a:rPr lang="en-US" sz="1200" dirty="0" smtClean="0"/>
              <a:t>bits may </a:t>
            </a:r>
            <a:r>
              <a:rPr lang="en-US" sz="1200" dirty="0"/>
              <a:t>yield a little more security, this will clearly not be adequate for what is coming. </a:t>
            </a:r>
            <a:r>
              <a:rPr lang="en-US" sz="1200" dirty="0" smtClean="0"/>
              <a:t> Either entirely new </a:t>
            </a:r>
            <a:r>
              <a:rPr lang="en-US" sz="1200" dirty="0"/>
              <a:t>approaches or much, much larger primes will be necessary.</a:t>
            </a:r>
          </a:p>
          <a:p>
            <a:pPr algn="just"/>
            <a:endParaRPr lang="en-US" sz="1200" dirty="0"/>
          </a:p>
          <a:p>
            <a:pPr algn="just"/>
            <a:r>
              <a:rPr lang="en-US" sz="1200" dirty="0"/>
              <a:t>Utilizing much larger primes presents its own set of problems. Deterministic tests become </a:t>
            </a:r>
            <a:r>
              <a:rPr lang="en-US" sz="1200" dirty="0" smtClean="0"/>
              <a:t>impractical, and </a:t>
            </a:r>
            <a:r>
              <a:rPr lang="en-US" sz="1200" dirty="0"/>
              <a:t>probabilistic tests still have the same problems; they are just bigger. The “Primality Test </a:t>
            </a:r>
            <a:r>
              <a:rPr lang="en-US" sz="1200" dirty="0" smtClean="0"/>
              <a:t>for Extremely </a:t>
            </a:r>
            <a:r>
              <a:rPr lang="en-US" sz="1200" dirty="0"/>
              <a:t>Large Numbers” developed has the advantage that it is parallelizable, only requires a </a:t>
            </a:r>
            <a:r>
              <a:rPr lang="en-US" sz="1200" dirty="0" smtClean="0"/>
              <a:t>cheap test </a:t>
            </a:r>
            <a:r>
              <a:rPr lang="en-US" sz="1200" dirty="0"/>
              <a:t>like the Fermat test, and it can be demonstrated that the method eliminates 95% of all </a:t>
            </a:r>
            <a:r>
              <a:rPr lang="en-US" sz="1200" dirty="0" smtClean="0"/>
              <a:t>potential Carmichaels </a:t>
            </a:r>
            <a:r>
              <a:rPr lang="en-US" sz="1200" dirty="0"/>
              <a:t>– without resorting to factoring. The use of primes from this type of test may be </a:t>
            </a:r>
            <a:r>
              <a:rPr lang="en-US" sz="1200" dirty="0" smtClean="0"/>
              <a:t>capable of </a:t>
            </a:r>
            <a:r>
              <a:rPr lang="en-US" sz="1200" dirty="0"/>
              <a:t>protecting privileged communications now from prying eyes in the near future.</a:t>
            </a:r>
          </a:p>
          <a:p>
            <a:pPr algn="just"/>
            <a:endParaRPr lang="en-US" sz="1200" dirty="0"/>
          </a:p>
          <a:p>
            <a:pPr algn="just"/>
            <a:r>
              <a:rPr lang="en-US" sz="1200" dirty="0"/>
              <a:t>The </a:t>
            </a:r>
            <a:r>
              <a:rPr lang="en-US" sz="1200" dirty="0" smtClean="0"/>
              <a:t>primality test </a:t>
            </a:r>
            <a:r>
              <a:rPr lang="en-US" sz="1200" dirty="0"/>
              <a:t>is </a:t>
            </a:r>
            <a:r>
              <a:rPr lang="en-US" sz="1200" dirty="0" smtClean="0"/>
              <a:t>envisioned as </a:t>
            </a:r>
            <a:r>
              <a:rPr lang="en-US" sz="1200" dirty="0"/>
              <a:t>a tool that can </a:t>
            </a:r>
            <a:r>
              <a:rPr lang="en-US" sz="1200" dirty="0" smtClean="0"/>
              <a:t>be incorporated </a:t>
            </a:r>
            <a:r>
              <a:rPr lang="en-US" sz="1200" dirty="0"/>
              <a:t>in existing </a:t>
            </a:r>
            <a:r>
              <a:rPr lang="en-US" sz="1200" dirty="0" smtClean="0"/>
              <a:t>prime based encryption protocols. </a:t>
            </a:r>
            <a:r>
              <a:rPr lang="en-US" sz="1200" dirty="0"/>
              <a:t>It might be </a:t>
            </a:r>
            <a:r>
              <a:rPr lang="en-US" sz="1200" dirty="0" smtClean="0"/>
              <a:t>utilized </a:t>
            </a:r>
            <a:r>
              <a:rPr lang="en-US" sz="1200" dirty="0"/>
              <a:t>in some new yet to be </a:t>
            </a:r>
            <a:r>
              <a:rPr lang="en-US" sz="1200" dirty="0" smtClean="0"/>
              <a:t>proposed encryption standard. While </a:t>
            </a:r>
            <a:r>
              <a:rPr lang="en-US" sz="1200" dirty="0"/>
              <a:t>the test </a:t>
            </a:r>
            <a:r>
              <a:rPr lang="en-US" sz="1200" dirty="0" smtClean="0"/>
              <a:t>might </a:t>
            </a:r>
            <a:r>
              <a:rPr lang="en-US" sz="1200" dirty="0"/>
              <a:t>find its primary application in extending the life of systems like </a:t>
            </a:r>
            <a:r>
              <a:rPr lang="en-US" sz="1200" dirty="0" smtClean="0"/>
              <a:t>RSA public key encryption</a:t>
            </a:r>
            <a:r>
              <a:rPr lang="en-US" sz="1200" dirty="0"/>
              <a:t>, it is possible that other encryption schemes based on unpublished math related to this </a:t>
            </a:r>
            <a:r>
              <a:rPr lang="en-US" sz="1200" dirty="0" smtClean="0"/>
              <a:t>test may </a:t>
            </a:r>
            <a:r>
              <a:rPr lang="en-US" sz="1200" dirty="0"/>
              <a:t>be possible, particularly in the area of on-the-fly rather than static encryption methods.</a:t>
            </a:r>
          </a:p>
        </p:txBody>
      </p:sp>
    </p:spTree>
    <p:extLst>
      <p:ext uri="{BB962C8B-B14F-4D97-AF65-F5344CB8AC3E}">
        <p14:creationId xmlns:p14="http://schemas.microsoft.com/office/powerpoint/2010/main" val="419132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524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A near deterministic primality test algorithm  for extremely large numbers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4384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 </a:t>
            </a:r>
            <a:r>
              <a:rPr lang="en-US" dirty="0"/>
              <a:t>is a number previously determined to be a probable </a:t>
            </a:r>
            <a:r>
              <a:rPr lang="en-US" dirty="0" smtClean="0"/>
              <a:t>prime</a:t>
            </a:r>
          </a:p>
          <a:p>
            <a:endParaRPr lang="en-US" dirty="0"/>
          </a:p>
          <a:p>
            <a:r>
              <a:rPr lang="en-US" dirty="0"/>
              <a:t>determine “n” -- the power of two interval </a:t>
            </a:r>
            <a:r>
              <a:rPr lang="en-US" dirty="0" smtClean="0"/>
              <a:t>in which </a:t>
            </a:r>
            <a:r>
              <a:rPr lang="en-US" dirty="0"/>
              <a:t>x </a:t>
            </a:r>
            <a:r>
              <a:rPr lang="en-US" dirty="0" smtClean="0"/>
              <a:t>occurs, </a:t>
            </a:r>
            <a:r>
              <a:rPr lang="en-US" dirty="0"/>
              <a:t>the integer portion of log2(x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generate </a:t>
            </a:r>
            <a:r>
              <a:rPr lang="en-US" dirty="0" smtClean="0"/>
              <a:t> </a:t>
            </a:r>
            <a:r>
              <a:rPr lang="en-US" dirty="0"/>
              <a:t>“xor” numbers to create the </a:t>
            </a:r>
            <a:r>
              <a:rPr lang="en-US" dirty="0" smtClean="0"/>
              <a:t>symmetric couples </a:t>
            </a:r>
            <a:r>
              <a:rPr lang="en-US" dirty="0"/>
              <a:t>associated with x in its </a:t>
            </a:r>
            <a:r>
              <a:rPr lang="en-US" dirty="0" smtClean="0"/>
              <a:t>interval</a:t>
            </a:r>
          </a:p>
          <a:p>
            <a:r>
              <a:rPr lang="en-US" dirty="0" smtClean="0"/>
              <a:t>2, 6, 14, 30…2^n-2</a:t>
            </a:r>
          </a:p>
          <a:p>
            <a:endParaRPr lang="en-US" dirty="0"/>
          </a:p>
          <a:p>
            <a:r>
              <a:rPr lang="en-US" dirty="0" smtClean="0"/>
              <a:t>xor these numbers  </a:t>
            </a:r>
            <a:r>
              <a:rPr lang="en-US" dirty="0"/>
              <a:t>with the number being tested and then </a:t>
            </a:r>
            <a:r>
              <a:rPr lang="en-US" dirty="0" smtClean="0"/>
              <a:t>test that </a:t>
            </a:r>
            <a:r>
              <a:rPr lang="en-US" dirty="0"/>
              <a:t>number to see if it is </a:t>
            </a:r>
            <a:r>
              <a:rPr lang="en-US" dirty="0" smtClean="0"/>
              <a:t>composite</a:t>
            </a:r>
          </a:p>
          <a:p>
            <a:endParaRPr lang="en-US" dirty="0"/>
          </a:p>
          <a:p>
            <a:r>
              <a:rPr lang="en-US" dirty="0"/>
              <a:t>the return of any xor paired number as a probable prime ends the test as “indeterminate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/>
              <a:t>the successful return of all paired numbers as composite ends the test as “extremely probable prime”</a:t>
            </a:r>
          </a:p>
        </p:txBody>
      </p:sp>
    </p:spTree>
    <p:extLst>
      <p:ext uri="{BB962C8B-B14F-4D97-AF65-F5344CB8AC3E}">
        <p14:creationId xmlns:p14="http://schemas.microsoft.com/office/powerpoint/2010/main" val="21466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1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1915 - 2015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839200" cy="5394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/>
              <a:t>Über das </a:t>
            </a:r>
            <a:r>
              <a:rPr lang="de-DE" sz="2000" dirty="0" smtClean="0"/>
              <a:t>Goldbachsche </a:t>
            </a:r>
            <a:r>
              <a:rPr lang="de-DE" sz="2000" dirty="0"/>
              <a:t>Gesetz und die Anzahl der </a:t>
            </a:r>
            <a:r>
              <a:rPr lang="de-DE" sz="2000" dirty="0" smtClean="0"/>
              <a:t>Primzahlpaare </a:t>
            </a:r>
            <a:r>
              <a:rPr lang="de-DE" sz="2000" b="1" dirty="0"/>
              <a:t> </a:t>
            </a:r>
            <a:r>
              <a:rPr lang="de-DE" sz="2000" dirty="0" smtClean="0"/>
              <a:t> (V. Brun, 1915)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fr-FR" sz="2000" dirty="0" smtClean="0"/>
              <a:t>La </a:t>
            </a:r>
            <a:r>
              <a:rPr lang="fr-FR" sz="2000" dirty="0"/>
              <a:t>série </a:t>
            </a:r>
            <a:r>
              <a:rPr lang="fr-FR" sz="2000" dirty="0" smtClean="0"/>
              <a:t> 1/5+1/7+1/11+1/13+1/17+1/19+1/29+1/31+1/41+1/43+1/59+1/61</a:t>
            </a:r>
            <a:r>
              <a:rPr lang="fr-FR" sz="2000" dirty="0"/>
              <a:t>+..., où les dénominateurs sont nombres premiers jumeaux est convergente ou </a:t>
            </a:r>
            <a:r>
              <a:rPr lang="fr-FR" sz="2000" dirty="0" smtClean="0"/>
              <a:t>finie</a:t>
            </a:r>
          </a:p>
          <a:p>
            <a:pPr marL="0" indent="0">
              <a:buNone/>
            </a:pPr>
            <a:r>
              <a:rPr lang="fr-FR" sz="2000" dirty="0" smtClean="0"/>
              <a:t>(V. Brun, 1919)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en-US" sz="2000" dirty="0"/>
              <a:t>Some Problems of </a:t>
            </a:r>
            <a:r>
              <a:rPr lang="en-US" sz="2000" dirty="0" smtClean="0"/>
              <a:t>‘Partitio </a:t>
            </a:r>
            <a:r>
              <a:rPr lang="en-US" sz="2000" dirty="0"/>
              <a:t>Numerorum.' III. On the Expression of a Number as a Sum of Primes </a:t>
            </a:r>
            <a:r>
              <a:rPr lang="en-US" sz="2000" dirty="0" smtClean="0"/>
              <a:t>(G</a:t>
            </a:r>
            <a:r>
              <a:rPr lang="en-US" sz="2000" dirty="0"/>
              <a:t>. H. </a:t>
            </a:r>
            <a:r>
              <a:rPr lang="en-US" sz="2000" dirty="0" smtClean="0"/>
              <a:t>Hardy and J. E. Littlewood</a:t>
            </a:r>
            <a:r>
              <a:rPr lang="en-US" sz="2000" dirty="0"/>
              <a:t>, </a:t>
            </a:r>
            <a:r>
              <a:rPr lang="en-US" sz="2000" dirty="0" smtClean="0"/>
              <a:t>1923)</a:t>
            </a: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 smtClean="0"/>
              <a:t>Généralisation </a:t>
            </a:r>
            <a:r>
              <a:rPr lang="fr-FR" sz="2000" dirty="0"/>
              <a:t>du théorème de </a:t>
            </a:r>
            <a:r>
              <a:rPr lang="fr-FR" sz="2000" dirty="0" smtClean="0"/>
              <a:t>Brun</a:t>
            </a:r>
            <a:r>
              <a:rPr lang="fr-FR" sz="2000" dirty="0"/>
              <a:t>  </a:t>
            </a:r>
            <a:r>
              <a:rPr lang="fr-FR" sz="2000" dirty="0" smtClean="0"/>
              <a:t>(B. Segal, 1930)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en-US" sz="2000" dirty="0"/>
              <a:t>Enumeration to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14 </a:t>
            </a:r>
            <a:r>
              <a:rPr lang="en-US" sz="2000" dirty="0" smtClean="0"/>
              <a:t>of </a:t>
            </a:r>
            <a:r>
              <a:rPr lang="en-US" sz="2000" dirty="0"/>
              <a:t>the Twin Primes and Brun's </a:t>
            </a:r>
            <a:r>
              <a:rPr lang="en-US" sz="2000" dirty="0" smtClean="0"/>
              <a:t>Constant (T. Nicely, 1996)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Counting twin primes and Brun's constant new </a:t>
            </a:r>
            <a:r>
              <a:rPr lang="en-US" sz="2000" dirty="0" smtClean="0"/>
              <a:t>computation (P. Sebah,  2002)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863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153400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other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Starting with (5,7) all other twins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1: never cross a power of two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2:  are symmetric within a power of two interval 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recursively halved subdivision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3:  can be written simply  as (6*n-1,6*n+1)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5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Primes and OEIS A199824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hp\Downloads\McCarthy_3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87706"/>
            <a:ext cx="9144000" cy="18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98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" y="2057400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A199824  Primes </a:t>
            </a:r>
            <a:r>
              <a:rPr lang="en-US" dirty="0"/>
              <a:t>in successive intervals (2^i +1 .. 2^(i+1) -1) </a:t>
            </a:r>
            <a:r>
              <a:rPr lang="en-US" dirty="0" err="1"/>
              <a:t>i</a:t>
            </a:r>
            <a:r>
              <a:rPr lang="en-US" dirty="0"/>
              <a:t>=1,2,3,... such that there are </a:t>
            </a:r>
            <a:r>
              <a:rPr lang="en-US" dirty="0" smtClean="0"/>
              <a:t>no</a:t>
            </a:r>
          </a:p>
          <a:p>
            <a:r>
              <a:rPr lang="en-US" dirty="0"/>
              <a:t> </a:t>
            </a:r>
            <a:r>
              <a:rPr lang="en-US" dirty="0" smtClean="0"/>
              <a:t>              prime </a:t>
            </a:r>
            <a:r>
              <a:rPr lang="en-US" dirty="0"/>
              <a:t>symmetric XOR couples in either the original interval or any recursively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halved </a:t>
            </a:r>
            <a:r>
              <a:rPr lang="en-US" dirty="0"/>
              <a:t>interval that contains them.		</a:t>
            </a:r>
          </a:p>
          <a:p>
            <a:r>
              <a:rPr lang="en-US" dirty="0" smtClean="0"/>
              <a:t>      </a:t>
            </a:r>
            <a:r>
              <a:rPr lang="en-US" sz="1600" dirty="0" smtClean="0"/>
              <a:t>67</a:t>
            </a:r>
            <a:r>
              <a:rPr lang="en-US" sz="1600" dirty="0"/>
              <a:t>, 167, 587, 719, 751, 769, 1129, 1163, 1531, 1913, 2099, 2153, 2543, 2819, 3049, 3079,  </a:t>
            </a:r>
            <a:r>
              <a:rPr lang="en-US" sz="1600" dirty="0" smtClean="0"/>
              <a:t>3709</a:t>
            </a:r>
            <a:r>
              <a:rPr lang="en-US" sz="1600" dirty="0"/>
              <a:t>,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3967</a:t>
            </a:r>
            <a:r>
              <a:rPr lang="en-US" sz="1600" dirty="0"/>
              <a:t>, 4691, 4861, 4909, 5147, 5347, 5749, 5813, 5939, 6121, 6151, 6397, 6473, 6563,  </a:t>
            </a:r>
            <a:r>
              <a:rPr lang="en-US" sz="1600" dirty="0" smtClean="0"/>
              <a:t>6709</a:t>
            </a:r>
            <a:r>
              <a:rPr lang="en-US" sz="1600" dirty="0"/>
              <a:t>, 6883,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6899</a:t>
            </a:r>
            <a:r>
              <a:rPr lang="en-US" sz="1600" dirty="0"/>
              <a:t>, 6911, 7247, 7393, 7451, 7703, 7829, 7919, 8093, 8171, 8447, 8707, 8807,  </a:t>
            </a:r>
            <a:r>
              <a:rPr lang="en-US" sz="1600" dirty="0" smtClean="0"/>
              <a:t>8963</a:t>
            </a:r>
            <a:r>
              <a:rPr lang="en-US" sz="1600" dirty="0"/>
              <a:t>, 9157, 9161,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9209 </a:t>
            </a:r>
            <a:r>
              <a:rPr lang="en-US" sz="1600" dirty="0"/>
              <a:t>(list; graph; refs; listen; history; text; internal format)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3200" y="565298"/>
            <a:ext cx="341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OEIS entry for A199824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4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algn="ctr"/>
            <a:r>
              <a:rPr lang="en-US" dirty="0" smtClean="0"/>
              <a:t>Extending those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 fontScale="92500"/>
          </a:bodyPr>
          <a:lstStyle/>
          <a:p>
            <a:pPr marL="685800" indent="-454025">
              <a:tabLst>
                <a:tab pos="231775" algn="l"/>
              </a:tabLst>
            </a:pPr>
            <a:r>
              <a:rPr lang="en-US" sz="2200" dirty="0"/>
              <a:t>1:  </a:t>
            </a:r>
            <a:r>
              <a:rPr lang="en-US" sz="2200" dirty="0" smtClean="0"/>
              <a:t>only </a:t>
            </a:r>
            <a:r>
              <a:rPr lang="en-US" sz="2200" dirty="0"/>
              <a:t>separation distances d of the form </a:t>
            </a:r>
            <a:endParaRPr lang="en-US" sz="2200" dirty="0" smtClean="0"/>
          </a:p>
          <a:p>
            <a:pPr marL="231775" indent="0">
              <a:buNone/>
              <a:tabLst>
                <a:tab pos="231775" algn="l"/>
              </a:tabLst>
            </a:pPr>
            <a:r>
              <a:rPr lang="en-US" sz="2200" dirty="0"/>
              <a:t>	</a:t>
            </a:r>
            <a:r>
              <a:rPr lang="en-US" sz="2200" dirty="0" smtClean="0"/>
              <a:t> d </a:t>
            </a:r>
            <a:r>
              <a:rPr lang="en-US" sz="2200" dirty="0"/>
              <a:t>= 2, 6, 10, 14… 4*n + 2 are permissible</a:t>
            </a:r>
          </a:p>
          <a:p>
            <a:pPr marL="798513" indent="-334963">
              <a:buNone/>
              <a:tabLst>
                <a:tab pos="231775" algn="l"/>
              </a:tabLst>
            </a:pPr>
            <a:endParaRPr lang="en-US" sz="2200" dirty="0"/>
          </a:p>
          <a:p>
            <a:pPr marL="685800" indent="-454025">
              <a:tabLst>
                <a:tab pos="1030288" algn="l"/>
              </a:tabLst>
            </a:pPr>
            <a:r>
              <a:rPr lang="en-US" sz="2200" dirty="0"/>
              <a:t>2: </a:t>
            </a:r>
            <a:r>
              <a:rPr lang="en-US" sz="2200" dirty="0" smtClean="0"/>
              <a:t> the number of pairs of primes separated by distance d that bracket a</a:t>
            </a:r>
          </a:p>
          <a:p>
            <a:pPr marL="231775" indent="0">
              <a:buNone/>
              <a:tabLst>
                <a:tab pos="1030288" algn="l"/>
              </a:tabLst>
            </a:pPr>
            <a:r>
              <a:rPr lang="en-US" sz="2200" dirty="0"/>
              <a:t> </a:t>
            </a:r>
            <a:r>
              <a:rPr lang="en-US" sz="2200" dirty="0" smtClean="0"/>
              <a:t>          power of two,  appears to be finite</a:t>
            </a:r>
            <a:endParaRPr lang="en-US" sz="2200" dirty="0"/>
          </a:p>
          <a:p>
            <a:pPr marL="231775" indent="0">
              <a:buNone/>
              <a:tabLst>
                <a:tab pos="1030288" algn="l"/>
              </a:tabLst>
            </a:pPr>
            <a:endParaRPr lang="en-US" sz="2200" dirty="0"/>
          </a:p>
          <a:p>
            <a:pPr marL="685800" indent="-454025">
              <a:buNone/>
              <a:tabLst>
                <a:tab pos="1030288" algn="l"/>
              </a:tabLst>
            </a:pPr>
            <a:r>
              <a:rPr lang="en-US" sz="2200" dirty="0"/>
              <a:t>       </a:t>
            </a:r>
            <a:r>
              <a:rPr lang="en-US" sz="2200" dirty="0" smtClean="0"/>
              <a:t>	</a:t>
            </a:r>
            <a:r>
              <a:rPr lang="en-US" sz="1800" dirty="0" smtClean="0"/>
              <a:t>d </a:t>
            </a:r>
            <a:r>
              <a:rPr lang="en-US" sz="1800" dirty="0"/>
              <a:t>= 2    [ 3 ] </a:t>
            </a:r>
          </a:p>
          <a:p>
            <a:pPr marL="685800" indent="-454025">
              <a:buNone/>
              <a:tabLst>
                <a:tab pos="1030288" algn="l"/>
              </a:tabLst>
            </a:pPr>
            <a:r>
              <a:rPr lang="en-US" sz="1800" dirty="0"/>
              <a:t>         </a:t>
            </a:r>
            <a:r>
              <a:rPr lang="en-US" sz="1800" dirty="0" smtClean="0"/>
              <a:t>	d </a:t>
            </a:r>
            <a:r>
              <a:rPr lang="en-US" sz="1800" dirty="0"/>
              <a:t>= 6    [OEIS A220951: 5, 7, 11, 13, 31, 61, 251, 4093 ] (next&gt;2^750740)</a:t>
            </a:r>
          </a:p>
          <a:p>
            <a:pPr marL="685800" indent="-454025">
              <a:buNone/>
              <a:tabLst>
                <a:tab pos="1030288" algn="l"/>
              </a:tabLst>
            </a:pPr>
            <a:r>
              <a:rPr lang="en-US" sz="1800" dirty="0"/>
              <a:t>         </a:t>
            </a:r>
            <a:r>
              <a:rPr lang="en-US" sz="1800" dirty="0" smtClean="0"/>
              <a:t>	d </a:t>
            </a:r>
            <a:r>
              <a:rPr lang="en-US" sz="1800" dirty="0"/>
              <a:t>= 10  [OEIS A220746: 3, 7, 13, 31, 61, 127, 1021, 1048573</a:t>
            </a:r>
            <a:r>
              <a:rPr lang="en-US" sz="1800" dirty="0" smtClean="0"/>
              <a:t>,</a:t>
            </a:r>
          </a:p>
          <a:p>
            <a:pPr marL="685800" indent="-454025">
              <a:buNone/>
              <a:tabLst>
                <a:tab pos="1030288" algn="l"/>
              </a:tabLst>
            </a:pPr>
            <a:r>
              <a:rPr lang="en-US" sz="1800" dirty="0" smtClean="0"/>
              <a:t> </a:t>
            </a:r>
            <a:r>
              <a:rPr lang="en-US" sz="2200" dirty="0" smtClean="0"/>
              <a:t>       		</a:t>
            </a:r>
            <a:r>
              <a:rPr lang="en-US" sz="1800" dirty="0" smtClean="0"/>
              <a:t>23945242826029513411849172299223580994042798784118781]</a:t>
            </a:r>
          </a:p>
          <a:p>
            <a:pPr marL="685800" indent="-454025">
              <a:buNone/>
            </a:pPr>
            <a:endParaRPr lang="en-US" sz="1800" dirty="0"/>
          </a:p>
          <a:p>
            <a:pPr marL="685800" indent="-454025"/>
            <a:r>
              <a:rPr lang="en-US" sz="2200" dirty="0"/>
              <a:t>3:	</a:t>
            </a:r>
            <a:r>
              <a:rPr lang="en-US" sz="2200" dirty="0" smtClean="0"/>
              <a:t> not </a:t>
            </a:r>
            <a:r>
              <a:rPr lang="en-US" sz="2200" dirty="0"/>
              <a:t>crossing a power of two and symmetry </a:t>
            </a:r>
            <a:r>
              <a:rPr lang="en-US" sz="2200" dirty="0" smtClean="0"/>
              <a:t>seem to be necessary</a:t>
            </a:r>
          </a:p>
          <a:p>
            <a:pPr marL="231775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conditions </a:t>
            </a:r>
            <a:r>
              <a:rPr lang="en-US" sz="2200" dirty="0"/>
              <a:t>for convergence of reciprocal </a:t>
            </a:r>
            <a:r>
              <a:rPr lang="en-US" sz="2200" dirty="0" smtClean="0"/>
              <a:t>sums in a maximal set of primes</a:t>
            </a:r>
          </a:p>
          <a:p>
            <a:pPr marL="231775" indent="0">
              <a:buNone/>
            </a:pPr>
            <a:r>
              <a:rPr lang="en-US" sz="2200" dirty="0"/>
              <a:t>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59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algn="ctr"/>
            <a:r>
              <a:rPr lang="en-US" dirty="0" smtClean="0"/>
              <a:t>Extending those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610600" cy="5029200"/>
          </a:xfrm>
        </p:spPr>
        <p:txBody>
          <a:bodyPr>
            <a:normAutofit lnSpcReduction="10000"/>
          </a:bodyPr>
          <a:lstStyle/>
          <a:p>
            <a:pPr marL="912813" lvl="2" indent="-681038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d=2      6*n +/- 1</a:t>
            </a:r>
          </a:p>
          <a:p>
            <a:pPr marL="912813" indent="-681038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d=6      4*n +/- 3</a:t>
            </a:r>
          </a:p>
          <a:p>
            <a:pPr marL="912813" indent="-681038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d=10  24*n +/- 5</a:t>
            </a:r>
          </a:p>
          <a:p>
            <a:pPr marL="912813" indent="-681038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d=14  24*n +/- 7</a:t>
            </a:r>
          </a:p>
          <a:p>
            <a:pPr marL="912813" indent="-681038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d=18  16*n +/- 9</a:t>
            </a:r>
          </a:p>
          <a:p>
            <a:pPr marL="912813" indent="-681038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indent="-457200">
              <a:tabLst>
                <a:tab pos="1146175" algn="l"/>
              </a:tabLst>
            </a:pPr>
            <a:r>
              <a:rPr lang="en-US" dirty="0" smtClean="0"/>
              <a:t>4: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i(d)=Int log2(d) represents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	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power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two in which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 occurs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	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separation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914400" indent="-566738"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2813" indent="-681038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if 0==d mod 3,  pairs are       2^(i(d))*n +/- d/2</a:t>
            </a:r>
          </a:p>
          <a:p>
            <a:pPr marL="912813" indent="-681038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else                                3*2^(i(d))*n +/- d/2  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56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7371</TotalTime>
  <Words>935</Words>
  <Application>Microsoft Office PowerPoint</Application>
  <PresentationFormat>On-screen Show (4:3)</PresentationFormat>
  <Paragraphs>95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Properties of symmetric primes with implications for primality testing for extremely large numbers   Brad Clardy  Xalgos  DIMACS Workshop on Mathematics of Post –Quantum Cryptography January 12, 2015 </vt:lpstr>
      <vt:lpstr>PowerPoint Presentation</vt:lpstr>
      <vt:lpstr>1915 - 2015</vt:lpstr>
      <vt:lpstr>PowerPoint Presentation</vt:lpstr>
      <vt:lpstr>Some other properties</vt:lpstr>
      <vt:lpstr>Symmetric Primes and OEIS A199824*</vt:lpstr>
      <vt:lpstr>PowerPoint Presentation</vt:lpstr>
      <vt:lpstr>Extending those properties</vt:lpstr>
      <vt:lpstr>Extending those properties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Ratio of Fractional Contributions */symmetric  by Power of Two Interval 1 at 2^n where n=e^(4.77*10^9)?</vt:lpstr>
      <vt:lpstr>Carmichael* / Carmichael by Power of Two Interval</vt:lpstr>
      <vt:lpstr>PowerPoint Presentation</vt:lpstr>
      <vt:lpstr>  Twin Primes Below 2000    x axis is number of prime connections   y axis is number of composite connections</vt:lpstr>
      <vt:lpstr>PowerPoint Presentation</vt:lpstr>
      <vt:lpstr>A near deterministic primality test algorithm  for extremely large numbers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Presenter – Brad Clardy</dc:title>
  <dc:creator>hp</dc:creator>
  <cp:lastModifiedBy>Linda Casals</cp:lastModifiedBy>
  <cp:revision>96</cp:revision>
  <dcterms:created xsi:type="dcterms:W3CDTF">2014-12-27T21:57:51Z</dcterms:created>
  <dcterms:modified xsi:type="dcterms:W3CDTF">2015-01-28T16:08:39Z</dcterms:modified>
</cp:coreProperties>
</file>