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65" r:id="rId4"/>
    <p:sldId id="327" r:id="rId5"/>
    <p:sldId id="328" r:id="rId6"/>
    <p:sldId id="329" r:id="rId7"/>
    <p:sldId id="325" r:id="rId8"/>
    <p:sldId id="330" r:id="rId9"/>
    <p:sldId id="307" r:id="rId10"/>
    <p:sldId id="301" r:id="rId11"/>
    <p:sldId id="303" r:id="rId12"/>
    <p:sldId id="324" r:id="rId13"/>
    <p:sldId id="309" r:id="rId14"/>
    <p:sldId id="314" r:id="rId15"/>
    <p:sldId id="331" r:id="rId16"/>
    <p:sldId id="332" r:id="rId17"/>
    <p:sldId id="311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7" autoAdjust="0"/>
    <p:restoredTop sz="95690" autoAdjust="0"/>
  </p:normalViewPr>
  <p:slideViewPr>
    <p:cSldViewPr>
      <p:cViewPr>
        <p:scale>
          <a:sx n="100" d="100"/>
          <a:sy n="100" d="100"/>
        </p:scale>
        <p:origin x="-37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549B-F0A4-46EF-A78C-65A06B5AD7EE}" type="datetime1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578A6-BDE5-4808-8B8F-6C3BB621B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577EC3-AACB-421D-9A57-854A324002FC}" type="datetime1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E9211-3AE8-419A-94DB-04DF560CF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F428B4-CC85-486E-82B5-807DFB3ABCB1}" type="datetime1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1A22E-5D86-4551-AB49-97ABD850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34AFB-9BAD-4987-BBF8-D9C28A7AD3D2}" type="datetime1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EE629-9636-43B7-B33B-47F3F7EEE6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A1644-56DD-4F1C-8A66-7EE6270EBD8B}" type="datetime1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56867-0DD6-4E72-81D8-BCE4DD7F0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40163-B6AC-4CBD-BCB4-4AA30D6907A6}" type="datetime1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EDCDE-33FA-4BDA-8B8B-400A01B9A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D43CA-2E49-46C2-86A0-93CD8006E69C}" type="datetime1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70DCD-F4D3-4518-B847-569C9A726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1904-BCDA-4493-A310-D4C9975A0B9C}" type="datetime1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A0D7-CED8-466B-8171-4DFA83710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F1055-77B7-4750-86DC-AC2772E44E67}" type="datetime1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50FA5-186D-4FB2-9DCC-B33A6B1D7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70ADD-50C0-459F-A9D3-08906824C595}" type="datetime1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F4557-9230-4D5B-BFBC-8CD6BEE7D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CAC94-889A-4AF6-B112-283BC13EB404}" type="datetime1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C2E81-10EB-44CB-AB31-E9FFD22D7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9655EE-2ECB-406B-9B88-1EBBE2ECC75E}" type="datetime1">
              <a:rPr lang="en-US"/>
              <a:pPr>
                <a:defRPr/>
              </a:pPr>
              <a:t>3/22/2011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7C84E39-FB64-4DA9-BB27-E1A53A8BF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0" r:id="rId3"/>
    <p:sldLayoutId id="2147483729" r:id="rId4"/>
    <p:sldLayoutId id="2147483728" r:id="rId5"/>
    <p:sldLayoutId id="2147483727" r:id="rId6"/>
    <p:sldLayoutId id="2147483726" r:id="rId7"/>
    <p:sldLayoutId id="2147483725" r:id="rId8"/>
    <p:sldLayoutId id="2147483724" r:id="rId9"/>
    <p:sldLayoutId id="2147483723" r:id="rId10"/>
    <p:sldLayoutId id="21474837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228600" y="304800"/>
            <a:ext cx="8610600" cy="3429000"/>
          </a:xfrm>
        </p:spPr>
        <p:txBody>
          <a:bodyPr/>
          <a:lstStyle/>
          <a:p>
            <a:pPr eaLnBrk="1" hangingPunct="1"/>
            <a:r>
              <a:rPr lang="en-US" b="1" smtClean="0">
                <a:ea typeface="ＭＳ Ｐゴシック"/>
                <a:cs typeface="ＭＳ Ｐゴシック"/>
              </a:rPr>
              <a:t>Sorting, Searching, and Simulation in the </a:t>
            </a:r>
            <a:br>
              <a:rPr lang="en-US" b="1" smtClean="0">
                <a:ea typeface="ＭＳ Ｐゴシック"/>
                <a:cs typeface="ＭＳ Ｐゴシック"/>
              </a:rPr>
            </a:br>
            <a:r>
              <a:rPr lang="en-US" b="1" smtClean="0">
                <a:ea typeface="ＭＳ Ｐゴシック"/>
                <a:cs typeface="ＭＳ Ｐゴシック"/>
              </a:rPr>
              <a:t>MapReduce Framework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962400"/>
            <a:ext cx="8305800" cy="28194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rgbClr val="800000"/>
                </a:solidFill>
                <a:ea typeface="+mn-ea"/>
                <a:cs typeface="+mn-cs"/>
              </a:rPr>
              <a:t>Michael T. Goodrich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800000"/>
                </a:solidFill>
                <a:ea typeface="+mn-ea"/>
                <a:cs typeface="+mn-cs"/>
              </a:rPr>
              <a:t>Dept. of Computer Science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800000"/>
              </a:solidFill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800000"/>
              </a:solidFill>
              <a:ea typeface="+mn-ea"/>
              <a:cs typeface="+mn-cs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491163"/>
            <a:ext cx="6172200" cy="6810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BSP Simulation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Each super-step involves sending/receiving B messages.</a:t>
            </a:r>
          </a:p>
          <a:p>
            <a:pPr eaLnBrk="1" hangingPunct="1">
              <a:defRPr/>
            </a:pPr>
            <a:r>
              <a:rPr lang="en-US" sz="2400" dirty="0" smtClean="0"/>
              <a:t>To simulate: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sz="2000" dirty="0" smtClean="0">
                <a:cs typeface="+mn-cs"/>
              </a:rPr>
              <a:t>Create a </a:t>
            </a:r>
            <a:r>
              <a:rPr lang="en-US" sz="2000" dirty="0" err="1" smtClean="0">
                <a:cs typeface="+mn-cs"/>
              </a:rPr>
              <a:t>tuple</a:t>
            </a:r>
            <a:r>
              <a:rPr lang="en-US" sz="2000" dirty="0" smtClean="0">
                <a:cs typeface="+mn-cs"/>
              </a:rPr>
              <a:t> for each memory cell and processor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sz="2000" dirty="0" smtClean="0">
                <a:cs typeface="+mn-cs"/>
              </a:rPr>
              <a:t>Map each message to the destination processor label, P.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sz="2000" dirty="0" smtClean="0">
                <a:cs typeface="+mn-cs"/>
              </a:rPr>
              <a:t>Reduce by performing one step of processor P, outputting the messages for next round.</a:t>
            </a:r>
          </a:p>
          <a:p>
            <a:pPr eaLnBrk="1" hangingPunct="1">
              <a:defRPr/>
            </a:pPr>
            <a:r>
              <a:rPr lang="en-US" sz="2400" dirty="0" smtClean="0"/>
              <a:t>Theorem: Given a BSP algorithm A that runs in T super-steps with a total memory size N using P &lt; N processors, we can simulate A using T rounds and message complexity O(TM) in the memory-bound </a:t>
            </a:r>
            <a:r>
              <a:rPr lang="en-US" sz="2400" dirty="0" err="1" smtClean="0"/>
              <a:t>MapReduce</a:t>
            </a:r>
            <a:r>
              <a:rPr lang="en-US" sz="2400" dirty="0" smtClean="0"/>
              <a:t> framework with reducer buffer size bounded by B = N/P and total memory size M.</a:t>
            </a:r>
          </a:p>
          <a:p>
            <a:pPr eaLnBrk="1" hangingPunct="1">
              <a:defRPr/>
            </a:pPr>
            <a:endParaRPr lang="en-US" sz="2400" dirty="0" smtClean="0"/>
          </a:p>
          <a:p>
            <a:pPr eaLnBrk="1" hangingPunct="1">
              <a:defRPr/>
            </a:pPr>
            <a:r>
              <a:rPr lang="en-US" sz="2400" dirty="0" smtClean="0"/>
              <a:t>Some implications…</a:t>
            </a:r>
          </a:p>
          <a:p>
            <a:pPr marL="571500" indent="-514350" eaLnBrk="1" hangingPunct="1"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MapReduce Sorting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82000" cy="39163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Given the optimal BSP algorithm of [Goodrich, 99], we can sort N values in the MapReduce framework in O(k) rounds and O(kN) message complexity.</a:t>
            </a:r>
          </a:p>
        </p:txBody>
      </p:sp>
      <p:pic>
        <p:nvPicPr>
          <p:cNvPr id="2355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114800"/>
            <a:ext cx="8661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5"/>
          <p:cNvSpPr txBox="1">
            <a:spLocks noChangeArrowheads="1"/>
          </p:cNvSpPr>
          <p:nvPr/>
        </p:nvSpPr>
        <p:spPr bwMode="auto">
          <a:xfrm>
            <a:off x="381000" y="6488113"/>
            <a:ext cx="7519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4F81BD"/>
                </a:solidFill>
              </a:rPr>
              <a:t>Image from http://www.hatfulofhollow.com/posts/code/visualisingsorting/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MapReduce Convex Hulls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Given BSP algorithms of [Goodrich, 97], we can do 2-d and 3- convex hulls in O(k) rounds, w.h.p., with message complexity O(kN).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28600" y="6488113"/>
            <a:ext cx="8550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Image from http://www.algorithmist.com/index.php/Monotone_Chain_Convex_Hull</a:t>
            </a:r>
          </a:p>
        </p:txBody>
      </p:sp>
      <p:pic>
        <p:nvPicPr>
          <p:cNvPr id="2458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924300"/>
            <a:ext cx="3302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4008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ea typeface="ＭＳ Ｐゴシック"/>
                <a:cs typeface="ＭＳ Ｐゴシック"/>
              </a:rPr>
              <a:t>CRCW PRAM Simulation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4419600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/>
                <a:cs typeface="ＭＳ Ｐゴシック"/>
              </a:rPr>
              <a:t>Create tuples for memory cells and processors.</a:t>
            </a:r>
          </a:p>
          <a:p>
            <a:pPr eaLnBrk="1" hangingPunct="1"/>
            <a:r>
              <a:rPr lang="en-US" sz="2400" smtClean="0">
                <a:ea typeface="ＭＳ Ｐゴシック"/>
                <a:cs typeface="ＭＳ Ｐゴシック"/>
              </a:rPr>
              <a:t>For each memory access, use an invisible B-tree to map read/write requests to the memory cells and back to the processors.</a:t>
            </a:r>
          </a:p>
          <a:p>
            <a:pPr lvl="1" eaLnBrk="1" hangingPunct="1"/>
            <a:r>
              <a:rPr lang="en-US" sz="2000" smtClean="0">
                <a:ea typeface="ＭＳ Ｐゴシック"/>
              </a:rPr>
              <a:t>Allows us to simulate even the most powerful version of the CRCW PRAM, where writes are combined according to an associative function</a:t>
            </a:r>
          </a:p>
          <a:p>
            <a:pPr eaLnBrk="1" hangingPunct="1"/>
            <a:r>
              <a:rPr lang="en-US" sz="2400" smtClean="0">
                <a:ea typeface="ＭＳ Ｐゴシック"/>
                <a:cs typeface="ＭＳ Ｐゴシック"/>
              </a:rPr>
              <a:t>Theorem: Given an algorithm A in the CRCW PRAM model, with write conflicts resolved according to a commutative semigroup function, f, such that A runs in T steps using P processors and N memory cells, we can simulate A in the memory-bound MapReduce framework in O(kT) rounds and O(kT(N + P)) message complexity, where k=O(log</a:t>
            </a:r>
            <a:r>
              <a:rPr lang="en-US" sz="2400" baseline="-25000" smtClean="0">
                <a:ea typeface="ＭＳ Ｐゴシック"/>
                <a:cs typeface="ＭＳ Ｐゴシック"/>
              </a:rPr>
              <a:t>B</a:t>
            </a:r>
            <a:r>
              <a:rPr lang="en-US" sz="2400" smtClean="0">
                <a:ea typeface="ＭＳ Ｐゴシック"/>
                <a:cs typeface="ＭＳ Ｐゴシック"/>
              </a:rPr>
              <a:t> P).</a:t>
            </a:r>
          </a:p>
          <a:p>
            <a:pPr eaLnBrk="1" hangingPunct="1"/>
            <a:endParaRPr lang="en-US" sz="2400" smtClean="0">
              <a:ea typeface="ＭＳ Ｐゴシック"/>
              <a:cs typeface="ＭＳ Ｐゴシック"/>
            </a:endParaRPr>
          </a:p>
        </p:txBody>
      </p:sp>
      <p:pic>
        <p:nvPicPr>
          <p:cNvPr id="2560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0"/>
            <a:ext cx="152400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0" y="6477000"/>
            <a:ext cx="7150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F81BD"/>
                </a:solidFill>
              </a:rPr>
              <a:t>Image from http://sky.geocities.jp/enokiec/enokiepisode/KeypunchSorting.jpg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Fixed-d Linear Programming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5259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[Alon and Meggido, 94] give a constant-time CRCW PRAM algorithm for fixed-d linear programming w.h.p.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This gives us a MapReduce algorithm running in time O(k) w.h.p.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0" y="6581775"/>
            <a:ext cx="54165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4F81BD"/>
                </a:solidFill>
              </a:rPr>
              <a:t>Image from http://people.richland.edu/james/lecture/m116/systems/linear.html</a:t>
            </a:r>
          </a:p>
        </p:txBody>
      </p:sp>
      <p:pic>
        <p:nvPicPr>
          <p:cNvPr id="2662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3138" y="3810000"/>
            <a:ext cx="30908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Multisearching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Given: a binary tree T of size n and a set Q of n queries to perform on T.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3810000" y="3124200"/>
            <a:ext cx="5334000" cy="2895600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4343400" y="4343400"/>
            <a:ext cx="463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T:</a:t>
            </a:r>
          </a:p>
        </p:txBody>
      </p:sp>
      <p:sp>
        <p:nvSpPr>
          <p:cNvPr id="6" name="Freeform 5"/>
          <p:cNvSpPr/>
          <p:nvPr/>
        </p:nvSpPr>
        <p:spPr>
          <a:xfrm>
            <a:off x="6527800" y="3213100"/>
            <a:ext cx="1295400" cy="2755900"/>
          </a:xfrm>
          <a:custGeom>
            <a:avLst/>
            <a:gdLst>
              <a:gd name="connsiteX0" fmla="*/ 0 w 1295400"/>
              <a:gd name="connsiteY0" fmla="*/ 0 h 2755900"/>
              <a:gd name="connsiteX1" fmla="*/ 50800 w 1295400"/>
              <a:gd name="connsiteY1" fmla="*/ 596900 h 2755900"/>
              <a:gd name="connsiteX2" fmla="*/ 114300 w 1295400"/>
              <a:gd name="connsiteY2" fmla="*/ 673100 h 2755900"/>
              <a:gd name="connsiteX3" fmla="*/ 228600 w 1295400"/>
              <a:gd name="connsiteY3" fmla="*/ 749300 h 2755900"/>
              <a:gd name="connsiteX4" fmla="*/ 304800 w 1295400"/>
              <a:gd name="connsiteY4" fmla="*/ 774700 h 2755900"/>
              <a:gd name="connsiteX5" fmla="*/ 368300 w 1295400"/>
              <a:gd name="connsiteY5" fmla="*/ 812800 h 2755900"/>
              <a:gd name="connsiteX6" fmla="*/ 457200 w 1295400"/>
              <a:gd name="connsiteY6" fmla="*/ 850900 h 2755900"/>
              <a:gd name="connsiteX7" fmla="*/ 660400 w 1295400"/>
              <a:gd name="connsiteY7" fmla="*/ 1028700 h 2755900"/>
              <a:gd name="connsiteX8" fmla="*/ 723900 w 1295400"/>
              <a:gd name="connsiteY8" fmla="*/ 1104900 h 2755900"/>
              <a:gd name="connsiteX9" fmla="*/ 698500 w 1295400"/>
              <a:gd name="connsiteY9" fmla="*/ 1193800 h 2755900"/>
              <a:gd name="connsiteX10" fmla="*/ 673100 w 1295400"/>
              <a:gd name="connsiteY10" fmla="*/ 1282700 h 2755900"/>
              <a:gd name="connsiteX11" fmla="*/ 647700 w 1295400"/>
              <a:gd name="connsiteY11" fmla="*/ 1422400 h 2755900"/>
              <a:gd name="connsiteX12" fmla="*/ 685800 w 1295400"/>
              <a:gd name="connsiteY12" fmla="*/ 1727200 h 2755900"/>
              <a:gd name="connsiteX13" fmla="*/ 838200 w 1295400"/>
              <a:gd name="connsiteY13" fmla="*/ 1828800 h 2755900"/>
              <a:gd name="connsiteX14" fmla="*/ 889000 w 1295400"/>
              <a:gd name="connsiteY14" fmla="*/ 1841500 h 2755900"/>
              <a:gd name="connsiteX15" fmla="*/ 939800 w 1295400"/>
              <a:gd name="connsiteY15" fmla="*/ 1866900 h 2755900"/>
              <a:gd name="connsiteX16" fmla="*/ 1016000 w 1295400"/>
              <a:gd name="connsiteY16" fmla="*/ 1879600 h 2755900"/>
              <a:gd name="connsiteX17" fmla="*/ 1079500 w 1295400"/>
              <a:gd name="connsiteY17" fmla="*/ 1905000 h 2755900"/>
              <a:gd name="connsiteX18" fmla="*/ 1219200 w 1295400"/>
              <a:gd name="connsiteY18" fmla="*/ 2032000 h 2755900"/>
              <a:gd name="connsiteX19" fmla="*/ 1295400 w 1295400"/>
              <a:gd name="connsiteY19" fmla="*/ 2120900 h 2755900"/>
              <a:gd name="connsiteX20" fmla="*/ 1270000 w 1295400"/>
              <a:gd name="connsiteY20" fmla="*/ 2387600 h 2755900"/>
              <a:gd name="connsiteX21" fmla="*/ 1219200 w 1295400"/>
              <a:gd name="connsiteY21" fmla="*/ 2476500 h 2755900"/>
              <a:gd name="connsiteX22" fmla="*/ 1206500 w 1295400"/>
              <a:gd name="connsiteY22" fmla="*/ 2514600 h 2755900"/>
              <a:gd name="connsiteX23" fmla="*/ 1193800 w 1295400"/>
              <a:gd name="connsiteY23" fmla="*/ 2755900 h 2755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95400" h="2755900">
                <a:moveTo>
                  <a:pt x="0" y="0"/>
                </a:moveTo>
                <a:cubicBezTo>
                  <a:pt x="16933" y="198967"/>
                  <a:pt x="17370" y="400032"/>
                  <a:pt x="50800" y="596900"/>
                </a:cubicBezTo>
                <a:cubicBezTo>
                  <a:pt x="56335" y="629497"/>
                  <a:pt x="90921" y="649721"/>
                  <a:pt x="114300" y="673100"/>
                </a:cubicBezTo>
                <a:cubicBezTo>
                  <a:pt x="148581" y="707381"/>
                  <a:pt x="184288" y="731575"/>
                  <a:pt x="228600" y="749300"/>
                </a:cubicBezTo>
                <a:cubicBezTo>
                  <a:pt x="253459" y="759244"/>
                  <a:pt x="280426" y="763621"/>
                  <a:pt x="304800" y="774700"/>
                </a:cubicBezTo>
                <a:cubicBezTo>
                  <a:pt x="327272" y="784914"/>
                  <a:pt x="346222" y="801761"/>
                  <a:pt x="368300" y="812800"/>
                </a:cubicBezTo>
                <a:cubicBezTo>
                  <a:pt x="428559" y="842929"/>
                  <a:pt x="388489" y="803331"/>
                  <a:pt x="457200" y="850900"/>
                </a:cubicBezTo>
                <a:cubicBezTo>
                  <a:pt x="563641" y="924590"/>
                  <a:pt x="572915" y="941215"/>
                  <a:pt x="660400" y="1028700"/>
                </a:cubicBezTo>
                <a:cubicBezTo>
                  <a:pt x="709293" y="1077593"/>
                  <a:pt x="688537" y="1051856"/>
                  <a:pt x="723900" y="1104900"/>
                </a:cubicBezTo>
                <a:cubicBezTo>
                  <a:pt x="715433" y="1134533"/>
                  <a:pt x="707356" y="1164281"/>
                  <a:pt x="698500" y="1193800"/>
                </a:cubicBezTo>
                <a:cubicBezTo>
                  <a:pt x="685945" y="1235651"/>
                  <a:pt x="681661" y="1235612"/>
                  <a:pt x="673100" y="1282700"/>
                </a:cubicBezTo>
                <a:cubicBezTo>
                  <a:pt x="642763" y="1449553"/>
                  <a:pt x="676505" y="1307181"/>
                  <a:pt x="647700" y="1422400"/>
                </a:cubicBezTo>
                <a:cubicBezTo>
                  <a:pt x="660400" y="1524000"/>
                  <a:pt x="648838" y="1631714"/>
                  <a:pt x="685800" y="1727200"/>
                </a:cubicBezTo>
                <a:cubicBezTo>
                  <a:pt x="706273" y="1780089"/>
                  <a:pt x="783263" y="1813104"/>
                  <a:pt x="838200" y="1828800"/>
                </a:cubicBezTo>
                <a:cubicBezTo>
                  <a:pt x="854983" y="1833595"/>
                  <a:pt x="872657" y="1835371"/>
                  <a:pt x="889000" y="1841500"/>
                </a:cubicBezTo>
                <a:cubicBezTo>
                  <a:pt x="906727" y="1848147"/>
                  <a:pt x="921666" y="1861460"/>
                  <a:pt x="939800" y="1866900"/>
                </a:cubicBezTo>
                <a:cubicBezTo>
                  <a:pt x="964464" y="1874299"/>
                  <a:pt x="990600" y="1875367"/>
                  <a:pt x="1016000" y="1879600"/>
                </a:cubicBezTo>
                <a:cubicBezTo>
                  <a:pt x="1037167" y="1888067"/>
                  <a:pt x="1059110" y="1894805"/>
                  <a:pt x="1079500" y="1905000"/>
                </a:cubicBezTo>
                <a:cubicBezTo>
                  <a:pt x="1131467" y="1930984"/>
                  <a:pt x="1188340" y="2001140"/>
                  <a:pt x="1219200" y="2032000"/>
                </a:cubicBezTo>
                <a:cubicBezTo>
                  <a:pt x="1280793" y="2093593"/>
                  <a:pt x="1256716" y="2062875"/>
                  <a:pt x="1295400" y="2120900"/>
                </a:cubicBezTo>
                <a:cubicBezTo>
                  <a:pt x="1286933" y="2209800"/>
                  <a:pt x="1284109" y="2299419"/>
                  <a:pt x="1270000" y="2387600"/>
                </a:cubicBezTo>
                <a:cubicBezTo>
                  <a:pt x="1264761" y="2420343"/>
                  <a:pt x="1233344" y="2448212"/>
                  <a:pt x="1219200" y="2476500"/>
                </a:cubicBezTo>
                <a:cubicBezTo>
                  <a:pt x="1213213" y="2488474"/>
                  <a:pt x="1210733" y="2501900"/>
                  <a:pt x="1206500" y="2514600"/>
                </a:cubicBezTo>
                <a:cubicBezTo>
                  <a:pt x="1186616" y="2653789"/>
                  <a:pt x="1193800" y="2573566"/>
                  <a:pt x="1193800" y="27559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302375" y="3263900"/>
            <a:ext cx="582613" cy="2768600"/>
          </a:xfrm>
          <a:custGeom>
            <a:avLst/>
            <a:gdLst>
              <a:gd name="connsiteX0" fmla="*/ 110735 w 582945"/>
              <a:gd name="connsiteY0" fmla="*/ 0 h 2768600"/>
              <a:gd name="connsiteX1" fmla="*/ 98035 w 582945"/>
              <a:gd name="connsiteY1" fmla="*/ 939800 h 2768600"/>
              <a:gd name="connsiteX2" fmla="*/ 47235 w 582945"/>
              <a:gd name="connsiteY2" fmla="*/ 1282700 h 2768600"/>
              <a:gd name="connsiteX3" fmla="*/ 9135 w 582945"/>
              <a:gd name="connsiteY3" fmla="*/ 1498600 h 2768600"/>
              <a:gd name="connsiteX4" fmla="*/ 34535 w 582945"/>
              <a:gd name="connsiteY4" fmla="*/ 1739900 h 2768600"/>
              <a:gd name="connsiteX5" fmla="*/ 288535 w 582945"/>
              <a:gd name="connsiteY5" fmla="*/ 2019300 h 2768600"/>
              <a:gd name="connsiteX6" fmla="*/ 352035 w 582945"/>
              <a:gd name="connsiteY6" fmla="*/ 2070100 h 2768600"/>
              <a:gd name="connsiteX7" fmla="*/ 390135 w 582945"/>
              <a:gd name="connsiteY7" fmla="*/ 2095500 h 2768600"/>
              <a:gd name="connsiteX8" fmla="*/ 529835 w 582945"/>
              <a:gd name="connsiteY8" fmla="*/ 2108200 h 2768600"/>
              <a:gd name="connsiteX9" fmla="*/ 580635 w 582945"/>
              <a:gd name="connsiteY9" fmla="*/ 2184400 h 2768600"/>
              <a:gd name="connsiteX10" fmla="*/ 555235 w 582945"/>
              <a:gd name="connsiteY10" fmla="*/ 2425700 h 2768600"/>
              <a:gd name="connsiteX11" fmla="*/ 567935 w 582945"/>
              <a:gd name="connsiteY11" fmla="*/ 2768600 h 2768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82945" h="2768600">
                <a:moveTo>
                  <a:pt x="110735" y="0"/>
                </a:moveTo>
                <a:cubicBezTo>
                  <a:pt x="106502" y="313267"/>
                  <a:pt x="111215" y="626782"/>
                  <a:pt x="98035" y="939800"/>
                </a:cubicBezTo>
                <a:cubicBezTo>
                  <a:pt x="93483" y="1047912"/>
                  <a:pt x="64035" y="1170703"/>
                  <a:pt x="47235" y="1282700"/>
                </a:cubicBezTo>
                <a:cubicBezTo>
                  <a:pt x="17461" y="1481196"/>
                  <a:pt x="41322" y="1402039"/>
                  <a:pt x="9135" y="1498600"/>
                </a:cubicBezTo>
                <a:cubicBezTo>
                  <a:pt x="17602" y="1579033"/>
                  <a:pt x="0" y="1666766"/>
                  <a:pt x="34535" y="1739900"/>
                </a:cubicBezTo>
                <a:cubicBezTo>
                  <a:pt x="40245" y="1751991"/>
                  <a:pt x="220981" y="1958501"/>
                  <a:pt x="288535" y="2019300"/>
                </a:cubicBezTo>
                <a:cubicBezTo>
                  <a:pt x="308683" y="2037433"/>
                  <a:pt x="330350" y="2053836"/>
                  <a:pt x="352035" y="2070100"/>
                </a:cubicBezTo>
                <a:cubicBezTo>
                  <a:pt x="364246" y="2079258"/>
                  <a:pt x="375210" y="2092302"/>
                  <a:pt x="390135" y="2095500"/>
                </a:cubicBezTo>
                <a:cubicBezTo>
                  <a:pt x="435856" y="2105297"/>
                  <a:pt x="483268" y="2103967"/>
                  <a:pt x="529835" y="2108200"/>
                </a:cubicBezTo>
                <a:cubicBezTo>
                  <a:pt x="566095" y="2132373"/>
                  <a:pt x="582945" y="2131267"/>
                  <a:pt x="580635" y="2184400"/>
                </a:cubicBezTo>
                <a:cubicBezTo>
                  <a:pt x="577122" y="2265201"/>
                  <a:pt x="555235" y="2425700"/>
                  <a:pt x="555235" y="2425700"/>
                </a:cubicBezTo>
                <a:cubicBezTo>
                  <a:pt x="568273" y="2751660"/>
                  <a:pt x="567935" y="2637282"/>
                  <a:pt x="567935" y="2768600"/>
                </a:cubicBez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897438" y="3441700"/>
            <a:ext cx="1401762" cy="2578100"/>
          </a:xfrm>
          <a:custGeom>
            <a:avLst/>
            <a:gdLst>
              <a:gd name="connsiteX0" fmla="*/ 1401448 w 1401448"/>
              <a:gd name="connsiteY0" fmla="*/ 0 h 2578100"/>
              <a:gd name="connsiteX1" fmla="*/ 1325248 w 1401448"/>
              <a:gd name="connsiteY1" fmla="*/ 152400 h 2578100"/>
              <a:gd name="connsiteX2" fmla="*/ 1172848 w 1401448"/>
              <a:gd name="connsiteY2" fmla="*/ 520700 h 2578100"/>
              <a:gd name="connsiteX3" fmla="*/ 1071248 w 1401448"/>
              <a:gd name="connsiteY3" fmla="*/ 914400 h 2578100"/>
              <a:gd name="connsiteX4" fmla="*/ 1058548 w 1401448"/>
              <a:gd name="connsiteY4" fmla="*/ 1358900 h 2578100"/>
              <a:gd name="connsiteX5" fmla="*/ 1020448 w 1401448"/>
              <a:gd name="connsiteY5" fmla="*/ 1384300 h 2578100"/>
              <a:gd name="connsiteX6" fmla="*/ 906148 w 1401448"/>
              <a:gd name="connsiteY6" fmla="*/ 1397000 h 2578100"/>
              <a:gd name="connsiteX7" fmla="*/ 995048 w 1401448"/>
              <a:gd name="connsiteY7" fmla="*/ 1498600 h 2578100"/>
              <a:gd name="connsiteX8" fmla="*/ 1071248 w 1401448"/>
              <a:gd name="connsiteY8" fmla="*/ 1574800 h 2578100"/>
              <a:gd name="connsiteX9" fmla="*/ 1109348 w 1401448"/>
              <a:gd name="connsiteY9" fmla="*/ 1612900 h 2578100"/>
              <a:gd name="connsiteX10" fmla="*/ 1172848 w 1401448"/>
              <a:gd name="connsiteY10" fmla="*/ 1701800 h 2578100"/>
              <a:gd name="connsiteX11" fmla="*/ 1185548 w 1401448"/>
              <a:gd name="connsiteY11" fmla="*/ 1752600 h 2578100"/>
              <a:gd name="connsiteX12" fmla="*/ 1134748 w 1401448"/>
              <a:gd name="connsiteY12" fmla="*/ 1778000 h 2578100"/>
              <a:gd name="connsiteX13" fmla="*/ 1058548 w 1401448"/>
              <a:gd name="connsiteY13" fmla="*/ 1790700 h 2578100"/>
              <a:gd name="connsiteX14" fmla="*/ 1020448 w 1401448"/>
              <a:gd name="connsiteY14" fmla="*/ 1803400 h 2578100"/>
              <a:gd name="connsiteX15" fmla="*/ 842648 w 1401448"/>
              <a:gd name="connsiteY15" fmla="*/ 1816100 h 2578100"/>
              <a:gd name="connsiteX16" fmla="*/ 499748 w 1401448"/>
              <a:gd name="connsiteY16" fmla="*/ 1866900 h 2578100"/>
              <a:gd name="connsiteX17" fmla="*/ 487048 w 1401448"/>
              <a:gd name="connsiteY17" fmla="*/ 1930400 h 2578100"/>
              <a:gd name="connsiteX18" fmla="*/ 499748 w 1401448"/>
              <a:gd name="connsiteY18" fmla="*/ 2006600 h 2578100"/>
              <a:gd name="connsiteX19" fmla="*/ 537848 w 1401448"/>
              <a:gd name="connsiteY19" fmla="*/ 2044700 h 2578100"/>
              <a:gd name="connsiteX20" fmla="*/ 588648 w 1401448"/>
              <a:gd name="connsiteY20" fmla="*/ 2120900 h 2578100"/>
              <a:gd name="connsiteX21" fmla="*/ 626748 w 1401448"/>
              <a:gd name="connsiteY21" fmla="*/ 2222500 h 2578100"/>
              <a:gd name="connsiteX22" fmla="*/ 614048 w 1401448"/>
              <a:gd name="connsiteY22" fmla="*/ 2260600 h 2578100"/>
              <a:gd name="connsiteX23" fmla="*/ 575948 w 1401448"/>
              <a:gd name="connsiteY23" fmla="*/ 2273300 h 2578100"/>
              <a:gd name="connsiteX24" fmla="*/ 512448 w 1401448"/>
              <a:gd name="connsiteY24" fmla="*/ 2298700 h 2578100"/>
              <a:gd name="connsiteX25" fmla="*/ 131448 w 1401448"/>
              <a:gd name="connsiteY25" fmla="*/ 2286000 h 2578100"/>
              <a:gd name="connsiteX26" fmla="*/ 29848 w 1401448"/>
              <a:gd name="connsiteY26" fmla="*/ 2298700 h 2578100"/>
              <a:gd name="connsiteX27" fmla="*/ 17148 w 1401448"/>
              <a:gd name="connsiteY27" fmla="*/ 2463800 h 2578100"/>
              <a:gd name="connsiteX28" fmla="*/ 29848 w 1401448"/>
              <a:gd name="connsiteY28" fmla="*/ 2578100 h 257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401448" h="2578100">
                <a:moveTo>
                  <a:pt x="1401448" y="0"/>
                </a:moveTo>
                <a:cubicBezTo>
                  <a:pt x="1376048" y="50800"/>
                  <a:pt x="1348079" y="100395"/>
                  <a:pt x="1325248" y="152400"/>
                </a:cubicBezTo>
                <a:cubicBezTo>
                  <a:pt x="1271839" y="274054"/>
                  <a:pt x="1216946" y="395370"/>
                  <a:pt x="1172848" y="520700"/>
                </a:cubicBezTo>
                <a:cubicBezTo>
                  <a:pt x="1099140" y="730186"/>
                  <a:pt x="1096830" y="760909"/>
                  <a:pt x="1071248" y="914400"/>
                </a:cubicBezTo>
                <a:cubicBezTo>
                  <a:pt x="1067015" y="1062567"/>
                  <a:pt x="1074480" y="1211532"/>
                  <a:pt x="1058548" y="1358900"/>
                </a:cubicBezTo>
                <a:cubicBezTo>
                  <a:pt x="1056907" y="1374075"/>
                  <a:pt x="1035256" y="1380598"/>
                  <a:pt x="1020448" y="1384300"/>
                </a:cubicBezTo>
                <a:cubicBezTo>
                  <a:pt x="983258" y="1393597"/>
                  <a:pt x="944248" y="1392767"/>
                  <a:pt x="906148" y="1397000"/>
                </a:cubicBezTo>
                <a:cubicBezTo>
                  <a:pt x="1025056" y="1515908"/>
                  <a:pt x="839998" y="1328045"/>
                  <a:pt x="995048" y="1498600"/>
                </a:cubicBezTo>
                <a:cubicBezTo>
                  <a:pt x="1019211" y="1525179"/>
                  <a:pt x="1045848" y="1549400"/>
                  <a:pt x="1071248" y="1574800"/>
                </a:cubicBezTo>
                <a:cubicBezTo>
                  <a:pt x="1083948" y="1587500"/>
                  <a:pt x="1098572" y="1598532"/>
                  <a:pt x="1109348" y="1612900"/>
                </a:cubicBezTo>
                <a:cubicBezTo>
                  <a:pt x="1156606" y="1675911"/>
                  <a:pt x="1135707" y="1646088"/>
                  <a:pt x="1172848" y="1701800"/>
                </a:cubicBezTo>
                <a:cubicBezTo>
                  <a:pt x="1177081" y="1718733"/>
                  <a:pt x="1193354" y="1736988"/>
                  <a:pt x="1185548" y="1752600"/>
                </a:cubicBezTo>
                <a:cubicBezTo>
                  <a:pt x="1177081" y="1769533"/>
                  <a:pt x="1152882" y="1772560"/>
                  <a:pt x="1134748" y="1778000"/>
                </a:cubicBezTo>
                <a:cubicBezTo>
                  <a:pt x="1110084" y="1785399"/>
                  <a:pt x="1083685" y="1785114"/>
                  <a:pt x="1058548" y="1790700"/>
                </a:cubicBezTo>
                <a:cubicBezTo>
                  <a:pt x="1045480" y="1793604"/>
                  <a:pt x="1033743" y="1801836"/>
                  <a:pt x="1020448" y="1803400"/>
                </a:cubicBezTo>
                <a:cubicBezTo>
                  <a:pt x="961437" y="1810342"/>
                  <a:pt x="901915" y="1811867"/>
                  <a:pt x="842648" y="1816100"/>
                </a:cubicBezTo>
                <a:cubicBezTo>
                  <a:pt x="576671" y="1805461"/>
                  <a:pt x="548493" y="1704418"/>
                  <a:pt x="499748" y="1866900"/>
                </a:cubicBezTo>
                <a:cubicBezTo>
                  <a:pt x="493545" y="1887575"/>
                  <a:pt x="491281" y="1909233"/>
                  <a:pt x="487048" y="1930400"/>
                </a:cubicBezTo>
                <a:cubicBezTo>
                  <a:pt x="491281" y="1955800"/>
                  <a:pt x="489290" y="1983069"/>
                  <a:pt x="499748" y="2006600"/>
                </a:cubicBezTo>
                <a:cubicBezTo>
                  <a:pt x="507042" y="2023013"/>
                  <a:pt x="526821" y="2030523"/>
                  <a:pt x="537848" y="2044700"/>
                </a:cubicBezTo>
                <a:cubicBezTo>
                  <a:pt x="556590" y="2068797"/>
                  <a:pt x="577311" y="2092556"/>
                  <a:pt x="588648" y="2120900"/>
                </a:cubicBezTo>
                <a:cubicBezTo>
                  <a:pt x="619020" y="2196829"/>
                  <a:pt x="606839" y="2162773"/>
                  <a:pt x="626748" y="2222500"/>
                </a:cubicBezTo>
                <a:cubicBezTo>
                  <a:pt x="622515" y="2235200"/>
                  <a:pt x="623514" y="2251134"/>
                  <a:pt x="614048" y="2260600"/>
                </a:cubicBezTo>
                <a:cubicBezTo>
                  <a:pt x="604582" y="2270066"/>
                  <a:pt x="588483" y="2268600"/>
                  <a:pt x="575948" y="2273300"/>
                </a:cubicBezTo>
                <a:cubicBezTo>
                  <a:pt x="554602" y="2281305"/>
                  <a:pt x="533615" y="2290233"/>
                  <a:pt x="512448" y="2298700"/>
                </a:cubicBezTo>
                <a:cubicBezTo>
                  <a:pt x="385448" y="2294467"/>
                  <a:pt x="258519" y="2286000"/>
                  <a:pt x="131448" y="2286000"/>
                </a:cubicBezTo>
                <a:cubicBezTo>
                  <a:pt x="97318" y="2286000"/>
                  <a:pt x="48304" y="2269990"/>
                  <a:pt x="29848" y="2298700"/>
                </a:cubicBezTo>
                <a:cubicBezTo>
                  <a:pt x="0" y="2345130"/>
                  <a:pt x="21381" y="2408767"/>
                  <a:pt x="17148" y="2463800"/>
                </a:cubicBezTo>
                <a:lnTo>
                  <a:pt x="29848" y="2578100"/>
                </a:lnTo>
              </a:path>
            </a:pathLst>
          </a:cu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656" name="TextBox 8"/>
          <p:cNvSpPr txBox="1">
            <a:spLocks noChangeArrowheads="1"/>
          </p:cNvSpPr>
          <p:nvPr/>
        </p:nvSpPr>
        <p:spPr bwMode="auto">
          <a:xfrm>
            <a:off x="2667000" y="3124200"/>
            <a:ext cx="26368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Q={q</a:t>
            </a:r>
            <a:r>
              <a:rPr lang="en-US" sz="2800" baseline="-25000"/>
              <a:t>1</a:t>
            </a:r>
            <a:r>
              <a:rPr lang="en-US" sz="2800"/>
              <a:t>,q</a:t>
            </a:r>
            <a:r>
              <a:rPr lang="en-US" sz="2800" baseline="-25000"/>
              <a:t>2</a:t>
            </a:r>
            <a:r>
              <a:rPr lang="en-US" sz="2800"/>
              <a:t>,…,q</a:t>
            </a:r>
            <a:r>
              <a:rPr lang="en-US" sz="2800" baseline="-25000"/>
              <a:t>n</a:t>
            </a:r>
            <a:r>
              <a:rPr lang="en-US" sz="2800"/>
              <a:t>}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41910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>
                <a:latin typeface="+mn-lt"/>
                <a:ea typeface="ＭＳ Ｐゴシック" charset="-128"/>
                <a:cs typeface="ＭＳ Ｐゴシック" charset="-128"/>
              </a:rPr>
              <a:t>[Goodrich 97] gives a BSP solution, but it would require </a:t>
            </a:r>
            <a:r>
              <a:rPr lang="en-US" sz="2400" dirty="0" err="1">
                <a:latin typeface="+mn-lt"/>
                <a:ea typeface="ＭＳ Ｐゴシック" charset="-128"/>
                <a:cs typeface="ＭＳ Ｐゴシック" charset="-128"/>
              </a:rPr>
              <a:t>O(n</a:t>
            </a:r>
            <a:r>
              <a:rPr lang="en-US" sz="2400" dirty="0">
                <a:latin typeface="+mn-lt"/>
                <a:ea typeface="ＭＳ Ｐゴシック" charset="-128"/>
                <a:cs typeface="ＭＳ Ｐゴシック" charset="-128"/>
              </a:rPr>
              <a:t> log2 </a:t>
            </a:r>
            <a:r>
              <a:rPr lang="en-US" sz="2400" dirty="0" err="1">
                <a:latin typeface="+mn-lt"/>
                <a:ea typeface="ＭＳ Ｐゴシック" charset="-128"/>
                <a:cs typeface="ＭＳ Ｐゴシック" charset="-128"/>
              </a:rPr>
              <a:t>n</a:t>
            </a:r>
            <a:r>
              <a:rPr lang="en-US" sz="2400" dirty="0">
                <a:latin typeface="+mn-lt"/>
                <a:ea typeface="ＭＳ Ｐゴシック" charset="-128"/>
                <a:cs typeface="ＭＳ Ｐゴシック" charset="-128"/>
              </a:rPr>
              <a:t>) message complexity to simulate it in the </a:t>
            </a:r>
            <a:r>
              <a:rPr lang="en-US" sz="2400" dirty="0" err="1">
                <a:latin typeface="+mn-lt"/>
                <a:ea typeface="ＭＳ Ｐゴシック" charset="-128"/>
                <a:cs typeface="ＭＳ Ｐゴシック" charset="-128"/>
              </a:rPr>
              <a:t>MapReduce</a:t>
            </a:r>
            <a:r>
              <a:rPr lang="en-US" sz="2400" dirty="0">
                <a:latin typeface="+mn-lt"/>
                <a:ea typeface="ＭＳ Ｐゴシック" charset="-128"/>
                <a:cs typeface="ＭＳ Ｐゴシック" charset="-128"/>
              </a:rPr>
              <a:t> framework.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Pipelined Multisearching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Break Q into k random groups of size n/k each. 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Sample from Q</a:t>
            </a:r>
            <a:r>
              <a:rPr lang="en-US" baseline="-25000" smtClean="0">
                <a:ea typeface="ＭＳ Ｐゴシック"/>
                <a:cs typeface="ＭＳ Ｐゴシック"/>
              </a:rPr>
              <a:t>1</a:t>
            </a:r>
            <a:r>
              <a:rPr lang="en-US" smtClean="0">
                <a:ea typeface="ＭＳ Ｐゴシック"/>
                <a:cs typeface="ＭＳ Ｐゴシック"/>
              </a:rPr>
              <a:t> to get an estimate of the query distribution.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Build the circuit of [Goodrich 97] for Q1.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Pipeline all the queries through this circuit.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Total time O(k).</a:t>
            </a:r>
          </a:p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Message complexity: O(kn)</a:t>
            </a:r>
          </a:p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grpSp>
        <p:nvGrpSpPr>
          <p:cNvPr id="28675" name="Group 10"/>
          <p:cNvGrpSpPr>
            <a:grpSpLocks/>
          </p:cNvGrpSpPr>
          <p:nvPr/>
        </p:nvGrpSpPr>
        <p:grpSpPr bwMode="auto">
          <a:xfrm>
            <a:off x="5943600" y="5257800"/>
            <a:ext cx="2667000" cy="1079500"/>
            <a:chOff x="3810000" y="3124200"/>
            <a:chExt cx="5334000" cy="2908300"/>
          </a:xfrm>
        </p:grpSpPr>
        <p:sp>
          <p:nvSpPr>
            <p:cNvPr id="4" name="Isosceles Triangle 3"/>
            <p:cNvSpPr/>
            <p:nvPr/>
          </p:nvSpPr>
          <p:spPr>
            <a:xfrm>
              <a:off x="3810000" y="3124200"/>
              <a:ext cx="5334000" cy="2895471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6527800" y="3214016"/>
              <a:ext cx="1295400" cy="2754331"/>
            </a:xfrm>
            <a:custGeom>
              <a:avLst/>
              <a:gdLst>
                <a:gd name="connsiteX0" fmla="*/ 0 w 1295400"/>
                <a:gd name="connsiteY0" fmla="*/ 0 h 2755900"/>
                <a:gd name="connsiteX1" fmla="*/ 50800 w 1295400"/>
                <a:gd name="connsiteY1" fmla="*/ 596900 h 2755900"/>
                <a:gd name="connsiteX2" fmla="*/ 114300 w 1295400"/>
                <a:gd name="connsiteY2" fmla="*/ 673100 h 2755900"/>
                <a:gd name="connsiteX3" fmla="*/ 228600 w 1295400"/>
                <a:gd name="connsiteY3" fmla="*/ 749300 h 2755900"/>
                <a:gd name="connsiteX4" fmla="*/ 304800 w 1295400"/>
                <a:gd name="connsiteY4" fmla="*/ 774700 h 2755900"/>
                <a:gd name="connsiteX5" fmla="*/ 368300 w 1295400"/>
                <a:gd name="connsiteY5" fmla="*/ 812800 h 2755900"/>
                <a:gd name="connsiteX6" fmla="*/ 457200 w 1295400"/>
                <a:gd name="connsiteY6" fmla="*/ 850900 h 2755900"/>
                <a:gd name="connsiteX7" fmla="*/ 660400 w 1295400"/>
                <a:gd name="connsiteY7" fmla="*/ 1028700 h 2755900"/>
                <a:gd name="connsiteX8" fmla="*/ 723900 w 1295400"/>
                <a:gd name="connsiteY8" fmla="*/ 1104900 h 2755900"/>
                <a:gd name="connsiteX9" fmla="*/ 698500 w 1295400"/>
                <a:gd name="connsiteY9" fmla="*/ 1193800 h 2755900"/>
                <a:gd name="connsiteX10" fmla="*/ 673100 w 1295400"/>
                <a:gd name="connsiteY10" fmla="*/ 1282700 h 2755900"/>
                <a:gd name="connsiteX11" fmla="*/ 647700 w 1295400"/>
                <a:gd name="connsiteY11" fmla="*/ 1422400 h 2755900"/>
                <a:gd name="connsiteX12" fmla="*/ 685800 w 1295400"/>
                <a:gd name="connsiteY12" fmla="*/ 1727200 h 2755900"/>
                <a:gd name="connsiteX13" fmla="*/ 838200 w 1295400"/>
                <a:gd name="connsiteY13" fmla="*/ 1828800 h 2755900"/>
                <a:gd name="connsiteX14" fmla="*/ 889000 w 1295400"/>
                <a:gd name="connsiteY14" fmla="*/ 1841500 h 2755900"/>
                <a:gd name="connsiteX15" fmla="*/ 939800 w 1295400"/>
                <a:gd name="connsiteY15" fmla="*/ 1866900 h 2755900"/>
                <a:gd name="connsiteX16" fmla="*/ 1016000 w 1295400"/>
                <a:gd name="connsiteY16" fmla="*/ 1879600 h 2755900"/>
                <a:gd name="connsiteX17" fmla="*/ 1079500 w 1295400"/>
                <a:gd name="connsiteY17" fmla="*/ 1905000 h 2755900"/>
                <a:gd name="connsiteX18" fmla="*/ 1219200 w 1295400"/>
                <a:gd name="connsiteY18" fmla="*/ 2032000 h 2755900"/>
                <a:gd name="connsiteX19" fmla="*/ 1295400 w 1295400"/>
                <a:gd name="connsiteY19" fmla="*/ 2120900 h 2755900"/>
                <a:gd name="connsiteX20" fmla="*/ 1270000 w 1295400"/>
                <a:gd name="connsiteY20" fmla="*/ 2387600 h 2755900"/>
                <a:gd name="connsiteX21" fmla="*/ 1219200 w 1295400"/>
                <a:gd name="connsiteY21" fmla="*/ 2476500 h 2755900"/>
                <a:gd name="connsiteX22" fmla="*/ 1206500 w 1295400"/>
                <a:gd name="connsiteY22" fmla="*/ 2514600 h 2755900"/>
                <a:gd name="connsiteX23" fmla="*/ 1193800 w 1295400"/>
                <a:gd name="connsiteY23" fmla="*/ 2755900 h 2755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95400" h="2755900">
                  <a:moveTo>
                    <a:pt x="0" y="0"/>
                  </a:moveTo>
                  <a:cubicBezTo>
                    <a:pt x="16933" y="198967"/>
                    <a:pt x="17370" y="400032"/>
                    <a:pt x="50800" y="596900"/>
                  </a:cubicBezTo>
                  <a:cubicBezTo>
                    <a:pt x="56335" y="629497"/>
                    <a:pt x="90921" y="649721"/>
                    <a:pt x="114300" y="673100"/>
                  </a:cubicBezTo>
                  <a:cubicBezTo>
                    <a:pt x="148581" y="707381"/>
                    <a:pt x="184288" y="731575"/>
                    <a:pt x="228600" y="749300"/>
                  </a:cubicBezTo>
                  <a:cubicBezTo>
                    <a:pt x="253459" y="759244"/>
                    <a:pt x="280426" y="763621"/>
                    <a:pt x="304800" y="774700"/>
                  </a:cubicBezTo>
                  <a:cubicBezTo>
                    <a:pt x="327272" y="784914"/>
                    <a:pt x="346222" y="801761"/>
                    <a:pt x="368300" y="812800"/>
                  </a:cubicBezTo>
                  <a:cubicBezTo>
                    <a:pt x="428559" y="842929"/>
                    <a:pt x="388489" y="803331"/>
                    <a:pt x="457200" y="850900"/>
                  </a:cubicBezTo>
                  <a:cubicBezTo>
                    <a:pt x="563641" y="924590"/>
                    <a:pt x="572915" y="941215"/>
                    <a:pt x="660400" y="1028700"/>
                  </a:cubicBezTo>
                  <a:cubicBezTo>
                    <a:pt x="709293" y="1077593"/>
                    <a:pt x="688537" y="1051856"/>
                    <a:pt x="723900" y="1104900"/>
                  </a:cubicBezTo>
                  <a:cubicBezTo>
                    <a:pt x="715433" y="1134533"/>
                    <a:pt x="707356" y="1164281"/>
                    <a:pt x="698500" y="1193800"/>
                  </a:cubicBezTo>
                  <a:cubicBezTo>
                    <a:pt x="685945" y="1235651"/>
                    <a:pt x="681661" y="1235612"/>
                    <a:pt x="673100" y="1282700"/>
                  </a:cubicBezTo>
                  <a:cubicBezTo>
                    <a:pt x="642763" y="1449553"/>
                    <a:pt x="676505" y="1307181"/>
                    <a:pt x="647700" y="1422400"/>
                  </a:cubicBezTo>
                  <a:cubicBezTo>
                    <a:pt x="660400" y="1524000"/>
                    <a:pt x="648838" y="1631714"/>
                    <a:pt x="685800" y="1727200"/>
                  </a:cubicBezTo>
                  <a:cubicBezTo>
                    <a:pt x="706273" y="1780089"/>
                    <a:pt x="783263" y="1813104"/>
                    <a:pt x="838200" y="1828800"/>
                  </a:cubicBezTo>
                  <a:cubicBezTo>
                    <a:pt x="854983" y="1833595"/>
                    <a:pt x="872657" y="1835371"/>
                    <a:pt x="889000" y="1841500"/>
                  </a:cubicBezTo>
                  <a:cubicBezTo>
                    <a:pt x="906727" y="1848147"/>
                    <a:pt x="921666" y="1861460"/>
                    <a:pt x="939800" y="1866900"/>
                  </a:cubicBezTo>
                  <a:cubicBezTo>
                    <a:pt x="964464" y="1874299"/>
                    <a:pt x="990600" y="1875367"/>
                    <a:pt x="1016000" y="1879600"/>
                  </a:cubicBezTo>
                  <a:cubicBezTo>
                    <a:pt x="1037167" y="1888067"/>
                    <a:pt x="1059110" y="1894805"/>
                    <a:pt x="1079500" y="1905000"/>
                  </a:cubicBezTo>
                  <a:cubicBezTo>
                    <a:pt x="1131467" y="1930984"/>
                    <a:pt x="1188340" y="2001140"/>
                    <a:pt x="1219200" y="2032000"/>
                  </a:cubicBezTo>
                  <a:cubicBezTo>
                    <a:pt x="1280793" y="2093593"/>
                    <a:pt x="1256716" y="2062875"/>
                    <a:pt x="1295400" y="2120900"/>
                  </a:cubicBezTo>
                  <a:cubicBezTo>
                    <a:pt x="1286933" y="2209800"/>
                    <a:pt x="1284109" y="2299419"/>
                    <a:pt x="1270000" y="2387600"/>
                  </a:cubicBezTo>
                  <a:cubicBezTo>
                    <a:pt x="1264761" y="2420343"/>
                    <a:pt x="1233344" y="2448212"/>
                    <a:pt x="1219200" y="2476500"/>
                  </a:cubicBezTo>
                  <a:cubicBezTo>
                    <a:pt x="1213213" y="2488474"/>
                    <a:pt x="1210733" y="2501900"/>
                    <a:pt x="1206500" y="2514600"/>
                  </a:cubicBezTo>
                  <a:cubicBezTo>
                    <a:pt x="1186616" y="2653789"/>
                    <a:pt x="1193800" y="2573566"/>
                    <a:pt x="1193800" y="27559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6302376" y="3265339"/>
              <a:ext cx="584200" cy="2767161"/>
            </a:xfrm>
            <a:custGeom>
              <a:avLst/>
              <a:gdLst>
                <a:gd name="connsiteX0" fmla="*/ 110735 w 582945"/>
                <a:gd name="connsiteY0" fmla="*/ 0 h 2768600"/>
                <a:gd name="connsiteX1" fmla="*/ 98035 w 582945"/>
                <a:gd name="connsiteY1" fmla="*/ 939800 h 2768600"/>
                <a:gd name="connsiteX2" fmla="*/ 47235 w 582945"/>
                <a:gd name="connsiteY2" fmla="*/ 1282700 h 2768600"/>
                <a:gd name="connsiteX3" fmla="*/ 9135 w 582945"/>
                <a:gd name="connsiteY3" fmla="*/ 1498600 h 2768600"/>
                <a:gd name="connsiteX4" fmla="*/ 34535 w 582945"/>
                <a:gd name="connsiteY4" fmla="*/ 1739900 h 2768600"/>
                <a:gd name="connsiteX5" fmla="*/ 288535 w 582945"/>
                <a:gd name="connsiteY5" fmla="*/ 2019300 h 2768600"/>
                <a:gd name="connsiteX6" fmla="*/ 352035 w 582945"/>
                <a:gd name="connsiteY6" fmla="*/ 2070100 h 2768600"/>
                <a:gd name="connsiteX7" fmla="*/ 390135 w 582945"/>
                <a:gd name="connsiteY7" fmla="*/ 2095500 h 2768600"/>
                <a:gd name="connsiteX8" fmla="*/ 529835 w 582945"/>
                <a:gd name="connsiteY8" fmla="*/ 2108200 h 2768600"/>
                <a:gd name="connsiteX9" fmla="*/ 580635 w 582945"/>
                <a:gd name="connsiteY9" fmla="*/ 2184400 h 2768600"/>
                <a:gd name="connsiteX10" fmla="*/ 555235 w 582945"/>
                <a:gd name="connsiteY10" fmla="*/ 2425700 h 2768600"/>
                <a:gd name="connsiteX11" fmla="*/ 567935 w 582945"/>
                <a:gd name="connsiteY11" fmla="*/ 2768600 h 276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2945" h="2768600">
                  <a:moveTo>
                    <a:pt x="110735" y="0"/>
                  </a:moveTo>
                  <a:cubicBezTo>
                    <a:pt x="106502" y="313267"/>
                    <a:pt x="111215" y="626782"/>
                    <a:pt x="98035" y="939800"/>
                  </a:cubicBezTo>
                  <a:cubicBezTo>
                    <a:pt x="93483" y="1047912"/>
                    <a:pt x="64035" y="1170703"/>
                    <a:pt x="47235" y="1282700"/>
                  </a:cubicBezTo>
                  <a:cubicBezTo>
                    <a:pt x="17461" y="1481196"/>
                    <a:pt x="41322" y="1402039"/>
                    <a:pt x="9135" y="1498600"/>
                  </a:cubicBezTo>
                  <a:cubicBezTo>
                    <a:pt x="17602" y="1579033"/>
                    <a:pt x="0" y="1666766"/>
                    <a:pt x="34535" y="1739900"/>
                  </a:cubicBezTo>
                  <a:cubicBezTo>
                    <a:pt x="40245" y="1751991"/>
                    <a:pt x="220981" y="1958501"/>
                    <a:pt x="288535" y="2019300"/>
                  </a:cubicBezTo>
                  <a:cubicBezTo>
                    <a:pt x="308683" y="2037433"/>
                    <a:pt x="330350" y="2053836"/>
                    <a:pt x="352035" y="2070100"/>
                  </a:cubicBezTo>
                  <a:cubicBezTo>
                    <a:pt x="364246" y="2079258"/>
                    <a:pt x="375210" y="2092302"/>
                    <a:pt x="390135" y="2095500"/>
                  </a:cubicBezTo>
                  <a:cubicBezTo>
                    <a:pt x="435856" y="2105297"/>
                    <a:pt x="483268" y="2103967"/>
                    <a:pt x="529835" y="2108200"/>
                  </a:cubicBezTo>
                  <a:cubicBezTo>
                    <a:pt x="566095" y="2132373"/>
                    <a:pt x="582945" y="2131267"/>
                    <a:pt x="580635" y="2184400"/>
                  </a:cubicBezTo>
                  <a:cubicBezTo>
                    <a:pt x="577122" y="2265201"/>
                    <a:pt x="555235" y="2425700"/>
                    <a:pt x="555235" y="2425700"/>
                  </a:cubicBezTo>
                  <a:cubicBezTo>
                    <a:pt x="568273" y="2751660"/>
                    <a:pt x="567935" y="2637282"/>
                    <a:pt x="567935" y="27686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4899026" y="3440691"/>
              <a:ext cx="1400174" cy="2578979"/>
            </a:xfrm>
            <a:custGeom>
              <a:avLst/>
              <a:gdLst>
                <a:gd name="connsiteX0" fmla="*/ 1401448 w 1401448"/>
                <a:gd name="connsiteY0" fmla="*/ 0 h 2578100"/>
                <a:gd name="connsiteX1" fmla="*/ 1325248 w 1401448"/>
                <a:gd name="connsiteY1" fmla="*/ 152400 h 2578100"/>
                <a:gd name="connsiteX2" fmla="*/ 1172848 w 1401448"/>
                <a:gd name="connsiteY2" fmla="*/ 520700 h 2578100"/>
                <a:gd name="connsiteX3" fmla="*/ 1071248 w 1401448"/>
                <a:gd name="connsiteY3" fmla="*/ 914400 h 2578100"/>
                <a:gd name="connsiteX4" fmla="*/ 1058548 w 1401448"/>
                <a:gd name="connsiteY4" fmla="*/ 1358900 h 2578100"/>
                <a:gd name="connsiteX5" fmla="*/ 1020448 w 1401448"/>
                <a:gd name="connsiteY5" fmla="*/ 1384300 h 2578100"/>
                <a:gd name="connsiteX6" fmla="*/ 906148 w 1401448"/>
                <a:gd name="connsiteY6" fmla="*/ 1397000 h 2578100"/>
                <a:gd name="connsiteX7" fmla="*/ 995048 w 1401448"/>
                <a:gd name="connsiteY7" fmla="*/ 1498600 h 2578100"/>
                <a:gd name="connsiteX8" fmla="*/ 1071248 w 1401448"/>
                <a:gd name="connsiteY8" fmla="*/ 1574800 h 2578100"/>
                <a:gd name="connsiteX9" fmla="*/ 1109348 w 1401448"/>
                <a:gd name="connsiteY9" fmla="*/ 1612900 h 2578100"/>
                <a:gd name="connsiteX10" fmla="*/ 1172848 w 1401448"/>
                <a:gd name="connsiteY10" fmla="*/ 1701800 h 2578100"/>
                <a:gd name="connsiteX11" fmla="*/ 1185548 w 1401448"/>
                <a:gd name="connsiteY11" fmla="*/ 1752600 h 2578100"/>
                <a:gd name="connsiteX12" fmla="*/ 1134748 w 1401448"/>
                <a:gd name="connsiteY12" fmla="*/ 1778000 h 2578100"/>
                <a:gd name="connsiteX13" fmla="*/ 1058548 w 1401448"/>
                <a:gd name="connsiteY13" fmla="*/ 1790700 h 2578100"/>
                <a:gd name="connsiteX14" fmla="*/ 1020448 w 1401448"/>
                <a:gd name="connsiteY14" fmla="*/ 1803400 h 2578100"/>
                <a:gd name="connsiteX15" fmla="*/ 842648 w 1401448"/>
                <a:gd name="connsiteY15" fmla="*/ 1816100 h 2578100"/>
                <a:gd name="connsiteX16" fmla="*/ 499748 w 1401448"/>
                <a:gd name="connsiteY16" fmla="*/ 1866900 h 2578100"/>
                <a:gd name="connsiteX17" fmla="*/ 487048 w 1401448"/>
                <a:gd name="connsiteY17" fmla="*/ 1930400 h 2578100"/>
                <a:gd name="connsiteX18" fmla="*/ 499748 w 1401448"/>
                <a:gd name="connsiteY18" fmla="*/ 2006600 h 2578100"/>
                <a:gd name="connsiteX19" fmla="*/ 537848 w 1401448"/>
                <a:gd name="connsiteY19" fmla="*/ 2044700 h 2578100"/>
                <a:gd name="connsiteX20" fmla="*/ 588648 w 1401448"/>
                <a:gd name="connsiteY20" fmla="*/ 2120900 h 2578100"/>
                <a:gd name="connsiteX21" fmla="*/ 626748 w 1401448"/>
                <a:gd name="connsiteY21" fmla="*/ 2222500 h 2578100"/>
                <a:gd name="connsiteX22" fmla="*/ 614048 w 1401448"/>
                <a:gd name="connsiteY22" fmla="*/ 2260600 h 2578100"/>
                <a:gd name="connsiteX23" fmla="*/ 575948 w 1401448"/>
                <a:gd name="connsiteY23" fmla="*/ 2273300 h 2578100"/>
                <a:gd name="connsiteX24" fmla="*/ 512448 w 1401448"/>
                <a:gd name="connsiteY24" fmla="*/ 2298700 h 2578100"/>
                <a:gd name="connsiteX25" fmla="*/ 131448 w 1401448"/>
                <a:gd name="connsiteY25" fmla="*/ 2286000 h 2578100"/>
                <a:gd name="connsiteX26" fmla="*/ 29848 w 1401448"/>
                <a:gd name="connsiteY26" fmla="*/ 2298700 h 2578100"/>
                <a:gd name="connsiteX27" fmla="*/ 17148 w 1401448"/>
                <a:gd name="connsiteY27" fmla="*/ 2463800 h 2578100"/>
                <a:gd name="connsiteX28" fmla="*/ 29848 w 1401448"/>
                <a:gd name="connsiteY28" fmla="*/ 2578100 h 257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401448" h="2578100">
                  <a:moveTo>
                    <a:pt x="1401448" y="0"/>
                  </a:moveTo>
                  <a:cubicBezTo>
                    <a:pt x="1376048" y="50800"/>
                    <a:pt x="1348079" y="100395"/>
                    <a:pt x="1325248" y="152400"/>
                  </a:cubicBezTo>
                  <a:cubicBezTo>
                    <a:pt x="1271839" y="274054"/>
                    <a:pt x="1216946" y="395370"/>
                    <a:pt x="1172848" y="520700"/>
                  </a:cubicBezTo>
                  <a:cubicBezTo>
                    <a:pt x="1099140" y="730186"/>
                    <a:pt x="1096830" y="760909"/>
                    <a:pt x="1071248" y="914400"/>
                  </a:cubicBezTo>
                  <a:cubicBezTo>
                    <a:pt x="1067015" y="1062567"/>
                    <a:pt x="1074480" y="1211532"/>
                    <a:pt x="1058548" y="1358900"/>
                  </a:cubicBezTo>
                  <a:cubicBezTo>
                    <a:pt x="1056907" y="1374075"/>
                    <a:pt x="1035256" y="1380598"/>
                    <a:pt x="1020448" y="1384300"/>
                  </a:cubicBezTo>
                  <a:cubicBezTo>
                    <a:pt x="983258" y="1393597"/>
                    <a:pt x="944248" y="1392767"/>
                    <a:pt x="906148" y="1397000"/>
                  </a:cubicBezTo>
                  <a:cubicBezTo>
                    <a:pt x="1025056" y="1515908"/>
                    <a:pt x="839998" y="1328045"/>
                    <a:pt x="995048" y="1498600"/>
                  </a:cubicBezTo>
                  <a:cubicBezTo>
                    <a:pt x="1019211" y="1525179"/>
                    <a:pt x="1045848" y="1549400"/>
                    <a:pt x="1071248" y="1574800"/>
                  </a:cubicBezTo>
                  <a:cubicBezTo>
                    <a:pt x="1083948" y="1587500"/>
                    <a:pt x="1098572" y="1598532"/>
                    <a:pt x="1109348" y="1612900"/>
                  </a:cubicBezTo>
                  <a:cubicBezTo>
                    <a:pt x="1156606" y="1675911"/>
                    <a:pt x="1135707" y="1646088"/>
                    <a:pt x="1172848" y="1701800"/>
                  </a:cubicBezTo>
                  <a:cubicBezTo>
                    <a:pt x="1177081" y="1718733"/>
                    <a:pt x="1193354" y="1736988"/>
                    <a:pt x="1185548" y="1752600"/>
                  </a:cubicBezTo>
                  <a:cubicBezTo>
                    <a:pt x="1177081" y="1769533"/>
                    <a:pt x="1152882" y="1772560"/>
                    <a:pt x="1134748" y="1778000"/>
                  </a:cubicBezTo>
                  <a:cubicBezTo>
                    <a:pt x="1110084" y="1785399"/>
                    <a:pt x="1083685" y="1785114"/>
                    <a:pt x="1058548" y="1790700"/>
                  </a:cubicBezTo>
                  <a:cubicBezTo>
                    <a:pt x="1045480" y="1793604"/>
                    <a:pt x="1033743" y="1801836"/>
                    <a:pt x="1020448" y="1803400"/>
                  </a:cubicBezTo>
                  <a:cubicBezTo>
                    <a:pt x="961437" y="1810342"/>
                    <a:pt x="901915" y="1811867"/>
                    <a:pt x="842648" y="1816100"/>
                  </a:cubicBezTo>
                  <a:cubicBezTo>
                    <a:pt x="576671" y="1805461"/>
                    <a:pt x="548493" y="1704418"/>
                    <a:pt x="499748" y="1866900"/>
                  </a:cubicBezTo>
                  <a:cubicBezTo>
                    <a:pt x="493545" y="1887575"/>
                    <a:pt x="491281" y="1909233"/>
                    <a:pt x="487048" y="1930400"/>
                  </a:cubicBezTo>
                  <a:cubicBezTo>
                    <a:pt x="491281" y="1955800"/>
                    <a:pt x="489290" y="1983069"/>
                    <a:pt x="499748" y="2006600"/>
                  </a:cubicBezTo>
                  <a:cubicBezTo>
                    <a:pt x="507042" y="2023013"/>
                    <a:pt x="526821" y="2030523"/>
                    <a:pt x="537848" y="2044700"/>
                  </a:cubicBezTo>
                  <a:cubicBezTo>
                    <a:pt x="556590" y="2068797"/>
                    <a:pt x="577311" y="2092556"/>
                    <a:pt x="588648" y="2120900"/>
                  </a:cubicBezTo>
                  <a:cubicBezTo>
                    <a:pt x="619020" y="2196829"/>
                    <a:pt x="606839" y="2162773"/>
                    <a:pt x="626748" y="2222500"/>
                  </a:cubicBezTo>
                  <a:cubicBezTo>
                    <a:pt x="622515" y="2235200"/>
                    <a:pt x="623514" y="2251134"/>
                    <a:pt x="614048" y="2260600"/>
                  </a:cubicBezTo>
                  <a:cubicBezTo>
                    <a:pt x="604582" y="2270066"/>
                    <a:pt x="588483" y="2268600"/>
                    <a:pt x="575948" y="2273300"/>
                  </a:cubicBezTo>
                  <a:cubicBezTo>
                    <a:pt x="554602" y="2281305"/>
                    <a:pt x="533615" y="2290233"/>
                    <a:pt x="512448" y="2298700"/>
                  </a:cubicBezTo>
                  <a:cubicBezTo>
                    <a:pt x="385448" y="2294467"/>
                    <a:pt x="258519" y="2286000"/>
                    <a:pt x="131448" y="2286000"/>
                  </a:cubicBezTo>
                  <a:cubicBezTo>
                    <a:pt x="97318" y="2286000"/>
                    <a:pt x="48304" y="2269990"/>
                    <a:pt x="29848" y="2298700"/>
                  </a:cubicBezTo>
                  <a:cubicBezTo>
                    <a:pt x="0" y="2345130"/>
                    <a:pt x="21381" y="2408767"/>
                    <a:pt x="17148" y="2463800"/>
                  </a:cubicBezTo>
                  <a:lnTo>
                    <a:pt x="29848" y="2578100"/>
                  </a:ln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Conclusion and Open Problems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44196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We have given a general way of analyzing MapReduce algorithms and some techniques: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the invisible B-tree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index labeling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BSP simulation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CRCW simulation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multi-searching</a:t>
            </a:r>
          </a:p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Other problems: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Sparse graph problems?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0" y="6553200"/>
            <a:ext cx="7324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F81BD"/>
                </a:solidFill>
              </a:rPr>
              <a:t>Image from http://travelhouseuk.files.wordpress.com/2009/08/invisible-man.jpg</a:t>
            </a:r>
          </a:p>
        </p:txBody>
      </p:sp>
      <p:pic>
        <p:nvPicPr>
          <p:cNvPr id="29700" name="Picture 5"/>
          <p:cNvPicPr>
            <a:picLocks noChangeAspect="1"/>
          </p:cNvPicPr>
          <p:nvPr/>
        </p:nvPicPr>
        <p:blipFill>
          <a:blip r:embed="rId2"/>
          <a:srcRect l="13483"/>
          <a:stretch>
            <a:fillRect/>
          </a:stretch>
        </p:blipFill>
        <p:spPr bwMode="auto">
          <a:xfrm>
            <a:off x="5029200" y="2590800"/>
            <a:ext cx="39116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1150" y="5495925"/>
            <a:ext cx="11620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ea typeface="ＭＳ Ｐゴシック" charset="-128"/>
                <a:cs typeface="ＭＳ Ｐゴシック" charset="-128"/>
              </a:rPr>
              <a:t>B-tree</a:t>
            </a:r>
            <a:endParaRPr lang="en-US" sz="2800" dirty="0">
              <a:solidFill>
                <a:schemeClr val="bg1">
                  <a:lumMod val="8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MapReduce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267200"/>
            <a:ext cx="8991600" cy="2209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A </a:t>
            </a:r>
            <a:r>
              <a:rPr lang="en-US" dirty="0" smtClean="0">
                <a:ea typeface="+mn-ea"/>
              </a:rPr>
              <a:t>framework for designing computations for large clusters of computers.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</a:rPr>
              <a:t>Decouples </a:t>
            </a:r>
            <a:r>
              <a:rPr lang="en-US" b="1" dirty="0" smtClean="0">
                <a:ea typeface="+mn-ea"/>
              </a:rPr>
              <a:t>location </a:t>
            </a:r>
            <a:r>
              <a:rPr lang="en-US" dirty="0" smtClean="0">
                <a:ea typeface="+mn-ea"/>
              </a:rPr>
              <a:t>from data and computation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>
              <a:ea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6324600"/>
            <a:ext cx="882808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Image from taken from Yahoo! 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Hadoop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  <a:cs typeface="ＭＳ Ｐゴシック" charset="-128"/>
              </a:rPr>
              <a:t> Presentation: Part 2, OSCON 2007.</a:t>
            </a:r>
            <a:endParaRPr lang="en-US" sz="2000" dirty="0">
              <a:solidFill>
                <a:schemeClr val="accent1">
                  <a:lumMod val="75000"/>
                </a:schemeClr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4340" name="Picture 10"/>
          <p:cNvPicPr>
            <a:picLocks noChangeAspect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1295400" y="1295400"/>
            <a:ext cx="6553200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010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Map-Shuffle-Reduce 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95400"/>
            <a:ext cx="8763000" cy="5410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chemeClr val="accent2"/>
                </a:solidFill>
                <a:latin typeface="+mn-lt"/>
                <a:ea typeface="+mn-ea"/>
                <a:cs typeface="+mn-cs"/>
              </a:rPr>
              <a:t>Map</a:t>
            </a:r>
            <a:r>
              <a:rPr lang="en-US" sz="2800" dirty="0">
                <a:latin typeface="+mn-lt"/>
                <a:ea typeface="+mn-ea"/>
                <a:cs typeface="+mn-cs"/>
              </a:rPr>
              <a:t>: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(</a:t>
            </a:r>
            <a:r>
              <a:rPr lang="en-US" sz="2800" dirty="0" err="1">
                <a:latin typeface="+mn-lt"/>
                <a:ea typeface="+mn-ea"/>
                <a:cs typeface="+mn-cs"/>
              </a:rPr>
              <a:t>k,v</a:t>
            </a:r>
            <a:r>
              <a:rPr lang="en-US" sz="2800" dirty="0">
                <a:latin typeface="+mn-lt"/>
                <a:ea typeface="+mn-ea"/>
                <a:cs typeface="+mn-cs"/>
              </a:rPr>
              <a:t>) -&gt; [(k</a:t>
            </a:r>
            <a:r>
              <a:rPr lang="en-US" sz="2800" baseline="-25000" dirty="0">
                <a:latin typeface="+mn-lt"/>
                <a:ea typeface="+mn-ea"/>
                <a:cs typeface="+mn-cs"/>
              </a:rPr>
              <a:t>1</a:t>
            </a:r>
            <a:r>
              <a:rPr lang="en-US" sz="2800" dirty="0">
                <a:latin typeface="+mn-lt"/>
                <a:ea typeface="+mn-ea"/>
                <a:cs typeface="+mn-cs"/>
              </a:rPr>
              <a:t>,v</a:t>
            </a:r>
            <a:r>
              <a:rPr lang="en-US" sz="2800" baseline="-25000" dirty="0">
                <a:latin typeface="+mn-lt"/>
                <a:ea typeface="+mn-ea"/>
                <a:cs typeface="+mn-cs"/>
              </a:rPr>
              <a:t>1</a:t>
            </a:r>
            <a:r>
              <a:rPr lang="en-US" sz="2800" dirty="0">
                <a:latin typeface="+mn-lt"/>
                <a:ea typeface="+mn-ea"/>
                <a:cs typeface="+mn-cs"/>
              </a:rPr>
              <a:t>),(k</a:t>
            </a:r>
            <a:r>
              <a:rPr lang="en-US" sz="2800" baseline="-25000" dirty="0">
                <a:latin typeface="+mn-lt"/>
                <a:ea typeface="+mn-ea"/>
                <a:cs typeface="+mn-cs"/>
              </a:rPr>
              <a:t>2</a:t>
            </a:r>
            <a:r>
              <a:rPr lang="en-US" sz="2800" dirty="0">
                <a:latin typeface="+mn-lt"/>
                <a:ea typeface="+mn-ea"/>
                <a:cs typeface="+mn-cs"/>
              </a:rPr>
              <a:t>,v</a:t>
            </a:r>
            <a:r>
              <a:rPr lang="en-US" sz="2800" baseline="-25000" dirty="0">
                <a:latin typeface="+mn-lt"/>
                <a:ea typeface="+mn-ea"/>
                <a:cs typeface="+mn-cs"/>
              </a:rPr>
              <a:t>2</a:t>
            </a:r>
            <a:r>
              <a:rPr lang="en-US" sz="2800" dirty="0">
                <a:latin typeface="+mn-lt"/>
                <a:ea typeface="+mn-ea"/>
                <a:cs typeface="+mn-cs"/>
              </a:rPr>
              <a:t>),…]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>
                <a:latin typeface="+mn-lt"/>
                <a:ea typeface="+mn-ea"/>
                <a:cs typeface="+mn-cs"/>
              </a:rPr>
              <a:t>must depend only on this one pair, (</a:t>
            </a:r>
            <a:r>
              <a:rPr lang="en-US" sz="2800" dirty="0" err="1">
                <a:latin typeface="+mn-lt"/>
                <a:ea typeface="+mn-ea"/>
                <a:cs typeface="+mn-cs"/>
              </a:rPr>
              <a:t>k,v</a:t>
            </a:r>
            <a:r>
              <a:rPr lang="en-US" sz="2800" dirty="0">
                <a:latin typeface="+mn-lt"/>
                <a:ea typeface="+mn-ea"/>
                <a:cs typeface="+mn-cs"/>
              </a:rPr>
              <a:t>)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solidFill>
                  <a:srgbClr val="C0504D"/>
                </a:solidFill>
                <a:latin typeface="+mn-lt"/>
                <a:ea typeface="+mn-ea"/>
                <a:cs typeface="+mn-cs"/>
              </a:rPr>
              <a:t>Shuffle</a:t>
            </a:r>
            <a:r>
              <a:rPr lang="en-US" sz="2800" dirty="0"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For each key </a:t>
            </a:r>
            <a:r>
              <a:rPr lang="en-US" sz="2400" dirty="0" err="1">
                <a:latin typeface="+mn-lt"/>
                <a:ea typeface="+mn-ea"/>
                <a:cs typeface="+mn-cs"/>
              </a:rPr>
              <a:t>k</a:t>
            </a:r>
            <a:r>
              <a:rPr lang="en-US" sz="2400" dirty="0">
                <a:latin typeface="+mn-lt"/>
                <a:ea typeface="+mn-ea"/>
                <a:cs typeface="+mn-cs"/>
              </a:rPr>
              <a:t> used in the first coordinate of a pair, collect all pairs with </a:t>
            </a:r>
            <a:r>
              <a:rPr lang="en-US" sz="2400" dirty="0" err="1">
                <a:latin typeface="+mn-lt"/>
                <a:ea typeface="+mn-ea"/>
                <a:cs typeface="+mn-cs"/>
              </a:rPr>
              <a:t>k</a:t>
            </a:r>
            <a:r>
              <a:rPr lang="en-US" sz="2400" dirty="0">
                <a:latin typeface="+mn-lt"/>
                <a:ea typeface="+mn-ea"/>
                <a:cs typeface="+mn-cs"/>
              </a:rPr>
              <a:t> as first coordinate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[(k,v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1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),(k,v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2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),…]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C0504D"/>
                </a:solidFill>
                <a:latin typeface="+mn-lt"/>
                <a:ea typeface="+mn-ea"/>
                <a:cs typeface="+mn-cs"/>
              </a:rPr>
              <a:t>Reduce</a:t>
            </a:r>
            <a:r>
              <a:rPr lang="en-US" sz="2400" dirty="0">
                <a:latin typeface="+mn-lt"/>
                <a:ea typeface="+mn-ea"/>
                <a:cs typeface="+mn-cs"/>
              </a:rPr>
              <a:t>: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latin typeface="+mn-lt"/>
                <a:ea typeface="+mn-ea"/>
                <a:cs typeface="+mn-cs"/>
              </a:rPr>
              <a:t>For each list, 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[(k,v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1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),(k,v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2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),…]:</a:t>
            </a:r>
          </a:p>
          <a:p>
            <a:pPr marL="1257300" lvl="2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Perform a sequential computation to produce a set of pairs, [(k’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1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,v’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1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),(k’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2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,v’</a:t>
            </a:r>
            <a:r>
              <a:rPr lang="en-US" sz="2400" baseline="-25000" dirty="0">
                <a:ea typeface="ＭＳ Ｐゴシック" charset="-128"/>
                <a:cs typeface="ＭＳ Ｐゴシック" charset="-128"/>
              </a:rPr>
              <a:t>2</a:t>
            </a:r>
            <a:r>
              <a:rPr lang="en-US" sz="2400" dirty="0">
                <a:ea typeface="ＭＳ Ｐゴシック" charset="-128"/>
                <a:cs typeface="ＭＳ Ｐゴシック" charset="-128"/>
              </a:rPr>
              <a:t>),…] 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ea typeface="ＭＳ Ｐゴシック" charset="-128"/>
                <a:cs typeface="ＭＳ Ｐゴシック" charset="-128"/>
              </a:rPr>
              <a:t>Pairs from this reduce step can be output or used in another map-shuffle-reduce cycle.</a:t>
            </a:r>
          </a:p>
          <a:p>
            <a:pPr marL="800100" lvl="1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latin typeface="+mn-lt"/>
              <a:ea typeface="+mn-ea"/>
              <a:cs typeface="+mn-cs"/>
            </a:endParaRPr>
          </a:p>
        </p:txBody>
      </p:sp>
      <p:pic>
        <p:nvPicPr>
          <p:cNvPr id="15363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72275" y="0"/>
            <a:ext cx="23717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460375" y="6553200"/>
            <a:ext cx="71294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4F81BD"/>
                </a:solidFill>
              </a:rPr>
              <a:t>Image from http://www.wvculture.org/shpo/es/graphics/6-sorting%20shell.jpg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/>
          </p:cNvPicPr>
          <p:nvPr/>
        </p:nvPicPr>
        <p:blipFill>
          <a:blip r:embed="rId2"/>
          <a:srcRect b="4163"/>
          <a:stretch>
            <a:fillRect/>
          </a:stretch>
        </p:blipFill>
        <p:spPr bwMode="auto">
          <a:xfrm>
            <a:off x="3276600" y="4311650"/>
            <a:ext cx="5867400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A Simple Example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112838"/>
            <a:ext cx="8458200" cy="4525962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Count number of occurrences of each word in a large document or corpus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Map: (word,null) -&gt; (word,1)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Shuffle: groups occurrences of each word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Reduce: count number of 1’s in each list</a:t>
            </a:r>
          </a:p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This has one round of computation, but can take a long time (e.g., 7% of all English words are “the”).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0" y="6581775"/>
            <a:ext cx="68738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4F81BD"/>
                </a:solidFill>
              </a:rPr>
              <a:t>Image from http://peterpappas.blogs.com/copy_paste/2009/01/build-literacy-skills-with-wordle.html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Evaluating MapReduce Algorithms</a:t>
            </a:r>
          </a:p>
        </p:txBody>
      </p:sp>
      <p:pic>
        <p:nvPicPr>
          <p:cNvPr id="17410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0"/>
            <a:ext cx="3344863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81200" y="1143000"/>
            <a:ext cx="7162800" cy="54864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If map/reduce time is dominated by a buffer-size, B, parallelism is increased.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So time is dominated by </a:t>
            </a:r>
            <a:r>
              <a:rPr lang="en-US" sz="2400" b="1" smtClean="0">
                <a:ea typeface="ＭＳ Ｐゴシック"/>
              </a:rPr>
              <a:t>number of rounds </a:t>
            </a:r>
            <a:r>
              <a:rPr lang="en-US" sz="2400" smtClean="0">
                <a:ea typeface="ＭＳ Ｐゴシック"/>
              </a:rPr>
              <a:t>and </a:t>
            </a:r>
            <a:r>
              <a:rPr lang="en-US" sz="2400" b="1" smtClean="0">
                <a:ea typeface="ＭＳ Ｐゴシック"/>
              </a:rPr>
              <a:t>message complexity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Eliminates false efficiency of the trivial one-round algorithm</a:t>
            </a:r>
          </a:p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similar approaches were used by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[Feldman et al., 08], who choose B=polylog(n)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[Karloff et al., 10], who choose B=n</a:t>
            </a:r>
            <a:r>
              <a:rPr lang="en-US" sz="2400" baseline="30000" smtClean="0">
                <a:ea typeface="ＭＳ Ｐゴシック"/>
              </a:rPr>
              <a:t>1-</a:t>
            </a:r>
            <a:r>
              <a:rPr lang="en-US" sz="2400" baseline="30000" smtClean="0">
                <a:latin typeface="Symbol" pitchFamily="18" charset="2"/>
                <a:ea typeface="ＭＳ Ｐゴシック"/>
              </a:rPr>
              <a:t>e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We choose B=n</a:t>
            </a:r>
            <a:r>
              <a:rPr lang="en-US" sz="2400" baseline="30000" smtClean="0">
                <a:ea typeface="ＭＳ Ｐゴシック"/>
              </a:rPr>
              <a:t>1/k</a:t>
            </a:r>
            <a:r>
              <a:rPr lang="en-US" sz="2400" smtClean="0">
                <a:ea typeface="ＭＳ Ｐゴシック"/>
              </a:rPr>
              <a:t>, for a given integer parameter, k&gt;0, to allow for a spectrum of possible buffer sizes, e.g., k=2, 3, or 4 would be natural for real-world problem instances</a:t>
            </a:r>
            <a:endParaRPr lang="en-US" sz="2400" baseline="30000" smtClean="0">
              <a:latin typeface="Symbol" pitchFamily="18" charset="2"/>
              <a:ea typeface="ＭＳ Ｐゴシック"/>
            </a:endParaRPr>
          </a:p>
          <a:p>
            <a:pPr lvl="1" eaLnBrk="1" hangingPunct="1"/>
            <a:endParaRPr lang="en-US" sz="2400" baseline="30000" smtClean="0">
              <a:latin typeface="Symbol" pitchFamily="18" charset="2"/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Our Results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5257800"/>
          </a:xfrm>
        </p:spPr>
        <p:txBody>
          <a:bodyPr/>
          <a:lstStyle/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Label a set of inputs from 1..N in O(k) rounds</a:t>
            </a:r>
          </a:p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Simulate any bulk-synchronous parallel (BSP) algorithm with constant overhead </a:t>
            </a:r>
          </a:p>
          <a:p>
            <a:pPr lvl="1" eaLnBrk="1" hangingPunct="1"/>
            <a:r>
              <a:rPr lang="en-US" sz="2400" smtClean="0">
                <a:ea typeface="ＭＳ Ｐゴシック"/>
              </a:rPr>
              <a:t>extends constant-overhead EREW PRAM simulation of [Karloff et al., 10]</a:t>
            </a:r>
          </a:p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Simulate any CRCW PRAM algorithm with an overhead of O(k) per PRAM step</a:t>
            </a:r>
          </a:p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Applications: sorting, 2-d/3-d convex hulls, fixed-d linear programming in O(k) rounds </a:t>
            </a:r>
          </a:p>
          <a:p>
            <a:pPr eaLnBrk="1" hangingPunct="1"/>
            <a:r>
              <a:rPr lang="en-US" sz="2800" smtClean="0">
                <a:ea typeface="ＭＳ Ｐゴシック"/>
                <a:cs typeface="ＭＳ Ｐゴシック"/>
              </a:rPr>
              <a:t>Perform multisearching of a tree of size n with n searches</a:t>
            </a:r>
          </a:p>
          <a:p>
            <a:pPr eaLnBrk="1" hangingPunct="1"/>
            <a:endParaRPr lang="en-US" sz="2800" smtClean="0">
              <a:ea typeface="ＭＳ Ｐゴシック"/>
              <a:cs typeface="ＭＳ Ｐゴシック"/>
            </a:endParaRPr>
          </a:p>
          <a:p>
            <a:pPr eaLnBrk="1" hangingPunct="1"/>
            <a:endParaRPr lang="en-US" sz="28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/>
          <p:cNvPicPr>
            <a:picLocks noChangeAspect="1"/>
          </p:cNvPicPr>
          <p:nvPr/>
        </p:nvPicPr>
        <p:blipFill>
          <a:blip r:embed="rId2"/>
          <a:srcRect b="16553"/>
          <a:stretch>
            <a:fillRect/>
          </a:stretch>
        </p:blipFill>
        <p:spPr bwMode="auto">
          <a:xfrm>
            <a:off x="1016000" y="3403600"/>
            <a:ext cx="73660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Invisible B-Trees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4525963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/>
                <a:cs typeface="ＭＳ Ｐゴシック"/>
              </a:rPr>
              <a:t>Define a B-tree labeling, (L,i), where L is a level and i is an index.</a:t>
            </a:r>
          </a:p>
          <a:p>
            <a:pPr eaLnBrk="1" hangingPunct="1"/>
            <a:r>
              <a:rPr lang="en-US" sz="2400" smtClean="0">
                <a:ea typeface="ＭＳ Ｐゴシック"/>
                <a:cs typeface="ＭＳ Ｐゴシック"/>
              </a:rPr>
              <a:t>Each node knows its parent-node label and its children labels</a:t>
            </a:r>
          </a:p>
          <a:p>
            <a:pPr eaLnBrk="1" hangingPunct="1"/>
            <a:r>
              <a:rPr lang="en-US" sz="2400" smtClean="0">
                <a:ea typeface="ＭＳ Ｐゴシック"/>
                <a:cs typeface="ＭＳ Ｐゴシック"/>
              </a:rPr>
              <a:t>Perform a top-down or bottom-up computation in such a tree, automatically ignoring missing nodes. </a:t>
            </a:r>
          </a:p>
        </p:txBody>
      </p:sp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6443663"/>
            <a:ext cx="9144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Image from http://svn.apache.org/repos/asf/xml/xindice/trunk/src/documentation/resources/images/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7315200" y="49530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4,25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7848600" y="48768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4,26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324600" y="49530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4,21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486400" y="49530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4,19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657600" y="49530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4,13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4495800" y="49530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4,15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1219200" y="49530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4,5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066800" y="50292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4,4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609600" y="48768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4,3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0" y="48768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4,1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1828800" y="48768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4,7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2049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Invisible B-Trees</a:t>
            </a:r>
          </a:p>
        </p:txBody>
      </p:sp>
      <p:sp>
        <p:nvSpPr>
          <p:cNvPr id="20493" name="Content Placeholder 2"/>
          <p:cNvSpPr>
            <a:spLocks noGrp="1"/>
          </p:cNvSpPr>
          <p:nvPr>
            <p:ph idx="1"/>
          </p:nvPr>
        </p:nvSpPr>
        <p:spPr>
          <a:xfrm>
            <a:off x="457200" y="1265238"/>
            <a:ext cx="8458200" cy="1173162"/>
          </a:xfrm>
        </p:spPr>
        <p:txBody>
          <a:bodyPr/>
          <a:lstStyle/>
          <a:p>
            <a:pPr eaLnBrk="1" hangingPunct="1"/>
            <a:r>
              <a:rPr lang="en-US" sz="2400" smtClean="0">
                <a:ea typeface="ＭＳ Ｐゴシック"/>
                <a:cs typeface="ＭＳ Ｐゴシック"/>
              </a:rPr>
              <a:t>Allows for tree-based computations that utilize only the necessary nodes.</a:t>
            </a:r>
          </a:p>
        </p:txBody>
      </p:sp>
      <p:sp>
        <p:nvSpPr>
          <p:cNvPr id="7" name="Rectangle 6"/>
          <p:cNvSpPr/>
          <p:nvPr/>
        </p:nvSpPr>
        <p:spPr>
          <a:xfrm>
            <a:off x="4114800" y="19812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1,1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09800" y="38100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3,3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858000" y="28956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2,3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114800" y="28956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2,2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19200" y="38100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3,2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219200" y="28956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2,1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" y="38100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3,1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29200" y="38100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3,6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14800" y="38100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3,5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200400" y="38100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A6A6A6"/>
                </a:solidFill>
              </a:rPr>
              <a:t>3,4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772400" y="38100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3,9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6858000" y="3810000"/>
            <a:ext cx="685800" cy="457200"/>
          </a:xfrm>
          <a:prstGeom prst="rect">
            <a:avLst/>
          </a:prstGeom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3,8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943600" y="38100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3,7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4800" y="48006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4,2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286000" y="48006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4,8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371600" y="48006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4,6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305800" y="47244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4,27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943600" y="48006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4,20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4114800" y="48006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4,14</a:t>
            </a:r>
            <a:endParaRPr lang="en-US" dirty="0"/>
          </a:p>
        </p:txBody>
      </p:sp>
      <p:cxnSp>
        <p:nvCxnSpPr>
          <p:cNvPr id="27" name="Straight Connector 26"/>
          <p:cNvCxnSpPr>
            <a:stCxn id="7" idx="2"/>
            <a:endCxn id="12" idx="0"/>
          </p:cNvCxnSpPr>
          <p:nvPr/>
        </p:nvCxnSpPr>
        <p:spPr>
          <a:xfrm rot="5400000">
            <a:off x="2781300" y="1219200"/>
            <a:ext cx="457200" cy="2895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7" idx="2"/>
            <a:endCxn id="10" idx="0"/>
          </p:cNvCxnSpPr>
          <p:nvPr/>
        </p:nvCxnSpPr>
        <p:spPr>
          <a:xfrm rot="5400000">
            <a:off x="4229101" y="2667000"/>
            <a:ext cx="4572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7" idx="2"/>
            <a:endCxn id="9" idx="0"/>
          </p:cNvCxnSpPr>
          <p:nvPr/>
        </p:nvCxnSpPr>
        <p:spPr>
          <a:xfrm rot="16200000" flipH="1">
            <a:off x="5600700" y="1295400"/>
            <a:ext cx="457200" cy="2743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0" idx="2"/>
            <a:endCxn id="15" idx="0"/>
          </p:cNvCxnSpPr>
          <p:nvPr/>
        </p:nvCxnSpPr>
        <p:spPr>
          <a:xfrm rot="5400000">
            <a:off x="4229101" y="3581400"/>
            <a:ext cx="4572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9" idx="2"/>
            <a:endCxn id="19" idx="0"/>
          </p:cNvCxnSpPr>
          <p:nvPr/>
        </p:nvCxnSpPr>
        <p:spPr>
          <a:xfrm rot="5400000">
            <a:off x="6515100" y="3124200"/>
            <a:ext cx="457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9" idx="2"/>
            <a:endCxn id="17" idx="0"/>
          </p:cNvCxnSpPr>
          <p:nvPr/>
        </p:nvCxnSpPr>
        <p:spPr>
          <a:xfrm rot="16200000" flipH="1">
            <a:off x="7429500" y="3124200"/>
            <a:ext cx="457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7" idx="2"/>
            <a:endCxn id="23" idx="0"/>
          </p:cNvCxnSpPr>
          <p:nvPr/>
        </p:nvCxnSpPr>
        <p:spPr>
          <a:xfrm rot="16200000" flipH="1">
            <a:off x="8153400" y="4229100"/>
            <a:ext cx="457200" cy="533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9" idx="2"/>
            <a:endCxn id="24" idx="0"/>
          </p:cNvCxnSpPr>
          <p:nvPr/>
        </p:nvCxnSpPr>
        <p:spPr>
          <a:xfrm rot="5400000">
            <a:off x="6019801" y="4533900"/>
            <a:ext cx="5334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5" idx="2"/>
            <a:endCxn id="25" idx="0"/>
          </p:cNvCxnSpPr>
          <p:nvPr/>
        </p:nvCxnSpPr>
        <p:spPr>
          <a:xfrm rot="5400000">
            <a:off x="4191001" y="4533900"/>
            <a:ext cx="5334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8" idx="2"/>
            <a:endCxn id="21" idx="0"/>
          </p:cNvCxnSpPr>
          <p:nvPr/>
        </p:nvCxnSpPr>
        <p:spPr>
          <a:xfrm rot="16200000" flipH="1">
            <a:off x="2324100" y="4495800"/>
            <a:ext cx="5334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2"/>
            <a:endCxn id="22" idx="0"/>
          </p:cNvCxnSpPr>
          <p:nvPr/>
        </p:nvCxnSpPr>
        <p:spPr>
          <a:xfrm rot="16200000" flipH="1">
            <a:off x="1371600" y="4457700"/>
            <a:ext cx="533400" cy="152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3" idx="2"/>
            <a:endCxn id="20" idx="0"/>
          </p:cNvCxnSpPr>
          <p:nvPr/>
        </p:nvCxnSpPr>
        <p:spPr>
          <a:xfrm rot="5400000">
            <a:off x="381001" y="4533900"/>
            <a:ext cx="5334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2" idx="2"/>
            <a:endCxn id="13" idx="0"/>
          </p:cNvCxnSpPr>
          <p:nvPr/>
        </p:nvCxnSpPr>
        <p:spPr>
          <a:xfrm rot="5400000">
            <a:off x="876300" y="3124200"/>
            <a:ext cx="45720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2" idx="2"/>
            <a:endCxn id="11" idx="0"/>
          </p:cNvCxnSpPr>
          <p:nvPr/>
        </p:nvCxnSpPr>
        <p:spPr>
          <a:xfrm rot="5400000">
            <a:off x="1333501" y="3581400"/>
            <a:ext cx="457200" cy="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8" idx="0"/>
            <a:endCxn id="12" idx="2"/>
          </p:cNvCxnSpPr>
          <p:nvPr/>
        </p:nvCxnSpPr>
        <p:spPr>
          <a:xfrm rot="16200000" flipV="1">
            <a:off x="1828800" y="3086100"/>
            <a:ext cx="457200" cy="990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048000" y="4800600"/>
            <a:ext cx="685800" cy="457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4,9</a:t>
            </a:r>
            <a:endParaRPr lang="en-US" dirty="0"/>
          </a:p>
        </p:txBody>
      </p:sp>
      <p:cxnSp>
        <p:nvCxnSpPr>
          <p:cNvPr id="72" name="Straight Connector 71"/>
          <p:cNvCxnSpPr>
            <a:stCxn id="8" idx="2"/>
            <a:endCxn id="71" idx="0"/>
          </p:cNvCxnSpPr>
          <p:nvPr/>
        </p:nvCxnSpPr>
        <p:spPr>
          <a:xfrm rot="16200000" flipH="1">
            <a:off x="2705100" y="4114800"/>
            <a:ext cx="533400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343400"/>
            <a:ext cx="2514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Index-Labeling the Input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B-</a:t>
            </a:r>
            <a:r>
              <a:rPr lang="en-US" dirty="0" err="1" smtClean="0"/>
              <a:t>ary</a:t>
            </a:r>
            <a:r>
              <a:rPr lang="en-US" dirty="0" smtClean="0"/>
              <a:t> </a:t>
            </a:r>
            <a:r>
              <a:rPr lang="en-US" b="1" dirty="0" smtClean="0"/>
              <a:t>distribute-and-combine</a:t>
            </a:r>
            <a:r>
              <a:rPr lang="en-US" dirty="0" smtClean="0"/>
              <a:t>: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Assign each pair a random value from 1 to N</a:t>
            </a:r>
            <a:r>
              <a:rPr lang="en-US" baseline="30000" dirty="0" smtClean="0">
                <a:cs typeface="+mn-cs"/>
              </a:rPr>
              <a:t>3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Apply invisible B-tree technique to perform a bottom-up sum (with each </a:t>
            </a:r>
            <a:r>
              <a:rPr lang="en-US" dirty="0" err="1" smtClean="0">
                <a:cs typeface="+mn-cs"/>
              </a:rPr>
              <a:t>tuple</a:t>
            </a:r>
            <a:r>
              <a:rPr lang="en-US" dirty="0" smtClean="0">
                <a:cs typeface="+mn-cs"/>
              </a:rPr>
              <a:t> worth 1)</a:t>
            </a:r>
          </a:p>
          <a:p>
            <a:pPr marL="971550" lvl="1" indent="-514350" eaLnBrk="1" hangingPunct="1">
              <a:buFont typeface="+mj-lt"/>
              <a:buAutoNum type="arabicPeriod"/>
              <a:defRPr/>
            </a:pPr>
            <a:r>
              <a:rPr lang="en-US" dirty="0" smtClean="0">
                <a:cs typeface="+mn-cs"/>
              </a:rPr>
              <a:t>Perform a top-down prefix sum computation</a:t>
            </a:r>
          </a:p>
          <a:p>
            <a:pPr marL="571500" indent="-514350" eaLnBrk="1" hangingPunct="1">
              <a:defRPr/>
            </a:pPr>
            <a:r>
              <a:rPr lang="en-US" dirty="0" smtClean="0"/>
              <a:t>Now the pairs are numbered 1 to N.</a:t>
            </a:r>
          </a:p>
          <a:p>
            <a:pPr marL="571500" indent="-514350" eaLnBrk="1" hangingPunct="1">
              <a:defRPr/>
            </a:pPr>
            <a:r>
              <a:rPr lang="en-US" dirty="0" smtClean="0"/>
              <a:t>Takes </a:t>
            </a:r>
            <a:r>
              <a:rPr lang="en-US" dirty="0" err="1" smtClean="0"/>
              <a:t>O(log</a:t>
            </a:r>
            <a:r>
              <a:rPr lang="en-US" baseline="-25000" dirty="0" err="1" smtClean="0"/>
              <a:t>B</a:t>
            </a:r>
            <a:r>
              <a:rPr lang="en-US" dirty="0" smtClean="0"/>
              <a:t> N) = </a:t>
            </a:r>
            <a:r>
              <a:rPr lang="en-US" dirty="0" err="1" smtClean="0"/>
              <a:t>O(k</a:t>
            </a:r>
            <a:r>
              <a:rPr lang="en-US" dirty="0" smtClean="0"/>
              <a:t>) rounds.</a:t>
            </a:r>
            <a:endParaRPr lang="en-US" dirty="0"/>
          </a:p>
        </p:txBody>
      </p:sp>
      <p:sp>
        <p:nvSpPr>
          <p:cNvPr id="21508" name="TextBox 4"/>
          <p:cNvSpPr txBox="1">
            <a:spLocks noChangeArrowheads="1"/>
          </p:cNvSpPr>
          <p:nvPr/>
        </p:nvSpPr>
        <p:spPr bwMode="auto">
          <a:xfrm>
            <a:off x="0" y="6596063"/>
            <a:ext cx="64595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>
                <a:solidFill>
                  <a:srgbClr val="4F81BD"/>
                </a:solidFill>
              </a:rPr>
              <a:t>Image from http://www.nevron.com/gallery/FullGalleries/diagram/symmetrical/images/binaryTree.png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5484</TotalTime>
  <Words>887</Words>
  <Application>Microsoft Macintosh PowerPoint</Application>
  <PresentationFormat>On-screen Show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ＭＳ Ｐゴシック</vt:lpstr>
      <vt:lpstr>Calibri</vt:lpstr>
      <vt:lpstr>Symbol</vt:lpstr>
      <vt:lpstr>Office Theme</vt:lpstr>
      <vt:lpstr>Office Theme</vt:lpstr>
      <vt:lpstr>Sorting, Searching, and Simulation in the  MapReduce Framework </vt:lpstr>
      <vt:lpstr>MapReduce</vt:lpstr>
      <vt:lpstr>Map-Shuffle-Reduce  </vt:lpstr>
      <vt:lpstr>A Simple Example</vt:lpstr>
      <vt:lpstr>Evaluating MapReduce Algorithms</vt:lpstr>
      <vt:lpstr>Our Results</vt:lpstr>
      <vt:lpstr>Invisible B-Trees</vt:lpstr>
      <vt:lpstr>Invisible B-Trees</vt:lpstr>
      <vt:lpstr>Index-Labeling the Input</vt:lpstr>
      <vt:lpstr>BSP Simulation</vt:lpstr>
      <vt:lpstr>MapReduce Sorting</vt:lpstr>
      <vt:lpstr>MapReduce Convex Hulls</vt:lpstr>
      <vt:lpstr>CRCW PRAM Simulation</vt:lpstr>
      <vt:lpstr>Fixed-d Linear Programming</vt:lpstr>
      <vt:lpstr>Multisearching</vt:lpstr>
      <vt:lpstr>Pipelined Multisearching</vt:lpstr>
      <vt:lpstr>Conclusion and Open Problems</vt:lpstr>
    </vt:vector>
  </TitlesOfParts>
  <Company>Bren School of Information and Computer Sciences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Mastermind Attack on Genomic Data</dc:title>
  <dc:creator>Michael T. Goodrich</dc:creator>
  <cp:lastModifiedBy>Linda Casals</cp:lastModifiedBy>
  <cp:revision>106</cp:revision>
  <dcterms:created xsi:type="dcterms:W3CDTF">2011-03-14T01:19:15Z</dcterms:created>
  <dcterms:modified xsi:type="dcterms:W3CDTF">2011-03-22T14:13:28Z</dcterms:modified>
</cp:coreProperties>
</file>