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6" r:id="rId2"/>
    <p:sldId id="257" r:id="rId3"/>
    <p:sldId id="266" r:id="rId4"/>
    <p:sldId id="258" r:id="rId5"/>
    <p:sldId id="269" r:id="rId6"/>
    <p:sldId id="264" r:id="rId7"/>
    <p:sldId id="259" r:id="rId8"/>
    <p:sldId id="287" r:id="rId9"/>
    <p:sldId id="275" r:id="rId10"/>
    <p:sldId id="260" r:id="rId11"/>
    <p:sldId id="261" r:id="rId12"/>
    <p:sldId id="289" r:id="rId13"/>
    <p:sldId id="290" r:id="rId14"/>
    <p:sldId id="280" r:id="rId15"/>
    <p:sldId id="262" r:id="rId16"/>
    <p:sldId id="279" r:id="rId17"/>
    <p:sldId id="286" r:id="rId18"/>
    <p:sldId id="291" r:id="rId19"/>
    <p:sldId id="285" r:id="rId20"/>
    <p:sldId id="282" r:id="rId21"/>
    <p:sldId id="288" r:id="rId22"/>
    <p:sldId id="278" r:id="rId23"/>
    <p:sldId id="265" r:id="rId24"/>
    <p:sldId id="271" r:id="rId25"/>
    <p:sldId id="272" r:id="rId26"/>
    <p:sldId id="284" r:id="rId27"/>
    <p:sldId id="27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89606" autoAdjust="0"/>
  </p:normalViewPr>
  <p:slideViewPr>
    <p:cSldViewPr>
      <p:cViewPr>
        <p:scale>
          <a:sx n="60" d="100"/>
          <a:sy n="60" d="100"/>
        </p:scale>
        <p:origin x="-1440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alex\XMT\Excel\biconnectivity\charts3e.xlsx" TargetMode="External"/><Relationship Id="rId1" Type="http://schemas.openxmlformats.org/officeDocument/2006/relationships/themeOverride" Target="../theme/themeOverrid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alex\XMT\Excel\biconnectivity\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George%20Caragea\Desktop\dimacs\dimacs_speedup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7195253718285231"/>
          <c:y val="0.11906254316894611"/>
          <c:w val="0.81276968503937064"/>
          <c:h val="0.62880836441497512"/>
        </c:manualLayout>
      </c:layout>
      <c:bar3DChart>
        <c:barDir val="col"/>
        <c:grouping val="clustered"/>
        <c:ser>
          <c:idx val="0"/>
          <c:order val="0"/>
          <c:tx>
            <c:strRef>
              <c:f>Sheet2!$A$2</c:f>
              <c:strCache>
                <c:ptCount val="1"/>
                <c:pt idx="0">
                  <c:v>GTX 280 (Tesla)</c:v>
                </c:pt>
              </c:strCache>
            </c:strRef>
          </c:tx>
          <c:spPr>
            <a:solidFill>
              <a:srgbClr val="2DA2BF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Sheet2!$B$1:$F$1</c:f>
              <c:strCache>
                <c:ptCount val="5"/>
                <c:pt idx="0">
                  <c:v>1kv-500ke-complete</c:v>
                </c:pt>
                <c:pt idx="1">
                  <c:v>20kv-5me-random</c:v>
                </c:pt>
                <c:pt idx="2">
                  <c:v>1mv-3me-planar</c:v>
                </c:pt>
                <c:pt idx="3">
                  <c:v>USA-road-d.LKS</c:v>
                </c:pt>
                <c:pt idx="4">
                  <c:v>Web-Google-con</c:v>
                </c:pt>
              </c:strCache>
            </c:strRef>
          </c:cat>
          <c:val>
            <c:numRef>
              <c:f>Sheet2!$B$2:$F$2</c:f>
              <c:numCache>
                <c:formatCode>0.00</c:formatCode>
                <c:ptCount val="5"/>
                <c:pt idx="0">
                  <c:v>6.6003383072339785</c:v>
                </c:pt>
                <c:pt idx="1">
                  <c:v>10.981614627014499</c:v>
                </c:pt>
                <c:pt idx="2">
                  <c:v>20.4488337243186</c:v>
                </c:pt>
                <c:pt idx="3">
                  <c:v>13.4469889567777</c:v>
                </c:pt>
                <c:pt idx="4">
                  <c:v>16.583531254857089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GTX 480 (Fermi)</c:v>
                </c:pt>
              </c:strCache>
            </c:strRef>
          </c:tx>
          <c:spPr>
            <a:solidFill>
              <a:srgbClr val="DA1F28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Sheet2!$B$1:$F$1</c:f>
              <c:strCache>
                <c:ptCount val="5"/>
                <c:pt idx="0">
                  <c:v>1kv-500ke-complete</c:v>
                </c:pt>
                <c:pt idx="1">
                  <c:v>20kv-5me-random</c:v>
                </c:pt>
                <c:pt idx="2">
                  <c:v>1mv-3me-planar</c:v>
                </c:pt>
                <c:pt idx="3">
                  <c:v>USA-road-d.LKS</c:v>
                </c:pt>
                <c:pt idx="4">
                  <c:v>Web-Google-con</c:v>
                </c:pt>
              </c:strCache>
            </c:strRef>
          </c:cat>
          <c:val>
            <c:numRef>
              <c:f>Sheet2!$B$3:$F$3</c:f>
              <c:numCache>
                <c:formatCode>0.00</c:formatCode>
                <c:ptCount val="5"/>
                <c:pt idx="0">
                  <c:v>13.131463340425498</c:v>
                </c:pt>
                <c:pt idx="1">
                  <c:v>15.4089748321522</c:v>
                </c:pt>
                <c:pt idx="2">
                  <c:v>27.108359077915587</c:v>
                </c:pt>
                <c:pt idx="3">
                  <c:v>19.042806173277263</c:v>
                </c:pt>
                <c:pt idx="4">
                  <c:v>23.816295982684331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XMT 1024</c:v>
                </c:pt>
              </c:strCache>
            </c:strRef>
          </c:tx>
          <c:spPr>
            <a:solidFill>
              <a:srgbClr val="EB641B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Sheet2!$B$1:$F$1</c:f>
              <c:strCache>
                <c:ptCount val="5"/>
                <c:pt idx="0">
                  <c:v>1kv-500ke-complete</c:v>
                </c:pt>
                <c:pt idx="1">
                  <c:v>20kv-5me-random</c:v>
                </c:pt>
                <c:pt idx="2">
                  <c:v>1mv-3me-planar</c:v>
                </c:pt>
                <c:pt idx="3">
                  <c:v>USA-road-d.LKS</c:v>
                </c:pt>
                <c:pt idx="4">
                  <c:v>Web-Google-con</c:v>
                </c:pt>
              </c:strCache>
            </c:strRef>
          </c:cat>
          <c:val>
            <c:numRef>
              <c:f>Sheet2!$B$4:$F$4</c:f>
              <c:numCache>
                <c:formatCode>0.00</c:formatCode>
                <c:ptCount val="5"/>
                <c:pt idx="0">
                  <c:v>64.539161024798304</c:v>
                </c:pt>
                <c:pt idx="1">
                  <c:v>49.087031370446205</c:v>
                </c:pt>
                <c:pt idx="2">
                  <c:v>99.849607813096071</c:v>
                </c:pt>
                <c:pt idx="3">
                  <c:v>38.993865367566094</c:v>
                </c:pt>
                <c:pt idx="4">
                  <c:v>89.749704040068096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XMT 2048</c:v>
                </c:pt>
              </c:strCache>
            </c:strRef>
          </c:tx>
          <c:spPr>
            <a:solidFill>
              <a:srgbClr val="39639D"/>
            </a:solidFill>
          </c:spPr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Sheet2!$B$1:$F$1</c:f>
              <c:strCache>
                <c:ptCount val="5"/>
                <c:pt idx="0">
                  <c:v>1kv-500ke-complete</c:v>
                </c:pt>
                <c:pt idx="1">
                  <c:v>20kv-5me-random</c:v>
                </c:pt>
                <c:pt idx="2">
                  <c:v>1mv-3me-planar</c:v>
                </c:pt>
                <c:pt idx="3">
                  <c:v>USA-road-d.LKS</c:v>
                </c:pt>
                <c:pt idx="4">
                  <c:v>Web-Google-con</c:v>
                </c:pt>
              </c:strCache>
            </c:strRef>
          </c:cat>
          <c:val>
            <c:numRef>
              <c:f>Sheet2!$B$5:$F$5</c:f>
              <c:numCache>
                <c:formatCode>0.00</c:formatCode>
                <c:ptCount val="5"/>
                <c:pt idx="0">
                  <c:v>67.564103013621448</c:v>
                </c:pt>
                <c:pt idx="1">
                  <c:v>65.061005764097345</c:v>
                </c:pt>
                <c:pt idx="2">
                  <c:v>135.790076092276</c:v>
                </c:pt>
                <c:pt idx="3">
                  <c:v>57.347233774701095</c:v>
                </c:pt>
                <c:pt idx="4">
                  <c:v>109.52612632338401</c:v>
                </c:pt>
              </c:numCache>
            </c:numRef>
          </c:val>
        </c:ser>
        <c:shape val="box"/>
        <c:axId val="37936128"/>
        <c:axId val="38012032"/>
        <c:axId val="0"/>
      </c:bar3DChart>
      <c:catAx>
        <c:axId val="37936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 baseline="0"/>
                </a:pPr>
                <a:r>
                  <a:rPr lang="en-US" sz="1800" baseline="0"/>
                  <a:t>Dataset</a:t>
                </a:r>
              </a:p>
            </c:rich>
          </c:tx>
        </c:title>
        <c:tickLblPos val="low"/>
        <c:txPr>
          <a:bodyPr rot="0" vert="horz"/>
          <a:lstStyle/>
          <a:p>
            <a:pPr>
              <a:defRPr sz="1600" baseline="0"/>
            </a:pPr>
            <a:endParaRPr lang="en-US"/>
          </a:p>
        </c:txPr>
        <c:crossAx val="38012032"/>
        <c:crosses val="autoZero"/>
        <c:auto val="1"/>
        <c:lblAlgn val="ctr"/>
        <c:lblOffset val="100"/>
        <c:tickLblSkip val="1"/>
      </c:catAx>
      <c:valAx>
        <c:axId val="380120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 dirty="0"/>
                  <a:t>Speedup relative to </a:t>
                </a:r>
                <a:r>
                  <a:rPr lang="en-US" sz="1800" baseline="0" dirty="0" smtClean="0"/>
                  <a:t>serial</a:t>
                </a:r>
              </a:p>
              <a:p>
                <a:pPr>
                  <a:defRPr sz="1800" baseline="0"/>
                </a:pPr>
                <a:r>
                  <a:rPr lang="en-US" sz="1800" baseline="0" dirty="0" smtClean="0"/>
                  <a:t>(higher is better)</a:t>
                </a:r>
                <a:endParaRPr lang="en-US" sz="1800" baseline="0" dirty="0"/>
              </a:p>
            </c:rich>
          </c:tx>
        </c:title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37936128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2486402012248469"/>
          <c:y val="1.3888831330294253E-2"/>
          <c:w val="0.21432163167104121"/>
          <c:h val="0.2661327531426993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depthPercent val="100"/>
      <c:rAngAx val="1"/>
    </c:view3D>
    <c:plotArea>
      <c:layout/>
      <c:bar3DChart>
        <c:barDir val="col"/>
        <c:grouping val="clustered"/>
        <c:ser>
          <c:idx val="2"/>
          <c:order val="0"/>
          <c:tx>
            <c:strRef>
              <c:f>Sheet1!$C$2</c:f>
              <c:strCache>
                <c:ptCount val="1"/>
                <c:pt idx="0">
                  <c:v>pDFS</c:v>
                </c:pt>
              </c:strCache>
            </c:strRef>
          </c:tx>
          <c:spPr>
            <a:solidFill>
              <a:schemeClr val="accent1"/>
            </a:solidFill>
          </c:spPr>
          <c:cat>
            <c:multiLvlStrRef>
              <c:f>Sheet1!$A$3:$B$17</c:f>
              <c:multiLvlStrCache>
                <c:ptCount val="15"/>
                <c:lvl>
                  <c:pt idx="0">
                    <c:v>64</c:v>
                  </c:pt>
                  <c:pt idx="1">
                    <c:v>1024</c:v>
                  </c:pt>
                  <c:pt idx="2">
                    <c:v>2048</c:v>
                  </c:pt>
                  <c:pt idx="3">
                    <c:v>64</c:v>
                  </c:pt>
                  <c:pt idx="4">
                    <c:v>1024</c:v>
                  </c:pt>
                  <c:pt idx="5">
                    <c:v>2048</c:v>
                  </c:pt>
                  <c:pt idx="6">
                    <c:v>64</c:v>
                  </c:pt>
                  <c:pt idx="7">
                    <c:v>1024</c:v>
                  </c:pt>
                  <c:pt idx="8">
                    <c:v>2048</c:v>
                  </c:pt>
                  <c:pt idx="9">
                    <c:v>64</c:v>
                  </c:pt>
                  <c:pt idx="10">
                    <c:v>1024</c:v>
                  </c:pt>
                  <c:pt idx="11">
                    <c:v>2048</c:v>
                  </c:pt>
                  <c:pt idx="12">
                    <c:v>64</c:v>
                  </c:pt>
                  <c:pt idx="13">
                    <c:v>1024</c:v>
                  </c:pt>
                  <c:pt idx="14">
                    <c:v>2048</c:v>
                  </c:pt>
                </c:lvl>
                <c:lvl>
                  <c:pt idx="0">
                    <c:v>1kv-500ke-complete</c:v>
                  </c:pt>
                  <c:pt idx="3">
                    <c:v>20kv-5me-random</c:v>
                  </c:pt>
                  <c:pt idx="6">
                    <c:v>1mv-3me-planar</c:v>
                  </c:pt>
                  <c:pt idx="9">
                    <c:v>USA-road-d.LKS</c:v>
                  </c:pt>
                  <c:pt idx="12">
                    <c:v>web-Google-con</c:v>
                  </c:pt>
                </c:lvl>
              </c:multiLvlStrCache>
            </c:multiLvlStrRef>
          </c:cat>
          <c:val>
            <c:numRef>
              <c:f>Sheet1!$C$3:$C$17</c:f>
              <c:numCache>
                <c:formatCode>0.00</c:formatCode>
                <c:ptCount val="15"/>
                <c:pt idx="0">
                  <c:v>1.24788350276803</c:v>
                </c:pt>
                <c:pt idx="1">
                  <c:v>3.44592648451238</c:v>
                </c:pt>
                <c:pt idx="2">
                  <c:v>3.3845984264427798</c:v>
                </c:pt>
                <c:pt idx="3">
                  <c:v>0.80581423167142363</c:v>
                </c:pt>
                <c:pt idx="4">
                  <c:v>2.4838925081692298</c:v>
                </c:pt>
                <c:pt idx="5">
                  <c:v>2.4186172316191787</c:v>
                </c:pt>
                <c:pt idx="6">
                  <c:v>0.28713506888771001</c:v>
                </c:pt>
                <c:pt idx="7">
                  <c:v>0.18690664022907499</c:v>
                </c:pt>
                <c:pt idx="8">
                  <c:v>0.18004064374484399</c:v>
                </c:pt>
                <c:pt idx="9">
                  <c:v>8.8557500304983425E-2</c:v>
                </c:pt>
                <c:pt idx="10">
                  <c:v>5.3596882354336191E-2</c:v>
                </c:pt>
                <c:pt idx="11">
                  <c:v>5.1526734261486733E-2</c:v>
                </c:pt>
                <c:pt idx="12">
                  <c:v>0.32349358474847351</c:v>
                </c:pt>
                <c:pt idx="13">
                  <c:v>0.20884312212463099</c:v>
                </c:pt>
                <c:pt idx="14">
                  <c:v>0.20096854606703238</c:v>
                </c:pt>
              </c:numCache>
            </c:numRef>
          </c:val>
        </c:ser>
        <c:ser>
          <c:idx val="3"/>
          <c:order val="1"/>
          <c:tx>
            <c:strRef>
              <c:f>Sheet1!$D$2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/>
            </a:solidFill>
          </c:spPr>
          <c:cat>
            <c:multiLvlStrRef>
              <c:f>Sheet1!$A$3:$B$17</c:f>
              <c:multiLvlStrCache>
                <c:ptCount val="15"/>
                <c:lvl>
                  <c:pt idx="0">
                    <c:v>64</c:v>
                  </c:pt>
                  <c:pt idx="1">
                    <c:v>1024</c:v>
                  </c:pt>
                  <c:pt idx="2">
                    <c:v>2048</c:v>
                  </c:pt>
                  <c:pt idx="3">
                    <c:v>64</c:v>
                  </c:pt>
                  <c:pt idx="4">
                    <c:v>1024</c:v>
                  </c:pt>
                  <c:pt idx="5">
                    <c:v>2048</c:v>
                  </c:pt>
                  <c:pt idx="6">
                    <c:v>64</c:v>
                  </c:pt>
                  <c:pt idx="7">
                    <c:v>1024</c:v>
                  </c:pt>
                  <c:pt idx="8">
                    <c:v>2048</c:v>
                  </c:pt>
                  <c:pt idx="9">
                    <c:v>64</c:v>
                  </c:pt>
                  <c:pt idx="10">
                    <c:v>1024</c:v>
                  </c:pt>
                  <c:pt idx="11">
                    <c:v>2048</c:v>
                  </c:pt>
                  <c:pt idx="12">
                    <c:v>64</c:v>
                  </c:pt>
                  <c:pt idx="13">
                    <c:v>1024</c:v>
                  </c:pt>
                  <c:pt idx="14">
                    <c:v>2048</c:v>
                  </c:pt>
                </c:lvl>
                <c:lvl>
                  <c:pt idx="0">
                    <c:v>1kv-500ke-complete</c:v>
                  </c:pt>
                  <c:pt idx="3">
                    <c:v>20kv-5me-random</c:v>
                  </c:pt>
                  <c:pt idx="6">
                    <c:v>1mv-3me-planar</c:v>
                  </c:pt>
                  <c:pt idx="9">
                    <c:v>USA-road-d.LKS</c:v>
                  </c:pt>
                  <c:pt idx="12">
                    <c:v>web-Google-con</c:v>
                  </c:pt>
                </c:lvl>
              </c:multiLvlStrCache>
            </c:multiLvlStrRef>
          </c:cat>
          <c:val>
            <c:numRef>
              <c:f>Sheet1!$D$3:$D$17</c:f>
              <c:numCache>
                <c:formatCode>0.00</c:formatCode>
                <c:ptCount val="15"/>
                <c:pt idx="0">
                  <c:v>1.0083244580729174</c:v>
                </c:pt>
                <c:pt idx="1">
                  <c:v>9.7677954886732188</c:v>
                </c:pt>
                <c:pt idx="2">
                  <c:v>9.2459922958232728</c:v>
                </c:pt>
                <c:pt idx="3">
                  <c:v>1.0759680981226973</c:v>
                </c:pt>
                <c:pt idx="4">
                  <c:v>9.5338641835395119</c:v>
                </c:pt>
                <c:pt idx="5">
                  <c:v>11.299267802382699</c:v>
                </c:pt>
                <c:pt idx="6">
                  <c:v>0.9700359826747994</c:v>
                </c:pt>
                <c:pt idx="7">
                  <c:v>33.633527148026765</c:v>
                </c:pt>
                <c:pt idx="8">
                  <c:v>34.499295822050613</c:v>
                </c:pt>
                <c:pt idx="9">
                  <c:v>0.62928196746576603</c:v>
                </c:pt>
                <c:pt idx="10">
                  <c:v>13.658345433009099</c:v>
                </c:pt>
                <c:pt idx="11">
                  <c:v>14.982228218960218</c:v>
                </c:pt>
                <c:pt idx="12">
                  <c:v>0.92414947196830965</c:v>
                </c:pt>
                <c:pt idx="13">
                  <c:v>29.893774181524787</c:v>
                </c:pt>
                <c:pt idx="14">
                  <c:v>34.185578717015403</c:v>
                </c:pt>
              </c:numCache>
            </c:numRef>
          </c:val>
        </c:ser>
        <c:ser>
          <c:idx val="4"/>
          <c:order val="2"/>
          <c:tx>
            <c:strRef>
              <c:f>Sheet1!$E$2</c:f>
              <c:strCache>
                <c:ptCount val="1"/>
                <c:pt idx="0">
                  <c:v>TV-BFS</c:v>
                </c:pt>
              </c:strCache>
            </c:strRef>
          </c:tx>
          <c:spPr>
            <a:solidFill>
              <a:schemeClr val="accent5"/>
            </a:solidFill>
          </c:spPr>
          <c:cat>
            <c:multiLvlStrRef>
              <c:f>Sheet1!$A$3:$B$17</c:f>
              <c:multiLvlStrCache>
                <c:ptCount val="15"/>
                <c:lvl>
                  <c:pt idx="0">
                    <c:v>64</c:v>
                  </c:pt>
                  <c:pt idx="1">
                    <c:v>1024</c:v>
                  </c:pt>
                  <c:pt idx="2">
                    <c:v>2048</c:v>
                  </c:pt>
                  <c:pt idx="3">
                    <c:v>64</c:v>
                  </c:pt>
                  <c:pt idx="4">
                    <c:v>1024</c:v>
                  </c:pt>
                  <c:pt idx="5">
                    <c:v>2048</c:v>
                  </c:pt>
                  <c:pt idx="6">
                    <c:v>64</c:v>
                  </c:pt>
                  <c:pt idx="7">
                    <c:v>1024</c:v>
                  </c:pt>
                  <c:pt idx="8">
                    <c:v>2048</c:v>
                  </c:pt>
                  <c:pt idx="9">
                    <c:v>64</c:v>
                  </c:pt>
                  <c:pt idx="10">
                    <c:v>1024</c:v>
                  </c:pt>
                  <c:pt idx="11">
                    <c:v>2048</c:v>
                  </c:pt>
                  <c:pt idx="12">
                    <c:v>64</c:v>
                  </c:pt>
                  <c:pt idx="13">
                    <c:v>1024</c:v>
                  </c:pt>
                  <c:pt idx="14">
                    <c:v>2048</c:v>
                  </c:pt>
                </c:lvl>
                <c:lvl>
                  <c:pt idx="0">
                    <c:v>1kv-500ke-complete</c:v>
                  </c:pt>
                  <c:pt idx="3">
                    <c:v>20kv-5me-random</c:v>
                  </c:pt>
                  <c:pt idx="6">
                    <c:v>1mv-3me-planar</c:v>
                  </c:pt>
                  <c:pt idx="9">
                    <c:v>USA-road-d.LKS</c:v>
                  </c:pt>
                  <c:pt idx="12">
                    <c:v>web-Google-con</c:v>
                  </c:pt>
                </c:lvl>
              </c:multiLvlStrCache>
            </c:multiLvlStrRef>
          </c:cat>
          <c:val>
            <c:numRef>
              <c:f>Sheet1!$E$3:$E$17</c:f>
              <c:numCache>
                <c:formatCode>0.00</c:formatCode>
                <c:ptCount val="15"/>
                <c:pt idx="0">
                  <c:v>1.1035352582436098</c:v>
                </c:pt>
                <c:pt idx="1">
                  <c:v>6.0220804014294655</c:v>
                </c:pt>
                <c:pt idx="2">
                  <c:v>7.4031177172466975</c:v>
                </c:pt>
                <c:pt idx="3">
                  <c:v>1.4124100367883701</c:v>
                </c:pt>
                <c:pt idx="4">
                  <c:v>11.2109150138429</c:v>
                </c:pt>
                <c:pt idx="5">
                  <c:v>15.3107427608784</c:v>
                </c:pt>
                <c:pt idx="6">
                  <c:v>0.7194799065205284</c:v>
                </c:pt>
                <c:pt idx="7">
                  <c:v>1.1581860774763417</c:v>
                </c:pt>
                <c:pt idx="8">
                  <c:v>0.79259796924353998</c:v>
                </c:pt>
                <c:pt idx="9">
                  <c:v>0.79025058224339095</c:v>
                </c:pt>
                <c:pt idx="10">
                  <c:v>12.138966242702498</c:v>
                </c:pt>
                <c:pt idx="11">
                  <c:v>11.9459641952912</c:v>
                </c:pt>
                <c:pt idx="12">
                  <c:v>1.1911829146394317</c:v>
                </c:pt>
                <c:pt idx="13">
                  <c:v>28.618316095229599</c:v>
                </c:pt>
                <c:pt idx="14">
                  <c:v>30.965217711376265</c:v>
                </c:pt>
              </c:numCache>
            </c:numRef>
          </c:val>
        </c:ser>
        <c:shape val="box"/>
        <c:axId val="38072320"/>
        <c:axId val="38074240"/>
        <c:axId val="0"/>
      </c:bar3DChart>
      <c:catAx>
        <c:axId val="38072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top: # </a:t>
                </a:r>
                <a:r>
                  <a:rPr lang="en-US" sz="1600" dirty="0" smtClean="0"/>
                  <a:t>TCUs</a:t>
                </a:r>
              </a:p>
              <a:p>
                <a:pPr>
                  <a:defRPr sz="1600"/>
                </a:pPr>
                <a:r>
                  <a:rPr lang="en-US" sz="1600" dirty="0" smtClean="0"/>
                  <a:t>bottom</a:t>
                </a:r>
                <a:r>
                  <a:rPr lang="en-US" sz="1600" dirty="0"/>
                  <a:t>: Dataset</a:t>
                </a:r>
              </a:p>
            </c:rich>
          </c:tx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074240"/>
        <c:crosses val="autoZero"/>
        <c:auto val="1"/>
        <c:lblAlgn val="ctr"/>
        <c:lblOffset val="100"/>
      </c:catAx>
      <c:valAx>
        <c:axId val="380742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Speedup relative to serial </a:t>
                </a:r>
                <a:r>
                  <a:rPr lang="en-US" sz="1800" dirty="0" smtClean="0"/>
                  <a:t>DFS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 smtClean="0"/>
                  <a:t>(higher is better)</a:t>
                </a:r>
              </a:p>
            </c:rich>
          </c:tx>
        </c:title>
        <c:numFmt formatCode="General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07232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23985576455720833"/>
          <c:y val="7.1117518832603713E-2"/>
          <c:w val="0.10357425634295712"/>
          <c:h val="0.1796037090758392"/>
        </c:manualLayout>
      </c:layout>
      <c:overlay val="1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666655730533682"/>
          <c:y val="0.13615537367039646"/>
          <c:w val="0.8553199912510937"/>
          <c:h val="0.58033240088409921"/>
        </c:manualLayout>
      </c:layout>
      <c:bar3D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PR.1024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Sheet1!$B$2:$F$2</c:f>
              <c:strCache>
                <c:ptCount val="5"/>
                <c:pt idx="0">
                  <c:v>ADG</c:v>
                </c:pt>
                <c:pt idx="1">
                  <c:v>RLG-WIDE</c:v>
                </c:pt>
                <c:pt idx="2">
                  <c:v>RMF-WIDE</c:v>
                </c:pt>
                <c:pt idx="3">
                  <c:v>RMF-LONG</c:v>
                </c:pt>
                <c:pt idx="4">
                  <c:v>RANDOM</c:v>
                </c:pt>
              </c:strCache>
            </c:strRef>
          </c:cat>
          <c:val>
            <c:numRef>
              <c:f>Sheet1!$B$3:$F$3</c:f>
              <c:numCache>
                <c:formatCode>_(* #,##0.00_);_(* \(#,##0.00\);_(* "-"??_);_(@_)</c:formatCode>
                <c:ptCount val="5"/>
                <c:pt idx="0">
                  <c:v>7.9537270547468104</c:v>
                </c:pt>
                <c:pt idx="1">
                  <c:v>16.185750695089286</c:v>
                </c:pt>
                <c:pt idx="2">
                  <c:v>1.7580963007332082</c:v>
                </c:pt>
                <c:pt idx="3">
                  <c:v>1.5628559673244504</c:v>
                </c:pt>
                <c:pt idx="4">
                  <c:v>108.33458148717619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PR.64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Sheet1!$B$2:$F$2</c:f>
              <c:strCache>
                <c:ptCount val="5"/>
                <c:pt idx="0">
                  <c:v>ADG</c:v>
                </c:pt>
                <c:pt idx="1">
                  <c:v>RLG-WIDE</c:v>
                </c:pt>
                <c:pt idx="2">
                  <c:v>RMF-WIDE</c:v>
                </c:pt>
                <c:pt idx="3">
                  <c:v>RMF-LONG</c:v>
                </c:pt>
                <c:pt idx="4">
                  <c:v>RANDOM</c:v>
                </c:pt>
              </c:strCache>
            </c:strRef>
          </c:cat>
          <c:val>
            <c:numRef>
              <c:f>Sheet1!$B$4:$F$4</c:f>
              <c:numCache>
                <c:formatCode>_(* #,##0.00_);_(* \(#,##0.00\);_(* "-"??_);_(@_)</c:formatCode>
                <c:ptCount val="5"/>
                <c:pt idx="0">
                  <c:v>2.8329625314797688</c:v>
                </c:pt>
                <c:pt idx="1">
                  <c:v>1.7035972110614981</c:v>
                </c:pt>
                <c:pt idx="2">
                  <c:v>1.0915434407608822</c:v>
                </c:pt>
                <c:pt idx="3">
                  <c:v>0.88359250267786049</c:v>
                </c:pt>
                <c:pt idx="4">
                  <c:v>8.0950446790229158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hi_pr.x86</c:v>
                </c:pt>
              </c:strCache>
            </c:strRef>
          </c:tx>
          <c:cat>
            <c:strRef>
              <c:f>Sheet1!$B$2:$F$2</c:f>
              <c:strCache>
                <c:ptCount val="5"/>
                <c:pt idx="0">
                  <c:v>ADG</c:v>
                </c:pt>
                <c:pt idx="1">
                  <c:v>RLG-WIDE</c:v>
                </c:pt>
                <c:pt idx="2">
                  <c:v>RMF-WIDE</c:v>
                </c:pt>
                <c:pt idx="3">
                  <c:v>RMF-LONG</c:v>
                </c:pt>
                <c:pt idx="4">
                  <c:v>RANDOM</c:v>
                </c:pt>
              </c:strCache>
            </c:strRef>
          </c:cat>
          <c:val>
            <c:numRef>
              <c:f>Sheet1!$B$5:$F$5</c:f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cuda_mf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Sheet1!$B$2:$F$2</c:f>
              <c:strCache>
                <c:ptCount val="5"/>
                <c:pt idx="0">
                  <c:v>ADG</c:v>
                </c:pt>
                <c:pt idx="1">
                  <c:v>RLG-WIDE</c:v>
                </c:pt>
                <c:pt idx="2">
                  <c:v>RMF-WIDE</c:v>
                </c:pt>
                <c:pt idx="3">
                  <c:v>RMF-LONG</c:v>
                </c:pt>
                <c:pt idx="4">
                  <c:v>RANDOM</c:v>
                </c:pt>
              </c:strCache>
            </c:strRef>
          </c:cat>
          <c:val>
            <c:numRef>
              <c:f>Sheet1!$B$6:$F$6</c:f>
              <c:numCache>
                <c:formatCode>_(* #,##0.00_);_(* \(#,##0.00\);_(* "-"??_);_(@_)</c:formatCode>
                <c:ptCount val="5"/>
                <c:pt idx="0">
                  <c:v>2.4574264766201805E-2</c:v>
                </c:pt>
                <c:pt idx="1">
                  <c:v>0.31145674466612849</c:v>
                </c:pt>
                <c:pt idx="2">
                  <c:v>0.17689012580943594</c:v>
                </c:pt>
                <c:pt idx="3">
                  <c:v>0.18232970807453416</c:v>
                </c:pt>
                <c:pt idx="4">
                  <c:v>4.911962596273292</c:v>
                </c:pt>
              </c:numCache>
            </c:numRef>
          </c:val>
        </c:ser>
        <c:dLbls>
          <c:showVal val="1"/>
        </c:dLbls>
        <c:shape val="box"/>
        <c:axId val="40604416"/>
        <c:axId val="40605952"/>
        <c:axId val="0"/>
      </c:bar3DChart>
      <c:catAx>
        <c:axId val="40604416"/>
        <c:scaling>
          <c:orientation val="minMax"/>
        </c:scaling>
        <c:axPos val="b"/>
        <c:tickLblPos val="nextTo"/>
        <c:txPr>
          <a:bodyPr rot="-1440000" vert="horz"/>
          <a:lstStyle/>
          <a:p>
            <a:pPr>
              <a:defRPr/>
            </a:pPr>
            <a:endParaRPr lang="en-US"/>
          </a:p>
        </c:txPr>
        <c:crossAx val="40605952"/>
        <c:crosses val="autoZero"/>
        <c:auto val="1"/>
        <c:lblAlgn val="ctr"/>
        <c:lblOffset val="100"/>
      </c:catAx>
      <c:valAx>
        <c:axId val="40605952"/>
        <c:scaling>
          <c:orientation val="minMax"/>
          <c:max val="20"/>
        </c:scaling>
        <c:axPos val="l"/>
        <c:majorGridlines/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Speedup</a:t>
                </a: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8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 smtClean="0"/>
                  <a:t>(higher is better)</a:t>
                </a:r>
              </a:p>
            </c:rich>
          </c:tx>
          <c:layout>
            <c:manualLayout>
              <c:xMode val="edge"/>
              <c:yMode val="edge"/>
              <c:x val="0"/>
              <c:y val="0.26118702904072477"/>
            </c:manualLayout>
          </c:layout>
        </c:title>
        <c:numFmt formatCode="General" sourceLinked="0"/>
        <c:tickLblPos val="nextTo"/>
        <c:crossAx val="4060441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48345472440944914"/>
          <c:y val="0.17183070866141734"/>
          <c:w val="0.14580413385826796"/>
          <c:h val="0.21962702030667219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F0A11B-5E1C-4B7A-8D36-F54EF33916F0}" type="datetimeFigureOut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80E671-7D68-47FD-AF04-BA3BDCDFF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FD8526-1F50-4CA0-B163-8D3E2A7C9F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4BD956-8708-44C0-B08E-558A095DBB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GA Tech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622CD6-B9FB-47C9-A6E8-2130669234B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8804CB-D37D-4B7F-9B03-CC988CF22C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a-DK" smtClean="0"/>
              <a:t>quadcore AMD Phenom 9600B at 2.3GHz</a:t>
            </a: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800C55-26E7-47DF-8061-75119F7A37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33229B8-8CEE-48B8-A626-3B63ABB6E675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FB45835-9049-41A3-A7A2-4DA674376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8B6F-F35F-458F-BDFB-43E3ECCBC3E0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6804-C212-4D5A-87EE-D448CB30D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4668-04C3-4281-80B7-965CB98DA2C9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9B5A-A379-4AE2-AB3C-CF04C8C75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15DA-5DB1-462C-BC67-1444F83449A4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AF752-D71E-4495-8C25-5F1CA28AB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208825-4C04-4B65-9EF3-3A05480B60D1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F96F5D-22FF-4FD5-BB93-D7287FE3A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70140A-B302-4899-A65D-15ECCDCA133F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865B3-377D-4070-A861-65A3B2128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85C20-2636-4125-80DE-61E3757D7469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DDEEB0-42B6-4EC9-B594-CAE473F87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B29C6-28EA-490A-B40D-80A8DDE890B8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672A90-60DF-498F-8B95-2BA7B236C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32FFC-6D69-4175-90B7-0A4FCE18E381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F7D6-9607-4CB4-AE16-1BFEB78CE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B1354F-FBFF-49E7-9A6F-A5B06B25E7B5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BA86DF-A20F-464F-957C-CDED001B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D25390-CA55-4D74-91DA-1C37E1F4B61C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2941B88-7ACD-4903-852C-962518F53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F59901-9E4A-4499-B750-9AC376352B02}" type="datetime1">
              <a:rPr lang="en-US"/>
              <a:pPr>
                <a:defRPr/>
              </a:pPr>
              <a:t>3/22/2011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5766B4D-2830-49F7-9E7D-11E2B6F48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70" r:id="rId4"/>
    <p:sldLayoutId id="2147483771" r:id="rId5"/>
    <p:sldLayoutId id="2147483772" r:id="rId6"/>
    <p:sldLayoutId id="2147483766" r:id="rId7"/>
    <p:sldLayoutId id="2147483773" r:id="rId8"/>
    <p:sldLayoutId id="2147483774" r:id="rId9"/>
    <p:sldLayoutId id="2147483765" r:id="rId10"/>
    <p:sldLayoutId id="214748376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18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90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 PRAM Graph Algorithms Provide Practical Speedups on Many-Core Machines?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570037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  <a:spcBef>
                <a:spcPct val="0"/>
              </a:spcBef>
              <a:tabLst>
                <a:tab pos="5207000" algn="l"/>
              </a:tabLst>
            </a:pPr>
            <a:endParaRPr lang="en-US" sz="2500" smtClean="0"/>
          </a:p>
          <a:p>
            <a:pPr marR="0">
              <a:lnSpc>
                <a:spcPct val="90000"/>
              </a:lnSpc>
              <a:spcBef>
                <a:spcPct val="0"/>
              </a:spcBef>
              <a:tabLst>
                <a:tab pos="5207000" algn="l"/>
              </a:tabLst>
            </a:pPr>
            <a:r>
              <a:rPr lang="en-US" sz="2500" smtClean="0"/>
              <a:t>George Caragea,	and Uzi Vishkin</a:t>
            </a:r>
          </a:p>
          <a:p>
            <a:pPr marR="0">
              <a:lnSpc>
                <a:spcPct val="90000"/>
              </a:lnSpc>
              <a:spcBef>
                <a:spcPct val="0"/>
              </a:spcBef>
              <a:tabLst>
                <a:tab pos="5207000" algn="l"/>
              </a:tabLst>
            </a:pPr>
            <a:endParaRPr lang="en-US" sz="2500" smtClean="0"/>
          </a:p>
          <a:p>
            <a:pPr marR="0">
              <a:lnSpc>
                <a:spcPct val="90000"/>
              </a:lnSpc>
              <a:spcBef>
                <a:spcPct val="0"/>
              </a:spcBef>
              <a:tabLst>
                <a:tab pos="5207000" algn="l"/>
              </a:tabLst>
            </a:pPr>
            <a:r>
              <a:rPr lang="en-US" sz="2500" smtClean="0"/>
              <a:t>University of Maryland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417559-7F1E-451A-8301-5CA18D2B15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3352800" y="3657600"/>
            <a:ext cx="2514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u="sng">
                <a:solidFill>
                  <a:schemeClr val="accent2"/>
                </a:solidFill>
                <a:latin typeface="Lucida Sans Unicode" pitchFamily="34" charset="0"/>
              </a:rPr>
              <a:t>Speaker</a:t>
            </a:r>
          </a:p>
          <a:p>
            <a:pPr algn="ctr"/>
            <a:r>
              <a:rPr lang="en-US" sz="2500">
                <a:solidFill>
                  <a:schemeClr val="tx2"/>
                </a:solidFill>
                <a:latin typeface="Lucida Sans Unicode" pitchFamily="34" charset="0"/>
              </a:rPr>
              <a:t>James Edwards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None</a:t>
            </a:r>
            <a:r>
              <a:rPr lang="en-US" smtClean="0"/>
              <a:t> of 40+ students in a fall 2010 joint UIUC/UMD course got any speedups using </a:t>
            </a:r>
            <a:r>
              <a:rPr lang="en-US" smtClean="0">
                <a:solidFill>
                  <a:schemeClr val="accent2"/>
                </a:solidFill>
              </a:rPr>
              <a:t>OpenMP</a:t>
            </a:r>
            <a:r>
              <a:rPr lang="en-US" smtClean="0"/>
              <a:t> programming on simple </a:t>
            </a:r>
            <a:r>
              <a:rPr lang="en-US" smtClean="0">
                <a:solidFill>
                  <a:schemeClr val="accent2"/>
                </a:solidFill>
              </a:rPr>
              <a:t>irregular</a:t>
            </a:r>
            <a:r>
              <a:rPr lang="en-US" smtClean="0"/>
              <a:t> problems such as breadth-first search (BFS) using an 8-processor </a:t>
            </a:r>
            <a:r>
              <a:rPr lang="en-US" smtClean="0">
                <a:solidFill>
                  <a:schemeClr val="accent2"/>
                </a:solidFill>
              </a:rPr>
              <a:t>SMP</a:t>
            </a:r>
            <a:r>
              <a:rPr lang="en-US" smtClean="0"/>
              <a:t>, but they got </a:t>
            </a:r>
            <a:r>
              <a:rPr lang="en-US" smtClean="0">
                <a:solidFill>
                  <a:schemeClr val="accent2"/>
                </a:solidFill>
              </a:rPr>
              <a:t>8x-25x speedups </a:t>
            </a:r>
            <a:r>
              <a:rPr lang="en-US" smtClean="0"/>
              <a:t>on the </a:t>
            </a:r>
            <a:r>
              <a:rPr lang="en-US" smtClean="0">
                <a:solidFill>
                  <a:schemeClr val="accent2"/>
                </a:solidFill>
              </a:rPr>
              <a:t>XMT</a:t>
            </a:r>
            <a:r>
              <a:rPr lang="en-US" smtClean="0"/>
              <a:t> FPGA prototype.</a:t>
            </a:r>
          </a:p>
          <a:p>
            <a:r>
              <a:rPr lang="en-US" smtClean="0"/>
              <a:t>On BFS, we show potential </a:t>
            </a:r>
            <a:r>
              <a:rPr lang="en-US" smtClean="0">
                <a:solidFill>
                  <a:schemeClr val="accent2"/>
                </a:solidFill>
              </a:rPr>
              <a:t>speedups of 5.4x </a:t>
            </a:r>
            <a:r>
              <a:rPr lang="en-US" smtClean="0"/>
              <a:t>over an optimized GPU implementation, </a:t>
            </a:r>
            <a:r>
              <a:rPr lang="en-US" smtClean="0">
                <a:solidFill>
                  <a:schemeClr val="accent2"/>
                </a:solidFill>
              </a:rPr>
              <a:t>73x when the input graph provides low degree of parallelism </a:t>
            </a:r>
            <a:r>
              <a:rPr lang="en-US" smtClean="0"/>
              <a:t>during execution.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51C351-1673-41C1-82DB-99F0806607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dirty="0" err="1" smtClean="0"/>
              <a:t>Shiloach</a:t>
            </a:r>
            <a:r>
              <a:rPr lang="en-US" dirty="0" smtClean="0"/>
              <a:t>-Vishkin (SV) PRAM algorithm for connectivity, we show </a:t>
            </a:r>
            <a:r>
              <a:rPr lang="en-US" dirty="0"/>
              <a:t>potential </a:t>
            </a:r>
            <a:r>
              <a:rPr lang="en-US" dirty="0">
                <a:solidFill>
                  <a:schemeClr val="accent2"/>
                </a:solidFill>
              </a:rPr>
              <a:t>speedups of 39x-100x</a:t>
            </a:r>
            <a:r>
              <a:rPr lang="en-US" dirty="0"/>
              <a:t> over a best serial implementation and </a:t>
            </a:r>
            <a:r>
              <a:rPr lang="en-US" dirty="0">
                <a:solidFill>
                  <a:schemeClr val="accent2"/>
                </a:solidFill>
              </a:rPr>
              <a:t>2.2x-4x</a:t>
            </a:r>
            <a:r>
              <a:rPr lang="en-US" dirty="0"/>
              <a:t> over an optimized GPU </a:t>
            </a:r>
            <a:r>
              <a:rPr lang="en-US" dirty="0" smtClean="0"/>
              <a:t>implementation that </a:t>
            </a:r>
            <a:r>
              <a:rPr lang="en-US" dirty="0"/>
              <a:t>greatly </a:t>
            </a:r>
            <a:r>
              <a:rPr lang="en-US" dirty="0" smtClean="0"/>
              <a:t>modified </a:t>
            </a:r>
            <a:r>
              <a:rPr lang="en-US" dirty="0"/>
              <a:t>the original </a:t>
            </a:r>
            <a:r>
              <a:rPr lang="en-US" dirty="0" smtClean="0"/>
              <a:t>algorithm.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</a:t>
            </a:r>
            <a:r>
              <a:rPr lang="en-US" dirty="0"/>
              <a:t>fact, for XMT the </a:t>
            </a:r>
            <a:r>
              <a:rPr lang="en-US" dirty="0" smtClean="0"/>
              <a:t>SV </a:t>
            </a:r>
            <a:r>
              <a:rPr lang="en-US" dirty="0"/>
              <a:t>PRAM connectivity algorithm did not need to wait for a research paper. It was </a:t>
            </a:r>
            <a:r>
              <a:rPr lang="en-US" dirty="0">
                <a:solidFill>
                  <a:schemeClr val="accent2"/>
                </a:solidFill>
              </a:rPr>
              <a:t>given as one of 6 programming assignments</a:t>
            </a:r>
            <a:r>
              <a:rPr lang="en-US" dirty="0"/>
              <a:t> in standard PRAM algorithm classes, and was even done by a couple of </a:t>
            </a:r>
            <a:r>
              <a:rPr lang="en-US" dirty="0">
                <a:solidFill>
                  <a:schemeClr val="accent2"/>
                </a:solidFill>
              </a:rPr>
              <a:t>10th </a:t>
            </a:r>
            <a:r>
              <a:rPr lang="en-US" dirty="0" smtClean="0">
                <a:solidFill>
                  <a:schemeClr val="accent2"/>
                </a:solidFill>
              </a:rPr>
              <a:t>graders </a:t>
            </a:r>
            <a:r>
              <a:rPr lang="en-US" dirty="0" smtClean="0"/>
              <a:t>at </a:t>
            </a:r>
            <a:r>
              <a:rPr lang="en-US" dirty="0"/>
              <a:t>Blair </a:t>
            </a:r>
            <a:r>
              <a:rPr lang="en-US" dirty="0" smtClean="0"/>
              <a:t>High School</a:t>
            </a:r>
            <a:r>
              <a:rPr lang="en-US" dirty="0"/>
              <a:t>, Maryland.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D9F205-07B5-42B1-8ABF-E10C547C64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895600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Complete graph: Every vertex is connected to every other vertex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Random graph: Edges are added at random between unique pairs of vertices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Great lakes road graph: From the 9</a:t>
            </a:r>
            <a:r>
              <a:rPr lang="en-US" baseline="30000" dirty="0" smtClean="0"/>
              <a:t>th</a:t>
            </a:r>
            <a:r>
              <a:rPr lang="en-US" dirty="0" smtClean="0"/>
              <a:t> DIMACS Implementation Challenge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Google web graph: Undirected version of the largest connected component of the Google web graph of web pages and hyperlinks between them, from the Stanford network analysis platform</a:t>
            </a:r>
            <a:endParaRPr lang="en-US" dirty="0"/>
          </a:p>
        </p:txBody>
      </p:sp>
      <p:sp>
        <p:nvSpPr>
          <p:cNvPr id="2867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CC585F-B9E2-4C6A-AD77-22E3706765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Connectivity: Graph Families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219200"/>
          <a:ext cx="8229600" cy="176152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09665"/>
                <a:gridCol w="2805335"/>
                <a:gridCol w="1219200"/>
                <a:gridCol w="1295400"/>
              </a:tblGrid>
              <a:tr h="161086">
                <a:tc>
                  <a:txBody>
                    <a:bodyPr/>
                    <a:lstStyle/>
                    <a:p>
                      <a:pPr algn="l" fontAlgn="b"/>
                      <a:r>
                        <a:rPr lang="en-US" b="1" i="0" dirty="0" smtClean="0"/>
                        <a:t>Dataset</a:t>
                      </a:r>
                      <a:endParaRPr lang="en-US" b="1" i="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 i="0" smtClean="0"/>
                        <a:t>Description</a:t>
                      </a:r>
                      <a:endParaRPr lang="en-US" b="1" i="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smtClean="0"/>
                        <a:t>Nodes</a:t>
                      </a:r>
                      <a:endParaRPr lang="en-US" b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smtClean="0"/>
                        <a:t>Edges</a:t>
                      </a:r>
                      <a:endParaRPr lang="en-US" b="1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smtClean="0"/>
                        <a:t>1kv-500ke-complete</a:t>
                      </a:r>
                      <a:endParaRPr lang="en-US" b="1" dirty="0" smtClean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graph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499,500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  <a:tr h="260658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 smtClean="0"/>
                        <a:t>20kv-5me-random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graph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5,000,000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 smtClean="0"/>
                        <a:t>1mv-3me-planar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Maximal planar graph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1,000,002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3,000,000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 smtClean="0"/>
                        <a:t>USA-road-d.LKS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Great Lakes</a:t>
                      </a:r>
                      <a:r>
                        <a:rPr lang="en-US" baseline="0" dirty="0" smtClean="0"/>
                        <a:t> road graph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2,758,119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3,397,404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 smtClean="0"/>
                        <a:t>web-Google-con</a:t>
                      </a:r>
                      <a:endParaRPr lang="en-US" b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 web graph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855,802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4,291,352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2252662"/>
          </a:xfrm>
        </p:spPr>
        <p:txBody>
          <a:bodyPr/>
          <a:lstStyle/>
          <a:p>
            <a:r>
              <a:rPr lang="en-US" smtClean="0"/>
              <a:t>Maximal planar graph</a:t>
            </a:r>
          </a:p>
          <a:p>
            <a:pPr lvl="1"/>
            <a:r>
              <a:rPr lang="en-US" smtClean="0"/>
              <a:t>Built layer by layer</a:t>
            </a:r>
          </a:p>
          <a:p>
            <a:pPr lvl="1"/>
            <a:r>
              <a:rPr lang="en-US" smtClean="0"/>
              <a:t>The first layer has three vertices and three edges.</a:t>
            </a:r>
          </a:p>
          <a:p>
            <a:pPr lvl="1"/>
            <a:r>
              <a:rPr lang="en-US" smtClean="0"/>
              <a:t>Each additional layer has three vertices and nine edges.</a:t>
            </a:r>
          </a:p>
          <a:p>
            <a:endParaRPr lang="en-US" smtClean="0"/>
          </a:p>
        </p:txBody>
      </p:sp>
      <p:sp>
        <p:nvSpPr>
          <p:cNvPr id="2969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66EB4A-9399-46D8-B285-0A54FDFF98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Connectivity: Graph Families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6400800" y="4343400"/>
            <a:ext cx="881063" cy="758825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Isosceles Triangle 5"/>
          <p:cNvSpPr/>
          <p:nvPr/>
        </p:nvSpPr>
        <p:spPr>
          <a:xfrm rot="3600000">
            <a:off x="5830094" y="3350419"/>
            <a:ext cx="2789237" cy="2403475"/>
          </a:xfrm>
          <a:prstGeom prst="triangl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>
            <a:stCxn id="6" idx="0"/>
            <a:endCxn id="5" idx="0"/>
          </p:cNvCxnSpPr>
          <p:nvPr/>
        </p:nvCxnSpPr>
        <p:spPr>
          <a:xfrm flipH="1">
            <a:off x="6840538" y="3951288"/>
            <a:ext cx="1425575" cy="392112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6" idx="0"/>
          </p:cNvCxnSpPr>
          <p:nvPr/>
        </p:nvCxnSpPr>
        <p:spPr>
          <a:xfrm rot="5400000" flipH="1" flipV="1">
            <a:off x="7198519" y="4034632"/>
            <a:ext cx="1150937" cy="98425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0"/>
            <a:endCxn id="6" idx="2"/>
          </p:cNvCxnSpPr>
          <p:nvPr/>
        </p:nvCxnSpPr>
        <p:spPr>
          <a:xfrm rot="16200000" flipV="1">
            <a:off x="5964238" y="3467100"/>
            <a:ext cx="398462" cy="135413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5" idx="2"/>
          </p:cNvCxnSpPr>
          <p:nvPr/>
        </p:nvCxnSpPr>
        <p:spPr>
          <a:xfrm rot="10800000" flipH="1" flipV="1">
            <a:off x="5486400" y="3944938"/>
            <a:ext cx="914400" cy="115728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4"/>
            <a:endCxn id="6" idx="4"/>
          </p:cNvCxnSpPr>
          <p:nvPr/>
        </p:nvCxnSpPr>
        <p:spPr>
          <a:xfrm rot="5400000">
            <a:off x="6451600" y="5530850"/>
            <a:ext cx="1258888" cy="40163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4"/>
            <a:endCxn id="5" idx="2"/>
          </p:cNvCxnSpPr>
          <p:nvPr/>
        </p:nvCxnSpPr>
        <p:spPr>
          <a:xfrm rot="10800000">
            <a:off x="6400800" y="5102225"/>
            <a:ext cx="479425" cy="125888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/>
          <p:cNvSpPr/>
          <p:nvPr/>
        </p:nvSpPr>
        <p:spPr>
          <a:xfrm>
            <a:off x="1828800" y="4343400"/>
            <a:ext cx="881063" cy="758825"/>
          </a:xfrm>
          <a:prstGeom prst="triangl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5200" y="4800600"/>
            <a:ext cx="1371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192338" y="4267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752600" y="5029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643188" y="50292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27663" y="3878263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94675" y="3878263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799263" y="6273800"/>
            <a:ext cx="152400" cy="152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781800" y="4267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34206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23106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D0AC3D-18FA-4D7B-A8F6-90C43D04CE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Connectivity: Speedup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On biconnectivity, </a:t>
            </a:r>
            <a:r>
              <a:rPr lang="en-US" dirty="0" smtClean="0"/>
              <a:t>we show </a:t>
            </a:r>
            <a:r>
              <a:rPr lang="en-US" dirty="0"/>
              <a:t>potential </a:t>
            </a:r>
            <a:r>
              <a:rPr lang="en-US" dirty="0">
                <a:solidFill>
                  <a:schemeClr val="accent2"/>
                </a:solidFill>
              </a:rPr>
              <a:t>speedups of 9x-33x </a:t>
            </a:r>
            <a:r>
              <a:rPr lang="en-US" dirty="0"/>
              <a:t>using a direct implementation of the Tarjan-Vishkin (TV) biconnectivity algorithm, a logarithmic-time PRAM </a:t>
            </a:r>
            <a:r>
              <a:rPr lang="en-US" dirty="0" smtClean="0"/>
              <a:t>algorithm.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When </a:t>
            </a:r>
            <a:r>
              <a:rPr lang="en-US" dirty="0"/>
              <a:t>compared with two other </a:t>
            </a:r>
            <a:r>
              <a:rPr lang="en-US" dirty="0" smtClean="0"/>
              <a:t>algorithms, one based on BFS and the other on DFS, </a:t>
            </a:r>
            <a:r>
              <a:rPr lang="en-US" dirty="0">
                <a:solidFill>
                  <a:schemeClr val="accent2"/>
                </a:solidFill>
              </a:rPr>
              <a:t>TV was the only algorithm that provided strong speedups </a:t>
            </a:r>
            <a:r>
              <a:rPr lang="en-US" dirty="0"/>
              <a:t>on all evaluated input graphs</a:t>
            </a:r>
            <a:r>
              <a:rPr lang="en-US" dirty="0" smtClean="0"/>
              <a:t>.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other algorithms use less work but lose out to TV on balance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Furthermore</a:t>
            </a:r>
            <a:r>
              <a:rPr lang="en-US" dirty="0"/>
              <a:t>, TV provided the </a:t>
            </a:r>
            <a:r>
              <a:rPr lang="en-US" dirty="0">
                <a:solidFill>
                  <a:schemeClr val="accent2"/>
                </a:solidFill>
              </a:rPr>
              <a:t>best speedup on sparse graphs</a:t>
            </a:r>
            <a:r>
              <a:rPr lang="en-US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12DABD-F8AE-4D8E-B5AB-6B2DBD684E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Biconnectivity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127EB-A742-4F27-81FF-EA712A05D5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Biconnectivity: Speedup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4862"/>
          </a:xfrm>
        </p:spPr>
        <p:txBody>
          <a:bodyPr/>
          <a:lstStyle/>
          <a:p>
            <a:r>
              <a:rPr lang="en-US" smtClean="0"/>
              <a:t>Biconnectivity provides a good example of how programming </a:t>
            </a:r>
            <a:r>
              <a:rPr lang="en-US" smtClean="0">
                <a:solidFill>
                  <a:schemeClr val="accent2"/>
                </a:solidFill>
              </a:rPr>
              <a:t>differs</a:t>
            </a:r>
            <a:r>
              <a:rPr lang="en-US" smtClean="0"/>
              <a:t> between XMT and other platforms.</a:t>
            </a:r>
          </a:p>
          <a:p>
            <a:r>
              <a:rPr lang="en-US" smtClean="0"/>
              <a:t>For both XMT and SMPs, a significant challenge was to improve the </a:t>
            </a:r>
            <a:r>
              <a:rPr lang="en-US" smtClean="0">
                <a:solidFill>
                  <a:schemeClr val="accent2"/>
                </a:solidFill>
              </a:rPr>
              <a:t>work efficiency </a:t>
            </a:r>
            <a:r>
              <a:rPr lang="en-US" smtClean="0"/>
              <a:t>of subroutines used within the biconnectivity algorithm.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369189-3015-42F4-9FA5-D7FDAD77B3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Biconnectivity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4862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 </a:t>
            </a:r>
            <a:r>
              <a:rPr lang="en-US" dirty="0" smtClean="0">
                <a:solidFill>
                  <a:schemeClr val="accent2"/>
                </a:solidFill>
              </a:rPr>
              <a:t>XMT</a:t>
            </a:r>
            <a:r>
              <a:rPr lang="en-US" dirty="0" smtClean="0"/>
              <a:t>, we left the core algorithm </a:t>
            </a:r>
            <a:r>
              <a:rPr lang="en-US" dirty="0" smtClean="0">
                <a:solidFill>
                  <a:schemeClr val="accent2"/>
                </a:solidFill>
              </a:rPr>
              <a:t>as is </a:t>
            </a:r>
            <a:r>
              <a:rPr lang="en-US" dirty="0" smtClean="0"/>
              <a:t>without reducing its available parallelism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When computing graph connectivity (first on the input graph, then on an auxiliary graph), </a:t>
            </a:r>
            <a:r>
              <a:rPr lang="en-US" dirty="0" smtClean="0">
                <a:solidFill>
                  <a:schemeClr val="accent2"/>
                </a:solidFill>
              </a:rPr>
              <a:t>compact</a:t>
            </a:r>
            <a:r>
              <a:rPr lang="en-US" dirty="0" smtClean="0"/>
              <a:t> the adjacency list every few iterations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When computing the preorder numbering of the spanning tree of the input graph, </a:t>
            </a:r>
            <a:r>
              <a:rPr lang="en-US" dirty="0" smtClean="0">
                <a:solidFill>
                  <a:schemeClr val="accent2"/>
                </a:solidFill>
              </a:rPr>
              <a:t>accelerate the iterations </a:t>
            </a:r>
            <a:r>
              <a:rPr lang="en-US" dirty="0" smtClean="0"/>
              <a:t>by choosing faster but more work demanding list ranking algorithms for different iterations (“accelerating cascades”, [CV86])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Transition as many computations as possible from the original input graph to the </a:t>
            </a:r>
            <a:r>
              <a:rPr lang="en-US" dirty="0" smtClean="0">
                <a:solidFill>
                  <a:schemeClr val="accent2"/>
                </a:solidFill>
              </a:rPr>
              <a:t>spanning tree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 contrast, speedups on </a:t>
            </a:r>
            <a:r>
              <a:rPr lang="en-US" dirty="0" smtClean="0">
                <a:solidFill>
                  <a:schemeClr val="accent2"/>
                </a:solidFill>
              </a:rPr>
              <a:t>SMPs</a:t>
            </a:r>
            <a:r>
              <a:rPr lang="en-US" dirty="0" smtClean="0"/>
              <a:t> could not be achieved without </a:t>
            </a:r>
            <a:r>
              <a:rPr lang="en-US" dirty="0" smtClean="0">
                <a:solidFill>
                  <a:schemeClr val="accent2"/>
                </a:solidFill>
              </a:rPr>
              <a:t>reducing the parallelism </a:t>
            </a:r>
            <a:r>
              <a:rPr lang="en-US" dirty="0" smtClean="0"/>
              <a:t>of TV (e.g. by performing a </a:t>
            </a:r>
            <a:r>
              <a:rPr lang="en-US" dirty="0" smtClean="0">
                <a:solidFill>
                  <a:schemeClr val="accent2"/>
                </a:solidFill>
              </a:rPr>
              <a:t>DFS traversal</a:t>
            </a:r>
            <a:r>
              <a:rPr lang="en-US" dirty="0" smtClean="0"/>
              <a:t> of the input graph), effectively replacing many of its components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863FD6-750D-4054-B3DE-A98767F929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Biconnectivity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On maximum flow, we show potential </a:t>
            </a:r>
            <a:r>
              <a:rPr lang="en-US" dirty="0" smtClean="0">
                <a:solidFill>
                  <a:schemeClr val="accent2"/>
                </a:solidFill>
              </a:rPr>
              <a:t>speedups of up to 108x</a:t>
            </a:r>
            <a:r>
              <a:rPr lang="en-US" dirty="0" smtClean="0"/>
              <a:t> compared to a modern CPU architecture running a best serial implementation.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XMT solution is a PRAM lock-free implementation, based on balancing the Goldberg-Tarjan Push-</a:t>
            </a:r>
            <a:r>
              <a:rPr lang="en-US" dirty="0" err="1" smtClean="0"/>
              <a:t>Relabel</a:t>
            </a:r>
            <a:r>
              <a:rPr lang="en-US" dirty="0" smtClean="0"/>
              <a:t> algorithm with the first PRAM max-flow algorithm (SV).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Performance is highly dependent on the </a:t>
            </a:r>
            <a:r>
              <a:rPr lang="en-US" dirty="0" smtClean="0">
                <a:solidFill>
                  <a:schemeClr val="accent2"/>
                </a:solidFill>
              </a:rPr>
              <a:t>structure</a:t>
            </a:r>
            <a:r>
              <a:rPr lang="en-US" dirty="0" smtClean="0"/>
              <a:t> of the graph, determined by: 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amount of parallelism available during execution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number of parallel steps (kernel invocations)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The amount of memory queuing due to conflicts</a:t>
            </a:r>
            <a:endParaRPr lang="en-US" dirty="0"/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3F46B0-EEFA-414F-9AEA-38E2BD671D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Maximum 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has proven to be quite </a:t>
            </a:r>
            <a:r>
              <a:rPr lang="en-US" smtClean="0">
                <a:solidFill>
                  <a:schemeClr val="accent2"/>
                </a:solidFill>
              </a:rPr>
              <a:t>difficult</a:t>
            </a:r>
            <a:r>
              <a:rPr lang="en-US" smtClean="0"/>
              <a:t> to obtain significant performance improvements using current parallel computing platforms.</a:t>
            </a:r>
          </a:p>
          <a:p>
            <a:r>
              <a:rPr lang="en-US" smtClean="0"/>
              <a:t>National Research Council report: While </a:t>
            </a:r>
            <a:r>
              <a:rPr lang="en-US" smtClean="0">
                <a:solidFill>
                  <a:schemeClr val="accent2"/>
                </a:solidFill>
              </a:rPr>
              <a:t>heroic programmers </a:t>
            </a:r>
            <a:r>
              <a:rPr lang="en-US" smtClean="0"/>
              <a:t>can exploit today vast amounts of parallelism, whole </a:t>
            </a:r>
            <a:r>
              <a:rPr lang="en-US" smtClean="0">
                <a:solidFill>
                  <a:schemeClr val="accent2"/>
                </a:solidFill>
              </a:rPr>
              <a:t>new computing “stacks” are required </a:t>
            </a:r>
            <a:r>
              <a:rPr lang="en-US" smtClean="0"/>
              <a:t>to allow expert and typical programmers to do that easily.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31D328-D285-4D38-AE94-6353784EC64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54300"/>
          </a:xfrm>
        </p:spPr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Acyclic Dense Graphs (ADG)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From 1</a:t>
            </a:r>
            <a:r>
              <a:rPr lang="en-US" baseline="30000" dirty="0" smtClean="0"/>
              <a:t>st</a:t>
            </a:r>
            <a:r>
              <a:rPr lang="en-US" dirty="0" smtClean="0"/>
              <a:t> DIMACS Challenge [JM93]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Complete direct acyclic graphs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Node degrees range between N-1 to 1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Washington Random Level Graphs (RLG)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From 1</a:t>
            </a:r>
            <a:r>
              <a:rPr lang="en-US" baseline="30000" dirty="0" smtClean="0"/>
              <a:t>st</a:t>
            </a:r>
            <a:r>
              <a:rPr lang="en-US" dirty="0" smtClean="0"/>
              <a:t> DIMACS Challenge [JM93]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Rectangular grids. Each vertex in a row has three edges to randomly chosen vertices in next row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Source and sink external to grid, connected to first and last row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Maximum Flow: Graph Families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52500" y="1295400"/>
          <a:ext cx="7239000" cy="20358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71600"/>
                <a:gridCol w="2743200"/>
                <a:gridCol w="1314450"/>
                <a:gridCol w="1809750"/>
              </a:tblGrid>
              <a:tr h="161086">
                <a:tc>
                  <a:txBody>
                    <a:bodyPr/>
                    <a:lstStyle/>
                    <a:p>
                      <a:pPr algn="l" fontAlgn="b"/>
                      <a:r>
                        <a:rPr lang="en-US" b="1" i="0" dirty="0" smtClean="0"/>
                        <a:t>Dataset</a:t>
                      </a:r>
                      <a:endParaRPr lang="en-US" b="1" i="0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b="1" i="0" dirty="0"/>
                        <a:t>Description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/>
                        <a:t>Nodes</a:t>
                      </a:r>
                      <a:endParaRPr lang="en-US" b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b="1" dirty="0" smtClean="0"/>
                        <a:t>Edges</a:t>
                      </a:r>
                      <a:endParaRPr lang="en-US" b="1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/>
                        <a:t>ADG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Acyclic Dense Graph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1,200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719,400</a:t>
                      </a:r>
                    </a:p>
                  </a:txBody>
                  <a:tcPr marL="0" marR="0" marT="0" marB="0" anchor="b"/>
                </a:tc>
              </a:tr>
              <a:tr h="260658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/>
                        <a:t>RLG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Washington Random Level Graph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131,074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391,168</a:t>
                      </a:r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/>
                        <a:t>RMF-WIDE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 err="1" smtClean="0"/>
                        <a:t>GenRMF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Wide Graph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8,192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23,040</a:t>
                      </a:r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/>
                        <a:t>RMF-LONG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 err="1" smtClean="0"/>
                        <a:t>GenRMF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Long Graph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8,192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22,464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  <a:tr h="303221">
                <a:tc>
                  <a:txBody>
                    <a:bodyPr/>
                    <a:lstStyle/>
                    <a:p>
                      <a:pPr algn="l" fontAlgn="b"/>
                      <a:r>
                        <a:rPr lang="en-US" b="1" dirty="0"/>
                        <a:t>RANDOM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Radom Graph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65,536</a:t>
                      </a:r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96,759</a:t>
                      </a:r>
                      <a:endParaRPr lang="en-US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RMF Graphs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From 1</a:t>
            </a:r>
            <a:r>
              <a:rPr lang="en-US" baseline="30000" dirty="0" smtClean="0"/>
              <a:t>st</a:t>
            </a:r>
            <a:r>
              <a:rPr lang="en-US" dirty="0" smtClean="0"/>
              <a:t> DIMACS Challenge [JM93] and [GG88]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i="1" dirty="0" smtClean="0"/>
              <a:t>a</a:t>
            </a:r>
            <a:r>
              <a:rPr lang="en-US" dirty="0" smtClean="0"/>
              <a:t> square grids of vertices (frames), with </a:t>
            </a:r>
            <a:r>
              <a:rPr lang="en-US" i="1" dirty="0" smtClean="0"/>
              <a:t>b x b</a:t>
            </a:r>
            <a:r>
              <a:rPr lang="en-US" dirty="0" smtClean="0"/>
              <a:t> vertices </a:t>
            </a:r>
            <a:r>
              <a:rPr lang="en-US" dirty="0"/>
              <a:t>p</a:t>
            </a:r>
            <a:r>
              <a:rPr lang="en-US" dirty="0" smtClean="0"/>
              <a:t>er frame. </a:t>
            </a:r>
            <a:r>
              <a:rPr lang="en-US" i="1" dirty="0" smtClean="0"/>
              <a:t>N = a x b x b</a:t>
            </a:r>
            <a:endParaRPr lang="en-US" dirty="0" smtClean="0"/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E</a:t>
            </a:r>
            <a:r>
              <a:rPr lang="en-US" dirty="0" smtClean="0"/>
              <a:t>ach vertex connected to neighbors in frame, and one random vertex in next frame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S</a:t>
            </a:r>
            <a:r>
              <a:rPr lang="en-US" dirty="0" smtClean="0"/>
              <a:t>ource in first frame, sink in last frame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RMF long: many “small” frames; RMF wide: fewer “large” frames.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RANDOM 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Random unstructured graphs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Edges are placed uniformly at random between pairs of nodes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Average degree is 6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Short diameter, high degree of parallelism</a:t>
            </a:r>
          </a:p>
          <a:p>
            <a:pPr marL="621792" lvl="1" fontAlgn="auto">
              <a:spcAft>
                <a:spcPts val="0"/>
              </a:spcAft>
              <a:buFont typeface="Verdana"/>
              <a:buNone/>
              <a:defRPr/>
            </a:pPr>
            <a:endParaRPr lang="en-US" dirty="0" smtClean="0"/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Maximum Flow: Graph Families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659C2B-4B9A-4F2B-BDA0-318FB6AB0B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Maximum Flow: Speedup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experimental algorithm results show not only that </a:t>
            </a:r>
            <a:r>
              <a:rPr lang="en-US" smtClean="0">
                <a:solidFill>
                  <a:schemeClr val="accent2"/>
                </a:solidFill>
              </a:rPr>
              <a:t>theory-based algorithms </a:t>
            </a:r>
            <a:r>
              <a:rPr lang="en-US" smtClean="0"/>
              <a:t>can provide </a:t>
            </a:r>
            <a:r>
              <a:rPr lang="en-US" smtClean="0">
                <a:solidFill>
                  <a:schemeClr val="accent2"/>
                </a:solidFill>
              </a:rPr>
              <a:t>good speedups in practice</a:t>
            </a:r>
            <a:r>
              <a:rPr lang="en-US" smtClean="0"/>
              <a:t>, but also that they are sometimes the </a:t>
            </a:r>
            <a:r>
              <a:rPr lang="en-US" smtClean="0">
                <a:solidFill>
                  <a:schemeClr val="accent2"/>
                </a:solidFill>
              </a:rPr>
              <a:t>only</a:t>
            </a:r>
            <a:r>
              <a:rPr lang="en-US" smtClean="0"/>
              <a:t> ones that can do so.</a:t>
            </a:r>
          </a:p>
          <a:p>
            <a:r>
              <a:rPr lang="en-US" smtClean="0"/>
              <a:t>Perhaps most surprising to theorists would be that the nominal </a:t>
            </a:r>
            <a:r>
              <a:rPr lang="en-US" smtClean="0">
                <a:solidFill>
                  <a:schemeClr val="accent2"/>
                </a:solidFill>
              </a:rPr>
              <a:t>number of processors </a:t>
            </a:r>
            <a:r>
              <a:rPr lang="en-US" smtClean="0"/>
              <a:t>is </a:t>
            </a:r>
            <a:r>
              <a:rPr lang="en-US" smtClean="0">
                <a:solidFill>
                  <a:schemeClr val="accent2"/>
                </a:solidFill>
              </a:rPr>
              <a:t>not as important </a:t>
            </a:r>
            <a:r>
              <a:rPr lang="en-US" smtClean="0"/>
              <a:t>for a fair comparison among </a:t>
            </a:r>
            <a:r>
              <a:rPr lang="en-US" smtClean="0">
                <a:solidFill>
                  <a:schemeClr val="accent2"/>
                </a:solidFill>
              </a:rPr>
              <a:t>same-generation </a:t>
            </a:r>
            <a:r>
              <a:rPr lang="en-US" smtClean="0"/>
              <a:t>many-core platforms as </a:t>
            </a:r>
            <a:r>
              <a:rPr lang="en-US" smtClean="0">
                <a:solidFill>
                  <a:schemeClr val="accent2"/>
                </a:solidFill>
              </a:rPr>
              <a:t>silicon area</a:t>
            </a:r>
            <a:r>
              <a:rPr lang="en-US" smtClean="0"/>
              <a:t>.</a:t>
            </a:r>
          </a:p>
        </p:txBody>
      </p:sp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53DFFF-5FD3-4253-BC48-AE4F55AB9D9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[CB05] G. Cong and D.A. Bader. An Experimental Study of Parallel Biconnected Components Algorithms on Symmetric Multiprocessors (SMPs). In Proc. 19th IEEE International Parallel and Distributed Processing Symposium., page 45b, April 2005.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[CKTV10] G. C. Caragea, F. </a:t>
            </a:r>
            <a:r>
              <a:rPr lang="en-US" dirty="0" err="1" smtClean="0"/>
              <a:t>Keceli</a:t>
            </a:r>
            <a:r>
              <a:rPr lang="en-US" dirty="0" smtClean="0"/>
              <a:t>, A. </a:t>
            </a:r>
            <a:r>
              <a:rPr lang="en-US" dirty="0" err="1" smtClean="0"/>
              <a:t>Tzannes</a:t>
            </a:r>
            <a:r>
              <a:rPr lang="en-US" dirty="0" smtClean="0"/>
              <a:t>, and U. Vishkin. General-purpose vs. GPU: Comparison of many-cores on irregular workloads. In </a:t>
            </a:r>
            <a:r>
              <a:rPr lang="en-US" dirty="0" err="1" smtClean="0"/>
              <a:t>HotPar</a:t>
            </a:r>
            <a:r>
              <a:rPr lang="en-US" dirty="0" smtClean="0"/>
              <a:t> ’10: Proceedings of the 2nd Workshop on Hot Topics in Parallelism. USENIX, June 2010.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[CV86] R. Cole, U. Vishkin. Deterministic coin tossing and accelerating cascades: micro and macro techniques for designing parallel algorithms. In Proc. STOC 1986.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[CV11] G. Caragea, U. Vishkin. Better Speedups for Parallel Max-Flow. Brief Announcement, SPAA 2011.</a:t>
            </a:r>
          </a:p>
        </p:txBody>
      </p:sp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D52E7-B498-4902-83B7-67386F5CBA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[EV11] J. Edwards and U. Vishkin. An Evaluation of Biconnectivity Algorithms on Many-Core Processors. 2011. Under review.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[FM10] S.H. Fuller and L.I. Millett (Eds.). The Future of Computing Performance: Game Over or Next level. Computer Science and Telecommunications Board, National Academies Press, December 2010.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[GG88] D. Goldfarb and M. </a:t>
            </a:r>
            <a:r>
              <a:rPr lang="en-US" sz="2800" dirty="0" err="1" smtClean="0"/>
              <a:t>Grigoriadis</a:t>
            </a:r>
            <a:r>
              <a:rPr lang="en-US" sz="2800" dirty="0" smtClean="0"/>
              <a:t>. A Computational Comparison of the </a:t>
            </a:r>
            <a:r>
              <a:rPr lang="en-US" sz="2800" dirty="0" err="1" smtClean="0"/>
              <a:t>Dinic</a:t>
            </a:r>
            <a:r>
              <a:rPr lang="en-US" sz="2800" dirty="0" smtClean="0"/>
              <a:t> and Network Simplex Methods for Maximum Flow. Annals of Operations Research, 13:81-123, 1988.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[GT88] </a:t>
            </a:r>
            <a:r>
              <a:rPr lang="en-US" dirty="0" err="1" smtClean="0"/>
              <a:t>A.Goldberg</a:t>
            </a:r>
            <a:r>
              <a:rPr lang="en-US" dirty="0" smtClean="0"/>
              <a:t>, </a:t>
            </a:r>
            <a:r>
              <a:rPr lang="en-US" dirty="0" err="1" smtClean="0"/>
              <a:t>R.Tarjan</a:t>
            </a:r>
            <a:r>
              <a:rPr lang="en-US" dirty="0" smtClean="0"/>
              <a:t>, A new approach to the maximum-flow problem Journal of ACM, 1988.</a:t>
            </a: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949486-0212-461B-AD77-C7A6F3CE271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[HH10] Z. He and Bo Hong, Dynamically Tuned Push-</a:t>
            </a:r>
            <a:r>
              <a:rPr lang="en-US" dirty="0" err="1" smtClean="0"/>
              <a:t>Relabel</a:t>
            </a:r>
            <a:r>
              <a:rPr lang="en-US" dirty="0" smtClean="0"/>
              <a:t> Algorithm for the Maximum Flow Problem on CPU-GPU-Hybrid Platforms. In Proc. 24th IEEE International Parallel and Distributed Processing Symposium (IPDPS'10), 2010.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 smtClean="0"/>
              <a:t>[JM93] D.S. Jonson and C.C. </a:t>
            </a:r>
            <a:r>
              <a:rPr lang="en-US" sz="2800" dirty="0" err="1" smtClean="0"/>
              <a:t>McGeoch</a:t>
            </a:r>
            <a:r>
              <a:rPr lang="en-US" sz="2800" dirty="0" smtClean="0"/>
              <a:t>, editors. Network Flows and Matching: First DIMACS Implementation Challenge. AMS, Providence, RI, 1993. 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[KTCBV11] F. </a:t>
            </a:r>
            <a:r>
              <a:rPr lang="en-US" dirty="0" err="1" smtClean="0"/>
              <a:t>Keceli</a:t>
            </a:r>
            <a:r>
              <a:rPr lang="en-US" dirty="0" smtClean="0"/>
              <a:t>, A. </a:t>
            </a:r>
            <a:r>
              <a:rPr lang="en-US" dirty="0" err="1" smtClean="0"/>
              <a:t>Tzannes</a:t>
            </a:r>
            <a:r>
              <a:rPr lang="en-US" dirty="0" smtClean="0"/>
              <a:t>, G. Caragea, R. </a:t>
            </a:r>
            <a:r>
              <a:rPr lang="en-US" dirty="0" err="1" smtClean="0"/>
              <a:t>Barua</a:t>
            </a:r>
            <a:r>
              <a:rPr lang="en-US" dirty="0" smtClean="0"/>
              <a:t> and U. Vishkin. Toolchain for programming, simulating and studying the XMT many-core architecture. Proc. 16th Int. Workshop on High-Level Parallel Programming Models and Supportive Environments (HIPS), in conjunction with IPDPS, Anchorage, Alaska, May 20, 2011, to appear.</a:t>
            </a:r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7A71F1-3F74-408D-BEC3-455EB9D202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[SV82a] Y. </a:t>
            </a:r>
            <a:r>
              <a:rPr lang="en-US" dirty="0" err="1" smtClean="0"/>
              <a:t>Shiloach</a:t>
            </a:r>
            <a:r>
              <a:rPr lang="en-US" dirty="0" smtClean="0"/>
              <a:t> and U. Vishkin. An O(log n) parallel connectivity algorithm. J. Algorithms, 3(1):57–67, 1982.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[SV82b] Y. </a:t>
            </a:r>
            <a:r>
              <a:rPr lang="en-US" dirty="0" err="1" smtClean="0"/>
              <a:t>Shiloach</a:t>
            </a:r>
            <a:r>
              <a:rPr lang="en-US" dirty="0" smtClean="0"/>
              <a:t> and U. Vishkin. An O(n</a:t>
            </a:r>
            <a:r>
              <a:rPr lang="en-US" baseline="30000" dirty="0" smtClean="0"/>
              <a:t>2</a:t>
            </a:r>
            <a:r>
              <a:rPr lang="en-US" dirty="0" smtClean="0"/>
              <a:t> log n) parallel max-flow algorithm. J. Algorithms, 3:128–146, 1982.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[TCPP10] NSF/IEEE-TCPP curriculum initiative on parallel and distributed computing - core topics for undergraduates. http://www.cs.gsu.edu/˜</a:t>
            </a:r>
            <a:r>
              <a:rPr lang="en-US" dirty="0" err="1" smtClean="0"/>
              <a:t>tcpp</a:t>
            </a:r>
            <a:r>
              <a:rPr lang="en-US" dirty="0" smtClean="0"/>
              <a:t>/curriculum/index.php, December 2010.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[TV85] R. E. Tarjan and U. Vishkin. An Efficient Parallel Biconnectivity Algorithm. SIAM J. Computing, 14(4):862–874, 1985.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[WV08] X. </a:t>
            </a:r>
            <a:r>
              <a:rPr lang="en-US" dirty="0" err="1" smtClean="0"/>
              <a:t>Wen</a:t>
            </a:r>
            <a:r>
              <a:rPr lang="en-US" dirty="0" smtClean="0"/>
              <a:t> and U. Vishkin. FPGA-Based Prototype of a PRAM-on-Chip Processor. In Proceedings of the 5th Conference on Computing Frontiers, CF ’08, pages 55–66, New York, NY, USA, 2008. ACM.</a:t>
            </a:r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9EDAE6-B97C-4A66-A91F-5498C9AD58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14862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Parallel Random Access Machine (</a:t>
            </a:r>
            <a:r>
              <a:rPr lang="en-US" dirty="0" smtClean="0">
                <a:solidFill>
                  <a:schemeClr val="accent2"/>
                </a:solidFill>
              </a:rPr>
              <a:t>PRAM</a:t>
            </a:r>
            <a:r>
              <a:rPr lang="en-US" dirty="0" smtClean="0"/>
              <a:t>) is the simplest model of a parallel computer.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chemeClr val="accent2"/>
                </a:solidFill>
              </a:rPr>
              <a:t>Work-Depth</a:t>
            </a:r>
            <a:r>
              <a:rPr lang="en-US" dirty="0" smtClean="0"/>
              <a:t> is a conceptually simpler model that is equivalent to the PRAM.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At each point in time, specify </a:t>
            </a:r>
            <a:r>
              <a:rPr lang="en-US" dirty="0" smtClean="0">
                <a:solidFill>
                  <a:schemeClr val="accent2"/>
                </a:solidFill>
              </a:rPr>
              <a:t>all operations </a:t>
            </a:r>
            <a:r>
              <a:rPr lang="en-US" dirty="0" smtClean="0"/>
              <a:t>that can be performed in parallel.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Any processor can access any memory address in </a:t>
            </a:r>
            <a:r>
              <a:rPr lang="en-US" dirty="0" smtClean="0">
                <a:solidFill>
                  <a:schemeClr val="accent2"/>
                </a:solidFill>
              </a:rPr>
              <a:t>constant</a:t>
            </a:r>
            <a:r>
              <a:rPr lang="en-US" dirty="0" smtClean="0"/>
              <a:t> time.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Advantages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Ease of algorithm </a:t>
            </a:r>
            <a:r>
              <a:rPr lang="en-US" dirty="0" smtClean="0">
                <a:solidFill>
                  <a:schemeClr val="accent2"/>
                </a:solidFill>
              </a:rPr>
              <a:t>design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Provability of </a:t>
            </a:r>
            <a:r>
              <a:rPr lang="en-US" dirty="0" smtClean="0">
                <a:solidFill>
                  <a:schemeClr val="accent2"/>
                </a:solidFill>
              </a:rPr>
              <a:t>correctness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Ease of truly PRAM-like </a:t>
            </a:r>
            <a:r>
              <a:rPr lang="en-US" dirty="0" smtClean="0">
                <a:solidFill>
                  <a:schemeClr val="accent2"/>
                </a:solidFill>
              </a:rPr>
              <a:t>programming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So, what’s the problem?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/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2182FD-7A8A-4CEE-ADF1-279709DB22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One Answer from Theory: The PRAM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Many </a:t>
            </a:r>
            <a:r>
              <a:rPr lang="en-US" dirty="0">
                <a:solidFill>
                  <a:schemeClr val="accent2"/>
                </a:solidFill>
              </a:rPr>
              <a:t>doubt</a:t>
            </a:r>
            <a:r>
              <a:rPr lang="en-US" dirty="0"/>
              <a:t> the </a:t>
            </a:r>
            <a:r>
              <a:rPr lang="en-US" dirty="0" smtClean="0">
                <a:solidFill>
                  <a:schemeClr val="accent2"/>
                </a:solidFill>
              </a:rPr>
              <a:t>direct practical </a:t>
            </a:r>
            <a:r>
              <a:rPr lang="en-US" dirty="0">
                <a:solidFill>
                  <a:schemeClr val="accent2"/>
                </a:solidFill>
              </a:rPr>
              <a:t>relevance </a:t>
            </a:r>
            <a:r>
              <a:rPr lang="en-US" dirty="0"/>
              <a:t>of PRAM </a:t>
            </a:r>
            <a:r>
              <a:rPr lang="en-US" dirty="0" smtClean="0"/>
              <a:t>algorithms.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Example: lack of any poly-logarithmic PRAM graph algorithms in the </a:t>
            </a:r>
            <a:r>
              <a:rPr lang="en-US" dirty="0"/>
              <a:t>new NSF/IEEE-TCPP </a:t>
            </a:r>
            <a:r>
              <a:rPr lang="en-US" dirty="0" smtClean="0"/>
              <a:t>curriculum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Past </a:t>
            </a:r>
            <a:r>
              <a:rPr lang="en-US" dirty="0"/>
              <a:t>work provided very </a:t>
            </a:r>
            <a:r>
              <a:rPr lang="en-US" dirty="0">
                <a:solidFill>
                  <a:schemeClr val="accent2"/>
                </a:solidFill>
              </a:rPr>
              <a:t>limited evidence </a:t>
            </a:r>
            <a:r>
              <a:rPr lang="en-US" dirty="0"/>
              <a:t>to alleviate these </a:t>
            </a:r>
            <a:r>
              <a:rPr lang="en-US" dirty="0" smtClean="0"/>
              <a:t>doubts.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2"/>
                </a:solidFill>
              </a:rPr>
              <a:t>Graph algorithms </a:t>
            </a:r>
            <a:r>
              <a:rPr lang="en-US" dirty="0" smtClean="0"/>
              <a:t>in particular tend to be difficult to implement efficiently, as shown in two papers from Georgia Tech: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chemeClr val="accent2"/>
                </a:solidFill>
              </a:rPr>
              <a:t>Biconnectivity</a:t>
            </a:r>
            <a:r>
              <a:rPr lang="en-US" dirty="0" smtClean="0"/>
              <a:t> (IPDPS ‘05, </a:t>
            </a:r>
            <a:r>
              <a:rPr lang="en-US" dirty="0" smtClean="0">
                <a:solidFill>
                  <a:schemeClr val="accent2"/>
                </a:solidFill>
              </a:rPr>
              <a:t>12-processor</a:t>
            </a:r>
            <a:r>
              <a:rPr lang="en-US" dirty="0" smtClean="0"/>
              <a:t> Sun machine): Speedups </a:t>
            </a:r>
            <a:r>
              <a:rPr lang="en-US" dirty="0"/>
              <a:t>of up to </a:t>
            </a:r>
            <a:r>
              <a:rPr lang="en-US" dirty="0" smtClean="0">
                <a:solidFill>
                  <a:schemeClr val="accent2"/>
                </a:solidFill>
              </a:rPr>
              <a:t>4x </a:t>
            </a:r>
            <a:r>
              <a:rPr lang="en-US" dirty="0" smtClean="0"/>
              <a:t>with </a:t>
            </a:r>
            <a:r>
              <a:rPr lang="en-US" dirty="0"/>
              <a:t>a modified version of the </a:t>
            </a:r>
            <a:r>
              <a:rPr lang="en-US" dirty="0" smtClean="0"/>
              <a:t>Tarjan-Vishkin </a:t>
            </a:r>
            <a:r>
              <a:rPr lang="en-US" dirty="0"/>
              <a:t>biconnectivity </a:t>
            </a:r>
            <a:r>
              <a:rPr lang="en-US" dirty="0" smtClean="0"/>
              <a:t>algorithm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olidFill>
                  <a:schemeClr val="accent2"/>
                </a:solidFill>
              </a:rPr>
              <a:t>No speedup without major changes </a:t>
            </a:r>
            <a:r>
              <a:rPr lang="en-US" dirty="0" smtClean="0"/>
              <a:t>to the algorithm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chemeClr val="accent2"/>
                </a:solidFill>
              </a:rPr>
              <a:t>Maximum flow </a:t>
            </a:r>
            <a:r>
              <a:rPr lang="en-US" dirty="0" smtClean="0"/>
              <a:t>(IPDPS ‘10, hybrid </a:t>
            </a:r>
            <a:r>
              <a:rPr lang="en-US" dirty="0" smtClean="0">
                <a:solidFill>
                  <a:schemeClr val="accent2"/>
                </a:solidFill>
              </a:rPr>
              <a:t>GPU-CPU</a:t>
            </a:r>
            <a:r>
              <a:rPr lang="en-US" dirty="0" smtClean="0"/>
              <a:t> implementation): Speedups </a:t>
            </a:r>
            <a:r>
              <a:rPr lang="en-US" dirty="0"/>
              <a:t>of </a:t>
            </a:r>
            <a:r>
              <a:rPr lang="en-US" dirty="0" smtClean="0"/>
              <a:t>up </a:t>
            </a:r>
            <a:r>
              <a:rPr lang="en-US" dirty="0"/>
              <a:t>to </a:t>
            </a:r>
            <a:r>
              <a:rPr lang="en-US" dirty="0" smtClean="0">
                <a:solidFill>
                  <a:schemeClr val="accent2"/>
                </a:solidFill>
              </a:rPr>
              <a:t>2.5x</a:t>
            </a:r>
            <a:endParaRPr lang="en-US" dirty="0"/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12718F-A921-40CB-9170-D5B6A89467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Problem with the PRAM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Cause: PRAM algorithms are not a good match for current hardware: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Fine-grained parallelism = overheads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Requires managing many threads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>
                <a:solidFill>
                  <a:schemeClr val="accent2"/>
                </a:solidFill>
              </a:rPr>
              <a:t>Synchronization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communication</a:t>
            </a:r>
            <a:r>
              <a:rPr lang="en-US" dirty="0" smtClean="0"/>
              <a:t> are expensive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Clustering reduces granularity, but at the cost of </a:t>
            </a:r>
            <a:r>
              <a:rPr lang="en-US" dirty="0" smtClean="0">
                <a:solidFill>
                  <a:schemeClr val="accent2"/>
                </a:solidFill>
              </a:rPr>
              <a:t>load balancing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Irregular memory accesses = poor locality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Cache is not used efficiently</a:t>
            </a:r>
          </a:p>
          <a:p>
            <a:pPr marL="859536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 smtClean="0"/>
              <a:t>Performance becomes </a:t>
            </a:r>
            <a:r>
              <a:rPr lang="en-US" dirty="0" smtClean="0">
                <a:solidFill>
                  <a:schemeClr val="accent2"/>
                </a:solidFill>
              </a:rPr>
              <a:t>sensitive to memory latency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Unlike models such as </a:t>
            </a:r>
            <a:r>
              <a:rPr lang="en-US" dirty="0" smtClean="0">
                <a:solidFill>
                  <a:schemeClr val="accent2"/>
                </a:solidFill>
              </a:rPr>
              <a:t>BSP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LogP</a:t>
            </a:r>
            <a:r>
              <a:rPr lang="en-US" dirty="0" smtClean="0"/>
              <a:t>, </a:t>
            </a:r>
            <a:r>
              <a:rPr lang="en-US" smtClean="0"/>
              <a:t>PRAM does </a:t>
            </a:r>
            <a:r>
              <a:rPr lang="en-US" dirty="0" smtClean="0"/>
              <a:t>not explicitly take these factors </a:t>
            </a:r>
            <a:r>
              <a:rPr lang="en-US" smtClean="0"/>
              <a:t>into account.</a:t>
            </a:r>
            <a:endParaRPr lang="en-US" dirty="0" smtClean="0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48E126-A0CC-4364-A785-E06272A943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Problem with the PRAM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Explicit Multi-Threading (</a:t>
            </a:r>
            <a:r>
              <a:rPr lang="en-US" dirty="0" smtClean="0">
                <a:solidFill>
                  <a:schemeClr val="accent2"/>
                </a:solidFill>
              </a:rPr>
              <a:t>XMT</a:t>
            </a:r>
            <a:r>
              <a:rPr lang="en-US" dirty="0" smtClean="0"/>
              <a:t>) architecture was developed at the University of Maryland with the following </a:t>
            </a:r>
            <a:r>
              <a:rPr lang="en-US" dirty="0" smtClean="0">
                <a:solidFill>
                  <a:schemeClr val="accent2"/>
                </a:solidFill>
              </a:rPr>
              <a:t>goals</a:t>
            </a:r>
            <a:r>
              <a:rPr lang="en-US" dirty="0" smtClean="0"/>
              <a:t> in mind: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Good performance on parallel </a:t>
            </a:r>
            <a:r>
              <a:rPr lang="en-US" dirty="0"/>
              <a:t>algorithms of </a:t>
            </a:r>
            <a:r>
              <a:rPr lang="en-US" dirty="0">
                <a:solidFill>
                  <a:schemeClr val="accent2"/>
                </a:solidFill>
              </a:rPr>
              <a:t>any </a:t>
            </a:r>
            <a:r>
              <a:rPr lang="en-US" dirty="0" smtClean="0">
                <a:solidFill>
                  <a:schemeClr val="accent2"/>
                </a:solidFill>
              </a:rPr>
              <a:t>granularity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Support for </a:t>
            </a:r>
            <a:r>
              <a:rPr lang="en-US" dirty="0" smtClean="0">
                <a:solidFill>
                  <a:schemeClr val="accent2"/>
                </a:solidFill>
              </a:rPr>
              <a:t>regular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irregular</a:t>
            </a:r>
            <a:r>
              <a:rPr lang="en-US" dirty="0" smtClean="0"/>
              <a:t> memory access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Efficient </a:t>
            </a:r>
            <a:r>
              <a:rPr lang="en-US" dirty="0"/>
              <a:t>execution of code derived from </a:t>
            </a:r>
            <a:r>
              <a:rPr lang="en-US" dirty="0">
                <a:solidFill>
                  <a:schemeClr val="accent2"/>
                </a:solidFill>
              </a:rPr>
              <a:t>PRAM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 64-processor FPGA </a:t>
            </a:r>
            <a:r>
              <a:rPr lang="en-US" dirty="0" smtClean="0">
                <a:solidFill>
                  <a:schemeClr val="accent2"/>
                </a:solidFill>
              </a:rPr>
              <a:t>hardware prototype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chemeClr val="accent2"/>
                </a:solidFill>
              </a:rPr>
              <a:t>software toolchain </a:t>
            </a:r>
            <a:r>
              <a:rPr lang="en-US" dirty="0" smtClean="0"/>
              <a:t>(compiler and simulator) are freely available for download.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Note: Unless otherwise specified, speedup results for XMT were obtained using the </a:t>
            </a:r>
            <a:r>
              <a:rPr lang="en-US" dirty="0" smtClean="0">
                <a:solidFill>
                  <a:schemeClr val="accent2"/>
                </a:solidFill>
              </a:rPr>
              <a:t>simulator</a:t>
            </a:r>
            <a:r>
              <a:rPr lang="en-US" dirty="0" smtClean="0"/>
              <a:t> and are given in terms of </a:t>
            </a:r>
            <a:r>
              <a:rPr lang="en-US" dirty="0" smtClean="0">
                <a:solidFill>
                  <a:schemeClr val="accent2"/>
                </a:solidFill>
              </a:rPr>
              <a:t>cycle counts</a:t>
            </a:r>
            <a:r>
              <a:rPr lang="en-US" dirty="0" smtClean="0"/>
              <a:t>.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C70697-09A5-4B24-AC94-62CFFA656D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Solution: Build a New Platform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Main feature of XMT: Using </a:t>
            </a:r>
            <a:r>
              <a:rPr lang="en-US" smtClean="0">
                <a:solidFill>
                  <a:schemeClr val="accent2"/>
                </a:solidFill>
              </a:rPr>
              <a:t>similar hardware </a:t>
            </a:r>
            <a:r>
              <a:rPr lang="en-US" smtClean="0"/>
              <a:t>resources (e.g. silicon area, power consumption) </a:t>
            </a:r>
            <a:r>
              <a:rPr lang="en-US" smtClean="0">
                <a:solidFill>
                  <a:schemeClr val="accent2"/>
                </a:solidFill>
              </a:rPr>
              <a:t>as existing CPUs and GPUs</a:t>
            </a:r>
            <a:r>
              <a:rPr lang="en-US" smtClean="0"/>
              <a:t>, provide a platform that to a programmer looks </a:t>
            </a:r>
            <a:r>
              <a:rPr lang="en-US" smtClean="0">
                <a:solidFill>
                  <a:schemeClr val="accent2"/>
                </a:solidFill>
              </a:rPr>
              <a:t>as close to a PRAM as possible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Instead of ~8 “heavy” processor cores, provide </a:t>
            </a:r>
            <a:r>
              <a:rPr lang="en-US" smtClean="0">
                <a:solidFill>
                  <a:schemeClr val="accent2"/>
                </a:solidFill>
              </a:rPr>
              <a:t>~1,024 “light” cores</a:t>
            </a:r>
            <a:r>
              <a:rPr lang="en-US" smtClean="0"/>
              <a:t> for parallel code and </a:t>
            </a:r>
            <a:r>
              <a:rPr lang="en-US" smtClean="0">
                <a:solidFill>
                  <a:schemeClr val="accent2"/>
                </a:solidFill>
              </a:rPr>
              <a:t>one “heavy” core </a:t>
            </a:r>
            <a:r>
              <a:rPr lang="en-US" smtClean="0"/>
              <a:t>for serial code.</a:t>
            </a:r>
          </a:p>
          <a:p>
            <a:pPr lvl="1"/>
            <a:r>
              <a:rPr lang="en-US" smtClean="0"/>
              <a:t>Devote on-chip bandwidth to a </a:t>
            </a:r>
            <a:r>
              <a:rPr lang="en-US" smtClean="0">
                <a:solidFill>
                  <a:schemeClr val="accent2"/>
                </a:solidFill>
              </a:rPr>
              <a:t>high-speed interconnection network </a:t>
            </a:r>
            <a:r>
              <a:rPr lang="en-US" smtClean="0"/>
              <a:t>rather than maintaining coherence between private caches.</a:t>
            </a:r>
          </a:p>
          <a:p>
            <a:pPr lvl="1"/>
            <a:endParaRPr lang="en-US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B03E66-6D1E-43E7-9467-77B594A181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Solution: Build a New Platform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For the PRAM algorithms presented, the </a:t>
            </a:r>
            <a:r>
              <a:rPr lang="en-US" smtClean="0">
                <a:solidFill>
                  <a:schemeClr val="accent2"/>
                </a:solidFill>
              </a:rPr>
              <a:t>number of HW threads </a:t>
            </a:r>
            <a:r>
              <a:rPr lang="en-US" smtClean="0"/>
              <a:t>is more important than the processing power per thread because they happen to perform</a:t>
            </a:r>
            <a:r>
              <a:rPr lang="en-US" smtClean="0">
                <a:solidFill>
                  <a:schemeClr val="accent2"/>
                </a:solidFill>
              </a:rPr>
              <a:t> more work </a:t>
            </a:r>
            <a:r>
              <a:rPr lang="en-US" smtClean="0"/>
              <a:t>than an equivalent serial algorithm. This cost is overridden by </a:t>
            </a:r>
            <a:r>
              <a:rPr lang="en-US" smtClean="0">
                <a:solidFill>
                  <a:schemeClr val="accent2"/>
                </a:solidFill>
              </a:rPr>
              <a:t>sufficient parallelism in hardware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Balance between the tight synchrony of the PRAM and hardware constraints (such as locality) is obtained through support for </a:t>
            </a:r>
            <a:r>
              <a:rPr lang="en-US" smtClean="0">
                <a:solidFill>
                  <a:schemeClr val="accent2"/>
                </a:solidFill>
              </a:rPr>
              <a:t>fine-grained</a:t>
            </a:r>
            <a:r>
              <a:rPr lang="en-US" smtClean="0"/>
              <a:t> multithreaded code, where a thread can advance at it own speed between (a form of) synchronization barriers.</a:t>
            </a:r>
          </a:p>
          <a:p>
            <a:pPr lvl="1"/>
            <a:endParaRPr lang="en-US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35A7F3-559F-484D-BE32-94CFCEEEEB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Solution: Build a New Platform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the following </a:t>
            </a:r>
            <a:r>
              <a:rPr lang="en-US" dirty="0" smtClean="0">
                <a:solidFill>
                  <a:schemeClr val="accent2"/>
                </a:solidFill>
              </a:rPr>
              <a:t>two systems</a:t>
            </a:r>
            <a:r>
              <a:rPr lang="en-US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accent2"/>
                </a:solidFill>
              </a:rPr>
              <a:t>XMT</a:t>
            </a:r>
            <a:r>
              <a:rPr lang="en-US" dirty="0" smtClean="0"/>
              <a:t> running a </a:t>
            </a:r>
            <a:r>
              <a:rPr lang="en-US" dirty="0" smtClean="0">
                <a:solidFill>
                  <a:schemeClr val="accent2"/>
                </a:solidFill>
              </a:rPr>
              <a:t>PRAM</a:t>
            </a:r>
            <a:r>
              <a:rPr lang="en-US" dirty="0" smtClean="0"/>
              <a:t> algorithm with </a:t>
            </a:r>
            <a:r>
              <a:rPr lang="en-US" dirty="0" smtClean="0">
                <a:solidFill>
                  <a:schemeClr val="accent2"/>
                </a:solidFill>
              </a:rPr>
              <a:t>few or no modifications</a:t>
            </a:r>
          </a:p>
          <a:p>
            <a:pPr marL="850392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multi-core CPU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GPU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a heavily modified </a:t>
            </a:r>
            <a:r>
              <a:rPr lang="en-US" dirty="0" smtClean="0"/>
              <a:t>version of the same PRAM algorithm or </a:t>
            </a:r>
            <a:r>
              <a:rPr lang="en-US" dirty="0" smtClean="0">
                <a:solidFill>
                  <a:schemeClr val="accent2"/>
                </a:solidFill>
              </a:rPr>
              <a:t>another algorithm </a:t>
            </a:r>
            <a:r>
              <a:rPr lang="en-US" dirty="0" smtClean="0"/>
              <a:t>solving the same problem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It is perhaps surprising that </a:t>
            </a:r>
            <a:r>
              <a:rPr lang="en-US" dirty="0" smtClean="0">
                <a:solidFill>
                  <a:schemeClr val="accent2"/>
                </a:solidFill>
              </a:rPr>
              <a:t>(1) can outperform (2) while being easier to implement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This idea was demonstrated with the following four PRAM graph algorithms: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BFS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Connectivity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Biconnectivity</a:t>
            </a:r>
          </a:p>
          <a:p>
            <a:pPr marL="621792" lvl="1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Maximum flow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7CFACE-90B3-4EEA-8D77-FBAD991B40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 Solution: Build a New Platform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  <a:fontScheme name="Concourse">
    <a:maj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ajorFont>
    <a:minorFont>
      <a:latin typeface="Lucida Sans Unicode"/>
      <a:ea typeface=""/>
      <a:cs typeface=""/>
      <a:font script="Jpan" typeface="ＭＳ Ｐゴシック"/>
      <a:font script="Hang" typeface="맑은 고딕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Uigh" typeface="Microsoft Uighur"/>
    </a:minorFont>
  </a:fontScheme>
  <a:fmtScheme name="Concourse">
    <a:fillStyleLst>
      <a:solidFill>
        <a:schemeClr val="phClr"/>
      </a:solidFill>
      <a:gradFill rotWithShape="1">
        <a:gsLst>
          <a:gs pos="0">
            <a:schemeClr val="phClr">
              <a:tint val="62000"/>
              <a:satMod val="180000"/>
            </a:schemeClr>
          </a:gs>
          <a:gs pos="65000">
            <a:schemeClr val="phClr">
              <a:tint val="32000"/>
              <a:satMod val="250000"/>
            </a:schemeClr>
          </a:gs>
          <a:gs pos="100000">
            <a:schemeClr val="phClr">
              <a:tint val="23000"/>
              <a:satMod val="300000"/>
            </a:schemeClr>
          </a:gs>
        </a:gsLst>
        <a:lin ang="16200000" scaled="0"/>
      </a:gradFill>
      <a:gradFill rotWithShape="1">
        <a:gsLst>
          <a:gs pos="0">
            <a:schemeClr val="phClr">
              <a:shade val="15000"/>
              <a:satMod val="180000"/>
            </a:schemeClr>
          </a:gs>
          <a:gs pos="50000">
            <a:schemeClr val="phClr">
              <a:shade val="45000"/>
              <a:satMod val="170000"/>
            </a:schemeClr>
          </a:gs>
          <a:gs pos="70000">
            <a:schemeClr val="phClr">
              <a:tint val="99000"/>
              <a:shade val="65000"/>
              <a:satMod val="155000"/>
            </a:schemeClr>
          </a:gs>
          <a:gs pos="100000">
            <a:schemeClr val="phClr">
              <a:tint val="95500"/>
              <a:shade val="100000"/>
              <a:satMod val="15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55000" cap="flat" cmpd="thickThin" algn="ctr">
        <a:solidFill>
          <a:schemeClr val="phClr"/>
        </a:solidFill>
        <a:prstDash val="solid"/>
      </a:ln>
      <a:ln w="63500" cap="flat" cmpd="thickThin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phClr">
              <a:satMod val="30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5000"/>
              <a:satMod val="300000"/>
            </a:schemeClr>
          </a:gs>
          <a:gs pos="40000">
            <a:schemeClr val="phClr">
              <a:tint val="65000"/>
              <a:satMod val="300000"/>
            </a:schemeClr>
          </a:gs>
          <a:gs pos="100000">
            <a:schemeClr val="phClr">
              <a:shade val="65000"/>
              <a:satMod val="300000"/>
            </a:schemeClr>
          </a:gs>
        </a:gsLst>
        <a:path path="circle">
          <a:fillToRect l="65000" b="98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10000"/>
            </a:schemeClr>
            <a:schemeClr val="phClr">
              <a:tint val="95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1080</TotalTime>
  <Words>1722</Words>
  <Application>Microsoft Office PowerPoint</Application>
  <PresentationFormat>On-screen Show (4:3)</PresentationFormat>
  <Paragraphs>151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PRAM Graph Algorithms Provide Practical Speedups on Many-Core Machines?Can PRAM Graph Algorithms Provide Practical Speedups on Many-Core Machines?</dc:title>
  <dc:creator>James Edwards</dc:creator>
  <cp:lastModifiedBy>Linda Casals</cp:lastModifiedBy>
  <cp:revision>122</cp:revision>
  <dcterms:created xsi:type="dcterms:W3CDTF">2011-03-01T02:42:17Z</dcterms:created>
  <dcterms:modified xsi:type="dcterms:W3CDTF">2011-03-22T14:26:10Z</dcterms:modified>
</cp:coreProperties>
</file>