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849" r:id="rId2"/>
    <p:sldId id="1013" r:id="rId3"/>
    <p:sldId id="1011" r:id="rId4"/>
    <p:sldId id="1021" r:id="rId5"/>
    <p:sldId id="1022" r:id="rId6"/>
    <p:sldId id="943" r:id="rId7"/>
    <p:sldId id="978" r:id="rId8"/>
    <p:sldId id="1028" r:id="rId9"/>
    <p:sldId id="979" r:id="rId10"/>
    <p:sldId id="862" r:id="rId11"/>
    <p:sldId id="1001" r:id="rId12"/>
    <p:sldId id="865" r:id="rId13"/>
    <p:sldId id="999" r:id="rId14"/>
    <p:sldId id="857" r:id="rId15"/>
    <p:sldId id="989" r:id="rId16"/>
    <p:sldId id="941" r:id="rId17"/>
    <p:sldId id="937" r:id="rId18"/>
    <p:sldId id="1027" r:id="rId19"/>
    <p:sldId id="940" r:id="rId20"/>
    <p:sldId id="967" r:id="rId21"/>
    <p:sldId id="982" r:id="rId22"/>
    <p:sldId id="1025" r:id="rId23"/>
    <p:sldId id="1026" r:id="rId24"/>
    <p:sldId id="1018" r:id="rId25"/>
    <p:sldId id="1030" r:id="rId26"/>
    <p:sldId id="1006" r:id="rId27"/>
    <p:sldId id="987" r:id="rId28"/>
    <p:sldId id="1029" r:id="rId29"/>
    <p:sldId id="1009" r:id="rId30"/>
    <p:sldId id="1023" r:id="rId31"/>
    <p:sldId id="1024" r:id="rId32"/>
    <p:sldId id="994" r:id="rId33"/>
    <p:sldId id="867" r:id="rId34"/>
    <p:sldId id="939" r:id="rId35"/>
  </p:sldIdLst>
  <p:sldSz cx="9144000" cy="6858000" type="screen4x3"/>
  <p:notesSz cx="9194800" cy="6997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66FF"/>
    <a:srgbClr val="66FF99"/>
    <a:srgbClr val="3399FF"/>
    <a:srgbClr val="3333CC"/>
    <a:srgbClr val="FF0000"/>
    <a:srgbClr val="3366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0216" autoAdjust="0"/>
    <p:restoredTop sz="99516" autoAdjust="0"/>
  </p:normalViewPr>
  <p:slideViewPr>
    <p:cSldViewPr>
      <p:cViewPr varScale="1">
        <p:scale>
          <a:sx n="105" d="100"/>
          <a:sy n="105" d="100"/>
        </p:scale>
        <p:origin x="-7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64"/>
    </p:cViewPr>
  </p:sorterViewPr>
  <p:notesViewPr>
    <p:cSldViewPr>
      <p:cViewPr varScale="1">
        <p:scale>
          <a:sx n="75" d="100"/>
          <a:sy n="75" d="100"/>
        </p:scale>
        <p:origin x="-186" y="-102"/>
      </p:cViewPr>
      <p:guideLst>
        <p:guide orient="horz" pos="2204"/>
        <p:guide pos="289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lbird:Desktop:ISCA%20Data:scheduling-resul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145004432393002"/>
          <c:y val="2.2160664819944598E-2"/>
          <c:w val="0.86128543008872516"/>
          <c:h val="0.70602765036591364"/>
        </c:manualLayout>
      </c:layout>
      <c:barChart>
        <c:barDir val="col"/>
        <c:grouping val="clustered"/>
        <c:ser>
          <c:idx val="0"/>
          <c:order val="0"/>
          <c:tx>
            <c:strRef>
              <c:f>'3,2,2,3,2,2'!$A$46</c:f>
              <c:strCache>
                <c:ptCount val="1"/>
                <c:pt idx="0">
                  <c:v>Best Spatial Partitioning</c:v>
                </c:pt>
              </c:strCache>
            </c:strRef>
          </c:tx>
          <c:cat>
            <c:strRef>
              <c:f>'3,2,2,3,2,2'!$B$45:$E$45</c:f>
              <c:strCache>
                <c:ptCount val="4"/>
                <c:pt idx="0">
                  <c:v>Blackscholes and Streamcluster</c:v>
                </c:pt>
                <c:pt idx="1">
                  <c:v>Bodytrack and Streamcluster</c:v>
                </c:pt>
                <c:pt idx="2">
                  <c:v>Blackscholes and Fluidanimate</c:v>
                </c:pt>
                <c:pt idx="3">
                  <c:v>Loop Micro and Random Access Micro</c:v>
                </c:pt>
              </c:strCache>
            </c:strRef>
          </c:cat>
          <c:val>
            <c:numRef>
              <c:f>'3,2,2,3,2,2'!$B$46:$E$46</c:f>
              <c:numCache>
                <c:formatCode>0.00</c:formatCode>
                <c:ptCount val="4"/>
                <c:pt idx="0">
                  <c:v>1</c:v>
                </c:pt>
                <c:pt idx="1">
                  <c:v>0.99571741699426397</c:v>
                </c:pt>
                <c:pt idx="2">
                  <c:v>0.99981407226718089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'3,2,2,3,2,2'!$A$47</c:f>
              <c:strCache>
                <c:ptCount val="1"/>
                <c:pt idx="0">
                  <c:v>Time Multiplexing</c:v>
                </c:pt>
              </c:strCache>
            </c:strRef>
          </c:tx>
          <c:cat>
            <c:strRef>
              <c:f>'3,2,2,3,2,2'!$B$45:$E$45</c:f>
              <c:strCache>
                <c:ptCount val="4"/>
                <c:pt idx="0">
                  <c:v>Blackscholes and Streamcluster</c:v>
                </c:pt>
                <c:pt idx="1">
                  <c:v>Bodytrack and Streamcluster</c:v>
                </c:pt>
                <c:pt idx="2">
                  <c:v>Blackscholes and Fluidanimate</c:v>
                </c:pt>
                <c:pt idx="3">
                  <c:v>Loop Micro and Random Access Micro</c:v>
                </c:pt>
              </c:strCache>
            </c:strRef>
          </c:cat>
          <c:val>
            <c:numRef>
              <c:f>'3,2,2,3,2,2'!$B$47:$E$47</c:f>
              <c:numCache>
                <c:formatCode>0.00</c:formatCode>
                <c:ptCount val="4"/>
                <c:pt idx="0">
                  <c:v>2.0916699212046752</c:v>
                </c:pt>
                <c:pt idx="1">
                  <c:v>1.5235305388523539</c:v>
                </c:pt>
                <c:pt idx="2">
                  <c:v>1.971094069059975</c:v>
                </c:pt>
                <c:pt idx="3">
                  <c:v>2.7649387482261458</c:v>
                </c:pt>
              </c:numCache>
            </c:numRef>
          </c:val>
        </c:ser>
        <c:ser>
          <c:idx val="2"/>
          <c:order val="2"/>
          <c:tx>
            <c:strRef>
              <c:f>'3,2,2,3,2,2'!$A$48</c:f>
              <c:strCache>
                <c:ptCount val="1"/>
                <c:pt idx="0">
                  <c:v>Divide the Machine in Half</c:v>
                </c:pt>
              </c:strCache>
            </c:strRef>
          </c:tx>
          <c:cat>
            <c:strRef>
              <c:f>'3,2,2,3,2,2'!$B$45:$E$45</c:f>
              <c:strCache>
                <c:ptCount val="4"/>
                <c:pt idx="0">
                  <c:v>Blackscholes and Streamcluster</c:v>
                </c:pt>
                <c:pt idx="1">
                  <c:v>Bodytrack and Streamcluster</c:v>
                </c:pt>
                <c:pt idx="2">
                  <c:v>Blackscholes and Fluidanimate</c:v>
                </c:pt>
                <c:pt idx="3">
                  <c:v>Loop Micro and Random Access Micro</c:v>
                </c:pt>
              </c:strCache>
            </c:strRef>
          </c:cat>
          <c:val>
            <c:numRef>
              <c:f>'3,2,2,3,2,2'!$B$48:$E$48</c:f>
              <c:numCache>
                <c:formatCode>0.00</c:formatCode>
                <c:ptCount val="4"/>
                <c:pt idx="0">
                  <c:v>2.6218262947221742</c:v>
                </c:pt>
                <c:pt idx="1">
                  <c:v>1.7010129080964287</c:v>
                </c:pt>
                <c:pt idx="2">
                  <c:v>1.2840051099676018</c:v>
                </c:pt>
                <c:pt idx="3">
                  <c:v>1.504076519964324</c:v>
                </c:pt>
              </c:numCache>
            </c:numRef>
          </c:val>
        </c:ser>
        <c:ser>
          <c:idx val="6"/>
          <c:order val="3"/>
          <c:tx>
            <c:v>Worst Spatial Partitioning</c:v>
          </c:tx>
          <c:val>
            <c:numRef>
              <c:f>'3,2,2,3,2,2'!$B$53:$E$53</c:f>
              <c:numCache>
                <c:formatCode>0.00</c:formatCode>
                <c:ptCount val="4"/>
                <c:pt idx="0">
                  <c:v>7.3864558678088956</c:v>
                </c:pt>
                <c:pt idx="1">
                  <c:v>3.428619685363957</c:v>
                </c:pt>
                <c:pt idx="2">
                  <c:v>1.682491445867061</c:v>
                </c:pt>
                <c:pt idx="3">
                  <c:v>1.8964065839034561</c:v>
                </c:pt>
              </c:numCache>
            </c:numRef>
          </c:val>
        </c:ser>
        <c:axId val="37222656"/>
        <c:axId val="37232640"/>
      </c:barChart>
      <c:catAx>
        <c:axId val="37222656"/>
        <c:scaling>
          <c:orientation val="minMax"/>
        </c:scaling>
        <c:axPos val="b"/>
        <c:tickLblPos val="nextTo"/>
        <c:crossAx val="37232640"/>
        <c:crosses val="autoZero"/>
        <c:auto val="1"/>
        <c:lblAlgn val="ctr"/>
        <c:lblOffset val="100"/>
      </c:catAx>
      <c:valAx>
        <c:axId val="37232640"/>
        <c:scaling>
          <c:orientation val="minMax"/>
          <c:max val="3.5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Sum of Cycles on All Cores (Normalized to Best)</a:t>
                </a:r>
              </a:p>
            </c:rich>
          </c:tx>
          <c:layout>
            <c:manualLayout>
              <c:xMode val="edge"/>
              <c:yMode val="edge"/>
              <c:x val="1.1076331623624511E-2"/>
              <c:y val="0.16445376245183696"/>
            </c:manualLayout>
          </c:layout>
        </c:title>
        <c:numFmt formatCode="0.00" sourceLinked="1"/>
        <c:tickLblPos val="nextTo"/>
        <c:crossAx val="37222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7838004725320112E-2"/>
          <c:y val="0.82833862893682397"/>
          <c:w val="0.89644031121875445"/>
          <c:h val="0.13744162613636338"/>
        </c:manualLayout>
      </c:layout>
      <c:spPr>
        <a:ln>
          <a:solidFill>
            <a:schemeClr val="bg1">
              <a:lumMod val="65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46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4" tIns="46262" rIns="92524" bIns="46262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  <a:ea typeface="ＭＳ Ｐゴシック" charset="-128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08588" y="0"/>
            <a:ext cx="39846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4" tIns="46262" rIns="92524" bIns="46262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  <a:ea typeface="ＭＳ Ｐゴシック" charset="-128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46863"/>
            <a:ext cx="39846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4" tIns="46262" rIns="92524" bIns="46262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  <a:ea typeface="ＭＳ Ｐゴシック" charset="-128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08588" y="6646863"/>
            <a:ext cx="39846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4" tIns="46262" rIns="92524" bIns="46262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  <a:ea typeface="ＭＳ Ｐゴシック" charset="-128"/>
                <a:cs typeface="Tahoma" pitchFamily="34" charset="0"/>
              </a:defRPr>
            </a:lvl1pPr>
          </a:lstStyle>
          <a:p>
            <a:pPr>
              <a:defRPr/>
            </a:pPr>
            <a:fld id="{D2057767-9978-4815-A9EB-5EAE35B5F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46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4" tIns="46262" rIns="92524" bIns="46262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  <a:ea typeface="ＭＳ Ｐゴシック" charset="-128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10175" y="0"/>
            <a:ext cx="39846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4" tIns="46262" rIns="92524" bIns="46262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  <a:ea typeface="ＭＳ Ｐゴシック" charset="-128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7975" y="525463"/>
            <a:ext cx="3498850" cy="262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5550" y="3324225"/>
            <a:ext cx="67437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4" tIns="46262" rIns="92524" bIns="462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48450"/>
            <a:ext cx="39846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4" tIns="46262" rIns="92524" bIns="46262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  <a:ea typeface="ＭＳ Ｐゴシック" charset="-128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10175" y="6648450"/>
            <a:ext cx="39846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4" tIns="46262" rIns="92524" bIns="46262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" pitchFamily="18" charset="0"/>
                <a:ea typeface="ＭＳ Ｐゴシック" charset="-128"/>
                <a:cs typeface="Tahoma" pitchFamily="34" charset="0"/>
              </a:defRPr>
            </a:lvl1pPr>
          </a:lstStyle>
          <a:p>
            <a:pPr>
              <a:defRPr/>
            </a:pPr>
            <a:fld id="{62ABF053-7DD7-4EBC-8CEA-6B8225960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lnSpc>
                <a:spcPct val="85000"/>
              </a:lnSpc>
              <a:defRPr smtClean="0">
                <a:ea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  <a:defRPr smtClean="0">
                <a:ea typeface="ＭＳ Ｐゴシック" charset="-128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163" y="357188"/>
            <a:ext cx="7404100" cy="746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276350"/>
            <a:ext cx="8712200" cy="50434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DIMACS Workshop on Parallelism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Tessellation: </a:t>
            </a:r>
            <a:fld id="{F7240046-7AF1-4F57-95C8-9276F1A61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15th, 2011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DIMACS Workshop on Parallelism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Tessellation: </a:t>
            </a:r>
            <a:fld id="{CE13D01A-B4D3-4188-A537-907F9562D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15th, 2011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163" y="357188"/>
            <a:ext cx="7404100" cy="7461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1276350"/>
            <a:ext cx="8712200" cy="5043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DIMACS Workshop on Parallelism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Tessellation: </a:t>
            </a:r>
            <a:fld id="{835279FE-C7A6-43BD-ACBA-29D27615F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15th, 2011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629400"/>
            <a:ext cx="3505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1" smtClean="0">
                <a:solidFill>
                  <a:srgbClr val="FF00FF"/>
                </a:solidFill>
                <a:ea typeface="ＭＳ Ｐゴシック" charset="-128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DIMACS Workshop on Parallelism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45275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rgbClr val="FF00FF"/>
                </a:solidFill>
                <a:ea typeface="ＭＳ Ｐゴシック" charset="-128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Tessellation: </a:t>
            </a:r>
            <a:fld id="{E6BA8939-DDC2-42AD-B036-14CAAC2F6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0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46163" y="357188"/>
            <a:ext cx="74041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What 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276350"/>
            <a:ext cx="87122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0513"/>
            <a:ext cx="21336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 b="1" smtClean="0">
                <a:solidFill>
                  <a:srgbClr val="FF00FF"/>
                </a:solidFill>
                <a:ea typeface="ＭＳ Ｐゴシック" charset="-128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March 15th, 2011</a:t>
            </a:r>
            <a:endParaRPr lang="en-US" dirty="0"/>
          </a:p>
        </p:txBody>
      </p:sp>
      <p:pic>
        <p:nvPicPr>
          <p:cNvPr id="25607" name="Picture 18"/>
          <p:cNvPicPr>
            <a:picLocks noChangeAspect="1" noChangeArrowheads="1"/>
          </p:cNvPicPr>
          <p:nvPr userDrawn="1"/>
        </p:nvPicPr>
        <p:blipFill>
          <a:blip r:embed="rId6"/>
          <a:srcRect l="2563" t="2563" r="2563" b="2563"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ＭＳ Ｐゴシック" charset="-128"/>
                <a:cs typeface="Tahoma" pitchFamily="34" charset="0"/>
              </a:endParaRPr>
            </a:p>
          </p:txBody>
        </p:sp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ea typeface="ＭＳ Ｐゴシック" charset="-128"/>
                <a:cs typeface="Tahoma" pitchFamily="34" charset="0"/>
              </a:endParaRPr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ea typeface="ＭＳ Ｐゴシック" charset="-128"/>
                <a:cs typeface="Tahoma" pitchFamily="34" charset="0"/>
              </a:endParaRP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ea typeface="ＭＳ Ｐゴシック" charset="-128"/>
                <a:cs typeface="Tahoma" pitchFamily="34" charset="0"/>
              </a:endParaRP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ea typeface="ＭＳ Ｐゴシック" charset="-128"/>
                <a:cs typeface="Tahoma" pitchFamily="34" charset="0"/>
              </a:endParaRP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ea typeface="ＭＳ Ｐゴシック" charset="-128"/>
                <a:cs typeface="Tahoma" pitchFamily="34" charset="0"/>
              </a:endParaRPr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ea typeface="ＭＳ Ｐゴシック" charset="-128"/>
                <a:cs typeface="Tahoma" pitchFamily="34" charset="0"/>
              </a:endParaRPr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ea typeface="ＭＳ Ｐゴシック" charset="-128"/>
                <a:cs typeface="Tahoma" pitchFamily="34" charset="0"/>
              </a:endParaRPr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ea typeface="ＭＳ Ｐゴシック" charset="-128"/>
                <a:cs typeface="Tahoma" pitchFamily="34" charset="0"/>
              </a:endParaRPr>
            </a:p>
          </p:txBody>
        </p:sp>
      </p:grpSp>
      <p:pic>
        <p:nvPicPr>
          <p:cNvPr id="25609" name="Picture 20" descr="Viewlogo_new0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856538" y="25400"/>
            <a:ext cx="12747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1" r:id="rId4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33CC"/>
          </a:solidFill>
          <a:latin typeface="+mj-lt"/>
          <a:ea typeface="ＭＳ Ｐゴシック" pitchFamily="-65" charset="-128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33CC"/>
          </a:solidFill>
          <a:latin typeface="Tahoma" pitchFamily="-107" charset="0"/>
          <a:ea typeface="ＭＳ Ｐゴシック" pitchFamily="-65" charset="-128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33CC"/>
          </a:solidFill>
          <a:latin typeface="Tahoma" pitchFamily="-107" charset="0"/>
          <a:ea typeface="ＭＳ Ｐゴシック" pitchFamily="-65" charset="-128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33CC"/>
          </a:solidFill>
          <a:latin typeface="Tahoma" pitchFamily="-107" charset="0"/>
          <a:ea typeface="ＭＳ Ｐゴシック" pitchFamily="-65" charset="-128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33CC"/>
          </a:solidFill>
          <a:latin typeface="Tahoma" pitchFamily="-107" charset="0"/>
          <a:ea typeface="ＭＳ Ｐゴシック" pitchFamily="-65" charset="-128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o"/>
        <a:defRPr sz="2800">
          <a:solidFill>
            <a:schemeClr val="tx1"/>
          </a:solidFill>
          <a:latin typeface="+mn-lt"/>
          <a:ea typeface="ＭＳ Ｐゴシック" pitchFamily="-65" charset="-128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400">
          <a:solidFill>
            <a:schemeClr val="tx1"/>
          </a:solidFill>
          <a:latin typeface="+mn-lt"/>
          <a:ea typeface="ＭＳ Ｐゴシック" pitchFamily="-107" charset="-128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ＭＳ Ｐゴシック" pitchFamily="-107" charset="-128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1600" y="38100"/>
            <a:ext cx="9042400" cy="556577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ＭＳ Ｐゴシック"/>
              </a:rPr>
              <a:t/>
            </a:r>
            <a:br>
              <a:rPr lang="en-US">
                <a:solidFill>
                  <a:schemeClr val="tx1"/>
                </a:solidFill>
                <a:ea typeface="ＭＳ Ｐゴシック"/>
              </a:rPr>
            </a:br>
            <a:r>
              <a:rPr lang="en-US">
                <a:solidFill>
                  <a:schemeClr val="tx1"/>
                </a:solidFill>
                <a:ea typeface="ＭＳ Ｐゴシック"/>
              </a:rPr>
              <a:t/>
            </a:r>
            <a:br>
              <a:rPr lang="en-US">
                <a:solidFill>
                  <a:schemeClr val="tx1"/>
                </a:solidFill>
                <a:ea typeface="ＭＳ Ｐゴシック"/>
              </a:rPr>
            </a:br>
            <a:r>
              <a:rPr lang="en-US">
                <a:solidFill>
                  <a:schemeClr val="tx1"/>
                </a:solidFill>
                <a:ea typeface="ＭＳ Ｐゴシック"/>
              </a:rPr>
              <a:t/>
            </a:r>
            <a:br>
              <a:rPr lang="en-US">
                <a:solidFill>
                  <a:schemeClr val="tx1"/>
                </a:solidFill>
                <a:ea typeface="ＭＳ Ｐゴシック"/>
              </a:rPr>
            </a:br>
            <a:r>
              <a:rPr lang="en-US">
                <a:solidFill>
                  <a:schemeClr val="tx1"/>
                </a:solidFill>
                <a:ea typeface="ＭＳ Ｐゴシック"/>
              </a:rPr>
              <a:t/>
            </a:r>
            <a:br>
              <a:rPr lang="en-US">
                <a:solidFill>
                  <a:schemeClr val="tx1"/>
                </a:solidFill>
                <a:ea typeface="ＭＳ Ｐゴシック"/>
              </a:rPr>
            </a:br>
            <a:r>
              <a:rPr lang="en-US">
                <a:solidFill>
                  <a:schemeClr val="tx1"/>
                </a:solidFill>
                <a:ea typeface="ＭＳ Ｐゴシック"/>
              </a:rPr>
              <a:t/>
            </a:r>
            <a:br>
              <a:rPr lang="en-US">
                <a:solidFill>
                  <a:schemeClr val="tx1"/>
                </a:solidFill>
                <a:ea typeface="ＭＳ Ｐゴシック"/>
              </a:rPr>
            </a:br>
            <a:r>
              <a:rPr lang="en-US">
                <a:solidFill>
                  <a:schemeClr val="tx1"/>
                </a:solidFill>
                <a:ea typeface="ＭＳ Ｐゴシック"/>
              </a:rPr>
              <a:t/>
            </a:r>
            <a:br>
              <a:rPr lang="en-US">
                <a:solidFill>
                  <a:schemeClr val="tx1"/>
                </a:solidFill>
                <a:ea typeface="ＭＳ Ｐゴシック"/>
              </a:rPr>
            </a:br>
            <a:r>
              <a:rPr lang="en-US">
                <a:solidFill>
                  <a:schemeClr val="tx1"/>
                </a:solidFill>
                <a:ea typeface="ＭＳ Ｐゴシック"/>
              </a:rPr>
              <a:t/>
            </a:r>
            <a:br>
              <a:rPr lang="en-US">
                <a:solidFill>
                  <a:schemeClr val="tx1"/>
                </a:solidFill>
                <a:ea typeface="ＭＳ Ｐゴシック"/>
              </a:rPr>
            </a:br>
            <a:r>
              <a:rPr lang="en-US">
                <a:solidFill>
                  <a:schemeClr val="tx1"/>
                </a:solidFill>
                <a:ea typeface="ＭＳ Ｐゴシック"/>
              </a:rPr>
              <a:t/>
            </a:r>
            <a:br>
              <a:rPr lang="en-US">
                <a:solidFill>
                  <a:schemeClr val="tx1"/>
                </a:solidFill>
                <a:ea typeface="ＭＳ Ｐゴシック"/>
              </a:rPr>
            </a:br>
            <a:r>
              <a:rPr lang="en-US">
                <a:solidFill>
                  <a:schemeClr val="tx1"/>
                </a:solidFill>
                <a:ea typeface="ＭＳ Ｐゴシック"/>
              </a:rPr>
              <a:t>Locally Limited but Globally Unbounded:</a:t>
            </a:r>
            <a:br>
              <a:rPr lang="en-US">
                <a:solidFill>
                  <a:schemeClr val="tx1"/>
                </a:solidFill>
                <a:ea typeface="ＭＳ Ｐゴシック"/>
              </a:rPr>
            </a:br>
            <a:r>
              <a:rPr lang="en-US">
                <a:solidFill>
                  <a:schemeClr val="tx1"/>
                </a:solidFill>
                <a:ea typeface="ＭＳ Ｐゴシック"/>
              </a:rPr>
              <a:t>Dealing with Resources </a:t>
            </a:r>
            <a:br>
              <a:rPr lang="en-US">
                <a:solidFill>
                  <a:schemeClr val="tx1"/>
                </a:solidFill>
                <a:ea typeface="ＭＳ Ｐゴシック"/>
              </a:rPr>
            </a:br>
            <a:r>
              <a:rPr lang="en-US">
                <a:solidFill>
                  <a:schemeClr val="tx1"/>
                </a:solidFill>
                <a:ea typeface="ＭＳ Ｐゴシック"/>
              </a:rPr>
              <a:t>in an Explicitly Parallel World</a:t>
            </a:r>
          </a:p>
        </p:txBody>
      </p:sp>
      <p:sp>
        <p:nvSpPr>
          <p:cNvPr id="819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92100" y="5553075"/>
            <a:ext cx="8813800" cy="1241425"/>
          </a:xfrm>
        </p:spPr>
        <p:txBody>
          <a:bodyPr/>
          <a:lstStyle/>
          <a:p>
            <a:r>
              <a:rPr lang="en-US" sz="2600">
                <a:solidFill>
                  <a:srgbClr val="3366FF"/>
                </a:solidFill>
                <a:ea typeface="ＭＳ Ｐゴシック"/>
              </a:rPr>
              <a:t>John Kubiatowicz</a:t>
            </a:r>
          </a:p>
          <a:p>
            <a:r>
              <a:rPr lang="en-US" sz="2600">
                <a:solidFill>
                  <a:srgbClr val="3366FF"/>
                </a:solidFill>
                <a:ea typeface="ＭＳ Ｐゴシック"/>
              </a:rPr>
              <a:t>UC Berkeley</a:t>
            </a:r>
          </a:p>
          <a:p>
            <a:r>
              <a:rPr lang="en-US" sz="2600">
                <a:solidFill>
                  <a:srgbClr val="3366FF"/>
                </a:solidFill>
                <a:ea typeface="ＭＳ Ｐゴシック"/>
              </a:rPr>
              <a:t>kubitron@cs.berkeley.edu</a:t>
            </a:r>
          </a:p>
        </p:txBody>
      </p:sp>
      <p:grpSp>
        <p:nvGrpSpPr>
          <p:cNvPr id="8195" name="Group 6"/>
          <p:cNvGrpSpPr>
            <a:grpSpLocks/>
          </p:cNvGrpSpPr>
          <p:nvPr/>
        </p:nvGrpSpPr>
        <p:grpSpPr bwMode="auto">
          <a:xfrm>
            <a:off x="3022600" y="433388"/>
            <a:ext cx="3098800" cy="3200400"/>
            <a:chOff x="1968" y="960"/>
            <a:chExt cx="1776" cy="1776"/>
          </a:xfrm>
        </p:grpSpPr>
        <p:pic>
          <p:nvPicPr>
            <p:cNvPr id="8196" name="Picture 7"/>
            <p:cNvPicPr>
              <a:picLocks noChangeAspect="1" noChangeArrowheads="1"/>
            </p:cNvPicPr>
            <p:nvPr/>
          </p:nvPicPr>
          <p:blipFill>
            <a:blip r:embed="rId2"/>
            <a:srcRect l="2563" t="2563" r="2563" b="2563"/>
            <a:stretch>
              <a:fillRect/>
            </a:stretch>
          </p:blipFill>
          <p:spPr bwMode="auto">
            <a:xfrm>
              <a:off x="1968" y="960"/>
              <a:ext cx="1776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8" descr="Viewlogo_new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2448" y="1056"/>
              <a:ext cx="86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9" descr="Viewlogo_new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48" y="2067"/>
              <a:ext cx="86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10" descr="Viewlogo_new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1943" y="1584"/>
              <a:ext cx="86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11" descr="Viewlogo_new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400000">
              <a:off x="2906" y="1561"/>
              <a:ext cx="86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28600"/>
            <a:ext cx="7404100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Important Idea: Spatial Partitioning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276600"/>
            <a:ext cx="8712200" cy="38100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Spatial Partition: group of processors within hardware boundary </a:t>
            </a:r>
          </a:p>
          <a:p>
            <a:pPr lvl="1">
              <a:defRPr/>
            </a:pPr>
            <a:r>
              <a:rPr lang="en-US" dirty="0" smtClean="0"/>
              <a:t>Boundaries are “hard”, communication between partitions controlled</a:t>
            </a:r>
          </a:p>
          <a:p>
            <a:pPr lvl="1">
              <a:defRPr/>
            </a:pPr>
            <a:r>
              <a:rPr lang="en-US" dirty="0" smtClean="0"/>
              <a:t>Anything goes within partition</a:t>
            </a:r>
          </a:p>
          <a:p>
            <a:pPr>
              <a:defRPr/>
            </a:pPr>
            <a:r>
              <a:rPr lang="en-US" dirty="0" smtClean="0"/>
              <a:t>Key Idea: Performance and Security Isolation</a:t>
            </a:r>
          </a:p>
          <a:p>
            <a:pPr>
              <a:defRPr/>
            </a:pPr>
            <a:r>
              <a:rPr lang="en-US" dirty="0" smtClean="0"/>
              <a:t>Each Partition receives a vector of resources</a:t>
            </a:r>
          </a:p>
          <a:p>
            <a:pPr lvl="1">
              <a:defRPr/>
            </a:pPr>
            <a:r>
              <a:rPr lang="en-US" dirty="0" smtClean="0"/>
              <a:t>Some number of dedicated processors</a:t>
            </a:r>
          </a:p>
          <a:p>
            <a:pPr lvl="1">
              <a:defRPr/>
            </a:pPr>
            <a:r>
              <a:rPr lang="en-US" dirty="0" smtClean="0"/>
              <a:t>Some set of dedicated resources (exclusive access)</a:t>
            </a:r>
          </a:p>
          <a:p>
            <a:pPr lvl="2">
              <a:defRPr/>
            </a:pPr>
            <a:r>
              <a:rPr lang="en-US" dirty="0" smtClean="0"/>
              <a:t>Complete access to certain hardware devices</a:t>
            </a:r>
          </a:p>
          <a:p>
            <a:pPr lvl="2">
              <a:defRPr/>
            </a:pPr>
            <a:r>
              <a:rPr lang="en-US" dirty="0" smtClean="0"/>
              <a:t>Dedicated raw storage partition</a:t>
            </a:r>
          </a:p>
          <a:p>
            <a:pPr lvl="1">
              <a:defRPr/>
            </a:pPr>
            <a:r>
              <a:rPr lang="en-US" dirty="0" smtClean="0"/>
              <a:t>Some guaranteed fraction of other resources (</a:t>
            </a:r>
            <a:r>
              <a:rPr lang="en-US" dirty="0" err="1" smtClean="0"/>
              <a:t>QoS</a:t>
            </a:r>
            <a:r>
              <a:rPr lang="en-US" dirty="0" smtClean="0"/>
              <a:t> guarantee):</a:t>
            </a:r>
          </a:p>
          <a:p>
            <a:pPr lvl="2">
              <a:defRPr/>
            </a:pPr>
            <a:r>
              <a:rPr lang="en-US" dirty="0" smtClean="0"/>
              <a:t>Memory bandwidth, Network bandwidth, Energy</a:t>
            </a:r>
          </a:p>
          <a:p>
            <a:pPr lvl="2">
              <a:defRPr/>
            </a:pPr>
            <a:r>
              <a:rPr lang="en-US" dirty="0" smtClean="0"/>
              <a:t>fractional services from other partitions</a:t>
            </a:r>
          </a:p>
          <a:p>
            <a:pPr lvl="2">
              <a:defRPr/>
            </a:pPr>
            <a:endParaRPr lang="en-US" dirty="0" smtClean="0"/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3A9C47B7-BF6F-42C2-8210-58483FCFC12E}" type="slidenum">
              <a:rPr lang="en-US" smtClean="0">
                <a:ea typeface="ＭＳ Ｐゴシック"/>
              </a:rPr>
              <a:pPr/>
              <a:t>10</a:t>
            </a:fld>
            <a:endParaRPr lang="en-US" smtClean="0">
              <a:ea typeface="ＭＳ Ｐゴシック"/>
            </a:endParaRPr>
          </a:p>
        </p:txBody>
      </p:sp>
      <p:sp>
        <p:nvSpPr>
          <p:cNvPr id="1741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grpSp>
        <p:nvGrpSpPr>
          <p:cNvPr id="17414" name="Group 340"/>
          <p:cNvGrpSpPr>
            <a:grpSpLocks/>
          </p:cNvGrpSpPr>
          <p:nvPr/>
        </p:nvGrpSpPr>
        <p:grpSpPr bwMode="auto">
          <a:xfrm>
            <a:off x="1704975" y="938213"/>
            <a:ext cx="2279650" cy="2260600"/>
            <a:chOff x="702" y="680"/>
            <a:chExt cx="1802" cy="1758"/>
          </a:xfrm>
        </p:grpSpPr>
        <p:grpSp>
          <p:nvGrpSpPr>
            <p:cNvPr id="17576" name="Group 180"/>
            <p:cNvGrpSpPr>
              <a:grpSpLocks/>
            </p:cNvGrpSpPr>
            <p:nvPr/>
          </p:nvGrpSpPr>
          <p:grpSpPr bwMode="auto">
            <a:xfrm rot="-5400000">
              <a:off x="839" y="770"/>
              <a:ext cx="1519" cy="1591"/>
              <a:chOff x="1392" y="1968"/>
              <a:chExt cx="1872" cy="1872"/>
            </a:xfrm>
          </p:grpSpPr>
          <p:grpSp>
            <p:nvGrpSpPr>
              <p:cNvPr id="17651" name="Group 181"/>
              <p:cNvGrpSpPr>
                <a:grpSpLocks/>
              </p:cNvGrpSpPr>
              <p:nvPr/>
            </p:nvGrpSpPr>
            <p:grpSpPr bwMode="auto">
              <a:xfrm>
                <a:off x="1392" y="1968"/>
                <a:ext cx="1872" cy="192"/>
                <a:chOff x="1200" y="1728"/>
                <a:chExt cx="1872" cy="192"/>
              </a:xfrm>
            </p:grpSpPr>
            <p:sp>
              <p:nvSpPr>
                <p:cNvPr id="17715" name="Oval 182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16" name="Oval 183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17" name="Oval 184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18" name="Oval 185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19" name="Oval 186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20" name="Oval 187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21" name="Oval 188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22" name="Oval 189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7652" name="Group 190"/>
              <p:cNvGrpSpPr>
                <a:grpSpLocks/>
              </p:cNvGrpSpPr>
              <p:nvPr/>
            </p:nvGrpSpPr>
            <p:grpSpPr bwMode="auto">
              <a:xfrm>
                <a:off x="1392" y="3648"/>
                <a:ext cx="1872" cy="192"/>
                <a:chOff x="1200" y="1728"/>
                <a:chExt cx="1872" cy="192"/>
              </a:xfrm>
            </p:grpSpPr>
            <p:sp>
              <p:nvSpPr>
                <p:cNvPr id="17707" name="Oval 191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08" name="Oval 192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09" name="Oval 193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10" name="Oval 194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11" name="Oval 195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12" name="Oval 19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13" name="Oval 197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14" name="Oval 198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7653" name="Group 199"/>
              <p:cNvGrpSpPr>
                <a:grpSpLocks/>
              </p:cNvGrpSpPr>
              <p:nvPr/>
            </p:nvGrpSpPr>
            <p:grpSpPr bwMode="auto">
              <a:xfrm>
                <a:off x="1392" y="2208"/>
                <a:ext cx="1872" cy="192"/>
                <a:chOff x="1200" y="1728"/>
                <a:chExt cx="1872" cy="192"/>
              </a:xfrm>
            </p:grpSpPr>
            <p:sp>
              <p:nvSpPr>
                <p:cNvPr id="17699" name="Oval 200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00" name="Oval 201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01" name="Oval 202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02" name="Oval 203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03" name="Oval 204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04" name="Oval 205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05" name="Oval 206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706" name="Oval 207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7654" name="Group 208"/>
              <p:cNvGrpSpPr>
                <a:grpSpLocks/>
              </p:cNvGrpSpPr>
              <p:nvPr/>
            </p:nvGrpSpPr>
            <p:grpSpPr bwMode="auto">
              <a:xfrm>
                <a:off x="1392" y="3408"/>
                <a:ext cx="1872" cy="192"/>
                <a:chOff x="1200" y="1728"/>
                <a:chExt cx="1872" cy="192"/>
              </a:xfrm>
            </p:grpSpPr>
            <p:sp>
              <p:nvSpPr>
                <p:cNvPr id="17691" name="Oval 209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92" name="Oval 210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93" name="Oval 211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94" name="Oval 212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95" name="Oval 213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96" name="Oval 214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97" name="Oval 215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98" name="Oval 216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7655" name="Group 217"/>
              <p:cNvGrpSpPr>
                <a:grpSpLocks/>
              </p:cNvGrpSpPr>
              <p:nvPr/>
            </p:nvGrpSpPr>
            <p:grpSpPr bwMode="auto">
              <a:xfrm>
                <a:off x="1392" y="3168"/>
                <a:ext cx="1872" cy="192"/>
                <a:chOff x="1200" y="1728"/>
                <a:chExt cx="1872" cy="192"/>
              </a:xfrm>
            </p:grpSpPr>
            <p:sp>
              <p:nvSpPr>
                <p:cNvPr id="17683" name="Oval 218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84" name="Oval 219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85" name="Oval 220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86" name="Oval 221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87" name="Oval 222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88" name="Oval 223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89" name="Oval 224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90" name="Oval 225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7656" name="Group 226"/>
              <p:cNvGrpSpPr>
                <a:grpSpLocks/>
              </p:cNvGrpSpPr>
              <p:nvPr/>
            </p:nvGrpSpPr>
            <p:grpSpPr bwMode="auto">
              <a:xfrm>
                <a:off x="1392" y="2928"/>
                <a:ext cx="1872" cy="192"/>
                <a:chOff x="1200" y="1728"/>
                <a:chExt cx="1872" cy="192"/>
              </a:xfrm>
            </p:grpSpPr>
            <p:sp>
              <p:nvSpPr>
                <p:cNvPr id="17675" name="Oval 227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76" name="Oval 228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77" name="Oval 229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78" name="Oval 230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79" name="Oval 231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80" name="Oval 232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81" name="Oval 233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82" name="Oval 234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7657" name="Group 235"/>
              <p:cNvGrpSpPr>
                <a:grpSpLocks/>
              </p:cNvGrpSpPr>
              <p:nvPr/>
            </p:nvGrpSpPr>
            <p:grpSpPr bwMode="auto">
              <a:xfrm>
                <a:off x="1392" y="2448"/>
                <a:ext cx="1872" cy="192"/>
                <a:chOff x="1200" y="1728"/>
                <a:chExt cx="1872" cy="192"/>
              </a:xfrm>
            </p:grpSpPr>
            <p:sp>
              <p:nvSpPr>
                <p:cNvPr id="17667" name="Oval 236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68" name="Oval 237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69" name="Oval 238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70" name="Oval 239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71" name="Oval 240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72" name="Oval 241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73" name="Oval 242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74" name="Oval 243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7658" name="Group 244"/>
              <p:cNvGrpSpPr>
                <a:grpSpLocks/>
              </p:cNvGrpSpPr>
              <p:nvPr/>
            </p:nvGrpSpPr>
            <p:grpSpPr bwMode="auto">
              <a:xfrm>
                <a:off x="1392" y="2688"/>
                <a:ext cx="1872" cy="192"/>
                <a:chOff x="1200" y="1728"/>
                <a:chExt cx="1872" cy="192"/>
              </a:xfrm>
            </p:grpSpPr>
            <p:sp>
              <p:nvSpPr>
                <p:cNvPr id="17659" name="Oval 245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60" name="Oval 246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61" name="Oval 247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62" name="Oval 248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63" name="Oval 249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64" name="Oval 250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65" name="Oval 251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66" name="Oval 252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</p:grpSp>
        <p:sp>
          <p:nvSpPr>
            <p:cNvPr id="17577" name="AutoShape 261"/>
            <p:cNvSpPr>
              <a:spLocks noChangeArrowheads="1"/>
            </p:cNvSpPr>
            <p:nvPr/>
          </p:nvSpPr>
          <p:spPr bwMode="auto">
            <a:xfrm rot="-5400000">
              <a:off x="724" y="658"/>
              <a:ext cx="1758" cy="1802"/>
            </a:xfrm>
            <a:prstGeom prst="roundRect">
              <a:avLst>
                <a:gd name="adj" fmla="val 16667"/>
              </a:avLst>
            </a:prstGeom>
            <a:solidFill>
              <a:srgbClr val="66FF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grpSp>
          <p:nvGrpSpPr>
            <p:cNvPr id="17578" name="Group 263"/>
            <p:cNvGrpSpPr>
              <a:grpSpLocks/>
            </p:cNvGrpSpPr>
            <p:nvPr/>
          </p:nvGrpSpPr>
          <p:grpSpPr bwMode="auto">
            <a:xfrm rot="-5400000">
              <a:off x="839" y="770"/>
              <a:ext cx="1519" cy="1591"/>
              <a:chOff x="1392" y="1968"/>
              <a:chExt cx="1872" cy="1872"/>
            </a:xfrm>
          </p:grpSpPr>
          <p:grpSp>
            <p:nvGrpSpPr>
              <p:cNvPr id="17579" name="Group 264"/>
              <p:cNvGrpSpPr>
                <a:grpSpLocks/>
              </p:cNvGrpSpPr>
              <p:nvPr/>
            </p:nvGrpSpPr>
            <p:grpSpPr bwMode="auto">
              <a:xfrm>
                <a:off x="1392" y="1968"/>
                <a:ext cx="1872" cy="192"/>
                <a:chOff x="1200" y="1728"/>
                <a:chExt cx="1872" cy="192"/>
              </a:xfrm>
            </p:grpSpPr>
            <p:sp>
              <p:nvSpPr>
                <p:cNvPr id="17643" name="Oval 265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44" name="Oval 266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45" name="Oval 267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46" name="Oval 268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47" name="Oval 269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48" name="Oval 270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49" name="Oval 271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50" name="Oval 272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7580" name="Group 273"/>
              <p:cNvGrpSpPr>
                <a:grpSpLocks/>
              </p:cNvGrpSpPr>
              <p:nvPr/>
            </p:nvGrpSpPr>
            <p:grpSpPr bwMode="auto">
              <a:xfrm>
                <a:off x="1392" y="3648"/>
                <a:ext cx="1872" cy="192"/>
                <a:chOff x="1200" y="1728"/>
                <a:chExt cx="1872" cy="192"/>
              </a:xfrm>
            </p:grpSpPr>
            <p:sp>
              <p:nvSpPr>
                <p:cNvPr id="17635" name="Oval 274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36" name="Oval 275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37" name="Oval 276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38" name="Oval 277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39" name="Oval 278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40" name="Oval 279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41" name="Oval 280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42" name="Oval 28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7581" name="Group 282"/>
              <p:cNvGrpSpPr>
                <a:grpSpLocks/>
              </p:cNvGrpSpPr>
              <p:nvPr/>
            </p:nvGrpSpPr>
            <p:grpSpPr bwMode="auto">
              <a:xfrm>
                <a:off x="1392" y="2208"/>
                <a:ext cx="1872" cy="192"/>
                <a:chOff x="1200" y="1728"/>
                <a:chExt cx="1872" cy="192"/>
              </a:xfrm>
            </p:grpSpPr>
            <p:sp>
              <p:nvSpPr>
                <p:cNvPr id="17627" name="Oval 283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28" name="Oval 284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29" name="Oval 285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30" name="Oval 286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31" name="Oval 287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32" name="Oval 288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33" name="Oval 289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34" name="Oval 290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7582" name="Group 291"/>
              <p:cNvGrpSpPr>
                <a:grpSpLocks/>
              </p:cNvGrpSpPr>
              <p:nvPr/>
            </p:nvGrpSpPr>
            <p:grpSpPr bwMode="auto">
              <a:xfrm>
                <a:off x="1392" y="3408"/>
                <a:ext cx="1872" cy="192"/>
                <a:chOff x="1200" y="1728"/>
                <a:chExt cx="1872" cy="192"/>
              </a:xfrm>
            </p:grpSpPr>
            <p:sp>
              <p:nvSpPr>
                <p:cNvPr id="17619" name="Oval 292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20" name="Oval 293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21" name="Oval 294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22" name="Oval 295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23" name="Oval 296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24" name="Oval 297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25" name="Oval 298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26" name="Oval 299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7583" name="Group 300"/>
              <p:cNvGrpSpPr>
                <a:grpSpLocks/>
              </p:cNvGrpSpPr>
              <p:nvPr/>
            </p:nvGrpSpPr>
            <p:grpSpPr bwMode="auto">
              <a:xfrm>
                <a:off x="1392" y="3168"/>
                <a:ext cx="1872" cy="192"/>
                <a:chOff x="1200" y="1728"/>
                <a:chExt cx="1872" cy="192"/>
              </a:xfrm>
            </p:grpSpPr>
            <p:sp>
              <p:nvSpPr>
                <p:cNvPr id="17611" name="Oval 301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12" name="Oval 302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13" name="Oval 303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14" name="Oval 304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15" name="Oval 305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16" name="Oval 30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17" name="Oval 307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18" name="Oval 308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7584" name="Group 309"/>
              <p:cNvGrpSpPr>
                <a:grpSpLocks/>
              </p:cNvGrpSpPr>
              <p:nvPr/>
            </p:nvGrpSpPr>
            <p:grpSpPr bwMode="auto">
              <a:xfrm>
                <a:off x="1392" y="2928"/>
                <a:ext cx="1872" cy="192"/>
                <a:chOff x="1200" y="1728"/>
                <a:chExt cx="1872" cy="192"/>
              </a:xfrm>
            </p:grpSpPr>
            <p:sp>
              <p:nvSpPr>
                <p:cNvPr id="17603" name="Oval 310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04" name="Oval 311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05" name="Oval 312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06" name="Oval 313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07" name="Oval 314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08" name="Oval 315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09" name="Oval 316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10" name="Oval 317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7585" name="Group 318"/>
              <p:cNvGrpSpPr>
                <a:grpSpLocks/>
              </p:cNvGrpSpPr>
              <p:nvPr/>
            </p:nvGrpSpPr>
            <p:grpSpPr bwMode="auto">
              <a:xfrm>
                <a:off x="1392" y="2448"/>
                <a:ext cx="1872" cy="192"/>
                <a:chOff x="1200" y="1728"/>
                <a:chExt cx="1872" cy="192"/>
              </a:xfrm>
            </p:grpSpPr>
            <p:sp>
              <p:nvSpPr>
                <p:cNvPr id="17595" name="Oval 319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596" name="Oval 320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597" name="Oval 321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598" name="Oval 322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599" name="Oval 323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00" name="Oval 324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01" name="Oval 325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602" name="Oval 326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7586" name="Group 327"/>
              <p:cNvGrpSpPr>
                <a:grpSpLocks/>
              </p:cNvGrpSpPr>
              <p:nvPr/>
            </p:nvGrpSpPr>
            <p:grpSpPr bwMode="auto">
              <a:xfrm>
                <a:off x="1392" y="2688"/>
                <a:ext cx="1872" cy="192"/>
                <a:chOff x="1200" y="1728"/>
                <a:chExt cx="1872" cy="192"/>
              </a:xfrm>
            </p:grpSpPr>
            <p:sp>
              <p:nvSpPr>
                <p:cNvPr id="17587" name="Oval 328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588" name="Oval 329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589" name="Oval 330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590" name="Oval 331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591" name="Oval 332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592" name="Oval 333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593" name="Oval 334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7594" name="Oval 335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</p:grpSp>
      </p:grpSp>
      <p:grpSp>
        <p:nvGrpSpPr>
          <p:cNvPr id="21" name="Group 339"/>
          <p:cNvGrpSpPr>
            <a:grpSpLocks/>
          </p:cNvGrpSpPr>
          <p:nvPr/>
        </p:nvGrpSpPr>
        <p:grpSpPr bwMode="auto">
          <a:xfrm>
            <a:off x="4149725" y="971550"/>
            <a:ext cx="2936875" cy="2260600"/>
            <a:chOff x="2574" y="701"/>
            <a:chExt cx="2323" cy="1758"/>
          </a:xfrm>
        </p:grpSpPr>
        <p:sp>
          <p:nvSpPr>
            <p:cNvPr id="17416" name="AutoShape 338"/>
            <p:cNvSpPr>
              <a:spLocks noChangeArrowheads="1"/>
            </p:cNvSpPr>
            <p:nvPr/>
          </p:nvSpPr>
          <p:spPr bwMode="auto">
            <a:xfrm rot="-5400000">
              <a:off x="3117" y="679"/>
              <a:ext cx="1758" cy="1802"/>
            </a:xfrm>
            <a:prstGeom prst="roundRect">
              <a:avLst>
                <a:gd name="adj" fmla="val 16667"/>
              </a:avLst>
            </a:prstGeom>
            <a:solidFill>
              <a:srgbClr val="66FF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grpSp>
          <p:nvGrpSpPr>
            <p:cNvPr id="17417" name="Group 177"/>
            <p:cNvGrpSpPr>
              <a:grpSpLocks/>
            </p:cNvGrpSpPr>
            <p:nvPr/>
          </p:nvGrpSpPr>
          <p:grpSpPr bwMode="auto">
            <a:xfrm rot="-5400000">
              <a:off x="3216" y="760"/>
              <a:ext cx="1568" cy="1633"/>
              <a:chOff x="2232" y="626"/>
              <a:chExt cx="1568" cy="1633"/>
            </a:xfrm>
          </p:grpSpPr>
          <p:sp>
            <p:nvSpPr>
              <p:cNvPr id="17419" name="AutoShape 176"/>
              <p:cNvSpPr>
                <a:spLocks noChangeArrowheads="1"/>
              </p:cNvSpPr>
              <p:nvPr/>
            </p:nvSpPr>
            <p:spPr bwMode="auto">
              <a:xfrm>
                <a:off x="3014" y="1457"/>
                <a:ext cx="390" cy="387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grpSp>
            <p:nvGrpSpPr>
              <p:cNvPr id="17420" name="Group 17"/>
              <p:cNvGrpSpPr>
                <a:grpSpLocks/>
              </p:cNvGrpSpPr>
              <p:nvPr/>
            </p:nvGrpSpPr>
            <p:grpSpPr bwMode="auto">
              <a:xfrm>
                <a:off x="2255" y="654"/>
                <a:ext cx="1519" cy="1591"/>
                <a:chOff x="1392" y="1968"/>
                <a:chExt cx="1872" cy="1872"/>
              </a:xfrm>
            </p:grpSpPr>
            <p:grpSp>
              <p:nvGrpSpPr>
                <p:cNvPr id="17504" name="Group 18"/>
                <p:cNvGrpSpPr>
                  <a:grpSpLocks/>
                </p:cNvGrpSpPr>
                <p:nvPr/>
              </p:nvGrpSpPr>
              <p:grpSpPr bwMode="auto">
                <a:xfrm>
                  <a:off x="1392" y="1968"/>
                  <a:ext cx="1872" cy="192"/>
                  <a:chOff x="1200" y="1728"/>
                  <a:chExt cx="1872" cy="192"/>
                </a:xfrm>
              </p:grpSpPr>
              <p:sp>
                <p:nvSpPr>
                  <p:cNvPr id="1756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6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70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71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72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73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74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75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17505" name="Group 27"/>
                <p:cNvGrpSpPr>
                  <a:grpSpLocks/>
                </p:cNvGrpSpPr>
                <p:nvPr/>
              </p:nvGrpSpPr>
              <p:grpSpPr bwMode="auto">
                <a:xfrm>
                  <a:off x="1392" y="3648"/>
                  <a:ext cx="1872" cy="192"/>
                  <a:chOff x="1200" y="1728"/>
                  <a:chExt cx="1872" cy="192"/>
                </a:xfrm>
              </p:grpSpPr>
              <p:sp>
                <p:nvSpPr>
                  <p:cNvPr id="17560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61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62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63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64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65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66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67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17506" name="Group 36"/>
                <p:cNvGrpSpPr>
                  <a:grpSpLocks/>
                </p:cNvGrpSpPr>
                <p:nvPr/>
              </p:nvGrpSpPr>
              <p:grpSpPr bwMode="auto">
                <a:xfrm>
                  <a:off x="1392" y="2208"/>
                  <a:ext cx="1872" cy="192"/>
                  <a:chOff x="1200" y="1728"/>
                  <a:chExt cx="1872" cy="192"/>
                </a:xfrm>
              </p:grpSpPr>
              <p:sp>
                <p:nvSpPr>
                  <p:cNvPr id="17552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53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54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55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56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57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58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59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17507" name="Group 45"/>
                <p:cNvGrpSpPr>
                  <a:grpSpLocks/>
                </p:cNvGrpSpPr>
                <p:nvPr/>
              </p:nvGrpSpPr>
              <p:grpSpPr bwMode="auto">
                <a:xfrm>
                  <a:off x="1392" y="3408"/>
                  <a:ext cx="1872" cy="192"/>
                  <a:chOff x="1200" y="1728"/>
                  <a:chExt cx="1872" cy="192"/>
                </a:xfrm>
              </p:grpSpPr>
              <p:sp>
                <p:nvSpPr>
                  <p:cNvPr id="17544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45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46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47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48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49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50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51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17508" name="Group 54"/>
                <p:cNvGrpSpPr>
                  <a:grpSpLocks/>
                </p:cNvGrpSpPr>
                <p:nvPr/>
              </p:nvGrpSpPr>
              <p:grpSpPr bwMode="auto">
                <a:xfrm>
                  <a:off x="1392" y="3168"/>
                  <a:ext cx="1872" cy="192"/>
                  <a:chOff x="1200" y="1728"/>
                  <a:chExt cx="1872" cy="192"/>
                </a:xfrm>
              </p:grpSpPr>
              <p:sp>
                <p:nvSpPr>
                  <p:cNvPr id="17536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37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38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39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40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41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42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43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17509" name="Group 63"/>
                <p:cNvGrpSpPr>
                  <a:grpSpLocks/>
                </p:cNvGrpSpPr>
                <p:nvPr/>
              </p:nvGrpSpPr>
              <p:grpSpPr bwMode="auto">
                <a:xfrm>
                  <a:off x="1392" y="2928"/>
                  <a:ext cx="1872" cy="192"/>
                  <a:chOff x="1200" y="1728"/>
                  <a:chExt cx="1872" cy="192"/>
                </a:xfrm>
              </p:grpSpPr>
              <p:sp>
                <p:nvSpPr>
                  <p:cNvPr id="17528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29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30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31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32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33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34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35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17510" name="Group 72"/>
                <p:cNvGrpSpPr>
                  <a:grpSpLocks/>
                </p:cNvGrpSpPr>
                <p:nvPr/>
              </p:nvGrpSpPr>
              <p:grpSpPr bwMode="auto">
                <a:xfrm>
                  <a:off x="1392" y="2448"/>
                  <a:ext cx="1872" cy="192"/>
                  <a:chOff x="1200" y="1728"/>
                  <a:chExt cx="1872" cy="192"/>
                </a:xfrm>
              </p:grpSpPr>
              <p:sp>
                <p:nvSpPr>
                  <p:cNvPr id="17520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21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2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23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24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25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26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27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17511" name="Group 81"/>
                <p:cNvGrpSpPr>
                  <a:grpSpLocks/>
                </p:cNvGrpSpPr>
                <p:nvPr/>
              </p:nvGrpSpPr>
              <p:grpSpPr bwMode="auto">
                <a:xfrm>
                  <a:off x="1392" y="2688"/>
                  <a:ext cx="1872" cy="192"/>
                  <a:chOff x="1200" y="1728"/>
                  <a:chExt cx="1872" cy="192"/>
                </a:xfrm>
              </p:grpSpPr>
              <p:sp>
                <p:nvSpPr>
                  <p:cNvPr id="17512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13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14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15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16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17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18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19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  <p:sp>
            <p:nvSpPr>
              <p:cNvPr id="17421" name="AutoShape 92"/>
              <p:cNvSpPr>
                <a:spLocks noChangeArrowheads="1"/>
              </p:cNvSpPr>
              <p:nvPr/>
            </p:nvSpPr>
            <p:spPr bwMode="auto">
              <a:xfrm>
                <a:off x="3600" y="2065"/>
                <a:ext cx="188" cy="18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7422" name="AutoShape 93"/>
              <p:cNvSpPr>
                <a:spLocks noChangeArrowheads="1"/>
              </p:cNvSpPr>
              <p:nvPr/>
            </p:nvSpPr>
            <p:spPr bwMode="auto">
              <a:xfrm>
                <a:off x="3410" y="1457"/>
                <a:ext cx="378" cy="387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7423" name="AutoShape 94"/>
              <p:cNvSpPr>
                <a:spLocks noChangeArrowheads="1"/>
              </p:cNvSpPr>
              <p:nvPr/>
            </p:nvSpPr>
            <p:spPr bwMode="auto">
              <a:xfrm>
                <a:off x="3411" y="1865"/>
                <a:ext cx="374" cy="183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7424" name="AutoShape 95"/>
              <p:cNvSpPr>
                <a:spLocks noChangeArrowheads="1"/>
              </p:cNvSpPr>
              <p:nvPr/>
            </p:nvSpPr>
            <p:spPr bwMode="auto">
              <a:xfrm>
                <a:off x="3014" y="1858"/>
                <a:ext cx="388" cy="394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7425" name="AutoShape 97"/>
              <p:cNvSpPr>
                <a:spLocks noChangeArrowheads="1"/>
              </p:cNvSpPr>
              <p:nvPr/>
            </p:nvSpPr>
            <p:spPr bwMode="auto">
              <a:xfrm>
                <a:off x="2232" y="1451"/>
                <a:ext cx="776" cy="407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7426" name="AutoShape 98"/>
              <p:cNvSpPr>
                <a:spLocks noChangeArrowheads="1"/>
              </p:cNvSpPr>
              <p:nvPr/>
            </p:nvSpPr>
            <p:spPr bwMode="auto">
              <a:xfrm>
                <a:off x="2234" y="2065"/>
                <a:ext cx="776" cy="194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7427" name="AutoShape 99"/>
              <p:cNvSpPr>
                <a:spLocks noChangeArrowheads="1"/>
              </p:cNvSpPr>
              <p:nvPr/>
            </p:nvSpPr>
            <p:spPr bwMode="auto">
              <a:xfrm>
                <a:off x="2236" y="1856"/>
                <a:ext cx="771" cy="201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7428" name="AutoShape 100"/>
              <p:cNvSpPr>
                <a:spLocks noChangeArrowheads="1"/>
              </p:cNvSpPr>
              <p:nvPr/>
            </p:nvSpPr>
            <p:spPr bwMode="auto">
              <a:xfrm>
                <a:off x="3008" y="626"/>
                <a:ext cx="792" cy="825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7429" name="AutoShape 101"/>
              <p:cNvSpPr>
                <a:spLocks noChangeArrowheads="1"/>
              </p:cNvSpPr>
              <p:nvPr/>
            </p:nvSpPr>
            <p:spPr bwMode="auto">
              <a:xfrm>
                <a:off x="2235" y="632"/>
                <a:ext cx="774" cy="825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7430" name="AutoShape 102"/>
              <p:cNvSpPr>
                <a:spLocks noChangeArrowheads="1"/>
              </p:cNvSpPr>
              <p:nvPr/>
            </p:nvSpPr>
            <p:spPr bwMode="auto">
              <a:xfrm>
                <a:off x="3408" y="2067"/>
                <a:ext cx="188" cy="182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grpSp>
            <p:nvGrpSpPr>
              <p:cNvPr id="17431" name="Group 103"/>
              <p:cNvGrpSpPr>
                <a:grpSpLocks/>
              </p:cNvGrpSpPr>
              <p:nvPr/>
            </p:nvGrpSpPr>
            <p:grpSpPr bwMode="auto">
              <a:xfrm>
                <a:off x="2255" y="654"/>
                <a:ext cx="1519" cy="1591"/>
                <a:chOff x="1392" y="1968"/>
                <a:chExt cx="1872" cy="1872"/>
              </a:xfrm>
            </p:grpSpPr>
            <p:grpSp>
              <p:nvGrpSpPr>
                <p:cNvPr id="17432" name="Group 104"/>
                <p:cNvGrpSpPr>
                  <a:grpSpLocks/>
                </p:cNvGrpSpPr>
                <p:nvPr/>
              </p:nvGrpSpPr>
              <p:grpSpPr bwMode="auto">
                <a:xfrm>
                  <a:off x="1392" y="1968"/>
                  <a:ext cx="1872" cy="192"/>
                  <a:chOff x="1200" y="1728"/>
                  <a:chExt cx="1872" cy="192"/>
                </a:xfrm>
              </p:grpSpPr>
              <p:sp>
                <p:nvSpPr>
                  <p:cNvPr id="17496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97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98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99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00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01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02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503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17433" name="Group 113"/>
                <p:cNvGrpSpPr>
                  <a:grpSpLocks/>
                </p:cNvGrpSpPr>
                <p:nvPr/>
              </p:nvGrpSpPr>
              <p:grpSpPr bwMode="auto">
                <a:xfrm>
                  <a:off x="1392" y="3648"/>
                  <a:ext cx="1872" cy="192"/>
                  <a:chOff x="1200" y="1728"/>
                  <a:chExt cx="1872" cy="192"/>
                </a:xfrm>
              </p:grpSpPr>
              <p:sp>
                <p:nvSpPr>
                  <p:cNvPr id="17488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89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90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91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92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93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94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95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17434" name="Group 122"/>
                <p:cNvGrpSpPr>
                  <a:grpSpLocks/>
                </p:cNvGrpSpPr>
                <p:nvPr/>
              </p:nvGrpSpPr>
              <p:grpSpPr bwMode="auto">
                <a:xfrm>
                  <a:off x="1392" y="2208"/>
                  <a:ext cx="1872" cy="192"/>
                  <a:chOff x="1200" y="1728"/>
                  <a:chExt cx="1872" cy="192"/>
                </a:xfrm>
              </p:grpSpPr>
              <p:sp>
                <p:nvSpPr>
                  <p:cNvPr id="17480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81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82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83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84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85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86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87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17435" name="Group 131"/>
                <p:cNvGrpSpPr>
                  <a:grpSpLocks/>
                </p:cNvGrpSpPr>
                <p:nvPr/>
              </p:nvGrpSpPr>
              <p:grpSpPr bwMode="auto">
                <a:xfrm>
                  <a:off x="1392" y="3408"/>
                  <a:ext cx="1872" cy="192"/>
                  <a:chOff x="1200" y="1728"/>
                  <a:chExt cx="1872" cy="192"/>
                </a:xfrm>
              </p:grpSpPr>
              <p:sp>
                <p:nvSpPr>
                  <p:cNvPr id="17472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73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74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75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76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77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78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79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17436" name="Group 140"/>
                <p:cNvGrpSpPr>
                  <a:grpSpLocks/>
                </p:cNvGrpSpPr>
                <p:nvPr/>
              </p:nvGrpSpPr>
              <p:grpSpPr bwMode="auto">
                <a:xfrm>
                  <a:off x="1392" y="3168"/>
                  <a:ext cx="1872" cy="192"/>
                  <a:chOff x="1200" y="1728"/>
                  <a:chExt cx="1872" cy="192"/>
                </a:xfrm>
              </p:grpSpPr>
              <p:sp>
                <p:nvSpPr>
                  <p:cNvPr id="17464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65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66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67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68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69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70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71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17437" name="Group 149"/>
                <p:cNvGrpSpPr>
                  <a:grpSpLocks/>
                </p:cNvGrpSpPr>
                <p:nvPr/>
              </p:nvGrpSpPr>
              <p:grpSpPr bwMode="auto">
                <a:xfrm>
                  <a:off x="1392" y="2928"/>
                  <a:ext cx="1872" cy="192"/>
                  <a:chOff x="1200" y="1728"/>
                  <a:chExt cx="1872" cy="192"/>
                </a:xfrm>
              </p:grpSpPr>
              <p:sp>
                <p:nvSpPr>
                  <p:cNvPr id="17456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57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58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59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60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61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62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63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17438" name="Group 158"/>
                <p:cNvGrpSpPr>
                  <a:grpSpLocks/>
                </p:cNvGrpSpPr>
                <p:nvPr/>
              </p:nvGrpSpPr>
              <p:grpSpPr bwMode="auto">
                <a:xfrm>
                  <a:off x="1392" y="2448"/>
                  <a:ext cx="1872" cy="192"/>
                  <a:chOff x="1200" y="1728"/>
                  <a:chExt cx="1872" cy="192"/>
                </a:xfrm>
              </p:grpSpPr>
              <p:sp>
                <p:nvSpPr>
                  <p:cNvPr id="17448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49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50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51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52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53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54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55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17439" name="Group 167"/>
                <p:cNvGrpSpPr>
                  <a:grpSpLocks/>
                </p:cNvGrpSpPr>
                <p:nvPr/>
              </p:nvGrpSpPr>
              <p:grpSpPr bwMode="auto">
                <a:xfrm>
                  <a:off x="1392" y="2688"/>
                  <a:ext cx="1872" cy="192"/>
                  <a:chOff x="1200" y="1728"/>
                  <a:chExt cx="1872" cy="192"/>
                </a:xfrm>
              </p:grpSpPr>
              <p:sp>
                <p:nvSpPr>
                  <p:cNvPr id="17440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41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42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43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44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45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46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17447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728"/>
                    <a:ext cx="192" cy="192"/>
                  </a:xfrm>
                  <a:prstGeom prst="ellipse">
                    <a:avLst/>
                  </a:prstGeom>
                  <a:solidFill>
                    <a:srgbClr val="144AA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7418" name="AutoShape 337"/>
            <p:cNvSpPr>
              <a:spLocks noChangeArrowheads="1"/>
            </p:cNvSpPr>
            <p:nvPr/>
          </p:nvSpPr>
          <p:spPr bwMode="auto">
            <a:xfrm>
              <a:off x="2574" y="1454"/>
              <a:ext cx="441" cy="252"/>
            </a:xfrm>
            <a:prstGeom prst="rightArrow">
              <a:avLst>
                <a:gd name="adj1" fmla="val 50000"/>
                <a:gd name="adj2" fmla="val 4375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Performance w/ Spatial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3810000" cy="5715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RAMP Gold: FPGA-Based Emulator</a:t>
            </a:r>
          </a:p>
          <a:p>
            <a:pPr lvl="1">
              <a:defRPr/>
            </a:pPr>
            <a:r>
              <a:rPr lang="en-US" dirty="0" smtClean="0"/>
              <a:t>64 single-issue </a:t>
            </a:r>
            <a:br>
              <a:rPr lang="en-US" dirty="0" smtClean="0"/>
            </a:br>
            <a:r>
              <a:rPr lang="en-US" dirty="0" smtClean="0"/>
              <a:t>in-order cores</a:t>
            </a:r>
          </a:p>
          <a:p>
            <a:pPr lvl="1">
              <a:defRPr/>
            </a:pPr>
            <a:r>
              <a:rPr lang="en-US" dirty="0" smtClean="0"/>
              <a:t>Private L1 Inst and </a:t>
            </a:r>
            <a:br>
              <a:rPr lang="en-US" dirty="0" smtClean="0"/>
            </a:br>
            <a:r>
              <a:rPr lang="en-US" dirty="0" smtClean="0"/>
              <a:t>Data Caches </a:t>
            </a:r>
          </a:p>
          <a:p>
            <a:pPr lvl="1">
              <a:defRPr/>
            </a:pPr>
            <a:r>
              <a:rPr lang="en-US" dirty="0" smtClean="0"/>
              <a:t>Shared L2 Cache</a:t>
            </a:r>
          </a:p>
          <a:p>
            <a:pPr lvl="2">
              <a:defRPr/>
            </a:pPr>
            <a:r>
              <a:rPr lang="en-US" dirty="0" smtClean="0"/>
              <a:t>Up to 8 slices using </a:t>
            </a:r>
            <a:br>
              <a:rPr lang="en-US" dirty="0" smtClean="0"/>
            </a:br>
            <a:r>
              <a:rPr lang="en-US" dirty="0" smtClean="0"/>
              <a:t>page coloring</a:t>
            </a:r>
          </a:p>
          <a:p>
            <a:pPr lvl="1">
              <a:defRPr/>
            </a:pPr>
            <a:r>
              <a:rPr lang="en-US" dirty="0" smtClean="0"/>
              <a:t>Memory bandwidth </a:t>
            </a:r>
            <a:r>
              <a:rPr lang="en-US" dirty="0" err="1" smtClean="0"/>
              <a:t>partitionable</a:t>
            </a:r>
            <a:r>
              <a:rPr lang="en-US" dirty="0" smtClean="0"/>
              <a:t> into </a:t>
            </a:r>
            <a:br>
              <a:rPr lang="en-US" dirty="0" smtClean="0"/>
            </a:br>
            <a:r>
              <a:rPr lang="en-US" dirty="0" smtClean="0"/>
              <a:t>3.4 GB/s units</a:t>
            </a:r>
          </a:p>
          <a:p>
            <a:pPr>
              <a:defRPr/>
            </a:pPr>
            <a:r>
              <a:rPr lang="en-US" dirty="0" smtClean="0"/>
              <a:t>Spatial partitioning shows the potential to do quite well  </a:t>
            </a:r>
          </a:p>
          <a:p>
            <a:pPr lvl="1">
              <a:defRPr/>
            </a:pPr>
            <a:r>
              <a:rPr lang="en-US" dirty="0" smtClean="0"/>
              <a:t>However it is important to pick the right points. 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99E599C4-9D2B-48C4-8783-1239B39476C3}" type="slidenum">
              <a:rPr lang="en-US" smtClean="0">
                <a:ea typeface="ＭＳ Ｐゴシック"/>
              </a:rPr>
              <a:pPr/>
              <a:t>11</a:t>
            </a:fld>
            <a:endParaRPr lang="en-US" smtClean="0">
              <a:ea typeface="ＭＳ Ｐゴシック"/>
            </a:endParaRPr>
          </a:p>
        </p:txBody>
      </p:sp>
      <p:sp>
        <p:nvSpPr>
          <p:cNvPr id="1843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352800" y="1143000"/>
            <a:ext cx="5732463" cy="5440363"/>
            <a:chOff x="173681" y="1287371"/>
            <a:chExt cx="5732945" cy="5440362"/>
          </a:xfrm>
        </p:grpSpPr>
        <p:graphicFrame>
          <p:nvGraphicFramePr>
            <p:cNvPr id="8" name="Chart 7"/>
            <p:cNvGraphicFramePr/>
            <p:nvPr/>
          </p:nvGraphicFramePr>
          <p:xfrm>
            <a:off x="173681" y="1287371"/>
            <a:ext cx="5732945" cy="54403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872449" y="1552484"/>
              <a:ext cx="944642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ea typeface="ＭＳ Ｐゴシック" charset="-128"/>
                  <a:cs typeface="+mn-cs"/>
                </a:rPr>
                <a:t>(7.15)</a:t>
              </a:r>
              <a:endParaRPr lang="en-US" sz="1200" kern="0" dirty="0">
                <a:solidFill>
                  <a:sysClr val="windowText" lastClr="000000"/>
                </a:solidFill>
                <a:ea typeface="ＭＳ Ｐゴシック" charset="-128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4A64622D-82C2-4E83-AFD6-D699AF431B15}" type="slidenum">
              <a:rPr lang="en-US" smtClean="0">
                <a:ea typeface="ＭＳ Ｐゴシック"/>
              </a:rPr>
              <a:pPr/>
              <a:t>12</a:t>
            </a:fld>
            <a:endParaRPr lang="en-US" smtClean="0">
              <a:ea typeface="ＭＳ Ｐゴシック"/>
            </a:endParaRPr>
          </a:p>
        </p:txBody>
      </p:sp>
      <p:sp>
        <p:nvSpPr>
          <p:cNvPr id="1945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675" y="219075"/>
            <a:ext cx="7404100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Space-Time Partitioning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" y="3103563"/>
            <a:ext cx="9080500" cy="3730625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ct val="15000"/>
              </a:spcBef>
              <a:defRPr/>
            </a:pPr>
            <a:r>
              <a:rPr lang="en-US" sz="2400" dirty="0" smtClean="0">
                <a:ea typeface="ＭＳ Ｐゴシック" charset="-128"/>
              </a:rPr>
              <a:t>Spatial Partitioning Varies over Time</a:t>
            </a:r>
          </a:p>
          <a:p>
            <a:pPr marL="838200" lvl="1" indent="-381000">
              <a:spcBef>
                <a:spcPct val="15000"/>
              </a:spcBef>
              <a:defRPr/>
            </a:pPr>
            <a:r>
              <a:rPr lang="en-US" sz="2000" dirty="0" smtClean="0">
                <a:ea typeface="ＭＳ Ｐゴシック" charset="-128"/>
              </a:rPr>
              <a:t>Partitioning adapts to needs of the system </a:t>
            </a:r>
          </a:p>
          <a:p>
            <a:pPr marL="838200" lvl="1" indent="-381000">
              <a:spcBef>
                <a:spcPct val="15000"/>
              </a:spcBef>
              <a:defRPr/>
            </a:pPr>
            <a:r>
              <a:rPr lang="en-US" sz="2000" dirty="0" smtClean="0">
                <a:ea typeface="ＭＳ Ｐゴシック" charset="-128"/>
              </a:rPr>
              <a:t>Some partitions persist, others change with time</a:t>
            </a:r>
          </a:p>
          <a:p>
            <a:pPr marL="838200" lvl="1" indent="-381000">
              <a:spcBef>
                <a:spcPct val="15000"/>
              </a:spcBef>
              <a:defRPr/>
            </a:pPr>
            <a:r>
              <a:rPr lang="en-US" sz="2000" dirty="0" smtClean="0">
                <a:ea typeface="ＭＳ Ｐゴシック" charset="-128"/>
              </a:rPr>
              <a:t>Further, </a:t>
            </a:r>
            <a:r>
              <a:rPr lang="en-US" sz="2000" dirty="0" err="1" smtClean="0">
                <a:ea typeface="ＭＳ Ｐゴシック" charset="-128"/>
              </a:rPr>
              <a:t>Partititions</a:t>
            </a:r>
            <a:r>
              <a:rPr lang="en-US" sz="2000" dirty="0" smtClean="0">
                <a:ea typeface="ＭＳ Ｐゴシック" charset="-128"/>
              </a:rPr>
              <a:t> can be Time Multiplexed</a:t>
            </a:r>
          </a:p>
          <a:p>
            <a:pPr marL="1257300" lvl="2" indent="-342900">
              <a:spcBef>
                <a:spcPct val="15000"/>
              </a:spcBef>
              <a:defRPr/>
            </a:pPr>
            <a:r>
              <a:rPr lang="en-US" sz="1800" dirty="0" smtClean="0">
                <a:ea typeface="ＭＳ Ｐゴシック" charset="-128"/>
              </a:rPr>
              <a:t>Services (i.e. file system), device drivers, hard </a:t>
            </a:r>
            <a:r>
              <a:rPr lang="en-US" sz="1800" dirty="0" err="1" smtClean="0">
                <a:ea typeface="ＭＳ Ｐゴシック" charset="-128"/>
              </a:rPr>
              <a:t>realtime</a:t>
            </a:r>
            <a:r>
              <a:rPr lang="en-US" sz="1800" dirty="0" smtClean="0">
                <a:ea typeface="ＭＳ Ｐゴシック" charset="-128"/>
              </a:rPr>
              <a:t> partitions</a:t>
            </a:r>
          </a:p>
          <a:p>
            <a:pPr marL="1257300" lvl="2" indent="-342900">
              <a:spcBef>
                <a:spcPct val="15000"/>
              </a:spcBef>
              <a:defRPr/>
            </a:pPr>
            <a:r>
              <a:rPr lang="en-US" sz="1800" dirty="0" smtClean="0">
                <a:ea typeface="ＭＳ Ｐゴシック" charset="-128"/>
              </a:rPr>
              <a:t>Some user-level schedulers will time-multiplex threads within a partition</a:t>
            </a:r>
          </a:p>
          <a:p>
            <a:pPr marL="457200" indent="-457200">
              <a:spcBef>
                <a:spcPct val="1500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  <a:ea typeface="ＭＳ Ｐゴシック" charset="-128"/>
              </a:rPr>
              <a:t>Controlled Multiplexing, </a:t>
            </a:r>
            <a:r>
              <a:rPr lang="en-US" sz="2400" i="1" dirty="0" smtClean="0">
                <a:solidFill>
                  <a:srgbClr val="FF0000"/>
                </a:solidFill>
                <a:ea typeface="ＭＳ Ｐゴシック" charset="-128"/>
              </a:rPr>
              <a:t>not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-128"/>
              </a:rPr>
              <a:t> uncontrolled virtualization</a:t>
            </a:r>
          </a:p>
          <a:p>
            <a:pPr marL="857250" lvl="1" indent="-457200">
              <a:spcBef>
                <a:spcPct val="15000"/>
              </a:spcBef>
              <a:defRPr/>
            </a:pPr>
            <a:r>
              <a:rPr lang="en-US" sz="2000" dirty="0" smtClean="0">
                <a:ea typeface="ＭＳ Ｐゴシック" charset="-128"/>
              </a:rPr>
              <a:t>Multiplexing at coarser grain (100ms?)</a:t>
            </a:r>
          </a:p>
          <a:p>
            <a:pPr marL="857250" lvl="1" indent="-457200">
              <a:spcBef>
                <a:spcPct val="15000"/>
              </a:spcBef>
              <a:defRPr/>
            </a:pPr>
            <a:r>
              <a:rPr lang="en-US" sz="2000" dirty="0" smtClean="0">
                <a:ea typeface="ＭＳ Ｐゴシック" charset="-128"/>
              </a:rPr>
              <a:t>Schedule planned several slices in advance</a:t>
            </a:r>
          </a:p>
          <a:p>
            <a:pPr marL="857250" lvl="1" indent="-457200">
              <a:spcBef>
                <a:spcPct val="15000"/>
              </a:spcBef>
              <a:defRPr/>
            </a:pPr>
            <a:r>
              <a:rPr lang="en-US" sz="2000" dirty="0" smtClean="0">
                <a:ea typeface="ＭＳ Ｐゴシック" charset="-128"/>
              </a:rPr>
              <a:t>Resources gang-scheduled, use of affinity or hardware partitioning </a:t>
            </a:r>
            <a:br>
              <a:rPr lang="en-US" sz="2000" dirty="0" smtClean="0">
                <a:ea typeface="ＭＳ Ｐゴシック" charset="-128"/>
              </a:rPr>
            </a:br>
            <a:r>
              <a:rPr lang="en-US" sz="2000" dirty="0" smtClean="0">
                <a:ea typeface="ＭＳ Ｐゴシック" charset="-128"/>
              </a:rPr>
              <a:t>to avoid cross-partition interference</a:t>
            </a:r>
          </a:p>
          <a:p>
            <a:pPr marL="857250" lvl="1" indent="-457200">
              <a:spcBef>
                <a:spcPct val="15000"/>
              </a:spcBef>
              <a:defRPr/>
            </a:pPr>
            <a:endParaRPr lang="en-US" sz="2000" dirty="0" smtClean="0">
              <a:ea typeface="ＭＳ Ｐゴシック" charset="-128"/>
            </a:endParaRPr>
          </a:p>
        </p:txBody>
      </p:sp>
      <p:grpSp>
        <p:nvGrpSpPr>
          <p:cNvPr id="19462" name="Group 1341"/>
          <p:cNvGrpSpPr>
            <a:grpSpLocks/>
          </p:cNvGrpSpPr>
          <p:nvPr/>
        </p:nvGrpSpPr>
        <p:grpSpPr bwMode="auto">
          <a:xfrm rot="5400000">
            <a:off x="2141538" y="1255713"/>
            <a:ext cx="2012950" cy="1479550"/>
            <a:chOff x="238" y="891"/>
            <a:chExt cx="2097" cy="1873"/>
          </a:xfrm>
        </p:grpSpPr>
        <p:grpSp>
          <p:nvGrpSpPr>
            <p:cNvPr id="19637" name="Group 1342"/>
            <p:cNvGrpSpPr>
              <a:grpSpLocks/>
            </p:cNvGrpSpPr>
            <p:nvPr/>
          </p:nvGrpSpPr>
          <p:grpSpPr bwMode="auto">
            <a:xfrm>
              <a:off x="711" y="891"/>
              <a:ext cx="1624" cy="464"/>
              <a:chOff x="659" y="920"/>
              <a:chExt cx="1624" cy="464"/>
            </a:xfrm>
          </p:grpSpPr>
          <p:sp>
            <p:nvSpPr>
              <p:cNvPr id="19653" name="AutoShape 1343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54" name="AutoShape 1344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55" name="AutoShape 1345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56" name="AutoShape 1346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638" name="Group 1347"/>
            <p:cNvGrpSpPr>
              <a:grpSpLocks/>
            </p:cNvGrpSpPr>
            <p:nvPr/>
          </p:nvGrpSpPr>
          <p:grpSpPr bwMode="auto">
            <a:xfrm>
              <a:off x="553" y="1361"/>
              <a:ext cx="1624" cy="464"/>
              <a:chOff x="659" y="920"/>
              <a:chExt cx="1624" cy="464"/>
            </a:xfrm>
          </p:grpSpPr>
          <p:sp>
            <p:nvSpPr>
              <p:cNvPr id="19649" name="AutoShape 1348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50" name="AutoShape 1349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51" name="AutoShape 1350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52" name="AutoShape 1351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639" name="Group 1352"/>
            <p:cNvGrpSpPr>
              <a:grpSpLocks/>
            </p:cNvGrpSpPr>
            <p:nvPr/>
          </p:nvGrpSpPr>
          <p:grpSpPr bwMode="auto">
            <a:xfrm>
              <a:off x="395" y="1830"/>
              <a:ext cx="1624" cy="464"/>
              <a:chOff x="659" y="920"/>
              <a:chExt cx="1624" cy="464"/>
            </a:xfrm>
          </p:grpSpPr>
          <p:sp>
            <p:nvSpPr>
              <p:cNvPr id="19645" name="AutoShape 1353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46" name="AutoShape 1354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47" name="AutoShape 1355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48" name="AutoShape 1356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640" name="Group 1357"/>
            <p:cNvGrpSpPr>
              <a:grpSpLocks/>
            </p:cNvGrpSpPr>
            <p:nvPr/>
          </p:nvGrpSpPr>
          <p:grpSpPr bwMode="auto">
            <a:xfrm>
              <a:off x="238" y="2300"/>
              <a:ext cx="1624" cy="464"/>
              <a:chOff x="659" y="920"/>
              <a:chExt cx="1624" cy="464"/>
            </a:xfrm>
          </p:grpSpPr>
          <p:sp>
            <p:nvSpPr>
              <p:cNvPr id="19641" name="AutoShape 1358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42" name="AutoShape 1359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43" name="AutoShape 1360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44" name="AutoShape 1361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</p:grpSp>
      <p:grpSp>
        <p:nvGrpSpPr>
          <p:cNvPr id="7" name="Group 1130"/>
          <p:cNvGrpSpPr>
            <a:grpSpLocks/>
          </p:cNvGrpSpPr>
          <p:nvPr/>
        </p:nvGrpSpPr>
        <p:grpSpPr bwMode="auto">
          <a:xfrm rot="5400000">
            <a:off x="2498725" y="1233488"/>
            <a:ext cx="2012950" cy="1479550"/>
            <a:chOff x="238" y="891"/>
            <a:chExt cx="2097" cy="1873"/>
          </a:xfrm>
        </p:grpSpPr>
        <p:grpSp>
          <p:nvGrpSpPr>
            <p:cNvPr id="19617" name="Group 1131"/>
            <p:cNvGrpSpPr>
              <a:grpSpLocks/>
            </p:cNvGrpSpPr>
            <p:nvPr/>
          </p:nvGrpSpPr>
          <p:grpSpPr bwMode="auto">
            <a:xfrm>
              <a:off x="711" y="891"/>
              <a:ext cx="1624" cy="464"/>
              <a:chOff x="659" y="920"/>
              <a:chExt cx="1624" cy="464"/>
            </a:xfrm>
          </p:grpSpPr>
          <p:sp>
            <p:nvSpPr>
              <p:cNvPr id="19633" name="AutoShape 1132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34" name="AutoShape 1133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35" name="AutoShape 1134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36" name="AutoShape 1135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618" name="Group 1136"/>
            <p:cNvGrpSpPr>
              <a:grpSpLocks/>
            </p:cNvGrpSpPr>
            <p:nvPr/>
          </p:nvGrpSpPr>
          <p:grpSpPr bwMode="auto">
            <a:xfrm>
              <a:off x="553" y="1361"/>
              <a:ext cx="1624" cy="464"/>
              <a:chOff x="659" y="920"/>
              <a:chExt cx="1624" cy="464"/>
            </a:xfrm>
          </p:grpSpPr>
          <p:sp>
            <p:nvSpPr>
              <p:cNvPr id="19629" name="AutoShape 1137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30" name="AutoShape 1138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31" name="AutoShape 1139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32" name="AutoShape 1140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619" name="Group 1141"/>
            <p:cNvGrpSpPr>
              <a:grpSpLocks/>
            </p:cNvGrpSpPr>
            <p:nvPr/>
          </p:nvGrpSpPr>
          <p:grpSpPr bwMode="auto">
            <a:xfrm>
              <a:off x="395" y="1830"/>
              <a:ext cx="1624" cy="464"/>
              <a:chOff x="659" y="920"/>
              <a:chExt cx="1624" cy="464"/>
            </a:xfrm>
          </p:grpSpPr>
          <p:sp>
            <p:nvSpPr>
              <p:cNvPr id="19625" name="AutoShape 1142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26" name="AutoShape 1143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27" name="AutoShape 1144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28" name="AutoShape 1145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620" name="Group 1146"/>
            <p:cNvGrpSpPr>
              <a:grpSpLocks/>
            </p:cNvGrpSpPr>
            <p:nvPr/>
          </p:nvGrpSpPr>
          <p:grpSpPr bwMode="auto">
            <a:xfrm>
              <a:off x="238" y="2300"/>
              <a:ext cx="1624" cy="464"/>
              <a:chOff x="659" y="920"/>
              <a:chExt cx="1624" cy="464"/>
            </a:xfrm>
          </p:grpSpPr>
          <p:sp>
            <p:nvSpPr>
              <p:cNvPr id="19621" name="AutoShape 1147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22" name="AutoShape 1148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23" name="AutoShape 1149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24" name="AutoShape 1150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</p:grpSp>
      <p:grpSp>
        <p:nvGrpSpPr>
          <p:cNvPr id="12" name="Group 1172"/>
          <p:cNvGrpSpPr>
            <a:grpSpLocks/>
          </p:cNvGrpSpPr>
          <p:nvPr/>
        </p:nvGrpSpPr>
        <p:grpSpPr bwMode="auto">
          <a:xfrm rot="5400000">
            <a:off x="2867025" y="1211263"/>
            <a:ext cx="2012950" cy="1479550"/>
            <a:chOff x="238" y="891"/>
            <a:chExt cx="2097" cy="1873"/>
          </a:xfrm>
        </p:grpSpPr>
        <p:grpSp>
          <p:nvGrpSpPr>
            <p:cNvPr id="19597" name="Group 1173"/>
            <p:cNvGrpSpPr>
              <a:grpSpLocks/>
            </p:cNvGrpSpPr>
            <p:nvPr/>
          </p:nvGrpSpPr>
          <p:grpSpPr bwMode="auto">
            <a:xfrm>
              <a:off x="711" y="891"/>
              <a:ext cx="1624" cy="464"/>
              <a:chOff x="659" y="920"/>
              <a:chExt cx="1624" cy="464"/>
            </a:xfrm>
          </p:grpSpPr>
          <p:sp>
            <p:nvSpPr>
              <p:cNvPr id="19613" name="AutoShape 1174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14" name="AutoShape 1175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15" name="AutoShape 1176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16" name="AutoShape 1177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598" name="Group 1178"/>
            <p:cNvGrpSpPr>
              <a:grpSpLocks/>
            </p:cNvGrpSpPr>
            <p:nvPr/>
          </p:nvGrpSpPr>
          <p:grpSpPr bwMode="auto">
            <a:xfrm>
              <a:off x="553" y="1361"/>
              <a:ext cx="1624" cy="464"/>
              <a:chOff x="659" y="920"/>
              <a:chExt cx="1624" cy="464"/>
            </a:xfrm>
          </p:grpSpPr>
          <p:sp>
            <p:nvSpPr>
              <p:cNvPr id="19609" name="AutoShape 1179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10" name="AutoShape 1180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11" name="AutoShape 1181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12" name="AutoShape 1182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599" name="Group 1183"/>
            <p:cNvGrpSpPr>
              <a:grpSpLocks/>
            </p:cNvGrpSpPr>
            <p:nvPr/>
          </p:nvGrpSpPr>
          <p:grpSpPr bwMode="auto">
            <a:xfrm>
              <a:off x="395" y="1830"/>
              <a:ext cx="1624" cy="464"/>
              <a:chOff x="659" y="920"/>
              <a:chExt cx="1624" cy="464"/>
            </a:xfrm>
          </p:grpSpPr>
          <p:sp>
            <p:nvSpPr>
              <p:cNvPr id="19605" name="AutoShape 1184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06" name="AutoShape 1185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07" name="AutoShape 1186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08" name="AutoShape 1187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600" name="Group 1188"/>
            <p:cNvGrpSpPr>
              <a:grpSpLocks/>
            </p:cNvGrpSpPr>
            <p:nvPr/>
          </p:nvGrpSpPr>
          <p:grpSpPr bwMode="auto">
            <a:xfrm>
              <a:off x="238" y="2300"/>
              <a:ext cx="1624" cy="464"/>
              <a:chOff x="659" y="920"/>
              <a:chExt cx="1624" cy="464"/>
            </a:xfrm>
          </p:grpSpPr>
          <p:sp>
            <p:nvSpPr>
              <p:cNvPr id="19601" name="AutoShape 1189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02" name="AutoShape 1190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03" name="AutoShape 1191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604" name="AutoShape 1192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</p:grpSp>
      <p:grpSp>
        <p:nvGrpSpPr>
          <p:cNvPr id="17" name="Group 1193"/>
          <p:cNvGrpSpPr>
            <a:grpSpLocks/>
          </p:cNvGrpSpPr>
          <p:nvPr/>
        </p:nvGrpSpPr>
        <p:grpSpPr bwMode="auto">
          <a:xfrm rot="5400000">
            <a:off x="3270250" y="1189038"/>
            <a:ext cx="2012950" cy="1479550"/>
            <a:chOff x="238" y="891"/>
            <a:chExt cx="2097" cy="1873"/>
          </a:xfrm>
        </p:grpSpPr>
        <p:grpSp>
          <p:nvGrpSpPr>
            <p:cNvPr id="19577" name="Group 1194"/>
            <p:cNvGrpSpPr>
              <a:grpSpLocks/>
            </p:cNvGrpSpPr>
            <p:nvPr/>
          </p:nvGrpSpPr>
          <p:grpSpPr bwMode="auto">
            <a:xfrm>
              <a:off x="711" y="891"/>
              <a:ext cx="1624" cy="464"/>
              <a:chOff x="659" y="920"/>
              <a:chExt cx="1624" cy="464"/>
            </a:xfrm>
          </p:grpSpPr>
          <p:sp>
            <p:nvSpPr>
              <p:cNvPr id="19593" name="AutoShape 1195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94" name="AutoShape 1196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95" name="AutoShape 1197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96" name="AutoShape 1198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578" name="Group 1199"/>
            <p:cNvGrpSpPr>
              <a:grpSpLocks/>
            </p:cNvGrpSpPr>
            <p:nvPr/>
          </p:nvGrpSpPr>
          <p:grpSpPr bwMode="auto">
            <a:xfrm>
              <a:off x="553" y="1361"/>
              <a:ext cx="1624" cy="464"/>
              <a:chOff x="659" y="920"/>
              <a:chExt cx="1624" cy="464"/>
            </a:xfrm>
          </p:grpSpPr>
          <p:sp>
            <p:nvSpPr>
              <p:cNvPr id="19589" name="AutoShape 1200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90" name="AutoShape 1201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91" name="AutoShape 1202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92" name="AutoShape 1203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579" name="Group 1204"/>
            <p:cNvGrpSpPr>
              <a:grpSpLocks/>
            </p:cNvGrpSpPr>
            <p:nvPr/>
          </p:nvGrpSpPr>
          <p:grpSpPr bwMode="auto">
            <a:xfrm>
              <a:off x="395" y="1830"/>
              <a:ext cx="1624" cy="464"/>
              <a:chOff x="659" y="920"/>
              <a:chExt cx="1624" cy="464"/>
            </a:xfrm>
          </p:grpSpPr>
          <p:sp>
            <p:nvSpPr>
              <p:cNvPr id="19585" name="AutoShape 1205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86" name="AutoShape 1206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87" name="AutoShape 1207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88" name="AutoShape 1208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580" name="Group 1209"/>
            <p:cNvGrpSpPr>
              <a:grpSpLocks/>
            </p:cNvGrpSpPr>
            <p:nvPr/>
          </p:nvGrpSpPr>
          <p:grpSpPr bwMode="auto">
            <a:xfrm>
              <a:off x="238" y="2300"/>
              <a:ext cx="1624" cy="464"/>
              <a:chOff x="659" y="920"/>
              <a:chExt cx="1624" cy="464"/>
            </a:xfrm>
          </p:grpSpPr>
          <p:sp>
            <p:nvSpPr>
              <p:cNvPr id="19581" name="AutoShape 1210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82" name="AutoShape 1211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83" name="AutoShape 1212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84" name="AutoShape 1213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</p:grpSp>
      <p:grpSp>
        <p:nvGrpSpPr>
          <p:cNvPr id="22" name="Group 1214"/>
          <p:cNvGrpSpPr>
            <a:grpSpLocks/>
          </p:cNvGrpSpPr>
          <p:nvPr/>
        </p:nvGrpSpPr>
        <p:grpSpPr bwMode="auto">
          <a:xfrm rot="5400000">
            <a:off x="3679825" y="1177925"/>
            <a:ext cx="2012950" cy="1479550"/>
            <a:chOff x="238" y="891"/>
            <a:chExt cx="2097" cy="1873"/>
          </a:xfrm>
        </p:grpSpPr>
        <p:grpSp>
          <p:nvGrpSpPr>
            <p:cNvPr id="19557" name="Group 1215"/>
            <p:cNvGrpSpPr>
              <a:grpSpLocks/>
            </p:cNvGrpSpPr>
            <p:nvPr/>
          </p:nvGrpSpPr>
          <p:grpSpPr bwMode="auto">
            <a:xfrm>
              <a:off x="711" y="891"/>
              <a:ext cx="1624" cy="464"/>
              <a:chOff x="659" y="920"/>
              <a:chExt cx="1624" cy="464"/>
            </a:xfrm>
          </p:grpSpPr>
          <p:sp>
            <p:nvSpPr>
              <p:cNvPr id="19573" name="AutoShape 1216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74" name="AutoShape 1217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75" name="AutoShape 1218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76" name="AutoShape 1219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558" name="Group 1220"/>
            <p:cNvGrpSpPr>
              <a:grpSpLocks/>
            </p:cNvGrpSpPr>
            <p:nvPr/>
          </p:nvGrpSpPr>
          <p:grpSpPr bwMode="auto">
            <a:xfrm>
              <a:off x="553" y="1361"/>
              <a:ext cx="1624" cy="464"/>
              <a:chOff x="659" y="920"/>
              <a:chExt cx="1624" cy="464"/>
            </a:xfrm>
          </p:grpSpPr>
          <p:sp>
            <p:nvSpPr>
              <p:cNvPr id="19569" name="AutoShape 1221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70" name="AutoShape 1222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71" name="AutoShape 1223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72" name="AutoShape 1224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559" name="Group 1225"/>
            <p:cNvGrpSpPr>
              <a:grpSpLocks/>
            </p:cNvGrpSpPr>
            <p:nvPr/>
          </p:nvGrpSpPr>
          <p:grpSpPr bwMode="auto">
            <a:xfrm>
              <a:off x="395" y="1830"/>
              <a:ext cx="1624" cy="464"/>
              <a:chOff x="659" y="920"/>
              <a:chExt cx="1624" cy="464"/>
            </a:xfrm>
          </p:grpSpPr>
          <p:sp>
            <p:nvSpPr>
              <p:cNvPr id="19565" name="AutoShape 1226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66" name="AutoShape 1227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67" name="AutoShape 1228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68" name="AutoShape 1229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560" name="Group 1230"/>
            <p:cNvGrpSpPr>
              <a:grpSpLocks/>
            </p:cNvGrpSpPr>
            <p:nvPr/>
          </p:nvGrpSpPr>
          <p:grpSpPr bwMode="auto">
            <a:xfrm>
              <a:off x="238" y="2300"/>
              <a:ext cx="1624" cy="464"/>
              <a:chOff x="659" y="920"/>
              <a:chExt cx="1624" cy="464"/>
            </a:xfrm>
          </p:grpSpPr>
          <p:sp>
            <p:nvSpPr>
              <p:cNvPr id="19561" name="AutoShape 1231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62" name="AutoShape 1232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63" name="AutoShape 1233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64" name="AutoShape 1234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</p:grpSp>
      <p:grpSp>
        <p:nvGrpSpPr>
          <p:cNvPr id="27" name="Group 1235"/>
          <p:cNvGrpSpPr>
            <a:grpSpLocks/>
          </p:cNvGrpSpPr>
          <p:nvPr/>
        </p:nvGrpSpPr>
        <p:grpSpPr bwMode="auto">
          <a:xfrm rot="5400000">
            <a:off x="4083050" y="1155700"/>
            <a:ext cx="2012950" cy="1479550"/>
            <a:chOff x="238" y="891"/>
            <a:chExt cx="2097" cy="1873"/>
          </a:xfrm>
        </p:grpSpPr>
        <p:grpSp>
          <p:nvGrpSpPr>
            <p:cNvPr id="19537" name="Group 1236"/>
            <p:cNvGrpSpPr>
              <a:grpSpLocks/>
            </p:cNvGrpSpPr>
            <p:nvPr/>
          </p:nvGrpSpPr>
          <p:grpSpPr bwMode="auto">
            <a:xfrm>
              <a:off x="711" y="891"/>
              <a:ext cx="1624" cy="464"/>
              <a:chOff x="659" y="920"/>
              <a:chExt cx="1624" cy="464"/>
            </a:xfrm>
          </p:grpSpPr>
          <p:sp>
            <p:nvSpPr>
              <p:cNvPr id="19553" name="AutoShape 1237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54" name="AutoShape 1238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55" name="AutoShape 1239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56" name="AutoShape 1240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538" name="Group 1241"/>
            <p:cNvGrpSpPr>
              <a:grpSpLocks/>
            </p:cNvGrpSpPr>
            <p:nvPr/>
          </p:nvGrpSpPr>
          <p:grpSpPr bwMode="auto">
            <a:xfrm>
              <a:off x="553" y="1361"/>
              <a:ext cx="1624" cy="464"/>
              <a:chOff x="659" y="920"/>
              <a:chExt cx="1624" cy="464"/>
            </a:xfrm>
          </p:grpSpPr>
          <p:sp>
            <p:nvSpPr>
              <p:cNvPr id="19549" name="AutoShape 1242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50" name="AutoShape 1243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51" name="AutoShape 1244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52" name="AutoShape 1245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539" name="Group 1246"/>
            <p:cNvGrpSpPr>
              <a:grpSpLocks/>
            </p:cNvGrpSpPr>
            <p:nvPr/>
          </p:nvGrpSpPr>
          <p:grpSpPr bwMode="auto">
            <a:xfrm>
              <a:off x="395" y="1830"/>
              <a:ext cx="1624" cy="464"/>
              <a:chOff x="659" y="920"/>
              <a:chExt cx="1624" cy="464"/>
            </a:xfrm>
          </p:grpSpPr>
          <p:sp>
            <p:nvSpPr>
              <p:cNvPr id="19545" name="AutoShape 1247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46" name="AutoShape 1248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47" name="AutoShape 1249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48" name="AutoShape 1250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540" name="Group 1251"/>
            <p:cNvGrpSpPr>
              <a:grpSpLocks/>
            </p:cNvGrpSpPr>
            <p:nvPr/>
          </p:nvGrpSpPr>
          <p:grpSpPr bwMode="auto">
            <a:xfrm>
              <a:off x="238" y="2300"/>
              <a:ext cx="1624" cy="464"/>
              <a:chOff x="659" y="920"/>
              <a:chExt cx="1624" cy="464"/>
            </a:xfrm>
          </p:grpSpPr>
          <p:sp>
            <p:nvSpPr>
              <p:cNvPr id="19541" name="AutoShape 1252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42" name="AutoShape 1253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43" name="AutoShape 1254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44" name="AutoShape 1255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</p:grpSp>
      <p:grpSp>
        <p:nvGrpSpPr>
          <p:cNvPr id="192" name="Group 1256"/>
          <p:cNvGrpSpPr>
            <a:grpSpLocks/>
          </p:cNvGrpSpPr>
          <p:nvPr/>
        </p:nvGrpSpPr>
        <p:grpSpPr bwMode="auto">
          <a:xfrm rot="5400000">
            <a:off x="4467225" y="1144588"/>
            <a:ext cx="2012950" cy="1479550"/>
            <a:chOff x="238" y="891"/>
            <a:chExt cx="2097" cy="1873"/>
          </a:xfrm>
        </p:grpSpPr>
        <p:grpSp>
          <p:nvGrpSpPr>
            <p:cNvPr id="19517" name="Group 1257"/>
            <p:cNvGrpSpPr>
              <a:grpSpLocks/>
            </p:cNvGrpSpPr>
            <p:nvPr/>
          </p:nvGrpSpPr>
          <p:grpSpPr bwMode="auto">
            <a:xfrm>
              <a:off x="711" y="891"/>
              <a:ext cx="1624" cy="464"/>
              <a:chOff x="659" y="920"/>
              <a:chExt cx="1624" cy="464"/>
            </a:xfrm>
          </p:grpSpPr>
          <p:sp>
            <p:nvSpPr>
              <p:cNvPr id="19533" name="AutoShape 1258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34" name="AutoShape 1259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35" name="AutoShape 1260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36" name="AutoShape 1261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518" name="Group 1262"/>
            <p:cNvGrpSpPr>
              <a:grpSpLocks/>
            </p:cNvGrpSpPr>
            <p:nvPr/>
          </p:nvGrpSpPr>
          <p:grpSpPr bwMode="auto">
            <a:xfrm>
              <a:off x="553" y="1361"/>
              <a:ext cx="1624" cy="464"/>
              <a:chOff x="659" y="920"/>
              <a:chExt cx="1624" cy="464"/>
            </a:xfrm>
          </p:grpSpPr>
          <p:sp>
            <p:nvSpPr>
              <p:cNvPr id="19529" name="AutoShape 1263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30" name="AutoShape 1264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31" name="AutoShape 1265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32" name="AutoShape 1266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519" name="Group 1267"/>
            <p:cNvGrpSpPr>
              <a:grpSpLocks/>
            </p:cNvGrpSpPr>
            <p:nvPr/>
          </p:nvGrpSpPr>
          <p:grpSpPr bwMode="auto">
            <a:xfrm>
              <a:off x="395" y="1830"/>
              <a:ext cx="1624" cy="464"/>
              <a:chOff x="659" y="920"/>
              <a:chExt cx="1624" cy="464"/>
            </a:xfrm>
          </p:grpSpPr>
          <p:sp>
            <p:nvSpPr>
              <p:cNvPr id="19525" name="AutoShape 1268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26" name="AutoShape 1269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27" name="AutoShape 1270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28" name="AutoShape 1271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520" name="Group 1272"/>
            <p:cNvGrpSpPr>
              <a:grpSpLocks/>
            </p:cNvGrpSpPr>
            <p:nvPr/>
          </p:nvGrpSpPr>
          <p:grpSpPr bwMode="auto">
            <a:xfrm>
              <a:off x="238" y="2300"/>
              <a:ext cx="1624" cy="464"/>
              <a:chOff x="659" y="920"/>
              <a:chExt cx="1624" cy="464"/>
            </a:xfrm>
          </p:grpSpPr>
          <p:sp>
            <p:nvSpPr>
              <p:cNvPr id="19521" name="AutoShape 1273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22" name="AutoShape 1274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23" name="AutoShape 1275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24" name="AutoShape 1276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</p:grpSp>
      <p:grpSp>
        <p:nvGrpSpPr>
          <p:cNvPr id="197" name="Group 1298"/>
          <p:cNvGrpSpPr>
            <a:grpSpLocks/>
          </p:cNvGrpSpPr>
          <p:nvPr/>
        </p:nvGrpSpPr>
        <p:grpSpPr bwMode="auto">
          <a:xfrm rot="5400000">
            <a:off x="4873625" y="1122363"/>
            <a:ext cx="2012950" cy="1479550"/>
            <a:chOff x="238" y="891"/>
            <a:chExt cx="2097" cy="1873"/>
          </a:xfrm>
        </p:grpSpPr>
        <p:grpSp>
          <p:nvGrpSpPr>
            <p:cNvPr id="19497" name="Group 1299"/>
            <p:cNvGrpSpPr>
              <a:grpSpLocks/>
            </p:cNvGrpSpPr>
            <p:nvPr/>
          </p:nvGrpSpPr>
          <p:grpSpPr bwMode="auto">
            <a:xfrm>
              <a:off x="711" y="891"/>
              <a:ext cx="1624" cy="464"/>
              <a:chOff x="659" y="920"/>
              <a:chExt cx="1624" cy="464"/>
            </a:xfrm>
          </p:grpSpPr>
          <p:sp>
            <p:nvSpPr>
              <p:cNvPr id="19513" name="AutoShape 1300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14" name="AutoShape 1301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15" name="AutoShape 1302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16" name="AutoShape 1303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498" name="Group 1304"/>
            <p:cNvGrpSpPr>
              <a:grpSpLocks/>
            </p:cNvGrpSpPr>
            <p:nvPr/>
          </p:nvGrpSpPr>
          <p:grpSpPr bwMode="auto">
            <a:xfrm>
              <a:off x="553" y="1361"/>
              <a:ext cx="1624" cy="464"/>
              <a:chOff x="659" y="920"/>
              <a:chExt cx="1624" cy="464"/>
            </a:xfrm>
          </p:grpSpPr>
          <p:sp>
            <p:nvSpPr>
              <p:cNvPr id="19509" name="AutoShape 1305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10" name="AutoShape 1306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11" name="AutoShape 1307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12" name="AutoShape 1308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499" name="Group 1309"/>
            <p:cNvGrpSpPr>
              <a:grpSpLocks/>
            </p:cNvGrpSpPr>
            <p:nvPr/>
          </p:nvGrpSpPr>
          <p:grpSpPr bwMode="auto">
            <a:xfrm>
              <a:off x="395" y="1830"/>
              <a:ext cx="1624" cy="464"/>
              <a:chOff x="659" y="920"/>
              <a:chExt cx="1624" cy="464"/>
            </a:xfrm>
          </p:grpSpPr>
          <p:sp>
            <p:nvSpPr>
              <p:cNvPr id="19505" name="AutoShape 1310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06" name="AutoShape 1311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07" name="AutoShape 1312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08" name="AutoShape 1313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500" name="Group 1314"/>
            <p:cNvGrpSpPr>
              <a:grpSpLocks/>
            </p:cNvGrpSpPr>
            <p:nvPr/>
          </p:nvGrpSpPr>
          <p:grpSpPr bwMode="auto">
            <a:xfrm>
              <a:off x="238" y="2300"/>
              <a:ext cx="1624" cy="464"/>
              <a:chOff x="659" y="920"/>
              <a:chExt cx="1624" cy="464"/>
            </a:xfrm>
          </p:grpSpPr>
          <p:sp>
            <p:nvSpPr>
              <p:cNvPr id="19501" name="AutoShape 1315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02" name="AutoShape 1316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03" name="AutoShape 1317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504" name="AutoShape 1318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</p:grpSp>
      <p:grpSp>
        <p:nvGrpSpPr>
          <p:cNvPr id="205" name="Group 1277"/>
          <p:cNvGrpSpPr>
            <a:grpSpLocks/>
          </p:cNvGrpSpPr>
          <p:nvPr/>
        </p:nvGrpSpPr>
        <p:grpSpPr bwMode="auto">
          <a:xfrm rot="5400000">
            <a:off x="5275263" y="1089025"/>
            <a:ext cx="2012950" cy="1479550"/>
            <a:chOff x="238" y="891"/>
            <a:chExt cx="2097" cy="1873"/>
          </a:xfrm>
        </p:grpSpPr>
        <p:grpSp>
          <p:nvGrpSpPr>
            <p:cNvPr id="19477" name="Group 1278"/>
            <p:cNvGrpSpPr>
              <a:grpSpLocks/>
            </p:cNvGrpSpPr>
            <p:nvPr/>
          </p:nvGrpSpPr>
          <p:grpSpPr bwMode="auto">
            <a:xfrm>
              <a:off x="711" y="891"/>
              <a:ext cx="1624" cy="464"/>
              <a:chOff x="659" y="920"/>
              <a:chExt cx="1624" cy="464"/>
            </a:xfrm>
          </p:grpSpPr>
          <p:sp>
            <p:nvSpPr>
              <p:cNvPr id="19493" name="AutoShape 1279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494" name="AutoShape 1280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495" name="AutoShape 1281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496" name="AutoShape 1282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478" name="Group 1283"/>
            <p:cNvGrpSpPr>
              <a:grpSpLocks/>
            </p:cNvGrpSpPr>
            <p:nvPr/>
          </p:nvGrpSpPr>
          <p:grpSpPr bwMode="auto">
            <a:xfrm>
              <a:off x="553" y="1361"/>
              <a:ext cx="1624" cy="464"/>
              <a:chOff x="659" y="920"/>
              <a:chExt cx="1624" cy="464"/>
            </a:xfrm>
          </p:grpSpPr>
          <p:sp>
            <p:nvSpPr>
              <p:cNvPr id="19489" name="AutoShape 1284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490" name="AutoShape 1285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491" name="AutoShape 1286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492" name="AutoShape 1287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479" name="Group 1288"/>
            <p:cNvGrpSpPr>
              <a:grpSpLocks/>
            </p:cNvGrpSpPr>
            <p:nvPr/>
          </p:nvGrpSpPr>
          <p:grpSpPr bwMode="auto">
            <a:xfrm>
              <a:off x="395" y="1830"/>
              <a:ext cx="1624" cy="464"/>
              <a:chOff x="659" y="920"/>
              <a:chExt cx="1624" cy="464"/>
            </a:xfrm>
          </p:grpSpPr>
          <p:sp>
            <p:nvSpPr>
              <p:cNvPr id="19485" name="AutoShape 1289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486" name="AutoShape 1290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487" name="AutoShape 1291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488" name="AutoShape 1292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19480" name="Group 1293"/>
            <p:cNvGrpSpPr>
              <a:grpSpLocks/>
            </p:cNvGrpSpPr>
            <p:nvPr/>
          </p:nvGrpSpPr>
          <p:grpSpPr bwMode="auto">
            <a:xfrm>
              <a:off x="238" y="2300"/>
              <a:ext cx="1624" cy="464"/>
              <a:chOff x="659" y="920"/>
              <a:chExt cx="1624" cy="464"/>
            </a:xfrm>
          </p:grpSpPr>
          <p:sp>
            <p:nvSpPr>
              <p:cNvPr id="19481" name="AutoShape 1294"/>
              <p:cNvSpPr>
                <a:spLocks noChangeArrowheads="1"/>
              </p:cNvSpPr>
              <p:nvPr/>
            </p:nvSpPr>
            <p:spPr bwMode="auto">
              <a:xfrm>
                <a:off x="65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482" name="AutoShape 1295"/>
              <p:cNvSpPr>
                <a:spLocks noChangeArrowheads="1"/>
              </p:cNvSpPr>
              <p:nvPr/>
            </p:nvSpPr>
            <p:spPr bwMode="auto">
              <a:xfrm>
                <a:off x="1029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483" name="AutoShape 1296"/>
              <p:cNvSpPr>
                <a:spLocks noChangeArrowheads="1"/>
              </p:cNvSpPr>
              <p:nvPr/>
            </p:nvSpPr>
            <p:spPr bwMode="auto">
              <a:xfrm>
                <a:off x="1398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19484" name="AutoShape 1297"/>
              <p:cNvSpPr>
                <a:spLocks noChangeArrowheads="1"/>
              </p:cNvSpPr>
              <p:nvPr/>
            </p:nvSpPr>
            <p:spPr bwMode="auto">
              <a:xfrm>
                <a:off x="1767" y="920"/>
                <a:ext cx="516" cy="464"/>
              </a:xfrm>
              <a:prstGeom prst="parallelogram">
                <a:avLst>
                  <a:gd name="adj" fmla="val 33290"/>
                </a:avLst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</p:grpSp>
      <p:sp>
        <p:nvSpPr>
          <p:cNvPr id="19471" name="Line 1362"/>
          <p:cNvSpPr>
            <a:spLocks noChangeShapeType="1"/>
          </p:cNvSpPr>
          <p:nvPr/>
        </p:nvSpPr>
        <p:spPr bwMode="auto">
          <a:xfrm flipV="1">
            <a:off x="2236788" y="2233613"/>
            <a:ext cx="3348037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19" name="Text Box 1363"/>
          <p:cNvSpPr txBox="1">
            <a:spLocks noChangeArrowheads="1"/>
          </p:cNvSpPr>
          <p:nvPr/>
        </p:nvSpPr>
        <p:spPr bwMode="auto">
          <a:xfrm>
            <a:off x="5511800" y="2003425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Time</a:t>
            </a:r>
          </a:p>
        </p:txBody>
      </p:sp>
      <p:sp>
        <p:nvSpPr>
          <p:cNvPr id="19473" name="Line 1364"/>
          <p:cNvSpPr>
            <a:spLocks noChangeShapeType="1"/>
          </p:cNvSpPr>
          <p:nvPr/>
        </p:nvSpPr>
        <p:spPr bwMode="auto">
          <a:xfrm flipH="1" flipV="1">
            <a:off x="2244725" y="2432050"/>
            <a:ext cx="1673225" cy="706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Line 1365"/>
          <p:cNvSpPr>
            <a:spLocks noChangeShapeType="1"/>
          </p:cNvSpPr>
          <p:nvPr/>
        </p:nvSpPr>
        <p:spPr bwMode="auto">
          <a:xfrm flipV="1">
            <a:off x="2249488" y="827088"/>
            <a:ext cx="0" cy="1592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22" name="Text Box 1366"/>
          <p:cNvSpPr txBox="1">
            <a:spLocks noChangeArrowheads="1"/>
          </p:cNvSpPr>
          <p:nvPr/>
        </p:nvSpPr>
        <p:spPr bwMode="auto">
          <a:xfrm rot="1236549">
            <a:off x="2212975" y="2660650"/>
            <a:ext cx="109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Space</a:t>
            </a:r>
          </a:p>
        </p:txBody>
      </p:sp>
      <p:sp>
        <p:nvSpPr>
          <p:cNvPr id="72023" name="Text Box 1367"/>
          <p:cNvSpPr txBox="1">
            <a:spLocks noChangeArrowheads="1"/>
          </p:cNvSpPr>
          <p:nvPr/>
        </p:nvSpPr>
        <p:spPr bwMode="auto">
          <a:xfrm rot="5400000">
            <a:off x="1508919" y="1483519"/>
            <a:ext cx="109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Space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580E5511-2789-495C-9712-0BC2658F7D27}" type="slidenum">
              <a:rPr lang="en-US" smtClean="0">
                <a:ea typeface="ＭＳ Ｐゴシック"/>
              </a:rPr>
              <a:pPr/>
              <a:t>13</a:t>
            </a:fld>
            <a:endParaRPr lang="en-US" smtClean="0">
              <a:ea typeface="ＭＳ Ｐゴシック"/>
            </a:endParaRPr>
          </a:p>
        </p:txBody>
      </p:sp>
      <p:sp>
        <p:nvSpPr>
          <p:cNvPr id="2048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/>
              </a:rPr>
              <a:t>Defining the Partitioned Environment</a:t>
            </a:r>
          </a:p>
        </p:txBody>
      </p:sp>
      <p:sp>
        <p:nvSpPr>
          <p:cNvPr id="1639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281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charset="-128"/>
              </a:rPr>
              <a:t>Our new abstraction: Cell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A user-level software component, with guaranteed resources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Is it a process?  Is it a Virtual Private Machine? Neither, Both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Different from Typical Virtual Machine Environment which duplicates many Systems components in each VM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charset="-128"/>
              </a:rPr>
              <a:t>Properties of a Cel</a:t>
            </a:r>
            <a:r>
              <a:rPr lang="en-US" dirty="0" smtClean="0">
                <a:ea typeface="ＭＳ Ｐゴシック" charset="-128"/>
              </a:rPr>
              <a:t>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Has full control over resources it owns (“Bare Metal”)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Contains at least one address space (memory protection domain), but could contain more than one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Contains a set of secured channel endpoints to other Cells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Contains a security context which may protect and decrypt information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Interacts with trusted layers of OS (e.g. the “</a:t>
            </a:r>
            <a:r>
              <a:rPr lang="en-US" sz="2000" dirty="0" err="1" smtClean="0">
                <a:ea typeface="ＭＳ Ｐゴシック" charset="-128"/>
              </a:rPr>
              <a:t>NanoVisor</a:t>
            </a:r>
            <a:r>
              <a:rPr lang="en-US" sz="2000" dirty="0" smtClean="0">
                <a:ea typeface="ＭＳ Ｐゴシック" charset="-128"/>
              </a:rPr>
              <a:t>”) via a heavily </a:t>
            </a:r>
            <a:r>
              <a:rPr lang="en-US" sz="2000" dirty="0" err="1" smtClean="0">
                <a:ea typeface="ＭＳ Ｐゴシック" charset="-128"/>
              </a:rPr>
              <a:t>Paravirtualized</a:t>
            </a:r>
            <a:r>
              <a:rPr lang="en-US" sz="2000" dirty="0" smtClean="0">
                <a:ea typeface="ＭＳ Ｐゴシック" charset="-128"/>
              </a:rPr>
              <a:t> Interface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charset="-128"/>
              </a:rPr>
              <a:t>E.g. Manipulate address mappings without knowing format of page tables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charset="-128"/>
              </a:rPr>
              <a:t>When mapped to the hardware, a cell gets: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Gang-schedule hardware thread resources (“Harts”)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Guaranteed fractions of other physical resources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charset="-128"/>
              </a:rPr>
              <a:t>Physical Pages (DRAM), Cache partitions, memory bandwidth, power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Guaranteed fractions of system services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7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404100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Resource Composition</a:t>
            </a:r>
          </a:p>
        </p:txBody>
      </p:sp>
      <p:sp>
        <p:nvSpPr>
          <p:cNvPr id="59666" name="Rectangle 274"/>
          <p:cNvSpPr>
            <a:spLocks noGrp="1" noChangeArrowheads="1"/>
          </p:cNvSpPr>
          <p:nvPr>
            <p:ph type="body" idx="1"/>
          </p:nvPr>
        </p:nvSpPr>
        <p:spPr>
          <a:xfrm>
            <a:off x="215900" y="2590800"/>
            <a:ext cx="8712200" cy="4191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Component-based model of computation</a:t>
            </a:r>
          </a:p>
          <a:p>
            <a:pPr lvl="1">
              <a:defRPr/>
            </a:pPr>
            <a:r>
              <a:rPr lang="en-US" dirty="0" smtClean="0"/>
              <a:t>Applications consist of interacting components</a:t>
            </a:r>
          </a:p>
          <a:p>
            <a:pPr lvl="1">
              <a:defRPr/>
            </a:pPr>
            <a:r>
              <a:rPr lang="en-US" dirty="0" smtClean="0"/>
              <a:t>Produces </a:t>
            </a:r>
            <a:r>
              <a:rPr lang="en-US" dirty="0" err="1" smtClean="0"/>
              <a:t>composable</a:t>
            </a:r>
            <a:r>
              <a:rPr lang="en-US" dirty="0" smtClean="0"/>
              <a:t>: Performance, Interfaces, Security</a:t>
            </a:r>
          </a:p>
          <a:p>
            <a:pPr>
              <a:defRPr/>
            </a:pPr>
            <a:r>
              <a:rPr lang="en-US" dirty="0" err="1" smtClean="0"/>
              <a:t>CoResident</a:t>
            </a:r>
            <a:r>
              <a:rPr lang="en-US" dirty="0" smtClean="0"/>
              <a:t> Cells </a:t>
            </a:r>
            <a:r>
              <a:rPr lang="en-US" dirty="0" smtClean="0">
                <a:sym typeface="Symbol" pitchFamily="18" charset="2"/>
              </a:rPr>
              <a:t> fast inter-domain communication</a:t>
            </a:r>
          </a:p>
          <a:p>
            <a:pPr lvl="1">
              <a:defRPr/>
            </a:pPr>
            <a:r>
              <a:rPr lang="en-US" dirty="0" smtClean="0">
                <a:sym typeface="Symbol" pitchFamily="18" charset="2"/>
              </a:rPr>
              <a:t>Could use hardware acceleration for fast secure messaging </a:t>
            </a:r>
          </a:p>
          <a:p>
            <a:pPr lvl="1">
              <a:defRPr/>
            </a:pPr>
            <a:r>
              <a:rPr lang="en-US" dirty="0" smtClean="0">
                <a:sym typeface="Symbol" pitchFamily="18" charset="2"/>
              </a:rPr>
              <a:t>Applications could be split into mutually distrusting partitions w/ controlled communication (echoes of Kernels)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Fast Parallel Computation within Cells</a:t>
            </a:r>
          </a:p>
          <a:p>
            <a:pPr lvl="1">
              <a:defRPr/>
            </a:pPr>
            <a:r>
              <a:rPr lang="en-US" dirty="0" smtClean="0">
                <a:sym typeface="Symbol" pitchFamily="18" charset="2"/>
              </a:rPr>
              <a:t>Protection of computing resources not required within partition</a:t>
            </a:r>
          </a:p>
          <a:p>
            <a:pPr lvl="2">
              <a:defRPr/>
            </a:pPr>
            <a:r>
              <a:rPr lang="en-US" dirty="0" smtClean="0">
                <a:sym typeface="Symbol" pitchFamily="18" charset="2"/>
              </a:rPr>
              <a:t>High walls between partitions  anything goes within partition</a:t>
            </a:r>
          </a:p>
          <a:p>
            <a:pPr lvl="2">
              <a:defRPr/>
            </a:pPr>
            <a:r>
              <a:rPr lang="en-US" dirty="0" smtClean="0">
                <a:sym typeface="Symbol" pitchFamily="18" charset="2"/>
              </a:rPr>
              <a:t>Shared Memory/Message Passing/whatever within partition</a:t>
            </a:r>
            <a:endParaRPr lang="en-US" dirty="0" smtClean="0"/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1718CE0D-62A2-4B03-961A-99C61825B04E}" type="slidenum">
              <a:rPr lang="en-US" smtClean="0">
                <a:ea typeface="ＭＳ Ｐゴシック"/>
              </a:rPr>
              <a:pPr/>
              <a:t>14</a:t>
            </a:fld>
            <a:endParaRPr lang="en-US" smtClean="0">
              <a:ea typeface="ＭＳ Ｐゴシック"/>
            </a:endParaRPr>
          </a:p>
        </p:txBody>
      </p:sp>
      <p:sp>
        <p:nvSpPr>
          <p:cNvPr id="2150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grpSp>
        <p:nvGrpSpPr>
          <p:cNvPr id="21510" name="Group 268"/>
          <p:cNvGrpSpPr>
            <a:grpSpLocks/>
          </p:cNvGrpSpPr>
          <p:nvPr/>
        </p:nvGrpSpPr>
        <p:grpSpPr bwMode="auto">
          <a:xfrm>
            <a:off x="2959100" y="1090613"/>
            <a:ext cx="2876550" cy="1225550"/>
            <a:chOff x="1685" y="721"/>
            <a:chExt cx="1884" cy="798"/>
          </a:xfrm>
        </p:grpSpPr>
        <p:grpSp>
          <p:nvGrpSpPr>
            <p:cNvPr id="21585" name="Group 130"/>
            <p:cNvGrpSpPr>
              <a:grpSpLocks/>
            </p:cNvGrpSpPr>
            <p:nvPr/>
          </p:nvGrpSpPr>
          <p:grpSpPr bwMode="auto">
            <a:xfrm>
              <a:off x="1685" y="721"/>
              <a:ext cx="770" cy="798"/>
              <a:chOff x="2787" y="683"/>
              <a:chExt cx="770" cy="798"/>
            </a:xfrm>
          </p:grpSpPr>
          <p:sp>
            <p:nvSpPr>
              <p:cNvPr id="21595" name="AutoShape 131"/>
              <p:cNvSpPr>
                <a:spLocks noChangeArrowheads="1"/>
              </p:cNvSpPr>
              <p:nvPr/>
            </p:nvSpPr>
            <p:spPr bwMode="auto">
              <a:xfrm>
                <a:off x="2787" y="683"/>
                <a:ext cx="770" cy="79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96" name="Oval 132"/>
              <p:cNvSpPr>
                <a:spLocks noChangeArrowheads="1"/>
              </p:cNvSpPr>
              <p:nvPr/>
            </p:nvSpPr>
            <p:spPr bwMode="auto">
              <a:xfrm>
                <a:off x="3011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97" name="Oval 133"/>
              <p:cNvSpPr>
                <a:spLocks noChangeArrowheads="1"/>
              </p:cNvSpPr>
              <p:nvPr/>
            </p:nvSpPr>
            <p:spPr bwMode="auto">
              <a:xfrm>
                <a:off x="2832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98" name="Oval 134"/>
              <p:cNvSpPr>
                <a:spLocks noChangeArrowheads="1"/>
              </p:cNvSpPr>
              <p:nvPr/>
            </p:nvSpPr>
            <p:spPr bwMode="auto">
              <a:xfrm>
                <a:off x="3189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99" name="Oval 135"/>
              <p:cNvSpPr>
                <a:spLocks noChangeArrowheads="1"/>
              </p:cNvSpPr>
              <p:nvPr/>
            </p:nvSpPr>
            <p:spPr bwMode="auto">
              <a:xfrm>
                <a:off x="3368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600" name="Oval 136"/>
              <p:cNvSpPr>
                <a:spLocks noChangeArrowheads="1"/>
              </p:cNvSpPr>
              <p:nvPr/>
            </p:nvSpPr>
            <p:spPr bwMode="auto">
              <a:xfrm>
                <a:off x="3011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601" name="Oval 137"/>
              <p:cNvSpPr>
                <a:spLocks noChangeArrowheads="1"/>
              </p:cNvSpPr>
              <p:nvPr/>
            </p:nvSpPr>
            <p:spPr bwMode="auto">
              <a:xfrm>
                <a:off x="2832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602" name="Oval 138"/>
              <p:cNvSpPr>
                <a:spLocks noChangeArrowheads="1"/>
              </p:cNvSpPr>
              <p:nvPr/>
            </p:nvSpPr>
            <p:spPr bwMode="auto">
              <a:xfrm>
                <a:off x="3189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603" name="Oval 139"/>
              <p:cNvSpPr>
                <a:spLocks noChangeArrowheads="1"/>
              </p:cNvSpPr>
              <p:nvPr/>
            </p:nvSpPr>
            <p:spPr bwMode="auto">
              <a:xfrm>
                <a:off x="3368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604" name="Oval 140"/>
              <p:cNvSpPr>
                <a:spLocks noChangeArrowheads="1"/>
              </p:cNvSpPr>
              <p:nvPr/>
            </p:nvSpPr>
            <p:spPr bwMode="auto">
              <a:xfrm>
                <a:off x="3011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605" name="Oval 141"/>
              <p:cNvSpPr>
                <a:spLocks noChangeArrowheads="1"/>
              </p:cNvSpPr>
              <p:nvPr/>
            </p:nvSpPr>
            <p:spPr bwMode="auto">
              <a:xfrm>
                <a:off x="2832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606" name="Oval 142"/>
              <p:cNvSpPr>
                <a:spLocks noChangeArrowheads="1"/>
              </p:cNvSpPr>
              <p:nvPr/>
            </p:nvSpPr>
            <p:spPr bwMode="auto">
              <a:xfrm>
                <a:off x="3189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607" name="Oval 143"/>
              <p:cNvSpPr>
                <a:spLocks noChangeArrowheads="1"/>
              </p:cNvSpPr>
              <p:nvPr/>
            </p:nvSpPr>
            <p:spPr bwMode="auto">
              <a:xfrm>
                <a:off x="3368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608" name="Oval 144"/>
              <p:cNvSpPr>
                <a:spLocks noChangeArrowheads="1"/>
              </p:cNvSpPr>
              <p:nvPr/>
            </p:nvSpPr>
            <p:spPr bwMode="auto">
              <a:xfrm>
                <a:off x="3011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609" name="Oval 145"/>
              <p:cNvSpPr>
                <a:spLocks noChangeArrowheads="1"/>
              </p:cNvSpPr>
              <p:nvPr/>
            </p:nvSpPr>
            <p:spPr bwMode="auto">
              <a:xfrm>
                <a:off x="2832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610" name="Oval 146"/>
              <p:cNvSpPr>
                <a:spLocks noChangeArrowheads="1"/>
              </p:cNvSpPr>
              <p:nvPr/>
            </p:nvSpPr>
            <p:spPr bwMode="auto">
              <a:xfrm>
                <a:off x="3189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611" name="Oval 147"/>
              <p:cNvSpPr>
                <a:spLocks noChangeArrowheads="1"/>
              </p:cNvSpPr>
              <p:nvPr/>
            </p:nvSpPr>
            <p:spPr bwMode="auto">
              <a:xfrm>
                <a:off x="3368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21586" name="Group 204"/>
            <p:cNvGrpSpPr>
              <a:grpSpLocks/>
            </p:cNvGrpSpPr>
            <p:nvPr/>
          </p:nvGrpSpPr>
          <p:grpSpPr bwMode="auto">
            <a:xfrm>
              <a:off x="3149" y="890"/>
              <a:ext cx="420" cy="436"/>
              <a:chOff x="2721" y="977"/>
              <a:chExt cx="420" cy="436"/>
            </a:xfrm>
          </p:grpSpPr>
          <p:sp>
            <p:nvSpPr>
              <p:cNvPr id="21590" name="AutoShape 149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91" name="Oval 154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92" name="Oval 156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93" name="Oval 158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94" name="Oval 160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21587" name="Group 249"/>
            <p:cNvGrpSpPr>
              <a:grpSpLocks/>
            </p:cNvGrpSpPr>
            <p:nvPr/>
          </p:nvGrpSpPr>
          <p:grpSpPr bwMode="auto">
            <a:xfrm>
              <a:off x="2476" y="852"/>
              <a:ext cx="664" cy="525"/>
              <a:chOff x="2136" y="1181"/>
              <a:chExt cx="664" cy="525"/>
            </a:xfrm>
          </p:grpSpPr>
          <p:sp>
            <p:nvSpPr>
              <p:cNvPr id="21588" name="AutoShape 248"/>
              <p:cNvSpPr>
                <a:spLocks noChangeArrowheads="1"/>
              </p:cNvSpPr>
              <p:nvPr/>
            </p:nvSpPr>
            <p:spPr bwMode="auto">
              <a:xfrm>
                <a:off x="2157" y="1181"/>
                <a:ext cx="598" cy="525"/>
              </a:xfrm>
              <a:prstGeom prst="leftRightArrow">
                <a:avLst>
                  <a:gd name="adj1" fmla="val 50000"/>
                  <a:gd name="adj2" fmla="val 22781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59625" name="Text Box 233"/>
              <p:cNvSpPr txBox="1">
                <a:spLocks noChangeArrowheads="1"/>
              </p:cNvSpPr>
              <p:nvPr/>
            </p:nvSpPr>
            <p:spPr bwMode="auto">
              <a:xfrm>
                <a:off x="2136" y="1262"/>
                <a:ext cx="662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charset="-128"/>
                    <a:cs typeface="Tahoma" pitchFamily="34" charset="0"/>
                  </a:rPr>
                  <a:t>Secure</a:t>
                </a:r>
              </a:p>
              <a:p>
                <a:pPr algn="ctr" eaLnBrk="0" hangingPunct="0">
                  <a:defRPr/>
                </a:pP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charset="-128"/>
                    <a:cs typeface="Tahoma" pitchFamily="34" charset="0"/>
                  </a:rPr>
                  <a:t>Channel</a:t>
                </a:r>
              </a:p>
            </p:txBody>
          </p:sp>
        </p:grpSp>
      </p:grpSp>
      <p:grpSp>
        <p:nvGrpSpPr>
          <p:cNvPr id="6" name="Group 270"/>
          <p:cNvGrpSpPr>
            <a:grpSpLocks/>
          </p:cNvGrpSpPr>
          <p:nvPr/>
        </p:nvGrpSpPr>
        <p:grpSpPr bwMode="auto">
          <a:xfrm>
            <a:off x="5892800" y="381000"/>
            <a:ext cx="3175000" cy="2667000"/>
            <a:chOff x="3532" y="306"/>
            <a:chExt cx="2079" cy="1736"/>
          </a:xfrm>
        </p:grpSpPr>
        <p:grpSp>
          <p:nvGrpSpPr>
            <p:cNvPr id="21534" name="Group 184"/>
            <p:cNvGrpSpPr>
              <a:grpSpLocks/>
            </p:cNvGrpSpPr>
            <p:nvPr/>
          </p:nvGrpSpPr>
          <p:grpSpPr bwMode="auto">
            <a:xfrm>
              <a:off x="4214" y="1244"/>
              <a:ext cx="770" cy="798"/>
              <a:chOff x="2787" y="683"/>
              <a:chExt cx="770" cy="798"/>
            </a:xfrm>
          </p:grpSpPr>
          <p:sp>
            <p:nvSpPr>
              <p:cNvPr id="21568" name="AutoShape 185"/>
              <p:cNvSpPr>
                <a:spLocks noChangeArrowheads="1"/>
              </p:cNvSpPr>
              <p:nvPr/>
            </p:nvSpPr>
            <p:spPr bwMode="auto">
              <a:xfrm>
                <a:off x="2787" y="683"/>
                <a:ext cx="770" cy="79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69" name="Oval 186"/>
              <p:cNvSpPr>
                <a:spLocks noChangeArrowheads="1"/>
              </p:cNvSpPr>
              <p:nvPr/>
            </p:nvSpPr>
            <p:spPr bwMode="auto">
              <a:xfrm>
                <a:off x="3011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70" name="Oval 187"/>
              <p:cNvSpPr>
                <a:spLocks noChangeArrowheads="1"/>
              </p:cNvSpPr>
              <p:nvPr/>
            </p:nvSpPr>
            <p:spPr bwMode="auto">
              <a:xfrm>
                <a:off x="2832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71" name="Oval 188"/>
              <p:cNvSpPr>
                <a:spLocks noChangeArrowheads="1"/>
              </p:cNvSpPr>
              <p:nvPr/>
            </p:nvSpPr>
            <p:spPr bwMode="auto">
              <a:xfrm>
                <a:off x="3189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72" name="Oval 189"/>
              <p:cNvSpPr>
                <a:spLocks noChangeArrowheads="1"/>
              </p:cNvSpPr>
              <p:nvPr/>
            </p:nvSpPr>
            <p:spPr bwMode="auto">
              <a:xfrm>
                <a:off x="3368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73" name="Oval 190"/>
              <p:cNvSpPr>
                <a:spLocks noChangeArrowheads="1"/>
              </p:cNvSpPr>
              <p:nvPr/>
            </p:nvSpPr>
            <p:spPr bwMode="auto">
              <a:xfrm>
                <a:off x="3011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74" name="Oval 191"/>
              <p:cNvSpPr>
                <a:spLocks noChangeArrowheads="1"/>
              </p:cNvSpPr>
              <p:nvPr/>
            </p:nvSpPr>
            <p:spPr bwMode="auto">
              <a:xfrm>
                <a:off x="2832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75" name="Oval 192"/>
              <p:cNvSpPr>
                <a:spLocks noChangeArrowheads="1"/>
              </p:cNvSpPr>
              <p:nvPr/>
            </p:nvSpPr>
            <p:spPr bwMode="auto">
              <a:xfrm>
                <a:off x="3189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76" name="Oval 193"/>
              <p:cNvSpPr>
                <a:spLocks noChangeArrowheads="1"/>
              </p:cNvSpPr>
              <p:nvPr/>
            </p:nvSpPr>
            <p:spPr bwMode="auto">
              <a:xfrm>
                <a:off x="3368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77" name="Oval 194"/>
              <p:cNvSpPr>
                <a:spLocks noChangeArrowheads="1"/>
              </p:cNvSpPr>
              <p:nvPr/>
            </p:nvSpPr>
            <p:spPr bwMode="auto">
              <a:xfrm>
                <a:off x="3011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78" name="Oval 195"/>
              <p:cNvSpPr>
                <a:spLocks noChangeArrowheads="1"/>
              </p:cNvSpPr>
              <p:nvPr/>
            </p:nvSpPr>
            <p:spPr bwMode="auto">
              <a:xfrm>
                <a:off x="2832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79" name="Oval 196"/>
              <p:cNvSpPr>
                <a:spLocks noChangeArrowheads="1"/>
              </p:cNvSpPr>
              <p:nvPr/>
            </p:nvSpPr>
            <p:spPr bwMode="auto">
              <a:xfrm>
                <a:off x="3189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80" name="Oval 197"/>
              <p:cNvSpPr>
                <a:spLocks noChangeArrowheads="1"/>
              </p:cNvSpPr>
              <p:nvPr/>
            </p:nvSpPr>
            <p:spPr bwMode="auto">
              <a:xfrm>
                <a:off x="3368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81" name="Oval 198"/>
              <p:cNvSpPr>
                <a:spLocks noChangeArrowheads="1"/>
              </p:cNvSpPr>
              <p:nvPr/>
            </p:nvSpPr>
            <p:spPr bwMode="auto">
              <a:xfrm>
                <a:off x="3011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82" name="Oval 199"/>
              <p:cNvSpPr>
                <a:spLocks noChangeArrowheads="1"/>
              </p:cNvSpPr>
              <p:nvPr/>
            </p:nvSpPr>
            <p:spPr bwMode="auto">
              <a:xfrm>
                <a:off x="2832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83" name="Oval 200"/>
              <p:cNvSpPr>
                <a:spLocks noChangeArrowheads="1"/>
              </p:cNvSpPr>
              <p:nvPr/>
            </p:nvSpPr>
            <p:spPr bwMode="auto">
              <a:xfrm>
                <a:off x="3189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84" name="Oval 201"/>
              <p:cNvSpPr>
                <a:spLocks noChangeArrowheads="1"/>
              </p:cNvSpPr>
              <p:nvPr/>
            </p:nvSpPr>
            <p:spPr bwMode="auto">
              <a:xfrm>
                <a:off x="3368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21535" name="Group 205"/>
            <p:cNvGrpSpPr>
              <a:grpSpLocks/>
            </p:cNvGrpSpPr>
            <p:nvPr/>
          </p:nvGrpSpPr>
          <p:grpSpPr bwMode="auto">
            <a:xfrm>
              <a:off x="4271" y="326"/>
              <a:ext cx="420" cy="436"/>
              <a:chOff x="2721" y="977"/>
              <a:chExt cx="420" cy="436"/>
            </a:xfrm>
          </p:grpSpPr>
          <p:sp>
            <p:nvSpPr>
              <p:cNvPr id="21563" name="AutoShape 206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64" name="Oval 207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65" name="Oval 208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66" name="Oval 209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67" name="Oval 210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21536" name="Group 211"/>
            <p:cNvGrpSpPr>
              <a:grpSpLocks/>
            </p:cNvGrpSpPr>
            <p:nvPr/>
          </p:nvGrpSpPr>
          <p:grpSpPr bwMode="auto">
            <a:xfrm>
              <a:off x="4367" y="422"/>
              <a:ext cx="420" cy="436"/>
              <a:chOff x="2721" y="977"/>
              <a:chExt cx="420" cy="436"/>
            </a:xfrm>
          </p:grpSpPr>
          <p:sp>
            <p:nvSpPr>
              <p:cNvPr id="21558" name="AutoShape 212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59" name="Oval 213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60" name="Oval 214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61" name="Oval 215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62" name="Oval 216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21537" name="Group 217"/>
            <p:cNvGrpSpPr>
              <a:grpSpLocks/>
            </p:cNvGrpSpPr>
            <p:nvPr/>
          </p:nvGrpSpPr>
          <p:grpSpPr bwMode="auto">
            <a:xfrm>
              <a:off x="4463" y="518"/>
              <a:ext cx="420" cy="436"/>
              <a:chOff x="2721" y="977"/>
              <a:chExt cx="420" cy="436"/>
            </a:xfrm>
          </p:grpSpPr>
          <p:sp>
            <p:nvSpPr>
              <p:cNvPr id="21553" name="AutoShape 218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54" name="Oval 219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55" name="Oval 220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56" name="Oval 221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57" name="Oval 222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21538" name="Group 223"/>
            <p:cNvGrpSpPr>
              <a:grpSpLocks/>
            </p:cNvGrpSpPr>
            <p:nvPr/>
          </p:nvGrpSpPr>
          <p:grpSpPr bwMode="auto">
            <a:xfrm>
              <a:off x="4559" y="614"/>
              <a:ext cx="420" cy="436"/>
              <a:chOff x="2721" y="977"/>
              <a:chExt cx="420" cy="436"/>
            </a:xfrm>
          </p:grpSpPr>
          <p:sp>
            <p:nvSpPr>
              <p:cNvPr id="21548" name="AutoShape 224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49" name="Oval 225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50" name="Oval 226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51" name="Oval 227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52" name="Oval 228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21539" name="Oval 230"/>
            <p:cNvSpPr>
              <a:spLocks noChangeArrowheads="1"/>
            </p:cNvSpPr>
            <p:nvPr/>
          </p:nvSpPr>
          <p:spPr bwMode="auto">
            <a:xfrm rot="2571421">
              <a:off x="4045" y="306"/>
              <a:ext cx="1130" cy="75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sp>
          <p:nvSpPr>
            <p:cNvPr id="59623" name="Text Box 231"/>
            <p:cNvSpPr txBox="1">
              <a:spLocks noChangeArrowheads="1"/>
            </p:cNvSpPr>
            <p:nvPr/>
          </p:nvSpPr>
          <p:spPr bwMode="auto">
            <a:xfrm>
              <a:off x="5075" y="619"/>
              <a:ext cx="536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  <a:cs typeface="Tahoma" pitchFamily="34" charset="0"/>
                </a:rPr>
                <a:t>Device</a:t>
              </a:r>
              <a:br>
                <a: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  <a:cs typeface="Tahoma" pitchFamily="34" charset="0"/>
                </a:rPr>
              </a:br>
              <a:r>
                <a: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  <a:cs typeface="Tahoma" pitchFamily="34" charset="0"/>
                </a:rPr>
                <a:t>Drivers</a:t>
              </a:r>
              <a:endPara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endParaRPr>
            </a:p>
          </p:txBody>
        </p:sp>
        <p:sp>
          <p:nvSpPr>
            <p:cNvPr id="59624" name="Text Box 232"/>
            <p:cNvSpPr txBox="1">
              <a:spLocks noChangeArrowheads="1"/>
            </p:cNvSpPr>
            <p:nvPr/>
          </p:nvSpPr>
          <p:spPr bwMode="auto">
            <a:xfrm>
              <a:off x="5001" y="1465"/>
              <a:ext cx="545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  <a:cs typeface="Tahoma" pitchFamily="34" charset="0"/>
                </a:rPr>
                <a:t>File</a:t>
              </a:r>
              <a:br>
                <a: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  <a:cs typeface="Tahoma" pitchFamily="34" charset="0"/>
                </a:rPr>
              </a:br>
              <a:r>
                <a: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  <a:cs typeface="Tahoma" pitchFamily="34" charset="0"/>
                </a:rPr>
                <a:t>Service</a:t>
              </a:r>
              <a:endPara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endParaRPr>
            </a:p>
          </p:txBody>
        </p:sp>
        <p:grpSp>
          <p:nvGrpSpPr>
            <p:cNvPr id="21542" name="Group 250"/>
            <p:cNvGrpSpPr>
              <a:grpSpLocks/>
            </p:cNvGrpSpPr>
            <p:nvPr/>
          </p:nvGrpSpPr>
          <p:grpSpPr bwMode="auto">
            <a:xfrm rot="1418653">
              <a:off x="3585" y="1151"/>
              <a:ext cx="664" cy="525"/>
              <a:chOff x="2136" y="1181"/>
              <a:chExt cx="664" cy="525"/>
            </a:xfrm>
          </p:grpSpPr>
          <p:sp>
            <p:nvSpPr>
              <p:cNvPr id="21546" name="AutoShape 251"/>
              <p:cNvSpPr>
                <a:spLocks noChangeArrowheads="1"/>
              </p:cNvSpPr>
              <p:nvPr/>
            </p:nvSpPr>
            <p:spPr bwMode="auto">
              <a:xfrm>
                <a:off x="2157" y="1181"/>
                <a:ext cx="598" cy="525"/>
              </a:xfrm>
              <a:prstGeom prst="leftRightArrow">
                <a:avLst>
                  <a:gd name="adj1" fmla="val 50000"/>
                  <a:gd name="adj2" fmla="val 22781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59644" name="Text Box 252"/>
              <p:cNvSpPr txBox="1">
                <a:spLocks noChangeArrowheads="1"/>
              </p:cNvSpPr>
              <p:nvPr/>
            </p:nvSpPr>
            <p:spPr bwMode="auto">
              <a:xfrm>
                <a:off x="2134" y="1259"/>
                <a:ext cx="664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charset="-128"/>
                    <a:cs typeface="Tahoma" pitchFamily="34" charset="0"/>
                  </a:rPr>
                  <a:t>Secure</a:t>
                </a:r>
              </a:p>
              <a:p>
                <a:pPr algn="ctr" eaLnBrk="0" hangingPunct="0">
                  <a:defRPr/>
                </a:pP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charset="-128"/>
                    <a:cs typeface="Tahoma" pitchFamily="34" charset="0"/>
                  </a:rPr>
                  <a:t>Channel</a:t>
                </a:r>
              </a:p>
            </p:txBody>
          </p:sp>
        </p:grpSp>
        <p:grpSp>
          <p:nvGrpSpPr>
            <p:cNvPr id="21543" name="Group 253"/>
            <p:cNvGrpSpPr>
              <a:grpSpLocks/>
            </p:cNvGrpSpPr>
            <p:nvPr/>
          </p:nvGrpSpPr>
          <p:grpSpPr bwMode="auto">
            <a:xfrm rot="-809736">
              <a:off x="3532" y="512"/>
              <a:ext cx="664" cy="525"/>
              <a:chOff x="2134" y="1181"/>
              <a:chExt cx="664" cy="525"/>
            </a:xfrm>
          </p:grpSpPr>
          <p:sp>
            <p:nvSpPr>
              <p:cNvPr id="21544" name="AutoShape 254"/>
              <p:cNvSpPr>
                <a:spLocks noChangeArrowheads="1"/>
              </p:cNvSpPr>
              <p:nvPr/>
            </p:nvSpPr>
            <p:spPr bwMode="auto">
              <a:xfrm>
                <a:off x="2157" y="1181"/>
                <a:ext cx="598" cy="525"/>
              </a:xfrm>
              <a:prstGeom prst="leftRightArrow">
                <a:avLst>
                  <a:gd name="adj1" fmla="val 50000"/>
                  <a:gd name="adj2" fmla="val 22781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59647" name="Text Box 255"/>
              <p:cNvSpPr txBox="1">
                <a:spLocks noChangeArrowheads="1"/>
              </p:cNvSpPr>
              <p:nvPr/>
            </p:nvSpPr>
            <p:spPr bwMode="auto">
              <a:xfrm>
                <a:off x="2133" y="1257"/>
                <a:ext cx="66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charset="-128"/>
                    <a:cs typeface="Tahoma" pitchFamily="34" charset="0"/>
                  </a:rPr>
                  <a:t>Secure</a:t>
                </a:r>
              </a:p>
              <a:p>
                <a:pPr algn="ctr" eaLnBrk="0" hangingPunct="0">
                  <a:defRPr/>
                </a:pP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charset="-128"/>
                    <a:cs typeface="Tahoma" pitchFamily="34" charset="0"/>
                  </a:rPr>
                  <a:t>Channel</a:t>
                </a:r>
              </a:p>
            </p:txBody>
          </p:sp>
        </p:grpSp>
      </p:grpSp>
      <p:grpSp>
        <p:nvGrpSpPr>
          <p:cNvPr id="14" name="Group 269"/>
          <p:cNvGrpSpPr>
            <a:grpSpLocks/>
          </p:cNvGrpSpPr>
          <p:nvPr/>
        </p:nvGrpSpPr>
        <p:grpSpPr bwMode="auto">
          <a:xfrm>
            <a:off x="233363" y="844550"/>
            <a:ext cx="2743200" cy="1598613"/>
            <a:chOff x="-109" y="598"/>
            <a:chExt cx="1796" cy="1041"/>
          </a:xfrm>
        </p:grpSpPr>
        <p:grpSp>
          <p:nvGrpSpPr>
            <p:cNvPr id="21515" name="Group 234"/>
            <p:cNvGrpSpPr>
              <a:grpSpLocks/>
            </p:cNvGrpSpPr>
            <p:nvPr/>
          </p:nvGrpSpPr>
          <p:grpSpPr bwMode="auto">
            <a:xfrm>
              <a:off x="584" y="669"/>
              <a:ext cx="420" cy="436"/>
              <a:chOff x="2721" y="977"/>
              <a:chExt cx="420" cy="436"/>
            </a:xfrm>
          </p:grpSpPr>
          <p:sp>
            <p:nvSpPr>
              <p:cNvPr id="21529" name="AutoShape 235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30" name="Oval 236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31" name="Oval 237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32" name="Oval 238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33" name="Oval 239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21516" name="Group 240"/>
            <p:cNvGrpSpPr>
              <a:grpSpLocks/>
            </p:cNvGrpSpPr>
            <p:nvPr/>
          </p:nvGrpSpPr>
          <p:grpSpPr bwMode="auto">
            <a:xfrm>
              <a:off x="577" y="1164"/>
              <a:ext cx="420" cy="436"/>
              <a:chOff x="2721" y="977"/>
              <a:chExt cx="420" cy="436"/>
            </a:xfrm>
          </p:grpSpPr>
          <p:sp>
            <p:nvSpPr>
              <p:cNvPr id="21524" name="AutoShape 241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25" name="Oval 242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26" name="Oval 243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27" name="Oval 244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1528" name="Oval 245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21517" name="Group 256"/>
            <p:cNvGrpSpPr>
              <a:grpSpLocks/>
            </p:cNvGrpSpPr>
            <p:nvPr/>
          </p:nvGrpSpPr>
          <p:grpSpPr bwMode="auto">
            <a:xfrm>
              <a:off x="1019" y="598"/>
              <a:ext cx="663" cy="525"/>
              <a:chOff x="2137" y="1181"/>
              <a:chExt cx="663" cy="525"/>
            </a:xfrm>
          </p:grpSpPr>
          <p:sp>
            <p:nvSpPr>
              <p:cNvPr id="21522" name="AutoShape 257"/>
              <p:cNvSpPr>
                <a:spLocks noChangeArrowheads="1"/>
              </p:cNvSpPr>
              <p:nvPr/>
            </p:nvSpPr>
            <p:spPr bwMode="auto">
              <a:xfrm>
                <a:off x="2157" y="1181"/>
                <a:ext cx="598" cy="525"/>
              </a:xfrm>
              <a:prstGeom prst="leftRightArrow">
                <a:avLst>
                  <a:gd name="adj1" fmla="val 50000"/>
                  <a:gd name="adj2" fmla="val 22781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59650" name="Text Box 258"/>
              <p:cNvSpPr txBox="1">
                <a:spLocks noChangeArrowheads="1"/>
              </p:cNvSpPr>
              <p:nvPr/>
            </p:nvSpPr>
            <p:spPr bwMode="auto">
              <a:xfrm>
                <a:off x="2137" y="1262"/>
                <a:ext cx="663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charset="-128"/>
                    <a:cs typeface="Tahoma" pitchFamily="34" charset="0"/>
                  </a:rPr>
                  <a:t>Secure</a:t>
                </a:r>
              </a:p>
              <a:p>
                <a:pPr algn="ctr" eaLnBrk="0" hangingPunct="0">
                  <a:defRPr/>
                </a:pP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charset="-128"/>
                    <a:cs typeface="Tahoma" pitchFamily="34" charset="0"/>
                  </a:rPr>
                  <a:t>Channel</a:t>
                </a:r>
              </a:p>
            </p:txBody>
          </p:sp>
        </p:grpSp>
        <p:grpSp>
          <p:nvGrpSpPr>
            <p:cNvPr id="21518" name="Group 262"/>
            <p:cNvGrpSpPr>
              <a:grpSpLocks/>
            </p:cNvGrpSpPr>
            <p:nvPr/>
          </p:nvGrpSpPr>
          <p:grpSpPr bwMode="auto">
            <a:xfrm>
              <a:off x="1023" y="1114"/>
              <a:ext cx="664" cy="525"/>
              <a:chOff x="2136" y="1181"/>
              <a:chExt cx="664" cy="525"/>
            </a:xfrm>
          </p:grpSpPr>
          <p:sp>
            <p:nvSpPr>
              <p:cNvPr id="21520" name="AutoShape 263"/>
              <p:cNvSpPr>
                <a:spLocks noChangeArrowheads="1"/>
              </p:cNvSpPr>
              <p:nvPr/>
            </p:nvSpPr>
            <p:spPr bwMode="auto">
              <a:xfrm>
                <a:off x="2157" y="1181"/>
                <a:ext cx="598" cy="525"/>
              </a:xfrm>
              <a:prstGeom prst="leftRightArrow">
                <a:avLst>
                  <a:gd name="adj1" fmla="val 50000"/>
                  <a:gd name="adj2" fmla="val 22781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59656" name="Text Box 264"/>
              <p:cNvSpPr txBox="1">
                <a:spLocks noChangeArrowheads="1"/>
              </p:cNvSpPr>
              <p:nvPr/>
            </p:nvSpPr>
            <p:spPr bwMode="auto">
              <a:xfrm>
                <a:off x="2136" y="1260"/>
                <a:ext cx="66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charset="-128"/>
                    <a:cs typeface="Tahoma" pitchFamily="34" charset="0"/>
                  </a:rPr>
                  <a:t>Secure</a:t>
                </a:r>
              </a:p>
              <a:p>
                <a:pPr algn="ctr" eaLnBrk="0" hangingPunct="0">
                  <a:defRPr/>
                </a:pP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charset="-128"/>
                    <a:cs typeface="Tahoma" pitchFamily="34" charset="0"/>
                  </a:rPr>
                  <a:t>Channel</a:t>
                </a:r>
              </a:p>
            </p:txBody>
          </p:sp>
        </p:grpSp>
        <p:sp>
          <p:nvSpPr>
            <p:cNvPr id="59658" name="Text Box 266"/>
            <p:cNvSpPr txBox="1">
              <a:spLocks noChangeArrowheads="1"/>
            </p:cNvSpPr>
            <p:nvPr/>
          </p:nvSpPr>
          <p:spPr bwMode="auto">
            <a:xfrm>
              <a:off x="-109" y="799"/>
              <a:ext cx="705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  <a:cs typeface="Tahoma" pitchFamily="34" charset="0"/>
                </a:rPr>
                <a:t>Real-Time</a:t>
              </a:r>
              <a:br>
                <a: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  <a:cs typeface="Tahoma" pitchFamily="34" charset="0"/>
                </a:rPr>
              </a:br>
              <a:r>
                <a: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  <a:cs typeface="Tahoma" pitchFamily="34" charset="0"/>
                </a:rPr>
                <a:t>Cells</a:t>
              </a:r>
            </a:p>
            <a:p>
              <a:pPr algn="ctr" eaLnBrk="0" hangingPunct="0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  <a:cs typeface="Tahoma" pitchFamily="34" charset="0"/>
                </a:rPr>
                <a:t>(Audio,</a:t>
              </a:r>
              <a:br>
                <a: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  <a:cs typeface="Tahoma" pitchFamily="34" charset="0"/>
                </a:rPr>
              </a:br>
              <a:r>
                <a: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  <a:cs typeface="Tahoma" pitchFamily="34" charset="0"/>
                </a:rPr>
                <a:t>Video)</a:t>
              </a:r>
              <a:endPara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endParaRPr>
            </a:p>
          </p:txBody>
        </p:sp>
      </p:grpSp>
      <p:sp>
        <p:nvSpPr>
          <p:cNvPr id="108" name="Text Box 232"/>
          <p:cNvSpPr txBox="1">
            <a:spLocks noChangeArrowheads="1"/>
          </p:cNvSpPr>
          <p:nvPr/>
        </p:nvSpPr>
        <p:spPr bwMode="auto">
          <a:xfrm>
            <a:off x="2747963" y="2286000"/>
            <a:ext cx="1652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Core Application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  <a:cs typeface="Tahoma" pitchFamily="34" charset="0"/>
            </a:endParaRPr>
          </a:p>
        </p:txBody>
      </p:sp>
      <p:sp>
        <p:nvSpPr>
          <p:cNvPr id="109" name="Text Box 232"/>
          <p:cNvSpPr txBox="1">
            <a:spLocks noChangeArrowheads="1"/>
          </p:cNvSpPr>
          <p:nvPr/>
        </p:nvSpPr>
        <p:spPr bwMode="auto">
          <a:xfrm>
            <a:off x="5105400" y="2006600"/>
            <a:ext cx="825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Parallel</a:t>
            </a:r>
            <a:b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</a:b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Library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66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It’s all about the communication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We are interested in communication for many reasons:</a:t>
            </a:r>
          </a:p>
          <a:p>
            <a:pPr lvl="1">
              <a:defRPr/>
            </a:pPr>
            <a:r>
              <a:rPr lang="en-US" dirty="0" smtClean="0"/>
              <a:t>Communication crosses resource and security boundaries</a:t>
            </a:r>
          </a:p>
          <a:p>
            <a:pPr lvl="1">
              <a:defRPr/>
            </a:pPr>
            <a:r>
              <a:rPr lang="en-US" dirty="0" smtClean="0"/>
              <a:t>Efficiency of communication impacts (de)</a:t>
            </a:r>
            <a:r>
              <a:rPr lang="en-US" dirty="0" err="1" smtClean="0"/>
              <a:t>composability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Shared components complicate resource isolation:</a:t>
            </a:r>
          </a:p>
          <a:p>
            <a:pPr lvl="1">
              <a:defRPr/>
            </a:pPr>
            <a:r>
              <a:rPr lang="en-US" dirty="0" smtClean="0"/>
              <a:t>Need distributed mechanism for tracking and accounting of resources</a:t>
            </a:r>
          </a:p>
          <a:p>
            <a:pPr lvl="2">
              <a:defRPr/>
            </a:pPr>
            <a:r>
              <a:rPr lang="en-US" dirty="0" smtClean="0"/>
              <a:t>E.g.: How guarantee that each partition gets guaranteed fraction of service?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How does presence of a message impact Cell activation?</a:t>
            </a:r>
          </a:p>
          <a:p>
            <a:pPr lvl="1">
              <a:defRPr/>
            </a:pPr>
            <a:r>
              <a:rPr lang="en-US" dirty="0" smtClean="0"/>
              <a:t>Not at all (regular activation) or immediate change (interrupt-like)</a:t>
            </a:r>
          </a:p>
          <a:p>
            <a:pPr>
              <a:defRPr/>
            </a:pPr>
            <a:r>
              <a:rPr lang="en-US" dirty="0" smtClean="0"/>
              <a:t>Communication defines Security Model</a:t>
            </a:r>
          </a:p>
          <a:p>
            <a:pPr lvl="1">
              <a:defRPr/>
            </a:pPr>
            <a:r>
              <a:rPr lang="en-US" dirty="0" smtClean="0"/>
              <a:t>Mandatory Access Control Tagging (levels of information confidentiality)</a:t>
            </a:r>
          </a:p>
          <a:p>
            <a:pPr lvl="1">
              <a:defRPr/>
            </a:pPr>
            <a:r>
              <a:rPr lang="en-US" dirty="0" smtClean="0"/>
              <a:t>Ring-based security (enforce call-gate structure with channels)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B7678F8E-2EAC-41F0-A9F4-710FFBF03956}" type="slidenum">
              <a:rPr lang="en-US" smtClean="0">
                <a:ea typeface="ＭＳ Ｐゴシック"/>
              </a:rPr>
              <a:pPr/>
              <a:t>15</a:t>
            </a:fld>
            <a:endParaRPr lang="en-US" smtClean="0">
              <a:ea typeface="ＭＳ Ｐゴシック"/>
            </a:endParaRPr>
          </a:p>
        </p:txBody>
      </p:sp>
      <p:sp>
        <p:nvSpPr>
          <p:cNvPr id="2253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1025" y="2913063"/>
            <a:ext cx="7877175" cy="2039937"/>
            <a:chOff x="432" y="2688"/>
            <a:chExt cx="4962" cy="1285"/>
          </a:xfrm>
        </p:grpSpPr>
        <p:grpSp>
          <p:nvGrpSpPr>
            <p:cNvPr id="22535" name="Group 5"/>
            <p:cNvGrpSpPr>
              <a:grpSpLocks/>
            </p:cNvGrpSpPr>
            <p:nvPr/>
          </p:nvGrpSpPr>
          <p:grpSpPr bwMode="auto">
            <a:xfrm>
              <a:off x="1872" y="2688"/>
              <a:ext cx="1829" cy="1285"/>
              <a:chOff x="1756" y="2688"/>
              <a:chExt cx="1829" cy="1285"/>
            </a:xfrm>
          </p:grpSpPr>
          <p:grpSp>
            <p:nvGrpSpPr>
              <p:cNvPr id="22539" name="Group 6"/>
              <p:cNvGrpSpPr>
                <a:grpSpLocks/>
              </p:cNvGrpSpPr>
              <p:nvPr/>
            </p:nvGrpSpPr>
            <p:grpSpPr bwMode="auto">
              <a:xfrm>
                <a:off x="2844" y="2988"/>
                <a:ext cx="741" cy="772"/>
                <a:chOff x="2787" y="683"/>
                <a:chExt cx="770" cy="798"/>
              </a:xfrm>
            </p:grpSpPr>
            <p:sp>
              <p:nvSpPr>
                <p:cNvPr id="22558" name="AutoShape 7"/>
                <p:cNvSpPr>
                  <a:spLocks noChangeArrowheads="1"/>
                </p:cNvSpPr>
                <p:nvPr/>
              </p:nvSpPr>
              <p:spPr bwMode="auto">
                <a:xfrm>
                  <a:off x="2787" y="683"/>
                  <a:ext cx="770" cy="79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FFFF"/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59" name="Oval 8"/>
                <p:cNvSpPr>
                  <a:spLocks noChangeArrowheads="1"/>
                </p:cNvSpPr>
                <p:nvPr/>
              </p:nvSpPr>
              <p:spPr bwMode="auto">
                <a:xfrm>
                  <a:off x="3011" y="716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60" name="Oval 9"/>
                <p:cNvSpPr>
                  <a:spLocks noChangeArrowheads="1"/>
                </p:cNvSpPr>
                <p:nvPr/>
              </p:nvSpPr>
              <p:spPr bwMode="auto">
                <a:xfrm>
                  <a:off x="2832" y="716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61" name="Oval 10"/>
                <p:cNvSpPr>
                  <a:spLocks noChangeArrowheads="1"/>
                </p:cNvSpPr>
                <p:nvPr/>
              </p:nvSpPr>
              <p:spPr bwMode="auto">
                <a:xfrm>
                  <a:off x="3189" y="716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62" name="Oval 11"/>
                <p:cNvSpPr>
                  <a:spLocks noChangeArrowheads="1"/>
                </p:cNvSpPr>
                <p:nvPr/>
              </p:nvSpPr>
              <p:spPr bwMode="auto">
                <a:xfrm>
                  <a:off x="3368" y="716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63" name="Oval 12"/>
                <p:cNvSpPr>
                  <a:spLocks noChangeArrowheads="1"/>
                </p:cNvSpPr>
                <p:nvPr/>
              </p:nvSpPr>
              <p:spPr bwMode="auto">
                <a:xfrm>
                  <a:off x="3011" y="906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64" name="Oval 13"/>
                <p:cNvSpPr>
                  <a:spLocks noChangeArrowheads="1"/>
                </p:cNvSpPr>
                <p:nvPr/>
              </p:nvSpPr>
              <p:spPr bwMode="auto">
                <a:xfrm>
                  <a:off x="2832" y="906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65" name="Oval 14"/>
                <p:cNvSpPr>
                  <a:spLocks noChangeArrowheads="1"/>
                </p:cNvSpPr>
                <p:nvPr/>
              </p:nvSpPr>
              <p:spPr bwMode="auto">
                <a:xfrm>
                  <a:off x="3189" y="906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66" name="Oval 15"/>
                <p:cNvSpPr>
                  <a:spLocks noChangeArrowheads="1"/>
                </p:cNvSpPr>
                <p:nvPr/>
              </p:nvSpPr>
              <p:spPr bwMode="auto">
                <a:xfrm>
                  <a:off x="3368" y="906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67" name="Oval 16"/>
                <p:cNvSpPr>
                  <a:spLocks noChangeArrowheads="1"/>
                </p:cNvSpPr>
                <p:nvPr/>
              </p:nvSpPr>
              <p:spPr bwMode="auto">
                <a:xfrm>
                  <a:off x="3011" y="1096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68" name="Oval 17"/>
                <p:cNvSpPr>
                  <a:spLocks noChangeArrowheads="1"/>
                </p:cNvSpPr>
                <p:nvPr/>
              </p:nvSpPr>
              <p:spPr bwMode="auto">
                <a:xfrm>
                  <a:off x="2832" y="1096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69" name="Oval 18"/>
                <p:cNvSpPr>
                  <a:spLocks noChangeArrowheads="1"/>
                </p:cNvSpPr>
                <p:nvPr/>
              </p:nvSpPr>
              <p:spPr bwMode="auto">
                <a:xfrm>
                  <a:off x="3189" y="1096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70" name="Oval 19"/>
                <p:cNvSpPr>
                  <a:spLocks noChangeArrowheads="1"/>
                </p:cNvSpPr>
                <p:nvPr/>
              </p:nvSpPr>
              <p:spPr bwMode="auto">
                <a:xfrm>
                  <a:off x="3368" y="1096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71" name="Oval 20"/>
                <p:cNvSpPr>
                  <a:spLocks noChangeArrowheads="1"/>
                </p:cNvSpPr>
                <p:nvPr/>
              </p:nvSpPr>
              <p:spPr bwMode="auto">
                <a:xfrm>
                  <a:off x="3011" y="1286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72" name="Oval 21"/>
                <p:cNvSpPr>
                  <a:spLocks noChangeArrowheads="1"/>
                </p:cNvSpPr>
                <p:nvPr/>
              </p:nvSpPr>
              <p:spPr bwMode="auto">
                <a:xfrm>
                  <a:off x="2832" y="1286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73" name="Oval 22"/>
                <p:cNvSpPr>
                  <a:spLocks noChangeArrowheads="1"/>
                </p:cNvSpPr>
                <p:nvPr/>
              </p:nvSpPr>
              <p:spPr bwMode="auto">
                <a:xfrm>
                  <a:off x="3189" y="1286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74" name="Oval 23"/>
                <p:cNvSpPr>
                  <a:spLocks noChangeArrowheads="1"/>
                </p:cNvSpPr>
                <p:nvPr/>
              </p:nvSpPr>
              <p:spPr bwMode="auto">
                <a:xfrm>
                  <a:off x="3368" y="1286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2540" name="Group 24"/>
              <p:cNvGrpSpPr>
                <a:grpSpLocks/>
              </p:cNvGrpSpPr>
              <p:nvPr/>
            </p:nvGrpSpPr>
            <p:grpSpPr bwMode="auto">
              <a:xfrm>
                <a:off x="1756" y="2688"/>
                <a:ext cx="404" cy="421"/>
                <a:chOff x="2721" y="977"/>
                <a:chExt cx="420" cy="436"/>
              </a:xfrm>
            </p:grpSpPr>
            <p:sp>
              <p:nvSpPr>
                <p:cNvPr id="22553" name="AutoShape 25"/>
                <p:cNvSpPr>
                  <a:spLocks noChangeArrowheads="1"/>
                </p:cNvSpPr>
                <p:nvPr/>
              </p:nvSpPr>
              <p:spPr bwMode="auto">
                <a:xfrm>
                  <a:off x="2721" y="977"/>
                  <a:ext cx="420" cy="4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FFFF"/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54" name="Oval 26"/>
                <p:cNvSpPr>
                  <a:spLocks noChangeArrowheads="1"/>
                </p:cNvSpPr>
                <p:nvPr/>
              </p:nvSpPr>
              <p:spPr bwMode="auto">
                <a:xfrm>
                  <a:off x="2773" y="1023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55" name="Oval 27"/>
                <p:cNvSpPr>
                  <a:spLocks noChangeArrowheads="1"/>
                </p:cNvSpPr>
                <p:nvPr/>
              </p:nvSpPr>
              <p:spPr bwMode="auto">
                <a:xfrm>
                  <a:off x="2951" y="1023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56" name="Oval 28"/>
                <p:cNvSpPr>
                  <a:spLocks noChangeArrowheads="1"/>
                </p:cNvSpPr>
                <p:nvPr/>
              </p:nvSpPr>
              <p:spPr bwMode="auto">
                <a:xfrm>
                  <a:off x="2773" y="1213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57" name="Oval 29"/>
                <p:cNvSpPr>
                  <a:spLocks noChangeArrowheads="1"/>
                </p:cNvSpPr>
                <p:nvPr/>
              </p:nvSpPr>
              <p:spPr bwMode="auto">
                <a:xfrm>
                  <a:off x="2951" y="1213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2541" name="Group 30"/>
              <p:cNvGrpSpPr>
                <a:grpSpLocks/>
              </p:cNvGrpSpPr>
              <p:nvPr/>
            </p:nvGrpSpPr>
            <p:grpSpPr bwMode="auto">
              <a:xfrm>
                <a:off x="1776" y="3552"/>
                <a:ext cx="404" cy="421"/>
                <a:chOff x="2721" y="977"/>
                <a:chExt cx="420" cy="436"/>
              </a:xfrm>
            </p:grpSpPr>
            <p:sp>
              <p:nvSpPr>
                <p:cNvPr id="22548" name="AutoShape 31"/>
                <p:cNvSpPr>
                  <a:spLocks noChangeArrowheads="1"/>
                </p:cNvSpPr>
                <p:nvPr/>
              </p:nvSpPr>
              <p:spPr bwMode="auto">
                <a:xfrm>
                  <a:off x="2721" y="977"/>
                  <a:ext cx="420" cy="4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FFFF"/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49" name="Oval 32"/>
                <p:cNvSpPr>
                  <a:spLocks noChangeArrowheads="1"/>
                </p:cNvSpPr>
                <p:nvPr/>
              </p:nvSpPr>
              <p:spPr bwMode="auto">
                <a:xfrm>
                  <a:off x="2773" y="1023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50" name="Oval 33"/>
                <p:cNvSpPr>
                  <a:spLocks noChangeArrowheads="1"/>
                </p:cNvSpPr>
                <p:nvPr/>
              </p:nvSpPr>
              <p:spPr bwMode="auto">
                <a:xfrm>
                  <a:off x="2951" y="1023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51" name="Oval 34"/>
                <p:cNvSpPr>
                  <a:spLocks noChangeArrowheads="1"/>
                </p:cNvSpPr>
                <p:nvPr/>
              </p:nvSpPr>
              <p:spPr bwMode="auto">
                <a:xfrm>
                  <a:off x="2773" y="1213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2552" name="Oval 35"/>
                <p:cNvSpPr>
                  <a:spLocks noChangeArrowheads="1"/>
                </p:cNvSpPr>
                <p:nvPr/>
              </p:nvSpPr>
              <p:spPr bwMode="auto">
                <a:xfrm>
                  <a:off x="2951" y="1213"/>
                  <a:ext cx="143" cy="15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2542" name="Group 36"/>
              <p:cNvGrpSpPr>
                <a:grpSpLocks/>
              </p:cNvGrpSpPr>
              <p:nvPr/>
            </p:nvGrpSpPr>
            <p:grpSpPr bwMode="auto">
              <a:xfrm rot="1581820">
                <a:off x="2208" y="2784"/>
                <a:ext cx="638" cy="508"/>
                <a:chOff x="2137" y="1181"/>
                <a:chExt cx="663" cy="525"/>
              </a:xfrm>
            </p:grpSpPr>
            <p:sp>
              <p:nvSpPr>
                <p:cNvPr id="22546" name="AutoShape 37"/>
                <p:cNvSpPr>
                  <a:spLocks noChangeArrowheads="1"/>
                </p:cNvSpPr>
                <p:nvPr/>
              </p:nvSpPr>
              <p:spPr bwMode="auto">
                <a:xfrm>
                  <a:off x="2157" y="1181"/>
                  <a:ext cx="598" cy="525"/>
                </a:xfrm>
                <a:prstGeom prst="leftRightArrow">
                  <a:avLst>
                    <a:gd name="adj1" fmla="val 50000"/>
                    <a:gd name="adj2" fmla="val 22781"/>
                  </a:avLst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7651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135" y="1261"/>
                  <a:ext cx="663" cy="3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ＭＳ Ｐゴシック" charset="-128"/>
                      <a:cs typeface="Tahoma" pitchFamily="34" charset="0"/>
                    </a:rPr>
                    <a:t>Secure</a:t>
                  </a:r>
                </a:p>
                <a:p>
                  <a:pPr algn="ctr" eaLnBrk="0" hangingPunct="0">
                    <a:defRPr/>
                  </a:pP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ＭＳ Ｐゴシック" charset="-128"/>
                      <a:cs typeface="Tahoma" pitchFamily="34" charset="0"/>
                    </a:rPr>
                    <a:t>Channel</a:t>
                  </a:r>
                </a:p>
              </p:txBody>
            </p:sp>
          </p:grpSp>
          <p:grpSp>
            <p:nvGrpSpPr>
              <p:cNvPr id="22543" name="Group 39"/>
              <p:cNvGrpSpPr>
                <a:grpSpLocks/>
              </p:cNvGrpSpPr>
              <p:nvPr/>
            </p:nvGrpSpPr>
            <p:grpSpPr bwMode="auto">
              <a:xfrm rot="-1640674">
                <a:off x="2208" y="3360"/>
                <a:ext cx="639" cy="508"/>
                <a:chOff x="2136" y="1181"/>
                <a:chExt cx="664" cy="525"/>
              </a:xfrm>
            </p:grpSpPr>
            <p:sp>
              <p:nvSpPr>
                <p:cNvPr id="22544" name="AutoShape 40"/>
                <p:cNvSpPr>
                  <a:spLocks noChangeArrowheads="1"/>
                </p:cNvSpPr>
                <p:nvPr/>
              </p:nvSpPr>
              <p:spPr bwMode="auto">
                <a:xfrm>
                  <a:off x="2157" y="1181"/>
                  <a:ext cx="598" cy="525"/>
                </a:xfrm>
                <a:prstGeom prst="leftRightArrow">
                  <a:avLst>
                    <a:gd name="adj1" fmla="val 50000"/>
                    <a:gd name="adj2" fmla="val 22781"/>
                  </a:avLst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7652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135" y="1260"/>
                  <a:ext cx="664" cy="3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ＭＳ Ｐゴシック" charset="-128"/>
                      <a:cs typeface="Tahoma" pitchFamily="34" charset="0"/>
                    </a:rPr>
                    <a:t>Secure</a:t>
                  </a:r>
                </a:p>
                <a:p>
                  <a:pPr algn="ctr" eaLnBrk="0" hangingPunct="0">
                    <a:defRPr/>
                  </a:pP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ＭＳ Ｐゴシック" charset="-128"/>
                      <a:cs typeface="Tahoma" pitchFamily="34" charset="0"/>
                    </a:rPr>
                    <a:t>Channel</a:t>
                  </a:r>
                </a:p>
              </p:txBody>
            </p:sp>
          </p:grpSp>
        </p:grpSp>
        <p:sp>
          <p:nvSpPr>
            <p:cNvPr id="22536" name="Text Box 42"/>
            <p:cNvSpPr txBox="1">
              <a:spLocks noChangeArrowheads="1"/>
            </p:cNvSpPr>
            <p:nvPr/>
          </p:nvSpPr>
          <p:spPr bwMode="auto">
            <a:xfrm>
              <a:off x="440" y="3667"/>
              <a:ext cx="1409" cy="21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 marL="6858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000" b="1">
                  <a:latin typeface="Comic Sans MS" pitchFamily="66" charset="0"/>
                </a:rPr>
                <a:t>Application B</a:t>
              </a:r>
            </a:p>
          </p:txBody>
        </p:sp>
        <p:sp>
          <p:nvSpPr>
            <p:cNvPr id="22537" name="Text Box 43"/>
            <p:cNvSpPr txBox="1">
              <a:spLocks noChangeArrowheads="1"/>
            </p:cNvSpPr>
            <p:nvPr/>
          </p:nvSpPr>
          <p:spPr bwMode="auto">
            <a:xfrm>
              <a:off x="432" y="2797"/>
              <a:ext cx="1425" cy="21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 marL="6858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000" b="1">
                  <a:latin typeface="Comic Sans MS" pitchFamily="66" charset="0"/>
                </a:rPr>
                <a:t>Application A</a:t>
              </a:r>
            </a:p>
          </p:txBody>
        </p:sp>
        <p:sp>
          <p:nvSpPr>
            <p:cNvPr id="22538" name="Text Box 44"/>
            <p:cNvSpPr txBox="1">
              <a:spLocks noChangeArrowheads="1"/>
            </p:cNvSpPr>
            <p:nvPr/>
          </p:nvSpPr>
          <p:spPr bwMode="auto">
            <a:xfrm>
              <a:off x="3456" y="3283"/>
              <a:ext cx="1938" cy="21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 marL="685800" indent="-228600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2000" b="1">
                  <a:latin typeface="Comic Sans MS" pitchFamily="66" charset="0"/>
                </a:rPr>
                <a:t>Shared File Service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6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6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517B72AD-95DD-4473-A90B-8A69E7495BF7}" type="slidenum">
              <a:rPr lang="en-US" smtClean="0">
                <a:ea typeface="ＭＳ Ｐゴシック"/>
              </a:rPr>
              <a:pPr/>
              <a:t>16</a:t>
            </a:fld>
            <a:endParaRPr lang="en-US" smtClean="0">
              <a:ea typeface="ＭＳ Ｐゴシック"/>
            </a:endParaRPr>
          </a:p>
        </p:txBody>
      </p:sp>
      <p:sp>
        <p:nvSpPr>
          <p:cNvPr id="2355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163" y="268288"/>
            <a:ext cx="7404100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The Exploded OS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0" y="889000"/>
            <a:ext cx="3502025" cy="578326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000" smtClean="0">
                <a:ea typeface="ＭＳ Ｐゴシック"/>
              </a:rPr>
              <a:t>Normal Components split into pieces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ea typeface="ＭＳ Ｐゴシック"/>
              </a:rPr>
              <a:t>Device drivers (Security/Reliability)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ea typeface="ＭＳ Ｐゴシック"/>
              </a:rPr>
              <a:t>Network Services (Performance)</a:t>
            </a:r>
          </a:p>
          <a:p>
            <a:pPr lvl="2">
              <a:lnSpc>
                <a:spcPct val="75000"/>
              </a:lnSpc>
            </a:pPr>
            <a:r>
              <a:rPr lang="en-US" sz="1600" smtClean="0">
                <a:ea typeface="ＭＳ Ｐゴシック"/>
              </a:rPr>
              <a:t>TCP/IP stack</a:t>
            </a:r>
          </a:p>
          <a:p>
            <a:pPr lvl="2">
              <a:lnSpc>
                <a:spcPct val="75000"/>
              </a:lnSpc>
            </a:pPr>
            <a:r>
              <a:rPr lang="en-US" sz="1600" smtClean="0">
                <a:ea typeface="ＭＳ Ｐゴシック"/>
              </a:rPr>
              <a:t>Firewall</a:t>
            </a:r>
          </a:p>
          <a:p>
            <a:pPr lvl="2">
              <a:lnSpc>
                <a:spcPct val="75000"/>
              </a:lnSpc>
            </a:pPr>
            <a:r>
              <a:rPr lang="en-US" sz="1600" smtClean="0">
                <a:ea typeface="ＭＳ Ｐゴシック"/>
              </a:rPr>
              <a:t>Virus Checking</a:t>
            </a:r>
          </a:p>
          <a:p>
            <a:pPr lvl="2">
              <a:lnSpc>
                <a:spcPct val="75000"/>
              </a:lnSpc>
            </a:pPr>
            <a:r>
              <a:rPr lang="en-US" sz="1600" smtClean="0">
                <a:ea typeface="ＭＳ Ｐゴシック"/>
              </a:rPr>
              <a:t>Intrusion Detection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ea typeface="ＭＳ Ｐゴシック"/>
              </a:rPr>
              <a:t>Persistent Storage (Performance, Security, Reliability)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ea typeface="ＭＳ Ｐゴシック"/>
              </a:rPr>
              <a:t>Monitoring services</a:t>
            </a:r>
          </a:p>
          <a:p>
            <a:pPr lvl="2">
              <a:lnSpc>
                <a:spcPct val="75000"/>
              </a:lnSpc>
            </a:pPr>
            <a:r>
              <a:rPr lang="en-US" sz="1600" smtClean="0">
                <a:ea typeface="ＭＳ Ｐゴシック"/>
              </a:rPr>
              <a:t>Performance counters</a:t>
            </a:r>
          </a:p>
          <a:p>
            <a:pPr lvl="2">
              <a:lnSpc>
                <a:spcPct val="75000"/>
              </a:lnSpc>
            </a:pPr>
            <a:r>
              <a:rPr lang="en-US" sz="1600" smtClean="0">
                <a:ea typeface="ＭＳ Ｐゴシック"/>
              </a:rPr>
              <a:t>Introspection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ea typeface="ＭＳ Ｐゴシック"/>
              </a:rPr>
              <a:t>Identity/Environment services (Security)</a:t>
            </a:r>
          </a:p>
          <a:p>
            <a:pPr lvl="2">
              <a:lnSpc>
                <a:spcPct val="75000"/>
              </a:lnSpc>
            </a:pPr>
            <a:r>
              <a:rPr lang="en-US" sz="1600" smtClean="0">
                <a:ea typeface="ＭＳ Ｐゴシック"/>
              </a:rPr>
              <a:t>Biometric, GPS, </a:t>
            </a:r>
            <a:br>
              <a:rPr lang="en-US" sz="1600" smtClean="0">
                <a:ea typeface="ＭＳ Ｐゴシック"/>
              </a:rPr>
            </a:br>
            <a:r>
              <a:rPr lang="en-US" sz="1600" smtClean="0">
                <a:ea typeface="ＭＳ Ｐゴシック"/>
              </a:rPr>
              <a:t>Possession Tracking</a:t>
            </a:r>
          </a:p>
          <a:p>
            <a:pPr>
              <a:lnSpc>
                <a:spcPct val="75000"/>
              </a:lnSpc>
            </a:pPr>
            <a:r>
              <a:rPr lang="en-US" sz="2000" smtClean="0">
                <a:ea typeface="ＭＳ Ｐゴシック"/>
              </a:rPr>
              <a:t>Applications Given </a:t>
            </a:r>
            <a:br>
              <a:rPr lang="en-US" sz="2000" smtClean="0">
                <a:ea typeface="ＭＳ Ｐゴシック"/>
              </a:rPr>
            </a:br>
            <a:r>
              <a:rPr lang="en-US" sz="2000" smtClean="0">
                <a:ea typeface="ＭＳ Ｐゴシック"/>
              </a:rPr>
              <a:t>Larger Partitions</a:t>
            </a:r>
          </a:p>
          <a:p>
            <a:pPr lvl="1">
              <a:lnSpc>
                <a:spcPct val="75000"/>
              </a:lnSpc>
            </a:pPr>
            <a:r>
              <a:rPr lang="en-US" sz="1800" smtClean="0">
                <a:ea typeface="ＭＳ Ｐゴシック"/>
              </a:rPr>
              <a:t>Freedom to use resources arbitrarily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3463" y="3587750"/>
            <a:ext cx="10953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6475" y="2589213"/>
            <a:ext cx="10445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471804" flipV="1">
            <a:off x="4019550" y="1584325"/>
            <a:ext cx="14763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1" name="Group 7"/>
          <p:cNvGrpSpPr>
            <a:grpSpLocks/>
          </p:cNvGrpSpPr>
          <p:nvPr/>
        </p:nvGrpSpPr>
        <p:grpSpPr bwMode="auto">
          <a:xfrm>
            <a:off x="215900" y="1244600"/>
            <a:ext cx="4117975" cy="4210050"/>
            <a:chOff x="136" y="864"/>
            <a:chExt cx="2594" cy="2652"/>
          </a:xfrm>
        </p:grpSpPr>
        <p:grpSp>
          <p:nvGrpSpPr>
            <p:cNvPr id="23572" name="Group 8"/>
            <p:cNvGrpSpPr>
              <a:grpSpLocks/>
            </p:cNvGrpSpPr>
            <p:nvPr/>
          </p:nvGrpSpPr>
          <p:grpSpPr bwMode="auto">
            <a:xfrm rot="-5400000">
              <a:off x="263" y="1027"/>
              <a:ext cx="2337" cy="2345"/>
              <a:chOff x="1392" y="1968"/>
              <a:chExt cx="1872" cy="1872"/>
            </a:xfrm>
          </p:grpSpPr>
          <p:grpSp>
            <p:nvGrpSpPr>
              <p:cNvPr id="23656" name="Group 9"/>
              <p:cNvGrpSpPr>
                <a:grpSpLocks/>
              </p:cNvGrpSpPr>
              <p:nvPr/>
            </p:nvGrpSpPr>
            <p:grpSpPr bwMode="auto">
              <a:xfrm>
                <a:off x="1392" y="1968"/>
                <a:ext cx="1872" cy="192"/>
                <a:chOff x="1200" y="1728"/>
                <a:chExt cx="1872" cy="192"/>
              </a:xfrm>
            </p:grpSpPr>
            <p:sp>
              <p:nvSpPr>
                <p:cNvPr id="23720" name="Oval 10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21" name="Oval 11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22" name="Oval 12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23" name="Oval 13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24" name="Oval 14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25" name="Oval 15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26" name="Oval 16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27" name="Oval 17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3657" name="Group 18"/>
              <p:cNvGrpSpPr>
                <a:grpSpLocks/>
              </p:cNvGrpSpPr>
              <p:nvPr/>
            </p:nvGrpSpPr>
            <p:grpSpPr bwMode="auto">
              <a:xfrm>
                <a:off x="1392" y="3648"/>
                <a:ext cx="1872" cy="192"/>
                <a:chOff x="1200" y="1728"/>
                <a:chExt cx="1872" cy="192"/>
              </a:xfrm>
            </p:grpSpPr>
            <p:sp>
              <p:nvSpPr>
                <p:cNvPr id="23712" name="Oval 19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13" name="Oval 20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14" name="Oval 21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15" name="Oval 22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16" name="Oval 23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17" name="Oval 24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18" name="Oval 25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19" name="Oval 26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3658" name="Group 27"/>
              <p:cNvGrpSpPr>
                <a:grpSpLocks/>
              </p:cNvGrpSpPr>
              <p:nvPr/>
            </p:nvGrpSpPr>
            <p:grpSpPr bwMode="auto">
              <a:xfrm>
                <a:off x="1392" y="2208"/>
                <a:ext cx="1872" cy="192"/>
                <a:chOff x="1200" y="1728"/>
                <a:chExt cx="1872" cy="192"/>
              </a:xfrm>
            </p:grpSpPr>
            <p:sp>
              <p:nvSpPr>
                <p:cNvPr id="23704" name="Oval 28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05" name="Oval 29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06" name="Oval 30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07" name="Oval 31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08" name="Oval 32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09" name="Oval 33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10" name="Oval 34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11" name="Oval 35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3659" name="Group 36"/>
              <p:cNvGrpSpPr>
                <a:grpSpLocks/>
              </p:cNvGrpSpPr>
              <p:nvPr/>
            </p:nvGrpSpPr>
            <p:grpSpPr bwMode="auto">
              <a:xfrm>
                <a:off x="1392" y="3408"/>
                <a:ext cx="1872" cy="192"/>
                <a:chOff x="1200" y="1728"/>
                <a:chExt cx="1872" cy="192"/>
              </a:xfrm>
            </p:grpSpPr>
            <p:sp>
              <p:nvSpPr>
                <p:cNvPr id="23696" name="Oval 37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97" name="Oval 38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98" name="Oval 39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99" name="Oval 40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00" name="Oval 41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01" name="Oval 42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02" name="Oval 43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703" name="Oval 44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3660" name="Group 45"/>
              <p:cNvGrpSpPr>
                <a:grpSpLocks/>
              </p:cNvGrpSpPr>
              <p:nvPr/>
            </p:nvGrpSpPr>
            <p:grpSpPr bwMode="auto">
              <a:xfrm>
                <a:off x="1392" y="3168"/>
                <a:ext cx="1872" cy="192"/>
                <a:chOff x="1200" y="1728"/>
                <a:chExt cx="1872" cy="192"/>
              </a:xfrm>
            </p:grpSpPr>
            <p:sp>
              <p:nvSpPr>
                <p:cNvPr id="23688" name="Oval 46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89" name="Oval 47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90" name="Oval 48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91" name="Oval 49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92" name="Oval 50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93" name="Oval 51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94" name="Oval 52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95" name="Oval 53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3661" name="Group 54"/>
              <p:cNvGrpSpPr>
                <a:grpSpLocks/>
              </p:cNvGrpSpPr>
              <p:nvPr/>
            </p:nvGrpSpPr>
            <p:grpSpPr bwMode="auto">
              <a:xfrm>
                <a:off x="1392" y="2928"/>
                <a:ext cx="1872" cy="192"/>
                <a:chOff x="1200" y="1728"/>
                <a:chExt cx="1872" cy="192"/>
              </a:xfrm>
            </p:grpSpPr>
            <p:sp>
              <p:nvSpPr>
                <p:cNvPr id="23680" name="Oval 55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81" name="Oval 56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82" name="Oval 57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83" name="Oval 58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84" name="Oval 59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85" name="Oval 60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86" name="Oval 61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87" name="Oval 62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3662" name="Group 63"/>
              <p:cNvGrpSpPr>
                <a:grpSpLocks/>
              </p:cNvGrpSpPr>
              <p:nvPr/>
            </p:nvGrpSpPr>
            <p:grpSpPr bwMode="auto">
              <a:xfrm>
                <a:off x="1392" y="2448"/>
                <a:ext cx="1872" cy="192"/>
                <a:chOff x="1200" y="1728"/>
                <a:chExt cx="1872" cy="192"/>
              </a:xfrm>
            </p:grpSpPr>
            <p:sp>
              <p:nvSpPr>
                <p:cNvPr id="23672" name="Oval 64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73" name="Oval 65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74" name="Oval 66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75" name="Oval 67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76" name="Oval 68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77" name="Oval 69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78" name="Oval 70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79" name="Oval 7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3663" name="Group 72"/>
              <p:cNvGrpSpPr>
                <a:grpSpLocks/>
              </p:cNvGrpSpPr>
              <p:nvPr/>
            </p:nvGrpSpPr>
            <p:grpSpPr bwMode="auto">
              <a:xfrm>
                <a:off x="1392" y="2688"/>
                <a:ext cx="1872" cy="192"/>
                <a:chOff x="1200" y="1728"/>
                <a:chExt cx="1872" cy="192"/>
              </a:xfrm>
            </p:grpSpPr>
            <p:sp>
              <p:nvSpPr>
                <p:cNvPr id="23664" name="Oval 73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65" name="Oval 74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66" name="Oval 75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67" name="Oval 76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68" name="Oval 77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69" name="Oval 78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70" name="Oval 79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71" name="Oval 80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</p:grpSp>
        <p:sp>
          <p:nvSpPr>
            <p:cNvPr id="23573" name="AutoShape 81"/>
            <p:cNvSpPr>
              <a:spLocks noChangeArrowheads="1"/>
            </p:cNvSpPr>
            <p:nvPr/>
          </p:nvSpPr>
          <p:spPr bwMode="auto">
            <a:xfrm rot="-5400000">
              <a:off x="107" y="893"/>
              <a:ext cx="2652" cy="2594"/>
            </a:xfrm>
            <a:prstGeom prst="roundRect">
              <a:avLst>
                <a:gd name="adj" fmla="val 16667"/>
              </a:avLst>
            </a:prstGeom>
            <a:solidFill>
              <a:srgbClr val="66FF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grpSp>
          <p:nvGrpSpPr>
            <p:cNvPr id="23574" name="Group 82"/>
            <p:cNvGrpSpPr>
              <a:grpSpLocks/>
            </p:cNvGrpSpPr>
            <p:nvPr/>
          </p:nvGrpSpPr>
          <p:grpSpPr bwMode="auto">
            <a:xfrm rot="-5400000">
              <a:off x="263" y="1027"/>
              <a:ext cx="2337" cy="2345"/>
              <a:chOff x="1392" y="1968"/>
              <a:chExt cx="1872" cy="1872"/>
            </a:xfrm>
          </p:grpSpPr>
          <p:grpSp>
            <p:nvGrpSpPr>
              <p:cNvPr id="23584" name="Group 83"/>
              <p:cNvGrpSpPr>
                <a:grpSpLocks/>
              </p:cNvGrpSpPr>
              <p:nvPr/>
            </p:nvGrpSpPr>
            <p:grpSpPr bwMode="auto">
              <a:xfrm>
                <a:off x="1392" y="1968"/>
                <a:ext cx="1872" cy="192"/>
                <a:chOff x="1200" y="1728"/>
                <a:chExt cx="1872" cy="192"/>
              </a:xfrm>
            </p:grpSpPr>
            <p:sp>
              <p:nvSpPr>
                <p:cNvPr id="23648" name="Oval 84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49" name="Oval 85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50" name="Oval 86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51" name="Oval 87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52" name="Oval 88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53" name="Oval 89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54" name="Oval 90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55" name="Oval 9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3585" name="Group 92"/>
              <p:cNvGrpSpPr>
                <a:grpSpLocks/>
              </p:cNvGrpSpPr>
              <p:nvPr/>
            </p:nvGrpSpPr>
            <p:grpSpPr bwMode="auto">
              <a:xfrm>
                <a:off x="1392" y="3648"/>
                <a:ext cx="1872" cy="192"/>
                <a:chOff x="1200" y="1728"/>
                <a:chExt cx="1872" cy="192"/>
              </a:xfrm>
            </p:grpSpPr>
            <p:sp>
              <p:nvSpPr>
                <p:cNvPr id="23640" name="Oval 93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41" name="Oval 94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42" name="Oval 95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43" name="Oval 96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44" name="Oval 97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45" name="Oval 98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46" name="Oval 99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47" name="Oval 100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3586" name="Group 101"/>
              <p:cNvGrpSpPr>
                <a:grpSpLocks/>
              </p:cNvGrpSpPr>
              <p:nvPr/>
            </p:nvGrpSpPr>
            <p:grpSpPr bwMode="auto">
              <a:xfrm>
                <a:off x="1392" y="2208"/>
                <a:ext cx="1872" cy="192"/>
                <a:chOff x="1200" y="1728"/>
                <a:chExt cx="1872" cy="192"/>
              </a:xfrm>
            </p:grpSpPr>
            <p:sp>
              <p:nvSpPr>
                <p:cNvPr id="23632" name="Oval 102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33" name="Oval 103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34" name="Oval 104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35" name="Oval 105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36" name="Oval 106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37" name="Oval 107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38" name="Oval 108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39" name="Oval 109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3587" name="Group 110"/>
              <p:cNvGrpSpPr>
                <a:grpSpLocks/>
              </p:cNvGrpSpPr>
              <p:nvPr/>
            </p:nvGrpSpPr>
            <p:grpSpPr bwMode="auto">
              <a:xfrm>
                <a:off x="1392" y="3408"/>
                <a:ext cx="1872" cy="192"/>
                <a:chOff x="1200" y="1728"/>
                <a:chExt cx="1872" cy="192"/>
              </a:xfrm>
            </p:grpSpPr>
            <p:sp>
              <p:nvSpPr>
                <p:cNvPr id="23624" name="Oval 111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25" name="Oval 112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26" name="Oval 113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27" name="Oval 114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28" name="Oval 115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29" name="Oval 11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30" name="Oval 117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31" name="Oval 118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3588" name="Group 119"/>
              <p:cNvGrpSpPr>
                <a:grpSpLocks/>
              </p:cNvGrpSpPr>
              <p:nvPr/>
            </p:nvGrpSpPr>
            <p:grpSpPr bwMode="auto">
              <a:xfrm>
                <a:off x="1392" y="3168"/>
                <a:ext cx="1872" cy="192"/>
                <a:chOff x="1200" y="1728"/>
                <a:chExt cx="1872" cy="192"/>
              </a:xfrm>
            </p:grpSpPr>
            <p:sp>
              <p:nvSpPr>
                <p:cNvPr id="23616" name="Oval 120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17" name="Oval 121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18" name="Oval 122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19" name="Oval 123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20" name="Oval 124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21" name="Oval 125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22" name="Oval 126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23" name="Oval 127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3589" name="Group 128"/>
              <p:cNvGrpSpPr>
                <a:grpSpLocks/>
              </p:cNvGrpSpPr>
              <p:nvPr/>
            </p:nvGrpSpPr>
            <p:grpSpPr bwMode="auto">
              <a:xfrm>
                <a:off x="1392" y="2928"/>
                <a:ext cx="1872" cy="192"/>
                <a:chOff x="1200" y="1728"/>
                <a:chExt cx="1872" cy="192"/>
              </a:xfrm>
            </p:grpSpPr>
            <p:sp>
              <p:nvSpPr>
                <p:cNvPr id="23608" name="Oval 129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09" name="Oval 130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10" name="Oval 131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11" name="Oval 132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12" name="Oval 133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13" name="Oval 134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14" name="Oval 135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15" name="Oval 136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3590" name="Group 137"/>
              <p:cNvGrpSpPr>
                <a:grpSpLocks/>
              </p:cNvGrpSpPr>
              <p:nvPr/>
            </p:nvGrpSpPr>
            <p:grpSpPr bwMode="auto">
              <a:xfrm>
                <a:off x="1392" y="2448"/>
                <a:ext cx="1872" cy="192"/>
                <a:chOff x="1200" y="1728"/>
                <a:chExt cx="1872" cy="192"/>
              </a:xfrm>
            </p:grpSpPr>
            <p:sp>
              <p:nvSpPr>
                <p:cNvPr id="23600" name="Oval 138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01" name="Oval 139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02" name="Oval 140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03" name="Oval 141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04" name="Oval 142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05" name="Oval 143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06" name="Oval 144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607" name="Oval 145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23591" name="Group 146"/>
              <p:cNvGrpSpPr>
                <a:grpSpLocks/>
              </p:cNvGrpSpPr>
              <p:nvPr/>
            </p:nvGrpSpPr>
            <p:grpSpPr bwMode="auto">
              <a:xfrm>
                <a:off x="1392" y="2688"/>
                <a:ext cx="1872" cy="192"/>
                <a:chOff x="1200" y="1728"/>
                <a:chExt cx="1872" cy="192"/>
              </a:xfrm>
            </p:grpSpPr>
            <p:sp>
              <p:nvSpPr>
                <p:cNvPr id="23592" name="Oval 147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593" name="Oval 148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594" name="Oval 149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595" name="Oval 150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596" name="Oval 151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597" name="Oval 152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598" name="Oval 153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3599" name="Oval 154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</p:grpSp>
        <p:sp>
          <p:nvSpPr>
            <p:cNvPr id="200859" name="AutoShape 155"/>
            <p:cNvSpPr>
              <a:spLocks noChangeArrowheads="1"/>
            </p:cNvSpPr>
            <p:nvPr/>
          </p:nvSpPr>
          <p:spPr bwMode="auto">
            <a:xfrm>
              <a:off x="2014" y="2799"/>
              <a:ext cx="625" cy="59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Device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Drivers</a:t>
              </a:r>
            </a:p>
          </p:txBody>
        </p:sp>
        <p:sp>
          <p:nvSpPr>
            <p:cNvPr id="200860" name="AutoShape 156"/>
            <p:cNvSpPr>
              <a:spLocks noChangeArrowheads="1"/>
            </p:cNvSpPr>
            <p:nvPr/>
          </p:nvSpPr>
          <p:spPr bwMode="auto">
            <a:xfrm>
              <a:off x="2014" y="2193"/>
              <a:ext cx="625" cy="600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Video &amp;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Window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Drivers</a:t>
              </a:r>
            </a:p>
          </p:txBody>
        </p:sp>
        <p:sp>
          <p:nvSpPr>
            <p:cNvPr id="200861" name="AutoShape 157"/>
            <p:cNvSpPr>
              <a:spLocks noChangeArrowheads="1"/>
            </p:cNvSpPr>
            <p:nvPr/>
          </p:nvSpPr>
          <p:spPr bwMode="auto">
            <a:xfrm>
              <a:off x="2014" y="1002"/>
              <a:ext cx="625" cy="59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Firewall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Virus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Intrusion</a:t>
              </a:r>
            </a:p>
          </p:txBody>
        </p:sp>
        <p:sp>
          <p:nvSpPr>
            <p:cNvPr id="200862" name="AutoShape 158"/>
            <p:cNvSpPr>
              <a:spLocks noChangeArrowheads="1"/>
            </p:cNvSpPr>
            <p:nvPr/>
          </p:nvSpPr>
          <p:spPr bwMode="auto">
            <a:xfrm>
              <a:off x="2027" y="1607"/>
              <a:ext cx="626" cy="600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Monitor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And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Adapt</a:t>
              </a:r>
            </a:p>
          </p:txBody>
        </p:sp>
        <p:sp>
          <p:nvSpPr>
            <p:cNvPr id="200863" name="AutoShape 159"/>
            <p:cNvSpPr>
              <a:spLocks noChangeArrowheads="1"/>
            </p:cNvSpPr>
            <p:nvPr/>
          </p:nvSpPr>
          <p:spPr bwMode="auto">
            <a:xfrm>
              <a:off x="228" y="2792"/>
              <a:ext cx="903" cy="59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Persistent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Storage &amp;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File System</a:t>
              </a:r>
            </a:p>
          </p:txBody>
        </p:sp>
        <p:sp>
          <p:nvSpPr>
            <p:cNvPr id="200864" name="AutoShape 160"/>
            <p:cNvSpPr>
              <a:spLocks noChangeArrowheads="1"/>
            </p:cNvSpPr>
            <p:nvPr/>
          </p:nvSpPr>
          <p:spPr bwMode="auto">
            <a:xfrm>
              <a:off x="1410" y="2792"/>
              <a:ext cx="619" cy="59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HCI/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Voice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Rec</a:t>
              </a:r>
            </a:p>
          </p:txBody>
        </p:sp>
        <p:sp>
          <p:nvSpPr>
            <p:cNvPr id="200865" name="AutoShape 161"/>
            <p:cNvSpPr>
              <a:spLocks noChangeArrowheads="1"/>
            </p:cNvSpPr>
            <p:nvPr/>
          </p:nvSpPr>
          <p:spPr bwMode="auto">
            <a:xfrm>
              <a:off x="228" y="987"/>
              <a:ext cx="1786" cy="1200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Large Compute-Bound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Application</a:t>
              </a:r>
            </a:p>
          </p:txBody>
        </p:sp>
        <p:sp>
          <p:nvSpPr>
            <p:cNvPr id="200866" name="AutoShape 162"/>
            <p:cNvSpPr>
              <a:spLocks noChangeArrowheads="1"/>
            </p:cNvSpPr>
            <p:nvPr/>
          </p:nvSpPr>
          <p:spPr bwMode="auto">
            <a:xfrm>
              <a:off x="234" y="2189"/>
              <a:ext cx="1786" cy="60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Real-Time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Application</a:t>
              </a:r>
            </a:p>
          </p:txBody>
        </p:sp>
        <p:sp>
          <p:nvSpPr>
            <p:cNvPr id="200867" name="AutoShape 163"/>
            <p:cNvSpPr>
              <a:spLocks noChangeArrowheads="1"/>
            </p:cNvSpPr>
            <p:nvPr/>
          </p:nvSpPr>
          <p:spPr bwMode="auto">
            <a:xfrm>
              <a:off x="1130" y="2810"/>
              <a:ext cx="287" cy="574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Identity</a:t>
              </a:r>
            </a:p>
          </p:txBody>
        </p:sp>
      </p:grpSp>
      <p:pic>
        <p:nvPicPr>
          <p:cNvPr id="23562" name="Picture 16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2013" y="5407025"/>
            <a:ext cx="1001712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AutoShape 165"/>
          <p:cNvSpPr>
            <a:spLocks noChangeArrowheads="1"/>
          </p:cNvSpPr>
          <p:nvPr/>
        </p:nvSpPr>
        <p:spPr bwMode="auto">
          <a:xfrm rot="2270075">
            <a:off x="4175125" y="5081588"/>
            <a:ext cx="604838" cy="404812"/>
          </a:xfrm>
          <a:prstGeom prst="leftRightArrow">
            <a:avLst>
              <a:gd name="adj1" fmla="val 50000"/>
              <a:gd name="adj2" fmla="val 298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o"/>
            </a:pPr>
            <a:endParaRPr lang="en-US"/>
          </a:p>
        </p:txBody>
      </p:sp>
      <p:sp>
        <p:nvSpPr>
          <p:cNvPr id="23564" name="AutoShape 166"/>
          <p:cNvSpPr>
            <a:spLocks noChangeArrowheads="1"/>
          </p:cNvSpPr>
          <p:nvPr/>
        </p:nvSpPr>
        <p:spPr bwMode="auto">
          <a:xfrm>
            <a:off x="4259263" y="3709988"/>
            <a:ext cx="604837" cy="403225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o"/>
            </a:pPr>
            <a:endParaRPr lang="en-US"/>
          </a:p>
        </p:txBody>
      </p:sp>
      <p:sp>
        <p:nvSpPr>
          <p:cNvPr id="23565" name="AutoShape 167"/>
          <p:cNvSpPr>
            <a:spLocks noChangeArrowheads="1"/>
          </p:cNvSpPr>
          <p:nvPr/>
        </p:nvSpPr>
        <p:spPr bwMode="auto">
          <a:xfrm rot="939913" flipH="1">
            <a:off x="4368800" y="1044575"/>
            <a:ext cx="1184275" cy="866775"/>
          </a:xfrm>
          <a:prstGeom prst="lightningBol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o"/>
            </a:pPr>
            <a:endParaRPr lang="en-US"/>
          </a:p>
        </p:txBody>
      </p:sp>
      <p:sp>
        <p:nvSpPr>
          <p:cNvPr id="23566" name="AutoShape 168"/>
          <p:cNvSpPr>
            <a:spLocks noChangeArrowheads="1"/>
          </p:cNvSpPr>
          <p:nvPr/>
        </p:nvSpPr>
        <p:spPr bwMode="auto">
          <a:xfrm rot="-949257">
            <a:off x="4217988" y="4392613"/>
            <a:ext cx="603250" cy="403225"/>
          </a:xfrm>
          <a:prstGeom prst="leftRightArrow">
            <a:avLst>
              <a:gd name="adj1" fmla="val 50000"/>
              <a:gd name="adj2" fmla="val 299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o"/>
            </a:pPr>
            <a:endParaRPr lang="en-US"/>
          </a:p>
        </p:txBody>
      </p:sp>
      <p:pic>
        <p:nvPicPr>
          <p:cNvPr id="23567" name="Picture 16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66298">
            <a:off x="2350294" y="5310982"/>
            <a:ext cx="124460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7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3550" y="5567363"/>
            <a:ext cx="660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AutoShape 171"/>
          <p:cNvSpPr>
            <a:spLocks noChangeArrowheads="1"/>
          </p:cNvSpPr>
          <p:nvPr/>
        </p:nvSpPr>
        <p:spPr bwMode="auto">
          <a:xfrm rot="-1765290">
            <a:off x="4213225" y="3201988"/>
            <a:ext cx="603250" cy="403225"/>
          </a:xfrm>
          <a:prstGeom prst="leftRightArrow">
            <a:avLst>
              <a:gd name="adj1" fmla="val 50000"/>
              <a:gd name="adj2" fmla="val 299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o"/>
            </a:pPr>
            <a:endParaRPr lang="en-US"/>
          </a:p>
        </p:txBody>
      </p:sp>
      <p:pic>
        <p:nvPicPr>
          <p:cNvPr id="23570" name="Picture 17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0763" y="5722938"/>
            <a:ext cx="6953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1" name="AutoShape 173"/>
          <p:cNvSpPr>
            <a:spLocks noChangeArrowheads="1"/>
          </p:cNvSpPr>
          <p:nvPr/>
        </p:nvSpPr>
        <p:spPr bwMode="auto">
          <a:xfrm rot="4137615">
            <a:off x="3419475" y="5194301"/>
            <a:ext cx="604837" cy="404812"/>
          </a:xfrm>
          <a:prstGeom prst="leftRightArrow">
            <a:avLst>
              <a:gd name="adj1" fmla="val 50000"/>
              <a:gd name="adj2" fmla="val 298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o"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10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DFC29457-CFB9-4283-8E8C-E6A39C0F1B2D}" type="slidenum">
              <a:rPr lang="en-US" smtClean="0">
                <a:ea typeface="ＭＳ Ｐゴシック"/>
              </a:rPr>
              <a:pPr/>
              <a:t>17</a:t>
            </a:fld>
            <a:endParaRPr lang="en-US" smtClean="0">
              <a:ea typeface="ＭＳ Ｐゴシック"/>
            </a:endParaRPr>
          </a:p>
        </p:txBody>
      </p:sp>
      <p:sp>
        <p:nvSpPr>
          <p:cNvPr id="1050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graphicFrame>
        <p:nvGraphicFramePr>
          <p:cNvPr id="1047" name="Object 23"/>
          <p:cNvGraphicFramePr>
            <a:graphicFrameLocks noChangeAspect="1"/>
          </p:cNvGraphicFramePr>
          <p:nvPr/>
        </p:nvGraphicFramePr>
        <p:xfrm>
          <a:off x="6694488" y="790575"/>
          <a:ext cx="1376362" cy="1384300"/>
        </p:xfrm>
        <a:graphic>
          <a:graphicData uri="http://schemas.openxmlformats.org/presentationml/2006/ole">
            <p:oleObj spid="_x0000_s1047" name="Image" r:id="rId3" imgW="2007766" imgH="2134839" progId="">
              <p:embed/>
            </p:oleObj>
          </a:graphicData>
        </a:graphic>
      </p:graphicFrame>
      <p:sp>
        <p:nvSpPr>
          <p:cNvPr id="1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046163" y="268288"/>
            <a:ext cx="7404100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Tessellation in Server Environment</a:t>
            </a:r>
          </a:p>
        </p:txBody>
      </p:sp>
      <p:pic>
        <p:nvPicPr>
          <p:cNvPr id="1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2725" y="5487988"/>
            <a:ext cx="6953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5640388"/>
            <a:ext cx="6953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7525" y="5792788"/>
            <a:ext cx="6953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5945188"/>
            <a:ext cx="6953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6" name="Group 8"/>
          <p:cNvGrpSpPr>
            <a:grpSpLocks/>
          </p:cNvGrpSpPr>
          <p:nvPr/>
        </p:nvGrpSpPr>
        <p:grpSpPr bwMode="auto">
          <a:xfrm>
            <a:off x="728663" y="863600"/>
            <a:ext cx="3617912" cy="3878263"/>
            <a:chOff x="136" y="784"/>
            <a:chExt cx="2594" cy="2652"/>
          </a:xfrm>
        </p:grpSpPr>
        <p:grpSp>
          <p:nvGrpSpPr>
            <p:cNvPr id="1534" name="Group 9"/>
            <p:cNvGrpSpPr>
              <a:grpSpLocks/>
            </p:cNvGrpSpPr>
            <p:nvPr/>
          </p:nvGrpSpPr>
          <p:grpSpPr bwMode="auto">
            <a:xfrm rot="-5400000">
              <a:off x="263" y="947"/>
              <a:ext cx="2337" cy="2345"/>
              <a:chOff x="1392" y="1968"/>
              <a:chExt cx="1872" cy="1872"/>
            </a:xfrm>
          </p:grpSpPr>
          <p:grpSp>
            <p:nvGrpSpPr>
              <p:cNvPr id="1616" name="Group 10"/>
              <p:cNvGrpSpPr>
                <a:grpSpLocks/>
              </p:cNvGrpSpPr>
              <p:nvPr/>
            </p:nvGrpSpPr>
            <p:grpSpPr bwMode="auto">
              <a:xfrm>
                <a:off x="1392" y="1968"/>
                <a:ext cx="1872" cy="192"/>
                <a:chOff x="1200" y="1728"/>
                <a:chExt cx="1872" cy="192"/>
              </a:xfrm>
            </p:grpSpPr>
            <p:sp>
              <p:nvSpPr>
                <p:cNvPr id="1680" name="Oval 11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81" name="Oval 12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82" name="Oval 13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83" name="Oval 14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84" name="Oval 15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85" name="Oval 1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86" name="Oval 17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87" name="Oval 18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617" name="Group 19"/>
              <p:cNvGrpSpPr>
                <a:grpSpLocks/>
              </p:cNvGrpSpPr>
              <p:nvPr/>
            </p:nvGrpSpPr>
            <p:grpSpPr bwMode="auto">
              <a:xfrm>
                <a:off x="1392" y="3648"/>
                <a:ext cx="1872" cy="192"/>
                <a:chOff x="1200" y="1728"/>
                <a:chExt cx="1872" cy="192"/>
              </a:xfrm>
            </p:grpSpPr>
            <p:sp>
              <p:nvSpPr>
                <p:cNvPr id="1672" name="Oval 20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73" name="Oval 21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74" name="Oval 22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75" name="Oval 23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76" name="Oval 24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77" name="Oval 25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78" name="Oval 26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79" name="Oval 27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618" name="Group 28"/>
              <p:cNvGrpSpPr>
                <a:grpSpLocks/>
              </p:cNvGrpSpPr>
              <p:nvPr/>
            </p:nvGrpSpPr>
            <p:grpSpPr bwMode="auto">
              <a:xfrm>
                <a:off x="1392" y="2208"/>
                <a:ext cx="1872" cy="192"/>
                <a:chOff x="1200" y="1728"/>
                <a:chExt cx="1872" cy="192"/>
              </a:xfrm>
            </p:grpSpPr>
            <p:sp>
              <p:nvSpPr>
                <p:cNvPr id="1664" name="Oval 29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65" name="Oval 30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66" name="Oval 31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67" name="Oval 32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68" name="Oval 33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69" name="Oval 34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70" name="Oval 35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71" name="Oval 36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619" name="Group 37"/>
              <p:cNvGrpSpPr>
                <a:grpSpLocks/>
              </p:cNvGrpSpPr>
              <p:nvPr/>
            </p:nvGrpSpPr>
            <p:grpSpPr bwMode="auto">
              <a:xfrm>
                <a:off x="1392" y="3408"/>
                <a:ext cx="1872" cy="192"/>
                <a:chOff x="1200" y="1728"/>
                <a:chExt cx="1872" cy="192"/>
              </a:xfrm>
            </p:grpSpPr>
            <p:sp>
              <p:nvSpPr>
                <p:cNvPr id="1656" name="Oval 38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57" name="Oval 39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58" name="Oval 40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59" name="Oval 41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60" name="Oval 42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61" name="Oval 43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62" name="Oval 44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63" name="Oval 45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620" name="Group 46"/>
              <p:cNvGrpSpPr>
                <a:grpSpLocks/>
              </p:cNvGrpSpPr>
              <p:nvPr/>
            </p:nvGrpSpPr>
            <p:grpSpPr bwMode="auto">
              <a:xfrm>
                <a:off x="1392" y="3168"/>
                <a:ext cx="1872" cy="192"/>
                <a:chOff x="1200" y="1728"/>
                <a:chExt cx="1872" cy="192"/>
              </a:xfrm>
            </p:grpSpPr>
            <p:sp>
              <p:nvSpPr>
                <p:cNvPr id="1648" name="Oval 47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49" name="Oval 48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50" name="Oval 49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51" name="Oval 50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52" name="Oval 51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53" name="Oval 52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54" name="Oval 53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55" name="Oval 54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621" name="Group 55"/>
              <p:cNvGrpSpPr>
                <a:grpSpLocks/>
              </p:cNvGrpSpPr>
              <p:nvPr/>
            </p:nvGrpSpPr>
            <p:grpSpPr bwMode="auto">
              <a:xfrm>
                <a:off x="1392" y="2928"/>
                <a:ext cx="1872" cy="192"/>
                <a:chOff x="1200" y="1728"/>
                <a:chExt cx="1872" cy="192"/>
              </a:xfrm>
            </p:grpSpPr>
            <p:sp>
              <p:nvSpPr>
                <p:cNvPr id="1640" name="Oval 56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41" name="Oval 57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42" name="Oval 58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43" name="Oval 59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44" name="Oval 60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45" name="Oval 61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46" name="Oval 62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47" name="Oval 63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622" name="Group 64"/>
              <p:cNvGrpSpPr>
                <a:grpSpLocks/>
              </p:cNvGrpSpPr>
              <p:nvPr/>
            </p:nvGrpSpPr>
            <p:grpSpPr bwMode="auto">
              <a:xfrm>
                <a:off x="1392" y="2448"/>
                <a:ext cx="1872" cy="192"/>
                <a:chOff x="1200" y="1728"/>
                <a:chExt cx="1872" cy="192"/>
              </a:xfrm>
            </p:grpSpPr>
            <p:sp>
              <p:nvSpPr>
                <p:cNvPr id="1632" name="Oval 65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33" name="Oval 66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34" name="Oval 67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35" name="Oval 68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36" name="Oval 69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37" name="Oval 70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38" name="Oval 71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39" name="Oval 72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623" name="Group 73"/>
              <p:cNvGrpSpPr>
                <a:grpSpLocks/>
              </p:cNvGrpSpPr>
              <p:nvPr/>
            </p:nvGrpSpPr>
            <p:grpSpPr bwMode="auto">
              <a:xfrm>
                <a:off x="1392" y="2688"/>
                <a:ext cx="1872" cy="192"/>
                <a:chOff x="1200" y="1728"/>
                <a:chExt cx="1872" cy="192"/>
              </a:xfrm>
            </p:grpSpPr>
            <p:sp>
              <p:nvSpPr>
                <p:cNvPr id="1624" name="Oval 74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25" name="Oval 75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26" name="Oval 76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27" name="Oval 77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28" name="Oval 78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29" name="Oval 79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30" name="Oval 80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31" name="Oval 8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</p:grpSp>
        <p:sp>
          <p:nvSpPr>
            <p:cNvPr id="1535" name="AutoShape 82"/>
            <p:cNvSpPr>
              <a:spLocks noChangeArrowheads="1"/>
            </p:cNvSpPr>
            <p:nvPr/>
          </p:nvSpPr>
          <p:spPr bwMode="auto">
            <a:xfrm rot="-5400000">
              <a:off x="107" y="813"/>
              <a:ext cx="2652" cy="2594"/>
            </a:xfrm>
            <a:prstGeom prst="roundRect">
              <a:avLst>
                <a:gd name="adj" fmla="val 16667"/>
              </a:avLst>
            </a:prstGeom>
            <a:solidFill>
              <a:srgbClr val="66FF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grpSp>
          <p:nvGrpSpPr>
            <p:cNvPr id="1536" name="Group 83"/>
            <p:cNvGrpSpPr>
              <a:grpSpLocks/>
            </p:cNvGrpSpPr>
            <p:nvPr/>
          </p:nvGrpSpPr>
          <p:grpSpPr bwMode="auto">
            <a:xfrm rot="-5400000">
              <a:off x="263" y="947"/>
              <a:ext cx="2337" cy="2345"/>
              <a:chOff x="1392" y="1968"/>
              <a:chExt cx="1872" cy="1872"/>
            </a:xfrm>
          </p:grpSpPr>
          <p:grpSp>
            <p:nvGrpSpPr>
              <p:cNvPr id="1544" name="Group 84"/>
              <p:cNvGrpSpPr>
                <a:grpSpLocks/>
              </p:cNvGrpSpPr>
              <p:nvPr/>
            </p:nvGrpSpPr>
            <p:grpSpPr bwMode="auto">
              <a:xfrm>
                <a:off x="1392" y="1968"/>
                <a:ext cx="1872" cy="192"/>
                <a:chOff x="1200" y="1728"/>
                <a:chExt cx="1872" cy="192"/>
              </a:xfrm>
            </p:grpSpPr>
            <p:sp>
              <p:nvSpPr>
                <p:cNvPr id="1608" name="Oval 85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09" name="Oval 86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10" name="Oval 87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11" name="Oval 88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12" name="Oval 89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13" name="Oval 90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14" name="Oval 91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15" name="Oval 92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545" name="Group 93"/>
              <p:cNvGrpSpPr>
                <a:grpSpLocks/>
              </p:cNvGrpSpPr>
              <p:nvPr/>
            </p:nvGrpSpPr>
            <p:grpSpPr bwMode="auto">
              <a:xfrm>
                <a:off x="1392" y="3648"/>
                <a:ext cx="1872" cy="192"/>
                <a:chOff x="1200" y="1728"/>
                <a:chExt cx="1872" cy="192"/>
              </a:xfrm>
            </p:grpSpPr>
            <p:sp>
              <p:nvSpPr>
                <p:cNvPr id="1600" name="Oval 94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01" name="Oval 95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02" name="Oval 96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03" name="Oval 97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04" name="Oval 98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05" name="Oval 99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06" name="Oval 100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607" name="Oval 10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546" name="Group 102"/>
              <p:cNvGrpSpPr>
                <a:grpSpLocks/>
              </p:cNvGrpSpPr>
              <p:nvPr/>
            </p:nvGrpSpPr>
            <p:grpSpPr bwMode="auto">
              <a:xfrm>
                <a:off x="1392" y="2208"/>
                <a:ext cx="1872" cy="192"/>
                <a:chOff x="1200" y="1728"/>
                <a:chExt cx="1872" cy="192"/>
              </a:xfrm>
            </p:grpSpPr>
            <p:sp>
              <p:nvSpPr>
                <p:cNvPr id="1592" name="Oval 103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93" name="Oval 104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94" name="Oval 105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95" name="Oval 106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96" name="Oval 107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97" name="Oval 108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98" name="Oval 109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99" name="Oval 110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547" name="Group 111"/>
              <p:cNvGrpSpPr>
                <a:grpSpLocks/>
              </p:cNvGrpSpPr>
              <p:nvPr/>
            </p:nvGrpSpPr>
            <p:grpSpPr bwMode="auto">
              <a:xfrm>
                <a:off x="1392" y="3408"/>
                <a:ext cx="1872" cy="192"/>
                <a:chOff x="1200" y="1728"/>
                <a:chExt cx="1872" cy="192"/>
              </a:xfrm>
            </p:grpSpPr>
            <p:sp>
              <p:nvSpPr>
                <p:cNvPr id="1584" name="Oval 112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85" name="Oval 113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86" name="Oval 114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87" name="Oval 115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88" name="Oval 116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89" name="Oval 117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90" name="Oval 118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91" name="Oval 119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548" name="Group 120"/>
              <p:cNvGrpSpPr>
                <a:grpSpLocks/>
              </p:cNvGrpSpPr>
              <p:nvPr/>
            </p:nvGrpSpPr>
            <p:grpSpPr bwMode="auto">
              <a:xfrm>
                <a:off x="1392" y="3168"/>
                <a:ext cx="1872" cy="192"/>
                <a:chOff x="1200" y="1728"/>
                <a:chExt cx="1872" cy="192"/>
              </a:xfrm>
            </p:grpSpPr>
            <p:sp>
              <p:nvSpPr>
                <p:cNvPr id="1576" name="Oval 121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77" name="Oval 122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78" name="Oval 123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79" name="Oval 124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80" name="Oval 125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81" name="Oval 12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82" name="Oval 127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83" name="Oval 128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549" name="Group 129"/>
              <p:cNvGrpSpPr>
                <a:grpSpLocks/>
              </p:cNvGrpSpPr>
              <p:nvPr/>
            </p:nvGrpSpPr>
            <p:grpSpPr bwMode="auto">
              <a:xfrm>
                <a:off x="1392" y="2928"/>
                <a:ext cx="1872" cy="192"/>
                <a:chOff x="1200" y="1728"/>
                <a:chExt cx="1872" cy="192"/>
              </a:xfrm>
            </p:grpSpPr>
            <p:sp>
              <p:nvSpPr>
                <p:cNvPr id="1568" name="Oval 130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69" name="Oval 131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70" name="Oval 132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71" name="Oval 133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72" name="Oval 134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73" name="Oval 135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74" name="Oval 136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75" name="Oval 137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550" name="Group 138"/>
              <p:cNvGrpSpPr>
                <a:grpSpLocks/>
              </p:cNvGrpSpPr>
              <p:nvPr/>
            </p:nvGrpSpPr>
            <p:grpSpPr bwMode="auto">
              <a:xfrm>
                <a:off x="1392" y="2448"/>
                <a:ext cx="1872" cy="192"/>
                <a:chOff x="1200" y="1728"/>
                <a:chExt cx="1872" cy="192"/>
              </a:xfrm>
            </p:grpSpPr>
            <p:sp>
              <p:nvSpPr>
                <p:cNvPr id="1560" name="Oval 139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61" name="Oval 140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62" name="Oval 141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63" name="Oval 142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64" name="Oval 143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65" name="Oval 144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66" name="Oval 145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67" name="Oval 146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551" name="Group 147"/>
              <p:cNvGrpSpPr>
                <a:grpSpLocks/>
              </p:cNvGrpSpPr>
              <p:nvPr/>
            </p:nvGrpSpPr>
            <p:grpSpPr bwMode="auto">
              <a:xfrm>
                <a:off x="1392" y="2688"/>
                <a:ext cx="1872" cy="192"/>
                <a:chOff x="1200" y="1728"/>
                <a:chExt cx="1872" cy="192"/>
              </a:xfrm>
            </p:grpSpPr>
            <p:sp>
              <p:nvSpPr>
                <p:cNvPr id="1552" name="Oval 148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53" name="Oval 149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54" name="Oval 150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55" name="Oval 151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56" name="Oval 152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57" name="Oval 153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58" name="Oval 154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59" name="Oval 155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</p:grpSp>
        <p:sp>
          <p:nvSpPr>
            <p:cNvPr id="195740" name="AutoShape 156"/>
            <p:cNvSpPr>
              <a:spLocks noChangeArrowheads="1"/>
            </p:cNvSpPr>
            <p:nvPr/>
          </p:nvSpPr>
          <p:spPr bwMode="auto">
            <a:xfrm>
              <a:off x="2014" y="2720"/>
              <a:ext cx="625" cy="598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Disk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I/O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Drivers</a:t>
              </a:r>
            </a:p>
          </p:txBody>
        </p:sp>
        <p:sp>
          <p:nvSpPr>
            <p:cNvPr id="195741" name="AutoShape 157"/>
            <p:cNvSpPr>
              <a:spLocks noChangeArrowheads="1"/>
            </p:cNvSpPr>
            <p:nvPr/>
          </p:nvSpPr>
          <p:spPr bwMode="auto">
            <a:xfrm>
              <a:off x="2014" y="2113"/>
              <a:ext cx="625" cy="600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Other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Devices</a:t>
              </a:r>
            </a:p>
          </p:txBody>
        </p:sp>
        <p:sp>
          <p:nvSpPr>
            <p:cNvPr id="195742" name="AutoShape 158"/>
            <p:cNvSpPr>
              <a:spLocks noChangeArrowheads="1"/>
            </p:cNvSpPr>
            <p:nvPr/>
          </p:nvSpPr>
          <p:spPr bwMode="auto">
            <a:xfrm>
              <a:off x="2014" y="922"/>
              <a:ext cx="625" cy="59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Network</a:t>
              </a:r>
              <a:b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</a:b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QoS</a:t>
              </a:r>
            </a:p>
          </p:txBody>
        </p:sp>
        <p:sp>
          <p:nvSpPr>
            <p:cNvPr id="195743" name="AutoShape 159"/>
            <p:cNvSpPr>
              <a:spLocks noChangeArrowheads="1"/>
            </p:cNvSpPr>
            <p:nvPr/>
          </p:nvSpPr>
          <p:spPr bwMode="auto">
            <a:xfrm>
              <a:off x="2027" y="1527"/>
              <a:ext cx="626" cy="600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Monitor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And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Adapt</a:t>
              </a:r>
            </a:p>
          </p:txBody>
        </p:sp>
        <p:sp>
          <p:nvSpPr>
            <p:cNvPr id="195744" name="AutoShape 160"/>
            <p:cNvSpPr>
              <a:spLocks noChangeArrowheads="1"/>
            </p:cNvSpPr>
            <p:nvPr/>
          </p:nvSpPr>
          <p:spPr bwMode="auto">
            <a:xfrm>
              <a:off x="228" y="2712"/>
              <a:ext cx="1786" cy="59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Persistent Storage &amp;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Parallel File System</a:t>
              </a:r>
            </a:p>
          </p:txBody>
        </p:sp>
        <p:sp>
          <p:nvSpPr>
            <p:cNvPr id="195745" name="AutoShape 161"/>
            <p:cNvSpPr>
              <a:spLocks noChangeArrowheads="1"/>
            </p:cNvSpPr>
            <p:nvPr/>
          </p:nvSpPr>
          <p:spPr bwMode="auto">
            <a:xfrm>
              <a:off x="228" y="907"/>
              <a:ext cx="1786" cy="1202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Large Compute-Bound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Application</a:t>
              </a:r>
            </a:p>
          </p:txBody>
        </p:sp>
        <p:sp>
          <p:nvSpPr>
            <p:cNvPr id="195746" name="AutoShape 162"/>
            <p:cNvSpPr>
              <a:spLocks noChangeArrowheads="1"/>
            </p:cNvSpPr>
            <p:nvPr/>
          </p:nvSpPr>
          <p:spPr bwMode="auto">
            <a:xfrm>
              <a:off x="234" y="2109"/>
              <a:ext cx="1786" cy="60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Large I/O-Bound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Application</a:t>
              </a:r>
            </a:p>
          </p:txBody>
        </p:sp>
      </p:grpSp>
      <p:grpSp>
        <p:nvGrpSpPr>
          <p:cNvPr id="1057" name="Group 163"/>
          <p:cNvGrpSpPr>
            <a:grpSpLocks/>
          </p:cNvGrpSpPr>
          <p:nvPr/>
        </p:nvGrpSpPr>
        <p:grpSpPr bwMode="auto">
          <a:xfrm>
            <a:off x="995363" y="1123950"/>
            <a:ext cx="3616325" cy="3876675"/>
            <a:chOff x="136" y="784"/>
            <a:chExt cx="2594" cy="2652"/>
          </a:xfrm>
        </p:grpSpPr>
        <p:grpSp>
          <p:nvGrpSpPr>
            <p:cNvPr id="1380" name="Group 164"/>
            <p:cNvGrpSpPr>
              <a:grpSpLocks/>
            </p:cNvGrpSpPr>
            <p:nvPr/>
          </p:nvGrpSpPr>
          <p:grpSpPr bwMode="auto">
            <a:xfrm rot="-5400000">
              <a:off x="263" y="947"/>
              <a:ext cx="2337" cy="2345"/>
              <a:chOff x="1392" y="1968"/>
              <a:chExt cx="1872" cy="1872"/>
            </a:xfrm>
          </p:grpSpPr>
          <p:grpSp>
            <p:nvGrpSpPr>
              <p:cNvPr id="1462" name="Group 165"/>
              <p:cNvGrpSpPr>
                <a:grpSpLocks/>
              </p:cNvGrpSpPr>
              <p:nvPr/>
            </p:nvGrpSpPr>
            <p:grpSpPr bwMode="auto">
              <a:xfrm>
                <a:off x="1392" y="1968"/>
                <a:ext cx="1872" cy="192"/>
                <a:chOff x="1200" y="1728"/>
                <a:chExt cx="1872" cy="192"/>
              </a:xfrm>
            </p:grpSpPr>
            <p:sp>
              <p:nvSpPr>
                <p:cNvPr id="1526" name="Oval 166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27" name="Oval 167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28" name="Oval 168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29" name="Oval 169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30" name="Oval 170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31" name="Oval 171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32" name="Oval 172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33" name="Oval 173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463" name="Group 174"/>
              <p:cNvGrpSpPr>
                <a:grpSpLocks/>
              </p:cNvGrpSpPr>
              <p:nvPr/>
            </p:nvGrpSpPr>
            <p:grpSpPr bwMode="auto">
              <a:xfrm>
                <a:off x="1392" y="3648"/>
                <a:ext cx="1872" cy="192"/>
                <a:chOff x="1200" y="1728"/>
                <a:chExt cx="1872" cy="192"/>
              </a:xfrm>
            </p:grpSpPr>
            <p:sp>
              <p:nvSpPr>
                <p:cNvPr id="1518" name="Oval 175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19" name="Oval 176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20" name="Oval 177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21" name="Oval 178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22" name="Oval 179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23" name="Oval 180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24" name="Oval 181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25" name="Oval 182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464" name="Group 183"/>
              <p:cNvGrpSpPr>
                <a:grpSpLocks/>
              </p:cNvGrpSpPr>
              <p:nvPr/>
            </p:nvGrpSpPr>
            <p:grpSpPr bwMode="auto">
              <a:xfrm>
                <a:off x="1392" y="2208"/>
                <a:ext cx="1872" cy="192"/>
                <a:chOff x="1200" y="1728"/>
                <a:chExt cx="1872" cy="192"/>
              </a:xfrm>
            </p:grpSpPr>
            <p:sp>
              <p:nvSpPr>
                <p:cNvPr id="1510" name="Oval 184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11" name="Oval 185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12" name="Oval 186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13" name="Oval 187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14" name="Oval 188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15" name="Oval 189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16" name="Oval 190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17" name="Oval 19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465" name="Group 192"/>
              <p:cNvGrpSpPr>
                <a:grpSpLocks/>
              </p:cNvGrpSpPr>
              <p:nvPr/>
            </p:nvGrpSpPr>
            <p:grpSpPr bwMode="auto">
              <a:xfrm>
                <a:off x="1392" y="3408"/>
                <a:ext cx="1872" cy="192"/>
                <a:chOff x="1200" y="1728"/>
                <a:chExt cx="1872" cy="192"/>
              </a:xfrm>
            </p:grpSpPr>
            <p:sp>
              <p:nvSpPr>
                <p:cNvPr id="1502" name="Oval 193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03" name="Oval 194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04" name="Oval 195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05" name="Oval 196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06" name="Oval 197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07" name="Oval 198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08" name="Oval 199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09" name="Oval 200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466" name="Group 201"/>
              <p:cNvGrpSpPr>
                <a:grpSpLocks/>
              </p:cNvGrpSpPr>
              <p:nvPr/>
            </p:nvGrpSpPr>
            <p:grpSpPr bwMode="auto">
              <a:xfrm>
                <a:off x="1392" y="3168"/>
                <a:ext cx="1872" cy="192"/>
                <a:chOff x="1200" y="1728"/>
                <a:chExt cx="1872" cy="192"/>
              </a:xfrm>
            </p:grpSpPr>
            <p:sp>
              <p:nvSpPr>
                <p:cNvPr id="1494" name="Oval 202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95" name="Oval 203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96" name="Oval 204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97" name="Oval 205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98" name="Oval 206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99" name="Oval 207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00" name="Oval 208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501" name="Oval 209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467" name="Group 210"/>
              <p:cNvGrpSpPr>
                <a:grpSpLocks/>
              </p:cNvGrpSpPr>
              <p:nvPr/>
            </p:nvGrpSpPr>
            <p:grpSpPr bwMode="auto">
              <a:xfrm>
                <a:off x="1392" y="2928"/>
                <a:ext cx="1872" cy="192"/>
                <a:chOff x="1200" y="1728"/>
                <a:chExt cx="1872" cy="192"/>
              </a:xfrm>
            </p:grpSpPr>
            <p:sp>
              <p:nvSpPr>
                <p:cNvPr id="1486" name="Oval 211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87" name="Oval 212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88" name="Oval 213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89" name="Oval 214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90" name="Oval 215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91" name="Oval 21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92" name="Oval 217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93" name="Oval 218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468" name="Group 219"/>
              <p:cNvGrpSpPr>
                <a:grpSpLocks/>
              </p:cNvGrpSpPr>
              <p:nvPr/>
            </p:nvGrpSpPr>
            <p:grpSpPr bwMode="auto">
              <a:xfrm>
                <a:off x="1392" y="2448"/>
                <a:ext cx="1872" cy="192"/>
                <a:chOff x="1200" y="1728"/>
                <a:chExt cx="1872" cy="192"/>
              </a:xfrm>
            </p:grpSpPr>
            <p:sp>
              <p:nvSpPr>
                <p:cNvPr id="1478" name="Oval 220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79" name="Oval 221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80" name="Oval 222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81" name="Oval 223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82" name="Oval 224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83" name="Oval 225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84" name="Oval 226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85" name="Oval 227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469" name="Group 228"/>
              <p:cNvGrpSpPr>
                <a:grpSpLocks/>
              </p:cNvGrpSpPr>
              <p:nvPr/>
            </p:nvGrpSpPr>
            <p:grpSpPr bwMode="auto">
              <a:xfrm>
                <a:off x="1392" y="2688"/>
                <a:ext cx="1872" cy="192"/>
                <a:chOff x="1200" y="1728"/>
                <a:chExt cx="1872" cy="192"/>
              </a:xfrm>
            </p:grpSpPr>
            <p:sp>
              <p:nvSpPr>
                <p:cNvPr id="1470" name="Oval 229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71" name="Oval 230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72" name="Oval 231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73" name="Oval 232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74" name="Oval 233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75" name="Oval 234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76" name="Oval 235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77" name="Oval 236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</p:grpSp>
        <p:sp>
          <p:nvSpPr>
            <p:cNvPr id="1381" name="AutoShape 237"/>
            <p:cNvSpPr>
              <a:spLocks noChangeArrowheads="1"/>
            </p:cNvSpPr>
            <p:nvPr/>
          </p:nvSpPr>
          <p:spPr bwMode="auto">
            <a:xfrm rot="-5400000">
              <a:off x="107" y="813"/>
              <a:ext cx="2652" cy="2594"/>
            </a:xfrm>
            <a:prstGeom prst="roundRect">
              <a:avLst>
                <a:gd name="adj" fmla="val 16667"/>
              </a:avLst>
            </a:prstGeom>
            <a:solidFill>
              <a:srgbClr val="66FF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grpSp>
          <p:nvGrpSpPr>
            <p:cNvPr id="1382" name="Group 238"/>
            <p:cNvGrpSpPr>
              <a:grpSpLocks/>
            </p:cNvGrpSpPr>
            <p:nvPr/>
          </p:nvGrpSpPr>
          <p:grpSpPr bwMode="auto">
            <a:xfrm rot="-5400000">
              <a:off x="263" y="947"/>
              <a:ext cx="2337" cy="2345"/>
              <a:chOff x="1392" y="1968"/>
              <a:chExt cx="1872" cy="1872"/>
            </a:xfrm>
          </p:grpSpPr>
          <p:grpSp>
            <p:nvGrpSpPr>
              <p:cNvPr id="1390" name="Group 239"/>
              <p:cNvGrpSpPr>
                <a:grpSpLocks/>
              </p:cNvGrpSpPr>
              <p:nvPr/>
            </p:nvGrpSpPr>
            <p:grpSpPr bwMode="auto">
              <a:xfrm>
                <a:off x="1392" y="1968"/>
                <a:ext cx="1872" cy="192"/>
                <a:chOff x="1200" y="1728"/>
                <a:chExt cx="1872" cy="192"/>
              </a:xfrm>
            </p:grpSpPr>
            <p:sp>
              <p:nvSpPr>
                <p:cNvPr id="1454" name="Oval 240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55" name="Oval 241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56" name="Oval 242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57" name="Oval 243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58" name="Oval 244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59" name="Oval 245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60" name="Oval 246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61" name="Oval 247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391" name="Group 248"/>
              <p:cNvGrpSpPr>
                <a:grpSpLocks/>
              </p:cNvGrpSpPr>
              <p:nvPr/>
            </p:nvGrpSpPr>
            <p:grpSpPr bwMode="auto">
              <a:xfrm>
                <a:off x="1392" y="3648"/>
                <a:ext cx="1872" cy="192"/>
                <a:chOff x="1200" y="1728"/>
                <a:chExt cx="1872" cy="192"/>
              </a:xfrm>
            </p:grpSpPr>
            <p:sp>
              <p:nvSpPr>
                <p:cNvPr id="1446" name="Oval 249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47" name="Oval 250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48" name="Oval 251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49" name="Oval 252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50" name="Oval 253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51" name="Oval 254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52" name="Oval 255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53" name="Oval 256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392" name="Group 257"/>
              <p:cNvGrpSpPr>
                <a:grpSpLocks/>
              </p:cNvGrpSpPr>
              <p:nvPr/>
            </p:nvGrpSpPr>
            <p:grpSpPr bwMode="auto">
              <a:xfrm>
                <a:off x="1392" y="2208"/>
                <a:ext cx="1872" cy="192"/>
                <a:chOff x="1200" y="1728"/>
                <a:chExt cx="1872" cy="192"/>
              </a:xfrm>
            </p:grpSpPr>
            <p:sp>
              <p:nvSpPr>
                <p:cNvPr id="1438" name="Oval 258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39" name="Oval 259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40" name="Oval 260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41" name="Oval 261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42" name="Oval 262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43" name="Oval 263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44" name="Oval 264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45" name="Oval 265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393" name="Group 266"/>
              <p:cNvGrpSpPr>
                <a:grpSpLocks/>
              </p:cNvGrpSpPr>
              <p:nvPr/>
            </p:nvGrpSpPr>
            <p:grpSpPr bwMode="auto">
              <a:xfrm>
                <a:off x="1392" y="3408"/>
                <a:ext cx="1872" cy="192"/>
                <a:chOff x="1200" y="1728"/>
                <a:chExt cx="1872" cy="192"/>
              </a:xfrm>
            </p:grpSpPr>
            <p:sp>
              <p:nvSpPr>
                <p:cNvPr id="1430" name="Oval 267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31" name="Oval 268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32" name="Oval 269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33" name="Oval 270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34" name="Oval 271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35" name="Oval 272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36" name="Oval 273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37" name="Oval 274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394" name="Group 275"/>
              <p:cNvGrpSpPr>
                <a:grpSpLocks/>
              </p:cNvGrpSpPr>
              <p:nvPr/>
            </p:nvGrpSpPr>
            <p:grpSpPr bwMode="auto">
              <a:xfrm>
                <a:off x="1392" y="3168"/>
                <a:ext cx="1872" cy="192"/>
                <a:chOff x="1200" y="1728"/>
                <a:chExt cx="1872" cy="192"/>
              </a:xfrm>
            </p:grpSpPr>
            <p:sp>
              <p:nvSpPr>
                <p:cNvPr id="1422" name="Oval 276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23" name="Oval 277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24" name="Oval 278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25" name="Oval 279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26" name="Oval 280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27" name="Oval 281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28" name="Oval 282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29" name="Oval 283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395" name="Group 284"/>
              <p:cNvGrpSpPr>
                <a:grpSpLocks/>
              </p:cNvGrpSpPr>
              <p:nvPr/>
            </p:nvGrpSpPr>
            <p:grpSpPr bwMode="auto">
              <a:xfrm>
                <a:off x="1392" y="2928"/>
                <a:ext cx="1872" cy="192"/>
                <a:chOff x="1200" y="1728"/>
                <a:chExt cx="1872" cy="192"/>
              </a:xfrm>
            </p:grpSpPr>
            <p:sp>
              <p:nvSpPr>
                <p:cNvPr id="1414" name="Oval 285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15" name="Oval 286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16" name="Oval 287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17" name="Oval 288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18" name="Oval 289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19" name="Oval 290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20" name="Oval 291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21" name="Oval 292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396" name="Group 293"/>
              <p:cNvGrpSpPr>
                <a:grpSpLocks/>
              </p:cNvGrpSpPr>
              <p:nvPr/>
            </p:nvGrpSpPr>
            <p:grpSpPr bwMode="auto">
              <a:xfrm>
                <a:off x="1392" y="2448"/>
                <a:ext cx="1872" cy="192"/>
                <a:chOff x="1200" y="1728"/>
                <a:chExt cx="1872" cy="192"/>
              </a:xfrm>
            </p:grpSpPr>
            <p:sp>
              <p:nvSpPr>
                <p:cNvPr id="1406" name="Oval 294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07" name="Oval 295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08" name="Oval 296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09" name="Oval 297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10" name="Oval 298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11" name="Oval 299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12" name="Oval 300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13" name="Oval 30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397" name="Group 302"/>
              <p:cNvGrpSpPr>
                <a:grpSpLocks/>
              </p:cNvGrpSpPr>
              <p:nvPr/>
            </p:nvGrpSpPr>
            <p:grpSpPr bwMode="auto">
              <a:xfrm>
                <a:off x="1392" y="2688"/>
                <a:ext cx="1872" cy="192"/>
                <a:chOff x="1200" y="1728"/>
                <a:chExt cx="1872" cy="192"/>
              </a:xfrm>
            </p:grpSpPr>
            <p:sp>
              <p:nvSpPr>
                <p:cNvPr id="1398" name="Oval 303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99" name="Oval 304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00" name="Oval 305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01" name="Oval 306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02" name="Oval 307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03" name="Oval 308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04" name="Oval 309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405" name="Oval 310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</p:grpSp>
        <p:sp>
          <p:nvSpPr>
            <p:cNvPr id="195895" name="AutoShape 311"/>
            <p:cNvSpPr>
              <a:spLocks noChangeArrowheads="1"/>
            </p:cNvSpPr>
            <p:nvPr/>
          </p:nvSpPr>
          <p:spPr bwMode="auto">
            <a:xfrm>
              <a:off x="2014" y="2719"/>
              <a:ext cx="625" cy="597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Disk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I/O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Drivers</a:t>
              </a:r>
            </a:p>
          </p:txBody>
        </p:sp>
        <p:sp>
          <p:nvSpPr>
            <p:cNvPr id="195896" name="AutoShape 312"/>
            <p:cNvSpPr>
              <a:spLocks noChangeArrowheads="1"/>
            </p:cNvSpPr>
            <p:nvPr/>
          </p:nvSpPr>
          <p:spPr bwMode="auto">
            <a:xfrm>
              <a:off x="2014" y="2113"/>
              <a:ext cx="625" cy="598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Other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Devices</a:t>
              </a:r>
            </a:p>
          </p:txBody>
        </p:sp>
        <p:sp>
          <p:nvSpPr>
            <p:cNvPr id="195897" name="AutoShape 313"/>
            <p:cNvSpPr>
              <a:spLocks noChangeArrowheads="1"/>
            </p:cNvSpPr>
            <p:nvPr/>
          </p:nvSpPr>
          <p:spPr bwMode="auto">
            <a:xfrm>
              <a:off x="2014" y="922"/>
              <a:ext cx="625" cy="59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Network</a:t>
              </a:r>
              <a:b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</a:b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QoS</a:t>
              </a:r>
            </a:p>
          </p:txBody>
        </p:sp>
        <p:sp>
          <p:nvSpPr>
            <p:cNvPr id="195898" name="AutoShape 314"/>
            <p:cNvSpPr>
              <a:spLocks noChangeArrowheads="1"/>
            </p:cNvSpPr>
            <p:nvPr/>
          </p:nvSpPr>
          <p:spPr bwMode="auto">
            <a:xfrm>
              <a:off x="2027" y="1527"/>
              <a:ext cx="625" cy="602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Monitor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And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Adapt</a:t>
              </a:r>
            </a:p>
          </p:txBody>
        </p:sp>
        <p:sp>
          <p:nvSpPr>
            <p:cNvPr id="195899" name="AutoShape 315"/>
            <p:cNvSpPr>
              <a:spLocks noChangeArrowheads="1"/>
            </p:cNvSpPr>
            <p:nvPr/>
          </p:nvSpPr>
          <p:spPr bwMode="auto">
            <a:xfrm>
              <a:off x="228" y="2712"/>
              <a:ext cx="1786" cy="59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Persistent Storage &amp;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Parallel File System</a:t>
              </a:r>
            </a:p>
          </p:txBody>
        </p:sp>
        <p:sp>
          <p:nvSpPr>
            <p:cNvPr id="195900" name="AutoShape 316"/>
            <p:cNvSpPr>
              <a:spLocks noChangeArrowheads="1"/>
            </p:cNvSpPr>
            <p:nvPr/>
          </p:nvSpPr>
          <p:spPr bwMode="auto">
            <a:xfrm>
              <a:off x="228" y="907"/>
              <a:ext cx="1786" cy="1200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Large Compute-Bound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Application</a:t>
              </a:r>
            </a:p>
          </p:txBody>
        </p:sp>
        <p:sp>
          <p:nvSpPr>
            <p:cNvPr id="195901" name="AutoShape 317"/>
            <p:cNvSpPr>
              <a:spLocks noChangeArrowheads="1"/>
            </p:cNvSpPr>
            <p:nvPr/>
          </p:nvSpPr>
          <p:spPr bwMode="auto">
            <a:xfrm>
              <a:off x="234" y="2109"/>
              <a:ext cx="1786" cy="60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Large I/O-Bound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Application</a:t>
              </a:r>
            </a:p>
          </p:txBody>
        </p:sp>
      </p:grpSp>
      <p:grpSp>
        <p:nvGrpSpPr>
          <p:cNvPr id="1058" name="Group 318"/>
          <p:cNvGrpSpPr>
            <a:grpSpLocks/>
          </p:cNvGrpSpPr>
          <p:nvPr/>
        </p:nvGrpSpPr>
        <p:grpSpPr bwMode="auto">
          <a:xfrm>
            <a:off x="1281113" y="1393825"/>
            <a:ext cx="3616325" cy="3878263"/>
            <a:chOff x="136" y="784"/>
            <a:chExt cx="2594" cy="2652"/>
          </a:xfrm>
        </p:grpSpPr>
        <p:grpSp>
          <p:nvGrpSpPr>
            <p:cNvPr id="1226" name="Group 319"/>
            <p:cNvGrpSpPr>
              <a:grpSpLocks/>
            </p:cNvGrpSpPr>
            <p:nvPr/>
          </p:nvGrpSpPr>
          <p:grpSpPr bwMode="auto">
            <a:xfrm rot="-5400000">
              <a:off x="263" y="947"/>
              <a:ext cx="2337" cy="2345"/>
              <a:chOff x="1392" y="1968"/>
              <a:chExt cx="1872" cy="1872"/>
            </a:xfrm>
          </p:grpSpPr>
          <p:grpSp>
            <p:nvGrpSpPr>
              <p:cNvPr id="1308" name="Group 320"/>
              <p:cNvGrpSpPr>
                <a:grpSpLocks/>
              </p:cNvGrpSpPr>
              <p:nvPr/>
            </p:nvGrpSpPr>
            <p:grpSpPr bwMode="auto">
              <a:xfrm>
                <a:off x="1392" y="1968"/>
                <a:ext cx="1872" cy="192"/>
                <a:chOff x="1200" y="1728"/>
                <a:chExt cx="1872" cy="192"/>
              </a:xfrm>
            </p:grpSpPr>
            <p:sp>
              <p:nvSpPr>
                <p:cNvPr id="1372" name="Oval 321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73" name="Oval 322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74" name="Oval 323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75" name="Oval 324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76" name="Oval 325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77" name="Oval 32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78" name="Oval 327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79" name="Oval 328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309" name="Group 329"/>
              <p:cNvGrpSpPr>
                <a:grpSpLocks/>
              </p:cNvGrpSpPr>
              <p:nvPr/>
            </p:nvGrpSpPr>
            <p:grpSpPr bwMode="auto">
              <a:xfrm>
                <a:off x="1392" y="3648"/>
                <a:ext cx="1872" cy="192"/>
                <a:chOff x="1200" y="1728"/>
                <a:chExt cx="1872" cy="192"/>
              </a:xfrm>
            </p:grpSpPr>
            <p:sp>
              <p:nvSpPr>
                <p:cNvPr id="1364" name="Oval 330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65" name="Oval 331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66" name="Oval 332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67" name="Oval 333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68" name="Oval 334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69" name="Oval 335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70" name="Oval 336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71" name="Oval 337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310" name="Group 338"/>
              <p:cNvGrpSpPr>
                <a:grpSpLocks/>
              </p:cNvGrpSpPr>
              <p:nvPr/>
            </p:nvGrpSpPr>
            <p:grpSpPr bwMode="auto">
              <a:xfrm>
                <a:off x="1392" y="2208"/>
                <a:ext cx="1872" cy="192"/>
                <a:chOff x="1200" y="1728"/>
                <a:chExt cx="1872" cy="192"/>
              </a:xfrm>
            </p:grpSpPr>
            <p:sp>
              <p:nvSpPr>
                <p:cNvPr id="1356" name="Oval 339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57" name="Oval 340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58" name="Oval 341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59" name="Oval 342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60" name="Oval 343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61" name="Oval 344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62" name="Oval 345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63" name="Oval 346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311" name="Group 347"/>
              <p:cNvGrpSpPr>
                <a:grpSpLocks/>
              </p:cNvGrpSpPr>
              <p:nvPr/>
            </p:nvGrpSpPr>
            <p:grpSpPr bwMode="auto">
              <a:xfrm>
                <a:off x="1392" y="3408"/>
                <a:ext cx="1872" cy="192"/>
                <a:chOff x="1200" y="1728"/>
                <a:chExt cx="1872" cy="192"/>
              </a:xfrm>
            </p:grpSpPr>
            <p:sp>
              <p:nvSpPr>
                <p:cNvPr id="1348" name="Oval 348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49" name="Oval 349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50" name="Oval 350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51" name="Oval 351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52" name="Oval 352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53" name="Oval 353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54" name="Oval 354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55" name="Oval 355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312" name="Group 356"/>
              <p:cNvGrpSpPr>
                <a:grpSpLocks/>
              </p:cNvGrpSpPr>
              <p:nvPr/>
            </p:nvGrpSpPr>
            <p:grpSpPr bwMode="auto">
              <a:xfrm>
                <a:off x="1392" y="3168"/>
                <a:ext cx="1872" cy="192"/>
                <a:chOff x="1200" y="1728"/>
                <a:chExt cx="1872" cy="192"/>
              </a:xfrm>
            </p:grpSpPr>
            <p:sp>
              <p:nvSpPr>
                <p:cNvPr id="1340" name="Oval 357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41" name="Oval 358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42" name="Oval 359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43" name="Oval 360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44" name="Oval 361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45" name="Oval 362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46" name="Oval 363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47" name="Oval 364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313" name="Group 365"/>
              <p:cNvGrpSpPr>
                <a:grpSpLocks/>
              </p:cNvGrpSpPr>
              <p:nvPr/>
            </p:nvGrpSpPr>
            <p:grpSpPr bwMode="auto">
              <a:xfrm>
                <a:off x="1392" y="2928"/>
                <a:ext cx="1872" cy="192"/>
                <a:chOff x="1200" y="1728"/>
                <a:chExt cx="1872" cy="192"/>
              </a:xfrm>
            </p:grpSpPr>
            <p:sp>
              <p:nvSpPr>
                <p:cNvPr id="1332" name="Oval 366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33" name="Oval 367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34" name="Oval 368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35" name="Oval 369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36" name="Oval 370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37" name="Oval 371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38" name="Oval 372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39" name="Oval 373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314" name="Group 374"/>
              <p:cNvGrpSpPr>
                <a:grpSpLocks/>
              </p:cNvGrpSpPr>
              <p:nvPr/>
            </p:nvGrpSpPr>
            <p:grpSpPr bwMode="auto">
              <a:xfrm>
                <a:off x="1392" y="2448"/>
                <a:ext cx="1872" cy="192"/>
                <a:chOff x="1200" y="1728"/>
                <a:chExt cx="1872" cy="192"/>
              </a:xfrm>
            </p:grpSpPr>
            <p:sp>
              <p:nvSpPr>
                <p:cNvPr id="1324" name="Oval 375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25" name="Oval 376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26" name="Oval 377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27" name="Oval 378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28" name="Oval 379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29" name="Oval 380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30" name="Oval 381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31" name="Oval 382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315" name="Group 383"/>
              <p:cNvGrpSpPr>
                <a:grpSpLocks/>
              </p:cNvGrpSpPr>
              <p:nvPr/>
            </p:nvGrpSpPr>
            <p:grpSpPr bwMode="auto">
              <a:xfrm>
                <a:off x="1392" y="2688"/>
                <a:ext cx="1872" cy="192"/>
                <a:chOff x="1200" y="1728"/>
                <a:chExt cx="1872" cy="192"/>
              </a:xfrm>
            </p:grpSpPr>
            <p:sp>
              <p:nvSpPr>
                <p:cNvPr id="1316" name="Oval 384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17" name="Oval 385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18" name="Oval 386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19" name="Oval 387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20" name="Oval 388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21" name="Oval 389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22" name="Oval 390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23" name="Oval 39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</p:grpSp>
        <p:sp>
          <p:nvSpPr>
            <p:cNvPr id="1227" name="AutoShape 392"/>
            <p:cNvSpPr>
              <a:spLocks noChangeArrowheads="1"/>
            </p:cNvSpPr>
            <p:nvPr/>
          </p:nvSpPr>
          <p:spPr bwMode="auto">
            <a:xfrm rot="-5400000">
              <a:off x="107" y="813"/>
              <a:ext cx="2652" cy="2594"/>
            </a:xfrm>
            <a:prstGeom prst="roundRect">
              <a:avLst>
                <a:gd name="adj" fmla="val 16667"/>
              </a:avLst>
            </a:prstGeom>
            <a:solidFill>
              <a:srgbClr val="66FF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grpSp>
          <p:nvGrpSpPr>
            <p:cNvPr id="1228" name="Group 393"/>
            <p:cNvGrpSpPr>
              <a:grpSpLocks/>
            </p:cNvGrpSpPr>
            <p:nvPr/>
          </p:nvGrpSpPr>
          <p:grpSpPr bwMode="auto">
            <a:xfrm rot="-5400000">
              <a:off x="263" y="947"/>
              <a:ext cx="2337" cy="2345"/>
              <a:chOff x="1392" y="1968"/>
              <a:chExt cx="1872" cy="1872"/>
            </a:xfrm>
          </p:grpSpPr>
          <p:grpSp>
            <p:nvGrpSpPr>
              <p:cNvPr id="1236" name="Group 394"/>
              <p:cNvGrpSpPr>
                <a:grpSpLocks/>
              </p:cNvGrpSpPr>
              <p:nvPr/>
            </p:nvGrpSpPr>
            <p:grpSpPr bwMode="auto">
              <a:xfrm>
                <a:off x="1392" y="1968"/>
                <a:ext cx="1872" cy="192"/>
                <a:chOff x="1200" y="1728"/>
                <a:chExt cx="1872" cy="192"/>
              </a:xfrm>
            </p:grpSpPr>
            <p:sp>
              <p:nvSpPr>
                <p:cNvPr id="1300" name="Oval 395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01" name="Oval 396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02" name="Oval 397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03" name="Oval 398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04" name="Oval 399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05" name="Oval 400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06" name="Oval 401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307" name="Oval 402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237" name="Group 403"/>
              <p:cNvGrpSpPr>
                <a:grpSpLocks/>
              </p:cNvGrpSpPr>
              <p:nvPr/>
            </p:nvGrpSpPr>
            <p:grpSpPr bwMode="auto">
              <a:xfrm>
                <a:off x="1392" y="3648"/>
                <a:ext cx="1872" cy="192"/>
                <a:chOff x="1200" y="1728"/>
                <a:chExt cx="1872" cy="192"/>
              </a:xfrm>
            </p:grpSpPr>
            <p:sp>
              <p:nvSpPr>
                <p:cNvPr id="1292" name="Oval 404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93" name="Oval 405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94" name="Oval 406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95" name="Oval 407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96" name="Oval 408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97" name="Oval 409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98" name="Oval 410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99" name="Oval 41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238" name="Group 412"/>
              <p:cNvGrpSpPr>
                <a:grpSpLocks/>
              </p:cNvGrpSpPr>
              <p:nvPr/>
            </p:nvGrpSpPr>
            <p:grpSpPr bwMode="auto">
              <a:xfrm>
                <a:off x="1392" y="2208"/>
                <a:ext cx="1872" cy="192"/>
                <a:chOff x="1200" y="1728"/>
                <a:chExt cx="1872" cy="192"/>
              </a:xfrm>
            </p:grpSpPr>
            <p:sp>
              <p:nvSpPr>
                <p:cNvPr id="1284" name="Oval 413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85" name="Oval 414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86" name="Oval 415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87" name="Oval 416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88" name="Oval 417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89" name="Oval 418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90" name="Oval 419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91" name="Oval 420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239" name="Group 421"/>
              <p:cNvGrpSpPr>
                <a:grpSpLocks/>
              </p:cNvGrpSpPr>
              <p:nvPr/>
            </p:nvGrpSpPr>
            <p:grpSpPr bwMode="auto">
              <a:xfrm>
                <a:off x="1392" y="3408"/>
                <a:ext cx="1872" cy="192"/>
                <a:chOff x="1200" y="1728"/>
                <a:chExt cx="1872" cy="192"/>
              </a:xfrm>
            </p:grpSpPr>
            <p:sp>
              <p:nvSpPr>
                <p:cNvPr id="1276" name="Oval 422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77" name="Oval 423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78" name="Oval 424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79" name="Oval 425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80" name="Oval 426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81" name="Oval 427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82" name="Oval 428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83" name="Oval 429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240" name="Group 430"/>
              <p:cNvGrpSpPr>
                <a:grpSpLocks/>
              </p:cNvGrpSpPr>
              <p:nvPr/>
            </p:nvGrpSpPr>
            <p:grpSpPr bwMode="auto">
              <a:xfrm>
                <a:off x="1392" y="3168"/>
                <a:ext cx="1872" cy="192"/>
                <a:chOff x="1200" y="1728"/>
                <a:chExt cx="1872" cy="192"/>
              </a:xfrm>
            </p:grpSpPr>
            <p:sp>
              <p:nvSpPr>
                <p:cNvPr id="1268" name="Oval 431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69" name="Oval 432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70" name="Oval 433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71" name="Oval 434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72" name="Oval 435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73" name="Oval 43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74" name="Oval 437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75" name="Oval 438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241" name="Group 439"/>
              <p:cNvGrpSpPr>
                <a:grpSpLocks/>
              </p:cNvGrpSpPr>
              <p:nvPr/>
            </p:nvGrpSpPr>
            <p:grpSpPr bwMode="auto">
              <a:xfrm>
                <a:off x="1392" y="2928"/>
                <a:ext cx="1872" cy="192"/>
                <a:chOff x="1200" y="1728"/>
                <a:chExt cx="1872" cy="192"/>
              </a:xfrm>
            </p:grpSpPr>
            <p:sp>
              <p:nvSpPr>
                <p:cNvPr id="1260" name="Oval 440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61" name="Oval 441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62" name="Oval 442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63" name="Oval 443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64" name="Oval 444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65" name="Oval 445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66" name="Oval 446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67" name="Oval 447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242" name="Group 448"/>
              <p:cNvGrpSpPr>
                <a:grpSpLocks/>
              </p:cNvGrpSpPr>
              <p:nvPr/>
            </p:nvGrpSpPr>
            <p:grpSpPr bwMode="auto">
              <a:xfrm>
                <a:off x="1392" y="2448"/>
                <a:ext cx="1872" cy="192"/>
                <a:chOff x="1200" y="1728"/>
                <a:chExt cx="1872" cy="192"/>
              </a:xfrm>
            </p:grpSpPr>
            <p:sp>
              <p:nvSpPr>
                <p:cNvPr id="1252" name="Oval 449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53" name="Oval 450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54" name="Oval 451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55" name="Oval 452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56" name="Oval 453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57" name="Oval 454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58" name="Oval 455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59" name="Oval 456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243" name="Group 457"/>
              <p:cNvGrpSpPr>
                <a:grpSpLocks/>
              </p:cNvGrpSpPr>
              <p:nvPr/>
            </p:nvGrpSpPr>
            <p:grpSpPr bwMode="auto">
              <a:xfrm>
                <a:off x="1392" y="2688"/>
                <a:ext cx="1872" cy="192"/>
                <a:chOff x="1200" y="1728"/>
                <a:chExt cx="1872" cy="192"/>
              </a:xfrm>
            </p:grpSpPr>
            <p:sp>
              <p:nvSpPr>
                <p:cNvPr id="1244" name="Oval 458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45" name="Oval 459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46" name="Oval 460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47" name="Oval 461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48" name="Oval 462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49" name="Oval 463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50" name="Oval 464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51" name="Oval 465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</p:grpSp>
        <p:sp>
          <p:nvSpPr>
            <p:cNvPr id="196050" name="AutoShape 466"/>
            <p:cNvSpPr>
              <a:spLocks noChangeArrowheads="1"/>
            </p:cNvSpPr>
            <p:nvPr/>
          </p:nvSpPr>
          <p:spPr bwMode="auto">
            <a:xfrm>
              <a:off x="2014" y="2720"/>
              <a:ext cx="625" cy="598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Disk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I/O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Drivers</a:t>
              </a:r>
            </a:p>
          </p:txBody>
        </p:sp>
        <p:sp>
          <p:nvSpPr>
            <p:cNvPr id="196051" name="AutoShape 467"/>
            <p:cNvSpPr>
              <a:spLocks noChangeArrowheads="1"/>
            </p:cNvSpPr>
            <p:nvPr/>
          </p:nvSpPr>
          <p:spPr bwMode="auto">
            <a:xfrm>
              <a:off x="2014" y="2113"/>
              <a:ext cx="625" cy="600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Other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Devices</a:t>
              </a:r>
            </a:p>
          </p:txBody>
        </p:sp>
        <p:sp>
          <p:nvSpPr>
            <p:cNvPr id="196052" name="AutoShape 468"/>
            <p:cNvSpPr>
              <a:spLocks noChangeArrowheads="1"/>
            </p:cNvSpPr>
            <p:nvPr/>
          </p:nvSpPr>
          <p:spPr bwMode="auto">
            <a:xfrm>
              <a:off x="2014" y="922"/>
              <a:ext cx="625" cy="59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Network</a:t>
              </a:r>
              <a:b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</a:b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QoS</a:t>
              </a:r>
            </a:p>
          </p:txBody>
        </p:sp>
        <p:sp>
          <p:nvSpPr>
            <p:cNvPr id="196053" name="AutoShape 469"/>
            <p:cNvSpPr>
              <a:spLocks noChangeArrowheads="1"/>
            </p:cNvSpPr>
            <p:nvPr/>
          </p:nvSpPr>
          <p:spPr bwMode="auto">
            <a:xfrm>
              <a:off x="2027" y="1527"/>
              <a:ext cx="625" cy="600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Monitor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And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Adapt</a:t>
              </a:r>
            </a:p>
          </p:txBody>
        </p:sp>
        <p:sp>
          <p:nvSpPr>
            <p:cNvPr id="196054" name="AutoShape 470"/>
            <p:cNvSpPr>
              <a:spLocks noChangeArrowheads="1"/>
            </p:cNvSpPr>
            <p:nvPr/>
          </p:nvSpPr>
          <p:spPr bwMode="auto">
            <a:xfrm>
              <a:off x="228" y="2712"/>
              <a:ext cx="1786" cy="59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Persistent Storage &amp;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Parallel File System</a:t>
              </a:r>
            </a:p>
          </p:txBody>
        </p:sp>
        <p:sp>
          <p:nvSpPr>
            <p:cNvPr id="196055" name="AutoShape 471"/>
            <p:cNvSpPr>
              <a:spLocks noChangeArrowheads="1"/>
            </p:cNvSpPr>
            <p:nvPr/>
          </p:nvSpPr>
          <p:spPr bwMode="auto">
            <a:xfrm>
              <a:off x="228" y="907"/>
              <a:ext cx="1786" cy="1202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Large Compute-Bound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Application</a:t>
              </a:r>
            </a:p>
          </p:txBody>
        </p:sp>
        <p:sp>
          <p:nvSpPr>
            <p:cNvPr id="196056" name="AutoShape 472"/>
            <p:cNvSpPr>
              <a:spLocks noChangeArrowheads="1"/>
            </p:cNvSpPr>
            <p:nvPr/>
          </p:nvSpPr>
          <p:spPr bwMode="auto">
            <a:xfrm>
              <a:off x="234" y="2109"/>
              <a:ext cx="1786" cy="60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Large I/O-Bound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Application</a:t>
              </a:r>
            </a:p>
          </p:txBody>
        </p:sp>
      </p:grpSp>
      <p:grpSp>
        <p:nvGrpSpPr>
          <p:cNvPr id="1059" name="Group 473"/>
          <p:cNvGrpSpPr>
            <a:grpSpLocks/>
          </p:cNvGrpSpPr>
          <p:nvPr/>
        </p:nvGrpSpPr>
        <p:grpSpPr bwMode="auto">
          <a:xfrm>
            <a:off x="1536700" y="1666875"/>
            <a:ext cx="3617913" cy="3878263"/>
            <a:chOff x="136" y="784"/>
            <a:chExt cx="2594" cy="2652"/>
          </a:xfrm>
        </p:grpSpPr>
        <p:grpSp>
          <p:nvGrpSpPr>
            <p:cNvPr id="1072" name="Group 474"/>
            <p:cNvGrpSpPr>
              <a:grpSpLocks/>
            </p:cNvGrpSpPr>
            <p:nvPr/>
          </p:nvGrpSpPr>
          <p:grpSpPr bwMode="auto">
            <a:xfrm rot="-5400000">
              <a:off x="263" y="947"/>
              <a:ext cx="2337" cy="2345"/>
              <a:chOff x="1392" y="1968"/>
              <a:chExt cx="1872" cy="1872"/>
            </a:xfrm>
          </p:grpSpPr>
          <p:grpSp>
            <p:nvGrpSpPr>
              <p:cNvPr id="1154" name="Group 475"/>
              <p:cNvGrpSpPr>
                <a:grpSpLocks/>
              </p:cNvGrpSpPr>
              <p:nvPr/>
            </p:nvGrpSpPr>
            <p:grpSpPr bwMode="auto">
              <a:xfrm>
                <a:off x="1392" y="1968"/>
                <a:ext cx="1872" cy="192"/>
                <a:chOff x="1200" y="1728"/>
                <a:chExt cx="1872" cy="192"/>
              </a:xfrm>
            </p:grpSpPr>
            <p:sp>
              <p:nvSpPr>
                <p:cNvPr id="1218" name="Oval 476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19" name="Oval 477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20" name="Oval 478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21" name="Oval 479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22" name="Oval 480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23" name="Oval 481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24" name="Oval 482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25" name="Oval 483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155" name="Group 484"/>
              <p:cNvGrpSpPr>
                <a:grpSpLocks/>
              </p:cNvGrpSpPr>
              <p:nvPr/>
            </p:nvGrpSpPr>
            <p:grpSpPr bwMode="auto">
              <a:xfrm>
                <a:off x="1392" y="3648"/>
                <a:ext cx="1872" cy="192"/>
                <a:chOff x="1200" y="1728"/>
                <a:chExt cx="1872" cy="192"/>
              </a:xfrm>
            </p:grpSpPr>
            <p:sp>
              <p:nvSpPr>
                <p:cNvPr id="1210" name="Oval 485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11" name="Oval 486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12" name="Oval 487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13" name="Oval 488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14" name="Oval 489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15" name="Oval 490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16" name="Oval 491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17" name="Oval 492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156" name="Group 493"/>
              <p:cNvGrpSpPr>
                <a:grpSpLocks/>
              </p:cNvGrpSpPr>
              <p:nvPr/>
            </p:nvGrpSpPr>
            <p:grpSpPr bwMode="auto">
              <a:xfrm>
                <a:off x="1392" y="2208"/>
                <a:ext cx="1872" cy="192"/>
                <a:chOff x="1200" y="1728"/>
                <a:chExt cx="1872" cy="192"/>
              </a:xfrm>
            </p:grpSpPr>
            <p:sp>
              <p:nvSpPr>
                <p:cNvPr id="1202" name="Oval 494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03" name="Oval 495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04" name="Oval 496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05" name="Oval 497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06" name="Oval 498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07" name="Oval 499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08" name="Oval 500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09" name="Oval 50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157" name="Group 502"/>
              <p:cNvGrpSpPr>
                <a:grpSpLocks/>
              </p:cNvGrpSpPr>
              <p:nvPr/>
            </p:nvGrpSpPr>
            <p:grpSpPr bwMode="auto">
              <a:xfrm>
                <a:off x="1392" y="3408"/>
                <a:ext cx="1872" cy="192"/>
                <a:chOff x="1200" y="1728"/>
                <a:chExt cx="1872" cy="192"/>
              </a:xfrm>
            </p:grpSpPr>
            <p:sp>
              <p:nvSpPr>
                <p:cNvPr id="1194" name="Oval 503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95" name="Oval 504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96" name="Oval 505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97" name="Oval 506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98" name="Oval 507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99" name="Oval 508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00" name="Oval 509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201" name="Oval 510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158" name="Group 511"/>
              <p:cNvGrpSpPr>
                <a:grpSpLocks/>
              </p:cNvGrpSpPr>
              <p:nvPr/>
            </p:nvGrpSpPr>
            <p:grpSpPr bwMode="auto">
              <a:xfrm>
                <a:off x="1392" y="3168"/>
                <a:ext cx="1872" cy="192"/>
                <a:chOff x="1200" y="1728"/>
                <a:chExt cx="1872" cy="192"/>
              </a:xfrm>
            </p:grpSpPr>
            <p:sp>
              <p:nvSpPr>
                <p:cNvPr id="1186" name="Oval 512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87" name="Oval 513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88" name="Oval 514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89" name="Oval 515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90" name="Oval 516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91" name="Oval 517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92" name="Oval 518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93" name="Oval 519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159" name="Group 520"/>
              <p:cNvGrpSpPr>
                <a:grpSpLocks/>
              </p:cNvGrpSpPr>
              <p:nvPr/>
            </p:nvGrpSpPr>
            <p:grpSpPr bwMode="auto">
              <a:xfrm>
                <a:off x="1392" y="2928"/>
                <a:ext cx="1872" cy="192"/>
                <a:chOff x="1200" y="1728"/>
                <a:chExt cx="1872" cy="192"/>
              </a:xfrm>
            </p:grpSpPr>
            <p:sp>
              <p:nvSpPr>
                <p:cNvPr id="1178" name="Oval 521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79" name="Oval 522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80" name="Oval 523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81" name="Oval 524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82" name="Oval 525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83" name="Oval 526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84" name="Oval 527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85" name="Oval 528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160" name="Group 529"/>
              <p:cNvGrpSpPr>
                <a:grpSpLocks/>
              </p:cNvGrpSpPr>
              <p:nvPr/>
            </p:nvGrpSpPr>
            <p:grpSpPr bwMode="auto">
              <a:xfrm>
                <a:off x="1392" y="2448"/>
                <a:ext cx="1872" cy="192"/>
                <a:chOff x="1200" y="1728"/>
                <a:chExt cx="1872" cy="192"/>
              </a:xfrm>
            </p:grpSpPr>
            <p:sp>
              <p:nvSpPr>
                <p:cNvPr id="1170" name="Oval 530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71" name="Oval 531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72" name="Oval 532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73" name="Oval 533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74" name="Oval 534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75" name="Oval 535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76" name="Oval 536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77" name="Oval 537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161" name="Group 538"/>
              <p:cNvGrpSpPr>
                <a:grpSpLocks/>
              </p:cNvGrpSpPr>
              <p:nvPr/>
            </p:nvGrpSpPr>
            <p:grpSpPr bwMode="auto">
              <a:xfrm>
                <a:off x="1392" y="2688"/>
                <a:ext cx="1872" cy="192"/>
                <a:chOff x="1200" y="1728"/>
                <a:chExt cx="1872" cy="192"/>
              </a:xfrm>
            </p:grpSpPr>
            <p:sp>
              <p:nvSpPr>
                <p:cNvPr id="1162" name="Oval 539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63" name="Oval 540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64" name="Oval 541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65" name="Oval 542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66" name="Oval 543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67" name="Oval 544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68" name="Oval 545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69" name="Oval 546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rgbClr val="144AA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</p:grpSp>
        <p:sp>
          <p:nvSpPr>
            <p:cNvPr id="1073" name="AutoShape 547"/>
            <p:cNvSpPr>
              <a:spLocks noChangeArrowheads="1"/>
            </p:cNvSpPr>
            <p:nvPr/>
          </p:nvSpPr>
          <p:spPr bwMode="auto">
            <a:xfrm rot="-5400000">
              <a:off x="107" y="813"/>
              <a:ext cx="2652" cy="2594"/>
            </a:xfrm>
            <a:prstGeom prst="roundRect">
              <a:avLst>
                <a:gd name="adj" fmla="val 16667"/>
              </a:avLst>
            </a:prstGeom>
            <a:solidFill>
              <a:srgbClr val="66FF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grpSp>
          <p:nvGrpSpPr>
            <p:cNvPr id="1074" name="Group 548"/>
            <p:cNvGrpSpPr>
              <a:grpSpLocks/>
            </p:cNvGrpSpPr>
            <p:nvPr/>
          </p:nvGrpSpPr>
          <p:grpSpPr bwMode="auto">
            <a:xfrm rot="-5400000">
              <a:off x="263" y="947"/>
              <a:ext cx="2337" cy="2345"/>
              <a:chOff x="1392" y="1968"/>
              <a:chExt cx="1872" cy="1872"/>
            </a:xfrm>
          </p:grpSpPr>
          <p:grpSp>
            <p:nvGrpSpPr>
              <p:cNvPr id="1082" name="Group 549"/>
              <p:cNvGrpSpPr>
                <a:grpSpLocks/>
              </p:cNvGrpSpPr>
              <p:nvPr/>
            </p:nvGrpSpPr>
            <p:grpSpPr bwMode="auto">
              <a:xfrm>
                <a:off x="1392" y="1968"/>
                <a:ext cx="1872" cy="192"/>
                <a:chOff x="1200" y="1728"/>
                <a:chExt cx="1872" cy="192"/>
              </a:xfrm>
            </p:grpSpPr>
            <p:sp>
              <p:nvSpPr>
                <p:cNvPr id="1146" name="Oval 550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47" name="Oval 551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48" name="Oval 552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49" name="Oval 553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50" name="Oval 554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51" name="Oval 555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52" name="Oval 556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53" name="Oval 557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083" name="Group 558"/>
              <p:cNvGrpSpPr>
                <a:grpSpLocks/>
              </p:cNvGrpSpPr>
              <p:nvPr/>
            </p:nvGrpSpPr>
            <p:grpSpPr bwMode="auto">
              <a:xfrm>
                <a:off x="1392" y="3648"/>
                <a:ext cx="1872" cy="192"/>
                <a:chOff x="1200" y="1728"/>
                <a:chExt cx="1872" cy="192"/>
              </a:xfrm>
            </p:grpSpPr>
            <p:sp>
              <p:nvSpPr>
                <p:cNvPr id="1138" name="Oval 559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39" name="Oval 560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40" name="Oval 561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41" name="Oval 562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42" name="Oval 563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43" name="Oval 564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44" name="Oval 565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45" name="Oval 566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084" name="Group 567"/>
              <p:cNvGrpSpPr>
                <a:grpSpLocks/>
              </p:cNvGrpSpPr>
              <p:nvPr/>
            </p:nvGrpSpPr>
            <p:grpSpPr bwMode="auto">
              <a:xfrm>
                <a:off x="1392" y="2208"/>
                <a:ext cx="1872" cy="192"/>
                <a:chOff x="1200" y="1728"/>
                <a:chExt cx="1872" cy="192"/>
              </a:xfrm>
            </p:grpSpPr>
            <p:sp>
              <p:nvSpPr>
                <p:cNvPr id="1130" name="Oval 568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31" name="Oval 569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32" name="Oval 570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33" name="Oval 571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34" name="Oval 572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35" name="Oval 573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36" name="Oval 574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37" name="Oval 575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085" name="Group 576"/>
              <p:cNvGrpSpPr>
                <a:grpSpLocks/>
              </p:cNvGrpSpPr>
              <p:nvPr/>
            </p:nvGrpSpPr>
            <p:grpSpPr bwMode="auto">
              <a:xfrm>
                <a:off x="1392" y="3408"/>
                <a:ext cx="1872" cy="192"/>
                <a:chOff x="1200" y="1728"/>
                <a:chExt cx="1872" cy="192"/>
              </a:xfrm>
            </p:grpSpPr>
            <p:sp>
              <p:nvSpPr>
                <p:cNvPr id="1122" name="Oval 577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23" name="Oval 578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24" name="Oval 579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25" name="Oval 580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26" name="Oval 581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27" name="Oval 582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28" name="Oval 583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29" name="Oval 584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086" name="Group 585"/>
              <p:cNvGrpSpPr>
                <a:grpSpLocks/>
              </p:cNvGrpSpPr>
              <p:nvPr/>
            </p:nvGrpSpPr>
            <p:grpSpPr bwMode="auto">
              <a:xfrm>
                <a:off x="1392" y="3168"/>
                <a:ext cx="1872" cy="192"/>
                <a:chOff x="1200" y="1728"/>
                <a:chExt cx="1872" cy="192"/>
              </a:xfrm>
            </p:grpSpPr>
            <p:sp>
              <p:nvSpPr>
                <p:cNvPr id="1114" name="Oval 586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15" name="Oval 587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16" name="Oval 588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17" name="Oval 589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18" name="Oval 590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19" name="Oval 591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20" name="Oval 592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21" name="Oval 593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087" name="Group 594"/>
              <p:cNvGrpSpPr>
                <a:grpSpLocks/>
              </p:cNvGrpSpPr>
              <p:nvPr/>
            </p:nvGrpSpPr>
            <p:grpSpPr bwMode="auto">
              <a:xfrm>
                <a:off x="1392" y="2928"/>
                <a:ext cx="1872" cy="192"/>
                <a:chOff x="1200" y="1728"/>
                <a:chExt cx="1872" cy="192"/>
              </a:xfrm>
            </p:grpSpPr>
            <p:sp>
              <p:nvSpPr>
                <p:cNvPr id="1106" name="Oval 595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07" name="Oval 596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08" name="Oval 597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09" name="Oval 598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10" name="Oval 599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11" name="Oval 600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12" name="Oval 601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13" name="Oval 602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088" name="Group 603"/>
              <p:cNvGrpSpPr>
                <a:grpSpLocks/>
              </p:cNvGrpSpPr>
              <p:nvPr/>
            </p:nvGrpSpPr>
            <p:grpSpPr bwMode="auto">
              <a:xfrm>
                <a:off x="1392" y="2448"/>
                <a:ext cx="1872" cy="192"/>
                <a:chOff x="1200" y="1728"/>
                <a:chExt cx="1872" cy="192"/>
              </a:xfrm>
            </p:grpSpPr>
            <p:sp>
              <p:nvSpPr>
                <p:cNvPr id="1098" name="Oval 604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099" name="Oval 605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00" name="Oval 606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01" name="Oval 607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02" name="Oval 608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03" name="Oval 609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04" name="Oval 610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105" name="Oval 611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  <p:grpSp>
            <p:nvGrpSpPr>
              <p:cNvPr id="1089" name="Group 612"/>
              <p:cNvGrpSpPr>
                <a:grpSpLocks/>
              </p:cNvGrpSpPr>
              <p:nvPr/>
            </p:nvGrpSpPr>
            <p:grpSpPr bwMode="auto">
              <a:xfrm>
                <a:off x="1392" y="2688"/>
                <a:ext cx="1872" cy="192"/>
                <a:chOff x="1200" y="1728"/>
                <a:chExt cx="1872" cy="192"/>
              </a:xfrm>
            </p:grpSpPr>
            <p:sp>
              <p:nvSpPr>
                <p:cNvPr id="1090" name="Oval 613"/>
                <p:cNvSpPr>
                  <a:spLocks noChangeArrowheads="1"/>
                </p:cNvSpPr>
                <p:nvPr/>
              </p:nvSpPr>
              <p:spPr bwMode="auto">
                <a:xfrm>
                  <a:off x="12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091" name="Oval 614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092" name="Oval 615"/>
                <p:cNvSpPr>
                  <a:spLocks noChangeArrowheads="1"/>
                </p:cNvSpPr>
                <p:nvPr/>
              </p:nvSpPr>
              <p:spPr bwMode="auto">
                <a:xfrm>
                  <a:off x="216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093" name="Oval 616"/>
                <p:cNvSpPr>
                  <a:spLocks noChangeArrowheads="1"/>
                </p:cNvSpPr>
                <p:nvPr/>
              </p:nvSpPr>
              <p:spPr bwMode="auto">
                <a:xfrm>
                  <a:off x="14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094" name="Oval 617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095" name="Oval 618"/>
                <p:cNvSpPr>
                  <a:spLocks noChangeArrowheads="1"/>
                </p:cNvSpPr>
                <p:nvPr/>
              </p:nvSpPr>
              <p:spPr bwMode="auto">
                <a:xfrm>
                  <a:off x="192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096" name="Oval 619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1097" name="Oval 620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</p:grpSp>
        </p:grpSp>
        <p:sp>
          <p:nvSpPr>
            <p:cNvPr id="196205" name="AutoShape 621"/>
            <p:cNvSpPr>
              <a:spLocks noChangeArrowheads="1"/>
            </p:cNvSpPr>
            <p:nvPr/>
          </p:nvSpPr>
          <p:spPr bwMode="auto">
            <a:xfrm>
              <a:off x="2014" y="2720"/>
              <a:ext cx="625" cy="598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Disk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I/O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Drivers</a:t>
              </a:r>
            </a:p>
          </p:txBody>
        </p:sp>
        <p:sp>
          <p:nvSpPr>
            <p:cNvPr id="196206" name="AutoShape 622"/>
            <p:cNvSpPr>
              <a:spLocks noChangeArrowheads="1"/>
            </p:cNvSpPr>
            <p:nvPr/>
          </p:nvSpPr>
          <p:spPr bwMode="auto">
            <a:xfrm>
              <a:off x="2014" y="2113"/>
              <a:ext cx="625" cy="600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Other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Devices</a:t>
              </a:r>
            </a:p>
          </p:txBody>
        </p:sp>
        <p:sp>
          <p:nvSpPr>
            <p:cNvPr id="196207" name="AutoShape 623"/>
            <p:cNvSpPr>
              <a:spLocks noChangeArrowheads="1"/>
            </p:cNvSpPr>
            <p:nvPr/>
          </p:nvSpPr>
          <p:spPr bwMode="auto">
            <a:xfrm>
              <a:off x="2014" y="922"/>
              <a:ext cx="625" cy="59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Network</a:t>
              </a:r>
              <a:b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</a:b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QoS</a:t>
              </a:r>
            </a:p>
          </p:txBody>
        </p:sp>
        <p:sp>
          <p:nvSpPr>
            <p:cNvPr id="196208" name="AutoShape 624"/>
            <p:cNvSpPr>
              <a:spLocks noChangeArrowheads="1"/>
            </p:cNvSpPr>
            <p:nvPr/>
          </p:nvSpPr>
          <p:spPr bwMode="auto">
            <a:xfrm>
              <a:off x="2027" y="1527"/>
              <a:ext cx="626" cy="600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Monitor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And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Adapt</a:t>
              </a:r>
            </a:p>
          </p:txBody>
        </p:sp>
        <p:sp>
          <p:nvSpPr>
            <p:cNvPr id="196209" name="AutoShape 625"/>
            <p:cNvSpPr>
              <a:spLocks noChangeArrowheads="1"/>
            </p:cNvSpPr>
            <p:nvPr/>
          </p:nvSpPr>
          <p:spPr bwMode="auto">
            <a:xfrm>
              <a:off x="228" y="2712"/>
              <a:ext cx="1786" cy="59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Persistent Storage &amp;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Parallel File System</a:t>
              </a:r>
            </a:p>
          </p:txBody>
        </p:sp>
        <p:sp>
          <p:nvSpPr>
            <p:cNvPr id="196210" name="AutoShape 626"/>
            <p:cNvSpPr>
              <a:spLocks noChangeArrowheads="1"/>
            </p:cNvSpPr>
            <p:nvPr/>
          </p:nvSpPr>
          <p:spPr bwMode="auto">
            <a:xfrm>
              <a:off x="228" y="907"/>
              <a:ext cx="1786" cy="1202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Large Compute-Bound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Application</a:t>
              </a:r>
            </a:p>
          </p:txBody>
        </p:sp>
        <p:sp>
          <p:nvSpPr>
            <p:cNvPr id="196211" name="AutoShape 627"/>
            <p:cNvSpPr>
              <a:spLocks noChangeArrowheads="1"/>
            </p:cNvSpPr>
            <p:nvPr/>
          </p:nvSpPr>
          <p:spPr bwMode="auto">
            <a:xfrm>
              <a:off x="234" y="2109"/>
              <a:ext cx="1786" cy="609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3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Large I/O-Bound</a:t>
              </a:r>
            </a:p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Application</a:t>
              </a:r>
            </a:p>
          </p:txBody>
        </p:sp>
      </p:grpSp>
      <p:sp>
        <p:nvSpPr>
          <p:cNvPr id="196212" name="AutoShape 628"/>
          <p:cNvSpPr>
            <a:spLocks noChangeArrowheads="1"/>
          </p:cNvSpPr>
          <p:nvPr/>
        </p:nvSpPr>
        <p:spPr bwMode="auto">
          <a:xfrm rot="2581629">
            <a:off x="498475" y="1035050"/>
            <a:ext cx="1489075" cy="839788"/>
          </a:xfrm>
          <a:prstGeom prst="leftRightArrow">
            <a:avLst>
              <a:gd name="adj1" fmla="val 50000"/>
              <a:gd name="adj2" fmla="val 35463"/>
            </a:avLst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QoS </a:t>
            </a:r>
          </a:p>
          <a:p>
            <a:pPr algn="ctr" eaLnBrk="0" hangingPunct="0">
              <a:lnSpc>
                <a:spcPct val="75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Guarantees</a:t>
            </a:r>
          </a:p>
        </p:txBody>
      </p:sp>
      <p:sp>
        <p:nvSpPr>
          <p:cNvPr id="196213" name="AutoShape 629"/>
          <p:cNvSpPr>
            <a:spLocks noChangeArrowheads="1"/>
          </p:cNvSpPr>
          <p:nvPr/>
        </p:nvSpPr>
        <p:spPr bwMode="auto">
          <a:xfrm>
            <a:off x="5988050" y="2195513"/>
            <a:ext cx="3155950" cy="1938337"/>
          </a:xfrm>
          <a:prstGeom prst="cloudCallout">
            <a:avLst>
              <a:gd name="adj1" fmla="val -72384"/>
              <a:gd name="adj2" fmla="val -35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Cloud Storage</a:t>
            </a:r>
          </a:p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BW QoS</a:t>
            </a:r>
          </a:p>
        </p:txBody>
      </p:sp>
      <p:sp>
        <p:nvSpPr>
          <p:cNvPr id="196214" name="AutoShape 630"/>
          <p:cNvSpPr>
            <a:spLocks noChangeArrowheads="1"/>
          </p:cNvSpPr>
          <p:nvPr/>
        </p:nvSpPr>
        <p:spPr bwMode="auto">
          <a:xfrm rot="-1138252">
            <a:off x="4965700" y="1387475"/>
            <a:ext cx="2109788" cy="838200"/>
          </a:xfrm>
          <a:prstGeom prst="leftRightArrow">
            <a:avLst>
              <a:gd name="adj1" fmla="val 50000"/>
              <a:gd name="adj2" fmla="val 50341"/>
            </a:avLst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QoS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Guarantees</a:t>
            </a:r>
          </a:p>
        </p:txBody>
      </p:sp>
      <p:pic>
        <p:nvPicPr>
          <p:cNvPr id="1063" name="Picture 63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2713" y="3870325"/>
            <a:ext cx="10445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216" name="AutoShape 632"/>
          <p:cNvSpPr>
            <a:spLocks noChangeArrowheads="1"/>
          </p:cNvSpPr>
          <p:nvPr/>
        </p:nvSpPr>
        <p:spPr bwMode="auto">
          <a:xfrm rot="778378">
            <a:off x="4991100" y="5022850"/>
            <a:ext cx="1695450" cy="912813"/>
          </a:xfrm>
          <a:prstGeom prst="leftRightArrow">
            <a:avLst>
              <a:gd name="adj1" fmla="val 50000"/>
              <a:gd name="adj2" fmla="val 37148"/>
            </a:avLst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QoS</a:t>
            </a:r>
          </a:p>
          <a:p>
            <a:pPr algn="ctr" eaLnBrk="0" hangingPunct="0">
              <a:lnSpc>
                <a:spcPct val="75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Guarantees</a:t>
            </a:r>
          </a:p>
        </p:txBody>
      </p:sp>
      <p:pic>
        <p:nvPicPr>
          <p:cNvPr id="1065" name="Picture 63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4875" y="4578350"/>
            <a:ext cx="593725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066" name="Group 634"/>
          <p:cNvGrpSpPr>
            <a:grpSpLocks/>
          </p:cNvGrpSpPr>
          <p:nvPr/>
        </p:nvGrpSpPr>
        <p:grpSpPr bwMode="auto">
          <a:xfrm>
            <a:off x="152400" y="5575300"/>
            <a:ext cx="3373438" cy="977900"/>
            <a:chOff x="1563" y="1381"/>
            <a:chExt cx="2922" cy="979"/>
          </a:xfrm>
        </p:grpSpPr>
        <p:pic>
          <p:nvPicPr>
            <p:cNvPr id="1068" name="Picture 63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DFDFF"/>
                </a:clrFrom>
                <a:clrTo>
                  <a:srgbClr val="FDFDFF">
                    <a:alpha val="0"/>
                  </a:srgbClr>
                </a:clrTo>
              </a:clrChange>
            </a:blip>
            <a:srcRect t="2441" b="55373"/>
            <a:stretch>
              <a:fillRect/>
            </a:stretch>
          </p:blipFill>
          <p:spPr bwMode="auto">
            <a:xfrm>
              <a:off x="1563" y="1381"/>
              <a:ext cx="2634" cy="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69" name="Picture 63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DFDFF"/>
                </a:clrFrom>
                <a:clrTo>
                  <a:srgbClr val="FDFDFF">
                    <a:alpha val="0"/>
                  </a:srgbClr>
                </a:clrTo>
              </a:clrChange>
            </a:blip>
            <a:srcRect t="2441" b="55373"/>
            <a:stretch>
              <a:fillRect/>
            </a:stretch>
          </p:blipFill>
          <p:spPr bwMode="auto">
            <a:xfrm>
              <a:off x="1659" y="1477"/>
              <a:ext cx="2634" cy="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70" name="Picture 63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DFDFF"/>
                </a:clrFrom>
                <a:clrTo>
                  <a:srgbClr val="FDFDFF">
                    <a:alpha val="0"/>
                  </a:srgbClr>
                </a:clrTo>
              </a:clrChange>
            </a:blip>
            <a:srcRect t="2441" b="55373"/>
            <a:stretch>
              <a:fillRect/>
            </a:stretch>
          </p:blipFill>
          <p:spPr bwMode="auto">
            <a:xfrm>
              <a:off x="1755" y="1573"/>
              <a:ext cx="2634" cy="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71" name="Picture 63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DFDFF"/>
                </a:clrFrom>
                <a:clrTo>
                  <a:srgbClr val="FDFDFF">
                    <a:alpha val="0"/>
                  </a:srgbClr>
                </a:clrTo>
              </a:clrChange>
            </a:blip>
            <a:srcRect t="2441" b="55373"/>
            <a:stretch>
              <a:fillRect/>
            </a:stretch>
          </p:blipFill>
          <p:spPr bwMode="auto">
            <a:xfrm>
              <a:off x="1851" y="1669"/>
              <a:ext cx="2634" cy="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96223" name="AutoShape 639"/>
          <p:cNvSpPr>
            <a:spLocks noChangeArrowheads="1"/>
          </p:cNvSpPr>
          <p:nvPr/>
        </p:nvSpPr>
        <p:spPr bwMode="auto">
          <a:xfrm rot="5400000">
            <a:off x="497681" y="5201444"/>
            <a:ext cx="1489075" cy="839788"/>
          </a:xfrm>
          <a:prstGeom prst="leftRightArrow">
            <a:avLst>
              <a:gd name="adj1" fmla="val 50000"/>
              <a:gd name="adj2" fmla="val 35463"/>
            </a:avLst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QoS </a:t>
            </a:r>
          </a:p>
          <a:p>
            <a:pPr algn="ctr" eaLnBrk="0" hangingPunct="0">
              <a:lnSpc>
                <a:spcPct val="75000"/>
              </a:lnSpc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Guarantees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914400" y="4283075"/>
            <a:ext cx="7543800" cy="746125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</a:rPr>
              <a:t>Tessellation’s 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Resource Management Architecture</a:t>
            </a:r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BE637799-F434-470C-8C15-73B3843FEC86}" type="slidenum">
              <a:rPr lang="en-US" smtClean="0">
                <a:ea typeface="ＭＳ Ｐゴシック"/>
              </a:rPr>
              <a:pPr/>
              <a:t>18</a:t>
            </a:fld>
            <a:endParaRPr lang="en-US" smtClean="0">
              <a:ea typeface="ＭＳ Ｐゴシック"/>
            </a:endParaRPr>
          </a:p>
        </p:txBody>
      </p:sp>
      <p:sp>
        <p:nvSpPr>
          <p:cNvPr id="26628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grpSp>
        <p:nvGrpSpPr>
          <p:cNvPr id="26629" name="Group 6"/>
          <p:cNvGrpSpPr>
            <a:grpSpLocks/>
          </p:cNvGrpSpPr>
          <p:nvPr/>
        </p:nvGrpSpPr>
        <p:grpSpPr bwMode="auto">
          <a:xfrm>
            <a:off x="3454400" y="2009775"/>
            <a:ext cx="2260600" cy="2081213"/>
            <a:chOff x="1968" y="960"/>
            <a:chExt cx="1776" cy="1776"/>
          </a:xfrm>
        </p:grpSpPr>
        <p:pic>
          <p:nvPicPr>
            <p:cNvPr id="26630" name="Picture 7"/>
            <p:cNvPicPr>
              <a:picLocks noChangeAspect="1" noChangeArrowheads="1"/>
            </p:cNvPicPr>
            <p:nvPr/>
          </p:nvPicPr>
          <p:blipFill>
            <a:blip r:embed="rId2"/>
            <a:srcRect l="2563" t="2563" r="2563" b="2563"/>
            <a:stretch>
              <a:fillRect/>
            </a:stretch>
          </p:blipFill>
          <p:spPr bwMode="auto">
            <a:xfrm>
              <a:off x="1968" y="960"/>
              <a:ext cx="1776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8" descr="Viewlogo_new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2448" y="1056"/>
              <a:ext cx="86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9" descr="Viewlogo_new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48" y="2067"/>
              <a:ext cx="86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10" descr="Viewlogo_new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1943" y="1584"/>
              <a:ext cx="86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11" descr="Viewlogo_new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400000">
              <a:off x="2906" y="1561"/>
              <a:ext cx="86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304800"/>
            <a:ext cx="7840662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Another Look: Two-Level Scheduling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066800"/>
            <a:ext cx="8712200" cy="54102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First Level: Global partitioning of resources</a:t>
            </a:r>
          </a:p>
          <a:p>
            <a:pPr lvl="1">
              <a:defRPr/>
            </a:pPr>
            <a:r>
              <a:rPr lang="en-US" dirty="0" smtClean="0"/>
              <a:t>Goals: Power Budget, Overall Responsiveness/</a:t>
            </a:r>
            <a:r>
              <a:rPr lang="en-US" dirty="0" err="1" smtClean="0"/>
              <a:t>QoS</a:t>
            </a:r>
            <a:r>
              <a:rPr lang="en-US" dirty="0" smtClean="0"/>
              <a:t>, Security</a:t>
            </a:r>
          </a:p>
          <a:p>
            <a:pPr lvl="2">
              <a:defRPr/>
            </a:pPr>
            <a:r>
              <a:rPr lang="en-US" dirty="0" smtClean="0"/>
              <a:t>Adjust resources to meet system level goals</a:t>
            </a:r>
          </a:p>
          <a:p>
            <a:pPr lvl="1">
              <a:defRPr/>
            </a:pPr>
            <a:r>
              <a:rPr lang="en-US" dirty="0" smtClean="0"/>
              <a:t>Partitioning of CPUs, Memory, Interrupts, Devices, other resources</a:t>
            </a:r>
          </a:p>
          <a:p>
            <a:pPr lvl="1">
              <a:defRPr/>
            </a:pPr>
            <a:r>
              <a:rPr lang="en-US" dirty="0" smtClean="0"/>
              <a:t>Constant for sufficient period of time to:</a:t>
            </a:r>
          </a:p>
          <a:p>
            <a:pPr lvl="2">
              <a:defRPr/>
            </a:pPr>
            <a:r>
              <a:rPr lang="en-US" dirty="0" smtClean="0"/>
              <a:t>Amortize cost of global decision making</a:t>
            </a:r>
          </a:p>
          <a:p>
            <a:pPr lvl="2">
              <a:defRPr/>
            </a:pPr>
            <a:r>
              <a:rPr lang="en-US" dirty="0" smtClean="0"/>
              <a:t>Allow time for partition-level scheduling to be effective</a:t>
            </a:r>
          </a:p>
          <a:p>
            <a:pPr lvl="1">
              <a:defRPr/>
            </a:pPr>
            <a:r>
              <a:rPr lang="en-US" dirty="0" smtClean="0"/>
              <a:t>Hard boundaries </a:t>
            </a:r>
            <a:r>
              <a:rPr lang="en-US" dirty="0" smtClean="0">
                <a:sym typeface="Symbol" pitchFamily="18" charset="2"/>
              </a:rPr>
              <a:t></a:t>
            </a:r>
            <a:r>
              <a:rPr lang="en-US" dirty="0" smtClean="0"/>
              <a:t> interference-free use of resources for quanta</a:t>
            </a:r>
          </a:p>
          <a:p>
            <a:pPr lvl="2">
              <a:defRPr/>
            </a:pPr>
            <a:r>
              <a:rPr lang="en-US" dirty="0" smtClean="0"/>
              <a:t>Allows </a:t>
            </a:r>
            <a:r>
              <a:rPr lang="en-US" dirty="0" err="1" smtClean="0"/>
              <a:t>AutoTuning</a:t>
            </a:r>
            <a:r>
              <a:rPr lang="en-US" dirty="0" smtClean="0"/>
              <a:t> of code to work well in partition</a:t>
            </a:r>
          </a:p>
          <a:p>
            <a:pPr>
              <a:defRPr/>
            </a:pPr>
            <a:r>
              <a:rPr lang="en-US" dirty="0" smtClean="0"/>
              <a:t>Second Level: Application-Specific Scheduling</a:t>
            </a:r>
          </a:p>
          <a:p>
            <a:pPr lvl="1">
              <a:defRPr/>
            </a:pPr>
            <a:r>
              <a:rPr lang="en-US" dirty="0" smtClean="0"/>
              <a:t>Goals: Performance, Real-time Behavior, Responsiveness, Predictability</a:t>
            </a:r>
          </a:p>
          <a:p>
            <a:pPr lvl="2">
              <a:defRPr/>
            </a:pPr>
            <a:r>
              <a:rPr lang="en-US" dirty="0" smtClean="0"/>
              <a:t>Fine-grained, rapid switching </a:t>
            </a:r>
          </a:p>
          <a:p>
            <a:pPr lvl="1">
              <a:defRPr/>
            </a:pPr>
            <a:r>
              <a:rPr lang="en-US" dirty="0" smtClean="0"/>
              <a:t>CPU scheduling tuned to specific applications</a:t>
            </a:r>
          </a:p>
          <a:p>
            <a:pPr lvl="1">
              <a:defRPr/>
            </a:pPr>
            <a:r>
              <a:rPr lang="en-US" dirty="0" smtClean="0"/>
              <a:t>Resources distributed in application-specific fashion</a:t>
            </a:r>
          </a:p>
          <a:p>
            <a:pPr lvl="1">
              <a:defRPr/>
            </a:pPr>
            <a:r>
              <a:rPr lang="en-US" dirty="0" smtClean="0"/>
              <a:t>External events (I/O, active messages, etc) deferrable as appropriate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A8F6DB65-C3D1-4F65-A9F9-0F283FC95771}" type="slidenum">
              <a:rPr lang="en-US" smtClean="0">
                <a:ea typeface="ＭＳ Ｐゴシック"/>
              </a:rPr>
              <a:pPr/>
              <a:t>19</a:t>
            </a:fld>
            <a:endParaRPr lang="en-US" smtClean="0">
              <a:ea typeface="ＭＳ Ｐゴシック"/>
            </a:endParaRPr>
          </a:p>
        </p:txBody>
      </p:sp>
      <p:sp>
        <p:nvSpPr>
          <p:cNvPr id="2765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9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9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9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9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304800"/>
            <a:ext cx="7504112" cy="584200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ManyCore Chips: The future is here</a:t>
            </a:r>
          </a:p>
        </p:txBody>
      </p:sp>
      <p:sp>
        <p:nvSpPr>
          <p:cNvPr id="296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0"/>
            <a:ext cx="8915400" cy="2209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“</a:t>
            </a:r>
            <a:r>
              <a:rPr lang="en-US" dirty="0" err="1" smtClean="0"/>
              <a:t>ManyCore</a:t>
            </a:r>
            <a:r>
              <a:rPr lang="en-US" dirty="0" smtClean="0"/>
              <a:t>” refers to many processors/chip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64?  128?  Hard to say exact boundary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How to program these?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Use 2 CPUs for video/audio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Use 1 for word processor, 1 for browser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76 for virus checking???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Parallelism must be exploited at all levels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828800" y="990600"/>
            <a:ext cx="6248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rmAutofit fontScale="92500" lnSpcReduction="10000"/>
          </a:bodyPr>
          <a:lstStyle/>
          <a:p>
            <a:pPr marL="285750" indent="-285750" eaLnBrk="0" hangingPunct="0">
              <a:lnSpc>
                <a:spcPct val="85000"/>
              </a:lnSpc>
              <a:spcBef>
                <a:spcPts val="300"/>
              </a:spcBef>
              <a:buClr>
                <a:schemeClr val="accent1"/>
              </a:buClr>
              <a:buSzPct val="100000"/>
              <a:buFontTx/>
              <a:buChar char="•"/>
              <a:defRPr/>
            </a:pPr>
            <a:r>
              <a:rPr lang="en-US" sz="2500" kern="0" dirty="0">
                <a:latin typeface="+mn-lt"/>
                <a:ea typeface="ＭＳ Ｐゴシック" charset="-128"/>
                <a:cs typeface="+mn-cs"/>
              </a:rPr>
              <a:t>Intel 80-core </a:t>
            </a:r>
            <a:r>
              <a:rPr lang="en-US" sz="2500" kern="0" dirty="0" err="1">
                <a:latin typeface="+mn-lt"/>
                <a:ea typeface="ＭＳ Ｐゴシック" charset="-128"/>
                <a:cs typeface="+mn-cs"/>
              </a:rPr>
              <a:t>multicore</a:t>
            </a:r>
            <a:r>
              <a:rPr lang="en-US" sz="2500" kern="0" dirty="0">
                <a:latin typeface="+mn-lt"/>
                <a:ea typeface="ＭＳ Ｐゴシック" charset="-128"/>
                <a:cs typeface="+mn-cs"/>
              </a:rPr>
              <a:t> chip (Feb 2007)</a:t>
            </a:r>
          </a:p>
          <a:p>
            <a:pPr lvl="1" indent="-228600" eaLnBrk="0" hangingPunct="0">
              <a:lnSpc>
                <a:spcPct val="85000"/>
              </a:lnSpc>
              <a:spcBef>
                <a:spcPts val="300"/>
              </a:spcBef>
              <a:buClr>
                <a:schemeClr val="accent1"/>
              </a:buClr>
              <a:buSzPct val="100000"/>
              <a:buFontTx/>
              <a:buChar char="–"/>
              <a:defRPr/>
            </a:pPr>
            <a:r>
              <a:rPr lang="en-US" sz="2400" kern="0" dirty="0">
                <a:latin typeface="+mn-lt"/>
                <a:ea typeface="ＭＳ Ｐゴシック" charset="-128"/>
                <a:cs typeface="+mn-cs"/>
              </a:rPr>
              <a:t>80 simple cores</a:t>
            </a:r>
          </a:p>
          <a:p>
            <a:pPr lvl="1" indent="-228600" eaLnBrk="0" hangingPunct="0">
              <a:lnSpc>
                <a:spcPct val="85000"/>
              </a:lnSpc>
              <a:spcBef>
                <a:spcPts val="300"/>
              </a:spcBef>
              <a:buClr>
                <a:schemeClr val="accent1"/>
              </a:buClr>
              <a:buSzPct val="100000"/>
              <a:buFontTx/>
              <a:buChar char="–"/>
              <a:defRPr/>
            </a:pPr>
            <a:r>
              <a:rPr lang="en-US" sz="2400" kern="0" dirty="0">
                <a:latin typeface="+mn-lt"/>
                <a:ea typeface="ＭＳ Ｐゴシック" charset="-128"/>
                <a:cs typeface="+mn-cs"/>
              </a:rPr>
              <a:t>Two FP-engines / core</a:t>
            </a:r>
          </a:p>
          <a:p>
            <a:pPr lvl="1" indent="-228600" eaLnBrk="0" hangingPunct="0">
              <a:lnSpc>
                <a:spcPct val="85000"/>
              </a:lnSpc>
              <a:spcBef>
                <a:spcPts val="300"/>
              </a:spcBef>
              <a:buClr>
                <a:schemeClr val="accent1"/>
              </a:buClr>
              <a:buSzPct val="100000"/>
              <a:buFontTx/>
              <a:buChar char="–"/>
              <a:defRPr/>
            </a:pPr>
            <a:r>
              <a:rPr lang="en-US" sz="2400" kern="0" dirty="0">
                <a:latin typeface="+mn-lt"/>
                <a:ea typeface="ＭＳ Ｐゴシック" charset="-128"/>
                <a:cs typeface="+mn-cs"/>
              </a:rPr>
              <a:t>Mesh-like network</a:t>
            </a:r>
          </a:p>
          <a:p>
            <a:pPr lvl="1" indent="-228600" eaLnBrk="0" hangingPunct="0">
              <a:lnSpc>
                <a:spcPct val="85000"/>
              </a:lnSpc>
              <a:spcBef>
                <a:spcPts val="300"/>
              </a:spcBef>
              <a:buClr>
                <a:schemeClr val="accent1"/>
              </a:buClr>
              <a:buSzPct val="100000"/>
              <a:buFontTx/>
              <a:buChar char="–"/>
              <a:defRPr/>
            </a:pPr>
            <a:r>
              <a:rPr lang="en-US" sz="2400" kern="0" dirty="0">
                <a:latin typeface="+mn-lt"/>
                <a:ea typeface="ＭＳ Ｐゴシック" charset="-128"/>
                <a:cs typeface="+mn-cs"/>
              </a:rPr>
              <a:t>100 million transistors</a:t>
            </a:r>
          </a:p>
          <a:p>
            <a:pPr lvl="1" indent="-228600" eaLnBrk="0" hangingPunct="0">
              <a:lnSpc>
                <a:spcPct val="85000"/>
              </a:lnSpc>
              <a:spcBef>
                <a:spcPts val="300"/>
              </a:spcBef>
              <a:buClr>
                <a:schemeClr val="accent1"/>
              </a:buClr>
              <a:buSzPct val="100000"/>
              <a:buFontTx/>
              <a:buChar char="–"/>
              <a:defRPr/>
            </a:pPr>
            <a:r>
              <a:rPr lang="en-US" sz="2400" kern="0" dirty="0">
                <a:latin typeface="+mn-lt"/>
                <a:ea typeface="ＭＳ Ｐゴシック" charset="-128"/>
                <a:cs typeface="+mn-cs"/>
              </a:rPr>
              <a:t>65nm feature size</a:t>
            </a:r>
          </a:p>
          <a:p>
            <a:pPr marL="285750" indent="-285750" eaLnBrk="0" hangingPunct="0">
              <a:lnSpc>
                <a:spcPct val="85000"/>
              </a:lnSpc>
              <a:spcBef>
                <a:spcPts val="300"/>
              </a:spcBef>
              <a:buClr>
                <a:schemeClr val="accent1"/>
              </a:buClr>
              <a:buSzPct val="100000"/>
              <a:buFontTx/>
              <a:buChar char="•"/>
              <a:defRPr/>
            </a:pPr>
            <a:r>
              <a:rPr lang="en-US" sz="2500" kern="0" dirty="0">
                <a:latin typeface="+mn-lt"/>
                <a:ea typeface="ＭＳ Ｐゴシック" charset="-128"/>
                <a:cs typeface="+mn-cs"/>
              </a:rPr>
              <a:t>Intel Single-Chip Cloud </a:t>
            </a:r>
            <a:br>
              <a:rPr lang="en-US" sz="2500" kern="0" dirty="0">
                <a:latin typeface="+mn-lt"/>
                <a:ea typeface="ＭＳ Ｐゴシック" charset="-128"/>
                <a:cs typeface="+mn-cs"/>
              </a:rPr>
            </a:br>
            <a:r>
              <a:rPr lang="en-US" sz="2500" kern="0" dirty="0">
                <a:latin typeface="+mn-lt"/>
                <a:ea typeface="ＭＳ Ｐゴシック" charset="-128"/>
                <a:cs typeface="+mn-cs"/>
              </a:rPr>
              <a:t>Computer  (August 2010)</a:t>
            </a:r>
          </a:p>
          <a:p>
            <a:pPr lvl="1" indent="-228600" eaLnBrk="0" hangingPunct="0">
              <a:lnSpc>
                <a:spcPct val="85000"/>
              </a:lnSpc>
              <a:spcBef>
                <a:spcPts val="300"/>
              </a:spcBef>
              <a:buClr>
                <a:schemeClr val="accent1"/>
              </a:buClr>
              <a:buSzPct val="100000"/>
              <a:buFontTx/>
              <a:buChar char="–"/>
              <a:defRPr/>
            </a:pPr>
            <a:r>
              <a:rPr lang="en-US" sz="2400" kern="0" dirty="0">
                <a:latin typeface="+mn-lt"/>
                <a:ea typeface="ＭＳ Ｐゴシック" charset="-128"/>
                <a:cs typeface="+mn-cs"/>
              </a:rPr>
              <a:t>24 “tiles” </a:t>
            </a:r>
            <a:r>
              <a:rPr lang="en-US" sz="2400" kern="0" dirty="0">
                <a:latin typeface="+mn-lt"/>
                <a:ea typeface="ＭＳ Ｐゴシック" charset="-128"/>
                <a:cs typeface="+mn-cs"/>
              </a:rPr>
              <a:t>– two </a:t>
            </a:r>
            <a:r>
              <a:rPr lang="en-US" sz="2400" kern="0" dirty="0">
                <a:latin typeface="+mn-lt"/>
                <a:ea typeface="ＭＳ Ｐゴシック" charset="-128"/>
                <a:cs typeface="+mn-cs"/>
              </a:rPr>
              <a:t>cores/tile </a:t>
            </a:r>
          </a:p>
          <a:p>
            <a:pPr lvl="1" indent="-228600" eaLnBrk="0" hangingPunct="0">
              <a:lnSpc>
                <a:spcPct val="85000"/>
              </a:lnSpc>
              <a:spcBef>
                <a:spcPts val="300"/>
              </a:spcBef>
              <a:buClr>
                <a:schemeClr val="accent1"/>
              </a:buClr>
              <a:buSzPct val="100000"/>
              <a:buFontTx/>
              <a:buChar char="–"/>
              <a:defRPr/>
            </a:pPr>
            <a:r>
              <a:rPr lang="en-US" sz="2400" kern="0" dirty="0">
                <a:latin typeface="+mn-lt"/>
                <a:ea typeface="ＭＳ Ｐゴシック" charset="-128"/>
                <a:cs typeface="+mn-cs"/>
              </a:rPr>
              <a:t>24-router mesh network </a:t>
            </a:r>
          </a:p>
          <a:p>
            <a:pPr lvl="1" indent="-228600" eaLnBrk="0" hangingPunct="0">
              <a:lnSpc>
                <a:spcPct val="85000"/>
              </a:lnSpc>
              <a:spcBef>
                <a:spcPts val="300"/>
              </a:spcBef>
              <a:buClr>
                <a:schemeClr val="accent1"/>
              </a:buClr>
              <a:buSzPct val="100000"/>
              <a:buFontTx/>
              <a:buChar char="–"/>
              <a:defRPr/>
            </a:pPr>
            <a:r>
              <a:rPr lang="en-US" sz="2400" kern="0" dirty="0">
                <a:latin typeface="+mn-lt"/>
                <a:ea typeface="ＭＳ Ｐゴシック" charset="-128"/>
                <a:cs typeface="+mn-cs"/>
              </a:rPr>
              <a:t>4 DDR3 memory controllers</a:t>
            </a:r>
          </a:p>
          <a:p>
            <a:pPr lvl="1" indent="-228600" eaLnBrk="0" hangingPunct="0">
              <a:lnSpc>
                <a:spcPct val="85000"/>
              </a:lnSpc>
              <a:spcBef>
                <a:spcPts val="300"/>
              </a:spcBef>
              <a:buClr>
                <a:schemeClr val="accent1"/>
              </a:buClr>
              <a:buSzPct val="100000"/>
              <a:buFontTx/>
              <a:buChar char="–"/>
              <a:defRPr/>
            </a:pPr>
            <a:r>
              <a:rPr lang="en-US" sz="2400" kern="0" dirty="0">
                <a:latin typeface="+mn-lt"/>
                <a:ea typeface="ＭＳ Ｐゴシック" charset="-128"/>
                <a:cs typeface="+mn-cs"/>
              </a:rPr>
              <a:t>Hardware support for message-passing </a:t>
            </a:r>
          </a:p>
          <a:p>
            <a:pPr marL="285750" indent="-285750" eaLnBrk="0" hangingPunct="0">
              <a:lnSpc>
                <a:spcPct val="85000"/>
              </a:lnSpc>
              <a:spcBef>
                <a:spcPts val="300"/>
              </a:spcBef>
              <a:buClr>
                <a:schemeClr val="accent1"/>
              </a:buClr>
              <a:buSzPct val="100000"/>
              <a:buFontTx/>
              <a:buChar char="•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685800" lvl="1" indent="-228600" eaLnBrk="0" hangingPunct="0">
              <a:lnSpc>
                <a:spcPct val="85000"/>
              </a:lnSpc>
              <a:spcBef>
                <a:spcPts val="300"/>
              </a:spcBef>
              <a:buClr>
                <a:schemeClr val="accent1"/>
              </a:buClr>
              <a:buSzPct val="100000"/>
              <a:buFontTx/>
              <a:buChar char="–"/>
              <a:defRPr/>
            </a:pPr>
            <a:endParaRPr lang="en-US" kern="0" dirty="0">
              <a:latin typeface="+mn-lt"/>
              <a:ea typeface="ＭＳ Ｐゴシック" charset="-128"/>
              <a:cs typeface="+mn-cs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31763" y="1371600"/>
            <a:ext cx="1979612" cy="2492375"/>
            <a:chOff x="132522" y="1146930"/>
            <a:chExt cx="1979302" cy="2491620"/>
          </a:xfrm>
        </p:grpSpPr>
        <p:pic>
          <p:nvPicPr>
            <p:cNvPr id="922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2522" y="1600200"/>
              <a:ext cx="1772478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8" name="Left Arrow 16"/>
            <p:cNvSpPr>
              <a:spLocks noChangeArrowheads="1"/>
            </p:cNvSpPr>
            <p:nvPr/>
          </p:nvSpPr>
          <p:spPr bwMode="auto">
            <a:xfrm rot="-2552662">
              <a:off x="1197424" y="1146930"/>
              <a:ext cx="914400" cy="51697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2000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029200" y="1357313"/>
            <a:ext cx="4122738" cy="2605087"/>
            <a:chOff x="5020666" y="975827"/>
            <a:chExt cx="4123334" cy="2605573"/>
          </a:xfrm>
        </p:grpSpPr>
        <p:pic>
          <p:nvPicPr>
            <p:cNvPr id="922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38800" y="975827"/>
              <a:ext cx="3505200" cy="2605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6" name="Left Arrow 17"/>
            <p:cNvSpPr>
              <a:spLocks noChangeArrowheads="1"/>
            </p:cNvSpPr>
            <p:nvPr/>
          </p:nvSpPr>
          <p:spPr bwMode="auto">
            <a:xfrm rot="8906187">
              <a:off x="5020666" y="1725078"/>
              <a:ext cx="914400" cy="51697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2000"/>
            </a:p>
          </p:txBody>
        </p:sp>
      </p:grpSp>
      <p:sp>
        <p:nvSpPr>
          <p:cNvPr id="9222" name="Date Placeholder 1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sp>
        <p:nvSpPr>
          <p:cNvPr id="9223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92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09073421-6366-40AB-90E7-5E75277045BD}" type="slidenum">
              <a:rPr lang="en-US" smtClean="0">
                <a:ea typeface="ＭＳ Ｐゴシック"/>
              </a:rPr>
              <a:pPr/>
              <a:t>2</a:t>
            </a:fld>
            <a:endParaRPr lang="en-US" smtClean="0">
              <a:ea typeface="ＭＳ Ｐゴシック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6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6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6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6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6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6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6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6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6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6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6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0387" grpId="0" build="p"/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163" y="244475"/>
            <a:ext cx="7404100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Space-Time Resource Graph</a:t>
            </a:r>
          </a:p>
        </p:txBody>
      </p:sp>
      <p:sp>
        <p:nvSpPr>
          <p:cNvPr id="17415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15900" y="3352800"/>
            <a:ext cx="8712200" cy="3276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Space-Time Resource Graph (STRG)</a:t>
            </a:r>
          </a:p>
          <a:p>
            <a:pPr lvl="1">
              <a:defRPr/>
            </a:pPr>
            <a:r>
              <a:rPr lang="en-US" dirty="0" smtClean="0"/>
              <a:t>the explicit instantiation of resource assignments and relationships</a:t>
            </a:r>
          </a:p>
          <a:p>
            <a:pPr>
              <a:defRPr/>
            </a:pPr>
            <a:r>
              <a:rPr lang="en-US" dirty="0" smtClean="0"/>
              <a:t>Leaves of graph hold Cells</a:t>
            </a:r>
          </a:p>
          <a:p>
            <a:pPr lvl="1">
              <a:defRPr/>
            </a:pPr>
            <a:r>
              <a:rPr lang="en-US" dirty="0" smtClean="0"/>
              <a:t>All resources have a Space/Time component</a:t>
            </a:r>
          </a:p>
          <a:p>
            <a:pPr lvl="2">
              <a:defRPr/>
            </a:pPr>
            <a:r>
              <a:rPr lang="en-US" dirty="0" smtClean="0"/>
              <a:t>E.g. X Processors/fraction of time, or Y Bytes/Sec</a:t>
            </a:r>
          </a:p>
          <a:p>
            <a:pPr lvl="1">
              <a:defRPr/>
            </a:pPr>
            <a:r>
              <a:rPr lang="en-US" dirty="0" smtClean="0"/>
              <a:t>Resources cannot be taken away except via explicit APIs</a:t>
            </a:r>
          </a:p>
          <a:p>
            <a:pPr lvl="1">
              <a:defRPr/>
            </a:pPr>
            <a:r>
              <a:rPr lang="en-US" dirty="0" smtClean="0"/>
              <a:t>Resources include fractions of OS services</a:t>
            </a:r>
          </a:p>
          <a:p>
            <a:pPr>
              <a:defRPr/>
            </a:pPr>
            <a:r>
              <a:rPr lang="en-US" dirty="0" smtClean="0"/>
              <a:t>Interior Nodes</a:t>
            </a:r>
          </a:p>
          <a:p>
            <a:pPr lvl="1">
              <a:defRPr/>
            </a:pPr>
            <a:r>
              <a:rPr lang="en-US" dirty="0" smtClean="0"/>
              <a:t>Resource Groups can hold resources to be shared by children</a:t>
            </a:r>
          </a:p>
          <a:p>
            <a:pPr lvl="1">
              <a:defRPr/>
            </a:pPr>
            <a:r>
              <a:rPr lang="en-US" dirty="0" smtClean="0"/>
              <a:t>“Pre-Allocated” resources can be shared as excess until needed</a:t>
            </a:r>
          </a:p>
          <a:p>
            <a:pPr lvl="1">
              <a:defRPr/>
            </a:pPr>
            <a:r>
              <a:rPr lang="en-US" dirty="0" smtClean="0"/>
              <a:t>Some Similarity to Resource Containers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1CA2329F-D0C1-45C2-8E83-6524A2F2E463}" type="slidenum">
              <a:rPr lang="en-US" smtClean="0">
                <a:ea typeface="ＭＳ Ｐゴシック"/>
              </a:rPr>
              <a:pPr/>
              <a:t>20</a:t>
            </a:fld>
            <a:endParaRPr lang="en-US" smtClean="0">
              <a:ea typeface="ＭＳ Ｐゴシック"/>
            </a:endParaRPr>
          </a:p>
        </p:txBody>
      </p:sp>
      <p:sp>
        <p:nvSpPr>
          <p:cNvPr id="2867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048000" y="2133600"/>
            <a:ext cx="1069975" cy="1008063"/>
          </a:xfrm>
          <a:prstGeom prst="ellipse">
            <a:avLst/>
          </a:prstGeom>
          <a:solidFill>
            <a:srgbClr val="66FF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Cell 2</a:t>
            </a:r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729163" y="2566988"/>
            <a:ext cx="1073150" cy="1009650"/>
          </a:xfrm>
          <a:prstGeom prst="ellipse">
            <a:avLst/>
          </a:prstGeom>
          <a:solidFill>
            <a:srgbClr val="66FF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Cell 3</a:t>
            </a:r>
          </a:p>
        </p:txBody>
      </p:sp>
      <p:sp>
        <p:nvSpPr>
          <p:cNvPr id="248840" name="AutoShape 8"/>
          <p:cNvSpPr>
            <a:spLocks noChangeArrowheads="1"/>
          </p:cNvSpPr>
          <p:nvPr/>
        </p:nvSpPr>
        <p:spPr bwMode="auto">
          <a:xfrm>
            <a:off x="152400" y="1616075"/>
            <a:ext cx="2389188" cy="1171575"/>
          </a:xfrm>
          <a:prstGeom prst="wedgeRectCallout">
            <a:avLst>
              <a:gd name="adj1" fmla="val 67801"/>
              <a:gd name="adj2" fmla="val 24880"/>
            </a:avLst>
          </a:prstGeom>
          <a:solidFill>
            <a:srgbClr val="66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Resources:</a:t>
            </a:r>
          </a:p>
          <a:p>
            <a:pPr algn="ctr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4 Proc, 50% time</a:t>
            </a:r>
          </a:p>
          <a:p>
            <a:pPr algn="ctr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1GB network BW</a:t>
            </a:r>
          </a:p>
          <a:p>
            <a:pPr algn="ctr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25% File Server</a:t>
            </a: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5181600" y="1858963"/>
            <a:ext cx="87313" cy="698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H="1">
            <a:off x="3962400" y="1684338"/>
            <a:ext cx="750888" cy="601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3" name="Group 34"/>
          <p:cNvGrpSpPr>
            <a:grpSpLocks/>
          </p:cNvGrpSpPr>
          <p:nvPr/>
        </p:nvGrpSpPr>
        <p:grpSpPr bwMode="auto">
          <a:xfrm>
            <a:off x="6248400" y="1119188"/>
            <a:ext cx="2363788" cy="2538412"/>
            <a:chOff x="4097" y="1105"/>
            <a:chExt cx="1567" cy="1767"/>
          </a:xfrm>
        </p:grpSpPr>
        <p:sp>
          <p:nvSpPr>
            <p:cNvPr id="248841" name="Oval 9"/>
            <p:cNvSpPr>
              <a:spLocks noChangeArrowheads="1"/>
            </p:cNvSpPr>
            <p:nvPr/>
          </p:nvSpPr>
          <p:spPr bwMode="auto">
            <a:xfrm>
              <a:off x="4560" y="1105"/>
              <a:ext cx="711" cy="702"/>
            </a:xfrm>
            <a:prstGeom prst="ellipse">
              <a:avLst/>
            </a:prstGeom>
            <a:solidFill>
              <a:srgbClr val="66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  <a:cs typeface="Tahoma" pitchFamily="34" charset="0"/>
                </a:rPr>
                <a:t>Cell 3</a:t>
              </a:r>
            </a:p>
          </p:txBody>
        </p:sp>
        <p:sp>
          <p:nvSpPr>
            <p:cNvPr id="28687" name="Oval 13"/>
            <p:cNvSpPr>
              <a:spLocks noChangeArrowheads="1"/>
            </p:cNvSpPr>
            <p:nvPr/>
          </p:nvSpPr>
          <p:spPr bwMode="auto">
            <a:xfrm>
              <a:off x="4176" y="2064"/>
              <a:ext cx="288" cy="288"/>
            </a:xfrm>
            <a:prstGeom prst="ellipse">
              <a:avLst/>
            </a:prstGeom>
            <a:solidFill>
              <a:srgbClr val="66FF99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sp>
          <p:nvSpPr>
            <p:cNvPr id="28688" name="Oval 14"/>
            <p:cNvSpPr>
              <a:spLocks noChangeArrowheads="1"/>
            </p:cNvSpPr>
            <p:nvPr/>
          </p:nvSpPr>
          <p:spPr bwMode="auto">
            <a:xfrm>
              <a:off x="4560" y="2064"/>
              <a:ext cx="288" cy="288"/>
            </a:xfrm>
            <a:prstGeom prst="ellipse">
              <a:avLst/>
            </a:prstGeom>
            <a:solidFill>
              <a:srgbClr val="66FF99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sp>
          <p:nvSpPr>
            <p:cNvPr id="28689" name="Oval 15"/>
            <p:cNvSpPr>
              <a:spLocks noChangeArrowheads="1"/>
            </p:cNvSpPr>
            <p:nvPr/>
          </p:nvSpPr>
          <p:spPr bwMode="auto">
            <a:xfrm>
              <a:off x="4944" y="2064"/>
              <a:ext cx="288" cy="288"/>
            </a:xfrm>
            <a:prstGeom prst="ellipse">
              <a:avLst/>
            </a:prstGeom>
            <a:solidFill>
              <a:srgbClr val="66FF99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sp>
          <p:nvSpPr>
            <p:cNvPr id="28690" name="Oval 16"/>
            <p:cNvSpPr>
              <a:spLocks noChangeArrowheads="1"/>
            </p:cNvSpPr>
            <p:nvPr/>
          </p:nvSpPr>
          <p:spPr bwMode="auto">
            <a:xfrm>
              <a:off x="5328" y="2064"/>
              <a:ext cx="288" cy="288"/>
            </a:xfrm>
            <a:prstGeom prst="ellipse">
              <a:avLst/>
            </a:prstGeom>
            <a:solidFill>
              <a:srgbClr val="66FF99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sp>
          <p:nvSpPr>
            <p:cNvPr id="28691" name="Line 17"/>
            <p:cNvSpPr>
              <a:spLocks noChangeShapeType="1"/>
            </p:cNvSpPr>
            <p:nvPr/>
          </p:nvSpPr>
          <p:spPr bwMode="auto">
            <a:xfrm>
              <a:off x="5184" y="1680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Line 18"/>
            <p:cNvSpPr>
              <a:spLocks noChangeShapeType="1"/>
            </p:cNvSpPr>
            <p:nvPr/>
          </p:nvSpPr>
          <p:spPr bwMode="auto">
            <a:xfrm>
              <a:off x="4992" y="1776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Line 19"/>
            <p:cNvSpPr>
              <a:spLocks noChangeShapeType="1"/>
            </p:cNvSpPr>
            <p:nvPr/>
          </p:nvSpPr>
          <p:spPr bwMode="auto">
            <a:xfrm flipH="1">
              <a:off x="4704" y="1776"/>
              <a:ext cx="9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Line 20"/>
            <p:cNvSpPr>
              <a:spLocks noChangeShapeType="1"/>
            </p:cNvSpPr>
            <p:nvPr/>
          </p:nvSpPr>
          <p:spPr bwMode="auto">
            <a:xfrm flipH="1">
              <a:off x="4368" y="1680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3" name="Text Box 21"/>
            <p:cNvSpPr txBox="1">
              <a:spLocks noChangeArrowheads="1"/>
            </p:cNvSpPr>
            <p:nvPr/>
          </p:nvSpPr>
          <p:spPr bwMode="auto">
            <a:xfrm>
              <a:off x="4097" y="2385"/>
              <a:ext cx="1567" cy="48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  <a:cs typeface="Tahoma" pitchFamily="34" charset="0"/>
                </a:rPr>
                <a:t>Lightweight</a:t>
              </a:r>
            </a:p>
            <a:p>
              <a:pPr algn="ctr" eaLnBrk="0" hangingPunct="0">
                <a:defRPr/>
              </a:pPr>
              <a:r>
                <a:rPr 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  <a:cs typeface="Tahoma" pitchFamily="34" charset="0"/>
                </a:rPr>
                <a:t>Protection Domains</a:t>
              </a:r>
            </a:p>
          </p:txBody>
        </p:sp>
      </p:grpSp>
      <p:sp>
        <p:nvSpPr>
          <p:cNvPr id="28684" name="Line 23"/>
          <p:cNvSpPr>
            <a:spLocks noChangeShapeType="1"/>
          </p:cNvSpPr>
          <p:nvPr/>
        </p:nvSpPr>
        <p:spPr bwMode="auto">
          <a:xfrm>
            <a:off x="5654675" y="1408113"/>
            <a:ext cx="1279525" cy="1920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8864" name="Oval 32"/>
          <p:cNvSpPr>
            <a:spLocks noChangeArrowheads="1"/>
          </p:cNvSpPr>
          <p:nvPr/>
        </p:nvSpPr>
        <p:spPr bwMode="auto">
          <a:xfrm>
            <a:off x="4419600" y="857250"/>
            <a:ext cx="1524000" cy="1066800"/>
          </a:xfrm>
          <a:prstGeom prst="ellipse">
            <a:avLst/>
          </a:prstGeom>
          <a:solidFill>
            <a:srgbClr val="66FF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Resource</a:t>
            </a:r>
          </a:p>
          <a:p>
            <a:pPr algn="ctr" eaLnBrk="0" hangingPunct="0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Group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-128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088E3745-6A82-484B-9715-8B3EFFB1BD6E}" type="slidenum">
              <a:rPr lang="en-US" smtClean="0">
                <a:ea typeface="ＭＳ Ｐゴシック"/>
              </a:rPr>
              <a:pPr/>
              <a:t>21</a:t>
            </a:fld>
            <a:endParaRPr lang="en-US" smtClean="0">
              <a:ea typeface="ＭＳ Ｐゴシック"/>
            </a:endParaRPr>
          </a:p>
        </p:txBody>
      </p:sp>
      <p:sp>
        <p:nvSpPr>
          <p:cNvPr id="2969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7188"/>
            <a:ext cx="7993063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Implementing the Space-Time Graph</a:t>
            </a:r>
          </a:p>
        </p:txBody>
      </p:sp>
      <p:sp>
        <p:nvSpPr>
          <p:cNvPr id="265453" name="Rectangle 237"/>
          <p:cNvSpPr>
            <a:spLocks noGrp="1" noChangeArrowheads="1"/>
          </p:cNvSpPr>
          <p:nvPr>
            <p:ph type="body" orient="vert" idx="1"/>
          </p:nvPr>
        </p:nvSpPr>
        <p:spPr>
          <a:xfrm>
            <a:off x="0" y="990600"/>
            <a:ext cx="4724400" cy="5715000"/>
          </a:xfrm>
        </p:spPr>
        <p:txBody>
          <a:bodyPr vert="horz"/>
          <a:lstStyle/>
          <a:p>
            <a:pPr>
              <a:lnSpc>
                <a:spcPct val="80000"/>
              </a:lnSpc>
            </a:pPr>
            <a:r>
              <a:rPr lang="en-US" sz="2000" smtClean="0">
                <a:ea typeface="ＭＳ Ｐゴシック"/>
              </a:rPr>
              <a:t>Partition Policy Service (allocation)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Allocates Resources to Cells based </a:t>
            </a:r>
            <a:br>
              <a:rPr lang="en-US" sz="1800" smtClean="0">
                <a:ea typeface="ＭＳ Ｐゴシック"/>
              </a:rPr>
            </a:br>
            <a:r>
              <a:rPr lang="en-US" sz="1800" smtClean="0">
                <a:ea typeface="ＭＳ Ｐゴシック"/>
              </a:rPr>
              <a:t>on Global policies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Produces only implementable space-time resource graphs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May deny resources to a cell that requests them (admission control)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ea typeface="ＭＳ Ｐゴシック"/>
              </a:rPr>
              <a:t>Mapping Layer (distribution)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Makes no decisions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Time-Slices at a course granularity (when time-slicing necessary)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performs bin-packing like operation to implement space-time graph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  <a:ea typeface="ＭＳ Ｐゴシック"/>
              </a:rPr>
              <a:t>In limit of </a:t>
            </a:r>
            <a:r>
              <a:rPr lang="en-US" sz="1800" i="1" smtClean="0">
                <a:solidFill>
                  <a:srgbClr val="FF0000"/>
                </a:solidFill>
                <a:ea typeface="ＭＳ Ｐゴシック"/>
              </a:rPr>
              <a:t>many</a:t>
            </a:r>
            <a:r>
              <a:rPr lang="en-US" sz="1800" smtClean="0">
                <a:solidFill>
                  <a:srgbClr val="FF0000"/>
                </a:solidFill>
                <a:ea typeface="ＭＳ Ｐゴシック"/>
              </a:rPr>
              <a:t> processors, no time multiplexing of processors, merely distributing of resources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ea typeface="ＭＳ Ｐゴシック"/>
              </a:rPr>
              <a:t>Partition Mechanism Layer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Implements hardware partitions and secure channels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ea typeface="ＭＳ Ｐゴシック"/>
              </a:rPr>
              <a:t>Device Dependent: Makes use of more or less hardware support for QoS and Partitions</a:t>
            </a:r>
          </a:p>
          <a:p>
            <a:pPr lvl="1">
              <a:lnSpc>
                <a:spcPct val="80000"/>
              </a:lnSpc>
            </a:pPr>
            <a:endParaRPr lang="en-US" sz="1800" smtClean="0">
              <a:ea typeface="ＭＳ Ｐゴシック"/>
            </a:endParaRPr>
          </a:p>
        </p:txBody>
      </p:sp>
      <p:sp>
        <p:nvSpPr>
          <p:cNvPr id="265448" name="Rectangle 232"/>
          <p:cNvSpPr>
            <a:spLocks noChangeArrowheads="1"/>
          </p:cNvSpPr>
          <p:nvPr/>
        </p:nvSpPr>
        <p:spPr bwMode="auto">
          <a:xfrm>
            <a:off x="4606925" y="3733800"/>
            <a:ext cx="4425950" cy="457200"/>
          </a:xfrm>
          <a:prstGeom prst="rect">
            <a:avLst/>
          </a:prstGeom>
          <a:solidFill>
            <a:srgbClr val="66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Mapping Layer (Resource Distributer)</a:t>
            </a:r>
          </a:p>
        </p:txBody>
      </p:sp>
      <p:sp>
        <p:nvSpPr>
          <p:cNvPr id="265449" name="Rectangle 233"/>
          <p:cNvSpPr>
            <a:spLocks noChangeArrowheads="1"/>
          </p:cNvSpPr>
          <p:nvPr/>
        </p:nvSpPr>
        <p:spPr bwMode="auto">
          <a:xfrm>
            <a:off x="4572000" y="1066800"/>
            <a:ext cx="4495800" cy="990600"/>
          </a:xfrm>
          <a:prstGeom prst="rect">
            <a:avLst/>
          </a:prstGeom>
          <a:solidFill>
            <a:srgbClr val="66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Partition Policy Layer</a:t>
            </a:r>
          </a:p>
          <a:p>
            <a:pPr algn="ctr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(Resource Allocator)</a:t>
            </a:r>
          </a:p>
          <a:p>
            <a:pPr algn="ctr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Reflects Global Goals</a:t>
            </a:r>
          </a:p>
        </p:txBody>
      </p:sp>
      <p:grpSp>
        <p:nvGrpSpPr>
          <p:cNvPr id="2" name="Group 239"/>
          <p:cNvGrpSpPr>
            <a:grpSpLocks/>
          </p:cNvGrpSpPr>
          <p:nvPr/>
        </p:nvGrpSpPr>
        <p:grpSpPr bwMode="auto">
          <a:xfrm>
            <a:off x="4779963" y="2057400"/>
            <a:ext cx="4079875" cy="1676400"/>
            <a:chOff x="2919" y="1488"/>
            <a:chExt cx="2658" cy="1008"/>
          </a:xfrm>
        </p:grpSpPr>
        <p:sp>
          <p:nvSpPr>
            <p:cNvPr id="29904" name="AutoShape 235"/>
            <p:cNvSpPr>
              <a:spLocks noChangeArrowheads="1"/>
            </p:cNvSpPr>
            <p:nvPr/>
          </p:nvSpPr>
          <p:spPr bwMode="auto">
            <a:xfrm>
              <a:off x="3820" y="1488"/>
              <a:ext cx="856" cy="1008"/>
            </a:xfrm>
            <a:prstGeom prst="downArrow">
              <a:avLst>
                <a:gd name="adj1" fmla="val 50000"/>
                <a:gd name="adj2" fmla="val 29439"/>
              </a:avLst>
            </a:prstGeom>
            <a:solidFill>
              <a:srgbClr val="66FF99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grpSp>
          <p:nvGrpSpPr>
            <p:cNvPr id="29905" name="Group 231"/>
            <p:cNvGrpSpPr>
              <a:grpSpLocks/>
            </p:cNvGrpSpPr>
            <p:nvPr/>
          </p:nvGrpSpPr>
          <p:grpSpPr bwMode="auto">
            <a:xfrm>
              <a:off x="2919" y="1584"/>
              <a:ext cx="2658" cy="576"/>
              <a:chOff x="1824" y="1296"/>
              <a:chExt cx="3072" cy="1056"/>
            </a:xfrm>
          </p:grpSpPr>
          <p:grpSp>
            <p:nvGrpSpPr>
              <p:cNvPr id="29907" name="Group 210"/>
              <p:cNvGrpSpPr>
                <a:grpSpLocks/>
              </p:cNvGrpSpPr>
              <p:nvPr/>
            </p:nvGrpSpPr>
            <p:grpSpPr bwMode="auto">
              <a:xfrm>
                <a:off x="1824" y="1536"/>
                <a:ext cx="1488" cy="816"/>
                <a:chOff x="1824" y="1536"/>
                <a:chExt cx="2400" cy="1056"/>
              </a:xfrm>
            </p:grpSpPr>
            <p:sp>
              <p:nvSpPr>
                <p:cNvPr id="29921" name="Oval 201"/>
                <p:cNvSpPr>
                  <a:spLocks noChangeArrowheads="1"/>
                </p:cNvSpPr>
                <p:nvPr/>
              </p:nvSpPr>
              <p:spPr bwMode="auto">
                <a:xfrm>
                  <a:off x="1824" y="2208"/>
                  <a:ext cx="480" cy="384"/>
                </a:xfrm>
                <a:prstGeom prst="ellipse">
                  <a:avLst/>
                </a:prstGeom>
                <a:solidFill>
                  <a:srgbClr val="66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9922" name="Oval 202"/>
                <p:cNvSpPr>
                  <a:spLocks noChangeArrowheads="1"/>
                </p:cNvSpPr>
                <p:nvPr/>
              </p:nvSpPr>
              <p:spPr bwMode="auto">
                <a:xfrm>
                  <a:off x="2400" y="1536"/>
                  <a:ext cx="480" cy="384"/>
                </a:xfrm>
                <a:prstGeom prst="ellipse">
                  <a:avLst/>
                </a:prstGeom>
                <a:solidFill>
                  <a:srgbClr val="66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9923" name="Oval 203"/>
                <p:cNvSpPr>
                  <a:spLocks noChangeArrowheads="1"/>
                </p:cNvSpPr>
                <p:nvPr/>
              </p:nvSpPr>
              <p:spPr bwMode="auto">
                <a:xfrm>
                  <a:off x="2688" y="2160"/>
                  <a:ext cx="480" cy="384"/>
                </a:xfrm>
                <a:prstGeom prst="ellipse">
                  <a:avLst/>
                </a:prstGeom>
                <a:solidFill>
                  <a:srgbClr val="66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9924" name="Oval 204"/>
                <p:cNvSpPr>
                  <a:spLocks noChangeArrowheads="1"/>
                </p:cNvSpPr>
                <p:nvPr/>
              </p:nvSpPr>
              <p:spPr bwMode="auto">
                <a:xfrm>
                  <a:off x="3216" y="1680"/>
                  <a:ext cx="480" cy="384"/>
                </a:xfrm>
                <a:prstGeom prst="ellipse">
                  <a:avLst/>
                </a:prstGeom>
                <a:solidFill>
                  <a:srgbClr val="66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9925" name="Oval 205"/>
                <p:cNvSpPr>
                  <a:spLocks noChangeArrowheads="1"/>
                </p:cNvSpPr>
                <p:nvPr/>
              </p:nvSpPr>
              <p:spPr bwMode="auto">
                <a:xfrm>
                  <a:off x="3744" y="2112"/>
                  <a:ext cx="480" cy="384"/>
                </a:xfrm>
                <a:prstGeom prst="ellipse">
                  <a:avLst/>
                </a:prstGeom>
                <a:solidFill>
                  <a:srgbClr val="66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9926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2208" y="1872"/>
                  <a:ext cx="288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27" name="Line 207"/>
                <p:cNvSpPr>
                  <a:spLocks noChangeShapeType="1"/>
                </p:cNvSpPr>
                <p:nvPr/>
              </p:nvSpPr>
              <p:spPr bwMode="auto">
                <a:xfrm>
                  <a:off x="2736" y="1920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28" name="Line 208"/>
                <p:cNvSpPr>
                  <a:spLocks noChangeShapeType="1"/>
                </p:cNvSpPr>
                <p:nvPr/>
              </p:nvSpPr>
              <p:spPr bwMode="auto">
                <a:xfrm>
                  <a:off x="2880" y="1728"/>
                  <a:ext cx="33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29" name="Line 209"/>
                <p:cNvSpPr>
                  <a:spLocks noChangeShapeType="1"/>
                </p:cNvSpPr>
                <p:nvPr/>
              </p:nvSpPr>
              <p:spPr bwMode="auto">
                <a:xfrm>
                  <a:off x="3600" y="1968"/>
                  <a:ext cx="24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908" name="Group 211"/>
              <p:cNvGrpSpPr>
                <a:grpSpLocks/>
              </p:cNvGrpSpPr>
              <p:nvPr/>
            </p:nvGrpSpPr>
            <p:grpSpPr bwMode="auto">
              <a:xfrm>
                <a:off x="3408" y="1488"/>
                <a:ext cx="1488" cy="816"/>
                <a:chOff x="1824" y="1536"/>
                <a:chExt cx="2400" cy="1056"/>
              </a:xfrm>
            </p:grpSpPr>
            <p:sp>
              <p:nvSpPr>
                <p:cNvPr id="29912" name="Oval 212"/>
                <p:cNvSpPr>
                  <a:spLocks noChangeArrowheads="1"/>
                </p:cNvSpPr>
                <p:nvPr/>
              </p:nvSpPr>
              <p:spPr bwMode="auto">
                <a:xfrm>
                  <a:off x="1824" y="2208"/>
                  <a:ext cx="480" cy="384"/>
                </a:xfrm>
                <a:prstGeom prst="ellipse">
                  <a:avLst/>
                </a:prstGeom>
                <a:solidFill>
                  <a:srgbClr val="66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9913" name="Oval 213"/>
                <p:cNvSpPr>
                  <a:spLocks noChangeArrowheads="1"/>
                </p:cNvSpPr>
                <p:nvPr/>
              </p:nvSpPr>
              <p:spPr bwMode="auto">
                <a:xfrm>
                  <a:off x="2400" y="1536"/>
                  <a:ext cx="480" cy="384"/>
                </a:xfrm>
                <a:prstGeom prst="ellipse">
                  <a:avLst/>
                </a:prstGeom>
                <a:solidFill>
                  <a:srgbClr val="66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9914" name="Oval 214"/>
                <p:cNvSpPr>
                  <a:spLocks noChangeArrowheads="1"/>
                </p:cNvSpPr>
                <p:nvPr/>
              </p:nvSpPr>
              <p:spPr bwMode="auto">
                <a:xfrm>
                  <a:off x="2688" y="2160"/>
                  <a:ext cx="480" cy="384"/>
                </a:xfrm>
                <a:prstGeom prst="ellipse">
                  <a:avLst/>
                </a:prstGeom>
                <a:solidFill>
                  <a:srgbClr val="66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9915" name="Oval 215"/>
                <p:cNvSpPr>
                  <a:spLocks noChangeArrowheads="1"/>
                </p:cNvSpPr>
                <p:nvPr/>
              </p:nvSpPr>
              <p:spPr bwMode="auto">
                <a:xfrm>
                  <a:off x="3216" y="1680"/>
                  <a:ext cx="480" cy="384"/>
                </a:xfrm>
                <a:prstGeom prst="ellipse">
                  <a:avLst/>
                </a:prstGeom>
                <a:solidFill>
                  <a:srgbClr val="66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9916" name="Oval 216"/>
                <p:cNvSpPr>
                  <a:spLocks noChangeArrowheads="1"/>
                </p:cNvSpPr>
                <p:nvPr/>
              </p:nvSpPr>
              <p:spPr bwMode="auto">
                <a:xfrm>
                  <a:off x="3744" y="2112"/>
                  <a:ext cx="480" cy="384"/>
                </a:xfrm>
                <a:prstGeom prst="ellipse">
                  <a:avLst/>
                </a:prstGeom>
                <a:solidFill>
                  <a:srgbClr val="66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o"/>
                  </a:pPr>
                  <a:endParaRPr lang="en-US"/>
                </a:p>
              </p:txBody>
            </p:sp>
            <p:sp>
              <p:nvSpPr>
                <p:cNvPr id="29917" name="Line 217"/>
                <p:cNvSpPr>
                  <a:spLocks noChangeShapeType="1"/>
                </p:cNvSpPr>
                <p:nvPr/>
              </p:nvSpPr>
              <p:spPr bwMode="auto">
                <a:xfrm flipH="1">
                  <a:off x="2208" y="1872"/>
                  <a:ext cx="288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18" name="Line 218"/>
                <p:cNvSpPr>
                  <a:spLocks noChangeShapeType="1"/>
                </p:cNvSpPr>
                <p:nvPr/>
              </p:nvSpPr>
              <p:spPr bwMode="auto">
                <a:xfrm>
                  <a:off x="2736" y="1920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19" name="Line 219"/>
                <p:cNvSpPr>
                  <a:spLocks noChangeShapeType="1"/>
                </p:cNvSpPr>
                <p:nvPr/>
              </p:nvSpPr>
              <p:spPr bwMode="auto">
                <a:xfrm>
                  <a:off x="2880" y="1728"/>
                  <a:ext cx="33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20" name="Line 220"/>
                <p:cNvSpPr>
                  <a:spLocks noChangeShapeType="1"/>
                </p:cNvSpPr>
                <p:nvPr/>
              </p:nvSpPr>
              <p:spPr bwMode="auto">
                <a:xfrm>
                  <a:off x="3600" y="1968"/>
                  <a:ext cx="24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909" name="Oval 224"/>
              <p:cNvSpPr>
                <a:spLocks noChangeArrowheads="1"/>
              </p:cNvSpPr>
              <p:nvPr/>
            </p:nvSpPr>
            <p:spPr bwMode="auto">
              <a:xfrm>
                <a:off x="3216" y="1296"/>
                <a:ext cx="297" cy="297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29910" name="Line 227"/>
              <p:cNvSpPr>
                <a:spLocks noChangeShapeType="1"/>
              </p:cNvSpPr>
              <p:nvPr/>
            </p:nvSpPr>
            <p:spPr bwMode="auto">
              <a:xfrm flipH="1">
                <a:off x="2448" y="1440"/>
                <a:ext cx="755" cy="1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1" name="Line 228"/>
              <p:cNvSpPr>
                <a:spLocks noChangeShapeType="1"/>
              </p:cNvSpPr>
              <p:nvPr/>
            </p:nvSpPr>
            <p:spPr bwMode="auto">
              <a:xfrm>
                <a:off x="3504" y="1488"/>
                <a:ext cx="28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5450" name="Text Box 234"/>
            <p:cNvSpPr txBox="1">
              <a:spLocks noChangeArrowheads="1"/>
            </p:cNvSpPr>
            <p:nvPr/>
          </p:nvSpPr>
          <p:spPr bwMode="auto">
            <a:xfrm>
              <a:off x="3134" y="2125"/>
              <a:ext cx="2228" cy="22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 b="1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  <a:cs typeface="Tahoma" pitchFamily="34" charset="0"/>
                </a:rPr>
                <a:t>Space-Time Resource Graph</a:t>
              </a:r>
            </a:p>
          </p:txBody>
        </p:sp>
      </p:grpSp>
      <p:sp>
        <p:nvSpPr>
          <p:cNvPr id="265452" name="Rectangle 236"/>
          <p:cNvSpPr>
            <a:spLocks noChangeArrowheads="1"/>
          </p:cNvSpPr>
          <p:nvPr/>
        </p:nvSpPr>
        <p:spPr bwMode="auto">
          <a:xfrm>
            <a:off x="4637088" y="5638800"/>
            <a:ext cx="4365625" cy="990600"/>
          </a:xfrm>
          <a:prstGeom prst="rect">
            <a:avLst/>
          </a:prstGeom>
          <a:solidFill>
            <a:srgbClr val="66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Partition Mechanism Layer</a:t>
            </a:r>
          </a:p>
          <a:p>
            <a:pPr algn="ctr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ParaVirtualized Hardware</a:t>
            </a:r>
          </a:p>
          <a:p>
            <a:pPr algn="ctr" eaLnBrk="0" hangingPunct="0"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To Support Partitions</a:t>
            </a:r>
          </a:p>
        </p:txBody>
      </p:sp>
      <p:grpSp>
        <p:nvGrpSpPr>
          <p:cNvPr id="6" name="Group 242"/>
          <p:cNvGrpSpPr>
            <a:grpSpLocks/>
          </p:cNvGrpSpPr>
          <p:nvPr/>
        </p:nvGrpSpPr>
        <p:grpSpPr bwMode="auto">
          <a:xfrm>
            <a:off x="5121275" y="4191000"/>
            <a:ext cx="3184525" cy="1447800"/>
            <a:chOff x="3226" y="2640"/>
            <a:chExt cx="2006" cy="912"/>
          </a:xfrm>
        </p:grpSpPr>
        <p:sp>
          <p:nvSpPr>
            <p:cNvPr id="29707" name="AutoShape 240"/>
            <p:cNvSpPr>
              <a:spLocks noChangeArrowheads="1"/>
            </p:cNvSpPr>
            <p:nvPr/>
          </p:nvSpPr>
          <p:spPr bwMode="auto">
            <a:xfrm>
              <a:off x="3855" y="2640"/>
              <a:ext cx="836" cy="912"/>
            </a:xfrm>
            <a:prstGeom prst="downArrow">
              <a:avLst>
                <a:gd name="adj1" fmla="val 50000"/>
                <a:gd name="adj2" fmla="val 27273"/>
              </a:avLst>
            </a:prstGeom>
            <a:solidFill>
              <a:srgbClr val="66FF99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grpSp>
          <p:nvGrpSpPr>
            <p:cNvPr id="29708" name="Group 200"/>
            <p:cNvGrpSpPr>
              <a:grpSpLocks/>
            </p:cNvGrpSpPr>
            <p:nvPr/>
          </p:nvGrpSpPr>
          <p:grpSpPr bwMode="auto">
            <a:xfrm rot="217348">
              <a:off x="3226" y="2755"/>
              <a:ext cx="2006" cy="746"/>
              <a:chOff x="1040" y="614"/>
              <a:chExt cx="3479" cy="1685"/>
            </a:xfrm>
          </p:grpSpPr>
          <p:grpSp>
            <p:nvGrpSpPr>
              <p:cNvPr id="29709" name="Group 5"/>
              <p:cNvGrpSpPr>
                <a:grpSpLocks/>
              </p:cNvGrpSpPr>
              <p:nvPr/>
            </p:nvGrpSpPr>
            <p:grpSpPr bwMode="auto">
              <a:xfrm rot="5400000">
                <a:off x="1445" y="887"/>
                <a:ext cx="1268" cy="932"/>
                <a:chOff x="238" y="891"/>
                <a:chExt cx="2097" cy="1873"/>
              </a:xfrm>
            </p:grpSpPr>
            <p:grpSp>
              <p:nvGrpSpPr>
                <p:cNvPr id="29884" name="Group 6"/>
                <p:cNvGrpSpPr>
                  <a:grpSpLocks/>
                </p:cNvGrpSpPr>
                <p:nvPr/>
              </p:nvGrpSpPr>
              <p:grpSpPr bwMode="auto">
                <a:xfrm>
                  <a:off x="711" y="891"/>
                  <a:ext cx="1624" cy="464"/>
                  <a:chOff x="659" y="920"/>
                  <a:chExt cx="1624" cy="464"/>
                </a:xfrm>
              </p:grpSpPr>
              <p:sp>
                <p:nvSpPr>
                  <p:cNvPr id="29900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901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99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902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903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885" name="Group 11"/>
                <p:cNvGrpSpPr>
                  <a:grpSpLocks/>
                </p:cNvGrpSpPr>
                <p:nvPr/>
              </p:nvGrpSpPr>
              <p:grpSpPr bwMode="auto">
                <a:xfrm>
                  <a:off x="553" y="1361"/>
                  <a:ext cx="1624" cy="464"/>
                  <a:chOff x="659" y="920"/>
                  <a:chExt cx="1624" cy="464"/>
                </a:xfrm>
              </p:grpSpPr>
              <p:sp>
                <p:nvSpPr>
                  <p:cNvPr id="29896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97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99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98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99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886" name="Group 16"/>
                <p:cNvGrpSpPr>
                  <a:grpSpLocks/>
                </p:cNvGrpSpPr>
                <p:nvPr/>
              </p:nvGrpSpPr>
              <p:grpSpPr bwMode="auto">
                <a:xfrm>
                  <a:off x="395" y="1830"/>
                  <a:ext cx="1624" cy="464"/>
                  <a:chOff x="659" y="920"/>
                  <a:chExt cx="1624" cy="464"/>
                </a:xfrm>
              </p:grpSpPr>
              <p:sp>
                <p:nvSpPr>
                  <p:cNvPr id="29892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93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94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95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887" name="Group 21"/>
                <p:cNvGrpSpPr>
                  <a:grpSpLocks/>
                </p:cNvGrpSpPr>
                <p:nvPr/>
              </p:nvGrpSpPr>
              <p:grpSpPr bwMode="auto">
                <a:xfrm>
                  <a:off x="238" y="2300"/>
                  <a:ext cx="1624" cy="464"/>
                  <a:chOff x="659" y="920"/>
                  <a:chExt cx="1624" cy="464"/>
                </a:xfrm>
              </p:grpSpPr>
              <p:sp>
                <p:nvSpPr>
                  <p:cNvPr id="29888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89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9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91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  <p:grpSp>
            <p:nvGrpSpPr>
              <p:cNvPr id="29710" name="Group 26"/>
              <p:cNvGrpSpPr>
                <a:grpSpLocks/>
              </p:cNvGrpSpPr>
              <p:nvPr/>
            </p:nvGrpSpPr>
            <p:grpSpPr bwMode="auto">
              <a:xfrm rot="5400000">
                <a:off x="1670" y="873"/>
                <a:ext cx="1268" cy="932"/>
                <a:chOff x="238" y="891"/>
                <a:chExt cx="2097" cy="1873"/>
              </a:xfrm>
            </p:grpSpPr>
            <p:grpSp>
              <p:nvGrpSpPr>
                <p:cNvPr id="29864" name="Group 27"/>
                <p:cNvGrpSpPr>
                  <a:grpSpLocks/>
                </p:cNvGrpSpPr>
                <p:nvPr/>
              </p:nvGrpSpPr>
              <p:grpSpPr bwMode="auto">
                <a:xfrm>
                  <a:off x="711" y="891"/>
                  <a:ext cx="1624" cy="464"/>
                  <a:chOff x="659" y="920"/>
                  <a:chExt cx="1624" cy="464"/>
                </a:xfrm>
              </p:grpSpPr>
              <p:sp>
                <p:nvSpPr>
                  <p:cNvPr id="29880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81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99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82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83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865" name="Group 32"/>
                <p:cNvGrpSpPr>
                  <a:grpSpLocks/>
                </p:cNvGrpSpPr>
                <p:nvPr/>
              </p:nvGrpSpPr>
              <p:grpSpPr bwMode="auto">
                <a:xfrm>
                  <a:off x="553" y="1361"/>
                  <a:ext cx="1624" cy="464"/>
                  <a:chOff x="659" y="920"/>
                  <a:chExt cx="1624" cy="464"/>
                </a:xfrm>
              </p:grpSpPr>
              <p:sp>
                <p:nvSpPr>
                  <p:cNvPr id="29876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77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99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78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79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866" name="Group 37"/>
                <p:cNvGrpSpPr>
                  <a:grpSpLocks/>
                </p:cNvGrpSpPr>
                <p:nvPr/>
              </p:nvGrpSpPr>
              <p:grpSpPr bwMode="auto">
                <a:xfrm>
                  <a:off x="395" y="1830"/>
                  <a:ext cx="1624" cy="464"/>
                  <a:chOff x="659" y="920"/>
                  <a:chExt cx="1624" cy="464"/>
                </a:xfrm>
              </p:grpSpPr>
              <p:sp>
                <p:nvSpPr>
                  <p:cNvPr id="29872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73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74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75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867" name="Group 42"/>
                <p:cNvGrpSpPr>
                  <a:grpSpLocks/>
                </p:cNvGrpSpPr>
                <p:nvPr/>
              </p:nvGrpSpPr>
              <p:grpSpPr bwMode="auto">
                <a:xfrm>
                  <a:off x="238" y="2300"/>
                  <a:ext cx="1624" cy="464"/>
                  <a:chOff x="659" y="920"/>
                  <a:chExt cx="1624" cy="464"/>
                </a:xfrm>
              </p:grpSpPr>
              <p:sp>
                <p:nvSpPr>
                  <p:cNvPr id="29868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69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70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71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  <p:grpSp>
            <p:nvGrpSpPr>
              <p:cNvPr id="29711" name="Group 47"/>
              <p:cNvGrpSpPr>
                <a:grpSpLocks/>
              </p:cNvGrpSpPr>
              <p:nvPr/>
            </p:nvGrpSpPr>
            <p:grpSpPr bwMode="auto">
              <a:xfrm rot="5400000">
                <a:off x="1902" y="859"/>
                <a:ext cx="1268" cy="932"/>
                <a:chOff x="238" y="891"/>
                <a:chExt cx="2097" cy="1873"/>
              </a:xfrm>
            </p:grpSpPr>
            <p:grpSp>
              <p:nvGrpSpPr>
                <p:cNvPr id="29844" name="Group 48"/>
                <p:cNvGrpSpPr>
                  <a:grpSpLocks/>
                </p:cNvGrpSpPr>
                <p:nvPr/>
              </p:nvGrpSpPr>
              <p:grpSpPr bwMode="auto">
                <a:xfrm>
                  <a:off x="711" y="891"/>
                  <a:ext cx="1624" cy="464"/>
                  <a:chOff x="659" y="920"/>
                  <a:chExt cx="1624" cy="464"/>
                </a:xfrm>
              </p:grpSpPr>
              <p:sp>
                <p:nvSpPr>
                  <p:cNvPr id="29860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61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99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62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63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845" name="Group 53"/>
                <p:cNvGrpSpPr>
                  <a:grpSpLocks/>
                </p:cNvGrpSpPr>
                <p:nvPr/>
              </p:nvGrpSpPr>
              <p:grpSpPr bwMode="auto">
                <a:xfrm>
                  <a:off x="553" y="1361"/>
                  <a:ext cx="1624" cy="464"/>
                  <a:chOff x="659" y="920"/>
                  <a:chExt cx="1624" cy="464"/>
                </a:xfrm>
              </p:grpSpPr>
              <p:sp>
                <p:nvSpPr>
                  <p:cNvPr id="29856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57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99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58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59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846" name="Group 58"/>
                <p:cNvGrpSpPr>
                  <a:grpSpLocks/>
                </p:cNvGrpSpPr>
                <p:nvPr/>
              </p:nvGrpSpPr>
              <p:grpSpPr bwMode="auto">
                <a:xfrm>
                  <a:off x="395" y="1830"/>
                  <a:ext cx="1624" cy="464"/>
                  <a:chOff x="659" y="920"/>
                  <a:chExt cx="1624" cy="464"/>
                </a:xfrm>
              </p:grpSpPr>
              <p:sp>
                <p:nvSpPr>
                  <p:cNvPr id="29852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53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54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55" name="AutoShape 62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847" name="Group 63"/>
                <p:cNvGrpSpPr>
                  <a:grpSpLocks/>
                </p:cNvGrpSpPr>
                <p:nvPr/>
              </p:nvGrpSpPr>
              <p:grpSpPr bwMode="auto">
                <a:xfrm>
                  <a:off x="238" y="2300"/>
                  <a:ext cx="1624" cy="464"/>
                  <a:chOff x="659" y="920"/>
                  <a:chExt cx="1624" cy="464"/>
                </a:xfrm>
              </p:grpSpPr>
              <p:sp>
                <p:nvSpPr>
                  <p:cNvPr id="2984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49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50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51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  <p:grpSp>
            <p:nvGrpSpPr>
              <p:cNvPr id="29712" name="Group 68"/>
              <p:cNvGrpSpPr>
                <a:grpSpLocks/>
              </p:cNvGrpSpPr>
              <p:nvPr/>
            </p:nvGrpSpPr>
            <p:grpSpPr bwMode="auto">
              <a:xfrm rot="5400000">
                <a:off x="2156" y="845"/>
                <a:ext cx="1268" cy="932"/>
                <a:chOff x="238" y="891"/>
                <a:chExt cx="2097" cy="1873"/>
              </a:xfrm>
            </p:grpSpPr>
            <p:grpSp>
              <p:nvGrpSpPr>
                <p:cNvPr id="29824" name="Group 69"/>
                <p:cNvGrpSpPr>
                  <a:grpSpLocks/>
                </p:cNvGrpSpPr>
                <p:nvPr/>
              </p:nvGrpSpPr>
              <p:grpSpPr bwMode="auto">
                <a:xfrm>
                  <a:off x="711" y="891"/>
                  <a:ext cx="1624" cy="464"/>
                  <a:chOff x="659" y="920"/>
                  <a:chExt cx="1624" cy="464"/>
                </a:xfrm>
              </p:grpSpPr>
              <p:sp>
                <p:nvSpPr>
                  <p:cNvPr id="29840" name="AutoShape 70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41" name="AutoShape 71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99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42" name="AutoShape 72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43" name="AutoShape 73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825" name="Group 74"/>
                <p:cNvGrpSpPr>
                  <a:grpSpLocks/>
                </p:cNvGrpSpPr>
                <p:nvPr/>
              </p:nvGrpSpPr>
              <p:grpSpPr bwMode="auto">
                <a:xfrm>
                  <a:off x="553" y="1361"/>
                  <a:ext cx="1624" cy="464"/>
                  <a:chOff x="659" y="920"/>
                  <a:chExt cx="1624" cy="464"/>
                </a:xfrm>
              </p:grpSpPr>
              <p:sp>
                <p:nvSpPr>
                  <p:cNvPr id="29836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37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99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38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39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826" name="Group 79"/>
                <p:cNvGrpSpPr>
                  <a:grpSpLocks/>
                </p:cNvGrpSpPr>
                <p:nvPr/>
              </p:nvGrpSpPr>
              <p:grpSpPr bwMode="auto">
                <a:xfrm>
                  <a:off x="395" y="1830"/>
                  <a:ext cx="1624" cy="464"/>
                  <a:chOff x="659" y="920"/>
                  <a:chExt cx="1624" cy="464"/>
                </a:xfrm>
              </p:grpSpPr>
              <p:sp>
                <p:nvSpPr>
                  <p:cNvPr id="29832" name="AutoShape 80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33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34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35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827" name="Group 84"/>
                <p:cNvGrpSpPr>
                  <a:grpSpLocks/>
                </p:cNvGrpSpPr>
                <p:nvPr/>
              </p:nvGrpSpPr>
              <p:grpSpPr bwMode="auto">
                <a:xfrm>
                  <a:off x="238" y="2300"/>
                  <a:ext cx="1624" cy="464"/>
                  <a:chOff x="659" y="920"/>
                  <a:chExt cx="1624" cy="464"/>
                </a:xfrm>
              </p:grpSpPr>
              <p:sp>
                <p:nvSpPr>
                  <p:cNvPr id="29828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29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30" name="AutoShape 87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31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  <p:grpSp>
            <p:nvGrpSpPr>
              <p:cNvPr id="29713" name="Group 89"/>
              <p:cNvGrpSpPr>
                <a:grpSpLocks/>
              </p:cNvGrpSpPr>
              <p:nvPr/>
            </p:nvGrpSpPr>
            <p:grpSpPr bwMode="auto">
              <a:xfrm rot="5400000">
                <a:off x="2414" y="838"/>
                <a:ext cx="1268" cy="932"/>
                <a:chOff x="238" y="891"/>
                <a:chExt cx="2097" cy="1873"/>
              </a:xfrm>
            </p:grpSpPr>
            <p:grpSp>
              <p:nvGrpSpPr>
                <p:cNvPr id="29804" name="Group 90"/>
                <p:cNvGrpSpPr>
                  <a:grpSpLocks/>
                </p:cNvGrpSpPr>
                <p:nvPr/>
              </p:nvGrpSpPr>
              <p:grpSpPr bwMode="auto">
                <a:xfrm>
                  <a:off x="711" y="891"/>
                  <a:ext cx="1624" cy="464"/>
                  <a:chOff x="659" y="920"/>
                  <a:chExt cx="1624" cy="464"/>
                </a:xfrm>
              </p:grpSpPr>
              <p:sp>
                <p:nvSpPr>
                  <p:cNvPr id="29820" name="AutoShape 91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21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22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23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805" name="Group 95"/>
                <p:cNvGrpSpPr>
                  <a:grpSpLocks/>
                </p:cNvGrpSpPr>
                <p:nvPr/>
              </p:nvGrpSpPr>
              <p:grpSpPr bwMode="auto">
                <a:xfrm>
                  <a:off x="553" y="1361"/>
                  <a:ext cx="1624" cy="464"/>
                  <a:chOff x="659" y="920"/>
                  <a:chExt cx="1624" cy="464"/>
                </a:xfrm>
              </p:grpSpPr>
              <p:sp>
                <p:nvSpPr>
                  <p:cNvPr id="29816" name="AutoShape 96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17" name="AutoShape 97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18" name="AutoShape 98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19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806" name="Group 100"/>
                <p:cNvGrpSpPr>
                  <a:grpSpLocks/>
                </p:cNvGrpSpPr>
                <p:nvPr/>
              </p:nvGrpSpPr>
              <p:grpSpPr bwMode="auto">
                <a:xfrm>
                  <a:off x="395" y="1830"/>
                  <a:ext cx="1624" cy="464"/>
                  <a:chOff x="659" y="920"/>
                  <a:chExt cx="1624" cy="464"/>
                </a:xfrm>
              </p:grpSpPr>
              <p:sp>
                <p:nvSpPr>
                  <p:cNvPr id="29812" name="AutoShape 101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13" name="AutoShape 102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14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15" name="AutoShape 104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807" name="Group 105"/>
                <p:cNvGrpSpPr>
                  <a:grpSpLocks/>
                </p:cNvGrpSpPr>
                <p:nvPr/>
              </p:nvGrpSpPr>
              <p:grpSpPr bwMode="auto">
                <a:xfrm>
                  <a:off x="238" y="2300"/>
                  <a:ext cx="1624" cy="464"/>
                  <a:chOff x="659" y="920"/>
                  <a:chExt cx="1624" cy="464"/>
                </a:xfrm>
              </p:grpSpPr>
              <p:sp>
                <p:nvSpPr>
                  <p:cNvPr id="29808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09" name="AutoShape 107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10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11" name="AutoShape 109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  <p:grpSp>
            <p:nvGrpSpPr>
              <p:cNvPr id="29714" name="Group 110"/>
              <p:cNvGrpSpPr>
                <a:grpSpLocks/>
              </p:cNvGrpSpPr>
              <p:nvPr/>
            </p:nvGrpSpPr>
            <p:grpSpPr bwMode="auto">
              <a:xfrm rot="5400000">
                <a:off x="2668" y="824"/>
                <a:ext cx="1268" cy="932"/>
                <a:chOff x="238" y="891"/>
                <a:chExt cx="2097" cy="1873"/>
              </a:xfrm>
            </p:grpSpPr>
            <p:grpSp>
              <p:nvGrpSpPr>
                <p:cNvPr id="29784" name="Group 111"/>
                <p:cNvGrpSpPr>
                  <a:grpSpLocks/>
                </p:cNvGrpSpPr>
                <p:nvPr/>
              </p:nvGrpSpPr>
              <p:grpSpPr bwMode="auto">
                <a:xfrm>
                  <a:off x="711" y="891"/>
                  <a:ext cx="1624" cy="464"/>
                  <a:chOff x="659" y="920"/>
                  <a:chExt cx="1624" cy="464"/>
                </a:xfrm>
              </p:grpSpPr>
              <p:sp>
                <p:nvSpPr>
                  <p:cNvPr id="29800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01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99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02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803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785" name="Group 116"/>
                <p:cNvGrpSpPr>
                  <a:grpSpLocks/>
                </p:cNvGrpSpPr>
                <p:nvPr/>
              </p:nvGrpSpPr>
              <p:grpSpPr bwMode="auto">
                <a:xfrm>
                  <a:off x="553" y="1361"/>
                  <a:ext cx="1624" cy="464"/>
                  <a:chOff x="659" y="920"/>
                  <a:chExt cx="1624" cy="464"/>
                </a:xfrm>
              </p:grpSpPr>
              <p:sp>
                <p:nvSpPr>
                  <p:cNvPr id="29796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97" name="AutoShape 118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99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98" name="AutoShape 119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99" name="AutoShape 120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786" name="Group 121"/>
                <p:cNvGrpSpPr>
                  <a:grpSpLocks/>
                </p:cNvGrpSpPr>
                <p:nvPr/>
              </p:nvGrpSpPr>
              <p:grpSpPr bwMode="auto">
                <a:xfrm>
                  <a:off x="395" y="1830"/>
                  <a:ext cx="1624" cy="464"/>
                  <a:chOff x="659" y="920"/>
                  <a:chExt cx="1624" cy="464"/>
                </a:xfrm>
              </p:grpSpPr>
              <p:sp>
                <p:nvSpPr>
                  <p:cNvPr id="29792" name="AutoShape 122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93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94" name="AutoShape 124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95" name="AutoShape 125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787" name="Group 126"/>
                <p:cNvGrpSpPr>
                  <a:grpSpLocks/>
                </p:cNvGrpSpPr>
                <p:nvPr/>
              </p:nvGrpSpPr>
              <p:grpSpPr bwMode="auto">
                <a:xfrm>
                  <a:off x="238" y="2300"/>
                  <a:ext cx="1624" cy="464"/>
                  <a:chOff x="659" y="920"/>
                  <a:chExt cx="1624" cy="464"/>
                </a:xfrm>
              </p:grpSpPr>
              <p:sp>
                <p:nvSpPr>
                  <p:cNvPr id="29788" name="AutoShape 127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89" name="AutoShape 128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90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91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  <p:grpSp>
            <p:nvGrpSpPr>
              <p:cNvPr id="29715" name="Group 131"/>
              <p:cNvGrpSpPr>
                <a:grpSpLocks/>
              </p:cNvGrpSpPr>
              <p:nvPr/>
            </p:nvGrpSpPr>
            <p:grpSpPr bwMode="auto">
              <a:xfrm rot="5400000">
                <a:off x="2910" y="817"/>
                <a:ext cx="1268" cy="932"/>
                <a:chOff x="238" y="891"/>
                <a:chExt cx="2097" cy="1873"/>
              </a:xfrm>
            </p:grpSpPr>
            <p:grpSp>
              <p:nvGrpSpPr>
                <p:cNvPr id="29764" name="Group 132"/>
                <p:cNvGrpSpPr>
                  <a:grpSpLocks/>
                </p:cNvGrpSpPr>
                <p:nvPr/>
              </p:nvGrpSpPr>
              <p:grpSpPr bwMode="auto">
                <a:xfrm>
                  <a:off x="711" y="891"/>
                  <a:ext cx="1624" cy="464"/>
                  <a:chOff x="659" y="920"/>
                  <a:chExt cx="1624" cy="464"/>
                </a:xfrm>
              </p:grpSpPr>
              <p:sp>
                <p:nvSpPr>
                  <p:cNvPr id="29780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81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82" name="AutoShape 135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83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765" name="Group 137"/>
                <p:cNvGrpSpPr>
                  <a:grpSpLocks/>
                </p:cNvGrpSpPr>
                <p:nvPr/>
              </p:nvGrpSpPr>
              <p:grpSpPr bwMode="auto">
                <a:xfrm>
                  <a:off x="553" y="1361"/>
                  <a:ext cx="1624" cy="464"/>
                  <a:chOff x="659" y="920"/>
                  <a:chExt cx="1624" cy="464"/>
                </a:xfrm>
              </p:grpSpPr>
              <p:sp>
                <p:nvSpPr>
                  <p:cNvPr id="29776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77" name="AutoShape 139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78" name="AutoShape 140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79" name="AutoShape 141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766" name="Group 142"/>
                <p:cNvGrpSpPr>
                  <a:grpSpLocks/>
                </p:cNvGrpSpPr>
                <p:nvPr/>
              </p:nvGrpSpPr>
              <p:grpSpPr bwMode="auto">
                <a:xfrm>
                  <a:off x="395" y="1830"/>
                  <a:ext cx="1624" cy="464"/>
                  <a:chOff x="659" y="920"/>
                  <a:chExt cx="1624" cy="464"/>
                </a:xfrm>
              </p:grpSpPr>
              <p:sp>
                <p:nvSpPr>
                  <p:cNvPr id="29772" name="AutoShape 143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73" name="AutoShape 144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74" name="AutoShape 145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75" name="AutoShape 146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767" name="Group 147"/>
                <p:cNvGrpSpPr>
                  <a:grpSpLocks/>
                </p:cNvGrpSpPr>
                <p:nvPr/>
              </p:nvGrpSpPr>
              <p:grpSpPr bwMode="auto">
                <a:xfrm>
                  <a:off x="238" y="2300"/>
                  <a:ext cx="1624" cy="464"/>
                  <a:chOff x="659" y="920"/>
                  <a:chExt cx="1624" cy="464"/>
                </a:xfrm>
              </p:grpSpPr>
              <p:sp>
                <p:nvSpPr>
                  <p:cNvPr id="29768" name="AutoShape 148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69" name="AutoShape 149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70" name="AutoShape 150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71" name="AutoShape 151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  <p:grpSp>
            <p:nvGrpSpPr>
              <p:cNvPr id="29716" name="Group 152"/>
              <p:cNvGrpSpPr>
                <a:grpSpLocks/>
              </p:cNvGrpSpPr>
              <p:nvPr/>
            </p:nvGrpSpPr>
            <p:grpSpPr bwMode="auto">
              <a:xfrm rot="5400000">
                <a:off x="3166" y="803"/>
                <a:ext cx="1268" cy="932"/>
                <a:chOff x="238" y="891"/>
                <a:chExt cx="2097" cy="1873"/>
              </a:xfrm>
            </p:grpSpPr>
            <p:grpSp>
              <p:nvGrpSpPr>
                <p:cNvPr id="29744" name="Group 153"/>
                <p:cNvGrpSpPr>
                  <a:grpSpLocks/>
                </p:cNvGrpSpPr>
                <p:nvPr/>
              </p:nvGrpSpPr>
              <p:grpSpPr bwMode="auto">
                <a:xfrm>
                  <a:off x="711" y="891"/>
                  <a:ext cx="1624" cy="464"/>
                  <a:chOff x="659" y="920"/>
                  <a:chExt cx="1624" cy="464"/>
                </a:xfrm>
              </p:grpSpPr>
              <p:sp>
                <p:nvSpPr>
                  <p:cNvPr id="29760" name="AutoShape 154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61" name="AutoShape 155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99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62" name="AutoShape 156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63" name="AutoShape 157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745" name="Group 158"/>
                <p:cNvGrpSpPr>
                  <a:grpSpLocks/>
                </p:cNvGrpSpPr>
                <p:nvPr/>
              </p:nvGrpSpPr>
              <p:grpSpPr bwMode="auto">
                <a:xfrm>
                  <a:off x="553" y="1361"/>
                  <a:ext cx="1624" cy="464"/>
                  <a:chOff x="659" y="920"/>
                  <a:chExt cx="1624" cy="464"/>
                </a:xfrm>
              </p:grpSpPr>
              <p:sp>
                <p:nvSpPr>
                  <p:cNvPr id="29756" name="AutoShape 159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57" name="AutoShape 160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99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58" name="AutoShape 161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59" name="AutoShape 162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746" name="Group 163"/>
                <p:cNvGrpSpPr>
                  <a:grpSpLocks/>
                </p:cNvGrpSpPr>
                <p:nvPr/>
              </p:nvGrpSpPr>
              <p:grpSpPr bwMode="auto">
                <a:xfrm>
                  <a:off x="395" y="1830"/>
                  <a:ext cx="1624" cy="464"/>
                  <a:chOff x="659" y="920"/>
                  <a:chExt cx="1624" cy="464"/>
                </a:xfrm>
              </p:grpSpPr>
              <p:sp>
                <p:nvSpPr>
                  <p:cNvPr id="29752" name="AutoShape 164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53" name="AutoShape 165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54" name="AutoShape 166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55" name="AutoShape 167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747" name="Group 168"/>
                <p:cNvGrpSpPr>
                  <a:grpSpLocks/>
                </p:cNvGrpSpPr>
                <p:nvPr/>
              </p:nvGrpSpPr>
              <p:grpSpPr bwMode="auto">
                <a:xfrm>
                  <a:off x="238" y="2300"/>
                  <a:ext cx="1624" cy="464"/>
                  <a:chOff x="659" y="920"/>
                  <a:chExt cx="1624" cy="464"/>
                </a:xfrm>
              </p:grpSpPr>
              <p:sp>
                <p:nvSpPr>
                  <p:cNvPr id="29748" name="AutoShape 169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49" name="AutoShape 170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50" name="AutoShape 171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51" name="AutoShape 172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  <p:grpSp>
            <p:nvGrpSpPr>
              <p:cNvPr id="29717" name="Group 173"/>
              <p:cNvGrpSpPr>
                <a:grpSpLocks/>
              </p:cNvGrpSpPr>
              <p:nvPr/>
            </p:nvGrpSpPr>
            <p:grpSpPr bwMode="auto">
              <a:xfrm rot="5400000">
                <a:off x="3419" y="782"/>
                <a:ext cx="1268" cy="932"/>
                <a:chOff x="238" y="891"/>
                <a:chExt cx="2097" cy="1873"/>
              </a:xfrm>
            </p:grpSpPr>
            <p:grpSp>
              <p:nvGrpSpPr>
                <p:cNvPr id="29724" name="Group 174"/>
                <p:cNvGrpSpPr>
                  <a:grpSpLocks/>
                </p:cNvGrpSpPr>
                <p:nvPr/>
              </p:nvGrpSpPr>
              <p:grpSpPr bwMode="auto">
                <a:xfrm>
                  <a:off x="711" y="891"/>
                  <a:ext cx="1624" cy="464"/>
                  <a:chOff x="659" y="920"/>
                  <a:chExt cx="1624" cy="464"/>
                </a:xfrm>
              </p:grpSpPr>
              <p:sp>
                <p:nvSpPr>
                  <p:cNvPr id="29740" name="AutoShape 175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41" name="AutoShape 176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42" name="AutoShape 177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43" name="AutoShape 178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725" name="Group 179"/>
                <p:cNvGrpSpPr>
                  <a:grpSpLocks/>
                </p:cNvGrpSpPr>
                <p:nvPr/>
              </p:nvGrpSpPr>
              <p:grpSpPr bwMode="auto">
                <a:xfrm>
                  <a:off x="553" y="1361"/>
                  <a:ext cx="1624" cy="464"/>
                  <a:chOff x="659" y="920"/>
                  <a:chExt cx="1624" cy="464"/>
                </a:xfrm>
              </p:grpSpPr>
              <p:sp>
                <p:nvSpPr>
                  <p:cNvPr id="29736" name="AutoShape 180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3333CC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37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38" name="AutoShape 182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39" name="AutoShape 183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726" name="Group 184"/>
                <p:cNvGrpSpPr>
                  <a:grpSpLocks/>
                </p:cNvGrpSpPr>
                <p:nvPr/>
              </p:nvGrpSpPr>
              <p:grpSpPr bwMode="auto">
                <a:xfrm>
                  <a:off x="395" y="1830"/>
                  <a:ext cx="1624" cy="464"/>
                  <a:chOff x="659" y="920"/>
                  <a:chExt cx="1624" cy="464"/>
                </a:xfrm>
              </p:grpSpPr>
              <p:sp>
                <p:nvSpPr>
                  <p:cNvPr id="29732" name="AutoShape 185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33" name="AutoShape 186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34" name="AutoShape 187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35" name="AutoShape 188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29727" name="Group 189"/>
                <p:cNvGrpSpPr>
                  <a:grpSpLocks/>
                </p:cNvGrpSpPr>
                <p:nvPr/>
              </p:nvGrpSpPr>
              <p:grpSpPr bwMode="auto">
                <a:xfrm>
                  <a:off x="238" y="2300"/>
                  <a:ext cx="1624" cy="464"/>
                  <a:chOff x="659" y="920"/>
                  <a:chExt cx="1624" cy="464"/>
                </a:xfrm>
              </p:grpSpPr>
              <p:sp>
                <p:nvSpPr>
                  <p:cNvPr id="29728" name="AutoShape 190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29" name="AutoShape 191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30" name="AutoShape 192"/>
                  <p:cNvSpPr>
                    <a:spLocks noChangeArrowheads="1"/>
                  </p:cNvSpPr>
                  <p:nvPr/>
                </p:nvSpPr>
                <p:spPr bwMode="auto">
                  <a:xfrm>
                    <a:off x="1398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29731" name="AutoShape 193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920"/>
                    <a:ext cx="516" cy="464"/>
                  </a:xfrm>
                  <a:prstGeom prst="parallelogram">
                    <a:avLst>
                      <a:gd name="adj" fmla="val 33290"/>
                    </a:avLst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  <p:sp>
            <p:nvSpPr>
              <p:cNvPr id="29718" name="Line 194"/>
              <p:cNvSpPr>
                <a:spLocks noChangeShapeType="1"/>
              </p:cNvSpPr>
              <p:nvPr/>
            </p:nvSpPr>
            <p:spPr bwMode="auto">
              <a:xfrm flipV="1">
                <a:off x="1505" y="1503"/>
                <a:ext cx="2109" cy="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11" name="Text Box 195"/>
              <p:cNvSpPr txBox="1">
                <a:spLocks noChangeArrowheads="1"/>
              </p:cNvSpPr>
              <p:nvPr/>
            </p:nvSpPr>
            <p:spPr bwMode="auto">
              <a:xfrm>
                <a:off x="3554" y="1347"/>
                <a:ext cx="895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charset="-128"/>
                    <a:cs typeface="Tahoma" pitchFamily="34" charset="0"/>
                  </a:rPr>
                  <a:t>Time</a:t>
                </a:r>
              </a:p>
            </p:txBody>
          </p:sp>
          <p:sp>
            <p:nvSpPr>
              <p:cNvPr id="29720" name="Line 196"/>
              <p:cNvSpPr>
                <a:spLocks noChangeShapeType="1"/>
              </p:cNvSpPr>
              <p:nvPr/>
            </p:nvSpPr>
            <p:spPr bwMode="auto">
              <a:xfrm flipH="1" flipV="1">
                <a:off x="1510" y="1628"/>
                <a:ext cx="1054" cy="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1" name="Line 197"/>
              <p:cNvSpPr>
                <a:spLocks noChangeShapeType="1"/>
              </p:cNvSpPr>
              <p:nvPr/>
            </p:nvSpPr>
            <p:spPr bwMode="auto">
              <a:xfrm flipV="1">
                <a:off x="1513" y="617"/>
                <a:ext cx="0" cy="10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14" name="Text Box 198"/>
              <p:cNvSpPr txBox="1">
                <a:spLocks noChangeArrowheads="1"/>
              </p:cNvSpPr>
              <p:nvPr/>
            </p:nvSpPr>
            <p:spPr bwMode="auto">
              <a:xfrm rot="1236549">
                <a:off x="1393" y="1865"/>
                <a:ext cx="780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charset="-128"/>
                    <a:cs typeface="Tahoma" pitchFamily="34" charset="0"/>
                  </a:rPr>
                  <a:t>Space</a:t>
                </a:r>
              </a:p>
            </p:txBody>
          </p:sp>
          <p:sp>
            <p:nvSpPr>
              <p:cNvPr id="265415" name="Text Box 199"/>
              <p:cNvSpPr txBox="1">
                <a:spLocks noChangeArrowheads="1"/>
              </p:cNvSpPr>
              <p:nvPr/>
            </p:nvSpPr>
            <p:spPr bwMode="auto">
              <a:xfrm rot="5400000">
                <a:off x="696" y="1152"/>
                <a:ext cx="101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charset="-128"/>
                    <a:cs typeface="Tahoma" pitchFamily="34" charset="0"/>
                  </a:rPr>
                  <a:t>Space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5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5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5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5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5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5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5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5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5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5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5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5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5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5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5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5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5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5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54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54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54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54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5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5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453" grpId="0" build="p"/>
      <p:bldP spid="265448" grpId="0" animBg="1"/>
      <p:bldP spid="265449" grpId="0" animBg="1"/>
      <p:bldP spid="2654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04100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Guaranteed Resources within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791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What </a:t>
            </a:r>
            <a:r>
              <a:rPr lang="en-US" dirty="0"/>
              <a:t>m</a:t>
            </a:r>
            <a:r>
              <a:rPr lang="en-US" dirty="0" smtClean="0"/>
              <a:t>ight we want to guarantee?</a:t>
            </a:r>
          </a:p>
          <a:p>
            <a:pPr lvl="1">
              <a:defRPr/>
            </a:pPr>
            <a:r>
              <a:rPr lang="en-US" dirty="0" smtClean="0"/>
              <a:t>Examples:</a:t>
            </a:r>
          </a:p>
          <a:p>
            <a:pPr lvl="2">
              <a:defRPr/>
            </a:pPr>
            <a:r>
              <a:rPr lang="en-US" dirty="0" smtClean="0"/>
              <a:t>Guarantees of BW (say data committed to Cloud Storage)</a:t>
            </a:r>
          </a:p>
          <a:p>
            <a:pPr lvl="2">
              <a:defRPr/>
            </a:pPr>
            <a:r>
              <a:rPr lang="en-US" dirty="0" smtClean="0"/>
              <a:t>Guarantees of Requests/Unit time (DB service)</a:t>
            </a:r>
          </a:p>
          <a:p>
            <a:pPr lvl="2">
              <a:defRPr/>
            </a:pPr>
            <a:r>
              <a:rPr lang="en-US" dirty="0" smtClean="0"/>
              <a:t>Guarantees of Latency to Response (Deadline scheduling)</a:t>
            </a:r>
          </a:p>
          <a:p>
            <a:pPr lvl="2">
              <a:defRPr/>
            </a:pPr>
            <a:r>
              <a:rPr lang="en-US" dirty="0" smtClean="0"/>
              <a:t>Guarantees of total energy available to Cell</a:t>
            </a:r>
          </a:p>
          <a:p>
            <a:pPr lvl="1">
              <a:defRPr/>
            </a:pPr>
            <a:r>
              <a:rPr lang="en-US" dirty="0" smtClean="0"/>
              <a:t>What level of guarantee?</a:t>
            </a:r>
          </a:p>
          <a:p>
            <a:pPr lvl="2">
              <a:defRPr/>
            </a:pPr>
            <a:r>
              <a:rPr lang="en-US" dirty="0" smtClean="0"/>
              <a:t>Hard Guarantee?  (Hard to do)</a:t>
            </a:r>
          </a:p>
          <a:p>
            <a:pPr lvl="2">
              <a:defRPr/>
            </a:pPr>
            <a:r>
              <a:rPr lang="en-US" dirty="0" smtClean="0"/>
              <a:t>Soft Guarantee? (Better than existing systems)</a:t>
            </a:r>
          </a:p>
          <a:p>
            <a:pPr lvl="3">
              <a:defRPr/>
            </a:pPr>
            <a:r>
              <a:rPr lang="en-US" dirty="0" smtClean="0"/>
              <a:t>With high confidence (specified), Maximum deviation, etc.</a:t>
            </a:r>
          </a:p>
          <a:p>
            <a:pPr>
              <a:defRPr/>
            </a:pPr>
            <a:r>
              <a:rPr lang="en-US" dirty="0"/>
              <a:t>What does it mean to have guaranteed resources?</a:t>
            </a:r>
          </a:p>
          <a:p>
            <a:pPr lvl="1">
              <a:defRPr/>
            </a:pPr>
            <a:r>
              <a:rPr lang="en-US" dirty="0"/>
              <a:t>A Service Level </a:t>
            </a:r>
            <a:r>
              <a:rPr lang="en-US" dirty="0" smtClean="0"/>
              <a:t>Agreement (SLA)?</a:t>
            </a:r>
            <a:endParaRPr lang="en-US" dirty="0"/>
          </a:p>
          <a:p>
            <a:pPr lvl="1">
              <a:defRPr/>
            </a:pPr>
            <a:r>
              <a:rPr lang="en-US" dirty="0"/>
              <a:t>Something else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Impedance-mismatch problem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The SLA guarantees properties that programmer/user wants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resources </a:t>
            </a:r>
            <a:r>
              <a:rPr lang="en-US" dirty="0" smtClean="0">
                <a:solidFill>
                  <a:srgbClr val="FF0000"/>
                </a:solidFill>
              </a:rPr>
              <a:t>required to satisfy SLA are not things that programmer/user really understands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Microsoft/UPCRC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0EED436E-6A60-4AC3-8A4B-13E4D938BC46}" type="slidenum">
              <a:rPr lang="en-US" smtClean="0">
                <a:ea typeface="ＭＳ Ｐゴシック"/>
              </a:rPr>
              <a:pPr/>
              <a:t>22</a:t>
            </a:fld>
            <a:endParaRPr lang="en-US" smtClean="0">
              <a:ea typeface="ＭＳ Ｐゴシック"/>
            </a:endParaRPr>
          </a:p>
        </p:txBody>
      </p:sp>
      <p:sp>
        <p:nvSpPr>
          <p:cNvPr id="3072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August 13th, 2010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93038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How to Adhere to SLAs for Services?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1066800"/>
            <a:ext cx="8712200" cy="5562600"/>
          </a:xfrm>
        </p:spPr>
        <p:txBody>
          <a:bodyPr vert="horz"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First question: what is 100%?</a:t>
            </a:r>
          </a:p>
          <a:p>
            <a:pPr lvl="1">
              <a:defRPr/>
            </a:pPr>
            <a:r>
              <a:rPr lang="en-US" dirty="0" smtClean="0"/>
              <a:t>Available network BW depends on communication pattern </a:t>
            </a:r>
          </a:p>
          <a:p>
            <a:pPr lvl="2">
              <a:defRPr/>
            </a:pPr>
            <a:r>
              <a:rPr lang="en-US" dirty="0" smtClean="0"/>
              <a:t>e.g. transpose pattern </a:t>
            </a:r>
            <a:r>
              <a:rPr lang="en-US" dirty="0" err="1" smtClean="0"/>
              <a:t>vs</a:t>
            </a:r>
            <a:r>
              <a:rPr lang="en-US" dirty="0" smtClean="0"/>
              <a:t> nearest neighbor in mesh topology</a:t>
            </a:r>
          </a:p>
          <a:p>
            <a:pPr lvl="1">
              <a:defRPr/>
            </a:pPr>
            <a:r>
              <a:rPr lang="en-US" dirty="0" smtClean="0"/>
              <a:t>Available DB bandwidth depends on number of processors and I/O devices assigned to service.</a:t>
            </a:r>
          </a:p>
          <a:p>
            <a:pPr lvl="1">
              <a:defRPr/>
            </a:pPr>
            <a:r>
              <a:rPr lang="en-US" dirty="0" smtClean="0"/>
              <a:t>Available disk BW depends on ratio of seek/sequential</a:t>
            </a:r>
          </a:p>
          <a:p>
            <a:pPr lvl="1">
              <a:defRPr/>
            </a:pPr>
            <a:r>
              <a:rPr lang="en-US" dirty="0" smtClean="0"/>
              <a:t>Need static models or training period to discover how service properties vary with resources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Most of today’s systems have no idea what resources they have and/or how they are using them</a:t>
            </a:r>
          </a:p>
          <a:p>
            <a:pPr>
              <a:defRPr/>
            </a:pPr>
            <a:r>
              <a:rPr lang="en-US" dirty="0" smtClean="0"/>
              <a:t>Second question: How to enforce SLA?</a:t>
            </a:r>
          </a:p>
          <a:p>
            <a:pPr lvl="1">
              <a:defRPr/>
            </a:pPr>
            <a:r>
              <a:rPr lang="en-US" dirty="0" smtClean="0"/>
              <a:t>Need way to restrict users of service to prevent DOS</a:t>
            </a:r>
          </a:p>
          <a:p>
            <a:pPr lvl="2">
              <a:defRPr/>
            </a:pPr>
            <a:r>
              <a:rPr lang="en-US" dirty="0" smtClean="0"/>
              <a:t>e.g. Consumer X receives designated fraction of service because we prevent consumers Y and Z from overusing service</a:t>
            </a:r>
          </a:p>
          <a:p>
            <a:pPr lvl="1">
              <a:defRPr/>
            </a:pPr>
            <a:r>
              <a:rPr lang="en-US" dirty="0" smtClean="0"/>
              <a:t>May need to grow resources quickly if cannot meet SLA</a:t>
            </a:r>
          </a:p>
          <a:p>
            <a:pPr lvl="2">
              <a:defRPr/>
            </a:pPr>
            <a:r>
              <a:rPr lang="en-US" dirty="0" smtClean="0"/>
              <a:t>This provides challenge because it may take resources away from others</a:t>
            </a:r>
          </a:p>
          <a:p>
            <a:pPr>
              <a:defRPr/>
            </a:pPr>
            <a:r>
              <a:rPr lang="en-US" dirty="0" smtClean="0"/>
              <a:t>Third question: How to compose SLAs?</a:t>
            </a:r>
            <a:endParaRPr lang="en-US" dirty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Microsoft/UPCRC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BBA8B2E2-C814-498F-8AA6-9BFC76D12762}" type="slidenum">
              <a:rPr lang="en-US" smtClean="0">
                <a:ea typeface="ＭＳ Ｐゴシック"/>
              </a:rPr>
              <a:pPr/>
              <a:t>23</a:t>
            </a:fld>
            <a:endParaRPr lang="en-US" smtClean="0">
              <a:ea typeface="ＭＳ Ｐゴシック"/>
            </a:endParaRPr>
          </a:p>
        </p:txBody>
      </p:sp>
      <p:sp>
        <p:nvSpPr>
          <p:cNvPr id="3174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August 13th, 2010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48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August 13th, 2010</a:t>
            </a:r>
          </a:p>
        </p:txBody>
      </p:sp>
      <p:sp>
        <p:nvSpPr>
          <p:cNvPr id="32770" name="Slide Number Placeholder 160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747BB551-5402-4DB9-9390-B349C020D0A7}" type="slidenum">
              <a:rPr lang="en-US" smtClean="0">
                <a:ea typeface="ＭＳ Ｐゴシック"/>
              </a:rPr>
              <a:pPr/>
              <a:t>24</a:t>
            </a:fld>
            <a:endParaRPr lang="en-US" smtClean="0">
              <a:ea typeface="ＭＳ Ｐゴシック"/>
            </a:endParaRPr>
          </a:p>
        </p:txBody>
      </p:sp>
      <p:sp>
        <p:nvSpPr>
          <p:cNvPr id="32771" name="Footer Placeholder 16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Microsoft/UPCRC</a:t>
            </a:r>
          </a:p>
        </p:txBody>
      </p: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76200" y="3962400"/>
            <a:ext cx="9018588" cy="2035175"/>
            <a:chOff x="1023938" y="3962400"/>
            <a:chExt cx="7040562" cy="2035175"/>
          </a:xfrm>
        </p:grpSpPr>
        <p:sp>
          <p:nvSpPr>
            <p:cNvPr id="79" name="Rectangle 5"/>
            <p:cNvSpPr>
              <a:spLocks noChangeArrowheads="1"/>
            </p:cNvSpPr>
            <p:nvPr/>
          </p:nvSpPr>
          <p:spPr bwMode="auto">
            <a:xfrm>
              <a:off x="1023938" y="4108450"/>
              <a:ext cx="7040562" cy="1801813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" name="Text Box 6"/>
            <p:cNvSpPr txBox="1">
              <a:spLocks noChangeArrowheads="1"/>
            </p:cNvSpPr>
            <p:nvPr/>
          </p:nvSpPr>
          <p:spPr bwMode="auto">
            <a:xfrm rot="5400000">
              <a:off x="5205906" y="4658384"/>
              <a:ext cx="2035175" cy="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defRPr/>
              </a:pPr>
              <a:r>
                <a:rPr lang="en-US" sz="22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Tessellation</a:t>
              </a:r>
            </a:p>
            <a:p>
              <a:pPr algn="ctr">
                <a:lnSpc>
                  <a:spcPct val="75000"/>
                </a:lnSpc>
                <a:defRPr/>
              </a:pPr>
              <a:r>
                <a:rPr lang="en-US" sz="22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Kernel</a:t>
              </a:r>
              <a:br>
                <a:rPr lang="en-US" sz="22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</a:br>
              <a:r>
                <a:rPr lang="en-US" sz="18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(Trusted)</a:t>
              </a:r>
            </a:p>
          </p:txBody>
        </p:sp>
        <p:sp>
          <p:nvSpPr>
            <p:cNvPr id="119" name="Line 7"/>
            <p:cNvSpPr>
              <a:spLocks noChangeShapeType="1"/>
            </p:cNvSpPr>
            <p:nvPr/>
          </p:nvSpPr>
          <p:spPr bwMode="auto">
            <a:xfrm flipV="1">
              <a:off x="6214199" y="4127500"/>
              <a:ext cx="0" cy="403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" name="Line 8"/>
            <p:cNvSpPr>
              <a:spLocks noChangeShapeType="1"/>
            </p:cNvSpPr>
            <p:nvPr/>
          </p:nvSpPr>
          <p:spPr bwMode="auto">
            <a:xfrm>
              <a:off x="6222874" y="5487988"/>
              <a:ext cx="0" cy="403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21" name="Rectangle 12" descr="75%"/>
          <p:cNvSpPr>
            <a:spLocks noChangeArrowheads="1"/>
          </p:cNvSpPr>
          <p:nvPr/>
        </p:nvSpPr>
        <p:spPr bwMode="auto">
          <a:xfrm>
            <a:off x="76200" y="5910263"/>
            <a:ext cx="9007475" cy="928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Title 126"/>
          <p:cNvSpPr>
            <a:spLocks noGrp="1"/>
          </p:cNvSpPr>
          <p:nvPr>
            <p:ph type="title"/>
          </p:nvPr>
        </p:nvSpPr>
        <p:spPr>
          <a:xfrm>
            <a:off x="1130300" y="168275"/>
            <a:ext cx="7404100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Resource Allocation Architecture</a:t>
            </a:r>
          </a:p>
        </p:txBody>
      </p:sp>
      <p:grpSp>
        <p:nvGrpSpPr>
          <p:cNvPr id="158" name="Group 157"/>
          <p:cNvGrpSpPr>
            <a:grpSpLocks/>
          </p:cNvGrpSpPr>
          <p:nvPr/>
        </p:nvGrpSpPr>
        <p:grpSpPr bwMode="auto">
          <a:xfrm flipH="1">
            <a:off x="76200" y="788988"/>
            <a:ext cx="7129463" cy="3200400"/>
            <a:chOff x="1201955" y="789432"/>
            <a:chExt cx="6875245" cy="3200400"/>
          </a:xfrm>
        </p:grpSpPr>
        <p:sp>
          <p:nvSpPr>
            <p:cNvPr id="81" name="Rounded Rectangle 80"/>
            <p:cNvSpPr/>
            <p:nvPr/>
          </p:nvSpPr>
          <p:spPr bwMode="auto">
            <a:xfrm>
              <a:off x="1201955" y="789432"/>
              <a:ext cx="6862998" cy="3200400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 bwMode="auto">
            <a:xfrm rot="5400000">
              <a:off x="6744369" y="2442688"/>
              <a:ext cx="2286000" cy="3796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22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Policy Service</a:t>
              </a:r>
            </a:p>
          </p:txBody>
        </p:sp>
      </p:grpSp>
      <p:grpSp>
        <p:nvGrpSpPr>
          <p:cNvPr id="156" name="Group 155"/>
          <p:cNvGrpSpPr>
            <a:grpSpLocks/>
          </p:cNvGrpSpPr>
          <p:nvPr/>
        </p:nvGrpSpPr>
        <p:grpSpPr bwMode="auto">
          <a:xfrm>
            <a:off x="-76200" y="4143375"/>
            <a:ext cx="8991600" cy="879475"/>
            <a:chOff x="673100" y="4143375"/>
            <a:chExt cx="8991600" cy="879475"/>
          </a:xfrm>
        </p:grpSpPr>
        <p:sp>
          <p:nvSpPr>
            <p:cNvPr id="110" name="Line 14"/>
            <p:cNvSpPr>
              <a:spLocks noChangeShapeType="1"/>
            </p:cNvSpPr>
            <p:nvPr/>
          </p:nvSpPr>
          <p:spPr bwMode="auto">
            <a:xfrm>
              <a:off x="1054100" y="5022850"/>
              <a:ext cx="861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2865" name="Group 152"/>
            <p:cNvGrpSpPr>
              <a:grpSpLocks/>
            </p:cNvGrpSpPr>
            <p:nvPr/>
          </p:nvGrpSpPr>
          <p:grpSpPr bwMode="auto">
            <a:xfrm>
              <a:off x="673100" y="4143375"/>
              <a:ext cx="5735638" cy="879475"/>
              <a:chOff x="673100" y="4143375"/>
              <a:chExt cx="5735638" cy="879475"/>
            </a:xfrm>
          </p:grpSpPr>
          <p:sp>
            <p:nvSpPr>
              <p:cNvPr id="80" name="Rectangle 26"/>
              <p:cNvSpPr>
                <a:spLocks noChangeArrowheads="1"/>
              </p:cNvSpPr>
              <p:nvPr/>
            </p:nvSpPr>
            <p:spPr bwMode="auto">
              <a:xfrm>
                <a:off x="2279650" y="4267200"/>
                <a:ext cx="1901825" cy="60325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STRG </a:t>
                </a:r>
                <a:r>
                  <a:rPr lang="en-US" sz="1800" dirty="0" err="1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Validator</a:t>
                </a:r>
                <a:r>
                  <a:rPr lang="en-US" sz="18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/>
                </a:r>
                <a:br>
                  <a:rPr lang="en-US" sz="18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</a:br>
                <a:r>
                  <a:rPr lang="en-US" sz="18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Resource Planner</a:t>
                </a:r>
              </a:p>
            </p:txBody>
          </p:sp>
          <p:sp>
            <p:nvSpPr>
              <p:cNvPr id="111" name="Text Box 13"/>
              <p:cNvSpPr txBox="1">
                <a:spLocks noChangeArrowheads="1"/>
              </p:cNvSpPr>
              <p:nvPr/>
            </p:nvSpPr>
            <p:spPr bwMode="auto">
              <a:xfrm>
                <a:off x="673100" y="4143375"/>
                <a:ext cx="1597025" cy="879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lnSpc>
                    <a:spcPct val="80000"/>
                  </a:lnSpc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Partition </a:t>
                </a:r>
              </a:p>
              <a:p>
                <a:pPr algn="r">
                  <a:lnSpc>
                    <a:spcPct val="80000"/>
                  </a:lnSpc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Mapping and</a:t>
                </a:r>
              </a:p>
              <a:p>
                <a:pPr algn="r">
                  <a:lnSpc>
                    <a:spcPct val="80000"/>
                  </a:lnSpc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Multiplexing</a:t>
                </a:r>
              </a:p>
              <a:p>
                <a:pPr algn="r">
                  <a:lnSpc>
                    <a:spcPct val="80000"/>
                  </a:lnSpc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Layer</a:t>
                </a:r>
              </a:p>
            </p:txBody>
          </p:sp>
          <p:sp>
            <p:nvSpPr>
              <p:cNvPr id="113" name="Rectangle 25"/>
              <p:cNvSpPr>
                <a:spLocks noChangeArrowheads="1"/>
              </p:cNvSpPr>
              <p:nvPr/>
            </p:nvSpPr>
            <p:spPr bwMode="auto">
              <a:xfrm>
                <a:off x="4562475" y="4267200"/>
                <a:ext cx="1846263" cy="60325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Partition</a:t>
                </a:r>
                <a:br>
                  <a:rPr lang="en-US" sz="18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</a:br>
                <a:r>
                  <a:rPr lang="en-US" sz="18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Multiplexing</a:t>
                </a:r>
              </a:p>
            </p:txBody>
          </p:sp>
          <p:sp>
            <p:nvSpPr>
              <p:cNvPr id="114" name="Line 35"/>
              <p:cNvSpPr>
                <a:spLocks noChangeShapeType="1"/>
              </p:cNvSpPr>
              <p:nvPr/>
            </p:nvSpPr>
            <p:spPr bwMode="auto">
              <a:xfrm flipV="1">
                <a:off x="4181475" y="4600575"/>
                <a:ext cx="381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-76200" y="5099050"/>
            <a:ext cx="6057900" cy="766763"/>
            <a:chOff x="673100" y="5099050"/>
            <a:chExt cx="6057900" cy="766762"/>
          </a:xfrm>
        </p:grpSpPr>
        <p:sp>
          <p:nvSpPr>
            <p:cNvPr id="112" name="Text Box 34"/>
            <p:cNvSpPr txBox="1">
              <a:spLocks noChangeArrowheads="1"/>
            </p:cNvSpPr>
            <p:nvPr/>
          </p:nvSpPr>
          <p:spPr bwMode="auto">
            <a:xfrm>
              <a:off x="673100" y="5108575"/>
              <a:ext cx="1390650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Partition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Mechanism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Layer</a:t>
              </a:r>
            </a:p>
          </p:txBody>
        </p:sp>
        <p:sp>
          <p:nvSpPr>
            <p:cNvPr id="115" name="AutoShape 9"/>
            <p:cNvSpPr>
              <a:spLocks noChangeArrowheads="1"/>
            </p:cNvSpPr>
            <p:nvPr/>
          </p:nvSpPr>
          <p:spPr bwMode="auto">
            <a:xfrm>
              <a:off x="3732213" y="5099050"/>
              <a:ext cx="1535112" cy="761999"/>
            </a:xfrm>
            <a:prstGeom prst="leftRightArrow">
              <a:avLst>
                <a:gd name="adj1" fmla="val 67185"/>
                <a:gd name="adj2" fmla="val 41028"/>
              </a:avLst>
            </a:prstGeom>
            <a:solidFill>
              <a:srgbClr val="00B0F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QoS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Enforcement</a:t>
              </a:r>
            </a:p>
          </p:txBody>
        </p:sp>
        <p:sp>
          <p:nvSpPr>
            <p:cNvPr id="116" name="Rectangle 40"/>
            <p:cNvSpPr>
              <a:spLocks noChangeArrowheads="1"/>
            </p:cNvSpPr>
            <p:nvPr/>
          </p:nvSpPr>
          <p:spPr bwMode="auto">
            <a:xfrm>
              <a:off x="2070100" y="5151438"/>
              <a:ext cx="1609725" cy="657224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Partition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Implementation</a:t>
              </a:r>
            </a:p>
          </p:txBody>
        </p:sp>
        <p:sp>
          <p:nvSpPr>
            <p:cNvPr id="117" name="Rectangle 41"/>
            <p:cNvSpPr>
              <a:spLocks noChangeArrowheads="1"/>
            </p:cNvSpPr>
            <p:nvPr/>
          </p:nvSpPr>
          <p:spPr bwMode="auto">
            <a:xfrm>
              <a:off x="5332413" y="5151438"/>
              <a:ext cx="1398587" cy="657224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Channel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Authenticator</a:t>
              </a:r>
            </a:p>
          </p:txBody>
        </p:sp>
      </p:grpSp>
      <p:sp>
        <p:nvSpPr>
          <p:cNvPr id="122" name="Text Box 16"/>
          <p:cNvSpPr txBox="1">
            <a:spLocks noChangeArrowheads="1"/>
          </p:cNvSpPr>
          <p:nvPr/>
        </p:nvSpPr>
        <p:spPr bwMode="auto">
          <a:xfrm>
            <a:off x="2209800" y="6477000"/>
            <a:ext cx="47831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Partitionable</a:t>
            </a:r>
            <a:r>
              <a:rPr lang="en-US" sz="22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Hardware Resources</a:t>
            </a:r>
          </a:p>
        </p:txBody>
      </p:sp>
      <p:sp>
        <p:nvSpPr>
          <p:cNvPr id="123" name="Rectangle 19"/>
          <p:cNvSpPr>
            <a:spLocks noChangeArrowheads="1"/>
          </p:cNvSpPr>
          <p:nvPr/>
        </p:nvSpPr>
        <p:spPr bwMode="auto">
          <a:xfrm>
            <a:off x="3589338" y="5995988"/>
            <a:ext cx="706437" cy="53816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Cores</a:t>
            </a:r>
          </a:p>
        </p:txBody>
      </p:sp>
      <p:sp>
        <p:nvSpPr>
          <p:cNvPr id="124" name="Rectangle 20"/>
          <p:cNvSpPr>
            <a:spLocks noChangeArrowheads="1"/>
          </p:cNvSpPr>
          <p:nvPr/>
        </p:nvSpPr>
        <p:spPr bwMode="auto">
          <a:xfrm>
            <a:off x="2571750" y="5995988"/>
            <a:ext cx="962025" cy="53816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Physical</a:t>
            </a:r>
            <a:endParaRPr lang="en-US" sz="18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>
              <a:lnSpc>
                <a:spcPct val="8500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Memory</a:t>
            </a:r>
          </a:p>
        </p:txBody>
      </p:sp>
      <p:sp>
        <p:nvSpPr>
          <p:cNvPr id="125" name="Rectangle 21"/>
          <p:cNvSpPr>
            <a:spLocks noChangeArrowheads="1"/>
          </p:cNvSpPr>
          <p:nvPr/>
        </p:nvSpPr>
        <p:spPr bwMode="auto">
          <a:xfrm>
            <a:off x="152400" y="5995988"/>
            <a:ext cx="1135063" cy="53816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Network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Bandwidth</a:t>
            </a:r>
          </a:p>
        </p:txBody>
      </p:sp>
      <p:sp>
        <p:nvSpPr>
          <p:cNvPr id="126" name="Rectangle 22"/>
          <p:cNvSpPr>
            <a:spLocks noChangeArrowheads="1"/>
          </p:cNvSpPr>
          <p:nvPr/>
        </p:nvSpPr>
        <p:spPr bwMode="auto">
          <a:xfrm>
            <a:off x="1333500" y="5995988"/>
            <a:ext cx="1190625" cy="53816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Cache/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Local Store</a:t>
            </a:r>
          </a:p>
        </p:txBody>
      </p:sp>
      <p:cxnSp>
        <p:nvCxnSpPr>
          <p:cNvPr id="32783" name="AutoShape 33"/>
          <p:cNvCxnSpPr>
            <a:cxnSpLocks noChangeShapeType="1"/>
          </p:cNvCxnSpPr>
          <p:nvPr/>
        </p:nvCxnSpPr>
        <p:spPr bwMode="auto">
          <a:xfrm>
            <a:off x="1706563" y="626586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8" name="AutoShape 40"/>
          <p:cNvSpPr>
            <a:spLocks noChangeArrowheads="1"/>
          </p:cNvSpPr>
          <p:nvPr/>
        </p:nvSpPr>
        <p:spPr bwMode="auto">
          <a:xfrm>
            <a:off x="4341813" y="5999163"/>
            <a:ext cx="563562" cy="533400"/>
          </a:xfrm>
          <a:prstGeom prst="can">
            <a:avLst>
              <a:gd name="adj" fmla="val 25000"/>
            </a:avLst>
          </a:prstGeom>
          <a:solidFill>
            <a:srgbClr val="00B0F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Disks</a:t>
            </a:r>
          </a:p>
        </p:txBody>
      </p:sp>
      <p:sp>
        <p:nvSpPr>
          <p:cNvPr id="129" name="AutoShape 41"/>
          <p:cNvSpPr>
            <a:spLocks noChangeArrowheads="1"/>
          </p:cNvSpPr>
          <p:nvPr/>
        </p:nvSpPr>
        <p:spPr bwMode="auto">
          <a:xfrm>
            <a:off x="4957763" y="6053138"/>
            <a:ext cx="685800" cy="457200"/>
          </a:xfrm>
          <a:prstGeom prst="parallelogram">
            <a:avLst>
              <a:gd name="adj" fmla="val 30966"/>
            </a:avLst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NICs</a:t>
            </a:r>
          </a:p>
        </p:txBody>
      </p:sp>
      <p:grpSp>
        <p:nvGrpSpPr>
          <p:cNvPr id="160" name="Group 159"/>
          <p:cNvGrpSpPr>
            <a:grpSpLocks/>
          </p:cNvGrpSpPr>
          <p:nvPr/>
        </p:nvGrpSpPr>
        <p:grpSpPr bwMode="auto">
          <a:xfrm>
            <a:off x="228600" y="803275"/>
            <a:ext cx="3578225" cy="1487488"/>
            <a:chOff x="1054100" y="803268"/>
            <a:chExt cx="3578450" cy="1487494"/>
          </a:xfrm>
        </p:grpSpPr>
        <p:grpSp>
          <p:nvGrpSpPr>
            <p:cNvPr id="32847" name="Group 174"/>
            <p:cNvGrpSpPr>
              <a:grpSpLocks/>
            </p:cNvGrpSpPr>
            <p:nvPr/>
          </p:nvGrpSpPr>
          <p:grpSpPr bwMode="auto">
            <a:xfrm>
              <a:off x="3642002" y="803268"/>
              <a:ext cx="990548" cy="1073303"/>
              <a:chOff x="3731050" y="303413"/>
              <a:chExt cx="990600" cy="1073407"/>
            </a:xfrm>
          </p:grpSpPr>
          <p:cxnSp>
            <p:nvCxnSpPr>
              <p:cNvPr id="139" name="Straight Arrow Connector 138"/>
              <p:cNvCxnSpPr/>
              <p:nvPr/>
            </p:nvCxnSpPr>
            <p:spPr>
              <a:xfrm>
                <a:off x="3810320" y="941652"/>
                <a:ext cx="838296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/>
              <p:nvPr/>
            </p:nvCxnSpPr>
            <p:spPr>
              <a:xfrm rot="10800000">
                <a:off x="3810320" y="1095656"/>
                <a:ext cx="838296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/>
              <p:cNvSpPr txBox="1"/>
              <p:nvPr/>
            </p:nvSpPr>
            <p:spPr>
              <a:xfrm>
                <a:off x="3810320" y="303413"/>
                <a:ext cx="850998" cy="6414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Major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Change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Request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730936" y="1100418"/>
                <a:ext cx="990714" cy="27625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ACK/NACK</a:t>
                </a:r>
              </a:p>
            </p:txBody>
          </p:sp>
        </p:grpSp>
        <p:grpSp>
          <p:nvGrpSpPr>
            <p:cNvPr id="32848" name="Group 153"/>
            <p:cNvGrpSpPr>
              <a:grpSpLocks/>
            </p:cNvGrpSpPr>
            <p:nvPr/>
          </p:nvGrpSpPr>
          <p:grpSpPr bwMode="auto">
            <a:xfrm>
              <a:off x="1114981" y="879460"/>
              <a:ext cx="1386831" cy="824761"/>
              <a:chOff x="4769050" y="1815504"/>
              <a:chExt cx="1386904" cy="824841"/>
            </a:xfrm>
          </p:grpSpPr>
          <p:cxnSp>
            <p:nvCxnSpPr>
              <p:cNvPr id="137" name="Straight Arrow Connector 136"/>
              <p:cNvCxnSpPr/>
              <p:nvPr/>
            </p:nvCxnSpPr>
            <p:spPr>
              <a:xfrm>
                <a:off x="5905279" y="2225128"/>
                <a:ext cx="250854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>
                <a:off x="4768498" y="1815512"/>
                <a:ext cx="1220929" cy="8255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85000"/>
                  </a:lnSpc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Cell Creation</a:t>
                </a:r>
              </a:p>
              <a:p>
                <a:pPr algn="r">
                  <a:lnSpc>
                    <a:spcPct val="85000"/>
                  </a:lnSpc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and Resizing</a:t>
                </a:r>
              </a:p>
              <a:p>
                <a:pPr algn="r">
                  <a:lnSpc>
                    <a:spcPct val="85000"/>
                  </a:lnSpc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Requests</a:t>
                </a:r>
              </a:p>
              <a:p>
                <a:pPr algn="r">
                  <a:lnSpc>
                    <a:spcPct val="85000"/>
                  </a:lnSpc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From Users</a:t>
                </a:r>
              </a:p>
            </p:txBody>
          </p:sp>
        </p:grpSp>
        <p:cxnSp>
          <p:nvCxnSpPr>
            <p:cNvPr id="132" name="Straight Arrow Connector 131"/>
            <p:cNvCxnSpPr/>
            <p:nvPr/>
          </p:nvCxnSpPr>
          <p:spPr bwMode="auto">
            <a:xfrm rot="5400000">
              <a:off x="2890172" y="2008979"/>
              <a:ext cx="43180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ounded Rectangle 132"/>
            <p:cNvSpPr/>
            <p:nvPr/>
          </p:nvSpPr>
          <p:spPr bwMode="auto">
            <a:xfrm>
              <a:off x="2501991" y="1108069"/>
              <a:ext cx="1219277" cy="768353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Admission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Control</a:t>
              </a:r>
            </a:p>
          </p:txBody>
        </p:sp>
        <p:sp>
          <p:nvSpPr>
            <p:cNvPr id="134" name="TextBox 133"/>
            <p:cNvSpPr txBox="1"/>
            <p:nvPr/>
          </p:nvSpPr>
          <p:spPr bwMode="auto">
            <a:xfrm>
              <a:off x="2209873" y="1831972"/>
              <a:ext cx="901757" cy="4587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Minor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Changes</a:t>
              </a:r>
            </a:p>
          </p:txBody>
        </p:sp>
        <p:sp>
          <p:nvSpPr>
            <p:cNvPr id="135" name="TextBox 134"/>
            <p:cNvSpPr txBox="1"/>
            <p:nvPr/>
          </p:nvSpPr>
          <p:spPr bwMode="auto">
            <a:xfrm>
              <a:off x="1054100" y="1717672"/>
              <a:ext cx="1295481" cy="2762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ACK/NACK</a:t>
              </a:r>
            </a:p>
          </p:txBody>
        </p:sp>
        <p:cxnSp>
          <p:nvCxnSpPr>
            <p:cNvPr id="136" name="Straight Arrow Connector 135"/>
            <p:cNvCxnSpPr/>
            <p:nvPr/>
          </p:nvCxnSpPr>
          <p:spPr bwMode="auto">
            <a:xfrm rot="10800000">
              <a:off x="1282714" y="1719260"/>
              <a:ext cx="1219277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Down Arrow 82"/>
          <p:cNvSpPr/>
          <p:nvPr/>
        </p:nvSpPr>
        <p:spPr bwMode="auto">
          <a:xfrm>
            <a:off x="1752600" y="3581400"/>
            <a:ext cx="533400" cy="7620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152" name="Group 151"/>
          <p:cNvGrpSpPr>
            <a:grpSpLocks/>
          </p:cNvGrpSpPr>
          <p:nvPr/>
        </p:nvGrpSpPr>
        <p:grpSpPr bwMode="auto">
          <a:xfrm>
            <a:off x="393700" y="2209800"/>
            <a:ext cx="4787900" cy="1681163"/>
            <a:chOff x="1219200" y="2209800"/>
            <a:chExt cx="4787900" cy="1681162"/>
          </a:xfrm>
        </p:grpSpPr>
        <p:sp>
          <p:nvSpPr>
            <p:cNvPr id="84" name="Rounded Rectangle 83"/>
            <p:cNvSpPr/>
            <p:nvPr/>
          </p:nvSpPr>
          <p:spPr bwMode="auto">
            <a:xfrm>
              <a:off x="1295400" y="2251075"/>
              <a:ext cx="2882900" cy="1639887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srgbClr val="FFFFFF"/>
                </a:solidFill>
              </a:endParaRPr>
            </a:p>
          </p:txBody>
        </p:sp>
        <p:sp>
          <p:nvSpPr>
            <p:cNvPr id="85" name="Folded Corner 84"/>
            <p:cNvSpPr/>
            <p:nvPr/>
          </p:nvSpPr>
          <p:spPr bwMode="auto">
            <a:xfrm>
              <a:off x="2040865" y="3555580"/>
              <a:ext cx="288272" cy="295393"/>
            </a:xfrm>
            <a:prstGeom prst="foldedCorner">
              <a:avLst>
                <a:gd name="adj" fmla="val 27917"/>
              </a:avLst>
            </a:prstGeom>
            <a:solidFill>
              <a:srgbClr val="66FF66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1606550" y="3568699"/>
              <a:ext cx="627063" cy="233363"/>
            </a:xfrm>
            <a:prstGeom prst="ellipse">
              <a:avLst/>
            </a:prstGeom>
            <a:solidFill>
              <a:srgbClr val="66FF66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Cell</a:t>
              </a:r>
              <a:endParaRPr lang="en-US" sz="12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7" name="Folded Corner 86"/>
            <p:cNvSpPr/>
            <p:nvPr/>
          </p:nvSpPr>
          <p:spPr bwMode="auto">
            <a:xfrm>
              <a:off x="2857727" y="3555580"/>
              <a:ext cx="288272" cy="295393"/>
            </a:xfrm>
            <a:prstGeom prst="foldedCorner">
              <a:avLst>
                <a:gd name="adj" fmla="val 27917"/>
              </a:avLst>
            </a:prstGeom>
            <a:solidFill>
              <a:srgbClr val="66FF66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432050" y="3568699"/>
              <a:ext cx="625475" cy="233363"/>
            </a:xfrm>
            <a:prstGeom prst="ellipse">
              <a:avLst/>
            </a:prstGeom>
            <a:solidFill>
              <a:srgbClr val="66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Cell</a:t>
              </a:r>
              <a:endParaRPr lang="en-US" sz="12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9" name="Folded Corner 88"/>
            <p:cNvSpPr/>
            <p:nvPr/>
          </p:nvSpPr>
          <p:spPr bwMode="auto">
            <a:xfrm>
              <a:off x="3689384" y="3555580"/>
              <a:ext cx="288272" cy="295393"/>
            </a:xfrm>
            <a:prstGeom prst="foldedCorner">
              <a:avLst>
                <a:gd name="adj" fmla="val 27917"/>
              </a:avLst>
            </a:prstGeom>
            <a:solidFill>
              <a:srgbClr val="66FF66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3271838" y="3582987"/>
              <a:ext cx="625475" cy="233362"/>
            </a:xfrm>
            <a:prstGeom prst="ellipse">
              <a:avLst/>
            </a:prstGeom>
            <a:solidFill>
              <a:srgbClr val="66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Cell</a:t>
              </a:r>
              <a:endParaRPr lang="en-US" sz="120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91" name="Straight Arrow Connector 90"/>
            <p:cNvCxnSpPr>
              <a:stCxn id="94" idx="2"/>
              <a:endCxn id="90" idx="0"/>
            </p:cNvCxnSpPr>
            <p:nvPr/>
          </p:nvCxnSpPr>
          <p:spPr bwMode="auto">
            <a:xfrm rot="16200000" flipH="1">
              <a:off x="3041650" y="3040062"/>
              <a:ext cx="234950" cy="8509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4" idx="2"/>
              <a:endCxn id="88" idx="0"/>
            </p:cNvCxnSpPr>
            <p:nvPr/>
          </p:nvCxnSpPr>
          <p:spPr bwMode="auto">
            <a:xfrm rot="16200000" flipH="1">
              <a:off x="2628901" y="3452811"/>
              <a:ext cx="220662" cy="111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lowchart: Alternate Process 92"/>
            <p:cNvSpPr/>
            <p:nvPr/>
          </p:nvSpPr>
          <p:spPr bwMode="auto">
            <a:xfrm>
              <a:off x="2654300" y="2395538"/>
              <a:ext cx="917575" cy="325437"/>
            </a:xfrm>
            <a:prstGeom prst="flowChartAlternateProcess">
              <a:avLst/>
            </a:prstGeom>
            <a:solidFill>
              <a:srgbClr val="66FF66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All system resources</a:t>
              </a:r>
            </a:p>
          </p:txBody>
        </p:sp>
        <p:sp>
          <p:nvSpPr>
            <p:cNvPr id="94" name="Flowchart: Alternate Process 93"/>
            <p:cNvSpPr/>
            <p:nvPr/>
          </p:nvSpPr>
          <p:spPr bwMode="auto">
            <a:xfrm>
              <a:off x="2197100" y="2905125"/>
              <a:ext cx="1073150" cy="442913"/>
            </a:xfrm>
            <a:prstGeom prst="flowChartAlternateProcess">
              <a:avLst/>
            </a:prstGeom>
            <a:solidFill>
              <a:srgbClr val="66FF66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Cell group with fraction of resources</a:t>
              </a:r>
            </a:p>
          </p:txBody>
        </p:sp>
        <p:cxnSp>
          <p:nvCxnSpPr>
            <p:cNvPr id="95" name="Straight Arrow Connector 94"/>
            <p:cNvCxnSpPr>
              <a:stCxn id="94" idx="2"/>
              <a:endCxn id="86" idx="0"/>
            </p:cNvCxnSpPr>
            <p:nvPr/>
          </p:nvCxnSpPr>
          <p:spPr bwMode="auto">
            <a:xfrm rot="5400000">
              <a:off x="2216151" y="3051174"/>
              <a:ext cx="220662" cy="8143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93" idx="2"/>
              <a:endCxn id="94" idx="0"/>
            </p:cNvCxnSpPr>
            <p:nvPr/>
          </p:nvCxnSpPr>
          <p:spPr bwMode="auto">
            <a:xfrm rot="5400000">
              <a:off x="2831307" y="2623343"/>
              <a:ext cx="184150" cy="3794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olded Corner 96"/>
            <p:cNvSpPr/>
            <p:nvPr/>
          </p:nvSpPr>
          <p:spPr bwMode="auto">
            <a:xfrm>
              <a:off x="3748142" y="2939958"/>
              <a:ext cx="288272" cy="295393"/>
            </a:xfrm>
            <a:prstGeom prst="foldedCorner">
              <a:avLst>
                <a:gd name="adj" fmla="val 27917"/>
              </a:avLst>
            </a:prstGeom>
            <a:solidFill>
              <a:srgbClr val="66FF66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3338513" y="2974975"/>
              <a:ext cx="627062" cy="233363"/>
            </a:xfrm>
            <a:prstGeom prst="ellipse">
              <a:avLst/>
            </a:prstGeom>
            <a:solidFill>
              <a:srgbClr val="66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Cell</a:t>
              </a:r>
              <a:endParaRPr lang="en-US" sz="120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3" idx="2"/>
              <a:endCxn id="98" idx="0"/>
            </p:cNvCxnSpPr>
            <p:nvPr/>
          </p:nvCxnSpPr>
          <p:spPr bwMode="auto">
            <a:xfrm rot="16200000" flipH="1">
              <a:off x="3255963" y="2578100"/>
              <a:ext cx="254000" cy="5397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117"/>
            <p:cNvSpPr txBox="1">
              <a:spLocks noChangeArrowheads="1"/>
            </p:cNvSpPr>
            <p:nvPr/>
          </p:nvSpPr>
          <p:spPr bwMode="auto">
            <a:xfrm>
              <a:off x="1219200" y="2209800"/>
              <a:ext cx="1524000" cy="71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500" b="1" dirty="0">
                  <a:solidFill>
                    <a:srgbClr val="000000">
                      <a:lumMod val="75000"/>
                    </a:srgbClr>
                  </a:solidFill>
                  <a:latin typeface="Calibri" charset="0"/>
                  <a:ea typeface="+mn-ea"/>
                  <a:cs typeface="+mn-cs"/>
                </a:rPr>
                <a:t>Space-Time Resource Graph </a:t>
              </a:r>
              <a:r>
                <a:rPr lang="en-US" sz="1500" b="1" dirty="0">
                  <a:solidFill>
                    <a:srgbClr val="000000">
                      <a:lumMod val="75000"/>
                    </a:srgbClr>
                  </a:solidFill>
                  <a:latin typeface="Calibri" charset="0"/>
                  <a:ea typeface="+mn-ea"/>
                  <a:cs typeface="+mn-cs"/>
                </a:rPr>
                <a:t/>
              </a:r>
              <a:br>
                <a:rPr lang="en-US" sz="1500" b="1" dirty="0">
                  <a:solidFill>
                    <a:srgbClr val="000000">
                      <a:lumMod val="75000"/>
                    </a:srgbClr>
                  </a:solidFill>
                  <a:latin typeface="Calibri" charset="0"/>
                  <a:ea typeface="+mn-ea"/>
                  <a:cs typeface="+mn-cs"/>
                </a:rPr>
              </a:br>
              <a:r>
                <a:rPr lang="en-US" sz="1500" b="1" dirty="0">
                  <a:solidFill>
                    <a:srgbClr val="000000">
                      <a:lumMod val="75000"/>
                    </a:srgbClr>
                  </a:solidFill>
                  <a:latin typeface="Calibri" charset="0"/>
                  <a:ea typeface="+mn-ea"/>
                  <a:cs typeface="+mn-cs"/>
                </a:rPr>
                <a:t>(</a:t>
              </a:r>
              <a:r>
                <a:rPr lang="en-US" sz="1500" b="1" dirty="0">
                  <a:solidFill>
                    <a:srgbClr val="000000">
                      <a:lumMod val="75000"/>
                    </a:srgbClr>
                  </a:solidFill>
                  <a:latin typeface="Calibri" charset="0"/>
                  <a:ea typeface="+mn-ea"/>
                  <a:cs typeface="+mn-cs"/>
                </a:rPr>
                <a:t>STRG)</a:t>
              </a:r>
            </a:p>
          </p:txBody>
        </p:sp>
        <p:grpSp>
          <p:nvGrpSpPr>
            <p:cNvPr id="32844" name="Group 119"/>
            <p:cNvGrpSpPr>
              <a:grpSpLocks/>
            </p:cNvGrpSpPr>
            <p:nvPr/>
          </p:nvGrpSpPr>
          <p:grpSpPr bwMode="auto">
            <a:xfrm>
              <a:off x="3949698" y="3546475"/>
              <a:ext cx="2057402" cy="307777"/>
              <a:chOff x="7620170" y="2406407"/>
              <a:chExt cx="2057510" cy="307807"/>
            </a:xfrm>
          </p:grpSpPr>
          <p:cxnSp>
            <p:nvCxnSpPr>
              <p:cNvPr id="145" name="Straight Arrow Connector 144"/>
              <p:cNvCxnSpPr/>
              <p:nvPr/>
            </p:nvCxnSpPr>
            <p:spPr>
              <a:xfrm rot="10800000">
                <a:off x="7620172" y="2558821"/>
                <a:ext cx="276239" cy="31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/>
              <p:cNvSpPr txBox="1"/>
              <p:nvPr/>
            </p:nvSpPr>
            <p:spPr>
              <a:xfrm>
                <a:off x="7872598" y="2406406"/>
                <a:ext cx="1805082" cy="3080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(Current </a:t>
                </a:r>
                <a:r>
                  <a:rPr lang="en-US" sz="14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Resources)</a:t>
                </a:r>
                <a:endParaRPr lang="en-US" sz="14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1" name="Down Arrow 100"/>
          <p:cNvSpPr/>
          <p:nvPr/>
        </p:nvSpPr>
        <p:spPr bwMode="auto">
          <a:xfrm rot="3365006">
            <a:off x="3259138" y="1919288"/>
            <a:ext cx="533400" cy="7620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3810000" y="1108075"/>
            <a:ext cx="3406775" cy="1114425"/>
            <a:chOff x="4559300" y="914400"/>
            <a:chExt cx="3406775" cy="1114425"/>
          </a:xfrm>
        </p:grpSpPr>
        <p:grpSp>
          <p:nvGrpSpPr>
            <p:cNvPr id="32815" name="Group 131"/>
            <p:cNvGrpSpPr>
              <a:grpSpLocks/>
            </p:cNvGrpSpPr>
            <p:nvPr/>
          </p:nvGrpSpPr>
          <p:grpSpPr bwMode="auto">
            <a:xfrm>
              <a:off x="6235700" y="1025525"/>
              <a:ext cx="1730375" cy="641350"/>
              <a:chOff x="6020082" y="355132"/>
              <a:chExt cx="1730465" cy="641412"/>
            </a:xfrm>
          </p:grpSpPr>
          <p:cxnSp>
            <p:nvCxnSpPr>
              <p:cNvPr id="143" name="Straight Arrow Connector 142"/>
              <p:cNvCxnSpPr/>
              <p:nvPr/>
            </p:nvCxnSpPr>
            <p:spPr>
              <a:xfrm rot="10800000" flipV="1">
                <a:off x="6020082" y="647260"/>
                <a:ext cx="22861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/>
              <p:cNvSpPr txBox="1"/>
              <p:nvPr/>
            </p:nvSpPr>
            <p:spPr>
              <a:xfrm>
                <a:off x="6172490" y="355132"/>
                <a:ext cx="1578057" cy="6414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Global Policies /</a:t>
                </a:r>
                <a:br>
                  <a:rPr lang="en-US" sz="14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</a:br>
                <a:r>
                  <a:rPr lang="en-US" sz="14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User Policies and</a:t>
                </a:r>
              </a:p>
              <a:p>
                <a:pPr>
                  <a:lnSpc>
                    <a:spcPct val="85000"/>
                  </a:lnSpc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Preferences</a:t>
                </a:r>
              </a:p>
            </p:txBody>
          </p:sp>
        </p:grpSp>
        <p:sp>
          <p:nvSpPr>
            <p:cNvPr id="102" name="Rounded Rectangle 101"/>
            <p:cNvSpPr/>
            <p:nvPr/>
          </p:nvSpPr>
          <p:spPr bwMode="auto">
            <a:xfrm>
              <a:off x="4559300" y="914400"/>
              <a:ext cx="1676400" cy="111442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Resource Allocation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And Adaptation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Mechanism</a:t>
              </a:r>
            </a:p>
          </p:txBody>
        </p:sp>
      </p:grpSp>
      <p:sp>
        <p:nvSpPr>
          <p:cNvPr id="103" name="Down Arrow 102"/>
          <p:cNvSpPr/>
          <p:nvPr/>
        </p:nvSpPr>
        <p:spPr bwMode="auto">
          <a:xfrm rot="7993785">
            <a:off x="5285582" y="1815306"/>
            <a:ext cx="533400" cy="93503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159" name="Group 158"/>
          <p:cNvGrpSpPr>
            <a:grpSpLocks/>
          </p:cNvGrpSpPr>
          <p:nvPr/>
        </p:nvGrpSpPr>
        <p:grpSpPr bwMode="auto">
          <a:xfrm>
            <a:off x="3505200" y="2479675"/>
            <a:ext cx="3352800" cy="1143000"/>
            <a:chOff x="4330516" y="2479675"/>
            <a:chExt cx="3352984" cy="1143000"/>
          </a:xfrm>
        </p:grpSpPr>
        <p:grpSp>
          <p:nvGrpSpPr>
            <p:cNvPr id="32811" name="Group 152"/>
            <p:cNvGrpSpPr>
              <a:grpSpLocks/>
            </p:cNvGrpSpPr>
            <p:nvPr/>
          </p:nvGrpSpPr>
          <p:grpSpPr bwMode="auto">
            <a:xfrm>
              <a:off x="4330516" y="2708083"/>
              <a:ext cx="1607420" cy="641652"/>
              <a:chOff x="4640896" y="1957864"/>
              <a:chExt cx="1607504" cy="641714"/>
            </a:xfrm>
          </p:grpSpPr>
          <p:cxnSp>
            <p:nvCxnSpPr>
              <p:cNvPr id="147" name="Straight Arrow Connector 146"/>
              <p:cNvCxnSpPr/>
              <p:nvPr/>
            </p:nvCxnSpPr>
            <p:spPr>
              <a:xfrm flipV="1">
                <a:off x="5942785" y="2286701"/>
                <a:ext cx="304833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/>
              <p:cNvSpPr txBox="1"/>
              <p:nvPr/>
            </p:nvSpPr>
            <p:spPr>
              <a:xfrm>
                <a:off x="4640896" y="1958056"/>
                <a:ext cx="1378097" cy="6414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85000"/>
                  </a:lnSpc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Offline Models</a:t>
                </a:r>
              </a:p>
              <a:p>
                <a:pPr algn="r">
                  <a:lnSpc>
                    <a:spcPct val="85000"/>
                  </a:lnSpc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and Behavioral</a:t>
                </a:r>
              </a:p>
              <a:p>
                <a:pPr algn="r">
                  <a:lnSpc>
                    <a:spcPct val="85000"/>
                  </a:lnSpc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Parameters</a:t>
                </a:r>
              </a:p>
            </p:txBody>
          </p:sp>
        </p:grpSp>
        <p:sp>
          <p:nvSpPr>
            <p:cNvPr id="104" name="Rounded Rectangle 103"/>
            <p:cNvSpPr/>
            <p:nvPr/>
          </p:nvSpPr>
          <p:spPr bwMode="auto">
            <a:xfrm>
              <a:off x="5935567" y="2479675"/>
              <a:ext cx="1747933" cy="1143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Online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Performance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Monitoring, </a:t>
              </a:r>
              <a:br>
                <a:rPr lang="en-US" sz="1600" dirty="0">
                  <a:solidFill>
                    <a:srgbClr val="000000"/>
                  </a:solidFill>
                </a:rPr>
              </a:br>
              <a:r>
                <a:rPr lang="en-US" sz="1600" dirty="0">
                  <a:solidFill>
                    <a:srgbClr val="000000"/>
                  </a:solidFill>
                </a:rPr>
                <a:t>Model Building,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and Prediction</a:t>
              </a:r>
            </a:p>
          </p:txBody>
        </p:sp>
      </p:grpSp>
      <p:sp>
        <p:nvSpPr>
          <p:cNvPr id="130" name="Down Arrow 129"/>
          <p:cNvSpPr/>
          <p:nvPr/>
        </p:nvSpPr>
        <p:spPr bwMode="auto">
          <a:xfrm flipV="1">
            <a:off x="5943600" y="3581400"/>
            <a:ext cx="488950" cy="26670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1" name="Rectangle 23"/>
          <p:cNvSpPr>
            <a:spLocks noChangeArrowheads="1"/>
          </p:cNvSpPr>
          <p:nvPr/>
        </p:nvSpPr>
        <p:spPr bwMode="auto">
          <a:xfrm>
            <a:off x="5691188" y="5995988"/>
            <a:ext cx="1389062" cy="53816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Performance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Counters</a:t>
            </a:r>
          </a:p>
        </p:txBody>
      </p:sp>
      <p:grpSp>
        <p:nvGrpSpPr>
          <p:cNvPr id="181" name="Group 180"/>
          <p:cNvGrpSpPr>
            <a:grpSpLocks/>
          </p:cNvGrpSpPr>
          <p:nvPr/>
        </p:nvGrpSpPr>
        <p:grpSpPr bwMode="auto">
          <a:xfrm>
            <a:off x="7275513" y="4114800"/>
            <a:ext cx="1716087" cy="2700338"/>
            <a:chOff x="7275576" y="4114800"/>
            <a:chExt cx="1716024" cy="2700528"/>
          </a:xfrm>
        </p:grpSpPr>
        <p:sp>
          <p:nvSpPr>
            <p:cNvPr id="154" name="Rounded Rectangle 153"/>
            <p:cNvSpPr/>
            <p:nvPr/>
          </p:nvSpPr>
          <p:spPr bwMode="auto">
            <a:xfrm>
              <a:off x="7275576" y="4114800"/>
              <a:ext cx="533400" cy="2700528"/>
            </a:xfrm>
            <a:prstGeom prst="roundRect">
              <a:avLst/>
            </a:prstGeom>
            <a:solidFill>
              <a:srgbClr val="3399FF">
                <a:alpha val="7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anchor="ctr"/>
            <a:lstStyle/>
            <a:p>
              <a:pPr algn="ctr" eaLnBrk="0" hangingPunct="0">
                <a:defRPr/>
              </a:pPr>
              <a:r>
                <a:rPr lang="en-US" sz="3200" dirty="0">
                  <a:latin typeface="Arial" pitchFamily="34" charset="0"/>
                  <a:ea typeface="ＭＳ Ｐゴシック" charset="-128"/>
                  <a:cs typeface="Arial" pitchFamily="34" charset="0"/>
                </a:rPr>
                <a:t>Partition #1</a:t>
              </a:r>
              <a:endParaRPr lang="en-US" sz="3200" dirty="0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174" name="Rounded Rectangle 173"/>
            <p:cNvSpPr/>
            <p:nvPr/>
          </p:nvSpPr>
          <p:spPr bwMode="auto">
            <a:xfrm>
              <a:off x="7860792" y="4114800"/>
              <a:ext cx="533400" cy="2700528"/>
            </a:xfrm>
            <a:prstGeom prst="roundRect">
              <a:avLst/>
            </a:prstGeom>
            <a:solidFill>
              <a:srgbClr val="3399FF">
                <a:alpha val="7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anchor="ctr"/>
            <a:lstStyle/>
            <a:p>
              <a:pPr algn="ctr" eaLnBrk="0" hangingPunct="0">
                <a:defRPr/>
              </a:pPr>
              <a:r>
                <a:rPr lang="en-US" sz="3200" dirty="0">
                  <a:latin typeface="Arial" pitchFamily="34" charset="0"/>
                  <a:ea typeface="ＭＳ Ｐゴシック" charset="-128"/>
                  <a:cs typeface="Arial" pitchFamily="34" charset="0"/>
                </a:rPr>
                <a:t>Partition #2</a:t>
              </a:r>
              <a:endParaRPr lang="en-US" sz="3200" dirty="0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175" name="Rounded Rectangle 174"/>
            <p:cNvSpPr/>
            <p:nvPr/>
          </p:nvSpPr>
          <p:spPr bwMode="auto">
            <a:xfrm>
              <a:off x="8458200" y="4114800"/>
              <a:ext cx="533400" cy="2700528"/>
            </a:xfrm>
            <a:prstGeom prst="roundRect">
              <a:avLst/>
            </a:prstGeom>
            <a:solidFill>
              <a:srgbClr val="3399FF">
                <a:alpha val="7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anchor="ctr"/>
            <a:lstStyle/>
            <a:p>
              <a:pPr algn="ctr" eaLnBrk="0" hangingPunct="0">
                <a:buFont typeface="Wingdings" pitchFamily="2" charset="2"/>
                <a:buNone/>
                <a:defRPr/>
              </a:pPr>
              <a:r>
                <a:rPr lang="en-US" sz="3200" dirty="0">
                  <a:latin typeface="Arial" pitchFamily="34" charset="0"/>
                  <a:ea typeface="ＭＳ Ｐゴシック" charset="-128"/>
                  <a:cs typeface="Arial" pitchFamily="34" charset="0"/>
                </a:rPr>
                <a:t>Partition #3</a:t>
              </a:r>
              <a:endParaRPr lang="en-US" sz="3200" dirty="0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</p:grpSp>
      <p:grpSp>
        <p:nvGrpSpPr>
          <p:cNvPr id="183" name="Group 182"/>
          <p:cNvGrpSpPr>
            <a:grpSpLocks/>
          </p:cNvGrpSpPr>
          <p:nvPr/>
        </p:nvGrpSpPr>
        <p:grpSpPr bwMode="auto">
          <a:xfrm>
            <a:off x="7181850" y="831850"/>
            <a:ext cx="1885950" cy="3359150"/>
            <a:chOff x="7181088" y="832104"/>
            <a:chExt cx="1886712" cy="3358896"/>
          </a:xfrm>
        </p:grpSpPr>
        <p:grpSp>
          <p:nvGrpSpPr>
            <p:cNvPr id="32803" name="Group 181"/>
            <p:cNvGrpSpPr>
              <a:grpSpLocks/>
            </p:cNvGrpSpPr>
            <p:nvPr/>
          </p:nvGrpSpPr>
          <p:grpSpPr bwMode="auto">
            <a:xfrm>
              <a:off x="7275576" y="832104"/>
              <a:ext cx="1716024" cy="3136392"/>
              <a:chOff x="7275576" y="832104"/>
              <a:chExt cx="1716024" cy="3136392"/>
            </a:xfrm>
          </p:grpSpPr>
          <p:sp>
            <p:nvSpPr>
              <p:cNvPr id="107" name="Rounded Rectangle 106"/>
              <p:cNvSpPr/>
              <p:nvPr/>
            </p:nvSpPr>
            <p:spPr bwMode="auto">
              <a:xfrm>
                <a:off x="7275576" y="838200"/>
                <a:ext cx="533400" cy="3124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anchor="ctr"/>
              <a:lstStyle/>
              <a:p>
                <a:pPr algn="r" eaLnBrk="0" hangingPunct="0">
                  <a:defRPr/>
                </a:pPr>
                <a:r>
                  <a:rPr lang="en-US" sz="3200" dirty="0"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Cell #1</a:t>
                </a:r>
                <a:endParaRPr lang="en-US" sz="3200" dirty="0"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169" name="Rounded Rectangle 168"/>
              <p:cNvSpPr/>
              <p:nvPr/>
            </p:nvSpPr>
            <p:spPr bwMode="auto">
              <a:xfrm>
                <a:off x="7860792" y="832104"/>
                <a:ext cx="533400" cy="3124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anchor="ctr"/>
              <a:lstStyle/>
              <a:p>
                <a:pPr algn="r" eaLnBrk="0" hangingPunct="0">
                  <a:defRPr/>
                </a:pPr>
                <a:r>
                  <a:rPr lang="en-US" sz="3200" dirty="0"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Cell #2</a:t>
                </a:r>
                <a:endParaRPr lang="en-US" sz="3200" dirty="0"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172" name="Rounded Rectangle 171"/>
              <p:cNvSpPr/>
              <p:nvPr/>
            </p:nvSpPr>
            <p:spPr bwMode="auto">
              <a:xfrm>
                <a:off x="8458200" y="844296"/>
                <a:ext cx="533400" cy="3124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anchor="ctr"/>
              <a:lstStyle/>
              <a:p>
                <a:pPr algn="r" eaLnBrk="0" hangingPunct="0">
                  <a:defRPr/>
                </a:pPr>
                <a:r>
                  <a:rPr lang="en-US" sz="3200" dirty="0"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Cell #3</a:t>
                </a:r>
                <a:endParaRPr lang="en-US" sz="3200" dirty="0"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</p:grpSp>
        <p:sp>
          <p:nvSpPr>
            <p:cNvPr id="173" name="Rounded Rectangle 172"/>
            <p:cNvSpPr/>
            <p:nvPr/>
          </p:nvSpPr>
          <p:spPr bwMode="auto">
            <a:xfrm>
              <a:off x="7181088" y="3810029"/>
              <a:ext cx="1886712" cy="380971"/>
            </a:xfrm>
            <a:prstGeom prst="roundRect">
              <a:avLst/>
            </a:prstGeom>
            <a:solidFill>
              <a:srgbClr val="FF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 charset="-128"/>
                  <a:cs typeface="Arial" pitchFamily="34" charset="0"/>
                </a:rPr>
                <a:t>User/System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</p:grp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6629400" y="2438400"/>
            <a:ext cx="2536825" cy="1295400"/>
            <a:chOff x="6629400" y="2438399"/>
            <a:chExt cx="2537493" cy="1295401"/>
          </a:xfrm>
        </p:grpSpPr>
        <p:sp>
          <p:nvSpPr>
            <p:cNvPr id="32798" name="TextBox 179"/>
            <p:cNvSpPr txBox="1">
              <a:spLocks noChangeArrowheads="1"/>
            </p:cNvSpPr>
            <p:nvPr/>
          </p:nvSpPr>
          <p:spPr bwMode="auto">
            <a:xfrm rot="-2589457">
              <a:off x="7642893" y="3245199"/>
              <a:ext cx="1524000" cy="46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1600">
                  <a:latin typeface="Arial" charset="0"/>
                  <a:cs typeface="Arial" charset="0"/>
                </a:rPr>
                <a:t>Performance</a:t>
              </a:r>
            </a:p>
            <a:p>
              <a:pPr algn="ctr" eaLnBrk="0" hangingPunct="0">
                <a:lnSpc>
                  <a:spcPct val="75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1600">
                  <a:latin typeface="Arial" charset="0"/>
                  <a:cs typeface="Arial" charset="0"/>
                </a:rPr>
                <a:t>Reports</a:t>
              </a:r>
            </a:p>
          </p:txBody>
        </p:sp>
        <p:sp>
          <p:nvSpPr>
            <p:cNvPr id="105" name="Down Arrow 104"/>
            <p:cNvSpPr/>
            <p:nvPr/>
          </p:nvSpPr>
          <p:spPr bwMode="auto">
            <a:xfrm rot="16200000" flipV="1">
              <a:off x="6896220" y="3085979"/>
              <a:ext cx="381000" cy="91464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1" name="Down Arrow 150"/>
            <p:cNvSpPr/>
            <p:nvPr/>
          </p:nvSpPr>
          <p:spPr bwMode="auto">
            <a:xfrm rot="16200000" flipV="1">
              <a:off x="7429761" y="1638038"/>
              <a:ext cx="381000" cy="1981722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defRPr/>
              </a:pP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Down Arrow 149"/>
            <p:cNvSpPr/>
            <p:nvPr/>
          </p:nvSpPr>
          <p:spPr bwMode="auto">
            <a:xfrm rot="16200000" flipV="1">
              <a:off x="7162990" y="2362009"/>
              <a:ext cx="381000" cy="144818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defRPr/>
              </a:pP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8" name="Right Brace 177"/>
            <p:cNvSpPr/>
            <p:nvPr/>
          </p:nvSpPr>
          <p:spPr bwMode="auto">
            <a:xfrm rot="3015417">
              <a:off x="7872002" y="2492978"/>
              <a:ext cx="423862" cy="1448181"/>
            </a:xfrm>
            <a:prstGeom prst="rightBrace">
              <a:avLst>
                <a:gd name="adj1" fmla="val 46333"/>
                <a:gd name="adj2" fmla="val 49158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01" grpId="0" animBg="1"/>
      <p:bldP spid="103" grpId="0" animBg="1"/>
      <p:bldP spid="1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45438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Policies “User” might want to express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1066800"/>
            <a:ext cx="8712200" cy="5562600"/>
          </a:xfrm>
        </p:spPr>
        <p:txBody>
          <a:bodyPr vert="horz"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Need progress X on measurement Y</a:t>
            </a:r>
          </a:p>
          <a:p>
            <a:pPr lvl="1">
              <a:defRPr/>
            </a:pPr>
            <a:r>
              <a:rPr lang="en-US" dirty="0" smtClean="0"/>
              <a:t>i.e. need 5 frames/second (where frame rate measured by application)</a:t>
            </a:r>
          </a:p>
          <a:p>
            <a:pPr>
              <a:defRPr/>
            </a:pPr>
            <a:r>
              <a:rPr lang="en-US" dirty="0" smtClean="0"/>
              <a:t>When Battery below 20%, slow usage of everything but application Z</a:t>
            </a:r>
          </a:p>
          <a:p>
            <a:pPr lvl="1">
              <a:defRPr/>
            </a:pPr>
            <a:r>
              <a:rPr lang="en-US" dirty="0" smtClean="0"/>
              <a:t>i.e. below 20%, only voice calls work normally</a:t>
            </a:r>
          </a:p>
          <a:p>
            <a:pPr>
              <a:defRPr/>
            </a:pPr>
            <a:r>
              <a:rPr lang="en-US" dirty="0" smtClean="0"/>
              <a:t>When in location X, give higher priority to Y over Z</a:t>
            </a:r>
          </a:p>
          <a:p>
            <a:pPr lvl="1">
              <a:defRPr/>
            </a:pPr>
            <a:r>
              <a:rPr lang="en-US" dirty="0" smtClean="0"/>
              <a:t>i.e. when in car, higher priority to GPS than web browser</a:t>
            </a:r>
          </a:p>
          <a:p>
            <a:pPr>
              <a:defRPr/>
            </a:pPr>
            <a:r>
              <a:rPr lang="en-US" dirty="0" smtClean="0"/>
              <a:t>Tradeoffs between types of apps:</a:t>
            </a:r>
          </a:p>
          <a:p>
            <a:pPr lvl="1">
              <a:defRPr/>
            </a:pPr>
            <a:r>
              <a:rPr lang="en-US" dirty="0" smtClean="0"/>
              <a:t>Video quality more important than email poll rate</a:t>
            </a:r>
          </a:p>
          <a:p>
            <a:pPr lvl="1">
              <a:defRPr/>
            </a:pPr>
            <a:r>
              <a:rPr lang="en-US" dirty="0" smtClean="0"/>
              <a:t>Should always be able to make 911 calls</a:t>
            </a:r>
          </a:p>
          <a:p>
            <a:pPr lvl="1">
              <a:defRPr/>
            </a:pPr>
            <a:r>
              <a:rPr lang="en-US" dirty="0" smtClean="0"/>
              <a:t>Whatever happens, I want my battery to last until midnight</a:t>
            </a:r>
          </a:p>
          <a:p>
            <a:pPr>
              <a:defRPr/>
            </a:pPr>
            <a:r>
              <a:rPr lang="en-US" dirty="0" smtClean="0"/>
              <a:t>Profile managers for new Android phones very interesting</a:t>
            </a:r>
          </a:p>
          <a:p>
            <a:pPr lvl="1">
              <a:defRPr/>
            </a:pPr>
            <a:r>
              <a:rPr lang="en-US" dirty="0" smtClean="0"/>
              <a:t>Allow user-visible properties (ringtones, screen brightness, volume, even whole apps) to be set based on situations</a:t>
            </a:r>
          </a:p>
          <a:p>
            <a:pPr lvl="1">
              <a:defRPr/>
            </a:pPr>
            <a:r>
              <a:rPr lang="en-US" dirty="0" smtClean="0"/>
              <a:t>Possible situational information: </a:t>
            </a:r>
          </a:p>
          <a:p>
            <a:pPr lvl="2">
              <a:defRPr/>
            </a:pPr>
            <a:r>
              <a:rPr lang="en-US" dirty="0" smtClean="0"/>
              <a:t>GPS location, battery power, docked/not docked, time, user profile selection, …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Microsoft/UPCRC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ADDDEDF5-F7FE-4CD1-BA84-2A0B21804944}" type="slidenum">
              <a:rPr lang="en-US" smtClean="0">
                <a:ea typeface="ＭＳ Ｐゴシック"/>
              </a:rPr>
              <a:pPr/>
              <a:t>25</a:t>
            </a:fld>
            <a:endParaRPr lang="en-US" smtClean="0">
              <a:ea typeface="ＭＳ Ｐゴシック"/>
            </a:endParaRPr>
          </a:p>
        </p:txBody>
      </p:sp>
      <p:sp>
        <p:nvSpPr>
          <p:cNvPr id="3379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August 13th, 2010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404100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Modeling and Adaptation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3581400"/>
            <a:ext cx="9093200" cy="3276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Adaptation</a:t>
            </a:r>
          </a:p>
          <a:p>
            <a:pPr lvl="1">
              <a:defRPr/>
            </a:pPr>
            <a:r>
              <a:rPr lang="en-US" dirty="0" smtClean="0"/>
              <a:t>Convex optimization </a:t>
            </a:r>
          </a:p>
          <a:p>
            <a:pPr lvl="2">
              <a:defRPr/>
            </a:pPr>
            <a:r>
              <a:rPr lang="en-US" dirty="0" smtClean="0"/>
              <a:t>Relative importance of different Cells expressed via scaling functions (“Urgency”)</a:t>
            </a:r>
          </a:p>
          <a:p>
            <a:pPr lvl="1">
              <a:defRPr/>
            </a:pPr>
            <a:r>
              <a:rPr lang="en-US" dirty="0" smtClean="0"/>
              <a:t>Walk through Configuration space </a:t>
            </a:r>
          </a:p>
          <a:p>
            <a:pPr lvl="2">
              <a:defRPr/>
            </a:pPr>
            <a:r>
              <a:rPr lang="en-US" dirty="0" smtClean="0"/>
              <a:t>Meet minimum </a:t>
            </a:r>
            <a:r>
              <a:rPr lang="en-US" dirty="0" err="1" smtClean="0"/>
              <a:t>QoS</a:t>
            </a:r>
            <a:r>
              <a:rPr lang="en-US" dirty="0" smtClean="0"/>
              <a:t> properties first, enhancement with excess resources</a:t>
            </a:r>
          </a:p>
          <a:p>
            <a:pPr>
              <a:defRPr/>
            </a:pPr>
            <a:r>
              <a:rPr lang="en-US" dirty="0" smtClean="0"/>
              <a:t>User-Level Policies</a:t>
            </a:r>
          </a:p>
          <a:p>
            <a:pPr lvl="1">
              <a:defRPr/>
            </a:pPr>
            <a:r>
              <a:rPr lang="en-US" dirty="0" smtClean="0"/>
              <a:t>Declarative language for describing application preferences and adaptive desires</a:t>
            </a:r>
          </a:p>
          <a:p>
            <a:pPr>
              <a:defRPr/>
            </a:pPr>
            <a:r>
              <a:rPr lang="en-US" dirty="0" smtClean="0"/>
              <a:t>Modeling of Applications</a:t>
            </a:r>
          </a:p>
          <a:p>
            <a:pPr lvl="1">
              <a:defRPr/>
            </a:pPr>
            <a:r>
              <a:rPr lang="en-US" dirty="0" smtClean="0"/>
              <a:t>Static Profiling: may be useful with Cell guarantees</a:t>
            </a:r>
          </a:p>
          <a:p>
            <a:pPr lvl="1">
              <a:defRPr/>
            </a:pPr>
            <a:r>
              <a:rPr lang="en-US" dirty="0" smtClean="0"/>
              <a:t>Multi-variable model building </a:t>
            </a:r>
          </a:p>
          <a:p>
            <a:pPr lvl="2">
              <a:defRPr/>
            </a:pPr>
            <a:r>
              <a:rPr lang="en-US" dirty="0" smtClean="0"/>
              <a:t>Get performance as function of resources</a:t>
            </a:r>
          </a:p>
          <a:p>
            <a:pPr lvl="2">
              <a:defRPr/>
            </a:pPr>
            <a:r>
              <a:rPr lang="en-US" dirty="0" smtClean="0"/>
              <a:t>Or – tangent plane of performance as function of resources</a:t>
            </a:r>
          </a:p>
          <a:p>
            <a:pPr lvl="2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204900BB-224F-46CD-856F-D2A1EA47DE44}" type="slidenum">
              <a:rPr lang="en-US" smtClean="0">
                <a:ea typeface="ＭＳ Ｐゴシック"/>
              </a:rPr>
              <a:pPr/>
              <a:t>26</a:t>
            </a:fld>
            <a:endParaRPr lang="en-US" smtClean="0">
              <a:ea typeface="ＭＳ Ｐゴシック"/>
            </a:endParaRPr>
          </a:p>
        </p:txBody>
      </p:sp>
      <p:sp>
        <p:nvSpPr>
          <p:cNvPr id="3482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1181100"/>
            <a:ext cx="3048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6" name="Group 145"/>
          <p:cNvGrpSpPr>
            <a:grpSpLocks/>
          </p:cNvGrpSpPr>
          <p:nvPr/>
        </p:nvGrpSpPr>
        <p:grpSpPr bwMode="auto">
          <a:xfrm>
            <a:off x="3352800" y="762000"/>
            <a:ext cx="5791200" cy="3048000"/>
            <a:chOff x="3352800" y="762000"/>
            <a:chExt cx="5791200" cy="30480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905000" y="2362200"/>
              <a:ext cx="2895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825" name="Picture 4"/>
            <p:cNvPicPr>
              <a:picLocks noChangeAspect="1" noChangeArrowheads="1"/>
            </p:cNvPicPr>
            <p:nvPr/>
          </p:nvPicPr>
          <p:blipFill>
            <a:blip r:embed="rId3"/>
            <a:srcRect r="2638" b="13733"/>
            <a:stretch>
              <a:fillRect/>
            </a:stretch>
          </p:blipFill>
          <p:spPr bwMode="auto">
            <a:xfrm>
              <a:off x="3518950" y="762000"/>
              <a:ext cx="562505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Scheduling inside a cell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7912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Cell Scheduler can rely on:</a:t>
            </a:r>
          </a:p>
          <a:p>
            <a:pPr lvl="1">
              <a:defRPr/>
            </a:pPr>
            <a:r>
              <a:rPr lang="en-US" dirty="0" smtClean="0"/>
              <a:t>Coarse-grained time quanta allows efficient fine-grained use of resources</a:t>
            </a:r>
          </a:p>
          <a:p>
            <a:pPr lvl="1">
              <a:defRPr/>
            </a:pPr>
            <a:r>
              <a:rPr lang="en-US" dirty="0" smtClean="0"/>
              <a:t>Gang-Scheduling of processors within a cell</a:t>
            </a:r>
          </a:p>
          <a:p>
            <a:pPr lvl="1">
              <a:defRPr/>
            </a:pPr>
            <a:r>
              <a:rPr lang="en-US" dirty="0" smtClean="0"/>
              <a:t>No unexpected removal of resources</a:t>
            </a:r>
          </a:p>
          <a:p>
            <a:pPr lvl="1">
              <a:defRPr/>
            </a:pPr>
            <a:r>
              <a:rPr lang="en-US" dirty="0" smtClean="0"/>
              <a:t>Full Control over arrival of events</a:t>
            </a:r>
          </a:p>
          <a:p>
            <a:pPr lvl="2">
              <a:defRPr/>
            </a:pPr>
            <a:r>
              <a:rPr lang="en-US" dirty="0" smtClean="0"/>
              <a:t>Can disable events, poll for events, etc.</a:t>
            </a:r>
          </a:p>
          <a:p>
            <a:pPr>
              <a:defRPr/>
            </a:pPr>
            <a:r>
              <a:rPr lang="en-US" dirty="0" smtClean="0"/>
              <a:t>Pure environment of a Cell </a:t>
            </a:r>
            <a:r>
              <a:rPr lang="en-US" dirty="0" smtClean="0">
                <a:sym typeface="Symbol" pitchFamily="18" charset="2"/>
              </a:rPr>
              <a:t> </a:t>
            </a:r>
            <a:r>
              <a:rPr lang="en-US" dirty="0" err="1" smtClean="0">
                <a:sym typeface="Symbol" pitchFamily="18" charset="2"/>
              </a:rPr>
              <a:t>Autotuning</a:t>
            </a:r>
            <a:r>
              <a:rPr lang="en-US" dirty="0" smtClean="0">
                <a:sym typeface="Symbol" pitchFamily="18" charset="2"/>
              </a:rPr>
              <a:t> will return same performance at runtime as during training phase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Application-specific scheduling for performance</a:t>
            </a:r>
          </a:p>
          <a:p>
            <a:pPr lvl="1">
              <a:defRPr/>
            </a:pPr>
            <a:r>
              <a:rPr lang="en-US" dirty="0" smtClean="0"/>
              <a:t>Lithe Scheduler Framework (for constructing schedulers)</a:t>
            </a:r>
          </a:p>
          <a:p>
            <a:pPr lvl="2">
              <a:defRPr/>
            </a:pPr>
            <a:r>
              <a:rPr lang="en-US" dirty="0" smtClean="0"/>
              <a:t>Will be able to handle preemptive scheduling/cross-address-space scheduling</a:t>
            </a:r>
          </a:p>
          <a:p>
            <a:pPr lvl="1">
              <a:defRPr/>
            </a:pPr>
            <a:r>
              <a:rPr lang="en-US" dirty="0" smtClean="0"/>
              <a:t>Systematic mechanism for building </a:t>
            </a:r>
            <a:r>
              <a:rPr lang="en-US" dirty="0" err="1" smtClean="0"/>
              <a:t>composable</a:t>
            </a:r>
            <a:r>
              <a:rPr lang="en-US" dirty="0" smtClean="0"/>
              <a:t> schedulers</a:t>
            </a:r>
          </a:p>
          <a:p>
            <a:pPr lvl="2">
              <a:defRPr/>
            </a:pPr>
            <a:r>
              <a:rPr lang="en-US" dirty="0" smtClean="0"/>
              <a:t>Parallel libraries with different parallelism models can be easily composed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Of course: </a:t>
            </a:r>
            <a:r>
              <a:rPr lang="en-US" dirty="0" err="1" smtClean="0">
                <a:solidFill>
                  <a:srgbClr val="FF0000"/>
                </a:solidFill>
              </a:rPr>
              <a:t>preconstructed</a:t>
            </a:r>
            <a:r>
              <a:rPr lang="en-US" dirty="0" smtClean="0">
                <a:solidFill>
                  <a:srgbClr val="FF0000"/>
                </a:solidFill>
              </a:rPr>
              <a:t> thread schedulers/models (</a:t>
            </a:r>
            <a:r>
              <a:rPr lang="en-US" dirty="0" err="1" smtClean="0">
                <a:solidFill>
                  <a:srgbClr val="FF0000"/>
                </a:solidFill>
              </a:rPr>
              <a:t>Cilk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pthreads</a:t>
            </a:r>
            <a:r>
              <a:rPr lang="en-US" dirty="0" smtClean="0">
                <a:solidFill>
                  <a:srgbClr val="FF0000"/>
                </a:solidFill>
              </a:rPr>
              <a:t>…) as libraries for application programmers</a:t>
            </a:r>
          </a:p>
          <a:p>
            <a:pPr>
              <a:defRPr/>
            </a:pPr>
            <a:r>
              <a:rPr lang="en-US" dirty="0" smtClean="0"/>
              <a:t>Application-specific scheduling for Real-Time</a:t>
            </a:r>
          </a:p>
          <a:p>
            <a:pPr lvl="1">
              <a:defRPr/>
            </a:pPr>
            <a:r>
              <a:rPr lang="en-US" dirty="0" smtClean="0"/>
              <a:t>Label Cell with Time-Based Labels.  Examples:</a:t>
            </a:r>
          </a:p>
          <a:p>
            <a:pPr lvl="2">
              <a:defRPr/>
            </a:pPr>
            <a:r>
              <a:rPr lang="en-US" dirty="0" smtClean="0"/>
              <a:t>Run every 1s for 100ms synchronized to </a:t>
            </a:r>
            <a:r>
              <a:rPr lang="en-US" dirty="0" smtClean="0">
                <a:sym typeface="Symbol" pitchFamily="18" charset="2"/>
              </a:rPr>
              <a:t>± 5ms of a global time base</a:t>
            </a:r>
          </a:p>
          <a:p>
            <a:pPr lvl="2">
              <a:defRPr/>
            </a:pPr>
            <a:r>
              <a:rPr lang="en-US" dirty="0" smtClean="0">
                <a:sym typeface="Symbol" pitchFamily="18" charset="2"/>
              </a:rPr>
              <a:t>Pin a cell to 100% of some set of processors</a:t>
            </a:r>
          </a:p>
          <a:p>
            <a:pPr lvl="1">
              <a:defRPr/>
            </a:pPr>
            <a:r>
              <a:rPr lang="en-US" dirty="0" smtClean="0">
                <a:sym typeface="Symbol" pitchFamily="18" charset="2"/>
              </a:rPr>
              <a:t>Then, maintain own deadline scheduler</a:t>
            </a:r>
          </a:p>
          <a:p>
            <a:pPr>
              <a:defRPr/>
            </a:pPr>
            <a:endParaRPr lang="en-US" dirty="0" smtClean="0">
              <a:sym typeface="Symbol" pitchFamily="18" charset="2"/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DC0D72CB-D477-4597-A537-174CD7FBD623}" type="slidenum">
              <a:rPr lang="en-US" smtClean="0">
                <a:ea typeface="ＭＳ Ｐゴシック"/>
              </a:rPr>
              <a:pPr/>
              <a:t>27</a:t>
            </a:fld>
            <a:endParaRPr lang="en-US" smtClean="0">
              <a:ea typeface="ＭＳ Ｐゴシック"/>
            </a:endParaRPr>
          </a:p>
        </p:txBody>
      </p:sp>
      <p:sp>
        <p:nvSpPr>
          <p:cNvPr id="3584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914400" y="4283075"/>
            <a:ext cx="7543800" cy="746125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</a:rPr>
              <a:t>Consequences</a:t>
            </a:r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09BD3DB1-8A60-48D1-81E6-4AF6DED98A11}" type="slidenum">
              <a:rPr lang="en-US" smtClean="0">
                <a:ea typeface="ＭＳ Ｐゴシック"/>
              </a:rPr>
              <a:pPr/>
              <a:t>28</a:t>
            </a:fld>
            <a:endParaRPr lang="en-US" smtClean="0">
              <a:ea typeface="ＭＳ Ｐゴシック"/>
            </a:endParaRPr>
          </a:p>
        </p:txBody>
      </p:sp>
      <p:sp>
        <p:nvSpPr>
          <p:cNvPr id="36868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grpSp>
        <p:nvGrpSpPr>
          <p:cNvPr id="36869" name="Group 6"/>
          <p:cNvGrpSpPr>
            <a:grpSpLocks/>
          </p:cNvGrpSpPr>
          <p:nvPr/>
        </p:nvGrpSpPr>
        <p:grpSpPr bwMode="auto">
          <a:xfrm>
            <a:off x="3454400" y="2009775"/>
            <a:ext cx="2260600" cy="2081213"/>
            <a:chOff x="1968" y="960"/>
            <a:chExt cx="1776" cy="1776"/>
          </a:xfrm>
        </p:grpSpPr>
        <p:pic>
          <p:nvPicPr>
            <p:cNvPr id="36870" name="Picture 7"/>
            <p:cNvPicPr>
              <a:picLocks noChangeAspect="1" noChangeArrowheads="1"/>
            </p:cNvPicPr>
            <p:nvPr/>
          </p:nvPicPr>
          <p:blipFill>
            <a:blip r:embed="rId2"/>
            <a:srcRect l="2563" t="2563" r="2563" b="2563"/>
            <a:stretch>
              <a:fillRect/>
            </a:stretch>
          </p:blipFill>
          <p:spPr bwMode="auto">
            <a:xfrm>
              <a:off x="1968" y="960"/>
              <a:ext cx="1776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8" descr="Viewlogo_new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2448" y="1056"/>
              <a:ext cx="86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Picture 9" descr="Viewlogo_new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48" y="2067"/>
              <a:ext cx="86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3" name="Picture 10" descr="Viewlogo_new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1943" y="1584"/>
              <a:ext cx="86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11" descr="Viewlogo_new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400000">
              <a:off x="2906" y="1561"/>
              <a:ext cx="86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04100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838200"/>
            <a:ext cx="8712200" cy="5867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How to divide application into Cells?</a:t>
            </a:r>
          </a:p>
          <a:p>
            <a:pPr lvl="1">
              <a:defRPr/>
            </a:pPr>
            <a:r>
              <a:rPr lang="en-US" dirty="0" smtClean="0"/>
              <a:t>Cells probably best for coarser-grained components</a:t>
            </a:r>
          </a:p>
          <a:p>
            <a:pPr lvl="2">
              <a:defRPr/>
            </a:pPr>
            <a:r>
              <a:rPr lang="en-US" dirty="0" smtClean="0"/>
              <a:t>Fine-grained switching between Cells antithetical to stable resource guarantees</a:t>
            </a:r>
          </a:p>
          <a:p>
            <a:pPr lvl="1">
              <a:defRPr/>
            </a:pPr>
            <a:r>
              <a:rPr lang="en-US" dirty="0" smtClean="0"/>
              <a:t>Division between Application components and shared OS services natural (obvious?)</a:t>
            </a:r>
          </a:p>
          <a:p>
            <a:pPr lvl="2">
              <a:defRPr/>
            </a:pPr>
            <a:r>
              <a:rPr lang="en-US" dirty="0" smtClean="0"/>
              <a:t>Both for security reasons and for functional reasons</a:t>
            </a:r>
          </a:p>
          <a:p>
            <a:pPr lvl="1">
              <a:defRPr/>
            </a:pPr>
            <a:r>
              <a:rPr lang="en-US" dirty="0" smtClean="0"/>
              <a:t>Division between types of scheduling</a:t>
            </a:r>
          </a:p>
          <a:p>
            <a:pPr lvl="2">
              <a:defRPr/>
            </a:pPr>
            <a:r>
              <a:rPr lang="en-US" dirty="0" smtClean="0"/>
              <a:t>Real-time (both deadline-driven and rate-based), pre-scheduled</a:t>
            </a:r>
          </a:p>
          <a:p>
            <a:pPr lvl="2">
              <a:defRPr/>
            </a:pPr>
            <a:r>
              <a:rPr lang="en-US" dirty="0" smtClean="0"/>
              <a:t>GUI components (responsiveness most important)</a:t>
            </a:r>
          </a:p>
          <a:p>
            <a:pPr lvl="2">
              <a:defRPr/>
            </a:pPr>
            <a:r>
              <a:rPr lang="en-US" dirty="0" smtClean="0"/>
              <a:t>High-throughput (As many resources as can get)</a:t>
            </a:r>
          </a:p>
          <a:p>
            <a:pPr lvl="2">
              <a:defRPr/>
            </a:pPr>
            <a:r>
              <a:rPr lang="en-US" dirty="0" smtClean="0"/>
              <a:t>Stream-based (Parallelism through decomposition into pipeline stages)</a:t>
            </a:r>
          </a:p>
          <a:p>
            <a:pPr>
              <a:defRPr/>
            </a:pPr>
            <a:r>
              <a:rPr lang="en-US" dirty="0" smtClean="0"/>
              <a:t>What granularity of Application component is best for Policy Service?</a:t>
            </a:r>
          </a:p>
          <a:p>
            <a:pPr lvl="1">
              <a:defRPr/>
            </a:pPr>
            <a:r>
              <a:rPr lang="en-US" dirty="0" smtClean="0"/>
              <a:t>Fewer Cells in system leads to simpler optimization problem</a:t>
            </a:r>
          </a:p>
          <a:p>
            <a:pPr>
              <a:defRPr/>
            </a:pPr>
            <a:r>
              <a:rPr lang="en-US" dirty="0" smtClean="0"/>
              <a:t>Language-support for Cell model?</a:t>
            </a:r>
          </a:p>
          <a:p>
            <a:pPr lvl="1">
              <a:defRPr/>
            </a:pPr>
            <a:r>
              <a:rPr lang="en-US" dirty="0" smtClean="0"/>
              <a:t>Task-based, not thread based</a:t>
            </a:r>
          </a:p>
          <a:p>
            <a:pPr lvl="1">
              <a:defRPr/>
            </a:pPr>
            <a:r>
              <a:rPr lang="en-US" dirty="0" smtClean="0"/>
              <a:t>Cells produced by annotating Software Frameworks with </a:t>
            </a:r>
            <a:r>
              <a:rPr lang="en-US" dirty="0" err="1" smtClean="0"/>
              <a:t>QoS</a:t>
            </a:r>
            <a:r>
              <a:rPr lang="en-US" dirty="0" smtClean="0"/>
              <a:t> needs?</a:t>
            </a:r>
          </a:p>
          <a:p>
            <a:pPr lvl="1">
              <a:defRPr/>
            </a:pPr>
            <a:r>
              <a:rPr lang="en-US" dirty="0" smtClean="0"/>
              <a:t>Cells produced automatically by just-in-time optimization?</a:t>
            </a:r>
          </a:p>
          <a:p>
            <a:pPr lvl="2">
              <a:defRPr/>
            </a:pPr>
            <a:r>
              <a:rPr lang="en-US" dirty="0" smtClean="0"/>
              <a:t>i.e. Selective Just In Time Specialization or SEJITS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2E80D95F-86DF-43DD-A1F3-E6E8CFECB089}" type="slidenum">
              <a:rPr lang="en-US" smtClean="0">
                <a:ea typeface="ＭＳ Ｐゴシック"/>
              </a:rPr>
              <a:pPr/>
              <a:t>29</a:t>
            </a:fld>
            <a:endParaRPr lang="en-US" smtClean="0">
              <a:ea typeface="ＭＳ Ｐゴシック"/>
            </a:endParaRPr>
          </a:p>
        </p:txBody>
      </p:sp>
      <p:sp>
        <p:nvSpPr>
          <p:cNvPr id="3789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404100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A Lingering Problem: Imbalance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147763"/>
            <a:ext cx="8712200" cy="532923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In today’s parallel world, we have a “globally unbounded” set of resources to interact with however:</a:t>
            </a:r>
          </a:p>
          <a:p>
            <a:pPr>
              <a:defRPr/>
            </a:pPr>
            <a:r>
              <a:rPr lang="en-US" dirty="0" smtClean="0"/>
              <a:t>As we increase number of components (processors, caches, network connections, cloud components…)</a:t>
            </a:r>
          </a:p>
          <a:p>
            <a:pPr lvl="1">
              <a:defRPr/>
            </a:pPr>
            <a:r>
              <a:rPr lang="en-US" dirty="0" smtClean="0"/>
              <a:t>We increase potential for Imbalance</a:t>
            </a:r>
          </a:p>
          <a:p>
            <a:pPr lvl="1">
              <a:defRPr/>
            </a:pPr>
            <a:r>
              <a:rPr lang="en-US" dirty="0" smtClean="0"/>
              <a:t>We increase potential for Denial of Service</a:t>
            </a:r>
          </a:p>
          <a:p>
            <a:pPr lvl="1">
              <a:defRPr/>
            </a:pPr>
            <a:r>
              <a:rPr lang="en-US" dirty="0" smtClean="0"/>
              <a:t>We increase potential for locality-induced Limits</a:t>
            </a:r>
          </a:p>
          <a:p>
            <a:pPr lvl="1">
              <a:defRPr/>
            </a:pPr>
            <a:r>
              <a:rPr lang="en-US" dirty="0" smtClean="0"/>
              <a:t>We increase potential to waste energy on unnecessary operations</a:t>
            </a:r>
          </a:p>
          <a:p>
            <a:pPr lvl="1">
              <a:defRPr/>
            </a:pPr>
            <a:r>
              <a:rPr lang="en-US" dirty="0"/>
              <a:t>We increase </a:t>
            </a:r>
            <a:r>
              <a:rPr lang="en-US" dirty="0" smtClean="0"/>
              <a:t>potential </a:t>
            </a:r>
            <a:r>
              <a:rPr lang="en-US" dirty="0"/>
              <a:t>for Privacy </a:t>
            </a:r>
            <a:r>
              <a:rPr lang="en-US" dirty="0" smtClean="0"/>
              <a:t>Leakage</a:t>
            </a:r>
          </a:p>
          <a:p>
            <a:pPr>
              <a:defRPr/>
            </a:pPr>
            <a:r>
              <a:rPr lang="en-US" dirty="0" smtClean="0"/>
              <a:t>Examples:</a:t>
            </a:r>
          </a:p>
          <a:p>
            <a:pPr lvl="1">
              <a:defRPr/>
            </a:pPr>
            <a:r>
              <a:rPr lang="en-US" dirty="0" smtClean="0"/>
              <a:t>Not enough local memory bandwidth</a:t>
            </a:r>
          </a:p>
          <a:p>
            <a:pPr lvl="1">
              <a:defRPr/>
            </a:pPr>
            <a:r>
              <a:rPr lang="en-US" dirty="0" smtClean="0"/>
              <a:t>Not enough networking bandwidth</a:t>
            </a:r>
          </a:p>
          <a:p>
            <a:pPr lvl="1">
              <a:defRPr/>
            </a:pPr>
            <a:r>
              <a:rPr lang="en-US" dirty="0" smtClean="0"/>
              <a:t>One element overuses memory, causing another component to fail to meet its </a:t>
            </a:r>
            <a:r>
              <a:rPr lang="en-US" dirty="0" err="1" smtClean="0"/>
              <a:t>realtime</a:t>
            </a:r>
            <a:r>
              <a:rPr lang="en-US" dirty="0" smtClean="0"/>
              <a:t> requirements</a:t>
            </a:r>
          </a:p>
          <a:p>
            <a:pPr lvl="1">
              <a:defRPr/>
            </a:pPr>
            <a:r>
              <a:rPr lang="en-US" dirty="0" smtClean="0"/>
              <a:t>Fast connection to local storage or cache, but slow connection to remote storage or cache</a:t>
            </a:r>
          </a:p>
          <a:p>
            <a:pPr lvl="1">
              <a:defRPr/>
            </a:pPr>
            <a:r>
              <a:rPr lang="en-US" dirty="0" smtClean="0"/>
              <a:t>Every component that stores information can leak it </a:t>
            </a:r>
            <a:endParaRPr lang="en-US" dirty="0"/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CA2C0471-7718-46F5-9C68-08C6B70A07E5}" type="slidenum">
              <a:rPr lang="en-US" smtClean="0">
                <a:ea typeface="ＭＳ Ｐゴシック"/>
              </a:rPr>
              <a:pPr/>
              <a:t>3</a:t>
            </a:fld>
            <a:endParaRPr lang="en-US" smtClean="0">
              <a:ea typeface="ＭＳ Ｐゴシック"/>
            </a:endParaRPr>
          </a:p>
        </p:txBody>
      </p:sp>
      <p:sp>
        <p:nvSpPr>
          <p:cNvPr id="1024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04100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Some Objections/Philosophy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28100" cy="5943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Isn’t the Cell model a “Death by 1000 Knobs?”</a:t>
            </a:r>
          </a:p>
          <a:p>
            <a:pPr lvl="1">
              <a:defRPr/>
            </a:pPr>
            <a:r>
              <a:rPr lang="en-US" dirty="0" smtClean="0"/>
              <a:t>Adds 1000s of knobs (timing and quantity of resource distribution to Cells)</a:t>
            </a:r>
          </a:p>
          <a:p>
            <a:pPr lvl="1">
              <a:defRPr/>
            </a:pPr>
            <a:r>
              <a:rPr lang="en-US" dirty="0" smtClean="0"/>
              <a:t>Same problem as </a:t>
            </a:r>
            <a:r>
              <a:rPr lang="en-US" dirty="0" err="1" smtClean="0"/>
              <a:t>Exokernel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Would anyone actually write their own app-specific </a:t>
            </a:r>
            <a:r>
              <a:rPr lang="en-US" dirty="0" err="1" smtClean="0"/>
              <a:t>libOS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dirty="0" err="1" smtClean="0"/>
              <a:t>Ans</a:t>
            </a:r>
            <a:r>
              <a:rPr lang="en-US" dirty="0" smtClean="0"/>
              <a:t>: Parallel programming hard enough without unpredictability</a:t>
            </a:r>
          </a:p>
          <a:p>
            <a:pPr lvl="1">
              <a:defRPr/>
            </a:pPr>
            <a:r>
              <a:rPr lang="en-US" dirty="0" smtClean="0"/>
              <a:t>Parallel projects of 1990s generated whole PhDs tuning parallel apps</a:t>
            </a:r>
          </a:p>
          <a:p>
            <a:pPr>
              <a:defRPr/>
            </a:pPr>
            <a:r>
              <a:rPr lang="en-US" dirty="0" err="1" smtClean="0"/>
              <a:t>Ans</a:t>
            </a:r>
            <a:r>
              <a:rPr lang="en-US" dirty="0" smtClean="0"/>
              <a:t>: Real-time is very hard with unpredictable resources</a:t>
            </a:r>
          </a:p>
          <a:p>
            <a:pPr>
              <a:defRPr/>
            </a:pPr>
            <a:r>
              <a:rPr lang="en-US" dirty="0" err="1" smtClean="0"/>
              <a:t>Ans</a:t>
            </a:r>
            <a:r>
              <a:rPr lang="en-US" dirty="0" smtClean="0"/>
              <a:t>: Advancement in mechanisms helps policy (Knob) problem</a:t>
            </a:r>
          </a:p>
          <a:p>
            <a:pPr lvl="1">
              <a:defRPr/>
            </a:pPr>
            <a:r>
              <a:rPr lang="en-US" dirty="0" smtClean="0"/>
              <a:t>By removing unpredictable multiplexing of resources, gain predictability of behavior</a:t>
            </a:r>
            <a:endParaRPr lang="en-US" dirty="0" smtClean="0">
              <a:sym typeface="Symbol"/>
            </a:endParaRPr>
          </a:p>
          <a:p>
            <a:pPr lvl="2">
              <a:defRPr/>
            </a:pPr>
            <a:r>
              <a:rPr lang="en-US" dirty="0" smtClean="0"/>
              <a:t>Mechanisms to provide a clean Cell model not fully available in today’s </a:t>
            </a:r>
            <a:r>
              <a:rPr lang="en-US" dirty="0" err="1" smtClean="0"/>
              <a:t>OSes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Different policy/mechanism separation from today’s systems</a:t>
            </a:r>
          </a:p>
          <a:p>
            <a:pPr lvl="1">
              <a:defRPr/>
            </a:pPr>
            <a:r>
              <a:rPr lang="en-US" dirty="0" smtClean="0"/>
              <a:t>Task model associates resources with particular tasks</a:t>
            </a:r>
          </a:p>
          <a:p>
            <a:pPr lvl="1">
              <a:defRPr/>
            </a:pPr>
            <a:r>
              <a:rPr lang="en-US" dirty="0" smtClean="0"/>
              <a:t>Benefit of Cell model must outweigh disadvantages</a:t>
            </a:r>
          </a:p>
          <a:p>
            <a:pPr lvl="2">
              <a:defRPr/>
            </a:pPr>
            <a:r>
              <a:rPr lang="en-US" dirty="0" smtClean="0"/>
              <a:t>Clear “graceful degradation” to more standard use of resources</a:t>
            </a:r>
          </a:p>
          <a:p>
            <a:pPr>
              <a:defRPr/>
            </a:pPr>
            <a:r>
              <a:rPr lang="en-US" dirty="0" err="1" smtClean="0"/>
              <a:t>Ans</a:t>
            </a:r>
            <a:r>
              <a:rPr lang="en-US" dirty="0" smtClean="0"/>
              <a:t>: Resources are central to many modern systems</a:t>
            </a:r>
          </a:p>
          <a:p>
            <a:pPr lvl="1">
              <a:defRPr/>
            </a:pPr>
            <a:r>
              <a:rPr lang="en-US" dirty="0" smtClean="0"/>
              <a:t>E.g. battery life, Video BW, etc.  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Microsoft/UPCRC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0C3DF0BF-DE54-4873-9944-ECD20A88B88F}" type="slidenum">
              <a:rPr lang="en-US" smtClean="0">
                <a:ea typeface="ＭＳ Ｐゴシック"/>
              </a:rPr>
              <a:pPr/>
              <a:t>30</a:t>
            </a:fld>
            <a:endParaRPr lang="en-US" smtClean="0">
              <a:ea typeface="ＭＳ Ｐゴシック"/>
            </a:endParaRPr>
          </a:p>
        </p:txBody>
      </p:sp>
      <p:sp>
        <p:nvSpPr>
          <p:cNvPr id="3891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August 13th, 2010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90563" y="473075"/>
            <a:ext cx="8199437" cy="54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ea typeface="ＭＳ Ｐゴシック"/>
              </a:rPr>
              <a:t>Applications in 2020</a:t>
            </a:r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A423F85D-2DA0-4551-B0D5-F8E93E05AE7E}" type="slidenum">
              <a:rPr lang="en-US" smtClean="0">
                <a:ea typeface="ＭＳ Ｐゴシック"/>
              </a:rPr>
              <a:pPr/>
              <a:t>31</a:t>
            </a:fld>
            <a:endParaRPr lang="en-US" smtClean="0">
              <a:ea typeface="ＭＳ Ｐゴシック"/>
            </a:endParaRPr>
          </a:p>
        </p:txBody>
      </p:sp>
      <p:sp>
        <p:nvSpPr>
          <p:cNvPr id="39940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079500" y="4217988"/>
            <a:ext cx="1727200" cy="12620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771900" y="5081588"/>
            <a:ext cx="838200" cy="800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176588" y="3943350"/>
            <a:ext cx="785812" cy="800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10" name="Cloud 9"/>
          <p:cNvSpPr/>
          <p:nvPr/>
        </p:nvSpPr>
        <p:spPr bwMode="auto">
          <a:xfrm>
            <a:off x="5410200" y="862013"/>
            <a:ext cx="3479800" cy="2490787"/>
          </a:xfrm>
          <a:prstGeom prst="cloud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pic>
        <p:nvPicPr>
          <p:cNvPr id="39945" name="Picture 4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312"/>
          <a:stretch>
            <a:fillRect/>
          </a:stretch>
        </p:blipFill>
        <p:spPr bwMode="auto">
          <a:xfrm>
            <a:off x="-66675" y="5162550"/>
            <a:ext cx="183197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6" name="Group 17"/>
          <p:cNvGrpSpPr>
            <a:grpSpLocks/>
          </p:cNvGrpSpPr>
          <p:nvPr/>
        </p:nvGrpSpPr>
        <p:grpSpPr bwMode="auto">
          <a:xfrm>
            <a:off x="5699125" y="1449388"/>
            <a:ext cx="2978150" cy="1228725"/>
            <a:chOff x="2796" y="854"/>
            <a:chExt cx="2716" cy="1121"/>
          </a:xfrm>
        </p:grpSpPr>
        <p:grpSp>
          <p:nvGrpSpPr>
            <p:cNvPr id="40682" name="Group 18"/>
            <p:cNvGrpSpPr>
              <a:grpSpLocks/>
            </p:cNvGrpSpPr>
            <p:nvPr/>
          </p:nvGrpSpPr>
          <p:grpSpPr bwMode="auto">
            <a:xfrm>
              <a:off x="3227" y="1844"/>
              <a:ext cx="513" cy="131"/>
              <a:chOff x="2201" y="2688"/>
              <a:chExt cx="1946" cy="577"/>
            </a:xfrm>
          </p:grpSpPr>
          <p:sp>
            <p:nvSpPr>
              <p:cNvPr id="45226" name="AutoShape 19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27" name="AutoShape 20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28" name="AutoShape 21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29" name="AutoShape 22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30" name="AutoShape 23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31" name="AutoShape 24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32" name="AutoShape 25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33" name="AutoShape 26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34" name="AutoShape 27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35" name="AutoShape 28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36" name="AutoShape 29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37" name="AutoShape 30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38" name="AutoShape 31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683" name="Group 32"/>
            <p:cNvGrpSpPr>
              <a:grpSpLocks/>
            </p:cNvGrpSpPr>
            <p:nvPr/>
          </p:nvGrpSpPr>
          <p:grpSpPr bwMode="auto">
            <a:xfrm>
              <a:off x="3899" y="1843"/>
              <a:ext cx="513" cy="131"/>
              <a:chOff x="2201" y="2688"/>
              <a:chExt cx="1946" cy="577"/>
            </a:xfrm>
          </p:grpSpPr>
          <p:sp>
            <p:nvSpPr>
              <p:cNvPr id="45213" name="AutoShape 33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14" name="AutoShape 34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15" name="AutoShape 35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16" name="AutoShape 36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17" name="AutoShape 37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18" name="AutoShape 38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19" name="AutoShape 39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20" name="AutoShape 40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21" name="AutoShape 41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22" name="AutoShape 42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23" name="AutoShape 43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24" name="AutoShape 44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25" name="AutoShape 45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684" name="Group 46"/>
            <p:cNvGrpSpPr>
              <a:grpSpLocks/>
            </p:cNvGrpSpPr>
            <p:nvPr/>
          </p:nvGrpSpPr>
          <p:grpSpPr bwMode="auto">
            <a:xfrm>
              <a:off x="4503" y="1773"/>
              <a:ext cx="513" cy="132"/>
              <a:chOff x="2201" y="2688"/>
              <a:chExt cx="1946" cy="577"/>
            </a:xfrm>
          </p:grpSpPr>
          <p:sp>
            <p:nvSpPr>
              <p:cNvPr id="45200" name="AutoShape 47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01" name="AutoShape 48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02" name="AutoShape 49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03" name="AutoShape 50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04" name="AutoShape 51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05" name="AutoShape 52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06" name="AutoShape 53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07" name="AutoShape 54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08" name="AutoShape 55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09" name="AutoShape 56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10" name="AutoShape 57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11" name="AutoShape 58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212" name="AutoShape 59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685" name="Line 60"/>
            <p:cNvSpPr>
              <a:spLocks noChangeShapeType="1"/>
            </p:cNvSpPr>
            <p:nvPr/>
          </p:nvSpPr>
          <p:spPr bwMode="auto">
            <a:xfrm flipH="1">
              <a:off x="3290" y="1425"/>
              <a:ext cx="831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86" name="Line 61"/>
            <p:cNvSpPr>
              <a:spLocks noChangeShapeType="1"/>
            </p:cNvSpPr>
            <p:nvPr/>
          </p:nvSpPr>
          <p:spPr bwMode="auto">
            <a:xfrm flipH="1">
              <a:off x="3659" y="1431"/>
              <a:ext cx="460" cy="4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87" name="Line 62"/>
            <p:cNvSpPr>
              <a:spLocks noChangeShapeType="1"/>
            </p:cNvSpPr>
            <p:nvPr/>
          </p:nvSpPr>
          <p:spPr bwMode="auto">
            <a:xfrm flipH="1">
              <a:off x="3921" y="1545"/>
              <a:ext cx="277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88" name="Line 63"/>
            <p:cNvSpPr>
              <a:spLocks noChangeShapeType="1"/>
            </p:cNvSpPr>
            <p:nvPr/>
          </p:nvSpPr>
          <p:spPr bwMode="auto">
            <a:xfrm>
              <a:off x="4195" y="1551"/>
              <a:ext cx="147" cy="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689" name="Group 64"/>
            <p:cNvGrpSpPr>
              <a:grpSpLocks/>
            </p:cNvGrpSpPr>
            <p:nvPr/>
          </p:nvGrpSpPr>
          <p:grpSpPr bwMode="auto">
            <a:xfrm>
              <a:off x="2796" y="1732"/>
              <a:ext cx="513" cy="132"/>
              <a:chOff x="2201" y="2688"/>
              <a:chExt cx="1946" cy="577"/>
            </a:xfrm>
          </p:grpSpPr>
          <p:sp>
            <p:nvSpPr>
              <p:cNvPr id="45187" name="AutoShape 65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188" name="AutoShape 66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189" name="AutoShape 67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190" name="AutoShape 68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191" name="AutoShape 69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192" name="AutoShape 70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193" name="AutoShape 71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194" name="AutoShape 72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195" name="AutoShape 73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196" name="AutoShape 74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197" name="AutoShape 75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198" name="AutoShape 76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199" name="AutoShape 77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690" name="Line 78"/>
            <p:cNvSpPr>
              <a:spLocks noChangeShapeType="1"/>
            </p:cNvSpPr>
            <p:nvPr/>
          </p:nvSpPr>
          <p:spPr bwMode="auto">
            <a:xfrm flipH="1">
              <a:off x="2896" y="1427"/>
              <a:ext cx="543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691" name="Group 79"/>
            <p:cNvGrpSpPr>
              <a:grpSpLocks/>
            </p:cNvGrpSpPr>
            <p:nvPr/>
          </p:nvGrpSpPr>
          <p:grpSpPr bwMode="auto">
            <a:xfrm>
              <a:off x="4878" y="1324"/>
              <a:ext cx="184" cy="73"/>
              <a:chOff x="1024" y="3264"/>
              <a:chExt cx="320" cy="296"/>
            </a:xfrm>
          </p:grpSpPr>
          <p:sp>
            <p:nvSpPr>
              <p:cNvPr id="45183" name="Rectangle 80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184" name="Rectangle 81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185" name="Rectangle 82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5186" name="Rectangle 83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692" name="Group 84"/>
            <p:cNvGrpSpPr>
              <a:grpSpLocks/>
            </p:cNvGrpSpPr>
            <p:nvPr/>
          </p:nvGrpSpPr>
          <p:grpSpPr bwMode="auto">
            <a:xfrm>
              <a:off x="3658" y="909"/>
              <a:ext cx="990" cy="315"/>
              <a:chOff x="1832" y="1576"/>
              <a:chExt cx="1720" cy="1272"/>
            </a:xfrm>
          </p:grpSpPr>
          <p:grpSp>
            <p:nvGrpSpPr>
              <p:cNvPr id="40939" name="Group 85"/>
              <p:cNvGrpSpPr>
                <a:grpSpLocks/>
              </p:cNvGrpSpPr>
              <p:nvPr/>
            </p:nvGrpSpPr>
            <p:grpSpPr bwMode="auto">
              <a:xfrm>
                <a:off x="1832" y="1992"/>
                <a:ext cx="888" cy="648"/>
                <a:chOff x="1752" y="2224"/>
                <a:chExt cx="888" cy="648"/>
              </a:xfrm>
            </p:grpSpPr>
            <p:grpSp>
              <p:nvGrpSpPr>
                <p:cNvPr id="45147" name="Group 86"/>
                <p:cNvGrpSpPr>
                  <a:grpSpLocks/>
                </p:cNvGrpSpPr>
                <p:nvPr/>
              </p:nvGrpSpPr>
              <p:grpSpPr bwMode="auto">
                <a:xfrm>
                  <a:off x="1752" y="2224"/>
                  <a:ext cx="496" cy="528"/>
                  <a:chOff x="2016" y="2000"/>
                  <a:chExt cx="496" cy="528"/>
                </a:xfrm>
              </p:grpSpPr>
              <p:sp>
                <p:nvSpPr>
                  <p:cNvPr id="45175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76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77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78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79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80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81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82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5148" name="Group 95"/>
                <p:cNvGrpSpPr>
                  <a:grpSpLocks/>
                </p:cNvGrpSpPr>
                <p:nvPr/>
              </p:nvGrpSpPr>
              <p:grpSpPr bwMode="auto">
                <a:xfrm>
                  <a:off x="1896" y="2256"/>
                  <a:ext cx="496" cy="528"/>
                  <a:chOff x="2016" y="2000"/>
                  <a:chExt cx="496" cy="528"/>
                </a:xfrm>
              </p:grpSpPr>
              <p:sp>
                <p:nvSpPr>
                  <p:cNvPr id="45167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68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69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7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7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7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7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74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5149" name="Group 104"/>
                <p:cNvGrpSpPr>
                  <a:grpSpLocks/>
                </p:cNvGrpSpPr>
                <p:nvPr/>
              </p:nvGrpSpPr>
              <p:grpSpPr bwMode="auto">
                <a:xfrm>
                  <a:off x="2000" y="2312"/>
                  <a:ext cx="496" cy="528"/>
                  <a:chOff x="2016" y="2000"/>
                  <a:chExt cx="496" cy="528"/>
                </a:xfrm>
              </p:grpSpPr>
              <p:sp>
                <p:nvSpPr>
                  <p:cNvPr id="45159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60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61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62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63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64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65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66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5150" name="Group 113"/>
                <p:cNvGrpSpPr>
                  <a:grpSpLocks/>
                </p:cNvGrpSpPr>
                <p:nvPr/>
              </p:nvGrpSpPr>
              <p:grpSpPr bwMode="auto">
                <a:xfrm>
                  <a:off x="2144" y="2344"/>
                  <a:ext cx="496" cy="528"/>
                  <a:chOff x="2016" y="2000"/>
                  <a:chExt cx="496" cy="528"/>
                </a:xfrm>
              </p:grpSpPr>
              <p:sp>
                <p:nvSpPr>
                  <p:cNvPr id="45151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52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53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5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55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56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57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58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  <p:grpSp>
            <p:nvGrpSpPr>
              <p:cNvPr id="40940" name="Group 122"/>
              <p:cNvGrpSpPr>
                <a:grpSpLocks/>
              </p:cNvGrpSpPr>
              <p:nvPr/>
            </p:nvGrpSpPr>
            <p:grpSpPr bwMode="auto">
              <a:xfrm>
                <a:off x="2208" y="1576"/>
                <a:ext cx="888" cy="648"/>
                <a:chOff x="1800" y="1552"/>
                <a:chExt cx="888" cy="648"/>
              </a:xfrm>
            </p:grpSpPr>
            <p:grpSp>
              <p:nvGrpSpPr>
                <p:cNvPr id="45111" name="Group 123"/>
                <p:cNvGrpSpPr>
                  <a:grpSpLocks/>
                </p:cNvGrpSpPr>
                <p:nvPr/>
              </p:nvGrpSpPr>
              <p:grpSpPr bwMode="auto">
                <a:xfrm>
                  <a:off x="1800" y="1552"/>
                  <a:ext cx="496" cy="528"/>
                  <a:chOff x="2016" y="2000"/>
                  <a:chExt cx="496" cy="528"/>
                </a:xfrm>
              </p:grpSpPr>
              <p:sp>
                <p:nvSpPr>
                  <p:cNvPr id="45139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40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41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42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43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44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45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5112" name="Group 132"/>
                <p:cNvGrpSpPr>
                  <a:grpSpLocks/>
                </p:cNvGrpSpPr>
                <p:nvPr/>
              </p:nvGrpSpPr>
              <p:grpSpPr bwMode="auto">
                <a:xfrm>
                  <a:off x="1944" y="1584"/>
                  <a:ext cx="496" cy="528"/>
                  <a:chOff x="2016" y="2000"/>
                  <a:chExt cx="496" cy="528"/>
                </a:xfrm>
              </p:grpSpPr>
              <p:sp>
                <p:nvSpPr>
                  <p:cNvPr id="45131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32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33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34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35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36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37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38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5113" name="Group 141"/>
                <p:cNvGrpSpPr>
                  <a:grpSpLocks/>
                </p:cNvGrpSpPr>
                <p:nvPr/>
              </p:nvGrpSpPr>
              <p:grpSpPr bwMode="auto">
                <a:xfrm>
                  <a:off x="2048" y="1640"/>
                  <a:ext cx="496" cy="528"/>
                  <a:chOff x="2016" y="2000"/>
                  <a:chExt cx="496" cy="528"/>
                </a:xfrm>
              </p:grpSpPr>
              <p:sp>
                <p:nvSpPr>
                  <p:cNvPr id="45123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24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25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26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27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28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29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30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5114" name="Group 150"/>
                <p:cNvGrpSpPr>
                  <a:grpSpLocks/>
                </p:cNvGrpSpPr>
                <p:nvPr/>
              </p:nvGrpSpPr>
              <p:grpSpPr bwMode="auto">
                <a:xfrm>
                  <a:off x="2192" y="1672"/>
                  <a:ext cx="496" cy="528"/>
                  <a:chOff x="2016" y="2000"/>
                  <a:chExt cx="496" cy="528"/>
                </a:xfrm>
              </p:grpSpPr>
              <p:sp>
                <p:nvSpPr>
                  <p:cNvPr id="45115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16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17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18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19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20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21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22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  <p:grpSp>
            <p:nvGrpSpPr>
              <p:cNvPr id="40941" name="Group 159"/>
              <p:cNvGrpSpPr>
                <a:grpSpLocks/>
              </p:cNvGrpSpPr>
              <p:nvPr/>
            </p:nvGrpSpPr>
            <p:grpSpPr bwMode="auto">
              <a:xfrm>
                <a:off x="2288" y="2200"/>
                <a:ext cx="888" cy="648"/>
                <a:chOff x="2560" y="2264"/>
                <a:chExt cx="888" cy="648"/>
              </a:xfrm>
            </p:grpSpPr>
            <p:grpSp>
              <p:nvGrpSpPr>
                <p:cNvPr id="45075" name="Group 160"/>
                <p:cNvGrpSpPr>
                  <a:grpSpLocks/>
                </p:cNvGrpSpPr>
                <p:nvPr/>
              </p:nvGrpSpPr>
              <p:grpSpPr bwMode="auto">
                <a:xfrm>
                  <a:off x="2560" y="2264"/>
                  <a:ext cx="496" cy="528"/>
                  <a:chOff x="2016" y="2000"/>
                  <a:chExt cx="496" cy="528"/>
                </a:xfrm>
              </p:grpSpPr>
              <p:sp>
                <p:nvSpPr>
                  <p:cNvPr id="45103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04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05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06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07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08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09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10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5076" name="Group 169"/>
                <p:cNvGrpSpPr>
                  <a:grpSpLocks/>
                </p:cNvGrpSpPr>
                <p:nvPr/>
              </p:nvGrpSpPr>
              <p:grpSpPr bwMode="auto">
                <a:xfrm>
                  <a:off x="2704" y="2296"/>
                  <a:ext cx="496" cy="528"/>
                  <a:chOff x="2016" y="2000"/>
                  <a:chExt cx="496" cy="528"/>
                </a:xfrm>
              </p:grpSpPr>
              <p:sp>
                <p:nvSpPr>
                  <p:cNvPr id="45095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96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97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98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99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00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01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102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5077" name="Group 178"/>
                <p:cNvGrpSpPr>
                  <a:grpSpLocks/>
                </p:cNvGrpSpPr>
                <p:nvPr/>
              </p:nvGrpSpPr>
              <p:grpSpPr bwMode="auto">
                <a:xfrm>
                  <a:off x="2808" y="2352"/>
                  <a:ext cx="496" cy="528"/>
                  <a:chOff x="2016" y="2000"/>
                  <a:chExt cx="496" cy="528"/>
                </a:xfrm>
              </p:grpSpPr>
              <p:sp>
                <p:nvSpPr>
                  <p:cNvPr id="45087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88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89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90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91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92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93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94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5078" name="Group 187"/>
                <p:cNvGrpSpPr>
                  <a:grpSpLocks/>
                </p:cNvGrpSpPr>
                <p:nvPr/>
              </p:nvGrpSpPr>
              <p:grpSpPr bwMode="auto">
                <a:xfrm>
                  <a:off x="2952" y="2384"/>
                  <a:ext cx="496" cy="528"/>
                  <a:chOff x="2016" y="2000"/>
                  <a:chExt cx="496" cy="528"/>
                </a:xfrm>
              </p:grpSpPr>
              <p:sp>
                <p:nvSpPr>
                  <p:cNvPr id="45079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80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81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82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83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84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85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86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  <p:grpSp>
            <p:nvGrpSpPr>
              <p:cNvPr id="40942" name="Group 196"/>
              <p:cNvGrpSpPr>
                <a:grpSpLocks/>
              </p:cNvGrpSpPr>
              <p:nvPr/>
            </p:nvGrpSpPr>
            <p:grpSpPr bwMode="auto">
              <a:xfrm>
                <a:off x="2664" y="1736"/>
                <a:ext cx="888" cy="648"/>
                <a:chOff x="2608" y="1592"/>
                <a:chExt cx="888" cy="648"/>
              </a:xfrm>
            </p:grpSpPr>
            <p:grpSp>
              <p:nvGrpSpPr>
                <p:cNvPr id="40943" name="Group 197"/>
                <p:cNvGrpSpPr>
                  <a:grpSpLocks/>
                </p:cNvGrpSpPr>
                <p:nvPr/>
              </p:nvGrpSpPr>
              <p:grpSpPr bwMode="auto">
                <a:xfrm>
                  <a:off x="2608" y="1592"/>
                  <a:ext cx="496" cy="528"/>
                  <a:chOff x="2016" y="2000"/>
                  <a:chExt cx="496" cy="528"/>
                </a:xfrm>
              </p:grpSpPr>
              <p:sp>
                <p:nvSpPr>
                  <p:cNvPr id="45067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68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69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70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71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72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73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74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0944" name="Group 206"/>
                <p:cNvGrpSpPr>
                  <a:grpSpLocks/>
                </p:cNvGrpSpPr>
                <p:nvPr/>
              </p:nvGrpSpPr>
              <p:grpSpPr bwMode="auto">
                <a:xfrm>
                  <a:off x="2752" y="1624"/>
                  <a:ext cx="496" cy="528"/>
                  <a:chOff x="2016" y="2000"/>
                  <a:chExt cx="496" cy="528"/>
                </a:xfrm>
              </p:grpSpPr>
              <p:sp>
                <p:nvSpPr>
                  <p:cNvPr id="45059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60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61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62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63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64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6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6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0945" name="Group 215"/>
                <p:cNvGrpSpPr>
                  <a:grpSpLocks/>
                </p:cNvGrpSpPr>
                <p:nvPr/>
              </p:nvGrpSpPr>
              <p:grpSpPr bwMode="auto">
                <a:xfrm>
                  <a:off x="2840" y="1664"/>
                  <a:ext cx="496" cy="528"/>
                  <a:chOff x="2016" y="2000"/>
                  <a:chExt cx="496" cy="528"/>
                </a:xfrm>
              </p:grpSpPr>
              <p:sp>
                <p:nvSpPr>
                  <p:cNvPr id="40955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956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957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958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959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56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57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505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0946" name="Group 224"/>
                <p:cNvGrpSpPr>
                  <a:grpSpLocks/>
                </p:cNvGrpSpPr>
                <p:nvPr/>
              </p:nvGrpSpPr>
              <p:grpSpPr bwMode="auto">
                <a:xfrm>
                  <a:off x="3000" y="1712"/>
                  <a:ext cx="496" cy="528"/>
                  <a:chOff x="2016" y="2000"/>
                  <a:chExt cx="496" cy="528"/>
                </a:xfrm>
              </p:grpSpPr>
              <p:sp>
                <p:nvSpPr>
                  <p:cNvPr id="40947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948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949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950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951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952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953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954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40693" name="Group 233"/>
            <p:cNvGrpSpPr>
              <a:grpSpLocks/>
            </p:cNvGrpSpPr>
            <p:nvPr/>
          </p:nvGrpSpPr>
          <p:grpSpPr bwMode="auto">
            <a:xfrm>
              <a:off x="3703" y="1382"/>
              <a:ext cx="185" cy="74"/>
              <a:chOff x="1024" y="3264"/>
              <a:chExt cx="320" cy="296"/>
            </a:xfrm>
          </p:grpSpPr>
          <p:sp>
            <p:nvSpPr>
              <p:cNvPr id="40935" name="Rectangle 23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36" name="Rectangle 23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37" name="Rectangle 23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38" name="Rectangle 23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694" name="Group 238"/>
            <p:cNvGrpSpPr>
              <a:grpSpLocks/>
            </p:cNvGrpSpPr>
            <p:nvPr/>
          </p:nvGrpSpPr>
          <p:grpSpPr bwMode="auto">
            <a:xfrm>
              <a:off x="4152" y="1376"/>
              <a:ext cx="184" cy="73"/>
              <a:chOff x="1024" y="3264"/>
              <a:chExt cx="320" cy="296"/>
            </a:xfrm>
          </p:grpSpPr>
          <p:sp>
            <p:nvSpPr>
              <p:cNvPr id="40931" name="Rectangle 23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32" name="Rectangle 24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33" name="Rectangle 24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34" name="Rectangle 24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695" name="Group 243"/>
            <p:cNvGrpSpPr>
              <a:grpSpLocks/>
            </p:cNvGrpSpPr>
            <p:nvPr/>
          </p:nvGrpSpPr>
          <p:grpSpPr bwMode="auto">
            <a:xfrm>
              <a:off x="5005" y="1169"/>
              <a:ext cx="183" cy="73"/>
              <a:chOff x="1024" y="3264"/>
              <a:chExt cx="320" cy="296"/>
            </a:xfrm>
          </p:grpSpPr>
          <p:sp>
            <p:nvSpPr>
              <p:cNvPr id="40927" name="Rectangle 24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28" name="Rectangle 24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29" name="Rectangle 24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30" name="Rectangle 24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696" name="Group 248"/>
            <p:cNvGrpSpPr>
              <a:grpSpLocks/>
            </p:cNvGrpSpPr>
            <p:nvPr/>
          </p:nvGrpSpPr>
          <p:grpSpPr bwMode="auto">
            <a:xfrm>
              <a:off x="4528" y="1367"/>
              <a:ext cx="184" cy="73"/>
              <a:chOff x="1024" y="3264"/>
              <a:chExt cx="320" cy="296"/>
            </a:xfrm>
          </p:grpSpPr>
          <p:sp>
            <p:nvSpPr>
              <p:cNvPr id="40923" name="Rectangle 24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24" name="Rectangle 25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25" name="Rectangle 25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26" name="Rectangle 25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697" name="Group 253"/>
            <p:cNvGrpSpPr>
              <a:grpSpLocks/>
            </p:cNvGrpSpPr>
            <p:nvPr/>
          </p:nvGrpSpPr>
          <p:grpSpPr bwMode="auto">
            <a:xfrm>
              <a:off x="3176" y="1260"/>
              <a:ext cx="185" cy="73"/>
              <a:chOff x="1024" y="3264"/>
              <a:chExt cx="320" cy="296"/>
            </a:xfrm>
          </p:grpSpPr>
          <p:sp>
            <p:nvSpPr>
              <p:cNvPr id="40919" name="Rectangle 25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20" name="Rectangle 25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21" name="Rectangle 25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22" name="Rectangle 25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698" name="Group 258"/>
            <p:cNvGrpSpPr>
              <a:grpSpLocks/>
            </p:cNvGrpSpPr>
            <p:nvPr/>
          </p:nvGrpSpPr>
          <p:grpSpPr bwMode="auto">
            <a:xfrm>
              <a:off x="3158" y="1191"/>
              <a:ext cx="184" cy="73"/>
              <a:chOff x="1024" y="3264"/>
              <a:chExt cx="320" cy="296"/>
            </a:xfrm>
          </p:grpSpPr>
          <p:sp>
            <p:nvSpPr>
              <p:cNvPr id="40915" name="Rectangle 25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16" name="Rectangle 26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17" name="Rectangle 26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18" name="Rectangle 26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699" name="Group 263"/>
            <p:cNvGrpSpPr>
              <a:grpSpLocks/>
            </p:cNvGrpSpPr>
            <p:nvPr/>
          </p:nvGrpSpPr>
          <p:grpSpPr bwMode="auto">
            <a:xfrm>
              <a:off x="3323" y="1395"/>
              <a:ext cx="184" cy="73"/>
              <a:chOff x="1024" y="3264"/>
              <a:chExt cx="320" cy="296"/>
            </a:xfrm>
          </p:grpSpPr>
          <p:sp>
            <p:nvSpPr>
              <p:cNvPr id="40911" name="Rectangle 26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12" name="Rectangle 26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13" name="Rectangle 26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14" name="Rectangle 26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700" name="Group 268"/>
            <p:cNvGrpSpPr>
              <a:grpSpLocks/>
            </p:cNvGrpSpPr>
            <p:nvPr/>
          </p:nvGrpSpPr>
          <p:grpSpPr bwMode="auto">
            <a:xfrm>
              <a:off x="2799" y="1168"/>
              <a:ext cx="154" cy="61"/>
              <a:chOff x="428" y="2146"/>
              <a:chExt cx="268" cy="244"/>
            </a:xfrm>
          </p:grpSpPr>
          <p:sp>
            <p:nvSpPr>
              <p:cNvPr id="40902" name="Rectangle 269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03" name="Rectangle 270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04" name="Rectangle 271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05" name="Rectangle 272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06" name="Rectangle 273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07" name="Rectangle 274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08" name="Rectangle 275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09" name="Rectangle 276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10" name="Rectangle 277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701" name="Group 278"/>
            <p:cNvGrpSpPr>
              <a:grpSpLocks/>
            </p:cNvGrpSpPr>
            <p:nvPr/>
          </p:nvGrpSpPr>
          <p:grpSpPr bwMode="auto">
            <a:xfrm>
              <a:off x="2801" y="1232"/>
              <a:ext cx="154" cy="61"/>
              <a:chOff x="428" y="2146"/>
              <a:chExt cx="268" cy="244"/>
            </a:xfrm>
          </p:grpSpPr>
          <p:sp>
            <p:nvSpPr>
              <p:cNvPr id="40893" name="Rectangle 279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94" name="Rectangle 280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95" name="Rectangle 281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96" name="Rectangle 282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97" name="Rectangle 283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98" name="Rectangle 284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99" name="Rectangle 285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00" name="Rectangle 286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901" name="Rectangle 287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702" name="Rectangle 288"/>
            <p:cNvSpPr>
              <a:spLocks noChangeArrowheads="1"/>
            </p:cNvSpPr>
            <p:nvPr/>
          </p:nvSpPr>
          <p:spPr bwMode="auto">
            <a:xfrm>
              <a:off x="3017" y="1167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40703" name="Rectangle 289"/>
            <p:cNvSpPr>
              <a:spLocks noChangeArrowheads="1"/>
            </p:cNvSpPr>
            <p:nvPr/>
          </p:nvSpPr>
          <p:spPr bwMode="auto">
            <a:xfrm>
              <a:off x="3020" y="1229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grpSp>
          <p:nvGrpSpPr>
            <p:cNvPr id="40704" name="Group 290"/>
            <p:cNvGrpSpPr>
              <a:grpSpLocks/>
            </p:cNvGrpSpPr>
            <p:nvPr/>
          </p:nvGrpSpPr>
          <p:grpSpPr bwMode="auto">
            <a:xfrm>
              <a:off x="2932" y="1390"/>
              <a:ext cx="154" cy="61"/>
              <a:chOff x="428" y="2146"/>
              <a:chExt cx="268" cy="244"/>
            </a:xfrm>
          </p:grpSpPr>
          <p:sp>
            <p:nvSpPr>
              <p:cNvPr id="40884" name="Rectangle 29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85" name="Rectangle 29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86" name="Rectangle 29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87" name="Rectangle 29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88" name="Rectangle 29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89" name="Rectangle 29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90" name="Rectangle 29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91" name="Rectangle 29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92" name="Rectangle 29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705" name="Group 300"/>
            <p:cNvGrpSpPr>
              <a:grpSpLocks/>
            </p:cNvGrpSpPr>
            <p:nvPr/>
          </p:nvGrpSpPr>
          <p:grpSpPr bwMode="auto">
            <a:xfrm>
              <a:off x="2945" y="1465"/>
              <a:ext cx="155" cy="60"/>
              <a:chOff x="428" y="2146"/>
              <a:chExt cx="268" cy="244"/>
            </a:xfrm>
          </p:grpSpPr>
          <p:sp>
            <p:nvSpPr>
              <p:cNvPr id="40875" name="Rectangle 30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76" name="Rectangle 30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77" name="Rectangle 30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78" name="Rectangle 30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79" name="Rectangle 30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80" name="Rectangle 30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81" name="Rectangle 30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82" name="Rectangle 30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83" name="Rectangle 30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706" name="Rectangle 310"/>
            <p:cNvSpPr>
              <a:spLocks noChangeArrowheads="1"/>
            </p:cNvSpPr>
            <p:nvPr/>
          </p:nvSpPr>
          <p:spPr bwMode="auto">
            <a:xfrm>
              <a:off x="3127" y="1431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grpSp>
          <p:nvGrpSpPr>
            <p:cNvPr id="40707" name="Group 311"/>
            <p:cNvGrpSpPr>
              <a:grpSpLocks/>
            </p:cNvGrpSpPr>
            <p:nvPr/>
          </p:nvGrpSpPr>
          <p:grpSpPr bwMode="auto">
            <a:xfrm>
              <a:off x="3466" y="1524"/>
              <a:ext cx="155" cy="60"/>
              <a:chOff x="428" y="2146"/>
              <a:chExt cx="268" cy="244"/>
            </a:xfrm>
          </p:grpSpPr>
          <p:sp>
            <p:nvSpPr>
              <p:cNvPr id="40866" name="Rectangle 312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67" name="Rectangle 313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68" name="Rectangle 314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69" name="Rectangle 315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70" name="Rectangle 316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71" name="Rectangle 317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72" name="Rectangle 318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73" name="Rectangle 319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74" name="Rectangle 320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708" name="Rectangle 321"/>
            <p:cNvSpPr>
              <a:spLocks noChangeArrowheads="1"/>
            </p:cNvSpPr>
            <p:nvPr/>
          </p:nvSpPr>
          <p:spPr bwMode="auto">
            <a:xfrm>
              <a:off x="3680" y="1471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grpSp>
          <p:nvGrpSpPr>
            <p:cNvPr id="40709" name="Group 322"/>
            <p:cNvGrpSpPr>
              <a:grpSpLocks/>
            </p:cNvGrpSpPr>
            <p:nvPr/>
          </p:nvGrpSpPr>
          <p:grpSpPr bwMode="auto">
            <a:xfrm>
              <a:off x="4133" y="1520"/>
              <a:ext cx="153" cy="41"/>
              <a:chOff x="2378" y="3784"/>
              <a:chExt cx="268" cy="166"/>
            </a:xfrm>
          </p:grpSpPr>
          <p:sp>
            <p:nvSpPr>
              <p:cNvPr id="40860" name="Rectangle 323"/>
              <p:cNvSpPr>
                <a:spLocks noChangeArrowheads="1"/>
              </p:cNvSpPr>
              <p:nvPr/>
            </p:nvSpPr>
            <p:spPr bwMode="auto">
              <a:xfrm>
                <a:off x="2582" y="379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61" name="Rectangle 324"/>
              <p:cNvSpPr>
                <a:spLocks noChangeArrowheads="1"/>
              </p:cNvSpPr>
              <p:nvPr/>
            </p:nvSpPr>
            <p:spPr bwMode="auto">
              <a:xfrm>
                <a:off x="2486" y="378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62" name="Rectangle 325"/>
              <p:cNvSpPr>
                <a:spLocks noChangeArrowheads="1"/>
              </p:cNvSpPr>
              <p:nvPr/>
            </p:nvSpPr>
            <p:spPr bwMode="auto">
              <a:xfrm>
                <a:off x="2576" y="387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63" name="Rectangle 326"/>
              <p:cNvSpPr>
                <a:spLocks noChangeArrowheads="1"/>
              </p:cNvSpPr>
              <p:nvPr/>
            </p:nvSpPr>
            <p:spPr bwMode="auto">
              <a:xfrm>
                <a:off x="2480" y="386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64" name="Rectangle 327"/>
              <p:cNvSpPr>
                <a:spLocks noChangeArrowheads="1"/>
              </p:cNvSpPr>
              <p:nvPr/>
            </p:nvSpPr>
            <p:spPr bwMode="auto">
              <a:xfrm>
                <a:off x="2384" y="380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65" name="Rectangle 328"/>
              <p:cNvSpPr>
                <a:spLocks noChangeArrowheads="1"/>
              </p:cNvSpPr>
              <p:nvPr/>
            </p:nvSpPr>
            <p:spPr bwMode="auto">
              <a:xfrm>
                <a:off x="2378" y="388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710" name="Rectangle 329"/>
            <p:cNvSpPr>
              <a:spLocks noChangeArrowheads="1"/>
            </p:cNvSpPr>
            <p:nvPr/>
          </p:nvSpPr>
          <p:spPr bwMode="auto">
            <a:xfrm>
              <a:off x="4173" y="1470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grpSp>
          <p:nvGrpSpPr>
            <p:cNvPr id="40711" name="Group 330"/>
            <p:cNvGrpSpPr>
              <a:grpSpLocks/>
            </p:cNvGrpSpPr>
            <p:nvPr/>
          </p:nvGrpSpPr>
          <p:grpSpPr bwMode="auto">
            <a:xfrm>
              <a:off x="4502" y="1510"/>
              <a:ext cx="154" cy="60"/>
              <a:chOff x="428" y="2146"/>
              <a:chExt cx="268" cy="244"/>
            </a:xfrm>
          </p:grpSpPr>
          <p:sp>
            <p:nvSpPr>
              <p:cNvPr id="40851" name="Rectangle 33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52" name="Rectangle 33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53" name="Rectangle 33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54" name="Rectangle 33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55" name="Rectangle 33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56" name="Rectangle 33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57" name="Rectangle 33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58" name="Rectangle 33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59" name="Rectangle 33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712" name="Group 340"/>
            <p:cNvGrpSpPr>
              <a:grpSpLocks/>
            </p:cNvGrpSpPr>
            <p:nvPr/>
          </p:nvGrpSpPr>
          <p:grpSpPr bwMode="auto">
            <a:xfrm>
              <a:off x="4689" y="1540"/>
              <a:ext cx="155" cy="61"/>
              <a:chOff x="428" y="2146"/>
              <a:chExt cx="268" cy="244"/>
            </a:xfrm>
          </p:grpSpPr>
          <p:sp>
            <p:nvSpPr>
              <p:cNvPr id="40842" name="Rectangle 34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43" name="Rectangle 34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44" name="Rectangle 34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45" name="Rectangle 34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46" name="Rectangle 34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47" name="Rectangle 34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48" name="Rectangle 34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49" name="Rectangle 34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50" name="Rectangle 34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713" name="Rectangle 350"/>
            <p:cNvSpPr>
              <a:spLocks noChangeArrowheads="1"/>
            </p:cNvSpPr>
            <p:nvPr/>
          </p:nvSpPr>
          <p:spPr bwMode="auto">
            <a:xfrm>
              <a:off x="4625" y="1455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40714" name="Rectangle 351"/>
            <p:cNvSpPr>
              <a:spLocks noChangeArrowheads="1"/>
            </p:cNvSpPr>
            <p:nvPr/>
          </p:nvSpPr>
          <p:spPr bwMode="auto">
            <a:xfrm>
              <a:off x="5229" y="1187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grpSp>
          <p:nvGrpSpPr>
            <p:cNvPr id="40715" name="Group 352"/>
            <p:cNvGrpSpPr>
              <a:grpSpLocks/>
            </p:cNvGrpSpPr>
            <p:nvPr/>
          </p:nvGrpSpPr>
          <p:grpSpPr bwMode="auto">
            <a:xfrm>
              <a:off x="5250" y="1298"/>
              <a:ext cx="155" cy="60"/>
              <a:chOff x="428" y="2146"/>
              <a:chExt cx="268" cy="244"/>
            </a:xfrm>
          </p:grpSpPr>
          <p:sp>
            <p:nvSpPr>
              <p:cNvPr id="40833" name="Rectangle 353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34" name="Rectangle 354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35" name="Rectangle 355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36" name="Rectangle 356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37" name="Rectangle 357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38" name="Rectangle 358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39" name="Rectangle 359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40" name="Rectangle 360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41" name="Rectangle 361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716" name="Group 362"/>
            <p:cNvGrpSpPr>
              <a:grpSpLocks/>
            </p:cNvGrpSpPr>
            <p:nvPr/>
          </p:nvGrpSpPr>
          <p:grpSpPr bwMode="auto">
            <a:xfrm>
              <a:off x="5230" y="1408"/>
              <a:ext cx="154" cy="61"/>
              <a:chOff x="428" y="2146"/>
              <a:chExt cx="268" cy="244"/>
            </a:xfrm>
          </p:grpSpPr>
          <p:sp>
            <p:nvSpPr>
              <p:cNvPr id="40824" name="Rectangle 363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25" name="Rectangle 364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26" name="Rectangle 365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27" name="Rectangle 366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28" name="Rectangle 367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29" name="Rectangle 368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30" name="Rectangle 369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31" name="Rectangle 370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32" name="Rectangle 371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717" name="Rectangle 372"/>
            <p:cNvSpPr>
              <a:spLocks noChangeArrowheads="1"/>
            </p:cNvSpPr>
            <p:nvPr/>
          </p:nvSpPr>
          <p:spPr bwMode="auto">
            <a:xfrm>
              <a:off x="5115" y="1344"/>
              <a:ext cx="93" cy="4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40718" name="Rectangle 373"/>
            <p:cNvSpPr>
              <a:spLocks noChangeArrowheads="1"/>
            </p:cNvSpPr>
            <p:nvPr/>
          </p:nvSpPr>
          <p:spPr bwMode="auto">
            <a:xfrm>
              <a:off x="5094" y="1401"/>
              <a:ext cx="94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grpSp>
          <p:nvGrpSpPr>
            <p:cNvPr id="40719" name="Group 374"/>
            <p:cNvGrpSpPr>
              <a:grpSpLocks/>
            </p:cNvGrpSpPr>
            <p:nvPr/>
          </p:nvGrpSpPr>
          <p:grpSpPr bwMode="auto">
            <a:xfrm>
              <a:off x="5171" y="1035"/>
              <a:ext cx="155" cy="60"/>
              <a:chOff x="428" y="2146"/>
              <a:chExt cx="268" cy="244"/>
            </a:xfrm>
          </p:grpSpPr>
          <p:sp>
            <p:nvSpPr>
              <p:cNvPr id="40815" name="Rectangle 375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16" name="Rectangle 376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17" name="Rectangle 377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18" name="Rectangle 378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19" name="Rectangle 379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20" name="Rectangle 380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21" name="Rectangle 381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22" name="Rectangle 382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23" name="Rectangle 383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720" name="Rectangle 384"/>
            <p:cNvSpPr>
              <a:spLocks noChangeArrowheads="1"/>
            </p:cNvSpPr>
            <p:nvPr/>
          </p:nvSpPr>
          <p:spPr bwMode="auto">
            <a:xfrm>
              <a:off x="5025" y="1071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grpSp>
          <p:nvGrpSpPr>
            <p:cNvPr id="40721" name="Group 385"/>
            <p:cNvGrpSpPr>
              <a:grpSpLocks/>
            </p:cNvGrpSpPr>
            <p:nvPr/>
          </p:nvGrpSpPr>
          <p:grpSpPr bwMode="auto">
            <a:xfrm>
              <a:off x="5030" y="933"/>
              <a:ext cx="154" cy="61"/>
              <a:chOff x="428" y="2146"/>
              <a:chExt cx="268" cy="244"/>
            </a:xfrm>
          </p:grpSpPr>
          <p:sp>
            <p:nvSpPr>
              <p:cNvPr id="40806" name="Rectangle 38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07" name="Rectangle 38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08" name="Rectangle 38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09" name="Rectangle 38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10" name="Rectangle 39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11" name="Rectangle 39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12" name="Rectangle 39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13" name="Rectangle 39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14" name="Rectangle 39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722" name="Group 395"/>
            <p:cNvGrpSpPr>
              <a:grpSpLocks/>
            </p:cNvGrpSpPr>
            <p:nvPr/>
          </p:nvGrpSpPr>
          <p:grpSpPr bwMode="auto">
            <a:xfrm>
              <a:off x="3328" y="911"/>
              <a:ext cx="155" cy="61"/>
              <a:chOff x="428" y="2146"/>
              <a:chExt cx="268" cy="244"/>
            </a:xfrm>
          </p:grpSpPr>
          <p:sp>
            <p:nvSpPr>
              <p:cNvPr id="40797" name="Rectangle 39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98" name="Rectangle 39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99" name="Rectangle 39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00" name="Rectangle 39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01" name="Rectangle 40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02" name="Rectangle 40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03" name="Rectangle 40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04" name="Rectangle 40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805" name="Rectangle 40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723" name="Group 405"/>
            <p:cNvGrpSpPr>
              <a:grpSpLocks/>
            </p:cNvGrpSpPr>
            <p:nvPr/>
          </p:nvGrpSpPr>
          <p:grpSpPr bwMode="auto">
            <a:xfrm>
              <a:off x="3087" y="996"/>
              <a:ext cx="154" cy="60"/>
              <a:chOff x="428" y="2146"/>
              <a:chExt cx="268" cy="244"/>
            </a:xfrm>
          </p:grpSpPr>
          <p:sp>
            <p:nvSpPr>
              <p:cNvPr id="40788" name="Rectangle 40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89" name="Rectangle 40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90" name="Rectangle 40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91" name="Rectangle 40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92" name="Rectangle 41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93" name="Rectangle 41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94" name="Rectangle 41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95" name="Rectangle 41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96" name="Rectangle 41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724" name="Group 415"/>
            <p:cNvGrpSpPr>
              <a:grpSpLocks/>
            </p:cNvGrpSpPr>
            <p:nvPr/>
          </p:nvGrpSpPr>
          <p:grpSpPr bwMode="auto">
            <a:xfrm>
              <a:off x="3136" y="1499"/>
              <a:ext cx="153" cy="61"/>
              <a:chOff x="428" y="2146"/>
              <a:chExt cx="268" cy="244"/>
            </a:xfrm>
          </p:grpSpPr>
          <p:sp>
            <p:nvSpPr>
              <p:cNvPr id="40779" name="Rectangle 41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80" name="Rectangle 41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81" name="Rectangle 41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82" name="Rectangle 41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83" name="Rectangle 42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84" name="Rectangle 42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85" name="Rectangle 42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86" name="Rectangle 42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87" name="Rectangle 42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725" name="Rectangle 425"/>
            <p:cNvSpPr>
              <a:spLocks noChangeArrowheads="1"/>
            </p:cNvSpPr>
            <p:nvPr/>
          </p:nvSpPr>
          <p:spPr bwMode="auto">
            <a:xfrm>
              <a:off x="4915" y="995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40726" name="Rectangle 426"/>
            <p:cNvSpPr>
              <a:spLocks noChangeArrowheads="1"/>
            </p:cNvSpPr>
            <p:nvPr/>
          </p:nvSpPr>
          <p:spPr bwMode="auto">
            <a:xfrm>
              <a:off x="3258" y="1038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grpSp>
          <p:nvGrpSpPr>
            <p:cNvPr id="40727" name="Group 427"/>
            <p:cNvGrpSpPr>
              <a:grpSpLocks/>
            </p:cNvGrpSpPr>
            <p:nvPr/>
          </p:nvGrpSpPr>
          <p:grpSpPr bwMode="auto">
            <a:xfrm>
              <a:off x="5227" y="1473"/>
              <a:ext cx="153" cy="60"/>
              <a:chOff x="428" y="2146"/>
              <a:chExt cx="268" cy="244"/>
            </a:xfrm>
          </p:grpSpPr>
          <p:sp>
            <p:nvSpPr>
              <p:cNvPr id="40770" name="Rectangle 428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71" name="Rectangle 429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72" name="Rectangle 430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73" name="Rectangle 431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74" name="Rectangle 432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75" name="Rectangle 433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76" name="Rectangle 434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77" name="Rectangle 435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78" name="Rectangle 436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728" name="Group 437"/>
            <p:cNvGrpSpPr>
              <a:grpSpLocks/>
            </p:cNvGrpSpPr>
            <p:nvPr/>
          </p:nvGrpSpPr>
          <p:grpSpPr bwMode="auto">
            <a:xfrm>
              <a:off x="5357" y="1179"/>
              <a:ext cx="155" cy="60"/>
              <a:chOff x="428" y="2146"/>
              <a:chExt cx="268" cy="244"/>
            </a:xfrm>
          </p:grpSpPr>
          <p:sp>
            <p:nvSpPr>
              <p:cNvPr id="40761" name="Rectangle 438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62" name="Rectangle 439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63" name="Rectangle 440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64" name="Rectangle 441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65" name="Rectangle 442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66" name="Rectangle 443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67" name="Rectangle 444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68" name="Rectangle 445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69" name="Rectangle 446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729" name="Text Box 447"/>
            <p:cNvSpPr txBox="1">
              <a:spLocks noChangeArrowheads="1"/>
            </p:cNvSpPr>
            <p:nvPr/>
          </p:nvSpPr>
          <p:spPr bwMode="auto">
            <a:xfrm>
              <a:off x="4601" y="1105"/>
              <a:ext cx="51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r>
                <a:rPr lang="en-US" sz="900" b="1">
                  <a:solidFill>
                    <a:schemeClr val="hlink"/>
                  </a:solidFill>
                  <a:latin typeface="Arial Narrow" pitchFamily="34" charset="0"/>
                </a:rPr>
                <a:t>Clusters</a:t>
              </a:r>
            </a:p>
          </p:txBody>
        </p:sp>
        <p:sp>
          <p:nvSpPr>
            <p:cNvPr id="40730" name="Text Box 448"/>
            <p:cNvSpPr txBox="1">
              <a:spLocks noChangeArrowheads="1"/>
            </p:cNvSpPr>
            <p:nvPr/>
          </p:nvSpPr>
          <p:spPr bwMode="auto">
            <a:xfrm>
              <a:off x="4380" y="854"/>
              <a:ext cx="81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r>
                <a:rPr lang="en-US" sz="900" b="1">
                  <a:solidFill>
                    <a:schemeClr val="hlink"/>
                  </a:solidFill>
                  <a:latin typeface="Arial Narrow" pitchFamily="34" charset="0"/>
                </a:rPr>
                <a:t>Massive Cluster</a:t>
              </a:r>
            </a:p>
          </p:txBody>
        </p:sp>
        <p:grpSp>
          <p:nvGrpSpPr>
            <p:cNvPr id="40731" name="Group 449"/>
            <p:cNvGrpSpPr>
              <a:grpSpLocks/>
            </p:cNvGrpSpPr>
            <p:nvPr/>
          </p:nvGrpSpPr>
          <p:grpSpPr bwMode="auto">
            <a:xfrm>
              <a:off x="3324" y="987"/>
              <a:ext cx="1708" cy="431"/>
              <a:chOff x="1450" y="1101"/>
              <a:chExt cx="2970" cy="997"/>
            </a:xfrm>
          </p:grpSpPr>
          <p:sp>
            <p:nvSpPr>
              <p:cNvPr id="40732" name="Oval 450"/>
              <p:cNvSpPr>
                <a:spLocks noChangeArrowheads="1"/>
              </p:cNvSpPr>
              <p:nvPr/>
            </p:nvSpPr>
            <p:spPr bwMode="auto">
              <a:xfrm>
                <a:off x="1984" y="1682"/>
                <a:ext cx="1760" cy="119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r>
                  <a:rPr lang="en-US" sz="1200">
                    <a:solidFill>
                      <a:schemeClr val="hlink"/>
                    </a:solidFill>
                    <a:latin typeface="Arial Narrow" pitchFamily="34" charset="0"/>
                  </a:rPr>
                  <a:t>Gigabit Ethernet</a:t>
                </a:r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40733" name="Line 451"/>
              <p:cNvSpPr>
                <a:spLocks noChangeShapeType="1"/>
              </p:cNvSpPr>
              <p:nvPr/>
            </p:nvSpPr>
            <p:spPr bwMode="auto">
              <a:xfrm>
                <a:off x="2104" y="1471"/>
                <a:ext cx="0" cy="23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34" name="Line 452"/>
              <p:cNvSpPr>
                <a:spLocks noChangeShapeType="1"/>
              </p:cNvSpPr>
              <p:nvPr/>
            </p:nvSpPr>
            <p:spPr bwMode="auto">
              <a:xfrm>
                <a:off x="2232" y="1485"/>
                <a:ext cx="0" cy="22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35" name="Line 453"/>
              <p:cNvSpPr>
                <a:spLocks noChangeShapeType="1"/>
              </p:cNvSpPr>
              <p:nvPr/>
            </p:nvSpPr>
            <p:spPr bwMode="auto">
              <a:xfrm flipH="1">
                <a:off x="2360" y="1512"/>
                <a:ext cx="0" cy="17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36" name="Line 454"/>
              <p:cNvSpPr>
                <a:spLocks noChangeShapeType="1"/>
              </p:cNvSpPr>
              <p:nvPr/>
            </p:nvSpPr>
            <p:spPr bwMode="auto">
              <a:xfrm>
                <a:off x="2472" y="1531"/>
                <a:ext cx="0" cy="15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37" name="Line 455"/>
              <p:cNvSpPr>
                <a:spLocks noChangeShapeType="1"/>
              </p:cNvSpPr>
              <p:nvPr/>
            </p:nvSpPr>
            <p:spPr bwMode="auto">
              <a:xfrm>
                <a:off x="2560" y="1590"/>
                <a:ext cx="0" cy="10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38" name="Line 456"/>
              <p:cNvSpPr>
                <a:spLocks noChangeShapeType="1"/>
              </p:cNvSpPr>
              <p:nvPr/>
            </p:nvSpPr>
            <p:spPr bwMode="auto">
              <a:xfrm>
                <a:off x="2680" y="1599"/>
                <a:ext cx="0" cy="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39" name="Line 457"/>
              <p:cNvSpPr>
                <a:spLocks noChangeShapeType="1"/>
              </p:cNvSpPr>
              <p:nvPr/>
            </p:nvSpPr>
            <p:spPr bwMode="auto">
              <a:xfrm>
                <a:off x="2808" y="1636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40" name="Line 458"/>
              <p:cNvSpPr>
                <a:spLocks noChangeShapeType="1"/>
              </p:cNvSpPr>
              <p:nvPr/>
            </p:nvSpPr>
            <p:spPr bwMode="auto">
              <a:xfrm>
                <a:off x="2944" y="1650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41" name="Line 459"/>
              <p:cNvSpPr>
                <a:spLocks noChangeShapeType="1"/>
              </p:cNvSpPr>
              <p:nvPr/>
            </p:nvSpPr>
            <p:spPr bwMode="auto">
              <a:xfrm>
                <a:off x="3168" y="1567"/>
                <a:ext cx="0" cy="11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42" name="Line 460"/>
              <p:cNvSpPr>
                <a:spLocks noChangeShapeType="1"/>
              </p:cNvSpPr>
              <p:nvPr/>
            </p:nvSpPr>
            <p:spPr bwMode="auto">
              <a:xfrm>
                <a:off x="3312" y="1480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43" name="Line 461"/>
              <p:cNvSpPr>
                <a:spLocks noChangeShapeType="1"/>
              </p:cNvSpPr>
              <p:nvPr/>
            </p:nvSpPr>
            <p:spPr bwMode="auto">
              <a:xfrm>
                <a:off x="3448" y="1352"/>
                <a:ext cx="0" cy="34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44" name="Line 462"/>
              <p:cNvSpPr>
                <a:spLocks noChangeShapeType="1"/>
              </p:cNvSpPr>
              <p:nvPr/>
            </p:nvSpPr>
            <p:spPr bwMode="auto">
              <a:xfrm>
                <a:off x="3640" y="1237"/>
                <a:ext cx="0" cy="48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45" name="Oval 463"/>
              <p:cNvSpPr>
                <a:spLocks noChangeArrowheads="1"/>
              </p:cNvSpPr>
              <p:nvPr/>
            </p:nvSpPr>
            <p:spPr bwMode="auto">
              <a:xfrm rot="2527473">
                <a:off x="1450" y="1533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46" name="Oval 464"/>
              <p:cNvSpPr>
                <a:spLocks noChangeArrowheads="1"/>
              </p:cNvSpPr>
              <p:nvPr/>
            </p:nvSpPr>
            <p:spPr bwMode="auto">
              <a:xfrm rot="2527473">
                <a:off x="1450" y="2006"/>
                <a:ext cx="71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47" name="Oval 465"/>
              <p:cNvSpPr>
                <a:spLocks noChangeArrowheads="1"/>
              </p:cNvSpPr>
              <p:nvPr/>
            </p:nvSpPr>
            <p:spPr bwMode="auto">
              <a:xfrm rot="2527473">
                <a:off x="2114" y="1991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48" name="Oval 466"/>
              <p:cNvSpPr>
                <a:spLocks noChangeArrowheads="1"/>
              </p:cNvSpPr>
              <p:nvPr/>
            </p:nvSpPr>
            <p:spPr bwMode="auto">
              <a:xfrm rot="2527473">
                <a:off x="2884" y="1973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49" name="Oval 467"/>
              <p:cNvSpPr>
                <a:spLocks noChangeArrowheads="1"/>
              </p:cNvSpPr>
              <p:nvPr/>
            </p:nvSpPr>
            <p:spPr bwMode="auto">
              <a:xfrm rot="2527473">
                <a:off x="1500" y="1829"/>
                <a:ext cx="64" cy="91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50" name="Oval 468"/>
              <p:cNvSpPr>
                <a:spLocks noChangeArrowheads="1"/>
              </p:cNvSpPr>
              <p:nvPr/>
            </p:nvSpPr>
            <p:spPr bwMode="auto">
              <a:xfrm rot="2527473">
                <a:off x="3560" y="1951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51" name="Oval 469"/>
              <p:cNvSpPr>
                <a:spLocks noChangeArrowheads="1"/>
              </p:cNvSpPr>
              <p:nvPr/>
            </p:nvSpPr>
            <p:spPr bwMode="auto">
              <a:xfrm rot="2527473">
                <a:off x="4152" y="1834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52" name="Oval 470"/>
              <p:cNvSpPr>
                <a:spLocks noChangeArrowheads="1"/>
              </p:cNvSpPr>
              <p:nvPr/>
            </p:nvSpPr>
            <p:spPr bwMode="auto">
              <a:xfrm rot="2527473">
                <a:off x="4356" y="1485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753" name="Line 471"/>
              <p:cNvSpPr>
                <a:spLocks noChangeShapeType="1"/>
              </p:cNvSpPr>
              <p:nvPr/>
            </p:nvSpPr>
            <p:spPr bwMode="auto">
              <a:xfrm>
                <a:off x="1522" y="1578"/>
                <a:ext cx="510" cy="1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4" name="Line 472"/>
              <p:cNvSpPr>
                <a:spLocks noChangeShapeType="1"/>
              </p:cNvSpPr>
              <p:nvPr/>
            </p:nvSpPr>
            <p:spPr bwMode="auto">
              <a:xfrm flipV="1">
                <a:off x="1546" y="1781"/>
                <a:ext cx="654" cy="25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5" name="Line 473"/>
              <p:cNvSpPr>
                <a:spLocks noChangeShapeType="1"/>
              </p:cNvSpPr>
              <p:nvPr/>
            </p:nvSpPr>
            <p:spPr bwMode="auto">
              <a:xfrm flipV="1">
                <a:off x="2188" y="1791"/>
                <a:ext cx="228" cy="2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6" name="Line 474"/>
              <p:cNvSpPr>
                <a:spLocks noChangeShapeType="1"/>
              </p:cNvSpPr>
              <p:nvPr/>
            </p:nvSpPr>
            <p:spPr bwMode="auto">
              <a:xfrm flipH="1" flipV="1">
                <a:off x="2818" y="1798"/>
                <a:ext cx="108" cy="20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7" name="Line 475"/>
              <p:cNvSpPr>
                <a:spLocks noChangeShapeType="1"/>
              </p:cNvSpPr>
              <p:nvPr/>
            </p:nvSpPr>
            <p:spPr bwMode="auto">
              <a:xfrm flipH="1" flipV="1">
                <a:off x="3388" y="1784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8" name="Line 476"/>
              <p:cNvSpPr>
                <a:spLocks noChangeShapeType="1"/>
              </p:cNvSpPr>
              <p:nvPr/>
            </p:nvSpPr>
            <p:spPr bwMode="auto">
              <a:xfrm flipH="1" flipV="1">
                <a:off x="3706" y="1743"/>
                <a:ext cx="462" cy="12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9" name="Line 477"/>
              <p:cNvSpPr>
                <a:spLocks noChangeShapeType="1"/>
              </p:cNvSpPr>
              <p:nvPr/>
            </p:nvSpPr>
            <p:spPr bwMode="auto">
              <a:xfrm flipH="1">
                <a:off x="3694" y="1540"/>
                <a:ext cx="648" cy="17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0" name="Line 478"/>
              <p:cNvSpPr>
                <a:spLocks noChangeShapeType="1"/>
              </p:cNvSpPr>
              <p:nvPr/>
            </p:nvSpPr>
            <p:spPr bwMode="auto">
              <a:xfrm>
                <a:off x="1500" y="1101"/>
                <a:ext cx="582" cy="62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6" name="Oval 475"/>
          <p:cNvSpPr/>
          <p:nvPr/>
        </p:nvSpPr>
        <p:spPr bwMode="auto">
          <a:xfrm>
            <a:off x="2286000" y="5605463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477" name="Oval 476"/>
          <p:cNvSpPr/>
          <p:nvPr/>
        </p:nvSpPr>
        <p:spPr bwMode="auto">
          <a:xfrm>
            <a:off x="4233863" y="3581400"/>
            <a:ext cx="1938337" cy="1295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478" name="Cloud 477"/>
          <p:cNvSpPr/>
          <p:nvPr/>
        </p:nvSpPr>
        <p:spPr bwMode="auto">
          <a:xfrm>
            <a:off x="114300" y="1014413"/>
            <a:ext cx="3481388" cy="2490787"/>
          </a:xfrm>
          <a:prstGeom prst="cloud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grpSp>
        <p:nvGrpSpPr>
          <p:cNvPr id="39950" name="Group 17"/>
          <p:cNvGrpSpPr>
            <a:grpSpLocks/>
          </p:cNvGrpSpPr>
          <p:nvPr/>
        </p:nvGrpSpPr>
        <p:grpSpPr bwMode="auto">
          <a:xfrm>
            <a:off x="403225" y="1601788"/>
            <a:ext cx="2978150" cy="1228725"/>
            <a:chOff x="2796" y="854"/>
            <a:chExt cx="2716" cy="1121"/>
          </a:xfrm>
        </p:grpSpPr>
        <p:grpSp>
          <p:nvGrpSpPr>
            <p:cNvPr id="40221" name="Group 18"/>
            <p:cNvGrpSpPr>
              <a:grpSpLocks/>
            </p:cNvGrpSpPr>
            <p:nvPr/>
          </p:nvGrpSpPr>
          <p:grpSpPr bwMode="auto">
            <a:xfrm>
              <a:off x="3227" y="1844"/>
              <a:ext cx="513" cy="131"/>
              <a:chOff x="2201" y="2688"/>
              <a:chExt cx="1946" cy="577"/>
            </a:xfrm>
          </p:grpSpPr>
          <p:sp>
            <p:nvSpPr>
              <p:cNvPr id="40669" name="AutoShape 19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70" name="AutoShape 20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71" name="AutoShape 21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72" name="AutoShape 22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73" name="AutoShape 23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74" name="AutoShape 24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75" name="AutoShape 25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76" name="AutoShape 26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77" name="AutoShape 27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78" name="AutoShape 28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79" name="AutoShape 29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80" name="AutoShape 30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81" name="AutoShape 31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22" name="Group 32"/>
            <p:cNvGrpSpPr>
              <a:grpSpLocks/>
            </p:cNvGrpSpPr>
            <p:nvPr/>
          </p:nvGrpSpPr>
          <p:grpSpPr bwMode="auto">
            <a:xfrm>
              <a:off x="3899" y="1843"/>
              <a:ext cx="513" cy="131"/>
              <a:chOff x="2201" y="2688"/>
              <a:chExt cx="1946" cy="577"/>
            </a:xfrm>
          </p:grpSpPr>
          <p:sp>
            <p:nvSpPr>
              <p:cNvPr id="40656" name="AutoShape 33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57" name="AutoShape 34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58" name="AutoShape 35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59" name="AutoShape 36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60" name="AutoShape 37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61" name="AutoShape 38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62" name="AutoShape 39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63" name="AutoShape 40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64" name="AutoShape 41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65" name="AutoShape 42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66" name="AutoShape 43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67" name="AutoShape 44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68" name="AutoShape 45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23" name="Group 46"/>
            <p:cNvGrpSpPr>
              <a:grpSpLocks/>
            </p:cNvGrpSpPr>
            <p:nvPr/>
          </p:nvGrpSpPr>
          <p:grpSpPr bwMode="auto">
            <a:xfrm>
              <a:off x="4503" y="1773"/>
              <a:ext cx="513" cy="132"/>
              <a:chOff x="2201" y="2688"/>
              <a:chExt cx="1946" cy="577"/>
            </a:xfrm>
          </p:grpSpPr>
          <p:sp>
            <p:nvSpPr>
              <p:cNvPr id="40643" name="AutoShape 47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44" name="AutoShape 48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45" name="AutoShape 49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46" name="AutoShape 50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47" name="AutoShape 51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48" name="AutoShape 52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49" name="AutoShape 53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50" name="AutoShape 54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51" name="AutoShape 55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52" name="AutoShape 56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53" name="AutoShape 57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54" name="AutoShape 58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55" name="AutoShape 59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224" name="Line 60"/>
            <p:cNvSpPr>
              <a:spLocks noChangeShapeType="1"/>
            </p:cNvSpPr>
            <p:nvPr/>
          </p:nvSpPr>
          <p:spPr bwMode="auto">
            <a:xfrm flipH="1">
              <a:off x="3290" y="1425"/>
              <a:ext cx="831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5" name="Line 61"/>
            <p:cNvSpPr>
              <a:spLocks noChangeShapeType="1"/>
            </p:cNvSpPr>
            <p:nvPr/>
          </p:nvSpPr>
          <p:spPr bwMode="auto">
            <a:xfrm flipH="1">
              <a:off x="3659" y="1431"/>
              <a:ext cx="460" cy="4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6" name="Line 62"/>
            <p:cNvSpPr>
              <a:spLocks noChangeShapeType="1"/>
            </p:cNvSpPr>
            <p:nvPr/>
          </p:nvSpPr>
          <p:spPr bwMode="auto">
            <a:xfrm flipH="1">
              <a:off x="3921" y="1545"/>
              <a:ext cx="277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7" name="Line 63"/>
            <p:cNvSpPr>
              <a:spLocks noChangeShapeType="1"/>
            </p:cNvSpPr>
            <p:nvPr/>
          </p:nvSpPr>
          <p:spPr bwMode="auto">
            <a:xfrm>
              <a:off x="4195" y="1551"/>
              <a:ext cx="147" cy="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228" name="Group 64"/>
            <p:cNvGrpSpPr>
              <a:grpSpLocks/>
            </p:cNvGrpSpPr>
            <p:nvPr/>
          </p:nvGrpSpPr>
          <p:grpSpPr bwMode="auto">
            <a:xfrm>
              <a:off x="2796" y="1732"/>
              <a:ext cx="513" cy="132"/>
              <a:chOff x="2201" y="2688"/>
              <a:chExt cx="1946" cy="577"/>
            </a:xfrm>
          </p:grpSpPr>
          <p:sp>
            <p:nvSpPr>
              <p:cNvPr id="40630" name="AutoShape 65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31" name="AutoShape 66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32" name="AutoShape 67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33" name="AutoShape 68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34" name="AutoShape 69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35" name="AutoShape 70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36" name="AutoShape 71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37" name="AutoShape 72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38" name="AutoShape 73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39" name="AutoShape 74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40" name="AutoShape 75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41" name="AutoShape 76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42" name="AutoShape 77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229" name="Line 78"/>
            <p:cNvSpPr>
              <a:spLocks noChangeShapeType="1"/>
            </p:cNvSpPr>
            <p:nvPr/>
          </p:nvSpPr>
          <p:spPr bwMode="auto">
            <a:xfrm flipH="1">
              <a:off x="2896" y="1427"/>
              <a:ext cx="543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230" name="Group 79"/>
            <p:cNvGrpSpPr>
              <a:grpSpLocks/>
            </p:cNvGrpSpPr>
            <p:nvPr/>
          </p:nvGrpSpPr>
          <p:grpSpPr bwMode="auto">
            <a:xfrm>
              <a:off x="4878" y="1324"/>
              <a:ext cx="184" cy="73"/>
              <a:chOff x="1024" y="3264"/>
              <a:chExt cx="320" cy="296"/>
            </a:xfrm>
          </p:grpSpPr>
          <p:sp>
            <p:nvSpPr>
              <p:cNvPr id="40626" name="Rectangle 80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27" name="Rectangle 81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28" name="Rectangle 82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629" name="Rectangle 83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31" name="Group 84"/>
            <p:cNvGrpSpPr>
              <a:grpSpLocks/>
            </p:cNvGrpSpPr>
            <p:nvPr/>
          </p:nvGrpSpPr>
          <p:grpSpPr bwMode="auto">
            <a:xfrm>
              <a:off x="3658" y="909"/>
              <a:ext cx="990" cy="315"/>
              <a:chOff x="1832" y="1576"/>
              <a:chExt cx="1720" cy="1272"/>
            </a:xfrm>
          </p:grpSpPr>
          <p:grpSp>
            <p:nvGrpSpPr>
              <p:cNvPr id="40478" name="Group 85"/>
              <p:cNvGrpSpPr>
                <a:grpSpLocks/>
              </p:cNvGrpSpPr>
              <p:nvPr/>
            </p:nvGrpSpPr>
            <p:grpSpPr bwMode="auto">
              <a:xfrm>
                <a:off x="1832" y="1992"/>
                <a:ext cx="888" cy="648"/>
                <a:chOff x="1752" y="2224"/>
                <a:chExt cx="888" cy="648"/>
              </a:xfrm>
            </p:grpSpPr>
            <p:grpSp>
              <p:nvGrpSpPr>
                <p:cNvPr id="40590" name="Group 86"/>
                <p:cNvGrpSpPr>
                  <a:grpSpLocks/>
                </p:cNvGrpSpPr>
                <p:nvPr/>
              </p:nvGrpSpPr>
              <p:grpSpPr bwMode="auto">
                <a:xfrm>
                  <a:off x="1752" y="2224"/>
                  <a:ext cx="496" cy="528"/>
                  <a:chOff x="2016" y="2000"/>
                  <a:chExt cx="496" cy="528"/>
                </a:xfrm>
              </p:grpSpPr>
              <p:sp>
                <p:nvSpPr>
                  <p:cNvPr id="40618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19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20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21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22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23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2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25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0591" name="Group 95"/>
                <p:cNvGrpSpPr>
                  <a:grpSpLocks/>
                </p:cNvGrpSpPr>
                <p:nvPr/>
              </p:nvGrpSpPr>
              <p:grpSpPr bwMode="auto">
                <a:xfrm>
                  <a:off x="1896" y="2256"/>
                  <a:ext cx="496" cy="528"/>
                  <a:chOff x="2016" y="2000"/>
                  <a:chExt cx="496" cy="528"/>
                </a:xfrm>
              </p:grpSpPr>
              <p:sp>
                <p:nvSpPr>
                  <p:cNvPr id="40610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1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1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1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14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15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16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17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0592" name="Group 104"/>
                <p:cNvGrpSpPr>
                  <a:grpSpLocks/>
                </p:cNvGrpSpPr>
                <p:nvPr/>
              </p:nvGrpSpPr>
              <p:grpSpPr bwMode="auto">
                <a:xfrm>
                  <a:off x="2000" y="2312"/>
                  <a:ext cx="496" cy="528"/>
                  <a:chOff x="2016" y="2000"/>
                  <a:chExt cx="496" cy="528"/>
                </a:xfrm>
              </p:grpSpPr>
              <p:sp>
                <p:nvSpPr>
                  <p:cNvPr id="40602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03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04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05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06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07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08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09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0593" name="Group 113"/>
                <p:cNvGrpSpPr>
                  <a:grpSpLocks/>
                </p:cNvGrpSpPr>
                <p:nvPr/>
              </p:nvGrpSpPr>
              <p:grpSpPr bwMode="auto">
                <a:xfrm>
                  <a:off x="2144" y="2344"/>
                  <a:ext cx="496" cy="528"/>
                  <a:chOff x="2016" y="2000"/>
                  <a:chExt cx="496" cy="528"/>
                </a:xfrm>
              </p:grpSpPr>
              <p:sp>
                <p:nvSpPr>
                  <p:cNvPr id="40594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95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96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9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98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99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00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601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  <p:grpSp>
            <p:nvGrpSpPr>
              <p:cNvPr id="40479" name="Group 122"/>
              <p:cNvGrpSpPr>
                <a:grpSpLocks/>
              </p:cNvGrpSpPr>
              <p:nvPr/>
            </p:nvGrpSpPr>
            <p:grpSpPr bwMode="auto">
              <a:xfrm>
                <a:off x="2208" y="1576"/>
                <a:ext cx="888" cy="648"/>
                <a:chOff x="1800" y="1552"/>
                <a:chExt cx="888" cy="648"/>
              </a:xfrm>
            </p:grpSpPr>
            <p:grpSp>
              <p:nvGrpSpPr>
                <p:cNvPr id="40554" name="Group 123"/>
                <p:cNvGrpSpPr>
                  <a:grpSpLocks/>
                </p:cNvGrpSpPr>
                <p:nvPr/>
              </p:nvGrpSpPr>
              <p:grpSpPr bwMode="auto">
                <a:xfrm>
                  <a:off x="1800" y="1552"/>
                  <a:ext cx="496" cy="528"/>
                  <a:chOff x="2016" y="2000"/>
                  <a:chExt cx="496" cy="528"/>
                </a:xfrm>
              </p:grpSpPr>
              <p:sp>
                <p:nvSpPr>
                  <p:cNvPr id="40582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83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84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85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86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87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88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89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0555" name="Group 132"/>
                <p:cNvGrpSpPr>
                  <a:grpSpLocks/>
                </p:cNvGrpSpPr>
                <p:nvPr/>
              </p:nvGrpSpPr>
              <p:grpSpPr bwMode="auto">
                <a:xfrm>
                  <a:off x="1944" y="1584"/>
                  <a:ext cx="496" cy="528"/>
                  <a:chOff x="2016" y="2000"/>
                  <a:chExt cx="496" cy="528"/>
                </a:xfrm>
              </p:grpSpPr>
              <p:sp>
                <p:nvSpPr>
                  <p:cNvPr id="4057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7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7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7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78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79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80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8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0556" name="Group 141"/>
                <p:cNvGrpSpPr>
                  <a:grpSpLocks/>
                </p:cNvGrpSpPr>
                <p:nvPr/>
              </p:nvGrpSpPr>
              <p:grpSpPr bwMode="auto">
                <a:xfrm>
                  <a:off x="2048" y="1640"/>
                  <a:ext cx="496" cy="528"/>
                  <a:chOff x="2016" y="2000"/>
                  <a:chExt cx="496" cy="528"/>
                </a:xfrm>
              </p:grpSpPr>
              <p:sp>
                <p:nvSpPr>
                  <p:cNvPr id="40566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67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68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69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70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71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72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73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0557" name="Group 150"/>
                <p:cNvGrpSpPr>
                  <a:grpSpLocks/>
                </p:cNvGrpSpPr>
                <p:nvPr/>
              </p:nvGrpSpPr>
              <p:grpSpPr bwMode="auto">
                <a:xfrm>
                  <a:off x="2192" y="1672"/>
                  <a:ext cx="496" cy="528"/>
                  <a:chOff x="2016" y="2000"/>
                  <a:chExt cx="496" cy="528"/>
                </a:xfrm>
              </p:grpSpPr>
              <p:sp>
                <p:nvSpPr>
                  <p:cNvPr id="4055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5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6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6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6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6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6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6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  <p:grpSp>
            <p:nvGrpSpPr>
              <p:cNvPr id="40480" name="Group 159"/>
              <p:cNvGrpSpPr>
                <a:grpSpLocks/>
              </p:cNvGrpSpPr>
              <p:nvPr/>
            </p:nvGrpSpPr>
            <p:grpSpPr bwMode="auto">
              <a:xfrm>
                <a:off x="2288" y="2200"/>
                <a:ext cx="888" cy="648"/>
                <a:chOff x="2560" y="2264"/>
                <a:chExt cx="888" cy="648"/>
              </a:xfrm>
            </p:grpSpPr>
            <p:grpSp>
              <p:nvGrpSpPr>
                <p:cNvPr id="40518" name="Group 160"/>
                <p:cNvGrpSpPr>
                  <a:grpSpLocks/>
                </p:cNvGrpSpPr>
                <p:nvPr/>
              </p:nvGrpSpPr>
              <p:grpSpPr bwMode="auto">
                <a:xfrm>
                  <a:off x="2560" y="2264"/>
                  <a:ext cx="496" cy="528"/>
                  <a:chOff x="2016" y="2000"/>
                  <a:chExt cx="496" cy="528"/>
                </a:xfrm>
              </p:grpSpPr>
              <p:sp>
                <p:nvSpPr>
                  <p:cNvPr id="40546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47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48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49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50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51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52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5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0519" name="Group 169"/>
                <p:cNvGrpSpPr>
                  <a:grpSpLocks/>
                </p:cNvGrpSpPr>
                <p:nvPr/>
              </p:nvGrpSpPr>
              <p:grpSpPr bwMode="auto">
                <a:xfrm>
                  <a:off x="2704" y="2296"/>
                  <a:ext cx="496" cy="528"/>
                  <a:chOff x="2016" y="2000"/>
                  <a:chExt cx="496" cy="528"/>
                </a:xfrm>
              </p:grpSpPr>
              <p:sp>
                <p:nvSpPr>
                  <p:cNvPr id="40538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39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40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41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42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43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44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45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0520" name="Group 178"/>
                <p:cNvGrpSpPr>
                  <a:grpSpLocks/>
                </p:cNvGrpSpPr>
                <p:nvPr/>
              </p:nvGrpSpPr>
              <p:grpSpPr bwMode="auto">
                <a:xfrm>
                  <a:off x="2808" y="2352"/>
                  <a:ext cx="496" cy="528"/>
                  <a:chOff x="2016" y="2000"/>
                  <a:chExt cx="496" cy="528"/>
                </a:xfrm>
              </p:grpSpPr>
              <p:sp>
                <p:nvSpPr>
                  <p:cNvPr id="40530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31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32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33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34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35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36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37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0521" name="Group 187"/>
                <p:cNvGrpSpPr>
                  <a:grpSpLocks/>
                </p:cNvGrpSpPr>
                <p:nvPr/>
              </p:nvGrpSpPr>
              <p:grpSpPr bwMode="auto">
                <a:xfrm>
                  <a:off x="2952" y="2384"/>
                  <a:ext cx="496" cy="528"/>
                  <a:chOff x="2016" y="2000"/>
                  <a:chExt cx="496" cy="528"/>
                </a:xfrm>
              </p:grpSpPr>
              <p:sp>
                <p:nvSpPr>
                  <p:cNvPr id="40522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23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24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25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26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27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28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29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  <p:grpSp>
            <p:nvGrpSpPr>
              <p:cNvPr id="40481" name="Group 196"/>
              <p:cNvGrpSpPr>
                <a:grpSpLocks/>
              </p:cNvGrpSpPr>
              <p:nvPr/>
            </p:nvGrpSpPr>
            <p:grpSpPr bwMode="auto">
              <a:xfrm>
                <a:off x="2664" y="1736"/>
                <a:ext cx="888" cy="648"/>
                <a:chOff x="2608" y="1592"/>
                <a:chExt cx="888" cy="648"/>
              </a:xfrm>
            </p:grpSpPr>
            <p:grpSp>
              <p:nvGrpSpPr>
                <p:cNvPr id="40482" name="Group 197"/>
                <p:cNvGrpSpPr>
                  <a:grpSpLocks/>
                </p:cNvGrpSpPr>
                <p:nvPr/>
              </p:nvGrpSpPr>
              <p:grpSpPr bwMode="auto">
                <a:xfrm>
                  <a:off x="2608" y="1592"/>
                  <a:ext cx="496" cy="528"/>
                  <a:chOff x="2016" y="2000"/>
                  <a:chExt cx="496" cy="528"/>
                </a:xfrm>
              </p:grpSpPr>
              <p:sp>
                <p:nvSpPr>
                  <p:cNvPr id="40510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11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12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13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14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15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16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17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0483" name="Group 206"/>
                <p:cNvGrpSpPr>
                  <a:grpSpLocks/>
                </p:cNvGrpSpPr>
                <p:nvPr/>
              </p:nvGrpSpPr>
              <p:grpSpPr bwMode="auto">
                <a:xfrm>
                  <a:off x="2752" y="1624"/>
                  <a:ext cx="496" cy="528"/>
                  <a:chOff x="2016" y="2000"/>
                  <a:chExt cx="496" cy="528"/>
                </a:xfrm>
              </p:grpSpPr>
              <p:sp>
                <p:nvSpPr>
                  <p:cNvPr id="40502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03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04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05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06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07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08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09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0484" name="Group 215"/>
                <p:cNvGrpSpPr>
                  <a:grpSpLocks/>
                </p:cNvGrpSpPr>
                <p:nvPr/>
              </p:nvGrpSpPr>
              <p:grpSpPr bwMode="auto">
                <a:xfrm>
                  <a:off x="2840" y="1664"/>
                  <a:ext cx="496" cy="528"/>
                  <a:chOff x="2016" y="2000"/>
                  <a:chExt cx="496" cy="528"/>
                </a:xfrm>
              </p:grpSpPr>
              <p:sp>
                <p:nvSpPr>
                  <p:cNvPr id="40494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495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496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49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49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49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0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50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  <p:grpSp>
              <p:nvGrpSpPr>
                <p:cNvPr id="40485" name="Group 224"/>
                <p:cNvGrpSpPr>
                  <a:grpSpLocks/>
                </p:cNvGrpSpPr>
                <p:nvPr/>
              </p:nvGrpSpPr>
              <p:grpSpPr bwMode="auto">
                <a:xfrm>
                  <a:off x="3000" y="1712"/>
                  <a:ext cx="496" cy="528"/>
                  <a:chOff x="2016" y="2000"/>
                  <a:chExt cx="496" cy="528"/>
                </a:xfrm>
              </p:grpSpPr>
              <p:sp>
                <p:nvSpPr>
                  <p:cNvPr id="40486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487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488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489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490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491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492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  <p:sp>
                <p:nvSpPr>
                  <p:cNvPr id="40493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o"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40232" name="Group 233"/>
            <p:cNvGrpSpPr>
              <a:grpSpLocks/>
            </p:cNvGrpSpPr>
            <p:nvPr/>
          </p:nvGrpSpPr>
          <p:grpSpPr bwMode="auto">
            <a:xfrm>
              <a:off x="3703" y="1382"/>
              <a:ext cx="185" cy="74"/>
              <a:chOff x="1024" y="3264"/>
              <a:chExt cx="320" cy="296"/>
            </a:xfrm>
          </p:grpSpPr>
          <p:sp>
            <p:nvSpPr>
              <p:cNvPr id="40474" name="Rectangle 23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75" name="Rectangle 23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76" name="Rectangle 23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77" name="Rectangle 23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33" name="Group 238"/>
            <p:cNvGrpSpPr>
              <a:grpSpLocks/>
            </p:cNvGrpSpPr>
            <p:nvPr/>
          </p:nvGrpSpPr>
          <p:grpSpPr bwMode="auto">
            <a:xfrm>
              <a:off x="4152" y="1376"/>
              <a:ext cx="184" cy="73"/>
              <a:chOff x="1024" y="3264"/>
              <a:chExt cx="320" cy="296"/>
            </a:xfrm>
          </p:grpSpPr>
          <p:sp>
            <p:nvSpPr>
              <p:cNvPr id="40470" name="Rectangle 23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71" name="Rectangle 24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72" name="Rectangle 24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73" name="Rectangle 24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34" name="Group 243"/>
            <p:cNvGrpSpPr>
              <a:grpSpLocks/>
            </p:cNvGrpSpPr>
            <p:nvPr/>
          </p:nvGrpSpPr>
          <p:grpSpPr bwMode="auto">
            <a:xfrm>
              <a:off x="5005" y="1169"/>
              <a:ext cx="183" cy="73"/>
              <a:chOff x="1024" y="3264"/>
              <a:chExt cx="320" cy="296"/>
            </a:xfrm>
          </p:grpSpPr>
          <p:sp>
            <p:nvSpPr>
              <p:cNvPr id="40466" name="Rectangle 24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67" name="Rectangle 24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68" name="Rectangle 24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69" name="Rectangle 24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35" name="Group 248"/>
            <p:cNvGrpSpPr>
              <a:grpSpLocks/>
            </p:cNvGrpSpPr>
            <p:nvPr/>
          </p:nvGrpSpPr>
          <p:grpSpPr bwMode="auto">
            <a:xfrm>
              <a:off x="4528" y="1367"/>
              <a:ext cx="184" cy="73"/>
              <a:chOff x="1024" y="3264"/>
              <a:chExt cx="320" cy="296"/>
            </a:xfrm>
          </p:grpSpPr>
          <p:sp>
            <p:nvSpPr>
              <p:cNvPr id="40462" name="Rectangle 24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63" name="Rectangle 25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64" name="Rectangle 25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65" name="Rectangle 25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36" name="Group 253"/>
            <p:cNvGrpSpPr>
              <a:grpSpLocks/>
            </p:cNvGrpSpPr>
            <p:nvPr/>
          </p:nvGrpSpPr>
          <p:grpSpPr bwMode="auto">
            <a:xfrm>
              <a:off x="3176" y="1260"/>
              <a:ext cx="185" cy="73"/>
              <a:chOff x="1024" y="3264"/>
              <a:chExt cx="320" cy="296"/>
            </a:xfrm>
          </p:grpSpPr>
          <p:sp>
            <p:nvSpPr>
              <p:cNvPr id="40458" name="Rectangle 25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59" name="Rectangle 25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60" name="Rectangle 25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61" name="Rectangle 25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37" name="Group 258"/>
            <p:cNvGrpSpPr>
              <a:grpSpLocks/>
            </p:cNvGrpSpPr>
            <p:nvPr/>
          </p:nvGrpSpPr>
          <p:grpSpPr bwMode="auto">
            <a:xfrm>
              <a:off x="3158" y="1191"/>
              <a:ext cx="184" cy="73"/>
              <a:chOff x="1024" y="3264"/>
              <a:chExt cx="320" cy="296"/>
            </a:xfrm>
          </p:grpSpPr>
          <p:sp>
            <p:nvSpPr>
              <p:cNvPr id="40454" name="Rectangle 25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55" name="Rectangle 26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56" name="Rectangle 26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57" name="Rectangle 26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38" name="Group 263"/>
            <p:cNvGrpSpPr>
              <a:grpSpLocks/>
            </p:cNvGrpSpPr>
            <p:nvPr/>
          </p:nvGrpSpPr>
          <p:grpSpPr bwMode="auto">
            <a:xfrm>
              <a:off x="3323" y="1395"/>
              <a:ext cx="184" cy="73"/>
              <a:chOff x="1024" y="3264"/>
              <a:chExt cx="320" cy="296"/>
            </a:xfrm>
          </p:grpSpPr>
          <p:sp>
            <p:nvSpPr>
              <p:cNvPr id="40450" name="Rectangle 26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51" name="Rectangle 26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52" name="Rectangle 26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53" name="Rectangle 26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39" name="Group 268"/>
            <p:cNvGrpSpPr>
              <a:grpSpLocks/>
            </p:cNvGrpSpPr>
            <p:nvPr/>
          </p:nvGrpSpPr>
          <p:grpSpPr bwMode="auto">
            <a:xfrm>
              <a:off x="2799" y="1168"/>
              <a:ext cx="154" cy="61"/>
              <a:chOff x="428" y="2146"/>
              <a:chExt cx="268" cy="244"/>
            </a:xfrm>
          </p:grpSpPr>
          <p:sp>
            <p:nvSpPr>
              <p:cNvPr id="40441" name="Rectangle 269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42" name="Rectangle 270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43" name="Rectangle 271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44" name="Rectangle 272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45" name="Rectangle 273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46" name="Rectangle 274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47" name="Rectangle 275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48" name="Rectangle 276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49" name="Rectangle 277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40" name="Group 278"/>
            <p:cNvGrpSpPr>
              <a:grpSpLocks/>
            </p:cNvGrpSpPr>
            <p:nvPr/>
          </p:nvGrpSpPr>
          <p:grpSpPr bwMode="auto">
            <a:xfrm>
              <a:off x="2801" y="1232"/>
              <a:ext cx="154" cy="61"/>
              <a:chOff x="428" y="2146"/>
              <a:chExt cx="268" cy="244"/>
            </a:xfrm>
          </p:grpSpPr>
          <p:sp>
            <p:nvSpPr>
              <p:cNvPr id="40432" name="Rectangle 279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33" name="Rectangle 280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34" name="Rectangle 281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35" name="Rectangle 282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36" name="Rectangle 283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37" name="Rectangle 284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38" name="Rectangle 285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39" name="Rectangle 286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40" name="Rectangle 287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241" name="Rectangle 288"/>
            <p:cNvSpPr>
              <a:spLocks noChangeArrowheads="1"/>
            </p:cNvSpPr>
            <p:nvPr/>
          </p:nvSpPr>
          <p:spPr bwMode="auto">
            <a:xfrm>
              <a:off x="3017" y="1167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40242" name="Rectangle 289"/>
            <p:cNvSpPr>
              <a:spLocks noChangeArrowheads="1"/>
            </p:cNvSpPr>
            <p:nvPr/>
          </p:nvSpPr>
          <p:spPr bwMode="auto">
            <a:xfrm>
              <a:off x="3020" y="1229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grpSp>
          <p:nvGrpSpPr>
            <p:cNvPr id="40243" name="Group 290"/>
            <p:cNvGrpSpPr>
              <a:grpSpLocks/>
            </p:cNvGrpSpPr>
            <p:nvPr/>
          </p:nvGrpSpPr>
          <p:grpSpPr bwMode="auto">
            <a:xfrm>
              <a:off x="2932" y="1390"/>
              <a:ext cx="154" cy="61"/>
              <a:chOff x="428" y="2146"/>
              <a:chExt cx="268" cy="244"/>
            </a:xfrm>
          </p:grpSpPr>
          <p:sp>
            <p:nvSpPr>
              <p:cNvPr id="40423" name="Rectangle 29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24" name="Rectangle 29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25" name="Rectangle 29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26" name="Rectangle 29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27" name="Rectangle 29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28" name="Rectangle 29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29" name="Rectangle 29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30" name="Rectangle 29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31" name="Rectangle 29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44" name="Group 300"/>
            <p:cNvGrpSpPr>
              <a:grpSpLocks/>
            </p:cNvGrpSpPr>
            <p:nvPr/>
          </p:nvGrpSpPr>
          <p:grpSpPr bwMode="auto">
            <a:xfrm>
              <a:off x="2945" y="1465"/>
              <a:ext cx="155" cy="60"/>
              <a:chOff x="428" y="2146"/>
              <a:chExt cx="268" cy="244"/>
            </a:xfrm>
          </p:grpSpPr>
          <p:sp>
            <p:nvSpPr>
              <p:cNvPr id="40414" name="Rectangle 30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15" name="Rectangle 30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16" name="Rectangle 30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17" name="Rectangle 30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18" name="Rectangle 30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19" name="Rectangle 30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20" name="Rectangle 30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21" name="Rectangle 30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22" name="Rectangle 30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245" name="Rectangle 310"/>
            <p:cNvSpPr>
              <a:spLocks noChangeArrowheads="1"/>
            </p:cNvSpPr>
            <p:nvPr/>
          </p:nvSpPr>
          <p:spPr bwMode="auto">
            <a:xfrm>
              <a:off x="3127" y="1431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grpSp>
          <p:nvGrpSpPr>
            <p:cNvPr id="40246" name="Group 311"/>
            <p:cNvGrpSpPr>
              <a:grpSpLocks/>
            </p:cNvGrpSpPr>
            <p:nvPr/>
          </p:nvGrpSpPr>
          <p:grpSpPr bwMode="auto">
            <a:xfrm>
              <a:off x="3466" y="1524"/>
              <a:ext cx="155" cy="60"/>
              <a:chOff x="428" y="2146"/>
              <a:chExt cx="268" cy="244"/>
            </a:xfrm>
          </p:grpSpPr>
          <p:sp>
            <p:nvSpPr>
              <p:cNvPr id="40405" name="Rectangle 312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06" name="Rectangle 313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07" name="Rectangle 314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08" name="Rectangle 315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09" name="Rectangle 316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10" name="Rectangle 317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11" name="Rectangle 318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12" name="Rectangle 319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13" name="Rectangle 320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247" name="Rectangle 321"/>
            <p:cNvSpPr>
              <a:spLocks noChangeArrowheads="1"/>
            </p:cNvSpPr>
            <p:nvPr/>
          </p:nvSpPr>
          <p:spPr bwMode="auto">
            <a:xfrm>
              <a:off x="3680" y="1471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grpSp>
          <p:nvGrpSpPr>
            <p:cNvPr id="40248" name="Group 322"/>
            <p:cNvGrpSpPr>
              <a:grpSpLocks/>
            </p:cNvGrpSpPr>
            <p:nvPr/>
          </p:nvGrpSpPr>
          <p:grpSpPr bwMode="auto">
            <a:xfrm>
              <a:off x="4133" y="1520"/>
              <a:ext cx="153" cy="41"/>
              <a:chOff x="2378" y="3784"/>
              <a:chExt cx="268" cy="166"/>
            </a:xfrm>
          </p:grpSpPr>
          <p:sp>
            <p:nvSpPr>
              <p:cNvPr id="40399" name="Rectangle 323"/>
              <p:cNvSpPr>
                <a:spLocks noChangeArrowheads="1"/>
              </p:cNvSpPr>
              <p:nvPr/>
            </p:nvSpPr>
            <p:spPr bwMode="auto">
              <a:xfrm>
                <a:off x="2582" y="379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00" name="Rectangle 324"/>
              <p:cNvSpPr>
                <a:spLocks noChangeArrowheads="1"/>
              </p:cNvSpPr>
              <p:nvPr/>
            </p:nvSpPr>
            <p:spPr bwMode="auto">
              <a:xfrm>
                <a:off x="2486" y="378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01" name="Rectangle 325"/>
              <p:cNvSpPr>
                <a:spLocks noChangeArrowheads="1"/>
              </p:cNvSpPr>
              <p:nvPr/>
            </p:nvSpPr>
            <p:spPr bwMode="auto">
              <a:xfrm>
                <a:off x="2576" y="387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02" name="Rectangle 326"/>
              <p:cNvSpPr>
                <a:spLocks noChangeArrowheads="1"/>
              </p:cNvSpPr>
              <p:nvPr/>
            </p:nvSpPr>
            <p:spPr bwMode="auto">
              <a:xfrm>
                <a:off x="2480" y="386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03" name="Rectangle 327"/>
              <p:cNvSpPr>
                <a:spLocks noChangeArrowheads="1"/>
              </p:cNvSpPr>
              <p:nvPr/>
            </p:nvSpPr>
            <p:spPr bwMode="auto">
              <a:xfrm>
                <a:off x="2384" y="380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404" name="Rectangle 328"/>
              <p:cNvSpPr>
                <a:spLocks noChangeArrowheads="1"/>
              </p:cNvSpPr>
              <p:nvPr/>
            </p:nvSpPr>
            <p:spPr bwMode="auto">
              <a:xfrm>
                <a:off x="2378" y="388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249" name="Rectangle 329"/>
            <p:cNvSpPr>
              <a:spLocks noChangeArrowheads="1"/>
            </p:cNvSpPr>
            <p:nvPr/>
          </p:nvSpPr>
          <p:spPr bwMode="auto">
            <a:xfrm>
              <a:off x="4173" y="1470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grpSp>
          <p:nvGrpSpPr>
            <p:cNvPr id="40250" name="Group 330"/>
            <p:cNvGrpSpPr>
              <a:grpSpLocks/>
            </p:cNvGrpSpPr>
            <p:nvPr/>
          </p:nvGrpSpPr>
          <p:grpSpPr bwMode="auto">
            <a:xfrm>
              <a:off x="4502" y="1510"/>
              <a:ext cx="154" cy="60"/>
              <a:chOff x="428" y="2146"/>
              <a:chExt cx="268" cy="244"/>
            </a:xfrm>
          </p:grpSpPr>
          <p:sp>
            <p:nvSpPr>
              <p:cNvPr id="40390" name="Rectangle 33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91" name="Rectangle 33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92" name="Rectangle 33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93" name="Rectangle 33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94" name="Rectangle 33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95" name="Rectangle 33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96" name="Rectangle 33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97" name="Rectangle 33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98" name="Rectangle 33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51" name="Group 340"/>
            <p:cNvGrpSpPr>
              <a:grpSpLocks/>
            </p:cNvGrpSpPr>
            <p:nvPr/>
          </p:nvGrpSpPr>
          <p:grpSpPr bwMode="auto">
            <a:xfrm>
              <a:off x="4689" y="1540"/>
              <a:ext cx="155" cy="61"/>
              <a:chOff x="428" y="2146"/>
              <a:chExt cx="268" cy="244"/>
            </a:xfrm>
          </p:grpSpPr>
          <p:sp>
            <p:nvSpPr>
              <p:cNvPr id="40381" name="Rectangle 34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82" name="Rectangle 34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83" name="Rectangle 34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84" name="Rectangle 34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85" name="Rectangle 34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86" name="Rectangle 34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87" name="Rectangle 34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88" name="Rectangle 34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89" name="Rectangle 34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252" name="Rectangle 350"/>
            <p:cNvSpPr>
              <a:spLocks noChangeArrowheads="1"/>
            </p:cNvSpPr>
            <p:nvPr/>
          </p:nvSpPr>
          <p:spPr bwMode="auto">
            <a:xfrm>
              <a:off x="4625" y="1455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40253" name="Rectangle 351"/>
            <p:cNvSpPr>
              <a:spLocks noChangeArrowheads="1"/>
            </p:cNvSpPr>
            <p:nvPr/>
          </p:nvSpPr>
          <p:spPr bwMode="auto">
            <a:xfrm>
              <a:off x="5229" y="1187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grpSp>
          <p:nvGrpSpPr>
            <p:cNvPr id="40254" name="Group 352"/>
            <p:cNvGrpSpPr>
              <a:grpSpLocks/>
            </p:cNvGrpSpPr>
            <p:nvPr/>
          </p:nvGrpSpPr>
          <p:grpSpPr bwMode="auto">
            <a:xfrm>
              <a:off x="5250" y="1298"/>
              <a:ext cx="155" cy="60"/>
              <a:chOff x="428" y="2146"/>
              <a:chExt cx="268" cy="244"/>
            </a:xfrm>
          </p:grpSpPr>
          <p:sp>
            <p:nvSpPr>
              <p:cNvPr id="40372" name="Rectangle 353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73" name="Rectangle 354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74" name="Rectangle 355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75" name="Rectangle 356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76" name="Rectangle 357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77" name="Rectangle 358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78" name="Rectangle 359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79" name="Rectangle 360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80" name="Rectangle 361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55" name="Group 362"/>
            <p:cNvGrpSpPr>
              <a:grpSpLocks/>
            </p:cNvGrpSpPr>
            <p:nvPr/>
          </p:nvGrpSpPr>
          <p:grpSpPr bwMode="auto">
            <a:xfrm>
              <a:off x="5230" y="1408"/>
              <a:ext cx="154" cy="61"/>
              <a:chOff x="428" y="2146"/>
              <a:chExt cx="268" cy="244"/>
            </a:xfrm>
          </p:grpSpPr>
          <p:sp>
            <p:nvSpPr>
              <p:cNvPr id="40363" name="Rectangle 363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64" name="Rectangle 364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65" name="Rectangle 365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66" name="Rectangle 366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67" name="Rectangle 367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68" name="Rectangle 368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69" name="Rectangle 369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70" name="Rectangle 370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71" name="Rectangle 371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256" name="Rectangle 372"/>
            <p:cNvSpPr>
              <a:spLocks noChangeArrowheads="1"/>
            </p:cNvSpPr>
            <p:nvPr/>
          </p:nvSpPr>
          <p:spPr bwMode="auto">
            <a:xfrm>
              <a:off x="5115" y="1344"/>
              <a:ext cx="93" cy="4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40257" name="Rectangle 373"/>
            <p:cNvSpPr>
              <a:spLocks noChangeArrowheads="1"/>
            </p:cNvSpPr>
            <p:nvPr/>
          </p:nvSpPr>
          <p:spPr bwMode="auto">
            <a:xfrm>
              <a:off x="5094" y="1401"/>
              <a:ext cx="94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grpSp>
          <p:nvGrpSpPr>
            <p:cNvPr id="40258" name="Group 374"/>
            <p:cNvGrpSpPr>
              <a:grpSpLocks/>
            </p:cNvGrpSpPr>
            <p:nvPr/>
          </p:nvGrpSpPr>
          <p:grpSpPr bwMode="auto">
            <a:xfrm>
              <a:off x="5171" y="1035"/>
              <a:ext cx="155" cy="60"/>
              <a:chOff x="428" y="2146"/>
              <a:chExt cx="268" cy="244"/>
            </a:xfrm>
          </p:grpSpPr>
          <p:sp>
            <p:nvSpPr>
              <p:cNvPr id="40354" name="Rectangle 375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55" name="Rectangle 376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56" name="Rectangle 377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57" name="Rectangle 378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58" name="Rectangle 379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59" name="Rectangle 380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60" name="Rectangle 381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61" name="Rectangle 382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62" name="Rectangle 383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259" name="Rectangle 384"/>
            <p:cNvSpPr>
              <a:spLocks noChangeArrowheads="1"/>
            </p:cNvSpPr>
            <p:nvPr/>
          </p:nvSpPr>
          <p:spPr bwMode="auto">
            <a:xfrm>
              <a:off x="5025" y="1071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grpSp>
          <p:nvGrpSpPr>
            <p:cNvPr id="40260" name="Group 385"/>
            <p:cNvGrpSpPr>
              <a:grpSpLocks/>
            </p:cNvGrpSpPr>
            <p:nvPr/>
          </p:nvGrpSpPr>
          <p:grpSpPr bwMode="auto">
            <a:xfrm>
              <a:off x="5030" y="933"/>
              <a:ext cx="154" cy="61"/>
              <a:chOff x="428" y="2146"/>
              <a:chExt cx="268" cy="244"/>
            </a:xfrm>
          </p:grpSpPr>
          <p:sp>
            <p:nvSpPr>
              <p:cNvPr id="40345" name="Rectangle 38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46" name="Rectangle 38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47" name="Rectangle 38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48" name="Rectangle 38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49" name="Rectangle 39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50" name="Rectangle 39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51" name="Rectangle 39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52" name="Rectangle 39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53" name="Rectangle 39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61" name="Group 395"/>
            <p:cNvGrpSpPr>
              <a:grpSpLocks/>
            </p:cNvGrpSpPr>
            <p:nvPr/>
          </p:nvGrpSpPr>
          <p:grpSpPr bwMode="auto">
            <a:xfrm>
              <a:off x="3328" y="911"/>
              <a:ext cx="155" cy="61"/>
              <a:chOff x="428" y="2146"/>
              <a:chExt cx="268" cy="244"/>
            </a:xfrm>
          </p:grpSpPr>
          <p:sp>
            <p:nvSpPr>
              <p:cNvPr id="40336" name="Rectangle 39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37" name="Rectangle 39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38" name="Rectangle 39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39" name="Rectangle 39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40" name="Rectangle 40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41" name="Rectangle 40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42" name="Rectangle 40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43" name="Rectangle 40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44" name="Rectangle 40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62" name="Group 405"/>
            <p:cNvGrpSpPr>
              <a:grpSpLocks/>
            </p:cNvGrpSpPr>
            <p:nvPr/>
          </p:nvGrpSpPr>
          <p:grpSpPr bwMode="auto">
            <a:xfrm>
              <a:off x="3087" y="996"/>
              <a:ext cx="154" cy="60"/>
              <a:chOff x="428" y="2146"/>
              <a:chExt cx="268" cy="244"/>
            </a:xfrm>
          </p:grpSpPr>
          <p:sp>
            <p:nvSpPr>
              <p:cNvPr id="40327" name="Rectangle 40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28" name="Rectangle 40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29" name="Rectangle 40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30" name="Rectangle 40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31" name="Rectangle 41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32" name="Rectangle 41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33" name="Rectangle 41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34" name="Rectangle 41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35" name="Rectangle 41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63" name="Group 415"/>
            <p:cNvGrpSpPr>
              <a:grpSpLocks/>
            </p:cNvGrpSpPr>
            <p:nvPr/>
          </p:nvGrpSpPr>
          <p:grpSpPr bwMode="auto">
            <a:xfrm>
              <a:off x="3136" y="1499"/>
              <a:ext cx="153" cy="61"/>
              <a:chOff x="428" y="2146"/>
              <a:chExt cx="268" cy="244"/>
            </a:xfrm>
          </p:grpSpPr>
          <p:sp>
            <p:nvSpPr>
              <p:cNvPr id="40318" name="Rectangle 41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19" name="Rectangle 41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20" name="Rectangle 41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21" name="Rectangle 41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22" name="Rectangle 42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23" name="Rectangle 42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24" name="Rectangle 42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25" name="Rectangle 42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26" name="Rectangle 42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264" name="Rectangle 425"/>
            <p:cNvSpPr>
              <a:spLocks noChangeArrowheads="1"/>
            </p:cNvSpPr>
            <p:nvPr/>
          </p:nvSpPr>
          <p:spPr bwMode="auto">
            <a:xfrm>
              <a:off x="4915" y="995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40265" name="Rectangle 426"/>
            <p:cNvSpPr>
              <a:spLocks noChangeArrowheads="1"/>
            </p:cNvSpPr>
            <p:nvPr/>
          </p:nvSpPr>
          <p:spPr bwMode="auto">
            <a:xfrm>
              <a:off x="3258" y="1038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 sz="9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grpSp>
          <p:nvGrpSpPr>
            <p:cNvPr id="40266" name="Group 427"/>
            <p:cNvGrpSpPr>
              <a:grpSpLocks/>
            </p:cNvGrpSpPr>
            <p:nvPr/>
          </p:nvGrpSpPr>
          <p:grpSpPr bwMode="auto">
            <a:xfrm>
              <a:off x="5227" y="1473"/>
              <a:ext cx="153" cy="60"/>
              <a:chOff x="428" y="2146"/>
              <a:chExt cx="268" cy="244"/>
            </a:xfrm>
          </p:grpSpPr>
          <p:sp>
            <p:nvSpPr>
              <p:cNvPr id="40309" name="Rectangle 428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10" name="Rectangle 429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11" name="Rectangle 430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12" name="Rectangle 431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13" name="Rectangle 432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14" name="Rectangle 433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15" name="Rectangle 434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16" name="Rectangle 435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17" name="Rectangle 436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267" name="Group 437"/>
            <p:cNvGrpSpPr>
              <a:grpSpLocks/>
            </p:cNvGrpSpPr>
            <p:nvPr/>
          </p:nvGrpSpPr>
          <p:grpSpPr bwMode="auto">
            <a:xfrm>
              <a:off x="5357" y="1179"/>
              <a:ext cx="155" cy="60"/>
              <a:chOff x="428" y="2146"/>
              <a:chExt cx="268" cy="244"/>
            </a:xfrm>
          </p:grpSpPr>
          <p:sp>
            <p:nvSpPr>
              <p:cNvPr id="40300" name="Rectangle 438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01" name="Rectangle 439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02" name="Rectangle 440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03" name="Rectangle 441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04" name="Rectangle 442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05" name="Rectangle 443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06" name="Rectangle 444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07" name="Rectangle 445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308" name="Rectangle 446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268" name="Text Box 447"/>
            <p:cNvSpPr txBox="1">
              <a:spLocks noChangeArrowheads="1"/>
            </p:cNvSpPr>
            <p:nvPr/>
          </p:nvSpPr>
          <p:spPr bwMode="auto">
            <a:xfrm>
              <a:off x="4601" y="1105"/>
              <a:ext cx="51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r>
                <a:rPr lang="en-US" sz="900" b="1">
                  <a:solidFill>
                    <a:schemeClr val="hlink"/>
                  </a:solidFill>
                  <a:latin typeface="Arial Narrow" pitchFamily="34" charset="0"/>
                </a:rPr>
                <a:t>Clusters</a:t>
              </a:r>
            </a:p>
          </p:txBody>
        </p:sp>
        <p:sp>
          <p:nvSpPr>
            <p:cNvPr id="40269" name="Text Box 448"/>
            <p:cNvSpPr txBox="1">
              <a:spLocks noChangeArrowheads="1"/>
            </p:cNvSpPr>
            <p:nvPr/>
          </p:nvSpPr>
          <p:spPr bwMode="auto">
            <a:xfrm>
              <a:off x="4380" y="854"/>
              <a:ext cx="81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r>
                <a:rPr lang="en-US" sz="900" b="1">
                  <a:solidFill>
                    <a:schemeClr val="hlink"/>
                  </a:solidFill>
                  <a:latin typeface="Arial Narrow" pitchFamily="34" charset="0"/>
                </a:rPr>
                <a:t>Massive Cluster</a:t>
              </a:r>
            </a:p>
          </p:txBody>
        </p:sp>
        <p:grpSp>
          <p:nvGrpSpPr>
            <p:cNvPr id="40270" name="Group 449"/>
            <p:cNvGrpSpPr>
              <a:grpSpLocks/>
            </p:cNvGrpSpPr>
            <p:nvPr/>
          </p:nvGrpSpPr>
          <p:grpSpPr bwMode="auto">
            <a:xfrm>
              <a:off x="3324" y="987"/>
              <a:ext cx="1708" cy="431"/>
              <a:chOff x="1450" y="1101"/>
              <a:chExt cx="2970" cy="997"/>
            </a:xfrm>
          </p:grpSpPr>
          <p:sp>
            <p:nvSpPr>
              <p:cNvPr id="40271" name="Oval 450"/>
              <p:cNvSpPr>
                <a:spLocks noChangeArrowheads="1"/>
              </p:cNvSpPr>
              <p:nvPr/>
            </p:nvSpPr>
            <p:spPr bwMode="auto">
              <a:xfrm>
                <a:off x="1984" y="1682"/>
                <a:ext cx="1760" cy="119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r>
                  <a:rPr lang="en-US" sz="1200">
                    <a:solidFill>
                      <a:schemeClr val="hlink"/>
                    </a:solidFill>
                    <a:latin typeface="Arial Narrow" pitchFamily="34" charset="0"/>
                  </a:rPr>
                  <a:t>Gigabit Ethernet</a:t>
                </a:r>
                <a:endParaRPr lang="en-US" sz="1200">
                  <a:latin typeface="Arial Narrow" pitchFamily="34" charset="0"/>
                </a:endParaRPr>
              </a:p>
            </p:txBody>
          </p:sp>
          <p:sp>
            <p:nvSpPr>
              <p:cNvPr id="40272" name="Line 451"/>
              <p:cNvSpPr>
                <a:spLocks noChangeShapeType="1"/>
              </p:cNvSpPr>
              <p:nvPr/>
            </p:nvSpPr>
            <p:spPr bwMode="auto">
              <a:xfrm>
                <a:off x="2104" y="1471"/>
                <a:ext cx="0" cy="23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3" name="Line 452"/>
              <p:cNvSpPr>
                <a:spLocks noChangeShapeType="1"/>
              </p:cNvSpPr>
              <p:nvPr/>
            </p:nvSpPr>
            <p:spPr bwMode="auto">
              <a:xfrm>
                <a:off x="2232" y="1485"/>
                <a:ext cx="0" cy="22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4" name="Line 453"/>
              <p:cNvSpPr>
                <a:spLocks noChangeShapeType="1"/>
              </p:cNvSpPr>
              <p:nvPr/>
            </p:nvSpPr>
            <p:spPr bwMode="auto">
              <a:xfrm flipH="1">
                <a:off x="2360" y="1512"/>
                <a:ext cx="0" cy="17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5" name="Line 454"/>
              <p:cNvSpPr>
                <a:spLocks noChangeShapeType="1"/>
              </p:cNvSpPr>
              <p:nvPr/>
            </p:nvSpPr>
            <p:spPr bwMode="auto">
              <a:xfrm>
                <a:off x="2472" y="1531"/>
                <a:ext cx="0" cy="15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6" name="Line 455"/>
              <p:cNvSpPr>
                <a:spLocks noChangeShapeType="1"/>
              </p:cNvSpPr>
              <p:nvPr/>
            </p:nvSpPr>
            <p:spPr bwMode="auto">
              <a:xfrm>
                <a:off x="2560" y="1590"/>
                <a:ext cx="0" cy="10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7" name="Line 456"/>
              <p:cNvSpPr>
                <a:spLocks noChangeShapeType="1"/>
              </p:cNvSpPr>
              <p:nvPr/>
            </p:nvSpPr>
            <p:spPr bwMode="auto">
              <a:xfrm>
                <a:off x="2680" y="1599"/>
                <a:ext cx="0" cy="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8" name="Line 457"/>
              <p:cNvSpPr>
                <a:spLocks noChangeShapeType="1"/>
              </p:cNvSpPr>
              <p:nvPr/>
            </p:nvSpPr>
            <p:spPr bwMode="auto">
              <a:xfrm>
                <a:off x="2808" y="1636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9" name="Line 458"/>
              <p:cNvSpPr>
                <a:spLocks noChangeShapeType="1"/>
              </p:cNvSpPr>
              <p:nvPr/>
            </p:nvSpPr>
            <p:spPr bwMode="auto">
              <a:xfrm>
                <a:off x="2944" y="1650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80" name="Line 459"/>
              <p:cNvSpPr>
                <a:spLocks noChangeShapeType="1"/>
              </p:cNvSpPr>
              <p:nvPr/>
            </p:nvSpPr>
            <p:spPr bwMode="auto">
              <a:xfrm>
                <a:off x="3168" y="1567"/>
                <a:ext cx="0" cy="11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81" name="Line 460"/>
              <p:cNvSpPr>
                <a:spLocks noChangeShapeType="1"/>
              </p:cNvSpPr>
              <p:nvPr/>
            </p:nvSpPr>
            <p:spPr bwMode="auto">
              <a:xfrm>
                <a:off x="3312" y="1480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82" name="Line 461"/>
              <p:cNvSpPr>
                <a:spLocks noChangeShapeType="1"/>
              </p:cNvSpPr>
              <p:nvPr/>
            </p:nvSpPr>
            <p:spPr bwMode="auto">
              <a:xfrm>
                <a:off x="3448" y="1352"/>
                <a:ext cx="0" cy="34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83" name="Line 462"/>
              <p:cNvSpPr>
                <a:spLocks noChangeShapeType="1"/>
              </p:cNvSpPr>
              <p:nvPr/>
            </p:nvSpPr>
            <p:spPr bwMode="auto">
              <a:xfrm>
                <a:off x="3640" y="1237"/>
                <a:ext cx="0" cy="48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84" name="Oval 463"/>
              <p:cNvSpPr>
                <a:spLocks noChangeArrowheads="1"/>
              </p:cNvSpPr>
              <p:nvPr/>
            </p:nvSpPr>
            <p:spPr bwMode="auto">
              <a:xfrm rot="2527473">
                <a:off x="1450" y="1533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85" name="Oval 464"/>
              <p:cNvSpPr>
                <a:spLocks noChangeArrowheads="1"/>
              </p:cNvSpPr>
              <p:nvPr/>
            </p:nvSpPr>
            <p:spPr bwMode="auto">
              <a:xfrm rot="2527473">
                <a:off x="1450" y="2006"/>
                <a:ext cx="71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86" name="Oval 465"/>
              <p:cNvSpPr>
                <a:spLocks noChangeArrowheads="1"/>
              </p:cNvSpPr>
              <p:nvPr/>
            </p:nvSpPr>
            <p:spPr bwMode="auto">
              <a:xfrm rot="2527473">
                <a:off x="2114" y="1991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87" name="Oval 466"/>
              <p:cNvSpPr>
                <a:spLocks noChangeArrowheads="1"/>
              </p:cNvSpPr>
              <p:nvPr/>
            </p:nvSpPr>
            <p:spPr bwMode="auto">
              <a:xfrm rot="2527473">
                <a:off x="2884" y="1973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88" name="Oval 467"/>
              <p:cNvSpPr>
                <a:spLocks noChangeArrowheads="1"/>
              </p:cNvSpPr>
              <p:nvPr/>
            </p:nvSpPr>
            <p:spPr bwMode="auto">
              <a:xfrm rot="2527473">
                <a:off x="1500" y="1829"/>
                <a:ext cx="64" cy="91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89" name="Oval 468"/>
              <p:cNvSpPr>
                <a:spLocks noChangeArrowheads="1"/>
              </p:cNvSpPr>
              <p:nvPr/>
            </p:nvSpPr>
            <p:spPr bwMode="auto">
              <a:xfrm rot="2527473">
                <a:off x="3560" y="1951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90" name="Oval 469"/>
              <p:cNvSpPr>
                <a:spLocks noChangeArrowheads="1"/>
              </p:cNvSpPr>
              <p:nvPr/>
            </p:nvSpPr>
            <p:spPr bwMode="auto">
              <a:xfrm rot="2527473">
                <a:off x="4152" y="1834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91" name="Oval 470"/>
              <p:cNvSpPr>
                <a:spLocks noChangeArrowheads="1"/>
              </p:cNvSpPr>
              <p:nvPr/>
            </p:nvSpPr>
            <p:spPr bwMode="auto">
              <a:xfrm rot="2527473">
                <a:off x="4356" y="1485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92" name="Line 471"/>
              <p:cNvSpPr>
                <a:spLocks noChangeShapeType="1"/>
              </p:cNvSpPr>
              <p:nvPr/>
            </p:nvSpPr>
            <p:spPr bwMode="auto">
              <a:xfrm>
                <a:off x="1522" y="1578"/>
                <a:ext cx="510" cy="1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93" name="Line 472"/>
              <p:cNvSpPr>
                <a:spLocks noChangeShapeType="1"/>
              </p:cNvSpPr>
              <p:nvPr/>
            </p:nvSpPr>
            <p:spPr bwMode="auto">
              <a:xfrm flipV="1">
                <a:off x="1546" y="1781"/>
                <a:ext cx="654" cy="25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94" name="Line 473"/>
              <p:cNvSpPr>
                <a:spLocks noChangeShapeType="1"/>
              </p:cNvSpPr>
              <p:nvPr/>
            </p:nvSpPr>
            <p:spPr bwMode="auto">
              <a:xfrm flipV="1">
                <a:off x="2188" y="1791"/>
                <a:ext cx="228" cy="2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95" name="Line 474"/>
              <p:cNvSpPr>
                <a:spLocks noChangeShapeType="1"/>
              </p:cNvSpPr>
              <p:nvPr/>
            </p:nvSpPr>
            <p:spPr bwMode="auto">
              <a:xfrm flipH="1" flipV="1">
                <a:off x="2818" y="1798"/>
                <a:ext cx="108" cy="20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96" name="Line 475"/>
              <p:cNvSpPr>
                <a:spLocks noChangeShapeType="1"/>
              </p:cNvSpPr>
              <p:nvPr/>
            </p:nvSpPr>
            <p:spPr bwMode="auto">
              <a:xfrm flipH="1" flipV="1">
                <a:off x="3388" y="1784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97" name="Line 476"/>
              <p:cNvSpPr>
                <a:spLocks noChangeShapeType="1"/>
              </p:cNvSpPr>
              <p:nvPr/>
            </p:nvSpPr>
            <p:spPr bwMode="auto">
              <a:xfrm flipH="1" flipV="1">
                <a:off x="3706" y="1743"/>
                <a:ext cx="462" cy="12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98" name="Line 477"/>
              <p:cNvSpPr>
                <a:spLocks noChangeShapeType="1"/>
              </p:cNvSpPr>
              <p:nvPr/>
            </p:nvSpPr>
            <p:spPr bwMode="auto">
              <a:xfrm flipH="1">
                <a:off x="3694" y="1540"/>
                <a:ext cx="648" cy="17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99" name="Line 478"/>
              <p:cNvSpPr>
                <a:spLocks noChangeShapeType="1"/>
              </p:cNvSpPr>
              <p:nvPr/>
            </p:nvSpPr>
            <p:spPr bwMode="auto">
              <a:xfrm>
                <a:off x="1500" y="1101"/>
                <a:ext cx="582" cy="62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41" name="Oval 940"/>
          <p:cNvSpPr/>
          <p:nvPr/>
        </p:nvSpPr>
        <p:spPr bwMode="auto">
          <a:xfrm>
            <a:off x="3735388" y="2673350"/>
            <a:ext cx="733425" cy="800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942" name="Oval 941"/>
          <p:cNvSpPr/>
          <p:nvPr/>
        </p:nvSpPr>
        <p:spPr bwMode="auto">
          <a:xfrm>
            <a:off x="4813300" y="5338763"/>
            <a:ext cx="1949450" cy="1108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943" name="Left-Right Arrow 942"/>
          <p:cNvSpPr/>
          <p:nvPr/>
        </p:nvSpPr>
        <p:spPr bwMode="auto">
          <a:xfrm rot="20458767">
            <a:off x="2384425" y="4140200"/>
            <a:ext cx="1131888" cy="69532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944" name="Left-Right Arrow 943"/>
          <p:cNvSpPr/>
          <p:nvPr/>
        </p:nvSpPr>
        <p:spPr bwMode="auto">
          <a:xfrm rot="17483684">
            <a:off x="3272632" y="3371056"/>
            <a:ext cx="1130300" cy="693737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945" name="Left-Right Arrow 944"/>
          <p:cNvSpPr/>
          <p:nvPr/>
        </p:nvSpPr>
        <p:spPr bwMode="auto">
          <a:xfrm rot="19066624">
            <a:off x="4187825" y="4592638"/>
            <a:ext cx="1131888" cy="693737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946" name="Left-Right Arrow 945"/>
          <p:cNvSpPr/>
          <p:nvPr/>
        </p:nvSpPr>
        <p:spPr bwMode="auto">
          <a:xfrm rot="20525257">
            <a:off x="2828925" y="5414963"/>
            <a:ext cx="1131888" cy="693737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947" name="Left-Right Arrow 946"/>
          <p:cNvSpPr/>
          <p:nvPr/>
        </p:nvSpPr>
        <p:spPr bwMode="auto">
          <a:xfrm rot="14655612">
            <a:off x="1978026" y="5229225"/>
            <a:ext cx="1130300" cy="69532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948" name="Left-Right Arrow 947"/>
          <p:cNvSpPr/>
          <p:nvPr/>
        </p:nvSpPr>
        <p:spPr bwMode="auto">
          <a:xfrm rot="14655612">
            <a:off x="3248025" y="2130425"/>
            <a:ext cx="1131888" cy="693738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949" name="Left-Right Arrow 948"/>
          <p:cNvSpPr/>
          <p:nvPr/>
        </p:nvSpPr>
        <p:spPr bwMode="auto">
          <a:xfrm rot="17997821">
            <a:off x="5230813" y="3294062"/>
            <a:ext cx="1130300" cy="69532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950" name="Left-Right Arrow 949"/>
          <p:cNvSpPr/>
          <p:nvPr/>
        </p:nvSpPr>
        <p:spPr bwMode="auto">
          <a:xfrm rot="21103952">
            <a:off x="6510338" y="5313363"/>
            <a:ext cx="1131887" cy="69532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951" name="Left-Right Arrow 950"/>
          <p:cNvSpPr/>
          <p:nvPr/>
        </p:nvSpPr>
        <p:spPr bwMode="auto">
          <a:xfrm rot="1181411">
            <a:off x="4178300" y="5427663"/>
            <a:ext cx="1131888" cy="693737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pic>
        <p:nvPicPr>
          <p:cNvPr id="39962" name="Picture 4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312"/>
          <a:stretch>
            <a:fillRect/>
          </a:stretch>
        </p:blipFill>
        <p:spPr bwMode="auto">
          <a:xfrm>
            <a:off x="7096125" y="4262438"/>
            <a:ext cx="18319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5" name="Oval 954"/>
          <p:cNvSpPr/>
          <p:nvPr/>
        </p:nvSpPr>
        <p:spPr bwMode="auto">
          <a:xfrm>
            <a:off x="7112000" y="5081588"/>
            <a:ext cx="733425" cy="80168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957" name="Left-Right Arrow 956"/>
          <p:cNvSpPr/>
          <p:nvPr/>
        </p:nvSpPr>
        <p:spPr bwMode="auto">
          <a:xfrm rot="16200000">
            <a:off x="1516857" y="3485356"/>
            <a:ext cx="1131888" cy="69532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sp>
        <p:nvSpPr>
          <p:cNvPr id="959" name="Left-Right Arrow 958"/>
          <p:cNvSpPr/>
          <p:nvPr/>
        </p:nvSpPr>
        <p:spPr bwMode="auto">
          <a:xfrm rot="16200000">
            <a:off x="6932613" y="3406775"/>
            <a:ext cx="1131888" cy="693737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  <a:ea typeface="ＭＳ Ｐゴシック" charset="-128"/>
              <a:cs typeface="+mn-cs"/>
            </a:endParaRPr>
          </a:p>
        </p:txBody>
      </p:sp>
      <p:grpSp>
        <p:nvGrpSpPr>
          <p:cNvPr id="39966" name="Group 959"/>
          <p:cNvGrpSpPr>
            <a:grpSpLocks/>
          </p:cNvGrpSpPr>
          <p:nvPr/>
        </p:nvGrpSpPr>
        <p:grpSpPr bwMode="auto">
          <a:xfrm>
            <a:off x="811213" y="4173538"/>
            <a:ext cx="2084387" cy="1346200"/>
            <a:chOff x="3229188" y="1086293"/>
            <a:chExt cx="5172734" cy="3936845"/>
          </a:xfrm>
        </p:grpSpPr>
        <p:grpSp>
          <p:nvGrpSpPr>
            <p:cNvPr id="40137" name="Group 130"/>
            <p:cNvGrpSpPr>
              <a:grpSpLocks/>
            </p:cNvGrpSpPr>
            <p:nvPr/>
          </p:nvGrpSpPr>
          <p:grpSpPr bwMode="auto">
            <a:xfrm>
              <a:off x="4843975" y="2358770"/>
              <a:ext cx="1175660" cy="1225550"/>
              <a:chOff x="2787" y="683"/>
              <a:chExt cx="770" cy="798"/>
            </a:xfrm>
          </p:grpSpPr>
          <p:sp>
            <p:nvSpPr>
              <p:cNvPr id="40204" name="AutoShape 131"/>
              <p:cNvSpPr>
                <a:spLocks noChangeArrowheads="1"/>
              </p:cNvSpPr>
              <p:nvPr/>
            </p:nvSpPr>
            <p:spPr bwMode="auto">
              <a:xfrm>
                <a:off x="2787" y="683"/>
                <a:ext cx="770" cy="79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05" name="Oval 132"/>
              <p:cNvSpPr>
                <a:spLocks noChangeArrowheads="1"/>
              </p:cNvSpPr>
              <p:nvPr/>
            </p:nvSpPr>
            <p:spPr bwMode="auto">
              <a:xfrm>
                <a:off x="3011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06" name="Oval 133"/>
              <p:cNvSpPr>
                <a:spLocks noChangeArrowheads="1"/>
              </p:cNvSpPr>
              <p:nvPr/>
            </p:nvSpPr>
            <p:spPr bwMode="auto">
              <a:xfrm>
                <a:off x="2832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07" name="Oval 134"/>
              <p:cNvSpPr>
                <a:spLocks noChangeArrowheads="1"/>
              </p:cNvSpPr>
              <p:nvPr/>
            </p:nvSpPr>
            <p:spPr bwMode="auto">
              <a:xfrm>
                <a:off x="3189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08" name="Oval 135"/>
              <p:cNvSpPr>
                <a:spLocks noChangeArrowheads="1"/>
              </p:cNvSpPr>
              <p:nvPr/>
            </p:nvSpPr>
            <p:spPr bwMode="auto">
              <a:xfrm>
                <a:off x="3368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09" name="Oval 136"/>
              <p:cNvSpPr>
                <a:spLocks noChangeArrowheads="1"/>
              </p:cNvSpPr>
              <p:nvPr/>
            </p:nvSpPr>
            <p:spPr bwMode="auto">
              <a:xfrm>
                <a:off x="3011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10" name="Oval 137"/>
              <p:cNvSpPr>
                <a:spLocks noChangeArrowheads="1"/>
              </p:cNvSpPr>
              <p:nvPr/>
            </p:nvSpPr>
            <p:spPr bwMode="auto">
              <a:xfrm>
                <a:off x="2832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11" name="Oval 138"/>
              <p:cNvSpPr>
                <a:spLocks noChangeArrowheads="1"/>
              </p:cNvSpPr>
              <p:nvPr/>
            </p:nvSpPr>
            <p:spPr bwMode="auto">
              <a:xfrm>
                <a:off x="3189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12" name="Oval 139"/>
              <p:cNvSpPr>
                <a:spLocks noChangeArrowheads="1"/>
              </p:cNvSpPr>
              <p:nvPr/>
            </p:nvSpPr>
            <p:spPr bwMode="auto">
              <a:xfrm>
                <a:off x="3368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13" name="Oval 140"/>
              <p:cNvSpPr>
                <a:spLocks noChangeArrowheads="1"/>
              </p:cNvSpPr>
              <p:nvPr/>
            </p:nvSpPr>
            <p:spPr bwMode="auto">
              <a:xfrm>
                <a:off x="3011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14" name="Oval 141"/>
              <p:cNvSpPr>
                <a:spLocks noChangeArrowheads="1"/>
              </p:cNvSpPr>
              <p:nvPr/>
            </p:nvSpPr>
            <p:spPr bwMode="auto">
              <a:xfrm>
                <a:off x="2832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15" name="Oval 142"/>
              <p:cNvSpPr>
                <a:spLocks noChangeArrowheads="1"/>
              </p:cNvSpPr>
              <p:nvPr/>
            </p:nvSpPr>
            <p:spPr bwMode="auto">
              <a:xfrm>
                <a:off x="3189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16" name="Oval 143"/>
              <p:cNvSpPr>
                <a:spLocks noChangeArrowheads="1"/>
              </p:cNvSpPr>
              <p:nvPr/>
            </p:nvSpPr>
            <p:spPr bwMode="auto">
              <a:xfrm>
                <a:off x="3368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17" name="Oval 144"/>
              <p:cNvSpPr>
                <a:spLocks noChangeArrowheads="1"/>
              </p:cNvSpPr>
              <p:nvPr/>
            </p:nvSpPr>
            <p:spPr bwMode="auto">
              <a:xfrm>
                <a:off x="3011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18" name="Oval 145"/>
              <p:cNvSpPr>
                <a:spLocks noChangeArrowheads="1"/>
              </p:cNvSpPr>
              <p:nvPr/>
            </p:nvSpPr>
            <p:spPr bwMode="auto">
              <a:xfrm>
                <a:off x="2832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19" name="Oval 146"/>
              <p:cNvSpPr>
                <a:spLocks noChangeArrowheads="1"/>
              </p:cNvSpPr>
              <p:nvPr/>
            </p:nvSpPr>
            <p:spPr bwMode="auto">
              <a:xfrm>
                <a:off x="3189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20" name="Oval 147"/>
              <p:cNvSpPr>
                <a:spLocks noChangeArrowheads="1"/>
              </p:cNvSpPr>
              <p:nvPr/>
            </p:nvSpPr>
            <p:spPr bwMode="auto">
              <a:xfrm>
                <a:off x="3368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138" name="Group 204"/>
            <p:cNvGrpSpPr>
              <a:grpSpLocks/>
            </p:cNvGrpSpPr>
            <p:nvPr/>
          </p:nvGrpSpPr>
          <p:grpSpPr bwMode="auto">
            <a:xfrm>
              <a:off x="5067601" y="4353539"/>
              <a:ext cx="641269" cy="669599"/>
              <a:chOff x="2721" y="977"/>
              <a:chExt cx="420" cy="436"/>
            </a:xfrm>
          </p:grpSpPr>
          <p:sp>
            <p:nvSpPr>
              <p:cNvPr id="40199" name="AutoShape 149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00" name="Oval 154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01" name="Oval 156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02" name="Oval 158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203" name="Oval 160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139" name="AutoShape 248"/>
            <p:cNvSpPr>
              <a:spLocks noChangeArrowheads="1"/>
            </p:cNvSpPr>
            <p:nvPr/>
          </p:nvSpPr>
          <p:spPr bwMode="auto">
            <a:xfrm rot="5400000">
              <a:off x="4926190" y="3528741"/>
              <a:ext cx="913045" cy="806283"/>
            </a:xfrm>
            <a:prstGeom prst="leftRightArrow">
              <a:avLst>
                <a:gd name="adj1" fmla="val 50000"/>
                <a:gd name="adj2" fmla="val 22779"/>
              </a:avLst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grpSp>
          <p:nvGrpSpPr>
            <p:cNvPr id="40140" name="Group 184"/>
            <p:cNvGrpSpPr>
              <a:grpSpLocks/>
            </p:cNvGrpSpPr>
            <p:nvPr/>
          </p:nvGrpSpPr>
          <p:grpSpPr bwMode="auto">
            <a:xfrm>
              <a:off x="6934241" y="3193640"/>
              <a:ext cx="1175977" cy="1225960"/>
              <a:chOff x="2787" y="683"/>
              <a:chExt cx="770" cy="798"/>
            </a:xfrm>
          </p:grpSpPr>
          <p:sp>
            <p:nvSpPr>
              <p:cNvPr id="40182" name="AutoShape 185"/>
              <p:cNvSpPr>
                <a:spLocks noChangeArrowheads="1"/>
              </p:cNvSpPr>
              <p:nvPr/>
            </p:nvSpPr>
            <p:spPr bwMode="auto">
              <a:xfrm>
                <a:off x="2787" y="683"/>
                <a:ext cx="770" cy="79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83" name="Oval 186"/>
              <p:cNvSpPr>
                <a:spLocks noChangeArrowheads="1"/>
              </p:cNvSpPr>
              <p:nvPr/>
            </p:nvSpPr>
            <p:spPr bwMode="auto">
              <a:xfrm>
                <a:off x="3011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84" name="Oval 187"/>
              <p:cNvSpPr>
                <a:spLocks noChangeArrowheads="1"/>
              </p:cNvSpPr>
              <p:nvPr/>
            </p:nvSpPr>
            <p:spPr bwMode="auto">
              <a:xfrm>
                <a:off x="2832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85" name="Oval 188"/>
              <p:cNvSpPr>
                <a:spLocks noChangeArrowheads="1"/>
              </p:cNvSpPr>
              <p:nvPr/>
            </p:nvSpPr>
            <p:spPr bwMode="auto">
              <a:xfrm>
                <a:off x="3189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86" name="Oval 189"/>
              <p:cNvSpPr>
                <a:spLocks noChangeArrowheads="1"/>
              </p:cNvSpPr>
              <p:nvPr/>
            </p:nvSpPr>
            <p:spPr bwMode="auto">
              <a:xfrm>
                <a:off x="3368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87" name="Oval 190"/>
              <p:cNvSpPr>
                <a:spLocks noChangeArrowheads="1"/>
              </p:cNvSpPr>
              <p:nvPr/>
            </p:nvSpPr>
            <p:spPr bwMode="auto">
              <a:xfrm>
                <a:off x="3011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88" name="Oval 191"/>
              <p:cNvSpPr>
                <a:spLocks noChangeArrowheads="1"/>
              </p:cNvSpPr>
              <p:nvPr/>
            </p:nvSpPr>
            <p:spPr bwMode="auto">
              <a:xfrm>
                <a:off x="2832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89" name="Oval 192"/>
              <p:cNvSpPr>
                <a:spLocks noChangeArrowheads="1"/>
              </p:cNvSpPr>
              <p:nvPr/>
            </p:nvSpPr>
            <p:spPr bwMode="auto">
              <a:xfrm>
                <a:off x="3189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90" name="Oval 193"/>
              <p:cNvSpPr>
                <a:spLocks noChangeArrowheads="1"/>
              </p:cNvSpPr>
              <p:nvPr/>
            </p:nvSpPr>
            <p:spPr bwMode="auto">
              <a:xfrm>
                <a:off x="3368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91" name="Oval 194"/>
              <p:cNvSpPr>
                <a:spLocks noChangeArrowheads="1"/>
              </p:cNvSpPr>
              <p:nvPr/>
            </p:nvSpPr>
            <p:spPr bwMode="auto">
              <a:xfrm>
                <a:off x="3011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92" name="Oval 195"/>
              <p:cNvSpPr>
                <a:spLocks noChangeArrowheads="1"/>
              </p:cNvSpPr>
              <p:nvPr/>
            </p:nvSpPr>
            <p:spPr bwMode="auto">
              <a:xfrm>
                <a:off x="2832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93" name="Oval 196"/>
              <p:cNvSpPr>
                <a:spLocks noChangeArrowheads="1"/>
              </p:cNvSpPr>
              <p:nvPr/>
            </p:nvSpPr>
            <p:spPr bwMode="auto">
              <a:xfrm>
                <a:off x="3189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94" name="Oval 197"/>
              <p:cNvSpPr>
                <a:spLocks noChangeArrowheads="1"/>
              </p:cNvSpPr>
              <p:nvPr/>
            </p:nvSpPr>
            <p:spPr bwMode="auto">
              <a:xfrm>
                <a:off x="3368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95" name="Oval 198"/>
              <p:cNvSpPr>
                <a:spLocks noChangeArrowheads="1"/>
              </p:cNvSpPr>
              <p:nvPr/>
            </p:nvSpPr>
            <p:spPr bwMode="auto">
              <a:xfrm>
                <a:off x="3011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96" name="Oval 199"/>
              <p:cNvSpPr>
                <a:spLocks noChangeArrowheads="1"/>
              </p:cNvSpPr>
              <p:nvPr/>
            </p:nvSpPr>
            <p:spPr bwMode="auto">
              <a:xfrm>
                <a:off x="2832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97" name="Oval 200"/>
              <p:cNvSpPr>
                <a:spLocks noChangeArrowheads="1"/>
              </p:cNvSpPr>
              <p:nvPr/>
            </p:nvSpPr>
            <p:spPr bwMode="auto">
              <a:xfrm>
                <a:off x="3189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98" name="Oval 201"/>
              <p:cNvSpPr>
                <a:spLocks noChangeArrowheads="1"/>
              </p:cNvSpPr>
              <p:nvPr/>
            </p:nvSpPr>
            <p:spPr bwMode="auto">
              <a:xfrm>
                <a:off x="3368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141" name="Group 205"/>
            <p:cNvGrpSpPr>
              <a:grpSpLocks/>
            </p:cNvGrpSpPr>
            <p:nvPr/>
          </p:nvGrpSpPr>
          <p:grpSpPr bwMode="auto">
            <a:xfrm>
              <a:off x="7021294" y="1783326"/>
              <a:ext cx="641442" cy="669823"/>
              <a:chOff x="2721" y="977"/>
              <a:chExt cx="420" cy="436"/>
            </a:xfrm>
          </p:grpSpPr>
          <p:sp>
            <p:nvSpPr>
              <p:cNvPr id="40177" name="AutoShape 206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78" name="Oval 207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79" name="Oval 208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80" name="Oval 209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81" name="Oval 210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142" name="Group 211"/>
            <p:cNvGrpSpPr>
              <a:grpSpLocks/>
            </p:cNvGrpSpPr>
            <p:nvPr/>
          </p:nvGrpSpPr>
          <p:grpSpPr bwMode="auto">
            <a:xfrm>
              <a:off x="7167909" y="1930810"/>
              <a:ext cx="641442" cy="669823"/>
              <a:chOff x="2721" y="977"/>
              <a:chExt cx="420" cy="436"/>
            </a:xfrm>
          </p:grpSpPr>
          <p:sp>
            <p:nvSpPr>
              <p:cNvPr id="40172" name="AutoShape 212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73" name="Oval 213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74" name="Oval 214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75" name="Oval 215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76" name="Oval 216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143" name="Group 217"/>
            <p:cNvGrpSpPr>
              <a:grpSpLocks/>
            </p:cNvGrpSpPr>
            <p:nvPr/>
          </p:nvGrpSpPr>
          <p:grpSpPr bwMode="auto">
            <a:xfrm>
              <a:off x="7314525" y="2078294"/>
              <a:ext cx="641442" cy="669823"/>
              <a:chOff x="2721" y="977"/>
              <a:chExt cx="420" cy="436"/>
            </a:xfrm>
          </p:grpSpPr>
          <p:sp>
            <p:nvSpPr>
              <p:cNvPr id="40167" name="AutoShape 218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68" name="Oval 219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69" name="Oval 220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70" name="Oval 221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71" name="Oval 222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144" name="Group 223"/>
            <p:cNvGrpSpPr>
              <a:grpSpLocks/>
            </p:cNvGrpSpPr>
            <p:nvPr/>
          </p:nvGrpSpPr>
          <p:grpSpPr bwMode="auto">
            <a:xfrm>
              <a:off x="7461140" y="2225777"/>
              <a:ext cx="641442" cy="669823"/>
              <a:chOff x="2721" y="977"/>
              <a:chExt cx="420" cy="436"/>
            </a:xfrm>
          </p:grpSpPr>
          <p:sp>
            <p:nvSpPr>
              <p:cNvPr id="40162" name="AutoShape 224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63" name="Oval 225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64" name="Oval 226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65" name="Oval 227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66" name="Oval 228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145" name="Oval 230"/>
            <p:cNvSpPr>
              <a:spLocks noChangeArrowheads="1"/>
            </p:cNvSpPr>
            <p:nvPr/>
          </p:nvSpPr>
          <p:spPr bwMode="auto">
            <a:xfrm rot="2571421">
              <a:off x="6676137" y="1752600"/>
              <a:ext cx="1725785" cy="11660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sp>
          <p:nvSpPr>
            <p:cNvPr id="40146" name="AutoShape 251"/>
            <p:cNvSpPr>
              <a:spLocks noChangeArrowheads="1"/>
            </p:cNvSpPr>
            <p:nvPr/>
          </p:nvSpPr>
          <p:spPr bwMode="auto">
            <a:xfrm rot="1418653">
              <a:off x="6007216" y="3043415"/>
              <a:ext cx="913292" cy="806552"/>
            </a:xfrm>
            <a:prstGeom prst="leftRightArrow">
              <a:avLst>
                <a:gd name="adj1" fmla="val 50000"/>
                <a:gd name="adj2" fmla="val 22783"/>
              </a:avLst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sp>
          <p:nvSpPr>
            <p:cNvPr id="40147" name="AutoShape 254"/>
            <p:cNvSpPr>
              <a:spLocks noChangeArrowheads="1"/>
            </p:cNvSpPr>
            <p:nvPr/>
          </p:nvSpPr>
          <p:spPr bwMode="auto">
            <a:xfrm rot="-809736">
              <a:off x="5928210" y="2072640"/>
              <a:ext cx="913292" cy="806552"/>
            </a:xfrm>
            <a:prstGeom prst="leftRightArrow">
              <a:avLst>
                <a:gd name="adj1" fmla="val 50000"/>
                <a:gd name="adj2" fmla="val 22783"/>
              </a:avLst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grpSp>
          <p:nvGrpSpPr>
            <p:cNvPr id="40148" name="Group 234"/>
            <p:cNvGrpSpPr>
              <a:grpSpLocks/>
            </p:cNvGrpSpPr>
            <p:nvPr/>
          </p:nvGrpSpPr>
          <p:grpSpPr bwMode="auto">
            <a:xfrm>
              <a:off x="5067311" y="1086293"/>
              <a:ext cx="641559" cy="669544"/>
              <a:chOff x="2721" y="977"/>
              <a:chExt cx="420" cy="436"/>
            </a:xfrm>
          </p:grpSpPr>
          <p:sp>
            <p:nvSpPr>
              <p:cNvPr id="40157" name="AutoShape 235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58" name="Oval 236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59" name="Oval 237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60" name="Oval 238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61" name="Oval 239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149" name="Group 240"/>
            <p:cNvGrpSpPr>
              <a:grpSpLocks/>
            </p:cNvGrpSpPr>
            <p:nvPr/>
          </p:nvGrpSpPr>
          <p:grpSpPr bwMode="auto">
            <a:xfrm>
              <a:off x="3229188" y="2624901"/>
              <a:ext cx="641559" cy="669544"/>
              <a:chOff x="2721" y="977"/>
              <a:chExt cx="420" cy="436"/>
            </a:xfrm>
          </p:grpSpPr>
          <p:sp>
            <p:nvSpPr>
              <p:cNvPr id="40152" name="AutoShape 241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53" name="Oval 242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54" name="Oval 243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55" name="Oval 244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56" name="Oval 245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150" name="AutoShape 257"/>
            <p:cNvSpPr>
              <a:spLocks noChangeArrowheads="1"/>
            </p:cNvSpPr>
            <p:nvPr/>
          </p:nvSpPr>
          <p:spPr bwMode="auto">
            <a:xfrm rot="5400000">
              <a:off x="4931363" y="1662223"/>
              <a:ext cx="913458" cy="806217"/>
            </a:xfrm>
            <a:prstGeom prst="leftRightArrow">
              <a:avLst>
                <a:gd name="adj1" fmla="val 50000"/>
                <a:gd name="adj2" fmla="val 22781"/>
              </a:avLst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sp>
          <p:nvSpPr>
            <p:cNvPr id="40151" name="AutoShape 263"/>
            <p:cNvSpPr>
              <a:spLocks noChangeArrowheads="1"/>
            </p:cNvSpPr>
            <p:nvPr/>
          </p:nvSpPr>
          <p:spPr bwMode="auto">
            <a:xfrm>
              <a:off x="3894605" y="2546583"/>
              <a:ext cx="913458" cy="806217"/>
            </a:xfrm>
            <a:prstGeom prst="leftRightArrow">
              <a:avLst>
                <a:gd name="adj1" fmla="val 50000"/>
                <a:gd name="adj2" fmla="val 22781"/>
              </a:avLst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</p:grpSp>
      <p:grpSp>
        <p:nvGrpSpPr>
          <p:cNvPr id="39967" name="Group 1044"/>
          <p:cNvGrpSpPr>
            <a:grpSpLocks/>
          </p:cNvGrpSpPr>
          <p:nvPr/>
        </p:nvGrpSpPr>
        <p:grpSpPr bwMode="auto">
          <a:xfrm>
            <a:off x="4824413" y="5251450"/>
            <a:ext cx="2084387" cy="1347788"/>
            <a:chOff x="3229188" y="1086293"/>
            <a:chExt cx="5172734" cy="3936845"/>
          </a:xfrm>
        </p:grpSpPr>
        <p:grpSp>
          <p:nvGrpSpPr>
            <p:cNvPr id="40053" name="Group 130"/>
            <p:cNvGrpSpPr>
              <a:grpSpLocks/>
            </p:cNvGrpSpPr>
            <p:nvPr/>
          </p:nvGrpSpPr>
          <p:grpSpPr bwMode="auto">
            <a:xfrm>
              <a:off x="4843975" y="2358770"/>
              <a:ext cx="1175660" cy="1225550"/>
              <a:chOff x="2787" y="683"/>
              <a:chExt cx="770" cy="798"/>
            </a:xfrm>
          </p:grpSpPr>
          <p:sp>
            <p:nvSpPr>
              <p:cNvPr id="40120" name="AutoShape 131"/>
              <p:cNvSpPr>
                <a:spLocks noChangeArrowheads="1"/>
              </p:cNvSpPr>
              <p:nvPr/>
            </p:nvSpPr>
            <p:spPr bwMode="auto">
              <a:xfrm>
                <a:off x="2787" y="683"/>
                <a:ext cx="770" cy="79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21" name="Oval 132"/>
              <p:cNvSpPr>
                <a:spLocks noChangeArrowheads="1"/>
              </p:cNvSpPr>
              <p:nvPr/>
            </p:nvSpPr>
            <p:spPr bwMode="auto">
              <a:xfrm>
                <a:off x="3011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22" name="Oval 133"/>
              <p:cNvSpPr>
                <a:spLocks noChangeArrowheads="1"/>
              </p:cNvSpPr>
              <p:nvPr/>
            </p:nvSpPr>
            <p:spPr bwMode="auto">
              <a:xfrm>
                <a:off x="2832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23" name="Oval 134"/>
              <p:cNvSpPr>
                <a:spLocks noChangeArrowheads="1"/>
              </p:cNvSpPr>
              <p:nvPr/>
            </p:nvSpPr>
            <p:spPr bwMode="auto">
              <a:xfrm>
                <a:off x="3189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24" name="Oval 135"/>
              <p:cNvSpPr>
                <a:spLocks noChangeArrowheads="1"/>
              </p:cNvSpPr>
              <p:nvPr/>
            </p:nvSpPr>
            <p:spPr bwMode="auto">
              <a:xfrm>
                <a:off x="3368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25" name="Oval 136"/>
              <p:cNvSpPr>
                <a:spLocks noChangeArrowheads="1"/>
              </p:cNvSpPr>
              <p:nvPr/>
            </p:nvSpPr>
            <p:spPr bwMode="auto">
              <a:xfrm>
                <a:off x="3011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26" name="Oval 137"/>
              <p:cNvSpPr>
                <a:spLocks noChangeArrowheads="1"/>
              </p:cNvSpPr>
              <p:nvPr/>
            </p:nvSpPr>
            <p:spPr bwMode="auto">
              <a:xfrm>
                <a:off x="2832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27" name="Oval 138"/>
              <p:cNvSpPr>
                <a:spLocks noChangeArrowheads="1"/>
              </p:cNvSpPr>
              <p:nvPr/>
            </p:nvSpPr>
            <p:spPr bwMode="auto">
              <a:xfrm>
                <a:off x="3189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28" name="Oval 139"/>
              <p:cNvSpPr>
                <a:spLocks noChangeArrowheads="1"/>
              </p:cNvSpPr>
              <p:nvPr/>
            </p:nvSpPr>
            <p:spPr bwMode="auto">
              <a:xfrm>
                <a:off x="3368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29" name="Oval 140"/>
              <p:cNvSpPr>
                <a:spLocks noChangeArrowheads="1"/>
              </p:cNvSpPr>
              <p:nvPr/>
            </p:nvSpPr>
            <p:spPr bwMode="auto">
              <a:xfrm>
                <a:off x="3011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30" name="Oval 141"/>
              <p:cNvSpPr>
                <a:spLocks noChangeArrowheads="1"/>
              </p:cNvSpPr>
              <p:nvPr/>
            </p:nvSpPr>
            <p:spPr bwMode="auto">
              <a:xfrm>
                <a:off x="2832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31" name="Oval 142"/>
              <p:cNvSpPr>
                <a:spLocks noChangeArrowheads="1"/>
              </p:cNvSpPr>
              <p:nvPr/>
            </p:nvSpPr>
            <p:spPr bwMode="auto">
              <a:xfrm>
                <a:off x="3189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32" name="Oval 143"/>
              <p:cNvSpPr>
                <a:spLocks noChangeArrowheads="1"/>
              </p:cNvSpPr>
              <p:nvPr/>
            </p:nvSpPr>
            <p:spPr bwMode="auto">
              <a:xfrm>
                <a:off x="3368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33" name="Oval 144"/>
              <p:cNvSpPr>
                <a:spLocks noChangeArrowheads="1"/>
              </p:cNvSpPr>
              <p:nvPr/>
            </p:nvSpPr>
            <p:spPr bwMode="auto">
              <a:xfrm>
                <a:off x="3011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34" name="Oval 145"/>
              <p:cNvSpPr>
                <a:spLocks noChangeArrowheads="1"/>
              </p:cNvSpPr>
              <p:nvPr/>
            </p:nvSpPr>
            <p:spPr bwMode="auto">
              <a:xfrm>
                <a:off x="2832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35" name="Oval 146"/>
              <p:cNvSpPr>
                <a:spLocks noChangeArrowheads="1"/>
              </p:cNvSpPr>
              <p:nvPr/>
            </p:nvSpPr>
            <p:spPr bwMode="auto">
              <a:xfrm>
                <a:off x="3189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36" name="Oval 147"/>
              <p:cNvSpPr>
                <a:spLocks noChangeArrowheads="1"/>
              </p:cNvSpPr>
              <p:nvPr/>
            </p:nvSpPr>
            <p:spPr bwMode="auto">
              <a:xfrm>
                <a:off x="3368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054" name="Group 204"/>
            <p:cNvGrpSpPr>
              <a:grpSpLocks/>
            </p:cNvGrpSpPr>
            <p:nvPr/>
          </p:nvGrpSpPr>
          <p:grpSpPr bwMode="auto">
            <a:xfrm>
              <a:off x="5067601" y="4353539"/>
              <a:ext cx="641269" cy="669599"/>
              <a:chOff x="2721" y="977"/>
              <a:chExt cx="420" cy="436"/>
            </a:xfrm>
          </p:grpSpPr>
          <p:sp>
            <p:nvSpPr>
              <p:cNvPr id="40115" name="AutoShape 149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16" name="Oval 154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17" name="Oval 156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18" name="Oval 158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19" name="Oval 160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055" name="AutoShape 248"/>
            <p:cNvSpPr>
              <a:spLocks noChangeArrowheads="1"/>
            </p:cNvSpPr>
            <p:nvPr/>
          </p:nvSpPr>
          <p:spPr bwMode="auto">
            <a:xfrm rot="5400000">
              <a:off x="4926190" y="3528741"/>
              <a:ext cx="913045" cy="806283"/>
            </a:xfrm>
            <a:prstGeom prst="leftRightArrow">
              <a:avLst>
                <a:gd name="adj1" fmla="val 50000"/>
                <a:gd name="adj2" fmla="val 22779"/>
              </a:avLst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grpSp>
          <p:nvGrpSpPr>
            <p:cNvPr id="40056" name="Group 184"/>
            <p:cNvGrpSpPr>
              <a:grpSpLocks/>
            </p:cNvGrpSpPr>
            <p:nvPr/>
          </p:nvGrpSpPr>
          <p:grpSpPr bwMode="auto">
            <a:xfrm>
              <a:off x="6934241" y="3193640"/>
              <a:ext cx="1175977" cy="1225960"/>
              <a:chOff x="2787" y="683"/>
              <a:chExt cx="770" cy="798"/>
            </a:xfrm>
          </p:grpSpPr>
          <p:sp>
            <p:nvSpPr>
              <p:cNvPr id="40098" name="AutoShape 185"/>
              <p:cNvSpPr>
                <a:spLocks noChangeArrowheads="1"/>
              </p:cNvSpPr>
              <p:nvPr/>
            </p:nvSpPr>
            <p:spPr bwMode="auto">
              <a:xfrm>
                <a:off x="2787" y="683"/>
                <a:ext cx="770" cy="79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99" name="Oval 186"/>
              <p:cNvSpPr>
                <a:spLocks noChangeArrowheads="1"/>
              </p:cNvSpPr>
              <p:nvPr/>
            </p:nvSpPr>
            <p:spPr bwMode="auto">
              <a:xfrm>
                <a:off x="3011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00" name="Oval 187"/>
              <p:cNvSpPr>
                <a:spLocks noChangeArrowheads="1"/>
              </p:cNvSpPr>
              <p:nvPr/>
            </p:nvSpPr>
            <p:spPr bwMode="auto">
              <a:xfrm>
                <a:off x="2832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01" name="Oval 188"/>
              <p:cNvSpPr>
                <a:spLocks noChangeArrowheads="1"/>
              </p:cNvSpPr>
              <p:nvPr/>
            </p:nvSpPr>
            <p:spPr bwMode="auto">
              <a:xfrm>
                <a:off x="3189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02" name="Oval 189"/>
              <p:cNvSpPr>
                <a:spLocks noChangeArrowheads="1"/>
              </p:cNvSpPr>
              <p:nvPr/>
            </p:nvSpPr>
            <p:spPr bwMode="auto">
              <a:xfrm>
                <a:off x="3368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03" name="Oval 190"/>
              <p:cNvSpPr>
                <a:spLocks noChangeArrowheads="1"/>
              </p:cNvSpPr>
              <p:nvPr/>
            </p:nvSpPr>
            <p:spPr bwMode="auto">
              <a:xfrm>
                <a:off x="3011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04" name="Oval 191"/>
              <p:cNvSpPr>
                <a:spLocks noChangeArrowheads="1"/>
              </p:cNvSpPr>
              <p:nvPr/>
            </p:nvSpPr>
            <p:spPr bwMode="auto">
              <a:xfrm>
                <a:off x="2832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05" name="Oval 192"/>
              <p:cNvSpPr>
                <a:spLocks noChangeArrowheads="1"/>
              </p:cNvSpPr>
              <p:nvPr/>
            </p:nvSpPr>
            <p:spPr bwMode="auto">
              <a:xfrm>
                <a:off x="3189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06" name="Oval 193"/>
              <p:cNvSpPr>
                <a:spLocks noChangeArrowheads="1"/>
              </p:cNvSpPr>
              <p:nvPr/>
            </p:nvSpPr>
            <p:spPr bwMode="auto">
              <a:xfrm>
                <a:off x="3368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07" name="Oval 194"/>
              <p:cNvSpPr>
                <a:spLocks noChangeArrowheads="1"/>
              </p:cNvSpPr>
              <p:nvPr/>
            </p:nvSpPr>
            <p:spPr bwMode="auto">
              <a:xfrm>
                <a:off x="3011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08" name="Oval 195"/>
              <p:cNvSpPr>
                <a:spLocks noChangeArrowheads="1"/>
              </p:cNvSpPr>
              <p:nvPr/>
            </p:nvSpPr>
            <p:spPr bwMode="auto">
              <a:xfrm>
                <a:off x="2832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09" name="Oval 196"/>
              <p:cNvSpPr>
                <a:spLocks noChangeArrowheads="1"/>
              </p:cNvSpPr>
              <p:nvPr/>
            </p:nvSpPr>
            <p:spPr bwMode="auto">
              <a:xfrm>
                <a:off x="3189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10" name="Oval 197"/>
              <p:cNvSpPr>
                <a:spLocks noChangeArrowheads="1"/>
              </p:cNvSpPr>
              <p:nvPr/>
            </p:nvSpPr>
            <p:spPr bwMode="auto">
              <a:xfrm>
                <a:off x="3368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11" name="Oval 198"/>
              <p:cNvSpPr>
                <a:spLocks noChangeArrowheads="1"/>
              </p:cNvSpPr>
              <p:nvPr/>
            </p:nvSpPr>
            <p:spPr bwMode="auto">
              <a:xfrm>
                <a:off x="3011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12" name="Oval 199"/>
              <p:cNvSpPr>
                <a:spLocks noChangeArrowheads="1"/>
              </p:cNvSpPr>
              <p:nvPr/>
            </p:nvSpPr>
            <p:spPr bwMode="auto">
              <a:xfrm>
                <a:off x="2832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13" name="Oval 200"/>
              <p:cNvSpPr>
                <a:spLocks noChangeArrowheads="1"/>
              </p:cNvSpPr>
              <p:nvPr/>
            </p:nvSpPr>
            <p:spPr bwMode="auto">
              <a:xfrm>
                <a:off x="3189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114" name="Oval 201"/>
              <p:cNvSpPr>
                <a:spLocks noChangeArrowheads="1"/>
              </p:cNvSpPr>
              <p:nvPr/>
            </p:nvSpPr>
            <p:spPr bwMode="auto">
              <a:xfrm>
                <a:off x="3368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057" name="Group 205"/>
            <p:cNvGrpSpPr>
              <a:grpSpLocks/>
            </p:cNvGrpSpPr>
            <p:nvPr/>
          </p:nvGrpSpPr>
          <p:grpSpPr bwMode="auto">
            <a:xfrm>
              <a:off x="7021294" y="1783326"/>
              <a:ext cx="641442" cy="669823"/>
              <a:chOff x="2721" y="977"/>
              <a:chExt cx="420" cy="436"/>
            </a:xfrm>
          </p:grpSpPr>
          <p:sp>
            <p:nvSpPr>
              <p:cNvPr id="40093" name="AutoShape 206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94" name="Oval 207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95" name="Oval 208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96" name="Oval 209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97" name="Oval 210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058" name="Group 211"/>
            <p:cNvGrpSpPr>
              <a:grpSpLocks/>
            </p:cNvGrpSpPr>
            <p:nvPr/>
          </p:nvGrpSpPr>
          <p:grpSpPr bwMode="auto">
            <a:xfrm>
              <a:off x="7167909" y="1930810"/>
              <a:ext cx="641442" cy="669823"/>
              <a:chOff x="2721" y="977"/>
              <a:chExt cx="420" cy="436"/>
            </a:xfrm>
          </p:grpSpPr>
          <p:sp>
            <p:nvSpPr>
              <p:cNvPr id="40088" name="AutoShape 212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89" name="Oval 213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90" name="Oval 214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91" name="Oval 215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92" name="Oval 216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059" name="Group 217"/>
            <p:cNvGrpSpPr>
              <a:grpSpLocks/>
            </p:cNvGrpSpPr>
            <p:nvPr/>
          </p:nvGrpSpPr>
          <p:grpSpPr bwMode="auto">
            <a:xfrm>
              <a:off x="7314525" y="2078294"/>
              <a:ext cx="641442" cy="669823"/>
              <a:chOff x="2721" y="977"/>
              <a:chExt cx="420" cy="436"/>
            </a:xfrm>
          </p:grpSpPr>
          <p:sp>
            <p:nvSpPr>
              <p:cNvPr id="40083" name="AutoShape 218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84" name="Oval 219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85" name="Oval 220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86" name="Oval 221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87" name="Oval 222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060" name="Group 223"/>
            <p:cNvGrpSpPr>
              <a:grpSpLocks/>
            </p:cNvGrpSpPr>
            <p:nvPr/>
          </p:nvGrpSpPr>
          <p:grpSpPr bwMode="auto">
            <a:xfrm>
              <a:off x="7461140" y="2225777"/>
              <a:ext cx="641442" cy="669823"/>
              <a:chOff x="2721" y="977"/>
              <a:chExt cx="420" cy="436"/>
            </a:xfrm>
          </p:grpSpPr>
          <p:sp>
            <p:nvSpPr>
              <p:cNvPr id="40078" name="AutoShape 224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79" name="Oval 225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80" name="Oval 226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81" name="Oval 227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82" name="Oval 228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061" name="Oval 230"/>
            <p:cNvSpPr>
              <a:spLocks noChangeArrowheads="1"/>
            </p:cNvSpPr>
            <p:nvPr/>
          </p:nvSpPr>
          <p:spPr bwMode="auto">
            <a:xfrm rot="2571421">
              <a:off x="6676137" y="1752600"/>
              <a:ext cx="1725785" cy="11660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sp>
          <p:nvSpPr>
            <p:cNvPr id="40062" name="AutoShape 251"/>
            <p:cNvSpPr>
              <a:spLocks noChangeArrowheads="1"/>
            </p:cNvSpPr>
            <p:nvPr/>
          </p:nvSpPr>
          <p:spPr bwMode="auto">
            <a:xfrm rot="1418653">
              <a:off x="6007216" y="3043415"/>
              <a:ext cx="913292" cy="806552"/>
            </a:xfrm>
            <a:prstGeom prst="leftRightArrow">
              <a:avLst>
                <a:gd name="adj1" fmla="val 50000"/>
                <a:gd name="adj2" fmla="val 22783"/>
              </a:avLst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sp>
          <p:nvSpPr>
            <p:cNvPr id="40063" name="AutoShape 254"/>
            <p:cNvSpPr>
              <a:spLocks noChangeArrowheads="1"/>
            </p:cNvSpPr>
            <p:nvPr/>
          </p:nvSpPr>
          <p:spPr bwMode="auto">
            <a:xfrm rot="-809736">
              <a:off x="5928210" y="2072640"/>
              <a:ext cx="913292" cy="806552"/>
            </a:xfrm>
            <a:prstGeom prst="leftRightArrow">
              <a:avLst>
                <a:gd name="adj1" fmla="val 50000"/>
                <a:gd name="adj2" fmla="val 22783"/>
              </a:avLst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grpSp>
          <p:nvGrpSpPr>
            <p:cNvPr id="40064" name="Group 234"/>
            <p:cNvGrpSpPr>
              <a:grpSpLocks/>
            </p:cNvGrpSpPr>
            <p:nvPr/>
          </p:nvGrpSpPr>
          <p:grpSpPr bwMode="auto">
            <a:xfrm>
              <a:off x="5067311" y="1086293"/>
              <a:ext cx="641559" cy="669544"/>
              <a:chOff x="2721" y="977"/>
              <a:chExt cx="420" cy="436"/>
            </a:xfrm>
          </p:grpSpPr>
          <p:sp>
            <p:nvSpPr>
              <p:cNvPr id="40073" name="AutoShape 235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74" name="Oval 236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75" name="Oval 237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76" name="Oval 238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77" name="Oval 239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40065" name="Group 240"/>
            <p:cNvGrpSpPr>
              <a:grpSpLocks/>
            </p:cNvGrpSpPr>
            <p:nvPr/>
          </p:nvGrpSpPr>
          <p:grpSpPr bwMode="auto">
            <a:xfrm>
              <a:off x="3229188" y="2624901"/>
              <a:ext cx="641559" cy="669544"/>
              <a:chOff x="2721" y="977"/>
              <a:chExt cx="420" cy="436"/>
            </a:xfrm>
          </p:grpSpPr>
          <p:sp>
            <p:nvSpPr>
              <p:cNvPr id="40068" name="AutoShape 241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69" name="Oval 242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70" name="Oval 243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71" name="Oval 244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72" name="Oval 245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40066" name="AutoShape 257"/>
            <p:cNvSpPr>
              <a:spLocks noChangeArrowheads="1"/>
            </p:cNvSpPr>
            <p:nvPr/>
          </p:nvSpPr>
          <p:spPr bwMode="auto">
            <a:xfrm rot="5400000">
              <a:off x="4931363" y="1662223"/>
              <a:ext cx="913458" cy="806217"/>
            </a:xfrm>
            <a:prstGeom prst="leftRightArrow">
              <a:avLst>
                <a:gd name="adj1" fmla="val 50000"/>
                <a:gd name="adj2" fmla="val 22781"/>
              </a:avLst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sp>
          <p:nvSpPr>
            <p:cNvPr id="40067" name="AutoShape 263"/>
            <p:cNvSpPr>
              <a:spLocks noChangeArrowheads="1"/>
            </p:cNvSpPr>
            <p:nvPr/>
          </p:nvSpPr>
          <p:spPr bwMode="auto">
            <a:xfrm>
              <a:off x="3894605" y="2546583"/>
              <a:ext cx="913458" cy="806217"/>
            </a:xfrm>
            <a:prstGeom prst="leftRightArrow">
              <a:avLst>
                <a:gd name="adj1" fmla="val 50000"/>
                <a:gd name="adj2" fmla="val 22781"/>
              </a:avLst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</p:grpSp>
      <p:grpSp>
        <p:nvGrpSpPr>
          <p:cNvPr id="39968" name="Group 1129"/>
          <p:cNvGrpSpPr>
            <a:grpSpLocks/>
          </p:cNvGrpSpPr>
          <p:nvPr/>
        </p:nvGrpSpPr>
        <p:grpSpPr bwMode="auto">
          <a:xfrm>
            <a:off x="4265613" y="3640138"/>
            <a:ext cx="2084387" cy="1347787"/>
            <a:chOff x="3229188" y="1086293"/>
            <a:chExt cx="5172734" cy="3936845"/>
          </a:xfrm>
        </p:grpSpPr>
        <p:grpSp>
          <p:nvGrpSpPr>
            <p:cNvPr id="39969" name="Group 130"/>
            <p:cNvGrpSpPr>
              <a:grpSpLocks/>
            </p:cNvGrpSpPr>
            <p:nvPr/>
          </p:nvGrpSpPr>
          <p:grpSpPr bwMode="auto">
            <a:xfrm>
              <a:off x="4843975" y="2358770"/>
              <a:ext cx="1175660" cy="1225550"/>
              <a:chOff x="2787" y="683"/>
              <a:chExt cx="770" cy="798"/>
            </a:xfrm>
          </p:grpSpPr>
          <p:sp>
            <p:nvSpPr>
              <p:cNvPr id="40036" name="AutoShape 131"/>
              <p:cNvSpPr>
                <a:spLocks noChangeArrowheads="1"/>
              </p:cNvSpPr>
              <p:nvPr/>
            </p:nvSpPr>
            <p:spPr bwMode="auto">
              <a:xfrm>
                <a:off x="2787" y="683"/>
                <a:ext cx="770" cy="79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37" name="Oval 132"/>
              <p:cNvSpPr>
                <a:spLocks noChangeArrowheads="1"/>
              </p:cNvSpPr>
              <p:nvPr/>
            </p:nvSpPr>
            <p:spPr bwMode="auto">
              <a:xfrm>
                <a:off x="3011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38" name="Oval 133"/>
              <p:cNvSpPr>
                <a:spLocks noChangeArrowheads="1"/>
              </p:cNvSpPr>
              <p:nvPr/>
            </p:nvSpPr>
            <p:spPr bwMode="auto">
              <a:xfrm>
                <a:off x="2832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39" name="Oval 134"/>
              <p:cNvSpPr>
                <a:spLocks noChangeArrowheads="1"/>
              </p:cNvSpPr>
              <p:nvPr/>
            </p:nvSpPr>
            <p:spPr bwMode="auto">
              <a:xfrm>
                <a:off x="3189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40" name="Oval 135"/>
              <p:cNvSpPr>
                <a:spLocks noChangeArrowheads="1"/>
              </p:cNvSpPr>
              <p:nvPr/>
            </p:nvSpPr>
            <p:spPr bwMode="auto">
              <a:xfrm>
                <a:off x="3368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41" name="Oval 136"/>
              <p:cNvSpPr>
                <a:spLocks noChangeArrowheads="1"/>
              </p:cNvSpPr>
              <p:nvPr/>
            </p:nvSpPr>
            <p:spPr bwMode="auto">
              <a:xfrm>
                <a:off x="3011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42" name="Oval 137"/>
              <p:cNvSpPr>
                <a:spLocks noChangeArrowheads="1"/>
              </p:cNvSpPr>
              <p:nvPr/>
            </p:nvSpPr>
            <p:spPr bwMode="auto">
              <a:xfrm>
                <a:off x="2832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43" name="Oval 138"/>
              <p:cNvSpPr>
                <a:spLocks noChangeArrowheads="1"/>
              </p:cNvSpPr>
              <p:nvPr/>
            </p:nvSpPr>
            <p:spPr bwMode="auto">
              <a:xfrm>
                <a:off x="3189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44" name="Oval 139"/>
              <p:cNvSpPr>
                <a:spLocks noChangeArrowheads="1"/>
              </p:cNvSpPr>
              <p:nvPr/>
            </p:nvSpPr>
            <p:spPr bwMode="auto">
              <a:xfrm>
                <a:off x="3368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45" name="Oval 140"/>
              <p:cNvSpPr>
                <a:spLocks noChangeArrowheads="1"/>
              </p:cNvSpPr>
              <p:nvPr/>
            </p:nvSpPr>
            <p:spPr bwMode="auto">
              <a:xfrm>
                <a:off x="3011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46" name="Oval 141"/>
              <p:cNvSpPr>
                <a:spLocks noChangeArrowheads="1"/>
              </p:cNvSpPr>
              <p:nvPr/>
            </p:nvSpPr>
            <p:spPr bwMode="auto">
              <a:xfrm>
                <a:off x="2832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47" name="Oval 142"/>
              <p:cNvSpPr>
                <a:spLocks noChangeArrowheads="1"/>
              </p:cNvSpPr>
              <p:nvPr/>
            </p:nvSpPr>
            <p:spPr bwMode="auto">
              <a:xfrm>
                <a:off x="3189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48" name="Oval 143"/>
              <p:cNvSpPr>
                <a:spLocks noChangeArrowheads="1"/>
              </p:cNvSpPr>
              <p:nvPr/>
            </p:nvSpPr>
            <p:spPr bwMode="auto">
              <a:xfrm>
                <a:off x="3368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49" name="Oval 144"/>
              <p:cNvSpPr>
                <a:spLocks noChangeArrowheads="1"/>
              </p:cNvSpPr>
              <p:nvPr/>
            </p:nvSpPr>
            <p:spPr bwMode="auto">
              <a:xfrm>
                <a:off x="3011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50" name="Oval 145"/>
              <p:cNvSpPr>
                <a:spLocks noChangeArrowheads="1"/>
              </p:cNvSpPr>
              <p:nvPr/>
            </p:nvSpPr>
            <p:spPr bwMode="auto">
              <a:xfrm>
                <a:off x="2832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51" name="Oval 146"/>
              <p:cNvSpPr>
                <a:spLocks noChangeArrowheads="1"/>
              </p:cNvSpPr>
              <p:nvPr/>
            </p:nvSpPr>
            <p:spPr bwMode="auto">
              <a:xfrm>
                <a:off x="3189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52" name="Oval 147"/>
              <p:cNvSpPr>
                <a:spLocks noChangeArrowheads="1"/>
              </p:cNvSpPr>
              <p:nvPr/>
            </p:nvSpPr>
            <p:spPr bwMode="auto">
              <a:xfrm>
                <a:off x="3368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39970" name="Group 204"/>
            <p:cNvGrpSpPr>
              <a:grpSpLocks/>
            </p:cNvGrpSpPr>
            <p:nvPr/>
          </p:nvGrpSpPr>
          <p:grpSpPr bwMode="auto">
            <a:xfrm>
              <a:off x="5067601" y="4353539"/>
              <a:ext cx="641269" cy="669599"/>
              <a:chOff x="2721" y="977"/>
              <a:chExt cx="420" cy="436"/>
            </a:xfrm>
          </p:grpSpPr>
          <p:sp>
            <p:nvSpPr>
              <p:cNvPr id="40031" name="AutoShape 149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32" name="Oval 154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33" name="Oval 156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34" name="Oval 158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35" name="Oval 160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39971" name="AutoShape 248"/>
            <p:cNvSpPr>
              <a:spLocks noChangeArrowheads="1"/>
            </p:cNvSpPr>
            <p:nvPr/>
          </p:nvSpPr>
          <p:spPr bwMode="auto">
            <a:xfrm rot="5400000">
              <a:off x="4926190" y="3528741"/>
              <a:ext cx="913045" cy="806283"/>
            </a:xfrm>
            <a:prstGeom prst="leftRightArrow">
              <a:avLst>
                <a:gd name="adj1" fmla="val 50000"/>
                <a:gd name="adj2" fmla="val 22779"/>
              </a:avLst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grpSp>
          <p:nvGrpSpPr>
            <p:cNvPr id="39972" name="Group 184"/>
            <p:cNvGrpSpPr>
              <a:grpSpLocks/>
            </p:cNvGrpSpPr>
            <p:nvPr/>
          </p:nvGrpSpPr>
          <p:grpSpPr bwMode="auto">
            <a:xfrm>
              <a:off x="6934241" y="3193640"/>
              <a:ext cx="1175977" cy="1225960"/>
              <a:chOff x="2787" y="683"/>
              <a:chExt cx="770" cy="798"/>
            </a:xfrm>
          </p:grpSpPr>
          <p:sp>
            <p:nvSpPr>
              <p:cNvPr id="40014" name="AutoShape 185"/>
              <p:cNvSpPr>
                <a:spLocks noChangeArrowheads="1"/>
              </p:cNvSpPr>
              <p:nvPr/>
            </p:nvSpPr>
            <p:spPr bwMode="auto">
              <a:xfrm>
                <a:off x="2787" y="683"/>
                <a:ext cx="770" cy="79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15" name="Oval 186"/>
              <p:cNvSpPr>
                <a:spLocks noChangeArrowheads="1"/>
              </p:cNvSpPr>
              <p:nvPr/>
            </p:nvSpPr>
            <p:spPr bwMode="auto">
              <a:xfrm>
                <a:off x="3011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16" name="Oval 187"/>
              <p:cNvSpPr>
                <a:spLocks noChangeArrowheads="1"/>
              </p:cNvSpPr>
              <p:nvPr/>
            </p:nvSpPr>
            <p:spPr bwMode="auto">
              <a:xfrm>
                <a:off x="2832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17" name="Oval 188"/>
              <p:cNvSpPr>
                <a:spLocks noChangeArrowheads="1"/>
              </p:cNvSpPr>
              <p:nvPr/>
            </p:nvSpPr>
            <p:spPr bwMode="auto">
              <a:xfrm>
                <a:off x="3189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18" name="Oval 189"/>
              <p:cNvSpPr>
                <a:spLocks noChangeArrowheads="1"/>
              </p:cNvSpPr>
              <p:nvPr/>
            </p:nvSpPr>
            <p:spPr bwMode="auto">
              <a:xfrm>
                <a:off x="3368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19" name="Oval 190"/>
              <p:cNvSpPr>
                <a:spLocks noChangeArrowheads="1"/>
              </p:cNvSpPr>
              <p:nvPr/>
            </p:nvSpPr>
            <p:spPr bwMode="auto">
              <a:xfrm>
                <a:off x="3011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20" name="Oval 191"/>
              <p:cNvSpPr>
                <a:spLocks noChangeArrowheads="1"/>
              </p:cNvSpPr>
              <p:nvPr/>
            </p:nvSpPr>
            <p:spPr bwMode="auto">
              <a:xfrm>
                <a:off x="2832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21" name="Oval 192"/>
              <p:cNvSpPr>
                <a:spLocks noChangeArrowheads="1"/>
              </p:cNvSpPr>
              <p:nvPr/>
            </p:nvSpPr>
            <p:spPr bwMode="auto">
              <a:xfrm>
                <a:off x="3189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22" name="Oval 193"/>
              <p:cNvSpPr>
                <a:spLocks noChangeArrowheads="1"/>
              </p:cNvSpPr>
              <p:nvPr/>
            </p:nvSpPr>
            <p:spPr bwMode="auto">
              <a:xfrm>
                <a:off x="3368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23" name="Oval 194"/>
              <p:cNvSpPr>
                <a:spLocks noChangeArrowheads="1"/>
              </p:cNvSpPr>
              <p:nvPr/>
            </p:nvSpPr>
            <p:spPr bwMode="auto">
              <a:xfrm>
                <a:off x="3011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24" name="Oval 195"/>
              <p:cNvSpPr>
                <a:spLocks noChangeArrowheads="1"/>
              </p:cNvSpPr>
              <p:nvPr/>
            </p:nvSpPr>
            <p:spPr bwMode="auto">
              <a:xfrm>
                <a:off x="2832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25" name="Oval 196"/>
              <p:cNvSpPr>
                <a:spLocks noChangeArrowheads="1"/>
              </p:cNvSpPr>
              <p:nvPr/>
            </p:nvSpPr>
            <p:spPr bwMode="auto">
              <a:xfrm>
                <a:off x="3189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26" name="Oval 197"/>
              <p:cNvSpPr>
                <a:spLocks noChangeArrowheads="1"/>
              </p:cNvSpPr>
              <p:nvPr/>
            </p:nvSpPr>
            <p:spPr bwMode="auto">
              <a:xfrm>
                <a:off x="3368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27" name="Oval 198"/>
              <p:cNvSpPr>
                <a:spLocks noChangeArrowheads="1"/>
              </p:cNvSpPr>
              <p:nvPr/>
            </p:nvSpPr>
            <p:spPr bwMode="auto">
              <a:xfrm>
                <a:off x="3011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28" name="Oval 199"/>
              <p:cNvSpPr>
                <a:spLocks noChangeArrowheads="1"/>
              </p:cNvSpPr>
              <p:nvPr/>
            </p:nvSpPr>
            <p:spPr bwMode="auto">
              <a:xfrm>
                <a:off x="2832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29" name="Oval 200"/>
              <p:cNvSpPr>
                <a:spLocks noChangeArrowheads="1"/>
              </p:cNvSpPr>
              <p:nvPr/>
            </p:nvSpPr>
            <p:spPr bwMode="auto">
              <a:xfrm>
                <a:off x="3189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30" name="Oval 201"/>
              <p:cNvSpPr>
                <a:spLocks noChangeArrowheads="1"/>
              </p:cNvSpPr>
              <p:nvPr/>
            </p:nvSpPr>
            <p:spPr bwMode="auto">
              <a:xfrm>
                <a:off x="3368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39973" name="Group 205"/>
            <p:cNvGrpSpPr>
              <a:grpSpLocks/>
            </p:cNvGrpSpPr>
            <p:nvPr/>
          </p:nvGrpSpPr>
          <p:grpSpPr bwMode="auto">
            <a:xfrm>
              <a:off x="7021294" y="1783326"/>
              <a:ext cx="641442" cy="669823"/>
              <a:chOff x="2721" y="977"/>
              <a:chExt cx="420" cy="436"/>
            </a:xfrm>
          </p:grpSpPr>
          <p:sp>
            <p:nvSpPr>
              <p:cNvPr id="40009" name="AutoShape 206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10" name="Oval 207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11" name="Oval 208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12" name="Oval 209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13" name="Oval 210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39974" name="Group 211"/>
            <p:cNvGrpSpPr>
              <a:grpSpLocks/>
            </p:cNvGrpSpPr>
            <p:nvPr/>
          </p:nvGrpSpPr>
          <p:grpSpPr bwMode="auto">
            <a:xfrm>
              <a:off x="7167909" y="1930810"/>
              <a:ext cx="641442" cy="669823"/>
              <a:chOff x="2721" y="977"/>
              <a:chExt cx="420" cy="436"/>
            </a:xfrm>
          </p:grpSpPr>
          <p:sp>
            <p:nvSpPr>
              <p:cNvPr id="40004" name="AutoShape 212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05" name="Oval 213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06" name="Oval 214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07" name="Oval 215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08" name="Oval 216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39975" name="Group 217"/>
            <p:cNvGrpSpPr>
              <a:grpSpLocks/>
            </p:cNvGrpSpPr>
            <p:nvPr/>
          </p:nvGrpSpPr>
          <p:grpSpPr bwMode="auto">
            <a:xfrm>
              <a:off x="7314525" y="2078294"/>
              <a:ext cx="641442" cy="669823"/>
              <a:chOff x="2721" y="977"/>
              <a:chExt cx="420" cy="436"/>
            </a:xfrm>
          </p:grpSpPr>
          <p:sp>
            <p:nvSpPr>
              <p:cNvPr id="39999" name="AutoShape 218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00" name="Oval 219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01" name="Oval 220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02" name="Oval 221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40003" name="Oval 222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39976" name="Group 223"/>
            <p:cNvGrpSpPr>
              <a:grpSpLocks/>
            </p:cNvGrpSpPr>
            <p:nvPr/>
          </p:nvGrpSpPr>
          <p:grpSpPr bwMode="auto">
            <a:xfrm>
              <a:off x="7461140" y="2225777"/>
              <a:ext cx="641442" cy="669823"/>
              <a:chOff x="2721" y="977"/>
              <a:chExt cx="420" cy="436"/>
            </a:xfrm>
          </p:grpSpPr>
          <p:sp>
            <p:nvSpPr>
              <p:cNvPr id="39994" name="AutoShape 224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39995" name="Oval 225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39996" name="Oval 226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39997" name="Oval 227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39998" name="Oval 228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39977" name="Oval 230"/>
            <p:cNvSpPr>
              <a:spLocks noChangeArrowheads="1"/>
            </p:cNvSpPr>
            <p:nvPr/>
          </p:nvSpPr>
          <p:spPr bwMode="auto">
            <a:xfrm rot="2571421">
              <a:off x="6676137" y="1752600"/>
              <a:ext cx="1725785" cy="11660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sp>
          <p:nvSpPr>
            <p:cNvPr id="39978" name="AutoShape 251"/>
            <p:cNvSpPr>
              <a:spLocks noChangeArrowheads="1"/>
            </p:cNvSpPr>
            <p:nvPr/>
          </p:nvSpPr>
          <p:spPr bwMode="auto">
            <a:xfrm rot="1418653">
              <a:off x="6007216" y="3043415"/>
              <a:ext cx="913292" cy="806552"/>
            </a:xfrm>
            <a:prstGeom prst="leftRightArrow">
              <a:avLst>
                <a:gd name="adj1" fmla="val 50000"/>
                <a:gd name="adj2" fmla="val 22783"/>
              </a:avLst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sp>
          <p:nvSpPr>
            <p:cNvPr id="39979" name="AutoShape 254"/>
            <p:cNvSpPr>
              <a:spLocks noChangeArrowheads="1"/>
            </p:cNvSpPr>
            <p:nvPr/>
          </p:nvSpPr>
          <p:spPr bwMode="auto">
            <a:xfrm rot="-809736">
              <a:off x="5928210" y="2072640"/>
              <a:ext cx="913292" cy="806552"/>
            </a:xfrm>
            <a:prstGeom prst="leftRightArrow">
              <a:avLst>
                <a:gd name="adj1" fmla="val 50000"/>
                <a:gd name="adj2" fmla="val 22783"/>
              </a:avLst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grpSp>
          <p:nvGrpSpPr>
            <p:cNvPr id="39980" name="Group 234"/>
            <p:cNvGrpSpPr>
              <a:grpSpLocks/>
            </p:cNvGrpSpPr>
            <p:nvPr/>
          </p:nvGrpSpPr>
          <p:grpSpPr bwMode="auto">
            <a:xfrm>
              <a:off x="5067311" y="1086293"/>
              <a:ext cx="641559" cy="669544"/>
              <a:chOff x="2721" y="977"/>
              <a:chExt cx="420" cy="436"/>
            </a:xfrm>
          </p:grpSpPr>
          <p:sp>
            <p:nvSpPr>
              <p:cNvPr id="39989" name="AutoShape 235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39990" name="Oval 236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39991" name="Oval 237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39992" name="Oval 238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39993" name="Oval 239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grpSp>
          <p:nvGrpSpPr>
            <p:cNvPr id="39981" name="Group 240"/>
            <p:cNvGrpSpPr>
              <a:grpSpLocks/>
            </p:cNvGrpSpPr>
            <p:nvPr/>
          </p:nvGrpSpPr>
          <p:grpSpPr bwMode="auto">
            <a:xfrm>
              <a:off x="3229188" y="2624901"/>
              <a:ext cx="641559" cy="669544"/>
              <a:chOff x="2721" y="977"/>
              <a:chExt cx="420" cy="436"/>
            </a:xfrm>
          </p:grpSpPr>
          <p:sp>
            <p:nvSpPr>
              <p:cNvPr id="39984" name="AutoShape 241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39985" name="Oval 242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39986" name="Oval 243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39987" name="Oval 244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  <p:sp>
            <p:nvSpPr>
              <p:cNvPr id="39988" name="Oval 245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o"/>
                </a:pPr>
                <a:endParaRPr lang="en-US"/>
              </a:p>
            </p:txBody>
          </p:sp>
        </p:grpSp>
        <p:sp>
          <p:nvSpPr>
            <p:cNvPr id="39982" name="AutoShape 257"/>
            <p:cNvSpPr>
              <a:spLocks noChangeArrowheads="1"/>
            </p:cNvSpPr>
            <p:nvPr/>
          </p:nvSpPr>
          <p:spPr bwMode="auto">
            <a:xfrm rot="5400000">
              <a:off x="4931363" y="1662223"/>
              <a:ext cx="913458" cy="806217"/>
            </a:xfrm>
            <a:prstGeom prst="leftRightArrow">
              <a:avLst>
                <a:gd name="adj1" fmla="val 50000"/>
                <a:gd name="adj2" fmla="val 22781"/>
              </a:avLst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  <p:sp>
          <p:nvSpPr>
            <p:cNvPr id="39983" name="AutoShape 263"/>
            <p:cNvSpPr>
              <a:spLocks noChangeArrowheads="1"/>
            </p:cNvSpPr>
            <p:nvPr/>
          </p:nvSpPr>
          <p:spPr bwMode="auto">
            <a:xfrm>
              <a:off x="3894605" y="2546583"/>
              <a:ext cx="913458" cy="806217"/>
            </a:xfrm>
            <a:prstGeom prst="leftRightArrow">
              <a:avLst>
                <a:gd name="adj1" fmla="val 50000"/>
                <a:gd name="adj2" fmla="val 22781"/>
              </a:avLst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o"/>
              </a:pPr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304800"/>
            <a:ext cx="8334375" cy="633413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What we might like from Hardware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990600"/>
            <a:ext cx="8928100" cy="58674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A good parallel computing platform (Obviously!)</a:t>
            </a:r>
          </a:p>
          <a:p>
            <a:pPr lvl="1">
              <a:defRPr/>
            </a:pPr>
            <a:r>
              <a:rPr lang="en-US" dirty="0" smtClean="0"/>
              <a:t>Good synchronization, communication (Shared memory within Cells would be nice)</a:t>
            </a:r>
            <a:endParaRPr lang="en-US" dirty="0" smtClean="0">
              <a:sym typeface="Symbol" pitchFamily="18" charset="2"/>
            </a:endParaRPr>
          </a:p>
          <a:p>
            <a:pPr lvl="1">
              <a:defRPr/>
            </a:pPr>
            <a:r>
              <a:rPr lang="en-US" dirty="0" smtClean="0"/>
              <a:t>Vector, GPU, SIMD (Can exploit data parallel modes of computation)</a:t>
            </a:r>
          </a:p>
          <a:p>
            <a:pPr lvl="1">
              <a:defRPr/>
            </a:pPr>
            <a:r>
              <a:rPr lang="en-US" dirty="0" smtClean="0"/>
              <a:t>Measurement: performance counters</a:t>
            </a:r>
          </a:p>
          <a:p>
            <a:pPr>
              <a:defRPr/>
            </a:pPr>
            <a:r>
              <a:rPr lang="en-US" dirty="0" smtClean="0"/>
              <a:t>Partitioning Support</a:t>
            </a:r>
          </a:p>
          <a:p>
            <a:pPr lvl="1">
              <a:defRPr/>
            </a:pPr>
            <a:r>
              <a:rPr lang="en-US" dirty="0" smtClean="0"/>
              <a:t>Caches: Give exclusive chunks of cache to partitions</a:t>
            </a:r>
          </a:p>
          <a:p>
            <a:pPr lvl="1">
              <a:defRPr/>
            </a:pPr>
            <a:r>
              <a:rPr lang="en-US" dirty="0" smtClean="0"/>
              <a:t>High-performance barrier mechanisms partitioned properly</a:t>
            </a:r>
          </a:p>
          <a:p>
            <a:pPr lvl="1">
              <a:defRPr/>
            </a:pPr>
            <a:r>
              <a:rPr lang="en-US" dirty="0" smtClean="0"/>
              <a:t>System Bandwidth </a:t>
            </a:r>
          </a:p>
          <a:p>
            <a:pPr lvl="1">
              <a:defRPr/>
            </a:pPr>
            <a:r>
              <a:rPr lang="en-US" dirty="0" smtClean="0"/>
              <a:t>Power (Ability to put partitions to sleep, wake them up quickly)</a:t>
            </a:r>
          </a:p>
          <a:p>
            <a:pPr>
              <a:defRPr/>
            </a:pPr>
            <a:r>
              <a:rPr lang="en-US" dirty="0" err="1" smtClean="0"/>
              <a:t>QoS</a:t>
            </a:r>
            <a:r>
              <a:rPr lang="en-US" dirty="0" smtClean="0"/>
              <a:t> Enforcement Mechanisms</a:t>
            </a:r>
          </a:p>
          <a:p>
            <a:pPr lvl="1">
              <a:defRPr/>
            </a:pPr>
            <a:r>
              <a:rPr lang="en-US" dirty="0" smtClean="0"/>
              <a:t>Ability to give restricted fractions of bandwidth (memory, on-chip network)</a:t>
            </a:r>
          </a:p>
          <a:p>
            <a:pPr lvl="1">
              <a:defRPr/>
            </a:pPr>
            <a:r>
              <a:rPr lang="en-US" dirty="0" smtClean="0"/>
              <a:t>Ability to hand out/limit to energy budget</a:t>
            </a:r>
          </a:p>
          <a:p>
            <a:pPr lvl="1">
              <a:defRPr/>
            </a:pPr>
            <a:r>
              <a:rPr lang="en-US" dirty="0" smtClean="0"/>
              <a:t>Message Interface: Tracking of message rates with source-suppression for </a:t>
            </a:r>
            <a:r>
              <a:rPr lang="en-US" dirty="0" err="1" smtClean="0"/>
              <a:t>QoS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Examples: Globally Synchronized Frames (ISCA 2008, Lee and </a:t>
            </a:r>
            <a:r>
              <a:rPr lang="en-US" dirty="0" err="1" smtClean="0"/>
              <a:t>Asanovic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Fast messaging support (for channels and possible intra-cell)</a:t>
            </a:r>
          </a:p>
          <a:p>
            <a:pPr lvl="1">
              <a:defRPr/>
            </a:pPr>
            <a:r>
              <a:rPr lang="en-US" dirty="0" smtClean="0"/>
              <a:t>Virtualized endpoints (direct to destination Cell when mapped, into memory FIFO when not)</a:t>
            </a:r>
          </a:p>
          <a:p>
            <a:pPr lvl="1">
              <a:defRPr/>
            </a:pPr>
            <a:r>
              <a:rPr lang="en-US" dirty="0" smtClean="0"/>
              <a:t>User-level construction and disposition of messages</a:t>
            </a:r>
          </a:p>
          <a:p>
            <a:pPr lvl="1">
              <a:defRPr/>
            </a:pPr>
            <a:r>
              <a:rPr lang="en-US" dirty="0" smtClean="0"/>
              <a:t>DMA, user-level notification mechanisms</a:t>
            </a:r>
          </a:p>
          <a:p>
            <a:pPr lvl="1">
              <a:defRPr/>
            </a:pPr>
            <a:r>
              <a:rPr lang="en-US" dirty="0" smtClean="0"/>
              <a:t>Trusted Computing Platform (automatic decryption/encryption of channel data)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9B6DB2B3-A61E-46BB-8CB6-24B9B0BC95B0}" type="slidenum">
              <a:rPr lang="en-US" smtClean="0">
                <a:ea typeface="ＭＳ Ｐゴシック"/>
              </a:rPr>
              <a:pPr/>
              <a:t>32</a:t>
            </a:fld>
            <a:endParaRPr lang="en-US" smtClean="0">
              <a:ea typeface="ＭＳ Ｐゴシック"/>
            </a:endParaRPr>
          </a:p>
        </p:txBody>
      </p:sp>
      <p:sp>
        <p:nvSpPr>
          <p:cNvPr id="4096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Conclusion</a:t>
            </a:r>
          </a:p>
        </p:txBody>
      </p:sp>
      <p:sp>
        <p:nvSpPr>
          <p:cNvPr id="27654" name="Rectangle 314"/>
          <p:cNvSpPr>
            <a:spLocks noGrp="1" noChangeArrowheads="1"/>
          </p:cNvSpPr>
          <p:nvPr>
            <p:ph type="body" idx="1"/>
          </p:nvPr>
        </p:nvSpPr>
        <p:spPr>
          <a:xfrm>
            <a:off x="215900" y="1066800"/>
            <a:ext cx="8712200" cy="5715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Explicit Management of resources</a:t>
            </a:r>
          </a:p>
          <a:p>
            <a:pPr lvl="1">
              <a:defRPr/>
            </a:pPr>
            <a:r>
              <a:rPr lang="en-US" dirty="0" smtClean="0"/>
              <a:t>Two-level scheduling</a:t>
            </a:r>
          </a:p>
          <a:p>
            <a:pPr lvl="2">
              <a:defRPr/>
            </a:pPr>
            <a:r>
              <a:rPr lang="en-US" dirty="0" smtClean="0"/>
              <a:t>Global Distribution of resources</a:t>
            </a:r>
          </a:p>
          <a:p>
            <a:pPr lvl="2">
              <a:defRPr/>
            </a:pPr>
            <a:r>
              <a:rPr lang="en-US" dirty="0" smtClean="0"/>
              <a:t>Application-Specific scheduling of resources</a:t>
            </a:r>
          </a:p>
          <a:p>
            <a:pPr lvl="1">
              <a:defRPr/>
            </a:pPr>
            <a:r>
              <a:rPr lang="en-US" dirty="0"/>
              <a:t>Space-Time Partitioning: grouping processors &amp; resources </a:t>
            </a:r>
            <a:br>
              <a:rPr lang="en-US" dirty="0"/>
            </a:br>
            <a:r>
              <a:rPr lang="en-US" dirty="0"/>
              <a:t>behind hardware boundary</a:t>
            </a:r>
          </a:p>
          <a:p>
            <a:pPr>
              <a:defRPr/>
            </a:pPr>
            <a:r>
              <a:rPr lang="en-US" dirty="0" smtClean="0"/>
              <a:t>Cells: Basic Unit of Resource and Security</a:t>
            </a:r>
          </a:p>
          <a:p>
            <a:pPr lvl="1">
              <a:defRPr/>
            </a:pPr>
            <a:r>
              <a:rPr lang="en-US" dirty="0" smtClean="0"/>
              <a:t>User-Level Software Component with Guaranteed Resources</a:t>
            </a:r>
          </a:p>
          <a:p>
            <a:pPr lvl="1">
              <a:defRPr/>
            </a:pPr>
            <a:r>
              <a:rPr lang="en-US" dirty="0" smtClean="0"/>
              <a:t>Secure Channels to other Cells</a:t>
            </a:r>
          </a:p>
          <a:p>
            <a:pPr>
              <a:defRPr/>
            </a:pPr>
            <a:r>
              <a:rPr lang="en-US" dirty="0" smtClean="0"/>
              <a:t>Tessellation OS</a:t>
            </a:r>
          </a:p>
          <a:p>
            <a:pPr lvl="1">
              <a:defRPr/>
            </a:pPr>
            <a:r>
              <a:rPr lang="en-US" dirty="0" smtClean="0"/>
              <a:t>Exploded OS: spatially partitioned, interacting services</a:t>
            </a:r>
          </a:p>
          <a:p>
            <a:pPr lvl="1">
              <a:defRPr/>
            </a:pPr>
            <a:r>
              <a:rPr lang="en-US" dirty="0" smtClean="0"/>
              <a:t>Exploit Hardware partitioning mechanisms when available</a:t>
            </a:r>
          </a:p>
          <a:p>
            <a:pPr lvl="1">
              <a:defRPr/>
            </a:pPr>
            <a:r>
              <a:rPr lang="en-US" dirty="0" smtClean="0"/>
              <a:t>Policy Service and explicit Resource Management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For more Info: http://tessellation.cs.berkeley.edu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B1DD96DC-BE8A-4BB6-8EF3-3134559D3769}" type="slidenum">
              <a:rPr lang="en-US" smtClean="0">
                <a:ea typeface="ＭＳ Ｐゴシック"/>
              </a:rPr>
              <a:pPr/>
              <a:t>33</a:t>
            </a:fld>
            <a:endParaRPr lang="en-US" smtClean="0">
              <a:ea typeface="ＭＳ Ｐゴシック"/>
            </a:endParaRPr>
          </a:p>
        </p:txBody>
      </p:sp>
      <p:sp>
        <p:nvSpPr>
          <p:cNvPr id="4198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AB33F28D-A7EE-434D-96A4-544C1DB0B514}" type="slidenum">
              <a:rPr lang="en-US" smtClean="0">
                <a:ea typeface="ＭＳ Ｐゴシック"/>
              </a:rPr>
              <a:pPr/>
              <a:t>34</a:t>
            </a:fld>
            <a:endParaRPr lang="en-US" smtClean="0">
              <a:ea typeface="ＭＳ Ｐゴシック"/>
            </a:endParaRPr>
          </a:p>
        </p:txBody>
      </p:sp>
      <p:sp>
        <p:nvSpPr>
          <p:cNvPr id="4301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357188"/>
            <a:ext cx="7404100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Tessellation Implementation Status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047750"/>
            <a:ext cx="8712200" cy="57721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charset="-128"/>
              </a:rPr>
              <a:t>First version of Tessellation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~7000 lines of code in </a:t>
            </a:r>
            <a:r>
              <a:rPr lang="en-US" sz="2000" dirty="0" err="1" smtClean="0">
                <a:ea typeface="ＭＳ Ｐゴシック" charset="-128"/>
              </a:rPr>
              <a:t>NanoVisor</a:t>
            </a:r>
            <a:r>
              <a:rPr lang="en-US" sz="2000" dirty="0" smtClean="0">
                <a:ea typeface="ＭＳ Ｐゴシック" charset="-128"/>
              </a:rPr>
              <a:t> layer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Supports basic partitioning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 smtClean="0">
                <a:ea typeface="ＭＳ Ｐゴシック" charset="-128"/>
              </a:rPr>
              <a:t>Cores and caches (via page coloring)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 smtClean="0">
                <a:ea typeface="ＭＳ Ｐゴシック" charset="-128"/>
              </a:rPr>
              <a:t>Fast inter-partition channels (via ring buffers in shared memory, soon cross-network channels)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 smtClean="0">
                <a:ea typeface="ＭＳ Ｐゴシック" charset="-128"/>
              </a:rPr>
              <a:t>Use of Memory Bandwidth Partitioning (RAMP)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Network Driver and TCP/IP stack running in partition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 smtClean="0">
                <a:ea typeface="ＭＳ Ｐゴシック" charset="-128"/>
              </a:rPr>
              <a:t>Devices and Services available across network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Hard Thread interface to Lithe – a framework for constructing user-level schedulers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Initial version of Policy Service to come on line soon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charset="-128"/>
              </a:rPr>
              <a:t>Currently Two ports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32-core Nehalem system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charset="-128"/>
              </a:rPr>
              <a:t>64-core RAMP emulation of a </a:t>
            </a:r>
            <a:r>
              <a:rPr lang="en-US" sz="2000" dirty="0" err="1" smtClean="0">
                <a:ea typeface="ＭＳ Ｐゴシック" charset="-128"/>
              </a:rPr>
              <a:t>manycore</a:t>
            </a:r>
            <a:r>
              <a:rPr lang="en-US" sz="2000" dirty="0" smtClean="0">
                <a:ea typeface="ＭＳ Ｐゴシック" charset="-128"/>
              </a:rPr>
              <a:t> processor (SPARC)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 smtClean="0">
                <a:ea typeface="ＭＳ Ｐゴシック" charset="-128"/>
              </a:rPr>
              <a:t>Will allow experimentation with new hardware resources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 smtClean="0">
                <a:ea typeface="ＭＳ Ｐゴシック" charset="-128"/>
              </a:rPr>
              <a:t>Examples:</a:t>
            </a:r>
          </a:p>
          <a:p>
            <a:pPr lvl="3">
              <a:lnSpc>
                <a:spcPct val="80000"/>
              </a:lnSpc>
              <a:defRPr/>
            </a:pPr>
            <a:r>
              <a:rPr lang="en-US" sz="1800" dirty="0" err="1" smtClean="0">
                <a:ea typeface="ＭＳ Ｐゴシック" charset="-128"/>
              </a:rPr>
              <a:t>QoS</a:t>
            </a:r>
            <a:r>
              <a:rPr lang="en-US" sz="1800" dirty="0" smtClean="0">
                <a:ea typeface="ＭＳ Ｐゴシック" charset="-128"/>
              </a:rPr>
              <a:t> Controlled Memory/Network BW</a:t>
            </a:r>
          </a:p>
          <a:p>
            <a:pPr lvl="3">
              <a:lnSpc>
                <a:spcPct val="80000"/>
              </a:lnSpc>
              <a:defRPr/>
            </a:pPr>
            <a:r>
              <a:rPr lang="en-US" sz="1800" dirty="0" smtClean="0">
                <a:ea typeface="ＭＳ Ｐゴシック" charset="-128"/>
              </a:rPr>
              <a:t>Cache Partitioning </a:t>
            </a:r>
          </a:p>
          <a:p>
            <a:pPr lvl="3">
              <a:lnSpc>
                <a:spcPct val="80000"/>
              </a:lnSpc>
              <a:defRPr/>
            </a:pPr>
            <a:r>
              <a:rPr lang="en-US" sz="1800" dirty="0" smtClean="0">
                <a:ea typeface="ＭＳ Ｐゴシック" charset="-128"/>
              </a:rPr>
              <a:t>Fast Inter-Partition Channels with security tagging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But such problems are not new…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75700" cy="5562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Every systems project (hardware, software) talks about imbalances of some sort</a:t>
            </a:r>
          </a:p>
          <a:p>
            <a:pPr lvl="1">
              <a:defRPr/>
            </a:pPr>
            <a:r>
              <a:rPr lang="en-US" dirty="0" smtClean="0"/>
              <a:t>And, they fix them</a:t>
            </a:r>
          </a:p>
          <a:p>
            <a:pPr lvl="1">
              <a:defRPr/>
            </a:pPr>
            <a:r>
              <a:rPr lang="en-US" dirty="0" smtClean="0"/>
              <a:t>And, the imbalances return</a:t>
            </a:r>
          </a:p>
          <a:p>
            <a:pPr lvl="1">
              <a:defRPr/>
            </a:pPr>
            <a:r>
              <a:rPr lang="en-US" dirty="0" smtClean="0"/>
              <a:t>And, they fix them again</a:t>
            </a:r>
          </a:p>
          <a:p>
            <a:pPr>
              <a:defRPr/>
            </a:pPr>
            <a:r>
              <a:rPr lang="en-US" dirty="0" smtClean="0"/>
              <a:t>Imbalances are unavoidable</a:t>
            </a:r>
          </a:p>
          <a:p>
            <a:pPr lvl="1">
              <a:defRPr/>
            </a:pPr>
            <a:r>
              <a:rPr lang="en-US" dirty="0"/>
              <a:t>U</a:t>
            </a:r>
            <a:r>
              <a:rPr lang="en-US" dirty="0" smtClean="0"/>
              <a:t>niverse of systems is a huge connected graph</a:t>
            </a:r>
          </a:p>
          <a:p>
            <a:pPr lvl="2">
              <a:defRPr/>
            </a:pPr>
            <a:r>
              <a:rPr lang="en-US" dirty="0" smtClean="0"/>
              <a:t>Choke-points in access to outside world</a:t>
            </a:r>
          </a:p>
          <a:p>
            <a:pPr lvl="2">
              <a:defRPr/>
            </a:pPr>
            <a:r>
              <a:rPr lang="en-US" dirty="0" smtClean="0"/>
              <a:t>Rent’s rule: # Connections </a:t>
            </a:r>
            <a:r>
              <a:rPr lang="en-US" dirty="0" smtClean="0">
                <a:sym typeface="Symbol"/>
              </a:rPr>
              <a:t> (Nodes)</a:t>
            </a:r>
            <a:r>
              <a:rPr lang="en-US" baseline="30000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 with p &lt; 1.0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Surface over which remote resources can be accessed is smaller than volume enclosed – </a:t>
            </a:r>
          </a:p>
          <a:p>
            <a:pPr lvl="2">
              <a:defRPr/>
            </a:pPr>
            <a:r>
              <a:rPr lang="en-US" dirty="0"/>
              <a:t>E</a:t>
            </a:r>
            <a:r>
              <a:rPr lang="en-US" dirty="0" smtClean="0"/>
              <a:t>xternal resources may be unbounded but overloading of communication to them is easy (“Locally Limited”)</a:t>
            </a:r>
          </a:p>
          <a:p>
            <a:pPr lvl="2">
              <a:defRPr/>
            </a:pPr>
            <a:r>
              <a:rPr lang="en-US" dirty="0" smtClean="0"/>
              <a:t>Denial of service – other elements in local volume can overload remote access by a single element.</a:t>
            </a:r>
          </a:p>
          <a:p>
            <a:pPr lvl="1">
              <a:defRPr/>
            </a:pPr>
            <a:r>
              <a:rPr lang="en-US" dirty="0" smtClean="0"/>
              <a:t>Changing usage models </a:t>
            </a:r>
            <a:r>
              <a:rPr lang="en-US" dirty="0">
                <a:sym typeface="Symbol"/>
              </a:rPr>
              <a:t> </a:t>
            </a:r>
            <a:r>
              <a:rPr lang="en-US" dirty="0" err="1" smtClean="0">
                <a:sym typeface="Symbol"/>
              </a:rPr>
              <a:t>underprovisioned</a:t>
            </a:r>
            <a:r>
              <a:rPr lang="en-US" dirty="0" smtClean="0">
                <a:sym typeface="Symbol"/>
              </a:rPr>
              <a:t> resources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More elements </a:t>
            </a:r>
            <a:r>
              <a:rPr lang="en-US" dirty="0" smtClean="0">
                <a:sym typeface="Symbol"/>
              </a:rPr>
              <a:t> more things that can be out of balance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2D5F993E-53CC-4FBD-A3D2-73A85E02536B}" type="slidenum">
              <a:rPr lang="en-US" smtClean="0">
                <a:ea typeface="ＭＳ Ｐゴシック"/>
              </a:rPr>
              <a:pPr/>
              <a:t>4</a:t>
            </a:fld>
            <a:endParaRPr lang="en-US" smtClean="0">
              <a:ea typeface="ＭＳ Ｐゴシック"/>
            </a:endParaRPr>
          </a:p>
        </p:txBody>
      </p:sp>
      <p:sp>
        <p:nvSpPr>
          <p:cNvPr id="1126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grpSp>
        <p:nvGrpSpPr>
          <p:cNvPr id="11270" name="Group 184"/>
          <p:cNvGrpSpPr>
            <a:grpSpLocks/>
          </p:cNvGrpSpPr>
          <p:nvPr/>
        </p:nvGrpSpPr>
        <p:grpSpPr bwMode="auto">
          <a:xfrm>
            <a:off x="6464300" y="1612900"/>
            <a:ext cx="2324100" cy="2452688"/>
            <a:chOff x="6366674" y="1662112"/>
            <a:chExt cx="2324888" cy="2452689"/>
          </a:xfrm>
        </p:grpSpPr>
        <p:sp>
          <p:nvSpPr>
            <p:cNvPr id="7" name="Oval 6"/>
            <p:cNvSpPr/>
            <p:nvPr/>
          </p:nvSpPr>
          <p:spPr bwMode="auto">
            <a:xfrm rot="3467670">
              <a:off x="6491634" y="2404090"/>
              <a:ext cx="1765301" cy="105922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162282" y="2286000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052707" y="2695575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543411" y="2838450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340142" y="2509837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297264" y="3048001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729211" y="3124201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933604" y="2986088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805437" y="2057400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519590" y="2476500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8076992" y="2619375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8153218" y="2209800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8534347" y="2514600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8448593" y="2728912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8448593" y="3352801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8615336" y="3124201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263916" y="1909762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442900" y="2095500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6628701" y="1828800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781152" y="1995487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366674" y="2833687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743040" y="3733801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138461" y="3962401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8072227" y="4038601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157981" y="3690938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8157981" y="3200401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615336" y="3971926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449716" y="3200401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7602168" y="3352801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7290912" y="2819400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7443364" y="2971801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7086056" y="3138488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238508" y="3290888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895491" y="2438400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981245" y="2262187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881662" y="3276601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7557703" y="3614738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cxnSp>
          <p:nvCxnSpPr>
            <p:cNvPr id="11308" name="Straight Connector 44"/>
            <p:cNvCxnSpPr>
              <a:cxnSpLocks noChangeShapeType="1"/>
            </p:cNvCxnSpPr>
            <p:nvPr/>
          </p:nvCxnSpPr>
          <p:spPr bwMode="auto">
            <a:xfrm flipH="1">
              <a:off x="7191375" y="1947863"/>
              <a:ext cx="114301" cy="3857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09" name="Straight Connector 48"/>
            <p:cNvCxnSpPr>
              <a:cxnSpLocks noChangeShapeType="1"/>
              <a:endCxn id="17" idx="4"/>
            </p:cNvCxnSpPr>
            <p:nvPr/>
          </p:nvCxnSpPr>
          <p:spPr bwMode="auto">
            <a:xfrm flipH="1">
              <a:off x="8115300" y="2245521"/>
              <a:ext cx="57151" cy="45005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10" name="Straight Connector 49"/>
            <p:cNvCxnSpPr>
              <a:cxnSpLocks noChangeShapeType="1"/>
            </p:cNvCxnSpPr>
            <p:nvPr/>
          </p:nvCxnSpPr>
          <p:spPr bwMode="auto">
            <a:xfrm>
              <a:off x="6819902" y="2040738"/>
              <a:ext cx="209548" cy="2690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11" name="Straight Connector 50"/>
            <p:cNvCxnSpPr>
              <a:cxnSpLocks noChangeShapeType="1"/>
              <a:stCxn id="15" idx="0"/>
            </p:cNvCxnSpPr>
            <p:nvPr/>
          </p:nvCxnSpPr>
          <p:spPr bwMode="auto">
            <a:xfrm flipH="1">
              <a:off x="7558088" y="2057401"/>
              <a:ext cx="285749" cy="44767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12" name="Straight Connector 53"/>
            <p:cNvCxnSpPr>
              <a:cxnSpLocks noChangeShapeType="1"/>
              <a:endCxn id="10" idx="6"/>
            </p:cNvCxnSpPr>
            <p:nvPr/>
          </p:nvCxnSpPr>
          <p:spPr bwMode="auto">
            <a:xfrm flipH="1">
              <a:off x="7620000" y="2659861"/>
              <a:ext cx="485776" cy="21668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13" name="Straight Connector 56"/>
            <p:cNvCxnSpPr>
              <a:cxnSpLocks noChangeShapeType="1"/>
            </p:cNvCxnSpPr>
            <p:nvPr/>
          </p:nvCxnSpPr>
          <p:spPr bwMode="auto">
            <a:xfrm>
              <a:off x="6934200" y="2484837"/>
              <a:ext cx="157163" cy="2488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14" name="Straight Connector 59"/>
            <p:cNvCxnSpPr>
              <a:cxnSpLocks noChangeShapeType="1"/>
              <a:endCxn id="9" idx="7"/>
            </p:cNvCxnSpPr>
            <p:nvPr/>
          </p:nvCxnSpPr>
          <p:spPr bwMode="auto">
            <a:xfrm flipH="1">
              <a:off x="7118303" y="2347913"/>
              <a:ext cx="82597" cy="35882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15" name="Straight Connector 60"/>
            <p:cNvCxnSpPr>
              <a:cxnSpLocks noChangeShapeType="1"/>
              <a:stCxn id="16" idx="4"/>
            </p:cNvCxnSpPr>
            <p:nvPr/>
          </p:nvCxnSpPr>
          <p:spPr bwMode="auto">
            <a:xfrm>
              <a:off x="7558087" y="2552702"/>
              <a:ext cx="14288" cy="30956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16" name="Straight Connector 64"/>
            <p:cNvCxnSpPr>
              <a:cxnSpLocks noChangeShapeType="1"/>
            </p:cNvCxnSpPr>
            <p:nvPr/>
          </p:nvCxnSpPr>
          <p:spPr bwMode="auto">
            <a:xfrm flipH="1">
              <a:off x="7339013" y="2562227"/>
              <a:ext cx="25460" cy="29527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17" name="Straight Connector 66"/>
            <p:cNvCxnSpPr>
              <a:cxnSpLocks noChangeShapeType="1"/>
              <a:endCxn id="36" idx="7"/>
            </p:cNvCxnSpPr>
            <p:nvPr/>
          </p:nvCxnSpPr>
          <p:spPr bwMode="auto">
            <a:xfrm flipH="1">
              <a:off x="7356428" y="2505078"/>
              <a:ext cx="198637" cy="32548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18" name="Straight Connector 68"/>
            <p:cNvCxnSpPr>
              <a:cxnSpLocks noChangeShapeType="1"/>
            </p:cNvCxnSpPr>
            <p:nvPr/>
          </p:nvCxnSpPr>
          <p:spPr bwMode="auto">
            <a:xfrm>
              <a:off x="7105650" y="2747368"/>
              <a:ext cx="228600" cy="34349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19" name="Straight Connector 69"/>
            <p:cNvCxnSpPr>
              <a:cxnSpLocks noChangeShapeType="1"/>
            </p:cNvCxnSpPr>
            <p:nvPr/>
          </p:nvCxnSpPr>
          <p:spPr bwMode="auto">
            <a:xfrm flipH="1">
              <a:off x="6967538" y="2734272"/>
              <a:ext cx="111278" cy="2899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20" name="Straight Connector 72"/>
            <p:cNvCxnSpPr>
              <a:cxnSpLocks noChangeShapeType="1"/>
            </p:cNvCxnSpPr>
            <p:nvPr/>
          </p:nvCxnSpPr>
          <p:spPr bwMode="auto">
            <a:xfrm flipH="1" flipV="1">
              <a:off x="7119938" y="3176588"/>
              <a:ext cx="147637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21" name="Straight Connector 74"/>
            <p:cNvCxnSpPr>
              <a:cxnSpLocks noChangeShapeType="1"/>
            </p:cNvCxnSpPr>
            <p:nvPr/>
          </p:nvCxnSpPr>
          <p:spPr bwMode="auto">
            <a:xfrm flipV="1">
              <a:off x="7603384" y="3409950"/>
              <a:ext cx="26141" cy="2428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22" name="Straight Connector 76"/>
            <p:cNvCxnSpPr>
              <a:cxnSpLocks noChangeShapeType="1"/>
            </p:cNvCxnSpPr>
            <p:nvPr/>
          </p:nvCxnSpPr>
          <p:spPr bwMode="auto">
            <a:xfrm flipV="1">
              <a:off x="7167563" y="3679032"/>
              <a:ext cx="428624" cy="31194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23" name="Straight Connector 78"/>
            <p:cNvCxnSpPr>
              <a:cxnSpLocks noChangeShapeType="1"/>
            </p:cNvCxnSpPr>
            <p:nvPr/>
          </p:nvCxnSpPr>
          <p:spPr bwMode="auto">
            <a:xfrm flipV="1">
              <a:off x="7277100" y="3231357"/>
              <a:ext cx="211200" cy="8810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24" name="Straight Connector 79"/>
            <p:cNvCxnSpPr>
              <a:cxnSpLocks noChangeShapeType="1"/>
            </p:cNvCxnSpPr>
            <p:nvPr/>
          </p:nvCxnSpPr>
          <p:spPr bwMode="auto">
            <a:xfrm flipV="1">
              <a:off x="6767513" y="3328989"/>
              <a:ext cx="500061" cy="45243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25" name="Straight Connector 84"/>
            <p:cNvCxnSpPr>
              <a:cxnSpLocks noChangeShapeType="1"/>
            </p:cNvCxnSpPr>
            <p:nvPr/>
          </p:nvCxnSpPr>
          <p:spPr bwMode="auto">
            <a:xfrm>
              <a:off x="7215188" y="2328863"/>
              <a:ext cx="161925" cy="2095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26" name="Straight Connector 88"/>
            <p:cNvCxnSpPr>
              <a:cxnSpLocks noChangeShapeType="1"/>
            </p:cNvCxnSpPr>
            <p:nvPr/>
          </p:nvCxnSpPr>
          <p:spPr bwMode="auto">
            <a:xfrm>
              <a:off x="7467600" y="3005138"/>
              <a:ext cx="300038" cy="1428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27" name="Straight Connector 90"/>
            <p:cNvCxnSpPr>
              <a:cxnSpLocks noChangeShapeType="1"/>
            </p:cNvCxnSpPr>
            <p:nvPr/>
          </p:nvCxnSpPr>
          <p:spPr bwMode="auto">
            <a:xfrm>
              <a:off x="7493062" y="3243263"/>
              <a:ext cx="436501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28" name="Straight Connector 92"/>
            <p:cNvCxnSpPr>
              <a:cxnSpLocks noChangeShapeType="1"/>
            </p:cNvCxnSpPr>
            <p:nvPr/>
          </p:nvCxnSpPr>
          <p:spPr bwMode="auto">
            <a:xfrm flipV="1">
              <a:off x="7625586" y="3167063"/>
              <a:ext cx="132527" cy="2238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29" name="Straight Connector 94"/>
            <p:cNvCxnSpPr>
              <a:cxnSpLocks noChangeShapeType="1"/>
            </p:cNvCxnSpPr>
            <p:nvPr/>
          </p:nvCxnSpPr>
          <p:spPr bwMode="auto">
            <a:xfrm flipV="1">
              <a:off x="7639050" y="3319464"/>
              <a:ext cx="271050" cy="6667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30" name="Straight Connector 96"/>
            <p:cNvCxnSpPr>
              <a:cxnSpLocks noChangeShapeType="1"/>
              <a:endCxn id="34" idx="0"/>
            </p:cNvCxnSpPr>
            <p:nvPr/>
          </p:nvCxnSpPr>
          <p:spPr bwMode="auto">
            <a:xfrm>
              <a:off x="7478865" y="3024785"/>
              <a:ext cx="9435" cy="1756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31" name="Straight Connector 98"/>
            <p:cNvCxnSpPr>
              <a:cxnSpLocks noChangeShapeType="1"/>
            </p:cNvCxnSpPr>
            <p:nvPr/>
          </p:nvCxnSpPr>
          <p:spPr bwMode="auto">
            <a:xfrm>
              <a:off x="7335944" y="2843213"/>
              <a:ext cx="131656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32" name="Straight Connector 100"/>
            <p:cNvCxnSpPr>
              <a:cxnSpLocks noChangeShapeType="1"/>
            </p:cNvCxnSpPr>
            <p:nvPr/>
          </p:nvCxnSpPr>
          <p:spPr bwMode="auto">
            <a:xfrm flipV="1">
              <a:off x="7354306" y="2990850"/>
              <a:ext cx="127582" cy="10001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33" name="Straight Connector 108"/>
            <p:cNvCxnSpPr>
              <a:cxnSpLocks noChangeShapeType="1"/>
            </p:cNvCxnSpPr>
            <p:nvPr/>
          </p:nvCxnSpPr>
          <p:spPr bwMode="auto">
            <a:xfrm flipV="1">
              <a:off x="7125706" y="3095625"/>
              <a:ext cx="208544" cy="7620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34" name="Straight Connector 112"/>
            <p:cNvCxnSpPr>
              <a:cxnSpLocks noChangeShapeType="1"/>
            </p:cNvCxnSpPr>
            <p:nvPr/>
          </p:nvCxnSpPr>
          <p:spPr bwMode="auto">
            <a:xfrm>
              <a:off x="6400800" y="2881313"/>
              <a:ext cx="561472" cy="1503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35" name="Straight Connector 114"/>
            <p:cNvCxnSpPr>
              <a:cxnSpLocks noChangeShapeType="1"/>
            </p:cNvCxnSpPr>
            <p:nvPr/>
          </p:nvCxnSpPr>
          <p:spPr bwMode="auto">
            <a:xfrm flipH="1" flipV="1">
              <a:off x="6994603" y="3040856"/>
              <a:ext cx="334885" cy="5000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36" name="Straight Connector 115"/>
            <p:cNvCxnSpPr>
              <a:cxnSpLocks noChangeShapeType="1"/>
            </p:cNvCxnSpPr>
            <p:nvPr/>
          </p:nvCxnSpPr>
          <p:spPr bwMode="auto">
            <a:xfrm>
              <a:off x="6472238" y="2114550"/>
              <a:ext cx="459524" cy="35599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1" name="Oval 120"/>
            <p:cNvSpPr/>
            <p:nvPr/>
          </p:nvSpPr>
          <p:spPr bwMode="auto">
            <a:xfrm>
              <a:off x="7757796" y="2946401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cxnSp>
          <p:nvCxnSpPr>
            <p:cNvPr id="11338" name="Straight Connector 121"/>
            <p:cNvCxnSpPr>
              <a:cxnSpLocks noChangeShapeType="1"/>
            </p:cNvCxnSpPr>
            <p:nvPr/>
          </p:nvCxnSpPr>
          <p:spPr bwMode="auto">
            <a:xfrm>
              <a:off x="7581900" y="2886074"/>
              <a:ext cx="214313" cy="8810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39" name="Straight Connector 123"/>
            <p:cNvCxnSpPr>
              <a:cxnSpLocks noChangeShapeType="1"/>
            </p:cNvCxnSpPr>
            <p:nvPr/>
          </p:nvCxnSpPr>
          <p:spPr bwMode="auto">
            <a:xfrm flipH="1">
              <a:off x="7772400" y="2990850"/>
              <a:ext cx="29399" cy="1809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40" name="Straight Connector 125"/>
            <p:cNvCxnSpPr>
              <a:cxnSpLocks noChangeShapeType="1"/>
            </p:cNvCxnSpPr>
            <p:nvPr/>
          </p:nvCxnSpPr>
          <p:spPr bwMode="auto">
            <a:xfrm>
              <a:off x="7789275" y="2983707"/>
              <a:ext cx="140288" cy="3452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41" name="Straight Connector 129"/>
            <p:cNvCxnSpPr>
              <a:cxnSpLocks noChangeShapeType="1"/>
            </p:cNvCxnSpPr>
            <p:nvPr/>
          </p:nvCxnSpPr>
          <p:spPr bwMode="auto">
            <a:xfrm flipH="1">
              <a:off x="7920037" y="3228975"/>
              <a:ext cx="271463" cy="7857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42" name="Straight Connector 131"/>
            <p:cNvCxnSpPr>
              <a:cxnSpLocks noChangeShapeType="1"/>
            </p:cNvCxnSpPr>
            <p:nvPr/>
          </p:nvCxnSpPr>
          <p:spPr bwMode="auto">
            <a:xfrm>
              <a:off x="8201025" y="3240881"/>
              <a:ext cx="280988" cy="1404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43" name="Straight Connector 133"/>
            <p:cNvCxnSpPr>
              <a:cxnSpLocks noChangeShapeType="1"/>
            </p:cNvCxnSpPr>
            <p:nvPr/>
          </p:nvCxnSpPr>
          <p:spPr bwMode="auto">
            <a:xfrm flipH="1">
              <a:off x="8201025" y="3248025"/>
              <a:ext cx="4763" cy="4905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44" name="Straight Connector 137"/>
            <p:cNvCxnSpPr>
              <a:cxnSpLocks noChangeShapeType="1"/>
            </p:cNvCxnSpPr>
            <p:nvPr/>
          </p:nvCxnSpPr>
          <p:spPr bwMode="auto">
            <a:xfrm flipH="1">
              <a:off x="8201025" y="2763441"/>
              <a:ext cx="280988" cy="47505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45" name="Straight Connector 139"/>
            <p:cNvCxnSpPr>
              <a:cxnSpLocks noChangeShapeType="1"/>
              <a:endCxn id="22" idx="0"/>
            </p:cNvCxnSpPr>
            <p:nvPr/>
          </p:nvCxnSpPr>
          <p:spPr bwMode="auto">
            <a:xfrm>
              <a:off x="8505826" y="2767013"/>
              <a:ext cx="147636" cy="3571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46" name="Straight Connector 140"/>
            <p:cNvCxnSpPr>
              <a:cxnSpLocks noChangeShapeType="1"/>
            </p:cNvCxnSpPr>
            <p:nvPr/>
          </p:nvCxnSpPr>
          <p:spPr bwMode="auto">
            <a:xfrm flipH="1">
              <a:off x="8105775" y="3736772"/>
              <a:ext cx="66676" cy="34469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47" name="Straight Connector 145"/>
            <p:cNvCxnSpPr>
              <a:cxnSpLocks noChangeShapeType="1"/>
              <a:stCxn id="31" idx="5"/>
            </p:cNvCxnSpPr>
            <p:nvPr/>
          </p:nvCxnSpPr>
          <p:spPr bwMode="auto">
            <a:xfrm>
              <a:off x="8223203" y="3755979"/>
              <a:ext cx="425497" cy="24928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48" name="Straight Connector 148"/>
            <p:cNvCxnSpPr>
              <a:cxnSpLocks noChangeShapeType="1"/>
            </p:cNvCxnSpPr>
            <p:nvPr/>
          </p:nvCxnSpPr>
          <p:spPr bwMode="auto">
            <a:xfrm flipH="1">
              <a:off x="8491539" y="2547938"/>
              <a:ext cx="76199" cy="2047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49" name="Straight Connector 152"/>
            <p:cNvCxnSpPr>
              <a:cxnSpLocks noChangeShapeType="1"/>
            </p:cNvCxnSpPr>
            <p:nvPr/>
          </p:nvCxnSpPr>
          <p:spPr bwMode="auto">
            <a:xfrm>
              <a:off x="7035860" y="2309813"/>
              <a:ext cx="65028" cy="4238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50" name="Straight Connector 154"/>
            <p:cNvCxnSpPr>
              <a:cxnSpLocks noChangeShapeType="1"/>
              <a:endCxn id="36" idx="5"/>
            </p:cNvCxnSpPr>
            <p:nvPr/>
          </p:nvCxnSpPr>
          <p:spPr bwMode="auto">
            <a:xfrm>
              <a:off x="7100888" y="2738438"/>
              <a:ext cx="255540" cy="1460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51" name="Straight Connector 156"/>
            <p:cNvCxnSpPr>
              <a:cxnSpLocks noChangeShapeType="1"/>
            </p:cNvCxnSpPr>
            <p:nvPr/>
          </p:nvCxnSpPr>
          <p:spPr bwMode="auto">
            <a:xfrm flipV="1">
              <a:off x="7068374" y="2552700"/>
              <a:ext cx="303976" cy="1714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52" name="Straight Connector 158"/>
            <p:cNvCxnSpPr>
              <a:cxnSpLocks noChangeShapeType="1"/>
            </p:cNvCxnSpPr>
            <p:nvPr/>
          </p:nvCxnSpPr>
          <p:spPr bwMode="auto">
            <a:xfrm>
              <a:off x="6677026" y="1840712"/>
              <a:ext cx="133349" cy="178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61" name="Oval 160"/>
            <p:cNvSpPr/>
            <p:nvPr/>
          </p:nvSpPr>
          <p:spPr bwMode="auto">
            <a:xfrm>
              <a:off x="6968541" y="1676400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7449716" y="1662112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cxnSp>
          <p:nvCxnSpPr>
            <p:cNvPr id="11355" name="Straight Connector 162"/>
            <p:cNvCxnSpPr>
              <a:cxnSpLocks noChangeShapeType="1"/>
            </p:cNvCxnSpPr>
            <p:nvPr/>
          </p:nvCxnSpPr>
          <p:spPr bwMode="auto">
            <a:xfrm>
              <a:off x="7019925" y="1714499"/>
              <a:ext cx="276225" cy="21431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56" name="Straight Connector 164"/>
            <p:cNvCxnSpPr>
              <a:cxnSpLocks noChangeShapeType="1"/>
            </p:cNvCxnSpPr>
            <p:nvPr/>
          </p:nvCxnSpPr>
          <p:spPr bwMode="auto">
            <a:xfrm flipV="1">
              <a:off x="7296150" y="1685925"/>
              <a:ext cx="195263" cy="2619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68" name="Oval 167"/>
            <p:cNvSpPr/>
            <p:nvPr/>
          </p:nvSpPr>
          <p:spPr bwMode="auto">
            <a:xfrm>
              <a:off x="7348082" y="3465513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819265" y="2686050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7614872" y="2619375"/>
              <a:ext cx="76226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  <a:ea typeface="ＭＳ Ｐゴシック" charset="-128"/>
                <a:cs typeface="+mn-cs"/>
              </a:endParaRPr>
            </a:p>
          </p:txBody>
        </p:sp>
        <p:cxnSp>
          <p:nvCxnSpPr>
            <p:cNvPr id="11360" name="Straight Connector 170"/>
            <p:cNvCxnSpPr>
              <a:cxnSpLocks noChangeShapeType="1"/>
            </p:cNvCxnSpPr>
            <p:nvPr/>
          </p:nvCxnSpPr>
          <p:spPr bwMode="auto">
            <a:xfrm flipH="1">
              <a:off x="6853237" y="2476500"/>
              <a:ext cx="71438" cy="24050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61" name="Straight Connector 172"/>
            <p:cNvCxnSpPr>
              <a:cxnSpLocks noChangeShapeType="1"/>
            </p:cNvCxnSpPr>
            <p:nvPr/>
          </p:nvCxnSpPr>
          <p:spPr bwMode="auto">
            <a:xfrm>
              <a:off x="6853237" y="2733675"/>
              <a:ext cx="104776" cy="2619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62" name="Straight Connector 174"/>
            <p:cNvCxnSpPr>
              <a:cxnSpLocks noChangeShapeType="1"/>
            </p:cNvCxnSpPr>
            <p:nvPr/>
          </p:nvCxnSpPr>
          <p:spPr bwMode="auto">
            <a:xfrm flipH="1" flipV="1">
              <a:off x="7553325" y="2490790"/>
              <a:ext cx="100013" cy="16192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63" name="Straight Connector 175"/>
            <p:cNvCxnSpPr>
              <a:cxnSpLocks noChangeShapeType="1"/>
            </p:cNvCxnSpPr>
            <p:nvPr/>
          </p:nvCxnSpPr>
          <p:spPr bwMode="auto">
            <a:xfrm flipH="1">
              <a:off x="7586663" y="2640807"/>
              <a:ext cx="80961" cy="21669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64" name="Straight Connector 178"/>
            <p:cNvCxnSpPr>
              <a:cxnSpLocks noChangeShapeType="1"/>
            </p:cNvCxnSpPr>
            <p:nvPr/>
          </p:nvCxnSpPr>
          <p:spPr bwMode="auto">
            <a:xfrm flipH="1">
              <a:off x="7386638" y="3238500"/>
              <a:ext cx="104776" cy="2857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65" name="Straight Connector 180"/>
            <p:cNvCxnSpPr>
              <a:cxnSpLocks noChangeShapeType="1"/>
            </p:cNvCxnSpPr>
            <p:nvPr/>
          </p:nvCxnSpPr>
          <p:spPr bwMode="auto">
            <a:xfrm flipH="1" flipV="1">
              <a:off x="7381875" y="3509963"/>
              <a:ext cx="220725" cy="1428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66" name="Straight Connector 182"/>
            <p:cNvCxnSpPr>
              <a:cxnSpLocks noChangeShapeType="1"/>
            </p:cNvCxnSpPr>
            <p:nvPr/>
          </p:nvCxnSpPr>
          <p:spPr bwMode="auto">
            <a:xfrm flipH="1" flipV="1">
              <a:off x="7502588" y="3252789"/>
              <a:ext cx="122175" cy="1238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CCBDB385-DA3A-4ACD-9EF4-1DA8F591BC53}" type="slidenum">
              <a:rPr lang="en-US" smtClean="0">
                <a:ea typeface="ＭＳ Ｐゴシック"/>
              </a:rPr>
              <a:pPr/>
              <a:t>5</a:t>
            </a:fld>
            <a:endParaRPr lang="en-US" smtClean="0">
              <a:ea typeface="ＭＳ Ｐゴシック"/>
            </a:endParaRPr>
          </a:p>
        </p:txBody>
      </p:sp>
      <p:sp>
        <p:nvSpPr>
          <p:cNvPr id="1229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143000" y="1143000"/>
            <a:ext cx="7162800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3600"/>
              <a:t>Hypothesis: it is time to introduce explicit tracking of (all? many?) resources into systems design 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US" sz="3600"/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3600"/>
              <a:t>The Advent of ManyCore gives us a (good) excuse to reevaluate the structure of systems software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EDD5DACE-8034-4768-AF96-6462F7E159FE}" type="slidenum">
              <a:rPr lang="en-US" smtClean="0">
                <a:ea typeface="ＭＳ Ｐゴシック"/>
              </a:rPr>
              <a:pPr/>
              <a:t>6</a:t>
            </a:fld>
            <a:endParaRPr lang="en-US" smtClean="0">
              <a:ea typeface="ＭＳ Ｐゴシック"/>
            </a:endParaRPr>
          </a:p>
        </p:txBody>
      </p:sp>
      <p:sp>
        <p:nvSpPr>
          <p:cNvPr id="1331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0325" y="0"/>
            <a:ext cx="146367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846138" y="323850"/>
            <a:ext cx="7558087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What might we want? </a:t>
            </a:r>
            <a:r>
              <a:rPr lang="en-US" i="1" smtClean="0">
                <a:ea typeface="ＭＳ Ｐゴシック"/>
              </a:rPr>
              <a:t>RAPPidS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5900" y="1074738"/>
            <a:ext cx="8712200" cy="5562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sz="2400" smtClean="0">
                <a:solidFill>
                  <a:srgbClr val="FF00FF"/>
                </a:solidFill>
                <a:ea typeface="ＭＳ Ｐゴシック"/>
              </a:rPr>
              <a:t>R</a:t>
            </a:r>
            <a:r>
              <a:rPr lang="en-US" sz="2400" smtClean="0">
                <a:ea typeface="ＭＳ Ｐゴシック"/>
              </a:rPr>
              <a:t>esponsiveness: Meets real-time guarantees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sz="2000" smtClean="0">
                <a:ea typeface="ＭＳ Ｐゴシック"/>
              </a:rPr>
              <a:t>Good user experience with UI expected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sz="2000" smtClean="0">
                <a:ea typeface="ＭＳ Ｐゴシック"/>
              </a:rPr>
              <a:t>Illusion of Rapid I/O while still providing guarantees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sz="2000" smtClean="0">
                <a:ea typeface="ＭＳ Ｐゴシック"/>
              </a:rPr>
              <a:t>Real-Time applications (speech, music, video) will be assumed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sz="2400" smtClean="0">
                <a:solidFill>
                  <a:srgbClr val="FF00FF"/>
                </a:solidFill>
                <a:ea typeface="ＭＳ Ｐゴシック"/>
              </a:rPr>
              <a:t>A</a:t>
            </a:r>
            <a:r>
              <a:rPr lang="en-US" sz="2400" smtClean="0">
                <a:ea typeface="ＭＳ Ｐゴシック"/>
              </a:rPr>
              <a:t>gility: Can deal with rapidly changing environment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sz="2000" smtClean="0">
                <a:ea typeface="ＭＳ Ｐゴシック"/>
              </a:rPr>
              <a:t>Programs not completely assembled until runtime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sz="2000" smtClean="0">
                <a:ea typeface="ＭＳ Ｐゴシック"/>
              </a:rPr>
              <a:t>User may request complex mix of services at moment’s notice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sz="2000" smtClean="0">
                <a:ea typeface="ＭＳ Ｐゴシック"/>
              </a:rPr>
              <a:t>Resources change rapidly (bandwidth, power, etc)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sz="2400" smtClean="0">
                <a:solidFill>
                  <a:srgbClr val="FF00FF"/>
                </a:solidFill>
                <a:ea typeface="ＭＳ Ｐゴシック"/>
              </a:rPr>
              <a:t>P</a:t>
            </a:r>
            <a:r>
              <a:rPr lang="en-US" sz="2400" smtClean="0">
                <a:ea typeface="ＭＳ Ｐゴシック"/>
              </a:rPr>
              <a:t>ower-Efficiency: Efficient power-performance tradeoffs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sz="2000" smtClean="0">
                <a:ea typeface="ＭＳ Ｐゴシック"/>
              </a:rPr>
              <a:t>Application-Specific parallel scheduling on Bare Metal partitions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sz="2000" smtClean="0">
                <a:ea typeface="ＭＳ Ｐゴシック"/>
              </a:rPr>
              <a:t>Explicitly parallel, power-aware OS service architecture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sz="2400" smtClean="0">
                <a:solidFill>
                  <a:srgbClr val="FF00FF"/>
                </a:solidFill>
                <a:ea typeface="ＭＳ Ｐゴシック"/>
              </a:rPr>
              <a:t>P</a:t>
            </a:r>
            <a:r>
              <a:rPr lang="en-US" sz="2400" smtClean="0">
                <a:ea typeface="ＭＳ Ｐゴシック"/>
              </a:rPr>
              <a:t>ersistence: User experience persists across device failures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sz="2000" smtClean="0">
                <a:ea typeface="ＭＳ Ｐゴシック"/>
              </a:rPr>
              <a:t>Fully integrated with persistent storage infrastructures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sz="2000" smtClean="0">
                <a:ea typeface="ＭＳ Ｐゴシック"/>
              </a:rPr>
              <a:t>Customizations not be lost on “reboot”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sz="2400" smtClean="0">
                <a:solidFill>
                  <a:srgbClr val="FF00FF"/>
                </a:solidFill>
                <a:ea typeface="ＭＳ Ｐゴシック"/>
              </a:rPr>
              <a:t>S</a:t>
            </a:r>
            <a:r>
              <a:rPr lang="en-US" sz="2400" smtClean="0">
                <a:ea typeface="ＭＳ Ｐゴシック"/>
              </a:rPr>
              <a:t>ecurity and Correctness: Must be hard to compromise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sz="2000" smtClean="0">
                <a:ea typeface="ＭＳ Ｐゴシック"/>
              </a:rPr>
              <a:t>Untrusted and/or buggy components handled gracefully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sz="2000" smtClean="0">
                <a:ea typeface="ＭＳ Ｐゴシック"/>
              </a:rPr>
              <a:t>Combination of </a:t>
            </a:r>
            <a:r>
              <a:rPr lang="en-US" sz="2000" i="1" smtClean="0">
                <a:ea typeface="ＭＳ Ｐゴシック"/>
              </a:rPr>
              <a:t>verification </a:t>
            </a:r>
            <a:r>
              <a:rPr lang="en-US" sz="2000" smtClean="0">
                <a:ea typeface="ＭＳ Ｐゴシック"/>
              </a:rPr>
              <a:t>and </a:t>
            </a:r>
            <a:r>
              <a:rPr lang="en-US" sz="2000" i="1" smtClean="0">
                <a:ea typeface="ＭＳ Ｐゴシック"/>
              </a:rPr>
              <a:t>isolation </a:t>
            </a:r>
            <a:r>
              <a:rPr lang="en-US" sz="2000" smtClean="0">
                <a:ea typeface="ＭＳ Ｐゴシック"/>
              </a:rPr>
              <a:t>at many levels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sz="2000" smtClean="0">
                <a:ea typeface="ＭＳ Ｐゴシック"/>
              </a:rPr>
              <a:t>Privacy, Integrity, Authenticity of information asserted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sz="2400" smtClean="0">
              <a:ea typeface="ＭＳ Ｐゴシック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B5C3FCE7-059A-4BF4-8CCD-E77ACD1088F4}" type="slidenum">
              <a:rPr lang="en-US" smtClean="0">
                <a:ea typeface="ＭＳ Ｐゴシック"/>
              </a:rPr>
              <a:pPr/>
              <a:t>7</a:t>
            </a:fld>
            <a:endParaRPr lang="en-US" smtClean="0">
              <a:ea typeface="ＭＳ Ｐゴシック"/>
            </a:endParaRPr>
          </a:p>
        </p:txBody>
      </p:sp>
      <p:sp>
        <p:nvSpPr>
          <p:cNvPr id="1433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The Problem with Current OSs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014413"/>
            <a:ext cx="8712200" cy="584358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smtClean="0">
                <a:ea typeface="ＭＳ Ｐゴシック"/>
              </a:rPr>
              <a:t>What is wrong with current Operating Systems?</a:t>
            </a:r>
          </a:p>
          <a:p>
            <a:pPr lvl="1">
              <a:lnSpc>
                <a:spcPct val="85000"/>
              </a:lnSpc>
            </a:pPr>
            <a:r>
              <a:rPr lang="en-US" sz="2000" smtClean="0">
                <a:ea typeface="ＭＳ Ｐゴシック"/>
              </a:rPr>
              <a:t>They (often?) do not allow expression of application requirements</a:t>
            </a:r>
          </a:p>
          <a:p>
            <a:pPr lvl="2">
              <a:lnSpc>
                <a:spcPct val="85000"/>
              </a:lnSpc>
            </a:pPr>
            <a:r>
              <a:rPr lang="en-US" sz="1800" smtClean="0">
                <a:ea typeface="ＭＳ Ｐゴシック"/>
              </a:rPr>
              <a:t>Minimal Frame Rate, Minimal Memory Bandwidth, Minimal QoS from system Services, Real Time Constraints, …</a:t>
            </a:r>
          </a:p>
          <a:p>
            <a:pPr lvl="2">
              <a:lnSpc>
                <a:spcPct val="85000"/>
              </a:lnSpc>
            </a:pPr>
            <a:r>
              <a:rPr lang="en-US" sz="1800" smtClean="0">
                <a:ea typeface="ＭＳ Ｐゴシック"/>
              </a:rPr>
              <a:t>No clean interfaces for reflecting these requirements</a:t>
            </a:r>
          </a:p>
          <a:p>
            <a:pPr lvl="1">
              <a:lnSpc>
                <a:spcPct val="85000"/>
              </a:lnSpc>
            </a:pPr>
            <a:r>
              <a:rPr lang="en-US" sz="2000" smtClean="0">
                <a:ea typeface="ＭＳ Ｐゴシック"/>
              </a:rPr>
              <a:t>They (often?) do not provide guarantees that applications can use</a:t>
            </a:r>
          </a:p>
          <a:p>
            <a:pPr lvl="2">
              <a:lnSpc>
                <a:spcPct val="85000"/>
              </a:lnSpc>
            </a:pPr>
            <a:r>
              <a:rPr lang="en-US" sz="1800" smtClean="0">
                <a:ea typeface="ＭＳ Ｐゴシック"/>
              </a:rPr>
              <a:t>They do not provide performance isolation</a:t>
            </a:r>
          </a:p>
          <a:p>
            <a:pPr lvl="2">
              <a:lnSpc>
                <a:spcPct val="85000"/>
              </a:lnSpc>
            </a:pPr>
            <a:r>
              <a:rPr lang="en-US" sz="1800" smtClean="0">
                <a:ea typeface="ＭＳ Ｐゴシック"/>
              </a:rPr>
              <a:t>Resources can be removed or decreased without permission</a:t>
            </a:r>
          </a:p>
          <a:p>
            <a:pPr lvl="2">
              <a:lnSpc>
                <a:spcPct val="85000"/>
              </a:lnSpc>
            </a:pPr>
            <a:r>
              <a:rPr lang="en-US" sz="1800" smtClean="0">
                <a:ea typeface="ＭＳ Ｐゴシック"/>
              </a:rPr>
              <a:t>Maximum response time to events cannot be characterized</a:t>
            </a:r>
          </a:p>
          <a:p>
            <a:pPr lvl="1">
              <a:lnSpc>
                <a:spcPct val="85000"/>
              </a:lnSpc>
            </a:pPr>
            <a:r>
              <a:rPr lang="en-US" sz="2000" smtClean="0">
                <a:ea typeface="ＭＳ Ｐゴシック"/>
              </a:rPr>
              <a:t>They (often?) do not provide fully custom scheduling </a:t>
            </a:r>
          </a:p>
          <a:p>
            <a:pPr lvl="2">
              <a:lnSpc>
                <a:spcPct val="85000"/>
              </a:lnSpc>
            </a:pPr>
            <a:r>
              <a:rPr lang="en-US" sz="1800" smtClean="0">
                <a:ea typeface="ＭＳ Ｐゴシック"/>
              </a:rPr>
              <a:t>In a parallel programming environment, ideal scheduling can depend crucially on the programming model</a:t>
            </a:r>
          </a:p>
          <a:p>
            <a:pPr lvl="1">
              <a:lnSpc>
                <a:spcPct val="85000"/>
              </a:lnSpc>
            </a:pPr>
            <a:r>
              <a:rPr lang="en-US" sz="2000" smtClean="0">
                <a:ea typeface="ＭＳ Ｐゴシック"/>
              </a:rPr>
              <a:t>They (often?) do not provide sufficient Security or Correctness</a:t>
            </a:r>
          </a:p>
          <a:p>
            <a:pPr lvl="2">
              <a:lnSpc>
                <a:spcPct val="85000"/>
              </a:lnSpc>
            </a:pPr>
            <a:r>
              <a:rPr lang="en-US" sz="1800" smtClean="0">
                <a:ea typeface="ＭＳ Ｐゴシック"/>
              </a:rPr>
              <a:t>Monolithic Kernels get compromised all the time</a:t>
            </a:r>
          </a:p>
          <a:p>
            <a:pPr lvl="2">
              <a:lnSpc>
                <a:spcPct val="85000"/>
              </a:lnSpc>
            </a:pPr>
            <a:r>
              <a:rPr lang="en-US" sz="1800" smtClean="0">
                <a:ea typeface="ＭＳ Ｐゴシック"/>
              </a:rPr>
              <a:t>Applications cannot express domains of trust within themselves without using a heavyweight process model</a:t>
            </a:r>
          </a:p>
          <a:p>
            <a:pPr>
              <a:lnSpc>
                <a:spcPct val="85000"/>
              </a:lnSpc>
            </a:pPr>
            <a:r>
              <a:rPr lang="en-US" sz="2400" smtClean="0">
                <a:solidFill>
                  <a:srgbClr val="FF0000"/>
                </a:solidFill>
                <a:ea typeface="ＭＳ Ｐゴシック"/>
              </a:rPr>
              <a:t>The advent of ManyCore both:</a:t>
            </a:r>
          </a:p>
          <a:p>
            <a:pPr lvl="1">
              <a:lnSpc>
                <a:spcPct val="85000"/>
              </a:lnSpc>
            </a:pPr>
            <a:r>
              <a:rPr lang="en-US" sz="2000" smtClean="0">
                <a:solidFill>
                  <a:srgbClr val="FF0000"/>
                </a:solidFill>
                <a:ea typeface="ＭＳ Ｐゴシック"/>
              </a:rPr>
              <a:t>Exacerbates the above with a greater number of shared resources</a:t>
            </a:r>
          </a:p>
          <a:p>
            <a:pPr lvl="1">
              <a:lnSpc>
                <a:spcPct val="85000"/>
              </a:lnSpc>
            </a:pPr>
            <a:r>
              <a:rPr lang="en-US" sz="2000" smtClean="0">
                <a:solidFill>
                  <a:srgbClr val="FF0000"/>
                </a:solidFill>
                <a:ea typeface="ＭＳ Ｐゴシック"/>
              </a:rPr>
              <a:t>Provides an opportunity to change the fundamental model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1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1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1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1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1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1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1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1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1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1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914400" y="4025900"/>
            <a:ext cx="7543800" cy="746125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</a:rPr>
              <a:t>Explicitly Managed Resources</a:t>
            </a:r>
          </a:p>
        </p:txBody>
      </p:sp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0006C2A4-C629-434F-AA4B-7FD274596297}" type="slidenum">
              <a:rPr lang="en-US" smtClean="0">
                <a:ea typeface="ＭＳ Ｐゴシック"/>
              </a:rPr>
              <a:pPr/>
              <a:t>8</a:t>
            </a:fld>
            <a:endParaRPr lang="en-US" smtClean="0">
              <a:ea typeface="ＭＳ Ｐゴシック"/>
            </a:endParaRPr>
          </a:p>
        </p:txBody>
      </p:sp>
      <p:sp>
        <p:nvSpPr>
          <p:cNvPr id="1536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grpSp>
        <p:nvGrpSpPr>
          <p:cNvPr id="15365" name="Group 6"/>
          <p:cNvGrpSpPr>
            <a:grpSpLocks/>
          </p:cNvGrpSpPr>
          <p:nvPr/>
        </p:nvGrpSpPr>
        <p:grpSpPr bwMode="auto">
          <a:xfrm>
            <a:off x="3343275" y="1752600"/>
            <a:ext cx="2260600" cy="2081213"/>
            <a:chOff x="1968" y="960"/>
            <a:chExt cx="1776" cy="1776"/>
          </a:xfrm>
        </p:grpSpPr>
        <p:pic>
          <p:nvPicPr>
            <p:cNvPr id="15366" name="Picture 7"/>
            <p:cNvPicPr>
              <a:picLocks noChangeAspect="1" noChangeArrowheads="1"/>
            </p:cNvPicPr>
            <p:nvPr/>
          </p:nvPicPr>
          <p:blipFill>
            <a:blip r:embed="rId2"/>
            <a:srcRect l="2563" t="2563" r="2563" b="2563"/>
            <a:stretch>
              <a:fillRect/>
            </a:stretch>
          </p:blipFill>
          <p:spPr bwMode="auto">
            <a:xfrm>
              <a:off x="1968" y="960"/>
              <a:ext cx="1776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8" descr="Viewlogo_new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2448" y="1056"/>
              <a:ext cx="86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9" descr="Viewlogo_new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48" y="2067"/>
              <a:ext cx="86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10" descr="Viewlogo_new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1943" y="1584"/>
              <a:ext cx="86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1" descr="Viewlogo_new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400000">
              <a:off x="2906" y="1561"/>
              <a:ext cx="86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DIMACS Workshop on Parallelism</a:t>
            </a:r>
          </a:p>
        </p:txBody>
      </p:sp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Tessellation: </a:t>
            </a:r>
            <a:fld id="{FB0043AF-167B-4B0F-9CF2-A20A8DBBA006}" type="slidenum">
              <a:rPr lang="en-US" smtClean="0">
                <a:ea typeface="ＭＳ Ｐゴシック"/>
              </a:rPr>
              <a:pPr/>
              <a:t>9</a:t>
            </a:fld>
            <a:endParaRPr lang="en-US" smtClean="0">
              <a:ea typeface="ＭＳ Ｐゴシック"/>
            </a:endParaRPr>
          </a:p>
        </p:txBody>
      </p:sp>
      <p:sp>
        <p:nvSpPr>
          <p:cNvPr id="1638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</a:rPr>
              <a:t>March 15th, 2011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04100" cy="746125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A First Step: Two Level Scheduling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0"/>
            <a:ext cx="87122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/>
              </a:rPr>
              <a:t>Split monolithic scheduling into two pieces: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/>
              </a:rPr>
              <a:t>Course-Grained Resource Allocation and Distribution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ea typeface="ＭＳ Ｐゴシック"/>
              </a:rPr>
              <a:t>Chunks of resources (CPUs, Memory Bandwidth, QoS to Services) distributed to application (system) components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solidFill>
                  <a:srgbClr val="FF0000"/>
                </a:solidFill>
                <a:ea typeface="ＭＳ Ｐゴシック"/>
              </a:rPr>
              <a:t>Option to simply turn off unused resources (Important for Power)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/>
              </a:rPr>
              <a:t>Fine-Grained Application-Specific Scheduling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ea typeface="ＭＳ Ｐゴシック"/>
              </a:rPr>
              <a:t>Applications are allowed to utilize their resources in any way they see fit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ea typeface="ＭＳ Ｐゴシック"/>
              </a:rPr>
              <a:t>Other components of the system cannot interfere with their use of resources</a:t>
            </a: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1085850" y="1887538"/>
            <a:ext cx="2557463" cy="1027112"/>
          </a:xfrm>
          <a:prstGeom prst="rect">
            <a:avLst/>
          </a:prstGeom>
          <a:solidFill>
            <a:srgbClr val="66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Monolithic</a:t>
            </a:r>
          </a:p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CPU and Resource</a:t>
            </a:r>
          </a:p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Scheduling</a:t>
            </a:r>
          </a:p>
        </p:txBody>
      </p:sp>
      <p:sp>
        <p:nvSpPr>
          <p:cNvPr id="262150" name="AutoShape 6"/>
          <p:cNvSpPr>
            <a:spLocks noChangeArrowheads="1"/>
          </p:cNvSpPr>
          <p:nvPr/>
        </p:nvSpPr>
        <p:spPr bwMode="auto">
          <a:xfrm rot="-1992084">
            <a:off x="3876675" y="1300163"/>
            <a:ext cx="1077913" cy="989012"/>
          </a:xfrm>
          <a:prstGeom prst="rightArrow">
            <a:avLst>
              <a:gd name="adj1" fmla="val 50000"/>
              <a:gd name="adj2" fmla="val 27247"/>
            </a:avLst>
          </a:prstGeom>
          <a:solidFill>
            <a:srgbClr val="66FF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o"/>
            </a:pPr>
            <a:endParaRPr lang="en-US"/>
          </a:p>
        </p:txBody>
      </p:sp>
      <p:sp>
        <p:nvSpPr>
          <p:cNvPr id="262151" name="AutoShape 7"/>
          <p:cNvSpPr>
            <a:spLocks noChangeArrowheads="1"/>
          </p:cNvSpPr>
          <p:nvPr/>
        </p:nvSpPr>
        <p:spPr bwMode="auto">
          <a:xfrm rot="2260490">
            <a:off x="3865563" y="2501900"/>
            <a:ext cx="1077912" cy="989013"/>
          </a:xfrm>
          <a:prstGeom prst="rightArrow">
            <a:avLst>
              <a:gd name="adj1" fmla="val 50000"/>
              <a:gd name="adj2" fmla="val 27247"/>
            </a:avLst>
          </a:prstGeom>
          <a:solidFill>
            <a:srgbClr val="66FF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o"/>
            </a:pPr>
            <a:endParaRPr lang="en-US"/>
          </a:p>
        </p:txBody>
      </p:sp>
      <p:sp>
        <p:nvSpPr>
          <p:cNvPr id="262152" name="Rectangle 8"/>
          <p:cNvSpPr>
            <a:spLocks noChangeArrowheads="1"/>
          </p:cNvSpPr>
          <p:nvPr/>
        </p:nvSpPr>
        <p:spPr bwMode="auto">
          <a:xfrm>
            <a:off x="5167313" y="2724150"/>
            <a:ext cx="2817812" cy="989013"/>
          </a:xfrm>
          <a:prstGeom prst="rect">
            <a:avLst/>
          </a:prstGeom>
          <a:solidFill>
            <a:srgbClr val="66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Application Specific</a:t>
            </a:r>
            <a:b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</a:b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Scheduling</a:t>
            </a:r>
          </a:p>
        </p:txBody>
      </p:sp>
      <p:sp>
        <p:nvSpPr>
          <p:cNvPr id="262153" name="Rectangle 9"/>
          <p:cNvSpPr>
            <a:spLocks noChangeArrowheads="1"/>
          </p:cNvSpPr>
          <p:nvPr/>
        </p:nvSpPr>
        <p:spPr bwMode="auto">
          <a:xfrm>
            <a:off x="5130800" y="990600"/>
            <a:ext cx="2817813" cy="989013"/>
          </a:xfrm>
          <a:prstGeom prst="rect">
            <a:avLst/>
          </a:prstGeom>
          <a:solidFill>
            <a:srgbClr val="66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Resource Allocation</a:t>
            </a:r>
          </a:p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And</a:t>
            </a:r>
          </a:p>
          <a:p>
            <a:pPr algn="ctr"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  <a:cs typeface="Tahoma" pitchFamily="34" charset="0"/>
              </a:rPr>
              <a:t>Distribution</a:t>
            </a:r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5049838" y="2174875"/>
            <a:ext cx="2981325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Two-Level Scheduling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/>
      <p:bldP spid="262150" grpId="0" animBg="1"/>
      <p:bldP spid="262151" grpId="0" animBg="1"/>
      <p:bldP spid="262152" grpId="0" animBg="1"/>
      <p:bldP spid="262153" grpId="0" animBg="1"/>
      <p:bldP spid="262154" grpId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9999CC"/>
      </a:accent2>
      <a:accent3>
        <a:srgbClr val="FFFFFF"/>
      </a:accent3>
      <a:accent4>
        <a:srgbClr val="000000"/>
      </a:accent4>
      <a:accent5>
        <a:srgbClr val="AAAAC0"/>
      </a:accent5>
      <a:accent6>
        <a:srgbClr val="8A8AB9"/>
      </a:accent6>
      <a:hlink>
        <a:srgbClr val="CCCCE6"/>
      </a:hlink>
      <a:folHlink>
        <a:srgbClr val="B2B2B2"/>
      </a:folHlink>
    </a:clrScheme>
    <a:fontScheme name="Pixe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-107" charset="0"/>
          </a:defRPr>
        </a:defPPr>
      </a:lstStyle>
    </a:lnDef>
  </a:objectDefaults>
  <a:extraClrSchemeLst>
    <a:extraClrScheme>
      <a:clrScheme name="Pixel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43157</TotalTime>
  <Words>3307</Words>
  <Application>Microsoft Office PowerPoint</Application>
  <PresentationFormat>On-screen Show (4:3)</PresentationFormat>
  <Paragraphs>728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Tahoma</vt:lpstr>
      <vt:lpstr>ＭＳ Ｐゴシック</vt:lpstr>
      <vt:lpstr>Wingdings</vt:lpstr>
      <vt:lpstr>Arial</vt:lpstr>
      <vt:lpstr>Times</vt:lpstr>
      <vt:lpstr>Symbol</vt:lpstr>
      <vt:lpstr>Comic Sans MS</vt:lpstr>
      <vt:lpstr>Calibri</vt:lpstr>
      <vt:lpstr>Arial Narrow</vt:lpstr>
      <vt:lpstr>Pixel</vt:lpstr>
      <vt:lpstr>Pixel</vt:lpstr>
      <vt:lpstr>Image</vt:lpstr>
      <vt:lpstr>        Locally Limited but Globally Unbounded: Dealing with Resources  in an Explicitly Parallel World</vt:lpstr>
      <vt:lpstr>ManyCore Chips: The future is here</vt:lpstr>
      <vt:lpstr>A Lingering Problem: Imbalance</vt:lpstr>
      <vt:lpstr>But such problems are not new…</vt:lpstr>
      <vt:lpstr>Slide 5</vt:lpstr>
      <vt:lpstr>What might we want? RAPPidS</vt:lpstr>
      <vt:lpstr>The Problem with Current OSs</vt:lpstr>
      <vt:lpstr>Explicitly Managed Resources</vt:lpstr>
      <vt:lpstr>A First Step: Two Level Scheduling</vt:lpstr>
      <vt:lpstr>Important Idea: Spatial Partitioning</vt:lpstr>
      <vt:lpstr>Performance w/ Spatial Partitioning</vt:lpstr>
      <vt:lpstr>Space-Time Partitioning</vt:lpstr>
      <vt:lpstr>Defining the Partitioned Environment</vt:lpstr>
      <vt:lpstr>Resource Composition</vt:lpstr>
      <vt:lpstr>It’s all about the communication</vt:lpstr>
      <vt:lpstr>Tessellation: The Exploded OS</vt:lpstr>
      <vt:lpstr>Tessellation in Server Environment</vt:lpstr>
      <vt:lpstr>Tessellation’s  Resource Management Architecture</vt:lpstr>
      <vt:lpstr>Another Look: Two-Level Scheduling</vt:lpstr>
      <vt:lpstr>Space-Time Resource Graph</vt:lpstr>
      <vt:lpstr>Implementing the Space-Time Graph</vt:lpstr>
      <vt:lpstr>Guaranteed Resources within Cells</vt:lpstr>
      <vt:lpstr>How to Adhere to SLAs for Services?</vt:lpstr>
      <vt:lpstr>Resource Allocation Architecture</vt:lpstr>
      <vt:lpstr>Policies “User” might want to express</vt:lpstr>
      <vt:lpstr>Modeling and Adaptation Policies</vt:lpstr>
      <vt:lpstr>Scheduling inside a cell</vt:lpstr>
      <vt:lpstr>Consequences</vt:lpstr>
      <vt:lpstr>Discussion</vt:lpstr>
      <vt:lpstr>Some Objections/Philosophy</vt:lpstr>
      <vt:lpstr>Applications in 2020</vt:lpstr>
      <vt:lpstr>What we might like from Hardware</vt:lpstr>
      <vt:lpstr>Conclusion</vt:lpstr>
      <vt:lpstr>Tessellation Implementation Status</vt:lpstr>
    </vt:vector>
  </TitlesOfParts>
  <Company>David Patterson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Berkeley View:  A New Framework &amp; a New Platform for Parallel Research </dc:title>
  <cp:lastModifiedBy>Linda Casals</cp:lastModifiedBy>
  <cp:revision>1102</cp:revision>
  <cp:lastPrinted>2008-01-08T16:43:26Z</cp:lastPrinted>
  <dcterms:created xsi:type="dcterms:W3CDTF">2008-05-20T12:07:12Z</dcterms:created>
  <dcterms:modified xsi:type="dcterms:W3CDTF">2011-04-06T18:34:19Z</dcterms:modified>
</cp:coreProperties>
</file>