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4041" r:id="rId2"/>
  </p:sldMasterIdLst>
  <p:notesMasterIdLst>
    <p:notesMasterId r:id="rId31"/>
  </p:notesMasterIdLst>
  <p:handoutMasterIdLst>
    <p:handoutMasterId r:id="rId32"/>
  </p:handoutMasterIdLst>
  <p:sldIdLst>
    <p:sldId id="256" r:id="rId3"/>
    <p:sldId id="283" r:id="rId4"/>
    <p:sldId id="300" r:id="rId5"/>
    <p:sldId id="258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298" r:id="rId17"/>
    <p:sldId id="311" r:id="rId18"/>
    <p:sldId id="264" r:id="rId19"/>
    <p:sldId id="273" r:id="rId20"/>
    <p:sldId id="267" r:id="rId21"/>
    <p:sldId id="312" r:id="rId22"/>
    <p:sldId id="313" r:id="rId23"/>
    <p:sldId id="317" r:id="rId24"/>
    <p:sldId id="314" r:id="rId25"/>
    <p:sldId id="315" r:id="rId26"/>
    <p:sldId id="269" r:id="rId27"/>
    <p:sldId id="316" r:id="rId28"/>
    <p:sldId id="270" r:id="rId29"/>
    <p:sldId id="27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5F5F5F"/>
    <a:srgbClr val="664793"/>
    <a:srgbClr val="7B96EB"/>
    <a:srgbClr val="FFFF99"/>
    <a:srgbClr val="9692E8"/>
    <a:srgbClr val="9999FF"/>
    <a:srgbClr val="9966FF"/>
    <a:srgbClr val="6661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74079" autoAdjust="0"/>
  </p:normalViewPr>
  <p:slideViewPr>
    <p:cSldViewPr>
      <p:cViewPr varScale="1">
        <p:scale>
          <a:sx n="79" d="100"/>
          <a:sy n="79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1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E0D215-5A9B-410F-ADCE-EE415ED559CC}" type="datetimeFigureOut">
              <a:rPr lang="en-CA"/>
              <a:pPr>
                <a:defRPr/>
              </a:pPr>
              <a:t>15/02/2011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C3FBB3-4C0E-4DDD-8144-10D3ADC378E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36C939-BFFC-4589-BA3D-D197FE7D5B77}" type="datetimeFigureOut">
              <a:rPr lang="en-CA"/>
              <a:pPr>
                <a:defRPr/>
              </a:pPr>
              <a:t>15/02/2011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7F157B-2B0C-4BCB-B45A-CD209B40BE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E29A68-5013-4C1A-BB47-21B0B8AEFBA9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F13F02-4CDD-41E0-83CF-F2887DA00EBC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arenR"/>
            </a:pPr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094C88-86C0-4D9C-B5B3-AB8C2BB4715F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D7720C-F0FC-421D-867F-7FA1B741DB7B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0332BF-1832-4AC4-97E9-F2B7F8AE3CF8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AAF579-A739-498C-AF1B-89E64BEB0556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61D613-93E4-48CA-AAEB-4401E37073EA}" type="slidenum">
              <a:rPr lang="en-CA" smtClean="0"/>
              <a:pPr>
                <a:defRPr/>
              </a:pPr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3AEE89-728D-4F2E-96B6-C7C5852A23C9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64F69-9213-4F56-8137-A20627DA93BA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C2FDE6-577B-4C6B-87A5-846DAF7DE1C1}" type="slidenum">
              <a:rPr lang="en-CA" smtClean="0"/>
              <a:pPr>
                <a:defRPr/>
              </a:pPr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  <a:buFontTx/>
              <a:buChar char="-"/>
            </a:pPr>
            <a:endParaRPr lang="en-CA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A368D4-BF15-4294-8E00-3E661F9999B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9350" lvl="2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FAA43-3B31-419A-8081-E8353C06C29D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arenR"/>
            </a:pPr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0488F-87C7-4523-B530-FE5913D9C921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ACB3D3-01FA-440A-BAA6-EAF7E14B322B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C6EAC9-990B-4354-B580-296E2D9EC163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B785EE-CCF0-49C0-8797-C6949DEEBA4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E6B95F-C2D7-4068-A4DD-6D7BCC2ADC2E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432C8E-94A2-4B29-94BA-E313B2012FF9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0B8570-52FB-4C49-916F-8B7BD96E5D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1B9B201-41CE-4865-B740-71E9721331B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45749-F4D7-4CA4-8883-ABBA2EE381C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C7D0-E7FC-4B15-BD30-64DB916B413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309809-3A1B-4148-8F58-9285E8828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/>
          <p:nvPr userDrawn="1"/>
        </p:nvCxnSpPr>
        <p:spPr>
          <a:xfrm>
            <a:off x="144463" y="6524625"/>
            <a:ext cx="8820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18475" y="404813"/>
            <a:ext cx="990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68413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B4D79-9099-41D6-B947-76F5143D4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19863"/>
            <a:ext cx="9144000" cy="365125"/>
          </a:xfrm>
        </p:spPr>
        <p:txBody>
          <a:bodyPr/>
          <a:lstStyle>
            <a:lvl1pPr algn="l">
              <a:defRPr b="0" smtClean="0">
                <a:latin typeface="Tw Cen MT" pitchFamily="34" charset="0"/>
              </a:defRPr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6311AF-6ED1-4215-AE6B-0173A4467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45EDA5-B94D-4E33-AF1F-00C169433DBA}" type="slidenum">
              <a:rPr lang="en-C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B52F82-ECBD-46E1-AD51-539D35024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FBBE-C094-4387-83D7-65C496239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EA2FE0-E503-41A1-B798-4EC62673A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1C5E20-34C5-4B63-896A-95120A027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EB479-AF6C-4967-A051-DFE1DA2F0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12E994C-0177-4F5C-94B3-3E133D9B8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3D54-0F2D-4511-841A-FE088CA22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99C4E-5023-4FAB-88A2-B6A29A835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F615-F4A3-453C-8DFD-A773909E4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670D-7D88-4E28-B671-95FE81DC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7950" y="1249363"/>
            <a:ext cx="5032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fld id="{DEF8D3A5-3A8F-49B2-9A94-F53980AE6F24}" type="slidenum">
              <a:rPr lang="en-CA" sz="1400" b="1">
                <a:solidFill>
                  <a:schemeClr val="bg1"/>
                </a:solidFill>
                <a:latin typeface="+mn-lt"/>
              </a:rPr>
              <a:pPr>
                <a:defRPr/>
              </a:pPr>
              <a:t>‹#›</a:t>
            </a:fld>
            <a:endParaRPr lang="en-CA" sz="1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3850" y="6524625"/>
            <a:ext cx="8569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415736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03"/>
          <p:cNvGrpSpPr>
            <a:grpSpLocks noGrp="1"/>
          </p:cNvGrpSpPr>
          <p:nvPr>
            <p:ph sz="quarter" idx="13"/>
          </p:nvPr>
        </p:nvGrpSpPr>
        <p:grpSpPr bwMode="auto">
          <a:xfrm>
            <a:off x="8172450" y="188913"/>
            <a:ext cx="792163" cy="1295400"/>
            <a:chOff x="1554" y="172"/>
            <a:chExt cx="1264" cy="2428"/>
          </a:xfrm>
        </p:grpSpPr>
        <p:pic>
          <p:nvPicPr>
            <p:cNvPr id="9" name="Picture 1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54" y="2246"/>
              <a:ext cx="1241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05" descr="UofT_Cres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54" y="172"/>
              <a:ext cx="1264" cy="20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23850" y="6519863"/>
            <a:ext cx="856932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1108C6-770A-4D06-9E10-A2AEF80017D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158557-278F-41B5-938D-A748296FACF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062050-928E-4230-8112-A29928DA89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3" name="Group 103"/>
          <p:cNvGrpSpPr>
            <a:grpSpLocks noGrp="1"/>
          </p:cNvGrpSpPr>
          <p:nvPr>
            <p:ph sz="quarter" idx="1"/>
          </p:nvPr>
        </p:nvGrpSpPr>
        <p:grpSpPr bwMode="auto">
          <a:xfrm>
            <a:off x="8172450" y="188913"/>
            <a:ext cx="792163" cy="1295400"/>
            <a:chOff x="1554" y="172"/>
            <a:chExt cx="1264" cy="2428"/>
          </a:xfrm>
        </p:grpSpPr>
        <p:pic>
          <p:nvPicPr>
            <p:cNvPr id="7" name="Picture 1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54" y="2246"/>
              <a:ext cx="1241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05" descr="UofT_Cres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54" y="172"/>
              <a:ext cx="1264" cy="20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5B4E0-608F-47CC-9EB2-C91ACF07F14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A0D900-F301-49D9-8EEB-1639E1DB302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F882-6874-4EDF-832E-44EA44EDD55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9E2993-2347-41C9-87AF-5344CC64DDC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61" r:id="rId7"/>
    <p:sldLayoutId id="2147484073" r:id="rId8"/>
    <p:sldLayoutId id="2147484060" r:id="rId9"/>
    <p:sldLayoutId id="2147484074" r:id="rId10"/>
    <p:sldLayoutId id="2147484059" r:id="rId11"/>
    <p:sldLayoutId id="214748407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buClr>
                <a:srgbClr val="000000"/>
              </a:buClr>
              <a:buSzPct val="100000"/>
              <a:buFont typeface="Arial" charset="0"/>
              <a:buNone/>
              <a:defRPr kumimoji="0" sz="1400" b="1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b="1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buClr>
                <a:srgbClr val="000000"/>
              </a:buClr>
              <a:buSzPct val="100000"/>
              <a:buFont typeface="Arial" charset="0"/>
              <a:buNone/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C3241E-0FB1-4F0D-B67A-27AF07A43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66" r:id="rId6"/>
    <p:sldLayoutId id="2147484081" r:id="rId7"/>
    <p:sldLayoutId id="2147484065" r:id="rId8"/>
    <p:sldLayoutId id="2147484082" r:id="rId9"/>
    <p:sldLayoutId id="2147484064" r:id="rId10"/>
    <p:sldLayoutId id="2147484083" r:id="rId11"/>
    <p:sldLayoutId id="2147484063" r:id="rId12"/>
    <p:sldLayoutId id="2147484062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629525" cy="52133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sz="4000" dirty="0" smtClean="0"/>
              <a:t>Managing Constraints for improved data quality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400" dirty="0" smtClean="0"/>
              <a:t>Fei Chiang, Renee J. Miller</a:t>
            </a:r>
            <a:br>
              <a:rPr lang="en-CA" sz="2400" dirty="0" smtClean="0"/>
            </a:br>
            <a:r>
              <a:rPr lang="en-US" sz="2400" b="1" dirty="0" smtClean="0">
                <a:solidFill>
                  <a:srgbClr val="95B3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 University of Toronto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2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/>
            <a:r>
              <a:rPr lang="en-CA" smtClean="0"/>
              <a:t>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975" y="6165850"/>
            <a:ext cx="680402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200" dirty="0">
                <a:latin typeface="+mn-lt"/>
              </a:rPr>
              <a:t>DIMACS Workshop on Data Quality Metrics</a:t>
            </a:r>
            <a:endParaRPr lang="en-CA" sz="2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65850"/>
            <a:ext cx="22685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000" dirty="0">
                <a:latin typeface="+mn-lt"/>
              </a:rPr>
              <a:t>Feb 4, 2011</a:t>
            </a:r>
            <a:endParaRPr lang="en-CA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Controlling the Search</a:t>
            </a:r>
            <a:endParaRPr lang="en-CA" smtClean="0"/>
          </a:p>
        </p:txBody>
      </p:sp>
      <p:sp>
        <p:nvSpPr>
          <p:cNvPr id="5222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57200" y="1628775"/>
            <a:ext cx="82296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3000" kern="0" dirty="0">
                <a:latin typeface="+mn-lt"/>
                <a:ea typeface="ＭＳ Ｐゴシック" pitchFamily="-60" charset="-128"/>
                <a:cs typeface="ＭＳ Ｐゴシック" pitchFamily="-60" charset="-128"/>
              </a:rPr>
              <a:t>Limit </a:t>
            </a:r>
            <a:r>
              <a:rPr lang="en-US" sz="3000" kern="0" dirty="0">
                <a:latin typeface="+mn-lt"/>
              </a:rPr>
              <a:t>support of conditioned rules</a:t>
            </a:r>
            <a:endParaRPr lang="en-US" sz="3000" kern="0" dirty="0">
              <a:latin typeface="+mn-lt"/>
              <a:ea typeface="ＭＳ Ｐゴシック" pitchFamily="-60" charset="-128"/>
              <a:cs typeface="ＭＳ Ｐゴシック" pitchFamily="-60" charset="-128"/>
            </a:endParaRP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kern="0" dirty="0">
                <a:latin typeface="+mn-lt"/>
                <a:ea typeface="ＭＳ Ｐゴシック" pitchFamily="-111" charset="-128"/>
              </a:rPr>
              <a:t>Support threshold </a:t>
            </a:r>
            <a:r>
              <a:rPr lang="en-US" sz="2600" kern="0" dirty="0" err="1">
                <a:latin typeface="+mn-lt"/>
                <a:ea typeface="ＭＳ Ｐゴシック" pitchFamily="-111" charset="-128"/>
              </a:rPr>
              <a:t>θ</a:t>
            </a:r>
            <a:r>
              <a:rPr lang="en-US" sz="2600" kern="0" dirty="0">
                <a:latin typeface="+mn-lt"/>
                <a:ea typeface="ＭＳ Ｐゴシック" pitchFamily="-111" charset="-128"/>
              </a:rPr>
              <a:t> that all rules must satisfy</a:t>
            </a:r>
          </a:p>
          <a:p>
            <a:pPr marL="987425" lvl="2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endParaRPr lang="en-US" sz="2000" kern="0" dirty="0">
              <a:latin typeface="+mn-lt"/>
              <a:ea typeface="ＭＳ Ｐゴシック" pitchFamily="-111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3000" kern="0" dirty="0">
                <a:latin typeface="+mn-lt"/>
              </a:rPr>
              <a:t>Permit approximation </a:t>
            </a:r>
            <a:r>
              <a:rPr lang="en-US" sz="2600" kern="0" dirty="0">
                <a:latin typeface="+mn-lt"/>
              </a:rPr>
              <a:t>[</a:t>
            </a:r>
            <a:r>
              <a:rPr lang="en-US" sz="2600" dirty="0">
                <a:latin typeface="+mn-lt"/>
              </a:rPr>
              <a:t>HKPT98]</a:t>
            </a:r>
            <a:endParaRPr lang="en-US" sz="2600" kern="0" dirty="0">
              <a:latin typeface="+mn-lt"/>
            </a:endParaRP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kern="0" dirty="0">
                <a:latin typeface="+mn-lt"/>
                <a:ea typeface="ＭＳ Ｐゴシック" pitchFamily="-111" charset="-128"/>
              </a:rPr>
              <a:t>Allow a rule to have </a:t>
            </a:r>
            <a:r>
              <a:rPr lang="en-US" sz="2600" kern="0" dirty="0" err="1">
                <a:latin typeface="+mn-lt"/>
                <a:ea typeface="ＭＳ Ｐゴシック" pitchFamily="-111" charset="-128"/>
              </a:rPr>
              <a:t>α</a:t>
            </a:r>
            <a:r>
              <a:rPr lang="en-US" sz="2600" kern="0" dirty="0">
                <a:latin typeface="+mn-lt"/>
                <a:ea typeface="ＭＳ Ｐゴシック" pitchFamily="-111" charset="-128"/>
              </a:rPr>
              <a:t> exceptions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kern="0" dirty="0">
                <a:latin typeface="+mn-lt"/>
                <a:ea typeface="ＭＳ Ｐゴシック" pitchFamily="-111" charset="-128"/>
              </a:rPr>
              <a:t>Simply count – doesn’t measure whether an exception is “unexpected”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defRPr/>
            </a:pPr>
            <a:endParaRPr lang="en-US" sz="2600" kern="0" dirty="0">
              <a:ea typeface="ＭＳ Ｐゴシック" pitchFamily="-111" charset="-128"/>
            </a:endParaRPr>
          </a:p>
          <a:p>
            <a:pPr marL="987425" lvl="2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-60" charset="2"/>
              <a:buChar char="l"/>
              <a:defRPr/>
            </a:pPr>
            <a:endParaRPr lang="en-US" sz="2200" kern="0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5BEFAD1-7878-4DCF-B7A3-D57E72F3B7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Rule Quality</a:t>
            </a:r>
          </a:p>
        </p:txBody>
      </p:sp>
      <p:sp>
        <p:nvSpPr>
          <p:cNvPr id="4915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97413" y="1860550"/>
            <a:ext cx="44465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US" sz="2000">
                <a:solidFill>
                  <a:srgbClr val="0070C0"/>
                </a:solidFill>
                <a:sym typeface="Wingdings" pitchFamily="2" charset="2"/>
              </a:rPr>
              <a:t> R1: [B= ‘iPhone’]  [A = ‘Phone’] 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US" sz="2000">
                <a:solidFill>
                  <a:schemeClr val="accent2"/>
                </a:solidFill>
              </a:rPr>
              <a:t> R2:  [B= ‘WkEnd’] </a:t>
            </a:r>
            <a:r>
              <a:rPr lang="en-US" sz="2000">
                <a:solidFill>
                  <a:schemeClr val="accent2"/>
                </a:solidFill>
                <a:sym typeface="Wingdings" pitchFamily="2" charset="2"/>
              </a:rPr>
              <a:t> [A = ‘Data’]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744663"/>
          <a:ext cx="4598988" cy="4406900"/>
        </p:xfrm>
        <a:graphic>
          <a:graphicData uri="http://schemas.openxmlformats.org/drawingml/2006/table">
            <a:tbl>
              <a:tblPr/>
              <a:tblGrid>
                <a:gridCol w="538730"/>
                <a:gridCol w="827337"/>
                <a:gridCol w="1154424"/>
                <a:gridCol w="1135184"/>
                <a:gridCol w="94278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tid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Unlim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Unlim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N.Am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CorpVoice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rim66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CorpVoice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rim77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Walkin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53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Walkin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4724400" y="2870200"/>
            <a:ext cx="4006850" cy="2476500"/>
            <a:chOff x="4724400" y="2870200"/>
            <a:chExt cx="4006225" cy="2476739"/>
          </a:xfrm>
        </p:grpSpPr>
        <p:sp>
          <p:nvSpPr>
            <p:cNvPr id="49254" name="TextBox 7"/>
            <p:cNvSpPr txBox="1">
              <a:spLocks noChangeArrowheads="1"/>
            </p:cNvSpPr>
            <p:nvPr/>
          </p:nvSpPr>
          <p:spPr bwMode="auto">
            <a:xfrm>
              <a:off x="4724400" y="2870200"/>
              <a:ext cx="400622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Both have one exception</a:t>
              </a:r>
            </a:p>
            <a:p>
              <a:pPr>
                <a:buFont typeface="Arial" charset="0"/>
                <a:buChar char="•"/>
              </a:pPr>
              <a:r>
                <a:rPr lang="en-US"/>
                <a:t> use Conviction to compare</a:t>
              </a:r>
            </a:p>
          </p:txBody>
        </p:sp>
        <p:sp>
          <p:nvSpPr>
            <p:cNvPr id="49255" name="TextBox 8"/>
            <p:cNvSpPr txBox="1">
              <a:spLocks noChangeArrowheads="1"/>
            </p:cNvSpPr>
            <p:nvPr/>
          </p:nvSpPr>
          <p:spPr bwMode="auto">
            <a:xfrm>
              <a:off x="4813300" y="3746501"/>
              <a:ext cx="3614289" cy="1600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/>
                <a:t>Conviction:  for a rule X </a:t>
              </a:r>
              <a:r>
                <a:rPr lang="en-US" sz="2000" i="1">
                  <a:sym typeface="Wingdings" pitchFamily="2" charset="2"/>
                </a:rPr>
                <a:t> Y</a:t>
              </a:r>
            </a:p>
            <a:p>
              <a:r>
                <a:rPr lang="en-US" sz="2000" i="1"/>
                <a:t>measure how much X and ~Y </a:t>
              </a:r>
            </a:p>
            <a:p>
              <a:r>
                <a:rPr lang="en-US" sz="2000" i="1"/>
                <a:t>deviate from independence</a:t>
              </a:r>
            </a:p>
            <a:p>
              <a:r>
                <a:rPr lang="en-US" sz="2000" i="1"/>
                <a:t>   P(X)P(~Y)/P(X,~Y)  </a:t>
              </a:r>
            </a:p>
            <a:p>
              <a:endParaRPr lang="en-US" i="1"/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19700" y="5156200"/>
            <a:ext cx="3240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86000"/>
              <a:buFont typeface="Wingdings" pitchFamily="2" charset="2"/>
              <a:buChar char="q"/>
            </a:pPr>
            <a:r>
              <a:rPr lang="en-US" sz="2000">
                <a:solidFill>
                  <a:srgbClr val="0070C0"/>
                </a:solidFill>
              </a:rPr>
              <a:t> Conviction(R1) = 3</a:t>
            </a:r>
          </a:p>
          <a:p>
            <a:pPr>
              <a:buSzPct val="86000"/>
              <a:buFont typeface="Wingdings" pitchFamily="2" charset="2"/>
              <a:buChar char="q"/>
            </a:pPr>
            <a:r>
              <a:rPr lang="en-US" sz="2000">
                <a:solidFill>
                  <a:schemeClr val="accent2"/>
                </a:solidFill>
              </a:rPr>
              <a:t> Conviction(R2) = 2.6</a:t>
            </a:r>
          </a:p>
        </p:txBody>
      </p:sp>
      <p:grpSp>
        <p:nvGrpSpPr>
          <p:cNvPr id="11" name="Group 15"/>
          <p:cNvGrpSpPr>
            <a:grpSpLocks/>
          </p:cNvGrpSpPr>
          <p:nvPr/>
        </p:nvGrpSpPr>
        <p:grpSpPr bwMode="auto">
          <a:xfrm>
            <a:off x="0" y="3078163"/>
            <a:ext cx="2536825" cy="3092450"/>
            <a:chOff x="0" y="3078029"/>
            <a:chExt cx="2537396" cy="3092360"/>
          </a:xfrm>
        </p:grpSpPr>
        <p:sp>
          <p:nvSpPr>
            <p:cNvPr id="49250" name="Rectangle 81"/>
            <p:cNvSpPr>
              <a:spLocks noChangeArrowheads="1"/>
            </p:cNvSpPr>
            <p:nvPr/>
          </p:nvSpPr>
          <p:spPr bwMode="auto">
            <a:xfrm>
              <a:off x="35496" y="5805264"/>
              <a:ext cx="2501900" cy="365125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70000"/>
                <a:buFontTx/>
                <a:buChar char="o"/>
              </a:pPr>
              <a:endParaRPr lang="en-US"/>
            </a:p>
          </p:txBody>
        </p:sp>
        <p:sp>
          <p:nvSpPr>
            <p:cNvPr id="49251" name="Rectangle 81"/>
            <p:cNvSpPr>
              <a:spLocks noChangeArrowheads="1"/>
            </p:cNvSpPr>
            <p:nvPr/>
          </p:nvSpPr>
          <p:spPr bwMode="auto">
            <a:xfrm>
              <a:off x="0" y="3078029"/>
              <a:ext cx="2501900" cy="365125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endParaRPr lang="en-US"/>
            </a:p>
          </p:txBody>
        </p:sp>
        <p:sp>
          <p:nvSpPr>
            <p:cNvPr id="49252" name="Rectangle 81"/>
            <p:cNvSpPr>
              <a:spLocks noChangeArrowheads="1"/>
            </p:cNvSpPr>
            <p:nvPr/>
          </p:nvSpPr>
          <p:spPr bwMode="auto">
            <a:xfrm>
              <a:off x="0" y="3826987"/>
              <a:ext cx="2501900" cy="322094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endParaRPr lang="en-US"/>
            </a:p>
          </p:txBody>
        </p:sp>
        <p:sp>
          <p:nvSpPr>
            <p:cNvPr id="49253" name="Rectangle 81"/>
            <p:cNvSpPr>
              <a:spLocks noChangeArrowheads="1"/>
            </p:cNvSpPr>
            <p:nvPr/>
          </p:nvSpPr>
          <p:spPr bwMode="auto">
            <a:xfrm>
              <a:off x="0" y="5114769"/>
              <a:ext cx="2501900" cy="365125"/>
            </a:xfrm>
            <a:prstGeom prst="rect">
              <a:avLst/>
            </a:prstGeom>
            <a:noFill/>
            <a:ln w="28575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endParaRPr lang="en-US"/>
            </a:p>
          </p:txBody>
        </p: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-17463" y="4117975"/>
            <a:ext cx="2554288" cy="1674813"/>
            <a:chOff x="738460" y="4118168"/>
            <a:chExt cx="2555528" cy="1674208"/>
          </a:xfrm>
        </p:grpSpPr>
        <p:sp>
          <p:nvSpPr>
            <p:cNvPr id="49247" name="Rectangle 81"/>
            <p:cNvSpPr>
              <a:spLocks noChangeArrowheads="1"/>
            </p:cNvSpPr>
            <p:nvPr/>
          </p:nvSpPr>
          <p:spPr bwMode="auto">
            <a:xfrm>
              <a:off x="738460" y="4797152"/>
              <a:ext cx="2501900" cy="365125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endParaRPr lang="en-US"/>
            </a:p>
          </p:txBody>
        </p:sp>
        <p:sp>
          <p:nvSpPr>
            <p:cNvPr id="49248" name="Rectangle 81"/>
            <p:cNvSpPr>
              <a:spLocks noChangeArrowheads="1"/>
            </p:cNvSpPr>
            <p:nvPr/>
          </p:nvSpPr>
          <p:spPr bwMode="auto">
            <a:xfrm>
              <a:off x="792088" y="4118168"/>
              <a:ext cx="2501900" cy="712019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endParaRPr lang="en-US"/>
            </a:p>
          </p:txBody>
        </p:sp>
        <p:sp>
          <p:nvSpPr>
            <p:cNvPr id="49249" name="Rectangle 81"/>
            <p:cNvSpPr>
              <a:spLocks noChangeArrowheads="1"/>
            </p:cNvSpPr>
            <p:nvPr/>
          </p:nvSpPr>
          <p:spPr bwMode="auto">
            <a:xfrm>
              <a:off x="792088" y="5502169"/>
              <a:ext cx="2501900" cy="290207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endParaRPr lang="en-US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9CF8F50-43A2-4A13-BF49-B20138643F5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Interest Measures</a:t>
            </a: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48133" name="Content Placeholder 2"/>
          <p:cNvSpPr>
            <a:spLocks noGrp="1"/>
          </p:cNvSpPr>
          <p:nvPr>
            <p:ph idx="4294967295"/>
          </p:nvPr>
        </p:nvSpPr>
        <p:spPr>
          <a:xfrm>
            <a:off x="357188" y="1741488"/>
            <a:ext cx="8786812" cy="4856162"/>
          </a:xfrm>
        </p:spPr>
        <p:txBody>
          <a:bodyPr/>
          <a:lstStyle/>
          <a:p>
            <a:pPr eaLnBrk="1" hangingPunct="1">
              <a:spcAft>
                <a:spcPts val="500"/>
              </a:spcAft>
            </a:pPr>
            <a:r>
              <a:rPr lang="en-US" sz="2400" b="1" smtClean="0"/>
              <a:t>Support : </a:t>
            </a:r>
            <a:r>
              <a:rPr lang="en-US" sz="2000" smtClean="0"/>
              <a:t>Maximal number of tuples that satisfy the CFD</a:t>
            </a:r>
          </a:p>
          <a:p>
            <a:pPr eaLnBrk="1" hangingPunct="1">
              <a:spcAft>
                <a:spcPts val="500"/>
              </a:spcAft>
            </a:pPr>
            <a:r>
              <a:rPr lang="en-US" sz="2000" b="1" smtClean="0"/>
              <a:t>     -test :  </a:t>
            </a:r>
            <a:r>
              <a:rPr lang="en-US" sz="1800" smtClean="0">
                <a:ea typeface="ＭＳ Ｐゴシック"/>
                <a:cs typeface="ＭＳ Ｐゴシック"/>
              </a:rPr>
              <a:t>Deviation of support (X</a:t>
            </a:r>
            <a:r>
              <a:rPr lang="en-US" sz="1800" smtClean="0">
                <a:ea typeface="ＭＳ Ｐゴシック"/>
                <a:cs typeface="ＭＳ Ｐゴシック"/>
                <a:sym typeface="Wingdings" pitchFamily="2" charset="2"/>
              </a:rPr>
              <a:t>A) from </a:t>
            </a:r>
            <a:r>
              <a:rPr lang="en-US" sz="1800" smtClean="0">
                <a:ea typeface="ＭＳ Ｐゴシック"/>
                <a:cs typeface="ＭＳ Ｐゴシック"/>
              </a:rPr>
              <a:t>(support(X) * support(A)) </a:t>
            </a:r>
            <a:endParaRPr lang="en-US" sz="2000" smtClean="0"/>
          </a:p>
          <a:p>
            <a:pPr eaLnBrk="1" hangingPunct="1">
              <a:spcAft>
                <a:spcPts val="500"/>
              </a:spcAft>
            </a:pPr>
            <a:r>
              <a:rPr lang="en-US" sz="2400" b="1" smtClean="0">
                <a:sym typeface="Wingdings" pitchFamily="2" charset="2"/>
              </a:rPr>
              <a:t>Confidence:  </a:t>
            </a:r>
            <a:r>
              <a:rPr lang="en-US" sz="2000" smtClean="0">
                <a:ea typeface="ＭＳ Ｐゴシック"/>
                <a:cs typeface="ＭＳ Ｐゴシック"/>
                <a:sym typeface="Wingdings" pitchFamily="2" charset="2"/>
              </a:rPr>
              <a:t>Likelihood that  A  occurs given X under condition C</a:t>
            </a:r>
          </a:p>
          <a:p>
            <a:pPr eaLnBrk="1" hangingPunct="1">
              <a:spcAft>
                <a:spcPts val="500"/>
              </a:spcAft>
            </a:pPr>
            <a:r>
              <a:rPr lang="en-US" sz="2400" b="1" smtClean="0">
                <a:sym typeface="Wingdings" pitchFamily="2" charset="2"/>
              </a:rPr>
              <a:t>Interest </a:t>
            </a:r>
            <a:endParaRPr lang="en-US" sz="2400" smtClean="0">
              <a:sym typeface="Wingdings" pitchFamily="2" charset="2"/>
            </a:endParaRPr>
          </a:p>
          <a:p>
            <a:pPr lvl="1" eaLnBrk="1" hangingPunct="1">
              <a:spcAft>
                <a:spcPts val="500"/>
              </a:spcAft>
            </a:pPr>
            <a:r>
              <a:rPr lang="en-US" sz="2000" smtClean="0">
                <a:ea typeface="ＭＳ Ｐゴシック"/>
                <a:cs typeface="ＭＳ Ｐゴシック"/>
                <a:sym typeface="Wingdings" pitchFamily="2" charset="2"/>
              </a:rPr>
              <a:t>Measures how much X and A deviate from independence under C</a:t>
            </a:r>
          </a:p>
          <a:p>
            <a:pPr lvl="1" eaLnBrk="1" hangingPunct="1">
              <a:spcAft>
                <a:spcPts val="500"/>
              </a:spcAft>
            </a:pPr>
            <a:r>
              <a:rPr lang="en-US" sz="2000" smtClean="0">
                <a:ea typeface="ＭＳ Ｐゴシック"/>
                <a:cs typeface="ＭＳ Ｐゴシック"/>
                <a:sym typeface="Wingdings" pitchFamily="2" charset="2"/>
              </a:rPr>
              <a:t>Symmetric measure</a:t>
            </a:r>
          </a:p>
          <a:p>
            <a:pPr eaLnBrk="1" hangingPunct="1">
              <a:spcAft>
                <a:spcPts val="500"/>
              </a:spcAft>
            </a:pPr>
            <a:r>
              <a:rPr lang="en-US" sz="2400" b="1" smtClean="0">
                <a:sym typeface="Wingdings" pitchFamily="2" charset="2"/>
              </a:rPr>
              <a:t>Conviction </a:t>
            </a:r>
            <a:r>
              <a:rPr lang="en-US" sz="2000" b="1" smtClean="0">
                <a:sym typeface="Wingdings" pitchFamily="2" charset="2"/>
              </a:rPr>
              <a:t> </a:t>
            </a:r>
            <a:r>
              <a:rPr lang="en-US" sz="2000" smtClean="0">
                <a:sym typeface="Wingdings" pitchFamily="2" charset="2"/>
              </a:rPr>
              <a:t>[BMUT97]</a:t>
            </a:r>
          </a:p>
          <a:p>
            <a:pPr lvl="1" eaLnBrk="1" hangingPunct="1">
              <a:spcAft>
                <a:spcPts val="500"/>
              </a:spcAft>
            </a:pPr>
            <a:r>
              <a:rPr lang="en-US" sz="2000" smtClean="0">
                <a:ea typeface="ＭＳ Ｐゴシック"/>
                <a:cs typeface="ＭＳ Ｐゴシック"/>
                <a:sym typeface="Wingdings" pitchFamily="2" charset="2"/>
              </a:rPr>
              <a:t>Measures how much X and ~A deviate from independence under C</a:t>
            </a:r>
          </a:p>
          <a:p>
            <a:pPr lvl="1" eaLnBrk="1" hangingPunct="1">
              <a:spcAft>
                <a:spcPts val="500"/>
              </a:spcAft>
            </a:pPr>
            <a:r>
              <a:rPr lang="en-US" sz="2000" smtClean="0">
                <a:ea typeface="ＭＳ Ｐゴシック"/>
                <a:cs typeface="ＭＳ Ｐゴシック"/>
                <a:sym typeface="Wingdings" pitchFamily="2" charset="2"/>
              </a:rPr>
              <a:t>Similar to interest, but directional</a:t>
            </a:r>
            <a:endParaRPr lang="en-US" sz="1800" smtClean="0">
              <a:ea typeface="ＭＳ Ｐゴシック"/>
              <a:cs typeface="ＭＳ Ｐゴシック"/>
              <a:sym typeface="Wingdings" pitchFamily="2" charset="2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742950" y="2208213"/>
          <a:ext cx="444500" cy="428625"/>
        </p:xfrm>
        <a:graphic>
          <a:graphicData uri="http://schemas.openxmlformats.org/presentationml/2006/ole">
            <p:oleObj spid="_x0000_s48130" name="Equation" r:id="rId4" imgW="203040" imgH="2286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0E8B81-38AD-4AEE-9E35-0CF8FCAAF49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70887" cy="990600"/>
          </a:xfrm>
        </p:spPr>
        <p:txBody>
          <a:bodyPr/>
          <a:lstStyle/>
          <a:p>
            <a:r>
              <a:rPr lang="en-US" smtClean="0"/>
              <a:t>Qualitative Evaluation (Precision)</a:t>
            </a:r>
            <a:endParaRPr lang="en-CA" smtClean="0"/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75780" name="TextBox 10"/>
          <p:cNvSpPr txBox="1">
            <a:spLocks noChangeArrowheads="1"/>
          </p:cNvSpPr>
          <p:nvPr/>
        </p:nvSpPr>
        <p:spPr bwMode="auto">
          <a:xfrm>
            <a:off x="539750" y="6092825"/>
            <a:ext cx="470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US"/>
              <a:t>  Conviction gave best precision for rules </a:t>
            </a:r>
          </a:p>
        </p:txBody>
      </p:sp>
      <p:graphicFrame>
        <p:nvGraphicFramePr>
          <p:cNvPr id="75781" name="Chart 8"/>
          <p:cNvGraphicFramePr>
            <a:graphicFrameLocks/>
          </p:cNvGraphicFramePr>
          <p:nvPr/>
        </p:nvGraphicFramePr>
        <p:xfrm>
          <a:off x="250825" y="1484313"/>
          <a:ext cx="8424863" cy="4537075"/>
        </p:xfrm>
        <a:graphic>
          <a:graphicData uri="http://schemas.openxmlformats.org/presentationml/2006/ole">
            <p:oleObj spid="_x0000_s75781" r:id="rId4" imgW="8425402" imgH="4535817" progId="Excel.Chart.8">
              <p:embed/>
            </p:oleObj>
          </a:graphicData>
        </a:graphic>
      </p:graphicFrame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7380288" y="3933825"/>
          <a:ext cx="1487487" cy="892175"/>
        </p:xfrm>
        <a:graphic>
          <a:graphicData uri="http://schemas.openxmlformats.org/presentationml/2006/ole">
            <p:oleObj spid="_x0000_s75777" name="Equation" r:id="rId5" imgW="1015920" imgH="60948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14AADD0-CAD8-4DEC-BF47-090087FC529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Examples</a:t>
            </a:r>
          </a:p>
        </p:txBody>
      </p:sp>
      <p:sp>
        <p:nvSpPr>
          <p:cNvPr id="7782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288" y="1773238"/>
            <a:ext cx="84010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300"/>
              </a:spcBef>
              <a:spcAft>
                <a:spcPct val="50000"/>
              </a:spcAft>
              <a:buClr>
                <a:srgbClr val="A04DA3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dirty="0">
                <a:solidFill>
                  <a:srgbClr val="0070C0"/>
                </a:solidFill>
                <a:latin typeface="Georgia" pitchFamily="-60" charset="0"/>
                <a:sym typeface="Wingdings" pitchFamily="-60" charset="2"/>
              </a:rPr>
              <a:t>[ED = 'Masters', FAM] </a:t>
            </a:r>
            <a:r>
              <a:rPr lang="en-US" sz="2000" i="1" dirty="0" err="1">
                <a:solidFill>
                  <a:srgbClr val="0070C0"/>
                </a:solidFill>
                <a:latin typeface="Georgia" pitchFamily="-60" charset="0"/>
                <a:sym typeface="Wingdings" pitchFamily="-60" charset="2"/>
              </a:rPr>
              <a:t></a:t>
            </a:r>
            <a:r>
              <a:rPr lang="en-US" sz="2000" i="1" dirty="0">
                <a:solidFill>
                  <a:srgbClr val="0070C0"/>
                </a:solidFill>
                <a:latin typeface="Georgia" pitchFamily="-60" charset="0"/>
                <a:sym typeface="Wingdings" pitchFamily="-60" charset="2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Georgia" pitchFamily="-60" charset="0"/>
                <a:sym typeface="Wingdings" pitchFamily="-60" charset="2"/>
              </a:rPr>
              <a:t>[SAL]                                                                   </a:t>
            </a:r>
            <a:r>
              <a:rPr lang="en-US" sz="2000" dirty="0">
                <a:solidFill>
                  <a:srgbClr val="0070C0"/>
                </a:solidFill>
                <a:latin typeface="Georgia" pitchFamily="-60" charset="0"/>
                <a:sym typeface="Wingdings" pitchFamily="-60" charset="2"/>
              </a:rPr>
              <a:t> </a:t>
            </a:r>
          </a:p>
          <a:p>
            <a:pPr marL="822325" lvl="1" indent="-255588" eaLnBrk="0" hangingPunct="0">
              <a:spcBef>
                <a:spcPts val="300"/>
              </a:spcBef>
              <a:spcAft>
                <a:spcPct val="50000"/>
              </a:spcAft>
              <a:buClr>
                <a:srgbClr val="A04DA3"/>
              </a:buClr>
              <a:buSzPct val="70000"/>
              <a:buFont typeface="Georgia" pitchFamily="-60" charset="0"/>
              <a:buChar char="•"/>
              <a:defRPr/>
            </a:pPr>
            <a:r>
              <a:rPr lang="en-US" sz="2200" i="1" dirty="0">
                <a:latin typeface="+mn-lt"/>
                <a:sym typeface="Wingdings" pitchFamily="-60" charset="2"/>
              </a:rPr>
              <a:t>For </a:t>
            </a:r>
            <a:r>
              <a:rPr lang="en-US" sz="2200" i="1" dirty="0">
                <a:latin typeface="+mn-lt"/>
                <a:sym typeface="Wingdings" pitchFamily="-60" charset="2"/>
              </a:rPr>
              <a:t>Masters educated, family type determines salary </a:t>
            </a:r>
            <a:r>
              <a:rPr lang="en-US" sz="2200" i="1" dirty="0">
                <a:latin typeface="+mn-lt"/>
                <a:sym typeface="Wingdings" pitchFamily="-60" charset="2"/>
              </a:rPr>
              <a:t>range</a:t>
            </a:r>
          </a:p>
          <a:p>
            <a:pPr marL="365125" indent="-255588" eaLnBrk="0" hangingPunct="0">
              <a:spcBef>
                <a:spcPts val="300"/>
              </a:spcBef>
              <a:spcAft>
                <a:spcPct val="50000"/>
              </a:spcAft>
              <a:buClr>
                <a:srgbClr val="A04DA3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dirty="0">
                <a:solidFill>
                  <a:srgbClr val="0070C0"/>
                </a:solidFill>
              </a:rPr>
              <a:t> [ED = 'Children'] </a:t>
            </a:r>
            <a:r>
              <a:rPr lang="en-US" sz="2000" dirty="0" err="1">
                <a:solidFill>
                  <a:srgbClr val="0070C0"/>
                </a:solidFill>
                <a:sym typeface="Wingdings"/>
              </a:rPr>
              <a:t></a:t>
            </a:r>
            <a:r>
              <a:rPr lang="en-US" sz="2000" dirty="0">
                <a:solidFill>
                  <a:srgbClr val="0070C0"/>
                </a:solidFill>
              </a:rPr>
              <a:t> [SAL = ’less than 50K']</a:t>
            </a:r>
          </a:p>
          <a:p>
            <a:pPr marL="822325" lvl="1" indent="-255588" eaLnBrk="0" hangingPunct="0">
              <a:spcBef>
                <a:spcPts val="300"/>
              </a:spcBef>
              <a:spcAft>
                <a:spcPct val="50000"/>
              </a:spcAft>
              <a:buClr>
                <a:srgbClr val="A04DA3"/>
              </a:buClr>
              <a:buSzPct val="70000"/>
              <a:buFont typeface="Georgia" pitchFamily="-60" charset="0"/>
              <a:buChar char="•"/>
              <a:defRPr/>
            </a:pPr>
            <a:r>
              <a:rPr lang="en-US" sz="2200" i="1" dirty="0">
                <a:latin typeface="+mn-lt"/>
              </a:rPr>
              <a:t>School aged children should make less than $50K </a:t>
            </a:r>
          </a:p>
          <a:p>
            <a:pPr marL="365125" indent="-255588" eaLnBrk="0" hangingPunct="0">
              <a:spcBef>
                <a:spcPts val="300"/>
              </a:spcBef>
              <a:spcAft>
                <a:spcPct val="50000"/>
              </a:spcAft>
              <a:buClr>
                <a:srgbClr val="A04DA3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dirty="0">
                <a:solidFill>
                  <a:srgbClr val="0070C0"/>
                </a:solidFill>
              </a:rPr>
              <a:t>[BODY = 'hatchback', CYL] </a:t>
            </a:r>
            <a:r>
              <a:rPr lang="en-US" sz="2000" dirty="0" err="1">
                <a:solidFill>
                  <a:srgbClr val="0070C0"/>
                </a:solidFill>
                <a:sym typeface="Wingdings"/>
              </a:rPr>
              <a:t></a:t>
            </a:r>
            <a:r>
              <a:rPr lang="en-US" sz="2000" dirty="0">
                <a:solidFill>
                  <a:srgbClr val="0070C0"/>
                </a:solidFill>
              </a:rPr>
              <a:t> [PRICE]</a:t>
            </a:r>
          </a:p>
          <a:p>
            <a:pPr marL="822325" lvl="1" indent="-255588" eaLnBrk="0" hangingPunct="0">
              <a:spcBef>
                <a:spcPts val="300"/>
              </a:spcBef>
              <a:spcAft>
                <a:spcPct val="50000"/>
              </a:spcAft>
              <a:buClr>
                <a:srgbClr val="A04DA3"/>
              </a:buClr>
              <a:buSzPct val="70000"/>
              <a:buFont typeface="Georgia" pitchFamily="-60" charset="0"/>
              <a:buChar char="•"/>
              <a:defRPr/>
            </a:pPr>
            <a:r>
              <a:rPr lang="en-US" sz="2200" i="1" dirty="0">
                <a:latin typeface="+mn-lt"/>
              </a:rPr>
              <a:t>For hatchbacks, num cylinders determines price </a:t>
            </a:r>
          </a:p>
          <a:p>
            <a:pPr marL="365125" indent="-255588" eaLnBrk="0" hangingPunct="0">
              <a:spcBef>
                <a:spcPts val="300"/>
              </a:spcBef>
              <a:spcAft>
                <a:spcPct val="50000"/>
              </a:spcAft>
              <a:buClr>
                <a:srgbClr val="A04DA3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i="1" dirty="0">
                <a:solidFill>
                  <a:srgbClr val="0070C0"/>
                </a:solidFill>
              </a:rPr>
              <a:t> </a:t>
            </a:r>
            <a:r>
              <a:rPr lang="en-US" sz="2000" dirty="0">
                <a:solidFill>
                  <a:srgbClr val="0070C0"/>
                </a:solidFill>
              </a:rPr>
              <a:t>[MR = 'single', PROP = ’no’] </a:t>
            </a:r>
            <a:r>
              <a:rPr lang="en-US" sz="2000" dirty="0" err="1">
                <a:solidFill>
                  <a:srgbClr val="0070C0"/>
                </a:solidFill>
                <a:sym typeface="Wingdings"/>
              </a:rPr>
              <a:t></a:t>
            </a:r>
            <a:r>
              <a:rPr lang="en-US" sz="2000" dirty="0">
                <a:solidFill>
                  <a:srgbClr val="0070C0"/>
                </a:solidFill>
              </a:rPr>
              <a:t> [LIFE = 'minimal']</a:t>
            </a:r>
          </a:p>
          <a:p>
            <a:pPr marL="822325" lvl="1" indent="-255588" eaLnBrk="0" hangingPunct="0">
              <a:spcBef>
                <a:spcPts val="300"/>
              </a:spcBef>
              <a:spcAft>
                <a:spcPct val="50000"/>
              </a:spcAft>
              <a:buClr>
                <a:srgbClr val="A04DA3"/>
              </a:buClr>
              <a:buSzPct val="70000"/>
              <a:buFont typeface="Georgia" pitchFamily="-60" charset="0"/>
              <a:buChar char="•"/>
              <a:defRPr/>
            </a:pPr>
            <a:r>
              <a:rPr lang="en-US" sz="2200" i="1" dirty="0">
                <a:latin typeface="+mn-lt"/>
              </a:rPr>
              <a:t>Single persons not owning property have minimal life insurance </a:t>
            </a:r>
            <a:endParaRPr lang="en-US" sz="2200" dirty="0">
              <a:latin typeface="+mn-lt"/>
              <a:sym typeface="Wingdings" pitchFamily="-60" charset="2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SzPct val="70000"/>
              <a:buFont typeface="Georgia" pitchFamily="-60" charset="0"/>
              <a:buChar char="•"/>
              <a:defRPr/>
            </a:pPr>
            <a:endParaRPr lang="en-US" dirty="0">
              <a:latin typeface="Georgia" pitchFamily="-60" charset="0"/>
              <a:sym typeface="Wingdings" pitchFamily="-60" charset="2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SzPct val="70000"/>
              <a:buFont typeface="Georgia" pitchFamily="-60" charset="0"/>
              <a:buNone/>
              <a:defRPr/>
            </a:pPr>
            <a:endParaRPr lang="en-US" dirty="0">
              <a:latin typeface="Georgia" pitchFamily="-60" charset="0"/>
              <a:sym typeface="Wingdings" pitchFamily="-60" charset="2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SzPct val="70000"/>
              <a:buFont typeface="Georgia" pitchFamily="-60" charset="0"/>
              <a:buChar char="•"/>
              <a:defRPr/>
            </a:pPr>
            <a:endParaRPr lang="en-US" dirty="0">
              <a:latin typeface="Georgia" pitchFamily="-60" charset="0"/>
              <a:sym typeface="Wingdings" pitchFamily="-60" charset="2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SzPct val="70000"/>
              <a:buFont typeface="Georgia" pitchFamily="-60" charset="0"/>
              <a:buChar char="•"/>
              <a:defRPr/>
            </a:pPr>
            <a:endParaRPr lang="en-US" dirty="0">
              <a:latin typeface="Georgia" pitchFamily="-60" charset="0"/>
              <a:sym typeface="Wingdings" pitchFamily="-60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EAF563A-24D1-4C09-8982-301C8808952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Overview</a:t>
            </a:r>
          </a:p>
        </p:txBody>
      </p:sp>
      <p:sp>
        <p:nvSpPr>
          <p:cNvPr id="7885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08063" y="1744663"/>
            <a:ext cx="8135937" cy="4492625"/>
          </a:xfrm>
        </p:spPr>
        <p:txBody>
          <a:bodyPr/>
          <a:lstStyle/>
          <a:p>
            <a:pPr marL="514350" indent="-514350">
              <a:buFont typeface="Tw Cen MT" pitchFamily="34" charset="0"/>
              <a:buAutoNum type="arabicParenR"/>
              <a:defRPr/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Constraint discovery [VLDB08]</a:t>
            </a:r>
          </a:p>
          <a:p>
            <a:pPr marL="835025" lvl="1" indent="-514350">
              <a:defRPr/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No prior rules given</a:t>
            </a:r>
          </a:p>
          <a:p>
            <a:pPr marL="835025" lvl="1" indent="-514350">
              <a:defRPr/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Discover Conditional functional dependencies (CFDs)</a:t>
            </a:r>
          </a:p>
          <a:p>
            <a:pPr marL="835025" lvl="1" indent="-514350">
              <a:defRPr/>
            </a:pPr>
            <a:endParaRPr lang="en-CA" dirty="0" smtClean="0"/>
          </a:p>
          <a:p>
            <a:pPr marL="514350" indent="-514350">
              <a:buFont typeface="Tw Cen MT" pitchFamily="34" charset="0"/>
              <a:buAutoNum type="arabicParenR"/>
              <a:defRPr/>
            </a:pPr>
            <a:r>
              <a:rPr lang="en-CA" dirty="0" smtClean="0"/>
              <a:t>Constraint Maintenance [ICDE11]</a:t>
            </a:r>
          </a:p>
          <a:p>
            <a:pPr marL="835025" lvl="1" indent="-514350">
              <a:defRPr/>
            </a:pPr>
            <a:r>
              <a:rPr lang="en-US" kern="0" dirty="0" smtClean="0">
                <a:ea typeface="ＭＳ Ｐゴシック" pitchFamily="-111" charset="-128"/>
              </a:rPr>
              <a:t>Unified model for constraint &amp; data repair </a:t>
            </a:r>
          </a:p>
          <a:p>
            <a:pPr marL="835025" lvl="1" indent="-514350">
              <a:defRPr/>
            </a:pPr>
            <a:r>
              <a:rPr lang="en-CA" dirty="0" smtClean="0"/>
              <a:t>How to decide whether to repair the data or the constraints?  	</a:t>
            </a:r>
          </a:p>
          <a:p>
            <a:pPr marL="1109662" lvl="2" indent="-514350">
              <a:defRPr/>
            </a:pPr>
            <a:r>
              <a:rPr lang="en-CA" dirty="0" smtClean="0"/>
              <a:t>In this case, constraints are FDs.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sz="2800" kern="0" dirty="0" smtClean="0">
              <a:ea typeface="ＭＳ Ｐゴシック" pitchFamily="-111" charset="-128"/>
            </a:endParaRPr>
          </a:p>
          <a:p>
            <a:pPr marL="835025" lvl="1" indent="-514350">
              <a:buFont typeface="Wingdings 2" pitchFamily="18" charset="2"/>
              <a:buNone/>
              <a:defRPr/>
            </a:pPr>
            <a:endParaRPr lang="en-CA" dirty="0" smtClean="0"/>
          </a:p>
          <a:p>
            <a:pPr marL="835025" lvl="1" indent="-514350">
              <a:buFont typeface="Tw Cen MT" pitchFamily="34" charset="0"/>
              <a:buAutoNum type="arabicParenR"/>
              <a:defRPr/>
            </a:pPr>
            <a:endParaRPr lang="en-CA" dirty="0" smtClean="0"/>
          </a:p>
          <a:p>
            <a:pPr marL="835025" lvl="1" indent="-514350">
              <a:buFont typeface="Tw Cen MT" pitchFamily="34" charset="0"/>
              <a:buAutoNum type="arabicParenR"/>
              <a:defRPr/>
            </a:pPr>
            <a:endParaRPr lang="en-CA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263ECEE-25CA-4B65-B64E-3D69CEA3717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Motivation</a:t>
            </a:r>
          </a:p>
        </p:txBody>
      </p:sp>
      <p:sp>
        <p:nvSpPr>
          <p:cNvPr id="8089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0825" y="1600200"/>
            <a:ext cx="8893175" cy="4495800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3000" kern="0" dirty="0" smtClean="0">
                <a:ea typeface="ＭＳ Ｐゴシック" pitchFamily="-60" charset="-128"/>
                <a:cs typeface="ＭＳ Ｐゴシック" pitchFamily="-60" charset="-128"/>
              </a:rPr>
              <a:t>Constraints may be inconsistent with data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kern="0" dirty="0" smtClean="0">
                <a:ea typeface="ＭＳ Ｐゴシック" pitchFamily="-111" charset="-128"/>
              </a:rPr>
              <a:t>Option 1:  Repair data</a:t>
            </a:r>
          </a:p>
          <a:p>
            <a:pPr marL="987425" lvl="2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kern="0" dirty="0" smtClean="0">
                <a:ea typeface="ＭＳ Ｐゴシック" pitchFamily="-111" charset="-128"/>
              </a:rPr>
              <a:t>Bohannon et al. </a:t>
            </a:r>
            <a:r>
              <a:rPr lang="en-US" sz="1600" kern="0" dirty="0" smtClean="0">
                <a:ea typeface="ＭＳ Ｐゴシック" pitchFamily="-111" charset="-128"/>
              </a:rPr>
              <a:t>[SIGMOD05], </a:t>
            </a:r>
            <a:r>
              <a:rPr lang="en-US" sz="2200" kern="0" dirty="0" smtClean="0">
                <a:ea typeface="ＭＳ Ｐゴシック" pitchFamily="-111" charset="-128"/>
              </a:rPr>
              <a:t>Cong et al. </a:t>
            </a:r>
            <a:r>
              <a:rPr lang="en-US" sz="1600" kern="0" dirty="0" smtClean="0">
                <a:ea typeface="ＭＳ Ｐゴシック" pitchFamily="-111" charset="-128"/>
              </a:rPr>
              <a:t>[VLDB07], </a:t>
            </a:r>
            <a:r>
              <a:rPr lang="en-US" sz="2200" kern="0" dirty="0" err="1" smtClean="0">
                <a:ea typeface="ＭＳ Ｐゴシック" pitchFamily="-111" charset="-128"/>
              </a:rPr>
              <a:t>Kolahi</a:t>
            </a:r>
            <a:r>
              <a:rPr lang="en-US" sz="2200" kern="0" dirty="0" smtClean="0">
                <a:ea typeface="ＭＳ Ｐゴシック" pitchFamily="-111" charset="-128"/>
              </a:rPr>
              <a:t> et al</a:t>
            </a:r>
            <a:r>
              <a:rPr lang="en-US" sz="1600" kern="0" dirty="0" smtClean="0">
                <a:ea typeface="ＭＳ Ｐゴシック" pitchFamily="-111" charset="-128"/>
              </a:rPr>
              <a:t>. [ICDT09]</a:t>
            </a:r>
          </a:p>
          <a:p>
            <a:pPr marL="987425" lvl="2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kern="0" dirty="0" smtClean="0">
                <a:ea typeface="ＭＳ Ｐゴシック" pitchFamily="-111" charset="-128"/>
              </a:rPr>
              <a:t>For FD: X </a:t>
            </a:r>
            <a:r>
              <a:rPr lang="en-US" sz="2200" kern="0" dirty="0" smtClean="0">
                <a:ea typeface="ＭＳ Ｐゴシック" pitchFamily="-111" charset="-128"/>
                <a:sym typeface="Wingdings"/>
              </a:rPr>
              <a:t> Y, f</a:t>
            </a:r>
            <a:r>
              <a:rPr lang="en-US" sz="2200" kern="0" dirty="0" smtClean="0">
                <a:ea typeface="ＭＳ Ｐゴシック" pitchFamily="-111" charset="-128"/>
              </a:rPr>
              <a:t>ind minimal cost changes to the Y values, that make data consistent </a:t>
            </a:r>
          </a:p>
          <a:p>
            <a:pPr marL="987425" lvl="2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kern="0" dirty="0" smtClean="0">
                <a:ea typeface="ＭＳ Ｐゴシック" pitchFamily="-111" charset="-128"/>
              </a:rPr>
              <a:t>Assumes constraints are correct</a:t>
            </a:r>
          </a:p>
          <a:p>
            <a:pPr marL="987425" lvl="2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endParaRPr lang="en-US" sz="2200" kern="0" dirty="0" smtClean="0">
              <a:ea typeface="ＭＳ Ｐゴシック" pitchFamily="-111" charset="-128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kern="0" dirty="0" smtClean="0">
                <a:ea typeface="ＭＳ Ｐゴシック" pitchFamily="-111" charset="-128"/>
              </a:rPr>
              <a:t>Option 2:  Repair constraints</a:t>
            </a:r>
          </a:p>
          <a:p>
            <a:pPr marL="987425" lvl="2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kern="0" dirty="0" smtClean="0">
                <a:ea typeface="ＭＳ Ｐゴシック" pitchFamily="-111" charset="-128"/>
              </a:rPr>
              <a:t>Discover new constraints from data</a:t>
            </a:r>
          </a:p>
          <a:p>
            <a:pPr marL="987425" lvl="2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kern="0" dirty="0" smtClean="0">
                <a:ea typeface="ＭＳ Ｐゴシック" pitchFamily="-111" charset="-128"/>
              </a:rPr>
              <a:t>Find minimal modifications to existing constraints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D977DD1-5A7C-4F74-A766-4E09C8CE79B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514350" indent="-514350"/>
            <a:r>
              <a:rPr lang="en-CA" smtClean="0"/>
              <a:t>Data and Constraint Repair</a:t>
            </a:r>
          </a:p>
        </p:txBody>
      </p:sp>
      <p:sp>
        <p:nvSpPr>
          <p:cNvPr id="829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graphicFrame>
        <p:nvGraphicFramePr>
          <p:cNvPr id="8" name="Content Placeholder 10"/>
          <p:cNvGraphicFramePr>
            <a:graphicFrameLocks noGrp="1"/>
          </p:cNvGraphicFramePr>
          <p:nvPr>
            <p:ph sz="quarter" idx="4294967295"/>
          </p:nvPr>
        </p:nvGraphicFramePr>
        <p:xfrm>
          <a:off x="0" y="1700213"/>
          <a:ext cx="7956550" cy="3184525"/>
        </p:xfrm>
        <a:graphic>
          <a:graphicData uri="http://schemas.openxmlformats.org/drawingml/2006/table">
            <a:tbl>
              <a:tblPr/>
              <a:tblGrid>
                <a:gridCol w="884555"/>
                <a:gridCol w="1088708"/>
                <a:gridCol w="1246886"/>
                <a:gridCol w="622618"/>
                <a:gridCol w="1116086"/>
                <a:gridCol w="1103111"/>
                <a:gridCol w="698303"/>
                <a:gridCol w="1196026"/>
              </a:tblGrid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Municipal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PCode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Glendale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Roslin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Toronto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M4N 1Y3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Glendale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Roslin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Toronto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M4N 1Y3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Guildwood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Belleville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K8P 3Y9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Guildwood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Belleville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K8P 1J7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Parkhill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Dundee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NOB 2E0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Parkhill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Roseville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Dundee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NOB 2E0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24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Parkhill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Roslin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Toronto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M4N 1Y3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3850" y="5084763"/>
            <a:ext cx="6335713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dirty="0">
                <a:latin typeface="+mn-lt"/>
              </a:rPr>
              <a:t>F1:  [District, Region] </a:t>
            </a:r>
            <a:r>
              <a:rPr lang="en-US" sz="2400" dirty="0">
                <a:latin typeface="+mn-lt"/>
                <a:sym typeface="Wingdings" pitchFamily="2" charset="2"/>
              </a:rPr>
              <a:t> [AC]</a:t>
            </a:r>
          </a:p>
          <a:p>
            <a:pPr lvl="1"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1" name="Rectangle 145"/>
          <p:cNvSpPr>
            <a:spLocks noChangeArrowheads="1"/>
          </p:cNvSpPr>
          <p:nvPr/>
        </p:nvSpPr>
        <p:spPr bwMode="auto">
          <a:xfrm>
            <a:off x="36513" y="2060575"/>
            <a:ext cx="3814762" cy="273685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2" name="Rectangle 145"/>
          <p:cNvSpPr>
            <a:spLocks noChangeArrowheads="1"/>
          </p:cNvSpPr>
          <p:nvPr/>
        </p:nvSpPr>
        <p:spPr bwMode="auto">
          <a:xfrm>
            <a:off x="5003800" y="2060575"/>
            <a:ext cx="2952750" cy="720725"/>
          </a:xfrm>
          <a:prstGeom prst="rect">
            <a:avLst/>
          </a:prstGeom>
          <a:noFill/>
          <a:ln w="57150">
            <a:solidFill>
              <a:srgbClr val="811FBD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6550" y="5516563"/>
            <a:ext cx="39703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defRPr/>
            </a:pPr>
            <a:r>
              <a:rPr lang="en-US" sz="2400" dirty="0">
                <a:latin typeface="+mn-lt"/>
                <a:sym typeface="Wingdings" pitchFamily="2" charset="2"/>
              </a:rPr>
              <a:t>F2:  [</a:t>
            </a:r>
            <a:r>
              <a:rPr lang="en-US" sz="2400" dirty="0" err="1">
                <a:latin typeface="+mn-lt"/>
                <a:sym typeface="Wingdings" pitchFamily="2" charset="2"/>
              </a:rPr>
              <a:t>PCode</a:t>
            </a:r>
            <a:r>
              <a:rPr lang="en-US" sz="2400" dirty="0">
                <a:latin typeface="+mn-lt"/>
                <a:sym typeface="Wingdings" pitchFamily="2" charset="2"/>
              </a:rPr>
              <a:t>]  [City, </a:t>
            </a:r>
            <a:r>
              <a:rPr lang="en-US" sz="2400" dirty="0" err="1">
                <a:latin typeface="+mn-lt"/>
                <a:sym typeface="Wingdings" pitchFamily="2" charset="2"/>
              </a:rPr>
              <a:t>Prov</a:t>
            </a:r>
            <a:r>
              <a:rPr lang="en-US" sz="2400" dirty="0">
                <a:latin typeface="+mn-lt"/>
                <a:sym typeface="Wingdings" pitchFamily="2" charset="2"/>
              </a:rPr>
              <a:t>]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03575" y="4581525"/>
            <a:ext cx="5616575" cy="1439863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1"/>
                </a:solidFill>
              </a:rPr>
              <a:t>Repair the data or the constraints?</a:t>
            </a:r>
          </a:p>
          <a:p>
            <a:pPr marL="914400" lvl="1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1"/>
                </a:solidFill>
              </a:rPr>
              <a:t>How to find the repairs?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D540249-7CE1-4588-9F9A-47EBE655842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4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Highlights</a:t>
            </a:r>
          </a:p>
        </p:txBody>
      </p:sp>
      <p:sp>
        <p:nvSpPr>
          <p:cNvPr id="8499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19138" y="1600200"/>
            <a:ext cx="8424862" cy="4781550"/>
          </a:xfrm>
        </p:spPr>
        <p:txBody>
          <a:bodyPr/>
          <a:lstStyle/>
          <a:p>
            <a:pPr marL="596900" indent="-514350" eaLnBrk="1" hangingPunct="1">
              <a:buFont typeface="Wingdings" pitchFamily="-60" charset="2"/>
              <a:buChar char="q"/>
              <a:defRPr/>
            </a:pPr>
            <a:r>
              <a:rPr lang="en-CA" sz="2600" dirty="0" smtClean="0"/>
              <a:t>Minimum Description Length (MDL) based model that quantifies the consistency of the data</a:t>
            </a:r>
          </a:p>
          <a:p>
            <a:pPr marL="917575" lvl="1" indent="-514350" eaLnBrk="1" hangingPunct="1">
              <a:buFont typeface="Wingdings" pitchFamily="-60" charset="2"/>
              <a:buChar char="q"/>
              <a:defRPr/>
            </a:pPr>
            <a:r>
              <a:rPr lang="en-CA" sz="2400" dirty="0" smtClean="0">
                <a:ea typeface="ＭＳ Ｐゴシック" pitchFamily="-60" charset="-128"/>
              </a:rPr>
              <a:t>Find a model M </a:t>
            </a:r>
            <a:r>
              <a:rPr lang="en-CA" sz="2400" dirty="0" err="1" smtClean="0">
                <a:ea typeface="ＭＳ Ｐゴシック" pitchFamily="-60" charset="-128"/>
              </a:rPr>
              <a:t>w.r.t</a:t>
            </a:r>
            <a:r>
              <a:rPr lang="en-CA" sz="2400" dirty="0" smtClean="0">
                <a:ea typeface="ＭＳ Ｐゴシック" pitchFamily="-60" charset="-128"/>
              </a:rPr>
              <a:t>. F that can represent as much of the data as possible.  Want M to be small.</a:t>
            </a:r>
          </a:p>
          <a:p>
            <a:pPr marL="917575" lvl="1" indent="-514350" eaLnBrk="1" hangingPunct="1">
              <a:buFont typeface="Wingdings" pitchFamily="-60" charset="2"/>
              <a:buChar char="q"/>
              <a:defRPr/>
            </a:pPr>
            <a:r>
              <a:rPr lang="en-CA" sz="2400" i="1" dirty="0" smtClean="0">
                <a:solidFill>
                  <a:srgbClr val="0070C0"/>
                </a:solidFill>
                <a:ea typeface="ＭＳ Ｐゴシック" pitchFamily="-60" charset="-128"/>
              </a:rPr>
              <a:t>Description Length</a:t>
            </a:r>
            <a:r>
              <a:rPr lang="en-CA" sz="2400" dirty="0" smtClean="0">
                <a:solidFill>
                  <a:srgbClr val="0070C0"/>
                </a:solidFill>
                <a:ea typeface="ＭＳ Ｐゴシック" pitchFamily="-60" charset="-128"/>
              </a:rPr>
              <a:t>:  </a:t>
            </a:r>
            <a:r>
              <a:rPr lang="en-CA" sz="2400" dirty="0" smtClean="0">
                <a:ea typeface="ＭＳ Ｐゴシック" pitchFamily="-60" charset="-128"/>
              </a:rPr>
              <a:t>DL = L(M) + L(I|M)	</a:t>
            </a:r>
          </a:p>
          <a:p>
            <a:pPr marL="1212850" lvl="2" indent="-514350" eaLnBrk="1" hangingPunct="1">
              <a:buFont typeface="Courier New" pitchFamily="49" charset="0"/>
              <a:buChar char="o"/>
              <a:defRPr/>
            </a:pPr>
            <a:r>
              <a:rPr lang="en-CA" sz="2000" dirty="0" smtClean="0">
                <a:ea typeface="ＭＳ Ｐゴシック" pitchFamily="-60" charset="-128"/>
              </a:rPr>
              <a:t>L(M): length of model M;   </a:t>
            </a:r>
          </a:p>
          <a:p>
            <a:pPr marL="1212850" lvl="2" indent="-514350" eaLnBrk="1" hangingPunct="1">
              <a:buFont typeface="Courier New" pitchFamily="49" charset="0"/>
              <a:buChar char="o"/>
              <a:defRPr/>
            </a:pPr>
            <a:r>
              <a:rPr lang="en-CA" sz="2000" dirty="0" smtClean="0">
                <a:ea typeface="ＭＳ Ｐゴシック" pitchFamily="-60" charset="-128"/>
              </a:rPr>
              <a:t>L(I|M): length of data instance I given M</a:t>
            </a:r>
            <a:endParaRPr lang="en-CA" dirty="0" smtClean="0">
              <a:ea typeface="ＭＳ Ｐゴシック" pitchFamily="-60" charset="-128"/>
              <a:sym typeface="Wingdings" pitchFamily="-60" charset="2"/>
            </a:endParaRPr>
          </a:p>
          <a:p>
            <a:pPr marL="568325" indent="-514350" eaLnBrk="1" hangingPunct="1">
              <a:buFont typeface="Wingdings" pitchFamily="-60" charset="2"/>
              <a:buChar char="q"/>
              <a:defRPr/>
            </a:pPr>
            <a:r>
              <a:rPr lang="en-CA" sz="2400" i="1" dirty="0" smtClean="0">
                <a:solidFill>
                  <a:srgbClr val="0070C0"/>
                </a:solidFill>
              </a:rPr>
              <a:t>Data repair</a:t>
            </a:r>
            <a:r>
              <a:rPr lang="en-CA" sz="2400" dirty="0" smtClean="0">
                <a:solidFill>
                  <a:srgbClr val="0070C0"/>
                </a:solidFill>
              </a:rPr>
              <a:t>: </a:t>
            </a:r>
            <a:r>
              <a:rPr lang="en-CA" sz="2400" dirty="0" smtClean="0"/>
              <a:t>update X or Y values</a:t>
            </a:r>
          </a:p>
          <a:p>
            <a:pPr marL="917575" lvl="1" indent="-514350" eaLnBrk="1" hangingPunct="1">
              <a:buFont typeface="Wingdings" pitchFamily="-60" charset="2"/>
              <a:buChar char="q"/>
              <a:defRPr/>
            </a:pPr>
            <a:r>
              <a:rPr lang="en-CA" sz="2000" dirty="0" smtClean="0"/>
              <a:t>Given violation t1: [X1Y1], t2: [X1Y2]</a:t>
            </a:r>
          </a:p>
          <a:p>
            <a:pPr marL="917575" lvl="1" indent="-514350" eaLnBrk="1" hangingPunct="1">
              <a:buFont typeface="Wingdings" pitchFamily="-60" charset="2"/>
              <a:buChar char="q"/>
              <a:defRPr/>
            </a:pPr>
            <a:r>
              <a:rPr lang="en-CA" sz="2000" dirty="0" smtClean="0"/>
              <a:t>Either change Y value to be same(Y2 </a:t>
            </a:r>
            <a:r>
              <a:rPr lang="en-US" sz="2000" dirty="0" smtClean="0">
                <a:sym typeface="Wingdings"/>
              </a:rPr>
              <a:t></a:t>
            </a:r>
            <a:r>
              <a:rPr lang="en-CA" sz="2000" dirty="0" smtClean="0"/>
              <a:t>Y1), or change X to be different (t2.X1 </a:t>
            </a:r>
            <a:r>
              <a:rPr lang="en-US" sz="2000" dirty="0" smtClean="0">
                <a:sym typeface="Wingdings"/>
              </a:rPr>
              <a:t></a:t>
            </a:r>
            <a:r>
              <a:rPr lang="en-CA" sz="2000" dirty="0" smtClean="0"/>
              <a:t> t2.X2)</a:t>
            </a:r>
          </a:p>
          <a:p>
            <a:pPr marL="568325" indent="-514350" eaLnBrk="1" hangingPunct="1">
              <a:buFont typeface="Wingdings" pitchFamily="-60" charset="2"/>
              <a:buChar char="q"/>
              <a:defRPr/>
            </a:pPr>
            <a:r>
              <a:rPr lang="en-CA" sz="2400" i="1" dirty="0" smtClean="0">
                <a:solidFill>
                  <a:srgbClr val="0070C0"/>
                </a:solidFill>
              </a:rPr>
              <a:t>Constraint repair</a:t>
            </a:r>
            <a:r>
              <a:rPr lang="en-CA" sz="2400" dirty="0" smtClean="0">
                <a:solidFill>
                  <a:srgbClr val="0070C0"/>
                </a:solidFill>
              </a:rPr>
              <a:t>: </a:t>
            </a:r>
            <a:r>
              <a:rPr lang="en-CA" sz="2400" dirty="0" smtClean="0"/>
              <a:t>F: X</a:t>
            </a:r>
            <a:r>
              <a:rPr lang="en-CA" sz="2400" dirty="0" smtClean="0">
                <a:sym typeface="Wingdings" pitchFamily="-60" charset="2"/>
              </a:rPr>
              <a:t>Y, </a:t>
            </a:r>
            <a:r>
              <a:rPr lang="en-CA" sz="2400" dirty="0" smtClean="0"/>
              <a:t>find an attribute A to add to X</a:t>
            </a:r>
          </a:p>
          <a:p>
            <a:pPr marL="871538" lvl="1" indent="-514350">
              <a:buFont typeface="Wingdings" pitchFamily="2" charset="2"/>
              <a:buChar char="q"/>
              <a:defRPr/>
            </a:pPr>
            <a:endParaRPr lang="en-CA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FA31A8-446A-455C-A7CD-B2ECCA8EB5D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A Unified Repair Model</a:t>
            </a:r>
            <a:endParaRPr lang="en-CA" sz="1800" smtClean="0"/>
          </a:p>
        </p:txBody>
      </p:sp>
      <p:sp>
        <p:nvSpPr>
          <p:cNvPr id="8704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87043" name="Rectangle 10"/>
          <p:cNvSpPr>
            <a:spLocks noChangeArrowheads="1"/>
          </p:cNvSpPr>
          <p:nvPr/>
        </p:nvSpPr>
        <p:spPr bwMode="auto">
          <a:xfrm>
            <a:off x="5292725" y="1484313"/>
            <a:ext cx="3816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000" b="1">
                <a:latin typeface="Tw Cen MT" pitchFamily="34" charset="0"/>
              </a:rPr>
              <a:t>F1:  [District, Region] </a:t>
            </a:r>
            <a:r>
              <a:rPr lang="en-US" sz="2000" b="1">
                <a:latin typeface="Tw Cen MT" pitchFamily="34" charset="0"/>
                <a:sym typeface="Wingdings" pitchFamily="2" charset="2"/>
              </a:rPr>
              <a:t> [AC]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US" sz="2000" b="1">
              <a:latin typeface="Tw Cen MT" pitchFamily="34" charset="0"/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5153025" y="1949450"/>
          <a:ext cx="3990975" cy="3594100"/>
        </p:xfrm>
        <a:graphic>
          <a:graphicData uri="http://schemas.openxmlformats.org/drawingml/2006/table">
            <a:tbl>
              <a:tblPr/>
              <a:tblGrid>
                <a:gridCol w="909408"/>
                <a:gridCol w="1110792"/>
                <a:gridCol w="1269956"/>
                <a:gridCol w="700452"/>
              </a:tblGrid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Municipal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Glendale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Glendale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Glendale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Guildwood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Guildwood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Guildwood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8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17" name="Rounded Rectangle 116"/>
          <p:cNvSpPr/>
          <p:nvPr/>
        </p:nvSpPr>
        <p:spPr>
          <a:xfrm>
            <a:off x="50800" y="1662113"/>
            <a:ext cx="4953000" cy="314325"/>
          </a:xfrm>
          <a:prstGeom prst="roundRect">
            <a:avLst/>
          </a:prstGeom>
          <a:solidFill>
            <a:srgbClr val="E07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CA" b="1" dirty="0">
                <a:solidFill>
                  <a:schemeClr val="tx1"/>
                </a:solidFill>
              </a:rPr>
              <a:t> 1)  Consider </a:t>
            </a:r>
            <a:r>
              <a:rPr lang="en-CA" b="1" dirty="0">
                <a:solidFill>
                  <a:schemeClr val="tx1"/>
                </a:solidFill>
              </a:rPr>
              <a:t>the cost of data repairs 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179388" y="2163763"/>
            <a:ext cx="2520950" cy="1008062"/>
          </a:xfrm>
          <a:prstGeom prst="roundRect">
            <a:avLst/>
          </a:prstGeom>
          <a:solidFill>
            <a:srgbClr val="6661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CA" sz="2000">
              <a:solidFill>
                <a:schemeClr val="tx1"/>
              </a:solidFill>
              <a:ea typeface="Arial" pitchFamily="-112" charset="0"/>
              <a:cs typeface="Arial" pitchFamily="-112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CA" sz="2000">
              <a:solidFill>
                <a:schemeClr val="tx1"/>
              </a:solidFill>
              <a:ea typeface="Arial" pitchFamily="-112" charset="0"/>
              <a:cs typeface="Arial" pitchFamily="-112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CA" sz="2000">
              <a:solidFill>
                <a:schemeClr val="tx1"/>
              </a:solidFill>
              <a:ea typeface="Arial" pitchFamily="-112" charset="0"/>
              <a:cs typeface="Arial" pitchFamily="-112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CA" sz="2000">
              <a:solidFill>
                <a:schemeClr val="tx1"/>
              </a:solidFill>
              <a:ea typeface="Arial" pitchFamily="-112" charset="0"/>
              <a:cs typeface="Arial" pitchFamily="-112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395288" y="2524125"/>
            <a:ext cx="2195512" cy="5032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CA" dirty="0">
                <a:solidFill>
                  <a:schemeClr val="tx1"/>
                </a:solidFill>
              </a:rPr>
              <a:t>Brook, Granville, 412</a:t>
            </a:r>
          </a:p>
        </p:txBody>
      </p:sp>
      <p:graphicFrame>
        <p:nvGraphicFramePr>
          <p:cNvPr id="120" name="Table 119"/>
          <p:cNvGraphicFramePr>
            <a:graphicFrameLocks noGrp="1"/>
          </p:cNvGraphicFramePr>
          <p:nvPr/>
        </p:nvGraphicFramePr>
        <p:xfrm>
          <a:off x="2876550" y="2084388"/>
          <a:ext cx="2046288" cy="10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284"/>
                <a:gridCol w="846691"/>
                <a:gridCol w="537679"/>
              </a:tblGrid>
              <a:tr h="295073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L(M)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L(I|M)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DL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</a:tr>
              <a:tr h="29324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27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27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9918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50825" y="2163763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CA" b="1"/>
              <a:t>M</a:t>
            </a:r>
          </a:p>
        </p:txBody>
      </p:sp>
      <p:cxnSp>
        <p:nvCxnSpPr>
          <p:cNvPr id="122" name="Straight Connector 121"/>
          <p:cNvCxnSpPr/>
          <p:nvPr/>
        </p:nvCxnSpPr>
        <p:spPr>
          <a:xfrm rot="16200000" flipH="1">
            <a:off x="2657475" y="3962400"/>
            <a:ext cx="4967288" cy="14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34925" y="3573463"/>
            <a:ext cx="5045075" cy="317500"/>
          </a:xfrm>
          <a:prstGeom prst="roundRect">
            <a:avLst/>
          </a:prstGeom>
          <a:solidFill>
            <a:srgbClr val="E07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CA" b="1" dirty="0">
                <a:solidFill>
                  <a:schemeClr val="tx1"/>
                </a:solidFill>
              </a:rPr>
              <a:t>2) </a:t>
            </a:r>
            <a:r>
              <a:rPr lang="en-CA" b="1" dirty="0">
                <a:solidFill>
                  <a:schemeClr val="tx1"/>
                </a:solidFill>
              </a:rPr>
              <a:t>Consider the cost of constraint repairs 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179388" y="4046538"/>
            <a:ext cx="2736850" cy="1871662"/>
          </a:xfrm>
          <a:prstGeom prst="roundRect">
            <a:avLst/>
          </a:prstGeom>
          <a:solidFill>
            <a:srgbClr val="6661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CA" sz="2000">
              <a:solidFill>
                <a:schemeClr val="tx1"/>
              </a:solidFill>
              <a:ea typeface="Arial" pitchFamily="-112" charset="0"/>
              <a:cs typeface="Arial" pitchFamily="-112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CA" sz="2000">
              <a:solidFill>
                <a:schemeClr val="tx1"/>
              </a:solidFill>
              <a:ea typeface="Arial" pitchFamily="-112" charset="0"/>
              <a:cs typeface="Arial" pitchFamily="-112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CA" sz="2000">
              <a:solidFill>
                <a:schemeClr val="tx1"/>
              </a:solidFill>
              <a:ea typeface="Arial" pitchFamily="-112" charset="0"/>
              <a:cs typeface="Arial" pitchFamily="-112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CA" sz="2000">
              <a:solidFill>
                <a:schemeClr val="tx1"/>
              </a:solidFill>
              <a:ea typeface="Arial" pitchFamily="-112" charset="0"/>
              <a:cs typeface="Arial" pitchFamily="-112" charset="0"/>
            </a:endParaRP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3057525" y="4033838"/>
          <a:ext cx="2019300" cy="10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93"/>
                <a:gridCol w="857568"/>
                <a:gridCol w="497205"/>
              </a:tblGrid>
              <a:tr h="295073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L(M)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L(I|M)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DL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</a:tr>
              <a:tr h="29324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36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36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991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249238" y="411003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CA" b="1"/>
              <a:t>M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0" y="4910138"/>
            <a:ext cx="2952750" cy="431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CA" sz="1600" dirty="0">
                <a:solidFill>
                  <a:schemeClr val="tx1"/>
                </a:solidFill>
              </a:rPr>
              <a:t>Brook, Granville, Glendale, 412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0" y="4459288"/>
            <a:ext cx="3059113" cy="431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CA" sz="1600" dirty="0">
                <a:solidFill>
                  <a:schemeClr val="tx1"/>
                </a:solidFill>
              </a:rPr>
              <a:t>Brook, Granville, </a:t>
            </a:r>
            <a:r>
              <a:rPr lang="en-CA" sz="1600" dirty="0" err="1">
                <a:solidFill>
                  <a:schemeClr val="tx1"/>
                </a:solidFill>
              </a:rPr>
              <a:t>Guildwood</a:t>
            </a:r>
            <a:r>
              <a:rPr lang="en-CA" sz="1600" dirty="0">
                <a:solidFill>
                  <a:schemeClr val="tx1"/>
                </a:solidFill>
              </a:rPr>
              <a:t>, 553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0" y="5343525"/>
            <a:ext cx="2592388" cy="431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CA" sz="1600" dirty="0">
                <a:solidFill>
                  <a:schemeClr val="tx1"/>
                </a:solidFill>
              </a:rPr>
              <a:t>Brook, Granville, Moore, 725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31750" y="6092825"/>
            <a:ext cx="5045075" cy="317500"/>
          </a:xfrm>
          <a:prstGeom prst="roundRect">
            <a:avLst/>
          </a:prstGeom>
          <a:solidFill>
            <a:srgbClr val="E07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CA" b="1" dirty="0">
                <a:solidFill>
                  <a:schemeClr val="tx1"/>
                </a:solidFill>
              </a:rPr>
              <a:t>3)  </a:t>
            </a:r>
            <a:r>
              <a:rPr lang="en-CA" b="1" dirty="0">
                <a:solidFill>
                  <a:schemeClr val="tx1"/>
                </a:solidFill>
              </a:rPr>
              <a:t>Apply lower cost repair </a:t>
            </a: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/>
        </p:nvGraphicFramePr>
        <p:xfrm>
          <a:off x="2843213" y="2740025"/>
          <a:ext cx="2044700" cy="38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19"/>
                <a:gridCol w="816996"/>
                <a:gridCol w="518823"/>
              </a:tblGrid>
              <a:tr h="384875">
                <a:tc>
                  <a:txBody>
                    <a:bodyPr/>
                    <a:lstStyle/>
                    <a:p>
                      <a:r>
                        <a:rPr lang="en-CA" sz="1400" b="0" dirty="0" smtClean="0">
                          <a:solidFill>
                            <a:schemeClr val="tx1"/>
                          </a:solidFill>
                        </a:rPr>
                        <a:t>3+12</a:t>
                      </a:r>
                      <a:endParaRPr lang="en-CA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/>
        </p:nvGraphicFramePr>
        <p:xfrm>
          <a:off x="3076575" y="4033838"/>
          <a:ext cx="2019300" cy="10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93"/>
                <a:gridCol w="857568"/>
                <a:gridCol w="497205"/>
              </a:tblGrid>
              <a:tr h="0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L(M)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L(I|M)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DL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692E8"/>
                    </a:solidFill>
                  </a:tcPr>
                </a:tc>
              </a:tr>
              <a:tr h="29324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36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36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9918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12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12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le 135"/>
          <p:cNvGraphicFramePr>
            <a:graphicFrameLocks noGrp="1"/>
          </p:cNvGraphicFramePr>
          <p:nvPr/>
        </p:nvGraphicFramePr>
        <p:xfrm>
          <a:off x="5235575" y="1949450"/>
          <a:ext cx="2720975" cy="3575050"/>
        </p:xfrm>
        <a:graphic>
          <a:graphicData uri="http://schemas.openxmlformats.org/drawingml/2006/table">
            <a:tbl>
              <a:tblPr/>
              <a:tblGrid>
                <a:gridCol w="909408"/>
                <a:gridCol w="1110792"/>
                <a:gridCol w="70045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8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137" name="Group 136"/>
          <p:cNvGrpSpPr>
            <a:grpSpLocks/>
          </p:cNvGrpSpPr>
          <p:nvPr/>
        </p:nvGrpSpPr>
        <p:grpSpPr bwMode="auto">
          <a:xfrm>
            <a:off x="7308850" y="3376613"/>
            <a:ext cx="647700" cy="2160587"/>
            <a:chOff x="8469313" y="3357563"/>
            <a:chExt cx="647700" cy="2160587"/>
          </a:xfrm>
        </p:grpSpPr>
        <p:sp>
          <p:nvSpPr>
            <p:cNvPr id="138" name="Rounded Rectangle 137"/>
            <p:cNvSpPr/>
            <p:nvPr/>
          </p:nvSpPr>
          <p:spPr>
            <a:xfrm>
              <a:off x="8469313" y="4078288"/>
              <a:ext cx="647700" cy="360362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defRPr/>
              </a:pPr>
              <a:r>
                <a:rPr lang="en-CA" sz="1600" dirty="0">
                  <a:solidFill>
                    <a:schemeClr val="tx1"/>
                  </a:solidFill>
                </a:rPr>
                <a:t>412</a:t>
              </a:r>
            </a:p>
          </p:txBody>
        </p:sp>
        <p:grpSp>
          <p:nvGrpSpPr>
            <p:cNvPr id="87230" name="Group 44"/>
            <p:cNvGrpSpPr>
              <a:grpSpLocks/>
            </p:cNvGrpSpPr>
            <p:nvPr/>
          </p:nvGrpSpPr>
          <p:grpSpPr bwMode="auto">
            <a:xfrm>
              <a:off x="8469313" y="3357563"/>
              <a:ext cx="647700" cy="2160587"/>
              <a:chOff x="8469313" y="3357563"/>
              <a:chExt cx="647700" cy="2160587"/>
            </a:xfrm>
          </p:grpSpPr>
          <p:sp>
            <p:nvSpPr>
              <p:cNvPr id="140" name="Rounded Rectangle 139"/>
              <p:cNvSpPr/>
              <p:nvPr/>
            </p:nvSpPr>
            <p:spPr>
              <a:xfrm>
                <a:off x="8469313" y="3717925"/>
                <a:ext cx="647700" cy="360363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  <a:buSzPct val="70000"/>
                  <a:defRPr/>
                </a:pPr>
                <a:r>
                  <a:rPr lang="en-CA" sz="1600" dirty="0">
                    <a:solidFill>
                      <a:schemeClr val="tx1"/>
                    </a:solidFill>
                  </a:rPr>
                  <a:t>412</a:t>
                </a:r>
              </a:p>
            </p:txBody>
          </p:sp>
          <p:sp>
            <p:nvSpPr>
              <p:cNvPr id="141" name="Rounded Rectangle 26"/>
              <p:cNvSpPr/>
              <p:nvPr/>
            </p:nvSpPr>
            <p:spPr>
              <a:xfrm>
                <a:off x="8469313" y="3357563"/>
                <a:ext cx="647700" cy="360362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  <a:buSzPct val="70000"/>
                  <a:defRPr/>
                </a:pPr>
                <a:r>
                  <a:rPr lang="en-CA" sz="1600" dirty="0">
                    <a:solidFill>
                      <a:schemeClr val="tx1"/>
                    </a:solidFill>
                  </a:rPr>
                  <a:t>412</a:t>
                </a:r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8469313" y="4437063"/>
                <a:ext cx="647700" cy="360362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  <a:buSzPct val="70000"/>
                  <a:defRPr/>
                </a:pPr>
                <a:r>
                  <a:rPr lang="en-CA" sz="1600" dirty="0">
                    <a:solidFill>
                      <a:schemeClr val="tx1"/>
                    </a:solidFill>
                  </a:rPr>
                  <a:t>412</a:t>
                </a:r>
              </a:p>
            </p:txBody>
          </p:sp>
          <p:sp>
            <p:nvSpPr>
              <p:cNvPr id="143" name="Rounded Rectangle 142"/>
              <p:cNvSpPr/>
              <p:nvPr/>
            </p:nvSpPr>
            <p:spPr>
              <a:xfrm>
                <a:off x="8469313" y="5157788"/>
                <a:ext cx="647700" cy="360362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  <a:buSzPct val="70000"/>
                  <a:defRPr/>
                </a:pPr>
                <a:r>
                  <a:rPr lang="en-CA" sz="1600" dirty="0">
                    <a:solidFill>
                      <a:schemeClr val="tx1"/>
                    </a:solidFill>
                  </a:rPr>
                  <a:t>412</a:t>
                </a:r>
              </a:p>
            </p:txBody>
          </p:sp>
          <p:sp>
            <p:nvSpPr>
              <p:cNvPr id="144" name="Rounded Rectangle 143"/>
              <p:cNvSpPr/>
              <p:nvPr/>
            </p:nvSpPr>
            <p:spPr>
              <a:xfrm>
                <a:off x="8469313" y="4797425"/>
                <a:ext cx="647700" cy="360363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  <a:buSzPct val="70000"/>
                  <a:defRPr/>
                </a:pPr>
                <a:r>
                  <a:rPr lang="en-CA" sz="1600" dirty="0">
                    <a:solidFill>
                      <a:schemeClr val="tx1"/>
                    </a:solidFill>
                  </a:rPr>
                  <a:t>412</a:t>
                </a:r>
              </a:p>
            </p:txBody>
          </p:sp>
        </p:grpSp>
      </p:grp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269875" y="3162300"/>
            <a:ext cx="4116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Unchanged cell cost 1; Repaired cell cost 2</a:t>
            </a:r>
          </a:p>
        </p:txBody>
      </p:sp>
      <p:grpSp>
        <p:nvGrpSpPr>
          <p:cNvPr id="133" name="Group 50"/>
          <p:cNvGrpSpPr>
            <a:grpSpLocks/>
          </p:cNvGrpSpPr>
          <p:nvPr/>
        </p:nvGrpSpPr>
        <p:grpSpPr bwMode="auto">
          <a:xfrm>
            <a:off x="6964363" y="895350"/>
            <a:ext cx="1290637" cy="1193800"/>
            <a:chOff x="6866042" y="826390"/>
            <a:chExt cx="1289647" cy="1193942"/>
          </a:xfrm>
        </p:grpSpPr>
        <p:sp>
          <p:nvSpPr>
            <p:cNvPr id="134" name="Rectangle 133"/>
            <p:cNvSpPr/>
            <p:nvPr/>
          </p:nvSpPr>
          <p:spPr>
            <a:xfrm rot="19857209">
              <a:off x="6932666" y="826390"/>
              <a:ext cx="1223023" cy="36040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600" b="1" dirty="0">
                  <a:solidFill>
                    <a:schemeClr val="tx1"/>
                  </a:solidFill>
                </a:rPr>
                <a:t>Municipal</a:t>
              </a:r>
            </a:p>
          </p:txBody>
        </p:sp>
        <p:sp>
          <p:nvSpPr>
            <p:cNvPr id="87228" name="TextBox 134"/>
            <p:cNvSpPr txBox="1">
              <a:spLocks noChangeArrowheads="1"/>
            </p:cNvSpPr>
            <p:nvPr/>
          </p:nvSpPr>
          <p:spPr bwMode="auto">
            <a:xfrm>
              <a:off x="6866042" y="1651000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MS Gothic"/>
                  <a:ea typeface="MS Gothic"/>
                  <a:cs typeface="MS Gothic"/>
                </a:rPr>
                <a:t>∧</a:t>
              </a:r>
              <a:endParaRPr lang="en-US" b="1">
                <a:solidFill>
                  <a:srgbClr val="FF0000"/>
                </a:solidFill>
              </a:endParaRPr>
            </a:p>
          </p:txBody>
        </p:sp>
      </p:grpSp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46482EA-843D-4175-9036-7E6F254005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19" grpId="0" animBg="1"/>
      <p:bldP spid="121" grpId="0"/>
      <p:bldP spid="123" grpId="0" animBg="1"/>
      <p:bldP spid="124" grpId="0" animBg="1"/>
      <p:bldP spid="126" grpId="0"/>
      <p:bldP spid="127" grpId="0" animBg="1"/>
      <p:bldP spid="128" grpId="0" animBg="1"/>
      <p:bldP spid="129" grpId="0" animBg="1"/>
      <p:bldP spid="130" grpId="0" animBg="1"/>
      <p:bldP spid="145" grpId="0"/>
      <p:bldP spid="14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smtClean="0"/>
              <a:t>Resolving Data Inconsistencies</a:t>
            </a:r>
          </a:p>
        </p:txBody>
      </p:sp>
      <p:sp>
        <p:nvSpPr>
          <p:cNvPr id="19465" name="Footer Placeholder 3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pic>
        <p:nvPicPr>
          <p:cNvPr id="194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3525838"/>
            <a:ext cx="1535113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n 3"/>
          <p:cNvSpPr/>
          <p:nvPr/>
        </p:nvSpPr>
        <p:spPr>
          <a:xfrm>
            <a:off x="1282700" y="4173538"/>
            <a:ext cx="1295400" cy="1008062"/>
          </a:xfrm>
          <a:prstGeom prst="can">
            <a:avLst/>
          </a:prstGeom>
          <a:solidFill>
            <a:srgbClr val="5F5F5F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468" name="TextBox 6"/>
          <p:cNvSpPr txBox="1">
            <a:spLocks noChangeArrowheads="1"/>
          </p:cNvSpPr>
          <p:nvPr/>
        </p:nvSpPr>
        <p:spPr bwMode="auto">
          <a:xfrm>
            <a:off x="1714500" y="3725863"/>
            <a:ext cx="165576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400">
                <a:latin typeface="Tw Cen MT" pitchFamily="34" charset="0"/>
              </a:rPr>
              <a:t>Incomplete fields</a:t>
            </a:r>
          </a:p>
          <a:p>
            <a:r>
              <a:rPr lang="en-CA" sz="1400">
                <a:latin typeface="Tw Cen MT" pitchFamily="34" charset="0"/>
              </a:rPr>
              <a:t>Duplicates</a:t>
            </a:r>
          </a:p>
          <a:p>
            <a:r>
              <a:rPr lang="en-CA" sz="1400">
                <a:latin typeface="Tw Cen MT" pitchFamily="34" charset="0"/>
              </a:rPr>
              <a:t>Wrong values</a:t>
            </a:r>
          </a:p>
        </p:txBody>
      </p:sp>
      <p:sp>
        <p:nvSpPr>
          <p:cNvPr id="8" name="Right Arrow 7"/>
          <p:cNvSpPr/>
          <p:nvPr/>
        </p:nvSpPr>
        <p:spPr>
          <a:xfrm rot="5400000">
            <a:off x="844550" y="2366963"/>
            <a:ext cx="1476375" cy="936625"/>
          </a:xfrm>
          <a:prstGeom prst="rightArrow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tx1"/>
                </a:solidFill>
              </a:rPr>
              <a:t>Why?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24075" y="2060575"/>
            <a:ext cx="3527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Tw Cen MT" pitchFamily="34" charset="0"/>
              </a:rPr>
              <a:t> Human error </a:t>
            </a:r>
          </a:p>
          <a:p>
            <a:pPr>
              <a:buFont typeface="Wingdings" pitchFamily="2" charset="2"/>
              <a:buChar char="§"/>
            </a:pPr>
            <a:r>
              <a:rPr lang="en-CA">
                <a:latin typeface="Tw Cen MT" pitchFamily="34" charset="0"/>
              </a:rPr>
              <a:t> Integration across multiple sources</a:t>
            </a:r>
          </a:p>
          <a:p>
            <a:pPr>
              <a:buFont typeface="Wingdings" pitchFamily="2" charset="2"/>
              <a:buChar char="§"/>
            </a:pPr>
            <a:r>
              <a:rPr lang="en-CA">
                <a:latin typeface="Tw Cen MT" pitchFamily="34" charset="0"/>
              </a:rPr>
              <a:t> Weak enforcement of constraints</a:t>
            </a:r>
          </a:p>
          <a:p>
            <a:pPr>
              <a:buFont typeface="Wingdings" pitchFamily="2" charset="2"/>
              <a:buChar char="§"/>
            </a:pPr>
            <a:r>
              <a:rPr lang="en-CA">
                <a:latin typeface="Tw Cen MT" pitchFamily="34" charset="0"/>
              </a:rPr>
              <a:t> Schema, data evolution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427163" y="4465638"/>
            <a:ext cx="287337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Rounded Rectangle 12"/>
          <p:cNvSpPr/>
          <p:nvPr/>
        </p:nvSpPr>
        <p:spPr>
          <a:xfrm>
            <a:off x="1579563" y="4618038"/>
            <a:ext cx="287337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2003425" y="4608513"/>
          <a:ext cx="412750" cy="360362"/>
        </p:xfrm>
        <a:graphic>
          <a:graphicData uri="http://schemas.openxmlformats.org/presentationml/2006/ole">
            <p:oleObj spid="_x0000_s19458" name="Equation" r:id="rId5" imgW="291960" imgH="253800" progId="Equation.3">
              <p:embed/>
            </p:oleObj>
          </a:graphicData>
        </a:graphic>
      </p:graphicFrame>
      <p:sp>
        <p:nvSpPr>
          <p:cNvPr id="16" name="Can 15"/>
          <p:cNvSpPr/>
          <p:nvPr/>
        </p:nvSpPr>
        <p:spPr>
          <a:xfrm>
            <a:off x="4522788" y="4005263"/>
            <a:ext cx="1344612" cy="1322387"/>
          </a:xfrm>
          <a:prstGeom prst="can">
            <a:avLst/>
          </a:prstGeom>
          <a:solidFill>
            <a:srgbClr val="A79F9F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Rounded Rectangle 16"/>
          <p:cNvSpPr/>
          <p:nvPr/>
        </p:nvSpPr>
        <p:spPr>
          <a:xfrm>
            <a:off x="4625975" y="4365625"/>
            <a:ext cx="465138" cy="723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Rounded Rectangle 17"/>
          <p:cNvSpPr/>
          <p:nvPr/>
        </p:nvSpPr>
        <p:spPr>
          <a:xfrm>
            <a:off x="4778375" y="4518025"/>
            <a:ext cx="465138" cy="723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5386388" y="4535488"/>
          <a:ext cx="503237" cy="544512"/>
        </p:xfrm>
        <a:graphic>
          <a:graphicData uri="http://schemas.openxmlformats.org/presentationml/2006/ole">
            <p:oleObj spid="_x0000_s19459" name="Equation" r:id="rId6" imgW="139680" imgH="152280" progId="Equation.3">
              <p:embed/>
            </p:oleObj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5386388" y="4464050"/>
          <a:ext cx="576262" cy="503238"/>
        </p:xfrm>
        <a:graphic>
          <a:graphicData uri="http://schemas.openxmlformats.org/presentationml/2006/ole">
            <p:oleObj spid="_x0000_s19460" name="Equation" r:id="rId7" imgW="291960" imgH="253800" progId="Equation.3">
              <p:embed/>
            </p:oleObj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5360988" y="4459288"/>
          <a:ext cx="601662" cy="554037"/>
        </p:xfrm>
        <a:graphic>
          <a:graphicData uri="http://schemas.openxmlformats.org/presentationml/2006/ole">
            <p:oleObj spid="_x0000_s19461" name="Equation" r:id="rId8" imgW="304560" imgH="279360" progId="Equation.3">
              <p:embed/>
            </p:oleObj>
          </a:graphicData>
        </a:graphic>
      </p:graphicFrame>
      <p:sp>
        <p:nvSpPr>
          <p:cNvPr id="26" name="Right Arrow 25"/>
          <p:cNvSpPr/>
          <p:nvPr/>
        </p:nvSpPr>
        <p:spPr>
          <a:xfrm>
            <a:off x="6142038" y="4464050"/>
            <a:ext cx="1008062" cy="647700"/>
          </a:xfrm>
          <a:prstGeom prst="rightArrow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Can 28"/>
          <p:cNvSpPr/>
          <p:nvPr/>
        </p:nvSpPr>
        <p:spPr>
          <a:xfrm>
            <a:off x="7451725" y="4005263"/>
            <a:ext cx="1368425" cy="1368425"/>
          </a:xfrm>
          <a:prstGeom prst="can">
            <a:avLst/>
          </a:prstGeom>
          <a:solidFill>
            <a:srgbClr val="FFFF99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4" name="Straight Connector 33"/>
          <p:cNvCxnSpPr/>
          <p:nvPr/>
        </p:nvCxnSpPr>
        <p:spPr>
          <a:xfrm>
            <a:off x="144463" y="6524625"/>
            <a:ext cx="8820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84888" y="4508500"/>
            <a:ext cx="2520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b="1"/>
              <a:t>Discover new constraints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215063" y="4525963"/>
            <a:ext cx="3024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b="1"/>
              <a:t>Repair the data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215063" y="4525963"/>
            <a:ext cx="2843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b="1"/>
              <a:t>Repair the existing constraints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009900" y="4464050"/>
            <a:ext cx="1008063" cy="647700"/>
          </a:xfrm>
          <a:prstGeom prst="rightArrow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" name="Rounded Rectangle 29"/>
          <p:cNvSpPr/>
          <p:nvPr/>
        </p:nvSpPr>
        <p:spPr>
          <a:xfrm>
            <a:off x="7515225" y="4429125"/>
            <a:ext cx="360363" cy="7239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Rounded Rectangle 30"/>
          <p:cNvSpPr/>
          <p:nvPr/>
        </p:nvSpPr>
        <p:spPr>
          <a:xfrm>
            <a:off x="7667625" y="4581525"/>
            <a:ext cx="360363" cy="7239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8077200" y="4652963"/>
          <a:ext cx="815975" cy="482600"/>
        </p:xfrm>
        <a:graphic>
          <a:graphicData uri="http://schemas.openxmlformats.org/presentationml/2006/ole">
            <p:oleObj spid="_x0000_s19463" name="Equation" r:id="rId9" imgW="431640" imgH="279360" progId="Equation.3">
              <p:embed/>
            </p:oleObj>
          </a:graphicData>
        </a:graphic>
      </p:graphicFrame>
      <p:sp>
        <p:nvSpPr>
          <p:cNvPr id="45" name="Slide Number Placeholder 4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1FA1076-3AA7-4297-BD74-1285D2BC8E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6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26" grpId="0" animBg="1"/>
      <p:bldP spid="29" grpId="0" animBg="1"/>
      <p:bldP spid="38" grpId="0"/>
      <p:bldP spid="38" grpId="1"/>
      <p:bldP spid="39" grpId="0"/>
      <p:bldP spid="39" grpId="1"/>
      <p:bldP spid="40" grpId="0"/>
      <p:bldP spid="40" grpId="1"/>
      <p:bldP spid="32" grpId="0" animBg="1"/>
      <p:bldP spid="30" grpId="0" animBg="1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Data Repairs</a:t>
            </a:r>
          </a:p>
        </p:txBody>
      </p:sp>
      <p:sp>
        <p:nvSpPr>
          <p:cNvPr id="3584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1555750"/>
            <a:ext cx="91440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3000" kern="0" dirty="0">
                <a:latin typeface="+mn-lt"/>
                <a:ea typeface="ＭＳ Ｐゴシック" pitchFamily="-60" charset="-128"/>
                <a:cs typeface="ＭＳ Ｐゴシック" pitchFamily="-60" charset="-128"/>
              </a:rPr>
              <a:t>Cost of a data repair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  <a:ea typeface="ＭＳ Ｐゴシック" pitchFamily="-111" charset="-128"/>
              </a:rPr>
              <a:t>If domain has natural distance metric (btw 0-1)</a:t>
            </a:r>
          </a:p>
          <a:p>
            <a:pPr marL="987425" lvl="2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  <a:ea typeface="ＭＳ Ｐゴシック" pitchFamily="-111" charset="-128"/>
              </a:rPr>
              <a:t>Cost of repair is 1 + distance (original value, new value)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ea typeface="ＭＳ Ｐゴシック" pitchFamily="-111" charset="-128"/>
              </a:rPr>
              <a:t>Otherwise, cost is 2 (assumes maximal distance)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endParaRPr lang="en-US" sz="2600" kern="0" dirty="0">
              <a:ea typeface="ＭＳ Ｐゴシック" pitchFamily="-111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3000" kern="0" dirty="0" err="1">
                <a:latin typeface="+mn-lt"/>
              </a:rPr>
              <a:t>Tuple</a:t>
            </a:r>
            <a:r>
              <a:rPr lang="en-US" sz="3000" kern="0" dirty="0">
                <a:latin typeface="+mn-lt"/>
              </a:rPr>
              <a:t> patterns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</a:rPr>
              <a:t>Core pattern:                     is a </a:t>
            </a:r>
            <a:r>
              <a:rPr lang="en-US" sz="2400" kern="0" dirty="0" err="1">
                <a:latin typeface="+mn-lt"/>
              </a:rPr>
              <a:t>tuple</a:t>
            </a:r>
            <a:r>
              <a:rPr lang="en-US" sz="2400" kern="0" dirty="0">
                <a:latin typeface="+mn-lt"/>
              </a:rPr>
              <a:t> pattern with support greater than a threshold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</a:rPr>
              <a:t>Deviant pattern:                   has support lower than threshold and is similar to at least one core pattern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-60" charset="2"/>
              <a:buChar char="l"/>
              <a:defRPr/>
            </a:pPr>
            <a:endParaRPr lang="en-US" sz="2600" kern="0" dirty="0">
              <a:ea typeface="ＭＳ Ｐゴシック" pitchFamily="-111" charset="-128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613025" y="4476750"/>
          <a:ext cx="1435100" cy="420688"/>
        </p:xfrm>
        <a:graphic>
          <a:graphicData uri="http://schemas.openxmlformats.org/presentationml/2006/ole">
            <p:oleObj spid="_x0000_s35842" name="Equation" r:id="rId3" imgW="736560" imgH="21564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886075" y="5249863"/>
          <a:ext cx="1435100" cy="420687"/>
        </p:xfrm>
        <a:graphic>
          <a:graphicData uri="http://schemas.openxmlformats.org/presentationml/2006/ole">
            <p:oleObj spid="_x0000_s35843" name="Equation" r:id="rId4" imgW="736560" imgH="21564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190D4F0-2D55-4EB6-87AB-D1D96A5CB46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Data Repair Overview</a:t>
            </a:r>
          </a:p>
        </p:txBody>
      </p:sp>
      <p:sp>
        <p:nvSpPr>
          <p:cNvPr id="9113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41313" y="1501775"/>
            <a:ext cx="86233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800" kern="0" dirty="0">
                <a:latin typeface="+mn-lt"/>
                <a:ea typeface="ＭＳ Ｐゴシック" pitchFamily="-60" charset="-128"/>
                <a:cs typeface="ＭＳ Ｐゴシック" pitchFamily="-60" charset="-128"/>
              </a:rPr>
              <a:t>For each inconsistent FD F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kern="0" dirty="0">
                <a:latin typeface="+mn-lt"/>
                <a:ea typeface="ＭＳ Ｐゴシック" pitchFamily="-111" charset="-128"/>
              </a:rPr>
              <a:t>Initialize M = </a:t>
            </a:r>
            <a:r>
              <a:rPr lang="en-US" sz="2600" kern="0" dirty="0">
                <a:latin typeface="+mn-lt"/>
              </a:rPr>
              <a:t>set of core patterns</a:t>
            </a:r>
            <a:endParaRPr lang="en-US" sz="2600" kern="0" dirty="0">
              <a:latin typeface="+mn-lt"/>
              <a:ea typeface="ＭＳ Ｐゴシック" pitchFamily="-111" charset="-128"/>
            </a:endParaRPr>
          </a:p>
          <a:p>
            <a:pPr marL="987425" lvl="2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kern="0" dirty="0">
                <a:latin typeface="+mn-lt"/>
                <a:ea typeface="ＭＳ Ｐゴシック" pitchFamily="-111" charset="-128"/>
              </a:rPr>
              <a:t>For each deviant </a:t>
            </a:r>
            <a:r>
              <a:rPr lang="en-US" sz="2200" kern="0" dirty="0" err="1">
                <a:latin typeface="+mn-lt"/>
                <a:ea typeface="ＭＳ Ｐゴシック" pitchFamily="-111" charset="-128"/>
              </a:rPr>
              <a:t>d</a:t>
            </a:r>
            <a:endParaRPr lang="en-US" sz="2200" kern="0" dirty="0">
              <a:latin typeface="+mn-lt"/>
              <a:ea typeface="ＭＳ Ｐゴシック" pitchFamily="-111" charset="-128"/>
            </a:endParaRPr>
          </a:p>
          <a:p>
            <a:pPr marL="1281113" lvl="3" indent="-2921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en-US" sz="2000" kern="0" dirty="0">
                <a:latin typeface="+mn-lt"/>
                <a:ea typeface="ＭＳ Ｐゴシック" pitchFamily="-111" charset="-128"/>
              </a:rPr>
              <a:t>Find </a:t>
            </a:r>
            <a:r>
              <a:rPr lang="en-US" sz="2000" kern="0" dirty="0" err="1">
                <a:latin typeface="+mn-lt"/>
                <a:ea typeface="ＭＳ Ｐゴシック" pitchFamily="-111" charset="-128"/>
              </a:rPr>
              <a:t>p</a:t>
            </a:r>
            <a:r>
              <a:rPr lang="en-US" sz="2000" kern="0" dirty="0">
                <a:latin typeface="+mn-lt"/>
                <a:ea typeface="ＭＳ Ｐゴシック" pitchFamily="-111" charset="-128"/>
              </a:rPr>
              <a:t> in M closest to </a:t>
            </a:r>
            <a:r>
              <a:rPr lang="en-US" sz="2000" kern="0" dirty="0" err="1">
                <a:latin typeface="+mn-lt"/>
                <a:ea typeface="ＭＳ Ｐゴシック" pitchFamily="-111" charset="-128"/>
              </a:rPr>
              <a:t>d</a:t>
            </a:r>
            <a:endParaRPr lang="en-US" sz="2000" kern="0" dirty="0">
              <a:latin typeface="+mn-lt"/>
              <a:ea typeface="ＭＳ Ｐゴシック" pitchFamily="-111" charset="-128"/>
            </a:endParaRPr>
          </a:p>
          <a:p>
            <a:pPr marL="1598613" lvl="4" indent="-315913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kern="0" dirty="0">
                <a:latin typeface="+mn-lt"/>
                <a:ea typeface="ＭＳ Ｐゴシック" pitchFamily="-111" charset="-128"/>
              </a:rPr>
              <a:t>Compute data repair cost (d, p)</a:t>
            </a:r>
          </a:p>
          <a:p>
            <a:pPr marL="1598613" lvl="4" indent="-315913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kern="0" dirty="0">
                <a:latin typeface="+mn-lt"/>
                <a:ea typeface="ＭＳ Ｐゴシック" pitchFamily="-111" charset="-128"/>
              </a:rPr>
              <a:t>Update DL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Courier New" pitchFamily="49" charset="0"/>
              <a:buChar char="o"/>
              <a:defRPr/>
            </a:pP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</a:rPr>
              <a:t>FDs are evaluated in order of degree of attribute overlap and the number of inconsistent </a:t>
            </a:r>
            <a:r>
              <a:rPr lang="en-US" sz="2400" kern="0" dirty="0" err="1">
                <a:latin typeface="+mn-lt"/>
              </a:rPr>
              <a:t>tuples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</a:rPr>
              <a:t>Impact of a data repair on dependent FDs is considered in updating DL</a:t>
            </a:r>
          </a:p>
          <a:p>
            <a:pPr marL="1598613" lvl="4" indent="-315913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-60" charset="2"/>
              <a:buChar char="§"/>
              <a:defRPr/>
            </a:pPr>
            <a:endParaRPr lang="en-US" sz="2000" kern="0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042798-ED28-421E-9772-BE7891BC3B4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Variance of Information</a:t>
            </a:r>
          </a:p>
        </p:txBody>
      </p:sp>
      <p:sp>
        <p:nvSpPr>
          <p:cNvPr id="9216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9216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388" y="1700213"/>
            <a:ext cx="8964612" cy="4495800"/>
          </a:xfrm>
        </p:spPr>
        <p:txBody>
          <a:bodyPr/>
          <a:lstStyle/>
          <a:p>
            <a:r>
              <a:rPr lang="en-CA" smtClean="0"/>
              <a:t>Clustering evaluation measure</a:t>
            </a:r>
          </a:p>
          <a:p>
            <a:pPr lvl="1"/>
            <a:r>
              <a:rPr lang="en-CA" smtClean="0"/>
              <a:t>Considers homogeneity and completeness </a:t>
            </a:r>
          </a:p>
          <a:p>
            <a:r>
              <a:rPr lang="en-CA" smtClean="0"/>
              <a:t>Assume a ground truth clustering C_F, and new clustering C_A</a:t>
            </a:r>
          </a:p>
          <a:p>
            <a:pPr lvl="1"/>
            <a:r>
              <a:rPr lang="en-CA" smtClean="0"/>
              <a:t>Homogeneity: c_a only contain elements from c_f </a:t>
            </a:r>
          </a:p>
          <a:p>
            <a:pPr lvl="1"/>
            <a:r>
              <a:rPr lang="en-CA" smtClean="0"/>
              <a:t>Completeness: c_a contains all elements from c_f</a:t>
            </a:r>
          </a:p>
          <a:p>
            <a:r>
              <a:rPr lang="en-CA" smtClean="0"/>
              <a:t>Conditional entropy: measures the likelihood of homogeneity and completeness of each cluster</a:t>
            </a:r>
          </a:p>
          <a:p>
            <a:pPr lvl="1"/>
            <a:r>
              <a:rPr lang="en-CA" smtClean="0"/>
              <a:t>VI = 0 is best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6842388-473B-4142-B39B-ADB8AE7F61F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Constraint Repair</a:t>
            </a:r>
          </a:p>
        </p:txBody>
      </p:sp>
      <p:sp>
        <p:nvSpPr>
          <p:cNvPr id="942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41313" y="1501775"/>
            <a:ext cx="82296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3000" kern="0" dirty="0">
                <a:latin typeface="+mn-lt"/>
                <a:ea typeface="ＭＳ Ｐゴシック" pitchFamily="-60" charset="-128"/>
                <a:cs typeface="ＭＳ Ｐゴシック" pitchFamily="-60" charset="-128"/>
              </a:rPr>
              <a:t>For each inconsistent FD F: X </a:t>
            </a:r>
            <a:r>
              <a:rPr lang="en-US" sz="3000" kern="0" dirty="0" err="1">
                <a:latin typeface="+mn-lt"/>
                <a:ea typeface="ＭＳ Ｐゴシック" pitchFamily="-60" charset="-128"/>
                <a:cs typeface="ＭＳ Ｐゴシック" pitchFamily="-60" charset="-128"/>
                <a:sym typeface="Wingdings"/>
              </a:rPr>
              <a:t></a:t>
            </a:r>
            <a:r>
              <a:rPr lang="en-US" sz="3000" kern="0" dirty="0">
                <a:latin typeface="+mn-lt"/>
                <a:ea typeface="ＭＳ Ｐゴシック" pitchFamily="-60" charset="-128"/>
                <a:cs typeface="ＭＳ Ｐゴシック" pitchFamily="-60" charset="-128"/>
                <a:sym typeface="Wingdings"/>
              </a:rPr>
              <a:t> Y</a:t>
            </a:r>
            <a:endParaRPr lang="en-US" sz="3000" kern="0" dirty="0">
              <a:latin typeface="+mn-lt"/>
              <a:ea typeface="ＭＳ Ｐゴシック" pitchFamily="-60" charset="-128"/>
              <a:cs typeface="ＭＳ Ｐゴシック" pitchFamily="-60" charset="-128"/>
            </a:endParaRP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kern="0" dirty="0">
                <a:latin typeface="+mn-lt"/>
                <a:ea typeface="ＭＳ Ｐゴシック" pitchFamily="-111" charset="-128"/>
              </a:rPr>
              <a:t>Want to find an attribute A (not in XY):</a:t>
            </a:r>
          </a:p>
          <a:p>
            <a:pPr marL="987425" lvl="2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kern="0" dirty="0">
                <a:latin typeface="+mn-lt"/>
                <a:ea typeface="ＭＳ Ｐゴシック" pitchFamily="-111" charset="-128"/>
              </a:rPr>
              <a:t>Variance of Information </a:t>
            </a:r>
            <a:r>
              <a:rPr lang="en-US" sz="2200" kern="0" dirty="0" err="1">
                <a:latin typeface="+mn-lt"/>
                <a:ea typeface="ＭＳ Ｐゴシック" pitchFamily="-111" charset="-128"/>
              </a:rPr>
              <a:t>wrt</a:t>
            </a:r>
            <a:r>
              <a:rPr lang="en-US" sz="2200" kern="0" dirty="0">
                <a:latin typeface="+mn-lt"/>
                <a:ea typeface="ＭＳ Ｐゴシック" pitchFamily="-111" charset="-128"/>
              </a:rPr>
              <a:t> XY minimal</a:t>
            </a:r>
          </a:p>
          <a:p>
            <a:pPr marL="1281113" lvl="3" indent="-2921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60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pitchFamily="-111" charset="-128"/>
              </a:rPr>
              <a:t>Minimize VI(XY, A)</a:t>
            </a: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/>
        </p:nvGraphicFramePr>
        <p:xfrm>
          <a:off x="250825" y="3344863"/>
          <a:ext cx="4881563" cy="3108325"/>
        </p:xfrm>
        <a:graphic>
          <a:graphicData uri="http://schemas.openxmlformats.org/drawingml/2006/table">
            <a:tbl>
              <a:tblPr/>
              <a:tblGrid>
                <a:gridCol w="882968"/>
                <a:gridCol w="1088708"/>
                <a:gridCol w="1246886"/>
                <a:gridCol w="637183"/>
                <a:gridCol w="1025398"/>
              </a:tblGrid>
              <a:tr h="356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Municipal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6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Glendale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Roslin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6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Glendale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Roslin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6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Guildwood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6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Guildwood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6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Parkhill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6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Parkhill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Roseville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4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Parkhill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Roslin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4268" name="TextBox 6"/>
          <p:cNvSpPr txBox="1">
            <a:spLocks noChangeArrowheads="1"/>
          </p:cNvSpPr>
          <p:nvPr/>
        </p:nvSpPr>
        <p:spPr bwMode="auto">
          <a:xfrm>
            <a:off x="5580063" y="5445125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VI(DRA, M) = 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E46211-9AC2-4720-B85C-303A5DE0C27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4270" name="TextBox 8"/>
          <p:cNvSpPr txBox="1">
            <a:spLocks noChangeArrowheads="1"/>
          </p:cNvSpPr>
          <p:nvPr/>
        </p:nvSpPr>
        <p:spPr bwMode="auto">
          <a:xfrm>
            <a:off x="5435600" y="3213100"/>
            <a:ext cx="3313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/>
              <a:t>C_F: [(1,2)(3,4)] [(5,6) (7)]</a:t>
            </a:r>
          </a:p>
          <a:p>
            <a:endParaRPr lang="en-CA"/>
          </a:p>
          <a:p>
            <a:r>
              <a:rPr lang="en-CA"/>
              <a:t>C_m = [(1,2) (3,4) (5,6) (7)]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35600" y="4292600"/>
            <a:ext cx="3024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C_s = [(1,2,7) (3,4) (5) (6)]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08625" y="5795963"/>
            <a:ext cx="2519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  VI(DRA, S)</a:t>
            </a:r>
          </a:p>
        </p:txBody>
      </p:sp>
      <p:sp>
        <p:nvSpPr>
          <p:cNvPr id="12" name="Oval 11"/>
          <p:cNvSpPr/>
          <p:nvPr/>
        </p:nvSpPr>
        <p:spPr>
          <a:xfrm>
            <a:off x="7380288" y="4149725"/>
            <a:ext cx="936625" cy="647700"/>
          </a:xfrm>
          <a:prstGeom prst="ellipse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Experimental Evaluation</a:t>
            </a:r>
          </a:p>
        </p:txBody>
      </p:sp>
      <p:sp>
        <p:nvSpPr>
          <p:cNvPr id="3687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0500" y="1555750"/>
            <a:ext cx="874395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800" kern="0" dirty="0">
                <a:latin typeface="+mn-lt"/>
              </a:rPr>
              <a:t>Qualitative tests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kern="0" dirty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kern="0" dirty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kern="0" dirty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kern="0" dirty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kern="0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pitchFamily="-60" charset="-128"/>
              <a:cs typeface="ＭＳ Ｐゴシック" pitchFamily="-60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kern="0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pitchFamily="-60" charset="-128"/>
              <a:cs typeface="ＭＳ Ｐゴシック" pitchFamily="-60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kern="0" dirty="0">
              <a:solidFill>
                <a:schemeClr val="bg1">
                  <a:lumMod val="50000"/>
                </a:schemeClr>
              </a:solidFill>
              <a:latin typeface="+mn-lt"/>
              <a:ea typeface="ＭＳ Ｐゴシック" pitchFamily="-60" charset="-128"/>
              <a:cs typeface="ＭＳ Ｐゴシック" pitchFamily="-60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60" charset="-128"/>
                <a:cs typeface="ＭＳ Ｐゴシック" pitchFamily="-60" charset="-128"/>
              </a:rPr>
              <a:t>Scalability tests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Case Study with Cora bibliographic data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Comparative evaluation with Bohannon et al. [SIGMOD05]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1400" kern="0" dirty="0">
              <a:latin typeface="+mn-lt"/>
              <a:ea typeface="ＭＳ Ｐゴシック" pitchFamily="-60" charset="-128"/>
              <a:cs typeface="ＭＳ Ｐゴシック" pitchFamily="-60" charset="-128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886325" y="3429000"/>
          <a:ext cx="3852863" cy="827088"/>
        </p:xfrm>
        <a:graphic>
          <a:graphicData uri="http://schemas.openxmlformats.org/presentationml/2006/ole">
            <p:oleObj spid="_x0000_s36868" name="Equation" r:id="rId3" imgW="1828800" imgH="41904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4271963" y="2133600"/>
          <a:ext cx="4872037" cy="865188"/>
        </p:xfrm>
        <a:graphic>
          <a:graphicData uri="http://schemas.openxmlformats.org/presentationml/2006/ole">
            <p:oleObj spid="_x0000_s36870" name="Equation" r:id="rId4" imgW="2336760" imgH="4316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0B9882-60F0-4D48-8660-DD916B86117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0" y="2133600"/>
          <a:ext cx="4367213" cy="928688"/>
        </p:xfrm>
        <a:graphic>
          <a:graphicData uri="http://schemas.openxmlformats.org/presentationml/2006/ole">
            <p:oleObj spid="_x0000_s36872" name="Equation" r:id="rId5" imgW="1968480" imgH="419040" progId="Equation.3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52413" y="3455988"/>
          <a:ext cx="3860800" cy="873125"/>
        </p:xfrm>
        <a:graphic>
          <a:graphicData uri="http://schemas.openxmlformats.org/presentationml/2006/ole">
            <p:oleObj spid="_x0000_s36873" name="Equation" r:id="rId6" imgW="1739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Qualitative Evaluation</a:t>
            </a:r>
          </a:p>
        </p:txBody>
      </p:sp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98307" name="Content Placeholder 2"/>
          <p:cNvSpPr>
            <a:spLocks noGrp="1"/>
          </p:cNvSpPr>
          <p:nvPr>
            <p:ph idx="4294967295"/>
          </p:nvPr>
        </p:nvSpPr>
        <p:spPr>
          <a:xfrm>
            <a:off x="5975350" y="1700213"/>
            <a:ext cx="3168650" cy="1441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1800" b="1" smtClean="0"/>
              <a:t>Cora bibliographic data</a:t>
            </a:r>
            <a:endParaRPr lang="en-CA" sz="1800" smtClean="0"/>
          </a:p>
          <a:p>
            <a:pPr>
              <a:buFont typeface="Wingdings" pitchFamily="2" charset="2"/>
              <a:buNone/>
            </a:pPr>
            <a:r>
              <a:rPr lang="en-CA" sz="1800" smtClean="0"/>
              <a:t>F1: [venue, year] </a:t>
            </a:r>
            <a:r>
              <a:rPr lang="en-CA" sz="1800" smtClean="0">
                <a:sym typeface="Wingdings" pitchFamily="2" charset="2"/>
              </a:rPr>
              <a:t> location</a:t>
            </a:r>
          </a:p>
          <a:p>
            <a:pPr>
              <a:buFont typeface="Wingdings" pitchFamily="2" charset="2"/>
              <a:buNone/>
            </a:pPr>
            <a:r>
              <a:rPr lang="en-CA" sz="1800" smtClean="0">
                <a:sym typeface="Wingdings" pitchFamily="2" charset="2"/>
              </a:rPr>
              <a:t>F2: [title, venue]  author</a:t>
            </a:r>
          </a:p>
          <a:p>
            <a:pPr>
              <a:buFont typeface="Wingdings" pitchFamily="2" charset="2"/>
              <a:buNone/>
            </a:pPr>
            <a:r>
              <a:rPr lang="en-CA" sz="1800" smtClean="0">
                <a:sym typeface="Wingdings" pitchFamily="2" charset="2"/>
              </a:rPr>
              <a:t>F3: [venue, location] editor</a:t>
            </a:r>
          </a:p>
          <a:p>
            <a:pPr>
              <a:buFont typeface="Wingdings" pitchFamily="2" charset="2"/>
              <a:buNone/>
            </a:pPr>
            <a:r>
              <a:rPr lang="en-CA" sz="1800" smtClean="0">
                <a:sym typeface="Wingdings" pitchFamily="2" charset="2"/>
              </a:rPr>
              <a:t>F4: venue  publisher</a:t>
            </a:r>
            <a:endParaRPr lang="en-CA" sz="1800" smtClean="0"/>
          </a:p>
        </p:txBody>
      </p:sp>
      <p:pic>
        <p:nvPicPr>
          <p:cNvPr id="98308" name="Picture 7" descr="cora-precision-recal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8950"/>
            <a:ext cx="54006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19700" y="3789363"/>
          <a:ext cx="3881438" cy="111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24"/>
                <a:gridCol w="1357322"/>
                <a:gridCol w="1143008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Repair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Precision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Recall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Data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81-90%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76-84%</a:t>
                      </a:r>
                      <a:endParaRPr lang="en-CA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Constraint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83-97%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82-86%</a:t>
                      </a:r>
                      <a:endParaRPr lang="en-CA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A22A964-8FFA-4610-A675-E109851C780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Example Repairs</a:t>
            </a:r>
          </a:p>
        </p:txBody>
      </p:sp>
      <p:sp>
        <p:nvSpPr>
          <p:cNvPr id="10035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28775"/>
            <a:ext cx="7345362" cy="48926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CBF7E13-6E3D-4D1C-91B4-07747BF02FE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Conclusion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BE8521-F365-4CB2-A955-B50FFDF3D73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0137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10138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7700" y="1600200"/>
            <a:ext cx="8496300" cy="4852988"/>
          </a:xfrm>
        </p:spPr>
        <p:txBody>
          <a:bodyPr/>
          <a:lstStyle/>
          <a:p>
            <a:r>
              <a:rPr lang="en-CA" sz="2800" smtClean="0"/>
              <a:t>Improved management of constraints will help to improve data quality.</a:t>
            </a:r>
          </a:p>
          <a:p>
            <a:r>
              <a:rPr lang="en-US" sz="2800" smtClean="0"/>
              <a:t>CFDs are useful in data cleaning </a:t>
            </a:r>
            <a:r>
              <a:rPr lang="en-US" sz="2000" smtClean="0"/>
              <a:t>[Fan, Geerts ‘08 tutorial]</a:t>
            </a:r>
          </a:p>
          <a:p>
            <a:pPr lvl="1"/>
            <a:r>
              <a:rPr lang="en-US" sz="2800" smtClean="0"/>
              <a:t>CFDs may not be given by a designer – identifying an appropriate set is important.</a:t>
            </a:r>
          </a:p>
          <a:p>
            <a:r>
              <a:rPr lang="en-CA" sz="2800" smtClean="0"/>
              <a:t>A unified model that considers data and constraint repair on an equal footing.</a:t>
            </a:r>
          </a:p>
          <a:p>
            <a:pPr>
              <a:buFont typeface="Wingdings" pitchFamily="2" charset="2"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611188" y="2924175"/>
            <a:ext cx="8153400" cy="990600"/>
          </a:xfrm>
        </p:spPr>
        <p:txBody>
          <a:bodyPr/>
          <a:lstStyle/>
          <a:p>
            <a:pPr algn="ctr"/>
            <a:r>
              <a:rPr lang="en-CA" smtClean="0"/>
              <a:t>Questions</a:t>
            </a:r>
          </a:p>
        </p:txBody>
      </p:sp>
      <p:sp>
        <p:nvSpPr>
          <p:cNvPr id="10240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B44C99A-0B82-4CB3-9777-C94296DEF41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Integrity Constraints</a:t>
            </a:r>
          </a:p>
        </p:txBody>
      </p:sp>
      <p:sp>
        <p:nvSpPr>
          <p:cNvPr id="9011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50825" y="1628775"/>
            <a:ext cx="868680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ea typeface="ＭＳ Ｐゴシック" pitchFamily="-111" charset="-128"/>
              </a:rPr>
              <a:t>Integrity constraints are the primary means for preserving data integrity </a:t>
            </a:r>
          </a:p>
          <a:p>
            <a:pPr marL="1149350" lvl="2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ea typeface="ＭＳ Ｐゴシック" pitchFamily="-111" charset="-128"/>
              </a:rPr>
              <a:t>Functional dependencies (FDs)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ea typeface="ＭＳ Ｐゴシック" pitchFamily="-111" charset="-128"/>
              </a:rPr>
              <a:t>Old world assumption that only the data changes, and schema and constraints remain fixed</a:t>
            </a:r>
          </a:p>
          <a:p>
            <a:pPr marL="1149350" lvl="2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ea typeface="ＭＳ Ｐゴシック" pitchFamily="-111" charset="-128"/>
              </a:rPr>
              <a:t>Previous techniques focus on data repairs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ea typeface="ＭＳ Ｐゴシック" pitchFamily="-111" charset="-128"/>
              </a:rPr>
              <a:t>Modern applications: need to discover and maintain schema &amp; constraints</a:t>
            </a:r>
          </a:p>
          <a:p>
            <a:pPr marL="530225" lvl="1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ea typeface="ＭＳ Ｐゴシック" pitchFamily="-111" charset="-128"/>
              </a:rPr>
              <a:t>Form of constraints needed may be different from old world</a:t>
            </a:r>
          </a:p>
          <a:p>
            <a:pPr marL="987425" lvl="2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-60" charset="2"/>
              <a:buChar char="l"/>
              <a:defRPr/>
            </a:pPr>
            <a:endParaRPr lang="en-US" sz="2000" kern="0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49BC3C-8B00-479F-9229-01A68D5ACF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Overview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14350" indent="-514350">
              <a:buFont typeface="Tw Cen MT" pitchFamily="34" charset="0"/>
              <a:buAutoNum type="arabicParenR"/>
              <a:defRPr/>
            </a:pPr>
            <a:r>
              <a:rPr lang="en-CA" dirty="0" smtClean="0"/>
              <a:t>Constraint discovery [VLDB08]</a:t>
            </a:r>
          </a:p>
          <a:p>
            <a:pPr marL="835025" lvl="1" indent="-514350">
              <a:defRPr/>
            </a:pPr>
            <a:r>
              <a:rPr lang="en-CA" dirty="0" smtClean="0"/>
              <a:t>No prior rules given</a:t>
            </a:r>
          </a:p>
          <a:p>
            <a:pPr marL="835025" lvl="1" indent="-514350">
              <a:defRPr/>
            </a:pPr>
            <a:r>
              <a:rPr lang="en-CA" dirty="0" smtClean="0"/>
              <a:t>Discover conditional functional dependencies (CFDs)</a:t>
            </a:r>
          </a:p>
          <a:p>
            <a:pPr marL="835025" lvl="1" indent="-514350">
              <a:defRPr/>
            </a:pPr>
            <a:endParaRPr lang="en-CA" dirty="0" smtClean="0"/>
          </a:p>
          <a:p>
            <a:pPr marL="514350" indent="-514350">
              <a:buFont typeface="Tw Cen MT" pitchFamily="34" charset="0"/>
              <a:buAutoNum type="arabicParenR"/>
              <a:defRPr/>
            </a:pPr>
            <a:r>
              <a:rPr lang="en-CA" dirty="0" smtClean="0"/>
              <a:t>Constraint Maintenance [ICDE11]</a:t>
            </a:r>
          </a:p>
          <a:p>
            <a:pPr marL="835025" lvl="1" indent="-514350">
              <a:defRPr/>
            </a:pPr>
            <a:r>
              <a:rPr lang="en-US" kern="0" dirty="0" smtClean="0">
                <a:ea typeface="ＭＳ Ｐゴシック" pitchFamily="-111" charset="-128"/>
              </a:rPr>
              <a:t>Unified model for constraint &amp; data repair </a:t>
            </a:r>
          </a:p>
          <a:p>
            <a:pPr marL="835025" lvl="1" indent="-514350">
              <a:defRPr/>
            </a:pPr>
            <a:r>
              <a:rPr lang="en-CA" dirty="0" smtClean="0"/>
              <a:t>How to decide whether to repair the data or the constraints?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sz="2800" kern="0" dirty="0" smtClean="0">
              <a:ea typeface="ＭＳ Ｐゴシック" pitchFamily="-111" charset="-128"/>
            </a:endParaRPr>
          </a:p>
          <a:p>
            <a:pPr marL="835025" lvl="1" indent="-514350">
              <a:buFont typeface="Wingdings 2" pitchFamily="18" charset="2"/>
              <a:buNone/>
              <a:defRPr/>
            </a:pPr>
            <a:endParaRPr lang="en-CA" dirty="0" smtClean="0"/>
          </a:p>
          <a:p>
            <a:pPr marL="835025" lvl="1" indent="-514350">
              <a:buFont typeface="Tw Cen MT" pitchFamily="34" charset="0"/>
              <a:buAutoNum type="arabicParenR"/>
              <a:defRPr/>
            </a:pPr>
            <a:endParaRPr lang="en-CA" dirty="0" smtClean="0"/>
          </a:p>
          <a:p>
            <a:pPr marL="835025" lvl="1" indent="-514350">
              <a:buFont typeface="Tw Cen MT" pitchFamily="34" charset="0"/>
              <a:buAutoNum type="arabicParenR"/>
              <a:defRPr/>
            </a:pPr>
            <a:endParaRPr lang="en-CA" dirty="0" smtClean="0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39D4929-536E-493F-A59A-A66480E4BE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New World Constraints</a:t>
            </a:r>
          </a:p>
        </p:txBody>
      </p:sp>
      <p:sp>
        <p:nvSpPr>
          <p:cNvPr id="3993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graphicFrame>
        <p:nvGraphicFramePr>
          <p:cNvPr id="17" name="Group 67"/>
          <p:cNvGraphicFramePr>
            <a:graphicFrameLocks noGrp="1"/>
          </p:cNvGraphicFramePr>
          <p:nvPr/>
        </p:nvGraphicFramePr>
        <p:xfrm>
          <a:off x="179388" y="1835150"/>
          <a:ext cx="5000625" cy="2530475"/>
        </p:xfrm>
        <a:graphic>
          <a:graphicData uri="http://schemas.openxmlformats.org/drawingml/2006/table">
            <a:tbl>
              <a:tblPr/>
              <a:tblGrid>
                <a:gridCol w="1139825"/>
                <a:gridCol w="1147763"/>
                <a:gridCol w="712787"/>
                <a:gridCol w="928688"/>
                <a:gridCol w="10715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Airline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Miles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Seating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Boarding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One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Bronze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Standard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Standard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Meridan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Silver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Elite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Standard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Skyway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Silver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Preferred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Standard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Skyway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Elite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One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Preferred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Priority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Skyway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Preferred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Priority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One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Silver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Preferred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Priority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91138" y="1844675"/>
            <a:ext cx="385286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r>
              <a:rPr lang="en-US" sz="2000" dirty="0">
                <a:latin typeface="+mn-lt"/>
                <a:cs typeface="+mn-cs"/>
              </a:rPr>
              <a:t> Functional </a:t>
            </a:r>
            <a:r>
              <a:rPr lang="en-US" sz="2000" dirty="0">
                <a:latin typeface="+mn-lt"/>
                <a:cs typeface="+mn-cs"/>
              </a:rPr>
              <a:t>Dependency (FD)    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b="1" dirty="0">
                <a:latin typeface="Georgia" pitchFamily="-112" charset="0"/>
                <a:cs typeface="+mn-cs"/>
              </a:rPr>
              <a:t>   </a:t>
            </a:r>
            <a:r>
              <a:rPr lang="en-US" b="1" dirty="0">
                <a:latin typeface="+mn-lt"/>
                <a:cs typeface="+mn-cs"/>
              </a:rPr>
              <a:t>[Airline, Status] </a:t>
            </a:r>
            <a:r>
              <a:rPr lang="en-US" b="1" dirty="0" err="1">
                <a:latin typeface="+mn-lt"/>
                <a:cs typeface="+mn-cs"/>
                <a:sym typeface="Wingdings" pitchFamily="-112" charset="2"/>
              </a:rPr>
              <a:t></a:t>
            </a:r>
            <a:r>
              <a:rPr lang="en-US" b="1" dirty="0">
                <a:latin typeface="+mn-lt"/>
                <a:cs typeface="+mn-cs"/>
                <a:sym typeface="Wingdings" pitchFamily="-112" charset="2"/>
              </a:rPr>
              <a:t> [Miles]</a:t>
            </a:r>
            <a:endParaRPr lang="en-US" b="1" dirty="0">
              <a:latin typeface="+mn-lt"/>
              <a:cs typeface="+mn-cs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219700" y="2647950"/>
            <a:ext cx="3924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r>
              <a:rPr lang="en-US" sz="2000" dirty="0">
                <a:latin typeface="+mn-lt"/>
                <a:cs typeface="+mn-cs"/>
              </a:rPr>
              <a:t> Conditional </a:t>
            </a:r>
            <a:r>
              <a:rPr lang="en-US" sz="2000" dirty="0">
                <a:latin typeface="+mn-lt"/>
                <a:cs typeface="+mn-cs"/>
              </a:rPr>
              <a:t>FD (CFD)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600" dirty="0">
                <a:latin typeface="Georgia" pitchFamily="-112" charset="0"/>
                <a:cs typeface="+mn-cs"/>
              </a:rPr>
              <a:t>  </a:t>
            </a:r>
            <a:r>
              <a:rPr lang="en-US" sz="1600" dirty="0">
                <a:latin typeface="Georgia" pitchFamily="-112" charset="0"/>
                <a:cs typeface="+mn-cs"/>
                <a:sym typeface="Wingdings" pitchFamily="-112" charset="2"/>
              </a:rPr>
              <a:t>[Maher97,Bohannon</a:t>
            </a:r>
            <a:r>
              <a:rPr lang="en-US" sz="1600" baseline="30000" dirty="0">
                <a:latin typeface="Georgia" pitchFamily="-112" charset="0"/>
                <a:cs typeface="+mn-cs"/>
                <a:sym typeface="Wingdings" pitchFamily="-112" charset="2"/>
              </a:rPr>
              <a:t>+</a:t>
            </a:r>
            <a:r>
              <a:rPr lang="en-US" sz="1600" dirty="0">
                <a:latin typeface="Georgia" pitchFamily="-112" charset="0"/>
                <a:cs typeface="+mn-cs"/>
                <a:sym typeface="Wingdings" pitchFamily="-112" charset="2"/>
              </a:rPr>
              <a:t>07]</a:t>
            </a:r>
            <a:endParaRPr lang="en-US" sz="1600" dirty="0">
              <a:latin typeface="Georgia" pitchFamily="-112" charset="0"/>
              <a:cs typeface="+mn-cs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Courier New" pitchFamily="49" charset="0"/>
              <a:buChar char="o"/>
              <a:defRPr/>
            </a:pPr>
            <a:r>
              <a:rPr lang="en-US" b="1" dirty="0">
                <a:latin typeface="+mn-lt"/>
                <a:cs typeface="+mn-cs"/>
              </a:rPr>
              <a:t> [</a:t>
            </a:r>
            <a:r>
              <a:rPr lang="en-US" b="1" dirty="0">
                <a:latin typeface="+mn-lt"/>
                <a:cs typeface="+mn-cs"/>
              </a:rPr>
              <a:t>Status=‘</a:t>
            </a:r>
            <a:r>
              <a:rPr lang="en-US" b="1" dirty="0" err="1">
                <a:latin typeface="+mn-lt"/>
                <a:cs typeface="+mn-cs"/>
              </a:rPr>
              <a:t>Gold’,Seating</a:t>
            </a:r>
            <a:r>
              <a:rPr lang="en-US" b="1" dirty="0">
                <a:latin typeface="+mn-lt"/>
                <a:cs typeface="+mn-cs"/>
              </a:rPr>
              <a:t>] </a:t>
            </a:r>
            <a:r>
              <a:rPr lang="en-US" b="1" dirty="0">
                <a:latin typeface="+mn-lt"/>
                <a:cs typeface="+mn-cs"/>
                <a:sym typeface="Wingdings" pitchFamily="-112" charset="2"/>
              </a:rPr>
              <a:t> [Boarding</a:t>
            </a:r>
            <a:r>
              <a:rPr lang="en-US" b="1" dirty="0">
                <a:latin typeface="+mn-lt"/>
                <a:cs typeface="+mn-cs"/>
                <a:sym typeface="Wingdings" pitchFamily="-112" charset="2"/>
              </a:rPr>
              <a:t>]</a:t>
            </a:r>
          </a:p>
        </p:txBody>
      </p:sp>
      <p:sp>
        <p:nvSpPr>
          <p:cNvPr id="20" name="Rectangle 145"/>
          <p:cNvSpPr>
            <a:spLocks noChangeArrowheads="1"/>
          </p:cNvSpPr>
          <p:nvPr/>
        </p:nvSpPr>
        <p:spPr bwMode="auto">
          <a:xfrm>
            <a:off x="1331913" y="3141663"/>
            <a:ext cx="3816350" cy="928687"/>
          </a:xfrm>
          <a:prstGeom prst="rect">
            <a:avLst/>
          </a:prstGeom>
          <a:noFill/>
          <a:ln w="412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US"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073650"/>
            <a:ext cx="8753475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dirty="0">
                <a:sym typeface="Wingdings" pitchFamily="-112" charset="2"/>
              </a:rPr>
              <a:t>  Data cleaning tutorial [</a:t>
            </a:r>
            <a:r>
              <a:rPr lang="en-US" sz="2000" dirty="0" err="1">
                <a:sym typeface="Wingdings" pitchFamily="-112" charset="2"/>
              </a:rPr>
              <a:t>Fan,Geerts</a:t>
            </a:r>
            <a:r>
              <a:rPr lang="en-US" sz="2000" dirty="0">
                <a:sym typeface="Wingdings" pitchFamily="-112" charset="2"/>
              </a:rPr>
              <a:t> 08]</a:t>
            </a:r>
          </a:p>
          <a:p>
            <a:pPr marL="692150" lvl="1" indent="-347663">
              <a:spcBef>
                <a:spcPct val="20000"/>
              </a:spcBef>
              <a:buClr>
                <a:srgbClr val="669999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  <a:sym typeface="Wingdings" pitchFamily="-112" charset="2"/>
              </a:rPr>
              <a:t>Both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sym typeface="Wingdings" pitchFamily="-112" charset="2"/>
              </a:rPr>
              <a:t>FDs</a:t>
            </a:r>
            <a:r>
              <a:rPr lang="en-US" sz="2000" kern="0" dirty="0">
                <a:solidFill>
                  <a:srgbClr val="000000"/>
                </a:solidFill>
                <a:latin typeface="Arial"/>
                <a:sym typeface="Wingdings" pitchFamily="-112" charset="2"/>
              </a:rPr>
              <a:t> and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ＭＳ Ｐゴシック" pitchFamily="-111" charset="-128"/>
                <a:sym typeface="Wingdings" pitchFamily="-112" charset="2"/>
              </a:rPr>
              <a:t>CFDs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ＭＳ Ｐゴシック" pitchFamily="-111" charset="-128"/>
                <a:sym typeface="Wingdings" pitchFamily="-112" charset="2"/>
              </a:rPr>
              <a:t> are important for understanding &amp; managing data</a:t>
            </a:r>
            <a:endParaRPr lang="en-US" sz="2000" kern="0" dirty="0">
              <a:solidFill>
                <a:srgbClr val="000000"/>
              </a:solidFill>
              <a:latin typeface="Arial"/>
              <a:ea typeface="ＭＳ Ｐゴシック" pitchFamily="-111" charset="-128"/>
            </a:endParaRPr>
          </a:p>
          <a:p>
            <a:pPr marL="0" lvl="1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000" dirty="0">
                <a:sym typeface="Wingdings" pitchFamily="-112" charset="2"/>
              </a:rPr>
              <a:t>	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2000" dirty="0"/>
          </a:p>
          <a:p>
            <a:pPr>
              <a:defRPr/>
            </a:pPr>
            <a:endParaRPr lang="en-US" dirty="0"/>
          </a:p>
        </p:txBody>
      </p:sp>
      <p:sp>
        <p:nvSpPr>
          <p:cNvPr id="22" name="Rectangle 145"/>
          <p:cNvSpPr>
            <a:spLocks noChangeArrowheads="1"/>
          </p:cNvSpPr>
          <p:nvPr/>
        </p:nvSpPr>
        <p:spPr bwMode="auto">
          <a:xfrm>
            <a:off x="1341438" y="2852738"/>
            <a:ext cx="3806825" cy="28892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US">
              <a:latin typeface="Georgia" pitchFamily="18" charset="0"/>
            </a:endParaRPr>
          </a:p>
        </p:txBody>
      </p:sp>
      <p:sp>
        <p:nvSpPr>
          <p:cNvPr id="23" name="Rectangle 145"/>
          <p:cNvSpPr>
            <a:spLocks noChangeArrowheads="1"/>
          </p:cNvSpPr>
          <p:nvPr/>
        </p:nvSpPr>
        <p:spPr bwMode="auto">
          <a:xfrm>
            <a:off x="1331913" y="4076700"/>
            <a:ext cx="3816350" cy="28892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US">
              <a:latin typeface="Georgia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82975" y="606425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Discovery of CFDs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265738" y="2720975"/>
            <a:ext cx="35544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1600" b="1"/>
              <a:t> [Status,Seating] </a:t>
            </a:r>
            <a:r>
              <a:rPr lang="en-US" sz="1600" b="1">
                <a:sym typeface="Wingdings" pitchFamily="2" charset="2"/>
              </a:rPr>
              <a:t> [Boarding]</a:t>
            </a:r>
            <a:endParaRPr lang="en-CA" sz="1600"/>
          </a:p>
        </p:txBody>
      </p:sp>
      <p:sp>
        <p:nvSpPr>
          <p:cNvPr id="14" name="TextBox 13"/>
          <p:cNvSpPr txBox="1"/>
          <p:nvPr/>
        </p:nvSpPr>
        <p:spPr>
          <a:xfrm>
            <a:off x="250825" y="4652963"/>
            <a:ext cx="45370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 Rules may not hold over entire table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5364163" y="4005263"/>
            <a:ext cx="37798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SzPct val="90000"/>
              <a:buFont typeface="Courier New" pitchFamily="49" charset="0"/>
              <a:buChar char="o"/>
              <a:defRPr/>
            </a:pPr>
            <a:r>
              <a:rPr lang="en-US" b="1" dirty="0">
                <a:latin typeface="+mn-lt"/>
                <a:sym typeface="Wingdings" pitchFamily="-112" charset="2"/>
              </a:rPr>
              <a:t> [Boarding = ‘Priority’] </a:t>
            </a:r>
            <a:r>
              <a:rPr lang="en-US" b="1" dirty="0">
                <a:latin typeface="+mn-lt"/>
                <a:sym typeface="Wingdings" pitchFamily="2" charset="2"/>
              </a:rPr>
              <a:t> [Seating = ‘Preferred’]</a:t>
            </a:r>
            <a:r>
              <a:rPr lang="en-US" b="1" dirty="0">
                <a:latin typeface="+mn-lt"/>
                <a:sym typeface="Wingdings" pitchFamily="-112" charset="2"/>
              </a:rPr>
              <a:t>  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BC67BCE-BCD9-4E04-821B-D935EB0363F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9" grpId="0" autoUpdateAnimBg="0"/>
      <p:bldP spid="20" grpId="0" animBg="1"/>
      <p:bldP spid="21" grpId="0"/>
      <p:bldP spid="22" grpId="0" animBg="1" autoUpdateAnimBg="0"/>
      <p:bldP spid="22" grpId="2" animBg="1"/>
      <p:bldP spid="23" grpId="0" animBg="1" autoUpdateAnimBg="0"/>
      <p:bldP spid="23" grpId="2" animBg="1"/>
      <p:bldP spid="24" grpId="0"/>
      <p:bldP spid="25" grpId="0"/>
      <p:bldP spid="25" grpId="1"/>
      <p:bldP spid="1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175" cy="990600"/>
          </a:xfrm>
        </p:spPr>
        <p:txBody>
          <a:bodyPr/>
          <a:lstStyle/>
          <a:p>
            <a:r>
              <a:rPr lang="en-CA" sz="3400" smtClean="0"/>
              <a:t>Algorithmic Framework: Attribute Partitions </a:t>
            </a:r>
            <a:r>
              <a:rPr lang="en-US" sz="1600" smtClean="0"/>
              <a:t>[HKPT98]</a:t>
            </a:r>
            <a:endParaRPr lang="en-CA" sz="1600" smtClean="0"/>
          </a:p>
        </p:txBody>
      </p:sp>
      <p:sp>
        <p:nvSpPr>
          <p:cNvPr id="4198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22" name="Content Placeholder 2"/>
          <p:cNvSpPr>
            <a:spLocks noGrp="1"/>
          </p:cNvSpPr>
          <p:nvPr>
            <p:ph idx="4294967295"/>
          </p:nvPr>
        </p:nvSpPr>
        <p:spPr>
          <a:xfrm>
            <a:off x="3665538" y="1793875"/>
            <a:ext cx="5478462" cy="2571750"/>
          </a:xfrm>
        </p:spPr>
        <p:txBody>
          <a:bodyPr/>
          <a:lstStyle/>
          <a:p>
            <a:pPr eaLnBrk="1" hangingPunct="1"/>
            <a:r>
              <a:rPr lang="el-GR" sz="2400" smtClean="0"/>
              <a:t>Π</a:t>
            </a:r>
            <a:r>
              <a:rPr lang="en-US" sz="1400" smtClean="0"/>
              <a:t>A</a:t>
            </a:r>
            <a:r>
              <a:rPr lang="en-US" sz="2000" smtClean="0"/>
              <a:t>   = {(1,2,3,5,12), (4,6,9,10), (7,8,11)}</a:t>
            </a:r>
          </a:p>
          <a:p>
            <a:pPr eaLnBrk="1" hangingPunct="1">
              <a:buFont typeface="Georgia" pitchFamily="18" charset="0"/>
              <a:buNone/>
            </a:pPr>
            <a:endParaRPr lang="en-US" sz="2000" smtClean="0"/>
          </a:p>
          <a:p>
            <a:pPr eaLnBrk="1" hangingPunct="1"/>
            <a:r>
              <a:rPr lang="el-GR" sz="2400" smtClean="0"/>
              <a:t>Π</a:t>
            </a:r>
            <a:r>
              <a:rPr lang="en-US" sz="1200" smtClean="0"/>
              <a:t>AB  </a:t>
            </a:r>
            <a:r>
              <a:rPr lang="en-US" sz="2400" smtClean="0"/>
              <a:t>= </a:t>
            </a:r>
            <a:r>
              <a:rPr lang="en-US" sz="2000" smtClean="0"/>
              <a:t>{(1,2),(3,5),(4,6,10),(7,8,11),(9),(12)}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el-GR" sz="2400" smtClean="0"/>
              <a:t>Π</a:t>
            </a:r>
            <a:r>
              <a:rPr lang="en-US" sz="1200" smtClean="0"/>
              <a:t>ABC</a:t>
            </a:r>
            <a:r>
              <a:rPr lang="en-US" sz="2400" smtClean="0"/>
              <a:t>= </a:t>
            </a:r>
            <a:r>
              <a:rPr lang="en-US" sz="2000" smtClean="0"/>
              <a:t>{(1,2),(3,5),(4,6,10),(7,8,11),(9),(12)}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5167313" y="2414588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0000"/>
            </a:pPr>
            <a:r>
              <a:rPr lang="en-US" sz="1400" b="1">
                <a:solidFill>
                  <a:srgbClr val="006600"/>
                </a:solidFill>
              </a:rPr>
              <a:t>Voice</a:t>
            </a:r>
          </a:p>
        </p:txBody>
      </p:sp>
      <p:sp>
        <p:nvSpPr>
          <p:cNvPr id="24" name="Line 63"/>
          <p:cNvSpPr>
            <a:spLocks noChangeShapeType="1"/>
          </p:cNvSpPr>
          <p:nvPr/>
        </p:nvSpPr>
        <p:spPr bwMode="auto">
          <a:xfrm>
            <a:off x="5508625" y="22050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6411913" y="2414588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0000"/>
            </a:pPr>
            <a:r>
              <a:rPr lang="en-US" sz="1400" b="1">
                <a:solidFill>
                  <a:srgbClr val="006600"/>
                </a:solidFill>
              </a:rPr>
              <a:t>Data</a:t>
            </a:r>
          </a:p>
        </p:txBody>
      </p:sp>
      <p:sp>
        <p:nvSpPr>
          <p:cNvPr id="26" name="Line 63"/>
          <p:cNvSpPr>
            <a:spLocks noChangeShapeType="1"/>
          </p:cNvSpPr>
          <p:nvPr/>
        </p:nvSpPr>
        <p:spPr bwMode="auto">
          <a:xfrm>
            <a:off x="6750050" y="22225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62"/>
          <p:cNvSpPr txBox="1">
            <a:spLocks noChangeArrowheads="1"/>
          </p:cNvSpPr>
          <p:nvPr/>
        </p:nvSpPr>
        <p:spPr bwMode="auto">
          <a:xfrm>
            <a:off x="7535863" y="2409825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0000"/>
            </a:pPr>
            <a:r>
              <a:rPr lang="en-US" sz="1400" b="1">
                <a:solidFill>
                  <a:srgbClr val="006600"/>
                </a:solidFill>
              </a:rPr>
              <a:t>Phone</a:t>
            </a: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812088" y="22050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TextBox 20"/>
          <p:cNvSpPr txBox="1">
            <a:spLocks noChangeArrowheads="1"/>
          </p:cNvSpPr>
          <p:nvPr/>
        </p:nvSpPr>
        <p:spPr bwMode="auto">
          <a:xfrm>
            <a:off x="3429000" y="4214813"/>
            <a:ext cx="535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CA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419475" y="3810000"/>
            <a:ext cx="56546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  <a:defRPr/>
            </a:pPr>
            <a:endParaRPr lang="en-US" sz="3200" dirty="0">
              <a:latin typeface="Georgia" pitchFamily="-60" charset="0"/>
            </a:endParaRPr>
          </a:p>
          <a:p>
            <a:pPr marL="365125" indent="-255588">
              <a:spcBef>
                <a:spcPct val="20000"/>
              </a:spcBef>
              <a:buClr>
                <a:srgbClr val="A04DA3"/>
              </a:buClr>
              <a:buSzPct val="70000"/>
              <a:buFont typeface="Wingdings" pitchFamily="2" charset="2"/>
              <a:buChar char="q"/>
              <a:defRPr/>
            </a:pPr>
            <a:r>
              <a:rPr lang="el-GR" sz="2000" dirty="0">
                <a:latin typeface="+mn-lt"/>
              </a:rPr>
              <a:t>Π</a:t>
            </a:r>
            <a:r>
              <a:rPr lang="en-US" sz="2000" baseline="-25000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refines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Π</a:t>
            </a:r>
            <a:r>
              <a:rPr lang="en-US" sz="2000" baseline="-25000" dirty="0">
                <a:latin typeface="+mn-lt"/>
              </a:rPr>
              <a:t>XY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if every class in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/>
              <a:t>Π</a:t>
            </a:r>
            <a:r>
              <a:rPr lang="en-US" sz="2000" baseline="-25000" dirty="0"/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is a subset of some class in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/>
              <a:t>Π</a:t>
            </a:r>
            <a:r>
              <a:rPr lang="en-US" sz="2000" baseline="-25000" dirty="0"/>
              <a:t>XY</a:t>
            </a:r>
            <a:endParaRPr lang="en-US" sz="2000" dirty="0">
              <a:latin typeface="+mn-lt"/>
            </a:endParaRPr>
          </a:p>
          <a:p>
            <a:pPr marL="365125" indent="-255588">
              <a:spcBef>
                <a:spcPct val="20000"/>
              </a:spcBef>
              <a:buClr>
                <a:srgbClr val="A04DA3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  <a:sym typeface="Wingdings" pitchFamily="-60" charset="2"/>
              </a:rPr>
              <a:t></a:t>
            </a:r>
            <a:r>
              <a:rPr lang="en-US" sz="2000" dirty="0">
                <a:latin typeface="+mn-lt"/>
                <a:sym typeface="Wingdings" pitchFamily="-60" charset="2"/>
              </a:rPr>
              <a:t> Y </a:t>
            </a:r>
            <a:r>
              <a:rPr lang="en-US" sz="2000" dirty="0">
                <a:latin typeface="+mn-lt"/>
                <a:sym typeface="Wingdings" pitchFamily="-60" charset="2"/>
              </a:rPr>
              <a:t>is an FD </a:t>
            </a:r>
            <a:r>
              <a:rPr lang="en-US" sz="2000" dirty="0" err="1">
                <a:latin typeface="+mn-lt"/>
                <a:sym typeface="Wingdings" pitchFamily="-60" charset="2"/>
              </a:rPr>
              <a:t>iff</a:t>
            </a:r>
            <a:r>
              <a:rPr lang="en-US" sz="2000" dirty="0">
                <a:latin typeface="+mn-lt"/>
                <a:sym typeface="Wingdings" pitchFamily="-60" charset="2"/>
              </a:rPr>
              <a:t>  </a:t>
            </a:r>
            <a:r>
              <a:rPr lang="el-GR" sz="2000" dirty="0">
                <a:latin typeface="+mn-lt"/>
              </a:rPr>
              <a:t>Π</a:t>
            </a:r>
            <a:r>
              <a:rPr lang="en-US" sz="2000" baseline="-25000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refines </a:t>
            </a:r>
            <a:r>
              <a:rPr lang="el-GR" sz="2000" dirty="0">
                <a:latin typeface="+mn-lt"/>
              </a:rPr>
              <a:t>Π</a:t>
            </a:r>
            <a:r>
              <a:rPr lang="en-US" sz="2000" baseline="-25000" dirty="0">
                <a:latin typeface="+mn-lt"/>
              </a:rPr>
              <a:t>XY</a:t>
            </a:r>
          </a:p>
          <a:p>
            <a:pPr marL="822325" lvl="1" indent="-255588">
              <a:spcBef>
                <a:spcPct val="20000"/>
              </a:spcBef>
              <a:buClr>
                <a:srgbClr val="A04DA3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Here AB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  <a:latin typeface="+mn-lt"/>
                <a:sym typeface="Wingdings"/>
              </a:rPr>
              <a:t>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+mn-lt"/>
                <a:sym typeface="Wingdings"/>
              </a:rPr>
              <a:t> C</a:t>
            </a:r>
            <a:endParaRPr lang="en-US" sz="20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65125" indent="-255588">
              <a:spcBef>
                <a:spcPct val="20000"/>
              </a:spcBef>
              <a:buClr>
                <a:srgbClr val="A04DA3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dirty="0" err="1">
                <a:latin typeface="+mn-lt"/>
              </a:rPr>
              <a:t>CFDs</a:t>
            </a:r>
            <a:r>
              <a:rPr lang="en-US" sz="2000" dirty="0">
                <a:latin typeface="+mn-lt"/>
              </a:rPr>
              <a:t>: is there a condition</a:t>
            </a:r>
            <a:r>
              <a:rPr lang="en-US" sz="2000" dirty="0">
                <a:latin typeface="+mn-lt"/>
              </a:rPr>
              <a:t> defining a </a:t>
            </a:r>
            <a:r>
              <a:rPr lang="en-US" sz="2000" b="1" dirty="0">
                <a:latin typeface="+mn-lt"/>
              </a:rPr>
              <a:t>subset</a:t>
            </a:r>
            <a:r>
              <a:rPr lang="en-US" sz="2000" dirty="0">
                <a:latin typeface="+mn-lt"/>
              </a:rPr>
              <a:t> of classes in </a:t>
            </a:r>
            <a:r>
              <a:rPr lang="el-GR" sz="2000" dirty="0">
                <a:latin typeface="+mn-lt"/>
              </a:rPr>
              <a:t>Π</a:t>
            </a:r>
            <a:r>
              <a:rPr lang="en-US" sz="2000" baseline="-25000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refines </a:t>
            </a:r>
            <a:r>
              <a:rPr lang="el-GR" sz="2000" dirty="0">
                <a:latin typeface="+mn-lt"/>
              </a:rPr>
              <a:t>Π</a:t>
            </a:r>
            <a:r>
              <a:rPr lang="en-US" sz="2000" baseline="-25000" dirty="0">
                <a:latin typeface="+mn-lt"/>
              </a:rPr>
              <a:t>XY</a:t>
            </a:r>
            <a:r>
              <a:rPr lang="en-US" sz="2000" dirty="0">
                <a:latin typeface="+mn-lt"/>
              </a:rPr>
              <a:t>?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0" y="1744663"/>
          <a:ext cx="3473450" cy="4443412"/>
        </p:xfrm>
        <a:graphic>
          <a:graphicData uri="http://schemas.openxmlformats.org/drawingml/2006/table">
            <a:tbl>
              <a:tblPr/>
              <a:tblGrid>
                <a:gridCol w="506135"/>
                <a:gridCol w="787533"/>
                <a:gridCol w="1176154"/>
                <a:gridCol w="10033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tid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Unlim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Unlim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CorpVoice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CorpVoice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9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grpSp>
        <p:nvGrpSpPr>
          <p:cNvPr id="32" name="Group 26"/>
          <p:cNvGrpSpPr>
            <a:grpSpLocks/>
          </p:cNvGrpSpPr>
          <p:nvPr/>
        </p:nvGrpSpPr>
        <p:grpSpPr bwMode="auto">
          <a:xfrm>
            <a:off x="4140200" y="3068638"/>
            <a:ext cx="3028950" cy="549275"/>
            <a:chOff x="4203500" y="2679701"/>
            <a:chExt cx="3029150" cy="549076"/>
          </a:xfrm>
        </p:grpSpPr>
        <p:grpSp>
          <p:nvGrpSpPr>
            <p:cNvPr id="42080" name="Group 25"/>
            <p:cNvGrpSpPr>
              <a:grpSpLocks/>
            </p:cNvGrpSpPr>
            <p:nvPr/>
          </p:nvGrpSpPr>
          <p:grpSpPr bwMode="auto">
            <a:xfrm>
              <a:off x="4203500" y="2695575"/>
              <a:ext cx="3029150" cy="533202"/>
              <a:chOff x="4203500" y="2695575"/>
              <a:chExt cx="3029150" cy="533202"/>
            </a:xfrm>
          </p:grpSpPr>
          <p:sp>
            <p:nvSpPr>
              <p:cNvPr id="42082" name="Text Box 66"/>
              <p:cNvSpPr txBox="1">
                <a:spLocks noChangeArrowheads="1"/>
              </p:cNvSpPr>
              <p:nvPr/>
            </p:nvSpPr>
            <p:spPr bwMode="auto">
              <a:xfrm>
                <a:off x="4203500" y="2921000"/>
                <a:ext cx="13845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tx2"/>
                  </a:buClr>
                  <a:buSzPct val="70000"/>
                </a:pPr>
                <a:r>
                  <a:rPr lang="en-US" sz="1400" b="1">
                    <a:solidFill>
                      <a:srgbClr val="006600"/>
                    </a:solidFill>
                  </a:rPr>
                  <a:t>(Voice,Unlim)</a:t>
                </a:r>
              </a:p>
            </p:txBody>
          </p:sp>
          <p:sp>
            <p:nvSpPr>
              <p:cNvPr id="42083" name="Text Box 68"/>
              <p:cNvSpPr txBox="1">
                <a:spLocks noChangeArrowheads="1"/>
              </p:cNvSpPr>
              <p:nvPr/>
            </p:nvSpPr>
            <p:spPr bwMode="auto">
              <a:xfrm>
                <a:off x="5397500" y="2921000"/>
                <a:ext cx="18351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tx2"/>
                  </a:buClr>
                  <a:buSzPct val="70000"/>
                </a:pPr>
                <a:r>
                  <a:rPr lang="en-US" sz="1400" b="1">
                    <a:solidFill>
                      <a:srgbClr val="006600"/>
                    </a:solidFill>
                  </a:rPr>
                  <a:t>(Voice,CorpVoice)</a:t>
                </a:r>
              </a:p>
            </p:txBody>
          </p:sp>
          <p:sp>
            <p:nvSpPr>
              <p:cNvPr id="42084" name="Line 63"/>
              <p:cNvSpPr>
                <a:spLocks noChangeShapeType="1"/>
              </p:cNvSpPr>
              <p:nvPr/>
            </p:nvSpPr>
            <p:spPr bwMode="auto">
              <a:xfrm>
                <a:off x="4946650" y="2695575"/>
                <a:ext cx="0" cy="217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81" name="Line 63"/>
            <p:cNvSpPr>
              <a:spLocks noChangeShapeType="1"/>
            </p:cNvSpPr>
            <p:nvPr/>
          </p:nvSpPr>
          <p:spPr bwMode="auto">
            <a:xfrm>
              <a:off x="5643660" y="2679701"/>
              <a:ext cx="12700" cy="27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19113" y="1743075"/>
          <a:ext cx="2973387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779"/>
                <a:gridCol w="1039136"/>
                <a:gridCol w="9909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Region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2F4A653-7F0B-4D6B-8A4F-C784CF7F92B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23" grpId="0" uiExpand="1"/>
      <p:bldP spid="24" grpId="0" animBg="1"/>
      <p:bldP spid="25" grpId="0" uiExpand="1"/>
      <p:bldP spid="26" grpId="0" animBg="1"/>
      <p:bldP spid="27" grpId="0" uiExpand="1"/>
      <p:bldP spid="28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smtClean="0"/>
              <a:t>Generating Candidate CFDs</a:t>
            </a:r>
            <a:endParaRPr lang="en-US" smtClean="0"/>
          </a:p>
        </p:txBody>
      </p:sp>
      <p:sp>
        <p:nvSpPr>
          <p:cNvPr id="430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43011" name="Text Box 19"/>
          <p:cNvSpPr txBox="1">
            <a:spLocks noChangeArrowheads="1"/>
          </p:cNvSpPr>
          <p:nvPr/>
        </p:nvSpPr>
        <p:spPr bwMode="auto">
          <a:xfrm>
            <a:off x="6281738" y="3487738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ABCD</a:t>
            </a:r>
          </a:p>
        </p:txBody>
      </p:sp>
      <p:grpSp>
        <p:nvGrpSpPr>
          <p:cNvPr id="43012" name="Group 76"/>
          <p:cNvGrpSpPr>
            <a:grpSpLocks/>
          </p:cNvGrpSpPr>
          <p:nvPr/>
        </p:nvGrpSpPr>
        <p:grpSpPr bwMode="auto">
          <a:xfrm>
            <a:off x="4700588" y="2024063"/>
            <a:ext cx="3900487" cy="1463675"/>
            <a:chOff x="4643438" y="1292225"/>
            <a:chExt cx="3900487" cy="1463675"/>
          </a:xfrm>
        </p:grpSpPr>
        <p:sp>
          <p:nvSpPr>
            <p:cNvPr id="43104" name="Text Box 5"/>
            <p:cNvSpPr txBox="1">
              <a:spLocks noChangeArrowheads="1"/>
            </p:cNvSpPr>
            <p:nvPr/>
          </p:nvSpPr>
          <p:spPr bwMode="auto">
            <a:xfrm>
              <a:off x="5072063" y="1292225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A</a:t>
              </a:r>
            </a:p>
          </p:txBody>
        </p:sp>
        <p:sp>
          <p:nvSpPr>
            <p:cNvPr id="43105" name="Text Box 6"/>
            <p:cNvSpPr txBox="1">
              <a:spLocks noChangeArrowheads="1"/>
            </p:cNvSpPr>
            <p:nvPr/>
          </p:nvSpPr>
          <p:spPr bwMode="auto">
            <a:xfrm>
              <a:off x="5900738" y="1292225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B</a:t>
              </a:r>
            </a:p>
          </p:txBody>
        </p:sp>
        <p:sp>
          <p:nvSpPr>
            <p:cNvPr id="43106" name="Text Box 7"/>
            <p:cNvSpPr txBox="1">
              <a:spLocks noChangeArrowheads="1"/>
            </p:cNvSpPr>
            <p:nvPr/>
          </p:nvSpPr>
          <p:spPr bwMode="auto">
            <a:xfrm>
              <a:off x="6615113" y="1292225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C</a:t>
              </a:r>
            </a:p>
          </p:txBody>
        </p:sp>
        <p:sp>
          <p:nvSpPr>
            <p:cNvPr id="43107" name="Text Box 8"/>
            <p:cNvSpPr txBox="1">
              <a:spLocks noChangeArrowheads="1"/>
            </p:cNvSpPr>
            <p:nvPr/>
          </p:nvSpPr>
          <p:spPr bwMode="auto">
            <a:xfrm>
              <a:off x="7286625" y="1292225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D</a:t>
              </a:r>
            </a:p>
          </p:txBody>
        </p:sp>
        <p:sp>
          <p:nvSpPr>
            <p:cNvPr id="43108" name="Text Box 9"/>
            <p:cNvSpPr txBox="1">
              <a:spLocks noChangeArrowheads="1"/>
            </p:cNvSpPr>
            <p:nvPr/>
          </p:nvSpPr>
          <p:spPr bwMode="auto">
            <a:xfrm>
              <a:off x="5329238" y="1792288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AC</a:t>
              </a:r>
            </a:p>
          </p:txBody>
        </p:sp>
        <p:sp>
          <p:nvSpPr>
            <p:cNvPr id="43109" name="Text Box 10"/>
            <p:cNvSpPr txBox="1">
              <a:spLocks noChangeArrowheads="1"/>
            </p:cNvSpPr>
            <p:nvPr/>
          </p:nvSpPr>
          <p:spPr bwMode="auto">
            <a:xfrm>
              <a:off x="5929313" y="1792288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AD</a:t>
              </a:r>
            </a:p>
          </p:txBody>
        </p:sp>
        <p:sp>
          <p:nvSpPr>
            <p:cNvPr id="43110" name="Text Box 11"/>
            <p:cNvSpPr txBox="1">
              <a:spLocks noChangeArrowheads="1"/>
            </p:cNvSpPr>
            <p:nvPr/>
          </p:nvSpPr>
          <p:spPr bwMode="auto">
            <a:xfrm>
              <a:off x="6572250" y="1800225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BC</a:t>
              </a:r>
            </a:p>
          </p:txBody>
        </p:sp>
        <p:sp>
          <p:nvSpPr>
            <p:cNvPr id="43111" name="Text Box 12"/>
            <p:cNvSpPr txBox="1">
              <a:spLocks noChangeArrowheads="1"/>
            </p:cNvSpPr>
            <p:nvPr/>
          </p:nvSpPr>
          <p:spPr bwMode="auto">
            <a:xfrm>
              <a:off x="7153275" y="1800225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BD</a:t>
              </a:r>
            </a:p>
          </p:txBody>
        </p:sp>
        <p:sp>
          <p:nvSpPr>
            <p:cNvPr id="43112" name="Text Box 13"/>
            <p:cNvSpPr txBox="1">
              <a:spLocks noChangeArrowheads="1"/>
            </p:cNvSpPr>
            <p:nvPr/>
          </p:nvSpPr>
          <p:spPr bwMode="auto">
            <a:xfrm>
              <a:off x="7858125" y="1787525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CD</a:t>
              </a:r>
            </a:p>
          </p:txBody>
        </p:sp>
        <p:sp>
          <p:nvSpPr>
            <p:cNvPr id="43113" name="Text Box 14"/>
            <p:cNvSpPr txBox="1">
              <a:spLocks noChangeArrowheads="1"/>
            </p:cNvSpPr>
            <p:nvPr/>
          </p:nvSpPr>
          <p:spPr bwMode="auto">
            <a:xfrm>
              <a:off x="4643438" y="1792288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AB</a:t>
              </a:r>
            </a:p>
          </p:txBody>
        </p:sp>
        <p:sp>
          <p:nvSpPr>
            <p:cNvPr id="43114" name="Text Box 15"/>
            <p:cNvSpPr txBox="1">
              <a:spLocks noChangeArrowheads="1"/>
            </p:cNvSpPr>
            <p:nvPr/>
          </p:nvSpPr>
          <p:spPr bwMode="auto">
            <a:xfrm>
              <a:off x="4972050" y="2292350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ABC</a:t>
              </a:r>
            </a:p>
          </p:txBody>
        </p:sp>
        <p:sp>
          <p:nvSpPr>
            <p:cNvPr id="43115" name="Text Box 16"/>
            <p:cNvSpPr txBox="1">
              <a:spLocks noChangeArrowheads="1"/>
            </p:cNvSpPr>
            <p:nvPr/>
          </p:nvSpPr>
          <p:spPr bwMode="auto">
            <a:xfrm>
              <a:off x="5900738" y="2292350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ABD</a:t>
              </a:r>
            </a:p>
          </p:txBody>
        </p:sp>
        <p:sp>
          <p:nvSpPr>
            <p:cNvPr id="43116" name="Text Box 17"/>
            <p:cNvSpPr txBox="1">
              <a:spLocks noChangeArrowheads="1"/>
            </p:cNvSpPr>
            <p:nvPr/>
          </p:nvSpPr>
          <p:spPr bwMode="auto">
            <a:xfrm>
              <a:off x="6686550" y="2292350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ACD</a:t>
              </a:r>
            </a:p>
          </p:txBody>
        </p:sp>
        <p:sp>
          <p:nvSpPr>
            <p:cNvPr id="43117" name="Text Box 18"/>
            <p:cNvSpPr txBox="1">
              <a:spLocks noChangeArrowheads="1"/>
            </p:cNvSpPr>
            <p:nvPr/>
          </p:nvSpPr>
          <p:spPr bwMode="auto">
            <a:xfrm>
              <a:off x="7543800" y="2292350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BCD</a:t>
              </a:r>
            </a:p>
          </p:txBody>
        </p:sp>
        <p:cxnSp>
          <p:nvCxnSpPr>
            <p:cNvPr id="72" name="Straight Arrow Connector 71"/>
            <p:cNvCxnSpPr>
              <a:stCxn id="43104" idx="2"/>
            </p:cNvCxnSpPr>
            <p:nvPr/>
          </p:nvCxnSpPr>
          <p:spPr>
            <a:xfrm rot="5400000">
              <a:off x="5088732" y="1494631"/>
              <a:ext cx="223837" cy="428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19" name="Straight Arrow Connector 77"/>
            <p:cNvCxnSpPr>
              <a:cxnSpLocks noChangeShapeType="1"/>
              <a:stCxn id="43104" idx="2"/>
              <a:endCxn id="43108" idx="0"/>
            </p:cNvCxnSpPr>
            <p:nvPr/>
          </p:nvCxnSpPr>
          <p:spPr bwMode="auto">
            <a:xfrm>
              <a:off x="5414963" y="1597025"/>
              <a:ext cx="257175" cy="19526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20" name="Straight Arrow Connector 79"/>
            <p:cNvCxnSpPr>
              <a:cxnSpLocks noChangeShapeType="1"/>
              <a:stCxn id="43104" idx="2"/>
              <a:endCxn id="43109" idx="0"/>
            </p:cNvCxnSpPr>
            <p:nvPr/>
          </p:nvCxnSpPr>
          <p:spPr bwMode="auto">
            <a:xfrm>
              <a:off x="5414963" y="1597025"/>
              <a:ext cx="857250" cy="19526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75" name="Straight Arrow Connector 74"/>
            <p:cNvCxnSpPr>
              <a:stCxn id="43105" idx="2"/>
            </p:cNvCxnSpPr>
            <p:nvPr/>
          </p:nvCxnSpPr>
          <p:spPr>
            <a:xfrm rot="5400000">
              <a:off x="5531644" y="1180306"/>
              <a:ext cx="295275" cy="1128713"/>
            </a:xfrm>
            <a:prstGeom prst="straightConnector1">
              <a:avLst/>
            </a:prstGeom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22" name="Straight Arrow Connector 83"/>
            <p:cNvCxnSpPr>
              <a:cxnSpLocks noChangeShapeType="1"/>
              <a:stCxn id="43105" idx="2"/>
              <a:endCxn id="43110" idx="0"/>
            </p:cNvCxnSpPr>
            <p:nvPr/>
          </p:nvCxnSpPr>
          <p:spPr bwMode="auto">
            <a:xfrm>
              <a:off x="6243638" y="1597025"/>
              <a:ext cx="671512" cy="203200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23" name="Straight Arrow Connector 85"/>
            <p:cNvCxnSpPr>
              <a:cxnSpLocks noChangeShapeType="1"/>
              <a:stCxn id="43105" idx="2"/>
              <a:endCxn id="43111" idx="0"/>
            </p:cNvCxnSpPr>
            <p:nvPr/>
          </p:nvCxnSpPr>
          <p:spPr bwMode="auto">
            <a:xfrm>
              <a:off x="6243638" y="1597025"/>
              <a:ext cx="1252537" cy="203200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78" name="Straight Arrow Connector 77"/>
            <p:cNvCxnSpPr>
              <a:stCxn id="43106" idx="2"/>
            </p:cNvCxnSpPr>
            <p:nvPr/>
          </p:nvCxnSpPr>
          <p:spPr>
            <a:xfrm rot="5400000">
              <a:off x="6281738" y="1144587"/>
              <a:ext cx="223837" cy="11287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25" name="Straight Arrow Connector 89"/>
            <p:cNvCxnSpPr>
              <a:cxnSpLocks noChangeShapeType="1"/>
              <a:stCxn id="43106" idx="2"/>
              <a:endCxn id="43110" idx="0"/>
            </p:cNvCxnSpPr>
            <p:nvPr/>
          </p:nvCxnSpPr>
          <p:spPr bwMode="auto">
            <a:xfrm flipH="1">
              <a:off x="6915150" y="1597025"/>
              <a:ext cx="42863" cy="203200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80" name="Straight Arrow Connector 79"/>
            <p:cNvCxnSpPr>
              <a:stCxn id="43106" idx="2"/>
            </p:cNvCxnSpPr>
            <p:nvPr/>
          </p:nvCxnSpPr>
          <p:spPr>
            <a:xfrm rot="16200000" flipH="1">
              <a:off x="7424738" y="1130300"/>
              <a:ext cx="223837" cy="11572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43107" idx="2"/>
            </p:cNvCxnSpPr>
            <p:nvPr/>
          </p:nvCxnSpPr>
          <p:spPr>
            <a:xfrm rot="5400000">
              <a:off x="6903244" y="1094581"/>
              <a:ext cx="223837" cy="1228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28" name="Straight Arrow Connector 95"/>
            <p:cNvCxnSpPr>
              <a:cxnSpLocks noChangeShapeType="1"/>
              <a:stCxn id="43107" idx="2"/>
              <a:endCxn id="43111" idx="0"/>
            </p:cNvCxnSpPr>
            <p:nvPr/>
          </p:nvCxnSpPr>
          <p:spPr bwMode="auto">
            <a:xfrm flipH="1">
              <a:off x="7496175" y="1597025"/>
              <a:ext cx="133350" cy="203200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83" name="Straight Arrow Connector 82"/>
            <p:cNvCxnSpPr>
              <a:stCxn id="43107" idx="2"/>
            </p:cNvCxnSpPr>
            <p:nvPr/>
          </p:nvCxnSpPr>
          <p:spPr>
            <a:xfrm rot="16200000" flipH="1">
              <a:off x="7760494" y="1466056"/>
              <a:ext cx="223837" cy="485775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43113" idx="2"/>
            </p:cNvCxnSpPr>
            <p:nvPr/>
          </p:nvCxnSpPr>
          <p:spPr>
            <a:xfrm rot="16200000" flipH="1">
              <a:off x="4974432" y="2108993"/>
              <a:ext cx="223838" cy="2000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31" name="Straight Arrow Connector 101"/>
            <p:cNvCxnSpPr>
              <a:cxnSpLocks noChangeShapeType="1"/>
              <a:stCxn id="43113" idx="2"/>
              <a:endCxn id="43115" idx="0"/>
            </p:cNvCxnSpPr>
            <p:nvPr/>
          </p:nvCxnSpPr>
          <p:spPr bwMode="auto">
            <a:xfrm>
              <a:off x="4986338" y="2097088"/>
              <a:ext cx="1257300" cy="19526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32" name="Straight Arrow Connector 109"/>
            <p:cNvCxnSpPr>
              <a:cxnSpLocks noChangeShapeType="1"/>
              <a:stCxn id="43108" idx="2"/>
              <a:endCxn id="43114" idx="0"/>
            </p:cNvCxnSpPr>
            <p:nvPr/>
          </p:nvCxnSpPr>
          <p:spPr bwMode="auto">
            <a:xfrm flipH="1">
              <a:off x="5314950" y="2097088"/>
              <a:ext cx="357188" cy="19526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33" name="Straight Arrow Connector 111"/>
            <p:cNvCxnSpPr>
              <a:cxnSpLocks noChangeShapeType="1"/>
              <a:stCxn id="43108" idx="2"/>
              <a:endCxn id="43116" idx="0"/>
            </p:cNvCxnSpPr>
            <p:nvPr/>
          </p:nvCxnSpPr>
          <p:spPr bwMode="auto">
            <a:xfrm>
              <a:off x="5672138" y="2097088"/>
              <a:ext cx="1357312" cy="19526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34" name="Straight Arrow Connector 113"/>
            <p:cNvCxnSpPr>
              <a:cxnSpLocks noChangeShapeType="1"/>
              <a:stCxn id="43109" idx="2"/>
              <a:endCxn id="43115" idx="0"/>
            </p:cNvCxnSpPr>
            <p:nvPr/>
          </p:nvCxnSpPr>
          <p:spPr bwMode="auto">
            <a:xfrm flipH="1">
              <a:off x="6243638" y="2097088"/>
              <a:ext cx="28575" cy="19526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35" name="Straight Arrow Connector 115"/>
            <p:cNvCxnSpPr>
              <a:cxnSpLocks noChangeShapeType="1"/>
              <a:stCxn id="43109" idx="2"/>
              <a:endCxn id="43116" idx="0"/>
            </p:cNvCxnSpPr>
            <p:nvPr/>
          </p:nvCxnSpPr>
          <p:spPr bwMode="auto">
            <a:xfrm>
              <a:off x="6272213" y="2097088"/>
              <a:ext cx="757237" cy="19526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90" name="Straight Arrow Connector 89"/>
            <p:cNvCxnSpPr>
              <a:stCxn id="43110" idx="2"/>
            </p:cNvCxnSpPr>
            <p:nvPr/>
          </p:nvCxnSpPr>
          <p:spPr>
            <a:xfrm rot="5400000">
              <a:off x="6086476" y="1490662"/>
              <a:ext cx="214312" cy="1443037"/>
            </a:xfrm>
            <a:prstGeom prst="straightConnector1">
              <a:avLst/>
            </a:prstGeom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37" name="Straight Arrow Connector 119"/>
            <p:cNvCxnSpPr>
              <a:cxnSpLocks noChangeShapeType="1"/>
              <a:stCxn id="43110" idx="2"/>
              <a:endCxn id="43117" idx="0"/>
            </p:cNvCxnSpPr>
            <p:nvPr/>
          </p:nvCxnSpPr>
          <p:spPr bwMode="auto">
            <a:xfrm>
              <a:off x="6915150" y="2105025"/>
              <a:ext cx="971550" cy="187325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38" name="Straight Arrow Connector 121"/>
            <p:cNvCxnSpPr>
              <a:cxnSpLocks noChangeShapeType="1"/>
              <a:stCxn id="43111" idx="2"/>
              <a:endCxn id="43115" idx="0"/>
            </p:cNvCxnSpPr>
            <p:nvPr/>
          </p:nvCxnSpPr>
          <p:spPr bwMode="auto">
            <a:xfrm flipH="1">
              <a:off x="6243638" y="2105025"/>
              <a:ext cx="1252537" cy="187325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39" name="Straight Arrow Connector 123"/>
            <p:cNvCxnSpPr>
              <a:cxnSpLocks noChangeShapeType="1"/>
              <a:stCxn id="43111" idx="2"/>
              <a:endCxn id="43117" idx="0"/>
            </p:cNvCxnSpPr>
            <p:nvPr/>
          </p:nvCxnSpPr>
          <p:spPr bwMode="auto">
            <a:xfrm>
              <a:off x="7496175" y="2105025"/>
              <a:ext cx="390525" cy="187325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94" name="Straight Arrow Connector 93"/>
            <p:cNvCxnSpPr>
              <a:stCxn id="43112" idx="2"/>
            </p:cNvCxnSpPr>
            <p:nvPr/>
          </p:nvCxnSpPr>
          <p:spPr>
            <a:xfrm rot="5400000">
              <a:off x="7544594" y="1662906"/>
              <a:ext cx="227012" cy="10858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41" name="Straight Arrow Connector 127"/>
            <p:cNvCxnSpPr>
              <a:cxnSpLocks noChangeShapeType="1"/>
              <a:stCxn id="43112" idx="2"/>
              <a:endCxn id="43117" idx="0"/>
            </p:cNvCxnSpPr>
            <p:nvPr/>
          </p:nvCxnSpPr>
          <p:spPr bwMode="auto">
            <a:xfrm flipH="1">
              <a:off x="7886700" y="2092325"/>
              <a:ext cx="314325" cy="200025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42" name="Straight Arrow Connector 129"/>
            <p:cNvCxnSpPr>
              <a:cxnSpLocks noChangeShapeType="1"/>
              <a:stCxn id="43115" idx="2"/>
              <a:endCxn id="43011" idx="0"/>
            </p:cNvCxnSpPr>
            <p:nvPr/>
          </p:nvCxnSpPr>
          <p:spPr bwMode="auto">
            <a:xfrm rot="16200000" flipH="1">
              <a:off x="6383338" y="2457450"/>
              <a:ext cx="158751" cy="438150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43" name="Straight Arrow Connector 133"/>
            <p:cNvCxnSpPr>
              <a:cxnSpLocks noChangeShapeType="1"/>
              <a:stCxn id="43116" idx="2"/>
              <a:endCxn id="43011" idx="0"/>
            </p:cNvCxnSpPr>
            <p:nvPr/>
          </p:nvCxnSpPr>
          <p:spPr bwMode="auto">
            <a:xfrm rot="5400000">
              <a:off x="6776244" y="2502694"/>
              <a:ext cx="158751" cy="34766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44" name="Straight Arrow Connector 135"/>
            <p:cNvCxnSpPr>
              <a:cxnSpLocks noChangeShapeType="1"/>
              <a:stCxn id="43117" idx="2"/>
              <a:endCxn id="43011" idx="0"/>
            </p:cNvCxnSpPr>
            <p:nvPr/>
          </p:nvCxnSpPr>
          <p:spPr bwMode="auto">
            <a:xfrm rot="5400000">
              <a:off x="7204869" y="2074069"/>
              <a:ext cx="158751" cy="120491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cxnSp>
          <p:nvCxnSpPr>
            <p:cNvPr id="43145" name="Straight Arrow Connector 137"/>
            <p:cNvCxnSpPr>
              <a:cxnSpLocks noChangeShapeType="1"/>
              <a:stCxn id="43114" idx="2"/>
              <a:endCxn id="43011" idx="0"/>
            </p:cNvCxnSpPr>
            <p:nvPr/>
          </p:nvCxnSpPr>
          <p:spPr bwMode="auto">
            <a:xfrm rot="16200000" flipH="1">
              <a:off x="5918994" y="1993106"/>
              <a:ext cx="158751" cy="1366838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</p:grp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4786313" y="3656013"/>
            <a:ext cx="4357687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US" sz="1600"/>
              <a:t>  B </a:t>
            </a:r>
            <a:r>
              <a:rPr lang="en-US" sz="1600">
                <a:sym typeface="Wingdings" pitchFamily="2" charset="2"/>
              </a:rPr>
              <a:t> A</a:t>
            </a:r>
            <a:endParaRPr lang="en-US" sz="1600">
              <a:latin typeface="Georgia" pitchFamily="18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600">
                <a:latin typeface="Lucida Grande"/>
              </a:rPr>
              <a:t>  </a:t>
            </a:r>
            <a:r>
              <a:rPr lang="el-GR" sz="1600">
                <a:latin typeface="Lucida Grande"/>
              </a:rPr>
              <a:t>Π</a:t>
            </a:r>
            <a:r>
              <a:rPr lang="en-US" sz="1100">
                <a:latin typeface="Georgia" pitchFamily="18" charset="0"/>
              </a:rPr>
              <a:t>B   </a:t>
            </a:r>
            <a:r>
              <a:rPr lang="en-US" sz="1600">
                <a:latin typeface="Georgia" pitchFamily="18" charset="0"/>
              </a:rPr>
              <a:t>= {(1,2), (3,5), (4,6,10,12), (7,8,9,11)}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endParaRPr lang="en-US" sz="1600">
              <a:latin typeface="Georgia" pitchFamily="18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CA" sz="1600">
                <a:latin typeface="Lucida Grande"/>
              </a:rPr>
              <a:t>  </a:t>
            </a:r>
            <a:r>
              <a:rPr lang="el-GR" sz="1600">
                <a:latin typeface="Lucida Grande"/>
              </a:rPr>
              <a:t>Π</a:t>
            </a:r>
            <a:r>
              <a:rPr lang="en-US" sz="1000">
                <a:latin typeface="Georgia" pitchFamily="18" charset="0"/>
              </a:rPr>
              <a:t>AB</a:t>
            </a:r>
            <a:r>
              <a:rPr lang="en-US" sz="1100">
                <a:latin typeface="Georgia" pitchFamily="18" charset="0"/>
              </a:rPr>
              <a:t> </a:t>
            </a:r>
            <a:r>
              <a:rPr lang="en-US" sz="1600">
                <a:latin typeface="Georgia" pitchFamily="18" charset="0"/>
              </a:rPr>
              <a:t>= {(1,2),(3,5),(4,6,10),(7,8,11),(9),(12)}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US" sz="1600">
              <a:latin typeface="Georgia" pitchFamily="18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US" sz="1600">
              <a:sym typeface="Wingdings" pitchFamily="2" charset="2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US" sz="1600"/>
          </a:p>
        </p:txBody>
      </p:sp>
      <p:cxnSp>
        <p:nvCxnSpPr>
          <p:cNvPr id="101" name="Straight Arrow Connector 100"/>
          <p:cNvCxnSpPr/>
          <p:nvPr/>
        </p:nvCxnSpPr>
        <p:spPr>
          <a:xfrm rot="16200000" flipH="1">
            <a:off x="5724525" y="4435475"/>
            <a:ext cx="28575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6200000" flipH="1">
            <a:off x="6229350" y="4435475"/>
            <a:ext cx="28575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4786313" y="5010150"/>
            <a:ext cx="40719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1600" dirty="0"/>
              <a:t>  [B = </a:t>
            </a:r>
            <a:r>
              <a:rPr lang="en-US" sz="1600" dirty="0"/>
              <a:t>‘</a:t>
            </a:r>
            <a:r>
              <a:rPr lang="en-US" sz="1600" dirty="0" err="1"/>
              <a:t>Unlim</a:t>
            </a:r>
            <a:r>
              <a:rPr lang="en-US" sz="1600" dirty="0"/>
              <a:t>’] </a:t>
            </a:r>
            <a:r>
              <a:rPr lang="en-US" sz="1600" dirty="0">
                <a:sym typeface="Wingdings" pitchFamily="-60" charset="2"/>
              </a:rPr>
              <a:t> [A = ‘Voice’]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1600" dirty="0"/>
              <a:t>  [</a:t>
            </a:r>
            <a:r>
              <a:rPr lang="en-US" sz="1600" dirty="0"/>
              <a:t>B= ‘</a:t>
            </a:r>
            <a:r>
              <a:rPr lang="en-US" sz="1600" dirty="0" err="1"/>
              <a:t>CorpVoice</a:t>
            </a:r>
            <a:r>
              <a:rPr lang="en-US" sz="1600" dirty="0"/>
              <a:t>’] </a:t>
            </a:r>
            <a:r>
              <a:rPr lang="en-US" sz="1600" dirty="0">
                <a:sym typeface="Wingdings" pitchFamily="-60" charset="2"/>
              </a:rPr>
              <a:t> [A = ‘Voice</a:t>
            </a:r>
            <a:r>
              <a:rPr lang="en-US" sz="1600" dirty="0">
                <a:sym typeface="Wingdings" pitchFamily="-60" charset="2"/>
              </a:rPr>
              <a:t>’]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[B= ‘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WkEnd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’]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sym typeface="Wingdings" pitchFamily="-60" charset="2"/>
              </a:rPr>
              <a:t> [A = ‘Data’]  NO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sym typeface="Wingdings" pitchFamily="-60" charset="2"/>
              </a:rPr>
              <a:t>  [B= ‘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sym typeface="Wingdings" pitchFamily="-60" charset="2"/>
              </a:rPr>
              <a:t>iPhone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sym typeface="Wingdings" pitchFamily="-60" charset="2"/>
              </a:rPr>
              <a:t>’]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 [A = ‘Phone’]  NO</a:t>
            </a:r>
            <a:endParaRPr lang="en-US" sz="1600" dirty="0">
              <a:solidFill>
                <a:schemeClr val="bg1">
                  <a:lumMod val="65000"/>
                </a:schemeClr>
              </a:solidFill>
              <a:sym typeface="Wingdings" pitchFamily="-60" charset="2"/>
            </a:endParaRPr>
          </a:p>
        </p:txBody>
      </p:sp>
      <p:graphicFrame>
        <p:nvGraphicFramePr>
          <p:cNvPr id="104" name="Table 103"/>
          <p:cNvGraphicFramePr>
            <a:graphicFrameLocks noGrp="1"/>
          </p:cNvGraphicFramePr>
          <p:nvPr/>
        </p:nvGraphicFramePr>
        <p:xfrm>
          <a:off x="0" y="1744663"/>
          <a:ext cx="4598988" cy="4443412"/>
        </p:xfrm>
        <a:graphic>
          <a:graphicData uri="http://schemas.openxmlformats.org/drawingml/2006/table">
            <a:tbl>
              <a:tblPr/>
              <a:tblGrid>
                <a:gridCol w="538730"/>
                <a:gridCol w="827337"/>
                <a:gridCol w="1154424"/>
                <a:gridCol w="1135184"/>
                <a:gridCol w="94278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tid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Unlim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Unlim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CorpVoice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rim66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CorpVoice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rim77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Walkin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9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Walkin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53" name="Slide Number Placeholder 5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08F24C8-9B34-418D-B1F1-D445D845F0F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Generating Candidate Rules</a:t>
            </a:r>
            <a:endParaRPr lang="en-CA" sz="2000" smtClean="0"/>
          </a:p>
        </p:txBody>
      </p:sp>
      <p:sp>
        <p:nvSpPr>
          <p:cNvPr id="4505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3562350" y="2949575"/>
            <a:ext cx="5581650" cy="25717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AC </a:t>
            </a:r>
            <a:r>
              <a:rPr lang="en-US" sz="2400" smtClean="0">
                <a:sym typeface="Wingdings" pitchFamily="2" charset="2"/>
              </a:rPr>
              <a:t> B ?</a:t>
            </a:r>
          </a:p>
          <a:p>
            <a:pPr eaLnBrk="1" hangingPunct="1"/>
            <a:r>
              <a:rPr lang="el-GR" sz="2400" smtClean="0"/>
              <a:t>Π</a:t>
            </a:r>
            <a:r>
              <a:rPr lang="en-US" sz="1200" smtClean="0"/>
              <a:t>AC   </a:t>
            </a:r>
            <a:r>
              <a:rPr lang="en-US" sz="2400" smtClean="0"/>
              <a:t>=  </a:t>
            </a:r>
            <a:r>
              <a:rPr lang="en-US" sz="2000" smtClean="0"/>
              <a:t>{(1,2,3,5), (4,6,10),(7,8,11),(9),(12)}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el-GR" sz="2400" smtClean="0"/>
              <a:t>Π</a:t>
            </a:r>
            <a:r>
              <a:rPr lang="en-US" sz="1200" smtClean="0"/>
              <a:t>ABC</a:t>
            </a:r>
            <a:r>
              <a:rPr lang="en-US" sz="2400" smtClean="0"/>
              <a:t>= </a:t>
            </a:r>
            <a:r>
              <a:rPr lang="en-US" sz="2000" smtClean="0"/>
              <a:t>{(1,2),(3,5),(4,6,10),(7,8,11),(9),(12)}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sp>
        <p:nvSpPr>
          <p:cNvPr id="45060" name="TextBox 20"/>
          <p:cNvSpPr txBox="1">
            <a:spLocks noChangeArrowheads="1"/>
          </p:cNvSpPr>
          <p:nvPr/>
        </p:nvSpPr>
        <p:spPr bwMode="auto">
          <a:xfrm>
            <a:off x="3429000" y="4214813"/>
            <a:ext cx="535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744663"/>
          <a:ext cx="3479800" cy="4443412"/>
        </p:xfrm>
        <a:graphic>
          <a:graphicData uri="http://schemas.openxmlformats.org/drawingml/2006/table">
            <a:tbl>
              <a:tblPr/>
              <a:tblGrid>
                <a:gridCol w="512812"/>
                <a:gridCol w="787533"/>
                <a:gridCol w="1176154"/>
                <a:gridCol w="10033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tid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Unlim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Unlim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CorpVoice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CorpVoice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9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iPhone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0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WkEnd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grpSp>
        <p:nvGrpSpPr>
          <p:cNvPr id="45133" name="Group 69"/>
          <p:cNvGrpSpPr>
            <a:grpSpLocks/>
          </p:cNvGrpSpPr>
          <p:nvPr/>
        </p:nvGrpSpPr>
        <p:grpSpPr bwMode="auto">
          <a:xfrm>
            <a:off x="4392613" y="1677988"/>
            <a:ext cx="3900487" cy="1844675"/>
            <a:chOff x="4392742" y="1677674"/>
            <a:chExt cx="3900487" cy="1845451"/>
          </a:xfrm>
        </p:grpSpPr>
        <p:grpSp>
          <p:nvGrpSpPr>
            <p:cNvPr id="45141" name="Group 76"/>
            <p:cNvGrpSpPr>
              <a:grpSpLocks/>
            </p:cNvGrpSpPr>
            <p:nvPr/>
          </p:nvGrpSpPr>
          <p:grpSpPr bwMode="auto">
            <a:xfrm>
              <a:off x="4392742" y="1677675"/>
              <a:ext cx="3900487" cy="1463675"/>
              <a:chOff x="4643438" y="1292225"/>
              <a:chExt cx="3900487" cy="1463675"/>
            </a:xfrm>
          </p:grpSpPr>
          <p:sp>
            <p:nvSpPr>
              <p:cNvPr id="45143" name="Text Box 5"/>
              <p:cNvSpPr txBox="1">
                <a:spLocks noChangeArrowheads="1"/>
              </p:cNvSpPr>
              <p:nvPr/>
            </p:nvSpPr>
            <p:spPr bwMode="auto">
              <a:xfrm>
                <a:off x="5072063" y="1292225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A</a:t>
                </a:r>
              </a:p>
            </p:txBody>
          </p:sp>
          <p:sp>
            <p:nvSpPr>
              <p:cNvPr id="45144" name="Text Box 6"/>
              <p:cNvSpPr txBox="1">
                <a:spLocks noChangeArrowheads="1"/>
              </p:cNvSpPr>
              <p:nvPr/>
            </p:nvSpPr>
            <p:spPr bwMode="auto">
              <a:xfrm>
                <a:off x="5900738" y="1292225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B</a:t>
                </a:r>
              </a:p>
            </p:txBody>
          </p:sp>
          <p:sp>
            <p:nvSpPr>
              <p:cNvPr id="45145" name="Text Box 7"/>
              <p:cNvSpPr txBox="1">
                <a:spLocks noChangeArrowheads="1"/>
              </p:cNvSpPr>
              <p:nvPr/>
            </p:nvSpPr>
            <p:spPr bwMode="auto">
              <a:xfrm>
                <a:off x="6615113" y="1292225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C</a:t>
                </a:r>
              </a:p>
            </p:txBody>
          </p:sp>
          <p:sp>
            <p:nvSpPr>
              <p:cNvPr id="45146" name="Text Box 8"/>
              <p:cNvSpPr txBox="1">
                <a:spLocks noChangeArrowheads="1"/>
              </p:cNvSpPr>
              <p:nvPr/>
            </p:nvSpPr>
            <p:spPr bwMode="auto">
              <a:xfrm>
                <a:off x="7286625" y="1292225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D</a:t>
                </a:r>
              </a:p>
            </p:txBody>
          </p:sp>
          <p:sp>
            <p:nvSpPr>
              <p:cNvPr id="45147" name="Text Box 9"/>
              <p:cNvSpPr txBox="1">
                <a:spLocks noChangeArrowheads="1"/>
              </p:cNvSpPr>
              <p:nvPr/>
            </p:nvSpPr>
            <p:spPr bwMode="auto">
              <a:xfrm>
                <a:off x="5329238" y="1792288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AC</a:t>
                </a:r>
              </a:p>
            </p:txBody>
          </p:sp>
          <p:sp>
            <p:nvSpPr>
              <p:cNvPr id="45148" name="Text Box 10"/>
              <p:cNvSpPr txBox="1">
                <a:spLocks noChangeArrowheads="1"/>
              </p:cNvSpPr>
              <p:nvPr/>
            </p:nvSpPr>
            <p:spPr bwMode="auto">
              <a:xfrm>
                <a:off x="5929313" y="1792288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AD</a:t>
                </a:r>
              </a:p>
            </p:txBody>
          </p:sp>
          <p:sp>
            <p:nvSpPr>
              <p:cNvPr id="45149" name="Text Box 11"/>
              <p:cNvSpPr txBox="1">
                <a:spLocks noChangeArrowheads="1"/>
              </p:cNvSpPr>
              <p:nvPr/>
            </p:nvSpPr>
            <p:spPr bwMode="auto">
              <a:xfrm>
                <a:off x="6572250" y="1800225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BC</a:t>
                </a:r>
              </a:p>
            </p:txBody>
          </p:sp>
          <p:sp>
            <p:nvSpPr>
              <p:cNvPr id="45150" name="Text Box 12"/>
              <p:cNvSpPr txBox="1">
                <a:spLocks noChangeArrowheads="1"/>
              </p:cNvSpPr>
              <p:nvPr/>
            </p:nvSpPr>
            <p:spPr bwMode="auto">
              <a:xfrm>
                <a:off x="7153275" y="1800225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BD</a:t>
                </a:r>
              </a:p>
            </p:txBody>
          </p:sp>
          <p:sp>
            <p:nvSpPr>
              <p:cNvPr id="45151" name="Text Box 13"/>
              <p:cNvSpPr txBox="1">
                <a:spLocks noChangeArrowheads="1"/>
              </p:cNvSpPr>
              <p:nvPr/>
            </p:nvSpPr>
            <p:spPr bwMode="auto">
              <a:xfrm>
                <a:off x="7858125" y="1787525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CD</a:t>
                </a:r>
              </a:p>
            </p:txBody>
          </p:sp>
          <p:sp>
            <p:nvSpPr>
              <p:cNvPr id="45152" name="Text Box 14"/>
              <p:cNvSpPr txBox="1">
                <a:spLocks noChangeArrowheads="1"/>
              </p:cNvSpPr>
              <p:nvPr/>
            </p:nvSpPr>
            <p:spPr bwMode="auto">
              <a:xfrm>
                <a:off x="4643438" y="1792288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AB</a:t>
                </a:r>
              </a:p>
            </p:txBody>
          </p:sp>
          <p:sp>
            <p:nvSpPr>
              <p:cNvPr id="45153" name="Text Box 15"/>
              <p:cNvSpPr txBox="1">
                <a:spLocks noChangeArrowheads="1"/>
              </p:cNvSpPr>
              <p:nvPr/>
            </p:nvSpPr>
            <p:spPr bwMode="auto">
              <a:xfrm>
                <a:off x="4972050" y="2292350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ABC</a:t>
                </a:r>
              </a:p>
            </p:txBody>
          </p:sp>
          <p:sp>
            <p:nvSpPr>
              <p:cNvPr id="45154" name="Text Box 16"/>
              <p:cNvSpPr txBox="1">
                <a:spLocks noChangeArrowheads="1"/>
              </p:cNvSpPr>
              <p:nvPr/>
            </p:nvSpPr>
            <p:spPr bwMode="auto">
              <a:xfrm>
                <a:off x="5900738" y="2292350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ABD</a:t>
                </a:r>
              </a:p>
            </p:txBody>
          </p:sp>
          <p:sp>
            <p:nvSpPr>
              <p:cNvPr id="45155" name="Text Box 17"/>
              <p:cNvSpPr txBox="1">
                <a:spLocks noChangeArrowheads="1"/>
              </p:cNvSpPr>
              <p:nvPr/>
            </p:nvSpPr>
            <p:spPr bwMode="auto">
              <a:xfrm>
                <a:off x="6686550" y="2292350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ACD</a:t>
                </a:r>
              </a:p>
            </p:txBody>
          </p:sp>
          <p:sp>
            <p:nvSpPr>
              <p:cNvPr id="45156" name="Text Box 18"/>
              <p:cNvSpPr txBox="1">
                <a:spLocks noChangeArrowheads="1"/>
              </p:cNvSpPr>
              <p:nvPr/>
            </p:nvSpPr>
            <p:spPr bwMode="auto">
              <a:xfrm>
                <a:off x="7543800" y="2292350"/>
                <a:ext cx="685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tx2"/>
                  </a:buClr>
                  <a:buSzPct val="70000"/>
                  <a:buFontTx/>
                  <a:buChar char="o"/>
                </a:pPr>
                <a:r>
                  <a:rPr lang="en-US" sz="1400" b="1"/>
                  <a:t>BCD</a:t>
                </a:r>
              </a:p>
            </p:txBody>
          </p:sp>
          <p:cxnSp>
            <p:nvCxnSpPr>
              <p:cNvPr id="26" name="Straight Arrow Connector 25"/>
              <p:cNvCxnSpPr>
                <a:stCxn id="45143" idx="2"/>
              </p:cNvCxnSpPr>
              <p:nvPr/>
            </p:nvCxnSpPr>
            <p:spPr>
              <a:xfrm rot="5400000">
                <a:off x="5088685" y="1494805"/>
                <a:ext cx="223931" cy="4286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58" name="Straight Arrow Connector 77"/>
              <p:cNvCxnSpPr>
                <a:cxnSpLocks noChangeShapeType="1"/>
                <a:stCxn id="45143" idx="2"/>
                <a:endCxn id="45147" idx="0"/>
              </p:cNvCxnSpPr>
              <p:nvPr/>
            </p:nvCxnSpPr>
            <p:spPr bwMode="auto">
              <a:xfrm>
                <a:off x="5414963" y="1597025"/>
                <a:ext cx="257175" cy="19526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59" name="Straight Arrow Connector 79"/>
              <p:cNvCxnSpPr>
                <a:cxnSpLocks noChangeShapeType="1"/>
                <a:stCxn id="45143" idx="2"/>
                <a:endCxn id="45148" idx="0"/>
              </p:cNvCxnSpPr>
              <p:nvPr/>
            </p:nvCxnSpPr>
            <p:spPr bwMode="auto">
              <a:xfrm>
                <a:off x="5414963" y="1597025"/>
                <a:ext cx="857250" cy="19526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9" name="Straight Arrow Connector 28"/>
              <p:cNvCxnSpPr>
                <a:stCxn id="45144" idx="2"/>
              </p:cNvCxnSpPr>
              <p:nvPr/>
            </p:nvCxnSpPr>
            <p:spPr>
              <a:xfrm rot="5400000">
                <a:off x="5531582" y="1180495"/>
                <a:ext cx="295399" cy="1128713"/>
              </a:xfrm>
              <a:prstGeom prst="straightConnector1">
                <a:avLst/>
              </a:prstGeom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61" name="Straight Arrow Connector 83"/>
              <p:cNvCxnSpPr>
                <a:cxnSpLocks noChangeShapeType="1"/>
                <a:stCxn id="45144" idx="2"/>
                <a:endCxn id="45149" idx="0"/>
              </p:cNvCxnSpPr>
              <p:nvPr/>
            </p:nvCxnSpPr>
            <p:spPr bwMode="auto">
              <a:xfrm>
                <a:off x="6243638" y="1597025"/>
                <a:ext cx="671512" cy="203200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62" name="Straight Arrow Connector 85"/>
              <p:cNvCxnSpPr>
                <a:cxnSpLocks noChangeShapeType="1"/>
                <a:stCxn id="45144" idx="2"/>
                <a:endCxn id="45150" idx="0"/>
              </p:cNvCxnSpPr>
              <p:nvPr/>
            </p:nvCxnSpPr>
            <p:spPr bwMode="auto">
              <a:xfrm>
                <a:off x="6243638" y="1597025"/>
                <a:ext cx="1252537" cy="203200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2" name="Straight Arrow Connector 31"/>
              <p:cNvCxnSpPr>
                <a:stCxn id="45145" idx="2"/>
              </p:cNvCxnSpPr>
              <p:nvPr/>
            </p:nvCxnSpPr>
            <p:spPr>
              <a:xfrm rot="5400000">
                <a:off x="6281691" y="1144761"/>
                <a:ext cx="223931" cy="11287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64" name="Straight Arrow Connector 89"/>
              <p:cNvCxnSpPr>
                <a:cxnSpLocks noChangeShapeType="1"/>
                <a:stCxn id="45145" idx="2"/>
                <a:endCxn id="45149" idx="0"/>
              </p:cNvCxnSpPr>
              <p:nvPr/>
            </p:nvCxnSpPr>
            <p:spPr bwMode="auto">
              <a:xfrm flipH="1">
                <a:off x="6915150" y="1597025"/>
                <a:ext cx="42863" cy="203200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4" name="Straight Arrow Connector 33"/>
              <p:cNvCxnSpPr>
                <a:stCxn id="45145" idx="2"/>
              </p:cNvCxnSpPr>
              <p:nvPr/>
            </p:nvCxnSpPr>
            <p:spPr>
              <a:xfrm rot="16200000" flipH="1">
                <a:off x="7424691" y="1130474"/>
                <a:ext cx="223931" cy="11572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45146" idx="2"/>
              </p:cNvCxnSpPr>
              <p:nvPr/>
            </p:nvCxnSpPr>
            <p:spPr>
              <a:xfrm rot="5400000">
                <a:off x="6903197" y="1094755"/>
                <a:ext cx="223931" cy="12287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67" name="Straight Arrow Connector 95"/>
              <p:cNvCxnSpPr>
                <a:cxnSpLocks noChangeShapeType="1"/>
                <a:stCxn id="45146" idx="2"/>
                <a:endCxn id="45150" idx="0"/>
              </p:cNvCxnSpPr>
              <p:nvPr/>
            </p:nvCxnSpPr>
            <p:spPr bwMode="auto">
              <a:xfrm flipH="1">
                <a:off x="7496175" y="1597025"/>
                <a:ext cx="133350" cy="203200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7" name="Straight Arrow Connector 36"/>
              <p:cNvCxnSpPr>
                <a:stCxn id="45146" idx="2"/>
              </p:cNvCxnSpPr>
              <p:nvPr/>
            </p:nvCxnSpPr>
            <p:spPr>
              <a:xfrm rot="16200000" flipH="1">
                <a:off x="7760447" y="1466230"/>
                <a:ext cx="223931" cy="485775"/>
              </a:xfrm>
              <a:prstGeom prst="straightConnector1">
                <a:avLst/>
              </a:prstGeom>
              <a:ln w="158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45152" idx="2"/>
              </p:cNvCxnSpPr>
              <p:nvPr/>
            </p:nvCxnSpPr>
            <p:spPr>
              <a:xfrm rot="16200000" flipH="1">
                <a:off x="4974385" y="2109377"/>
                <a:ext cx="223932" cy="2000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70" name="Straight Arrow Connector 101"/>
              <p:cNvCxnSpPr>
                <a:cxnSpLocks noChangeShapeType="1"/>
                <a:stCxn id="45152" idx="2"/>
                <a:endCxn id="45154" idx="0"/>
              </p:cNvCxnSpPr>
              <p:nvPr/>
            </p:nvCxnSpPr>
            <p:spPr bwMode="auto">
              <a:xfrm>
                <a:off x="4986338" y="2097088"/>
                <a:ext cx="1257300" cy="195262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71" name="Straight Arrow Connector 109"/>
              <p:cNvCxnSpPr>
                <a:cxnSpLocks noChangeShapeType="1"/>
                <a:stCxn id="45147" idx="2"/>
                <a:endCxn id="45153" idx="0"/>
              </p:cNvCxnSpPr>
              <p:nvPr/>
            </p:nvCxnSpPr>
            <p:spPr bwMode="auto">
              <a:xfrm flipH="1">
                <a:off x="5314950" y="2097088"/>
                <a:ext cx="357188" cy="195262"/>
              </a:xfrm>
              <a:prstGeom prst="straightConnector1">
                <a:avLst/>
              </a:prstGeom>
              <a:noFill/>
              <a:ln w="38100" algn="ctr">
                <a:solidFill>
                  <a:srgbClr val="00B05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72" name="Straight Arrow Connector 111"/>
              <p:cNvCxnSpPr>
                <a:cxnSpLocks noChangeShapeType="1"/>
                <a:stCxn id="45147" idx="2"/>
                <a:endCxn id="45155" idx="0"/>
              </p:cNvCxnSpPr>
              <p:nvPr/>
            </p:nvCxnSpPr>
            <p:spPr bwMode="auto">
              <a:xfrm>
                <a:off x="5672138" y="2097088"/>
                <a:ext cx="1357312" cy="195262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73" name="Straight Arrow Connector 113"/>
              <p:cNvCxnSpPr>
                <a:cxnSpLocks noChangeShapeType="1"/>
                <a:stCxn id="45148" idx="2"/>
                <a:endCxn id="45154" idx="0"/>
              </p:cNvCxnSpPr>
              <p:nvPr/>
            </p:nvCxnSpPr>
            <p:spPr bwMode="auto">
              <a:xfrm flipH="1">
                <a:off x="6243638" y="2097088"/>
                <a:ext cx="28575" cy="195262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74" name="Straight Arrow Connector 115"/>
              <p:cNvCxnSpPr>
                <a:cxnSpLocks noChangeShapeType="1"/>
                <a:stCxn id="45148" idx="2"/>
                <a:endCxn id="45155" idx="0"/>
              </p:cNvCxnSpPr>
              <p:nvPr/>
            </p:nvCxnSpPr>
            <p:spPr bwMode="auto">
              <a:xfrm>
                <a:off x="6272213" y="2097088"/>
                <a:ext cx="757237" cy="195262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4" name="Straight Arrow Connector 43"/>
              <p:cNvCxnSpPr>
                <a:stCxn id="45149" idx="2"/>
              </p:cNvCxnSpPr>
              <p:nvPr/>
            </p:nvCxnSpPr>
            <p:spPr>
              <a:xfrm rot="5400000">
                <a:off x="6086431" y="1491048"/>
                <a:ext cx="214402" cy="1443037"/>
              </a:xfrm>
              <a:prstGeom prst="straightConnector1">
                <a:avLst/>
              </a:prstGeom>
              <a:ln w="19050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76" name="Straight Arrow Connector 119"/>
              <p:cNvCxnSpPr>
                <a:cxnSpLocks noChangeShapeType="1"/>
                <a:stCxn id="45149" idx="2"/>
                <a:endCxn id="45156" idx="0"/>
              </p:cNvCxnSpPr>
              <p:nvPr/>
            </p:nvCxnSpPr>
            <p:spPr bwMode="auto">
              <a:xfrm>
                <a:off x="6915150" y="2105025"/>
                <a:ext cx="971550" cy="187325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77" name="Straight Arrow Connector 121"/>
              <p:cNvCxnSpPr>
                <a:cxnSpLocks noChangeShapeType="1"/>
                <a:stCxn id="45150" idx="2"/>
                <a:endCxn id="45154" idx="0"/>
              </p:cNvCxnSpPr>
              <p:nvPr/>
            </p:nvCxnSpPr>
            <p:spPr bwMode="auto">
              <a:xfrm flipH="1">
                <a:off x="6243638" y="2105025"/>
                <a:ext cx="1252537" cy="187325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78" name="Straight Arrow Connector 123"/>
              <p:cNvCxnSpPr>
                <a:cxnSpLocks noChangeShapeType="1"/>
                <a:stCxn id="45150" idx="2"/>
                <a:endCxn id="45156" idx="0"/>
              </p:cNvCxnSpPr>
              <p:nvPr/>
            </p:nvCxnSpPr>
            <p:spPr bwMode="auto">
              <a:xfrm>
                <a:off x="7496175" y="2105025"/>
                <a:ext cx="390525" cy="187325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8" name="Straight Arrow Connector 47"/>
              <p:cNvCxnSpPr>
                <a:stCxn id="45151" idx="2"/>
              </p:cNvCxnSpPr>
              <p:nvPr/>
            </p:nvCxnSpPr>
            <p:spPr>
              <a:xfrm rot="5400000">
                <a:off x="7544546" y="1663289"/>
                <a:ext cx="227107" cy="1085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80" name="Straight Arrow Connector 127"/>
              <p:cNvCxnSpPr>
                <a:cxnSpLocks noChangeShapeType="1"/>
                <a:stCxn id="45151" idx="2"/>
                <a:endCxn id="45156" idx="0"/>
              </p:cNvCxnSpPr>
              <p:nvPr/>
            </p:nvCxnSpPr>
            <p:spPr bwMode="auto">
              <a:xfrm flipH="1">
                <a:off x="7886700" y="2092325"/>
                <a:ext cx="314325" cy="200025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81" name="Straight Arrow Connector 129"/>
              <p:cNvCxnSpPr>
                <a:cxnSpLocks noChangeShapeType="1"/>
                <a:stCxn id="45154" idx="2"/>
              </p:cNvCxnSpPr>
              <p:nvPr/>
            </p:nvCxnSpPr>
            <p:spPr bwMode="auto">
              <a:xfrm rot="16200000" flipH="1">
                <a:off x="6383338" y="2457450"/>
                <a:ext cx="158751" cy="438150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82" name="Straight Arrow Connector 133"/>
              <p:cNvCxnSpPr>
                <a:cxnSpLocks noChangeShapeType="1"/>
                <a:stCxn id="45155" idx="2"/>
              </p:cNvCxnSpPr>
              <p:nvPr/>
            </p:nvCxnSpPr>
            <p:spPr bwMode="auto">
              <a:xfrm rot="5400000">
                <a:off x="6776244" y="2502694"/>
                <a:ext cx="158751" cy="347662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83" name="Straight Arrow Connector 135"/>
              <p:cNvCxnSpPr>
                <a:cxnSpLocks noChangeShapeType="1"/>
                <a:stCxn id="45156" idx="2"/>
              </p:cNvCxnSpPr>
              <p:nvPr/>
            </p:nvCxnSpPr>
            <p:spPr bwMode="auto">
              <a:xfrm rot="5400000">
                <a:off x="7204869" y="2074069"/>
                <a:ext cx="158751" cy="1204912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5184" name="Straight Arrow Connector 137"/>
              <p:cNvCxnSpPr>
                <a:cxnSpLocks noChangeShapeType="1"/>
                <a:stCxn id="45153" idx="2"/>
              </p:cNvCxnSpPr>
              <p:nvPr/>
            </p:nvCxnSpPr>
            <p:spPr bwMode="auto">
              <a:xfrm rot="16200000" flipH="1">
                <a:off x="5918994" y="1993106"/>
                <a:ext cx="158751" cy="1366838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45142" name="Text Box 19"/>
            <p:cNvSpPr txBox="1">
              <a:spLocks noChangeArrowheads="1"/>
            </p:cNvSpPr>
            <p:nvPr/>
          </p:nvSpPr>
          <p:spPr bwMode="auto">
            <a:xfrm>
              <a:off x="5973892" y="3218325"/>
              <a:ext cx="914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2"/>
                </a:buClr>
                <a:buSzPct val="70000"/>
                <a:buFontTx/>
                <a:buChar char="o"/>
              </a:pPr>
              <a:r>
                <a:rPr lang="en-US" sz="1400" b="1"/>
                <a:t>ABCD</a:t>
              </a:r>
            </a:p>
          </p:txBody>
        </p:sp>
      </p:grpSp>
      <p:grpSp>
        <p:nvGrpSpPr>
          <p:cNvPr id="54" name="Group 75"/>
          <p:cNvGrpSpPr>
            <a:grpSpLocks/>
          </p:cNvGrpSpPr>
          <p:nvPr/>
        </p:nvGrpSpPr>
        <p:grpSpPr bwMode="auto">
          <a:xfrm>
            <a:off x="6300788" y="4365625"/>
            <a:ext cx="1871662" cy="287338"/>
            <a:chOff x="6530229" y="4074068"/>
            <a:chExt cx="1872208" cy="288032"/>
          </a:xfrm>
        </p:grpSpPr>
        <p:cxnSp>
          <p:nvCxnSpPr>
            <p:cNvPr id="55" name="Straight Arrow Connector 54"/>
            <p:cNvCxnSpPr/>
            <p:nvPr/>
          </p:nvCxnSpPr>
          <p:spPr>
            <a:xfrm rot="16200000" flipH="1">
              <a:off x="6387009" y="4217288"/>
              <a:ext cx="28644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6200000" flipH="1">
              <a:off x="7898750" y="4217288"/>
              <a:ext cx="28644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6200000" flipH="1">
              <a:off x="8259217" y="4217288"/>
              <a:ext cx="28644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16200000" flipH="1">
              <a:off x="7211161" y="4218880"/>
              <a:ext cx="28644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786313" y="5221288"/>
            <a:ext cx="40719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2000"/>
              <a:t>[C = ‘Canada’]  A </a:t>
            </a:r>
            <a:r>
              <a:rPr lang="en-US" sz="2000">
                <a:sym typeface="Wingdings" pitchFamily="2" charset="2"/>
              </a:rPr>
              <a:t>  B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2000">
                <a:sym typeface="Wingdings" pitchFamily="2" charset="2"/>
              </a:rPr>
              <a:t>[C = ‘N/A’]  A  B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69ADA44-4D60-4537-96C4-47AA25FB7B0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179388" y="228600"/>
            <a:ext cx="8586787" cy="990600"/>
          </a:xfrm>
        </p:spPr>
        <p:txBody>
          <a:bodyPr/>
          <a:lstStyle/>
          <a:p>
            <a:r>
              <a:rPr lang="en-CA" smtClean="0"/>
              <a:t>Conditioning on Multiple Attributes</a:t>
            </a:r>
          </a:p>
        </p:txBody>
      </p:sp>
      <p:sp>
        <p:nvSpPr>
          <p:cNvPr id="4710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/>
              <a:t>DIMACS Data Quality Metrics                                   Fei Chiang                                                             Feb 4, 2011</a:t>
            </a:r>
            <a:endParaRPr lang="en-CA"/>
          </a:p>
        </p:txBody>
      </p:sp>
      <p:cxnSp>
        <p:nvCxnSpPr>
          <p:cNvPr id="5" name="Straight Arrow Connector 4"/>
          <p:cNvCxnSpPr>
            <a:stCxn id="47131" idx="2"/>
            <a:endCxn id="47134" idx="0"/>
          </p:cNvCxnSpPr>
          <p:nvPr/>
        </p:nvCxnSpPr>
        <p:spPr>
          <a:xfrm rot="16200000" flipH="1">
            <a:off x="1835943" y="4040982"/>
            <a:ext cx="195263" cy="40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oup 32"/>
          <p:cNvGraphicFramePr>
            <a:graphicFrameLocks noGrp="1"/>
          </p:cNvGraphicFramePr>
          <p:nvPr/>
        </p:nvGraphicFramePr>
        <p:xfrm>
          <a:off x="214313" y="2251075"/>
          <a:ext cx="4071937" cy="288925"/>
        </p:xfrm>
        <a:graphic>
          <a:graphicData uri="http://schemas.openxmlformats.org/drawingml/2006/table">
            <a:tbl>
              <a:tblPr/>
              <a:tblGrid>
                <a:gridCol w="1071563"/>
                <a:gridCol w="1000125"/>
                <a:gridCol w="1000125"/>
                <a:gridCol w="1000125"/>
              </a:tblGrid>
              <a:tr h="2889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7120" name="Text Box 5"/>
          <p:cNvSpPr txBox="1">
            <a:spLocks noChangeArrowheads="1"/>
          </p:cNvSpPr>
          <p:nvPr/>
        </p:nvSpPr>
        <p:spPr bwMode="auto">
          <a:xfrm>
            <a:off x="561975" y="28384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</a:t>
            </a:r>
          </a:p>
        </p:txBody>
      </p:sp>
      <p:sp>
        <p:nvSpPr>
          <p:cNvPr id="47121" name="Text Box 6"/>
          <p:cNvSpPr txBox="1">
            <a:spLocks noChangeArrowheads="1"/>
          </p:cNvSpPr>
          <p:nvPr/>
        </p:nvSpPr>
        <p:spPr bwMode="auto">
          <a:xfrm>
            <a:off x="1390650" y="28384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B</a:t>
            </a:r>
          </a:p>
        </p:txBody>
      </p:sp>
      <p:sp>
        <p:nvSpPr>
          <p:cNvPr id="47122" name="Text Box 7"/>
          <p:cNvSpPr txBox="1">
            <a:spLocks noChangeArrowheads="1"/>
          </p:cNvSpPr>
          <p:nvPr/>
        </p:nvSpPr>
        <p:spPr bwMode="auto">
          <a:xfrm>
            <a:off x="2105025" y="28384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C</a:t>
            </a:r>
          </a:p>
        </p:txBody>
      </p:sp>
      <p:sp>
        <p:nvSpPr>
          <p:cNvPr id="47123" name="Text Box 8"/>
          <p:cNvSpPr txBox="1">
            <a:spLocks noChangeArrowheads="1"/>
          </p:cNvSpPr>
          <p:nvPr/>
        </p:nvSpPr>
        <p:spPr bwMode="auto">
          <a:xfrm>
            <a:off x="2776538" y="28384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D</a:t>
            </a:r>
          </a:p>
        </p:txBody>
      </p:sp>
      <p:sp>
        <p:nvSpPr>
          <p:cNvPr id="47124" name="Text Box 9"/>
          <p:cNvSpPr txBox="1">
            <a:spLocks noChangeArrowheads="1"/>
          </p:cNvSpPr>
          <p:nvPr/>
        </p:nvSpPr>
        <p:spPr bwMode="auto">
          <a:xfrm>
            <a:off x="819150" y="333851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AC</a:t>
            </a:r>
          </a:p>
        </p:txBody>
      </p:sp>
      <p:sp>
        <p:nvSpPr>
          <p:cNvPr id="47125" name="Text Box 10"/>
          <p:cNvSpPr txBox="1">
            <a:spLocks noChangeArrowheads="1"/>
          </p:cNvSpPr>
          <p:nvPr/>
        </p:nvSpPr>
        <p:spPr bwMode="auto">
          <a:xfrm>
            <a:off x="1419225" y="333851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AD</a:t>
            </a:r>
          </a:p>
        </p:txBody>
      </p:sp>
      <p:sp>
        <p:nvSpPr>
          <p:cNvPr id="47126" name="Text Box 11"/>
          <p:cNvSpPr txBox="1">
            <a:spLocks noChangeArrowheads="1"/>
          </p:cNvSpPr>
          <p:nvPr/>
        </p:nvSpPr>
        <p:spPr bwMode="auto">
          <a:xfrm>
            <a:off x="2062163" y="33464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BC</a:t>
            </a:r>
          </a:p>
        </p:txBody>
      </p:sp>
      <p:sp>
        <p:nvSpPr>
          <p:cNvPr id="47127" name="Text Box 12"/>
          <p:cNvSpPr txBox="1">
            <a:spLocks noChangeArrowheads="1"/>
          </p:cNvSpPr>
          <p:nvPr/>
        </p:nvSpPr>
        <p:spPr bwMode="auto">
          <a:xfrm>
            <a:off x="2643188" y="33464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BD</a:t>
            </a:r>
          </a:p>
        </p:txBody>
      </p:sp>
      <p:sp>
        <p:nvSpPr>
          <p:cNvPr id="47128" name="Text Box 13"/>
          <p:cNvSpPr txBox="1">
            <a:spLocks noChangeArrowheads="1"/>
          </p:cNvSpPr>
          <p:nvPr/>
        </p:nvSpPr>
        <p:spPr bwMode="auto">
          <a:xfrm>
            <a:off x="3348038" y="33337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CD</a:t>
            </a:r>
          </a:p>
        </p:txBody>
      </p:sp>
      <p:sp>
        <p:nvSpPr>
          <p:cNvPr id="47129" name="Text Box 14"/>
          <p:cNvSpPr txBox="1">
            <a:spLocks noChangeArrowheads="1"/>
          </p:cNvSpPr>
          <p:nvPr/>
        </p:nvSpPr>
        <p:spPr bwMode="auto">
          <a:xfrm>
            <a:off x="142875" y="333851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AB</a:t>
            </a:r>
          </a:p>
        </p:txBody>
      </p:sp>
      <p:sp>
        <p:nvSpPr>
          <p:cNvPr id="47130" name="Text Box 15"/>
          <p:cNvSpPr txBox="1">
            <a:spLocks noChangeArrowheads="1"/>
          </p:cNvSpPr>
          <p:nvPr/>
        </p:nvSpPr>
        <p:spPr bwMode="auto">
          <a:xfrm>
            <a:off x="461963" y="38385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ABC</a:t>
            </a:r>
          </a:p>
        </p:txBody>
      </p:sp>
      <p:sp>
        <p:nvSpPr>
          <p:cNvPr id="47131" name="Text Box 16"/>
          <p:cNvSpPr txBox="1">
            <a:spLocks noChangeArrowheads="1"/>
          </p:cNvSpPr>
          <p:nvPr/>
        </p:nvSpPr>
        <p:spPr bwMode="auto">
          <a:xfrm>
            <a:off x="1390650" y="38385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ABD</a:t>
            </a:r>
          </a:p>
        </p:txBody>
      </p:sp>
      <p:sp>
        <p:nvSpPr>
          <p:cNvPr id="47132" name="Text Box 17"/>
          <p:cNvSpPr txBox="1">
            <a:spLocks noChangeArrowheads="1"/>
          </p:cNvSpPr>
          <p:nvPr/>
        </p:nvSpPr>
        <p:spPr bwMode="auto">
          <a:xfrm>
            <a:off x="2176463" y="38385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ACD</a:t>
            </a:r>
          </a:p>
        </p:txBody>
      </p:sp>
      <p:sp>
        <p:nvSpPr>
          <p:cNvPr id="47133" name="Text Box 18"/>
          <p:cNvSpPr txBox="1">
            <a:spLocks noChangeArrowheads="1"/>
          </p:cNvSpPr>
          <p:nvPr/>
        </p:nvSpPr>
        <p:spPr bwMode="auto">
          <a:xfrm>
            <a:off x="3033713" y="38385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BCD</a:t>
            </a:r>
          </a:p>
        </p:txBody>
      </p:sp>
      <p:sp>
        <p:nvSpPr>
          <p:cNvPr id="47134" name="Text Box 19"/>
          <p:cNvSpPr txBox="1">
            <a:spLocks noChangeArrowheads="1"/>
          </p:cNvSpPr>
          <p:nvPr/>
        </p:nvSpPr>
        <p:spPr bwMode="auto">
          <a:xfrm>
            <a:off x="1676400" y="4338638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SzPct val="70000"/>
              <a:buFontTx/>
              <a:buChar char="o"/>
            </a:pPr>
            <a:r>
              <a:rPr lang="en-US" sz="1400" b="1"/>
              <a:t>ABCD</a:t>
            </a:r>
          </a:p>
        </p:txBody>
      </p:sp>
      <p:cxnSp>
        <p:nvCxnSpPr>
          <p:cNvPr id="22" name="Straight Arrow Connector 21"/>
          <p:cNvCxnSpPr>
            <a:stCxn id="47120" idx="2"/>
          </p:cNvCxnSpPr>
          <p:nvPr/>
        </p:nvCxnSpPr>
        <p:spPr>
          <a:xfrm rot="5400000">
            <a:off x="578644" y="3040856"/>
            <a:ext cx="22383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36" name="Straight Arrow Connector 77"/>
          <p:cNvCxnSpPr>
            <a:cxnSpLocks noChangeShapeType="1"/>
            <a:stCxn id="47120" idx="2"/>
            <a:endCxn id="47124" idx="0"/>
          </p:cNvCxnSpPr>
          <p:nvPr/>
        </p:nvCxnSpPr>
        <p:spPr bwMode="auto">
          <a:xfrm>
            <a:off x="904875" y="3143250"/>
            <a:ext cx="257175" cy="19526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7137" name="Straight Arrow Connector 79"/>
          <p:cNvCxnSpPr>
            <a:cxnSpLocks noChangeShapeType="1"/>
            <a:stCxn id="47120" idx="2"/>
            <a:endCxn id="47125" idx="0"/>
          </p:cNvCxnSpPr>
          <p:nvPr/>
        </p:nvCxnSpPr>
        <p:spPr bwMode="auto">
          <a:xfrm>
            <a:off x="904875" y="3143250"/>
            <a:ext cx="857250" cy="19526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81"/>
          <p:cNvCxnSpPr>
            <a:cxnSpLocks noChangeShapeType="1"/>
          </p:cNvCxnSpPr>
          <p:nvPr/>
        </p:nvCxnSpPr>
        <p:spPr bwMode="auto">
          <a:xfrm rot="5400000">
            <a:off x="1013619" y="2697956"/>
            <a:ext cx="295275" cy="1128713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39" name="Straight Arrow Connector 83"/>
          <p:cNvCxnSpPr>
            <a:cxnSpLocks noChangeShapeType="1"/>
            <a:stCxn id="47121" idx="2"/>
            <a:endCxn id="47126" idx="0"/>
          </p:cNvCxnSpPr>
          <p:nvPr/>
        </p:nvCxnSpPr>
        <p:spPr bwMode="auto">
          <a:xfrm>
            <a:off x="1733550" y="3143250"/>
            <a:ext cx="671513" cy="20320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7140" name="Straight Arrow Connector 85"/>
          <p:cNvCxnSpPr>
            <a:cxnSpLocks noChangeShapeType="1"/>
            <a:stCxn id="47121" idx="2"/>
            <a:endCxn id="47127" idx="0"/>
          </p:cNvCxnSpPr>
          <p:nvPr/>
        </p:nvCxnSpPr>
        <p:spPr bwMode="auto">
          <a:xfrm>
            <a:off x="1733550" y="3143250"/>
            <a:ext cx="1252538" cy="20320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28" name="Straight Arrow Connector 27"/>
          <p:cNvCxnSpPr>
            <a:stCxn id="47122" idx="2"/>
          </p:cNvCxnSpPr>
          <p:nvPr/>
        </p:nvCxnSpPr>
        <p:spPr>
          <a:xfrm rot="5400000">
            <a:off x="1771650" y="2690813"/>
            <a:ext cx="223838" cy="112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42" name="Straight Arrow Connector 89"/>
          <p:cNvCxnSpPr>
            <a:cxnSpLocks noChangeShapeType="1"/>
            <a:stCxn id="47122" idx="2"/>
            <a:endCxn id="47126" idx="0"/>
          </p:cNvCxnSpPr>
          <p:nvPr/>
        </p:nvCxnSpPr>
        <p:spPr bwMode="auto">
          <a:xfrm flipH="1">
            <a:off x="2405063" y="3143250"/>
            <a:ext cx="42862" cy="20320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30" name="Straight Arrow Connector 29"/>
          <p:cNvCxnSpPr>
            <a:stCxn id="47122" idx="2"/>
          </p:cNvCxnSpPr>
          <p:nvPr/>
        </p:nvCxnSpPr>
        <p:spPr>
          <a:xfrm rot="16200000" flipH="1">
            <a:off x="2914650" y="2676525"/>
            <a:ext cx="223838" cy="1157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7123" idx="2"/>
          </p:cNvCxnSpPr>
          <p:nvPr/>
        </p:nvCxnSpPr>
        <p:spPr>
          <a:xfrm rot="5400000">
            <a:off x="2393157" y="2640806"/>
            <a:ext cx="223838" cy="1228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45" name="Straight Arrow Connector 95"/>
          <p:cNvCxnSpPr>
            <a:cxnSpLocks noChangeShapeType="1"/>
            <a:stCxn id="47123" idx="2"/>
            <a:endCxn id="47127" idx="0"/>
          </p:cNvCxnSpPr>
          <p:nvPr/>
        </p:nvCxnSpPr>
        <p:spPr bwMode="auto">
          <a:xfrm flipH="1">
            <a:off x="2986088" y="3143250"/>
            <a:ext cx="133350" cy="20320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33" name="Straight Arrow Connector 32"/>
          <p:cNvCxnSpPr>
            <a:stCxn id="47123" idx="2"/>
          </p:cNvCxnSpPr>
          <p:nvPr/>
        </p:nvCxnSpPr>
        <p:spPr>
          <a:xfrm rot="16200000" flipH="1">
            <a:off x="3250407" y="3012281"/>
            <a:ext cx="223838" cy="48577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7129" idx="2"/>
          </p:cNvCxnSpPr>
          <p:nvPr/>
        </p:nvCxnSpPr>
        <p:spPr>
          <a:xfrm rot="16200000" flipH="1">
            <a:off x="464344" y="3655219"/>
            <a:ext cx="223837" cy="20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48" name="Straight Arrow Connector 101"/>
          <p:cNvCxnSpPr>
            <a:cxnSpLocks noChangeShapeType="1"/>
            <a:stCxn id="47129" idx="2"/>
            <a:endCxn id="47131" idx="0"/>
          </p:cNvCxnSpPr>
          <p:nvPr/>
        </p:nvCxnSpPr>
        <p:spPr bwMode="auto">
          <a:xfrm>
            <a:off x="485775" y="3643313"/>
            <a:ext cx="1247775" cy="195262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7149" name="Straight Arrow Connector 109"/>
          <p:cNvCxnSpPr>
            <a:cxnSpLocks noChangeShapeType="1"/>
            <a:stCxn id="47124" idx="2"/>
            <a:endCxn id="47130" idx="0"/>
          </p:cNvCxnSpPr>
          <p:nvPr/>
        </p:nvCxnSpPr>
        <p:spPr bwMode="auto">
          <a:xfrm flipH="1">
            <a:off x="804863" y="3643313"/>
            <a:ext cx="357187" cy="195262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7150" name="Straight Arrow Connector 111"/>
          <p:cNvCxnSpPr>
            <a:cxnSpLocks noChangeShapeType="1"/>
            <a:stCxn id="47124" idx="2"/>
            <a:endCxn id="47132" idx="0"/>
          </p:cNvCxnSpPr>
          <p:nvPr/>
        </p:nvCxnSpPr>
        <p:spPr bwMode="auto">
          <a:xfrm>
            <a:off x="1162050" y="3643313"/>
            <a:ext cx="1357313" cy="195262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7151" name="Straight Arrow Connector 113"/>
          <p:cNvCxnSpPr>
            <a:cxnSpLocks noChangeShapeType="1"/>
            <a:stCxn id="47125" idx="2"/>
            <a:endCxn id="47131" idx="0"/>
          </p:cNvCxnSpPr>
          <p:nvPr/>
        </p:nvCxnSpPr>
        <p:spPr bwMode="auto">
          <a:xfrm flipH="1">
            <a:off x="1733550" y="3643313"/>
            <a:ext cx="28575" cy="195262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39" name="Straight Arrow Connector 117"/>
          <p:cNvCxnSpPr>
            <a:cxnSpLocks noChangeShapeType="1"/>
            <a:stCxn id="47126" idx="2"/>
          </p:cNvCxnSpPr>
          <p:nvPr/>
        </p:nvCxnSpPr>
        <p:spPr bwMode="auto">
          <a:xfrm rot="5400000">
            <a:off x="1576387" y="3036888"/>
            <a:ext cx="214313" cy="1443038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53" name="Straight Arrow Connector 119"/>
          <p:cNvCxnSpPr>
            <a:cxnSpLocks noChangeShapeType="1"/>
            <a:stCxn id="47126" idx="2"/>
            <a:endCxn id="47133" idx="0"/>
          </p:cNvCxnSpPr>
          <p:nvPr/>
        </p:nvCxnSpPr>
        <p:spPr bwMode="auto">
          <a:xfrm>
            <a:off x="2405063" y="3651250"/>
            <a:ext cx="971550" cy="1873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1" name="Straight Arrow Connector 121"/>
          <p:cNvCxnSpPr>
            <a:cxnSpLocks noChangeShapeType="1"/>
            <a:stCxn id="47127" idx="2"/>
            <a:endCxn id="47131" idx="0"/>
          </p:cNvCxnSpPr>
          <p:nvPr/>
        </p:nvCxnSpPr>
        <p:spPr bwMode="auto">
          <a:xfrm flipH="1">
            <a:off x="1733550" y="3651250"/>
            <a:ext cx="1252538" cy="187325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7128" idx="2"/>
          </p:cNvCxnSpPr>
          <p:nvPr/>
        </p:nvCxnSpPr>
        <p:spPr>
          <a:xfrm rot="5400000">
            <a:off x="3020219" y="3188494"/>
            <a:ext cx="227012" cy="1085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56" name="Straight Arrow Connector 127"/>
          <p:cNvCxnSpPr>
            <a:cxnSpLocks noChangeShapeType="1"/>
            <a:stCxn id="47128" idx="2"/>
            <a:endCxn id="47133" idx="0"/>
          </p:cNvCxnSpPr>
          <p:nvPr/>
        </p:nvCxnSpPr>
        <p:spPr bwMode="auto">
          <a:xfrm flipH="1">
            <a:off x="3376613" y="3638550"/>
            <a:ext cx="314325" cy="2000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129"/>
          <p:cNvCxnSpPr>
            <a:cxnSpLocks noChangeShapeType="1"/>
            <a:stCxn id="47131" idx="2"/>
            <a:endCxn id="47134" idx="0"/>
          </p:cNvCxnSpPr>
          <p:nvPr/>
        </p:nvCxnSpPr>
        <p:spPr bwMode="auto">
          <a:xfrm>
            <a:off x="1733550" y="4143375"/>
            <a:ext cx="400050" cy="195263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47158" name="Straight Arrow Connector 133"/>
          <p:cNvCxnSpPr>
            <a:cxnSpLocks noChangeShapeType="1"/>
            <a:stCxn id="47132" idx="2"/>
            <a:endCxn id="47134" idx="0"/>
          </p:cNvCxnSpPr>
          <p:nvPr/>
        </p:nvCxnSpPr>
        <p:spPr bwMode="auto">
          <a:xfrm flipH="1">
            <a:off x="2133600" y="4143375"/>
            <a:ext cx="385763" cy="19526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7159" name="Straight Arrow Connector 135"/>
          <p:cNvCxnSpPr>
            <a:cxnSpLocks noChangeShapeType="1"/>
            <a:stCxn id="47133" idx="2"/>
            <a:endCxn id="47134" idx="0"/>
          </p:cNvCxnSpPr>
          <p:nvPr/>
        </p:nvCxnSpPr>
        <p:spPr bwMode="auto">
          <a:xfrm flipH="1">
            <a:off x="2133600" y="4143375"/>
            <a:ext cx="1243013" cy="19526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47160" name="Straight Arrow Connector 137"/>
          <p:cNvCxnSpPr>
            <a:cxnSpLocks noChangeShapeType="1"/>
            <a:stCxn id="47130" idx="2"/>
            <a:endCxn id="47134" idx="0"/>
          </p:cNvCxnSpPr>
          <p:nvPr/>
        </p:nvCxnSpPr>
        <p:spPr bwMode="auto">
          <a:xfrm>
            <a:off x="804863" y="4143375"/>
            <a:ext cx="1328737" cy="19526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graphicFrame>
        <p:nvGraphicFramePr>
          <p:cNvPr id="48" name="Group 105"/>
          <p:cNvGraphicFramePr>
            <a:graphicFrameLocks noGrp="1"/>
          </p:cNvGraphicFramePr>
          <p:nvPr/>
        </p:nvGraphicFramePr>
        <p:xfrm>
          <a:off x="4572000" y="2214563"/>
          <a:ext cx="4214813" cy="3176587"/>
        </p:xfrm>
        <a:graphic>
          <a:graphicData uri="http://schemas.openxmlformats.org/drawingml/2006/table">
            <a:tbl>
              <a:tblPr/>
              <a:tblGrid>
                <a:gridCol w="977900"/>
                <a:gridCol w="3236913"/>
              </a:tblGrid>
              <a:tr h="84137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Candidate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 = condition attr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12" charset="0"/>
                        <a:ea typeface="Arial" pitchFamily="-112" charset="0"/>
                        <a:cs typeface="Arial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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D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 C    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B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D  C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D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 C    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D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B  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12" charset="0"/>
                        <a:ea typeface="Arial" pitchFamily="-112" charset="0"/>
                        <a:cs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AB C,  </a:t>
                      </a:r>
                      <a:r>
                        <a:rPr kumimoji="0" lang="en-US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AB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D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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 C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AD C,  </a:t>
                      </a:r>
                      <a:r>
                        <a:rPr kumimoji="0" lang="en-US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A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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 C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BD C,  </a:t>
                      </a:r>
                      <a:r>
                        <a:rPr kumimoji="0" lang="en-US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AD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B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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12" charset="0"/>
                          <a:ea typeface="Arial" pitchFamily="-112" charset="0"/>
                          <a:cs typeface="Arial" pitchFamily="-112" charset="0"/>
                          <a:sym typeface="Wingdings" pitchFamily="-112" charset="2"/>
                        </a:rPr>
                        <a:t> C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-112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12" charset="0"/>
                        <a:ea typeface="Arial" pitchFamily="-112" charset="0"/>
                        <a:cs typeface="Arial" pitchFamily="-112" charset="0"/>
                        <a:sym typeface="Wingdings" pitchFamily="-11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" name="Straight Arrow Connector 115"/>
          <p:cNvCxnSpPr>
            <a:cxnSpLocks noChangeShapeType="1"/>
            <a:stCxn id="47125" idx="2"/>
            <a:endCxn id="47132" idx="0"/>
          </p:cNvCxnSpPr>
          <p:nvPr/>
        </p:nvCxnSpPr>
        <p:spPr bwMode="auto">
          <a:xfrm>
            <a:off x="1762125" y="3643313"/>
            <a:ext cx="757238" cy="195262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50" name="Straight Arrow Connector 123"/>
          <p:cNvCxnSpPr>
            <a:cxnSpLocks noChangeShapeType="1"/>
            <a:stCxn id="47127" idx="2"/>
            <a:endCxn id="47133" idx="0"/>
          </p:cNvCxnSpPr>
          <p:nvPr/>
        </p:nvCxnSpPr>
        <p:spPr bwMode="auto">
          <a:xfrm>
            <a:off x="2986088" y="3651250"/>
            <a:ext cx="390525" cy="187325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arrow" w="med" len="med"/>
          </a:ln>
        </p:spPr>
      </p:cxnSp>
      <p:sp>
        <p:nvSpPr>
          <p:cNvPr id="51" name="Slide Number Placeholder 50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1A4F638-CC33-42C0-8717-EF8ACF02B5A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14008</TotalTime>
  <Words>1987</Words>
  <Application>Microsoft Office PowerPoint</Application>
  <PresentationFormat>On-screen Show (4:3)</PresentationFormat>
  <Paragraphs>863</Paragraphs>
  <Slides>28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19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59" baseType="lpstr">
      <vt:lpstr>Arial</vt:lpstr>
      <vt:lpstr>Tw Cen MT</vt:lpstr>
      <vt:lpstr>Wingdings</vt:lpstr>
      <vt:lpstr>Wingdings 2</vt:lpstr>
      <vt:lpstr>Calibri</vt:lpstr>
      <vt:lpstr>MS Gothic</vt:lpstr>
      <vt:lpstr>ＭＳ Ｐゴシック</vt:lpstr>
      <vt:lpstr>Georgia</vt:lpstr>
      <vt:lpstr>Courier New</vt:lpstr>
      <vt:lpstr>Lucida Grande</vt:lpstr>
      <vt:lpstr>Median</vt:lpstr>
      <vt:lpstr>1_Median</vt:lpstr>
      <vt:lpstr>Median</vt:lpstr>
      <vt:lpstr>Median</vt:lpstr>
      <vt:lpstr>Median</vt:lpstr>
      <vt:lpstr>Median</vt:lpstr>
      <vt:lpstr>Median</vt:lpstr>
      <vt:lpstr>Median</vt:lpstr>
      <vt:lpstr>Median</vt:lpstr>
      <vt:lpstr>Median</vt:lpstr>
      <vt:lpstr>Median</vt:lpstr>
      <vt:lpstr>1_Median</vt:lpstr>
      <vt:lpstr>1_Median</vt:lpstr>
      <vt:lpstr>1_Median</vt:lpstr>
      <vt:lpstr>1_Median</vt:lpstr>
      <vt:lpstr>1_Median</vt:lpstr>
      <vt:lpstr>1_Median</vt:lpstr>
      <vt:lpstr>1_Median</vt:lpstr>
      <vt:lpstr>1_Median</vt:lpstr>
      <vt:lpstr>Equation</vt:lpstr>
      <vt:lpstr>Microsoft Excel Chart</vt:lpstr>
      <vt:lpstr>MANAGING CONSTRAINTS FOR IMPROVED DATA QUALITY  FEI CHIANG, RENEE J. MILLER  UNIVERSITY OF TORONTO   </vt:lpstr>
      <vt:lpstr>Resolving Data Inconsistencies</vt:lpstr>
      <vt:lpstr>Integrity Constraints</vt:lpstr>
      <vt:lpstr>Overview</vt:lpstr>
      <vt:lpstr>New World Constraints</vt:lpstr>
      <vt:lpstr>Algorithmic Framework: Attribute Partitions [HKPT98]</vt:lpstr>
      <vt:lpstr>Generating Candidate CFDs</vt:lpstr>
      <vt:lpstr>Generating Candidate Rules</vt:lpstr>
      <vt:lpstr>Conditioning on Multiple Attributes</vt:lpstr>
      <vt:lpstr>Controlling the Search</vt:lpstr>
      <vt:lpstr>Rule Quality</vt:lpstr>
      <vt:lpstr>Interest Measures</vt:lpstr>
      <vt:lpstr>Qualitative Evaluation (Precision)</vt:lpstr>
      <vt:lpstr>Examples</vt:lpstr>
      <vt:lpstr>Overview</vt:lpstr>
      <vt:lpstr>Motivation</vt:lpstr>
      <vt:lpstr>Data and Constraint Repair</vt:lpstr>
      <vt:lpstr>Highlights</vt:lpstr>
      <vt:lpstr>A Unified Repair Model</vt:lpstr>
      <vt:lpstr>Data Repairs</vt:lpstr>
      <vt:lpstr>Data Repair Overview</vt:lpstr>
      <vt:lpstr>Variance of Information</vt:lpstr>
      <vt:lpstr>Constraint Repair</vt:lpstr>
      <vt:lpstr>Experimental Evaluation</vt:lpstr>
      <vt:lpstr>Qualitative Evaluation</vt:lpstr>
      <vt:lpstr>Example Repairs</vt:lpstr>
      <vt:lpstr>Conclusion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Profiling web data</dc:title>
  <dc:creator>Fei</dc:creator>
  <cp:lastModifiedBy>Linda Casals</cp:lastModifiedBy>
  <cp:revision>431</cp:revision>
  <dcterms:created xsi:type="dcterms:W3CDTF">2010-11-02T16:36:58Z</dcterms:created>
  <dcterms:modified xsi:type="dcterms:W3CDTF">2011-02-15T14:31:46Z</dcterms:modified>
</cp:coreProperties>
</file>