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8" r:id="rId3"/>
    <p:sldId id="261" r:id="rId4"/>
    <p:sldId id="440" r:id="rId5"/>
    <p:sldId id="385" r:id="rId6"/>
    <p:sldId id="263" r:id="rId7"/>
    <p:sldId id="388" r:id="rId8"/>
    <p:sldId id="386" r:id="rId9"/>
    <p:sldId id="436" r:id="rId10"/>
    <p:sldId id="437" r:id="rId11"/>
    <p:sldId id="438" r:id="rId12"/>
    <p:sldId id="439" r:id="rId13"/>
    <p:sldId id="387" r:id="rId14"/>
    <p:sldId id="389" r:id="rId15"/>
    <p:sldId id="267" r:id="rId16"/>
    <p:sldId id="392" r:id="rId17"/>
    <p:sldId id="441" r:id="rId18"/>
    <p:sldId id="270" r:id="rId19"/>
    <p:sldId id="271" r:id="rId20"/>
    <p:sldId id="272" r:id="rId21"/>
    <p:sldId id="273" r:id="rId22"/>
    <p:sldId id="430" r:id="rId23"/>
    <p:sldId id="277" r:id="rId24"/>
    <p:sldId id="279" r:id="rId25"/>
    <p:sldId id="429" r:id="rId26"/>
    <p:sldId id="280" r:id="rId27"/>
    <p:sldId id="281" r:id="rId28"/>
    <p:sldId id="409" r:id="rId29"/>
    <p:sldId id="412" r:id="rId30"/>
    <p:sldId id="413" r:id="rId31"/>
    <p:sldId id="372" r:id="rId32"/>
    <p:sldId id="373" r:id="rId33"/>
    <p:sldId id="424" r:id="rId34"/>
    <p:sldId id="425" r:id="rId35"/>
    <p:sldId id="426" r:id="rId36"/>
    <p:sldId id="427" r:id="rId37"/>
    <p:sldId id="428" r:id="rId38"/>
    <p:sldId id="433" r:id="rId39"/>
    <p:sldId id="431" r:id="rId40"/>
    <p:sldId id="407" r:id="rId41"/>
    <p:sldId id="286" r:id="rId42"/>
    <p:sldId id="287" r:id="rId43"/>
    <p:sldId id="291" r:id="rId44"/>
    <p:sldId id="292" r:id="rId45"/>
    <p:sldId id="293" r:id="rId46"/>
    <p:sldId id="294" r:id="rId47"/>
    <p:sldId id="295" r:id="rId48"/>
    <p:sldId id="296" r:id="rId49"/>
    <p:sldId id="297" r:id="rId50"/>
    <p:sldId id="434" r:id="rId51"/>
    <p:sldId id="432" r:id="rId52"/>
    <p:sldId id="300" r:id="rId53"/>
    <p:sldId id="310" r:id="rId54"/>
    <p:sldId id="317" r:id="rId55"/>
    <p:sldId id="435" r:id="rId56"/>
    <p:sldId id="365"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102" d="100"/>
          <a:sy n="102" d="100"/>
        </p:scale>
        <p:origin x="-240"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23395BA-7856-4DA9-9B54-0AC466ADCBA8}" type="datetimeFigureOut">
              <a:rPr lang="en-US"/>
              <a:pPr>
                <a:defRPr/>
              </a:pPr>
              <a:t>10/12/2010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8F02D25-1DE7-409F-A5E8-585238120EF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12BA28-168D-4D60-ADA5-838C781D0CAB}" type="slidenum">
              <a:rPr lang="en-US"/>
              <a:pPr fontAlgn="base">
                <a:spcBef>
                  <a:spcPct val="0"/>
                </a:spcBef>
                <a:spcAft>
                  <a:spcPct val="0"/>
                </a:spcAft>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4AB191-556A-43A3-BCD8-4E8539A27BB0}" type="slidenum">
              <a:rPr lang="en-US"/>
              <a:pPr fontAlgn="base">
                <a:spcBef>
                  <a:spcPct val="0"/>
                </a:spcBef>
                <a:spcAft>
                  <a:spcPct val="0"/>
                </a:spcAft>
              </a:pPr>
              <a:t>20</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CF9B3-4343-4F0B-97A4-0242EEB7023D}" type="slidenum">
              <a:rPr lang="en-US"/>
              <a:pPr fontAlgn="base">
                <a:spcBef>
                  <a:spcPct val="0"/>
                </a:spcBef>
                <a:spcAft>
                  <a:spcPct val="0"/>
                </a:spcAft>
              </a:pPr>
              <a:t>22</a:t>
            </a:fld>
            <a:endParaRPr lang="en-US"/>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A88F75-459B-4A0F-8797-8ED90F393CD5}" type="slidenum">
              <a:rPr lang="en-US"/>
              <a:pPr fontAlgn="base">
                <a:spcBef>
                  <a:spcPct val="0"/>
                </a:spcBef>
                <a:spcAft>
                  <a:spcPct val="0"/>
                </a:spcAft>
              </a:pPr>
              <a:t>23</a:t>
            </a:fld>
            <a:endParaRPr lang="en-US"/>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001E18-1824-4EA5-AAE9-677F77DF9ED0}" type="slidenum">
              <a:rPr lang="en-US"/>
              <a:pPr fontAlgn="base">
                <a:spcBef>
                  <a:spcPct val="0"/>
                </a:spcBef>
                <a:spcAft>
                  <a:spcPct val="0"/>
                </a:spcAft>
              </a:pPr>
              <a:t>38</a:t>
            </a:fld>
            <a:endParaRPr lang="en-US"/>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8334A4-8524-4095-A27C-6C31205F561E}" type="slidenum">
              <a:rPr lang="en-US"/>
              <a:pPr fontAlgn="base">
                <a:spcBef>
                  <a:spcPct val="0"/>
                </a:spcBef>
                <a:spcAft>
                  <a:spcPct val="0"/>
                </a:spcAft>
              </a:pPr>
              <a:t>39</a:t>
            </a:fld>
            <a:endParaRPr lang="en-US"/>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1D2B73-95C9-4611-AEAB-0997568F118A}" type="slidenum">
              <a:rPr lang="en-US"/>
              <a:pPr fontAlgn="base">
                <a:spcBef>
                  <a:spcPct val="0"/>
                </a:spcBef>
                <a:spcAft>
                  <a:spcPct val="0"/>
                </a:spcAft>
              </a:pPr>
              <a:t>50</a:t>
            </a:fld>
            <a:endParaRPr lang="en-US"/>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759F47-E32A-4158-9051-759609225FD7}" type="datetimeFigureOut">
              <a:rPr lang="en-US"/>
              <a:pPr>
                <a:defRPr/>
              </a:pPr>
              <a:t>10/12/2010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EB4C9-7E8B-488D-9188-1B1D464CAF8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677A60-2D1C-4113-B47B-1A871CCB18AA}" type="datetimeFigureOut">
              <a:rPr lang="en-US"/>
              <a:pPr>
                <a:defRPr/>
              </a:pPr>
              <a:t>10/12/2010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A02862-4E82-4179-83BD-4783370FD73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E20F1B-17A2-42ED-A9F2-C8FD8C8F35C6}" type="datetimeFigureOut">
              <a:rPr lang="en-US"/>
              <a:pPr>
                <a:defRPr/>
              </a:pPr>
              <a:t>10/12/2010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741AD2-2B80-41AC-BAF0-7C1ABA760DC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3997C5-18B4-4D7A-8319-B6DCE100CB55}" type="datetime1">
              <a:rPr lang="en-US"/>
              <a:pPr>
                <a:defRPr/>
              </a:pPr>
              <a:t>10/12/2010</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7195FB-D24D-4CD4-B966-53775804389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noChangeArrowheads="1"/>
          </p:cNvSpPr>
          <p:nvPr>
            <p:ph type="ftr" sz="quarter" idx="10"/>
          </p:nvPr>
        </p:nvSpPr>
        <p:spPr>
          <a:xfrm>
            <a:off x="3533775" y="6400800"/>
            <a:ext cx="2895600" cy="457200"/>
          </a:xfrm>
        </p:spPr>
        <p:txBody>
          <a:bodyPr/>
          <a:lstStyle>
            <a:lvl1pPr>
              <a:defRPr dirty="0">
                <a:latin typeface="Arial" charset="0"/>
              </a:defRPr>
            </a:lvl1pPr>
          </a:lstStyle>
          <a:p>
            <a:pPr>
              <a:defRPr/>
            </a:pPr>
            <a:endParaRPr lang="en-US"/>
          </a:p>
        </p:txBody>
      </p:sp>
      <p:sp>
        <p:nvSpPr>
          <p:cNvPr id="4" name="Date Placeholder 3"/>
          <p:cNvSpPr>
            <a:spLocks noGrp="1" noChangeArrowheads="1"/>
          </p:cNvSpPr>
          <p:nvPr>
            <p:ph type="dt" sz="half" idx="11"/>
          </p:nvPr>
        </p:nvSpPr>
        <p:spPr>
          <a:xfrm>
            <a:off x="0" y="6381750"/>
            <a:ext cx="3048000" cy="476250"/>
          </a:xfrm>
        </p:spPr>
        <p:txBody>
          <a:bodyPr/>
          <a:lstStyle>
            <a:lvl1pPr>
              <a:defRPr dirty="0">
                <a:latin typeface="Arial" charset="0"/>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rtlCol="0">
            <a:normAutofit/>
          </a:bodyPr>
          <a:lstStyle/>
          <a:p>
            <a:pPr lvl="0"/>
            <a:endParaRPr lang="en-US" noProof="0" dirty="0" smtClean="0"/>
          </a:p>
        </p:txBody>
      </p:sp>
      <p:sp>
        <p:nvSpPr>
          <p:cNvPr id="4" name="Rectangle 2"/>
          <p:cNvSpPr>
            <a:spLocks noGrp="1" noChangeArrowheads="1"/>
          </p:cNvSpPr>
          <p:nvPr>
            <p:ph type="ftr" sz="quarter" idx="10"/>
          </p:nvPr>
        </p:nvSpPr>
        <p:spPr>
          <a:xfrm>
            <a:off x="3533775" y="6400800"/>
            <a:ext cx="2895600" cy="457200"/>
          </a:xfrm>
        </p:spPr>
        <p:txBody>
          <a:bodyPr/>
          <a:lstStyle>
            <a:lvl1pPr fontAlgn="auto">
              <a:spcBef>
                <a:spcPts val="0"/>
              </a:spcBef>
              <a:spcAft>
                <a:spcPts val="0"/>
              </a:spcAft>
              <a:defRPr dirty="0">
                <a:latin typeface="+mn-lt"/>
              </a:defRPr>
            </a:lvl1pPr>
          </a:lstStyle>
          <a:p>
            <a:pPr>
              <a:defRPr/>
            </a:pPr>
            <a:endParaRPr lang="en-US"/>
          </a:p>
        </p:txBody>
      </p:sp>
      <p:sp>
        <p:nvSpPr>
          <p:cNvPr id="5" name="Rectangle 5"/>
          <p:cNvSpPr>
            <a:spLocks noGrp="1" noChangeArrowheads="1"/>
          </p:cNvSpPr>
          <p:nvPr>
            <p:ph type="dt" sz="half" idx="11"/>
          </p:nvPr>
        </p:nvSpPr>
        <p:spPr>
          <a:xfrm>
            <a:off x="0" y="6381750"/>
            <a:ext cx="3048000" cy="476250"/>
          </a:xfrm>
        </p:spPr>
        <p:txBody>
          <a:bodyPr/>
          <a:lstStyle>
            <a:lvl1pPr fontAlgn="auto">
              <a:spcBef>
                <a:spcPts val="0"/>
              </a:spcBef>
              <a:spcAft>
                <a:spcPts val="0"/>
              </a:spcAft>
              <a:defRPr>
                <a:latin typeface="+mn-lt"/>
              </a:defRPr>
            </a:lvl1pPr>
          </a:lstStyle>
          <a:p>
            <a:pPr>
              <a:defRPr/>
            </a:pPr>
            <a:fld id="{FAB9D138-5CA8-4952-AFCD-DCCEF13E1D4F}" type="datetime1">
              <a:rPr lang="en-US"/>
              <a:pPr>
                <a:defRPr/>
              </a:pPr>
              <a:t>10/12/2010</a:t>
            </a:fld>
            <a:endParaRPr lang="en-US" dirty="0"/>
          </a:p>
        </p:txBody>
      </p:sp>
      <p:sp>
        <p:nvSpPr>
          <p:cNvPr id="6" name="Slide Number Placeholder 5"/>
          <p:cNvSpPr>
            <a:spLocks noGrp="1"/>
          </p:cNvSpPr>
          <p:nvPr>
            <p:ph type="sldNum" sz="quarter" idx="12"/>
          </p:nvPr>
        </p:nvSpPr>
        <p:spPr/>
        <p:txBody>
          <a:bodyPr/>
          <a:lstStyle>
            <a:lvl1pPr algn="r">
              <a:defRPr sz="1200">
                <a:solidFill>
                  <a:schemeClr val="tx1"/>
                </a:solidFill>
              </a:defRPr>
            </a:lvl1pPr>
          </a:lstStyle>
          <a:p>
            <a:pPr>
              <a:defRPr/>
            </a:pPr>
            <a:fld id="{F6C67C00-742A-4779-9F24-E2C4EFD4D08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EHR Privacy &amp; Security</a:t>
            </a:r>
          </a:p>
        </p:txBody>
      </p:sp>
      <p:sp>
        <p:nvSpPr>
          <p:cNvPr id="5" name="Footer Placeholder 4"/>
          <p:cNvSpPr>
            <a:spLocks noGrp="1"/>
          </p:cNvSpPr>
          <p:nvPr>
            <p:ph type="ftr" sz="quarter" idx="11"/>
          </p:nvPr>
        </p:nvSpPr>
        <p:spPr/>
        <p:txBody>
          <a:bodyPr/>
          <a:lstStyle>
            <a:lvl1pPr>
              <a:defRPr/>
            </a:lvl1pPr>
          </a:lstStyle>
          <a:p>
            <a:pPr>
              <a:defRPr/>
            </a:pPr>
            <a:r>
              <a:rPr lang="en-US"/>
              <a:t>© Bradley Malin, 2010</a:t>
            </a:r>
          </a:p>
        </p:txBody>
      </p:sp>
      <p:sp>
        <p:nvSpPr>
          <p:cNvPr id="6" name="Slide Number Placeholder 5"/>
          <p:cNvSpPr>
            <a:spLocks noGrp="1"/>
          </p:cNvSpPr>
          <p:nvPr>
            <p:ph type="sldNum" sz="quarter" idx="12"/>
          </p:nvPr>
        </p:nvSpPr>
        <p:spPr/>
        <p:txBody>
          <a:bodyPr/>
          <a:lstStyle>
            <a:lvl1pPr>
              <a:defRPr/>
            </a:lvl1pPr>
          </a:lstStyle>
          <a:p>
            <a:pPr>
              <a:defRPr/>
            </a:pPr>
            <a:fld id="{84C8931A-D85F-4E4B-9628-B278FE35658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213B31-347F-469F-8779-78BF048D096A}" type="datetimeFigureOut">
              <a:rPr lang="en-US"/>
              <a:pPr>
                <a:defRPr/>
              </a:pPr>
              <a:t>10/12/2010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F271CC-9CA1-4FC9-95FF-5FFB5183781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EHR Privacy &amp; Security</a:t>
            </a:r>
          </a:p>
        </p:txBody>
      </p:sp>
      <p:sp>
        <p:nvSpPr>
          <p:cNvPr id="6" name="Footer Placeholder 4"/>
          <p:cNvSpPr>
            <a:spLocks noGrp="1"/>
          </p:cNvSpPr>
          <p:nvPr>
            <p:ph type="ftr" sz="quarter" idx="11"/>
          </p:nvPr>
        </p:nvSpPr>
        <p:spPr/>
        <p:txBody>
          <a:bodyPr/>
          <a:lstStyle>
            <a:lvl1pPr>
              <a:defRPr/>
            </a:lvl1pPr>
          </a:lstStyle>
          <a:p>
            <a:pPr>
              <a:defRPr/>
            </a:pPr>
            <a:r>
              <a:rPr lang="en-US"/>
              <a:t>© Bradley Malin, 2010</a:t>
            </a:r>
          </a:p>
        </p:txBody>
      </p:sp>
      <p:sp>
        <p:nvSpPr>
          <p:cNvPr id="7" name="Slide Number Placeholder 5"/>
          <p:cNvSpPr>
            <a:spLocks noGrp="1"/>
          </p:cNvSpPr>
          <p:nvPr>
            <p:ph type="sldNum" sz="quarter" idx="12"/>
          </p:nvPr>
        </p:nvSpPr>
        <p:spPr/>
        <p:txBody>
          <a:bodyPr/>
          <a:lstStyle>
            <a:lvl1pPr>
              <a:defRPr/>
            </a:lvl1pPr>
          </a:lstStyle>
          <a:p>
            <a:pPr>
              <a:defRPr/>
            </a:pPr>
            <a:fld id="{7B5C4400-60BE-485C-A9F4-8F7B5D81052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5A9F177-2049-460D-9AB1-DD9058965E67}" type="datetimeFigureOut">
              <a:rPr lang="en-US"/>
              <a:pPr>
                <a:defRPr/>
              </a:pPr>
              <a:t>10/12/2010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044AEDE-27D8-4347-AF2A-B1E9C0A5ADD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80D4873-DCA5-4E69-BFC7-C03928D96F1E}" type="datetimeFigureOut">
              <a:rPr lang="en-US"/>
              <a:pPr>
                <a:defRPr/>
              </a:pPr>
              <a:t>10/12/2010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0E4EEDA-D80B-4944-8EC5-1011BF7119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5158615-4FEF-48E2-89AA-A7D9960F345F}" type="datetimeFigureOut">
              <a:rPr lang="en-US"/>
              <a:pPr>
                <a:defRPr/>
              </a:pPr>
              <a:t>10/12/2010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E2E5871-88D6-4971-893D-4B27F0482E9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92FCA06-FEF2-4904-8E63-089061BE7076}" type="datetimeFigureOut">
              <a:rPr lang="en-US"/>
              <a:pPr>
                <a:defRPr/>
              </a:pPr>
              <a:t>10/12/2010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BC94698-00CC-44A9-B07C-D9DA3B44BB8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89D8B97-2C71-4720-A587-85C43A6398DC}" type="datetimeFigureOut">
              <a:rPr lang="en-US"/>
              <a:pPr>
                <a:defRPr/>
              </a:pPr>
              <a:t>10/12/2010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F0F9AEA-7609-4870-91B7-E3239F872A9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smtClean="0">
                <a:solidFill>
                  <a:schemeClr val="tx1"/>
                </a:solidFill>
                <a:latin typeface="+mn-lt"/>
              </a:defRPr>
            </a:lvl1pPr>
          </a:lstStyle>
          <a:p>
            <a:pPr>
              <a:defRPr/>
            </a:pPr>
            <a:r>
              <a:rPr lang="en-US"/>
              <a:t>EHR Privacy &amp; Security</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dirty="0" smtClean="0">
                <a:solidFill>
                  <a:schemeClr val="tx1"/>
                </a:solidFill>
                <a:latin typeface="+mn-lt"/>
              </a:defRPr>
            </a:lvl1pPr>
          </a:lstStyle>
          <a:p>
            <a:pPr>
              <a:defRPr/>
            </a:pPr>
            <a:r>
              <a:rPr lang="en-US"/>
              <a:t>© Bradley Malin, 2010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defRPr>
            </a:lvl1pPr>
          </a:lstStyle>
          <a:p>
            <a:pPr>
              <a:defRPr/>
            </a:pPr>
            <a:fld id="{474C9CC8-471C-474E-B01D-C6039379A904}" type="slidenum">
              <a:rPr lang="en-US"/>
              <a:pPr>
                <a:defRPr/>
              </a:pPr>
              <a:t>‹#›</a:t>
            </a:fld>
            <a:endParaRPr lang="en-US" dirty="0"/>
          </a:p>
        </p:txBody>
      </p:sp>
      <p:pic>
        <p:nvPicPr>
          <p:cNvPr id="1031" name="Picture 3"/>
          <p:cNvPicPr>
            <a:picLocks noChangeAspect="1" noChangeArrowheads="1"/>
          </p:cNvPicPr>
          <p:nvPr userDrawn="1"/>
        </p:nvPicPr>
        <p:blipFill>
          <a:blip r:embed="rId16"/>
          <a:srcRect/>
          <a:stretch>
            <a:fillRect/>
          </a:stretch>
        </p:blipFill>
        <p:spPr bwMode="auto">
          <a:xfrm>
            <a:off x="0" y="0"/>
            <a:ext cx="1752600" cy="303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1"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onlinetelemedicine.com/html/product/sam_images/X-Ray.jpg" TargetMode="Externa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image" Target="../media/image18.emf"/><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1676400"/>
            <a:ext cx="7772400" cy="1470025"/>
          </a:xfrm>
        </p:spPr>
        <p:txBody>
          <a:bodyPr/>
          <a:lstStyle/>
          <a:p>
            <a:r>
              <a:rPr lang="en-US" sz="2800" b="1" smtClean="0"/>
              <a:t>DIMACS/CINJ Workshop on Electronic Medical Records - Challenges &amp; Opportunities:</a:t>
            </a:r>
            <a:br>
              <a:rPr lang="en-US" sz="2800" b="1" smtClean="0"/>
            </a:br>
            <a:r>
              <a:rPr lang="en-US" sz="2800" b="1" smtClean="0"/>
              <a:t/>
            </a:r>
            <a:br>
              <a:rPr lang="en-US" sz="2800" b="1" smtClean="0"/>
            </a:br>
            <a:r>
              <a:rPr lang="en-US" sz="2800" smtClean="0"/>
              <a:t>Patient Privacy, Security &amp; Confidentiality Issues </a:t>
            </a:r>
          </a:p>
        </p:txBody>
      </p:sp>
      <p:sp>
        <p:nvSpPr>
          <p:cNvPr id="3" name="Subtitle 2"/>
          <p:cNvSpPr>
            <a:spLocks noGrp="1"/>
          </p:cNvSpPr>
          <p:nvPr>
            <p:ph type="subTitle" idx="1"/>
          </p:nvPr>
        </p:nvSpPr>
        <p:spPr>
          <a:xfrm>
            <a:off x="533400" y="4953000"/>
            <a:ext cx="8001000" cy="1752600"/>
          </a:xfrm>
        </p:spPr>
        <p:txBody>
          <a:bodyPr rtlCol="0">
            <a:normAutofit lnSpcReduction="10000"/>
          </a:bodyPr>
          <a:lstStyle/>
          <a:p>
            <a:pPr algn="l" fontAlgn="auto">
              <a:spcAft>
                <a:spcPts val="0"/>
              </a:spcAft>
              <a:buFont typeface="Arial" pitchFamily="34" charset="0"/>
              <a:buNone/>
              <a:defRPr/>
            </a:pPr>
            <a:r>
              <a:rPr lang="en-US" sz="2000" dirty="0" smtClean="0">
                <a:solidFill>
                  <a:schemeClr val="tx1"/>
                </a:solidFill>
              </a:rPr>
              <a:t>Bradley Malin, Ph.D.</a:t>
            </a:r>
          </a:p>
          <a:p>
            <a:pPr algn="l" fontAlgn="auto">
              <a:spcAft>
                <a:spcPts val="0"/>
              </a:spcAft>
              <a:buFont typeface="Arial" pitchFamily="34" charset="0"/>
              <a:buNone/>
              <a:defRPr/>
            </a:pPr>
            <a:r>
              <a:rPr lang="en-US" sz="2000" dirty="0" smtClean="0">
                <a:solidFill>
                  <a:schemeClr val="tx1"/>
                </a:solidFill>
              </a:rPr>
              <a:t>Assistant Prof. of Biomedical Informatics, School of Medicine</a:t>
            </a:r>
          </a:p>
          <a:p>
            <a:pPr algn="l" fontAlgn="auto">
              <a:spcAft>
                <a:spcPts val="0"/>
              </a:spcAft>
              <a:buFont typeface="Arial" pitchFamily="34" charset="0"/>
              <a:buNone/>
              <a:defRPr/>
            </a:pPr>
            <a:r>
              <a:rPr lang="en-US" sz="2000" dirty="0" smtClean="0">
                <a:solidFill>
                  <a:schemeClr val="tx1"/>
                </a:solidFill>
              </a:rPr>
              <a:t>Assistant Prof. of Computer Science, School of Engineering</a:t>
            </a:r>
          </a:p>
          <a:p>
            <a:pPr algn="l" fontAlgn="auto">
              <a:spcAft>
                <a:spcPts val="0"/>
              </a:spcAft>
              <a:buFont typeface="Arial" pitchFamily="34" charset="0"/>
              <a:buNone/>
              <a:defRPr/>
            </a:pPr>
            <a:r>
              <a:rPr lang="en-US" sz="2000" dirty="0" smtClean="0">
                <a:solidFill>
                  <a:schemeClr val="tx1"/>
                </a:solidFill>
              </a:rPr>
              <a:t>Director, Health Information Privacy Laboratory</a:t>
            </a:r>
          </a:p>
          <a:p>
            <a:pPr algn="l" fontAlgn="auto">
              <a:spcAft>
                <a:spcPts val="0"/>
              </a:spcAft>
              <a:buFont typeface="Arial" pitchFamily="34" charset="0"/>
              <a:buNone/>
              <a:defRPr/>
            </a:pPr>
            <a:r>
              <a:rPr lang="en-US" sz="2000" dirty="0" smtClean="0">
                <a:solidFill>
                  <a:schemeClr val="tx1"/>
                </a:solidFill>
              </a:rPr>
              <a:t>Vanderbilt University</a:t>
            </a:r>
          </a:p>
        </p:txBody>
      </p:sp>
      <p:pic>
        <p:nvPicPr>
          <p:cNvPr id="17411" name="Picture 3"/>
          <p:cNvPicPr>
            <a:picLocks noChangeAspect="1" noChangeArrowheads="1"/>
          </p:cNvPicPr>
          <p:nvPr/>
        </p:nvPicPr>
        <p:blipFill>
          <a:blip r:embed="rId2"/>
          <a:srcRect/>
          <a:stretch>
            <a:fillRect/>
          </a:stretch>
        </p:blipFill>
        <p:spPr bwMode="auto">
          <a:xfrm>
            <a:off x="3352800" y="409575"/>
            <a:ext cx="2476500" cy="428625"/>
          </a:xfrm>
          <a:prstGeom prst="rect">
            <a:avLst/>
          </a:prstGeom>
          <a:noFill/>
          <a:ln w="9525">
            <a:noFill/>
            <a:miter lim="800000"/>
            <a:headEnd/>
            <a:tailEnd/>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t>Access Control?</a:t>
            </a:r>
          </a:p>
        </p:txBody>
      </p:sp>
      <p:sp>
        <p:nvSpPr>
          <p:cNvPr id="27650" name="Rectangle 3"/>
          <p:cNvSpPr>
            <a:spLocks noGrp="1" noChangeArrowheads="1"/>
          </p:cNvSpPr>
          <p:nvPr>
            <p:ph idx="1"/>
          </p:nvPr>
        </p:nvSpPr>
        <p:spPr>
          <a:xfrm>
            <a:off x="76200" y="1447800"/>
            <a:ext cx="5334000" cy="4648200"/>
          </a:xfrm>
        </p:spPr>
        <p:txBody>
          <a:bodyPr/>
          <a:lstStyle/>
          <a:p>
            <a:r>
              <a:rPr lang="en-US" sz="2400" smtClean="0"/>
              <a:t>“We have *-Based Access Control.”</a:t>
            </a:r>
          </a:p>
          <a:p>
            <a:endParaRPr lang="en-US" sz="2400" smtClean="0"/>
          </a:p>
          <a:p>
            <a:r>
              <a:rPr lang="en-US" sz="2400" smtClean="0"/>
              <a:t>“We have a mathematically rigorous access policy logic!”</a:t>
            </a:r>
          </a:p>
          <a:p>
            <a:endParaRPr lang="en-US" sz="2400" smtClean="0"/>
          </a:p>
          <a:p>
            <a:r>
              <a:rPr lang="en-US" sz="2400" smtClean="0"/>
              <a:t>“We can specify temporal policies!”</a:t>
            </a:r>
          </a:p>
          <a:p>
            <a:endParaRPr lang="en-US" sz="2400" smtClean="0"/>
          </a:p>
          <a:p>
            <a:r>
              <a:rPr lang="en-US" sz="2400" smtClean="0"/>
              <a:t>“We can control your access at a fine-grained level!”</a:t>
            </a:r>
          </a:p>
          <a:p>
            <a:endParaRPr lang="en-US" sz="2400" smtClean="0"/>
          </a:p>
          <a:p>
            <a:r>
              <a:rPr lang="en-US" sz="2400" smtClean="0"/>
              <a:t>“Isn’t that enough?”</a:t>
            </a:r>
          </a:p>
        </p:txBody>
      </p:sp>
      <p:pic>
        <p:nvPicPr>
          <p:cNvPr id="27651" name="Picture 5" descr="1580533701"/>
          <p:cNvPicPr>
            <a:picLocks noChangeAspect="1" noChangeArrowheads="1"/>
          </p:cNvPicPr>
          <p:nvPr/>
        </p:nvPicPr>
        <p:blipFill>
          <a:blip r:embed="rId2"/>
          <a:srcRect/>
          <a:stretch>
            <a:fillRect/>
          </a:stretch>
        </p:blipFill>
        <p:spPr bwMode="auto">
          <a:xfrm>
            <a:off x="5476875" y="1600200"/>
            <a:ext cx="3514725" cy="45243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t>So…</a:t>
            </a:r>
          </a:p>
        </p:txBody>
      </p:sp>
      <p:sp>
        <p:nvSpPr>
          <p:cNvPr id="1780739" name="Rectangle 3"/>
          <p:cNvSpPr>
            <a:spLocks noGrp="1" noChangeArrowheads="1"/>
          </p:cNvSpPr>
          <p:nvPr>
            <p:ph idx="1"/>
          </p:nvPr>
        </p:nvSpPr>
        <p:spPr>
          <a:xfrm>
            <a:off x="76200" y="1447800"/>
            <a:ext cx="5257800" cy="4648200"/>
          </a:xfrm>
        </p:spPr>
        <p:txBody>
          <a:bodyPr/>
          <a:lstStyle/>
          <a:p>
            <a:pPr>
              <a:buFont typeface="Arial" charset="0"/>
              <a:buNone/>
            </a:pPr>
            <a:r>
              <a:rPr lang="en-US" sz="2400" smtClean="0"/>
              <a:t>	… </a:t>
            </a:r>
            <a:r>
              <a:rPr lang="en-US" sz="2400" i="1" smtClean="0"/>
              <a:t>what are the policies?</a:t>
            </a:r>
          </a:p>
          <a:p>
            <a:pPr>
              <a:buFont typeface="Arial" charset="0"/>
              <a:buNone/>
            </a:pPr>
            <a:r>
              <a:rPr lang="en-US" sz="2400" smtClean="0"/>
              <a:t>	… </a:t>
            </a:r>
            <a:r>
              <a:rPr lang="en-US" sz="2400" i="1" smtClean="0"/>
              <a:t>who defines the policies?</a:t>
            </a:r>
          </a:p>
          <a:p>
            <a:pPr>
              <a:buFont typeface="Arial" charset="0"/>
              <a:buNone/>
            </a:pPr>
            <a:r>
              <a:rPr lang="en-US" sz="2400" smtClean="0"/>
              <a:t>	… </a:t>
            </a:r>
            <a:r>
              <a:rPr lang="en-US" sz="2400" i="1" smtClean="0"/>
              <a:t>how do you vet the policies? </a:t>
            </a:r>
          </a:p>
          <a:p>
            <a:endParaRPr lang="en-US" sz="1200" smtClean="0"/>
          </a:p>
          <a:p>
            <a:r>
              <a:rPr lang="en-US" sz="2400" smtClean="0"/>
              <a:t>Many people have multiple,  special, or “</a:t>
            </a:r>
            <a:r>
              <a:rPr lang="en-US" sz="2400" smtClean="0">
                <a:latin typeface="Jokerman" pitchFamily="82" charset="0"/>
              </a:rPr>
              <a:t>fuzzy</a:t>
            </a:r>
            <a:r>
              <a:rPr lang="en-US" sz="2400" smtClean="0"/>
              <a:t>” roles </a:t>
            </a:r>
          </a:p>
          <a:p>
            <a:endParaRPr lang="en-US" sz="1200" smtClean="0"/>
          </a:p>
          <a:p>
            <a:r>
              <a:rPr lang="en-US" sz="2400" smtClean="0"/>
              <a:t>Policies are difficult to define &amp; implement in complex environments</a:t>
            </a:r>
          </a:p>
          <a:p>
            <a:pPr lvl="1"/>
            <a:r>
              <a:rPr lang="en-US" sz="2000" smtClean="0"/>
              <a:t>multiple departments</a:t>
            </a:r>
          </a:p>
          <a:p>
            <a:pPr lvl="1"/>
            <a:r>
              <a:rPr lang="en-US" sz="2000" smtClean="0"/>
              <a:t>information systems</a:t>
            </a:r>
            <a:endParaRPr lang="en-US" sz="1800" smtClean="0"/>
          </a:p>
          <a:p>
            <a:endParaRPr lang="en-US" sz="1100" smtClean="0"/>
          </a:p>
          <a:p>
            <a:r>
              <a:rPr lang="en-US" sz="2400" b="1" smtClean="0">
                <a:solidFill>
                  <a:srgbClr val="FF0000"/>
                </a:solidFill>
              </a:rPr>
              <a:t>CONCERN: Lack of record availability can cause patient harm</a:t>
            </a:r>
            <a:endParaRPr lang="en-US" sz="1800" b="1" smtClean="0">
              <a:solidFill>
                <a:srgbClr val="FF0000"/>
              </a:solidFill>
            </a:endParaRPr>
          </a:p>
        </p:txBody>
      </p:sp>
      <p:pic>
        <p:nvPicPr>
          <p:cNvPr id="28675" name="Picture 5" descr="1580533701"/>
          <p:cNvPicPr>
            <a:picLocks noChangeAspect="1" noChangeArrowheads="1"/>
          </p:cNvPicPr>
          <p:nvPr/>
        </p:nvPicPr>
        <p:blipFill>
          <a:blip r:embed="rId2"/>
          <a:srcRect/>
          <a:stretch>
            <a:fillRect/>
          </a:stretch>
        </p:blipFill>
        <p:spPr bwMode="auto">
          <a:xfrm>
            <a:off x="5476875" y="1600200"/>
            <a:ext cx="3514725" cy="4524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0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0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07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07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07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8073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8073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80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Why is Auditing So Difficult?</a:t>
            </a:r>
          </a:p>
        </p:txBody>
      </p:sp>
      <p:sp>
        <p:nvSpPr>
          <p:cNvPr id="1761283" name="Rectangle 3"/>
          <p:cNvSpPr>
            <a:spLocks noGrp="1" noChangeArrowheads="1"/>
          </p:cNvSpPr>
          <p:nvPr>
            <p:ph idx="1"/>
          </p:nvPr>
        </p:nvSpPr>
        <p:spPr>
          <a:xfrm>
            <a:off x="381000" y="1676400"/>
            <a:ext cx="8534400" cy="1066800"/>
          </a:xfrm>
          <a:solidFill>
            <a:srgbClr val="00FF00"/>
          </a:solidFill>
        </p:spPr>
        <p:txBody>
          <a:bodyPr lIns="0" rIns="0" rtlCol="0">
            <a:normAutofit fontScale="62500" lnSpcReduction="20000"/>
          </a:bodyPr>
          <a:lstStyle/>
          <a:p>
            <a:pPr algn="ctr" fontAlgn="auto">
              <a:lnSpc>
                <a:spcPct val="120000"/>
              </a:lnSpc>
              <a:spcAft>
                <a:spcPts val="0"/>
              </a:spcAft>
              <a:buFont typeface="Wingdings" pitchFamily="2" charset="2"/>
              <a:buNone/>
              <a:defRPr/>
            </a:pPr>
            <a:r>
              <a:rPr lang="en-US" sz="4100" b="1" u="sng" dirty="0"/>
              <a:t>The </a:t>
            </a:r>
            <a:r>
              <a:rPr lang="en-US" sz="4100" b="1" u="sng" dirty="0" smtClean="0"/>
              <a:t>Good</a:t>
            </a:r>
            <a:endParaRPr lang="en-US" sz="4100" dirty="0">
              <a:solidFill>
                <a:srgbClr val="CC00CC"/>
              </a:solidFill>
            </a:endParaRPr>
          </a:p>
          <a:p>
            <a:pPr fontAlgn="auto">
              <a:lnSpc>
                <a:spcPct val="120000"/>
              </a:lnSpc>
              <a:spcAft>
                <a:spcPts val="0"/>
              </a:spcAft>
              <a:buFont typeface="Wingdings" pitchFamily="2" charset="2"/>
              <a:buNone/>
              <a:defRPr/>
            </a:pPr>
            <a:r>
              <a:rPr lang="en-US" sz="2400" dirty="0"/>
              <a:t>	</a:t>
            </a:r>
            <a:r>
              <a:rPr lang="en-US" sz="3800" dirty="0"/>
              <a:t>28 of 28 surveyed EMR systems had auditing </a:t>
            </a:r>
            <a:r>
              <a:rPr lang="en-US" sz="3800" dirty="0" smtClean="0"/>
              <a:t>capability </a:t>
            </a:r>
            <a:r>
              <a:rPr lang="en-US" sz="2600" dirty="0" smtClean="0">
                <a:solidFill>
                  <a:srgbClr val="CC00CC"/>
                </a:solidFill>
              </a:rPr>
              <a:t>(Rehm &amp; Craft)</a:t>
            </a:r>
            <a:endParaRPr lang="en-US" sz="2600" dirty="0"/>
          </a:p>
        </p:txBody>
      </p:sp>
      <p:sp>
        <p:nvSpPr>
          <p:cNvPr id="1761286" name="Rectangle 6"/>
          <p:cNvSpPr>
            <a:spLocks noChangeArrowheads="1"/>
          </p:cNvSpPr>
          <p:nvPr/>
        </p:nvSpPr>
        <p:spPr bwMode="auto">
          <a:xfrm>
            <a:off x="381000" y="2943225"/>
            <a:ext cx="8534400" cy="1066800"/>
          </a:xfrm>
          <a:prstGeom prst="rect">
            <a:avLst/>
          </a:prstGeom>
          <a:solidFill>
            <a:srgbClr val="FFFF00"/>
          </a:solidFill>
          <a:ln w="9525">
            <a:noFill/>
            <a:miter lim="800000"/>
            <a:headEnd/>
            <a:tailEnd/>
          </a:ln>
        </p:spPr>
        <p:txBody>
          <a:bodyPr/>
          <a:lstStyle/>
          <a:p>
            <a:pPr marL="342900" indent="-342900" algn="ctr">
              <a:spcBef>
                <a:spcPct val="20000"/>
              </a:spcBef>
              <a:buClr>
                <a:schemeClr val="bg2"/>
              </a:buClr>
              <a:buSzPct val="75000"/>
              <a:buFont typeface="Wingdings" pitchFamily="2" charset="2"/>
              <a:buNone/>
            </a:pPr>
            <a:r>
              <a:rPr lang="en-US" sz="3200" b="1" u="sng">
                <a:latin typeface="Calibri" pitchFamily="34" charset="0"/>
              </a:rPr>
              <a:t>The Bad</a:t>
            </a:r>
            <a:endParaRPr lang="en-US" sz="2400" u="sng">
              <a:latin typeface="Calibri" pitchFamily="34" charset="0"/>
            </a:endParaRPr>
          </a:p>
          <a:p>
            <a:pPr marL="342900" indent="-342900">
              <a:spcBef>
                <a:spcPct val="20000"/>
              </a:spcBef>
              <a:buClr>
                <a:schemeClr val="bg2"/>
              </a:buClr>
              <a:buSzPct val="75000"/>
              <a:buFont typeface="Wingdings" pitchFamily="2" charset="2"/>
              <a:buNone/>
            </a:pPr>
            <a:r>
              <a:rPr lang="en-US" sz="2400">
                <a:latin typeface="Calibri" pitchFamily="34" charset="0"/>
              </a:rPr>
              <a:t>10 of 28 systems alerted administrators of potential violations</a:t>
            </a:r>
          </a:p>
        </p:txBody>
      </p:sp>
      <p:sp>
        <p:nvSpPr>
          <p:cNvPr id="1761287" name="Rectangle 7"/>
          <p:cNvSpPr>
            <a:spLocks noChangeArrowheads="1"/>
          </p:cNvSpPr>
          <p:nvPr/>
        </p:nvSpPr>
        <p:spPr bwMode="auto">
          <a:xfrm>
            <a:off x="381000" y="5257800"/>
            <a:ext cx="8534400" cy="533400"/>
          </a:xfrm>
          <a:prstGeom prst="rect">
            <a:avLst/>
          </a:prstGeom>
          <a:solidFill>
            <a:srgbClr val="FF0000"/>
          </a:solidFill>
          <a:ln w="9525">
            <a:noFill/>
            <a:miter lim="800000"/>
            <a:headEnd/>
            <a:tailEnd/>
          </a:ln>
        </p:spPr>
        <p:txBody>
          <a:bodyPr/>
          <a:lstStyle/>
          <a:p>
            <a:pPr marL="742950" lvl="1" indent="-285750">
              <a:spcBef>
                <a:spcPct val="20000"/>
              </a:spcBef>
              <a:buClr>
                <a:schemeClr val="accent2"/>
              </a:buClr>
              <a:buSzPct val="80000"/>
              <a:buFont typeface="Wingdings" pitchFamily="2" charset="2"/>
              <a:buChar char="¨"/>
            </a:pPr>
            <a:r>
              <a:rPr lang="en-US" sz="2400">
                <a:solidFill>
                  <a:schemeClr val="bg1"/>
                </a:solidFill>
                <a:latin typeface="Calibri" pitchFamily="34" charset="0"/>
              </a:rPr>
              <a:t>Often based on predefined policies</a:t>
            </a:r>
          </a:p>
        </p:txBody>
      </p:sp>
      <p:sp>
        <p:nvSpPr>
          <p:cNvPr id="1761290" name="Rectangle 10"/>
          <p:cNvSpPr>
            <a:spLocks noChangeArrowheads="1"/>
          </p:cNvSpPr>
          <p:nvPr/>
        </p:nvSpPr>
        <p:spPr bwMode="auto">
          <a:xfrm>
            <a:off x="381000" y="4191000"/>
            <a:ext cx="8534400" cy="1143000"/>
          </a:xfrm>
          <a:prstGeom prst="rect">
            <a:avLst/>
          </a:prstGeom>
          <a:solidFill>
            <a:srgbClr val="FF0000"/>
          </a:solidFill>
          <a:ln w="9525">
            <a:noFill/>
            <a:miter lim="800000"/>
            <a:headEnd/>
            <a:tailEnd/>
          </a:ln>
        </p:spPr>
        <p:txBody>
          <a:bodyPr/>
          <a:lstStyle/>
          <a:p>
            <a:pPr marL="342900" indent="-342900" algn="ctr">
              <a:spcBef>
                <a:spcPct val="20000"/>
              </a:spcBef>
              <a:buClr>
                <a:schemeClr val="bg2"/>
              </a:buClr>
              <a:buSzPct val="75000"/>
              <a:buFont typeface="Wingdings" pitchFamily="2" charset="2"/>
              <a:buNone/>
            </a:pPr>
            <a:r>
              <a:rPr lang="en-US" sz="3200" b="1" u="sng">
                <a:solidFill>
                  <a:schemeClr val="bg1"/>
                </a:solidFill>
                <a:latin typeface="Calibri" pitchFamily="34" charset="0"/>
              </a:rPr>
              <a:t>The Ugly</a:t>
            </a:r>
          </a:p>
          <a:p>
            <a:pPr marL="342900" indent="-342900">
              <a:spcBef>
                <a:spcPct val="20000"/>
              </a:spcBef>
              <a:buClr>
                <a:schemeClr val="bg2"/>
              </a:buClr>
              <a:buSzPct val="75000"/>
              <a:buFont typeface="Wingdings" pitchFamily="2" charset="2"/>
              <a:buNone/>
            </a:pPr>
            <a:r>
              <a:rPr lang="en-US" sz="2800">
                <a:solidFill>
                  <a:schemeClr val="bg1"/>
                </a:solidFill>
                <a:latin typeface="Calibri" pitchFamily="34" charset="0"/>
              </a:rPr>
              <a:t>	Proposed violations are rudimentary at best</a:t>
            </a:r>
          </a:p>
        </p:txBody>
      </p:sp>
      <p:sp>
        <p:nvSpPr>
          <p:cNvPr id="1761291" name="Rectangle 11"/>
          <p:cNvSpPr>
            <a:spLocks noChangeArrowheads="1"/>
          </p:cNvSpPr>
          <p:nvPr/>
        </p:nvSpPr>
        <p:spPr bwMode="auto">
          <a:xfrm>
            <a:off x="381000" y="5715000"/>
            <a:ext cx="8534400" cy="914400"/>
          </a:xfrm>
          <a:prstGeom prst="rect">
            <a:avLst/>
          </a:prstGeom>
          <a:solidFill>
            <a:srgbClr val="FF0000"/>
          </a:solidFill>
          <a:ln w="9525">
            <a:noFill/>
            <a:miter lim="800000"/>
            <a:headEnd/>
            <a:tailEnd/>
          </a:ln>
        </p:spPr>
        <p:txBody>
          <a:bodyPr/>
          <a:lstStyle/>
          <a:p>
            <a:pPr marL="742950" lvl="1" indent="-285750">
              <a:spcBef>
                <a:spcPct val="20000"/>
              </a:spcBef>
              <a:buClr>
                <a:schemeClr val="accent2"/>
              </a:buClr>
              <a:buSzPct val="80000"/>
              <a:buFont typeface="Wingdings" pitchFamily="2" charset="2"/>
              <a:buChar char="¨"/>
            </a:pPr>
            <a:r>
              <a:rPr lang="en-US" sz="2400">
                <a:solidFill>
                  <a:schemeClr val="bg1"/>
                </a:solidFill>
                <a:latin typeface="Calibri" pitchFamily="34" charset="0"/>
              </a:rPr>
              <a:t>Lack of information required for detecting strange behavior or rule violations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283">
                                            <p:bg/>
                                          </p:spTgt>
                                        </p:tgtEl>
                                        <p:attrNameLst>
                                          <p:attrName>style.visibility</p:attrName>
                                        </p:attrNameLst>
                                      </p:cBhvr>
                                      <p:to>
                                        <p:strVal val="visible"/>
                                      </p:to>
                                    </p:set>
                                    <p:animEffect transition="in" filter="fade">
                                      <p:cBhvr>
                                        <p:cTn id="7" dur="2000"/>
                                        <p:tgtEl>
                                          <p:spTgt spid="176128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61283">
                                            <p:txEl>
                                              <p:pRg st="0" end="0"/>
                                            </p:txEl>
                                          </p:spTgt>
                                        </p:tgtEl>
                                        <p:attrNameLst>
                                          <p:attrName>style.visibility</p:attrName>
                                        </p:attrNameLst>
                                      </p:cBhvr>
                                      <p:to>
                                        <p:strVal val="visible"/>
                                      </p:to>
                                    </p:set>
                                    <p:animEffect transition="in" filter="fade">
                                      <p:cBhvr>
                                        <p:cTn id="10" dur="2000"/>
                                        <p:tgtEl>
                                          <p:spTgt spid="176128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61283">
                                            <p:txEl>
                                              <p:pRg st="1" end="1"/>
                                            </p:txEl>
                                          </p:spTgt>
                                        </p:tgtEl>
                                        <p:attrNameLst>
                                          <p:attrName>style.visibility</p:attrName>
                                        </p:attrNameLst>
                                      </p:cBhvr>
                                      <p:to>
                                        <p:strVal val="visible"/>
                                      </p:to>
                                    </p:set>
                                    <p:animEffect transition="in" filter="fade">
                                      <p:cBhvr>
                                        <p:cTn id="13" dur="2000"/>
                                        <p:tgtEl>
                                          <p:spTgt spid="176128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61286"/>
                                        </p:tgtEl>
                                        <p:attrNameLst>
                                          <p:attrName>style.visibility</p:attrName>
                                        </p:attrNameLst>
                                      </p:cBhvr>
                                      <p:to>
                                        <p:strVal val="visible"/>
                                      </p:to>
                                    </p:set>
                                    <p:animEffect transition="in" filter="fade">
                                      <p:cBhvr>
                                        <p:cTn id="18" dur="2000"/>
                                        <p:tgtEl>
                                          <p:spTgt spid="17612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61290"/>
                                        </p:tgtEl>
                                        <p:attrNameLst>
                                          <p:attrName>style.visibility</p:attrName>
                                        </p:attrNameLst>
                                      </p:cBhvr>
                                      <p:to>
                                        <p:strVal val="visible"/>
                                      </p:to>
                                    </p:set>
                                    <p:animEffect transition="in" filter="fade">
                                      <p:cBhvr>
                                        <p:cTn id="23" dur="2000"/>
                                        <p:tgtEl>
                                          <p:spTgt spid="176129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61287"/>
                                        </p:tgtEl>
                                        <p:attrNameLst>
                                          <p:attrName>style.visibility</p:attrName>
                                        </p:attrNameLst>
                                      </p:cBhvr>
                                      <p:to>
                                        <p:strVal val="visible"/>
                                      </p:to>
                                    </p:set>
                                    <p:animEffect transition="in" filter="fade">
                                      <p:cBhvr>
                                        <p:cTn id="28" dur="2000"/>
                                        <p:tgtEl>
                                          <p:spTgt spid="176128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61291"/>
                                        </p:tgtEl>
                                        <p:attrNameLst>
                                          <p:attrName>style.visibility</p:attrName>
                                        </p:attrNameLst>
                                      </p:cBhvr>
                                      <p:to>
                                        <p:strVal val="visible"/>
                                      </p:to>
                                    </p:set>
                                    <p:animEffect transition="in" filter="fade">
                                      <p:cBhvr>
                                        <p:cTn id="33" dur="2000"/>
                                        <p:tgtEl>
                                          <p:spTgt spid="1761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283" grpId="0" build="p" animBg="1"/>
      <p:bldP spid="1761286" grpId="0" animBg="1"/>
      <p:bldP spid="1761287" grpId="0" animBg="1"/>
      <p:bldP spid="1761290" grpId="0" animBg="1"/>
      <p:bldP spid="176129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46038"/>
            <a:ext cx="8229600" cy="1143000"/>
          </a:xfrm>
        </p:spPr>
        <p:txBody>
          <a:bodyPr/>
          <a:lstStyle/>
          <a:p>
            <a:r>
              <a:rPr lang="en-US" smtClean="0"/>
              <a:t>If You Let Them, They Will Come</a:t>
            </a:r>
          </a:p>
        </p:txBody>
      </p:sp>
      <p:sp>
        <p:nvSpPr>
          <p:cNvPr id="3" name="Content Placeholder 2"/>
          <p:cNvSpPr>
            <a:spLocks noGrp="1"/>
          </p:cNvSpPr>
          <p:nvPr>
            <p:ph idx="1"/>
          </p:nvPr>
        </p:nvSpPr>
        <p:spPr>
          <a:xfrm>
            <a:off x="381000" y="1143000"/>
            <a:ext cx="8305800" cy="2163763"/>
          </a:xfrm>
        </p:spPr>
        <p:txBody>
          <a:bodyPr rtlCol="0">
            <a:normAutofit fontScale="85000" lnSpcReduction="20000"/>
          </a:bodyPr>
          <a:lstStyle/>
          <a:p>
            <a:pPr fontAlgn="auto">
              <a:spcAft>
                <a:spcPts val="0"/>
              </a:spcAft>
              <a:buFont typeface="Arial" pitchFamily="34" charset="0"/>
              <a:buChar char="•"/>
              <a:defRPr/>
            </a:pPr>
            <a:r>
              <a:rPr lang="en-US" sz="2400" dirty="0" smtClean="0"/>
              <a:t>Central Norway Health Region enabled “actualization” (2006)</a:t>
            </a:r>
          </a:p>
          <a:p>
            <a:pPr fontAlgn="auto">
              <a:spcAft>
                <a:spcPts val="0"/>
              </a:spcAft>
              <a:buFont typeface="Arial" pitchFamily="34" charset="0"/>
              <a:buChar char="•"/>
              <a:defRPr/>
            </a:pPr>
            <a:endParaRPr lang="en-US" sz="1000" dirty="0" smtClean="0"/>
          </a:p>
          <a:p>
            <a:pPr fontAlgn="auto">
              <a:spcAft>
                <a:spcPts val="0"/>
              </a:spcAft>
              <a:buFont typeface="Arial" pitchFamily="34" charset="0"/>
              <a:buChar char="•"/>
              <a:defRPr/>
            </a:pPr>
            <a:r>
              <a:rPr lang="en-US" sz="2400" dirty="0" smtClean="0"/>
              <a:t>Reach beyond your access level if you provide documentation</a:t>
            </a:r>
          </a:p>
          <a:p>
            <a:pPr fontAlgn="auto">
              <a:spcAft>
                <a:spcPts val="0"/>
              </a:spcAft>
              <a:buFont typeface="Arial" pitchFamily="34" charset="0"/>
              <a:buChar char="•"/>
              <a:defRPr/>
            </a:pPr>
            <a:endParaRPr lang="en-US" sz="1000" dirty="0" smtClean="0"/>
          </a:p>
          <a:p>
            <a:pPr fontAlgn="auto">
              <a:spcAft>
                <a:spcPts val="0"/>
              </a:spcAft>
              <a:buFont typeface="Arial" pitchFamily="34" charset="0"/>
              <a:buChar char="•"/>
              <a:defRPr/>
            </a:pPr>
            <a:r>
              <a:rPr lang="en-US" sz="2400" dirty="0" smtClean="0"/>
              <a:t>53,650 of 99,352 patients actualized</a:t>
            </a:r>
          </a:p>
          <a:p>
            <a:pPr fontAlgn="auto">
              <a:spcAft>
                <a:spcPts val="0"/>
              </a:spcAft>
              <a:buFont typeface="Arial" pitchFamily="34" charset="0"/>
              <a:buChar char="•"/>
              <a:defRPr/>
            </a:pPr>
            <a:endParaRPr lang="en-US" sz="1000" dirty="0" smtClean="0"/>
          </a:p>
          <a:p>
            <a:pPr fontAlgn="auto">
              <a:spcAft>
                <a:spcPts val="0"/>
              </a:spcAft>
              <a:buFont typeface="Arial" pitchFamily="34" charset="0"/>
              <a:buChar char="•"/>
              <a:defRPr/>
            </a:pPr>
            <a:r>
              <a:rPr lang="en-US" sz="2400" dirty="0" smtClean="0"/>
              <a:t>5,310 of 12,258 users invoked actualization</a:t>
            </a:r>
          </a:p>
          <a:p>
            <a:pPr fontAlgn="auto">
              <a:spcAft>
                <a:spcPts val="0"/>
              </a:spcAft>
              <a:buFont typeface="Arial" pitchFamily="34" charset="0"/>
              <a:buChar char="•"/>
              <a:defRPr/>
            </a:pPr>
            <a:endParaRPr lang="en-US" sz="1000" dirty="0" smtClean="0"/>
          </a:p>
          <a:p>
            <a:pPr fontAlgn="auto">
              <a:spcAft>
                <a:spcPts val="0"/>
              </a:spcAft>
              <a:buFont typeface="Arial" pitchFamily="34" charset="0"/>
              <a:buChar char="•"/>
              <a:defRPr/>
            </a:pPr>
            <a:r>
              <a:rPr lang="en-US" sz="2400" dirty="0" smtClean="0"/>
              <a:t>Over 295,000 actualizations in one month</a:t>
            </a:r>
            <a:endParaRPr lang="en-US" sz="2400" dirty="0"/>
          </a:p>
        </p:txBody>
      </p:sp>
      <p:graphicFrame>
        <p:nvGraphicFramePr>
          <p:cNvPr id="5" name="Table 4"/>
          <p:cNvGraphicFramePr>
            <a:graphicFrameLocks noGrp="1"/>
          </p:cNvGraphicFramePr>
          <p:nvPr/>
        </p:nvGraphicFramePr>
        <p:xfrm>
          <a:off x="3810000" y="3505200"/>
          <a:ext cx="4857750" cy="2493963"/>
        </p:xfrm>
        <a:graphic>
          <a:graphicData uri="http://schemas.openxmlformats.org/drawingml/2006/table">
            <a:tbl>
              <a:tblPr firstRow="1" bandRow="1">
                <a:tableStyleId>{5C22544A-7EE6-4342-B048-85BDC9FD1C3A}</a:tableStyleId>
              </a:tblPr>
              <a:tblGrid>
                <a:gridCol w="1775651"/>
                <a:gridCol w="810324"/>
                <a:gridCol w="2271332"/>
              </a:tblGrid>
              <a:tr h="370840">
                <a:tc>
                  <a:txBody>
                    <a:bodyPr/>
                    <a:lstStyle/>
                    <a:p>
                      <a:pPr algn="ctr"/>
                      <a:r>
                        <a:rPr lang="en-US" dirty="0" smtClean="0"/>
                        <a:t>Role</a:t>
                      </a:r>
                      <a:endParaRPr lang="en-US" dirty="0"/>
                    </a:p>
                  </a:txBody>
                  <a:tcPr/>
                </a:tc>
                <a:tc>
                  <a:txBody>
                    <a:bodyPr/>
                    <a:lstStyle/>
                    <a:p>
                      <a:pPr algn="ctr"/>
                      <a:r>
                        <a:rPr lang="en-US" dirty="0" smtClean="0"/>
                        <a:t> Users</a:t>
                      </a:r>
                      <a:endParaRPr lang="en-US" dirty="0"/>
                    </a:p>
                  </a:txBody>
                  <a:tcPr/>
                </a:tc>
                <a:tc>
                  <a:txBody>
                    <a:bodyPr/>
                    <a:lstStyle/>
                    <a:p>
                      <a:pPr algn="ctr"/>
                      <a:r>
                        <a:rPr lang="en-US" dirty="0" smtClean="0"/>
                        <a:t>Invoked</a:t>
                      </a:r>
                      <a:r>
                        <a:rPr lang="en-US" baseline="0" dirty="0" smtClean="0"/>
                        <a:t> Actualization</a:t>
                      </a:r>
                    </a:p>
                    <a:p>
                      <a:pPr algn="ctr"/>
                      <a:r>
                        <a:rPr lang="en-US" baseline="0" dirty="0" smtClean="0"/>
                        <a:t> in Past Month</a:t>
                      </a:r>
                      <a:endParaRPr lang="en-US" dirty="0"/>
                    </a:p>
                  </a:txBody>
                  <a:tcPr/>
                </a:tc>
              </a:tr>
              <a:tr h="370840">
                <a:tc>
                  <a:txBody>
                    <a:bodyPr/>
                    <a:lstStyle/>
                    <a:p>
                      <a:pPr algn="ctr"/>
                      <a:r>
                        <a:rPr lang="en-US" dirty="0" smtClean="0"/>
                        <a:t>Nurse</a:t>
                      </a:r>
                      <a:endParaRPr lang="en-US" dirty="0"/>
                    </a:p>
                  </a:txBody>
                  <a:tcPr/>
                </a:tc>
                <a:tc>
                  <a:txBody>
                    <a:bodyPr/>
                    <a:lstStyle/>
                    <a:p>
                      <a:pPr algn="ctr"/>
                      <a:r>
                        <a:rPr lang="en-US" dirty="0" smtClean="0"/>
                        <a:t>5633</a:t>
                      </a:r>
                      <a:endParaRPr lang="en-US" dirty="0"/>
                    </a:p>
                  </a:txBody>
                  <a:tcPr/>
                </a:tc>
                <a:tc>
                  <a:txBody>
                    <a:bodyPr/>
                    <a:lstStyle/>
                    <a:p>
                      <a:pPr algn="ctr"/>
                      <a:r>
                        <a:rPr lang="en-US" dirty="0" smtClean="0"/>
                        <a:t>36%</a:t>
                      </a:r>
                      <a:endParaRPr lang="en-US" dirty="0"/>
                    </a:p>
                  </a:txBody>
                  <a:tcPr/>
                </a:tc>
              </a:tr>
              <a:tr h="370840">
                <a:tc>
                  <a:txBody>
                    <a:bodyPr/>
                    <a:lstStyle/>
                    <a:p>
                      <a:pPr algn="ctr"/>
                      <a:r>
                        <a:rPr lang="en-US" dirty="0" smtClean="0"/>
                        <a:t>Doctor</a:t>
                      </a:r>
                      <a:endParaRPr lang="en-US" dirty="0"/>
                    </a:p>
                  </a:txBody>
                  <a:tcPr/>
                </a:tc>
                <a:tc>
                  <a:txBody>
                    <a:bodyPr/>
                    <a:lstStyle/>
                    <a:p>
                      <a:pPr algn="ctr"/>
                      <a:r>
                        <a:rPr lang="en-US" dirty="0" smtClean="0"/>
                        <a:t>2927</a:t>
                      </a:r>
                      <a:endParaRPr lang="en-US" dirty="0"/>
                    </a:p>
                  </a:txBody>
                  <a:tcPr/>
                </a:tc>
                <a:tc>
                  <a:txBody>
                    <a:bodyPr/>
                    <a:lstStyle/>
                    <a:p>
                      <a:pPr algn="ctr"/>
                      <a:r>
                        <a:rPr lang="en-US" dirty="0" smtClean="0"/>
                        <a:t>52%</a:t>
                      </a:r>
                      <a:endParaRPr lang="en-US" dirty="0"/>
                    </a:p>
                  </a:txBody>
                  <a:tcPr/>
                </a:tc>
              </a:tr>
              <a:tr h="370840">
                <a:tc>
                  <a:txBody>
                    <a:bodyPr/>
                    <a:lstStyle/>
                    <a:p>
                      <a:pPr algn="ctr"/>
                      <a:r>
                        <a:rPr lang="en-US" dirty="0" smtClean="0"/>
                        <a:t>Health Secretary</a:t>
                      </a:r>
                      <a:endParaRPr lang="en-US" dirty="0"/>
                    </a:p>
                  </a:txBody>
                  <a:tcPr/>
                </a:tc>
                <a:tc>
                  <a:txBody>
                    <a:bodyPr/>
                    <a:lstStyle/>
                    <a:p>
                      <a:pPr algn="ctr"/>
                      <a:r>
                        <a:rPr lang="en-US" dirty="0" smtClean="0"/>
                        <a:t>1876</a:t>
                      </a:r>
                      <a:endParaRPr lang="en-US" dirty="0"/>
                    </a:p>
                  </a:txBody>
                  <a:tcPr/>
                </a:tc>
                <a:tc>
                  <a:txBody>
                    <a:bodyPr/>
                    <a:lstStyle/>
                    <a:p>
                      <a:pPr algn="ctr"/>
                      <a:r>
                        <a:rPr lang="en-US" dirty="0" smtClean="0"/>
                        <a:t>52%</a:t>
                      </a:r>
                      <a:endParaRPr lang="en-US" dirty="0"/>
                    </a:p>
                  </a:txBody>
                  <a:tcPr/>
                </a:tc>
              </a:tr>
              <a:tr h="370840">
                <a:tc>
                  <a:txBody>
                    <a:bodyPr/>
                    <a:lstStyle/>
                    <a:p>
                      <a:pPr algn="ctr"/>
                      <a:r>
                        <a:rPr lang="en-US" dirty="0" smtClean="0"/>
                        <a:t>Physiotherapist</a:t>
                      </a:r>
                      <a:endParaRPr lang="en-US" dirty="0"/>
                    </a:p>
                  </a:txBody>
                  <a:tcPr/>
                </a:tc>
                <a:tc>
                  <a:txBody>
                    <a:bodyPr/>
                    <a:lstStyle/>
                    <a:p>
                      <a:pPr algn="ctr"/>
                      <a:r>
                        <a:rPr lang="en-US" dirty="0" smtClean="0"/>
                        <a:t>382</a:t>
                      </a:r>
                      <a:endParaRPr lang="en-US" dirty="0"/>
                    </a:p>
                  </a:txBody>
                  <a:tcPr/>
                </a:tc>
                <a:tc>
                  <a:txBody>
                    <a:bodyPr/>
                    <a:lstStyle/>
                    <a:p>
                      <a:pPr algn="ctr"/>
                      <a:r>
                        <a:rPr lang="en-US" dirty="0" smtClean="0"/>
                        <a:t>56%</a:t>
                      </a:r>
                      <a:endParaRPr lang="en-US" dirty="0"/>
                    </a:p>
                  </a:txBody>
                  <a:tcPr/>
                </a:tc>
              </a:tr>
              <a:tr h="370840">
                <a:tc>
                  <a:txBody>
                    <a:bodyPr/>
                    <a:lstStyle/>
                    <a:p>
                      <a:pPr algn="ctr"/>
                      <a:r>
                        <a:rPr lang="en-US" dirty="0" smtClean="0"/>
                        <a:t>Psychologist</a:t>
                      </a:r>
                      <a:endParaRPr lang="en-US" dirty="0"/>
                    </a:p>
                  </a:txBody>
                  <a:tcPr/>
                </a:tc>
                <a:tc>
                  <a:txBody>
                    <a:bodyPr/>
                    <a:lstStyle/>
                    <a:p>
                      <a:pPr algn="ctr"/>
                      <a:r>
                        <a:rPr lang="en-US" dirty="0" smtClean="0"/>
                        <a:t>194</a:t>
                      </a:r>
                      <a:endParaRPr lang="en-US" dirty="0"/>
                    </a:p>
                  </a:txBody>
                  <a:tcPr/>
                </a:tc>
                <a:tc>
                  <a:txBody>
                    <a:bodyPr/>
                    <a:lstStyle/>
                    <a:p>
                      <a:pPr algn="ctr"/>
                      <a:r>
                        <a:rPr lang="en-US" dirty="0" smtClean="0"/>
                        <a:t>58%</a:t>
                      </a:r>
                      <a:endParaRPr lang="en-US" dirty="0"/>
                    </a:p>
                  </a:txBody>
                  <a:tcPr/>
                </a:tc>
              </a:tr>
            </a:tbl>
          </a:graphicData>
        </a:graphic>
      </p:graphicFrame>
      <p:pic>
        <p:nvPicPr>
          <p:cNvPr id="30753" name="Picture 2"/>
          <p:cNvPicPr>
            <a:picLocks noChangeAspect="1" noChangeArrowheads="1"/>
          </p:cNvPicPr>
          <p:nvPr/>
        </p:nvPicPr>
        <p:blipFill>
          <a:blip r:embed="rId2"/>
          <a:srcRect/>
          <a:stretch>
            <a:fillRect/>
          </a:stretch>
        </p:blipFill>
        <p:spPr bwMode="auto">
          <a:xfrm>
            <a:off x="673100" y="3505200"/>
            <a:ext cx="2451100" cy="2667000"/>
          </a:xfrm>
          <a:prstGeom prst="rect">
            <a:avLst/>
          </a:prstGeom>
          <a:noFill/>
          <a:ln w="9525">
            <a:noFill/>
            <a:miter lim="800000"/>
            <a:headEnd/>
            <a:tailEnd/>
          </a:ln>
        </p:spPr>
      </p:pic>
      <p:sp>
        <p:nvSpPr>
          <p:cNvPr id="30754" name="Rectangle 9"/>
          <p:cNvSpPr>
            <a:spLocks noChangeArrowheads="1"/>
          </p:cNvSpPr>
          <p:nvPr/>
        </p:nvSpPr>
        <p:spPr bwMode="auto">
          <a:xfrm>
            <a:off x="228600" y="6319838"/>
            <a:ext cx="8763000" cy="461962"/>
          </a:xfrm>
          <a:prstGeom prst="rect">
            <a:avLst/>
          </a:prstGeom>
          <a:noFill/>
          <a:ln w="9525">
            <a:noFill/>
            <a:miter lim="800000"/>
            <a:headEnd/>
            <a:tailEnd/>
          </a:ln>
        </p:spPr>
        <p:txBody>
          <a:bodyPr>
            <a:spAutoFit/>
          </a:bodyPr>
          <a:lstStyle/>
          <a:p>
            <a:r>
              <a:rPr lang="en-US" sz="1200">
                <a:solidFill>
                  <a:srgbClr val="FF0000"/>
                </a:solidFill>
                <a:cs typeface="Arial" charset="0"/>
              </a:rPr>
              <a:t>L. Røstad and N. Øystein. Access control and integration of health care systems: an experience report and future challenges. Proceedings of the 2</a:t>
            </a:r>
            <a:r>
              <a:rPr lang="en-US" sz="1200" baseline="30000">
                <a:solidFill>
                  <a:srgbClr val="FF0000"/>
                </a:solidFill>
                <a:cs typeface="Arial" charset="0"/>
              </a:rPr>
              <a:t>nd</a:t>
            </a:r>
            <a:r>
              <a:rPr lang="en-US" sz="1200">
                <a:solidFill>
                  <a:srgbClr val="FF0000"/>
                </a:solidFill>
                <a:cs typeface="Arial" charset="0"/>
              </a:rPr>
              <a:t> International Conference on Availability, Reliability and Security (ARES). 2007: 871-878,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rtlCol="0">
            <a:normAutofit fontScale="90000"/>
          </a:bodyPr>
          <a:lstStyle/>
          <a:p>
            <a:pPr fontAlgn="auto">
              <a:spcAft>
                <a:spcPts val="0"/>
              </a:spcAft>
              <a:defRPr/>
            </a:pPr>
            <a:r>
              <a:rPr lang="en-US" dirty="0" smtClean="0"/>
              <a:t>Experience-Based Access Management</a:t>
            </a:r>
            <a:br>
              <a:rPr lang="en-US" dirty="0" smtClean="0"/>
            </a:br>
            <a:r>
              <a:rPr lang="en-US" dirty="0" smtClean="0"/>
              <a:t>(EBAM)</a:t>
            </a:r>
            <a:endParaRPr lang="en-US" dirty="0"/>
          </a:p>
        </p:txBody>
      </p:sp>
      <p:sp>
        <p:nvSpPr>
          <p:cNvPr id="31746" name="Content Placeholder 2"/>
          <p:cNvSpPr>
            <a:spLocks noGrp="1"/>
          </p:cNvSpPr>
          <p:nvPr>
            <p:ph idx="1"/>
          </p:nvPr>
        </p:nvSpPr>
        <p:spPr>
          <a:xfrm>
            <a:off x="457200" y="1874838"/>
            <a:ext cx="8229600" cy="4525962"/>
          </a:xfrm>
        </p:spPr>
        <p:txBody>
          <a:bodyPr/>
          <a:lstStyle/>
          <a:p>
            <a:r>
              <a:rPr lang="en-US" smtClean="0"/>
              <a:t>Let’s use the logs to our advantage!</a:t>
            </a:r>
          </a:p>
          <a:p>
            <a:endParaRPr lang="en-US" smtClean="0"/>
          </a:p>
          <a:p>
            <a:r>
              <a:rPr lang="en-US" smtClean="0"/>
              <a:t>Joint work with</a:t>
            </a:r>
          </a:p>
          <a:p>
            <a:pPr lvl="1"/>
            <a:r>
              <a:rPr lang="en-US" smtClean="0"/>
              <a:t>Carl Gunter @ UIUC</a:t>
            </a:r>
          </a:p>
          <a:p>
            <a:pPr lvl="1"/>
            <a:r>
              <a:rPr lang="en-US" smtClean="0"/>
              <a:t>David Liebovitz @ Northwestern</a:t>
            </a:r>
          </a:p>
        </p:txBody>
      </p:sp>
      <p:sp>
        <p:nvSpPr>
          <p:cNvPr id="31747"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31748"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31749"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03FA9E9-193A-430A-9494-B60F765EB8D4}" type="slidenum">
              <a:rPr lang="en-US"/>
              <a:pPr fontAlgn="base">
                <a:spcBef>
                  <a:spcPct val="0"/>
                </a:spcBef>
                <a:spcAft>
                  <a:spcPct val="0"/>
                </a:spcAft>
              </a:pPr>
              <a:t>14</a:t>
            </a:fld>
            <a:endParaRPr lang="en-US"/>
          </a:p>
        </p:txBody>
      </p:sp>
      <p:sp>
        <p:nvSpPr>
          <p:cNvPr id="31750" name="TextBox 3"/>
          <p:cNvSpPr txBox="1">
            <a:spLocks noChangeArrowheads="1"/>
          </p:cNvSpPr>
          <p:nvPr/>
        </p:nvSpPr>
        <p:spPr bwMode="auto">
          <a:xfrm>
            <a:off x="304800" y="6092825"/>
            <a:ext cx="8686800" cy="307975"/>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*C. Gunter, D. Liebovitz, and B. Malin. Proceedings of USENIX HealthSec’10. 2010.</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32770"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32771"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C23C113-7F3D-4C39-92A5-7CC38DEC31DE}" type="slidenum">
              <a:rPr lang="en-US"/>
              <a:pPr fontAlgn="base">
                <a:spcBef>
                  <a:spcPct val="0"/>
                </a:spcBef>
                <a:spcAft>
                  <a:spcPct val="0"/>
                </a:spcAft>
              </a:pPr>
              <a:t>15</a:t>
            </a:fld>
            <a:endParaRPr lang="en-US"/>
          </a:p>
        </p:txBody>
      </p:sp>
      <p:sp>
        <p:nvSpPr>
          <p:cNvPr id="7" name="Rounded Rectangle 6"/>
          <p:cNvSpPr/>
          <p:nvPr/>
        </p:nvSpPr>
        <p:spPr>
          <a:xfrm>
            <a:off x="381000" y="1600200"/>
            <a:ext cx="2819400" cy="5257800"/>
          </a:xfrm>
          <a:prstGeom prst="round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ounded Rectangle 7"/>
          <p:cNvSpPr/>
          <p:nvPr/>
        </p:nvSpPr>
        <p:spPr>
          <a:xfrm>
            <a:off x="3733800" y="1600200"/>
            <a:ext cx="4953000" cy="5257800"/>
          </a:xfrm>
          <a:prstGeom prst="round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2774" name="Group 21"/>
          <p:cNvGrpSpPr>
            <a:grpSpLocks/>
          </p:cNvGrpSpPr>
          <p:nvPr/>
        </p:nvGrpSpPr>
        <p:grpSpPr bwMode="auto">
          <a:xfrm>
            <a:off x="762000" y="5715000"/>
            <a:ext cx="2057400" cy="1066800"/>
            <a:chOff x="762000" y="4191000"/>
            <a:chExt cx="2057400" cy="1219200"/>
          </a:xfrm>
        </p:grpSpPr>
        <p:sp>
          <p:nvSpPr>
            <p:cNvPr id="9" name="Rounded Rectangle 8"/>
            <p:cNvSpPr/>
            <p:nvPr/>
          </p:nvSpPr>
          <p:spPr>
            <a:xfrm>
              <a:off x="762000" y="4191000"/>
              <a:ext cx="2057400" cy="12192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2816" name="TextBox 9"/>
            <p:cNvSpPr txBox="1">
              <a:spLocks noChangeArrowheads="1"/>
            </p:cNvSpPr>
            <p:nvPr/>
          </p:nvSpPr>
          <p:spPr bwMode="auto">
            <a:xfrm>
              <a:off x="762000" y="4191000"/>
              <a:ext cx="2057400" cy="369332"/>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Database API</a:t>
              </a:r>
            </a:p>
          </p:txBody>
        </p:sp>
        <p:sp>
          <p:nvSpPr>
            <p:cNvPr id="32817" name="TextBox 11"/>
            <p:cNvSpPr txBox="1">
              <a:spLocks noChangeArrowheads="1"/>
            </p:cNvSpPr>
            <p:nvPr/>
          </p:nvSpPr>
          <p:spPr bwMode="auto">
            <a:xfrm>
              <a:off x="990600" y="4495800"/>
              <a:ext cx="1676400" cy="646331"/>
            </a:xfrm>
            <a:prstGeom prst="rect">
              <a:avLst/>
            </a:prstGeom>
            <a:noFill/>
            <a:ln w="9525">
              <a:noFill/>
              <a:miter lim="800000"/>
              <a:headEnd/>
              <a:tailEnd/>
            </a:ln>
          </p:spPr>
          <p:txBody>
            <a:bodyPr>
              <a:spAutoFit/>
            </a:bodyPr>
            <a:lstStyle/>
            <a:p>
              <a:r>
                <a:rPr lang="en-US">
                  <a:solidFill>
                    <a:schemeClr val="bg1"/>
                  </a:solidFill>
                  <a:latin typeface="Calibri" pitchFamily="34" charset="0"/>
                </a:rPr>
                <a:t>Oracle, MySQL, Etc.</a:t>
              </a:r>
            </a:p>
          </p:txBody>
        </p:sp>
      </p:grpSp>
      <p:grpSp>
        <p:nvGrpSpPr>
          <p:cNvPr id="32775" name="Group 24"/>
          <p:cNvGrpSpPr>
            <a:grpSpLocks/>
          </p:cNvGrpSpPr>
          <p:nvPr/>
        </p:nvGrpSpPr>
        <p:grpSpPr bwMode="auto">
          <a:xfrm>
            <a:off x="762000" y="2057400"/>
            <a:ext cx="2057400" cy="1219200"/>
            <a:chOff x="2438400" y="2209800"/>
            <a:chExt cx="2057400" cy="1219200"/>
          </a:xfrm>
        </p:grpSpPr>
        <p:sp>
          <p:nvSpPr>
            <p:cNvPr id="19" name="Rounded Rectangle 18"/>
            <p:cNvSpPr/>
            <p:nvPr/>
          </p:nvSpPr>
          <p:spPr>
            <a:xfrm>
              <a:off x="2438400" y="2209800"/>
              <a:ext cx="2057400" cy="12192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2813" name="TextBox 19"/>
            <p:cNvSpPr txBox="1">
              <a:spLocks noChangeArrowheads="1"/>
            </p:cNvSpPr>
            <p:nvPr/>
          </p:nvSpPr>
          <p:spPr bwMode="auto">
            <a:xfrm>
              <a:off x="2438400" y="2209800"/>
              <a:ext cx="2057400" cy="369332"/>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Network API</a:t>
              </a:r>
            </a:p>
          </p:txBody>
        </p:sp>
        <p:sp>
          <p:nvSpPr>
            <p:cNvPr id="32814" name="TextBox 20"/>
            <p:cNvSpPr txBox="1">
              <a:spLocks noChangeArrowheads="1"/>
            </p:cNvSpPr>
            <p:nvPr/>
          </p:nvSpPr>
          <p:spPr bwMode="auto">
            <a:xfrm>
              <a:off x="2667000" y="2505670"/>
              <a:ext cx="1676400" cy="923330"/>
            </a:xfrm>
            <a:prstGeom prst="rect">
              <a:avLst/>
            </a:prstGeom>
            <a:noFill/>
            <a:ln w="9525">
              <a:noFill/>
              <a:miter lim="800000"/>
              <a:headEnd/>
              <a:tailEnd/>
            </a:ln>
          </p:spPr>
          <p:txBody>
            <a:bodyPr>
              <a:spAutoFit/>
            </a:bodyPr>
            <a:lstStyle/>
            <a:p>
              <a:r>
                <a:rPr lang="en-US">
                  <a:solidFill>
                    <a:schemeClr val="bg1"/>
                  </a:solidFill>
                  <a:latin typeface="Calibri" pitchFamily="34" charset="0"/>
                </a:rPr>
                <a:t>Graph, Node, Edge, Network Statistics</a:t>
              </a:r>
            </a:p>
          </p:txBody>
        </p:sp>
      </p:grpSp>
      <p:sp>
        <p:nvSpPr>
          <p:cNvPr id="32776" name="TextBox 25"/>
          <p:cNvSpPr txBox="1">
            <a:spLocks noChangeArrowheads="1"/>
          </p:cNvSpPr>
          <p:nvPr/>
        </p:nvSpPr>
        <p:spPr bwMode="auto">
          <a:xfrm>
            <a:off x="381000" y="1595438"/>
            <a:ext cx="2819400" cy="461962"/>
          </a:xfrm>
          <a:prstGeom prst="rect">
            <a:avLst/>
          </a:prstGeom>
          <a:noFill/>
          <a:ln w="9525">
            <a:noFill/>
            <a:miter lim="800000"/>
            <a:headEnd/>
            <a:tailEnd/>
          </a:ln>
        </p:spPr>
        <p:txBody>
          <a:bodyPr>
            <a:spAutoFit/>
          </a:bodyPr>
          <a:lstStyle/>
          <a:p>
            <a:pPr algn="ctr"/>
            <a:r>
              <a:rPr lang="en-US" sz="2400" b="1">
                <a:solidFill>
                  <a:schemeClr val="bg1"/>
                </a:solidFill>
                <a:latin typeface="Calibri" pitchFamily="34" charset="0"/>
              </a:rPr>
              <a:t>HORNET Core</a:t>
            </a:r>
          </a:p>
        </p:txBody>
      </p:sp>
      <p:sp>
        <p:nvSpPr>
          <p:cNvPr id="32777" name="TextBox 27"/>
          <p:cNvSpPr txBox="1">
            <a:spLocks noChangeArrowheads="1"/>
          </p:cNvSpPr>
          <p:nvPr/>
        </p:nvSpPr>
        <p:spPr bwMode="auto">
          <a:xfrm>
            <a:off x="3733800" y="1595438"/>
            <a:ext cx="4953000" cy="461962"/>
          </a:xfrm>
          <a:prstGeom prst="rect">
            <a:avLst/>
          </a:prstGeom>
          <a:noFill/>
          <a:ln w="9525">
            <a:noFill/>
            <a:miter lim="800000"/>
            <a:headEnd/>
            <a:tailEnd/>
          </a:ln>
        </p:spPr>
        <p:txBody>
          <a:bodyPr>
            <a:spAutoFit/>
          </a:bodyPr>
          <a:lstStyle/>
          <a:p>
            <a:pPr algn="ctr"/>
            <a:r>
              <a:rPr lang="en-US" sz="2400" b="1">
                <a:solidFill>
                  <a:schemeClr val="bg1"/>
                </a:solidFill>
                <a:latin typeface="Calibri" pitchFamily="34" charset="0"/>
              </a:rPr>
              <a:t>Plugins</a:t>
            </a:r>
          </a:p>
        </p:txBody>
      </p:sp>
      <p:grpSp>
        <p:nvGrpSpPr>
          <p:cNvPr id="32778" name="Group 55"/>
          <p:cNvGrpSpPr>
            <a:grpSpLocks/>
          </p:cNvGrpSpPr>
          <p:nvPr/>
        </p:nvGrpSpPr>
        <p:grpSpPr bwMode="auto">
          <a:xfrm>
            <a:off x="3962400" y="4495800"/>
            <a:ext cx="2057400" cy="914400"/>
            <a:chOff x="3962400" y="1219200"/>
            <a:chExt cx="2057400" cy="1066800"/>
          </a:xfrm>
        </p:grpSpPr>
        <p:sp>
          <p:nvSpPr>
            <p:cNvPr id="31" name="Rounded Rectangle 30"/>
            <p:cNvSpPr/>
            <p:nvPr/>
          </p:nvSpPr>
          <p:spPr>
            <a:xfrm>
              <a:off x="3962400" y="1219200"/>
              <a:ext cx="2057400" cy="10668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2811" name="TextBox 31"/>
            <p:cNvSpPr txBox="1">
              <a:spLocks noChangeArrowheads="1"/>
            </p:cNvSpPr>
            <p:nvPr/>
          </p:nvSpPr>
          <p:spPr bwMode="auto">
            <a:xfrm>
              <a:off x="4114800" y="1447800"/>
              <a:ext cx="1752600" cy="646331"/>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Association Rule Mining</a:t>
              </a:r>
            </a:p>
          </p:txBody>
        </p:sp>
      </p:grpSp>
      <p:grpSp>
        <p:nvGrpSpPr>
          <p:cNvPr id="32779" name="Group 33"/>
          <p:cNvGrpSpPr>
            <a:grpSpLocks/>
          </p:cNvGrpSpPr>
          <p:nvPr/>
        </p:nvGrpSpPr>
        <p:grpSpPr bwMode="auto">
          <a:xfrm>
            <a:off x="3962400" y="3352800"/>
            <a:ext cx="2057400" cy="914400"/>
            <a:chOff x="2438400" y="2209800"/>
            <a:chExt cx="2057400" cy="1066800"/>
          </a:xfrm>
        </p:grpSpPr>
        <p:sp>
          <p:nvSpPr>
            <p:cNvPr id="35" name="Rounded Rectangle 34"/>
            <p:cNvSpPr/>
            <p:nvPr/>
          </p:nvSpPr>
          <p:spPr>
            <a:xfrm>
              <a:off x="2438400" y="2209800"/>
              <a:ext cx="2057400" cy="10668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2809" name="TextBox 35"/>
            <p:cNvSpPr txBox="1">
              <a:spLocks noChangeArrowheads="1"/>
            </p:cNvSpPr>
            <p:nvPr/>
          </p:nvSpPr>
          <p:spPr bwMode="auto">
            <a:xfrm>
              <a:off x="2438400" y="2514600"/>
              <a:ext cx="2057400" cy="369332"/>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Noise Filtering</a:t>
              </a:r>
            </a:p>
          </p:txBody>
        </p:sp>
      </p:grpSp>
      <p:grpSp>
        <p:nvGrpSpPr>
          <p:cNvPr id="32780" name="Group 37"/>
          <p:cNvGrpSpPr>
            <a:grpSpLocks/>
          </p:cNvGrpSpPr>
          <p:nvPr/>
        </p:nvGrpSpPr>
        <p:grpSpPr bwMode="auto">
          <a:xfrm>
            <a:off x="6324600" y="3352800"/>
            <a:ext cx="2057400" cy="914400"/>
            <a:chOff x="2438400" y="2209800"/>
            <a:chExt cx="2057400" cy="1066800"/>
          </a:xfrm>
        </p:grpSpPr>
        <p:sp>
          <p:nvSpPr>
            <p:cNvPr id="39" name="Rounded Rectangle 38"/>
            <p:cNvSpPr/>
            <p:nvPr/>
          </p:nvSpPr>
          <p:spPr>
            <a:xfrm>
              <a:off x="2438400" y="2209800"/>
              <a:ext cx="2057400" cy="10668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2807" name="TextBox 39"/>
            <p:cNvSpPr txBox="1">
              <a:spLocks noChangeArrowheads="1"/>
            </p:cNvSpPr>
            <p:nvPr/>
          </p:nvSpPr>
          <p:spPr bwMode="auto">
            <a:xfrm>
              <a:off x="2438400" y="2438400"/>
              <a:ext cx="2057400" cy="646331"/>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Network Abstraction</a:t>
              </a:r>
            </a:p>
          </p:txBody>
        </p:sp>
      </p:grpSp>
      <p:grpSp>
        <p:nvGrpSpPr>
          <p:cNvPr id="32781" name="Group 41"/>
          <p:cNvGrpSpPr>
            <a:grpSpLocks/>
          </p:cNvGrpSpPr>
          <p:nvPr/>
        </p:nvGrpSpPr>
        <p:grpSpPr bwMode="auto">
          <a:xfrm>
            <a:off x="6324600" y="4495800"/>
            <a:ext cx="2057400" cy="914400"/>
            <a:chOff x="2438400" y="2133600"/>
            <a:chExt cx="2057400" cy="1066800"/>
          </a:xfrm>
        </p:grpSpPr>
        <p:sp>
          <p:nvSpPr>
            <p:cNvPr id="43" name="Rounded Rectangle 42"/>
            <p:cNvSpPr/>
            <p:nvPr/>
          </p:nvSpPr>
          <p:spPr>
            <a:xfrm>
              <a:off x="2438400" y="2133600"/>
              <a:ext cx="2057400" cy="10668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2805" name="TextBox 43"/>
            <p:cNvSpPr txBox="1">
              <a:spLocks noChangeArrowheads="1"/>
            </p:cNvSpPr>
            <p:nvPr/>
          </p:nvSpPr>
          <p:spPr bwMode="auto">
            <a:xfrm>
              <a:off x="2514600" y="2362200"/>
              <a:ext cx="1905000" cy="646331"/>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Social Network Analysis</a:t>
              </a:r>
            </a:p>
          </p:txBody>
        </p:sp>
      </p:grpSp>
      <p:grpSp>
        <p:nvGrpSpPr>
          <p:cNvPr id="32782" name="Group 45"/>
          <p:cNvGrpSpPr>
            <a:grpSpLocks/>
          </p:cNvGrpSpPr>
          <p:nvPr/>
        </p:nvGrpSpPr>
        <p:grpSpPr bwMode="auto">
          <a:xfrm>
            <a:off x="6324600" y="2133600"/>
            <a:ext cx="2057400" cy="914400"/>
            <a:chOff x="2438400" y="2209800"/>
            <a:chExt cx="2057400" cy="1066800"/>
          </a:xfrm>
        </p:grpSpPr>
        <p:sp>
          <p:nvSpPr>
            <p:cNvPr id="47" name="Rounded Rectangle 46"/>
            <p:cNvSpPr/>
            <p:nvPr/>
          </p:nvSpPr>
          <p:spPr>
            <a:xfrm>
              <a:off x="2438400" y="2209800"/>
              <a:ext cx="2057400" cy="10668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2803" name="TextBox 47"/>
            <p:cNvSpPr txBox="1">
              <a:spLocks noChangeArrowheads="1"/>
            </p:cNvSpPr>
            <p:nvPr/>
          </p:nvSpPr>
          <p:spPr bwMode="auto">
            <a:xfrm>
              <a:off x="2438400" y="2438400"/>
              <a:ext cx="2057400" cy="646331"/>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Database Network Builder</a:t>
              </a:r>
            </a:p>
          </p:txBody>
        </p:sp>
      </p:grpSp>
      <p:grpSp>
        <p:nvGrpSpPr>
          <p:cNvPr id="32783" name="Group 49"/>
          <p:cNvGrpSpPr>
            <a:grpSpLocks/>
          </p:cNvGrpSpPr>
          <p:nvPr/>
        </p:nvGrpSpPr>
        <p:grpSpPr bwMode="auto">
          <a:xfrm>
            <a:off x="3962400" y="2133600"/>
            <a:ext cx="2057400" cy="914400"/>
            <a:chOff x="2438400" y="2209800"/>
            <a:chExt cx="2057400" cy="1066800"/>
          </a:xfrm>
        </p:grpSpPr>
        <p:sp>
          <p:nvSpPr>
            <p:cNvPr id="51" name="Rounded Rectangle 50"/>
            <p:cNvSpPr/>
            <p:nvPr/>
          </p:nvSpPr>
          <p:spPr>
            <a:xfrm>
              <a:off x="2438400" y="2209800"/>
              <a:ext cx="2057400" cy="10668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2801" name="TextBox 51"/>
            <p:cNvSpPr txBox="1">
              <a:spLocks noChangeArrowheads="1"/>
            </p:cNvSpPr>
            <p:nvPr/>
          </p:nvSpPr>
          <p:spPr bwMode="auto">
            <a:xfrm>
              <a:off x="2438400" y="2438400"/>
              <a:ext cx="2057400" cy="646331"/>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File Network Builder</a:t>
              </a:r>
            </a:p>
          </p:txBody>
        </p:sp>
      </p:grpSp>
      <p:grpSp>
        <p:nvGrpSpPr>
          <p:cNvPr id="32784" name="Group 52"/>
          <p:cNvGrpSpPr>
            <a:grpSpLocks/>
          </p:cNvGrpSpPr>
          <p:nvPr/>
        </p:nvGrpSpPr>
        <p:grpSpPr bwMode="auto">
          <a:xfrm>
            <a:off x="6324600" y="5638800"/>
            <a:ext cx="2057400" cy="914400"/>
            <a:chOff x="2438400" y="2209800"/>
            <a:chExt cx="2057400" cy="1066800"/>
          </a:xfrm>
        </p:grpSpPr>
        <p:sp>
          <p:nvSpPr>
            <p:cNvPr id="54" name="Rounded Rectangle 53"/>
            <p:cNvSpPr/>
            <p:nvPr/>
          </p:nvSpPr>
          <p:spPr>
            <a:xfrm>
              <a:off x="2438400" y="2209800"/>
              <a:ext cx="2057400" cy="10668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2799" name="TextBox 54"/>
            <p:cNvSpPr txBox="1">
              <a:spLocks noChangeArrowheads="1"/>
            </p:cNvSpPr>
            <p:nvPr/>
          </p:nvSpPr>
          <p:spPr bwMode="auto">
            <a:xfrm>
              <a:off x="2438400" y="2477869"/>
              <a:ext cx="2057400" cy="369332"/>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a:t>
              </a:r>
            </a:p>
          </p:txBody>
        </p:sp>
      </p:grpSp>
      <p:grpSp>
        <p:nvGrpSpPr>
          <p:cNvPr id="32785" name="Group 56"/>
          <p:cNvGrpSpPr>
            <a:grpSpLocks/>
          </p:cNvGrpSpPr>
          <p:nvPr/>
        </p:nvGrpSpPr>
        <p:grpSpPr bwMode="auto">
          <a:xfrm>
            <a:off x="3962400" y="5638800"/>
            <a:ext cx="2057400" cy="914400"/>
            <a:chOff x="2438400" y="2209800"/>
            <a:chExt cx="2057400" cy="1066800"/>
          </a:xfrm>
        </p:grpSpPr>
        <p:sp>
          <p:nvSpPr>
            <p:cNvPr id="58" name="Rounded Rectangle 57"/>
            <p:cNvSpPr/>
            <p:nvPr/>
          </p:nvSpPr>
          <p:spPr>
            <a:xfrm>
              <a:off x="2438400" y="2209800"/>
              <a:ext cx="2057400" cy="10668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2797" name="TextBox 58"/>
            <p:cNvSpPr txBox="1">
              <a:spLocks noChangeArrowheads="1"/>
            </p:cNvSpPr>
            <p:nvPr/>
          </p:nvSpPr>
          <p:spPr bwMode="auto">
            <a:xfrm>
              <a:off x="2438400" y="2438400"/>
              <a:ext cx="2057400" cy="646331"/>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Network Visualization</a:t>
              </a:r>
            </a:p>
          </p:txBody>
        </p:sp>
      </p:grpSp>
      <p:grpSp>
        <p:nvGrpSpPr>
          <p:cNvPr id="32786" name="Group 22"/>
          <p:cNvGrpSpPr>
            <a:grpSpLocks/>
          </p:cNvGrpSpPr>
          <p:nvPr/>
        </p:nvGrpSpPr>
        <p:grpSpPr bwMode="auto">
          <a:xfrm>
            <a:off x="762000" y="4648200"/>
            <a:ext cx="2057400" cy="990600"/>
            <a:chOff x="228600" y="2438400"/>
            <a:chExt cx="2057400" cy="990600"/>
          </a:xfrm>
        </p:grpSpPr>
        <p:sp>
          <p:nvSpPr>
            <p:cNvPr id="50" name="Rounded Rectangle 49"/>
            <p:cNvSpPr/>
            <p:nvPr/>
          </p:nvSpPr>
          <p:spPr>
            <a:xfrm>
              <a:off x="228600" y="2438400"/>
              <a:ext cx="2057400" cy="99060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2794" name="TextBox 52"/>
            <p:cNvSpPr txBox="1">
              <a:spLocks noChangeArrowheads="1"/>
            </p:cNvSpPr>
            <p:nvPr/>
          </p:nvSpPr>
          <p:spPr bwMode="auto">
            <a:xfrm>
              <a:off x="228600" y="2438400"/>
              <a:ext cx="2057400" cy="369332"/>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File API</a:t>
              </a:r>
            </a:p>
          </p:txBody>
        </p:sp>
        <p:sp>
          <p:nvSpPr>
            <p:cNvPr id="32795" name="TextBox 55"/>
            <p:cNvSpPr txBox="1">
              <a:spLocks noChangeArrowheads="1"/>
            </p:cNvSpPr>
            <p:nvPr/>
          </p:nvSpPr>
          <p:spPr bwMode="auto">
            <a:xfrm>
              <a:off x="457200" y="2743200"/>
              <a:ext cx="1676400" cy="646331"/>
            </a:xfrm>
            <a:prstGeom prst="rect">
              <a:avLst/>
            </a:prstGeom>
            <a:noFill/>
            <a:ln w="9525">
              <a:noFill/>
              <a:miter lim="800000"/>
              <a:headEnd/>
              <a:tailEnd/>
            </a:ln>
          </p:spPr>
          <p:txBody>
            <a:bodyPr>
              <a:spAutoFit/>
            </a:bodyPr>
            <a:lstStyle/>
            <a:p>
              <a:r>
                <a:rPr lang="en-US">
                  <a:solidFill>
                    <a:schemeClr val="bg1"/>
                  </a:solidFill>
                  <a:latin typeface="Calibri" pitchFamily="34" charset="0"/>
                </a:rPr>
                <a:t>CSV</a:t>
              </a:r>
            </a:p>
            <a:p>
              <a:r>
                <a:rPr lang="en-US">
                  <a:solidFill>
                    <a:schemeClr val="bg1"/>
                  </a:solidFill>
                  <a:latin typeface="Calibri" pitchFamily="34" charset="0"/>
                </a:rPr>
                <a:t>…</a:t>
              </a:r>
            </a:p>
          </p:txBody>
        </p:sp>
      </p:grpSp>
      <p:grpSp>
        <p:nvGrpSpPr>
          <p:cNvPr id="32787" name="Group 23"/>
          <p:cNvGrpSpPr>
            <a:grpSpLocks/>
          </p:cNvGrpSpPr>
          <p:nvPr/>
        </p:nvGrpSpPr>
        <p:grpSpPr bwMode="auto">
          <a:xfrm>
            <a:off x="762000" y="3352800"/>
            <a:ext cx="2057400" cy="1228725"/>
            <a:chOff x="228600" y="990600"/>
            <a:chExt cx="2057400" cy="1228130"/>
          </a:xfrm>
        </p:grpSpPr>
        <p:sp>
          <p:nvSpPr>
            <p:cNvPr id="60" name="Rounded Rectangle 59"/>
            <p:cNvSpPr/>
            <p:nvPr/>
          </p:nvSpPr>
          <p:spPr>
            <a:xfrm>
              <a:off x="228600" y="990600"/>
              <a:ext cx="2057400" cy="121861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2791" name="TextBox 60"/>
            <p:cNvSpPr txBox="1">
              <a:spLocks noChangeArrowheads="1"/>
            </p:cNvSpPr>
            <p:nvPr/>
          </p:nvSpPr>
          <p:spPr bwMode="auto">
            <a:xfrm>
              <a:off x="228600" y="990600"/>
              <a:ext cx="2057400" cy="369332"/>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Task API</a:t>
              </a:r>
            </a:p>
          </p:txBody>
        </p:sp>
        <p:sp>
          <p:nvSpPr>
            <p:cNvPr id="32792" name="TextBox 61"/>
            <p:cNvSpPr txBox="1">
              <a:spLocks noChangeArrowheads="1"/>
            </p:cNvSpPr>
            <p:nvPr/>
          </p:nvSpPr>
          <p:spPr bwMode="auto">
            <a:xfrm>
              <a:off x="457200" y="1295400"/>
              <a:ext cx="1676400" cy="923330"/>
            </a:xfrm>
            <a:prstGeom prst="rect">
              <a:avLst/>
            </a:prstGeom>
            <a:noFill/>
            <a:ln w="9525">
              <a:noFill/>
              <a:miter lim="800000"/>
              <a:headEnd/>
              <a:tailEnd/>
            </a:ln>
          </p:spPr>
          <p:txBody>
            <a:bodyPr>
              <a:spAutoFit/>
            </a:bodyPr>
            <a:lstStyle/>
            <a:p>
              <a:r>
                <a:rPr lang="en-US">
                  <a:solidFill>
                    <a:schemeClr val="bg1"/>
                  </a:solidFill>
                  <a:latin typeface="Calibri" pitchFamily="34" charset="0"/>
                </a:rPr>
                <a:t>Parallel &amp; Distributed Computation</a:t>
              </a:r>
            </a:p>
          </p:txBody>
        </p:sp>
      </p:grpSp>
      <p:sp>
        <p:nvSpPr>
          <p:cNvPr id="46" name="Title 1"/>
          <p:cNvSpPr>
            <a:spLocks noGrp="1"/>
          </p:cNvSpPr>
          <p:nvPr>
            <p:ph type="title"/>
          </p:nvPr>
        </p:nvSpPr>
        <p:spPr>
          <a:xfrm>
            <a:off x="0" y="152400"/>
            <a:ext cx="7620000" cy="1143000"/>
          </a:xfrm>
        </p:spPr>
        <p:txBody>
          <a:bodyPr rtlCol="0">
            <a:normAutofit fontScale="90000"/>
          </a:bodyPr>
          <a:lstStyle/>
          <a:p>
            <a:pPr fontAlgn="auto">
              <a:spcAft>
                <a:spcPts val="0"/>
              </a:spcAft>
              <a:defRPr/>
            </a:pPr>
            <a:r>
              <a:rPr lang="en-US" dirty="0" smtClean="0"/>
              <a:t>HORNET: Healthcare Organizational Research Toolkit</a:t>
            </a:r>
            <a:br>
              <a:rPr lang="en-US" dirty="0" smtClean="0"/>
            </a:br>
            <a:r>
              <a:rPr lang="en-US" sz="2700" dirty="0" smtClean="0"/>
              <a:t>(http://code.google.com/p/hornet/)</a:t>
            </a:r>
            <a:endParaRPr lang="en-US" dirty="0"/>
          </a:p>
        </p:txBody>
      </p:sp>
      <p:pic>
        <p:nvPicPr>
          <p:cNvPr id="32789" name="Picture 2" descr="C:\Documents and Settings\jpaulett\Local Settings\Temporary Internet Files\Content.IE5\DJHNQVT9\MCj00884480000[1].wmf"/>
          <p:cNvPicPr>
            <a:picLocks noChangeAspect="1" noChangeArrowheads="1"/>
          </p:cNvPicPr>
          <p:nvPr/>
        </p:nvPicPr>
        <p:blipFill>
          <a:blip r:embed="rId2"/>
          <a:srcRect/>
          <a:stretch>
            <a:fillRect/>
          </a:stretch>
        </p:blipFill>
        <p:spPr bwMode="auto">
          <a:xfrm>
            <a:off x="7543800" y="0"/>
            <a:ext cx="1363663" cy="16430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228600"/>
            <a:ext cx="8229600" cy="1143000"/>
          </a:xfrm>
        </p:spPr>
        <p:txBody>
          <a:bodyPr/>
          <a:lstStyle/>
          <a:p>
            <a:r>
              <a:rPr lang="en-US" smtClean="0"/>
              <a:t>What’s Going On?</a:t>
            </a:r>
          </a:p>
        </p:txBody>
      </p:sp>
      <p:sp>
        <p:nvSpPr>
          <p:cNvPr id="33794" name="Content Placeholder 2"/>
          <p:cNvSpPr>
            <a:spLocks noGrp="1"/>
          </p:cNvSpPr>
          <p:nvPr>
            <p:ph idx="1"/>
          </p:nvPr>
        </p:nvSpPr>
        <p:spPr>
          <a:xfrm>
            <a:off x="1143000" y="1600200"/>
            <a:ext cx="6781800" cy="4876800"/>
          </a:xfrm>
        </p:spPr>
        <p:txBody>
          <a:bodyPr/>
          <a:lstStyle/>
          <a:p>
            <a:pPr>
              <a:lnSpc>
                <a:spcPct val="110000"/>
              </a:lnSpc>
            </a:pPr>
            <a:r>
              <a:rPr lang="en-US" sz="3600" smtClean="0"/>
              <a:t>Primary Care</a:t>
            </a:r>
          </a:p>
          <a:p>
            <a:pPr lvl="1">
              <a:lnSpc>
                <a:spcPct val="110000"/>
              </a:lnSpc>
            </a:pPr>
            <a:endParaRPr lang="en-US" sz="3200" smtClean="0"/>
          </a:p>
          <a:p>
            <a:pPr>
              <a:lnSpc>
                <a:spcPct val="110000"/>
              </a:lnSpc>
            </a:pPr>
            <a:r>
              <a:rPr lang="en-US" sz="3600" b="1" smtClean="0"/>
              <a:t>Secondary Uses </a:t>
            </a:r>
          </a:p>
          <a:p>
            <a:pPr>
              <a:lnSpc>
                <a:spcPct val="110000"/>
              </a:lnSpc>
            </a:pPr>
            <a:endParaRPr lang="en-US" sz="3600" smtClean="0"/>
          </a:p>
          <a:p>
            <a:pPr>
              <a:lnSpc>
                <a:spcPct val="110000"/>
              </a:lnSpc>
            </a:pPr>
            <a:r>
              <a:rPr lang="en-US" sz="3600" smtClean="0"/>
              <a:t>Beyond Local Applications</a:t>
            </a:r>
          </a:p>
        </p:txBody>
      </p:sp>
      <p:sp>
        <p:nvSpPr>
          <p:cNvPr id="33795"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33796"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33797"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F1F977A-3B6A-4951-BC4A-DC6648C79F0A}" type="slidenum">
              <a:rPr lang="en-US"/>
              <a:pPr fontAlgn="base">
                <a:spcBef>
                  <a:spcPct val="0"/>
                </a:spcBef>
                <a:spcAft>
                  <a:spcPct val="0"/>
                </a:spcAft>
              </a:pPr>
              <a:t>16</a:t>
            </a:fld>
            <a:endParaRPr lang="en-US"/>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304800" y="152400"/>
            <a:ext cx="8229600" cy="1371600"/>
          </a:xfrm>
        </p:spPr>
        <p:txBody>
          <a:bodyPr/>
          <a:lstStyle/>
          <a:p>
            <a:r>
              <a:rPr lang="en-US" sz="4000" smtClean="0"/>
              <a:t>Privacy is Everywhere</a:t>
            </a:r>
          </a:p>
        </p:txBody>
      </p:sp>
      <p:sp>
        <p:nvSpPr>
          <p:cNvPr id="34818" name="Rectangle 3"/>
          <p:cNvSpPr>
            <a:spLocks noGrp="1" noChangeArrowheads="1"/>
          </p:cNvSpPr>
          <p:nvPr>
            <p:ph type="body" idx="1"/>
          </p:nvPr>
        </p:nvSpPr>
        <p:spPr>
          <a:xfrm>
            <a:off x="304800" y="2209800"/>
            <a:ext cx="5334000" cy="3886200"/>
          </a:xfrm>
        </p:spPr>
        <p:txBody>
          <a:bodyPr/>
          <a:lstStyle/>
          <a:p>
            <a:r>
              <a:rPr lang="en-US" sz="2800" smtClean="0"/>
              <a:t>It’s impractical to always control who gets, accesses, and uses data “about” us</a:t>
            </a:r>
          </a:p>
          <a:p>
            <a:pPr lvl="1"/>
            <a:r>
              <a:rPr lang="en-US" sz="2400" smtClean="0"/>
              <a:t>But we are moving in this direction</a:t>
            </a:r>
          </a:p>
          <a:p>
            <a:endParaRPr lang="en-US" sz="2800" smtClean="0"/>
          </a:p>
          <a:p>
            <a:r>
              <a:rPr lang="en-US" sz="2800" smtClean="0"/>
              <a:t>Legally, data collectors are required to maintain privacy</a:t>
            </a:r>
          </a:p>
        </p:txBody>
      </p:sp>
      <p:sp>
        <p:nvSpPr>
          <p:cNvPr id="34819" name="Cube 10"/>
          <p:cNvSpPr>
            <a:spLocks noChangeArrowheads="1"/>
          </p:cNvSpPr>
          <p:nvPr/>
        </p:nvSpPr>
        <p:spPr bwMode="auto">
          <a:xfrm>
            <a:off x="6019800" y="1447800"/>
            <a:ext cx="2438400" cy="1292225"/>
          </a:xfrm>
          <a:prstGeom prst="cube">
            <a:avLst>
              <a:gd name="adj" fmla="val 25000"/>
            </a:avLst>
          </a:prstGeom>
          <a:solidFill>
            <a:srgbClr val="92D050"/>
          </a:solidFill>
          <a:ln w="9525" algn="ctr">
            <a:solidFill>
              <a:schemeClr val="tx1"/>
            </a:solidFill>
            <a:round/>
            <a:headEnd/>
            <a:tailEnd/>
          </a:ln>
        </p:spPr>
        <p:txBody>
          <a:bodyPr anchor="ctr"/>
          <a:lstStyle/>
          <a:p>
            <a:pPr algn="ctr"/>
            <a:r>
              <a:rPr lang="en-US" sz="2000" i="1">
                <a:latin typeface="Calibri" pitchFamily="34" charset="0"/>
              </a:rPr>
              <a:t>Collection</a:t>
            </a:r>
          </a:p>
        </p:txBody>
      </p:sp>
      <p:sp>
        <p:nvSpPr>
          <p:cNvPr id="34820" name="Cube 11"/>
          <p:cNvSpPr>
            <a:spLocks noChangeArrowheads="1"/>
          </p:cNvSpPr>
          <p:nvPr/>
        </p:nvSpPr>
        <p:spPr bwMode="auto">
          <a:xfrm>
            <a:off x="6019800" y="3352800"/>
            <a:ext cx="2438400" cy="1292225"/>
          </a:xfrm>
          <a:prstGeom prst="cube">
            <a:avLst>
              <a:gd name="adj" fmla="val 25000"/>
            </a:avLst>
          </a:prstGeom>
          <a:solidFill>
            <a:schemeClr val="accent1"/>
          </a:solidFill>
          <a:ln w="9525" algn="ctr">
            <a:solidFill>
              <a:schemeClr val="tx1"/>
            </a:solidFill>
            <a:round/>
            <a:headEnd/>
            <a:tailEnd/>
          </a:ln>
        </p:spPr>
        <p:txBody>
          <a:bodyPr anchor="ctr"/>
          <a:lstStyle/>
          <a:p>
            <a:pPr algn="ctr"/>
            <a:r>
              <a:rPr lang="en-US" sz="2000" i="1">
                <a:latin typeface="Calibri" pitchFamily="34" charset="0"/>
              </a:rPr>
              <a:t>Care &amp;</a:t>
            </a:r>
          </a:p>
          <a:p>
            <a:pPr algn="ctr"/>
            <a:r>
              <a:rPr lang="en-US" sz="2000" i="1">
                <a:latin typeface="Calibri" pitchFamily="34" charset="0"/>
              </a:rPr>
              <a:t>Operations</a:t>
            </a:r>
          </a:p>
        </p:txBody>
      </p:sp>
      <p:sp>
        <p:nvSpPr>
          <p:cNvPr id="34821" name="Cube 12"/>
          <p:cNvSpPr>
            <a:spLocks noChangeArrowheads="1"/>
          </p:cNvSpPr>
          <p:nvPr/>
        </p:nvSpPr>
        <p:spPr bwMode="auto">
          <a:xfrm>
            <a:off x="6019800" y="5184775"/>
            <a:ext cx="2438400" cy="1292225"/>
          </a:xfrm>
          <a:prstGeom prst="cube">
            <a:avLst>
              <a:gd name="adj" fmla="val 25000"/>
            </a:avLst>
          </a:prstGeom>
          <a:solidFill>
            <a:schemeClr val="tx1"/>
          </a:solidFill>
          <a:ln w="9525" algn="ctr">
            <a:solidFill>
              <a:schemeClr val="tx1"/>
            </a:solidFill>
            <a:round/>
            <a:headEnd/>
            <a:tailEnd/>
          </a:ln>
        </p:spPr>
        <p:txBody>
          <a:bodyPr anchor="ctr"/>
          <a:lstStyle/>
          <a:p>
            <a:pPr algn="ctr"/>
            <a:r>
              <a:rPr lang="en-US" sz="2000" b="1" i="1" u="sng">
                <a:solidFill>
                  <a:schemeClr val="bg1"/>
                </a:solidFill>
                <a:latin typeface="Calibri" pitchFamily="34" charset="0"/>
              </a:rPr>
              <a:t>Dissemination</a:t>
            </a:r>
          </a:p>
        </p:txBody>
      </p:sp>
      <p:cxnSp>
        <p:nvCxnSpPr>
          <p:cNvPr id="34822" name="Straight Arrow Connector 13"/>
          <p:cNvCxnSpPr>
            <a:cxnSpLocks noChangeShapeType="1"/>
            <a:stCxn id="34819" idx="3"/>
            <a:endCxn id="34820" idx="1"/>
          </p:cNvCxnSpPr>
          <p:nvPr/>
        </p:nvCxnSpPr>
        <p:spPr bwMode="auto">
          <a:xfrm rot="5400000">
            <a:off x="6610350" y="3208338"/>
            <a:ext cx="935037" cy="1588"/>
          </a:xfrm>
          <a:prstGeom prst="straightConnector1">
            <a:avLst/>
          </a:prstGeom>
          <a:noFill/>
          <a:ln w="38100" algn="ctr">
            <a:solidFill>
              <a:schemeClr val="tx1"/>
            </a:solidFill>
            <a:round/>
            <a:headEnd/>
            <a:tailEnd type="arrow" w="med" len="med"/>
          </a:ln>
        </p:spPr>
      </p:cxnSp>
      <p:cxnSp>
        <p:nvCxnSpPr>
          <p:cNvPr id="34823" name="Straight Arrow Connector 14"/>
          <p:cNvCxnSpPr>
            <a:cxnSpLocks noChangeShapeType="1"/>
            <a:stCxn id="34820" idx="3"/>
            <a:endCxn id="34821" idx="1"/>
          </p:cNvCxnSpPr>
          <p:nvPr/>
        </p:nvCxnSpPr>
        <p:spPr bwMode="auto">
          <a:xfrm rot="5400000">
            <a:off x="6646863" y="5076825"/>
            <a:ext cx="862012" cy="1588"/>
          </a:xfrm>
          <a:prstGeom prst="straightConnector1">
            <a:avLst/>
          </a:prstGeom>
          <a:noFill/>
          <a:ln w="38100" algn="ctr">
            <a:solidFill>
              <a:schemeClr val="tx1"/>
            </a:solidFill>
            <a:round/>
            <a:headEnd/>
            <a:tailEnd type="arrow" w="med" len="med"/>
          </a:ln>
        </p:spPr>
      </p:cxnSp>
      <p:sp>
        <p:nvSpPr>
          <p:cNvPr id="34824"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34825"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34826"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AA73D00-9F9B-490C-AEAC-5A68704E78C0}" type="slidenum">
              <a:rPr lang="en-US"/>
              <a:pPr fontAlgn="base">
                <a:spcBef>
                  <a:spcPct val="0"/>
                </a:spcBef>
                <a:spcAft>
                  <a:spcPct val="0"/>
                </a:spcAft>
              </a:pPr>
              <a:t>17</a:t>
            </a:fld>
            <a:endParaRPr lang="en-US"/>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l="13315" t="15614" r="21846" b="5936"/>
          <a:stretch>
            <a:fillRect/>
          </a:stretch>
        </p:blipFill>
        <p:spPr bwMode="auto">
          <a:xfrm>
            <a:off x="736600" y="0"/>
            <a:ext cx="7797800" cy="68548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26"/>
          <p:cNvSpPr>
            <a:spLocks noGrp="1" noChangeArrowheads="1"/>
          </p:cNvSpPr>
          <p:nvPr>
            <p:ph type="title"/>
          </p:nvPr>
        </p:nvSpPr>
        <p:spPr>
          <a:xfrm>
            <a:off x="609600" y="0"/>
            <a:ext cx="8229600" cy="1371600"/>
          </a:xfrm>
        </p:spPr>
        <p:txBody>
          <a:bodyPr/>
          <a:lstStyle/>
          <a:p>
            <a:r>
              <a:rPr lang="en-US" smtClean="0"/>
              <a:t>Information Integration</a:t>
            </a:r>
          </a:p>
        </p:txBody>
      </p:sp>
      <p:sp>
        <p:nvSpPr>
          <p:cNvPr id="24579" name="Rectangle 1028"/>
          <p:cNvSpPr>
            <a:spLocks noChangeArrowheads="1"/>
          </p:cNvSpPr>
          <p:nvPr/>
        </p:nvSpPr>
        <p:spPr bwMode="auto">
          <a:xfrm>
            <a:off x="6858000" y="4876800"/>
            <a:ext cx="1225550" cy="276225"/>
          </a:xfrm>
          <a:prstGeom prst="rect">
            <a:avLst/>
          </a:prstGeom>
          <a:noFill/>
          <a:ln w="9525">
            <a:noFill/>
            <a:miter lim="800000"/>
            <a:headEnd/>
            <a:tailEnd/>
          </a:ln>
        </p:spPr>
        <p:txBody>
          <a:bodyPr wrap="none" lIns="0" tIns="0" rIns="0" bIns="0">
            <a:spAutoFit/>
          </a:bodyPr>
          <a:lstStyle/>
          <a:p>
            <a:r>
              <a:rPr lang="en-US">
                <a:solidFill>
                  <a:srgbClr val="FF0000"/>
                </a:solidFill>
                <a:latin typeface="Tahoma" pitchFamily="34" charset="0"/>
              </a:rPr>
              <a:t>Extract DNA</a:t>
            </a:r>
            <a:endParaRPr lang="en-US" sz="2800">
              <a:solidFill>
                <a:srgbClr val="FF0000"/>
              </a:solidFill>
              <a:latin typeface="Calibri" pitchFamily="34" charset="0"/>
            </a:endParaRPr>
          </a:p>
        </p:txBody>
      </p:sp>
      <p:grpSp>
        <p:nvGrpSpPr>
          <p:cNvPr id="2" name="Group 1029"/>
          <p:cNvGrpSpPr>
            <a:grpSpLocks/>
          </p:cNvGrpSpPr>
          <p:nvPr/>
        </p:nvGrpSpPr>
        <p:grpSpPr bwMode="auto">
          <a:xfrm>
            <a:off x="5257800" y="5610225"/>
            <a:ext cx="2352675" cy="588963"/>
            <a:chOff x="2598" y="2786"/>
            <a:chExt cx="834" cy="209"/>
          </a:xfrm>
        </p:grpSpPr>
        <p:pic>
          <p:nvPicPr>
            <p:cNvPr id="36918" name="Picture 1030"/>
            <p:cNvPicPr>
              <a:picLocks noChangeAspect="1" noChangeArrowheads="1"/>
            </p:cNvPicPr>
            <p:nvPr/>
          </p:nvPicPr>
          <p:blipFill>
            <a:blip r:embed="rId3"/>
            <a:srcRect/>
            <a:stretch>
              <a:fillRect/>
            </a:stretch>
          </p:blipFill>
          <p:spPr bwMode="auto">
            <a:xfrm>
              <a:off x="2598" y="2786"/>
              <a:ext cx="834" cy="209"/>
            </a:xfrm>
            <a:prstGeom prst="rect">
              <a:avLst/>
            </a:prstGeom>
            <a:noFill/>
            <a:ln w="9525">
              <a:noFill/>
              <a:miter lim="800000"/>
              <a:headEnd/>
              <a:tailEnd/>
            </a:ln>
          </p:spPr>
        </p:pic>
        <p:pic>
          <p:nvPicPr>
            <p:cNvPr id="36919" name="Picture 1031"/>
            <p:cNvPicPr>
              <a:picLocks noChangeAspect="1" noChangeArrowheads="1"/>
            </p:cNvPicPr>
            <p:nvPr/>
          </p:nvPicPr>
          <p:blipFill>
            <a:blip r:embed="rId4"/>
            <a:srcRect/>
            <a:stretch>
              <a:fillRect/>
            </a:stretch>
          </p:blipFill>
          <p:spPr bwMode="auto">
            <a:xfrm>
              <a:off x="2598" y="2786"/>
              <a:ext cx="834" cy="209"/>
            </a:xfrm>
            <a:prstGeom prst="rect">
              <a:avLst/>
            </a:prstGeom>
            <a:noFill/>
            <a:ln w="9525">
              <a:noFill/>
              <a:miter lim="800000"/>
              <a:headEnd/>
              <a:tailEnd/>
            </a:ln>
          </p:spPr>
        </p:pic>
      </p:grpSp>
      <p:sp>
        <p:nvSpPr>
          <p:cNvPr id="24581" name="Text Box 1067"/>
          <p:cNvSpPr txBox="1">
            <a:spLocks noChangeArrowheads="1"/>
          </p:cNvSpPr>
          <p:nvPr/>
        </p:nvSpPr>
        <p:spPr bwMode="auto">
          <a:xfrm>
            <a:off x="6934200" y="1295400"/>
            <a:ext cx="2209800" cy="746125"/>
          </a:xfrm>
          <a:prstGeom prst="rect">
            <a:avLst/>
          </a:prstGeom>
          <a:noFill/>
          <a:ln w="9525">
            <a:noFill/>
            <a:miter lim="800000"/>
            <a:headEnd/>
            <a:tailEnd/>
          </a:ln>
        </p:spPr>
        <p:txBody>
          <a:bodyPr>
            <a:spAutoFit/>
          </a:bodyPr>
          <a:lstStyle/>
          <a:p>
            <a:pPr>
              <a:spcBef>
                <a:spcPct val="50000"/>
              </a:spcBef>
            </a:pPr>
            <a:r>
              <a:rPr lang="en-US" u="sng">
                <a:solidFill>
                  <a:srgbClr val="FF0000"/>
                </a:solidFill>
                <a:latin typeface="Calibri" pitchFamily="34" charset="0"/>
              </a:rPr>
              <a:t>Discarded blood</a:t>
            </a:r>
          </a:p>
          <a:p>
            <a:pPr>
              <a:spcBef>
                <a:spcPts val="300"/>
              </a:spcBef>
            </a:pPr>
            <a:r>
              <a:rPr lang="en-US">
                <a:solidFill>
                  <a:srgbClr val="FF0000"/>
                </a:solidFill>
                <a:latin typeface="Calibri" pitchFamily="34" charset="0"/>
              </a:rPr>
              <a:t>- 50K per year</a:t>
            </a:r>
          </a:p>
        </p:txBody>
      </p:sp>
      <p:sp>
        <p:nvSpPr>
          <p:cNvPr id="36869" name="AutoShape 1069"/>
          <p:cNvSpPr>
            <a:spLocks noChangeArrowheads="1"/>
          </p:cNvSpPr>
          <p:nvPr/>
        </p:nvSpPr>
        <p:spPr bwMode="auto">
          <a:xfrm>
            <a:off x="2590800" y="5181600"/>
            <a:ext cx="1447800" cy="1447800"/>
          </a:xfrm>
          <a:prstGeom prst="flowChartMultidocumen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Clinical</a:t>
            </a:r>
          </a:p>
          <a:p>
            <a:pPr algn="ctr"/>
            <a:r>
              <a:rPr lang="en-US">
                <a:latin typeface="Calibri" pitchFamily="34" charset="0"/>
              </a:rPr>
              <a:t>Resource</a:t>
            </a:r>
          </a:p>
        </p:txBody>
      </p:sp>
      <p:sp>
        <p:nvSpPr>
          <p:cNvPr id="36870" name="Text Box 1071"/>
          <p:cNvSpPr txBox="1">
            <a:spLocks noChangeArrowheads="1"/>
          </p:cNvSpPr>
          <p:nvPr/>
        </p:nvSpPr>
        <p:spPr bwMode="auto">
          <a:xfrm>
            <a:off x="381000" y="4964113"/>
            <a:ext cx="1905000" cy="369887"/>
          </a:xfrm>
          <a:prstGeom prst="rect">
            <a:avLst/>
          </a:prstGeom>
          <a:noFill/>
          <a:ln w="9525">
            <a:noFill/>
            <a:miter lim="800000"/>
            <a:headEnd/>
            <a:tailEnd/>
          </a:ln>
        </p:spPr>
        <p:txBody>
          <a:bodyPr>
            <a:spAutoFit/>
          </a:bodyPr>
          <a:lstStyle/>
          <a:p>
            <a:pPr>
              <a:spcBef>
                <a:spcPct val="50000"/>
              </a:spcBef>
            </a:pPr>
            <a:r>
              <a:rPr lang="en-US">
                <a:latin typeface="Calibri" pitchFamily="34" charset="0"/>
              </a:rPr>
              <a:t>Updated Weekly</a:t>
            </a:r>
          </a:p>
        </p:txBody>
      </p:sp>
      <p:sp>
        <p:nvSpPr>
          <p:cNvPr id="36871" name="AutoShape 1074"/>
          <p:cNvSpPr>
            <a:spLocks noChangeArrowheads="1"/>
          </p:cNvSpPr>
          <p:nvPr/>
        </p:nvSpPr>
        <p:spPr bwMode="auto">
          <a:xfrm>
            <a:off x="304800" y="2247900"/>
            <a:ext cx="1143000" cy="914400"/>
          </a:xfrm>
          <a:prstGeom prst="flowChartMultidocument">
            <a:avLst/>
          </a:prstGeom>
          <a:solidFill>
            <a:schemeClr val="accent1"/>
          </a:solidFill>
          <a:ln w="9525">
            <a:solidFill>
              <a:schemeClr val="tx1"/>
            </a:solidFill>
            <a:miter lim="800000"/>
            <a:headEnd/>
            <a:tailEnd/>
          </a:ln>
        </p:spPr>
        <p:txBody>
          <a:bodyPr wrap="none" anchor="ctr"/>
          <a:lstStyle/>
          <a:p>
            <a:pPr algn="ctr"/>
            <a:r>
              <a:rPr lang="en-US" sz="1600">
                <a:latin typeface="Calibri" pitchFamily="34" charset="0"/>
              </a:rPr>
              <a:t>Clinical </a:t>
            </a:r>
          </a:p>
          <a:p>
            <a:pPr algn="ctr"/>
            <a:r>
              <a:rPr lang="en-US" sz="1600">
                <a:latin typeface="Calibri" pitchFamily="34" charset="0"/>
              </a:rPr>
              <a:t>Notes</a:t>
            </a:r>
          </a:p>
        </p:txBody>
      </p:sp>
      <p:sp>
        <p:nvSpPr>
          <p:cNvPr id="36872" name="Rectangle 1075"/>
          <p:cNvSpPr>
            <a:spLocks noChangeArrowheads="1"/>
          </p:cNvSpPr>
          <p:nvPr/>
        </p:nvSpPr>
        <p:spPr bwMode="auto">
          <a:xfrm>
            <a:off x="152400" y="1295400"/>
            <a:ext cx="4114800" cy="3276600"/>
          </a:xfrm>
          <a:prstGeom prst="rect">
            <a:avLst/>
          </a:prstGeom>
          <a:noFill/>
          <a:ln w="28575">
            <a:solidFill>
              <a:schemeClr val="tx1"/>
            </a:solidFill>
            <a:prstDash val="dash"/>
            <a:miter lim="800000"/>
            <a:headEnd/>
            <a:tailEnd/>
          </a:ln>
        </p:spPr>
        <p:txBody>
          <a:bodyPr wrap="none" anchor="ctr"/>
          <a:lstStyle/>
          <a:p>
            <a:endParaRPr lang="en-US">
              <a:latin typeface="Calibri" pitchFamily="34" charset="0"/>
            </a:endParaRPr>
          </a:p>
        </p:txBody>
      </p:sp>
      <p:sp>
        <p:nvSpPr>
          <p:cNvPr id="36873" name="AutoShape 1076"/>
          <p:cNvSpPr>
            <a:spLocks noChangeArrowheads="1"/>
          </p:cNvSpPr>
          <p:nvPr/>
        </p:nvSpPr>
        <p:spPr bwMode="auto">
          <a:xfrm>
            <a:off x="1828800" y="2247900"/>
            <a:ext cx="990600" cy="914400"/>
          </a:xfrm>
          <a:prstGeom prst="foldedCorner">
            <a:avLst>
              <a:gd name="adj" fmla="val 12500"/>
            </a:avLst>
          </a:prstGeom>
          <a:solidFill>
            <a:schemeClr val="accent1"/>
          </a:solidFill>
          <a:ln w="9525">
            <a:solidFill>
              <a:schemeClr val="tx1"/>
            </a:solidFill>
            <a:round/>
            <a:headEnd/>
            <a:tailEnd/>
          </a:ln>
        </p:spPr>
        <p:txBody>
          <a:bodyPr wrap="none" anchor="ctr"/>
          <a:lstStyle/>
          <a:p>
            <a:pPr algn="ctr"/>
            <a:r>
              <a:rPr lang="en-US" sz="1600">
                <a:latin typeface="Calibri" pitchFamily="34" charset="0"/>
              </a:rPr>
              <a:t>CPOE</a:t>
            </a:r>
          </a:p>
          <a:p>
            <a:pPr algn="ctr"/>
            <a:r>
              <a:rPr lang="en-US" sz="1600">
                <a:latin typeface="Calibri" pitchFamily="34" charset="0"/>
              </a:rPr>
              <a:t>Orders</a:t>
            </a:r>
          </a:p>
          <a:p>
            <a:pPr algn="ctr"/>
            <a:r>
              <a:rPr lang="en-US" sz="1600">
                <a:latin typeface="Calibri" pitchFamily="34" charset="0"/>
              </a:rPr>
              <a:t>(Drug)</a:t>
            </a:r>
          </a:p>
        </p:txBody>
      </p:sp>
      <p:sp>
        <p:nvSpPr>
          <p:cNvPr id="36874" name="AutoShape 1077"/>
          <p:cNvSpPr>
            <a:spLocks noChangeArrowheads="1"/>
          </p:cNvSpPr>
          <p:nvPr/>
        </p:nvSpPr>
        <p:spPr bwMode="auto">
          <a:xfrm>
            <a:off x="457200" y="3467100"/>
            <a:ext cx="1066800" cy="914400"/>
          </a:xfrm>
          <a:prstGeom prst="flowChartMultidocument">
            <a:avLst/>
          </a:prstGeom>
          <a:solidFill>
            <a:schemeClr val="accent1"/>
          </a:solidFill>
          <a:ln w="9525">
            <a:solidFill>
              <a:schemeClr val="tx1"/>
            </a:solidFill>
            <a:miter lim="800000"/>
            <a:headEnd/>
            <a:tailEnd/>
          </a:ln>
        </p:spPr>
        <p:txBody>
          <a:bodyPr wrap="none" anchor="ctr"/>
          <a:lstStyle/>
          <a:p>
            <a:pPr algn="ctr"/>
            <a:r>
              <a:rPr lang="en-US" sz="1400">
                <a:latin typeface="Calibri" pitchFamily="34" charset="0"/>
              </a:rPr>
              <a:t>Clinical</a:t>
            </a:r>
          </a:p>
          <a:p>
            <a:pPr algn="ctr"/>
            <a:r>
              <a:rPr lang="en-US" sz="1400">
                <a:latin typeface="Calibri" pitchFamily="34" charset="0"/>
              </a:rPr>
              <a:t>Messaging </a:t>
            </a:r>
          </a:p>
        </p:txBody>
      </p:sp>
      <p:sp>
        <p:nvSpPr>
          <p:cNvPr id="36875" name="Text Box 1078"/>
          <p:cNvSpPr txBox="1">
            <a:spLocks noChangeArrowheads="1"/>
          </p:cNvSpPr>
          <p:nvPr/>
        </p:nvSpPr>
        <p:spPr bwMode="auto">
          <a:xfrm>
            <a:off x="228600" y="1333500"/>
            <a:ext cx="4876800" cy="684213"/>
          </a:xfrm>
          <a:prstGeom prst="rect">
            <a:avLst/>
          </a:prstGeom>
          <a:noFill/>
          <a:ln w="9525">
            <a:noFill/>
            <a:miter lim="800000"/>
            <a:headEnd/>
            <a:tailEnd/>
          </a:ln>
        </p:spPr>
        <p:txBody>
          <a:bodyPr>
            <a:spAutoFit/>
          </a:bodyPr>
          <a:lstStyle/>
          <a:p>
            <a:pPr>
              <a:spcBef>
                <a:spcPct val="50000"/>
              </a:spcBef>
            </a:pPr>
            <a:r>
              <a:rPr lang="en-US" u="sng">
                <a:latin typeface="Calibri" pitchFamily="34" charset="0"/>
              </a:rPr>
              <a:t>Electronic Medical Record System</a:t>
            </a:r>
          </a:p>
          <a:p>
            <a:pPr>
              <a:spcBef>
                <a:spcPts val="300"/>
              </a:spcBef>
              <a:buFontTx/>
              <a:buChar char="-"/>
            </a:pPr>
            <a:r>
              <a:rPr lang="en-US">
                <a:latin typeface="Calibri" pitchFamily="34" charset="0"/>
              </a:rPr>
              <a:t> 80M entries on &gt;1.5M patients</a:t>
            </a:r>
          </a:p>
        </p:txBody>
      </p:sp>
      <p:sp>
        <p:nvSpPr>
          <p:cNvPr id="36876" name="AutoShape 1079"/>
          <p:cNvSpPr>
            <a:spLocks noChangeArrowheads="1"/>
          </p:cNvSpPr>
          <p:nvPr/>
        </p:nvSpPr>
        <p:spPr bwMode="auto">
          <a:xfrm>
            <a:off x="3200400" y="2209800"/>
            <a:ext cx="914400" cy="990600"/>
          </a:xfrm>
          <a:prstGeom prst="can">
            <a:avLst>
              <a:gd name="adj" fmla="val 36111"/>
            </a:avLst>
          </a:prstGeom>
          <a:solidFill>
            <a:schemeClr val="accent1"/>
          </a:solidFill>
          <a:ln w="9525">
            <a:solidFill>
              <a:schemeClr val="tx1"/>
            </a:solidFill>
            <a:round/>
            <a:headEnd/>
            <a:tailEnd/>
          </a:ln>
        </p:spPr>
        <p:txBody>
          <a:bodyPr wrap="none" anchor="ctr"/>
          <a:lstStyle/>
          <a:p>
            <a:pPr algn="ctr"/>
            <a:r>
              <a:rPr lang="en-US" sz="1600">
                <a:latin typeface="Calibri" pitchFamily="34" charset="0"/>
              </a:rPr>
              <a:t>ICD9,</a:t>
            </a:r>
          </a:p>
          <a:p>
            <a:pPr algn="ctr"/>
            <a:r>
              <a:rPr lang="en-US" sz="1600">
                <a:latin typeface="Calibri" pitchFamily="34" charset="0"/>
              </a:rPr>
              <a:t>CPT</a:t>
            </a:r>
          </a:p>
        </p:txBody>
      </p:sp>
      <p:grpSp>
        <p:nvGrpSpPr>
          <p:cNvPr id="36877" name="Group 1080"/>
          <p:cNvGrpSpPr>
            <a:grpSpLocks/>
          </p:cNvGrpSpPr>
          <p:nvPr/>
        </p:nvGrpSpPr>
        <p:grpSpPr bwMode="auto">
          <a:xfrm>
            <a:off x="1905000" y="3505200"/>
            <a:ext cx="2057400" cy="914400"/>
            <a:chOff x="1344" y="1728"/>
            <a:chExt cx="1296" cy="576"/>
          </a:xfrm>
        </p:grpSpPr>
        <p:grpSp>
          <p:nvGrpSpPr>
            <p:cNvPr id="36886" name="Group 1081"/>
            <p:cNvGrpSpPr>
              <a:grpSpLocks/>
            </p:cNvGrpSpPr>
            <p:nvPr/>
          </p:nvGrpSpPr>
          <p:grpSpPr bwMode="auto">
            <a:xfrm>
              <a:off x="1632" y="1752"/>
              <a:ext cx="90" cy="294"/>
              <a:chOff x="2730" y="2086"/>
              <a:chExt cx="90" cy="294"/>
            </a:xfrm>
          </p:grpSpPr>
          <p:sp>
            <p:nvSpPr>
              <p:cNvPr id="36911" name="Rectangle 1082"/>
              <p:cNvSpPr>
                <a:spLocks noChangeArrowheads="1"/>
              </p:cNvSpPr>
              <p:nvPr/>
            </p:nvSpPr>
            <p:spPr bwMode="auto">
              <a:xfrm>
                <a:off x="2730" y="2183"/>
                <a:ext cx="89" cy="171"/>
              </a:xfrm>
              <a:prstGeom prst="rect">
                <a:avLst/>
              </a:prstGeom>
              <a:solidFill>
                <a:srgbClr val="FF0000"/>
              </a:solidFill>
              <a:ln w="9525">
                <a:noFill/>
                <a:miter lim="800000"/>
                <a:headEnd/>
                <a:tailEnd/>
              </a:ln>
            </p:spPr>
            <p:txBody>
              <a:bodyPr/>
              <a:lstStyle/>
              <a:p>
                <a:endParaRPr lang="en-US">
                  <a:latin typeface="Calibri" pitchFamily="34" charset="0"/>
                </a:endParaRPr>
              </a:p>
            </p:txBody>
          </p:sp>
          <p:sp>
            <p:nvSpPr>
              <p:cNvPr id="36912" name="Oval 1083"/>
              <p:cNvSpPr>
                <a:spLocks noChangeArrowheads="1"/>
              </p:cNvSpPr>
              <p:nvPr/>
            </p:nvSpPr>
            <p:spPr bwMode="auto">
              <a:xfrm>
                <a:off x="2731" y="2086"/>
                <a:ext cx="88" cy="22"/>
              </a:xfrm>
              <a:prstGeom prst="ellipse">
                <a:avLst/>
              </a:prstGeom>
              <a:noFill/>
              <a:ln w="7938" cap="rnd">
                <a:solidFill>
                  <a:srgbClr val="000000"/>
                </a:solidFill>
                <a:round/>
                <a:headEnd/>
                <a:tailEnd/>
              </a:ln>
            </p:spPr>
            <p:txBody>
              <a:bodyPr/>
              <a:lstStyle/>
              <a:p>
                <a:endParaRPr lang="en-US">
                  <a:latin typeface="Calibri" pitchFamily="34" charset="0"/>
                </a:endParaRPr>
              </a:p>
            </p:txBody>
          </p:sp>
          <p:sp>
            <p:nvSpPr>
              <p:cNvPr id="36913" name="Line 1084"/>
              <p:cNvSpPr>
                <a:spLocks noChangeShapeType="1"/>
              </p:cNvSpPr>
              <p:nvPr/>
            </p:nvSpPr>
            <p:spPr bwMode="auto">
              <a:xfrm>
                <a:off x="2731" y="2097"/>
                <a:ext cx="1" cy="258"/>
              </a:xfrm>
              <a:prstGeom prst="line">
                <a:avLst/>
              </a:prstGeom>
              <a:noFill/>
              <a:ln w="7938">
                <a:solidFill>
                  <a:srgbClr val="000000"/>
                </a:solidFill>
                <a:round/>
                <a:headEnd/>
                <a:tailEnd/>
              </a:ln>
            </p:spPr>
            <p:txBody>
              <a:bodyPr/>
              <a:lstStyle/>
              <a:p>
                <a:endParaRPr lang="en-US"/>
              </a:p>
            </p:txBody>
          </p:sp>
          <p:sp>
            <p:nvSpPr>
              <p:cNvPr id="36914" name="Line 1085"/>
              <p:cNvSpPr>
                <a:spLocks noChangeShapeType="1"/>
              </p:cNvSpPr>
              <p:nvPr/>
            </p:nvSpPr>
            <p:spPr bwMode="auto">
              <a:xfrm>
                <a:off x="2819" y="2098"/>
                <a:ext cx="1" cy="257"/>
              </a:xfrm>
              <a:prstGeom prst="line">
                <a:avLst/>
              </a:prstGeom>
              <a:noFill/>
              <a:ln w="7938">
                <a:solidFill>
                  <a:srgbClr val="000000"/>
                </a:solidFill>
                <a:round/>
                <a:headEnd/>
                <a:tailEnd/>
              </a:ln>
            </p:spPr>
            <p:txBody>
              <a:bodyPr/>
              <a:lstStyle/>
              <a:p>
                <a:endParaRPr lang="en-US"/>
              </a:p>
            </p:txBody>
          </p:sp>
          <p:grpSp>
            <p:nvGrpSpPr>
              <p:cNvPr id="36915" name="Group 1086"/>
              <p:cNvGrpSpPr>
                <a:grpSpLocks/>
              </p:cNvGrpSpPr>
              <p:nvPr/>
            </p:nvGrpSpPr>
            <p:grpSpPr bwMode="auto">
              <a:xfrm>
                <a:off x="2731" y="2350"/>
                <a:ext cx="88" cy="30"/>
                <a:chOff x="2731" y="2350"/>
                <a:chExt cx="88" cy="30"/>
              </a:xfrm>
            </p:grpSpPr>
            <p:sp>
              <p:nvSpPr>
                <p:cNvPr id="36916" name="Freeform 1087"/>
                <p:cNvSpPr>
                  <a:spLocks/>
                </p:cNvSpPr>
                <p:nvPr/>
              </p:nvSpPr>
              <p:spPr bwMode="auto">
                <a:xfrm>
                  <a:off x="2731" y="2350"/>
                  <a:ext cx="88" cy="30"/>
                </a:xfrm>
                <a:custGeom>
                  <a:avLst/>
                  <a:gdLst>
                    <a:gd name="T0" fmla="*/ 0 w 4750"/>
                    <a:gd name="T1" fmla="*/ 0 h 1600"/>
                    <a:gd name="T2" fmla="*/ 0 w 4750"/>
                    <a:gd name="T3" fmla="*/ 0 h 1600"/>
                    <a:gd name="T4" fmla="*/ 0 w 4750"/>
                    <a:gd name="T5" fmla="*/ 0 h 1600"/>
                    <a:gd name="T6" fmla="*/ 0 w 4750"/>
                    <a:gd name="T7" fmla="*/ 0 h 1600"/>
                    <a:gd name="T8" fmla="*/ 0 w 4750"/>
                    <a:gd name="T9" fmla="*/ 0 h 1600"/>
                    <a:gd name="T10" fmla="*/ 0 60000 65536"/>
                    <a:gd name="T11" fmla="*/ 0 60000 65536"/>
                    <a:gd name="T12" fmla="*/ 0 60000 65536"/>
                    <a:gd name="T13" fmla="*/ 0 60000 65536"/>
                    <a:gd name="T14" fmla="*/ 0 60000 65536"/>
                    <a:gd name="T15" fmla="*/ 0 w 4750"/>
                    <a:gd name="T16" fmla="*/ 0 h 1600"/>
                    <a:gd name="T17" fmla="*/ 4750 w 4750"/>
                    <a:gd name="T18" fmla="*/ 1600 h 1600"/>
                  </a:gdLst>
                  <a:ahLst/>
                  <a:cxnLst>
                    <a:cxn ang="T10">
                      <a:pos x="T0" y="T1"/>
                    </a:cxn>
                    <a:cxn ang="T11">
                      <a:pos x="T2" y="T3"/>
                    </a:cxn>
                    <a:cxn ang="T12">
                      <a:pos x="T4" y="T5"/>
                    </a:cxn>
                    <a:cxn ang="T13">
                      <a:pos x="T6" y="T7"/>
                    </a:cxn>
                    <a:cxn ang="T14">
                      <a:pos x="T8" y="T9"/>
                    </a:cxn>
                  </a:cxnLst>
                  <a:rect l="T15" t="T16" r="T17" b="T18"/>
                  <a:pathLst>
                    <a:path w="4750" h="1600">
                      <a:moveTo>
                        <a:pt x="4750" y="0"/>
                      </a:moveTo>
                      <a:cubicBezTo>
                        <a:pt x="4750" y="884"/>
                        <a:pt x="3687" y="1600"/>
                        <a:pt x="2375" y="1600"/>
                      </a:cubicBezTo>
                      <a:cubicBezTo>
                        <a:pt x="1088" y="1600"/>
                        <a:pt x="34" y="909"/>
                        <a:pt x="0" y="42"/>
                      </a:cubicBezTo>
                      <a:lnTo>
                        <a:pt x="2375" y="0"/>
                      </a:lnTo>
                      <a:lnTo>
                        <a:pt x="4750" y="0"/>
                      </a:lnTo>
                      <a:close/>
                    </a:path>
                  </a:pathLst>
                </a:custGeom>
                <a:solidFill>
                  <a:srgbClr val="FF0000"/>
                </a:solidFill>
                <a:ln w="0">
                  <a:solidFill>
                    <a:srgbClr val="000000"/>
                  </a:solidFill>
                  <a:round/>
                  <a:headEnd/>
                  <a:tailEnd/>
                </a:ln>
              </p:spPr>
              <p:txBody>
                <a:bodyPr/>
                <a:lstStyle/>
                <a:p>
                  <a:endParaRPr lang="en-US"/>
                </a:p>
              </p:txBody>
            </p:sp>
            <p:sp>
              <p:nvSpPr>
                <p:cNvPr id="36917" name="Freeform 1088"/>
                <p:cNvSpPr>
                  <a:spLocks/>
                </p:cNvSpPr>
                <p:nvPr/>
              </p:nvSpPr>
              <p:spPr bwMode="auto">
                <a:xfrm>
                  <a:off x="2731" y="2350"/>
                  <a:ext cx="88" cy="30"/>
                </a:xfrm>
                <a:custGeom>
                  <a:avLst/>
                  <a:gdLst>
                    <a:gd name="T0" fmla="*/ 88 w 88"/>
                    <a:gd name="T1" fmla="*/ 0 h 30"/>
                    <a:gd name="T2" fmla="*/ 44 w 88"/>
                    <a:gd name="T3" fmla="*/ 30 h 30"/>
                    <a:gd name="T4" fmla="*/ 0 w 88"/>
                    <a:gd name="T5" fmla="*/ 1 h 30"/>
                    <a:gd name="T6" fmla="*/ 0 60000 65536"/>
                    <a:gd name="T7" fmla="*/ 0 60000 65536"/>
                    <a:gd name="T8" fmla="*/ 0 60000 65536"/>
                    <a:gd name="T9" fmla="*/ 0 w 88"/>
                    <a:gd name="T10" fmla="*/ 0 h 30"/>
                    <a:gd name="T11" fmla="*/ 88 w 88"/>
                    <a:gd name="T12" fmla="*/ 30 h 30"/>
                  </a:gdLst>
                  <a:ahLst/>
                  <a:cxnLst>
                    <a:cxn ang="T6">
                      <a:pos x="T0" y="T1"/>
                    </a:cxn>
                    <a:cxn ang="T7">
                      <a:pos x="T2" y="T3"/>
                    </a:cxn>
                    <a:cxn ang="T8">
                      <a:pos x="T4" y="T5"/>
                    </a:cxn>
                  </a:cxnLst>
                  <a:rect l="T9" t="T10" r="T11" b="T12"/>
                  <a:pathLst>
                    <a:path w="88" h="30">
                      <a:moveTo>
                        <a:pt x="88" y="0"/>
                      </a:moveTo>
                      <a:cubicBezTo>
                        <a:pt x="88" y="17"/>
                        <a:pt x="68" y="30"/>
                        <a:pt x="44" y="30"/>
                      </a:cubicBezTo>
                      <a:cubicBezTo>
                        <a:pt x="20" y="30"/>
                        <a:pt x="1" y="17"/>
                        <a:pt x="0" y="1"/>
                      </a:cubicBezTo>
                    </a:path>
                  </a:pathLst>
                </a:custGeom>
                <a:noFill/>
                <a:ln w="7938">
                  <a:solidFill>
                    <a:srgbClr val="000000"/>
                  </a:solidFill>
                  <a:round/>
                  <a:headEnd/>
                  <a:tailEnd/>
                </a:ln>
              </p:spPr>
              <p:txBody>
                <a:bodyPr/>
                <a:lstStyle/>
                <a:p>
                  <a:endParaRPr lang="en-US"/>
                </a:p>
              </p:txBody>
            </p:sp>
          </p:grpSp>
        </p:grpSp>
        <p:sp>
          <p:nvSpPr>
            <p:cNvPr id="36887" name="Text Box 1089"/>
            <p:cNvSpPr txBox="1">
              <a:spLocks noChangeArrowheads="1"/>
            </p:cNvSpPr>
            <p:nvPr/>
          </p:nvSpPr>
          <p:spPr bwMode="auto">
            <a:xfrm>
              <a:off x="1344" y="2112"/>
              <a:ext cx="1296"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Test Results</a:t>
              </a:r>
            </a:p>
          </p:txBody>
        </p:sp>
        <p:pic>
          <p:nvPicPr>
            <p:cNvPr id="36888" name="Picture 1090" descr="X-Ray">
              <a:hlinkClick r:id="rId5"/>
            </p:cNvPr>
            <p:cNvPicPr>
              <a:picLocks noChangeAspect="1" noChangeArrowheads="1"/>
            </p:cNvPicPr>
            <p:nvPr/>
          </p:nvPicPr>
          <p:blipFill>
            <a:blip r:embed="rId6"/>
            <a:srcRect/>
            <a:stretch>
              <a:fillRect/>
            </a:stretch>
          </p:blipFill>
          <p:spPr bwMode="auto">
            <a:xfrm>
              <a:off x="1824" y="1752"/>
              <a:ext cx="324" cy="336"/>
            </a:xfrm>
            <a:prstGeom prst="rect">
              <a:avLst/>
            </a:prstGeom>
            <a:noFill/>
            <a:ln w="9525">
              <a:noFill/>
              <a:miter lim="800000"/>
              <a:headEnd/>
              <a:tailEnd/>
            </a:ln>
          </p:spPr>
        </p:pic>
        <p:grpSp>
          <p:nvGrpSpPr>
            <p:cNvPr id="36889" name="Group 1091"/>
            <p:cNvGrpSpPr>
              <a:grpSpLocks/>
            </p:cNvGrpSpPr>
            <p:nvPr/>
          </p:nvGrpSpPr>
          <p:grpSpPr bwMode="auto">
            <a:xfrm>
              <a:off x="2201" y="1728"/>
              <a:ext cx="199" cy="336"/>
              <a:chOff x="4649" y="2594"/>
              <a:chExt cx="485" cy="821"/>
            </a:xfrm>
          </p:grpSpPr>
          <p:sp>
            <p:nvSpPr>
              <p:cNvPr id="36890" name="Freeform 1092"/>
              <p:cNvSpPr>
                <a:spLocks/>
              </p:cNvSpPr>
              <p:nvPr/>
            </p:nvSpPr>
            <p:spPr bwMode="auto">
              <a:xfrm>
                <a:off x="4649" y="2594"/>
                <a:ext cx="485" cy="821"/>
              </a:xfrm>
              <a:custGeom>
                <a:avLst/>
                <a:gdLst>
                  <a:gd name="T0" fmla="*/ 0 w 1940"/>
                  <a:gd name="T1" fmla="*/ 0 h 3282"/>
                  <a:gd name="T2" fmla="*/ 0 w 1940"/>
                  <a:gd name="T3" fmla="*/ 0 h 3282"/>
                  <a:gd name="T4" fmla="*/ 0 w 1940"/>
                  <a:gd name="T5" fmla="*/ 0 h 3282"/>
                  <a:gd name="T6" fmla="*/ 0 w 1940"/>
                  <a:gd name="T7" fmla="*/ 0 h 3282"/>
                  <a:gd name="T8" fmla="*/ 0 w 1940"/>
                  <a:gd name="T9" fmla="*/ 0 h 3282"/>
                  <a:gd name="T10" fmla="*/ 0 w 1940"/>
                  <a:gd name="T11" fmla="*/ 0 h 3282"/>
                  <a:gd name="T12" fmla="*/ 0 w 1940"/>
                  <a:gd name="T13" fmla="*/ 0 h 3282"/>
                  <a:gd name="T14" fmla="*/ 0 w 1940"/>
                  <a:gd name="T15" fmla="*/ 0 h 3282"/>
                  <a:gd name="T16" fmla="*/ 0 w 1940"/>
                  <a:gd name="T17" fmla="*/ 0 h 3282"/>
                  <a:gd name="T18" fmla="*/ 0 w 1940"/>
                  <a:gd name="T19" fmla="*/ 0 h 3282"/>
                  <a:gd name="T20" fmla="*/ 0 w 1940"/>
                  <a:gd name="T21" fmla="*/ 0 h 3282"/>
                  <a:gd name="T22" fmla="*/ 0 w 1940"/>
                  <a:gd name="T23" fmla="*/ 0 h 3282"/>
                  <a:gd name="T24" fmla="*/ 0 w 1940"/>
                  <a:gd name="T25" fmla="*/ 0 h 3282"/>
                  <a:gd name="T26" fmla="*/ 0 w 1940"/>
                  <a:gd name="T27" fmla="*/ 0 h 3282"/>
                  <a:gd name="T28" fmla="*/ 0 w 1940"/>
                  <a:gd name="T29" fmla="*/ 0 h 3282"/>
                  <a:gd name="T30" fmla="*/ 0 w 1940"/>
                  <a:gd name="T31" fmla="*/ 0 h 3282"/>
                  <a:gd name="T32" fmla="*/ 0 w 1940"/>
                  <a:gd name="T33" fmla="*/ 0 h 3282"/>
                  <a:gd name="T34" fmla="*/ 0 w 1940"/>
                  <a:gd name="T35" fmla="*/ 0 h 3282"/>
                  <a:gd name="T36" fmla="*/ 0 w 1940"/>
                  <a:gd name="T37" fmla="*/ 0 h 3282"/>
                  <a:gd name="T38" fmla="*/ 0 w 1940"/>
                  <a:gd name="T39" fmla="*/ 0 h 3282"/>
                  <a:gd name="T40" fmla="*/ 0 w 1940"/>
                  <a:gd name="T41" fmla="*/ 0 h 3282"/>
                  <a:gd name="T42" fmla="*/ 0 w 1940"/>
                  <a:gd name="T43" fmla="*/ 0 h 3282"/>
                  <a:gd name="T44" fmla="*/ 0 w 1940"/>
                  <a:gd name="T45" fmla="*/ 0 h 3282"/>
                  <a:gd name="T46" fmla="*/ 0 w 1940"/>
                  <a:gd name="T47" fmla="*/ 0 h 3282"/>
                  <a:gd name="T48" fmla="*/ 0 w 1940"/>
                  <a:gd name="T49" fmla="*/ 0 h 3282"/>
                  <a:gd name="T50" fmla="*/ 0 w 1940"/>
                  <a:gd name="T51" fmla="*/ 0 h 3282"/>
                  <a:gd name="T52" fmla="*/ 0 w 1940"/>
                  <a:gd name="T53" fmla="*/ 0 h 3282"/>
                  <a:gd name="T54" fmla="*/ 0 w 1940"/>
                  <a:gd name="T55" fmla="*/ 0 h 3282"/>
                  <a:gd name="T56" fmla="*/ 0 w 1940"/>
                  <a:gd name="T57" fmla="*/ 0 h 3282"/>
                  <a:gd name="T58" fmla="*/ 0 w 1940"/>
                  <a:gd name="T59" fmla="*/ 0 h 3282"/>
                  <a:gd name="T60" fmla="*/ 0 w 1940"/>
                  <a:gd name="T61" fmla="*/ 0 h 3282"/>
                  <a:gd name="T62" fmla="*/ 0 w 1940"/>
                  <a:gd name="T63" fmla="*/ 0 h 3282"/>
                  <a:gd name="T64" fmla="*/ 0 w 1940"/>
                  <a:gd name="T65" fmla="*/ 0 h 3282"/>
                  <a:gd name="T66" fmla="*/ 0 w 1940"/>
                  <a:gd name="T67" fmla="*/ 0 h 3282"/>
                  <a:gd name="T68" fmla="*/ 0 w 1940"/>
                  <a:gd name="T69" fmla="*/ 0 h 3282"/>
                  <a:gd name="T70" fmla="*/ 0 w 1940"/>
                  <a:gd name="T71" fmla="*/ 0 h 3282"/>
                  <a:gd name="T72" fmla="*/ 0 w 1940"/>
                  <a:gd name="T73" fmla="*/ 0 h 3282"/>
                  <a:gd name="T74" fmla="*/ 0 w 1940"/>
                  <a:gd name="T75" fmla="*/ 0 h 3282"/>
                  <a:gd name="T76" fmla="*/ 0 w 1940"/>
                  <a:gd name="T77" fmla="*/ 0 h 3282"/>
                  <a:gd name="T78" fmla="*/ 0 w 1940"/>
                  <a:gd name="T79" fmla="*/ 0 h 3282"/>
                  <a:gd name="T80" fmla="*/ 0 w 1940"/>
                  <a:gd name="T81" fmla="*/ 0 h 3282"/>
                  <a:gd name="T82" fmla="*/ 0 w 1940"/>
                  <a:gd name="T83" fmla="*/ 0 h 3282"/>
                  <a:gd name="T84" fmla="*/ 0 w 1940"/>
                  <a:gd name="T85" fmla="*/ 0 h 3282"/>
                  <a:gd name="T86" fmla="*/ 0 w 1940"/>
                  <a:gd name="T87" fmla="*/ 0 h 3282"/>
                  <a:gd name="T88" fmla="*/ 0 w 1940"/>
                  <a:gd name="T89" fmla="*/ 0 h 3282"/>
                  <a:gd name="T90" fmla="*/ 0 w 1940"/>
                  <a:gd name="T91" fmla="*/ 0 h 3282"/>
                  <a:gd name="T92" fmla="*/ 0 w 1940"/>
                  <a:gd name="T93" fmla="*/ 0 h 3282"/>
                  <a:gd name="T94" fmla="*/ 0 w 1940"/>
                  <a:gd name="T95" fmla="*/ 0 h 3282"/>
                  <a:gd name="T96" fmla="*/ 0 w 1940"/>
                  <a:gd name="T97" fmla="*/ 0 h 3282"/>
                  <a:gd name="T98" fmla="*/ 0 w 1940"/>
                  <a:gd name="T99" fmla="*/ 0 h 3282"/>
                  <a:gd name="T100" fmla="*/ 0 w 1940"/>
                  <a:gd name="T101" fmla="*/ 0 h 3282"/>
                  <a:gd name="T102" fmla="*/ 0 w 1940"/>
                  <a:gd name="T103" fmla="*/ 0 h 3282"/>
                  <a:gd name="T104" fmla="*/ 0 w 1940"/>
                  <a:gd name="T105" fmla="*/ 0 h 3282"/>
                  <a:gd name="T106" fmla="*/ 0 w 1940"/>
                  <a:gd name="T107" fmla="*/ 0 h 3282"/>
                  <a:gd name="T108" fmla="*/ 0 w 1940"/>
                  <a:gd name="T109" fmla="*/ 0 h 3282"/>
                  <a:gd name="T110" fmla="*/ 0 w 1940"/>
                  <a:gd name="T111" fmla="*/ 0 h 3282"/>
                  <a:gd name="T112" fmla="*/ 0 w 1940"/>
                  <a:gd name="T113" fmla="*/ 0 h 3282"/>
                  <a:gd name="T114" fmla="*/ 0 w 1940"/>
                  <a:gd name="T115" fmla="*/ 0 h 3282"/>
                  <a:gd name="T116" fmla="*/ 0 w 1940"/>
                  <a:gd name="T117" fmla="*/ 0 h 3282"/>
                  <a:gd name="T118" fmla="*/ 0 w 1940"/>
                  <a:gd name="T119" fmla="*/ 0 h 3282"/>
                  <a:gd name="T120" fmla="*/ 0 w 1940"/>
                  <a:gd name="T121" fmla="*/ 0 h 3282"/>
                  <a:gd name="T122" fmla="*/ 0 w 1940"/>
                  <a:gd name="T123" fmla="*/ 0 h 3282"/>
                  <a:gd name="T124" fmla="*/ 0 w 1940"/>
                  <a:gd name="T125" fmla="*/ 0 h 32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0"/>
                  <a:gd name="T190" fmla="*/ 0 h 3282"/>
                  <a:gd name="T191" fmla="*/ 1940 w 1940"/>
                  <a:gd name="T192" fmla="*/ 3282 h 32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0" h="3282">
                    <a:moveTo>
                      <a:pt x="161" y="31"/>
                    </a:moveTo>
                    <a:lnTo>
                      <a:pt x="163" y="40"/>
                    </a:lnTo>
                    <a:lnTo>
                      <a:pt x="169" y="49"/>
                    </a:lnTo>
                    <a:lnTo>
                      <a:pt x="175" y="57"/>
                    </a:lnTo>
                    <a:lnTo>
                      <a:pt x="182" y="65"/>
                    </a:lnTo>
                    <a:lnTo>
                      <a:pt x="182" y="87"/>
                    </a:lnTo>
                    <a:lnTo>
                      <a:pt x="187" y="110"/>
                    </a:lnTo>
                    <a:lnTo>
                      <a:pt x="193" y="132"/>
                    </a:lnTo>
                    <a:lnTo>
                      <a:pt x="201" y="154"/>
                    </a:lnTo>
                    <a:lnTo>
                      <a:pt x="208" y="174"/>
                    </a:lnTo>
                    <a:lnTo>
                      <a:pt x="216" y="197"/>
                    </a:lnTo>
                    <a:lnTo>
                      <a:pt x="221" y="218"/>
                    </a:lnTo>
                    <a:lnTo>
                      <a:pt x="228" y="241"/>
                    </a:lnTo>
                    <a:lnTo>
                      <a:pt x="231" y="276"/>
                    </a:lnTo>
                    <a:lnTo>
                      <a:pt x="237" y="310"/>
                    </a:lnTo>
                    <a:lnTo>
                      <a:pt x="242" y="344"/>
                    </a:lnTo>
                    <a:lnTo>
                      <a:pt x="247" y="379"/>
                    </a:lnTo>
                    <a:lnTo>
                      <a:pt x="251" y="413"/>
                    </a:lnTo>
                    <a:lnTo>
                      <a:pt x="256" y="447"/>
                    </a:lnTo>
                    <a:lnTo>
                      <a:pt x="262" y="482"/>
                    </a:lnTo>
                    <a:lnTo>
                      <a:pt x="270" y="516"/>
                    </a:lnTo>
                    <a:lnTo>
                      <a:pt x="282" y="552"/>
                    </a:lnTo>
                    <a:lnTo>
                      <a:pt x="296" y="589"/>
                    </a:lnTo>
                    <a:lnTo>
                      <a:pt x="310" y="626"/>
                    </a:lnTo>
                    <a:lnTo>
                      <a:pt x="326" y="663"/>
                    </a:lnTo>
                    <a:lnTo>
                      <a:pt x="340" y="698"/>
                    </a:lnTo>
                    <a:lnTo>
                      <a:pt x="356" y="734"/>
                    </a:lnTo>
                    <a:lnTo>
                      <a:pt x="371" y="769"/>
                    </a:lnTo>
                    <a:lnTo>
                      <a:pt x="391" y="805"/>
                    </a:lnTo>
                    <a:lnTo>
                      <a:pt x="398" y="811"/>
                    </a:lnTo>
                    <a:lnTo>
                      <a:pt x="406" y="818"/>
                    </a:lnTo>
                    <a:lnTo>
                      <a:pt x="413" y="824"/>
                    </a:lnTo>
                    <a:lnTo>
                      <a:pt x="421" y="832"/>
                    </a:lnTo>
                    <a:lnTo>
                      <a:pt x="429" y="838"/>
                    </a:lnTo>
                    <a:lnTo>
                      <a:pt x="438" y="844"/>
                    </a:lnTo>
                    <a:lnTo>
                      <a:pt x="447" y="850"/>
                    </a:lnTo>
                    <a:lnTo>
                      <a:pt x="457" y="856"/>
                    </a:lnTo>
                    <a:lnTo>
                      <a:pt x="473" y="850"/>
                    </a:lnTo>
                    <a:lnTo>
                      <a:pt x="489" y="842"/>
                    </a:lnTo>
                    <a:lnTo>
                      <a:pt x="501" y="830"/>
                    </a:lnTo>
                    <a:lnTo>
                      <a:pt x="514" y="819"/>
                    </a:lnTo>
                    <a:lnTo>
                      <a:pt x="524" y="805"/>
                    </a:lnTo>
                    <a:lnTo>
                      <a:pt x="536" y="792"/>
                    </a:lnTo>
                    <a:lnTo>
                      <a:pt x="546" y="778"/>
                    </a:lnTo>
                    <a:lnTo>
                      <a:pt x="559" y="767"/>
                    </a:lnTo>
                    <a:lnTo>
                      <a:pt x="570" y="741"/>
                    </a:lnTo>
                    <a:lnTo>
                      <a:pt x="582" y="717"/>
                    </a:lnTo>
                    <a:lnTo>
                      <a:pt x="592" y="692"/>
                    </a:lnTo>
                    <a:lnTo>
                      <a:pt x="601" y="668"/>
                    </a:lnTo>
                    <a:lnTo>
                      <a:pt x="606" y="641"/>
                    </a:lnTo>
                    <a:lnTo>
                      <a:pt x="610" y="614"/>
                    </a:lnTo>
                    <a:lnTo>
                      <a:pt x="608" y="586"/>
                    </a:lnTo>
                    <a:lnTo>
                      <a:pt x="604" y="558"/>
                    </a:lnTo>
                    <a:lnTo>
                      <a:pt x="604" y="535"/>
                    </a:lnTo>
                    <a:lnTo>
                      <a:pt x="603" y="514"/>
                    </a:lnTo>
                    <a:lnTo>
                      <a:pt x="599" y="492"/>
                    </a:lnTo>
                    <a:lnTo>
                      <a:pt x="594" y="473"/>
                    </a:lnTo>
                    <a:lnTo>
                      <a:pt x="588" y="451"/>
                    </a:lnTo>
                    <a:lnTo>
                      <a:pt x="582" y="431"/>
                    </a:lnTo>
                    <a:lnTo>
                      <a:pt x="576" y="411"/>
                    </a:lnTo>
                    <a:lnTo>
                      <a:pt x="574" y="390"/>
                    </a:lnTo>
                    <a:lnTo>
                      <a:pt x="556" y="356"/>
                    </a:lnTo>
                    <a:lnTo>
                      <a:pt x="541" y="320"/>
                    </a:lnTo>
                    <a:lnTo>
                      <a:pt x="527" y="282"/>
                    </a:lnTo>
                    <a:lnTo>
                      <a:pt x="518" y="244"/>
                    </a:lnTo>
                    <a:lnTo>
                      <a:pt x="513" y="204"/>
                    </a:lnTo>
                    <a:lnTo>
                      <a:pt x="515" y="166"/>
                    </a:lnTo>
                    <a:lnTo>
                      <a:pt x="526" y="128"/>
                    </a:lnTo>
                    <a:lnTo>
                      <a:pt x="546" y="95"/>
                    </a:lnTo>
                    <a:lnTo>
                      <a:pt x="561" y="84"/>
                    </a:lnTo>
                    <a:lnTo>
                      <a:pt x="578" y="80"/>
                    </a:lnTo>
                    <a:lnTo>
                      <a:pt x="593" y="82"/>
                    </a:lnTo>
                    <a:lnTo>
                      <a:pt x="608" y="89"/>
                    </a:lnTo>
                    <a:lnTo>
                      <a:pt x="622" y="98"/>
                    </a:lnTo>
                    <a:lnTo>
                      <a:pt x="638" y="108"/>
                    </a:lnTo>
                    <a:lnTo>
                      <a:pt x="652" y="118"/>
                    </a:lnTo>
                    <a:lnTo>
                      <a:pt x="667" y="126"/>
                    </a:lnTo>
                    <a:lnTo>
                      <a:pt x="678" y="138"/>
                    </a:lnTo>
                    <a:lnTo>
                      <a:pt x="688" y="154"/>
                    </a:lnTo>
                    <a:lnTo>
                      <a:pt x="696" y="169"/>
                    </a:lnTo>
                    <a:lnTo>
                      <a:pt x="704" y="184"/>
                    </a:lnTo>
                    <a:lnTo>
                      <a:pt x="709" y="199"/>
                    </a:lnTo>
                    <a:lnTo>
                      <a:pt x="716" y="215"/>
                    </a:lnTo>
                    <a:lnTo>
                      <a:pt x="723" y="230"/>
                    </a:lnTo>
                    <a:lnTo>
                      <a:pt x="732" y="246"/>
                    </a:lnTo>
                    <a:lnTo>
                      <a:pt x="753" y="277"/>
                    </a:lnTo>
                    <a:lnTo>
                      <a:pt x="775" y="310"/>
                    </a:lnTo>
                    <a:lnTo>
                      <a:pt x="793" y="344"/>
                    </a:lnTo>
                    <a:lnTo>
                      <a:pt x="812" y="379"/>
                    </a:lnTo>
                    <a:lnTo>
                      <a:pt x="829" y="412"/>
                    </a:lnTo>
                    <a:lnTo>
                      <a:pt x="846" y="446"/>
                    </a:lnTo>
                    <a:lnTo>
                      <a:pt x="864" y="481"/>
                    </a:lnTo>
                    <a:lnTo>
                      <a:pt x="885" y="515"/>
                    </a:lnTo>
                    <a:lnTo>
                      <a:pt x="906" y="547"/>
                    </a:lnTo>
                    <a:lnTo>
                      <a:pt x="928" y="581"/>
                    </a:lnTo>
                    <a:lnTo>
                      <a:pt x="947" y="614"/>
                    </a:lnTo>
                    <a:lnTo>
                      <a:pt x="966" y="651"/>
                    </a:lnTo>
                    <a:lnTo>
                      <a:pt x="980" y="685"/>
                    </a:lnTo>
                    <a:lnTo>
                      <a:pt x="995" y="724"/>
                    </a:lnTo>
                    <a:lnTo>
                      <a:pt x="1007" y="760"/>
                    </a:lnTo>
                    <a:lnTo>
                      <a:pt x="1018" y="800"/>
                    </a:lnTo>
                    <a:lnTo>
                      <a:pt x="1028" y="822"/>
                    </a:lnTo>
                    <a:lnTo>
                      <a:pt x="1039" y="847"/>
                    </a:lnTo>
                    <a:lnTo>
                      <a:pt x="1050" y="872"/>
                    </a:lnTo>
                    <a:lnTo>
                      <a:pt x="1063" y="898"/>
                    </a:lnTo>
                    <a:lnTo>
                      <a:pt x="1077" y="920"/>
                    </a:lnTo>
                    <a:lnTo>
                      <a:pt x="1096" y="939"/>
                    </a:lnTo>
                    <a:lnTo>
                      <a:pt x="1119" y="953"/>
                    </a:lnTo>
                    <a:lnTo>
                      <a:pt x="1148" y="960"/>
                    </a:lnTo>
                    <a:lnTo>
                      <a:pt x="1166" y="955"/>
                    </a:lnTo>
                    <a:lnTo>
                      <a:pt x="1184" y="946"/>
                    </a:lnTo>
                    <a:lnTo>
                      <a:pt x="1199" y="935"/>
                    </a:lnTo>
                    <a:lnTo>
                      <a:pt x="1213" y="922"/>
                    </a:lnTo>
                    <a:lnTo>
                      <a:pt x="1223" y="906"/>
                    </a:lnTo>
                    <a:lnTo>
                      <a:pt x="1235" y="889"/>
                    </a:lnTo>
                    <a:lnTo>
                      <a:pt x="1244" y="872"/>
                    </a:lnTo>
                    <a:lnTo>
                      <a:pt x="1254" y="857"/>
                    </a:lnTo>
                    <a:lnTo>
                      <a:pt x="1269" y="838"/>
                    </a:lnTo>
                    <a:lnTo>
                      <a:pt x="1283" y="819"/>
                    </a:lnTo>
                    <a:lnTo>
                      <a:pt x="1294" y="797"/>
                    </a:lnTo>
                    <a:lnTo>
                      <a:pt x="1306" y="777"/>
                    </a:lnTo>
                    <a:lnTo>
                      <a:pt x="1315" y="754"/>
                    </a:lnTo>
                    <a:lnTo>
                      <a:pt x="1326" y="732"/>
                    </a:lnTo>
                    <a:lnTo>
                      <a:pt x="1337" y="710"/>
                    </a:lnTo>
                    <a:lnTo>
                      <a:pt x="1349" y="691"/>
                    </a:lnTo>
                    <a:lnTo>
                      <a:pt x="1365" y="650"/>
                    </a:lnTo>
                    <a:lnTo>
                      <a:pt x="1381" y="612"/>
                    </a:lnTo>
                    <a:lnTo>
                      <a:pt x="1399" y="572"/>
                    </a:lnTo>
                    <a:lnTo>
                      <a:pt x="1417" y="534"/>
                    </a:lnTo>
                    <a:lnTo>
                      <a:pt x="1433" y="495"/>
                    </a:lnTo>
                    <a:lnTo>
                      <a:pt x="1450" y="455"/>
                    </a:lnTo>
                    <a:lnTo>
                      <a:pt x="1466" y="416"/>
                    </a:lnTo>
                    <a:lnTo>
                      <a:pt x="1483" y="376"/>
                    </a:lnTo>
                    <a:lnTo>
                      <a:pt x="1484" y="355"/>
                    </a:lnTo>
                    <a:lnTo>
                      <a:pt x="1488" y="334"/>
                    </a:lnTo>
                    <a:lnTo>
                      <a:pt x="1492" y="313"/>
                    </a:lnTo>
                    <a:lnTo>
                      <a:pt x="1498" y="292"/>
                    </a:lnTo>
                    <a:lnTo>
                      <a:pt x="1503" y="271"/>
                    </a:lnTo>
                    <a:lnTo>
                      <a:pt x="1510" y="250"/>
                    </a:lnTo>
                    <a:lnTo>
                      <a:pt x="1517" y="229"/>
                    </a:lnTo>
                    <a:lnTo>
                      <a:pt x="1525" y="210"/>
                    </a:lnTo>
                    <a:lnTo>
                      <a:pt x="1533" y="187"/>
                    </a:lnTo>
                    <a:lnTo>
                      <a:pt x="1540" y="165"/>
                    </a:lnTo>
                    <a:lnTo>
                      <a:pt x="1549" y="142"/>
                    </a:lnTo>
                    <a:lnTo>
                      <a:pt x="1561" y="122"/>
                    </a:lnTo>
                    <a:lnTo>
                      <a:pt x="1572" y="100"/>
                    </a:lnTo>
                    <a:lnTo>
                      <a:pt x="1587" y="82"/>
                    </a:lnTo>
                    <a:lnTo>
                      <a:pt x="1606" y="66"/>
                    </a:lnTo>
                    <a:lnTo>
                      <a:pt x="1629" y="54"/>
                    </a:lnTo>
                    <a:lnTo>
                      <a:pt x="1646" y="61"/>
                    </a:lnTo>
                    <a:lnTo>
                      <a:pt x="1664" y="72"/>
                    </a:lnTo>
                    <a:lnTo>
                      <a:pt x="1679" y="85"/>
                    </a:lnTo>
                    <a:lnTo>
                      <a:pt x="1694" y="101"/>
                    </a:lnTo>
                    <a:lnTo>
                      <a:pt x="1706" y="117"/>
                    </a:lnTo>
                    <a:lnTo>
                      <a:pt x="1716" y="136"/>
                    </a:lnTo>
                    <a:lnTo>
                      <a:pt x="1724" y="155"/>
                    </a:lnTo>
                    <a:lnTo>
                      <a:pt x="1727" y="176"/>
                    </a:lnTo>
                    <a:lnTo>
                      <a:pt x="1732" y="207"/>
                    </a:lnTo>
                    <a:lnTo>
                      <a:pt x="1734" y="239"/>
                    </a:lnTo>
                    <a:lnTo>
                      <a:pt x="1729" y="268"/>
                    </a:lnTo>
                    <a:lnTo>
                      <a:pt x="1721" y="297"/>
                    </a:lnTo>
                    <a:lnTo>
                      <a:pt x="1710" y="325"/>
                    </a:lnTo>
                    <a:lnTo>
                      <a:pt x="1699" y="353"/>
                    </a:lnTo>
                    <a:lnTo>
                      <a:pt x="1689" y="381"/>
                    </a:lnTo>
                    <a:lnTo>
                      <a:pt x="1684" y="412"/>
                    </a:lnTo>
                    <a:lnTo>
                      <a:pt x="1679" y="425"/>
                    </a:lnTo>
                    <a:lnTo>
                      <a:pt x="1674" y="440"/>
                    </a:lnTo>
                    <a:lnTo>
                      <a:pt x="1669" y="453"/>
                    </a:lnTo>
                    <a:lnTo>
                      <a:pt x="1664" y="468"/>
                    </a:lnTo>
                    <a:lnTo>
                      <a:pt x="1656" y="481"/>
                    </a:lnTo>
                    <a:lnTo>
                      <a:pt x="1648" y="493"/>
                    </a:lnTo>
                    <a:lnTo>
                      <a:pt x="1641" y="506"/>
                    </a:lnTo>
                    <a:lnTo>
                      <a:pt x="1633" y="520"/>
                    </a:lnTo>
                    <a:lnTo>
                      <a:pt x="1612" y="589"/>
                    </a:lnTo>
                    <a:lnTo>
                      <a:pt x="1595" y="661"/>
                    </a:lnTo>
                    <a:lnTo>
                      <a:pt x="1580" y="734"/>
                    </a:lnTo>
                    <a:lnTo>
                      <a:pt x="1568" y="808"/>
                    </a:lnTo>
                    <a:lnTo>
                      <a:pt x="1554" y="880"/>
                    </a:lnTo>
                    <a:lnTo>
                      <a:pt x="1541" y="954"/>
                    </a:lnTo>
                    <a:lnTo>
                      <a:pt x="1525" y="1025"/>
                    </a:lnTo>
                    <a:lnTo>
                      <a:pt x="1506" y="1096"/>
                    </a:lnTo>
                    <a:lnTo>
                      <a:pt x="1503" y="1126"/>
                    </a:lnTo>
                    <a:lnTo>
                      <a:pt x="1494" y="1154"/>
                    </a:lnTo>
                    <a:lnTo>
                      <a:pt x="1480" y="1180"/>
                    </a:lnTo>
                    <a:lnTo>
                      <a:pt x="1468" y="1208"/>
                    </a:lnTo>
                    <a:lnTo>
                      <a:pt x="1454" y="1235"/>
                    </a:lnTo>
                    <a:lnTo>
                      <a:pt x="1446" y="1264"/>
                    </a:lnTo>
                    <a:lnTo>
                      <a:pt x="1443" y="1295"/>
                    </a:lnTo>
                    <a:lnTo>
                      <a:pt x="1452" y="1329"/>
                    </a:lnTo>
                    <a:lnTo>
                      <a:pt x="1459" y="1378"/>
                    </a:lnTo>
                    <a:lnTo>
                      <a:pt x="1473" y="1425"/>
                    </a:lnTo>
                    <a:lnTo>
                      <a:pt x="1491" y="1470"/>
                    </a:lnTo>
                    <a:lnTo>
                      <a:pt x="1512" y="1516"/>
                    </a:lnTo>
                    <a:lnTo>
                      <a:pt x="1530" y="1561"/>
                    </a:lnTo>
                    <a:lnTo>
                      <a:pt x="1544" y="1608"/>
                    </a:lnTo>
                    <a:lnTo>
                      <a:pt x="1552" y="1656"/>
                    </a:lnTo>
                    <a:lnTo>
                      <a:pt x="1550" y="1708"/>
                    </a:lnTo>
                    <a:lnTo>
                      <a:pt x="1547" y="1748"/>
                    </a:lnTo>
                    <a:lnTo>
                      <a:pt x="1550" y="1787"/>
                    </a:lnTo>
                    <a:lnTo>
                      <a:pt x="1561" y="1823"/>
                    </a:lnTo>
                    <a:lnTo>
                      <a:pt x="1576" y="1859"/>
                    </a:lnTo>
                    <a:lnTo>
                      <a:pt x="1592" y="1892"/>
                    </a:lnTo>
                    <a:lnTo>
                      <a:pt x="1613" y="1925"/>
                    </a:lnTo>
                    <a:lnTo>
                      <a:pt x="1632" y="1958"/>
                    </a:lnTo>
                    <a:lnTo>
                      <a:pt x="1652" y="1992"/>
                    </a:lnTo>
                    <a:lnTo>
                      <a:pt x="1676" y="2032"/>
                    </a:lnTo>
                    <a:lnTo>
                      <a:pt x="1701" y="2074"/>
                    </a:lnTo>
                    <a:lnTo>
                      <a:pt x="1721" y="2116"/>
                    </a:lnTo>
                    <a:lnTo>
                      <a:pt x="1740" y="2159"/>
                    </a:lnTo>
                    <a:lnTo>
                      <a:pt x="1757" y="2202"/>
                    </a:lnTo>
                    <a:lnTo>
                      <a:pt x="1772" y="2248"/>
                    </a:lnTo>
                    <a:lnTo>
                      <a:pt x="1786" y="2294"/>
                    </a:lnTo>
                    <a:lnTo>
                      <a:pt x="1799" y="2341"/>
                    </a:lnTo>
                    <a:lnTo>
                      <a:pt x="1802" y="2357"/>
                    </a:lnTo>
                    <a:lnTo>
                      <a:pt x="1810" y="2374"/>
                    </a:lnTo>
                    <a:lnTo>
                      <a:pt x="1818" y="2390"/>
                    </a:lnTo>
                    <a:lnTo>
                      <a:pt x="1827" y="2408"/>
                    </a:lnTo>
                    <a:lnTo>
                      <a:pt x="1836" y="2425"/>
                    </a:lnTo>
                    <a:lnTo>
                      <a:pt x="1844" y="2441"/>
                    </a:lnTo>
                    <a:lnTo>
                      <a:pt x="1852" y="2458"/>
                    </a:lnTo>
                    <a:lnTo>
                      <a:pt x="1861" y="2477"/>
                    </a:lnTo>
                    <a:lnTo>
                      <a:pt x="1862" y="2591"/>
                    </a:lnTo>
                    <a:lnTo>
                      <a:pt x="1870" y="2624"/>
                    </a:lnTo>
                    <a:lnTo>
                      <a:pt x="1879" y="2659"/>
                    </a:lnTo>
                    <a:lnTo>
                      <a:pt x="1888" y="2692"/>
                    </a:lnTo>
                    <a:lnTo>
                      <a:pt x="1898" y="2726"/>
                    </a:lnTo>
                    <a:lnTo>
                      <a:pt x="1906" y="2759"/>
                    </a:lnTo>
                    <a:lnTo>
                      <a:pt x="1916" y="2792"/>
                    </a:lnTo>
                    <a:lnTo>
                      <a:pt x="1926" y="2825"/>
                    </a:lnTo>
                    <a:lnTo>
                      <a:pt x="1937" y="2860"/>
                    </a:lnTo>
                    <a:lnTo>
                      <a:pt x="1940" y="2884"/>
                    </a:lnTo>
                    <a:lnTo>
                      <a:pt x="1940" y="2909"/>
                    </a:lnTo>
                    <a:lnTo>
                      <a:pt x="1937" y="2934"/>
                    </a:lnTo>
                    <a:lnTo>
                      <a:pt x="1932" y="2959"/>
                    </a:lnTo>
                    <a:lnTo>
                      <a:pt x="1923" y="2982"/>
                    </a:lnTo>
                    <a:lnTo>
                      <a:pt x="1916" y="3005"/>
                    </a:lnTo>
                    <a:lnTo>
                      <a:pt x="1906" y="3028"/>
                    </a:lnTo>
                    <a:lnTo>
                      <a:pt x="1897" y="3052"/>
                    </a:lnTo>
                    <a:lnTo>
                      <a:pt x="1881" y="3061"/>
                    </a:lnTo>
                    <a:lnTo>
                      <a:pt x="1867" y="3070"/>
                    </a:lnTo>
                    <a:lnTo>
                      <a:pt x="1852" y="3077"/>
                    </a:lnTo>
                    <a:lnTo>
                      <a:pt x="1837" y="3085"/>
                    </a:lnTo>
                    <a:lnTo>
                      <a:pt x="1819" y="3089"/>
                    </a:lnTo>
                    <a:lnTo>
                      <a:pt x="1802" y="3093"/>
                    </a:lnTo>
                    <a:lnTo>
                      <a:pt x="1785" y="3094"/>
                    </a:lnTo>
                    <a:lnTo>
                      <a:pt x="1768" y="3094"/>
                    </a:lnTo>
                    <a:lnTo>
                      <a:pt x="1718" y="3070"/>
                    </a:lnTo>
                    <a:lnTo>
                      <a:pt x="1673" y="3044"/>
                    </a:lnTo>
                    <a:lnTo>
                      <a:pt x="1628" y="3016"/>
                    </a:lnTo>
                    <a:lnTo>
                      <a:pt x="1585" y="2987"/>
                    </a:lnTo>
                    <a:lnTo>
                      <a:pt x="1541" y="2955"/>
                    </a:lnTo>
                    <a:lnTo>
                      <a:pt x="1498" y="2925"/>
                    </a:lnTo>
                    <a:lnTo>
                      <a:pt x="1454" y="2893"/>
                    </a:lnTo>
                    <a:lnTo>
                      <a:pt x="1410" y="2862"/>
                    </a:lnTo>
                    <a:lnTo>
                      <a:pt x="1393" y="2846"/>
                    </a:lnTo>
                    <a:lnTo>
                      <a:pt x="1377" y="2831"/>
                    </a:lnTo>
                    <a:lnTo>
                      <a:pt x="1362" y="2814"/>
                    </a:lnTo>
                    <a:lnTo>
                      <a:pt x="1348" y="2799"/>
                    </a:lnTo>
                    <a:lnTo>
                      <a:pt x="1331" y="2782"/>
                    </a:lnTo>
                    <a:lnTo>
                      <a:pt x="1315" y="2768"/>
                    </a:lnTo>
                    <a:lnTo>
                      <a:pt x="1296" y="2755"/>
                    </a:lnTo>
                    <a:lnTo>
                      <a:pt x="1278" y="2745"/>
                    </a:lnTo>
                    <a:lnTo>
                      <a:pt x="1241" y="2731"/>
                    </a:lnTo>
                    <a:lnTo>
                      <a:pt x="1203" y="2725"/>
                    </a:lnTo>
                    <a:lnTo>
                      <a:pt x="1162" y="2722"/>
                    </a:lnTo>
                    <a:lnTo>
                      <a:pt x="1123" y="2722"/>
                    </a:lnTo>
                    <a:lnTo>
                      <a:pt x="1081" y="2722"/>
                    </a:lnTo>
                    <a:lnTo>
                      <a:pt x="1040" y="2724"/>
                    </a:lnTo>
                    <a:lnTo>
                      <a:pt x="1000" y="2721"/>
                    </a:lnTo>
                    <a:lnTo>
                      <a:pt x="963" y="2716"/>
                    </a:lnTo>
                    <a:lnTo>
                      <a:pt x="938" y="2708"/>
                    </a:lnTo>
                    <a:lnTo>
                      <a:pt x="915" y="2702"/>
                    </a:lnTo>
                    <a:lnTo>
                      <a:pt x="891" y="2696"/>
                    </a:lnTo>
                    <a:lnTo>
                      <a:pt x="868" y="2689"/>
                    </a:lnTo>
                    <a:lnTo>
                      <a:pt x="844" y="2680"/>
                    </a:lnTo>
                    <a:lnTo>
                      <a:pt x="822" y="2670"/>
                    </a:lnTo>
                    <a:lnTo>
                      <a:pt x="801" y="2659"/>
                    </a:lnTo>
                    <a:lnTo>
                      <a:pt x="781" y="2645"/>
                    </a:lnTo>
                    <a:lnTo>
                      <a:pt x="762" y="2647"/>
                    </a:lnTo>
                    <a:lnTo>
                      <a:pt x="743" y="2649"/>
                    </a:lnTo>
                    <a:lnTo>
                      <a:pt x="723" y="2646"/>
                    </a:lnTo>
                    <a:lnTo>
                      <a:pt x="705" y="2645"/>
                    </a:lnTo>
                    <a:lnTo>
                      <a:pt x="686" y="2645"/>
                    </a:lnTo>
                    <a:lnTo>
                      <a:pt x="672" y="2650"/>
                    </a:lnTo>
                    <a:lnTo>
                      <a:pt x="659" y="2661"/>
                    </a:lnTo>
                    <a:lnTo>
                      <a:pt x="652" y="2683"/>
                    </a:lnTo>
                    <a:lnTo>
                      <a:pt x="641" y="2702"/>
                    </a:lnTo>
                    <a:lnTo>
                      <a:pt x="631" y="2721"/>
                    </a:lnTo>
                    <a:lnTo>
                      <a:pt x="621" y="2740"/>
                    </a:lnTo>
                    <a:lnTo>
                      <a:pt x="612" y="2761"/>
                    </a:lnTo>
                    <a:lnTo>
                      <a:pt x="602" y="2780"/>
                    </a:lnTo>
                    <a:lnTo>
                      <a:pt x="596" y="2799"/>
                    </a:lnTo>
                    <a:lnTo>
                      <a:pt x="589" y="2819"/>
                    </a:lnTo>
                    <a:lnTo>
                      <a:pt x="588" y="2842"/>
                    </a:lnTo>
                    <a:lnTo>
                      <a:pt x="574" y="2894"/>
                    </a:lnTo>
                    <a:lnTo>
                      <a:pt x="560" y="2946"/>
                    </a:lnTo>
                    <a:lnTo>
                      <a:pt x="542" y="2997"/>
                    </a:lnTo>
                    <a:lnTo>
                      <a:pt x="524" y="3049"/>
                    </a:lnTo>
                    <a:lnTo>
                      <a:pt x="504" y="3099"/>
                    </a:lnTo>
                    <a:lnTo>
                      <a:pt x="485" y="3150"/>
                    </a:lnTo>
                    <a:lnTo>
                      <a:pt x="466" y="3201"/>
                    </a:lnTo>
                    <a:lnTo>
                      <a:pt x="447" y="3252"/>
                    </a:lnTo>
                    <a:lnTo>
                      <a:pt x="431" y="3261"/>
                    </a:lnTo>
                    <a:lnTo>
                      <a:pt x="416" y="3270"/>
                    </a:lnTo>
                    <a:lnTo>
                      <a:pt x="399" y="3275"/>
                    </a:lnTo>
                    <a:lnTo>
                      <a:pt x="383" y="3280"/>
                    </a:lnTo>
                    <a:lnTo>
                      <a:pt x="364" y="3281"/>
                    </a:lnTo>
                    <a:lnTo>
                      <a:pt x="345" y="3282"/>
                    </a:lnTo>
                    <a:lnTo>
                      <a:pt x="326" y="3281"/>
                    </a:lnTo>
                    <a:lnTo>
                      <a:pt x="308" y="3280"/>
                    </a:lnTo>
                    <a:lnTo>
                      <a:pt x="298" y="3270"/>
                    </a:lnTo>
                    <a:lnTo>
                      <a:pt x="289" y="3261"/>
                    </a:lnTo>
                    <a:lnTo>
                      <a:pt x="281" y="3249"/>
                    </a:lnTo>
                    <a:lnTo>
                      <a:pt x="275" y="3239"/>
                    </a:lnTo>
                    <a:lnTo>
                      <a:pt x="270" y="3226"/>
                    </a:lnTo>
                    <a:lnTo>
                      <a:pt x="267" y="3215"/>
                    </a:lnTo>
                    <a:lnTo>
                      <a:pt x="266" y="3202"/>
                    </a:lnTo>
                    <a:lnTo>
                      <a:pt x="270" y="3189"/>
                    </a:lnTo>
                    <a:lnTo>
                      <a:pt x="277" y="3170"/>
                    </a:lnTo>
                    <a:lnTo>
                      <a:pt x="286" y="3152"/>
                    </a:lnTo>
                    <a:lnTo>
                      <a:pt x="295" y="3133"/>
                    </a:lnTo>
                    <a:lnTo>
                      <a:pt x="304" y="3116"/>
                    </a:lnTo>
                    <a:lnTo>
                      <a:pt x="312" y="3096"/>
                    </a:lnTo>
                    <a:lnTo>
                      <a:pt x="319" y="3077"/>
                    </a:lnTo>
                    <a:lnTo>
                      <a:pt x="326" y="3058"/>
                    </a:lnTo>
                    <a:lnTo>
                      <a:pt x="333" y="3039"/>
                    </a:lnTo>
                    <a:lnTo>
                      <a:pt x="335" y="3024"/>
                    </a:lnTo>
                    <a:lnTo>
                      <a:pt x="338" y="3009"/>
                    </a:lnTo>
                    <a:lnTo>
                      <a:pt x="343" y="2995"/>
                    </a:lnTo>
                    <a:lnTo>
                      <a:pt x="350" y="2981"/>
                    </a:lnTo>
                    <a:lnTo>
                      <a:pt x="352" y="2965"/>
                    </a:lnTo>
                    <a:lnTo>
                      <a:pt x="355" y="2953"/>
                    </a:lnTo>
                    <a:lnTo>
                      <a:pt x="354" y="2937"/>
                    </a:lnTo>
                    <a:lnTo>
                      <a:pt x="350" y="2925"/>
                    </a:lnTo>
                    <a:lnTo>
                      <a:pt x="360" y="2903"/>
                    </a:lnTo>
                    <a:lnTo>
                      <a:pt x="366" y="2881"/>
                    </a:lnTo>
                    <a:lnTo>
                      <a:pt x="368" y="2859"/>
                    </a:lnTo>
                    <a:lnTo>
                      <a:pt x="369" y="2836"/>
                    </a:lnTo>
                    <a:lnTo>
                      <a:pt x="368" y="2813"/>
                    </a:lnTo>
                    <a:lnTo>
                      <a:pt x="369" y="2790"/>
                    </a:lnTo>
                    <a:lnTo>
                      <a:pt x="371" y="2767"/>
                    </a:lnTo>
                    <a:lnTo>
                      <a:pt x="380" y="2748"/>
                    </a:lnTo>
                    <a:lnTo>
                      <a:pt x="379" y="2717"/>
                    </a:lnTo>
                    <a:lnTo>
                      <a:pt x="379" y="2687"/>
                    </a:lnTo>
                    <a:lnTo>
                      <a:pt x="379" y="2656"/>
                    </a:lnTo>
                    <a:lnTo>
                      <a:pt x="379" y="2627"/>
                    </a:lnTo>
                    <a:lnTo>
                      <a:pt x="377" y="2596"/>
                    </a:lnTo>
                    <a:lnTo>
                      <a:pt x="375" y="2566"/>
                    </a:lnTo>
                    <a:lnTo>
                      <a:pt x="371" y="2535"/>
                    </a:lnTo>
                    <a:lnTo>
                      <a:pt x="368" y="2507"/>
                    </a:lnTo>
                    <a:lnTo>
                      <a:pt x="371" y="2462"/>
                    </a:lnTo>
                    <a:lnTo>
                      <a:pt x="371" y="2416"/>
                    </a:lnTo>
                    <a:lnTo>
                      <a:pt x="366" y="2370"/>
                    </a:lnTo>
                    <a:lnTo>
                      <a:pt x="361" y="2325"/>
                    </a:lnTo>
                    <a:lnTo>
                      <a:pt x="354" y="2280"/>
                    </a:lnTo>
                    <a:lnTo>
                      <a:pt x="349" y="2234"/>
                    </a:lnTo>
                    <a:lnTo>
                      <a:pt x="346" y="2188"/>
                    </a:lnTo>
                    <a:lnTo>
                      <a:pt x="347" y="2142"/>
                    </a:lnTo>
                    <a:lnTo>
                      <a:pt x="277" y="1879"/>
                    </a:lnTo>
                    <a:lnTo>
                      <a:pt x="270" y="1872"/>
                    </a:lnTo>
                    <a:lnTo>
                      <a:pt x="267" y="1866"/>
                    </a:lnTo>
                    <a:lnTo>
                      <a:pt x="268" y="1859"/>
                    </a:lnTo>
                    <a:lnTo>
                      <a:pt x="270" y="1852"/>
                    </a:lnTo>
                    <a:lnTo>
                      <a:pt x="262" y="1811"/>
                    </a:lnTo>
                    <a:lnTo>
                      <a:pt x="258" y="1771"/>
                    </a:lnTo>
                    <a:lnTo>
                      <a:pt x="256" y="1727"/>
                    </a:lnTo>
                    <a:lnTo>
                      <a:pt x="256" y="1685"/>
                    </a:lnTo>
                    <a:lnTo>
                      <a:pt x="253" y="1643"/>
                    </a:lnTo>
                    <a:lnTo>
                      <a:pt x="249" y="1601"/>
                    </a:lnTo>
                    <a:lnTo>
                      <a:pt x="243" y="1561"/>
                    </a:lnTo>
                    <a:lnTo>
                      <a:pt x="233" y="1524"/>
                    </a:lnTo>
                    <a:lnTo>
                      <a:pt x="238" y="1514"/>
                    </a:lnTo>
                    <a:lnTo>
                      <a:pt x="240" y="1505"/>
                    </a:lnTo>
                    <a:lnTo>
                      <a:pt x="240" y="1495"/>
                    </a:lnTo>
                    <a:lnTo>
                      <a:pt x="239" y="1484"/>
                    </a:lnTo>
                    <a:lnTo>
                      <a:pt x="237" y="1473"/>
                    </a:lnTo>
                    <a:lnTo>
                      <a:pt x="237" y="1463"/>
                    </a:lnTo>
                    <a:lnTo>
                      <a:pt x="238" y="1453"/>
                    </a:lnTo>
                    <a:lnTo>
                      <a:pt x="244" y="1445"/>
                    </a:lnTo>
                    <a:lnTo>
                      <a:pt x="239" y="1435"/>
                    </a:lnTo>
                    <a:lnTo>
                      <a:pt x="237" y="1426"/>
                    </a:lnTo>
                    <a:lnTo>
                      <a:pt x="235" y="1420"/>
                    </a:lnTo>
                    <a:lnTo>
                      <a:pt x="235" y="1418"/>
                    </a:lnTo>
                    <a:lnTo>
                      <a:pt x="229" y="1380"/>
                    </a:lnTo>
                    <a:lnTo>
                      <a:pt x="219" y="1343"/>
                    </a:lnTo>
                    <a:lnTo>
                      <a:pt x="203" y="1308"/>
                    </a:lnTo>
                    <a:lnTo>
                      <a:pt x="186" y="1273"/>
                    </a:lnTo>
                    <a:lnTo>
                      <a:pt x="166" y="1238"/>
                    </a:lnTo>
                    <a:lnTo>
                      <a:pt x="149" y="1203"/>
                    </a:lnTo>
                    <a:lnTo>
                      <a:pt x="131" y="1168"/>
                    </a:lnTo>
                    <a:lnTo>
                      <a:pt x="119" y="1133"/>
                    </a:lnTo>
                    <a:lnTo>
                      <a:pt x="108" y="1108"/>
                    </a:lnTo>
                    <a:lnTo>
                      <a:pt x="98" y="1082"/>
                    </a:lnTo>
                    <a:lnTo>
                      <a:pt x="89" y="1057"/>
                    </a:lnTo>
                    <a:lnTo>
                      <a:pt x="80" y="1033"/>
                    </a:lnTo>
                    <a:lnTo>
                      <a:pt x="71" y="1006"/>
                    </a:lnTo>
                    <a:lnTo>
                      <a:pt x="62" y="981"/>
                    </a:lnTo>
                    <a:lnTo>
                      <a:pt x="53" y="955"/>
                    </a:lnTo>
                    <a:lnTo>
                      <a:pt x="46" y="931"/>
                    </a:lnTo>
                    <a:lnTo>
                      <a:pt x="46" y="920"/>
                    </a:lnTo>
                    <a:lnTo>
                      <a:pt x="42" y="908"/>
                    </a:lnTo>
                    <a:lnTo>
                      <a:pt x="37" y="894"/>
                    </a:lnTo>
                    <a:lnTo>
                      <a:pt x="32" y="881"/>
                    </a:lnTo>
                    <a:lnTo>
                      <a:pt x="24" y="867"/>
                    </a:lnTo>
                    <a:lnTo>
                      <a:pt x="19" y="855"/>
                    </a:lnTo>
                    <a:lnTo>
                      <a:pt x="14" y="842"/>
                    </a:lnTo>
                    <a:lnTo>
                      <a:pt x="12" y="834"/>
                    </a:lnTo>
                    <a:lnTo>
                      <a:pt x="5" y="783"/>
                    </a:lnTo>
                    <a:lnTo>
                      <a:pt x="2" y="736"/>
                    </a:lnTo>
                    <a:lnTo>
                      <a:pt x="0" y="689"/>
                    </a:lnTo>
                    <a:lnTo>
                      <a:pt x="1" y="645"/>
                    </a:lnTo>
                    <a:lnTo>
                      <a:pt x="1" y="598"/>
                    </a:lnTo>
                    <a:lnTo>
                      <a:pt x="5" y="551"/>
                    </a:lnTo>
                    <a:lnTo>
                      <a:pt x="7" y="501"/>
                    </a:lnTo>
                    <a:lnTo>
                      <a:pt x="11" y="450"/>
                    </a:lnTo>
                    <a:lnTo>
                      <a:pt x="6" y="439"/>
                    </a:lnTo>
                    <a:lnTo>
                      <a:pt x="7" y="427"/>
                    </a:lnTo>
                    <a:lnTo>
                      <a:pt x="9" y="414"/>
                    </a:lnTo>
                    <a:lnTo>
                      <a:pt x="11" y="404"/>
                    </a:lnTo>
                    <a:lnTo>
                      <a:pt x="9" y="369"/>
                    </a:lnTo>
                    <a:lnTo>
                      <a:pt x="9" y="334"/>
                    </a:lnTo>
                    <a:lnTo>
                      <a:pt x="6" y="300"/>
                    </a:lnTo>
                    <a:lnTo>
                      <a:pt x="6" y="267"/>
                    </a:lnTo>
                    <a:lnTo>
                      <a:pt x="5" y="232"/>
                    </a:lnTo>
                    <a:lnTo>
                      <a:pt x="5" y="199"/>
                    </a:lnTo>
                    <a:lnTo>
                      <a:pt x="5" y="166"/>
                    </a:lnTo>
                    <a:lnTo>
                      <a:pt x="6" y="133"/>
                    </a:lnTo>
                    <a:lnTo>
                      <a:pt x="9" y="115"/>
                    </a:lnTo>
                    <a:lnTo>
                      <a:pt x="11" y="99"/>
                    </a:lnTo>
                    <a:lnTo>
                      <a:pt x="14" y="80"/>
                    </a:lnTo>
                    <a:lnTo>
                      <a:pt x="19" y="65"/>
                    </a:lnTo>
                    <a:lnTo>
                      <a:pt x="25" y="48"/>
                    </a:lnTo>
                    <a:lnTo>
                      <a:pt x="34" y="35"/>
                    </a:lnTo>
                    <a:lnTo>
                      <a:pt x="47" y="25"/>
                    </a:lnTo>
                    <a:lnTo>
                      <a:pt x="66" y="20"/>
                    </a:lnTo>
                    <a:lnTo>
                      <a:pt x="76" y="10"/>
                    </a:lnTo>
                    <a:lnTo>
                      <a:pt x="89" y="3"/>
                    </a:lnTo>
                    <a:lnTo>
                      <a:pt x="102" y="0"/>
                    </a:lnTo>
                    <a:lnTo>
                      <a:pt x="116" y="1"/>
                    </a:lnTo>
                    <a:lnTo>
                      <a:pt x="128" y="2"/>
                    </a:lnTo>
                    <a:lnTo>
                      <a:pt x="142" y="9"/>
                    </a:lnTo>
                    <a:lnTo>
                      <a:pt x="152" y="17"/>
                    </a:lnTo>
                    <a:lnTo>
                      <a:pt x="161" y="31"/>
                    </a:lnTo>
                    <a:close/>
                  </a:path>
                </a:pathLst>
              </a:custGeom>
              <a:solidFill>
                <a:srgbClr val="000000"/>
              </a:solidFill>
              <a:ln w="9525">
                <a:noFill/>
                <a:round/>
                <a:headEnd/>
                <a:tailEnd/>
              </a:ln>
            </p:spPr>
            <p:txBody>
              <a:bodyPr/>
              <a:lstStyle/>
              <a:p>
                <a:endParaRPr lang="en-US"/>
              </a:p>
            </p:txBody>
          </p:sp>
          <p:sp>
            <p:nvSpPr>
              <p:cNvPr id="36891" name="Freeform 1093"/>
              <p:cNvSpPr>
                <a:spLocks/>
              </p:cNvSpPr>
              <p:nvPr/>
            </p:nvSpPr>
            <p:spPr bwMode="auto">
              <a:xfrm>
                <a:off x="4658" y="2604"/>
                <a:ext cx="466" cy="805"/>
              </a:xfrm>
              <a:custGeom>
                <a:avLst/>
                <a:gdLst>
                  <a:gd name="T0" fmla="*/ 0 w 1867"/>
                  <a:gd name="T1" fmla="*/ 0 h 3216"/>
                  <a:gd name="T2" fmla="*/ 0 w 1867"/>
                  <a:gd name="T3" fmla="*/ 0 h 3216"/>
                  <a:gd name="T4" fmla="*/ 0 w 1867"/>
                  <a:gd name="T5" fmla="*/ 0 h 3216"/>
                  <a:gd name="T6" fmla="*/ 0 w 1867"/>
                  <a:gd name="T7" fmla="*/ 0 h 3216"/>
                  <a:gd name="T8" fmla="*/ 0 w 1867"/>
                  <a:gd name="T9" fmla="*/ 0 h 3216"/>
                  <a:gd name="T10" fmla="*/ 0 w 1867"/>
                  <a:gd name="T11" fmla="*/ 0 h 3216"/>
                  <a:gd name="T12" fmla="*/ 0 w 1867"/>
                  <a:gd name="T13" fmla="*/ 0 h 3216"/>
                  <a:gd name="T14" fmla="*/ 0 w 1867"/>
                  <a:gd name="T15" fmla="*/ 0 h 3216"/>
                  <a:gd name="T16" fmla="*/ 0 w 1867"/>
                  <a:gd name="T17" fmla="*/ 0 h 3216"/>
                  <a:gd name="T18" fmla="*/ 0 w 1867"/>
                  <a:gd name="T19" fmla="*/ 0 h 3216"/>
                  <a:gd name="T20" fmla="*/ 0 w 1867"/>
                  <a:gd name="T21" fmla="*/ 0 h 3216"/>
                  <a:gd name="T22" fmla="*/ 0 w 1867"/>
                  <a:gd name="T23" fmla="*/ 0 h 3216"/>
                  <a:gd name="T24" fmla="*/ 0 w 1867"/>
                  <a:gd name="T25" fmla="*/ 0 h 3216"/>
                  <a:gd name="T26" fmla="*/ 0 w 1867"/>
                  <a:gd name="T27" fmla="*/ 0 h 3216"/>
                  <a:gd name="T28" fmla="*/ 0 w 1867"/>
                  <a:gd name="T29" fmla="*/ 0 h 3216"/>
                  <a:gd name="T30" fmla="*/ 0 w 1867"/>
                  <a:gd name="T31" fmla="*/ 0 h 3216"/>
                  <a:gd name="T32" fmla="*/ 0 w 1867"/>
                  <a:gd name="T33" fmla="*/ 0 h 3216"/>
                  <a:gd name="T34" fmla="*/ 0 w 1867"/>
                  <a:gd name="T35" fmla="*/ 0 h 3216"/>
                  <a:gd name="T36" fmla="*/ 0 w 1867"/>
                  <a:gd name="T37" fmla="*/ 0 h 3216"/>
                  <a:gd name="T38" fmla="*/ 0 w 1867"/>
                  <a:gd name="T39" fmla="*/ 0 h 3216"/>
                  <a:gd name="T40" fmla="*/ 0 w 1867"/>
                  <a:gd name="T41" fmla="*/ 0 h 3216"/>
                  <a:gd name="T42" fmla="*/ 0 w 1867"/>
                  <a:gd name="T43" fmla="*/ 0 h 3216"/>
                  <a:gd name="T44" fmla="*/ 0 w 1867"/>
                  <a:gd name="T45" fmla="*/ 0 h 3216"/>
                  <a:gd name="T46" fmla="*/ 0 w 1867"/>
                  <a:gd name="T47" fmla="*/ 0 h 3216"/>
                  <a:gd name="T48" fmla="*/ 0 w 1867"/>
                  <a:gd name="T49" fmla="*/ 0 h 3216"/>
                  <a:gd name="T50" fmla="*/ 0 w 1867"/>
                  <a:gd name="T51" fmla="*/ 0 h 3216"/>
                  <a:gd name="T52" fmla="*/ 0 w 1867"/>
                  <a:gd name="T53" fmla="*/ 0 h 3216"/>
                  <a:gd name="T54" fmla="*/ 0 w 1867"/>
                  <a:gd name="T55" fmla="*/ 0 h 3216"/>
                  <a:gd name="T56" fmla="*/ 0 w 1867"/>
                  <a:gd name="T57" fmla="*/ 0 h 3216"/>
                  <a:gd name="T58" fmla="*/ 0 w 1867"/>
                  <a:gd name="T59" fmla="*/ 0 h 3216"/>
                  <a:gd name="T60" fmla="*/ 0 w 1867"/>
                  <a:gd name="T61" fmla="*/ 0 h 3216"/>
                  <a:gd name="T62" fmla="*/ 0 w 1867"/>
                  <a:gd name="T63" fmla="*/ 0 h 3216"/>
                  <a:gd name="T64" fmla="*/ 0 w 1867"/>
                  <a:gd name="T65" fmla="*/ 0 h 3216"/>
                  <a:gd name="T66" fmla="*/ 0 w 1867"/>
                  <a:gd name="T67" fmla="*/ 0 h 3216"/>
                  <a:gd name="T68" fmla="*/ 0 w 1867"/>
                  <a:gd name="T69" fmla="*/ 0 h 3216"/>
                  <a:gd name="T70" fmla="*/ 0 w 1867"/>
                  <a:gd name="T71" fmla="*/ 0 h 3216"/>
                  <a:gd name="T72" fmla="*/ 0 w 1867"/>
                  <a:gd name="T73" fmla="*/ 0 h 3216"/>
                  <a:gd name="T74" fmla="*/ 0 w 1867"/>
                  <a:gd name="T75" fmla="*/ 0 h 3216"/>
                  <a:gd name="T76" fmla="*/ 0 w 1867"/>
                  <a:gd name="T77" fmla="*/ 0 h 3216"/>
                  <a:gd name="T78" fmla="*/ 0 w 1867"/>
                  <a:gd name="T79" fmla="*/ 0 h 3216"/>
                  <a:gd name="T80" fmla="*/ 0 w 1867"/>
                  <a:gd name="T81" fmla="*/ 0 h 3216"/>
                  <a:gd name="T82" fmla="*/ 0 w 1867"/>
                  <a:gd name="T83" fmla="*/ 0 h 3216"/>
                  <a:gd name="T84" fmla="*/ 0 w 1867"/>
                  <a:gd name="T85" fmla="*/ 0 h 3216"/>
                  <a:gd name="T86" fmla="*/ 0 w 1867"/>
                  <a:gd name="T87" fmla="*/ 0 h 3216"/>
                  <a:gd name="T88" fmla="*/ 0 w 1867"/>
                  <a:gd name="T89" fmla="*/ 0 h 3216"/>
                  <a:gd name="T90" fmla="*/ 0 w 1867"/>
                  <a:gd name="T91" fmla="*/ 0 h 3216"/>
                  <a:gd name="T92" fmla="*/ 0 w 1867"/>
                  <a:gd name="T93" fmla="*/ 0 h 3216"/>
                  <a:gd name="T94" fmla="*/ 0 w 1867"/>
                  <a:gd name="T95" fmla="*/ 0 h 3216"/>
                  <a:gd name="T96" fmla="*/ 0 w 1867"/>
                  <a:gd name="T97" fmla="*/ 0 h 3216"/>
                  <a:gd name="T98" fmla="*/ 0 w 1867"/>
                  <a:gd name="T99" fmla="*/ 0 h 3216"/>
                  <a:gd name="T100" fmla="*/ 0 w 1867"/>
                  <a:gd name="T101" fmla="*/ 0 h 3216"/>
                  <a:gd name="T102" fmla="*/ 0 w 1867"/>
                  <a:gd name="T103" fmla="*/ 0 h 3216"/>
                  <a:gd name="T104" fmla="*/ 0 w 1867"/>
                  <a:gd name="T105" fmla="*/ 0 h 3216"/>
                  <a:gd name="T106" fmla="*/ 0 w 1867"/>
                  <a:gd name="T107" fmla="*/ 0 h 3216"/>
                  <a:gd name="T108" fmla="*/ 0 w 1867"/>
                  <a:gd name="T109" fmla="*/ 0 h 3216"/>
                  <a:gd name="T110" fmla="*/ 0 w 1867"/>
                  <a:gd name="T111" fmla="*/ 0 h 3216"/>
                  <a:gd name="T112" fmla="*/ 0 w 1867"/>
                  <a:gd name="T113" fmla="*/ 0 h 32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67"/>
                  <a:gd name="T172" fmla="*/ 0 h 3216"/>
                  <a:gd name="T173" fmla="*/ 1867 w 1867"/>
                  <a:gd name="T174" fmla="*/ 3216 h 32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67" h="3216">
                    <a:moveTo>
                      <a:pt x="118" y="106"/>
                    </a:moveTo>
                    <a:lnTo>
                      <a:pt x="117" y="119"/>
                    </a:lnTo>
                    <a:lnTo>
                      <a:pt x="117" y="132"/>
                    </a:lnTo>
                    <a:lnTo>
                      <a:pt x="118" y="145"/>
                    </a:lnTo>
                    <a:lnTo>
                      <a:pt x="121" y="157"/>
                    </a:lnTo>
                    <a:lnTo>
                      <a:pt x="124" y="169"/>
                    </a:lnTo>
                    <a:lnTo>
                      <a:pt x="127" y="182"/>
                    </a:lnTo>
                    <a:lnTo>
                      <a:pt x="132" y="193"/>
                    </a:lnTo>
                    <a:lnTo>
                      <a:pt x="140" y="204"/>
                    </a:lnTo>
                    <a:lnTo>
                      <a:pt x="136" y="218"/>
                    </a:lnTo>
                    <a:lnTo>
                      <a:pt x="138" y="234"/>
                    </a:lnTo>
                    <a:lnTo>
                      <a:pt x="140" y="248"/>
                    </a:lnTo>
                    <a:lnTo>
                      <a:pt x="146" y="262"/>
                    </a:lnTo>
                    <a:lnTo>
                      <a:pt x="152" y="276"/>
                    </a:lnTo>
                    <a:lnTo>
                      <a:pt x="157" y="290"/>
                    </a:lnTo>
                    <a:lnTo>
                      <a:pt x="159" y="305"/>
                    </a:lnTo>
                    <a:lnTo>
                      <a:pt x="160" y="322"/>
                    </a:lnTo>
                    <a:lnTo>
                      <a:pt x="168" y="330"/>
                    </a:lnTo>
                    <a:lnTo>
                      <a:pt x="176" y="342"/>
                    </a:lnTo>
                    <a:lnTo>
                      <a:pt x="180" y="353"/>
                    </a:lnTo>
                    <a:lnTo>
                      <a:pt x="185" y="365"/>
                    </a:lnTo>
                    <a:lnTo>
                      <a:pt x="186" y="376"/>
                    </a:lnTo>
                    <a:lnTo>
                      <a:pt x="190" y="389"/>
                    </a:lnTo>
                    <a:lnTo>
                      <a:pt x="192" y="402"/>
                    </a:lnTo>
                    <a:lnTo>
                      <a:pt x="197" y="414"/>
                    </a:lnTo>
                    <a:lnTo>
                      <a:pt x="203" y="435"/>
                    </a:lnTo>
                    <a:lnTo>
                      <a:pt x="209" y="456"/>
                    </a:lnTo>
                    <a:lnTo>
                      <a:pt x="214" y="477"/>
                    </a:lnTo>
                    <a:lnTo>
                      <a:pt x="220" y="500"/>
                    </a:lnTo>
                    <a:lnTo>
                      <a:pt x="225" y="521"/>
                    </a:lnTo>
                    <a:lnTo>
                      <a:pt x="231" y="543"/>
                    </a:lnTo>
                    <a:lnTo>
                      <a:pt x="237" y="565"/>
                    </a:lnTo>
                    <a:lnTo>
                      <a:pt x="245" y="586"/>
                    </a:lnTo>
                    <a:lnTo>
                      <a:pt x="256" y="623"/>
                    </a:lnTo>
                    <a:lnTo>
                      <a:pt x="269" y="664"/>
                    </a:lnTo>
                    <a:lnTo>
                      <a:pt x="283" y="703"/>
                    </a:lnTo>
                    <a:lnTo>
                      <a:pt x="302" y="743"/>
                    </a:lnTo>
                    <a:lnTo>
                      <a:pt x="323" y="777"/>
                    </a:lnTo>
                    <a:lnTo>
                      <a:pt x="351" y="806"/>
                    </a:lnTo>
                    <a:lnTo>
                      <a:pt x="387" y="827"/>
                    </a:lnTo>
                    <a:lnTo>
                      <a:pt x="430" y="839"/>
                    </a:lnTo>
                    <a:lnTo>
                      <a:pt x="451" y="828"/>
                    </a:lnTo>
                    <a:lnTo>
                      <a:pt x="471" y="814"/>
                    </a:lnTo>
                    <a:lnTo>
                      <a:pt x="489" y="799"/>
                    </a:lnTo>
                    <a:lnTo>
                      <a:pt x="507" y="782"/>
                    </a:lnTo>
                    <a:lnTo>
                      <a:pt x="522" y="762"/>
                    </a:lnTo>
                    <a:lnTo>
                      <a:pt x="537" y="743"/>
                    </a:lnTo>
                    <a:lnTo>
                      <a:pt x="551" y="722"/>
                    </a:lnTo>
                    <a:lnTo>
                      <a:pt x="565" y="702"/>
                    </a:lnTo>
                    <a:lnTo>
                      <a:pt x="579" y="670"/>
                    </a:lnTo>
                    <a:lnTo>
                      <a:pt x="590" y="636"/>
                    </a:lnTo>
                    <a:lnTo>
                      <a:pt x="597" y="600"/>
                    </a:lnTo>
                    <a:lnTo>
                      <a:pt x="601" y="563"/>
                    </a:lnTo>
                    <a:lnTo>
                      <a:pt x="601" y="525"/>
                    </a:lnTo>
                    <a:lnTo>
                      <a:pt x="597" y="489"/>
                    </a:lnTo>
                    <a:lnTo>
                      <a:pt x="591" y="454"/>
                    </a:lnTo>
                    <a:lnTo>
                      <a:pt x="582" y="422"/>
                    </a:lnTo>
                    <a:lnTo>
                      <a:pt x="568" y="385"/>
                    </a:lnTo>
                    <a:lnTo>
                      <a:pt x="555" y="351"/>
                    </a:lnTo>
                    <a:lnTo>
                      <a:pt x="541" y="315"/>
                    </a:lnTo>
                    <a:lnTo>
                      <a:pt x="528" y="281"/>
                    </a:lnTo>
                    <a:lnTo>
                      <a:pt x="516" y="244"/>
                    </a:lnTo>
                    <a:lnTo>
                      <a:pt x="507" y="207"/>
                    </a:lnTo>
                    <a:lnTo>
                      <a:pt x="502" y="168"/>
                    </a:lnTo>
                    <a:lnTo>
                      <a:pt x="502" y="128"/>
                    </a:lnTo>
                    <a:lnTo>
                      <a:pt x="500" y="119"/>
                    </a:lnTo>
                    <a:lnTo>
                      <a:pt x="503" y="112"/>
                    </a:lnTo>
                    <a:lnTo>
                      <a:pt x="506" y="104"/>
                    </a:lnTo>
                    <a:lnTo>
                      <a:pt x="509" y="96"/>
                    </a:lnTo>
                    <a:lnTo>
                      <a:pt x="518" y="82"/>
                    </a:lnTo>
                    <a:lnTo>
                      <a:pt x="528" y="70"/>
                    </a:lnTo>
                    <a:lnTo>
                      <a:pt x="535" y="67"/>
                    </a:lnTo>
                    <a:lnTo>
                      <a:pt x="542" y="68"/>
                    </a:lnTo>
                    <a:lnTo>
                      <a:pt x="550" y="68"/>
                    </a:lnTo>
                    <a:lnTo>
                      <a:pt x="558" y="72"/>
                    </a:lnTo>
                    <a:lnTo>
                      <a:pt x="564" y="75"/>
                    </a:lnTo>
                    <a:lnTo>
                      <a:pt x="572" y="79"/>
                    </a:lnTo>
                    <a:lnTo>
                      <a:pt x="578" y="82"/>
                    </a:lnTo>
                    <a:lnTo>
                      <a:pt x="586" y="86"/>
                    </a:lnTo>
                    <a:lnTo>
                      <a:pt x="600" y="112"/>
                    </a:lnTo>
                    <a:lnTo>
                      <a:pt x="615" y="137"/>
                    </a:lnTo>
                    <a:lnTo>
                      <a:pt x="630" y="162"/>
                    </a:lnTo>
                    <a:lnTo>
                      <a:pt x="648" y="189"/>
                    </a:lnTo>
                    <a:lnTo>
                      <a:pt x="663" y="215"/>
                    </a:lnTo>
                    <a:lnTo>
                      <a:pt x="680" y="241"/>
                    </a:lnTo>
                    <a:lnTo>
                      <a:pt x="694" y="268"/>
                    </a:lnTo>
                    <a:lnTo>
                      <a:pt x="707" y="296"/>
                    </a:lnTo>
                    <a:lnTo>
                      <a:pt x="723" y="320"/>
                    </a:lnTo>
                    <a:lnTo>
                      <a:pt x="740" y="347"/>
                    </a:lnTo>
                    <a:lnTo>
                      <a:pt x="756" y="372"/>
                    </a:lnTo>
                    <a:lnTo>
                      <a:pt x="773" y="399"/>
                    </a:lnTo>
                    <a:lnTo>
                      <a:pt x="788" y="425"/>
                    </a:lnTo>
                    <a:lnTo>
                      <a:pt x="806" y="451"/>
                    </a:lnTo>
                    <a:lnTo>
                      <a:pt x="823" y="475"/>
                    </a:lnTo>
                    <a:lnTo>
                      <a:pt x="843" y="501"/>
                    </a:lnTo>
                    <a:lnTo>
                      <a:pt x="853" y="529"/>
                    </a:lnTo>
                    <a:lnTo>
                      <a:pt x="868" y="558"/>
                    </a:lnTo>
                    <a:lnTo>
                      <a:pt x="884" y="586"/>
                    </a:lnTo>
                    <a:lnTo>
                      <a:pt x="901" y="615"/>
                    </a:lnTo>
                    <a:lnTo>
                      <a:pt x="917" y="642"/>
                    </a:lnTo>
                    <a:lnTo>
                      <a:pt x="932" y="673"/>
                    </a:lnTo>
                    <a:lnTo>
                      <a:pt x="943" y="702"/>
                    </a:lnTo>
                    <a:lnTo>
                      <a:pt x="954" y="735"/>
                    </a:lnTo>
                    <a:lnTo>
                      <a:pt x="961" y="760"/>
                    </a:lnTo>
                    <a:lnTo>
                      <a:pt x="971" y="787"/>
                    </a:lnTo>
                    <a:lnTo>
                      <a:pt x="983" y="814"/>
                    </a:lnTo>
                    <a:lnTo>
                      <a:pt x="994" y="841"/>
                    </a:lnTo>
                    <a:lnTo>
                      <a:pt x="1006" y="866"/>
                    </a:lnTo>
                    <a:lnTo>
                      <a:pt x="1020" y="892"/>
                    </a:lnTo>
                    <a:lnTo>
                      <a:pt x="1033" y="917"/>
                    </a:lnTo>
                    <a:lnTo>
                      <a:pt x="1048" y="942"/>
                    </a:lnTo>
                    <a:lnTo>
                      <a:pt x="1059" y="946"/>
                    </a:lnTo>
                    <a:lnTo>
                      <a:pt x="1071" y="954"/>
                    </a:lnTo>
                    <a:lnTo>
                      <a:pt x="1082" y="959"/>
                    </a:lnTo>
                    <a:lnTo>
                      <a:pt x="1094" y="965"/>
                    </a:lnTo>
                    <a:lnTo>
                      <a:pt x="1105" y="969"/>
                    </a:lnTo>
                    <a:lnTo>
                      <a:pt x="1118" y="973"/>
                    </a:lnTo>
                    <a:lnTo>
                      <a:pt x="1132" y="973"/>
                    </a:lnTo>
                    <a:lnTo>
                      <a:pt x="1147" y="970"/>
                    </a:lnTo>
                    <a:lnTo>
                      <a:pt x="1180" y="942"/>
                    </a:lnTo>
                    <a:lnTo>
                      <a:pt x="1207" y="911"/>
                    </a:lnTo>
                    <a:lnTo>
                      <a:pt x="1227" y="875"/>
                    </a:lnTo>
                    <a:lnTo>
                      <a:pt x="1245" y="839"/>
                    </a:lnTo>
                    <a:lnTo>
                      <a:pt x="1260" y="800"/>
                    </a:lnTo>
                    <a:lnTo>
                      <a:pt x="1277" y="762"/>
                    </a:lnTo>
                    <a:lnTo>
                      <a:pt x="1295" y="725"/>
                    </a:lnTo>
                    <a:lnTo>
                      <a:pt x="1320" y="693"/>
                    </a:lnTo>
                    <a:lnTo>
                      <a:pt x="1332" y="663"/>
                    </a:lnTo>
                    <a:lnTo>
                      <a:pt x="1346" y="633"/>
                    </a:lnTo>
                    <a:lnTo>
                      <a:pt x="1360" y="603"/>
                    </a:lnTo>
                    <a:lnTo>
                      <a:pt x="1375" y="575"/>
                    </a:lnTo>
                    <a:lnTo>
                      <a:pt x="1388" y="544"/>
                    </a:lnTo>
                    <a:lnTo>
                      <a:pt x="1402" y="515"/>
                    </a:lnTo>
                    <a:lnTo>
                      <a:pt x="1412" y="483"/>
                    </a:lnTo>
                    <a:lnTo>
                      <a:pt x="1421" y="453"/>
                    </a:lnTo>
                    <a:lnTo>
                      <a:pt x="1441" y="409"/>
                    </a:lnTo>
                    <a:lnTo>
                      <a:pt x="1458" y="365"/>
                    </a:lnTo>
                    <a:lnTo>
                      <a:pt x="1471" y="319"/>
                    </a:lnTo>
                    <a:lnTo>
                      <a:pt x="1485" y="273"/>
                    </a:lnTo>
                    <a:lnTo>
                      <a:pt x="1496" y="226"/>
                    </a:lnTo>
                    <a:lnTo>
                      <a:pt x="1513" y="180"/>
                    </a:lnTo>
                    <a:lnTo>
                      <a:pt x="1530" y="136"/>
                    </a:lnTo>
                    <a:lnTo>
                      <a:pt x="1556" y="95"/>
                    </a:lnTo>
                    <a:lnTo>
                      <a:pt x="1565" y="93"/>
                    </a:lnTo>
                    <a:lnTo>
                      <a:pt x="1576" y="91"/>
                    </a:lnTo>
                    <a:lnTo>
                      <a:pt x="1586" y="90"/>
                    </a:lnTo>
                    <a:lnTo>
                      <a:pt x="1598" y="91"/>
                    </a:lnTo>
                    <a:lnTo>
                      <a:pt x="1608" y="91"/>
                    </a:lnTo>
                    <a:lnTo>
                      <a:pt x="1620" y="94"/>
                    </a:lnTo>
                    <a:lnTo>
                      <a:pt x="1630" y="98"/>
                    </a:lnTo>
                    <a:lnTo>
                      <a:pt x="1641" y="104"/>
                    </a:lnTo>
                    <a:lnTo>
                      <a:pt x="1645" y="131"/>
                    </a:lnTo>
                    <a:lnTo>
                      <a:pt x="1649" y="157"/>
                    </a:lnTo>
                    <a:lnTo>
                      <a:pt x="1649" y="184"/>
                    </a:lnTo>
                    <a:lnTo>
                      <a:pt x="1649" y="212"/>
                    </a:lnTo>
                    <a:lnTo>
                      <a:pt x="1644" y="239"/>
                    </a:lnTo>
                    <a:lnTo>
                      <a:pt x="1639" y="266"/>
                    </a:lnTo>
                    <a:lnTo>
                      <a:pt x="1630" y="291"/>
                    </a:lnTo>
                    <a:lnTo>
                      <a:pt x="1620" y="316"/>
                    </a:lnTo>
                    <a:lnTo>
                      <a:pt x="1620" y="325"/>
                    </a:lnTo>
                    <a:lnTo>
                      <a:pt x="1620" y="334"/>
                    </a:lnTo>
                    <a:lnTo>
                      <a:pt x="1616" y="343"/>
                    </a:lnTo>
                    <a:lnTo>
                      <a:pt x="1612" y="352"/>
                    </a:lnTo>
                    <a:lnTo>
                      <a:pt x="1608" y="360"/>
                    </a:lnTo>
                    <a:lnTo>
                      <a:pt x="1604" y="369"/>
                    </a:lnTo>
                    <a:lnTo>
                      <a:pt x="1603" y="378"/>
                    </a:lnTo>
                    <a:lnTo>
                      <a:pt x="1604" y="389"/>
                    </a:lnTo>
                    <a:lnTo>
                      <a:pt x="1594" y="393"/>
                    </a:lnTo>
                    <a:lnTo>
                      <a:pt x="1593" y="402"/>
                    </a:lnTo>
                    <a:lnTo>
                      <a:pt x="1593" y="412"/>
                    </a:lnTo>
                    <a:lnTo>
                      <a:pt x="1590" y="422"/>
                    </a:lnTo>
                    <a:lnTo>
                      <a:pt x="1569" y="459"/>
                    </a:lnTo>
                    <a:lnTo>
                      <a:pt x="1555" y="501"/>
                    </a:lnTo>
                    <a:lnTo>
                      <a:pt x="1544" y="543"/>
                    </a:lnTo>
                    <a:lnTo>
                      <a:pt x="1537" y="586"/>
                    </a:lnTo>
                    <a:lnTo>
                      <a:pt x="1528" y="629"/>
                    </a:lnTo>
                    <a:lnTo>
                      <a:pt x="1520" y="673"/>
                    </a:lnTo>
                    <a:lnTo>
                      <a:pt x="1509" y="713"/>
                    </a:lnTo>
                    <a:lnTo>
                      <a:pt x="1493" y="755"/>
                    </a:lnTo>
                    <a:lnTo>
                      <a:pt x="1483" y="778"/>
                    </a:lnTo>
                    <a:lnTo>
                      <a:pt x="1478" y="804"/>
                    </a:lnTo>
                    <a:lnTo>
                      <a:pt x="1476" y="830"/>
                    </a:lnTo>
                    <a:lnTo>
                      <a:pt x="1476" y="857"/>
                    </a:lnTo>
                    <a:lnTo>
                      <a:pt x="1473" y="884"/>
                    </a:lnTo>
                    <a:lnTo>
                      <a:pt x="1472" y="911"/>
                    </a:lnTo>
                    <a:lnTo>
                      <a:pt x="1467" y="935"/>
                    </a:lnTo>
                    <a:lnTo>
                      <a:pt x="1458" y="960"/>
                    </a:lnTo>
                    <a:lnTo>
                      <a:pt x="1448" y="967"/>
                    </a:lnTo>
                    <a:lnTo>
                      <a:pt x="1443" y="975"/>
                    </a:lnTo>
                    <a:lnTo>
                      <a:pt x="1443" y="986"/>
                    </a:lnTo>
                    <a:lnTo>
                      <a:pt x="1449" y="996"/>
                    </a:lnTo>
                    <a:lnTo>
                      <a:pt x="1441" y="1030"/>
                    </a:lnTo>
                    <a:lnTo>
                      <a:pt x="1430" y="1063"/>
                    </a:lnTo>
                    <a:lnTo>
                      <a:pt x="1415" y="1095"/>
                    </a:lnTo>
                    <a:lnTo>
                      <a:pt x="1399" y="1127"/>
                    </a:lnTo>
                    <a:lnTo>
                      <a:pt x="1384" y="1157"/>
                    </a:lnTo>
                    <a:lnTo>
                      <a:pt x="1374" y="1192"/>
                    </a:lnTo>
                    <a:lnTo>
                      <a:pt x="1369" y="1226"/>
                    </a:lnTo>
                    <a:lnTo>
                      <a:pt x="1374" y="1264"/>
                    </a:lnTo>
                    <a:lnTo>
                      <a:pt x="1374" y="1276"/>
                    </a:lnTo>
                    <a:lnTo>
                      <a:pt x="1376" y="1287"/>
                    </a:lnTo>
                    <a:lnTo>
                      <a:pt x="1379" y="1299"/>
                    </a:lnTo>
                    <a:lnTo>
                      <a:pt x="1383" y="1310"/>
                    </a:lnTo>
                    <a:lnTo>
                      <a:pt x="1387" y="1320"/>
                    </a:lnTo>
                    <a:lnTo>
                      <a:pt x="1393" y="1332"/>
                    </a:lnTo>
                    <a:lnTo>
                      <a:pt x="1398" y="1342"/>
                    </a:lnTo>
                    <a:lnTo>
                      <a:pt x="1404" y="1353"/>
                    </a:lnTo>
                    <a:lnTo>
                      <a:pt x="1403" y="1376"/>
                    </a:lnTo>
                    <a:lnTo>
                      <a:pt x="1409" y="1399"/>
                    </a:lnTo>
                    <a:lnTo>
                      <a:pt x="1417" y="1420"/>
                    </a:lnTo>
                    <a:lnTo>
                      <a:pt x="1429" y="1441"/>
                    </a:lnTo>
                    <a:lnTo>
                      <a:pt x="1437" y="1460"/>
                    </a:lnTo>
                    <a:lnTo>
                      <a:pt x="1446" y="1482"/>
                    </a:lnTo>
                    <a:lnTo>
                      <a:pt x="1451" y="1504"/>
                    </a:lnTo>
                    <a:lnTo>
                      <a:pt x="1454" y="1530"/>
                    </a:lnTo>
                    <a:lnTo>
                      <a:pt x="1467" y="1554"/>
                    </a:lnTo>
                    <a:lnTo>
                      <a:pt x="1474" y="1581"/>
                    </a:lnTo>
                    <a:lnTo>
                      <a:pt x="1477" y="1609"/>
                    </a:lnTo>
                    <a:lnTo>
                      <a:pt x="1477" y="1638"/>
                    </a:lnTo>
                    <a:lnTo>
                      <a:pt x="1474" y="1668"/>
                    </a:lnTo>
                    <a:lnTo>
                      <a:pt x="1476" y="1697"/>
                    </a:lnTo>
                    <a:lnTo>
                      <a:pt x="1477" y="1725"/>
                    </a:lnTo>
                    <a:lnTo>
                      <a:pt x="1486" y="1753"/>
                    </a:lnTo>
                    <a:lnTo>
                      <a:pt x="1492" y="1781"/>
                    </a:lnTo>
                    <a:lnTo>
                      <a:pt x="1502" y="1808"/>
                    </a:lnTo>
                    <a:lnTo>
                      <a:pt x="1516" y="1833"/>
                    </a:lnTo>
                    <a:lnTo>
                      <a:pt x="1534" y="1858"/>
                    </a:lnTo>
                    <a:lnTo>
                      <a:pt x="1549" y="1883"/>
                    </a:lnTo>
                    <a:lnTo>
                      <a:pt x="1567" y="1907"/>
                    </a:lnTo>
                    <a:lnTo>
                      <a:pt x="1581" y="1932"/>
                    </a:lnTo>
                    <a:lnTo>
                      <a:pt x="1595" y="1960"/>
                    </a:lnTo>
                    <a:lnTo>
                      <a:pt x="1603" y="1982"/>
                    </a:lnTo>
                    <a:lnTo>
                      <a:pt x="1614" y="2005"/>
                    </a:lnTo>
                    <a:lnTo>
                      <a:pt x="1626" y="2026"/>
                    </a:lnTo>
                    <a:lnTo>
                      <a:pt x="1640" y="2049"/>
                    </a:lnTo>
                    <a:lnTo>
                      <a:pt x="1651" y="2071"/>
                    </a:lnTo>
                    <a:lnTo>
                      <a:pt x="1663" y="2093"/>
                    </a:lnTo>
                    <a:lnTo>
                      <a:pt x="1672" y="2115"/>
                    </a:lnTo>
                    <a:lnTo>
                      <a:pt x="1679" y="2141"/>
                    </a:lnTo>
                    <a:lnTo>
                      <a:pt x="1693" y="2166"/>
                    </a:lnTo>
                    <a:lnTo>
                      <a:pt x="1704" y="2194"/>
                    </a:lnTo>
                    <a:lnTo>
                      <a:pt x="1711" y="2225"/>
                    </a:lnTo>
                    <a:lnTo>
                      <a:pt x="1718" y="2257"/>
                    </a:lnTo>
                    <a:lnTo>
                      <a:pt x="1723" y="2286"/>
                    </a:lnTo>
                    <a:lnTo>
                      <a:pt x="1732" y="2317"/>
                    </a:lnTo>
                    <a:lnTo>
                      <a:pt x="1742" y="2346"/>
                    </a:lnTo>
                    <a:lnTo>
                      <a:pt x="1757" y="2374"/>
                    </a:lnTo>
                    <a:lnTo>
                      <a:pt x="1762" y="2442"/>
                    </a:lnTo>
                    <a:lnTo>
                      <a:pt x="1775" y="2509"/>
                    </a:lnTo>
                    <a:lnTo>
                      <a:pt x="1794" y="2574"/>
                    </a:lnTo>
                    <a:lnTo>
                      <a:pt x="1816" y="2640"/>
                    </a:lnTo>
                    <a:lnTo>
                      <a:pt x="1836" y="2705"/>
                    </a:lnTo>
                    <a:lnTo>
                      <a:pt x="1853" y="2771"/>
                    </a:lnTo>
                    <a:lnTo>
                      <a:pt x="1864" y="2839"/>
                    </a:lnTo>
                    <a:lnTo>
                      <a:pt x="1867" y="2912"/>
                    </a:lnTo>
                    <a:lnTo>
                      <a:pt x="1863" y="2922"/>
                    </a:lnTo>
                    <a:lnTo>
                      <a:pt x="1859" y="2932"/>
                    </a:lnTo>
                    <a:lnTo>
                      <a:pt x="1855" y="2943"/>
                    </a:lnTo>
                    <a:lnTo>
                      <a:pt x="1851" y="2954"/>
                    </a:lnTo>
                    <a:lnTo>
                      <a:pt x="1845" y="2964"/>
                    </a:lnTo>
                    <a:lnTo>
                      <a:pt x="1838" y="2974"/>
                    </a:lnTo>
                    <a:lnTo>
                      <a:pt x="1831" y="2984"/>
                    </a:lnTo>
                    <a:lnTo>
                      <a:pt x="1824" y="2996"/>
                    </a:lnTo>
                    <a:lnTo>
                      <a:pt x="1812" y="3001"/>
                    </a:lnTo>
                    <a:lnTo>
                      <a:pt x="1800" y="3006"/>
                    </a:lnTo>
                    <a:lnTo>
                      <a:pt x="1789" y="3010"/>
                    </a:lnTo>
                    <a:lnTo>
                      <a:pt x="1777" y="3015"/>
                    </a:lnTo>
                    <a:lnTo>
                      <a:pt x="1765" y="3018"/>
                    </a:lnTo>
                    <a:lnTo>
                      <a:pt x="1752" y="3021"/>
                    </a:lnTo>
                    <a:lnTo>
                      <a:pt x="1739" y="3023"/>
                    </a:lnTo>
                    <a:lnTo>
                      <a:pt x="1726" y="3024"/>
                    </a:lnTo>
                    <a:lnTo>
                      <a:pt x="1711" y="3016"/>
                    </a:lnTo>
                    <a:lnTo>
                      <a:pt x="1697" y="3007"/>
                    </a:lnTo>
                    <a:lnTo>
                      <a:pt x="1683" y="2997"/>
                    </a:lnTo>
                    <a:lnTo>
                      <a:pt x="1670" y="2987"/>
                    </a:lnTo>
                    <a:lnTo>
                      <a:pt x="1656" y="2977"/>
                    </a:lnTo>
                    <a:lnTo>
                      <a:pt x="1642" y="2968"/>
                    </a:lnTo>
                    <a:lnTo>
                      <a:pt x="1628" y="2959"/>
                    </a:lnTo>
                    <a:lnTo>
                      <a:pt x="1614" y="2955"/>
                    </a:lnTo>
                    <a:lnTo>
                      <a:pt x="1592" y="2937"/>
                    </a:lnTo>
                    <a:lnTo>
                      <a:pt x="1570" y="2923"/>
                    </a:lnTo>
                    <a:lnTo>
                      <a:pt x="1546" y="2909"/>
                    </a:lnTo>
                    <a:lnTo>
                      <a:pt x="1523" y="2897"/>
                    </a:lnTo>
                    <a:lnTo>
                      <a:pt x="1499" y="2883"/>
                    </a:lnTo>
                    <a:lnTo>
                      <a:pt x="1476" y="2869"/>
                    </a:lnTo>
                    <a:lnTo>
                      <a:pt x="1453" y="2852"/>
                    </a:lnTo>
                    <a:lnTo>
                      <a:pt x="1432" y="2833"/>
                    </a:lnTo>
                    <a:lnTo>
                      <a:pt x="1402" y="2797"/>
                    </a:lnTo>
                    <a:lnTo>
                      <a:pt x="1370" y="2766"/>
                    </a:lnTo>
                    <a:lnTo>
                      <a:pt x="1336" y="2735"/>
                    </a:lnTo>
                    <a:lnTo>
                      <a:pt x="1301" y="2710"/>
                    </a:lnTo>
                    <a:lnTo>
                      <a:pt x="1262" y="2687"/>
                    </a:lnTo>
                    <a:lnTo>
                      <a:pt x="1222" y="2669"/>
                    </a:lnTo>
                    <a:lnTo>
                      <a:pt x="1179" y="2656"/>
                    </a:lnTo>
                    <a:lnTo>
                      <a:pt x="1136" y="2650"/>
                    </a:lnTo>
                    <a:lnTo>
                      <a:pt x="1108" y="2644"/>
                    </a:lnTo>
                    <a:lnTo>
                      <a:pt x="1081" y="2642"/>
                    </a:lnTo>
                    <a:lnTo>
                      <a:pt x="1054" y="2641"/>
                    </a:lnTo>
                    <a:lnTo>
                      <a:pt x="1029" y="2642"/>
                    </a:lnTo>
                    <a:lnTo>
                      <a:pt x="1002" y="2640"/>
                    </a:lnTo>
                    <a:lnTo>
                      <a:pt x="978" y="2637"/>
                    </a:lnTo>
                    <a:lnTo>
                      <a:pt x="952" y="2632"/>
                    </a:lnTo>
                    <a:lnTo>
                      <a:pt x="929" y="2623"/>
                    </a:lnTo>
                    <a:lnTo>
                      <a:pt x="895" y="2612"/>
                    </a:lnTo>
                    <a:lnTo>
                      <a:pt x="862" y="2598"/>
                    </a:lnTo>
                    <a:lnTo>
                      <a:pt x="828" y="2584"/>
                    </a:lnTo>
                    <a:lnTo>
                      <a:pt x="796" y="2571"/>
                    </a:lnTo>
                    <a:lnTo>
                      <a:pt x="761" y="2558"/>
                    </a:lnTo>
                    <a:lnTo>
                      <a:pt x="728" y="2551"/>
                    </a:lnTo>
                    <a:lnTo>
                      <a:pt x="693" y="2547"/>
                    </a:lnTo>
                    <a:lnTo>
                      <a:pt x="656" y="2552"/>
                    </a:lnTo>
                    <a:lnTo>
                      <a:pt x="648" y="2552"/>
                    </a:lnTo>
                    <a:lnTo>
                      <a:pt x="642" y="2557"/>
                    </a:lnTo>
                    <a:lnTo>
                      <a:pt x="635" y="2562"/>
                    </a:lnTo>
                    <a:lnTo>
                      <a:pt x="632" y="2570"/>
                    </a:lnTo>
                    <a:lnTo>
                      <a:pt x="625" y="2574"/>
                    </a:lnTo>
                    <a:lnTo>
                      <a:pt x="619" y="2579"/>
                    </a:lnTo>
                    <a:lnTo>
                      <a:pt x="611" y="2580"/>
                    </a:lnTo>
                    <a:lnTo>
                      <a:pt x="604" y="2580"/>
                    </a:lnTo>
                    <a:lnTo>
                      <a:pt x="596" y="2591"/>
                    </a:lnTo>
                    <a:lnTo>
                      <a:pt x="588" y="2605"/>
                    </a:lnTo>
                    <a:lnTo>
                      <a:pt x="581" y="2619"/>
                    </a:lnTo>
                    <a:lnTo>
                      <a:pt x="574" y="2633"/>
                    </a:lnTo>
                    <a:lnTo>
                      <a:pt x="565" y="2646"/>
                    </a:lnTo>
                    <a:lnTo>
                      <a:pt x="558" y="2659"/>
                    </a:lnTo>
                    <a:lnTo>
                      <a:pt x="548" y="2670"/>
                    </a:lnTo>
                    <a:lnTo>
                      <a:pt x="537" y="2683"/>
                    </a:lnTo>
                    <a:lnTo>
                      <a:pt x="517" y="2731"/>
                    </a:lnTo>
                    <a:lnTo>
                      <a:pt x="502" y="2785"/>
                    </a:lnTo>
                    <a:lnTo>
                      <a:pt x="489" y="2838"/>
                    </a:lnTo>
                    <a:lnTo>
                      <a:pt x="479" y="2893"/>
                    </a:lnTo>
                    <a:lnTo>
                      <a:pt x="467" y="2946"/>
                    </a:lnTo>
                    <a:lnTo>
                      <a:pt x="455" y="3000"/>
                    </a:lnTo>
                    <a:lnTo>
                      <a:pt x="438" y="3052"/>
                    </a:lnTo>
                    <a:lnTo>
                      <a:pt x="419" y="3104"/>
                    </a:lnTo>
                    <a:lnTo>
                      <a:pt x="411" y="3119"/>
                    </a:lnTo>
                    <a:lnTo>
                      <a:pt x="405" y="3137"/>
                    </a:lnTo>
                    <a:lnTo>
                      <a:pt x="396" y="3154"/>
                    </a:lnTo>
                    <a:lnTo>
                      <a:pt x="388" y="3172"/>
                    </a:lnTo>
                    <a:lnTo>
                      <a:pt x="378" y="3186"/>
                    </a:lnTo>
                    <a:lnTo>
                      <a:pt x="367" y="3200"/>
                    </a:lnTo>
                    <a:lnTo>
                      <a:pt x="351" y="3210"/>
                    </a:lnTo>
                    <a:lnTo>
                      <a:pt x="336" y="3216"/>
                    </a:lnTo>
                    <a:lnTo>
                      <a:pt x="325" y="3215"/>
                    </a:lnTo>
                    <a:lnTo>
                      <a:pt x="315" y="3214"/>
                    </a:lnTo>
                    <a:lnTo>
                      <a:pt x="303" y="3211"/>
                    </a:lnTo>
                    <a:lnTo>
                      <a:pt x="295" y="3210"/>
                    </a:lnTo>
                    <a:lnTo>
                      <a:pt x="285" y="3205"/>
                    </a:lnTo>
                    <a:lnTo>
                      <a:pt x="279" y="3201"/>
                    </a:lnTo>
                    <a:lnTo>
                      <a:pt x="274" y="3192"/>
                    </a:lnTo>
                    <a:lnTo>
                      <a:pt x="271" y="3184"/>
                    </a:lnTo>
                    <a:lnTo>
                      <a:pt x="267" y="3173"/>
                    </a:lnTo>
                    <a:lnTo>
                      <a:pt x="267" y="3161"/>
                    </a:lnTo>
                    <a:lnTo>
                      <a:pt x="270" y="3150"/>
                    </a:lnTo>
                    <a:lnTo>
                      <a:pt x="275" y="3140"/>
                    </a:lnTo>
                    <a:lnTo>
                      <a:pt x="279" y="3128"/>
                    </a:lnTo>
                    <a:lnTo>
                      <a:pt x="284" y="3117"/>
                    </a:lnTo>
                    <a:lnTo>
                      <a:pt x="289" y="3105"/>
                    </a:lnTo>
                    <a:lnTo>
                      <a:pt x="294" y="3095"/>
                    </a:lnTo>
                    <a:lnTo>
                      <a:pt x="309" y="3063"/>
                    </a:lnTo>
                    <a:lnTo>
                      <a:pt x="322" y="3033"/>
                    </a:lnTo>
                    <a:lnTo>
                      <a:pt x="331" y="3000"/>
                    </a:lnTo>
                    <a:lnTo>
                      <a:pt x="340" y="2967"/>
                    </a:lnTo>
                    <a:lnTo>
                      <a:pt x="345" y="2931"/>
                    </a:lnTo>
                    <a:lnTo>
                      <a:pt x="350" y="2897"/>
                    </a:lnTo>
                    <a:lnTo>
                      <a:pt x="355" y="2862"/>
                    </a:lnTo>
                    <a:lnTo>
                      <a:pt x="360" y="2828"/>
                    </a:lnTo>
                    <a:lnTo>
                      <a:pt x="364" y="2819"/>
                    </a:lnTo>
                    <a:lnTo>
                      <a:pt x="367" y="2810"/>
                    </a:lnTo>
                    <a:lnTo>
                      <a:pt x="368" y="2800"/>
                    </a:lnTo>
                    <a:lnTo>
                      <a:pt x="369" y="2791"/>
                    </a:lnTo>
                    <a:lnTo>
                      <a:pt x="369" y="2780"/>
                    </a:lnTo>
                    <a:lnTo>
                      <a:pt x="371" y="2769"/>
                    </a:lnTo>
                    <a:lnTo>
                      <a:pt x="372" y="2759"/>
                    </a:lnTo>
                    <a:lnTo>
                      <a:pt x="376" y="2752"/>
                    </a:lnTo>
                    <a:lnTo>
                      <a:pt x="383" y="2724"/>
                    </a:lnTo>
                    <a:lnTo>
                      <a:pt x="388" y="2696"/>
                    </a:lnTo>
                    <a:lnTo>
                      <a:pt x="392" y="2666"/>
                    </a:lnTo>
                    <a:lnTo>
                      <a:pt x="393" y="2638"/>
                    </a:lnTo>
                    <a:lnTo>
                      <a:pt x="391" y="2609"/>
                    </a:lnTo>
                    <a:lnTo>
                      <a:pt x="388" y="2580"/>
                    </a:lnTo>
                    <a:lnTo>
                      <a:pt x="385" y="2551"/>
                    </a:lnTo>
                    <a:lnTo>
                      <a:pt x="381" y="2524"/>
                    </a:lnTo>
                    <a:lnTo>
                      <a:pt x="379" y="2292"/>
                    </a:lnTo>
                    <a:lnTo>
                      <a:pt x="364" y="2243"/>
                    </a:lnTo>
                    <a:lnTo>
                      <a:pt x="354" y="2193"/>
                    </a:lnTo>
                    <a:lnTo>
                      <a:pt x="346" y="2143"/>
                    </a:lnTo>
                    <a:lnTo>
                      <a:pt x="340" y="2095"/>
                    </a:lnTo>
                    <a:lnTo>
                      <a:pt x="332" y="2044"/>
                    </a:lnTo>
                    <a:lnTo>
                      <a:pt x="326" y="1995"/>
                    </a:lnTo>
                    <a:lnTo>
                      <a:pt x="318" y="1945"/>
                    </a:lnTo>
                    <a:lnTo>
                      <a:pt x="308" y="1898"/>
                    </a:lnTo>
                    <a:lnTo>
                      <a:pt x="295" y="1862"/>
                    </a:lnTo>
                    <a:lnTo>
                      <a:pt x="288" y="1828"/>
                    </a:lnTo>
                    <a:lnTo>
                      <a:pt x="279" y="1794"/>
                    </a:lnTo>
                    <a:lnTo>
                      <a:pt x="275" y="1759"/>
                    </a:lnTo>
                    <a:lnTo>
                      <a:pt x="270" y="1724"/>
                    </a:lnTo>
                    <a:lnTo>
                      <a:pt x="267" y="1688"/>
                    </a:lnTo>
                    <a:lnTo>
                      <a:pt x="266" y="1651"/>
                    </a:lnTo>
                    <a:lnTo>
                      <a:pt x="267" y="1614"/>
                    </a:lnTo>
                    <a:lnTo>
                      <a:pt x="260" y="1585"/>
                    </a:lnTo>
                    <a:lnTo>
                      <a:pt x="257" y="1556"/>
                    </a:lnTo>
                    <a:lnTo>
                      <a:pt x="256" y="1525"/>
                    </a:lnTo>
                    <a:lnTo>
                      <a:pt x="257" y="1497"/>
                    </a:lnTo>
                    <a:lnTo>
                      <a:pt x="256" y="1467"/>
                    </a:lnTo>
                    <a:lnTo>
                      <a:pt x="255" y="1439"/>
                    </a:lnTo>
                    <a:lnTo>
                      <a:pt x="248" y="1411"/>
                    </a:lnTo>
                    <a:lnTo>
                      <a:pt x="239" y="1385"/>
                    </a:lnTo>
                    <a:lnTo>
                      <a:pt x="227" y="1338"/>
                    </a:lnTo>
                    <a:lnTo>
                      <a:pt x="214" y="1292"/>
                    </a:lnTo>
                    <a:lnTo>
                      <a:pt x="200" y="1246"/>
                    </a:lnTo>
                    <a:lnTo>
                      <a:pt x="186" y="1202"/>
                    </a:lnTo>
                    <a:lnTo>
                      <a:pt x="171" y="1156"/>
                    </a:lnTo>
                    <a:lnTo>
                      <a:pt x="157" y="1110"/>
                    </a:lnTo>
                    <a:lnTo>
                      <a:pt x="144" y="1065"/>
                    </a:lnTo>
                    <a:lnTo>
                      <a:pt x="134" y="1020"/>
                    </a:lnTo>
                    <a:lnTo>
                      <a:pt x="122" y="995"/>
                    </a:lnTo>
                    <a:lnTo>
                      <a:pt x="112" y="969"/>
                    </a:lnTo>
                    <a:lnTo>
                      <a:pt x="102" y="944"/>
                    </a:lnTo>
                    <a:lnTo>
                      <a:pt x="94" y="920"/>
                    </a:lnTo>
                    <a:lnTo>
                      <a:pt x="85" y="893"/>
                    </a:lnTo>
                    <a:lnTo>
                      <a:pt x="78" y="867"/>
                    </a:lnTo>
                    <a:lnTo>
                      <a:pt x="70" y="842"/>
                    </a:lnTo>
                    <a:lnTo>
                      <a:pt x="65" y="816"/>
                    </a:lnTo>
                    <a:lnTo>
                      <a:pt x="54" y="794"/>
                    </a:lnTo>
                    <a:lnTo>
                      <a:pt x="47" y="771"/>
                    </a:lnTo>
                    <a:lnTo>
                      <a:pt x="42" y="746"/>
                    </a:lnTo>
                    <a:lnTo>
                      <a:pt x="38" y="722"/>
                    </a:lnTo>
                    <a:lnTo>
                      <a:pt x="34" y="697"/>
                    </a:lnTo>
                    <a:lnTo>
                      <a:pt x="32" y="674"/>
                    </a:lnTo>
                    <a:lnTo>
                      <a:pt x="27" y="650"/>
                    </a:lnTo>
                    <a:lnTo>
                      <a:pt x="20" y="627"/>
                    </a:lnTo>
                    <a:lnTo>
                      <a:pt x="15" y="566"/>
                    </a:lnTo>
                    <a:lnTo>
                      <a:pt x="12" y="507"/>
                    </a:lnTo>
                    <a:lnTo>
                      <a:pt x="6" y="450"/>
                    </a:lnTo>
                    <a:lnTo>
                      <a:pt x="4" y="393"/>
                    </a:lnTo>
                    <a:lnTo>
                      <a:pt x="0" y="336"/>
                    </a:lnTo>
                    <a:lnTo>
                      <a:pt x="0" y="280"/>
                    </a:lnTo>
                    <a:lnTo>
                      <a:pt x="4" y="222"/>
                    </a:lnTo>
                    <a:lnTo>
                      <a:pt x="12" y="165"/>
                    </a:lnTo>
                    <a:lnTo>
                      <a:pt x="13" y="141"/>
                    </a:lnTo>
                    <a:lnTo>
                      <a:pt x="12" y="117"/>
                    </a:lnTo>
                    <a:lnTo>
                      <a:pt x="8" y="93"/>
                    </a:lnTo>
                    <a:lnTo>
                      <a:pt x="5" y="70"/>
                    </a:lnTo>
                    <a:lnTo>
                      <a:pt x="5" y="47"/>
                    </a:lnTo>
                    <a:lnTo>
                      <a:pt x="12" y="28"/>
                    </a:lnTo>
                    <a:lnTo>
                      <a:pt x="26" y="11"/>
                    </a:lnTo>
                    <a:lnTo>
                      <a:pt x="52" y="0"/>
                    </a:lnTo>
                    <a:lnTo>
                      <a:pt x="64" y="7"/>
                    </a:lnTo>
                    <a:lnTo>
                      <a:pt x="76" y="19"/>
                    </a:lnTo>
                    <a:lnTo>
                      <a:pt x="84" y="31"/>
                    </a:lnTo>
                    <a:lnTo>
                      <a:pt x="93" y="47"/>
                    </a:lnTo>
                    <a:lnTo>
                      <a:pt x="98" y="61"/>
                    </a:lnTo>
                    <a:lnTo>
                      <a:pt x="106" y="76"/>
                    </a:lnTo>
                    <a:lnTo>
                      <a:pt x="111" y="91"/>
                    </a:lnTo>
                    <a:lnTo>
                      <a:pt x="118" y="106"/>
                    </a:lnTo>
                    <a:close/>
                  </a:path>
                </a:pathLst>
              </a:custGeom>
              <a:solidFill>
                <a:srgbClr val="E8BA79"/>
              </a:solidFill>
              <a:ln w="9525">
                <a:noFill/>
                <a:round/>
                <a:headEnd/>
                <a:tailEnd/>
              </a:ln>
            </p:spPr>
            <p:txBody>
              <a:bodyPr/>
              <a:lstStyle/>
              <a:p>
                <a:endParaRPr lang="en-US"/>
              </a:p>
            </p:txBody>
          </p:sp>
          <p:sp>
            <p:nvSpPr>
              <p:cNvPr id="36892" name="Freeform 1094"/>
              <p:cNvSpPr>
                <a:spLocks/>
              </p:cNvSpPr>
              <p:nvPr/>
            </p:nvSpPr>
            <p:spPr bwMode="auto">
              <a:xfrm>
                <a:off x="4658" y="2610"/>
                <a:ext cx="464" cy="795"/>
              </a:xfrm>
              <a:custGeom>
                <a:avLst/>
                <a:gdLst>
                  <a:gd name="T0" fmla="*/ 0 w 1859"/>
                  <a:gd name="T1" fmla="*/ 0 h 3180"/>
                  <a:gd name="T2" fmla="*/ 0 w 1859"/>
                  <a:gd name="T3" fmla="*/ 0 h 3180"/>
                  <a:gd name="T4" fmla="*/ 0 w 1859"/>
                  <a:gd name="T5" fmla="*/ 0 h 3180"/>
                  <a:gd name="T6" fmla="*/ 0 w 1859"/>
                  <a:gd name="T7" fmla="*/ 0 h 3180"/>
                  <a:gd name="T8" fmla="*/ 0 w 1859"/>
                  <a:gd name="T9" fmla="*/ 0 h 3180"/>
                  <a:gd name="T10" fmla="*/ 0 w 1859"/>
                  <a:gd name="T11" fmla="*/ 0 h 3180"/>
                  <a:gd name="T12" fmla="*/ 0 w 1859"/>
                  <a:gd name="T13" fmla="*/ 0 h 3180"/>
                  <a:gd name="T14" fmla="*/ 0 w 1859"/>
                  <a:gd name="T15" fmla="*/ 0 h 3180"/>
                  <a:gd name="T16" fmla="*/ 0 w 1859"/>
                  <a:gd name="T17" fmla="*/ 0 h 3180"/>
                  <a:gd name="T18" fmla="*/ 0 w 1859"/>
                  <a:gd name="T19" fmla="*/ 0 h 3180"/>
                  <a:gd name="T20" fmla="*/ 0 w 1859"/>
                  <a:gd name="T21" fmla="*/ 0 h 3180"/>
                  <a:gd name="T22" fmla="*/ 0 w 1859"/>
                  <a:gd name="T23" fmla="*/ 0 h 3180"/>
                  <a:gd name="T24" fmla="*/ 0 w 1859"/>
                  <a:gd name="T25" fmla="*/ 0 h 3180"/>
                  <a:gd name="T26" fmla="*/ 0 w 1859"/>
                  <a:gd name="T27" fmla="*/ 0 h 3180"/>
                  <a:gd name="T28" fmla="*/ 0 w 1859"/>
                  <a:gd name="T29" fmla="*/ 0 h 3180"/>
                  <a:gd name="T30" fmla="*/ 0 w 1859"/>
                  <a:gd name="T31" fmla="*/ 0 h 3180"/>
                  <a:gd name="T32" fmla="*/ 0 w 1859"/>
                  <a:gd name="T33" fmla="*/ 0 h 3180"/>
                  <a:gd name="T34" fmla="*/ 0 w 1859"/>
                  <a:gd name="T35" fmla="*/ 0 h 3180"/>
                  <a:gd name="T36" fmla="*/ 0 w 1859"/>
                  <a:gd name="T37" fmla="*/ 0 h 3180"/>
                  <a:gd name="T38" fmla="*/ 0 w 1859"/>
                  <a:gd name="T39" fmla="*/ 0 h 3180"/>
                  <a:gd name="T40" fmla="*/ 0 w 1859"/>
                  <a:gd name="T41" fmla="*/ 0 h 3180"/>
                  <a:gd name="T42" fmla="*/ 0 w 1859"/>
                  <a:gd name="T43" fmla="*/ 0 h 3180"/>
                  <a:gd name="T44" fmla="*/ 0 w 1859"/>
                  <a:gd name="T45" fmla="*/ 0 h 3180"/>
                  <a:gd name="T46" fmla="*/ 0 w 1859"/>
                  <a:gd name="T47" fmla="*/ 0 h 3180"/>
                  <a:gd name="T48" fmla="*/ 0 w 1859"/>
                  <a:gd name="T49" fmla="*/ 0 h 3180"/>
                  <a:gd name="T50" fmla="*/ 0 w 1859"/>
                  <a:gd name="T51" fmla="*/ 0 h 3180"/>
                  <a:gd name="T52" fmla="*/ 0 w 1859"/>
                  <a:gd name="T53" fmla="*/ 0 h 3180"/>
                  <a:gd name="T54" fmla="*/ 0 w 1859"/>
                  <a:gd name="T55" fmla="*/ 0 h 3180"/>
                  <a:gd name="T56" fmla="*/ 0 w 1859"/>
                  <a:gd name="T57" fmla="*/ 0 h 3180"/>
                  <a:gd name="T58" fmla="*/ 0 w 1859"/>
                  <a:gd name="T59" fmla="*/ 0 h 3180"/>
                  <a:gd name="T60" fmla="*/ 0 w 1859"/>
                  <a:gd name="T61" fmla="*/ 0 h 3180"/>
                  <a:gd name="T62" fmla="*/ 0 w 1859"/>
                  <a:gd name="T63" fmla="*/ 0 h 3180"/>
                  <a:gd name="T64" fmla="*/ 0 w 1859"/>
                  <a:gd name="T65" fmla="*/ 0 h 3180"/>
                  <a:gd name="T66" fmla="*/ 0 w 1859"/>
                  <a:gd name="T67" fmla="*/ 0 h 3180"/>
                  <a:gd name="T68" fmla="*/ 0 w 1859"/>
                  <a:gd name="T69" fmla="*/ 0 h 3180"/>
                  <a:gd name="T70" fmla="*/ 0 w 1859"/>
                  <a:gd name="T71" fmla="*/ 0 h 3180"/>
                  <a:gd name="T72" fmla="*/ 0 w 1859"/>
                  <a:gd name="T73" fmla="*/ 0 h 3180"/>
                  <a:gd name="T74" fmla="*/ 0 w 1859"/>
                  <a:gd name="T75" fmla="*/ 0 h 3180"/>
                  <a:gd name="T76" fmla="*/ 0 w 1859"/>
                  <a:gd name="T77" fmla="*/ 0 h 3180"/>
                  <a:gd name="T78" fmla="*/ 0 w 1859"/>
                  <a:gd name="T79" fmla="*/ 0 h 3180"/>
                  <a:gd name="T80" fmla="*/ 0 w 1859"/>
                  <a:gd name="T81" fmla="*/ 0 h 3180"/>
                  <a:gd name="T82" fmla="*/ 0 w 1859"/>
                  <a:gd name="T83" fmla="*/ 0 h 3180"/>
                  <a:gd name="T84" fmla="*/ 0 w 1859"/>
                  <a:gd name="T85" fmla="*/ 0 h 3180"/>
                  <a:gd name="T86" fmla="*/ 0 w 1859"/>
                  <a:gd name="T87" fmla="*/ 0 h 3180"/>
                  <a:gd name="T88" fmla="*/ 0 w 1859"/>
                  <a:gd name="T89" fmla="*/ 0 h 3180"/>
                  <a:gd name="T90" fmla="*/ 0 w 1859"/>
                  <a:gd name="T91" fmla="*/ 0 h 3180"/>
                  <a:gd name="T92" fmla="*/ 0 w 1859"/>
                  <a:gd name="T93" fmla="*/ 0 h 3180"/>
                  <a:gd name="T94" fmla="*/ 0 w 1859"/>
                  <a:gd name="T95" fmla="*/ 0 h 3180"/>
                  <a:gd name="T96" fmla="*/ 0 w 1859"/>
                  <a:gd name="T97" fmla="*/ 0 h 3180"/>
                  <a:gd name="T98" fmla="*/ 0 w 1859"/>
                  <a:gd name="T99" fmla="*/ 0 h 3180"/>
                  <a:gd name="T100" fmla="*/ 0 w 1859"/>
                  <a:gd name="T101" fmla="*/ 0 h 3180"/>
                  <a:gd name="T102" fmla="*/ 0 w 1859"/>
                  <a:gd name="T103" fmla="*/ 0 h 3180"/>
                  <a:gd name="T104" fmla="*/ 0 w 1859"/>
                  <a:gd name="T105" fmla="*/ 0 h 3180"/>
                  <a:gd name="T106" fmla="*/ 0 w 1859"/>
                  <a:gd name="T107" fmla="*/ 0 h 3180"/>
                  <a:gd name="T108" fmla="*/ 0 w 1859"/>
                  <a:gd name="T109" fmla="*/ 0 h 3180"/>
                  <a:gd name="T110" fmla="*/ 0 w 1859"/>
                  <a:gd name="T111" fmla="*/ 0 h 3180"/>
                  <a:gd name="T112" fmla="*/ 0 w 1859"/>
                  <a:gd name="T113" fmla="*/ 0 h 31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9"/>
                  <a:gd name="T172" fmla="*/ 0 h 3180"/>
                  <a:gd name="T173" fmla="*/ 1859 w 1859"/>
                  <a:gd name="T174" fmla="*/ 3180 h 31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9" h="3180">
                    <a:moveTo>
                      <a:pt x="120" y="106"/>
                    </a:moveTo>
                    <a:lnTo>
                      <a:pt x="118" y="117"/>
                    </a:lnTo>
                    <a:lnTo>
                      <a:pt x="118" y="130"/>
                    </a:lnTo>
                    <a:lnTo>
                      <a:pt x="118" y="143"/>
                    </a:lnTo>
                    <a:lnTo>
                      <a:pt x="121" y="155"/>
                    </a:lnTo>
                    <a:lnTo>
                      <a:pt x="124" y="167"/>
                    </a:lnTo>
                    <a:lnTo>
                      <a:pt x="127" y="180"/>
                    </a:lnTo>
                    <a:lnTo>
                      <a:pt x="132" y="191"/>
                    </a:lnTo>
                    <a:lnTo>
                      <a:pt x="140" y="203"/>
                    </a:lnTo>
                    <a:lnTo>
                      <a:pt x="136" y="217"/>
                    </a:lnTo>
                    <a:lnTo>
                      <a:pt x="138" y="231"/>
                    </a:lnTo>
                    <a:lnTo>
                      <a:pt x="140" y="245"/>
                    </a:lnTo>
                    <a:lnTo>
                      <a:pt x="146" y="260"/>
                    </a:lnTo>
                    <a:lnTo>
                      <a:pt x="152" y="273"/>
                    </a:lnTo>
                    <a:lnTo>
                      <a:pt x="158" y="287"/>
                    </a:lnTo>
                    <a:lnTo>
                      <a:pt x="160" y="302"/>
                    </a:lnTo>
                    <a:lnTo>
                      <a:pt x="162" y="318"/>
                    </a:lnTo>
                    <a:lnTo>
                      <a:pt x="169" y="326"/>
                    </a:lnTo>
                    <a:lnTo>
                      <a:pt x="177" y="337"/>
                    </a:lnTo>
                    <a:lnTo>
                      <a:pt x="181" y="349"/>
                    </a:lnTo>
                    <a:lnTo>
                      <a:pt x="186" y="360"/>
                    </a:lnTo>
                    <a:lnTo>
                      <a:pt x="187" y="372"/>
                    </a:lnTo>
                    <a:lnTo>
                      <a:pt x="191" y="384"/>
                    </a:lnTo>
                    <a:lnTo>
                      <a:pt x="194" y="397"/>
                    </a:lnTo>
                    <a:lnTo>
                      <a:pt x="199" y="410"/>
                    </a:lnTo>
                    <a:lnTo>
                      <a:pt x="204" y="429"/>
                    </a:lnTo>
                    <a:lnTo>
                      <a:pt x="210" y="451"/>
                    </a:lnTo>
                    <a:lnTo>
                      <a:pt x="215" y="472"/>
                    </a:lnTo>
                    <a:lnTo>
                      <a:pt x="222" y="494"/>
                    </a:lnTo>
                    <a:lnTo>
                      <a:pt x="227" y="514"/>
                    </a:lnTo>
                    <a:lnTo>
                      <a:pt x="232" y="536"/>
                    </a:lnTo>
                    <a:lnTo>
                      <a:pt x="238" y="558"/>
                    </a:lnTo>
                    <a:lnTo>
                      <a:pt x="246" y="579"/>
                    </a:lnTo>
                    <a:lnTo>
                      <a:pt x="257" y="616"/>
                    </a:lnTo>
                    <a:lnTo>
                      <a:pt x="270" y="657"/>
                    </a:lnTo>
                    <a:lnTo>
                      <a:pt x="284" y="696"/>
                    </a:lnTo>
                    <a:lnTo>
                      <a:pt x="303" y="734"/>
                    </a:lnTo>
                    <a:lnTo>
                      <a:pt x="325" y="767"/>
                    </a:lnTo>
                    <a:lnTo>
                      <a:pt x="353" y="797"/>
                    </a:lnTo>
                    <a:lnTo>
                      <a:pt x="388" y="817"/>
                    </a:lnTo>
                    <a:lnTo>
                      <a:pt x="432" y="830"/>
                    </a:lnTo>
                    <a:lnTo>
                      <a:pt x="452" y="818"/>
                    </a:lnTo>
                    <a:lnTo>
                      <a:pt x="472" y="804"/>
                    </a:lnTo>
                    <a:lnTo>
                      <a:pt x="490" y="789"/>
                    </a:lnTo>
                    <a:lnTo>
                      <a:pt x="508" y="773"/>
                    </a:lnTo>
                    <a:lnTo>
                      <a:pt x="523" y="752"/>
                    </a:lnTo>
                    <a:lnTo>
                      <a:pt x="539" y="733"/>
                    </a:lnTo>
                    <a:lnTo>
                      <a:pt x="553" y="713"/>
                    </a:lnTo>
                    <a:lnTo>
                      <a:pt x="567" y="694"/>
                    </a:lnTo>
                    <a:lnTo>
                      <a:pt x="581" y="663"/>
                    </a:lnTo>
                    <a:lnTo>
                      <a:pt x="593" y="630"/>
                    </a:lnTo>
                    <a:lnTo>
                      <a:pt x="601" y="594"/>
                    </a:lnTo>
                    <a:lnTo>
                      <a:pt x="609" y="559"/>
                    </a:lnTo>
                    <a:lnTo>
                      <a:pt x="610" y="522"/>
                    </a:lnTo>
                    <a:lnTo>
                      <a:pt x="610" y="488"/>
                    </a:lnTo>
                    <a:lnTo>
                      <a:pt x="605" y="452"/>
                    </a:lnTo>
                    <a:lnTo>
                      <a:pt x="596" y="421"/>
                    </a:lnTo>
                    <a:lnTo>
                      <a:pt x="582" y="384"/>
                    </a:lnTo>
                    <a:lnTo>
                      <a:pt x="569" y="350"/>
                    </a:lnTo>
                    <a:lnTo>
                      <a:pt x="554" y="316"/>
                    </a:lnTo>
                    <a:lnTo>
                      <a:pt x="541" y="281"/>
                    </a:lnTo>
                    <a:lnTo>
                      <a:pt x="528" y="245"/>
                    </a:lnTo>
                    <a:lnTo>
                      <a:pt x="520" y="208"/>
                    </a:lnTo>
                    <a:lnTo>
                      <a:pt x="514" y="169"/>
                    </a:lnTo>
                    <a:lnTo>
                      <a:pt x="514" y="130"/>
                    </a:lnTo>
                    <a:lnTo>
                      <a:pt x="513" y="121"/>
                    </a:lnTo>
                    <a:lnTo>
                      <a:pt x="516" y="113"/>
                    </a:lnTo>
                    <a:lnTo>
                      <a:pt x="518" y="106"/>
                    </a:lnTo>
                    <a:lnTo>
                      <a:pt x="522" y="99"/>
                    </a:lnTo>
                    <a:lnTo>
                      <a:pt x="526" y="92"/>
                    </a:lnTo>
                    <a:lnTo>
                      <a:pt x="531" y="85"/>
                    </a:lnTo>
                    <a:lnTo>
                      <a:pt x="535" y="78"/>
                    </a:lnTo>
                    <a:lnTo>
                      <a:pt x="541" y="73"/>
                    </a:lnTo>
                    <a:lnTo>
                      <a:pt x="549" y="70"/>
                    </a:lnTo>
                    <a:lnTo>
                      <a:pt x="556" y="72"/>
                    </a:lnTo>
                    <a:lnTo>
                      <a:pt x="564" y="72"/>
                    </a:lnTo>
                    <a:lnTo>
                      <a:pt x="572" y="75"/>
                    </a:lnTo>
                    <a:lnTo>
                      <a:pt x="584" y="82"/>
                    </a:lnTo>
                    <a:lnTo>
                      <a:pt x="598" y="89"/>
                    </a:lnTo>
                    <a:lnTo>
                      <a:pt x="611" y="113"/>
                    </a:lnTo>
                    <a:lnTo>
                      <a:pt x="626" y="139"/>
                    </a:lnTo>
                    <a:lnTo>
                      <a:pt x="640" y="163"/>
                    </a:lnTo>
                    <a:lnTo>
                      <a:pt x="656" y="189"/>
                    </a:lnTo>
                    <a:lnTo>
                      <a:pt x="668" y="213"/>
                    </a:lnTo>
                    <a:lnTo>
                      <a:pt x="682" y="238"/>
                    </a:lnTo>
                    <a:lnTo>
                      <a:pt x="695" y="265"/>
                    </a:lnTo>
                    <a:lnTo>
                      <a:pt x="708" y="293"/>
                    </a:lnTo>
                    <a:lnTo>
                      <a:pt x="724" y="317"/>
                    </a:lnTo>
                    <a:lnTo>
                      <a:pt x="741" y="344"/>
                    </a:lnTo>
                    <a:lnTo>
                      <a:pt x="758" y="369"/>
                    </a:lnTo>
                    <a:lnTo>
                      <a:pt x="774" y="396"/>
                    </a:lnTo>
                    <a:lnTo>
                      <a:pt x="789" y="420"/>
                    </a:lnTo>
                    <a:lnTo>
                      <a:pt x="807" y="446"/>
                    </a:lnTo>
                    <a:lnTo>
                      <a:pt x="825" y="470"/>
                    </a:lnTo>
                    <a:lnTo>
                      <a:pt x="845" y="495"/>
                    </a:lnTo>
                    <a:lnTo>
                      <a:pt x="856" y="523"/>
                    </a:lnTo>
                    <a:lnTo>
                      <a:pt x="871" y="551"/>
                    </a:lnTo>
                    <a:lnTo>
                      <a:pt x="886" y="579"/>
                    </a:lnTo>
                    <a:lnTo>
                      <a:pt x="904" y="608"/>
                    </a:lnTo>
                    <a:lnTo>
                      <a:pt x="918" y="635"/>
                    </a:lnTo>
                    <a:lnTo>
                      <a:pt x="933" y="664"/>
                    </a:lnTo>
                    <a:lnTo>
                      <a:pt x="945" y="695"/>
                    </a:lnTo>
                    <a:lnTo>
                      <a:pt x="955" y="727"/>
                    </a:lnTo>
                    <a:lnTo>
                      <a:pt x="964" y="752"/>
                    </a:lnTo>
                    <a:lnTo>
                      <a:pt x="974" y="779"/>
                    </a:lnTo>
                    <a:lnTo>
                      <a:pt x="985" y="804"/>
                    </a:lnTo>
                    <a:lnTo>
                      <a:pt x="997" y="831"/>
                    </a:lnTo>
                    <a:lnTo>
                      <a:pt x="1008" y="855"/>
                    </a:lnTo>
                    <a:lnTo>
                      <a:pt x="1021" y="881"/>
                    </a:lnTo>
                    <a:lnTo>
                      <a:pt x="1035" y="906"/>
                    </a:lnTo>
                    <a:lnTo>
                      <a:pt x="1050" y="932"/>
                    </a:lnTo>
                    <a:lnTo>
                      <a:pt x="1061" y="935"/>
                    </a:lnTo>
                    <a:lnTo>
                      <a:pt x="1072" y="943"/>
                    </a:lnTo>
                    <a:lnTo>
                      <a:pt x="1084" y="948"/>
                    </a:lnTo>
                    <a:lnTo>
                      <a:pt x="1096" y="954"/>
                    </a:lnTo>
                    <a:lnTo>
                      <a:pt x="1108" y="958"/>
                    </a:lnTo>
                    <a:lnTo>
                      <a:pt x="1120" y="962"/>
                    </a:lnTo>
                    <a:lnTo>
                      <a:pt x="1134" y="962"/>
                    </a:lnTo>
                    <a:lnTo>
                      <a:pt x="1150" y="960"/>
                    </a:lnTo>
                    <a:lnTo>
                      <a:pt x="1183" y="932"/>
                    </a:lnTo>
                    <a:lnTo>
                      <a:pt x="1210" y="900"/>
                    </a:lnTo>
                    <a:lnTo>
                      <a:pt x="1230" y="862"/>
                    </a:lnTo>
                    <a:lnTo>
                      <a:pt x="1246" y="825"/>
                    </a:lnTo>
                    <a:lnTo>
                      <a:pt x="1260" y="784"/>
                    </a:lnTo>
                    <a:lnTo>
                      <a:pt x="1277" y="746"/>
                    </a:lnTo>
                    <a:lnTo>
                      <a:pt x="1295" y="708"/>
                    </a:lnTo>
                    <a:lnTo>
                      <a:pt x="1320" y="675"/>
                    </a:lnTo>
                    <a:lnTo>
                      <a:pt x="1331" y="644"/>
                    </a:lnTo>
                    <a:lnTo>
                      <a:pt x="1345" y="616"/>
                    </a:lnTo>
                    <a:lnTo>
                      <a:pt x="1359" y="587"/>
                    </a:lnTo>
                    <a:lnTo>
                      <a:pt x="1374" y="559"/>
                    </a:lnTo>
                    <a:lnTo>
                      <a:pt x="1387" y="530"/>
                    </a:lnTo>
                    <a:lnTo>
                      <a:pt x="1399" y="500"/>
                    </a:lnTo>
                    <a:lnTo>
                      <a:pt x="1409" y="470"/>
                    </a:lnTo>
                    <a:lnTo>
                      <a:pt x="1418" y="439"/>
                    </a:lnTo>
                    <a:lnTo>
                      <a:pt x="1439" y="396"/>
                    </a:lnTo>
                    <a:lnTo>
                      <a:pt x="1457" y="351"/>
                    </a:lnTo>
                    <a:lnTo>
                      <a:pt x="1469" y="306"/>
                    </a:lnTo>
                    <a:lnTo>
                      <a:pt x="1483" y="260"/>
                    </a:lnTo>
                    <a:lnTo>
                      <a:pt x="1495" y="213"/>
                    </a:lnTo>
                    <a:lnTo>
                      <a:pt x="1511" y="167"/>
                    </a:lnTo>
                    <a:lnTo>
                      <a:pt x="1530" y="122"/>
                    </a:lnTo>
                    <a:lnTo>
                      <a:pt x="1556" y="82"/>
                    </a:lnTo>
                    <a:lnTo>
                      <a:pt x="1565" y="79"/>
                    </a:lnTo>
                    <a:lnTo>
                      <a:pt x="1575" y="80"/>
                    </a:lnTo>
                    <a:lnTo>
                      <a:pt x="1585" y="80"/>
                    </a:lnTo>
                    <a:lnTo>
                      <a:pt x="1595" y="84"/>
                    </a:lnTo>
                    <a:lnTo>
                      <a:pt x="1604" y="85"/>
                    </a:lnTo>
                    <a:lnTo>
                      <a:pt x="1614" y="91"/>
                    </a:lnTo>
                    <a:lnTo>
                      <a:pt x="1625" y="94"/>
                    </a:lnTo>
                    <a:lnTo>
                      <a:pt x="1635" y="102"/>
                    </a:lnTo>
                    <a:lnTo>
                      <a:pt x="1639" y="129"/>
                    </a:lnTo>
                    <a:lnTo>
                      <a:pt x="1641" y="157"/>
                    </a:lnTo>
                    <a:lnTo>
                      <a:pt x="1641" y="183"/>
                    </a:lnTo>
                    <a:lnTo>
                      <a:pt x="1640" y="211"/>
                    </a:lnTo>
                    <a:lnTo>
                      <a:pt x="1635" y="238"/>
                    </a:lnTo>
                    <a:lnTo>
                      <a:pt x="1630" y="265"/>
                    </a:lnTo>
                    <a:lnTo>
                      <a:pt x="1621" y="290"/>
                    </a:lnTo>
                    <a:lnTo>
                      <a:pt x="1611" y="317"/>
                    </a:lnTo>
                    <a:lnTo>
                      <a:pt x="1611" y="325"/>
                    </a:lnTo>
                    <a:lnTo>
                      <a:pt x="1608" y="334"/>
                    </a:lnTo>
                    <a:lnTo>
                      <a:pt x="1603" y="341"/>
                    </a:lnTo>
                    <a:lnTo>
                      <a:pt x="1599" y="350"/>
                    </a:lnTo>
                    <a:lnTo>
                      <a:pt x="1593" y="358"/>
                    </a:lnTo>
                    <a:lnTo>
                      <a:pt x="1589" y="365"/>
                    </a:lnTo>
                    <a:lnTo>
                      <a:pt x="1586" y="373"/>
                    </a:lnTo>
                    <a:lnTo>
                      <a:pt x="1588" y="384"/>
                    </a:lnTo>
                    <a:lnTo>
                      <a:pt x="1578" y="388"/>
                    </a:lnTo>
                    <a:lnTo>
                      <a:pt x="1576" y="397"/>
                    </a:lnTo>
                    <a:lnTo>
                      <a:pt x="1575" y="406"/>
                    </a:lnTo>
                    <a:lnTo>
                      <a:pt x="1574" y="416"/>
                    </a:lnTo>
                    <a:lnTo>
                      <a:pt x="1552" y="453"/>
                    </a:lnTo>
                    <a:lnTo>
                      <a:pt x="1538" y="495"/>
                    </a:lnTo>
                    <a:lnTo>
                      <a:pt x="1528" y="537"/>
                    </a:lnTo>
                    <a:lnTo>
                      <a:pt x="1520" y="580"/>
                    </a:lnTo>
                    <a:lnTo>
                      <a:pt x="1511" y="622"/>
                    </a:lnTo>
                    <a:lnTo>
                      <a:pt x="1504" y="666"/>
                    </a:lnTo>
                    <a:lnTo>
                      <a:pt x="1492" y="706"/>
                    </a:lnTo>
                    <a:lnTo>
                      <a:pt x="1477" y="747"/>
                    </a:lnTo>
                    <a:lnTo>
                      <a:pt x="1467" y="770"/>
                    </a:lnTo>
                    <a:lnTo>
                      <a:pt x="1462" y="795"/>
                    </a:lnTo>
                    <a:lnTo>
                      <a:pt x="1459" y="821"/>
                    </a:lnTo>
                    <a:lnTo>
                      <a:pt x="1458" y="848"/>
                    </a:lnTo>
                    <a:lnTo>
                      <a:pt x="1455" y="873"/>
                    </a:lnTo>
                    <a:lnTo>
                      <a:pt x="1454" y="900"/>
                    </a:lnTo>
                    <a:lnTo>
                      <a:pt x="1449" y="925"/>
                    </a:lnTo>
                    <a:lnTo>
                      <a:pt x="1440" y="949"/>
                    </a:lnTo>
                    <a:lnTo>
                      <a:pt x="1430" y="954"/>
                    </a:lnTo>
                    <a:lnTo>
                      <a:pt x="1426" y="965"/>
                    </a:lnTo>
                    <a:lnTo>
                      <a:pt x="1425" y="974"/>
                    </a:lnTo>
                    <a:lnTo>
                      <a:pt x="1432" y="984"/>
                    </a:lnTo>
                    <a:lnTo>
                      <a:pt x="1425" y="1018"/>
                    </a:lnTo>
                    <a:lnTo>
                      <a:pt x="1413" y="1051"/>
                    </a:lnTo>
                    <a:lnTo>
                      <a:pt x="1398" y="1082"/>
                    </a:lnTo>
                    <a:lnTo>
                      <a:pt x="1383" y="1114"/>
                    </a:lnTo>
                    <a:lnTo>
                      <a:pt x="1367" y="1144"/>
                    </a:lnTo>
                    <a:lnTo>
                      <a:pt x="1357" y="1178"/>
                    </a:lnTo>
                    <a:lnTo>
                      <a:pt x="1351" y="1213"/>
                    </a:lnTo>
                    <a:lnTo>
                      <a:pt x="1356" y="1251"/>
                    </a:lnTo>
                    <a:lnTo>
                      <a:pt x="1356" y="1261"/>
                    </a:lnTo>
                    <a:lnTo>
                      <a:pt x="1359" y="1273"/>
                    </a:lnTo>
                    <a:lnTo>
                      <a:pt x="1362" y="1284"/>
                    </a:lnTo>
                    <a:lnTo>
                      <a:pt x="1366" y="1295"/>
                    </a:lnTo>
                    <a:lnTo>
                      <a:pt x="1370" y="1306"/>
                    </a:lnTo>
                    <a:lnTo>
                      <a:pt x="1376" y="1317"/>
                    </a:lnTo>
                    <a:lnTo>
                      <a:pt x="1381" y="1327"/>
                    </a:lnTo>
                    <a:lnTo>
                      <a:pt x="1388" y="1339"/>
                    </a:lnTo>
                    <a:lnTo>
                      <a:pt x="1387" y="1362"/>
                    </a:lnTo>
                    <a:lnTo>
                      <a:pt x="1393" y="1385"/>
                    </a:lnTo>
                    <a:lnTo>
                      <a:pt x="1401" y="1405"/>
                    </a:lnTo>
                    <a:lnTo>
                      <a:pt x="1412" y="1425"/>
                    </a:lnTo>
                    <a:lnTo>
                      <a:pt x="1421" y="1444"/>
                    </a:lnTo>
                    <a:lnTo>
                      <a:pt x="1430" y="1466"/>
                    </a:lnTo>
                    <a:lnTo>
                      <a:pt x="1435" y="1488"/>
                    </a:lnTo>
                    <a:lnTo>
                      <a:pt x="1437" y="1513"/>
                    </a:lnTo>
                    <a:lnTo>
                      <a:pt x="1450" y="1536"/>
                    </a:lnTo>
                    <a:lnTo>
                      <a:pt x="1458" y="1563"/>
                    </a:lnTo>
                    <a:lnTo>
                      <a:pt x="1460" y="1591"/>
                    </a:lnTo>
                    <a:lnTo>
                      <a:pt x="1460" y="1620"/>
                    </a:lnTo>
                    <a:lnTo>
                      <a:pt x="1458" y="1648"/>
                    </a:lnTo>
                    <a:lnTo>
                      <a:pt x="1458" y="1677"/>
                    </a:lnTo>
                    <a:lnTo>
                      <a:pt x="1460" y="1705"/>
                    </a:lnTo>
                    <a:lnTo>
                      <a:pt x="1468" y="1733"/>
                    </a:lnTo>
                    <a:lnTo>
                      <a:pt x="1474" y="1760"/>
                    </a:lnTo>
                    <a:lnTo>
                      <a:pt x="1486" y="1788"/>
                    </a:lnTo>
                    <a:lnTo>
                      <a:pt x="1500" y="1812"/>
                    </a:lnTo>
                    <a:lnTo>
                      <a:pt x="1518" y="1837"/>
                    </a:lnTo>
                    <a:lnTo>
                      <a:pt x="1533" y="1860"/>
                    </a:lnTo>
                    <a:lnTo>
                      <a:pt x="1551" y="1886"/>
                    </a:lnTo>
                    <a:lnTo>
                      <a:pt x="1565" y="1910"/>
                    </a:lnTo>
                    <a:lnTo>
                      <a:pt x="1579" y="1938"/>
                    </a:lnTo>
                    <a:lnTo>
                      <a:pt x="1586" y="1960"/>
                    </a:lnTo>
                    <a:lnTo>
                      <a:pt x="1598" y="1983"/>
                    </a:lnTo>
                    <a:lnTo>
                      <a:pt x="1609" y="2004"/>
                    </a:lnTo>
                    <a:lnTo>
                      <a:pt x="1623" y="2026"/>
                    </a:lnTo>
                    <a:lnTo>
                      <a:pt x="1635" y="2047"/>
                    </a:lnTo>
                    <a:lnTo>
                      <a:pt x="1646" y="2069"/>
                    </a:lnTo>
                    <a:lnTo>
                      <a:pt x="1655" y="2092"/>
                    </a:lnTo>
                    <a:lnTo>
                      <a:pt x="1663" y="2116"/>
                    </a:lnTo>
                    <a:lnTo>
                      <a:pt x="1677" y="2142"/>
                    </a:lnTo>
                    <a:lnTo>
                      <a:pt x="1687" y="2171"/>
                    </a:lnTo>
                    <a:lnTo>
                      <a:pt x="1695" y="2200"/>
                    </a:lnTo>
                    <a:lnTo>
                      <a:pt x="1701" y="2231"/>
                    </a:lnTo>
                    <a:lnTo>
                      <a:pt x="1706" y="2260"/>
                    </a:lnTo>
                    <a:lnTo>
                      <a:pt x="1715" y="2290"/>
                    </a:lnTo>
                    <a:lnTo>
                      <a:pt x="1725" y="2318"/>
                    </a:lnTo>
                    <a:lnTo>
                      <a:pt x="1740" y="2346"/>
                    </a:lnTo>
                    <a:lnTo>
                      <a:pt x="1746" y="2415"/>
                    </a:lnTo>
                    <a:lnTo>
                      <a:pt x="1761" y="2481"/>
                    </a:lnTo>
                    <a:lnTo>
                      <a:pt x="1780" y="2545"/>
                    </a:lnTo>
                    <a:lnTo>
                      <a:pt x="1804" y="2610"/>
                    </a:lnTo>
                    <a:lnTo>
                      <a:pt x="1826" y="2673"/>
                    </a:lnTo>
                    <a:lnTo>
                      <a:pt x="1845" y="2740"/>
                    </a:lnTo>
                    <a:lnTo>
                      <a:pt x="1856" y="2807"/>
                    </a:lnTo>
                    <a:lnTo>
                      <a:pt x="1859" y="2878"/>
                    </a:lnTo>
                    <a:lnTo>
                      <a:pt x="1855" y="2888"/>
                    </a:lnTo>
                    <a:lnTo>
                      <a:pt x="1854" y="2900"/>
                    </a:lnTo>
                    <a:lnTo>
                      <a:pt x="1850" y="2910"/>
                    </a:lnTo>
                    <a:lnTo>
                      <a:pt x="1849" y="2922"/>
                    </a:lnTo>
                    <a:lnTo>
                      <a:pt x="1844" y="2932"/>
                    </a:lnTo>
                    <a:lnTo>
                      <a:pt x="1840" y="2942"/>
                    </a:lnTo>
                    <a:lnTo>
                      <a:pt x="1835" y="2952"/>
                    </a:lnTo>
                    <a:lnTo>
                      <a:pt x="1828" y="2962"/>
                    </a:lnTo>
                    <a:lnTo>
                      <a:pt x="1816" y="2967"/>
                    </a:lnTo>
                    <a:lnTo>
                      <a:pt x="1804" y="2972"/>
                    </a:lnTo>
                    <a:lnTo>
                      <a:pt x="1793" y="2976"/>
                    </a:lnTo>
                    <a:lnTo>
                      <a:pt x="1781" y="2981"/>
                    </a:lnTo>
                    <a:lnTo>
                      <a:pt x="1768" y="2984"/>
                    </a:lnTo>
                    <a:lnTo>
                      <a:pt x="1756" y="2988"/>
                    </a:lnTo>
                    <a:lnTo>
                      <a:pt x="1743" y="2989"/>
                    </a:lnTo>
                    <a:lnTo>
                      <a:pt x="1730" y="2990"/>
                    </a:lnTo>
                    <a:lnTo>
                      <a:pt x="1715" y="2983"/>
                    </a:lnTo>
                    <a:lnTo>
                      <a:pt x="1701" y="2974"/>
                    </a:lnTo>
                    <a:lnTo>
                      <a:pt x="1687" y="2963"/>
                    </a:lnTo>
                    <a:lnTo>
                      <a:pt x="1674" y="2955"/>
                    </a:lnTo>
                    <a:lnTo>
                      <a:pt x="1660" y="2943"/>
                    </a:lnTo>
                    <a:lnTo>
                      <a:pt x="1646" y="2934"/>
                    </a:lnTo>
                    <a:lnTo>
                      <a:pt x="1632" y="2927"/>
                    </a:lnTo>
                    <a:lnTo>
                      <a:pt x="1618" y="2923"/>
                    </a:lnTo>
                    <a:lnTo>
                      <a:pt x="1595" y="2905"/>
                    </a:lnTo>
                    <a:lnTo>
                      <a:pt x="1572" y="2891"/>
                    </a:lnTo>
                    <a:lnTo>
                      <a:pt x="1548" y="2877"/>
                    </a:lnTo>
                    <a:lnTo>
                      <a:pt x="1525" y="2864"/>
                    </a:lnTo>
                    <a:lnTo>
                      <a:pt x="1501" y="2850"/>
                    </a:lnTo>
                    <a:lnTo>
                      <a:pt x="1478" y="2836"/>
                    </a:lnTo>
                    <a:lnTo>
                      <a:pt x="1455" y="2820"/>
                    </a:lnTo>
                    <a:lnTo>
                      <a:pt x="1435" y="2802"/>
                    </a:lnTo>
                    <a:lnTo>
                      <a:pt x="1404" y="2768"/>
                    </a:lnTo>
                    <a:lnTo>
                      <a:pt x="1373" y="2736"/>
                    </a:lnTo>
                    <a:lnTo>
                      <a:pt x="1338" y="2705"/>
                    </a:lnTo>
                    <a:lnTo>
                      <a:pt x="1303" y="2680"/>
                    </a:lnTo>
                    <a:lnTo>
                      <a:pt x="1264" y="2657"/>
                    </a:lnTo>
                    <a:lnTo>
                      <a:pt x="1224" y="2639"/>
                    </a:lnTo>
                    <a:lnTo>
                      <a:pt x="1182" y="2626"/>
                    </a:lnTo>
                    <a:lnTo>
                      <a:pt x="1137" y="2620"/>
                    </a:lnTo>
                    <a:lnTo>
                      <a:pt x="1110" y="2615"/>
                    </a:lnTo>
                    <a:lnTo>
                      <a:pt x="1084" y="2614"/>
                    </a:lnTo>
                    <a:lnTo>
                      <a:pt x="1057" y="2612"/>
                    </a:lnTo>
                    <a:lnTo>
                      <a:pt x="1031" y="2612"/>
                    </a:lnTo>
                    <a:lnTo>
                      <a:pt x="1005" y="2611"/>
                    </a:lnTo>
                    <a:lnTo>
                      <a:pt x="979" y="2609"/>
                    </a:lnTo>
                    <a:lnTo>
                      <a:pt x="954" y="2603"/>
                    </a:lnTo>
                    <a:lnTo>
                      <a:pt x="931" y="2595"/>
                    </a:lnTo>
                    <a:lnTo>
                      <a:pt x="896" y="2583"/>
                    </a:lnTo>
                    <a:lnTo>
                      <a:pt x="865" y="2569"/>
                    </a:lnTo>
                    <a:lnTo>
                      <a:pt x="830" y="2555"/>
                    </a:lnTo>
                    <a:lnTo>
                      <a:pt x="798" y="2542"/>
                    </a:lnTo>
                    <a:lnTo>
                      <a:pt x="764" y="2530"/>
                    </a:lnTo>
                    <a:lnTo>
                      <a:pt x="730" y="2522"/>
                    </a:lnTo>
                    <a:lnTo>
                      <a:pt x="694" y="2518"/>
                    </a:lnTo>
                    <a:lnTo>
                      <a:pt x="657" y="2523"/>
                    </a:lnTo>
                    <a:lnTo>
                      <a:pt x="649" y="2523"/>
                    </a:lnTo>
                    <a:lnTo>
                      <a:pt x="643" y="2528"/>
                    </a:lnTo>
                    <a:lnTo>
                      <a:pt x="638" y="2533"/>
                    </a:lnTo>
                    <a:lnTo>
                      <a:pt x="633" y="2540"/>
                    </a:lnTo>
                    <a:lnTo>
                      <a:pt x="626" y="2545"/>
                    </a:lnTo>
                    <a:lnTo>
                      <a:pt x="620" y="2549"/>
                    </a:lnTo>
                    <a:lnTo>
                      <a:pt x="612" y="2551"/>
                    </a:lnTo>
                    <a:lnTo>
                      <a:pt x="605" y="2551"/>
                    </a:lnTo>
                    <a:lnTo>
                      <a:pt x="597" y="2563"/>
                    </a:lnTo>
                    <a:lnTo>
                      <a:pt x="590" y="2577"/>
                    </a:lnTo>
                    <a:lnTo>
                      <a:pt x="582" y="2589"/>
                    </a:lnTo>
                    <a:lnTo>
                      <a:pt x="576" y="2603"/>
                    </a:lnTo>
                    <a:lnTo>
                      <a:pt x="567" y="2616"/>
                    </a:lnTo>
                    <a:lnTo>
                      <a:pt x="559" y="2629"/>
                    </a:lnTo>
                    <a:lnTo>
                      <a:pt x="549" y="2640"/>
                    </a:lnTo>
                    <a:lnTo>
                      <a:pt x="539" y="2653"/>
                    </a:lnTo>
                    <a:lnTo>
                      <a:pt x="518" y="2701"/>
                    </a:lnTo>
                    <a:lnTo>
                      <a:pt x="503" y="2754"/>
                    </a:lnTo>
                    <a:lnTo>
                      <a:pt x="490" y="2807"/>
                    </a:lnTo>
                    <a:lnTo>
                      <a:pt x="480" y="2860"/>
                    </a:lnTo>
                    <a:lnTo>
                      <a:pt x="469" y="2913"/>
                    </a:lnTo>
                    <a:lnTo>
                      <a:pt x="456" y="2966"/>
                    </a:lnTo>
                    <a:lnTo>
                      <a:pt x="441" y="3018"/>
                    </a:lnTo>
                    <a:lnTo>
                      <a:pt x="421" y="3069"/>
                    </a:lnTo>
                    <a:lnTo>
                      <a:pt x="414" y="3084"/>
                    </a:lnTo>
                    <a:lnTo>
                      <a:pt x="407" y="3102"/>
                    </a:lnTo>
                    <a:lnTo>
                      <a:pt x="399" y="3119"/>
                    </a:lnTo>
                    <a:lnTo>
                      <a:pt x="390" y="3137"/>
                    </a:lnTo>
                    <a:lnTo>
                      <a:pt x="378" y="3151"/>
                    </a:lnTo>
                    <a:lnTo>
                      <a:pt x="367" y="3163"/>
                    </a:lnTo>
                    <a:lnTo>
                      <a:pt x="351" y="3173"/>
                    </a:lnTo>
                    <a:lnTo>
                      <a:pt x="336" y="3180"/>
                    </a:lnTo>
                    <a:lnTo>
                      <a:pt x="326" y="3179"/>
                    </a:lnTo>
                    <a:lnTo>
                      <a:pt x="317" y="3177"/>
                    </a:lnTo>
                    <a:lnTo>
                      <a:pt x="308" y="3175"/>
                    </a:lnTo>
                    <a:lnTo>
                      <a:pt x="301" y="3172"/>
                    </a:lnTo>
                    <a:lnTo>
                      <a:pt x="293" y="3167"/>
                    </a:lnTo>
                    <a:lnTo>
                      <a:pt x="288" y="3163"/>
                    </a:lnTo>
                    <a:lnTo>
                      <a:pt x="283" y="3154"/>
                    </a:lnTo>
                    <a:lnTo>
                      <a:pt x="281" y="3147"/>
                    </a:lnTo>
                    <a:lnTo>
                      <a:pt x="278" y="3134"/>
                    </a:lnTo>
                    <a:lnTo>
                      <a:pt x="278" y="3123"/>
                    </a:lnTo>
                    <a:lnTo>
                      <a:pt x="280" y="3111"/>
                    </a:lnTo>
                    <a:lnTo>
                      <a:pt x="284" y="3101"/>
                    </a:lnTo>
                    <a:lnTo>
                      <a:pt x="288" y="3089"/>
                    </a:lnTo>
                    <a:lnTo>
                      <a:pt x="293" y="3079"/>
                    </a:lnTo>
                    <a:lnTo>
                      <a:pt x="297" y="3069"/>
                    </a:lnTo>
                    <a:lnTo>
                      <a:pt x="302" y="3059"/>
                    </a:lnTo>
                    <a:lnTo>
                      <a:pt x="317" y="3028"/>
                    </a:lnTo>
                    <a:lnTo>
                      <a:pt x="329" y="2998"/>
                    </a:lnTo>
                    <a:lnTo>
                      <a:pt x="337" y="2965"/>
                    </a:lnTo>
                    <a:lnTo>
                      <a:pt x="345" y="2933"/>
                    </a:lnTo>
                    <a:lnTo>
                      <a:pt x="349" y="2899"/>
                    </a:lnTo>
                    <a:lnTo>
                      <a:pt x="353" y="2864"/>
                    </a:lnTo>
                    <a:lnTo>
                      <a:pt x="357" y="2830"/>
                    </a:lnTo>
                    <a:lnTo>
                      <a:pt x="362" y="2797"/>
                    </a:lnTo>
                    <a:lnTo>
                      <a:pt x="365" y="2787"/>
                    </a:lnTo>
                    <a:lnTo>
                      <a:pt x="368" y="2778"/>
                    </a:lnTo>
                    <a:lnTo>
                      <a:pt x="369" y="2768"/>
                    </a:lnTo>
                    <a:lnTo>
                      <a:pt x="371" y="2759"/>
                    </a:lnTo>
                    <a:lnTo>
                      <a:pt x="371" y="2748"/>
                    </a:lnTo>
                    <a:lnTo>
                      <a:pt x="372" y="2738"/>
                    </a:lnTo>
                    <a:lnTo>
                      <a:pt x="373" y="2728"/>
                    </a:lnTo>
                    <a:lnTo>
                      <a:pt x="377" y="2720"/>
                    </a:lnTo>
                    <a:lnTo>
                      <a:pt x="385" y="2692"/>
                    </a:lnTo>
                    <a:lnTo>
                      <a:pt x="390" y="2665"/>
                    </a:lnTo>
                    <a:lnTo>
                      <a:pt x="393" y="2637"/>
                    </a:lnTo>
                    <a:lnTo>
                      <a:pt x="395" y="2609"/>
                    </a:lnTo>
                    <a:lnTo>
                      <a:pt x="392" y="2579"/>
                    </a:lnTo>
                    <a:lnTo>
                      <a:pt x="390" y="2550"/>
                    </a:lnTo>
                    <a:lnTo>
                      <a:pt x="386" y="2522"/>
                    </a:lnTo>
                    <a:lnTo>
                      <a:pt x="382" y="2495"/>
                    </a:lnTo>
                    <a:lnTo>
                      <a:pt x="381" y="2268"/>
                    </a:lnTo>
                    <a:lnTo>
                      <a:pt x="365" y="2218"/>
                    </a:lnTo>
                    <a:lnTo>
                      <a:pt x="355" y="2170"/>
                    </a:lnTo>
                    <a:lnTo>
                      <a:pt x="348" y="2120"/>
                    </a:lnTo>
                    <a:lnTo>
                      <a:pt x="341" y="2072"/>
                    </a:lnTo>
                    <a:lnTo>
                      <a:pt x="334" y="2022"/>
                    </a:lnTo>
                    <a:lnTo>
                      <a:pt x="327" y="1972"/>
                    </a:lnTo>
                    <a:lnTo>
                      <a:pt x="318" y="1924"/>
                    </a:lnTo>
                    <a:lnTo>
                      <a:pt x="308" y="1877"/>
                    </a:lnTo>
                    <a:lnTo>
                      <a:pt x="297" y="1843"/>
                    </a:lnTo>
                    <a:lnTo>
                      <a:pt x="288" y="1808"/>
                    </a:lnTo>
                    <a:lnTo>
                      <a:pt x="280" y="1774"/>
                    </a:lnTo>
                    <a:lnTo>
                      <a:pt x="275" y="1741"/>
                    </a:lnTo>
                    <a:lnTo>
                      <a:pt x="270" y="1705"/>
                    </a:lnTo>
                    <a:lnTo>
                      <a:pt x="269" y="1670"/>
                    </a:lnTo>
                    <a:lnTo>
                      <a:pt x="267" y="1633"/>
                    </a:lnTo>
                    <a:lnTo>
                      <a:pt x="269" y="1596"/>
                    </a:lnTo>
                    <a:lnTo>
                      <a:pt x="261" y="1566"/>
                    </a:lnTo>
                    <a:lnTo>
                      <a:pt x="257" y="1537"/>
                    </a:lnTo>
                    <a:lnTo>
                      <a:pt x="257" y="1508"/>
                    </a:lnTo>
                    <a:lnTo>
                      <a:pt x="259" y="1480"/>
                    </a:lnTo>
                    <a:lnTo>
                      <a:pt x="257" y="1451"/>
                    </a:lnTo>
                    <a:lnTo>
                      <a:pt x="256" y="1423"/>
                    </a:lnTo>
                    <a:lnTo>
                      <a:pt x="250" y="1395"/>
                    </a:lnTo>
                    <a:lnTo>
                      <a:pt x="241" y="1369"/>
                    </a:lnTo>
                    <a:lnTo>
                      <a:pt x="228" y="1323"/>
                    </a:lnTo>
                    <a:lnTo>
                      <a:pt x="215" y="1278"/>
                    </a:lnTo>
                    <a:lnTo>
                      <a:pt x="201" y="1233"/>
                    </a:lnTo>
                    <a:lnTo>
                      <a:pt x="187" y="1189"/>
                    </a:lnTo>
                    <a:lnTo>
                      <a:pt x="172" y="1143"/>
                    </a:lnTo>
                    <a:lnTo>
                      <a:pt x="158" y="1098"/>
                    </a:lnTo>
                    <a:lnTo>
                      <a:pt x="145" y="1052"/>
                    </a:lnTo>
                    <a:lnTo>
                      <a:pt x="135" y="1008"/>
                    </a:lnTo>
                    <a:lnTo>
                      <a:pt x="124" y="982"/>
                    </a:lnTo>
                    <a:lnTo>
                      <a:pt x="113" y="958"/>
                    </a:lnTo>
                    <a:lnTo>
                      <a:pt x="103" y="934"/>
                    </a:lnTo>
                    <a:lnTo>
                      <a:pt x="96" y="910"/>
                    </a:lnTo>
                    <a:lnTo>
                      <a:pt x="87" y="883"/>
                    </a:lnTo>
                    <a:lnTo>
                      <a:pt x="79" y="859"/>
                    </a:lnTo>
                    <a:lnTo>
                      <a:pt x="71" y="832"/>
                    </a:lnTo>
                    <a:lnTo>
                      <a:pt x="65" y="808"/>
                    </a:lnTo>
                    <a:lnTo>
                      <a:pt x="54" y="785"/>
                    </a:lnTo>
                    <a:lnTo>
                      <a:pt x="47" y="762"/>
                    </a:lnTo>
                    <a:lnTo>
                      <a:pt x="42" y="738"/>
                    </a:lnTo>
                    <a:lnTo>
                      <a:pt x="40" y="714"/>
                    </a:lnTo>
                    <a:lnTo>
                      <a:pt x="36" y="689"/>
                    </a:lnTo>
                    <a:lnTo>
                      <a:pt x="33" y="666"/>
                    </a:lnTo>
                    <a:lnTo>
                      <a:pt x="28" y="642"/>
                    </a:lnTo>
                    <a:lnTo>
                      <a:pt x="22" y="619"/>
                    </a:lnTo>
                    <a:lnTo>
                      <a:pt x="17" y="559"/>
                    </a:lnTo>
                    <a:lnTo>
                      <a:pt x="13" y="502"/>
                    </a:lnTo>
                    <a:lnTo>
                      <a:pt x="8" y="444"/>
                    </a:lnTo>
                    <a:lnTo>
                      <a:pt x="4" y="388"/>
                    </a:lnTo>
                    <a:lnTo>
                      <a:pt x="0" y="331"/>
                    </a:lnTo>
                    <a:lnTo>
                      <a:pt x="0" y="275"/>
                    </a:lnTo>
                    <a:lnTo>
                      <a:pt x="4" y="219"/>
                    </a:lnTo>
                    <a:lnTo>
                      <a:pt x="13" y="163"/>
                    </a:lnTo>
                    <a:lnTo>
                      <a:pt x="14" y="139"/>
                    </a:lnTo>
                    <a:lnTo>
                      <a:pt x="13" y="116"/>
                    </a:lnTo>
                    <a:lnTo>
                      <a:pt x="9" y="92"/>
                    </a:lnTo>
                    <a:lnTo>
                      <a:pt x="6" y="69"/>
                    </a:lnTo>
                    <a:lnTo>
                      <a:pt x="6" y="46"/>
                    </a:lnTo>
                    <a:lnTo>
                      <a:pt x="13" y="27"/>
                    </a:lnTo>
                    <a:lnTo>
                      <a:pt x="27" y="12"/>
                    </a:lnTo>
                    <a:lnTo>
                      <a:pt x="54" y="0"/>
                    </a:lnTo>
                    <a:lnTo>
                      <a:pt x="65" y="8"/>
                    </a:lnTo>
                    <a:lnTo>
                      <a:pt x="78" y="19"/>
                    </a:lnTo>
                    <a:lnTo>
                      <a:pt x="85" y="31"/>
                    </a:lnTo>
                    <a:lnTo>
                      <a:pt x="94" y="46"/>
                    </a:lnTo>
                    <a:lnTo>
                      <a:pt x="99" y="60"/>
                    </a:lnTo>
                    <a:lnTo>
                      <a:pt x="107" y="75"/>
                    </a:lnTo>
                    <a:lnTo>
                      <a:pt x="112" y="91"/>
                    </a:lnTo>
                    <a:lnTo>
                      <a:pt x="120" y="106"/>
                    </a:lnTo>
                    <a:close/>
                  </a:path>
                </a:pathLst>
              </a:custGeom>
              <a:solidFill>
                <a:srgbClr val="E9BD80"/>
              </a:solidFill>
              <a:ln w="9525">
                <a:noFill/>
                <a:round/>
                <a:headEnd/>
                <a:tailEnd/>
              </a:ln>
            </p:spPr>
            <p:txBody>
              <a:bodyPr/>
              <a:lstStyle/>
              <a:p>
                <a:endParaRPr lang="en-US"/>
              </a:p>
            </p:txBody>
          </p:sp>
          <p:sp>
            <p:nvSpPr>
              <p:cNvPr id="36893" name="Freeform 1095"/>
              <p:cNvSpPr>
                <a:spLocks/>
              </p:cNvSpPr>
              <p:nvPr/>
            </p:nvSpPr>
            <p:spPr bwMode="auto">
              <a:xfrm>
                <a:off x="4658" y="2615"/>
                <a:ext cx="462" cy="786"/>
              </a:xfrm>
              <a:custGeom>
                <a:avLst/>
                <a:gdLst>
                  <a:gd name="T0" fmla="*/ 0 w 1850"/>
                  <a:gd name="T1" fmla="*/ 0 h 3144"/>
                  <a:gd name="T2" fmla="*/ 0 w 1850"/>
                  <a:gd name="T3" fmla="*/ 0 h 3144"/>
                  <a:gd name="T4" fmla="*/ 0 w 1850"/>
                  <a:gd name="T5" fmla="*/ 0 h 3144"/>
                  <a:gd name="T6" fmla="*/ 0 w 1850"/>
                  <a:gd name="T7" fmla="*/ 0 h 3144"/>
                  <a:gd name="T8" fmla="*/ 0 w 1850"/>
                  <a:gd name="T9" fmla="*/ 0 h 3144"/>
                  <a:gd name="T10" fmla="*/ 0 w 1850"/>
                  <a:gd name="T11" fmla="*/ 0 h 3144"/>
                  <a:gd name="T12" fmla="*/ 0 w 1850"/>
                  <a:gd name="T13" fmla="*/ 0 h 3144"/>
                  <a:gd name="T14" fmla="*/ 0 w 1850"/>
                  <a:gd name="T15" fmla="*/ 0 h 3144"/>
                  <a:gd name="T16" fmla="*/ 0 w 1850"/>
                  <a:gd name="T17" fmla="*/ 0 h 3144"/>
                  <a:gd name="T18" fmla="*/ 0 w 1850"/>
                  <a:gd name="T19" fmla="*/ 0 h 3144"/>
                  <a:gd name="T20" fmla="*/ 0 w 1850"/>
                  <a:gd name="T21" fmla="*/ 0 h 3144"/>
                  <a:gd name="T22" fmla="*/ 0 w 1850"/>
                  <a:gd name="T23" fmla="*/ 0 h 3144"/>
                  <a:gd name="T24" fmla="*/ 0 w 1850"/>
                  <a:gd name="T25" fmla="*/ 0 h 3144"/>
                  <a:gd name="T26" fmla="*/ 0 w 1850"/>
                  <a:gd name="T27" fmla="*/ 0 h 3144"/>
                  <a:gd name="T28" fmla="*/ 0 w 1850"/>
                  <a:gd name="T29" fmla="*/ 0 h 3144"/>
                  <a:gd name="T30" fmla="*/ 0 w 1850"/>
                  <a:gd name="T31" fmla="*/ 0 h 3144"/>
                  <a:gd name="T32" fmla="*/ 0 w 1850"/>
                  <a:gd name="T33" fmla="*/ 0 h 3144"/>
                  <a:gd name="T34" fmla="*/ 0 w 1850"/>
                  <a:gd name="T35" fmla="*/ 0 h 3144"/>
                  <a:gd name="T36" fmla="*/ 0 w 1850"/>
                  <a:gd name="T37" fmla="*/ 0 h 3144"/>
                  <a:gd name="T38" fmla="*/ 0 w 1850"/>
                  <a:gd name="T39" fmla="*/ 0 h 3144"/>
                  <a:gd name="T40" fmla="*/ 0 w 1850"/>
                  <a:gd name="T41" fmla="*/ 0 h 3144"/>
                  <a:gd name="T42" fmla="*/ 0 w 1850"/>
                  <a:gd name="T43" fmla="*/ 0 h 3144"/>
                  <a:gd name="T44" fmla="*/ 0 w 1850"/>
                  <a:gd name="T45" fmla="*/ 0 h 3144"/>
                  <a:gd name="T46" fmla="*/ 0 w 1850"/>
                  <a:gd name="T47" fmla="*/ 0 h 3144"/>
                  <a:gd name="T48" fmla="*/ 0 w 1850"/>
                  <a:gd name="T49" fmla="*/ 0 h 3144"/>
                  <a:gd name="T50" fmla="*/ 0 w 1850"/>
                  <a:gd name="T51" fmla="*/ 0 h 3144"/>
                  <a:gd name="T52" fmla="*/ 0 w 1850"/>
                  <a:gd name="T53" fmla="*/ 0 h 3144"/>
                  <a:gd name="T54" fmla="*/ 0 w 1850"/>
                  <a:gd name="T55" fmla="*/ 0 h 3144"/>
                  <a:gd name="T56" fmla="*/ 0 w 1850"/>
                  <a:gd name="T57" fmla="*/ 0 h 3144"/>
                  <a:gd name="T58" fmla="*/ 0 w 1850"/>
                  <a:gd name="T59" fmla="*/ 0 h 3144"/>
                  <a:gd name="T60" fmla="*/ 0 w 1850"/>
                  <a:gd name="T61" fmla="*/ 0 h 3144"/>
                  <a:gd name="T62" fmla="*/ 0 w 1850"/>
                  <a:gd name="T63" fmla="*/ 0 h 3144"/>
                  <a:gd name="T64" fmla="*/ 0 w 1850"/>
                  <a:gd name="T65" fmla="*/ 0 h 3144"/>
                  <a:gd name="T66" fmla="*/ 0 w 1850"/>
                  <a:gd name="T67" fmla="*/ 0 h 3144"/>
                  <a:gd name="T68" fmla="*/ 0 w 1850"/>
                  <a:gd name="T69" fmla="*/ 0 h 3144"/>
                  <a:gd name="T70" fmla="*/ 0 w 1850"/>
                  <a:gd name="T71" fmla="*/ 0 h 3144"/>
                  <a:gd name="T72" fmla="*/ 0 w 1850"/>
                  <a:gd name="T73" fmla="*/ 0 h 3144"/>
                  <a:gd name="T74" fmla="*/ 0 w 1850"/>
                  <a:gd name="T75" fmla="*/ 0 h 3144"/>
                  <a:gd name="T76" fmla="*/ 0 w 1850"/>
                  <a:gd name="T77" fmla="*/ 0 h 3144"/>
                  <a:gd name="T78" fmla="*/ 0 w 1850"/>
                  <a:gd name="T79" fmla="*/ 0 h 3144"/>
                  <a:gd name="T80" fmla="*/ 0 w 1850"/>
                  <a:gd name="T81" fmla="*/ 0 h 3144"/>
                  <a:gd name="T82" fmla="*/ 0 w 1850"/>
                  <a:gd name="T83" fmla="*/ 0 h 3144"/>
                  <a:gd name="T84" fmla="*/ 0 w 1850"/>
                  <a:gd name="T85" fmla="*/ 0 h 3144"/>
                  <a:gd name="T86" fmla="*/ 0 w 1850"/>
                  <a:gd name="T87" fmla="*/ 0 h 3144"/>
                  <a:gd name="T88" fmla="*/ 0 w 1850"/>
                  <a:gd name="T89" fmla="*/ 0 h 3144"/>
                  <a:gd name="T90" fmla="*/ 0 w 1850"/>
                  <a:gd name="T91" fmla="*/ 0 h 3144"/>
                  <a:gd name="T92" fmla="*/ 0 w 1850"/>
                  <a:gd name="T93" fmla="*/ 0 h 3144"/>
                  <a:gd name="T94" fmla="*/ 0 w 1850"/>
                  <a:gd name="T95" fmla="*/ 0 h 3144"/>
                  <a:gd name="T96" fmla="*/ 0 w 1850"/>
                  <a:gd name="T97" fmla="*/ 0 h 3144"/>
                  <a:gd name="T98" fmla="*/ 0 w 1850"/>
                  <a:gd name="T99" fmla="*/ 0 h 3144"/>
                  <a:gd name="T100" fmla="*/ 0 w 1850"/>
                  <a:gd name="T101" fmla="*/ 0 h 3144"/>
                  <a:gd name="T102" fmla="*/ 0 w 1850"/>
                  <a:gd name="T103" fmla="*/ 0 h 3144"/>
                  <a:gd name="T104" fmla="*/ 0 w 1850"/>
                  <a:gd name="T105" fmla="*/ 0 h 3144"/>
                  <a:gd name="T106" fmla="*/ 0 w 1850"/>
                  <a:gd name="T107" fmla="*/ 0 h 3144"/>
                  <a:gd name="T108" fmla="*/ 0 w 1850"/>
                  <a:gd name="T109" fmla="*/ 0 h 3144"/>
                  <a:gd name="T110" fmla="*/ 0 w 1850"/>
                  <a:gd name="T111" fmla="*/ 0 h 3144"/>
                  <a:gd name="T112" fmla="*/ 0 w 1850"/>
                  <a:gd name="T113" fmla="*/ 0 h 3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0"/>
                  <a:gd name="T172" fmla="*/ 0 h 3144"/>
                  <a:gd name="T173" fmla="*/ 1850 w 1850"/>
                  <a:gd name="T174" fmla="*/ 3144 h 3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0" h="3144">
                    <a:moveTo>
                      <a:pt x="119" y="104"/>
                    </a:moveTo>
                    <a:lnTo>
                      <a:pt x="117" y="115"/>
                    </a:lnTo>
                    <a:lnTo>
                      <a:pt x="117" y="128"/>
                    </a:lnTo>
                    <a:lnTo>
                      <a:pt x="119" y="141"/>
                    </a:lnTo>
                    <a:lnTo>
                      <a:pt x="121" y="154"/>
                    </a:lnTo>
                    <a:lnTo>
                      <a:pt x="124" y="165"/>
                    </a:lnTo>
                    <a:lnTo>
                      <a:pt x="128" y="178"/>
                    </a:lnTo>
                    <a:lnTo>
                      <a:pt x="133" y="189"/>
                    </a:lnTo>
                    <a:lnTo>
                      <a:pt x="140" y="201"/>
                    </a:lnTo>
                    <a:lnTo>
                      <a:pt x="137" y="215"/>
                    </a:lnTo>
                    <a:lnTo>
                      <a:pt x="138" y="229"/>
                    </a:lnTo>
                    <a:lnTo>
                      <a:pt x="140" y="243"/>
                    </a:lnTo>
                    <a:lnTo>
                      <a:pt x="147" y="257"/>
                    </a:lnTo>
                    <a:lnTo>
                      <a:pt x="152" y="269"/>
                    </a:lnTo>
                    <a:lnTo>
                      <a:pt x="157" y="283"/>
                    </a:lnTo>
                    <a:lnTo>
                      <a:pt x="159" y="299"/>
                    </a:lnTo>
                    <a:lnTo>
                      <a:pt x="161" y="315"/>
                    </a:lnTo>
                    <a:lnTo>
                      <a:pt x="168" y="323"/>
                    </a:lnTo>
                    <a:lnTo>
                      <a:pt x="176" y="334"/>
                    </a:lnTo>
                    <a:lnTo>
                      <a:pt x="180" y="344"/>
                    </a:lnTo>
                    <a:lnTo>
                      <a:pt x="185" y="357"/>
                    </a:lnTo>
                    <a:lnTo>
                      <a:pt x="187" y="369"/>
                    </a:lnTo>
                    <a:lnTo>
                      <a:pt x="190" y="381"/>
                    </a:lnTo>
                    <a:lnTo>
                      <a:pt x="193" y="393"/>
                    </a:lnTo>
                    <a:lnTo>
                      <a:pt x="198" y="405"/>
                    </a:lnTo>
                    <a:lnTo>
                      <a:pt x="204" y="425"/>
                    </a:lnTo>
                    <a:lnTo>
                      <a:pt x="210" y="446"/>
                    </a:lnTo>
                    <a:lnTo>
                      <a:pt x="216" y="467"/>
                    </a:lnTo>
                    <a:lnTo>
                      <a:pt x="222" y="488"/>
                    </a:lnTo>
                    <a:lnTo>
                      <a:pt x="226" y="509"/>
                    </a:lnTo>
                    <a:lnTo>
                      <a:pt x="232" y="530"/>
                    </a:lnTo>
                    <a:lnTo>
                      <a:pt x="238" y="551"/>
                    </a:lnTo>
                    <a:lnTo>
                      <a:pt x="246" y="572"/>
                    </a:lnTo>
                    <a:lnTo>
                      <a:pt x="258" y="609"/>
                    </a:lnTo>
                    <a:lnTo>
                      <a:pt x="270" y="648"/>
                    </a:lnTo>
                    <a:lnTo>
                      <a:pt x="284" y="688"/>
                    </a:lnTo>
                    <a:lnTo>
                      <a:pt x="303" y="726"/>
                    </a:lnTo>
                    <a:lnTo>
                      <a:pt x="325" y="759"/>
                    </a:lnTo>
                    <a:lnTo>
                      <a:pt x="353" y="788"/>
                    </a:lnTo>
                    <a:lnTo>
                      <a:pt x="389" y="809"/>
                    </a:lnTo>
                    <a:lnTo>
                      <a:pt x="432" y="820"/>
                    </a:lnTo>
                    <a:lnTo>
                      <a:pt x="452" y="809"/>
                    </a:lnTo>
                    <a:lnTo>
                      <a:pt x="473" y="795"/>
                    </a:lnTo>
                    <a:lnTo>
                      <a:pt x="491" y="780"/>
                    </a:lnTo>
                    <a:lnTo>
                      <a:pt x="508" y="763"/>
                    </a:lnTo>
                    <a:lnTo>
                      <a:pt x="524" y="744"/>
                    </a:lnTo>
                    <a:lnTo>
                      <a:pt x="539" y="725"/>
                    </a:lnTo>
                    <a:lnTo>
                      <a:pt x="553" y="704"/>
                    </a:lnTo>
                    <a:lnTo>
                      <a:pt x="567" y="685"/>
                    </a:lnTo>
                    <a:lnTo>
                      <a:pt x="581" y="655"/>
                    </a:lnTo>
                    <a:lnTo>
                      <a:pt x="595" y="623"/>
                    </a:lnTo>
                    <a:lnTo>
                      <a:pt x="606" y="589"/>
                    </a:lnTo>
                    <a:lnTo>
                      <a:pt x="615" y="554"/>
                    </a:lnTo>
                    <a:lnTo>
                      <a:pt x="619" y="519"/>
                    </a:lnTo>
                    <a:lnTo>
                      <a:pt x="620" y="484"/>
                    </a:lnTo>
                    <a:lnTo>
                      <a:pt x="615" y="450"/>
                    </a:lnTo>
                    <a:lnTo>
                      <a:pt x="608" y="419"/>
                    </a:lnTo>
                    <a:lnTo>
                      <a:pt x="594" y="384"/>
                    </a:lnTo>
                    <a:lnTo>
                      <a:pt x="581" y="349"/>
                    </a:lnTo>
                    <a:lnTo>
                      <a:pt x="567" y="315"/>
                    </a:lnTo>
                    <a:lnTo>
                      <a:pt x="554" y="281"/>
                    </a:lnTo>
                    <a:lnTo>
                      <a:pt x="541" y="245"/>
                    </a:lnTo>
                    <a:lnTo>
                      <a:pt x="533" y="210"/>
                    </a:lnTo>
                    <a:lnTo>
                      <a:pt x="526" y="170"/>
                    </a:lnTo>
                    <a:lnTo>
                      <a:pt x="527" y="132"/>
                    </a:lnTo>
                    <a:lnTo>
                      <a:pt x="526" y="123"/>
                    </a:lnTo>
                    <a:lnTo>
                      <a:pt x="527" y="115"/>
                    </a:lnTo>
                    <a:lnTo>
                      <a:pt x="530" y="108"/>
                    </a:lnTo>
                    <a:lnTo>
                      <a:pt x="534" y="101"/>
                    </a:lnTo>
                    <a:lnTo>
                      <a:pt x="543" y="89"/>
                    </a:lnTo>
                    <a:lnTo>
                      <a:pt x="553" y="76"/>
                    </a:lnTo>
                    <a:lnTo>
                      <a:pt x="561" y="73"/>
                    </a:lnTo>
                    <a:lnTo>
                      <a:pt x="568" y="75"/>
                    </a:lnTo>
                    <a:lnTo>
                      <a:pt x="576" y="75"/>
                    </a:lnTo>
                    <a:lnTo>
                      <a:pt x="583" y="78"/>
                    </a:lnTo>
                    <a:lnTo>
                      <a:pt x="590" y="81"/>
                    </a:lnTo>
                    <a:lnTo>
                      <a:pt x="597" y="85"/>
                    </a:lnTo>
                    <a:lnTo>
                      <a:pt x="604" y="87"/>
                    </a:lnTo>
                    <a:lnTo>
                      <a:pt x="611" y="91"/>
                    </a:lnTo>
                    <a:lnTo>
                      <a:pt x="624" y="115"/>
                    </a:lnTo>
                    <a:lnTo>
                      <a:pt x="637" y="141"/>
                    </a:lnTo>
                    <a:lnTo>
                      <a:pt x="650" y="165"/>
                    </a:lnTo>
                    <a:lnTo>
                      <a:pt x="662" y="189"/>
                    </a:lnTo>
                    <a:lnTo>
                      <a:pt x="674" y="212"/>
                    </a:lnTo>
                    <a:lnTo>
                      <a:pt x="685" y="236"/>
                    </a:lnTo>
                    <a:lnTo>
                      <a:pt x="697" y="262"/>
                    </a:lnTo>
                    <a:lnTo>
                      <a:pt x="708" y="288"/>
                    </a:lnTo>
                    <a:lnTo>
                      <a:pt x="725" y="313"/>
                    </a:lnTo>
                    <a:lnTo>
                      <a:pt x="741" y="338"/>
                    </a:lnTo>
                    <a:lnTo>
                      <a:pt x="758" y="363"/>
                    </a:lnTo>
                    <a:lnTo>
                      <a:pt x="774" y="390"/>
                    </a:lnTo>
                    <a:lnTo>
                      <a:pt x="791" y="414"/>
                    </a:lnTo>
                    <a:lnTo>
                      <a:pt x="808" y="440"/>
                    </a:lnTo>
                    <a:lnTo>
                      <a:pt x="825" y="464"/>
                    </a:lnTo>
                    <a:lnTo>
                      <a:pt x="846" y="489"/>
                    </a:lnTo>
                    <a:lnTo>
                      <a:pt x="856" y="517"/>
                    </a:lnTo>
                    <a:lnTo>
                      <a:pt x="871" y="545"/>
                    </a:lnTo>
                    <a:lnTo>
                      <a:pt x="886" y="573"/>
                    </a:lnTo>
                    <a:lnTo>
                      <a:pt x="904" y="601"/>
                    </a:lnTo>
                    <a:lnTo>
                      <a:pt x="920" y="628"/>
                    </a:lnTo>
                    <a:lnTo>
                      <a:pt x="935" y="657"/>
                    </a:lnTo>
                    <a:lnTo>
                      <a:pt x="946" y="687"/>
                    </a:lnTo>
                    <a:lnTo>
                      <a:pt x="956" y="718"/>
                    </a:lnTo>
                    <a:lnTo>
                      <a:pt x="964" y="744"/>
                    </a:lnTo>
                    <a:lnTo>
                      <a:pt x="974" y="769"/>
                    </a:lnTo>
                    <a:lnTo>
                      <a:pt x="986" y="795"/>
                    </a:lnTo>
                    <a:lnTo>
                      <a:pt x="997" y="822"/>
                    </a:lnTo>
                    <a:lnTo>
                      <a:pt x="1009" y="846"/>
                    </a:lnTo>
                    <a:lnTo>
                      <a:pt x="1023" y="871"/>
                    </a:lnTo>
                    <a:lnTo>
                      <a:pt x="1035" y="897"/>
                    </a:lnTo>
                    <a:lnTo>
                      <a:pt x="1051" y="922"/>
                    </a:lnTo>
                    <a:lnTo>
                      <a:pt x="1062" y="926"/>
                    </a:lnTo>
                    <a:lnTo>
                      <a:pt x="1074" y="932"/>
                    </a:lnTo>
                    <a:lnTo>
                      <a:pt x="1085" y="939"/>
                    </a:lnTo>
                    <a:lnTo>
                      <a:pt x="1097" y="945"/>
                    </a:lnTo>
                    <a:lnTo>
                      <a:pt x="1108" y="947"/>
                    </a:lnTo>
                    <a:lnTo>
                      <a:pt x="1122" y="951"/>
                    </a:lnTo>
                    <a:lnTo>
                      <a:pt x="1136" y="951"/>
                    </a:lnTo>
                    <a:lnTo>
                      <a:pt x="1151" y="949"/>
                    </a:lnTo>
                    <a:lnTo>
                      <a:pt x="1184" y="921"/>
                    </a:lnTo>
                    <a:lnTo>
                      <a:pt x="1211" y="888"/>
                    </a:lnTo>
                    <a:lnTo>
                      <a:pt x="1230" y="850"/>
                    </a:lnTo>
                    <a:lnTo>
                      <a:pt x="1247" y="810"/>
                    </a:lnTo>
                    <a:lnTo>
                      <a:pt x="1259" y="768"/>
                    </a:lnTo>
                    <a:lnTo>
                      <a:pt x="1276" y="729"/>
                    </a:lnTo>
                    <a:lnTo>
                      <a:pt x="1294" y="690"/>
                    </a:lnTo>
                    <a:lnTo>
                      <a:pt x="1319" y="657"/>
                    </a:lnTo>
                    <a:lnTo>
                      <a:pt x="1330" y="627"/>
                    </a:lnTo>
                    <a:lnTo>
                      <a:pt x="1344" y="599"/>
                    </a:lnTo>
                    <a:lnTo>
                      <a:pt x="1358" y="571"/>
                    </a:lnTo>
                    <a:lnTo>
                      <a:pt x="1372" y="544"/>
                    </a:lnTo>
                    <a:lnTo>
                      <a:pt x="1384" y="515"/>
                    </a:lnTo>
                    <a:lnTo>
                      <a:pt x="1397" y="487"/>
                    </a:lnTo>
                    <a:lnTo>
                      <a:pt x="1407" y="456"/>
                    </a:lnTo>
                    <a:lnTo>
                      <a:pt x="1416" y="426"/>
                    </a:lnTo>
                    <a:lnTo>
                      <a:pt x="1436" y="384"/>
                    </a:lnTo>
                    <a:lnTo>
                      <a:pt x="1454" y="339"/>
                    </a:lnTo>
                    <a:lnTo>
                      <a:pt x="1468" y="292"/>
                    </a:lnTo>
                    <a:lnTo>
                      <a:pt x="1482" y="246"/>
                    </a:lnTo>
                    <a:lnTo>
                      <a:pt x="1495" y="198"/>
                    </a:lnTo>
                    <a:lnTo>
                      <a:pt x="1512" y="152"/>
                    </a:lnTo>
                    <a:lnTo>
                      <a:pt x="1531" y="108"/>
                    </a:lnTo>
                    <a:lnTo>
                      <a:pt x="1556" y="68"/>
                    </a:lnTo>
                    <a:lnTo>
                      <a:pt x="1565" y="67"/>
                    </a:lnTo>
                    <a:lnTo>
                      <a:pt x="1574" y="68"/>
                    </a:lnTo>
                    <a:lnTo>
                      <a:pt x="1583" y="71"/>
                    </a:lnTo>
                    <a:lnTo>
                      <a:pt x="1592" y="77"/>
                    </a:lnTo>
                    <a:lnTo>
                      <a:pt x="1599" y="81"/>
                    </a:lnTo>
                    <a:lnTo>
                      <a:pt x="1608" y="87"/>
                    </a:lnTo>
                    <a:lnTo>
                      <a:pt x="1616" y="94"/>
                    </a:lnTo>
                    <a:lnTo>
                      <a:pt x="1626" y="101"/>
                    </a:lnTo>
                    <a:lnTo>
                      <a:pt x="1630" y="128"/>
                    </a:lnTo>
                    <a:lnTo>
                      <a:pt x="1633" y="156"/>
                    </a:lnTo>
                    <a:lnTo>
                      <a:pt x="1633" y="183"/>
                    </a:lnTo>
                    <a:lnTo>
                      <a:pt x="1631" y="212"/>
                    </a:lnTo>
                    <a:lnTo>
                      <a:pt x="1626" y="239"/>
                    </a:lnTo>
                    <a:lnTo>
                      <a:pt x="1619" y="266"/>
                    </a:lnTo>
                    <a:lnTo>
                      <a:pt x="1610" y="291"/>
                    </a:lnTo>
                    <a:lnTo>
                      <a:pt x="1599" y="316"/>
                    </a:lnTo>
                    <a:lnTo>
                      <a:pt x="1598" y="325"/>
                    </a:lnTo>
                    <a:lnTo>
                      <a:pt x="1596" y="334"/>
                    </a:lnTo>
                    <a:lnTo>
                      <a:pt x="1589" y="341"/>
                    </a:lnTo>
                    <a:lnTo>
                      <a:pt x="1584" y="348"/>
                    </a:lnTo>
                    <a:lnTo>
                      <a:pt x="1578" y="355"/>
                    </a:lnTo>
                    <a:lnTo>
                      <a:pt x="1573" y="362"/>
                    </a:lnTo>
                    <a:lnTo>
                      <a:pt x="1569" y="370"/>
                    </a:lnTo>
                    <a:lnTo>
                      <a:pt x="1570" y="380"/>
                    </a:lnTo>
                    <a:lnTo>
                      <a:pt x="1560" y="384"/>
                    </a:lnTo>
                    <a:lnTo>
                      <a:pt x="1559" y="393"/>
                    </a:lnTo>
                    <a:lnTo>
                      <a:pt x="1559" y="402"/>
                    </a:lnTo>
                    <a:lnTo>
                      <a:pt x="1556" y="412"/>
                    </a:lnTo>
                    <a:lnTo>
                      <a:pt x="1534" y="449"/>
                    </a:lnTo>
                    <a:lnTo>
                      <a:pt x="1520" y="489"/>
                    </a:lnTo>
                    <a:lnTo>
                      <a:pt x="1510" y="530"/>
                    </a:lnTo>
                    <a:lnTo>
                      <a:pt x="1503" y="573"/>
                    </a:lnTo>
                    <a:lnTo>
                      <a:pt x="1494" y="615"/>
                    </a:lnTo>
                    <a:lnTo>
                      <a:pt x="1486" y="657"/>
                    </a:lnTo>
                    <a:lnTo>
                      <a:pt x="1475" y="698"/>
                    </a:lnTo>
                    <a:lnTo>
                      <a:pt x="1459" y="739"/>
                    </a:lnTo>
                    <a:lnTo>
                      <a:pt x="1449" y="760"/>
                    </a:lnTo>
                    <a:lnTo>
                      <a:pt x="1444" y="786"/>
                    </a:lnTo>
                    <a:lnTo>
                      <a:pt x="1440" y="811"/>
                    </a:lnTo>
                    <a:lnTo>
                      <a:pt x="1440" y="838"/>
                    </a:lnTo>
                    <a:lnTo>
                      <a:pt x="1438" y="864"/>
                    </a:lnTo>
                    <a:lnTo>
                      <a:pt x="1436" y="890"/>
                    </a:lnTo>
                    <a:lnTo>
                      <a:pt x="1431" y="914"/>
                    </a:lnTo>
                    <a:lnTo>
                      <a:pt x="1422" y="939"/>
                    </a:lnTo>
                    <a:lnTo>
                      <a:pt x="1412" y="944"/>
                    </a:lnTo>
                    <a:lnTo>
                      <a:pt x="1408" y="954"/>
                    </a:lnTo>
                    <a:lnTo>
                      <a:pt x="1407" y="963"/>
                    </a:lnTo>
                    <a:lnTo>
                      <a:pt x="1414" y="973"/>
                    </a:lnTo>
                    <a:lnTo>
                      <a:pt x="1406" y="1006"/>
                    </a:lnTo>
                    <a:lnTo>
                      <a:pt x="1394" y="1039"/>
                    </a:lnTo>
                    <a:lnTo>
                      <a:pt x="1379" y="1070"/>
                    </a:lnTo>
                    <a:lnTo>
                      <a:pt x="1364" y="1101"/>
                    </a:lnTo>
                    <a:lnTo>
                      <a:pt x="1349" y="1132"/>
                    </a:lnTo>
                    <a:lnTo>
                      <a:pt x="1338" y="1164"/>
                    </a:lnTo>
                    <a:lnTo>
                      <a:pt x="1333" y="1198"/>
                    </a:lnTo>
                    <a:lnTo>
                      <a:pt x="1338" y="1236"/>
                    </a:lnTo>
                    <a:lnTo>
                      <a:pt x="1338" y="1246"/>
                    </a:lnTo>
                    <a:lnTo>
                      <a:pt x="1341" y="1258"/>
                    </a:lnTo>
                    <a:lnTo>
                      <a:pt x="1345" y="1269"/>
                    </a:lnTo>
                    <a:lnTo>
                      <a:pt x="1349" y="1281"/>
                    </a:lnTo>
                    <a:lnTo>
                      <a:pt x="1352" y="1291"/>
                    </a:lnTo>
                    <a:lnTo>
                      <a:pt x="1359" y="1301"/>
                    </a:lnTo>
                    <a:lnTo>
                      <a:pt x="1364" y="1311"/>
                    </a:lnTo>
                    <a:lnTo>
                      <a:pt x="1370" y="1323"/>
                    </a:lnTo>
                    <a:lnTo>
                      <a:pt x="1369" y="1346"/>
                    </a:lnTo>
                    <a:lnTo>
                      <a:pt x="1374" y="1369"/>
                    </a:lnTo>
                    <a:lnTo>
                      <a:pt x="1382" y="1389"/>
                    </a:lnTo>
                    <a:lnTo>
                      <a:pt x="1393" y="1409"/>
                    </a:lnTo>
                    <a:lnTo>
                      <a:pt x="1402" y="1428"/>
                    </a:lnTo>
                    <a:lnTo>
                      <a:pt x="1412" y="1449"/>
                    </a:lnTo>
                    <a:lnTo>
                      <a:pt x="1417" y="1470"/>
                    </a:lnTo>
                    <a:lnTo>
                      <a:pt x="1420" y="1496"/>
                    </a:lnTo>
                    <a:lnTo>
                      <a:pt x="1433" y="1519"/>
                    </a:lnTo>
                    <a:lnTo>
                      <a:pt x="1440" y="1545"/>
                    </a:lnTo>
                    <a:lnTo>
                      <a:pt x="1443" y="1572"/>
                    </a:lnTo>
                    <a:lnTo>
                      <a:pt x="1443" y="1601"/>
                    </a:lnTo>
                    <a:lnTo>
                      <a:pt x="1440" y="1629"/>
                    </a:lnTo>
                    <a:lnTo>
                      <a:pt x="1440" y="1659"/>
                    </a:lnTo>
                    <a:lnTo>
                      <a:pt x="1443" y="1685"/>
                    </a:lnTo>
                    <a:lnTo>
                      <a:pt x="1450" y="1713"/>
                    </a:lnTo>
                    <a:lnTo>
                      <a:pt x="1457" y="1740"/>
                    </a:lnTo>
                    <a:lnTo>
                      <a:pt x="1468" y="1767"/>
                    </a:lnTo>
                    <a:lnTo>
                      <a:pt x="1482" y="1791"/>
                    </a:lnTo>
                    <a:lnTo>
                      <a:pt x="1500" y="1816"/>
                    </a:lnTo>
                    <a:lnTo>
                      <a:pt x="1515" y="1841"/>
                    </a:lnTo>
                    <a:lnTo>
                      <a:pt x="1533" y="1865"/>
                    </a:lnTo>
                    <a:lnTo>
                      <a:pt x="1547" y="1889"/>
                    </a:lnTo>
                    <a:lnTo>
                      <a:pt x="1561" y="1917"/>
                    </a:lnTo>
                    <a:lnTo>
                      <a:pt x="1569" y="1939"/>
                    </a:lnTo>
                    <a:lnTo>
                      <a:pt x="1580" y="1960"/>
                    </a:lnTo>
                    <a:lnTo>
                      <a:pt x="1592" y="1982"/>
                    </a:lnTo>
                    <a:lnTo>
                      <a:pt x="1606" y="2004"/>
                    </a:lnTo>
                    <a:lnTo>
                      <a:pt x="1617" y="2024"/>
                    </a:lnTo>
                    <a:lnTo>
                      <a:pt x="1629" y="2046"/>
                    </a:lnTo>
                    <a:lnTo>
                      <a:pt x="1638" y="2068"/>
                    </a:lnTo>
                    <a:lnTo>
                      <a:pt x="1645" y="2093"/>
                    </a:lnTo>
                    <a:lnTo>
                      <a:pt x="1659" y="2118"/>
                    </a:lnTo>
                    <a:lnTo>
                      <a:pt x="1671" y="2146"/>
                    </a:lnTo>
                    <a:lnTo>
                      <a:pt x="1678" y="2175"/>
                    </a:lnTo>
                    <a:lnTo>
                      <a:pt x="1685" y="2206"/>
                    </a:lnTo>
                    <a:lnTo>
                      <a:pt x="1690" y="2235"/>
                    </a:lnTo>
                    <a:lnTo>
                      <a:pt x="1697" y="2264"/>
                    </a:lnTo>
                    <a:lnTo>
                      <a:pt x="1708" y="2292"/>
                    </a:lnTo>
                    <a:lnTo>
                      <a:pt x="1723" y="2320"/>
                    </a:lnTo>
                    <a:lnTo>
                      <a:pt x="1728" y="2388"/>
                    </a:lnTo>
                    <a:lnTo>
                      <a:pt x="1743" y="2453"/>
                    </a:lnTo>
                    <a:lnTo>
                      <a:pt x="1765" y="2516"/>
                    </a:lnTo>
                    <a:lnTo>
                      <a:pt x="1790" y="2580"/>
                    </a:lnTo>
                    <a:lnTo>
                      <a:pt x="1813" y="2642"/>
                    </a:lnTo>
                    <a:lnTo>
                      <a:pt x="1834" y="2707"/>
                    </a:lnTo>
                    <a:lnTo>
                      <a:pt x="1846" y="2773"/>
                    </a:lnTo>
                    <a:lnTo>
                      <a:pt x="1850" y="2845"/>
                    </a:lnTo>
                    <a:lnTo>
                      <a:pt x="1846" y="2855"/>
                    </a:lnTo>
                    <a:lnTo>
                      <a:pt x="1846" y="2865"/>
                    </a:lnTo>
                    <a:lnTo>
                      <a:pt x="1845" y="2875"/>
                    </a:lnTo>
                    <a:lnTo>
                      <a:pt x="1845" y="2887"/>
                    </a:lnTo>
                    <a:lnTo>
                      <a:pt x="1843" y="2897"/>
                    </a:lnTo>
                    <a:lnTo>
                      <a:pt x="1840" y="2908"/>
                    </a:lnTo>
                    <a:lnTo>
                      <a:pt x="1835" y="2918"/>
                    </a:lnTo>
                    <a:lnTo>
                      <a:pt x="1830" y="2929"/>
                    </a:lnTo>
                    <a:lnTo>
                      <a:pt x="1817" y="2934"/>
                    </a:lnTo>
                    <a:lnTo>
                      <a:pt x="1806" y="2939"/>
                    </a:lnTo>
                    <a:lnTo>
                      <a:pt x="1794" y="2942"/>
                    </a:lnTo>
                    <a:lnTo>
                      <a:pt x="1783" y="2948"/>
                    </a:lnTo>
                    <a:lnTo>
                      <a:pt x="1770" y="2950"/>
                    </a:lnTo>
                    <a:lnTo>
                      <a:pt x="1757" y="2954"/>
                    </a:lnTo>
                    <a:lnTo>
                      <a:pt x="1745" y="2955"/>
                    </a:lnTo>
                    <a:lnTo>
                      <a:pt x="1732" y="2956"/>
                    </a:lnTo>
                    <a:lnTo>
                      <a:pt x="1717" y="2949"/>
                    </a:lnTo>
                    <a:lnTo>
                      <a:pt x="1703" y="2940"/>
                    </a:lnTo>
                    <a:lnTo>
                      <a:pt x="1689" y="2930"/>
                    </a:lnTo>
                    <a:lnTo>
                      <a:pt x="1676" y="2921"/>
                    </a:lnTo>
                    <a:lnTo>
                      <a:pt x="1662" y="2909"/>
                    </a:lnTo>
                    <a:lnTo>
                      <a:pt x="1648" y="2901"/>
                    </a:lnTo>
                    <a:lnTo>
                      <a:pt x="1634" y="2893"/>
                    </a:lnTo>
                    <a:lnTo>
                      <a:pt x="1620" y="2889"/>
                    </a:lnTo>
                    <a:lnTo>
                      <a:pt x="1597" y="2873"/>
                    </a:lnTo>
                    <a:lnTo>
                      <a:pt x="1574" y="2859"/>
                    </a:lnTo>
                    <a:lnTo>
                      <a:pt x="1550" y="2845"/>
                    </a:lnTo>
                    <a:lnTo>
                      <a:pt x="1527" y="2832"/>
                    </a:lnTo>
                    <a:lnTo>
                      <a:pt x="1503" y="2818"/>
                    </a:lnTo>
                    <a:lnTo>
                      <a:pt x="1480" y="2804"/>
                    </a:lnTo>
                    <a:lnTo>
                      <a:pt x="1457" y="2787"/>
                    </a:lnTo>
                    <a:lnTo>
                      <a:pt x="1436" y="2769"/>
                    </a:lnTo>
                    <a:lnTo>
                      <a:pt x="1406" y="2735"/>
                    </a:lnTo>
                    <a:lnTo>
                      <a:pt x="1374" y="2703"/>
                    </a:lnTo>
                    <a:lnTo>
                      <a:pt x="1340" y="2674"/>
                    </a:lnTo>
                    <a:lnTo>
                      <a:pt x="1304" y="2649"/>
                    </a:lnTo>
                    <a:lnTo>
                      <a:pt x="1266" y="2626"/>
                    </a:lnTo>
                    <a:lnTo>
                      <a:pt x="1225" y="2609"/>
                    </a:lnTo>
                    <a:lnTo>
                      <a:pt x="1183" y="2596"/>
                    </a:lnTo>
                    <a:lnTo>
                      <a:pt x="1139" y="2590"/>
                    </a:lnTo>
                    <a:lnTo>
                      <a:pt x="1112" y="2585"/>
                    </a:lnTo>
                    <a:lnTo>
                      <a:pt x="1085" y="2584"/>
                    </a:lnTo>
                    <a:lnTo>
                      <a:pt x="1058" y="2582"/>
                    </a:lnTo>
                    <a:lnTo>
                      <a:pt x="1033" y="2582"/>
                    </a:lnTo>
                    <a:lnTo>
                      <a:pt x="1006" y="2581"/>
                    </a:lnTo>
                    <a:lnTo>
                      <a:pt x="981" y="2579"/>
                    </a:lnTo>
                    <a:lnTo>
                      <a:pt x="955" y="2574"/>
                    </a:lnTo>
                    <a:lnTo>
                      <a:pt x="932" y="2565"/>
                    </a:lnTo>
                    <a:lnTo>
                      <a:pt x="898" y="2553"/>
                    </a:lnTo>
                    <a:lnTo>
                      <a:pt x="865" y="2540"/>
                    </a:lnTo>
                    <a:lnTo>
                      <a:pt x="830" y="2525"/>
                    </a:lnTo>
                    <a:lnTo>
                      <a:pt x="799" y="2512"/>
                    </a:lnTo>
                    <a:lnTo>
                      <a:pt x="764" y="2501"/>
                    </a:lnTo>
                    <a:lnTo>
                      <a:pt x="731" y="2493"/>
                    </a:lnTo>
                    <a:lnTo>
                      <a:pt x="695" y="2490"/>
                    </a:lnTo>
                    <a:lnTo>
                      <a:pt x="659" y="2495"/>
                    </a:lnTo>
                    <a:lnTo>
                      <a:pt x="650" y="2495"/>
                    </a:lnTo>
                    <a:lnTo>
                      <a:pt x="643" y="2500"/>
                    </a:lnTo>
                    <a:lnTo>
                      <a:pt x="638" y="2505"/>
                    </a:lnTo>
                    <a:lnTo>
                      <a:pt x="633" y="2511"/>
                    </a:lnTo>
                    <a:lnTo>
                      <a:pt x="627" y="2515"/>
                    </a:lnTo>
                    <a:lnTo>
                      <a:pt x="620" y="2520"/>
                    </a:lnTo>
                    <a:lnTo>
                      <a:pt x="613" y="2521"/>
                    </a:lnTo>
                    <a:lnTo>
                      <a:pt x="605" y="2521"/>
                    </a:lnTo>
                    <a:lnTo>
                      <a:pt x="597" y="2533"/>
                    </a:lnTo>
                    <a:lnTo>
                      <a:pt x="590" y="2547"/>
                    </a:lnTo>
                    <a:lnTo>
                      <a:pt x="582" y="2560"/>
                    </a:lnTo>
                    <a:lnTo>
                      <a:pt x="576" y="2574"/>
                    </a:lnTo>
                    <a:lnTo>
                      <a:pt x="567" y="2586"/>
                    </a:lnTo>
                    <a:lnTo>
                      <a:pt x="559" y="2599"/>
                    </a:lnTo>
                    <a:lnTo>
                      <a:pt x="549" y="2610"/>
                    </a:lnTo>
                    <a:lnTo>
                      <a:pt x="539" y="2623"/>
                    </a:lnTo>
                    <a:lnTo>
                      <a:pt x="519" y="2671"/>
                    </a:lnTo>
                    <a:lnTo>
                      <a:pt x="503" y="2722"/>
                    </a:lnTo>
                    <a:lnTo>
                      <a:pt x="491" y="2775"/>
                    </a:lnTo>
                    <a:lnTo>
                      <a:pt x="480" y="2828"/>
                    </a:lnTo>
                    <a:lnTo>
                      <a:pt x="469" y="2880"/>
                    </a:lnTo>
                    <a:lnTo>
                      <a:pt x="456" y="2934"/>
                    </a:lnTo>
                    <a:lnTo>
                      <a:pt x="440" y="2984"/>
                    </a:lnTo>
                    <a:lnTo>
                      <a:pt x="420" y="3034"/>
                    </a:lnTo>
                    <a:lnTo>
                      <a:pt x="413" y="3049"/>
                    </a:lnTo>
                    <a:lnTo>
                      <a:pt x="406" y="3067"/>
                    </a:lnTo>
                    <a:lnTo>
                      <a:pt x="398" y="3084"/>
                    </a:lnTo>
                    <a:lnTo>
                      <a:pt x="390" y="3102"/>
                    </a:lnTo>
                    <a:lnTo>
                      <a:pt x="378" y="3116"/>
                    </a:lnTo>
                    <a:lnTo>
                      <a:pt x="367" y="3128"/>
                    </a:lnTo>
                    <a:lnTo>
                      <a:pt x="352" y="3137"/>
                    </a:lnTo>
                    <a:lnTo>
                      <a:pt x="336" y="3144"/>
                    </a:lnTo>
                    <a:lnTo>
                      <a:pt x="326" y="3142"/>
                    </a:lnTo>
                    <a:lnTo>
                      <a:pt x="319" y="3141"/>
                    </a:lnTo>
                    <a:lnTo>
                      <a:pt x="311" y="3137"/>
                    </a:lnTo>
                    <a:lnTo>
                      <a:pt x="306" y="3135"/>
                    </a:lnTo>
                    <a:lnTo>
                      <a:pt x="300" y="3130"/>
                    </a:lnTo>
                    <a:lnTo>
                      <a:pt x="296" y="3124"/>
                    </a:lnTo>
                    <a:lnTo>
                      <a:pt x="292" y="3116"/>
                    </a:lnTo>
                    <a:lnTo>
                      <a:pt x="291" y="3108"/>
                    </a:lnTo>
                    <a:lnTo>
                      <a:pt x="287" y="3096"/>
                    </a:lnTo>
                    <a:lnTo>
                      <a:pt x="287" y="3085"/>
                    </a:lnTo>
                    <a:lnTo>
                      <a:pt x="288" y="3074"/>
                    </a:lnTo>
                    <a:lnTo>
                      <a:pt x="292" y="3063"/>
                    </a:lnTo>
                    <a:lnTo>
                      <a:pt x="296" y="3052"/>
                    </a:lnTo>
                    <a:lnTo>
                      <a:pt x="301" y="3042"/>
                    </a:lnTo>
                    <a:lnTo>
                      <a:pt x="305" y="3032"/>
                    </a:lnTo>
                    <a:lnTo>
                      <a:pt x="310" y="3021"/>
                    </a:lnTo>
                    <a:lnTo>
                      <a:pt x="324" y="2991"/>
                    </a:lnTo>
                    <a:lnTo>
                      <a:pt x="335" y="2962"/>
                    </a:lnTo>
                    <a:lnTo>
                      <a:pt x="343" y="2930"/>
                    </a:lnTo>
                    <a:lnTo>
                      <a:pt x="349" y="2898"/>
                    </a:lnTo>
                    <a:lnTo>
                      <a:pt x="352" y="2864"/>
                    </a:lnTo>
                    <a:lnTo>
                      <a:pt x="354" y="2831"/>
                    </a:lnTo>
                    <a:lnTo>
                      <a:pt x="357" y="2797"/>
                    </a:lnTo>
                    <a:lnTo>
                      <a:pt x="362" y="2764"/>
                    </a:lnTo>
                    <a:lnTo>
                      <a:pt x="366" y="2755"/>
                    </a:lnTo>
                    <a:lnTo>
                      <a:pt x="368" y="2747"/>
                    </a:lnTo>
                    <a:lnTo>
                      <a:pt x="370" y="2736"/>
                    </a:lnTo>
                    <a:lnTo>
                      <a:pt x="371" y="2727"/>
                    </a:lnTo>
                    <a:lnTo>
                      <a:pt x="371" y="2717"/>
                    </a:lnTo>
                    <a:lnTo>
                      <a:pt x="372" y="2707"/>
                    </a:lnTo>
                    <a:lnTo>
                      <a:pt x="373" y="2697"/>
                    </a:lnTo>
                    <a:lnTo>
                      <a:pt x="377" y="2689"/>
                    </a:lnTo>
                    <a:lnTo>
                      <a:pt x="385" y="2661"/>
                    </a:lnTo>
                    <a:lnTo>
                      <a:pt x="390" y="2635"/>
                    </a:lnTo>
                    <a:lnTo>
                      <a:pt x="394" y="2607"/>
                    </a:lnTo>
                    <a:lnTo>
                      <a:pt x="395" y="2579"/>
                    </a:lnTo>
                    <a:lnTo>
                      <a:pt x="392" y="2549"/>
                    </a:lnTo>
                    <a:lnTo>
                      <a:pt x="390" y="2521"/>
                    </a:lnTo>
                    <a:lnTo>
                      <a:pt x="386" y="2493"/>
                    </a:lnTo>
                    <a:lnTo>
                      <a:pt x="382" y="2467"/>
                    </a:lnTo>
                    <a:lnTo>
                      <a:pt x="381" y="2241"/>
                    </a:lnTo>
                    <a:lnTo>
                      <a:pt x="366" y="2193"/>
                    </a:lnTo>
                    <a:lnTo>
                      <a:pt x="356" y="2145"/>
                    </a:lnTo>
                    <a:lnTo>
                      <a:pt x="348" y="2096"/>
                    </a:lnTo>
                    <a:lnTo>
                      <a:pt x="342" y="2048"/>
                    </a:lnTo>
                    <a:lnTo>
                      <a:pt x="334" y="1998"/>
                    </a:lnTo>
                    <a:lnTo>
                      <a:pt x="328" y="1950"/>
                    </a:lnTo>
                    <a:lnTo>
                      <a:pt x="319" y="1902"/>
                    </a:lnTo>
                    <a:lnTo>
                      <a:pt x="308" y="1855"/>
                    </a:lnTo>
                    <a:lnTo>
                      <a:pt x="296" y="1820"/>
                    </a:lnTo>
                    <a:lnTo>
                      <a:pt x="288" y="1787"/>
                    </a:lnTo>
                    <a:lnTo>
                      <a:pt x="279" y="1753"/>
                    </a:lnTo>
                    <a:lnTo>
                      <a:pt x="275" y="1720"/>
                    </a:lnTo>
                    <a:lnTo>
                      <a:pt x="270" y="1685"/>
                    </a:lnTo>
                    <a:lnTo>
                      <a:pt x="269" y="1651"/>
                    </a:lnTo>
                    <a:lnTo>
                      <a:pt x="268" y="1614"/>
                    </a:lnTo>
                    <a:lnTo>
                      <a:pt x="269" y="1579"/>
                    </a:lnTo>
                    <a:lnTo>
                      <a:pt x="261" y="1549"/>
                    </a:lnTo>
                    <a:lnTo>
                      <a:pt x="258" y="1520"/>
                    </a:lnTo>
                    <a:lnTo>
                      <a:pt x="258" y="1491"/>
                    </a:lnTo>
                    <a:lnTo>
                      <a:pt x="259" y="1463"/>
                    </a:lnTo>
                    <a:lnTo>
                      <a:pt x="258" y="1434"/>
                    </a:lnTo>
                    <a:lnTo>
                      <a:pt x="256" y="1407"/>
                    </a:lnTo>
                    <a:lnTo>
                      <a:pt x="250" y="1379"/>
                    </a:lnTo>
                    <a:lnTo>
                      <a:pt x="241" y="1355"/>
                    </a:lnTo>
                    <a:lnTo>
                      <a:pt x="228" y="1309"/>
                    </a:lnTo>
                    <a:lnTo>
                      <a:pt x="216" y="1263"/>
                    </a:lnTo>
                    <a:lnTo>
                      <a:pt x="202" y="1218"/>
                    </a:lnTo>
                    <a:lnTo>
                      <a:pt x="187" y="1175"/>
                    </a:lnTo>
                    <a:lnTo>
                      <a:pt x="172" y="1129"/>
                    </a:lnTo>
                    <a:lnTo>
                      <a:pt x="158" y="1086"/>
                    </a:lnTo>
                    <a:lnTo>
                      <a:pt x="145" y="1040"/>
                    </a:lnTo>
                    <a:lnTo>
                      <a:pt x="135" y="997"/>
                    </a:lnTo>
                    <a:lnTo>
                      <a:pt x="124" y="972"/>
                    </a:lnTo>
                    <a:lnTo>
                      <a:pt x="112" y="947"/>
                    </a:lnTo>
                    <a:lnTo>
                      <a:pt x="102" y="923"/>
                    </a:lnTo>
                    <a:lnTo>
                      <a:pt x="95" y="899"/>
                    </a:lnTo>
                    <a:lnTo>
                      <a:pt x="86" y="874"/>
                    </a:lnTo>
                    <a:lnTo>
                      <a:pt x="78" y="848"/>
                    </a:lnTo>
                    <a:lnTo>
                      <a:pt x="70" y="823"/>
                    </a:lnTo>
                    <a:lnTo>
                      <a:pt x="65" y="799"/>
                    </a:lnTo>
                    <a:lnTo>
                      <a:pt x="54" y="776"/>
                    </a:lnTo>
                    <a:lnTo>
                      <a:pt x="47" y="754"/>
                    </a:lnTo>
                    <a:lnTo>
                      <a:pt x="42" y="730"/>
                    </a:lnTo>
                    <a:lnTo>
                      <a:pt x="40" y="706"/>
                    </a:lnTo>
                    <a:lnTo>
                      <a:pt x="36" y="680"/>
                    </a:lnTo>
                    <a:lnTo>
                      <a:pt x="33" y="657"/>
                    </a:lnTo>
                    <a:lnTo>
                      <a:pt x="28" y="633"/>
                    </a:lnTo>
                    <a:lnTo>
                      <a:pt x="21" y="612"/>
                    </a:lnTo>
                    <a:lnTo>
                      <a:pt x="16" y="552"/>
                    </a:lnTo>
                    <a:lnTo>
                      <a:pt x="12" y="496"/>
                    </a:lnTo>
                    <a:lnTo>
                      <a:pt x="7" y="439"/>
                    </a:lnTo>
                    <a:lnTo>
                      <a:pt x="4" y="384"/>
                    </a:lnTo>
                    <a:lnTo>
                      <a:pt x="0" y="328"/>
                    </a:lnTo>
                    <a:lnTo>
                      <a:pt x="0" y="272"/>
                    </a:lnTo>
                    <a:lnTo>
                      <a:pt x="4" y="216"/>
                    </a:lnTo>
                    <a:lnTo>
                      <a:pt x="12" y="161"/>
                    </a:lnTo>
                    <a:lnTo>
                      <a:pt x="13" y="137"/>
                    </a:lnTo>
                    <a:lnTo>
                      <a:pt x="12" y="114"/>
                    </a:lnTo>
                    <a:lnTo>
                      <a:pt x="8" y="91"/>
                    </a:lnTo>
                    <a:lnTo>
                      <a:pt x="5" y="68"/>
                    </a:lnTo>
                    <a:lnTo>
                      <a:pt x="5" y="45"/>
                    </a:lnTo>
                    <a:lnTo>
                      <a:pt x="12" y="28"/>
                    </a:lnTo>
                    <a:lnTo>
                      <a:pt x="26" y="11"/>
                    </a:lnTo>
                    <a:lnTo>
                      <a:pt x="53" y="0"/>
                    </a:lnTo>
                    <a:lnTo>
                      <a:pt x="65" y="7"/>
                    </a:lnTo>
                    <a:lnTo>
                      <a:pt x="77" y="19"/>
                    </a:lnTo>
                    <a:lnTo>
                      <a:pt x="86" y="30"/>
                    </a:lnTo>
                    <a:lnTo>
                      <a:pt x="95" y="45"/>
                    </a:lnTo>
                    <a:lnTo>
                      <a:pt x="100" y="59"/>
                    </a:lnTo>
                    <a:lnTo>
                      <a:pt x="106" y="75"/>
                    </a:lnTo>
                    <a:lnTo>
                      <a:pt x="111" y="89"/>
                    </a:lnTo>
                    <a:lnTo>
                      <a:pt x="119" y="104"/>
                    </a:lnTo>
                    <a:close/>
                  </a:path>
                </a:pathLst>
              </a:custGeom>
              <a:solidFill>
                <a:srgbClr val="EAC087"/>
              </a:solidFill>
              <a:ln w="9525">
                <a:noFill/>
                <a:round/>
                <a:headEnd/>
                <a:tailEnd/>
              </a:ln>
            </p:spPr>
            <p:txBody>
              <a:bodyPr/>
              <a:lstStyle/>
              <a:p>
                <a:endParaRPr lang="en-US"/>
              </a:p>
            </p:txBody>
          </p:sp>
          <p:sp>
            <p:nvSpPr>
              <p:cNvPr id="36894" name="Freeform 1096"/>
              <p:cNvSpPr>
                <a:spLocks/>
              </p:cNvSpPr>
              <p:nvPr/>
            </p:nvSpPr>
            <p:spPr bwMode="auto">
              <a:xfrm>
                <a:off x="4658" y="2620"/>
                <a:ext cx="460" cy="777"/>
              </a:xfrm>
              <a:custGeom>
                <a:avLst/>
                <a:gdLst>
                  <a:gd name="T0" fmla="*/ 0 w 1843"/>
                  <a:gd name="T1" fmla="*/ 0 h 3107"/>
                  <a:gd name="T2" fmla="*/ 0 w 1843"/>
                  <a:gd name="T3" fmla="*/ 0 h 3107"/>
                  <a:gd name="T4" fmla="*/ 0 w 1843"/>
                  <a:gd name="T5" fmla="*/ 0 h 3107"/>
                  <a:gd name="T6" fmla="*/ 0 w 1843"/>
                  <a:gd name="T7" fmla="*/ 0 h 3107"/>
                  <a:gd name="T8" fmla="*/ 0 w 1843"/>
                  <a:gd name="T9" fmla="*/ 0 h 3107"/>
                  <a:gd name="T10" fmla="*/ 0 w 1843"/>
                  <a:gd name="T11" fmla="*/ 0 h 3107"/>
                  <a:gd name="T12" fmla="*/ 0 w 1843"/>
                  <a:gd name="T13" fmla="*/ 0 h 3107"/>
                  <a:gd name="T14" fmla="*/ 0 w 1843"/>
                  <a:gd name="T15" fmla="*/ 0 h 3107"/>
                  <a:gd name="T16" fmla="*/ 0 w 1843"/>
                  <a:gd name="T17" fmla="*/ 0 h 3107"/>
                  <a:gd name="T18" fmla="*/ 0 w 1843"/>
                  <a:gd name="T19" fmla="*/ 0 h 3107"/>
                  <a:gd name="T20" fmla="*/ 0 w 1843"/>
                  <a:gd name="T21" fmla="*/ 0 h 3107"/>
                  <a:gd name="T22" fmla="*/ 0 w 1843"/>
                  <a:gd name="T23" fmla="*/ 0 h 3107"/>
                  <a:gd name="T24" fmla="*/ 0 w 1843"/>
                  <a:gd name="T25" fmla="*/ 0 h 3107"/>
                  <a:gd name="T26" fmla="*/ 0 w 1843"/>
                  <a:gd name="T27" fmla="*/ 0 h 3107"/>
                  <a:gd name="T28" fmla="*/ 0 w 1843"/>
                  <a:gd name="T29" fmla="*/ 0 h 3107"/>
                  <a:gd name="T30" fmla="*/ 0 w 1843"/>
                  <a:gd name="T31" fmla="*/ 0 h 3107"/>
                  <a:gd name="T32" fmla="*/ 0 w 1843"/>
                  <a:gd name="T33" fmla="*/ 0 h 3107"/>
                  <a:gd name="T34" fmla="*/ 0 w 1843"/>
                  <a:gd name="T35" fmla="*/ 0 h 3107"/>
                  <a:gd name="T36" fmla="*/ 0 w 1843"/>
                  <a:gd name="T37" fmla="*/ 0 h 3107"/>
                  <a:gd name="T38" fmla="*/ 0 w 1843"/>
                  <a:gd name="T39" fmla="*/ 0 h 3107"/>
                  <a:gd name="T40" fmla="*/ 0 w 1843"/>
                  <a:gd name="T41" fmla="*/ 0 h 3107"/>
                  <a:gd name="T42" fmla="*/ 0 w 1843"/>
                  <a:gd name="T43" fmla="*/ 0 h 3107"/>
                  <a:gd name="T44" fmla="*/ 0 w 1843"/>
                  <a:gd name="T45" fmla="*/ 0 h 3107"/>
                  <a:gd name="T46" fmla="*/ 0 w 1843"/>
                  <a:gd name="T47" fmla="*/ 0 h 3107"/>
                  <a:gd name="T48" fmla="*/ 0 w 1843"/>
                  <a:gd name="T49" fmla="*/ 0 h 3107"/>
                  <a:gd name="T50" fmla="*/ 0 w 1843"/>
                  <a:gd name="T51" fmla="*/ 0 h 3107"/>
                  <a:gd name="T52" fmla="*/ 0 w 1843"/>
                  <a:gd name="T53" fmla="*/ 0 h 3107"/>
                  <a:gd name="T54" fmla="*/ 0 w 1843"/>
                  <a:gd name="T55" fmla="*/ 0 h 3107"/>
                  <a:gd name="T56" fmla="*/ 0 w 1843"/>
                  <a:gd name="T57" fmla="*/ 0 h 3107"/>
                  <a:gd name="T58" fmla="*/ 0 w 1843"/>
                  <a:gd name="T59" fmla="*/ 0 h 3107"/>
                  <a:gd name="T60" fmla="*/ 0 w 1843"/>
                  <a:gd name="T61" fmla="*/ 0 h 3107"/>
                  <a:gd name="T62" fmla="*/ 0 w 1843"/>
                  <a:gd name="T63" fmla="*/ 0 h 3107"/>
                  <a:gd name="T64" fmla="*/ 0 w 1843"/>
                  <a:gd name="T65" fmla="*/ 0 h 3107"/>
                  <a:gd name="T66" fmla="*/ 0 w 1843"/>
                  <a:gd name="T67" fmla="*/ 0 h 3107"/>
                  <a:gd name="T68" fmla="*/ 0 w 1843"/>
                  <a:gd name="T69" fmla="*/ 0 h 3107"/>
                  <a:gd name="T70" fmla="*/ 0 w 1843"/>
                  <a:gd name="T71" fmla="*/ 0 h 3107"/>
                  <a:gd name="T72" fmla="*/ 0 w 1843"/>
                  <a:gd name="T73" fmla="*/ 0 h 3107"/>
                  <a:gd name="T74" fmla="*/ 0 w 1843"/>
                  <a:gd name="T75" fmla="*/ 0 h 3107"/>
                  <a:gd name="T76" fmla="*/ 0 w 1843"/>
                  <a:gd name="T77" fmla="*/ 0 h 3107"/>
                  <a:gd name="T78" fmla="*/ 0 w 1843"/>
                  <a:gd name="T79" fmla="*/ 0 h 3107"/>
                  <a:gd name="T80" fmla="*/ 0 w 1843"/>
                  <a:gd name="T81" fmla="*/ 0 h 3107"/>
                  <a:gd name="T82" fmla="*/ 0 w 1843"/>
                  <a:gd name="T83" fmla="*/ 0 h 3107"/>
                  <a:gd name="T84" fmla="*/ 0 w 1843"/>
                  <a:gd name="T85" fmla="*/ 0 h 3107"/>
                  <a:gd name="T86" fmla="*/ 0 w 1843"/>
                  <a:gd name="T87" fmla="*/ 0 h 3107"/>
                  <a:gd name="T88" fmla="*/ 0 w 1843"/>
                  <a:gd name="T89" fmla="*/ 0 h 3107"/>
                  <a:gd name="T90" fmla="*/ 0 w 1843"/>
                  <a:gd name="T91" fmla="*/ 0 h 3107"/>
                  <a:gd name="T92" fmla="*/ 0 w 1843"/>
                  <a:gd name="T93" fmla="*/ 0 h 3107"/>
                  <a:gd name="T94" fmla="*/ 0 w 1843"/>
                  <a:gd name="T95" fmla="*/ 0 h 3107"/>
                  <a:gd name="T96" fmla="*/ 0 w 1843"/>
                  <a:gd name="T97" fmla="*/ 0 h 3107"/>
                  <a:gd name="T98" fmla="*/ 0 w 1843"/>
                  <a:gd name="T99" fmla="*/ 0 h 3107"/>
                  <a:gd name="T100" fmla="*/ 0 w 1843"/>
                  <a:gd name="T101" fmla="*/ 0 h 3107"/>
                  <a:gd name="T102" fmla="*/ 0 w 1843"/>
                  <a:gd name="T103" fmla="*/ 0 h 3107"/>
                  <a:gd name="T104" fmla="*/ 0 w 1843"/>
                  <a:gd name="T105" fmla="*/ 0 h 3107"/>
                  <a:gd name="T106" fmla="*/ 0 w 1843"/>
                  <a:gd name="T107" fmla="*/ 0 h 3107"/>
                  <a:gd name="T108" fmla="*/ 0 w 1843"/>
                  <a:gd name="T109" fmla="*/ 0 h 3107"/>
                  <a:gd name="T110" fmla="*/ 0 w 1843"/>
                  <a:gd name="T111" fmla="*/ 0 h 3107"/>
                  <a:gd name="T112" fmla="*/ 0 w 1843"/>
                  <a:gd name="T113" fmla="*/ 0 h 31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3"/>
                  <a:gd name="T172" fmla="*/ 0 h 3107"/>
                  <a:gd name="T173" fmla="*/ 1843 w 1843"/>
                  <a:gd name="T174" fmla="*/ 3107 h 31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3" h="3107">
                    <a:moveTo>
                      <a:pt x="120" y="103"/>
                    </a:moveTo>
                    <a:lnTo>
                      <a:pt x="119" y="115"/>
                    </a:lnTo>
                    <a:lnTo>
                      <a:pt x="119" y="127"/>
                    </a:lnTo>
                    <a:lnTo>
                      <a:pt x="119" y="139"/>
                    </a:lnTo>
                    <a:lnTo>
                      <a:pt x="123" y="152"/>
                    </a:lnTo>
                    <a:lnTo>
                      <a:pt x="124" y="163"/>
                    </a:lnTo>
                    <a:lnTo>
                      <a:pt x="129" y="175"/>
                    </a:lnTo>
                    <a:lnTo>
                      <a:pt x="134" y="186"/>
                    </a:lnTo>
                    <a:lnTo>
                      <a:pt x="142" y="197"/>
                    </a:lnTo>
                    <a:lnTo>
                      <a:pt x="138" y="211"/>
                    </a:lnTo>
                    <a:lnTo>
                      <a:pt x="139" y="225"/>
                    </a:lnTo>
                    <a:lnTo>
                      <a:pt x="142" y="239"/>
                    </a:lnTo>
                    <a:lnTo>
                      <a:pt x="148" y="253"/>
                    </a:lnTo>
                    <a:lnTo>
                      <a:pt x="153" y="266"/>
                    </a:lnTo>
                    <a:lnTo>
                      <a:pt x="158" y="280"/>
                    </a:lnTo>
                    <a:lnTo>
                      <a:pt x="161" y="294"/>
                    </a:lnTo>
                    <a:lnTo>
                      <a:pt x="162" y="311"/>
                    </a:lnTo>
                    <a:lnTo>
                      <a:pt x="170" y="318"/>
                    </a:lnTo>
                    <a:lnTo>
                      <a:pt x="177" y="330"/>
                    </a:lnTo>
                    <a:lnTo>
                      <a:pt x="181" y="341"/>
                    </a:lnTo>
                    <a:lnTo>
                      <a:pt x="186" y="353"/>
                    </a:lnTo>
                    <a:lnTo>
                      <a:pt x="187" y="364"/>
                    </a:lnTo>
                    <a:lnTo>
                      <a:pt x="191" y="377"/>
                    </a:lnTo>
                    <a:lnTo>
                      <a:pt x="194" y="388"/>
                    </a:lnTo>
                    <a:lnTo>
                      <a:pt x="199" y="401"/>
                    </a:lnTo>
                    <a:lnTo>
                      <a:pt x="204" y="420"/>
                    </a:lnTo>
                    <a:lnTo>
                      <a:pt x="210" y="440"/>
                    </a:lnTo>
                    <a:lnTo>
                      <a:pt x="216" y="461"/>
                    </a:lnTo>
                    <a:lnTo>
                      <a:pt x="222" y="482"/>
                    </a:lnTo>
                    <a:lnTo>
                      <a:pt x="227" y="503"/>
                    </a:lnTo>
                    <a:lnTo>
                      <a:pt x="232" y="524"/>
                    </a:lnTo>
                    <a:lnTo>
                      <a:pt x="238" y="545"/>
                    </a:lnTo>
                    <a:lnTo>
                      <a:pt x="246" y="566"/>
                    </a:lnTo>
                    <a:lnTo>
                      <a:pt x="258" y="602"/>
                    </a:lnTo>
                    <a:lnTo>
                      <a:pt x="272" y="641"/>
                    </a:lnTo>
                    <a:lnTo>
                      <a:pt x="286" y="680"/>
                    </a:lnTo>
                    <a:lnTo>
                      <a:pt x="305" y="718"/>
                    </a:lnTo>
                    <a:lnTo>
                      <a:pt x="326" y="750"/>
                    </a:lnTo>
                    <a:lnTo>
                      <a:pt x="354" y="779"/>
                    </a:lnTo>
                    <a:lnTo>
                      <a:pt x="390" y="799"/>
                    </a:lnTo>
                    <a:lnTo>
                      <a:pt x="433" y="811"/>
                    </a:lnTo>
                    <a:lnTo>
                      <a:pt x="454" y="799"/>
                    </a:lnTo>
                    <a:lnTo>
                      <a:pt x="474" y="787"/>
                    </a:lnTo>
                    <a:lnTo>
                      <a:pt x="492" y="770"/>
                    </a:lnTo>
                    <a:lnTo>
                      <a:pt x="510" y="755"/>
                    </a:lnTo>
                    <a:lnTo>
                      <a:pt x="525" y="736"/>
                    </a:lnTo>
                    <a:lnTo>
                      <a:pt x="540" y="717"/>
                    </a:lnTo>
                    <a:lnTo>
                      <a:pt x="554" y="696"/>
                    </a:lnTo>
                    <a:lnTo>
                      <a:pt x="568" y="677"/>
                    </a:lnTo>
                    <a:lnTo>
                      <a:pt x="583" y="647"/>
                    </a:lnTo>
                    <a:lnTo>
                      <a:pt x="599" y="616"/>
                    </a:lnTo>
                    <a:lnTo>
                      <a:pt x="611" y="583"/>
                    </a:lnTo>
                    <a:lnTo>
                      <a:pt x="623" y="550"/>
                    </a:lnTo>
                    <a:lnTo>
                      <a:pt x="628" y="516"/>
                    </a:lnTo>
                    <a:lnTo>
                      <a:pt x="631" y="482"/>
                    </a:lnTo>
                    <a:lnTo>
                      <a:pt x="628" y="449"/>
                    </a:lnTo>
                    <a:lnTo>
                      <a:pt x="620" y="419"/>
                    </a:lnTo>
                    <a:lnTo>
                      <a:pt x="606" y="383"/>
                    </a:lnTo>
                    <a:lnTo>
                      <a:pt x="594" y="350"/>
                    </a:lnTo>
                    <a:lnTo>
                      <a:pt x="580" y="316"/>
                    </a:lnTo>
                    <a:lnTo>
                      <a:pt x="567" y="283"/>
                    </a:lnTo>
                    <a:lnTo>
                      <a:pt x="554" y="247"/>
                    </a:lnTo>
                    <a:lnTo>
                      <a:pt x="545" y="211"/>
                    </a:lnTo>
                    <a:lnTo>
                      <a:pt x="540" y="173"/>
                    </a:lnTo>
                    <a:lnTo>
                      <a:pt x="540" y="135"/>
                    </a:lnTo>
                    <a:lnTo>
                      <a:pt x="539" y="126"/>
                    </a:lnTo>
                    <a:lnTo>
                      <a:pt x="540" y="119"/>
                    </a:lnTo>
                    <a:lnTo>
                      <a:pt x="543" y="111"/>
                    </a:lnTo>
                    <a:lnTo>
                      <a:pt x="548" y="105"/>
                    </a:lnTo>
                    <a:lnTo>
                      <a:pt x="557" y="91"/>
                    </a:lnTo>
                    <a:lnTo>
                      <a:pt x="567" y="79"/>
                    </a:lnTo>
                    <a:lnTo>
                      <a:pt x="573" y="77"/>
                    </a:lnTo>
                    <a:lnTo>
                      <a:pt x="581" y="78"/>
                    </a:lnTo>
                    <a:lnTo>
                      <a:pt x="589" y="78"/>
                    </a:lnTo>
                    <a:lnTo>
                      <a:pt x="596" y="80"/>
                    </a:lnTo>
                    <a:lnTo>
                      <a:pt x="603" y="83"/>
                    </a:lnTo>
                    <a:lnTo>
                      <a:pt x="610" y="87"/>
                    </a:lnTo>
                    <a:lnTo>
                      <a:pt x="617" y="91"/>
                    </a:lnTo>
                    <a:lnTo>
                      <a:pt x="624" y="94"/>
                    </a:lnTo>
                    <a:lnTo>
                      <a:pt x="636" y="119"/>
                    </a:lnTo>
                    <a:lnTo>
                      <a:pt x="648" y="143"/>
                    </a:lnTo>
                    <a:lnTo>
                      <a:pt x="659" y="166"/>
                    </a:lnTo>
                    <a:lnTo>
                      <a:pt x="669" y="189"/>
                    </a:lnTo>
                    <a:lnTo>
                      <a:pt x="678" y="211"/>
                    </a:lnTo>
                    <a:lnTo>
                      <a:pt x="689" y="234"/>
                    </a:lnTo>
                    <a:lnTo>
                      <a:pt x="699" y="259"/>
                    </a:lnTo>
                    <a:lnTo>
                      <a:pt x="711" y="285"/>
                    </a:lnTo>
                    <a:lnTo>
                      <a:pt x="727" y="309"/>
                    </a:lnTo>
                    <a:lnTo>
                      <a:pt x="744" y="335"/>
                    </a:lnTo>
                    <a:lnTo>
                      <a:pt x="760" y="360"/>
                    </a:lnTo>
                    <a:lnTo>
                      <a:pt x="777" y="386"/>
                    </a:lnTo>
                    <a:lnTo>
                      <a:pt x="792" y="410"/>
                    </a:lnTo>
                    <a:lnTo>
                      <a:pt x="810" y="435"/>
                    </a:lnTo>
                    <a:lnTo>
                      <a:pt x="827" y="460"/>
                    </a:lnTo>
                    <a:lnTo>
                      <a:pt x="847" y="484"/>
                    </a:lnTo>
                    <a:lnTo>
                      <a:pt x="858" y="510"/>
                    </a:lnTo>
                    <a:lnTo>
                      <a:pt x="874" y="538"/>
                    </a:lnTo>
                    <a:lnTo>
                      <a:pt x="889" y="566"/>
                    </a:lnTo>
                    <a:lnTo>
                      <a:pt x="907" y="594"/>
                    </a:lnTo>
                    <a:lnTo>
                      <a:pt x="921" y="621"/>
                    </a:lnTo>
                    <a:lnTo>
                      <a:pt x="936" y="650"/>
                    </a:lnTo>
                    <a:lnTo>
                      <a:pt x="948" y="678"/>
                    </a:lnTo>
                    <a:lnTo>
                      <a:pt x="958" y="710"/>
                    </a:lnTo>
                    <a:lnTo>
                      <a:pt x="967" y="734"/>
                    </a:lnTo>
                    <a:lnTo>
                      <a:pt x="977" y="761"/>
                    </a:lnTo>
                    <a:lnTo>
                      <a:pt x="988" y="785"/>
                    </a:lnTo>
                    <a:lnTo>
                      <a:pt x="1000" y="812"/>
                    </a:lnTo>
                    <a:lnTo>
                      <a:pt x="1011" y="836"/>
                    </a:lnTo>
                    <a:lnTo>
                      <a:pt x="1025" y="862"/>
                    </a:lnTo>
                    <a:lnTo>
                      <a:pt x="1038" y="886"/>
                    </a:lnTo>
                    <a:lnTo>
                      <a:pt x="1053" y="911"/>
                    </a:lnTo>
                    <a:lnTo>
                      <a:pt x="1065" y="915"/>
                    </a:lnTo>
                    <a:lnTo>
                      <a:pt x="1076" y="921"/>
                    </a:lnTo>
                    <a:lnTo>
                      <a:pt x="1088" y="926"/>
                    </a:lnTo>
                    <a:lnTo>
                      <a:pt x="1099" y="933"/>
                    </a:lnTo>
                    <a:lnTo>
                      <a:pt x="1111" y="935"/>
                    </a:lnTo>
                    <a:lnTo>
                      <a:pt x="1125" y="939"/>
                    </a:lnTo>
                    <a:lnTo>
                      <a:pt x="1139" y="939"/>
                    </a:lnTo>
                    <a:lnTo>
                      <a:pt x="1154" y="938"/>
                    </a:lnTo>
                    <a:lnTo>
                      <a:pt x="1187" y="909"/>
                    </a:lnTo>
                    <a:lnTo>
                      <a:pt x="1212" y="876"/>
                    </a:lnTo>
                    <a:lnTo>
                      <a:pt x="1231" y="837"/>
                    </a:lnTo>
                    <a:lnTo>
                      <a:pt x="1248" y="797"/>
                    </a:lnTo>
                    <a:lnTo>
                      <a:pt x="1261" y="752"/>
                    </a:lnTo>
                    <a:lnTo>
                      <a:pt x="1276" y="711"/>
                    </a:lnTo>
                    <a:lnTo>
                      <a:pt x="1294" y="673"/>
                    </a:lnTo>
                    <a:lnTo>
                      <a:pt x="1319" y="640"/>
                    </a:lnTo>
                    <a:lnTo>
                      <a:pt x="1330" y="610"/>
                    </a:lnTo>
                    <a:lnTo>
                      <a:pt x="1342" y="583"/>
                    </a:lnTo>
                    <a:lnTo>
                      <a:pt x="1356" y="555"/>
                    </a:lnTo>
                    <a:lnTo>
                      <a:pt x="1370" y="528"/>
                    </a:lnTo>
                    <a:lnTo>
                      <a:pt x="1383" y="500"/>
                    </a:lnTo>
                    <a:lnTo>
                      <a:pt x="1396" y="472"/>
                    </a:lnTo>
                    <a:lnTo>
                      <a:pt x="1406" y="442"/>
                    </a:lnTo>
                    <a:lnTo>
                      <a:pt x="1415" y="412"/>
                    </a:lnTo>
                    <a:lnTo>
                      <a:pt x="1435" y="370"/>
                    </a:lnTo>
                    <a:lnTo>
                      <a:pt x="1453" y="326"/>
                    </a:lnTo>
                    <a:lnTo>
                      <a:pt x="1467" y="279"/>
                    </a:lnTo>
                    <a:lnTo>
                      <a:pt x="1481" y="233"/>
                    </a:lnTo>
                    <a:lnTo>
                      <a:pt x="1495" y="185"/>
                    </a:lnTo>
                    <a:lnTo>
                      <a:pt x="1512" y="139"/>
                    </a:lnTo>
                    <a:lnTo>
                      <a:pt x="1531" y="94"/>
                    </a:lnTo>
                    <a:lnTo>
                      <a:pt x="1556" y="55"/>
                    </a:lnTo>
                    <a:lnTo>
                      <a:pt x="1564" y="54"/>
                    </a:lnTo>
                    <a:lnTo>
                      <a:pt x="1573" y="57"/>
                    </a:lnTo>
                    <a:lnTo>
                      <a:pt x="1580" y="63"/>
                    </a:lnTo>
                    <a:lnTo>
                      <a:pt x="1588" y="70"/>
                    </a:lnTo>
                    <a:lnTo>
                      <a:pt x="1594" y="77"/>
                    </a:lnTo>
                    <a:lnTo>
                      <a:pt x="1602" y="85"/>
                    </a:lnTo>
                    <a:lnTo>
                      <a:pt x="1610" y="93"/>
                    </a:lnTo>
                    <a:lnTo>
                      <a:pt x="1620" y="101"/>
                    </a:lnTo>
                    <a:lnTo>
                      <a:pt x="1624" y="127"/>
                    </a:lnTo>
                    <a:lnTo>
                      <a:pt x="1625" y="155"/>
                    </a:lnTo>
                    <a:lnTo>
                      <a:pt x="1625" y="182"/>
                    </a:lnTo>
                    <a:lnTo>
                      <a:pt x="1622" y="211"/>
                    </a:lnTo>
                    <a:lnTo>
                      <a:pt x="1616" y="238"/>
                    </a:lnTo>
                    <a:lnTo>
                      <a:pt x="1610" y="266"/>
                    </a:lnTo>
                    <a:lnTo>
                      <a:pt x="1599" y="292"/>
                    </a:lnTo>
                    <a:lnTo>
                      <a:pt x="1589" y="317"/>
                    </a:lnTo>
                    <a:lnTo>
                      <a:pt x="1589" y="325"/>
                    </a:lnTo>
                    <a:lnTo>
                      <a:pt x="1585" y="332"/>
                    </a:lnTo>
                    <a:lnTo>
                      <a:pt x="1578" y="339"/>
                    </a:lnTo>
                    <a:lnTo>
                      <a:pt x="1571" y="345"/>
                    </a:lnTo>
                    <a:lnTo>
                      <a:pt x="1564" y="350"/>
                    </a:lnTo>
                    <a:lnTo>
                      <a:pt x="1557" y="358"/>
                    </a:lnTo>
                    <a:lnTo>
                      <a:pt x="1554" y="365"/>
                    </a:lnTo>
                    <a:lnTo>
                      <a:pt x="1554" y="376"/>
                    </a:lnTo>
                    <a:lnTo>
                      <a:pt x="1543" y="379"/>
                    </a:lnTo>
                    <a:lnTo>
                      <a:pt x="1542" y="388"/>
                    </a:lnTo>
                    <a:lnTo>
                      <a:pt x="1542" y="397"/>
                    </a:lnTo>
                    <a:lnTo>
                      <a:pt x="1540" y="407"/>
                    </a:lnTo>
                    <a:lnTo>
                      <a:pt x="1518" y="444"/>
                    </a:lnTo>
                    <a:lnTo>
                      <a:pt x="1504" y="484"/>
                    </a:lnTo>
                    <a:lnTo>
                      <a:pt x="1494" y="524"/>
                    </a:lnTo>
                    <a:lnTo>
                      <a:pt x="1486" y="566"/>
                    </a:lnTo>
                    <a:lnTo>
                      <a:pt x="1477" y="608"/>
                    </a:lnTo>
                    <a:lnTo>
                      <a:pt x="1470" y="650"/>
                    </a:lnTo>
                    <a:lnTo>
                      <a:pt x="1458" y="691"/>
                    </a:lnTo>
                    <a:lnTo>
                      <a:pt x="1443" y="731"/>
                    </a:lnTo>
                    <a:lnTo>
                      <a:pt x="1433" y="752"/>
                    </a:lnTo>
                    <a:lnTo>
                      <a:pt x="1428" y="778"/>
                    </a:lnTo>
                    <a:lnTo>
                      <a:pt x="1424" y="802"/>
                    </a:lnTo>
                    <a:lnTo>
                      <a:pt x="1424" y="829"/>
                    </a:lnTo>
                    <a:lnTo>
                      <a:pt x="1421" y="854"/>
                    </a:lnTo>
                    <a:lnTo>
                      <a:pt x="1420" y="879"/>
                    </a:lnTo>
                    <a:lnTo>
                      <a:pt x="1415" y="904"/>
                    </a:lnTo>
                    <a:lnTo>
                      <a:pt x="1406" y="928"/>
                    </a:lnTo>
                    <a:lnTo>
                      <a:pt x="1396" y="933"/>
                    </a:lnTo>
                    <a:lnTo>
                      <a:pt x="1391" y="943"/>
                    </a:lnTo>
                    <a:lnTo>
                      <a:pt x="1391" y="952"/>
                    </a:lnTo>
                    <a:lnTo>
                      <a:pt x="1397" y="962"/>
                    </a:lnTo>
                    <a:lnTo>
                      <a:pt x="1389" y="995"/>
                    </a:lnTo>
                    <a:lnTo>
                      <a:pt x="1378" y="1027"/>
                    </a:lnTo>
                    <a:lnTo>
                      <a:pt x="1363" y="1058"/>
                    </a:lnTo>
                    <a:lnTo>
                      <a:pt x="1347" y="1088"/>
                    </a:lnTo>
                    <a:lnTo>
                      <a:pt x="1332" y="1119"/>
                    </a:lnTo>
                    <a:lnTo>
                      <a:pt x="1322" y="1150"/>
                    </a:lnTo>
                    <a:lnTo>
                      <a:pt x="1317" y="1183"/>
                    </a:lnTo>
                    <a:lnTo>
                      <a:pt x="1322" y="1222"/>
                    </a:lnTo>
                    <a:lnTo>
                      <a:pt x="1322" y="1232"/>
                    </a:lnTo>
                    <a:lnTo>
                      <a:pt x="1324" y="1243"/>
                    </a:lnTo>
                    <a:lnTo>
                      <a:pt x="1327" y="1255"/>
                    </a:lnTo>
                    <a:lnTo>
                      <a:pt x="1332" y="1266"/>
                    </a:lnTo>
                    <a:lnTo>
                      <a:pt x="1336" y="1276"/>
                    </a:lnTo>
                    <a:lnTo>
                      <a:pt x="1341" y="1287"/>
                    </a:lnTo>
                    <a:lnTo>
                      <a:pt x="1346" y="1297"/>
                    </a:lnTo>
                    <a:lnTo>
                      <a:pt x="1354" y="1308"/>
                    </a:lnTo>
                    <a:lnTo>
                      <a:pt x="1352" y="1331"/>
                    </a:lnTo>
                    <a:lnTo>
                      <a:pt x="1358" y="1353"/>
                    </a:lnTo>
                    <a:lnTo>
                      <a:pt x="1365" y="1373"/>
                    </a:lnTo>
                    <a:lnTo>
                      <a:pt x="1377" y="1393"/>
                    </a:lnTo>
                    <a:lnTo>
                      <a:pt x="1386" y="1413"/>
                    </a:lnTo>
                    <a:lnTo>
                      <a:pt x="1394" y="1432"/>
                    </a:lnTo>
                    <a:lnTo>
                      <a:pt x="1400" y="1453"/>
                    </a:lnTo>
                    <a:lnTo>
                      <a:pt x="1402" y="1479"/>
                    </a:lnTo>
                    <a:lnTo>
                      <a:pt x="1415" y="1502"/>
                    </a:lnTo>
                    <a:lnTo>
                      <a:pt x="1424" y="1528"/>
                    </a:lnTo>
                    <a:lnTo>
                      <a:pt x="1425" y="1555"/>
                    </a:lnTo>
                    <a:lnTo>
                      <a:pt x="1426" y="1583"/>
                    </a:lnTo>
                    <a:lnTo>
                      <a:pt x="1424" y="1611"/>
                    </a:lnTo>
                    <a:lnTo>
                      <a:pt x="1424" y="1639"/>
                    </a:lnTo>
                    <a:lnTo>
                      <a:pt x="1425" y="1666"/>
                    </a:lnTo>
                    <a:lnTo>
                      <a:pt x="1434" y="1694"/>
                    </a:lnTo>
                    <a:lnTo>
                      <a:pt x="1440" y="1720"/>
                    </a:lnTo>
                    <a:lnTo>
                      <a:pt x="1452" y="1747"/>
                    </a:lnTo>
                    <a:lnTo>
                      <a:pt x="1466" y="1771"/>
                    </a:lnTo>
                    <a:lnTo>
                      <a:pt x="1484" y="1795"/>
                    </a:lnTo>
                    <a:lnTo>
                      <a:pt x="1499" y="1818"/>
                    </a:lnTo>
                    <a:lnTo>
                      <a:pt x="1517" y="1843"/>
                    </a:lnTo>
                    <a:lnTo>
                      <a:pt x="1531" y="1868"/>
                    </a:lnTo>
                    <a:lnTo>
                      <a:pt x="1545" y="1895"/>
                    </a:lnTo>
                    <a:lnTo>
                      <a:pt x="1552" y="1916"/>
                    </a:lnTo>
                    <a:lnTo>
                      <a:pt x="1564" y="1938"/>
                    </a:lnTo>
                    <a:lnTo>
                      <a:pt x="1575" y="1960"/>
                    </a:lnTo>
                    <a:lnTo>
                      <a:pt x="1589" y="1981"/>
                    </a:lnTo>
                    <a:lnTo>
                      <a:pt x="1601" y="2002"/>
                    </a:lnTo>
                    <a:lnTo>
                      <a:pt x="1612" y="2023"/>
                    </a:lnTo>
                    <a:lnTo>
                      <a:pt x="1621" y="2045"/>
                    </a:lnTo>
                    <a:lnTo>
                      <a:pt x="1629" y="2069"/>
                    </a:lnTo>
                    <a:lnTo>
                      <a:pt x="1643" y="2093"/>
                    </a:lnTo>
                    <a:lnTo>
                      <a:pt x="1654" y="2121"/>
                    </a:lnTo>
                    <a:lnTo>
                      <a:pt x="1662" y="2150"/>
                    </a:lnTo>
                    <a:lnTo>
                      <a:pt x="1668" y="2181"/>
                    </a:lnTo>
                    <a:lnTo>
                      <a:pt x="1673" y="2209"/>
                    </a:lnTo>
                    <a:lnTo>
                      <a:pt x="1681" y="2238"/>
                    </a:lnTo>
                    <a:lnTo>
                      <a:pt x="1691" y="2266"/>
                    </a:lnTo>
                    <a:lnTo>
                      <a:pt x="1706" y="2293"/>
                    </a:lnTo>
                    <a:lnTo>
                      <a:pt x="1711" y="2359"/>
                    </a:lnTo>
                    <a:lnTo>
                      <a:pt x="1729" y="2424"/>
                    </a:lnTo>
                    <a:lnTo>
                      <a:pt x="1752" y="2486"/>
                    </a:lnTo>
                    <a:lnTo>
                      <a:pt x="1779" y="2549"/>
                    </a:lnTo>
                    <a:lnTo>
                      <a:pt x="1804" y="2610"/>
                    </a:lnTo>
                    <a:lnTo>
                      <a:pt x="1826" y="2675"/>
                    </a:lnTo>
                    <a:lnTo>
                      <a:pt x="1839" y="2740"/>
                    </a:lnTo>
                    <a:lnTo>
                      <a:pt x="1843" y="2810"/>
                    </a:lnTo>
                    <a:lnTo>
                      <a:pt x="1840" y="2820"/>
                    </a:lnTo>
                    <a:lnTo>
                      <a:pt x="1840" y="2831"/>
                    </a:lnTo>
                    <a:lnTo>
                      <a:pt x="1840" y="2841"/>
                    </a:lnTo>
                    <a:lnTo>
                      <a:pt x="1843" y="2853"/>
                    </a:lnTo>
                    <a:lnTo>
                      <a:pt x="1841" y="2863"/>
                    </a:lnTo>
                    <a:lnTo>
                      <a:pt x="1841" y="2874"/>
                    </a:lnTo>
                    <a:lnTo>
                      <a:pt x="1839" y="2885"/>
                    </a:lnTo>
                    <a:lnTo>
                      <a:pt x="1834" y="2895"/>
                    </a:lnTo>
                    <a:lnTo>
                      <a:pt x="1821" y="2900"/>
                    </a:lnTo>
                    <a:lnTo>
                      <a:pt x="1809" y="2905"/>
                    </a:lnTo>
                    <a:lnTo>
                      <a:pt x="1797" y="2909"/>
                    </a:lnTo>
                    <a:lnTo>
                      <a:pt x="1785" y="2914"/>
                    </a:lnTo>
                    <a:lnTo>
                      <a:pt x="1773" y="2916"/>
                    </a:lnTo>
                    <a:lnTo>
                      <a:pt x="1760" y="2919"/>
                    </a:lnTo>
                    <a:lnTo>
                      <a:pt x="1747" y="2920"/>
                    </a:lnTo>
                    <a:lnTo>
                      <a:pt x="1734" y="2921"/>
                    </a:lnTo>
                    <a:lnTo>
                      <a:pt x="1719" y="2914"/>
                    </a:lnTo>
                    <a:lnTo>
                      <a:pt x="1705" y="2906"/>
                    </a:lnTo>
                    <a:lnTo>
                      <a:pt x="1691" y="2896"/>
                    </a:lnTo>
                    <a:lnTo>
                      <a:pt x="1678" y="2887"/>
                    </a:lnTo>
                    <a:lnTo>
                      <a:pt x="1664" y="2877"/>
                    </a:lnTo>
                    <a:lnTo>
                      <a:pt x="1650" y="2868"/>
                    </a:lnTo>
                    <a:lnTo>
                      <a:pt x="1636" y="2860"/>
                    </a:lnTo>
                    <a:lnTo>
                      <a:pt x="1622" y="2857"/>
                    </a:lnTo>
                    <a:lnTo>
                      <a:pt x="1599" y="2840"/>
                    </a:lnTo>
                    <a:lnTo>
                      <a:pt x="1577" y="2826"/>
                    </a:lnTo>
                    <a:lnTo>
                      <a:pt x="1552" y="2812"/>
                    </a:lnTo>
                    <a:lnTo>
                      <a:pt x="1529" y="2799"/>
                    </a:lnTo>
                    <a:lnTo>
                      <a:pt x="1505" y="2785"/>
                    </a:lnTo>
                    <a:lnTo>
                      <a:pt x="1482" y="2773"/>
                    </a:lnTo>
                    <a:lnTo>
                      <a:pt x="1459" y="2756"/>
                    </a:lnTo>
                    <a:lnTo>
                      <a:pt x="1440" y="2738"/>
                    </a:lnTo>
                    <a:lnTo>
                      <a:pt x="1408" y="2704"/>
                    </a:lnTo>
                    <a:lnTo>
                      <a:pt x="1378" y="2672"/>
                    </a:lnTo>
                    <a:lnTo>
                      <a:pt x="1342" y="2643"/>
                    </a:lnTo>
                    <a:lnTo>
                      <a:pt x="1308" y="2619"/>
                    </a:lnTo>
                    <a:lnTo>
                      <a:pt x="1268" y="2596"/>
                    </a:lnTo>
                    <a:lnTo>
                      <a:pt x="1228" y="2579"/>
                    </a:lnTo>
                    <a:lnTo>
                      <a:pt x="1186" y="2567"/>
                    </a:lnTo>
                    <a:lnTo>
                      <a:pt x="1141" y="2560"/>
                    </a:lnTo>
                    <a:lnTo>
                      <a:pt x="1113" y="2555"/>
                    </a:lnTo>
                    <a:lnTo>
                      <a:pt x="1086" y="2554"/>
                    </a:lnTo>
                    <a:lnTo>
                      <a:pt x="1060" y="2553"/>
                    </a:lnTo>
                    <a:lnTo>
                      <a:pt x="1034" y="2553"/>
                    </a:lnTo>
                    <a:lnTo>
                      <a:pt x="1007" y="2551"/>
                    </a:lnTo>
                    <a:lnTo>
                      <a:pt x="982" y="2549"/>
                    </a:lnTo>
                    <a:lnTo>
                      <a:pt x="956" y="2544"/>
                    </a:lnTo>
                    <a:lnTo>
                      <a:pt x="934" y="2535"/>
                    </a:lnTo>
                    <a:lnTo>
                      <a:pt x="899" y="2523"/>
                    </a:lnTo>
                    <a:lnTo>
                      <a:pt x="867" y="2511"/>
                    </a:lnTo>
                    <a:lnTo>
                      <a:pt x="833" y="2497"/>
                    </a:lnTo>
                    <a:lnTo>
                      <a:pt x="801" y="2484"/>
                    </a:lnTo>
                    <a:lnTo>
                      <a:pt x="767" y="2472"/>
                    </a:lnTo>
                    <a:lnTo>
                      <a:pt x="732" y="2465"/>
                    </a:lnTo>
                    <a:lnTo>
                      <a:pt x="697" y="2461"/>
                    </a:lnTo>
                    <a:lnTo>
                      <a:pt x="660" y="2466"/>
                    </a:lnTo>
                    <a:lnTo>
                      <a:pt x="651" y="2466"/>
                    </a:lnTo>
                    <a:lnTo>
                      <a:pt x="645" y="2471"/>
                    </a:lnTo>
                    <a:lnTo>
                      <a:pt x="639" y="2476"/>
                    </a:lnTo>
                    <a:lnTo>
                      <a:pt x="634" y="2483"/>
                    </a:lnTo>
                    <a:lnTo>
                      <a:pt x="628" y="2486"/>
                    </a:lnTo>
                    <a:lnTo>
                      <a:pt x="622" y="2491"/>
                    </a:lnTo>
                    <a:lnTo>
                      <a:pt x="614" y="2493"/>
                    </a:lnTo>
                    <a:lnTo>
                      <a:pt x="606" y="2493"/>
                    </a:lnTo>
                    <a:lnTo>
                      <a:pt x="599" y="2504"/>
                    </a:lnTo>
                    <a:lnTo>
                      <a:pt x="591" y="2518"/>
                    </a:lnTo>
                    <a:lnTo>
                      <a:pt x="583" y="2530"/>
                    </a:lnTo>
                    <a:lnTo>
                      <a:pt x="577" y="2544"/>
                    </a:lnTo>
                    <a:lnTo>
                      <a:pt x="568" y="2556"/>
                    </a:lnTo>
                    <a:lnTo>
                      <a:pt x="561" y="2569"/>
                    </a:lnTo>
                    <a:lnTo>
                      <a:pt x="550" y="2581"/>
                    </a:lnTo>
                    <a:lnTo>
                      <a:pt x="540" y="2592"/>
                    </a:lnTo>
                    <a:lnTo>
                      <a:pt x="520" y="2640"/>
                    </a:lnTo>
                    <a:lnTo>
                      <a:pt x="505" y="2691"/>
                    </a:lnTo>
                    <a:lnTo>
                      <a:pt x="492" y="2742"/>
                    </a:lnTo>
                    <a:lnTo>
                      <a:pt x="482" y="2796"/>
                    </a:lnTo>
                    <a:lnTo>
                      <a:pt x="470" y="2846"/>
                    </a:lnTo>
                    <a:lnTo>
                      <a:pt x="457" y="2899"/>
                    </a:lnTo>
                    <a:lnTo>
                      <a:pt x="441" y="2949"/>
                    </a:lnTo>
                    <a:lnTo>
                      <a:pt x="422" y="2999"/>
                    </a:lnTo>
                    <a:lnTo>
                      <a:pt x="414" y="3014"/>
                    </a:lnTo>
                    <a:lnTo>
                      <a:pt x="408" y="3031"/>
                    </a:lnTo>
                    <a:lnTo>
                      <a:pt x="399" y="3047"/>
                    </a:lnTo>
                    <a:lnTo>
                      <a:pt x="391" y="3065"/>
                    </a:lnTo>
                    <a:lnTo>
                      <a:pt x="380" y="3079"/>
                    </a:lnTo>
                    <a:lnTo>
                      <a:pt x="368" y="3092"/>
                    </a:lnTo>
                    <a:lnTo>
                      <a:pt x="353" y="3101"/>
                    </a:lnTo>
                    <a:lnTo>
                      <a:pt x="338" y="3107"/>
                    </a:lnTo>
                    <a:lnTo>
                      <a:pt x="328" y="3105"/>
                    </a:lnTo>
                    <a:lnTo>
                      <a:pt x="321" y="3103"/>
                    </a:lnTo>
                    <a:lnTo>
                      <a:pt x="315" y="3101"/>
                    </a:lnTo>
                    <a:lnTo>
                      <a:pt x="311" y="3098"/>
                    </a:lnTo>
                    <a:lnTo>
                      <a:pt x="307" y="3092"/>
                    </a:lnTo>
                    <a:lnTo>
                      <a:pt x="305" y="3086"/>
                    </a:lnTo>
                    <a:lnTo>
                      <a:pt x="302" y="3078"/>
                    </a:lnTo>
                    <a:lnTo>
                      <a:pt x="301" y="3070"/>
                    </a:lnTo>
                    <a:lnTo>
                      <a:pt x="297" y="3059"/>
                    </a:lnTo>
                    <a:lnTo>
                      <a:pt x="297" y="3047"/>
                    </a:lnTo>
                    <a:lnTo>
                      <a:pt x="298" y="3036"/>
                    </a:lnTo>
                    <a:lnTo>
                      <a:pt x="302" y="3026"/>
                    </a:lnTo>
                    <a:lnTo>
                      <a:pt x="306" y="3014"/>
                    </a:lnTo>
                    <a:lnTo>
                      <a:pt x="310" y="3005"/>
                    </a:lnTo>
                    <a:lnTo>
                      <a:pt x="314" y="2994"/>
                    </a:lnTo>
                    <a:lnTo>
                      <a:pt x="319" y="2985"/>
                    </a:lnTo>
                    <a:lnTo>
                      <a:pt x="333" y="2955"/>
                    </a:lnTo>
                    <a:lnTo>
                      <a:pt x="343" y="2925"/>
                    </a:lnTo>
                    <a:lnTo>
                      <a:pt x="348" y="2894"/>
                    </a:lnTo>
                    <a:lnTo>
                      <a:pt x="353" y="2863"/>
                    </a:lnTo>
                    <a:lnTo>
                      <a:pt x="354" y="2830"/>
                    </a:lnTo>
                    <a:lnTo>
                      <a:pt x="357" y="2798"/>
                    </a:lnTo>
                    <a:lnTo>
                      <a:pt x="358" y="2765"/>
                    </a:lnTo>
                    <a:lnTo>
                      <a:pt x="363" y="2733"/>
                    </a:lnTo>
                    <a:lnTo>
                      <a:pt x="367" y="2724"/>
                    </a:lnTo>
                    <a:lnTo>
                      <a:pt x="370" y="2715"/>
                    </a:lnTo>
                    <a:lnTo>
                      <a:pt x="371" y="2705"/>
                    </a:lnTo>
                    <a:lnTo>
                      <a:pt x="372" y="2696"/>
                    </a:lnTo>
                    <a:lnTo>
                      <a:pt x="372" y="2686"/>
                    </a:lnTo>
                    <a:lnTo>
                      <a:pt x="373" y="2676"/>
                    </a:lnTo>
                    <a:lnTo>
                      <a:pt x="375" y="2666"/>
                    </a:lnTo>
                    <a:lnTo>
                      <a:pt x="378" y="2658"/>
                    </a:lnTo>
                    <a:lnTo>
                      <a:pt x="386" y="2631"/>
                    </a:lnTo>
                    <a:lnTo>
                      <a:pt x="391" y="2605"/>
                    </a:lnTo>
                    <a:lnTo>
                      <a:pt x="395" y="2577"/>
                    </a:lnTo>
                    <a:lnTo>
                      <a:pt x="396" y="2549"/>
                    </a:lnTo>
                    <a:lnTo>
                      <a:pt x="394" y="2519"/>
                    </a:lnTo>
                    <a:lnTo>
                      <a:pt x="391" y="2493"/>
                    </a:lnTo>
                    <a:lnTo>
                      <a:pt x="387" y="2465"/>
                    </a:lnTo>
                    <a:lnTo>
                      <a:pt x="384" y="2439"/>
                    </a:lnTo>
                    <a:lnTo>
                      <a:pt x="382" y="2215"/>
                    </a:lnTo>
                    <a:lnTo>
                      <a:pt x="367" y="2167"/>
                    </a:lnTo>
                    <a:lnTo>
                      <a:pt x="357" y="2120"/>
                    </a:lnTo>
                    <a:lnTo>
                      <a:pt x="348" y="2072"/>
                    </a:lnTo>
                    <a:lnTo>
                      <a:pt x="342" y="2025"/>
                    </a:lnTo>
                    <a:lnTo>
                      <a:pt x="335" y="1975"/>
                    </a:lnTo>
                    <a:lnTo>
                      <a:pt x="329" y="1928"/>
                    </a:lnTo>
                    <a:lnTo>
                      <a:pt x="320" y="1879"/>
                    </a:lnTo>
                    <a:lnTo>
                      <a:pt x="310" y="1834"/>
                    </a:lnTo>
                    <a:lnTo>
                      <a:pt x="297" y="1799"/>
                    </a:lnTo>
                    <a:lnTo>
                      <a:pt x="289" y="1766"/>
                    </a:lnTo>
                    <a:lnTo>
                      <a:pt x="280" y="1733"/>
                    </a:lnTo>
                    <a:lnTo>
                      <a:pt x="277" y="1700"/>
                    </a:lnTo>
                    <a:lnTo>
                      <a:pt x="272" y="1666"/>
                    </a:lnTo>
                    <a:lnTo>
                      <a:pt x="269" y="1631"/>
                    </a:lnTo>
                    <a:lnTo>
                      <a:pt x="268" y="1596"/>
                    </a:lnTo>
                    <a:lnTo>
                      <a:pt x="269" y="1560"/>
                    </a:lnTo>
                    <a:lnTo>
                      <a:pt x="261" y="1531"/>
                    </a:lnTo>
                    <a:lnTo>
                      <a:pt x="259" y="1503"/>
                    </a:lnTo>
                    <a:lnTo>
                      <a:pt x="258" y="1474"/>
                    </a:lnTo>
                    <a:lnTo>
                      <a:pt x="259" y="1446"/>
                    </a:lnTo>
                    <a:lnTo>
                      <a:pt x="258" y="1418"/>
                    </a:lnTo>
                    <a:lnTo>
                      <a:pt x="256" y="1390"/>
                    </a:lnTo>
                    <a:lnTo>
                      <a:pt x="250" y="1363"/>
                    </a:lnTo>
                    <a:lnTo>
                      <a:pt x="241" y="1339"/>
                    </a:lnTo>
                    <a:lnTo>
                      <a:pt x="230" y="1293"/>
                    </a:lnTo>
                    <a:lnTo>
                      <a:pt x="217" y="1248"/>
                    </a:lnTo>
                    <a:lnTo>
                      <a:pt x="203" y="1204"/>
                    </a:lnTo>
                    <a:lnTo>
                      <a:pt x="189" y="1162"/>
                    </a:lnTo>
                    <a:lnTo>
                      <a:pt x="173" y="1117"/>
                    </a:lnTo>
                    <a:lnTo>
                      <a:pt x="159" y="1073"/>
                    </a:lnTo>
                    <a:lnTo>
                      <a:pt x="147" y="1028"/>
                    </a:lnTo>
                    <a:lnTo>
                      <a:pt x="137" y="985"/>
                    </a:lnTo>
                    <a:lnTo>
                      <a:pt x="125" y="961"/>
                    </a:lnTo>
                    <a:lnTo>
                      <a:pt x="114" y="937"/>
                    </a:lnTo>
                    <a:lnTo>
                      <a:pt x="103" y="912"/>
                    </a:lnTo>
                    <a:lnTo>
                      <a:pt x="96" y="888"/>
                    </a:lnTo>
                    <a:lnTo>
                      <a:pt x="87" y="863"/>
                    </a:lnTo>
                    <a:lnTo>
                      <a:pt x="79" y="839"/>
                    </a:lnTo>
                    <a:lnTo>
                      <a:pt x="72" y="813"/>
                    </a:lnTo>
                    <a:lnTo>
                      <a:pt x="65" y="789"/>
                    </a:lnTo>
                    <a:lnTo>
                      <a:pt x="54" y="766"/>
                    </a:lnTo>
                    <a:lnTo>
                      <a:pt x="47" y="745"/>
                    </a:lnTo>
                    <a:lnTo>
                      <a:pt x="42" y="720"/>
                    </a:lnTo>
                    <a:lnTo>
                      <a:pt x="40" y="697"/>
                    </a:lnTo>
                    <a:lnTo>
                      <a:pt x="36" y="673"/>
                    </a:lnTo>
                    <a:lnTo>
                      <a:pt x="33" y="649"/>
                    </a:lnTo>
                    <a:lnTo>
                      <a:pt x="28" y="626"/>
                    </a:lnTo>
                    <a:lnTo>
                      <a:pt x="22" y="605"/>
                    </a:lnTo>
                    <a:lnTo>
                      <a:pt x="17" y="546"/>
                    </a:lnTo>
                    <a:lnTo>
                      <a:pt x="13" y="490"/>
                    </a:lnTo>
                    <a:lnTo>
                      <a:pt x="8" y="434"/>
                    </a:lnTo>
                    <a:lnTo>
                      <a:pt x="4" y="379"/>
                    </a:lnTo>
                    <a:lnTo>
                      <a:pt x="0" y="325"/>
                    </a:lnTo>
                    <a:lnTo>
                      <a:pt x="0" y="270"/>
                    </a:lnTo>
                    <a:lnTo>
                      <a:pt x="4" y="214"/>
                    </a:lnTo>
                    <a:lnTo>
                      <a:pt x="13" y="159"/>
                    </a:lnTo>
                    <a:lnTo>
                      <a:pt x="14" y="136"/>
                    </a:lnTo>
                    <a:lnTo>
                      <a:pt x="13" y="113"/>
                    </a:lnTo>
                    <a:lnTo>
                      <a:pt x="9" y="89"/>
                    </a:lnTo>
                    <a:lnTo>
                      <a:pt x="7" y="68"/>
                    </a:lnTo>
                    <a:lnTo>
                      <a:pt x="7" y="45"/>
                    </a:lnTo>
                    <a:lnTo>
                      <a:pt x="13" y="27"/>
                    </a:lnTo>
                    <a:lnTo>
                      <a:pt x="27" y="12"/>
                    </a:lnTo>
                    <a:lnTo>
                      <a:pt x="54" y="0"/>
                    </a:lnTo>
                    <a:lnTo>
                      <a:pt x="65" y="8"/>
                    </a:lnTo>
                    <a:lnTo>
                      <a:pt x="78" y="19"/>
                    </a:lnTo>
                    <a:lnTo>
                      <a:pt x="86" y="31"/>
                    </a:lnTo>
                    <a:lnTo>
                      <a:pt x="95" y="46"/>
                    </a:lnTo>
                    <a:lnTo>
                      <a:pt x="100" y="59"/>
                    </a:lnTo>
                    <a:lnTo>
                      <a:pt x="107" y="74"/>
                    </a:lnTo>
                    <a:lnTo>
                      <a:pt x="112" y="88"/>
                    </a:lnTo>
                    <a:lnTo>
                      <a:pt x="120" y="103"/>
                    </a:lnTo>
                    <a:close/>
                  </a:path>
                </a:pathLst>
              </a:custGeom>
              <a:solidFill>
                <a:srgbClr val="ECC38E"/>
              </a:solidFill>
              <a:ln w="9525">
                <a:noFill/>
                <a:round/>
                <a:headEnd/>
                <a:tailEnd/>
              </a:ln>
            </p:spPr>
            <p:txBody>
              <a:bodyPr/>
              <a:lstStyle/>
              <a:p>
                <a:endParaRPr lang="en-US"/>
              </a:p>
            </p:txBody>
          </p:sp>
          <p:sp>
            <p:nvSpPr>
              <p:cNvPr id="36895" name="Freeform 1097"/>
              <p:cNvSpPr>
                <a:spLocks/>
              </p:cNvSpPr>
              <p:nvPr/>
            </p:nvSpPr>
            <p:spPr bwMode="auto">
              <a:xfrm>
                <a:off x="4658" y="2625"/>
                <a:ext cx="461" cy="769"/>
              </a:xfrm>
              <a:custGeom>
                <a:avLst/>
                <a:gdLst>
                  <a:gd name="T0" fmla="*/ 0 w 1842"/>
                  <a:gd name="T1" fmla="*/ 0 h 3072"/>
                  <a:gd name="T2" fmla="*/ 0 w 1842"/>
                  <a:gd name="T3" fmla="*/ 0 h 3072"/>
                  <a:gd name="T4" fmla="*/ 0 w 1842"/>
                  <a:gd name="T5" fmla="*/ 0 h 3072"/>
                  <a:gd name="T6" fmla="*/ 0 w 1842"/>
                  <a:gd name="T7" fmla="*/ 0 h 3072"/>
                  <a:gd name="T8" fmla="*/ 0 w 1842"/>
                  <a:gd name="T9" fmla="*/ 0 h 3072"/>
                  <a:gd name="T10" fmla="*/ 0 w 1842"/>
                  <a:gd name="T11" fmla="*/ 0 h 3072"/>
                  <a:gd name="T12" fmla="*/ 0 w 1842"/>
                  <a:gd name="T13" fmla="*/ 0 h 3072"/>
                  <a:gd name="T14" fmla="*/ 0 w 1842"/>
                  <a:gd name="T15" fmla="*/ 0 h 3072"/>
                  <a:gd name="T16" fmla="*/ 0 w 1842"/>
                  <a:gd name="T17" fmla="*/ 0 h 3072"/>
                  <a:gd name="T18" fmla="*/ 0 w 1842"/>
                  <a:gd name="T19" fmla="*/ 0 h 3072"/>
                  <a:gd name="T20" fmla="*/ 0 w 1842"/>
                  <a:gd name="T21" fmla="*/ 0 h 3072"/>
                  <a:gd name="T22" fmla="*/ 0 w 1842"/>
                  <a:gd name="T23" fmla="*/ 0 h 3072"/>
                  <a:gd name="T24" fmla="*/ 0 w 1842"/>
                  <a:gd name="T25" fmla="*/ 0 h 3072"/>
                  <a:gd name="T26" fmla="*/ 0 w 1842"/>
                  <a:gd name="T27" fmla="*/ 0 h 3072"/>
                  <a:gd name="T28" fmla="*/ 0 w 1842"/>
                  <a:gd name="T29" fmla="*/ 0 h 3072"/>
                  <a:gd name="T30" fmla="*/ 0 w 1842"/>
                  <a:gd name="T31" fmla="*/ 0 h 3072"/>
                  <a:gd name="T32" fmla="*/ 0 w 1842"/>
                  <a:gd name="T33" fmla="*/ 0 h 3072"/>
                  <a:gd name="T34" fmla="*/ 0 w 1842"/>
                  <a:gd name="T35" fmla="*/ 0 h 3072"/>
                  <a:gd name="T36" fmla="*/ 0 w 1842"/>
                  <a:gd name="T37" fmla="*/ 0 h 3072"/>
                  <a:gd name="T38" fmla="*/ 0 w 1842"/>
                  <a:gd name="T39" fmla="*/ 0 h 3072"/>
                  <a:gd name="T40" fmla="*/ 0 w 1842"/>
                  <a:gd name="T41" fmla="*/ 0 h 3072"/>
                  <a:gd name="T42" fmla="*/ 0 w 1842"/>
                  <a:gd name="T43" fmla="*/ 0 h 3072"/>
                  <a:gd name="T44" fmla="*/ 0 w 1842"/>
                  <a:gd name="T45" fmla="*/ 0 h 3072"/>
                  <a:gd name="T46" fmla="*/ 0 w 1842"/>
                  <a:gd name="T47" fmla="*/ 0 h 3072"/>
                  <a:gd name="T48" fmla="*/ 0 w 1842"/>
                  <a:gd name="T49" fmla="*/ 0 h 3072"/>
                  <a:gd name="T50" fmla="*/ 0 w 1842"/>
                  <a:gd name="T51" fmla="*/ 0 h 3072"/>
                  <a:gd name="T52" fmla="*/ 0 w 1842"/>
                  <a:gd name="T53" fmla="*/ 0 h 3072"/>
                  <a:gd name="T54" fmla="*/ 0 w 1842"/>
                  <a:gd name="T55" fmla="*/ 0 h 3072"/>
                  <a:gd name="T56" fmla="*/ 0 w 1842"/>
                  <a:gd name="T57" fmla="*/ 0 h 3072"/>
                  <a:gd name="T58" fmla="*/ 0 w 1842"/>
                  <a:gd name="T59" fmla="*/ 0 h 3072"/>
                  <a:gd name="T60" fmla="*/ 0 w 1842"/>
                  <a:gd name="T61" fmla="*/ 0 h 3072"/>
                  <a:gd name="T62" fmla="*/ 0 w 1842"/>
                  <a:gd name="T63" fmla="*/ 0 h 3072"/>
                  <a:gd name="T64" fmla="*/ 0 w 1842"/>
                  <a:gd name="T65" fmla="*/ 0 h 3072"/>
                  <a:gd name="T66" fmla="*/ 0 w 1842"/>
                  <a:gd name="T67" fmla="*/ 0 h 3072"/>
                  <a:gd name="T68" fmla="*/ 0 w 1842"/>
                  <a:gd name="T69" fmla="*/ 0 h 3072"/>
                  <a:gd name="T70" fmla="*/ 0 w 1842"/>
                  <a:gd name="T71" fmla="*/ 0 h 3072"/>
                  <a:gd name="T72" fmla="*/ 0 w 1842"/>
                  <a:gd name="T73" fmla="*/ 0 h 3072"/>
                  <a:gd name="T74" fmla="*/ 0 w 1842"/>
                  <a:gd name="T75" fmla="*/ 0 h 3072"/>
                  <a:gd name="T76" fmla="*/ 0 w 1842"/>
                  <a:gd name="T77" fmla="*/ 0 h 3072"/>
                  <a:gd name="T78" fmla="*/ 0 w 1842"/>
                  <a:gd name="T79" fmla="*/ 0 h 3072"/>
                  <a:gd name="T80" fmla="*/ 0 w 1842"/>
                  <a:gd name="T81" fmla="*/ 0 h 3072"/>
                  <a:gd name="T82" fmla="*/ 0 w 1842"/>
                  <a:gd name="T83" fmla="*/ 0 h 3072"/>
                  <a:gd name="T84" fmla="*/ 0 w 1842"/>
                  <a:gd name="T85" fmla="*/ 0 h 3072"/>
                  <a:gd name="T86" fmla="*/ 0 w 1842"/>
                  <a:gd name="T87" fmla="*/ 0 h 3072"/>
                  <a:gd name="T88" fmla="*/ 0 w 1842"/>
                  <a:gd name="T89" fmla="*/ 0 h 3072"/>
                  <a:gd name="T90" fmla="*/ 0 w 1842"/>
                  <a:gd name="T91" fmla="*/ 0 h 3072"/>
                  <a:gd name="T92" fmla="*/ 0 w 1842"/>
                  <a:gd name="T93" fmla="*/ 0 h 3072"/>
                  <a:gd name="T94" fmla="*/ 0 w 1842"/>
                  <a:gd name="T95" fmla="*/ 0 h 3072"/>
                  <a:gd name="T96" fmla="*/ 0 w 1842"/>
                  <a:gd name="T97" fmla="*/ 0 h 3072"/>
                  <a:gd name="T98" fmla="*/ 0 w 1842"/>
                  <a:gd name="T99" fmla="*/ 0 h 3072"/>
                  <a:gd name="T100" fmla="*/ 0 w 1842"/>
                  <a:gd name="T101" fmla="*/ 0 h 3072"/>
                  <a:gd name="T102" fmla="*/ 0 w 1842"/>
                  <a:gd name="T103" fmla="*/ 0 h 3072"/>
                  <a:gd name="T104" fmla="*/ 0 w 1842"/>
                  <a:gd name="T105" fmla="*/ 0 h 3072"/>
                  <a:gd name="T106" fmla="*/ 0 w 1842"/>
                  <a:gd name="T107" fmla="*/ 0 h 3072"/>
                  <a:gd name="T108" fmla="*/ 0 w 1842"/>
                  <a:gd name="T109" fmla="*/ 0 h 3072"/>
                  <a:gd name="T110" fmla="*/ 0 w 1842"/>
                  <a:gd name="T111" fmla="*/ 0 h 3072"/>
                  <a:gd name="T112" fmla="*/ 0 w 1842"/>
                  <a:gd name="T113" fmla="*/ 0 h 30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2"/>
                  <a:gd name="T172" fmla="*/ 0 h 3072"/>
                  <a:gd name="T173" fmla="*/ 1842 w 1842"/>
                  <a:gd name="T174" fmla="*/ 3072 h 30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2" h="3072">
                    <a:moveTo>
                      <a:pt x="119" y="101"/>
                    </a:moveTo>
                    <a:lnTo>
                      <a:pt x="118" y="113"/>
                    </a:lnTo>
                    <a:lnTo>
                      <a:pt x="118" y="126"/>
                    </a:lnTo>
                    <a:lnTo>
                      <a:pt x="118" y="138"/>
                    </a:lnTo>
                    <a:lnTo>
                      <a:pt x="121" y="151"/>
                    </a:lnTo>
                    <a:lnTo>
                      <a:pt x="123" y="161"/>
                    </a:lnTo>
                    <a:lnTo>
                      <a:pt x="127" y="173"/>
                    </a:lnTo>
                    <a:lnTo>
                      <a:pt x="132" y="184"/>
                    </a:lnTo>
                    <a:lnTo>
                      <a:pt x="140" y="196"/>
                    </a:lnTo>
                    <a:lnTo>
                      <a:pt x="136" y="208"/>
                    </a:lnTo>
                    <a:lnTo>
                      <a:pt x="137" y="222"/>
                    </a:lnTo>
                    <a:lnTo>
                      <a:pt x="140" y="236"/>
                    </a:lnTo>
                    <a:lnTo>
                      <a:pt x="146" y="250"/>
                    </a:lnTo>
                    <a:lnTo>
                      <a:pt x="151" y="263"/>
                    </a:lnTo>
                    <a:lnTo>
                      <a:pt x="157" y="277"/>
                    </a:lnTo>
                    <a:lnTo>
                      <a:pt x="160" y="291"/>
                    </a:lnTo>
                    <a:lnTo>
                      <a:pt x="161" y="307"/>
                    </a:lnTo>
                    <a:lnTo>
                      <a:pt x="169" y="315"/>
                    </a:lnTo>
                    <a:lnTo>
                      <a:pt x="177" y="325"/>
                    </a:lnTo>
                    <a:lnTo>
                      <a:pt x="180" y="337"/>
                    </a:lnTo>
                    <a:lnTo>
                      <a:pt x="185" y="348"/>
                    </a:lnTo>
                    <a:lnTo>
                      <a:pt x="187" y="360"/>
                    </a:lnTo>
                    <a:lnTo>
                      <a:pt x="191" y="371"/>
                    </a:lnTo>
                    <a:lnTo>
                      <a:pt x="193" y="383"/>
                    </a:lnTo>
                    <a:lnTo>
                      <a:pt x="198" y="395"/>
                    </a:lnTo>
                    <a:lnTo>
                      <a:pt x="203" y="414"/>
                    </a:lnTo>
                    <a:lnTo>
                      <a:pt x="210" y="435"/>
                    </a:lnTo>
                    <a:lnTo>
                      <a:pt x="215" y="455"/>
                    </a:lnTo>
                    <a:lnTo>
                      <a:pt x="221" y="477"/>
                    </a:lnTo>
                    <a:lnTo>
                      <a:pt x="226" y="497"/>
                    </a:lnTo>
                    <a:lnTo>
                      <a:pt x="231" y="517"/>
                    </a:lnTo>
                    <a:lnTo>
                      <a:pt x="238" y="538"/>
                    </a:lnTo>
                    <a:lnTo>
                      <a:pt x="245" y="559"/>
                    </a:lnTo>
                    <a:lnTo>
                      <a:pt x="257" y="595"/>
                    </a:lnTo>
                    <a:lnTo>
                      <a:pt x="270" y="634"/>
                    </a:lnTo>
                    <a:lnTo>
                      <a:pt x="284" y="671"/>
                    </a:lnTo>
                    <a:lnTo>
                      <a:pt x="303" y="710"/>
                    </a:lnTo>
                    <a:lnTo>
                      <a:pt x="324" y="741"/>
                    </a:lnTo>
                    <a:lnTo>
                      <a:pt x="354" y="769"/>
                    </a:lnTo>
                    <a:lnTo>
                      <a:pt x="388" y="790"/>
                    </a:lnTo>
                    <a:lnTo>
                      <a:pt x="432" y="801"/>
                    </a:lnTo>
                    <a:lnTo>
                      <a:pt x="453" y="790"/>
                    </a:lnTo>
                    <a:lnTo>
                      <a:pt x="473" y="777"/>
                    </a:lnTo>
                    <a:lnTo>
                      <a:pt x="491" y="762"/>
                    </a:lnTo>
                    <a:lnTo>
                      <a:pt x="509" y="746"/>
                    </a:lnTo>
                    <a:lnTo>
                      <a:pt x="524" y="727"/>
                    </a:lnTo>
                    <a:lnTo>
                      <a:pt x="539" y="710"/>
                    </a:lnTo>
                    <a:lnTo>
                      <a:pt x="553" y="689"/>
                    </a:lnTo>
                    <a:lnTo>
                      <a:pt x="567" y="670"/>
                    </a:lnTo>
                    <a:lnTo>
                      <a:pt x="583" y="640"/>
                    </a:lnTo>
                    <a:lnTo>
                      <a:pt x="599" y="610"/>
                    </a:lnTo>
                    <a:lnTo>
                      <a:pt x="615" y="577"/>
                    </a:lnTo>
                    <a:lnTo>
                      <a:pt x="627" y="545"/>
                    </a:lnTo>
                    <a:lnTo>
                      <a:pt x="636" y="512"/>
                    </a:lnTo>
                    <a:lnTo>
                      <a:pt x="641" y="479"/>
                    </a:lnTo>
                    <a:lnTo>
                      <a:pt x="640" y="447"/>
                    </a:lnTo>
                    <a:lnTo>
                      <a:pt x="632" y="418"/>
                    </a:lnTo>
                    <a:lnTo>
                      <a:pt x="618" y="384"/>
                    </a:lnTo>
                    <a:lnTo>
                      <a:pt x="606" y="349"/>
                    </a:lnTo>
                    <a:lnTo>
                      <a:pt x="590" y="316"/>
                    </a:lnTo>
                    <a:lnTo>
                      <a:pt x="578" y="283"/>
                    </a:lnTo>
                    <a:lnTo>
                      <a:pt x="565" y="248"/>
                    </a:lnTo>
                    <a:lnTo>
                      <a:pt x="556" y="212"/>
                    </a:lnTo>
                    <a:lnTo>
                      <a:pt x="551" y="175"/>
                    </a:lnTo>
                    <a:lnTo>
                      <a:pt x="551" y="137"/>
                    </a:lnTo>
                    <a:lnTo>
                      <a:pt x="550" y="128"/>
                    </a:lnTo>
                    <a:lnTo>
                      <a:pt x="552" y="120"/>
                    </a:lnTo>
                    <a:lnTo>
                      <a:pt x="555" y="114"/>
                    </a:lnTo>
                    <a:lnTo>
                      <a:pt x="559" y="108"/>
                    </a:lnTo>
                    <a:lnTo>
                      <a:pt x="567" y="94"/>
                    </a:lnTo>
                    <a:lnTo>
                      <a:pt x="578" y="82"/>
                    </a:lnTo>
                    <a:lnTo>
                      <a:pt x="584" y="80"/>
                    </a:lnTo>
                    <a:lnTo>
                      <a:pt x="592" y="81"/>
                    </a:lnTo>
                    <a:lnTo>
                      <a:pt x="599" y="81"/>
                    </a:lnTo>
                    <a:lnTo>
                      <a:pt x="607" y="84"/>
                    </a:lnTo>
                    <a:lnTo>
                      <a:pt x="613" y="86"/>
                    </a:lnTo>
                    <a:lnTo>
                      <a:pt x="621" y="90"/>
                    </a:lnTo>
                    <a:lnTo>
                      <a:pt x="627" y="94"/>
                    </a:lnTo>
                    <a:lnTo>
                      <a:pt x="635" y="98"/>
                    </a:lnTo>
                    <a:lnTo>
                      <a:pt x="646" y="120"/>
                    </a:lnTo>
                    <a:lnTo>
                      <a:pt x="657" y="145"/>
                    </a:lnTo>
                    <a:lnTo>
                      <a:pt x="665" y="166"/>
                    </a:lnTo>
                    <a:lnTo>
                      <a:pt x="674" y="189"/>
                    </a:lnTo>
                    <a:lnTo>
                      <a:pt x="682" y="210"/>
                    </a:lnTo>
                    <a:lnTo>
                      <a:pt x="690" y="232"/>
                    </a:lnTo>
                    <a:lnTo>
                      <a:pt x="699" y="255"/>
                    </a:lnTo>
                    <a:lnTo>
                      <a:pt x="710" y="282"/>
                    </a:lnTo>
                    <a:lnTo>
                      <a:pt x="727" y="305"/>
                    </a:lnTo>
                    <a:lnTo>
                      <a:pt x="743" y="330"/>
                    </a:lnTo>
                    <a:lnTo>
                      <a:pt x="760" y="356"/>
                    </a:lnTo>
                    <a:lnTo>
                      <a:pt x="776" y="381"/>
                    </a:lnTo>
                    <a:lnTo>
                      <a:pt x="792" y="405"/>
                    </a:lnTo>
                    <a:lnTo>
                      <a:pt x="809" y="430"/>
                    </a:lnTo>
                    <a:lnTo>
                      <a:pt x="827" y="454"/>
                    </a:lnTo>
                    <a:lnTo>
                      <a:pt x="848" y="478"/>
                    </a:lnTo>
                    <a:lnTo>
                      <a:pt x="858" y="505"/>
                    </a:lnTo>
                    <a:lnTo>
                      <a:pt x="873" y="533"/>
                    </a:lnTo>
                    <a:lnTo>
                      <a:pt x="888" y="559"/>
                    </a:lnTo>
                    <a:lnTo>
                      <a:pt x="906" y="587"/>
                    </a:lnTo>
                    <a:lnTo>
                      <a:pt x="921" y="614"/>
                    </a:lnTo>
                    <a:lnTo>
                      <a:pt x="937" y="642"/>
                    </a:lnTo>
                    <a:lnTo>
                      <a:pt x="948" y="670"/>
                    </a:lnTo>
                    <a:lnTo>
                      <a:pt x="958" y="702"/>
                    </a:lnTo>
                    <a:lnTo>
                      <a:pt x="966" y="726"/>
                    </a:lnTo>
                    <a:lnTo>
                      <a:pt x="977" y="752"/>
                    </a:lnTo>
                    <a:lnTo>
                      <a:pt x="988" y="777"/>
                    </a:lnTo>
                    <a:lnTo>
                      <a:pt x="1000" y="802"/>
                    </a:lnTo>
                    <a:lnTo>
                      <a:pt x="1012" y="827"/>
                    </a:lnTo>
                    <a:lnTo>
                      <a:pt x="1025" y="851"/>
                    </a:lnTo>
                    <a:lnTo>
                      <a:pt x="1039" y="875"/>
                    </a:lnTo>
                    <a:lnTo>
                      <a:pt x="1054" y="900"/>
                    </a:lnTo>
                    <a:lnTo>
                      <a:pt x="1064" y="904"/>
                    </a:lnTo>
                    <a:lnTo>
                      <a:pt x="1075" y="911"/>
                    </a:lnTo>
                    <a:lnTo>
                      <a:pt x="1087" y="916"/>
                    </a:lnTo>
                    <a:lnTo>
                      <a:pt x="1100" y="922"/>
                    </a:lnTo>
                    <a:lnTo>
                      <a:pt x="1111" y="925"/>
                    </a:lnTo>
                    <a:lnTo>
                      <a:pt x="1124" y="928"/>
                    </a:lnTo>
                    <a:lnTo>
                      <a:pt x="1138" y="928"/>
                    </a:lnTo>
                    <a:lnTo>
                      <a:pt x="1153" y="927"/>
                    </a:lnTo>
                    <a:lnTo>
                      <a:pt x="1186" y="898"/>
                    </a:lnTo>
                    <a:lnTo>
                      <a:pt x="1212" y="864"/>
                    </a:lnTo>
                    <a:lnTo>
                      <a:pt x="1231" y="823"/>
                    </a:lnTo>
                    <a:lnTo>
                      <a:pt x="1246" y="781"/>
                    </a:lnTo>
                    <a:lnTo>
                      <a:pt x="1259" y="736"/>
                    </a:lnTo>
                    <a:lnTo>
                      <a:pt x="1273" y="694"/>
                    </a:lnTo>
                    <a:lnTo>
                      <a:pt x="1291" y="655"/>
                    </a:lnTo>
                    <a:lnTo>
                      <a:pt x="1316" y="622"/>
                    </a:lnTo>
                    <a:lnTo>
                      <a:pt x="1328" y="592"/>
                    </a:lnTo>
                    <a:lnTo>
                      <a:pt x="1340" y="566"/>
                    </a:lnTo>
                    <a:lnTo>
                      <a:pt x="1353" y="539"/>
                    </a:lnTo>
                    <a:lnTo>
                      <a:pt x="1367" y="512"/>
                    </a:lnTo>
                    <a:lnTo>
                      <a:pt x="1378" y="484"/>
                    </a:lnTo>
                    <a:lnTo>
                      <a:pt x="1391" y="458"/>
                    </a:lnTo>
                    <a:lnTo>
                      <a:pt x="1401" y="428"/>
                    </a:lnTo>
                    <a:lnTo>
                      <a:pt x="1410" y="399"/>
                    </a:lnTo>
                    <a:lnTo>
                      <a:pt x="1431" y="357"/>
                    </a:lnTo>
                    <a:lnTo>
                      <a:pt x="1448" y="313"/>
                    </a:lnTo>
                    <a:lnTo>
                      <a:pt x="1464" y="267"/>
                    </a:lnTo>
                    <a:lnTo>
                      <a:pt x="1479" y="220"/>
                    </a:lnTo>
                    <a:lnTo>
                      <a:pt x="1493" y="171"/>
                    </a:lnTo>
                    <a:lnTo>
                      <a:pt x="1510" y="126"/>
                    </a:lnTo>
                    <a:lnTo>
                      <a:pt x="1530" y="81"/>
                    </a:lnTo>
                    <a:lnTo>
                      <a:pt x="1555" y="42"/>
                    </a:lnTo>
                    <a:lnTo>
                      <a:pt x="1563" y="42"/>
                    </a:lnTo>
                    <a:lnTo>
                      <a:pt x="1571" y="45"/>
                    </a:lnTo>
                    <a:lnTo>
                      <a:pt x="1577" y="52"/>
                    </a:lnTo>
                    <a:lnTo>
                      <a:pt x="1583" y="63"/>
                    </a:lnTo>
                    <a:lnTo>
                      <a:pt x="1589" y="72"/>
                    </a:lnTo>
                    <a:lnTo>
                      <a:pt x="1595" y="82"/>
                    </a:lnTo>
                    <a:lnTo>
                      <a:pt x="1603" y="91"/>
                    </a:lnTo>
                    <a:lnTo>
                      <a:pt x="1611" y="100"/>
                    </a:lnTo>
                    <a:lnTo>
                      <a:pt x="1615" y="126"/>
                    </a:lnTo>
                    <a:lnTo>
                      <a:pt x="1617" y="154"/>
                    </a:lnTo>
                    <a:lnTo>
                      <a:pt x="1614" y="182"/>
                    </a:lnTo>
                    <a:lnTo>
                      <a:pt x="1611" y="211"/>
                    </a:lnTo>
                    <a:lnTo>
                      <a:pt x="1605" y="238"/>
                    </a:lnTo>
                    <a:lnTo>
                      <a:pt x="1597" y="266"/>
                    </a:lnTo>
                    <a:lnTo>
                      <a:pt x="1587" y="291"/>
                    </a:lnTo>
                    <a:lnTo>
                      <a:pt x="1577" y="316"/>
                    </a:lnTo>
                    <a:lnTo>
                      <a:pt x="1576" y="324"/>
                    </a:lnTo>
                    <a:lnTo>
                      <a:pt x="1572" y="332"/>
                    </a:lnTo>
                    <a:lnTo>
                      <a:pt x="1564" y="337"/>
                    </a:lnTo>
                    <a:lnTo>
                      <a:pt x="1557" y="343"/>
                    </a:lnTo>
                    <a:lnTo>
                      <a:pt x="1546" y="348"/>
                    </a:lnTo>
                    <a:lnTo>
                      <a:pt x="1540" y="355"/>
                    </a:lnTo>
                    <a:lnTo>
                      <a:pt x="1535" y="361"/>
                    </a:lnTo>
                    <a:lnTo>
                      <a:pt x="1535" y="371"/>
                    </a:lnTo>
                    <a:lnTo>
                      <a:pt x="1525" y="375"/>
                    </a:lnTo>
                    <a:lnTo>
                      <a:pt x="1524" y="384"/>
                    </a:lnTo>
                    <a:lnTo>
                      <a:pt x="1522" y="393"/>
                    </a:lnTo>
                    <a:lnTo>
                      <a:pt x="1521" y="403"/>
                    </a:lnTo>
                    <a:lnTo>
                      <a:pt x="1499" y="439"/>
                    </a:lnTo>
                    <a:lnTo>
                      <a:pt x="1485" y="478"/>
                    </a:lnTo>
                    <a:lnTo>
                      <a:pt x="1475" y="517"/>
                    </a:lnTo>
                    <a:lnTo>
                      <a:pt x="1468" y="559"/>
                    </a:lnTo>
                    <a:lnTo>
                      <a:pt x="1459" y="600"/>
                    </a:lnTo>
                    <a:lnTo>
                      <a:pt x="1451" y="642"/>
                    </a:lnTo>
                    <a:lnTo>
                      <a:pt x="1440" y="682"/>
                    </a:lnTo>
                    <a:lnTo>
                      <a:pt x="1424" y="721"/>
                    </a:lnTo>
                    <a:lnTo>
                      <a:pt x="1414" y="743"/>
                    </a:lnTo>
                    <a:lnTo>
                      <a:pt x="1409" y="768"/>
                    </a:lnTo>
                    <a:lnTo>
                      <a:pt x="1405" y="792"/>
                    </a:lnTo>
                    <a:lnTo>
                      <a:pt x="1405" y="819"/>
                    </a:lnTo>
                    <a:lnTo>
                      <a:pt x="1403" y="844"/>
                    </a:lnTo>
                    <a:lnTo>
                      <a:pt x="1401" y="870"/>
                    </a:lnTo>
                    <a:lnTo>
                      <a:pt x="1396" y="893"/>
                    </a:lnTo>
                    <a:lnTo>
                      <a:pt x="1387" y="917"/>
                    </a:lnTo>
                    <a:lnTo>
                      <a:pt x="1377" y="922"/>
                    </a:lnTo>
                    <a:lnTo>
                      <a:pt x="1372" y="931"/>
                    </a:lnTo>
                    <a:lnTo>
                      <a:pt x="1372" y="940"/>
                    </a:lnTo>
                    <a:lnTo>
                      <a:pt x="1378" y="950"/>
                    </a:lnTo>
                    <a:lnTo>
                      <a:pt x="1371" y="983"/>
                    </a:lnTo>
                    <a:lnTo>
                      <a:pt x="1359" y="1015"/>
                    </a:lnTo>
                    <a:lnTo>
                      <a:pt x="1344" y="1045"/>
                    </a:lnTo>
                    <a:lnTo>
                      <a:pt x="1329" y="1076"/>
                    </a:lnTo>
                    <a:lnTo>
                      <a:pt x="1314" y="1107"/>
                    </a:lnTo>
                    <a:lnTo>
                      <a:pt x="1303" y="1137"/>
                    </a:lnTo>
                    <a:lnTo>
                      <a:pt x="1298" y="1170"/>
                    </a:lnTo>
                    <a:lnTo>
                      <a:pt x="1303" y="1207"/>
                    </a:lnTo>
                    <a:lnTo>
                      <a:pt x="1303" y="1217"/>
                    </a:lnTo>
                    <a:lnTo>
                      <a:pt x="1306" y="1229"/>
                    </a:lnTo>
                    <a:lnTo>
                      <a:pt x="1308" y="1240"/>
                    </a:lnTo>
                    <a:lnTo>
                      <a:pt x="1312" y="1252"/>
                    </a:lnTo>
                    <a:lnTo>
                      <a:pt x="1316" y="1260"/>
                    </a:lnTo>
                    <a:lnTo>
                      <a:pt x="1322" y="1272"/>
                    </a:lnTo>
                    <a:lnTo>
                      <a:pt x="1328" y="1281"/>
                    </a:lnTo>
                    <a:lnTo>
                      <a:pt x="1334" y="1292"/>
                    </a:lnTo>
                    <a:lnTo>
                      <a:pt x="1333" y="1315"/>
                    </a:lnTo>
                    <a:lnTo>
                      <a:pt x="1339" y="1337"/>
                    </a:lnTo>
                    <a:lnTo>
                      <a:pt x="1347" y="1356"/>
                    </a:lnTo>
                    <a:lnTo>
                      <a:pt x="1358" y="1376"/>
                    </a:lnTo>
                    <a:lnTo>
                      <a:pt x="1367" y="1395"/>
                    </a:lnTo>
                    <a:lnTo>
                      <a:pt x="1376" y="1414"/>
                    </a:lnTo>
                    <a:lnTo>
                      <a:pt x="1381" y="1436"/>
                    </a:lnTo>
                    <a:lnTo>
                      <a:pt x="1384" y="1461"/>
                    </a:lnTo>
                    <a:lnTo>
                      <a:pt x="1396" y="1483"/>
                    </a:lnTo>
                    <a:lnTo>
                      <a:pt x="1405" y="1510"/>
                    </a:lnTo>
                    <a:lnTo>
                      <a:pt x="1406" y="1537"/>
                    </a:lnTo>
                    <a:lnTo>
                      <a:pt x="1408" y="1565"/>
                    </a:lnTo>
                    <a:lnTo>
                      <a:pt x="1405" y="1591"/>
                    </a:lnTo>
                    <a:lnTo>
                      <a:pt x="1405" y="1619"/>
                    </a:lnTo>
                    <a:lnTo>
                      <a:pt x="1406" y="1646"/>
                    </a:lnTo>
                    <a:lnTo>
                      <a:pt x="1415" y="1674"/>
                    </a:lnTo>
                    <a:lnTo>
                      <a:pt x="1422" y="1701"/>
                    </a:lnTo>
                    <a:lnTo>
                      <a:pt x="1433" y="1726"/>
                    </a:lnTo>
                    <a:lnTo>
                      <a:pt x="1447" y="1750"/>
                    </a:lnTo>
                    <a:lnTo>
                      <a:pt x="1465" y="1774"/>
                    </a:lnTo>
                    <a:lnTo>
                      <a:pt x="1480" y="1797"/>
                    </a:lnTo>
                    <a:lnTo>
                      <a:pt x="1498" y="1822"/>
                    </a:lnTo>
                    <a:lnTo>
                      <a:pt x="1512" y="1846"/>
                    </a:lnTo>
                    <a:lnTo>
                      <a:pt x="1526" y="1872"/>
                    </a:lnTo>
                    <a:lnTo>
                      <a:pt x="1534" y="1893"/>
                    </a:lnTo>
                    <a:lnTo>
                      <a:pt x="1545" y="1914"/>
                    </a:lnTo>
                    <a:lnTo>
                      <a:pt x="1557" y="1936"/>
                    </a:lnTo>
                    <a:lnTo>
                      <a:pt x="1571" y="1958"/>
                    </a:lnTo>
                    <a:lnTo>
                      <a:pt x="1582" y="1978"/>
                    </a:lnTo>
                    <a:lnTo>
                      <a:pt x="1594" y="2000"/>
                    </a:lnTo>
                    <a:lnTo>
                      <a:pt x="1603" y="2021"/>
                    </a:lnTo>
                    <a:lnTo>
                      <a:pt x="1610" y="2044"/>
                    </a:lnTo>
                    <a:lnTo>
                      <a:pt x="1624" y="2068"/>
                    </a:lnTo>
                    <a:lnTo>
                      <a:pt x="1636" y="2096"/>
                    </a:lnTo>
                    <a:lnTo>
                      <a:pt x="1643" y="2124"/>
                    </a:lnTo>
                    <a:lnTo>
                      <a:pt x="1650" y="2155"/>
                    </a:lnTo>
                    <a:lnTo>
                      <a:pt x="1655" y="2183"/>
                    </a:lnTo>
                    <a:lnTo>
                      <a:pt x="1662" y="2212"/>
                    </a:lnTo>
                    <a:lnTo>
                      <a:pt x="1673" y="2240"/>
                    </a:lnTo>
                    <a:lnTo>
                      <a:pt x="1688" y="2267"/>
                    </a:lnTo>
                    <a:lnTo>
                      <a:pt x="1694" y="2332"/>
                    </a:lnTo>
                    <a:lnTo>
                      <a:pt x="1712" y="2395"/>
                    </a:lnTo>
                    <a:lnTo>
                      <a:pt x="1736" y="2456"/>
                    </a:lnTo>
                    <a:lnTo>
                      <a:pt x="1765" y="2519"/>
                    </a:lnTo>
                    <a:lnTo>
                      <a:pt x="1791" y="2580"/>
                    </a:lnTo>
                    <a:lnTo>
                      <a:pt x="1814" y="2642"/>
                    </a:lnTo>
                    <a:lnTo>
                      <a:pt x="1829" y="2707"/>
                    </a:lnTo>
                    <a:lnTo>
                      <a:pt x="1833" y="2776"/>
                    </a:lnTo>
                    <a:lnTo>
                      <a:pt x="1830" y="2786"/>
                    </a:lnTo>
                    <a:lnTo>
                      <a:pt x="1833" y="2797"/>
                    </a:lnTo>
                    <a:lnTo>
                      <a:pt x="1835" y="2808"/>
                    </a:lnTo>
                    <a:lnTo>
                      <a:pt x="1839" y="2819"/>
                    </a:lnTo>
                    <a:lnTo>
                      <a:pt x="1841" y="2829"/>
                    </a:lnTo>
                    <a:lnTo>
                      <a:pt x="1842" y="2841"/>
                    </a:lnTo>
                    <a:lnTo>
                      <a:pt x="1839" y="2851"/>
                    </a:lnTo>
                    <a:lnTo>
                      <a:pt x="1834" y="2861"/>
                    </a:lnTo>
                    <a:lnTo>
                      <a:pt x="1821" y="2866"/>
                    </a:lnTo>
                    <a:lnTo>
                      <a:pt x="1810" y="2871"/>
                    </a:lnTo>
                    <a:lnTo>
                      <a:pt x="1799" y="2875"/>
                    </a:lnTo>
                    <a:lnTo>
                      <a:pt x="1787" y="2880"/>
                    </a:lnTo>
                    <a:lnTo>
                      <a:pt x="1774" y="2883"/>
                    </a:lnTo>
                    <a:lnTo>
                      <a:pt x="1762" y="2885"/>
                    </a:lnTo>
                    <a:lnTo>
                      <a:pt x="1749" y="2887"/>
                    </a:lnTo>
                    <a:lnTo>
                      <a:pt x="1736" y="2888"/>
                    </a:lnTo>
                    <a:lnTo>
                      <a:pt x="1721" y="2880"/>
                    </a:lnTo>
                    <a:lnTo>
                      <a:pt x="1707" y="2873"/>
                    </a:lnTo>
                    <a:lnTo>
                      <a:pt x="1693" y="2862"/>
                    </a:lnTo>
                    <a:lnTo>
                      <a:pt x="1680" y="2853"/>
                    </a:lnTo>
                    <a:lnTo>
                      <a:pt x="1666" y="2842"/>
                    </a:lnTo>
                    <a:lnTo>
                      <a:pt x="1652" y="2834"/>
                    </a:lnTo>
                    <a:lnTo>
                      <a:pt x="1637" y="2827"/>
                    </a:lnTo>
                    <a:lnTo>
                      <a:pt x="1623" y="2823"/>
                    </a:lnTo>
                    <a:lnTo>
                      <a:pt x="1600" y="2806"/>
                    </a:lnTo>
                    <a:lnTo>
                      <a:pt x="1577" y="2792"/>
                    </a:lnTo>
                    <a:lnTo>
                      <a:pt x="1553" y="2780"/>
                    </a:lnTo>
                    <a:lnTo>
                      <a:pt x="1530" y="2767"/>
                    </a:lnTo>
                    <a:lnTo>
                      <a:pt x="1506" y="2753"/>
                    </a:lnTo>
                    <a:lnTo>
                      <a:pt x="1483" y="2740"/>
                    </a:lnTo>
                    <a:lnTo>
                      <a:pt x="1460" y="2724"/>
                    </a:lnTo>
                    <a:lnTo>
                      <a:pt x="1441" y="2706"/>
                    </a:lnTo>
                    <a:lnTo>
                      <a:pt x="1409" y="2671"/>
                    </a:lnTo>
                    <a:lnTo>
                      <a:pt x="1377" y="2642"/>
                    </a:lnTo>
                    <a:lnTo>
                      <a:pt x="1343" y="2613"/>
                    </a:lnTo>
                    <a:lnTo>
                      <a:pt x="1307" y="2589"/>
                    </a:lnTo>
                    <a:lnTo>
                      <a:pt x="1268" y="2566"/>
                    </a:lnTo>
                    <a:lnTo>
                      <a:pt x="1228" y="2549"/>
                    </a:lnTo>
                    <a:lnTo>
                      <a:pt x="1185" y="2537"/>
                    </a:lnTo>
                    <a:lnTo>
                      <a:pt x="1142" y="2530"/>
                    </a:lnTo>
                    <a:lnTo>
                      <a:pt x="1114" y="2525"/>
                    </a:lnTo>
                    <a:lnTo>
                      <a:pt x="1087" y="2524"/>
                    </a:lnTo>
                    <a:lnTo>
                      <a:pt x="1060" y="2523"/>
                    </a:lnTo>
                    <a:lnTo>
                      <a:pt x="1035" y="2524"/>
                    </a:lnTo>
                    <a:lnTo>
                      <a:pt x="1008" y="2521"/>
                    </a:lnTo>
                    <a:lnTo>
                      <a:pt x="982" y="2519"/>
                    </a:lnTo>
                    <a:lnTo>
                      <a:pt x="957" y="2514"/>
                    </a:lnTo>
                    <a:lnTo>
                      <a:pt x="934" y="2506"/>
                    </a:lnTo>
                    <a:lnTo>
                      <a:pt x="900" y="2495"/>
                    </a:lnTo>
                    <a:lnTo>
                      <a:pt x="867" y="2482"/>
                    </a:lnTo>
                    <a:lnTo>
                      <a:pt x="832" y="2468"/>
                    </a:lnTo>
                    <a:lnTo>
                      <a:pt x="800" y="2455"/>
                    </a:lnTo>
                    <a:lnTo>
                      <a:pt x="766" y="2444"/>
                    </a:lnTo>
                    <a:lnTo>
                      <a:pt x="732" y="2436"/>
                    </a:lnTo>
                    <a:lnTo>
                      <a:pt x="696" y="2432"/>
                    </a:lnTo>
                    <a:lnTo>
                      <a:pt x="659" y="2437"/>
                    </a:lnTo>
                    <a:lnTo>
                      <a:pt x="650" y="2437"/>
                    </a:lnTo>
                    <a:lnTo>
                      <a:pt x="644" y="2442"/>
                    </a:lnTo>
                    <a:lnTo>
                      <a:pt x="639" y="2448"/>
                    </a:lnTo>
                    <a:lnTo>
                      <a:pt x="634" y="2454"/>
                    </a:lnTo>
                    <a:lnTo>
                      <a:pt x="627" y="2458"/>
                    </a:lnTo>
                    <a:lnTo>
                      <a:pt x="621" y="2463"/>
                    </a:lnTo>
                    <a:lnTo>
                      <a:pt x="613" y="2464"/>
                    </a:lnTo>
                    <a:lnTo>
                      <a:pt x="606" y="2464"/>
                    </a:lnTo>
                    <a:lnTo>
                      <a:pt x="598" y="2476"/>
                    </a:lnTo>
                    <a:lnTo>
                      <a:pt x="590" y="2488"/>
                    </a:lnTo>
                    <a:lnTo>
                      <a:pt x="583" y="2501"/>
                    </a:lnTo>
                    <a:lnTo>
                      <a:pt x="576" y="2515"/>
                    </a:lnTo>
                    <a:lnTo>
                      <a:pt x="567" y="2526"/>
                    </a:lnTo>
                    <a:lnTo>
                      <a:pt x="560" y="2539"/>
                    </a:lnTo>
                    <a:lnTo>
                      <a:pt x="550" y="2551"/>
                    </a:lnTo>
                    <a:lnTo>
                      <a:pt x="539" y="2562"/>
                    </a:lnTo>
                    <a:lnTo>
                      <a:pt x="519" y="2609"/>
                    </a:lnTo>
                    <a:lnTo>
                      <a:pt x="504" y="2660"/>
                    </a:lnTo>
                    <a:lnTo>
                      <a:pt x="491" y="2711"/>
                    </a:lnTo>
                    <a:lnTo>
                      <a:pt x="481" y="2763"/>
                    </a:lnTo>
                    <a:lnTo>
                      <a:pt x="469" y="2814"/>
                    </a:lnTo>
                    <a:lnTo>
                      <a:pt x="457" y="2866"/>
                    </a:lnTo>
                    <a:lnTo>
                      <a:pt x="440" y="2916"/>
                    </a:lnTo>
                    <a:lnTo>
                      <a:pt x="421" y="2965"/>
                    </a:lnTo>
                    <a:lnTo>
                      <a:pt x="413" y="2979"/>
                    </a:lnTo>
                    <a:lnTo>
                      <a:pt x="407" y="2996"/>
                    </a:lnTo>
                    <a:lnTo>
                      <a:pt x="398" y="3012"/>
                    </a:lnTo>
                    <a:lnTo>
                      <a:pt x="390" y="3030"/>
                    </a:lnTo>
                    <a:lnTo>
                      <a:pt x="379" y="3044"/>
                    </a:lnTo>
                    <a:lnTo>
                      <a:pt x="368" y="3057"/>
                    </a:lnTo>
                    <a:lnTo>
                      <a:pt x="352" y="3066"/>
                    </a:lnTo>
                    <a:lnTo>
                      <a:pt x="337" y="3072"/>
                    </a:lnTo>
                    <a:lnTo>
                      <a:pt x="327" y="3070"/>
                    </a:lnTo>
                    <a:lnTo>
                      <a:pt x="322" y="3068"/>
                    </a:lnTo>
                    <a:lnTo>
                      <a:pt x="317" y="3065"/>
                    </a:lnTo>
                    <a:lnTo>
                      <a:pt x="314" y="3061"/>
                    </a:lnTo>
                    <a:lnTo>
                      <a:pt x="312" y="3054"/>
                    </a:lnTo>
                    <a:lnTo>
                      <a:pt x="312" y="3048"/>
                    </a:lnTo>
                    <a:lnTo>
                      <a:pt x="310" y="3040"/>
                    </a:lnTo>
                    <a:lnTo>
                      <a:pt x="309" y="3033"/>
                    </a:lnTo>
                    <a:lnTo>
                      <a:pt x="305" y="3021"/>
                    </a:lnTo>
                    <a:lnTo>
                      <a:pt x="305" y="3010"/>
                    </a:lnTo>
                    <a:lnTo>
                      <a:pt x="305" y="2998"/>
                    </a:lnTo>
                    <a:lnTo>
                      <a:pt x="309" y="2988"/>
                    </a:lnTo>
                    <a:lnTo>
                      <a:pt x="313" y="2977"/>
                    </a:lnTo>
                    <a:lnTo>
                      <a:pt x="317" y="2968"/>
                    </a:lnTo>
                    <a:lnTo>
                      <a:pt x="320" y="2956"/>
                    </a:lnTo>
                    <a:lnTo>
                      <a:pt x="326" y="2948"/>
                    </a:lnTo>
                    <a:lnTo>
                      <a:pt x="338" y="2918"/>
                    </a:lnTo>
                    <a:lnTo>
                      <a:pt x="348" y="2889"/>
                    </a:lnTo>
                    <a:lnTo>
                      <a:pt x="354" y="2859"/>
                    </a:lnTo>
                    <a:lnTo>
                      <a:pt x="356" y="2829"/>
                    </a:lnTo>
                    <a:lnTo>
                      <a:pt x="356" y="2797"/>
                    </a:lnTo>
                    <a:lnTo>
                      <a:pt x="356" y="2766"/>
                    </a:lnTo>
                    <a:lnTo>
                      <a:pt x="356" y="2733"/>
                    </a:lnTo>
                    <a:lnTo>
                      <a:pt x="361" y="2701"/>
                    </a:lnTo>
                    <a:lnTo>
                      <a:pt x="365" y="2692"/>
                    </a:lnTo>
                    <a:lnTo>
                      <a:pt x="369" y="2683"/>
                    </a:lnTo>
                    <a:lnTo>
                      <a:pt x="370" y="2674"/>
                    </a:lnTo>
                    <a:lnTo>
                      <a:pt x="371" y="2665"/>
                    </a:lnTo>
                    <a:lnTo>
                      <a:pt x="371" y="2655"/>
                    </a:lnTo>
                    <a:lnTo>
                      <a:pt x="373" y="2646"/>
                    </a:lnTo>
                    <a:lnTo>
                      <a:pt x="374" y="2636"/>
                    </a:lnTo>
                    <a:lnTo>
                      <a:pt x="378" y="2628"/>
                    </a:lnTo>
                    <a:lnTo>
                      <a:pt x="385" y="2602"/>
                    </a:lnTo>
                    <a:lnTo>
                      <a:pt x="390" y="2575"/>
                    </a:lnTo>
                    <a:lnTo>
                      <a:pt x="394" y="2547"/>
                    </a:lnTo>
                    <a:lnTo>
                      <a:pt x="396" y="2520"/>
                    </a:lnTo>
                    <a:lnTo>
                      <a:pt x="393" y="2491"/>
                    </a:lnTo>
                    <a:lnTo>
                      <a:pt x="390" y="2464"/>
                    </a:lnTo>
                    <a:lnTo>
                      <a:pt x="387" y="2436"/>
                    </a:lnTo>
                    <a:lnTo>
                      <a:pt x="383" y="2411"/>
                    </a:lnTo>
                    <a:lnTo>
                      <a:pt x="382" y="2189"/>
                    </a:lnTo>
                    <a:lnTo>
                      <a:pt x="366" y="2141"/>
                    </a:lnTo>
                    <a:lnTo>
                      <a:pt x="356" y="2095"/>
                    </a:lnTo>
                    <a:lnTo>
                      <a:pt x="347" y="2047"/>
                    </a:lnTo>
                    <a:lnTo>
                      <a:pt x="341" y="2001"/>
                    </a:lnTo>
                    <a:lnTo>
                      <a:pt x="333" y="1953"/>
                    </a:lnTo>
                    <a:lnTo>
                      <a:pt x="327" y="1906"/>
                    </a:lnTo>
                    <a:lnTo>
                      <a:pt x="319" y="1858"/>
                    </a:lnTo>
                    <a:lnTo>
                      <a:pt x="309" y="1813"/>
                    </a:lnTo>
                    <a:lnTo>
                      <a:pt x="296" y="1778"/>
                    </a:lnTo>
                    <a:lnTo>
                      <a:pt x="289" y="1746"/>
                    </a:lnTo>
                    <a:lnTo>
                      <a:pt x="280" y="1712"/>
                    </a:lnTo>
                    <a:lnTo>
                      <a:pt x="276" y="1680"/>
                    </a:lnTo>
                    <a:lnTo>
                      <a:pt x="271" y="1646"/>
                    </a:lnTo>
                    <a:lnTo>
                      <a:pt x="268" y="1613"/>
                    </a:lnTo>
                    <a:lnTo>
                      <a:pt x="267" y="1577"/>
                    </a:lnTo>
                    <a:lnTo>
                      <a:pt x="268" y="1542"/>
                    </a:lnTo>
                    <a:lnTo>
                      <a:pt x="261" y="1512"/>
                    </a:lnTo>
                    <a:lnTo>
                      <a:pt x="258" y="1486"/>
                    </a:lnTo>
                    <a:lnTo>
                      <a:pt x="257" y="1456"/>
                    </a:lnTo>
                    <a:lnTo>
                      <a:pt x="258" y="1430"/>
                    </a:lnTo>
                    <a:lnTo>
                      <a:pt x="257" y="1402"/>
                    </a:lnTo>
                    <a:lnTo>
                      <a:pt x="256" y="1374"/>
                    </a:lnTo>
                    <a:lnTo>
                      <a:pt x="249" y="1347"/>
                    </a:lnTo>
                    <a:lnTo>
                      <a:pt x="240" y="1323"/>
                    </a:lnTo>
                    <a:lnTo>
                      <a:pt x="228" y="1277"/>
                    </a:lnTo>
                    <a:lnTo>
                      <a:pt x="215" y="1234"/>
                    </a:lnTo>
                    <a:lnTo>
                      <a:pt x="201" y="1190"/>
                    </a:lnTo>
                    <a:lnTo>
                      <a:pt x="187" y="1149"/>
                    </a:lnTo>
                    <a:lnTo>
                      <a:pt x="171" y="1104"/>
                    </a:lnTo>
                    <a:lnTo>
                      <a:pt x="157" y="1061"/>
                    </a:lnTo>
                    <a:lnTo>
                      <a:pt x="145" y="1017"/>
                    </a:lnTo>
                    <a:lnTo>
                      <a:pt x="135" y="974"/>
                    </a:lnTo>
                    <a:lnTo>
                      <a:pt x="123" y="950"/>
                    </a:lnTo>
                    <a:lnTo>
                      <a:pt x="113" y="926"/>
                    </a:lnTo>
                    <a:lnTo>
                      <a:pt x="103" y="902"/>
                    </a:lnTo>
                    <a:lnTo>
                      <a:pt x="95" y="879"/>
                    </a:lnTo>
                    <a:lnTo>
                      <a:pt x="86" y="853"/>
                    </a:lnTo>
                    <a:lnTo>
                      <a:pt x="79" y="829"/>
                    </a:lnTo>
                    <a:lnTo>
                      <a:pt x="71" y="804"/>
                    </a:lnTo>
                    <a:lnTo>
                      <a:pt x="65" y="780"/>
                    </a:lnTo>
                    <a:lnTo>
                      <a:pt x="53" y="757"/>
                    </a:lnTo>
                    <a:lnTo>
                      <a:pt x="47" y="735"/>
                    </a:lnTo>
                    <a:lnTo>
                      <a:pt x="42" y="712"/>
                    </a:lnTo>
                    <a:lnTo>
                      <a:pt x="39" y="689"/>
                    </a:lnTo>
                    <a:lnTo>
                      <a:pt x="35" y="665"/>
                    </a:lnTo>
                    <a:lnTo>
                      <a:pt x="33" y="642"/>
                    </a:lnTo>
                    <a:lnTo>
                      <a:pt x="28" y="619"/>
                    </a:lnTo>
                    <a:lnTo>
                      <a:pt x="20" y="598"/>
                    </a:lnTo>
                    <a:lnTo>
                      <a:pt x="15" y="539"/>
                    </a:lnTo>
                    <a:lnTo>
                      <a:pt x="11" y="484"/>
                    </a:lnTo>
                    <a:lnTo>
                      <a:pt x="6" y="428"/>
                    </a:lnTo>
                    <a:lnTo>
                      <a:pt x="3" y="375"/>
                    </a:lnTo>
                    <a:lnTo>
                      <a:pt x="0" y="320"/>
                    </a:lnTo>
                    <a:lnTo>
                      <a:pt x="0" y="266"/>
                    </a:lnTo>
                    <a:lnTo>
                      <a:pt x="3" y="211"/>
                    </a:lnTo>
                    <a:lnTo>
                      <a:pt x="12" y="157"/>
                    </a:lnTo>
                    <a:lnTo>
                      <a:pt x="14" y="134"/>
                    </a:lnTo>
                    <a:lnTo>
                      <a:pt x="12" y="112"/>
                    </a:lnTo>
                    <a:lnTo>
                      <a:pt x="9" y="89"/>
                    </a:lnTo>
                    <a:lnTo>
                      <a:pt x="6" y="67"/>
                    </a:lnTo>
                    <a:lnTo>
                      <a:pt x="5" y="44"/>
                    </a:lnTo>
                    <a:lnTo>
                      <a:pt x="11" y="26"/>
                    </a:lnTo>
                    <a:lnTo>
                      <a:pt x="25" y="11"/>
                    </a:lnTo>
                    <a:lnTo>
                      <a:pt x="52" y="0"/>
                    </a:lnTo>
                    <a:lnTo>
                      <a:pt x="65" y="7"/>
                    </a:lnTo>
                    <a:lnTo>
                      <a:pt x="76" y="19"/>
                    </a:lnTo>
                    <a:lnTo>
                      <a:pt x="85" y="30"/>
                    </a:lnTo>
                    <a:lnTo>
                      <a:pt x="94" y="44"/>
                    </a:lnTo>
                    <a:lnTo>
                      <a:pt x="99" y="58"/>
                    </a:lnTo>
                    <a:lnTo>
                      <a:pt x="107" y="72"/>
                    </a:lnTo>
                    <a:lnTo>
                      <a:pt x="112" y="86"/>
                    </a:lnTo>
                    <a:lnTo>
                      <a:pt x="119" y="101"/>
                    </a:lnTo>
                    <a:close/>
                  </a:path>
                </a:pathLst>
              </a:custGeom>
              <a:solidFill>
                <a:srgbClr val="EDC695"/>
              </a:solidFill>
              <a:ln w="9525">
                <a:noFill/>
                <a:round/>
                <a:headEnd/>
                <a:tailEnd/>
              </a:ln>
            </p:spPr>
            <p:txBody>
              <a:bodyPr/>
              <a:lstStyle/>
              <a:p>
                <a:endParaRPr lang="en-US"/>
              </a:p>
            </p:txBody>
          </p:sp>
          <p:sp>
            <p:nvSpPr>
              <p:cNvPr id="36896" name="Freeform 1098"/>
              <p:cNvSpPr>
                <a:spLocks/>
              </p:cNvSpPr>
              <p:nvPr/>
            </p:nvSpPr>
            <p:spPr bwMode="auto">
              <a:xfrm>
                <a:off x="4658" y="2631"/>
                <a:ext cx="461" cy="759"/>
              </a:xfrm>
              <a:custGeom>
                <a:avLst/>
                <a:gdLst>
                  <a:gd name="T0" fmla="*/ 0 w 1843"/>
                  <a:gd name="T1" fmla="*/ 0 h 3036"/>
                  <a:gd name="T2" fmla="*/ 0 w 1843"/>
                  <a:gd name="T3" fmla="*/ 0 h 3036"/>
                  <a:gd name="T4" fmla="*/ 0 w 1843"/>
                  <a:gd name="T5" fmla="*/ 0 h 3036"/>
                  <a:gd name="T6" fmla="*/ 0 w 1843"/>
                  <a:gd name="T7" fmla="*/ 0 h 3036"/>
                  <a:gd name="T8" fmla="*/ 0 w 1843"/>
                  <a:gd name="T9" fmla="*/ 0 h 3036"/>
                  <a:gd name="T10" fmla="*/ 0 w 1843"/>
                  <a:gd name="T11" fmla="*/ 0 h 3036"/>
                  <a:gd name="T12" fmla="*/ 0 w 1843"/>
                  <a:gd name="T13" fmla="*/ 0 h 3036"/>
                  <a:gd name="T14" fmla="*/ 0 w 1843"/>
                  <a:gd name="T15" fmla="*/ 0 h 3036"/>
                  <a:gd name="T16" fmla="*/ 0 w 1843"/>
                  <a:gd name="T17" fmla="*/ 0 h 3036"/>
                  <a:gd name="T18" fmla="*/ 0 w 1843"/>
                  <a:gd name="T19" fmla="*/ 0 h 3036"/>
                  <a:gd name="T20" fmla="*/ 0 w 1843"/>
                  <a:gd name="T21" fmla="*/ 0 h 3036"/>
                  <a:gd name="T22" fmla="*/ 0 w 1843"/>
                  <a:gd name="T23" fmla="*/ 0 h 3036"/>
                  <a:gd name="T24" fmla="*/ 0 w 1843"/>
                  <a:gd name="T25" fmla="*/ 0 h 3036"/>
                  <a:gd name="T26" fmla="*/ 0 w 1843"/>
                  <a:gd name="T27" fmla="*/ 0 h 3036"/>
                  <a:gd name="T28" fmla="*/ 0 w 1843"/>
                  <a:gd name="T29" fmla="*/ 0 h 3036"/>
                  <a:gd name="T30" fmla="*/ 0 w 1843"/>
                  <a:gd name="T31" fmla="*/ 0 h 3036"/>
                  <a:gd name="T32" fmla="*/ 0 w 1843"/>
                  <a:gd name="T33" fmla="*/ 0 h 3036"/>
                  <a:gd name="T34" fmla="*/ 0 w 1843"/>
                  <a:gd name="T35" fmla="*/ 0 h 3036"/>
                  <a:gd name="T36" fmla="*/ 0 w 1843"/>
                  <a:gd name="T37" fmla="*/ 0 h 3036"/>
                  <a:gd name="T38" fmla="*/ 0 w 1843"/>
                  <a:gd name="T39" fmla="*/ 0 h 3036"/>
                  <a:gd name="T40" fmla="*/ 0 w 1843"/>
                  <a:gd name="T41" fmla="*/ 0 h 3036"/>
                  <a:gd name="T42" fmla="*/ 0 w 1843"/>
                  <a:gd name="T43" fmla="*/ 0 h 3036"/>
                  <a:gd name="T44" fmla="*/ 0 w 1843"/>
                  <a:gd name="T45" fmla="*/ 0 h 3036"/>
                  <a:gd name="T46" fmla="*/ 0 w 1843"/>
                  <a:gd name="T47" fmla="*/ 0 h 3036"/>
                  <a:gd name="T48" fmla="*/ 0 w 1843"/>
                  <a:gd name="T49" fmla="*/ 0 h 3036"/>
                  <a:gd name="T50" fmla="*/ 0 w 1843"/>
                  <a:gd name="T51" fmla="*/ 0 h 3036"/>
                  <a:gd name="T52" fmla="*/ 0 w 1843"/>
                  <a:gd name="T53" fmla="*/ 0 h 3036"/>
                  <a:gd name="T54" fmla="*/ 0 w 1843"/>
                  <a:gd name="T55" fmla="*/ 0 h 3036"/>
                  <a:gd name="T56" fmla="*/ 0 w 1843"/>
                  <a:gd name="T57" fmla="*/ 0 h 3036"/>
                  <a:gd name="T58" fmla="*/ 0 w 1843"/>
                  <a:gd name="T59" fmla="*/ 0 h 3036"/>
                  <a:gd name="T60" fmla="*/ 0 w 1843"/>
                  <a:gd name="T61" fmla="*/ 0 h 3036"/>
                  <a:gd name="T62" fmla="*/ 0 w 1843"/>
                  <a:gd name="T63" fmla="*/ 0 h 3036"/>
                  <a:gd name="T64" fmla="*/ 0 w 1843"/>
                  <a:gd name="T65" fmla="*/ 0 h 3036"/>
                  <a:gd name="T66" fmla="*/ 0 w 1843"/>
                  <a:gd name="T67" fmla="*/ 0 h 3036"/>
                  <a:gd name="T68" fmla="*/ 0 w 1843"/>
                  <a:gd name="T69" fmla="*/ 0 h 3036"/>
                  <a:gd name="T70" fmla="*/ 0 w 1843"/>
                  <a:gd name="T71" fmla="*/ 0 h 3036"/>
                  <a:gd name="T72" fmla="*/ 0 w 1843"/>
                  <a:gd name="T73" fmla="*/ 0 h 3036"/>
                  <a:gd name="T74" fmla="*/ 0 w 1843"/>
                  <a:gd name="T75" fmla="*/ 0 h 3036"/>
                  <a:gd name="T76" fmla="*/ 0 w 1843"/>
                  <a:gd name="T77" fmla="*/ 0 h 3036"/>
                  <a:gd name="T78" fmla="*/ 0 w 1843"/>
                  <a:gd name="T79" fmla="*/ 0 h 3036"/>
                  <a:gd name="T80" fmla="*/ 0 w 1843"/>
                  <a:gd name="T81" fmla="*/ 0 h 3036"/>
                  <a:gd name="T82" fmla="*/ 0 w 1843"/>
                  <a:gd name="T83" fmla="*/ 0 h 3036"/>
                  <a:gd name="T84" fmla="*/ 0 w 1843"/>
                  <a:gd name="T85" fmla="*/ 0 h 3036"/>
                  <a:gd name="T86" fmla="*/ 0 w 1843"/>
                  <a:gd name="T87" fmla="*/ 0 h 3036"/>
                  <a:gd name="T88" fmla="*/ 0 w 1843"/>
                  <a:gd name="T89" fmla="*/ 0 h 3036"/>
                  <a:gd name="T90" fmla="*/ 0 w 1843"/>
                  <a:gd name="T91" fmla="*/ 0 h 3036"/>
                  <a:gd name="T92" fmla="*/ 0 w 1843"/>
                  <a:gd name="T93" fmla="*/ 0 h 3036"/>
                  <a:gd name="T94" fmla="*/ 0 w 1843"/>
                  <a:gd name="T95" fmla="*/ 0 h 3036"/>
                  <a:gd name="T96" fmla="*/ 0 w 1843"/>
                  <a:gd name="T97" fmla="*/ 0 h 3036"/>
                  <a:gd name="T98" fmla="*/ 0 w 1843"/>
                  <a:gd name="T99" fmla="*/ 0 h 3036"/>
                  <a:gd name="T100" fmla="*/ 0 w 1843"/>
                  <a:gd name="T101" fmla="*/ 0 h 3036"/>
                  <a:gd name="T102" fmla="*/ 0 w 1843"/>
                  <a:gd name="T103" fmla="*/ 0 h 3036"/>
                  <a:gd name="T104" fmla="*/ 0 w 1843"/>
                  <a:gd name="T105" fmla="*/ 0 h 3036"/>
                  <a:gd name="T106" fmla="*/ 0 w 1843"/>
                  <a:gd name="T107" fmla="*/ 0 h 3036"/>
                  <a:gd name="T108" fmla="*/ 0 w 1843"/>
                  <a:gd name="T109" fmla="*/ 0 h 3036"/>
                  <a:gd name="T110" fmla="*/ 0 w 1843"/>
                  <a:gd name="T111" fmla="*/ 0 h 3036"/>
                  <a:gd name="T112" fmla="*/ 0 w 1843"/>
                  <a:gd name="T113" fmla="*/ 0 h 30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3"/>
                  <a:gd name="T172" fmla="*/ 0 h 3036"/>
                  <a:gd name="T173" fmla="*/ 1843 w 1843"/>
                  <a:gd name="T174" fmla="*/ 3036 h 30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3" h="3036">
                    <a:moveTo>
                      <a:pt x="119" y="101"/>
                    </a:moveTo>
                    <a:lnTo>
                      <a:pt x="118" y="112"/>
                    </a:lnTo>
                    <a:lnTo>
                      <a:pt x="118" y="125"/>
                    </a:lnTo>
                    <a:lnTo>
                      <a:pt x="119" y="136"/>
                    </a:lnTo>
                    <a:lnTo>
                      <a:pt x="122" y="149"/>
                    </a:lnTo>
                    <a:lnTo>
                      <a:pt x="124" y="159"/>
                    </a:lnTo>
                    <a:lnTo>
                      <a:pt x="128" y="171"/>
                    </a:lnTo>
                    <a:lnTo>
                      <a:pt x="133" y="181"/>
                    </a:lnTo>
                    <a:lnTo>
                      <a:pt x="141" y="192"/>
                    </a:lnTo>
                    <a:lnTo>
                      <a:pt x="137" y="206"/>
                    </a:lnTo>
                    <a:lnTo>
                      <a:pt x="138" y="220"/>
                    </a:lnTo>
                    <a:lnTo>
                      <a:pt x="141" y="233"/>
                    </a:lnTo>
                    <a:lnTo>
                      <a:pt x="147" y="247"/>
                    </a:lnTo>
                    <a:lnTo>
                      <a:pt x="152" y="260"/>
                    </a:lnTo>
                    <a:lnTo>
                      <a:pt x="159" y="274"/>
                    </a:lnTo>
                    <a:lnTo>
                      <a:pt x="161" y="288"/>
                    </a:lnTo>
                    <a:lnTo>
                      <a:pt x="163" y="303"/>
                    </a:lnTo>
                    <a:lnTo>
                      <a:pt x="170" y="311"/>
                    </a:lnTo>
                    <a:lnTo>
                      <a:pt x="178" y="322"/>
                    </a:lnTo>
                    <a:lnTo>
                      <a:pt x="182" y="334"/>
                    </a:lnTo>
                    <a:lnTo>
                      <a:pt x="187" y="345"/>
                    </a:lnTo>
                    <a:lnTo>
                      <a:pt x="188" y="356"/>
                    </a:lnTo>
                    <a:lnTo>
                      <a:pt x="192" y="368"/>
                    </a:lnTo>
                    <a:lnTo>
                      <a:pt x="194" y="379"/>
                    </a:lnTo>
                    <a:lnTo>
                      <a:pt x="200" y="391"/>
                    </a:lnTo>
                    <a:lnTo>
                      <a:pt x="205" y="410"/>
                    </a:lnTo>
                    <a:lnTo>
                      <a:pt x="211" y="430"/>
                    </a:lnTo>
                    <a:lnTo>
                      <a:pt x="216" y="451"/>
                    </a:lnTo>
                    <a:lnTo>
                      <a:pt x="222" y="471"/>
                    </a:lnTo>
                    <a:lnTo>
                      <a:pt x="228" y="491"/>
                    </a:lnTo>
                    <a:lnTo>
                      <a:pt x="233" y="512"/>
                    </a:lnTo>
                    <a:lnTo>
                      <a:pt x="239" y="532"/>
                    </a:lnTo>
                    <a:lnTo>
                      <a:pt x="247" y="552"/>
                    </a:lnTo>
                    <a:lnTo>
                      <a:pt x="258" y="588"/>
                    </a:lnTo>
                    <a:lnTo>
                      <a:pt x="271" y="626"/>
                    </a:lnTo>
                    <a:lnTo>
                      <a:pt x="285" y="663"/>
                    </a:lnTo>
                    <a:lnTo>
                      <a:pt x="304" y="701"/>
                    </a:lnTo>
                    <a:lnTo>
                      <a:pt x="326" y="733"/>
                    </a:lnTo>
                    <a:lnTo>
                      <a:pt x="355" y="760"/>
                    </a:lnTo>
                    <a:lnTo>
                      <a:pt x="389" y="780"/>
                    </a:lnTo>
                    <a:lnTo>
                      <a:pt x="434" y="792"/>
                    </a:lnTo>
                    <a:lnTo>
                      <a:pt x="454" y="780"/>
                    </a:lnTo>
                    <a:lnTo>
                      <a:pt x="475" y="767"/>
                    </a:lnTo>
                    <a:lnTo>
                      <a:pt x="492" y="752"/>
                    </a:lnTo>
                    <a:lnTo>
                      <a:pt x="510" y="737"/>
                    </a:lnTo>
                    <a:lnTo>
                      <a:pt x="525" y="718"/>
                    </a:lnTo>
                    <a:lnTo>
                      <a:pt x="541" y="700"/>
                    </a:lnTo>
                    <a:lnTo>
                      <a:pt x="555" y="681"/>
                    </a:lnTo>
                    <a:lnTo>
                      <a:pt x="569" y="662"/>
                    </a:lnTo>
                    <a:lnTo>
                      <a:pt x="585" y="633"/>
                    </a:lnTo>
                    <a:lnTo>
                      <a:pt x="603" y="603"/>
                    </a:lnTo>
                    <a:lnTo>
                      <a:pt x="620" y="571"/>
                    </a:lnTo>
                    <a:lnTo>
                      <a:pt x="635" y="541"/>
                    </a:lnTo>
                    <a:lnTo>
                      <a:pt x="645" y="509"/>
                    </a:lnTo>
                    <a:lnTo>
                      <a:pt x="651" y="477"/>
                    </a:lnTo>
                    <a:lnTo>
                      <a:pt x="651" y="447"/>
                    </a:lnTo>
                    <a:lnTo>
                      <a:pt x="645" y="418"/>
                    </a:lnTo>
                    <a:lnTo>
                      <a:pt x="631" y="383"/>
                    </a:lnTo>
                    <a:lnTo>
                      <a:pt x="618" y="350"/>
                    </a:lnTo>
                    <a:lnTo>
                      <a:pt x="603" y="316"/>
                    </a:lnTo>
                    <a:lnTo>
                      <a:pt x="590" y="284"/>
                    </a:lnTo>
                    <a:lnTo>
                      <a:pt x="578" y="248"/>
                    </a:lnTo>
                    <a:lnTo>
                      <a:pt x="569" y="214"/>
                    </a:lnTo>
                    <a:lnTo>
                      <a:pt x="564" y="177"/>
                    </a:lnTo>
                    <a:lnTo>
                      <a:pt x="564" y="140"/>
                    </a:lnTo>
                    <a:lnTo>
                      <a:pt x="562" y="131"/>
                    </a:lnTo>
                    <a:lnTo>
                      <a:pt x="565" y="124"/>
                    </a:lnTo>
                    <a:lnTo>
                      <a:pt x="567" y="117"/>
                    </a:lnTo>
                    <a:lnTo>
                      <a:pt x="571" y="111"/>
                    </a:lnTo>
                    <a:lnTo>
                      <a:pt x="580" y="97"/>
                    </a:lnTo>
                    <a:lnTo>
                      <a:pt x="590" y="85"/>
                    </a:lnTo>
                    <a:lnTo>
                      <a:pt x="598" y="83"/>
                    </a:lnTo>
                    <a:lnTo>
                      <a:pt x="606" y="84"/>
                    </a:lnTo>
                    <a:lnTo>
                      <a:pt x="613" y="84"/>
                    </a:lnTo>
                    <a:lnTo>
                      <a:pt x="621" y="87"/>
                    </a:lnTo>
                    <a:lnTo>
                      <a:pt x="627" y="89"/>
                    </a:lnTo>
                    <a:lnTo>
                      <a:pt x="635" y="93"/>
                    </a:lnTo>
                    <a:lnTo>
                      <a:pt x="641" y="96"/>
                    </a:lnTo>
                    <a:lnTo>
                      <a:pt x="649" y="99"/>
                    </a:lnTo>
                    <a:lnTo>
                      <a:pt x="660" y="122"/>
                    </a:lnTo>
                    <a:lnTo>
                      <a:pt x="669" y="145"/>
                    </a:lnTo>
                    <a:lnTo>
                      <a:pt x="676" y="167"/>
                    </a:lnTo>
                    <a:lnTo>
                      <a:pt x="682" y="189"/>
                    </a:lnTo>
                    <a:lnTo>
                      <a:pt x="687" y="208"/>
                    </a:lnTo>
                    <a:lnTo>
                      <a:pt x="693" y="229"/>
                    </a:lnTo>
                    <a:lnTo>
                      <a:pt x="700" y="252"/>
                    </a:lnTo>
                    <a:lnTo>
                      <a:pt x="711" y="279"/>
                    </a:lnTo>
                    <a:lnTo>
                      <a:pt x="728" y="302"/>
                    </a:lnTo>
                    <a:lnTo>
                      <a:pt x="744" y="327"/>
                    </a:lnTo>
                    <a:lnTo>
                      <a:pt x="761" y="351"/>
                    </a:lnTo>
                    <a:lnTo>
                      <a:pt x="778" y="377"/>
                    </a:lnTo>
                    <a:lnTo>
                      <a:pt x="794" y="401"/>
                    </a:lnTo>
                    <a:lnTo>
                      <a:pt x="811" y="425"/>
                    </a:lnTo>
                    <a:lnTo>
                      <a:pt x="828" y="448"/>
                    </a:lnTo>
                    <a:lnTo>
                      <a:pt x="849" y="472"/>
                    </a:lnTo>
                    <a:lnTo>
                      <a:pt x="860" y="499"/>
                    </a:lnTo>
                    <a:lnTo>
                      <a:pt x="876" y="526"/>
                    </a:lnTo>
                    <a:lnTo>
                      <a:pt x="891" y="552"/>
                    </a:lnTo>
                    <a:lnTo>
                      <a:pt x="909" y="580"/>
                    </a:lnTo>
                    <a:lnTo>
                      <a:pt x="923" y="607"/>
                    </a:lnTo>
                    <a:lnTo>
                      <a:pt x="938" y="635"/>
                    </a:lnTo>
                    <a:lnTo>
                      <a:pt x="949" y="663"/>
                    </a:lnTo>
                    <a:lnTo>
                      <a:pt x="960" y="694"/>
                    </a:lnTo>
                    <a:lnTo>
                      <a:pt x="968" y="718"/>
                    </a:lnTo>
                    <a:lnTo>
                      <a:pt x="979" y="743"/>
                    </a:lnTo>
                    <a:lnTo>
                      <a:pt x="990" y="767"/>
                    </a:lnTo>
                    <a:lnTo>
                      <a:pt x="1002" y="793"/>
                    </a:lnTo>
                    <a:lnTo>
                      <a:pt x="1013" y="817"/>
                    </a:lnTo>
                    <a:lnTo>
                      <a:pt x="1027" y="841"/>
                    </a:lnTo>
                    <a:lnTo>
                      <a:pt x="1040" y="865"/>
                    </a:lnTo>
                    <a:lnTo>
                      <a:pt x="1055" y="890"/>
                    </a:lnTo>
                    <a:lnTo>
                      <a:pt x="1067" y="893"/>
                    </a:lnTo>
                    <a:lnTo>
                      <a:pt x="1078" y="900"/>
                    </a:lnTo>
                    <a:lnTo>
                      <a:pt x="1089" y="905"/>
                    </a:lnTo>
                    <a:lnTo>
                      <a:pt x="1101" y="911"/>
                    </a:lnTo>
                    <a:lnTo>
                      <a:pt x="1112" y="914"/>
                    </a:lnTo>
                    <a:lnTo>
                      <a:pt x="1126" y="918"/>
                    </a:lnTo>
                    <a:lnTo>
                      <a:pt x="1140" y="918"/>
                    </a:lnTo>
                    <a:lnTo>
                      <a:pt x="1156" y="916"/>
                    </a:lnTo>
                    <a:lnTo>
                      <a:pt x="1189" y="888"/>
                    </a:lnTo>
                    <a:lnTo>
                      <a:pt x="1214" y="853"/>
                    </a:lnTo>
                    <a:lnTo>
                      <a:pt x="1232" y="811"/>
                    </a:lnTo>
                    <a:lnTo>
                      <a:pt x="1247" y="767"/>
                    </a:lnTo>
                    <a:lnTo>
                      <a:pt x="1260" y="720"/>
                    </a:lnTo>
                    <a:lnTo>
                      <a:pt x="1274" y="677"/>
                    </a:lnTo>
                    <a:lnTo>
                      <a:pt x="1291" y="636"/>
                    </a:lnTo>
                    <a:lnTo>
                      <a:pt x="1316" y="605"/>
                    </a:lnTo>
                    <a:lnTo>
                      <a:pt x="1326" y="575"/>
                    </a:lnTo>
                    <a:lnTo>
                      <a:pt x="1339" y="549"/>
                    </a:lnTo>
                    <a:lnTo>
                      <a:pt x="1352" y="522"/>
                    </a:lnTo>
                    <a:lnTo>
                      <a:pt x="1366" y="496"/>
                    </a:lnTo>
                    <a:lnTo>
                      <a:pt x="1377" y="470"/>
                    </a:lnTo>
                    <a:lnTo>
                      <a:pt x="1390" y="443"/>
                    </a:lnTo>
                    <a:lnTo>
                      <a:pt x="1400" y="415"/>
                    </a:lnTo>
                    <a:lnTo>
                      <a:pt x="1409" y="386"/>
                    </a:lnTo>
                    <a:lnTo>
                      <a:pt x="1429" y="344"/>
                    </a:lnTo>
                    <a:lnTo>
                      <a:pt x="1448" y="299"/>
                    </a:lnTo>
                    <a:lnTo>
                      <a:pt x="1464" y="252"/>
                    </a:lnTo>
                    <a:lnTo>
                      <a:pt x="1479" y="205"/>
                    </a:lnTo>
                    <a:lnTo>
                      <a:pt x="1493" y="157"/>
                    </a:lnTo>
                    <a:lnTo>
                      <a:pt x="1511" y="111"/>
                    </a:lnTo>
                    <a:lnTo>
                      <a:pt x="1531" y="66"/>
                    </a:lnTo>
                    <a:lnTo>
                      <a:pt x="1557" y="27"/>
                    </a:lnTo>
                    <a:lnTo>
                      <a:pt x="1564" y="28"/>
                    </a:lnTo>
                    <a:lnTo>
                      <a:pt x="1571" y="35"/>
                    </a:lnTo>
                    <a:lnTo>
                      <a:pt x="1575" y="43"/>
                    </a:lnTo>
                    <a:lnTo>
                      <a:pt x="1580" y="55"/>
                    </a:lnTo>
                    <a:lnTo>
                      <a:pt x="1583" y="66"/>
                    </a:lnTo>
                    <a:lnTo>
                      <a:pt x="1589" y="79"/>
                    </a:lnTo>
                    <a:lnTo>
                      <a:pt x="1595" y="91"/>
                    </a:lnTo>
                    <a:lnTo>
                      <a:pt x="1604" y="99"/>
                    </a:lnTo>
                    <a:lnTo>
                      <a:pt x="1608" y="125"/>
                    </a:lnTo>
                    <a:lnTo>
                      <a:pt x="1609" y="153"/>
                    </a:lnTo>
                    <a:lnTo>
                      <a:pt x="1608" y="181"/>
                    </a:lnTo>
                    <a:lnTo>
                      <a:pt x="1604" y="210"/>
                    </a:lnTo>
                    <a:lnTo>
                      <a:pt x="1596" y="237"/>
                    </a:lnTo>
                    <a:lnTo>
                      <a:pt x="1589" y="265"/>
                    </a:lnTo>
                    <a:lnTo>
                      <a:pt x="1577" y="290"/>
                    </a:lnTo>
                    <a:lnTo>
                      <a:pt x="1567" y="316"/>
                    </a:lnTo>
                    <a:lnTo>
                      <a:pt x="1566" y="323"/>
                    </a:lnTo>
                    <a:lnTo>
                      <a:pt x="1560" y="330"/>
                    </a:lnTo>
                    <a:lnTo>
                      <a:pt x="1552" y="335"/>
                    </a:lnTo>
                    <a:lnTo>
                      <a:pt x="1543" y="341"/>
                    </a:lnTo>
                    <a:lnTo>
                      <a:pt x="1532" y="345"/>
                    </a:lnTo>
                    <a:lnTo>
                      <a:pt x="1525" y="350"/>
                    </a:lnTo>
                    <a:lnTo>
                      <a:pt x="1518" y="356"/>
                    </a:lnTo>
                    <a:lnTo>
                      <a:pt x="1518" y="367"/>
                    </a:lnTo>
                    <a:lnTo>
                      <a:pt x="1508" y="370"/>
                    </a:lnTo>
                    <a:lnTo>
                      <a:pt x="1507" y="379"/>
                    </a:lnTo>
                    <a:lnTo>
                      <a:pt x="1506" y="388"/>
                    </a:lnTo>
                    <a:lnTo>
                      <a:pt x="1504" y="397"/>
                    </a:lnTo>
                    <a:lnTo>
                      <a:pt x="1483" y="433"/>
                    </a:lnTo>
                    <a:lnTo>
                      <a:pt x="1469" y="472"/>
                    </a:lnTo>
                    <a:lnTo>
                      <a:pt x="1459" y="512"/>
                    </a:lnTo>
                    <a:lnTo>
                      <a:pt x="1451" y="554"/>
                    </a:lnTo>
                    <a:lnTo>
                      <a:pt x="1442" y="594"/>
                    </a:lnTo>
                    <a:lnTo>
                      <a:pt x="1434" y="635"/>
                    </a:lnTo>
                    <a:lnTo>
                      <a:pt x="1423" y="675"/>
                    </a:lnTo>
                    <a:lnTo>
                      <a:pt x="1408" y="713"/>
                    </a:lnTo>
                    <a:lnTo>
                      <a:pt x="1398" y="734"/>
                    </a:lnTo>
                    <a:lnTo>
                      <a:pt x="1392" y="759"/>
                    </a:lnTo>
                    <a:lnTo>
                      <a:pt x="1389" y="783"/>
                    </a:lnTo>
                    <a:lnTo>
                      <a:pt x="1389" y="809"/>
                    </a:lnTo>
                    <a:lnTo>
                      <a:pt x="1386" y="834"/>
                    </a:lnTo>
                    <a:lnTo>
                      <a:pt x="1385" y="859"/>
                    </a:lnTo>
                    <a:lnTo>
                      <a:pt x="1380" y="882"/>
                    </a:lnTo>
                    <a:lnTo>
                      <a:pt x="1371" y="906"/>
                    </a:lnTo>
                    <a:lnTo>
                      <a:pt x="1361" y="911"/>
                    </a:lnTo>
                    <a:lnTo>
                      <a:pt x="1356" y="920"/>
                    </a:lnTo>
                    <a:lnTo>
                      <a:pt x="1356" y="929"/>
                    </a:lnTo>
                    <a:lnTo>
                      <a:pt x="1362" y="939"/>
                    </a:lnTo>
                    <a:lnTo>
                      <a:pt x="1354" y="971"/>
                    </a:lnTo>
                    <a:lnTo>
                      <a:pt x="1343" y="1003"/>
                    </a:lnTo>
                    <a:lnTo>
                      <a:pt x="1328" y="1033"/>
                    </a:lnTo>
                    <a:lnTo>
                      <a:pt x="1312" y="1064"/>
                    </a:lnTo>
                    <a:lnTo>
                      <a:pt x="1297" y="1093"/>
                    </a:lnTo>
                    <a:lnTo>
                      <a:pt x="1285" y="1125"/>
                    </a:lnTo>
                    <a:lnTo>
                      <a:pt x="1280" y="1157"/>
                    </a:lnTo>
                    <a:lnTo>
                      <a:pt x="1285" y="1194"/>
                    </a:lnTo>
                    <a:lnTo>
                      <a:pt x="1285" y="1204"/>
                    </a:lnTo>
                    <a:lnTo>
                      <a:pt x="1288" y="1215"/>
                    </a:lnTo>
                    <a:lnTo>
                      <a:pt x="1292" y="1225"/>
                    </a:lnTo>
                    <a:lnTo>
                      <a:pt x="1296" y="1237"/>
                    </a:lnTo>
                    <a:lnTo>
                      <a:pt x="1300" y="1246"/>
                    </a:lnTo>
                    <a:lnTo>
                      <a:pt x="1306" y="1257"/>
                    </a:lnTo>
                    <a:lnTo>
                      <a:pt x="1311" y="1266"/>
                    </a:lnTo>
                    <a:lnTo>
                      <a:pt x="1317" y="1278"/>
                    </a:lnTo>
                    <a:lnTo>
                      <a:pt x="1316" y="1301"/>
                    </a:lnTo>
                    <a:lnTo>
                      <a:pt x="1322" y="1321"/>
                    </a:lnTo>
                    <a:lnTo>
                      <a:pt x="1330" y="1340"/>
                    </a:lnTo>
                    <a:lnTo>
                      <a:pt x="1342" y="1360"/>
                    </a:lnTo>
                    <a:lnTo>
                      <a:pt x="1350" y="1379"/>
                    </a:lnTo>
                    <a:lnTo>
                      <a:pt x="1359" y="1399"/>
                    </a:lnTo>
                    <a:lnTo>
                      <a:pt x="1364" y="1420"/>
                    </a:lnTo>
                    <a:lnTo>
                      <a:pt x="1367" y="1444"/>
                    </a:lnTo>
                    <a:lnTo>
                      <a:pt x="1380" y="1466"/>
                    </a:lnTo>
                    <a:lnTo>
                      <a:pt x="1389" y="1491"/>
                    </a:lnTo>
                    <a:lnTo>
                      <a:pt x="1390" y="1518"/>
                    </a:lnTo>
                    <a:lnTo>
                      <a:pt x="1391" y="1546"/>
                    </a:lnTo>
                    <a:lnTo>
                      <a:pt x="1389" y="1573"/>
                    </a:lnTo>
                    <a:lnTo>
                      <a:pt x="1389" y="1601"/>
                    </a:lnTo>
                    <a:lnTo>
                      <a:pt x="1390" y="1628"/>
                    </a:lnTo>
                    <a:lnTo>
                      <a:pt x="1399" y="1654"/>
                    </a:lnTo>
                    <a:lnTo>
                      <a:pt x="1405" y="1680"/>
                    </a:lnTo>
                    <a:lnTo>
                      <a:pt x="1417" y="1705"/>
                    </a:lnTo>
                    <a:lnTo>
                      <a:pt x="1431" y="1729"/>
                    </a:lnTo>
                    <a:lnTo>
                      <a:pt x="1448" y="1753"/>
                    </a:lnTo>
                    <a:lnTo>
                      <a:pt x="1464" y="1776"/>
                    </a:lnTo>
                    <a:lnTo>
                      <a:pt x="1482" y="1801"/>
                    </a:lnTo>
                    <a:lnTo>
                      <a:pt x="1496" y="1823"/>
                    </a:lnTo>
                    <a:lnTo>
                      <a:pt x="1510" y="1850"/>
                    </a:lnTo>
                    <a:lnTo>
                      <a:pt x="1517" y="1871"/>
                    </a:lnTo>
                    <a:lnTo>
                      <a:pt x="1529" y="1892"/>
                    </a:lnTo>
                    <a:lnTo>
                      <a:pt x="1540" y="1913"/>
                    </a:lnTo>
                    <a:lnTo>
                      <a:pt x="1554" y="1934"/>
                    </a:lnTo>
                    <a:lnTo>
                      <a:pt x="1566" y="1955"/>
                    </a:lnTo>
                    <a:lnTo>
                      <a:pt x="1577" y="1976"/>
                    </a:lnTo>
                    <a:lnTo>
                      <a:pt x="1586" y="1998"/>
                    </a:lnTo>
                    <a:lnTo>
                      <a:pt x="1594" y="2021"/>
                    </a:lnTo>
                    <a:lnTo>
                      <a:pt x="1608" y="2045"/>
                    </a:lnTo>
                    <a:lnTo>
                      <a:pt x="1619" y="2072"/>
                    </a:lnTo>
                    <a:lnTo>
                      <a:pt x="1627" y="2100"/>
                    </a:lnTo>
                    <a:lnTo>
                      <a:pt x="1633" y="2130"/>
                    </a:lnTo>
                    <a:lnTo>
                      <a:pt x="1638" y="2158"/>
                    </a:lnTo>
                    <a:lnTo>
                      <a:pt x="1646" y="2186"/>
                    </a:lnTo>
                    <a:lnTo>
                      <a:pt x="1656" y="2213"/>
                    </a:lnTo>
                    <a:lnTo>
                      <a:pt x="1671" y="2240"/>
                    </a:lnTo>
                    <a:lnTo>
                      <a:pt x="1678" y="2304"/>
                    </a:lnTo>
                    <a:lnTo>
                      <a:pt x="1697" y="2368"/>
                    </a:lnTo>
                    <a:lnTo>
                      <a:pt x="1722" y="2428"/>
                    </a:lnTo>
                    <a:lnTo>
                      <a:pt x="1753" y="2489"/>
                    </a:lnTo>
                    <a:lnTo>
                      <a:pt x="1781" y="2549"/>
                    </a:lnTo>
                    <a:lnTo>
                      <a:pt x="1805" y="2610"/>
                    </a:lnTo>
                    <a:lnTo>
                      <a:pt x="1820" y="2673"/>
                    </a:lnTo>
                    <a:lnTo>
                      <a:pt x="1825" y="2742"/>
                    </a:lnTo>
                    <a:lnTo>
                      <a:pt x="1824" y="2752"/>
                    </a:lnTo>
                    <a:lnTo>
                      <a:pt x="1827" y="2764"/>
                    </a:lnTo>
                    <a:lnTo>
                      <a:pt x="1830" y="2774"/>
                    </a:lnTo>
                    <a:lnTo>
                      <a:pt x="1837" y="2785"/>
                    </a:lnTo>
                    <a:lnTo>
                      <a:pt x="1839" y="2796"/>
                    </a:lnTo>
                    <a:lnTo>
                      <a:pt x="1843" y="2807"/>
                    </a:lnTo>
                    <a:lnTo>
                      <a:pt x="1842" y="2817"/>
                    </a:lnTo>
                    <a:lnTo>
                      <a:pt x="1838" y="2827"/>
                    </a:lnTo>
                    <a:lnTo>
                      <a:pt x="1825" y="2832"/>
                    </a:lnTo>
                    <a:lnTo>
                      <a:pt x="1814" y="2838"/>
                    </a:lnTo>
                    <a:lnTo>
                      <a:pt x="1801" y="2841"/>
                    </a:lnTo>
                    <a:lnTo>
                      <a:pt x="1790" y="2846"/>
                    </a:lnTo>
                    <a:lnTo>
                      <a:pt x="1777" y="2849"/>
                    </a:lnTo>
                    <a:lnTo>
                      <a:pt x="1764" y="2852"/>
                    </a:lnTo>
                    <a:lnTo>
                      <a:pt x="1751" y="2853"/>
                    </a:lnTo>
                    <a:lnTo>
                      <a:pt x="1739" y="2854"/>
                    </a:lnTo>
                    <a:lnTo>
                      <a:pt x="1723" y="2846"/>
                    </a:lnTo>
                    <a:lnTo>
                      <a:pt x="1709" y="2839"/>
                    </a:lnTo>
                    <a:lnTo>
                      <a:pt x="1695" y="2829"/>
                    </a:lnTo>
                    <a:lnTo>
                      <a:pt x="1683" y="2820"/>
                    </a:lnTo>
                    <a:lnTo>
                      <a:pt x="1669" y="2810"/>
                    </a:lnTo>
                    <a:lnTo>
                      <a:pt x="1655" y="2801"/>
                    </a:lnTo>
                    <a:lnTo>
                      <a:pt x="1641" y="2793"/>
                    </a:lnTo>
                    <a:lnTo>
                      <a:pt x="1627" y="2790"/>
                    </a:lnTo>
                    <a:lnTo>
                      <a:pt x="1604" y="2774"/>
                    </a:lnTo>
                    <a:lnTo>
                      <a:pt x="1581" y="2760"/>
                    </a:lnTo>
                    <a:lnTo>
                      <a:pt x="1557" y="2747"/>
                    </a:lnTo>
                    <a:lnTo>
                      <a:pt x="1534" y="2734"/>
                    </a:lnTo>
                    <a:lnTo>
                      <a:pt x="1510" y="2720"/>
                    </a:lnTo>
                    <a:lnTo>
                      <a:pt x="1487" y="2708"/>
                    </a:lnTo>
                    <a:lnTo>
                      <a:pt x="1464" y="2691"/>
                    </a:lnTo>
                    <a:lnTo>
                      <a:pt x="1443" y="2675"/>
                    </a:lnTo>
                    <a:lnTo>
                      <a:pt x="1412" y="2640"/>
                    </a:lnTo>
                    <a:lnTo>
                      <a:pt x="1380" y="2611"/>
                    </a:lnTo>
                    <a:lnTo>
                      <a:pt x="1345" y="2582"/>
                    </a:lnTo>
                    <a:lnTo>
                      <a:pt x="1310" y="2558"/>
                    </a:lnTo>
                    <a:lnTo>
                      <a:pt x="1270" y="2536"/>
                    </a:lnTo>
                    <a:lnTo>
                      <a:pt x="1229" y="2519"/>
                    </a:lnTo>
                    <a:lnTo>
                      <a:pt x="1187" y="2507"/>
                    </a:lnTo>
                    <a:lnTo>
                      <a:pt x="1143" y="2500"/>
                    </a:lnTo>
                    <a:lnTo>
                      <a:pt x="1116" y="2495"/>
                    </a:lnTo>
                    <a:lnTo>
                      <a:pt x="1089" y="2494"/>
                    </a:lnTo>
                    <a:lnTo>
                      <a:pt x="1063" y="2493"/>
                    </a:lnTo>
                    <a:lnTo>
                      <a:pt x="1036" y="2494"/>
                    </a:lnTo>
                    <a:lnTo>
                      <a:pt x="1009" y="2491"/>
                    </a:lnTo>
                    <a:lnTo>
                      <a:pt x="984" y="2489"/>
                    </a:lnTo>
                    <a:lnTo>
                      <a:pt x="958" y="2484"/>
                    </a:lnTo>
                    <a:lnTo>
                      <a:pt x="935" y="2476"/>
                    </a:lnTo>
                    <a:lnTo>
                      <a:pt x="901" y="2465"/>
                    </a:lnTo>
                    <a:lnTo>
                      <a:pt x="869" y="2453"/>
                    </a:lnTo>
                    <a:lnTo>
                      <a:pt x="835" y="2439"/>
                    </a:lnTo>
                    <a:lnTo>
                      <a:pt x="803" y="2427"/>
                    </a:lnTo>
                    <a:lnTo>
                      <a:pt x="767" y="2415"/>
                    </a:lnTo>
                    <a:lnTo>
                      <a:pt x="733" y="2407"/>
                    </a:lnTo>
                    <a:lnTo>
                      <a:pt x="697" y="2404"/>
                    </a:lnTo>
                    <a:lnTo>
                      <a:pt x="660" y="2409"/>
                    </a:lnTo>
                    <a:lnTo>
                      <a:pt x="653" y="2409"/>
                    </a:lnTo>
                    <a:lnTo>
                      <a:pt x="646" y="2414"/>
                    </a:lnTo>
                    <a:lnTo>
                      <a:pt x="640" y="2419"/>
                    </a:lnTo>
                    <a:lnTo>
                      <a:pt x="636" y="2425"/>
                    </a:lnTo>
                    <a:lnTo>
                      <a:pt x="630" y="2429"/>
                    </a:lnTo>
                    <a:lnTo>
                      <a:pt x="623" y="2434"/>
                    </a:lnTo>
                    <a:lnTo>
                      <a:pt x="616" y="2435"/>
                    </a:lnTo>
                    <a:lnTo>
                      <a:pt x="608" y="2435"/>
                    </a:lnTo>
                    <a:lnTo>
                      <a:pt x="601" y="2447"/>
                    </a:lnTo>
                    <a:lnTo>
                      <a:pt x="593" y="2460"/>
                    </a:lnTo>
                    <a:lnTo>
                      <a:pt x="585" y="2472"/>
                    </a:lnTo>
                    <a:lnTo>
                      <a:pt x="578" y="2485"/>
                    </a:lnTo>
                    <a:lnTo>
                      <a:pt x="569" y="2497"/>
                    </a:lnTo>
                    <a:lnTo>
                      <a:pt x="561" y="2509"/>
                    </a:lnTo>
                    <a:lnTo>
                      <a:pt x="551" y="2521"/>
                    </a:lnTo>
                    <a:lnTo>
                      <a:pt x="541" y="2532"/>
                    </a:lnTo>
                    <a:lnTo>
                      <a:pt x="520" y="2578"/>
                    </a:lnTo>
                    <a:lnTo>
                      <a:pt x="505" y="2628"/>
                    </a:lnTo>
                    <a:lnTo>
                      <a:pt x="492" y="2678"/>
                    </a:lnTo>
                    <a:lnTo>
                      <a:pt x="482" y="2731"/>
                    </a:lnTo>
                    <a:lnTo>
                      <a:pt x="471" y="2782"/>
                    </a:lnTo>
                    <a:lnTo>
                      <a:pt x="458" y="2832"/>
                    </a:lnTo>
                    <a:lnTo>
                      <a:pt x="441" y="2881"/>
                    </a:lnTo>
                    <a:lnTo>
                      <a:pt x="422" y="2930"/>
                    </a:lnTo>
                    <a:lnTo>
                      <a:pt x="415" y="2944"/>
                    </a:lnTo>
                    <a:lnTo>
                      <a:pt x="408" y="2961"/>
                    </a:lnTo>
                    <a:lnTo>
                      <a:pt x="399" y="2977"/>
                    </a:lnTo>
                    <a:lnTo>
                      <a:pt x="392" y="2994"/>
                    </a:lnTo>
                    <a:lnTo>
                      <a:pt x="380" y="3008"/>
                    </a:lnTo>
                    <a:lnTo>
                      <a:pt x="369" y="3021"/>
                    </a:lnTo>
                    <a:lnTo>
                      <a:pt x="354" y="3030"/>
                    </a:lnTo>
                    <a:lnTo>
                      <a:pt x="338" y="3036"/>
                    </a:lnTo>
                    <a:lnTo>
                      <a:pt x="328" y="3033"/>
                    </a:lnTo>
                    <a:lnTo>
                      <a:pt x="323" y="3031"/>
                    </a:lnTo>
                    <a:lnTo>
                      <a:pt x="320" y="3027"/>
                    </a:lnTo>
                    <a:lnTo>
                      <a:pt x="320" y="3023"/>
                    </a:lnTo>
                    <a:lnTo>
                      <a:pt x="319" y="3017"/>
                    </a:lnTo>
                    <a:lnTo>
                      <a:pt x="319" y="3011"/>
                    </a:lnTo>
                    <a:lnTo>
                      <a:pt x="319" y="3002"/>
                    </a:lnTo>
                    <a:lnTo>
                      <a:pt x="319" y="2994"/>
                    </a:lnTo>
                    <a:lnTo>
                      <a:pt x="315" y="2983"/>
                    </a:lnTo>
                    <a:lnTo>
                      <a:pt x="315" y="2971"/>
                    </a:lnTo>
                    <a:lnTo>
                      <a:pt x="315" y="2961"/>
                    </a:lnTo>
                    <a:lnTo>
                      <a:pt x="319" y="2952"/>
                    </a:lnTo>
                    <a:lnTo>
                      <a:pt x="322" y="2941"/>
                    </a:lnTo>
                    <a:lnTo>
                      <a:pt x="326" y="2932"/>
                    </a:lnTo>
                    <a:lnTo>
                      <a:pt x="329" y="2920"/>
                    </a:lnTo>
                    <a:lnTo>
                      <a:pt x="334" y="2911"/>
                    </a:lnTo>
                    <a:lnTo>
                      <a:pt x="347" y="2882"/>
                    </a:lnTo>
                    <a:lnTo>
                      <a:pt x="356" y="2853"/>
                    </a:lnTo>
                    <a:lnTo>
                      <a:pt x="360" y="2824"/>
                    </a:lnTo>
                    <a:lnTo>
                      <a:pt x="361" y="2794"/>
                    </a:lnTo>
                    <a:lnTo>
                      <a:pt x="360" y="2764"/>
                    </a:lnTo>
                    <a:lnTo>
                      <a:pt x="359" y="2733"/>
                    </a:lnTo>
                    <a:lnTo>
                      <a:pt x="359" y="2701"/>
                    </a:lnTo>
                    <a:lnTo>
                      <a:pt x="362" y="2670"/>
                    </a:lnTo>
                    <a:lnTo>
                      <a:pt x="366" y="2661"/>
                    </a:lnTo>
                    <a:lnTo>
                      <a:pt x="370" y="2652"/>
                    </a:lnTo>
                    <a:lnTo>
                      <a:pt x="371" y="2643"/>
                    </a:lnTo>
                    <a:lnTo>
                      <a:pt x="373" y="2634"/>
                    </a:lnTo>
                    <a:lnTo>
                      <a:pt x="373" y="2624"/>
                    </a:lnTo>
                    <a:lnTo>
                      <a:pt x="374" y="2615"/>
                    </a:lnTo>
                    <a:lnTo>
                      <a:pt x="375" y="2605"/>
                    </a:lnTo>
                    <a:lnTo>
                      <a:pt x="379" y="2597"/>
                    </a:lnTo>
                    <a:lnTo>
                      <a:pt x="387" y="2570"/>
                    </a:lnTo>
                    <a:lnTo>
                      <a:pt x="392" y="2545"/>
                    </a:lnTo>
                    <a:lnTo>
                      <a:pt x="396" y="2517"/>
                    </a:lnTo>
                    <a:lnTo>
                      <a:pt x="397" y="2490"/>
                    </a:lnTo>
                    <a:lnTo>
                      <a:pt x="394" y="2462"/>
                    </a:lnTo>
                    <a:lnTo>
                      <a:pt x="392" y="2434"/>
                    </a:lnTo>
                    <a:lnTo>
                      <a:pt x="388" y="2407"/>
                    </a:lnTo>
                    <a:lnTo>
                      <a:pt x="384" y="2382"/>
                    </a:lnTo>
                    <a:lnTo>
                      <a:pt x="383" y="2164"/>
                    </a:lnTo>
                    <a:lnTo>
                      <a:pt x="368" y="2117"/>
                    </a:lnTo>
                    <a:lnTo>
                      <a:pt x="357" y="2070"/>
                    </a:lnTo>
                    <a:lnTo>
                      <a:pt x="348" y="2023"/>
                    </a:lnTo>
                    <a:lnTo>
                      <a:pt x="342" y="1977"/>
                    </a:lnTo>
                    <a:lnTo>
                      <a:pt x="334" y="1930"/>
                    </a:lnTo>
                    <a:lnTo>
                      <a:pt x="328" y="1883"/>
                    </a:lnTo>
                    <a:lnTo>
                      <a:pt x="320" y="1837"/>
                    </a:lnTo>
                    <a:lnTo>
                      <a:pt x="310" y="1792"/>
                    </a:lnTo>
                    <a:lnTo>
                      <a:pt x="298" y="1759"/>
                    </a:lnTo>
                    <a:lnTo>
                      <a:pt x="290" y="1725"/>
                    </a:lnTo>
                    <a:lnTo>
                      <a:pt x="281" y="1692"/>
                    </a:lnTo>
                    <a:lnTo>
                      <a:pt x="277" y="1661"/>
                    </a:lnTo>
                    <a:lnTo>
                      <a:pt x="272" y="1626"/>
                    </a:lnTo>
                    <a:lnTo>
                      <a:pt x="270" y="1593"/>
                    </a:lnTo>
                    <a:lnTo>
                      <a:pt x="268" y="1558"/>
                    </a:lnTo>
                    <a:lnTo>
                      <a:pt x="270" y="1523"/>
                    </a:lnTo>
                    <a:lnTo>
                      <a:pt x="262" y="1495"/>
                    </a:lnTo>
                    <a:lnTo>
                      <a:pt x="259" y="1467"/>
                    </a:lnTo>
                    <a:lnTo>
                      <a:pt x="258" y="1439"/>
                    </a:lnTo>
                    <a:lnTo>
                      <a:pt x="259" y="1413"/>
                    </a:lnTo>
                    <a:lnTo>
                      <a:pt x="258" y="1385"/>
                    </a:lnTo>
                    <a:lnTo>
                      <a:pt x="257" y="1358"/>
                    </a:lnTo>
                    <a:lnTo>
                      <a:pt x="250" y="1331"/>
                    </a:lnTo>
                    <a:lnTo>
                      <a:pt x="242" y="1307"/>
                    </a:lnTo>
                    <a:lnTo>
                      <a:pt x="229" y="1262"/>
                    </a:lnTo>
                    <a:lnTo>
                      <a:pt x="216" y="1219"/>
                    </a:lnTo>
                    <a:lnTo>
                      <a:pt x="202" y="1176"/>
                    </a:lnTo>
                    <a:lnTo>
                      <a:pt x="188" y="1134"/>
                    </a:lnTo>
                    <a:lnTo>
                      <a:pt x="173" y="1091"/>
                    </a:lnTo>
                    <a:lnTo>
                      <a:pt x="159" y="1047"/>
                    </a:lnTo>
                    <a:lnTo>
                      <a:pt x="146" y="1004"/>
                    </a:lnTo>
                    <a:lnTo>
                      <a:pt x="136" y="962"/>
                    </a:lnTo>
                    <a:lnTo>
                      <a:pt x="124" y="938"/>
                    </a:lnTo>
                    <a:lnTo>
                      <a:pt x="113" y="915"/>
                    </a:lnTo>
                    <a:lnTo>
                      <a:pt x="103" y="891"/>
                    </a:lnTo>
                    <a:lnTo>
                      <a:pt x="95" y="868"/>
                    </a:lnTo>
                    <a:lnTo>
                      <a:pt x="86" y="843"/>
                    </a:lnTo>
                    <a:lnTo>
                      <a:pt x="79" y="820"/>
                    </a:lnTo>
                    <a:lnTo>
                      <a:pt x="71" y="794"/>
                    </a:lnTo>
                    <a:lnTo>
                      <a:pt x="66" y="771"/>
                    </a:lnTo>
                    <a:lnTo>
                      <a:pt x="54" y="748"/>
                    </a:lnTo>
                    <a:lnTo>
                      <a:pt x="47" y="727"/>
                    </a:lnTo>
                    <a:lnTo>
                      <a:pt x="42" y="704"/>
                    </a:lnTo>
                    <a:lnTo>
                      <a:pt x="39" y="682"/>
                    </a:lnTo>
                    <a:lnTo>
                      <a:pt x="35" y="658"/>
                    </a:lnTo>
                    <a:lnTo>
                      <a:pt x="33" y="635"/>
                    </a:lnTo>
                    <a:lnTo>
                      <a:pt x="28" y="612"/>
                    </a:lnTo>
                    <a:lnTo>
                      <a:pt x="21" y="591"/>
                    </a:lnTo>
                    <a:lnTo>
                      <a:pt x="16" y="533"/>
                    </a:lnTo>
                    <a:lnTo>
                      <a:pt x="12" y="479"/>
                    </a:lnTo>
                    <a:lnTo>
                      <a:pt x="7" y="424"/>
                    </a:lnTo>
                    <a:lnTo>
                      <a:pt x="3" y="370"/>
                    </a:lnTo>
                    <a:lnTo>
                      <a:pt x="0" y="316"/>
                    </a:lnTo>
                    <a:lnTo>
                      <a:pt x="0" y="262"/>
                    </a:lnTo>
                    <a:lnTo>
                      <a:pt x="3" y="209"/>
                    </a:lnTo>
                    <a:lnTo>
                      <a:pt x="12" y="155"/>
                    </a:lnTo>
                    <a:lnTo>
                      <a:pt x="14" y="133"/>
                    </a:lnTo>
                    <a:lnTo>
                      <a:pt x="12" y="111"/>
                    </a:lnTo>
                    <a:lnTo>
                      <a:pt x="9" y="88"/>
                    </a:lnTo>
                    <a:lnTo>
                      <a:pt x="6" y="66"/>
                    </a:lnTo>
                    <a:lnTo>
                      <a:pt x="6" y="43"/>
                    </a:lnTo>
                    <a:lnTo>
                      <a:pt x="12" y="26"/>
                    </a:lnTo>
                    <a:lnTo>
                      <a:pt x="26" y="10"/>
                    </a:lnTo>
                    <a:lnTo>
                      <a:pt x="53" y="0"/>
                    </a:lnTo>
                    <a:lnTo>
                      <a:pt x="66" y="7"/>
                    </a:lnTo>
                    <a:lnTo>
                      <a:pt x="77" y="18"/>
                    </a:lnTo>
                    <a:lnTo>
                      <a:pt x="86" y="29"/>
                    </a:lnTo>
                    <a:lnTo>
                      <a:pt x="95" y="45"/>
                    </a:lnTo>
                    <a:lnTo>
                      <a:pt x="100" y="57"/>
                    </a:lnTo>
                    <a:lnTo>
                      <a:pt x="107" y="73"/>
                    </a:lnTo>
                    <a:lnTo>
                      <a:pt x="112" y="87"/>
                    </a:lnTo>
                    <a:lnTo>
                      <a:pt x="119" y="101"/>
                    </a:lnTo>
                    <a:close/>
                  </a:path>
                </a:pathLst>
              </a:custGeom>
              <a:solidFill>
                <a:srgbClr val="EFC99C"/>
              </a:solidFill>
              <a:ln w="9525">
                <a:noFill/>
                <a:round/>
                <a:headEnd/>
                <a:tailEnd/>
              </a:ln>
            </p:spPr>
            <p:txBody>
              <a:bodyPr/>
              <a:lstStyle/>
              <a:p>
                <a:endParaRPr lang="en-US"/>
              </a:p>
            </p:txBody>
          </p:sp>
          <p:sp>
            <p:nvSpPr>
              <p:cNvPr id="36897" name="Freeform 1099"/>
              <p:cNvSpPr>
                <a:spLocks/>
              </p:cNvSpPr>
              <p:nvPr/>
            </p:nvSpPr>
            <p:spPr bwMode="auto">
              <a:xfrm>
                <a:off x="4658" y="2636"/>
                <a:ext cx="461" cy="750"/>
              </a:xfrm>
              <a:custGeom>
                <a:avLst/>
                <a:gdLst>
                  <a:gd name="T0" fmla="*/ 0 w 1843"/>
                  <a:gd name="T1" fmla="*/ 0 h 3000"/>
                  <a:gd name="T2" fmla="*/ 0 w 1843"/>
                  <a:gd name="T3" fmla="*/ 0 h 3000"/>
                  <a:gd name="T4" fmla="*/ 0 w 1843"/>
                  <a:gd name="T5" fmla="*/ 0 h 3000"/>
                  <a:gd name="T6" fmla="*/ 0 w 1843"/>
                  <a:gd name="T7" fmla="*/ 0 h 3000"/>
                  <a:gd name="T8" fmla="*/ 0 w 1843"/>
                  <a:gd name="T9" fmla="*/ 0 h 3000"/>
                  <a:gd name="T10" fmla="*/ 0 w 1843"/>
                  <a:gd name="T11" fmla="*/ 0 h 3000"/>
                  <a:gd name="T12" fmla="*/ 0 w 1843"/>
                  <a:gd name="T13" fmla="*/ 0 h 3000"/>
                  <a:gd name="T14" fmla="*/ 0 w 1843"/>
                  <a:gd name="T15" fmla="*/ 0 h 3000"/>
                  <a:gd name="T16" fmla="*/ 0 w 1843"/>
                  <a:gd name="T17" fmla="*/ 0 h 3000"/>
                  <a:gd name="T18" fmla="*/ 0 w 1843"/>
                  <a:gd name="T19" fmla="*/ 0 h 3000"/>
                  <a:gd name="T20" fmla="*/ 0 w 1843"/>
                  <a:gd name="T21" fmla="*/ 0 h 3000"/>
                  <a:gd name="T22" fmla="*/ 0 w 1843"/>
                  <a:gd name="T23" fmla="*/ 0 h 3000"/>
                  <a:gd name="T24" fmla="*/ 0 w 1843"/>
                  <a:gd name="T25" fmla="*/ 0 h 3000"/>
                  <a:gd name="T26" fmla="*/ 0 w 1843"/>
                  <a:gd name="T27" fmla="*/ 0 h 3000"/>
                  <a:gd name="T28" fmla="*/ 0 w 1843"/>
                  <a:gd name="T29" fmla="*/ 0 h 3000"/>
                  <a:gd name="T30" fmla="*/ 0 w 1843"/>
                  <a:gd name="T31" fmla="*/ 0 h 3000"/>
                  <a:gd name="T32" fmla="*/ 0 w 1843"/>
                  <a:gd name="T33" fmla="*/ 0 h 3000"/>
                  <a:gd name="T34" fmla="*/ 0 w 1843"/>
                  <a:gd name="T35" fmla="*/ 0 h 3000"/>
                  <a:gd name="T36" fmla="*/ 0 w 1843"/>
                  <a:gd name="T37" fmla="*/ 0 h 3000"/>
                  <a:gd name="T38" fmla="*/ 0 w 1843"/>
                  <a:gd name="T39" fmla="*/ 0 h 3000"/>
                  <a:gd name="T40" fmla="*/ 0 w 1843"/>
                  <a:gd name="T41" fmla="*/ 0 h 3000"/>
                  <a:gd name="T42" fmla="*/ 0 w 1843"/>
                  <a:gd name="T43" fmla="*/ 0 h 3000"/>
                  <a:gd name="T44" fmla="*/ 0 w 1843"/>
                  <a:gd name="T45" fmla="*/ 0 h 3000"/>
                  <a:gd name="T46" fmla="*/ 0 w 1843"/>
                  <a:gd name="T47" fmla="*/ 0 h 3000"/>
                  <a:gd name="T48" fmla="*/ 0 w 1843"/>
                  <a:gd name="T49" fmla="*/ 0 h 3000"/>
                  <a:gd name="T50" fmla="*/ 0 w 1843"/>
                  <a:gd name="T51" fmla="*/ 0 h 3000"/>
                  <a:gd name="T52" fmla="*/ 0 w 1843"/>
                  <a:gd name="T53" fmla="*/ 0 h 3000"/>
                  <a:gd name="T54" fmla="*/ 0 w 1843"/>
                  <a:gd name="T55" fmla="*/ 0 h 3000"/>
                  <a:gd name="T56" fmla="*/ 0 w 1843"/>
                  <a:gd name="T57" fmla="*/ 0 h 3000"/>
                  <a:gd name="T58" fmla="*/ 0 w 1843"/>
                  <a:gd name="T59" fmla="*/ 0 h 3000"/>
                  <a:gd name="T60" fmla="*/ 0 w 1843"/>
                  <a:gd name="T61" fmla="*/ 0 h 3000"/>
                  <a:gd name="T62" fmla="*/ 0 w 1843"/>
                  <a:gd name="T63" fmla="*/ 0 h 3000"/>
                  <a:gd name="T64" fmla="*/ 0 w 1843"/>
                  <a:gd name="T65" fmla="*/ 0 h 3000"/>
                  <a:gd name="T66" fmla="*/ 0 w 1843"/>
                  <a:gd name="T67" fmla="*/ 0 h 3000"/>
                  <a:gd name="T68" fmla="*/ 0 w 1843"/>
                  <a:gd name="T69" fmla="*/ 0 h 3000"/>
                  <a:gd name="T70" fmla="*/ 0 w 1843"/>
                  <a:gd name="T71" fmla="*/ 0 h 3000"/>
                  <a:gd name="T72" fmla="*/ 0 w 1843"/>
                  <a:gd name="T73" fmla="*/ 0 h 3000"/>
                  <a:gd name="T74" fmla="*/ 0 w 1843"/>
                  <a:gd name="T75" fmla="*/ 0 h 3000"/>
                  <a:gd name="T76" fmla="*/ 0 w 1843"/>
                  <a:gd name="T77" fmla="*/ 0 h 3000"/>
                  <a:gd name="T78" fmla="*/ 0 w 1843"/>
                  <a:gd name="T79" fmla="*/ 0 h 3000"/>
                  <a:gd name="T80" fmla="*/ 0 w 1843"/>
                  <a:gd name="T81" fmla="*/ 0 h 3000"/>
                  <a:gd name="T82" fmla="*/ 0 w 1843"/>
                  <a:gd name="T83" fmla="*/ 0 h 3000"/>
                  <a:gd name="T84" fmla="*/ 0 w 1843"/>
                  <a:gd name="T85" fmla="*/ 0 h 3000"/>
                  <a:gd name="T86" fmla="*/ 0 w 1843"/>
                  <a:gd name="T87" fmla="*/ 0 h 3000"/>
                  <a:gd name="T88" fmla="*/ 0 w 1843"/>
                  <a:gd name="T89" fmla="*/ 0 h 3000"/>
                  <a:gd name="T90" fmla="*/ 0 w 1843"/>
                  <a:gd name="T91" fmla="*/ 0 h 3000"/>
                  <a:gd name="T92" fmla="*/ 0 w 1843"/>
                  <a:gd name="T93" fmla="*/ 0 h 3000"/>
                  <a:gd name="T94" fmla="*/ 0 w 1843"/>
                  <a:gd name="T95" fmla="*/ 0 h 3000"/>
                  <a:gd name="T96" fmla="*/ 0 w 1843"/>
                  <a:gd name="T97" fmla="*/ 0 h 3000"/>
                  <a:gd name="T98" fmla="*/ 0 w 1843"/>
                  <a:gd name="T99" fmla="*/ 0 h 3000"/>
                  <a:gd name="T100" fmla="*/ 0 w 1843"/>
                  <a:gd name="T101" fmla="*/ 0 h 3000"/>
                  <a:gd name="T102" fmla="*/ 0 w 1843"/>
                  <a:gd name="T103" fmla="*/ 0 h 3000"/>
                  <a:gd name="T104" fmla="*/ 0 w 1843"/>
                  <a:gd name="T105" fmla="*/ 0 h 3000"/>
                  <a:gd name="T106" fmla="*/ 0 w 1843"/>
                  <a:gd name="T107" fmla="*/ 0 h 3000"/>
                  <a:gd name="T108" fmla="*/ 0 w 1843"/>
                  <a:gd name="T109" fmla="*/ 0 h 3000"/>
                  <a:gd name="T110" fmla="*/ 0 w 1843"/>
                  <a:gd name="T111" fmla="*/ 0 h 3000"/>
                  <a:gd name="T112" fmla="*/ 0 w 1843"/>
                  <a:gd name="T113" fmla="*/ 0 h 3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3"/>
                  <a:gd name="T172" fmla="*/ 0 h 3000"/>
                  <a:gd name="T173" fmla="*/ 1843 w 1843"/>
                  <a:gd name="T174" fmla="*/ 3000 h 3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3" h="3000">
                    <a:moveTo>
                      <a:pt x="120" y="99"/>
                    </a:moveTo>
                    <a:lnTo>
                      <a:pt x="118" y="110"/>
                    </a:lnTo>
                    <a:lnTo>
                      <a:pt x="118" y="123"/>
                    </a:lnTo>
                    <a:lnTo>
                      <a:pt x="118" y="134"/>
                    </a:lnTo>
                    <a:lnTo>
                      <a:pt x="122" y="147"/>
                    </a:lnTo>
                    <a:lnTo>
                      <a:pt x="123" y="157"/>
                    </a:lnTo>
                    <a:lnTo>
                      <a:pt x="128" y="169"/>
                    </a:lnTo>
                    <a:lnTo>
                      <a:pt x="134" y="179"/>
                    </a:lnTo>
                    <a:lnTo>
                      <a:pt x="141" y="190"/>
                    </a:lnTo>
                    <a:lnTo>
                      <a:pt x="137" y="203"/>
                    </a:lnTo>
                    <a:lnTo>
                      <a:pt x="139" y="217"/>
                    </a:lnTo>
                    <a:lnTo>
                      <a:pt x="141" y="230"/>
                    </a:lnTo>
                    <a:lnTo>
                      <a:pt x="148" y="244"/>
                    </a:lnTo>
                    <a:lnTo>
                      <a:pt x="153" y="257"/>
                    </a:lnTo>
                    <a:lnTo>
                      <a:pt x="158" y="271"/>
                    </a:lnTo>
                    <a:lnTo>
                      <a:pt x="160" y="285"/>
                    </a:lnTo>
                    <a:lnTo>
                      <a:pt x="162" y="300"/>
                    </a:lnTo>
                    <a:lnTo>
                      <a:pt x="169" y="307"/>
                    </a:lnTo>
                    <a:lnTo>
                      <a:pt x="177" y="318"/>
                    </a:lnTo>
                    <a:lnTo>
                      <a:pt x="181" y="329"/>
                    </a:lnTo>
                    <a:lnTo>
                      <a:pt x="186" y="341"/>
                    </a:lnTo>
                    <a:lnTo>
                      <a:pt x="187" y="352"/>
                    </a:lnTo>
                    <a:lnTo>
                      <a:pt x="191" y="363"/>
                    </a:lnTo>
                    <a:lnTo>
                      <a:pt x="193" y="375"/>
                    </a:lnTo>
                    <a:lnTo>
                      <a:pt x="199" y="386"/>
                    </a:lnTo>
                    <a:lnTo>
                      <a:pt x="205" y="405"/>
                    </a:lnTo>
                    <a:lnTo>
                      <a:pt x="211" y="425"/>
                    </a:lnTo>
                    <a:lnTo>
                      <a:pt x="216" y="445"/>
                    </a:lnTo>
                    <a:lnTo>
                      <a:pt x="223" y="467"/>
                    </a:lnTo>
                    <a:lnTo>
                      <a:pt x="228" y="486"/>
                    </a:lnTo>
                    <a:lnTo>
                      <a:pt x="233" y="506"/>
                    </a:lnTo>
                    <a:lnTo>
                      <a:pt x="239" y="526"/>
                    </a:lnTo>
                    <a:lnTo>
                      <a:pt x="247" y="547"/>
                    </a:lnTo>
                    <a:lnTo>
                      <a:pt x="258" y="581"/>
                    </a:lnTo>
                    <a:lnTo>
                      <a:pt x="271" y="619"/>
                    </a:lnTo>
                    <a:lnTo>
                      <a:pt x="285" y="656"/>
                    </a:lnTo>
                    <a:lnTo>
                      <a:pt x="304" y="693"/>
                    </a:lnTo>
                    <a:lnTo>
                      <a:pt x="326" y="725"/>
                    </a:lnTo>
                    <a:lnTo>
                      <a:pt x="355" y="752"/>
                    </a:lnTo>
                    <a:lnTo>
                      <a:pt x="389" y="772"/>
                    </a:lnTo>
                    <a:lnTo>
                      <a:pt x="434" y="783"/>
                    </a:lnTo>
                    <a:lnTo>
                      <a:pt x="454" y="772"/>
                    </a:lnTo>
                    <a:lnTo>
                      <a:pt x="475" y="759"/>
                    </a:lnTo>
                    <a:lnTo>
                      <a:pt x="493" y="743"/>
                    </a:lnTo>
                    <a:lnTo>
                      <a:pt x="510" y="727"/>
                    </a:lnTo>
                    <a:lnTo>
                      <a:pt x="526" y="710"/>
                    </a:lnTo>
                    <a:lnTo>
                      <a:pt x="541" y="692"/>
                    </a:lnTo>
                    <a:lnTo>
                      <a:pt x="555" y="673"/>
                    </a:lnTo>
                    <a:lnTo>
                      <a:pt x="569" y="654"/>
                    </a:lnTo>
                    <a:lnTo>
                      <a:pt x="586" y="626"/>
                    </a:lnTo>
                    <a:lnTo>
                      <a:pt x="605" y="596"/>
                    </a:lnTo>
                    <a:lnTo>
                      <a:pt x="624" y="566"/>
                    </a:lnTo>
                    <a:lnTo>
                      <a:pt x="642" y="537"/>
                    </a:lnTo>
                    <a:lnTo>
                      <a:pt x="654" y="506"/>
                    </a:lnTo>
                    <a:lnTo>
                      <a:pt x="662" y="475"/>
                    </a:lnTo>
                    <a:lnTo>
                      <a:pt x="663" y="445"/>
                    </a:lnTo>
                    <a:lnTo>
                      <a:pt x="657" y="416"/>
                    </a:lnTo>
                    <a:lnTo>
                      <a:pt x="643" y="381"/>
                    </a:lnTo>
                    <a:lnTo>
                      <a:pt x="630" y="349"/>
                    </a:lnTo>
                    <a:lnTo>
                      <a:pt x="615" y="316"/>
                    </a:lnTo>
                    <a:lnTo>
                      <a:pt x="602" y="285"/>
                    </a:lnTo>
                    <a:lnTo>
                      <a:pt x="589" y="250"/>
                    </a:lnTo>
                    <a:lnTo>
                      <a:pt x="580" y="216"/>
                    </a:lnTo>
                    <a:lnTo>
                      <a:pt x="575" y="179"/>
                    </a:lnTo>
                    <a:lnTo>
                      <a:pt x="575" y="142"/>
                    </a:lnTo>
                    <a:lnTo>
                      <a:pt x="574" y="133"/>
                    </a:lnTo>
                    <a:lnTo>
                      <a:pt x="577" y="126"/>
                    </a:lnTo>
                    <a:lnTo>
                      <a:pt x="579" y="119"/>
                    </a:lnTo>
                    <a:lnTo>
                      <a:pt x="583" y="113"/>
                    </a:lnTo>
                    <a:lnTo>
                      <a:pt x="592" y="100"/>
                    </a:lnTo>
                    <a:lnTo>
                      <a:pt x="602" y="89"/>
                    </a:lnTo>
                    <a:lnTo>
                      <a:pt x="610" y="86"/>
                    </a:lnTo>
                    <a:lnTo>
                      <a:pt x="617" y="87"/>
                    </a:lnTo>
                    <a:lnTo>
                      <a:pt x="625" y="87"/>
                    </a:lnTo>
                    <a:lnTo>
                      <a:pt x="633" y="90"/>
                    </a:lnTo>
                    <a:lnTo>
                      <a:pt x="639" y="92"/>
                    </a:lnTo>
                    <a:lnTo>
                      <a:pt x="647" y="96"/>
                    </a:lnTo>
                    <a:lnTo>
                      <a:pt x="653" y="99"/>
                    </a:lnTo>
                    <a:lnTo>
                      <a:pt x="661" y="103"/>
                    </a:lnTo>
                    <a:lnTo>
                      <a:pt x="671" y="126"/>
                    </a:lnTo>
                    <a:lnTo>
                      <a:pt x="678" y="147"/>
                    </a:lnTo>
                    <a:lnTo>
                      <a:pt x="684" y="168"/>
                    </a:lnTo>
                    <a:lnTo>
                      <a:pt x="689" y="188"/>
                    </a:lnTo>
                    <a:lnTo>
                      <a:pt x="691" y="207"/>
                    </a:lnTo>
                    <a:lnTo>
                      <a:pt x="696" y="229"/>
                    </a:lnTo>
                    <a:lnTo>
                      <a:pt x="703" y="250"/>
                    </a:lnTo>
                    <a:lnTo>
                      <a:pt x="713" y="276"/>
                    </a:lnTo>
                    <a:lnTo>
                      <a:pt x="729" y="299"/>
                    </a:lnTo>
                    <a:lnTo>
                      <a:pt x="746" y="324"/>
                    </a:lnTo>
                    <a:lnTo>
                      <a:pt x="763" y="347"/>
                    </a:lnTo>
                    <a:lnTo>
                      <a:pt x="779" y="372"/>
                    </a:lnTo>
                    <a:lnTo>
                      <a:pt x="794" y="397"/>
                    </a:lnTo>
                    <a:lnTo>
                      <a:pt x="812" y="421"/>
                    </a:lnTo>
                    <a:lnTo>
                      <a:pt x="830" y="444"/>
                    </a:lnTo>
                    <a:lnTo>
                      <a:pt x="850" y="467"/>
                    </a:lnTo>
                    <a:lnTo>
                      <a:pt x="861" y="493"/>
                    </a:lnTo>
                    <a:lnTo>
                      <a:pt x="876" y="520"/>
                    </a:lnTo>
                    <a:lnTo>
                      <a:pt x="891" y="547"/>
                    </a:lnTo>
                    <a:lnTo>
                      <a:pt x="909" y="573"/>
                    </a:lnTo>
                    <a:lnTo>
                      <a:pt x="924" y="600"/>
                    </a:lnTo>
                    <a:lnTo>
                      <a:pt x="939" y="627"/>
                    </a:lnTo>
                    <a:lnTo>
                      <a:pt x="951" y="655"/>
                    </a:lnTo>
                    <a:lnTo>
                      <a:pt x="961" y="685"/>
                    </a:lnTo>
                    <a:lnTo>
                      <a:pt x="969" y="710"/>
                    </a:lnTo>
                    <a:lnTo>
                      <a:pt x="980" y="734"/>
                    </a:lnTo>
                    <a:lnTo>
                      <a:pt x="990" y="758"/>
                    </a:lnTo>
                    <a:lnTo>
                      <a:pt x="1003" y="783"/>
                    </a:lnTo>
                    <a:lnTo>
                      <a:pt x="1015" y="806"/>
                    </a:lnTo>
                    <a:lnTo>
                      <a:pt x="1027" y="830"/>
                    </a:lnTo>
                    <a:lnTo>
                      <a:pt x="1041" y="855"/>
                    </a:lnTo>
                    <a:lnTo>
                      <a:pt x="1057" y="879"/>
                    </a:lnTo>
                    <a:lnTo>
                      <a:pt x="1068" y="883"/>
                    </a:lnTo>
                    <a:lnTo>
                      <a:pt x="1080" y="889"/>
                    </a:lnTo>
                    <a:lnTo>
                      <a:pt x="1091" y="894"/>
                    </a:lnTo>
                    <a:lnTo>
                      <a:pt x="1102" y="900"/>
                    </a:lnTo>
                    <a:lnTo>
                      <a:pt x="1114" y="903"/>
                    </a:lnTo>
                    <a:lnTo>
                      <a:pt x="1128" y="907"/>
                    </a:lnTo>
                    <a:lnTo>
                      <a:pt x="1142" y="907"/>
                    </a:lnTo>
                    <a:lnTo>
                      <a:pt x="1157" y="905"/>
                    </a:lnTo>
                    <a:lnTo>
                      <a:pt x="1189" y="876"/>
                    </a:lnTo>
                    <a:lnTo>
                      <a:pt x="1214" y="841"/>
                    </a:lnTo>
                    <a:lnTo>
                      <a:pt x="1232" y="797"/>
                    </a:lnTo>
                    <a:lnTo>
                      <a:pt x="1248" y="753"/>
                    </a:lnTo>
                    <a:lnTo>
                      <a:pt x="1259" y="704"/>
                    </a:lnTo>
                    <a:lnTo>
                      <a:pt x="1273" y="660"/>
                    </a:lnTo>
                    <a:lnTo>
                      <a:pt x="1290" y="619"/>
                    </a:lnTo>
                    <a:lnTo>
                      <a:pt x="1315" y="586"/>
                    </a:lnTo>
                    <a:lnTo>
                      <a:pt x="1325" y="558"/>
                    </a:lnTo>
                    <a:lnTo>
                      <a:pt x="1338" y="531"/>
                    </a:lnTo>
                    <a:lnTo>
                      <a:pt x="1351" y="505"/>
                    </a:lnTo>
                    <a:lnTo>
                      <a:pt x="1365" y="481"/>
                    </a:lnTo>
                    <a:lnTo>
                      <a:pt x="1376" y="454"/>
                    </a:lnTo>
                    <a:lnTo>
                      <a:pt x="1388" y="428"/>
                    </a:lnTo>
                    <a:lnTo>
                      <a:pt x="1397" y="400"/>
                    </a:lnTo>
                    <a:lnTo>
                      <a:pt x="1405" y="372"/>
                    </a:lnTo>
                    <a:lnTo>
                      <a:pt x="1427" y="330"/>
                    </a:lnTo>
                    <a:lnTo>
                      <a:pt x="1446" y="286"/>
                    </a:lnTo>
                    <a:lnTo>
                      <a:pt x="1461" y="239"/>
                    </a:lnTo>
                    <a:lnTo>
                      <a:pt x="1477" y="192"/>
                    </a:lnTo>
                    <a:lnTo>
                      <a:pt x="1492" y="143"/>
                    </a:lnTo>
                    <a:lnTo>
                      <a:pt x="1510" y="98"/>
                    </a:lnTo>
                    <a:lnTo>
                      <a:pt x="1530" y="53"/>
                    </a:lnTo>
                    <a:lnTo>
                      <a:pt x="1556" y="14"/>
                    </a:lnTo>
                    <a:lnTo>
                      <a:pt x="1563" y="15"/>
                    </a:lnTo>
                    <a:lnTo>
                      <a:pt x="1568" y="22"/>
                    </a:lnTo>
                    <a:lnTo>
                      <a:pt x="1572" y="33"/>
                    </a:lnTo>
                    <a:lnTo>
                      <a:pt x="1576" y="48"/>
                    </a:lnTo>
                    <a:lnTo>
                      <a:pt x="1579" y="62"/>
                    </a:lnTo>
                    <a:lnTo>
                      <a:pt x="1582" y="77"/>
                    </a:lnTo>
                    <a:lnTo>
                      <a:pt x="1588" y="89"/>
                    </a:lnTo>
                    <a:lnTo>
                      <a:pt x="1596" y="99"/>
                    </a:lnTo>
                    <a:lnTo>
                      <a:pt x="1600" y="124"/>
                    </a:lnTo>
                    <a:lnTo>
                      <a:pt x="1600" y="152"/>
                    </a:lnTo>
                    <a:lnTo>
                      <a:pt x="1598" y="180"/>
                    </a:lnTo>
                    <a:lnTo>
                      <a:pt x="1594" y="210"/>
                    </a:lnTo>
                    <a:lnTo>
                      <a:pt x="1586" y="238"/>
                    </a:lnTo>
                    <a:lnTo>
                      <a:pt x="1579" y="265"/>
                    </a:lnTo>
                    <a:lnTo>
                      <a:pt x="1567" y="291"/>
                    </a:lnTo>
                    <a:lnTo>
                      <a:pt x="1557" y="316"/>
                    </a:lnTo>
                    <a:lnTo>
                      <a:pt x="1554" y="324"/>
                    </a:lnTo>
                    <a:lnTo>
                      <a:pt x="1549" y="329"/>
                    </a:lnTo>
                    <a:lnTo>
                      <a:pt x="1539" y="333"/>
                    </a:lnTo>
                    <a:lnTo>
                      <a:pt x="1529" y="338"/>
                    </a:lnTo>
                    <a:lnTo>
                      <a:pt x="1517" y="342"/>
                    </a:lnTo>
                    <a:lnTo>
                      <a:pt x="1507" y="346"/>
                    </a:lnTo>
                    <a:lnTo>
                      <a:pt x="1501" y="352"/>
                    </a:lnTo>
                    <a:lnTo>
                      <a:pt x="1501" y="362"/>
                    </a:lnTo>
                    <a:lnTo>
                      <a:pt x="1491" y="366"/>
                    </a:lnTo>
                    <a:lnTo>
                      <a:pt x="1489" y="374"/>
                    </a:lnTo>
                    <a:lnTo>
                      <a:pt x="1488" y="383"/>
                    </a:lnTo>
                    <a:lnTo>
                      <a:pt x="1487" y="393"/>
                    </a:lnTo>
                    <a:lnTo>
                      <a:pt x="1465" y="427"/>
                    </a:lnTo>
                    <a:lnTo>
                      <a:pt x="1451" y="465"/>
                    </a:lnTo>
                    <a:lnTo>
                      <a:pt x="1441" y="505"/>
                    </a:lnTo>
                    <a:lnTo>
                      <a:pt x="1433" y="547"/>
                    </a:lnTo>
                    <a:lnTo>
                      <a:pt x="1425" y="586"/>
                    </a:lnTo>
                    <a:lnTo>
                      <a:pt x="1417" y="627"/>
                    </a:lnTo>
                    <a:lnTo>
                      <a:pt x="1405" y="666"/>
                    </a:lnTo>
                    <a:lnTo>
                      <a:pt x="1390" y="704"/>
                    </a:lnTo>
                    <a:lnTo>
                      <a:pt x="1380" y="726"/>
                    </a:lnTo>
                    <a:lnTo>
                      <a:pt x="1375" y="749"/>
                    </a:lnTo>
                    <a:lnTo>
                      <a:pt x="1371" y="773"/>
                    </a:lnTo>
                    <a:lnTo>
                      <a:pt x="1371" y="800"/>
                    </a:lnTo>
                    <a:lnTo>
                      <a:pt x="1369" y="824"/>
                    </a:lnTo>
                    <a:lnTo>
                      <a:pt x="1367" y="848"/>
                    </a:lnTo>
                    <a:lnTo>
                      <a:pt x="1362" y="871"/>
                    </a:lnTo>
                    <a:lnTo>
                      <a:pt x="1353" y="895"/>
                    </a:lnTo>
                    <a:lnTo>
                      <a:pt x="1343" y="900"/>
                    </a:lnTo>
                    <a:lnTo>
                      <a:pt x="1338" y="909"/>
                    </a:lnTo>
                    <a:lnTo>
                      <a:pt x="1337" y="918"/>
                    </a:lnTo>
                    <a:lnTo>
                      <a:pt x="1344" y="928"/>
                    </a:lnTo>
                    <a:lnTo>
                      <a:pt x="1337" y="959"/>
                    </a:lnTo>
                    <a:lnTo>
                      <a:pt x="1325" y="991"/>
                    </a:lnTo>
                    <a:lnTo>
                      <a:pt x="1310" y="1020"/>
                    </a:lnTo>
                    <a:lnTo>
                      <a:pt x="1295" y="1051"/>
                    </a:lnTo>
                    <a:lnTo>
                      <a:pt x="1279" y="1080"/>
                    </a:lnTo>
                    <a:lnTo>
                      <a:pt x="1268" y="1110"/>
                    </a:lnTo>
                    <a:lnTo>
                      <a:pt x="1263" y="1142"/>
                    </a:lnTo>
                    <a:lnTo>
                      <a:pt x="1268" y="1179"/>
                    </a:lnTo>
                    <a:lnTo>
                      <a:pt x="1268" y="1189"/>
                    </a:lnTo>
                    <a:lnTo>
                      <a:pt x="1270" y="1201"/>
                    </a:lnTo>
                    <a:lnTo>
                      <a:pt x="1273" y="1211"/>
                    </a:lnTo>
                    <a:lnTo>
                      <a:pt x="1278" y="1222"/>
                    </a:lnTo>
                    <a:lnTo>
                      <a:pt x="1282" y="1231"/>
                    </a:lnTo>
                    <a:lnTo>
                      <a:pt x="1287" y="1243"/>
                    </a:lnTo>
                    <a:lnTo>
                      <a:pt x="1292" y="1252"/>
                    </a:lnTo>
                    <a:lnTo>
                      <a:pt x="1300" y="1263"/>
                    </a:lnTo>
                    <a:lnTo>
                      <a:pt x="1299" y="1285"/>
                    </a:lnTo>
                    <a:lnTo>
                      <a:pt x="1304" y="1306"/>
                    </a:lnTo>
                    <a:lnTo>
                      <a:pt x="1311" y="1325"/>
                    </a:lnTo>
                    <a:lnTo>
                      <a:pt x="1323" y="1344"/>
                    </a:lnTo>
                    <a:lnTo>
                      <a:pt x="1332" y="1362"/>
                    </a:lnTo>
                    <a:lnTo>
                      <a:pt x="1342" y="1383"/>
                    </a:lnTo>
                    <a:lnTo>
                      <a:pt x="1347" y="1403"/>
                    </a:lnTo>
                    <a:lnTo>
                      <a:pt x="1349" y="1427"/>
                    </a:lnTo>
                    <a:lnTo>
                      <a:pt x="1362" y="1449"/>
                    </a:lnTo>
                    <a:lnTo>
                      <a:pt x="1371" y="1474"/>
                    </a:lnTo>
                    <a:lnTo>
                      <a:pt x="1372" y="1501"/>
                    </a:lnTo>
                    <a:lnTo>
                      <a:pt x="1374" y="1528"/>
                    </a:lnTo>
                    <a:lnTo>
                      <a:pt x="1371" y="1554"/>
                    </a:lnTo>
                    <a:lnTo>
                      <a:pt x="1371" y="1582"/>
                    </a:lnTo>
                    <a:lnTo>
                      <a:pt x="1372" y="1608"/>
                    </a:lnTo>
                    <a:lnTo>
                      <a:pt x="1381" y="1635"/>
                    </a:lnTo>
                    <a:lnTo>
                      <a:pt x="1388" y="1660"/>
                    </a:lnTo>
                    <a:lnTo>
                      <a:pt x="1398" y="1685"/>
                    </a:lnTo>
                    <a:lnTo>
                      <a:pt x="1412" y="1710"/>
                    </a:lnTo>
                    <a:lnTo>
                      <a:pt x="1430" y="1734"/>
                    </a:lnTo>
                    <a:lnTo>
                      <a:pt x="1446" y="1755"/>
                    </a:lnTo>
                    <a:lnTo>
                      <a:pt x="1464" y="1778"/>
                    </a:lnTo>
                    <a:lnTo>
                      <a:pt x="1478" y="1802"/>
                    </a:lnTo>
                    <a:lnTo>
                      <a:pt x="1492" y="1828"/>
                    </a:lnTo>
                    <a:lnTo>
                      <a:pt x="1500" y="1848"/>
                    </a:lnTo>
                    <a:lnTo>
                      <a:pt x="1511" y="1870"/>
                    </a:lnTo>
                    <a:lnTo>
                      <a:pt x="1523" y="1890"/>
                    </a:lnTo>
                    <a:lnTo>
                      <a:pt x="1537" y="1912"/>
                    </a:lnTo>
                    <a:lnTo>
                      <a:pt x="1548" y="1931"/>
                    </a:lnTo>
                    <a:lnTo>
                      <a:pt x="1559" y="1951"/>
                    </a:lnTo>
                    <a:lnTo>
                      <a:pt x="1568" y="1973"/>
                    </a:lnTo>
                    <a:lnTo>
                      <a:pt x="1576" y="1996"/>
                    </a:lnTo>
                    <a:lnTo>
                      <a:pt x="1590" y="2020"/>
                    </a:lnTo>
                    <a:lnTo>
                      <a:pt x="1602" y="2047"/>
                    </a:lnTo>
                    <a:lnTo>
                      <a:pt x="1609" y="2075"/>
                    </a:lnTo>
                    <a:lnTo>
                      <a:pt x="1616" y="2104"/>
                    </a:lnTo>
                    <a:lnTo>
                      <a:pt x="1621" y="2132"/>
                    </a:lnTo>
                    <a:lnTo>
                      <a:pt x="1628" y="2161"/>
                    </a:lnTo>
                    <a:lnTo>
                      <a:pt x="1638" y="2187"/>
                    </a:lnTo>
                    <a:lnTo>
                      <a:pt x="1654" y="2213"/>
                    </a:lnTo>
                    <a:lnTo>
                      <a:pt x="1661" y="2277"/>
                    </a:lnTo>
                    <a:lnTo>
                      <a:pt x="1682" y="2339"/>
                    </a:lnTo>
                    <a:lnTo>
                      <a:pt x="1708" y="2399"/>
                    </a:lnTo>
                    <a:lnTo>
                      <a:pt x="1740" y="2459"/>
                    </a:lnTo>
                    <a:lnTo>
                      <a:pt x="1770" y="2516"/>
                    </a:lnTo>
                    <a:lnTo>
                      <a:pt x="1796" y="2577"/>
                    </a:lnTo>
                    <a:lnTo>
                      <a:pt x="1813" y="2641"/>
                    </a:lnTo>
                    <a:lnTo>
                      <a:pt x="1818" y="2708"/>
                    </a:lnTo>
                    <a:lnTo>
                      <a:pt x="1817" y="2717"/>
                    </a:lnTo>
                    <a:lnTo>
                      <a:pt x="1820" y="2729"/>
                    </a:lnTo>
                    <a:lnTo>
                      <a:pt x="1826" y="2740"/>
                    </a:lnTo>
                    <a:lnTo>
                      <a:pt x="1833" y="2752"/>
                    </a:lnTo>
                    <a:lnTo>
                      <a:pt x="1838" y="2762"/>
                    </a:lnTo>
                    <a:lnTo>
                      <a:pt x="1843" y="2773"/>
                    </a:lnTo>
                    <a:lnTo>
                      <a:pt x="1843" y="2783"/>
                    </a:lnTo>
                    <a:lnTo>
                      <a:pt x="1840" y="2794"/>
                    </a:lnTo>
                    <a:lnTo>
                      <a:pt x="1827" y="2799"/>
                    </a:lnTo>
                    <a:lnTo>
                      <a:pt x="1815" y="2804"/>
                    </a:lnTo>
                    <a:lnTo>
                      <a:pt x="1804" y="2808"/>
                    </a:lnTo>
                    <a:lnTo>
                      <a:pt x="1792" y="2813"/>
                    </a:lnTo>
                    <a:lnTo>
                      <a:pt x="1780" y="2815"/>
                    </a:lnTo>
                    <a:lnTo>
                      <a:pt x="1767" y="2818"/>
                    </a:lnTo>
                    <a:lnTo>
                      <a:pt x="1754" y="2819"/>
                    </a:lnTo>
                    <a:lnTo>
                      <a:pt x="1742" y="2820"/>
                    </a:lnTo>
                    <a:lnTo>
                      <a:pt x="1726" y="2813"/>
                    </a:lnTo>
                    <a:lnTo>
                      <a:pt x="1712" y="2805"/>
                    </a:lnTo>
                    <a:lnTo>
                      <a:pt x="1697" y="2795"/>
                    </a:lnTo>
                    <a:lnTo>
                      <a:pt x="1684" y="2786"/>
                    </a:lnTo>
                    <a:lnTo>
                      <a:pt x="1670" y="2776"/>
                    </a:lnTo>
                    <a:lnTo>
                      <a:pt x="1656" y="2768"/>
                    </a:lnTo>
                    <a:lnTo>
                      <a:pt x="1642" y="2761"/>
                    </a:lnTo>
                    <a:lnTo>
                      <a:pt x="1628" y="2757"/>
                    </a:lnTo>
                    <a:lnTo>
                      <a:pt x="1605" y="2740"/>
                    </a:lnTo>
                    <a:lnTo>
                      <a:pt x="1582" y="2726"/>
                    </a:lnTo>
                    <a:lnTo>
                      <a:pt x="1558" y="2713"/>
                    </a:lnTo>
                    <a:lnTo>
                      <a:pt x="1535" y="2702"/>
                    </a:lnTo>
                    <a:lnTo>
                      <a:pt x="1511" y="2688"/>
                    </a:lnTo>
                    <a:lnTo>
                      <a:pt x="1488" y="2675"/>
                    </a:lnTo>
                    <a:lnTo>
                      <a:pt x="1465" y="2659"/>
                    </a:lnTo>
                    <a:lnTo>
                      <a:pt x="1445" y="2642"/>
                    </a:lnTo>
                    <a:lnTo>
                      <a:pt x="1413" y="2609"/>
                    </a:lnTo>
                    <a:lnTo>
                      <a:pt x="1381" y="2580"/>
                    </a:lnTo>
                    <a:lnTo>
                      <a:pt x="1347" y="2552"/>
                    </a:lnTo>
                    <a:lnTo>
                      <a:pt x="1311" y="2528"/>
                    </a:lnTo>
                    <a:lnTo>
                      <a:pt x="1272" y="2506"/>
                    </a:lnTo>
                    <a:lnTo>
                      <a:pt x="1231" y="2490"/>
                    </a:lnTo>
                    <a:lnTo>
                      <a:pt x="1189" y="2477"/>
                    </a:lnTo>
                    <a:lnTo>
                      <a:pt x="1144" y="2472"/>
                    </a:lnTo>
                    <a:lnTo>
                      <a:pt x="1116" y="2467"/>
                    </a:lnTo>
                    <a:lnTo>
                      <a:pt x="1090" y="2464"/>
                    </a:lnTo>
                    <a:lnTo>
                      <a:pt x="1063" y="2464"/>
                    </a:lnTo>
                    <a:lnTo>
                      <a:pt x="1038" y="2464"/>
                    </a:lnTo>
                    <a:lnTo>
                      <a:pt x="1011" y="2462"/>
                    </a:lnTo>
                    <a:lnTo>
                      <a:pt x="985" y="2459"/>
                    </a:lnTo>
                    <a:lnTo>
                      <a:pt x="960" y="2454"/>
                    </a:lnTo>
                    <a:lnTo>
                      <a:pt x="937" y="2446"/>
                    </a:lnTo>
                    <a:lnTo>
                      <a:pt x="903" y="2435"/>
                    </a:lnTo>
                    <a:lnTo>
                      <a:pt x="869" y="2423"/>
                    </a:lnTo>
                    <a:lnTo>
                      <a:pt x="835" y="2409"/>
                    </a:lnTo>
                    <a:lnTo>
                      <a:pt x="803" y="2398"/>
                    </a:lnTo>
                    <a:lnTo>
                      <a:pt x="768" y="2386"/>
                    </a:lnTo>
                    <a:lnTo>
                      <a:pt x="733" y="2379"/>
                    </a:lnTo>
                    <a:lnTo>
                      <a:pt x="698" y="2375"/>
                    </a:lnTo>
                    <a:lnTo>
                      <a:pt x="661" y="2380"/>
                    </a:lnTo>
                    <a:lnTo>
                      <a:pt x="653" y="2380"/>
                    </a:lnTo>
                    <a:lnTo>
                      <a:pt x="647" y="2385"/>
                    </a:lnTo>
                    <a:lnTo>
                      <a:pt x="642" y="2390"/>
                    </a:lnTo>
                    <a:lnTo>
                      <a:pt x="636" y="2397"/>
                    </a:lnTo>
                    <a:lnTo>
                      <a:pt x="630" y="2400"/>
                    </a:lnTo>
                    <a:lnTo>
                      <a:pt x="624" y="2404"/>
                    </a:lnTo>
                    <a:lnTo>
                      <a:pt x="616" y="2406"/>
                    </a:lnTo>
                    <a:lnTo>
                      <a:pt x="608" y="2406"/>
                    </a:lnTo>
                    <a:lnTo>
                      <a:pt x="601" y="2417"/>
                    </a:lnTo>
                    <a:lnTo>
                      <a:pt x="593" y="2430"/>
                    </a:lnTo>
                    <a:lnTo>
                      <a:pt x="586" y="2442"/>
                    </a:lnTo>
                    <a:lnTo>
                      <a:pt x="579" y="2455"/>
                    </a:lnTo>
                    <a:lnTo>
                      <a:pt x="570" y="2467"/>
                    </a:lnTo>
                    <a:lnTo>
                      <a:pt x="561" y="2479"/>
                    </a:lnTo>
                    <a:lnTo>
                      <a:pt x="551" y="2491"/>
                    </a:lnTo>
                    <a:lnTo>
                      <a:pt x="541" y="2502"/>
                    </a:lnTo>
                    <a:lnTo>
                      <a:pt x="521" y="2548"/>
                    </a:lnTo>
                    <a:lnTo>
                      <a:pt x="505" y="2598"/>
                    </a:lnTo>
                    <a:lnTo>
                      <a:pt x="493" y="2647"/>
                    </a:lnTo>
                    <a:lnTo>
                      <a:pt x="482" y="2698"/>
                    </a:lnTo>
                    <a:lnTo>
                      <a:pt x="471" y="2748"/>
                    </a:lnTo>
                    <a:lnTo>
                      <a:pt x="458" y="2799"/>
                    </a:lnTo>
                    <a:lnTo>
                      <a:pt x="442" y="2847"/>
                    </a:lnTo>
                    <a:lnTo>
                      <a:pt x="423" y="2895"/>
                    </a:lnTo>
                    <a:lnTo>
                      <a:pt x="415" y="2909"/>
                    </a:lnTo>
                    <a:lnTo>
                      <a:pt x="409" y="2926"/>
                    </a:lnTo>
                    <a:lnTo>
                      <a:pt x="400" y="2942"/>
                    </a:lnTo>
                    <a:lnTo>
                      <a:pt x="392" y="2959"/>
                    </a:lnTo>
                    <a:lnTo>
                      <a:pt x="381" y="2972"/>
                    </a:lnTo>
                    <a:lnTo>
                      <a:pt x="369" y="2984"/>
                    </a:lnTo>
                    <a:lnTo>
                      <a:pt x="354" y="2993"/>
                    </a:lnTo>
                    <a:lnTo>
                      <a:pt x="339" y="3000"/>
                    </a:lnTo>
                    <a:lnTo>
                      <a:pt x="330" y="2997"/>
                    </a:lnTo>
                    <a:lnTo>
                      <a:pt x="326" y="2995"/>
                    </a:lnTo>
                    <a:lnTo>
                      <a:pt x="323" y="2991"/>
                    </a:lnTo>
                    <a:lnTo>
                      <a:pt x="325" y="2987"/>
                    </a:lnTo>
                    <a:lnTo>
                      <a:pt x="325" y="2979"/>
                    </a:lnTo>
                    <a:lnTo>
                      <a:pt x="327" y="2973"/>
                    </a:lnTo>
                    <a:lnTo>
                      <a:pt x="328" y="2964"/>
                    </a:lnTo>
                    <a:lnTo>
                      <a:pt x="328" y="2956"/>
                    </a:lnTo>
                    <a:lnTo>
                      <a:pt x="325" y="2945"/>
                    </a:lnTo>
                    <a:lnTo>
                      <a:pt x="325" y="2934"/>
                    </a:lnTo>
                    <a:lnTo>
                      <a:pt x="325" y="2923"/>
                    </a:lnTo>
                    <a:lnTo>
                      <a:pt x="327" y="2914"/>
                    </a:lnTo>
                    <a:lnTo>
                      <a:pt x="330" y="2903"/>
                    </a:lnTo>
                    <a:lnTo>
                      <a:pt x="333" y="2894"/>
                    </a:lnTo>
                    <a:lnTo>
                      <a:pt x="337" y="2883"/>
                    </a:lnTo>
                    <a:lnTo>
                      <a:pt x="342" y="2874"/>
                    </a:lnTo>
                    <a:lnTo>
                      <a:pt x="355" y="2845"/>
                    </a:lnTo>
                    <a:lnTo>
                      <a:pt x="363" y="2817"/>
                    </a:lnTo>
                    <a:lnTo>
                      <a:pt x="365" y="2787"/>
                    </a:lnTo>
                    <a:lnTo>
                      <a:pt x="365" y="2759"/>
                    </a:lnTo>
                    <a:lnTo>
                      <a:pt x="363" y="2729"/>
                    </a:lnTo>
                    <a:lnTo>
                      <a:pt x="360" y="2699"/>
                    </a:lnTo>
                    <a:lnTo>
                      <a:pt x="359" y="2668"/>
                    </a:lnTo>
                    <a:lnTo>
                      <a:pt x="363" y="2637"/>
                    </a:lnTo>
                    <a:lnTo>
                      <a:pt x="367" y="2628"/>
                    </a:lnTo>
                    <a:lnTo>
                      <a:pt x="370" y="2621"/>
                    </a:lnTo>
                    <a:lnTo>
                      <a:pt x="372" y="2612"/>
                    </a:lnTo>
                    <a:lnTo>
                      <a:pt x="373" y="2603"/>
                    </a:lnTo>
                    <a:lnTo>
                      <a:pt x="373" y="2593"/>
                    </a:lnTo>
                    <a:lnTo>
                      <a:pt x="374" y="2584"/>
                    </a:lnTo>
                    <a:lnTo>
                      <a:pt x="375" y="2573"/>
                    </a:lnTo>
                    <a:lnTo>
                      <a:pt x="379" y="2566"/>
                    </a:lnTo>
                    <a:lnTo>
                      <a:pt x="387" y="2539"/>
                    </a:lnTo>
                    <a:lnTo>
                      <a:pt x="392" y="2514"/>
                    </a:lnTo>
                    <a:lnTo>
                      <a:pt x="396" y="2487"/>
                    </a:lnTo>
                    <a:lnTo>
                      <a:pt x="397" y="2460"/>
                    </a:lnTo>
                    <a:lnTo>
                      <a:pt x="395" y="2432"/>
                    </a:lnTo>
                    <a:lnTo>
                      <a:pt x="392" y="2406"/>
                    </a:lnTo>
                    <a:lnTo>
                      <a:pt x="388" y="2379"/>
                    </a:lnTo>
                    <a:lnTo>
                      <a:pt x="384" y="2353"/>
                    </a:lnTo>
                    <a:lnTo>
                      <a:pt x="383" y="2138"/>
                    </a:lnTo>
                    <a:lnTo>
                      <a:pt x="368" y="2091"/>
                    </a:lnTo>
                    <a:lnTo>
                      <a:pt x="358" y="2045"/>
                    </a:lnTo>
                    <a:lnTo>
                      <a:pt x="349" y="2000"/>
                    </a:lnTo>
                    <a:lnTo>
                      <a:pt x="342" y="1954"/>
                    </a:lnTo>
                    <a:lnTo>
                      <a:pt x="335" y="1907"/>
                    </a:lnTo>
                    <a:lnTo>
                      <a:pt x="328" y="1860"/>
                    </a:lnTo>
                    <a:lnTo>
                      <a:pt x="321" y="1814"/>
                    </a:lnTo>
                    <a:lnTo>
                      <a:pt x="311" y="1769"/>
                    </a:lnTo>
                    <a:lnTo>
                      <a:pt x="298" y="1738"/>
                    </a:lnTo>
                    <a:lnTo>
                      <a:pt x="289" y="1706"/>
                    </a:lnTo>
                    <a:lnTo>
                      <a:pt x="281" y="1673"/>
                    </a:lnTo>
                    <a:lnTo>
                      <a:pt x="276" y="1641"/>
                    </a:lnTo>
                    <a:lnTo>
                      <a:pt x="271" y="1608"/>
                    </a:lnTo>
                    <a:lnTo>
                      <a:pt x="270" y="1575"/>
                    </a:lnTo>
                    <a:lnTo>
                      <a:pt x="269" y="1540"/>
                    </a:lnTo>
                    <a:lnTo>
                      <a:pt x="270" y="1506"/>
                    </a:lnTo>
                    <a:lnTo>
                      <a:pt x="262" y="1478"/>
                    </a:lnTo>
                    <a:lnTo>
                      <a:pt x="258" y="1450"/>
                    </a:lnTo>
                    <a:lnTo>
                      <a:pt x="258" y="1422"/>
                    </a:lnTo>
                    <a:lnTo>
                      <a:pt x="260" y="1395"/>
                    </a:lnTo>
                    <a:lnTo>
                      <a:pt x="258" y="1369"/>
                    </a:lnTo>
                    <a:lnTo>
                      <a:pt x="257" y="1342"/>
                    </a:lnTo>
                    <a:lnTo>
                      <a:pt x="251" y="1315"/>
                    </a:lnTo>
                    <a:lnTo>
                      <a:pt x="242" y="1292"/>
                    </a:lnTo>
                    <a:lnTo>
                      <a:pt x="229" y="1248"/>
                    </a:lnTo>
                    <a:lnTo>
                      <a:pt x="216" y="1206"/>
                    </a:lnTo>
                    <a:lnTo>
                      <a:pt x="202" y="1164"/>
                    </a:lnTo>
                    <a:lnTo>
                      <a:pt x="188" y="1122"/>
                    </a:lnTo>
                    <a:lnTo>
                      <a:pt x="173" y="1079"/>
                    </a:lnTo>
                    <a:lnTo>
                      <a:pt x="159" y="1037"/>
                    </a:lnTo>
                    <a:lnTo>
                      <a:pt x="146" y="993"/>
                    </a:lnTo>
                    <a:lnTo>
                      <a:pt x="136" y="951"/>
                    </a:lnTo>
                    <a:lnTo>
                      <a:pt x="125" y="927"/>
                    </a:lnTo>
                    <a:lnTo>
                      <a:pt x="113" y="904"/>
                    </a:lnTo>
                    <a:lnTo>
                      <a:pt x="103" y="880"/>
                    </a:lnTo>
                    <a:lnTo>
                      <a:pt x="95" y="857"/>
                    </a:lnTo>
                    <a:lnTo>
                      <a:pt x="86" y="833"/>
                    </a:lnTo>
                    <a:lnTo>
                      <a:pt x="79" y="809"/>
                    </a:lnTo>
                    <a:lnTo>
                      <a:pt x="71" y="785"/>
                    </a:lnTo>
                    <a:lnTo>
                      <a:pt x="65" y="762"/>
                    </a:lnTo>
                    <a:lnTo>
                      <a:pt x="53" y="740"/>
                    </a:lnTo>
                    <a:lnTo>
                      <a:pt x="47" y="718"/>
                    </a:lnTo>
                    <a:lnTo>
                      <a:pt x="42" y="696"/>
                    </a:lnTo>
                    <a:lnTo>
                      <a:pt x="39" y="674"/>
                    </a:lnTo>
                    <a:lnTo>
                      <a:pt x="36" y="650"/>
                    </a:lnTo>
                    <a:lnTo>
                      <a:pt x="33" y="627"/>
                    </a:lnTo>
                    <a:lnTo>
                      <a:pt x="28" y="604"/>
                    </a:lnTo>
                    <a:lnTo>
                      <a:pt x="22" y="584"/>
                    </a:lnTo>
                    <a:lnTo>
                      <a:pt x="16" y="526"/>
                    </a:lnTo>
                    <a:lnTo>
                      <a:pt x="13" y="473"/>
                    </a:lnTo>
                    <a:lnTo>
                      <a:pt x="8" y="419"/>
                    </a:lnTo>
                    <a:lnTo>
                      <a:pt x="4" y="366"/>
                    </a:lnTo>
                    <a:lnTo>
                      <a:pt x="0" y="313"/>
                    </a:lnTo>
                    <a:lnTo>
                      <a:pt x="0" y="260"/>
                    </a:lnTo>
                    <a:lnTo>
                      <a:pt x="4" y="207"/>
                    </a:lnTo>
                    <a:lnTo>
                      <a:pt x="13" y="154"/>
                    </a:lnTo>
                    <a:lnTo>
                      <a:pt x="14" y="131"/>
                    </a:lnTo>
                    <a:lnTo>
                      <a:pt x="13" y="109"/>
                    </a:lnTo>
                    <a:lnTo>
                      <a:pt x="9" y="86"/>
                    </a:lnTo>
                    <a:lnTo>
                      <a:pt x="6" y="64"/>
                    </a:lnTo>
                    <a:lnTo>
                      <a:pt x="5" y="43"/>
                    </a:lnTo>
                    <a:lnTo>
                      <a:pt x="11" y="25"/>
                    </a:lnTo>
                    <a:lnTo>
                      <a:pt x="25" y="10"/>
                    </a:lnTo>
                    <a:lnTo>
                      <a:pt x="52" y="0"/>
                    </a:lnTo>
                    <a:lnTo>
                      <a:pt x="65" y="6"/>
                    </a:lnTo>
                    <a:lnTo>
                      <a:pt x="76" y="17"/>
                    </a:lnTo>
                    <a:lnTo>
                      <a:pt x="85" y="29"/>
                    </a:lnTo>
                    <a:lnTo>
                      <a:pt x="94" y="43"/>
                    </a:lnTo>
                    <a:lnTo>
                      <a:pt x="99" y="56"/>
                    </a:lnTo>
                    <a:lnTo>
                      <a:pt x="107" y="71"/>
                    </a:lnTo>
                    <a:lnTo>
                      <a:pt x="112" y="85"/>
                    </a:lnTo>
                    <a:lnTo>
                      <a:pt x="120" y="99"/>
                    </a:lnTo>
                    <a:close/>
                  </a:path>
                </a:pathLst>
              </a:custGeom>
              <a:solidFill>
                <a:srgbClr val="F0CDA3"/>
              </a:solidFill>
              <a:ln w="9525">
                <a:noFill/>
                <a:round/>
                <a:headEnd/>
                <a:tailEnd/>
              </a:ln>
            </p:spPr>
            <p:txBody>
              <a:bodyPr/>
              <a:lstStyle/>
              <a:p>
                <a:endParaRPr lang="en-US"/>
              </a:p>
            </p:txBody>
          </p:sp>
          <p:sp>
            <p:nvSpPr>
              <p:cNvPr id="36898" name="Freeform 1100"/>
              <p:cNvSpPr>
                <a:spLocks/>
              </p:cNvSpPr>
              <p:nvPr/>
            </p:nvSpPr>
            <p:spPr bwMode="auto">
              <a:xfrm>
                <a:off x="4658" y="2641"/>
                <a:ext cx="462" cy="741"/>
              </a:xfrm>
              <a:custGeom>
                <a:avLst/>
                <a:gdLst>
                  <a:gd name="T0" fmla="*/ 0 w 1847"/>
                  <a:gd name="T1" fmla="*/ 0 h 2963"/>
                  <a:gd name="T2" fmla="*/ 0 w 1847"/>
                  <a:gd name="T3" fmla="*/ 0 h 2963"/>
                  <a:gd name="T4" fmla="*/ 0 w 1847"/>
                  <a:gd name="T5" fmla="*/ 0 h 2963"/>
                  <a:gd name="T6" fmla="*/ 0 w 1847"/>
                  <a:gd name="T7" fmla="*/ 0 h 2963"/>
                  <a:gd name="T8" fmla="*/ 0 w 1847"/>
                  <a:gd name="T9" fmla="*/ 0 h 2963"/>
                  <a:gd name="T10" fmla="*/ 0 w 1847"/>
                  <a:gd name="T11" fmla="*/ 0 h 2963"/>
                  <a:gd name="T12" fmla="*/ 0 w 1847"/>
                  <a:gd name="T13" fmla="*/ 0 h 2963"/>
                  <a:gd name="T14" fmla="*/ 0 w 1847"/>
                  <a:gd name="T15" fmla="*/ 0 h 2963"/>
                  <a:gd name="T16" fmla="*/ 0 w 1847"/>
                  <a:gd name="T17" fmla="*/ 0 h 2963"/>
                  <a:gd name="T18" fmla="*/ 0 w 1847"/>
                  <a:gd name="T19" fmla="*/ 0 h 2963"/>
                  <a:gd name="T20" fmla="*/ 0 w 1847"/>
                  <a:gd name="T21" fmla="*/ 0 h 2963"/>
                  <a:gd name="T22" fmla="*/ 0 w 1847"/>
                  <a:gd name="T23" fmla="*/ 0 h 2963"/>
                  <a:gd name="T24" fmla="*/ 0 w 1847"/>
                  <a:gd name="T25" fmla="*/ 0 h 2963"/>
                  <a:gd name="T26" fmla="*/ 0 w 1847"/>
                  <a:gd name="T27" fmla="*/ 0 h 2963"/>
                  <a:gd name="T28" fmla="*/ 0 w 1847"/>
                  <a:gd name="T29" fmla="*/ 0 h 2963"/>
                  <a:gd name="T30" fmla="*/ 0 w 1847"/>
                  <a:gd name="T31" fmla="*/ 0 h 2963"/>
                  <a:gd name="T32" fmla="*/ 0 w 1847"/>
                  <a:gd name="T33" fmla="*/ 0 h 2963"/>
                  <a:gd name="T34" fmla="*/ 0 w 1847"/>
                  <a:gd name="T35" fmla="*/ 0 h 2963"/>
                  <a:gd name="T36" fmla="*/ 0 w 1847"/>
                  <a:gd name="T37" fmla="*/ 0 h 2963"/>
                  <a:gd name="T38" fmla="*/ 0 w 1847"/>
                  <a:gd name="T39" fmla="*/ 0 h 2963"/>
                  <a:gd name="T40" fmla="*/ 0 w 1847"/>
                  <a:gd name="T41" fmla="*/ 0 h 2963"/>
                  <a:gd name="T42" fmla="*/ 0 w 1847"/>
                  <a:gd name="T43" fmla="*/ 0 h 2963"/>
                  <a:gd name="T44" fmla="*/ 0 w 1847"/>
                  <a:gd name="T45" fmla="*/ 0 h 2963"/>
                  <a:gd name="T46" fmla="*/ 0 w 1847"/>
                  <a:gd name="T47" fmla="*/ 0 h 2963"/>
                  <a:gd name="T48" fmla="*/ 0 w 1847"/>
                  <a:gd name="T49" fmla="*/ 0 h 2963"/>
                  <a:gd name="T50" fmla="*/ 0 w 1847"/>
                  <a:gd name="T51" fmla="*/ 0 h 2963"/>
                  <a:gd name="T52" fmla="*/ 0 w 1847"/>
                  <a:gd name="T53" fmla="*/ 0 h 2963"/>
                  <a:gd name="T54" fmla="*/ 0 w 1847"/>
                  <a:gd name="T55" fmla="*/ 0 h 2963"/>
                  <a:gd name="T56" fmla="*/ 0 w 1847"/>
                  <a:gd name="T57" fmla="*/ 0 h 2963"/>
                  <a:gd name="T58" fmla="*/ 0 w 1847"/>
                  <a:gd name="T59" fmla="*/ 0 h 2963"/>
                  <a:gd name="T60" fmla="*/ 0 w 1847"/>
                  <a:gd name="T61" fmla="*/ 0 h 2963"/>
                  <a:gd name="T62" fmla="*/ 0 w 1847"/>
                  <a:gd name="T63" fmla="*/ 0 h 2963"/>
                  <a:gd name="T64" fmla="*/ 0 w 1847"/>
                  <a:gd name="T65" fmla="*/ 0 h 2963"/>
                  <a:gd name="T66" fmla="*/ 0 w 1847"/>
                  <a:gd name="T67" fmla="*/ 0 h 2963"/>
                  <a:gd name="T68" fmla="*/ 0 w 1847"/>
                  <a:gd name="T69" fmla="*/ 0 h 2963"/>
                  <a:gd name="T70" fmla="*/ 0 w 1847"/>
                  <a:gd name="T71" fmla="*/ 0 h 2963"/>
                  <a:gd name="T72" fmla="*/ 0 w 1847"/>
                  <a:gd name="T73" fmla="*/ 0 h 2963"/>
                  <a:gd name="T74" fmla="*/ 0 w 1847"/>
                  <a:gd name="T75" fmla="*/ 0 h 2963"/>
                  <a:gd name="T76" fmla="*/ 0 w 1847"/>
                  <a:gd name="T77" fmla="*/ 0 h 2963"/>
                  <a:gd name="T78" fmla="*/ 0 w 1847"/>
                  <a:gd name="T79" fmla="*/ 0 h 2963"/>
                  <a:gd name="T80" fmla="*/ 0 w 1847"/>
                  <a:gd name="T81" fmla="*/ 0 h 2963"/>
                  <a:gd name="T82" fmla="*/ 0 w 1847"/>
                  <a:gd name="T83" fmla="*/ 0 h 2963"/>
                  <a:gd name="T84" fmla="*/ 0 w 1847"/>
                  <a:gd name="T85" fmla="*/ 0 h 2963"/>
                  <a:gd name="T86" fmla="*/ 0 w 1847"/>
                  <a:gd name="T87" fmla="*/ 0 h 2963"/>
                  <a:gd name="T88" fmla="*/ 0 w 1847"/>
                  <a:gd name="T89" fmla="*/ 0 h 2963"/>
                  <a:gd name="T90" fmla="*/ 0 w 1847"/>
                  <a:gd name="T91" fmla="*/ 0 h 2963"/>
                  <a:gd name="T92" fmla="*/ 0 w 1847"/>
                  <a:gd name="T93" fmla="*/ 0 h 2963"/>
                  <a:gd name="T94" fmla="*/ 0 w 1847"/>
                  <a:gd name="T95" fmla="*/ 0 h 2963"/>
                  <a:gd name="T96" fmla="*/ 0 w 1847"/>
                  <a:gd name="T97" fmla="*/ 0 h 2963"/>
                  <a:gd name="T98" fmla="*/ 0 w 1847"/>
                  <a:gd name="T99" fmla="*/ 0 h 2963"/>
                  <a:gd name="T100" fmla="*/ 0 w 1847"/>
                  <a:gd name="T101" fmla="*/ 0 h 2963"/>
                  <a:gd name="T102" fmla="*/ 0 w 1847"/>
                  <a:gd name="T103" fmla="*/ 0 h 2963"/>
                  <a:gd name="T104" fmla="*/ 0 w 1847"/>
                  <a:gd name="T105" fmla="*/ 0 h 2963"/>
                  <a:gd name="T106" fmla="*/ 0 w 1847"/>
                  <a:gd name="T107" fmla="*/ 0 h 2963"/>
                  <a:gd name="T108" fmla="*/ 0 w 1847"/>
                  <a:gd name="T109" fmla="*/ 0 h 2963"/>
                  <a:gd name="T110" fmla="*/ 0 w 1847"/>
                  <a:gd name="T111" fmla="*/ 0 h 2963"/>
                  <a:gd name="T112" fmla="*/ 0 w 1847"/>
                  <a:gd name="T113" fmla="*/ 0 h 29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7"/>
                  <a:gd name="T172" fmla="*/ 0 h 2963"/>
                  <a:gd name="T173" fmla="*/ 1847 w 1847"/>
                  <a:gd name="T174" fmla="*/ 2963 h 29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7" h="2963">
                    <a:moveTo>
                      <a:pt x="121" y="98"/>
                    </a:moveTo>
                    <a:lnTo>
                      <a:pt x="120" y="110"/>
                    </a:lnTo>
                    <a:lnTo>
                      <a:pt x="120" y="121"/>
                    </a:lnTo>
                    <a:lnTo>
                      <a:pt x="120" y="133"/>
                    </a:lnTo>
                    <a:lnTo>
                      <a:pt x="122" y="145"/>
                    </a:lnTo>
                    <a:lnTo>
                      <a:pt x="125" y="155"/>
                    </a:lnTo>
                    <a:lnTo>
                      <a:pt x="128" y="167"/>
                    </a:lnTo>
                    <a:lnTo>
                      <a:pt x="134" y="177"/>
                    </a:lnTo>
                    <a:lnTo>
                      <a:pt x="141" y="189"/>
                    </a:lnTo>
                    <a:lnTo>
                      <a:pt x="137" y="201"/>
                    </a:lnTo>
                    <a:lnTo>
                      <a:pt x="139" y="215"/>
                    </a:lnTo>
                    <a:lnTo>
                      <a:pt x="141" y="228"/>
                    </a:lnTo>
                    <a:lnTo>
                      <a:pt x="148" y="241"/>
                    </a:lnTo>
                    <a:lnTo>
                      <a:pt x="153" y="253"/>
                    </a:lnTo>
                    <a:lnTo>
                      <a:pt x="159" y="267"/>
                    </a:lnTo>
                    <a:lnTo>
                      <a:pt x="162" y="281"/>
                    </a:lnTo>
                    <a:lnTo>
                      <a:pt x="163" y="297"/>
                    </a:lnTo>
                    <a:lnTo>
                      <a:pt x="170" y="304"/>
                    </a:lnTo>
                    <a:lnTo>
                      <a:pt x="178" y="314"/>
                    </a:lnTo>
                    <a:lnTo>
                      <a:pt x="182" y="325"/>
                    </a:lnTo>
                    <a:lnTo>
                      <a:pt x="187" y="336"/>
                    </a:lnTo>
                    <a:lnTo>
                      <a:pt x="188" y="348"/>
                    </a:lnTo>
                    <a:lnTo>
                      <a:pt x="192" y="359"/>
                    </a:lnTo>
                    <a:lnTo>
                      <a:pt x="195" y="370"/>
                    </a:lnTo>
                    <a:lnTo>
                      <a:pt x="200" y="382"/>
                    </a:lnTo>
                    <a:lnTo>
                      <a:pt x="205" y="401"/>
                    </a:lnTo>
                    <a:lnTo>
                      <a:pt x="211" y="420"/>
                    </a:lnTo>
                    <a:lnTo>
                      <a:pt x="216" y="439"/>
                    </a:lnTo>
                    <a:lnTo>
                      <a:pt x="223" y="460"/>
                    </a:lnTo>
                    <a:lnTo>
                      <a:pt x="228" y="479"/>
                    </a:lnTo>
                    <a:lnTo>
                      <a:pt x="234" y="499"/>
                    </a:lnTo>
                    <a:lnTo>
                      <a:pt x="241" y="519"/>
                    </a:lnTo>
                    <a:lnTo>
                      <a:pt x="248" y="540"/>
                    </a:lnTo>
                    <a:lnTo>
                      <a:pt x="260" y="574"/>
                    </a:lnTo>
                    <a:lnTo>
                      <a:pt x="272" y="611"/>
                    </a:lnTo>
                    <a:lnTo>
                      <a:pt x="286" y="648"/>
                    </a:lnTo>
                    <a:lnTo>
                      <a:pt x="305" y="685"/>
                    </a:lnTo>
                    <a:lnTo>
                      <a:pt x="327" y="715"/>
                    </a:lnTo>
                    <a:lnTo>
                      <a:pt x="356" y="742"/>
                    </a:lnTo>
                    <a:lnTo>
                      <a:pt x="391" y="762"/>
                    </a:lnTo>
                    <a:lnTo>
                      <a:pt x="435" y="774"/>
                    </a:lnTo>
                    <a:lnTo>
                      <a:pt x="456" y="762"/>
                    </a:lnTo>
                    <a:lnTo>
                      <a:pt x="476" y="750"/>
                    </a:lnTo>
                    <a:lnTo>
                      <a:pt x="494" y="734"/>
                    </a:lnTo>
                    <a:lnTo>
                      <a:pt x="513" y="719"/>
                    </a:lnTo>
                    <a:lnTo>
                      <a:pt x="528" y="701"/>
                    </a:lnTo>
                    <a:lnTo>
                      <a:pt x="544" y="683"/>
                    </a:lnTo>
                    <a:lnTo>
                      <a:pt x="558" y="664"/>
                    </a:lnTo>
                    <a:lnTo>
                      <a:pt x="572" y="645"/>
                    </a:lnTo>
                    <a:lnTo>
                      <a:pt x="588" y="617"/>
                    </a:lnTo>
                    <a:lnTo>
                      <a:pt x="608" y="589"/>
                    </a:lnTo>
                    <a:lnTo>
                      <a:pt x="629" y="560"/>
                    </a:lnTo>
                    <a:lnTo>
                      <a:pt x="649" y="532"/>
                    </a:lnTo>
                    <a:lnTo>
                      <a:pt x="663" y="503"/>
                    </a:lnTo>
                    <a:lnTo>
                      <a:pt x="673" y="474"/>
                    </a:lnTo>
                    <a:lnTo>
                      <a:pt x="676" y="443"/>
                    </a:lnTo>
                    <a:lnTo>
                      <a:pt x="671" y="415"/>
                    </a:lnTo>
                    <a:lnTo>
                      <a:pt x="657" y="381"/>
                    </a:lnTo>
                    <a:lnTo>
                      <a:pt x="644" y="349"/>
                    </a:lnTo>
                    <a:lnTo>
                      <a:pt x="629" y="317"/>
                    </a:lnTo>
                    <a:lnTo>
                      <a:pt x="616" y="285"/>
                    </a:lnTo>
                    <a:lnTo>
                      <a:pt x="603" y="251"/>
                    </a:lnTo>
                    <a:lnTo>
                      <a:pt x="594" y="217"/>
                    </a:lnTo>
                    <a:lnTo>
                      <a:pt x="589" y="181"/>
                    </a:lnTo>
                    <a:lnTo>
                      <a:pt x="589" y="144"/>
                    </a:lnTo>
                    <a:lnTo>
                      <a:pt x="588" y="136"/>
                    </a:lnTo>
                    <a:lnTo>
                      <a:pt x="589" y="129"/>
                    </a:lnTo>
                    <a:lnTo>
                      <a:pt x="592" y="121"/>
                    </a:lnTo>
                    <a:lnTo>
                      <a:pt x="597" y="116"/>
                    </a:lnTo>
                    <a:lnTo>
                      <a:pt x="606" y="103"/>
                    </a:lnTo>
                    <a:lnTo>
                      <a:pt x="616" y="92"/>
                    </a:lnTo>
                    <a:lnTo>
                      <a:pt x="622" y="89"/>
                    </a:lnTo>
                    <a:lnTo>
                      <a:pt x="630" y="91"/>
                    </a:lnTo>
                    <a:lnTo>
                      <a:pt x="638" y="91"/>
                    </a:lnTo>
                    <a:lnTo>
                      <a:pt x="645" y="93"/>
                    </a:lnTo>
                    <a:lnTo>
                      <a:pt x="652" y="96"/>
                    </a:lnTo>
                    <a:lnTo>
                      <a:pt x="659" y="99"/>
                    </a:lnTo>
                    <a:lnTo>
                      <a:pt x="666" y="102"/>
                    </a:lnTo>
                    <a:lnTo>
                      <a:pt x="673" y="106"/>
                    </a:lnTo>
                    <a:lnTo>
                      <a:pt x="684" y="129"/>
                    </a:lnTo>
                    <a:lnTo>
                      <a:pt x="691" y="149"/>
                    </a:lnTo>
                    <a:lnTo>
                      <a:pt x="694" y="168"/>
                    </a:lnTo>
                    <a:lnTo>
                      <a:pt x="696" y="187"/>
                    </a:lnTo>
                    <a:lnTo>
                      <a:pt x="696" y="206"/>
                    </a:lnTo>
                    <a:lnTo>
                      <a:pt x="699" y="225"/>
                    </a:lnTo>
                    <a:lnTo>
                      <a:pt x="704" y="247"/>
                    </a:lnTo>
                    <a:lnTo>
                      <a:pt x="714" y="272"/>
                    </a:lnTo>
                    <a:lnTo>
                      <a:pt x="731" y="295"/>
                    </a:lnTo>
                    <a:lnTo>
                      <a:pt x="747" y="320"/>
                    </a:lnTo>
                    <a:lnTo>
                      <a:pt x="764" y="342"/>
                    </a:lnTo>
                    <a:lnTo>
                      <a:pt x="780" y="368"/>
                    </a:lnTo>
                    <a:lnTo>
                      <a:pt x="796" y="391"/>
                    </a:lnTo>
                    <a:lnTo>
                      <a:pt x="813" y="415"/>
                    </a:lnTo>
                    <a:lnTo>
                      <a:pt x="831" y="438"/>
                    </a:lnTo>
                    <a:lnTo>
                      <a:pt x="852" y="461"/>
                    </a:lnTo>
                    <a:lnTo>
                      <a:pt x="863" y="486"/>
                    </a:lnTo>
                    <a:lnTo>
                      <a:pt x="878" y="513"/>
                    </a:lnTo>
                    <a:lnTo>
                      <a:pt x="894" y="540"/>
                    </a:lnTo>
                    <a:lnTo>
                      <a:pt x="911" y="566"/>
                    </a:lnTo>
                    <a:lnTo>
                      <a:pt x="927" y="592"/>
                    </a:lnTo>
                    <a:lnTo>
                      <a:pt x="942" y="619"/>
                    </a:lnTo>
                    <a:lnTo>
                      <a:pt x="953" y="647"/>
                    </a:lnTo>
                    <a:lnTo>
                      <a:pt x="964" y="677"/>
                    </a:lnTo>
                    <a:lnTo>
                      <a:pt x="971" y="701"/>
                    </a:lnTo>
                    <a:lnTo>
                      <a:pt x="981" y="725"/>
                    </a:lnTo>
                    <a:lnTo>
                      <a:pt x="993" y="750"/>
                    </a:lnTo>
                    <a:lnTo>
                      <a:pt x="1004" y="774"/>
                    </a:lnTo>
                    <a:lnTo>
                      <a:pt x="1016" y="797"/>
                    </a:lnTo>
                    <a:lnTo>
                      <a:pt x="1030" y="821"/>
                    </a:lnTo>
                    <a:lnTo>
                      <a:pt x="1043" y="844"/>
                    </a:lnTo>
                    <a:lnTo>
                      <a:pt x="1058" y="868"/>
                    </a:lnTo>
                    <a:lnTo>
                      <a:pt x="1069" y="872"/>
                    </a:lnTo>
                    <a:lnTo>
                      <a:pt x="1081" y="879"/>
                    </a:lnTo>
                    <a:lnTo>
                      <a:pt x="1092" y="884"/>
                    </a:lnTo>
                    <a:lnTo>
                      <a:pt x="1105" y="891"/>
                    </a:lnTo>
                    <a:lnTo>
                      <a:pt x="1116" y="893"/>
                    </a:lnTo>
                    <a:lnTo>
                      <a:pt x="1130" y="896"/>
                    </a:lnTo>
                    <a:lnTo>
                      <a:pt x="1144" y="896"/>
                    </a:lnTo>
                    <a:lnTo>
                      <a:pt x="1160" y="895"/>
                    </a:lnTo>
                    <a:lnTo>
                      <a:pt x="1192" y="865"/>
                    </a:lnTo>
                    <a:lnTo>
                      <a:pt x="1217" y="828"/>
                    </a:lnTo>
                    <a:lnTo>
                      <a:pt x="1234" y="785"/>
                    </a:lnTo>
                    <a:lnTo>
                      <a:pt x="1248" y="738"/>
                    </a:lnTo>
                    <a:lnTo>
                      <a:pt x="1259" y="690"/>
                    </a:lnTo>
                    <a:lnTo>
                      <a:pt x="1273" y="644"/>
                    </a:lnTo>
                    <a:lnTo>
                      <a:pt x="1290" y="602"/>
                    </a:lnTo>
                    <a:lnTo>
                      <a:pt x="1314" y="569"/>
                    </a:lnTo>
                    <a:lnTo>
                      <a:pt x="1325" y="541"/>
                    </a:lnTo>
                    <a:lnTo>
                      <a:pt x="1338" y="516"/>
                    </a:lnTo>
                    <a:lnTo>
                      <a:pt x="1349" y="490"/>
                    </a:lnTo>
                    <a:lnTo>
                      <a:pt x="1363" y="466"/>
                    </a:lnTo>
                    <a:lnTo>
                      <a:pt x="1375" y="439"/>
                    </a:lnTo>
                    <a:lnTo>
                      <a:pt x="1386" y="414"/>
                    </a:lnTo>
                    <a:lnTo>
                      <a:pt x="1395" y="387"/>
                    </a:lnTo>
                    <a:lnTo>
                      <a:pt x="1404" y="359"/>
                    </a:lnTo>
                    <a:lnTo>
                      <a:pt x="1425" y="318"/>
                    </a:lnTo>
                    <a:lnTo>
                      <a:pt x="1444" y="274"/>
                    </a:lnTo>
                    <a:lnTo>
                      <a:pt x="1460" y="225"/>
                    </a:lnTo>
                    <a:lnTo>
                      <a:pt x="1477" y="178"/>
                    </a:lnTo>
                    <a:lnTo>
                      <a:pt x="1492" y="130"/>
                    </a:lnTo>
                    <a:lnTo>
                      <a:pt x="1510" y="83"/>
                    </a:lnTo>
                    <a:lnTo>
                      <a:pt x="1530" y="40"/>
                    </a:lnTo>
                    <a:lnTo>
                      <a:pt x="1557" y="0"/>
                    </a:lnTo>
                    <a:lnTo>
                      <a:pt x="1565" y="1"/>
                    </a:lnTo>
                    <a:lnTo>
                      <a:pt x="1568" y="12"/>
                    </a:lnTo>
                    <a:lnTo>
                      <a:pt x="1571" y="24"/>
                    </a:lnTo>
                    <a:lnTo>
                      <a:pt x="1574" y="41"/>
                    </a:lnTo>
                    <a:lnTo>
                      <a:pt x="1574" y="57"/>
                    </a:lnTo>
                    <a:lnTo>
                      <a:pt x="1577" y="74"/>
                    </a:lnTo>
                    <a:lnTo>
                      <a:pt x="1581" y="88"/>
                    </a:lnTo>
                    <a:lnTo>
                      <a:pt x="1590" y="98"/>
                    </a:lnTo>
                    <a:lnTo>
                      <a:pt x="1594" y="124"/>
                    </a:lnTo>
                    <a:lnTo>
                      <a:pt x="1594" y="152"/>
                    </a:lnTo>
                    <a:lnTo>
                      <a:pt x="1590" y="180"/>
                    </a:lnTo>
                    <a:lnTo>
                      <a:pt x="1586" y="209"/>
                    </a:lnTo>
                    <a:lnTo>
                      <a:pt x="1577" y="237"/>
                    </a:lnTo>
                    <a:lnTo>
                      <a:pt x="1568" y="265"/>
                    </a:lnTo>
                    <a:lnTo>
                      <a:pt x="1557" y="290"/>
                    </a:lnTo>
                    <a:lnTo>
                      <a:pt x="1547" y="316"/>
                    </a:lnTo>
                    <a:lnTo>
                      <a:pt x="1544" y="323"/>
                    </a:lnTo>
                    <a:lnTo>
                      <a:pt x="1538" y="328"/>
                    </a:lnTo>
                    <a:lnTo>
                      <a:pt x="1526" y="332"/>
                    </a:lnTo>
                    <a:lnTo>
                      <a:pt x="1515" y="336"/>
                    </a:lnTo>
                    <a:lnTo>
                      <a:pt x="1502" y="339"/>
                    </a:lnTo>
                    <a:lnTo>
                      <a:pt x="1492" y="342"/>
                    </a:lnTo>
                    <a:lnTo>
                      <a:pt x="1484" y="348"/>
                    </a:lnTo>
                    <a:lnTo>
                      <a:pt x="1484" y="358"/>
                    </a:lnTo>
                    <a:lnTo>
                      <a:pt x="1474" y="362"/>
                    </a:lnTo>
                    <a:lnTo>
                      <a:pt x="1473" y="369"/>
                    </a:lnTo>
                    <a:lnTo>
                      <a:pt x="1472" y="378"/>
                    </a:lnTo>
                    <a:lnTo>
                      <a:pt x="1470" y="388"/>
                    </a:lnTo>
                    <a:lnTo>
                      <a:pt x="1449" y="423"/>
                    </a:lnTo>
                    <a:lnTo>
                      <a:pt x="1435" y="461"/>
                    </a:lnTo>
                    <a:lnTo>
                      <a:pt x="1425" y="499"/>
                    </a:lnTo>
                    <a:lnTo>
                      <a:pt x="1417" y="540"/>
                    </a:lnTo>
                    <a:lnTo>
                      <a:pt x="1408" y="579"/>
                    </a:lnTo>
                    <a:lnTo>
                      <a:pt x="1400" y="620"/>
                    </a:lnTo>
                    <a:lnTo>
                      <a:pt x="1389" y="658"/>
                    </a:lnTo>
                    <a:lnTo>
                      <a:pt x="1374" y="696"/>
                    </a:lnTo>
                    <a:lnTo>
                      <a:pt x="1362" y="718"/>
                    </a:lnTo>
                    <a:lnTo>
                      <a:pt x="1357" y="741"/>
                    </a:lnTo>
                    <a:lnTo>
                      <a:pt x="1353" y="765"/>
                    </a:lnTo>
                    <a:lnTo>
                      <a:pt x="1353" y="790"/>
                    </a:lnTo>
                    <a:lnTo>
                      <a:pt x="1351" y="814"/>
                    </a:lnTo>
                    <a:lnTo>
                      <a:pt x="1349" y="839"/>
                    </a:lnTo>
                    <a:lnTo>
                      <a:pt x="1344" y="862"/>
                    </a:lnTo>
                    <a:lnTo>
                      <a:pt x="1335" y="884"/>
                    </a:lnTo>
                    <a:lnTo>
                      <a:pt x="1325" y="890"/>
                    </a:lnTo>
                    <a:lnTo>
                      <a:pt x="1321" y="898"/>
                    </a:lnTo>
                    <a:lnTo>
                      <a:pt x="1320" y="907"/>
                    </a:lnTo>
                    <a:lnTo>
                      <a:pt x="1327" y="916"/>
                    </a:lnTo>
                    <a:lnTo>
                      <a:pt x="1319" y="947"/>
                    </a:lnTo>
                    <a:lnTo>
                      <a:pt x="1307" y="979"/>
                    </a:lnTo>
                    <a:lnTo>
                      <a:pt x="1292" y="1008"/>
                    </a:lnTo>
                    <a:lnTo>
                      <a:pt x="1277" y="1037"/>
                    </a:lnTo>
                    <a:lnTo>
                      <a:pt x="1262" y="1066"/>
                    </a:lnTo>
                    <a:lnTo>
                      <a:pt x="1251" y="1097"/>
                    </a:lnTo>
                    <a:lnTo>
                      <a:pt x="1246" y="1129"/>
                    </a:lnTo>
                    <a:lnTo>
                      <a:pt x="1251" y="1164"/>
                    </a:lnTo>
                    <a:lnTo>
                      <a:pt x="1251" y="1175"/>
                    </a:lnTo>
                    <a:lnTo>
                      <a:pt x="1254" y="1186"/>
                    </a:lnTo>
                    <a:lnTo>
                      <a:pt x="1256" y="1196"/>
                    </a:lnTo>
                    <a:lnTo>
                      <a:pt x="1262" y="1208"/>
                    </a:lnTo>
                    <a:lnTo>
                      <a:pt x="1265" y="1217"/>
                    </a:lnTo>
                    <a:lnTo>
                      <a:pt x="1270" y="1227"/>
                    </a:lnTo>
                    <a:lnTo>
                      <a:pt x="1276" y="1237"/>
                    </a:lnTo>
                    <a:lnTo>
                      <a:pt x="1283" y="1247"/>
                    </a:lnTo>
                    <a:lnTo>
                      <a:pt x="1282" y="1269"/>
                    </a:lnTo>
                    <a:lnTo>
                      <a:pt x="1287" y="1289"/>
                    </a:lnTo>
                    <a:lnTo>
                      <a:pt x="1295" y="1308"/>
                    </a:lnTo>
                    <a:lnTo>
                      <a:pt x="1306" y="1329"/>
                    </a:lnTo>
                    <a:lnTo>
                      <a:pt x="1315" y="1346"/>
                    </a:lnTo>
                    <a:lnTo>
                      <a:pt x="1325" y="1365"/>
                    </a:lnTo>
                    <a:lnTo>
                      <a:pt x="1330" y="1386"/>
                    </a:lnTo>
                    <a:lnTo>
                      <a:pt x="1333" y="1410"/>
                    </a:lnTo>
                    <a:lnTo>
                      <a:pt x="1346" y="1432"/>
                    </a:lnTo>
                    <a:lnTo>
                      <a:pt x="1353" y="1457"/>
                    </a:lnTo>
                    <a:lnTo>
                      <a:pt x="1356" y="1482"/>
                    </a:lnTo>
                    <a:lnTo>
                      <a:pt x="1356" y="1509"/>
                    </a:lnTo>
                    <a:lnTo>
                      <a:pt x="1353" y="1536"/>
                    </a:lnTo>
                    <a:lnTo>
                      <a:pt x="1355" y="1563"/>
                    </a:lnTo>
                    <a:lnTo>
                      <a:pt x="1356" y="1588"/>
                    </a:lnTo>
                    <a:lnTo>
                      <a:pt x="1365" y="1615"/>
                    </a:lnTo>
                    <a:lnTo>
                      <a:pt x="1371" y="1640"/>
                    </a:lnTo>
                    <a:lnTo>
                      <a:pt x="1381" y="1666"/>
                    </a:lnTo>
                    <a:lnTo>
                      <a:pt x="1395" y="1689"/>
                    </a:lnTo>
                    <a:lnTo>
                      <a:pt x="1413" y="1713"/>
                    </a:lnTo>
                    <a:lnTo>
                      <a:pt x="1430" y="1734"/>
                    </a:lnTo>
                    <a:lnTo>
                      <a:pt x="1447" y="1757"/>
                    </a:lnTo>
                    <a:lnTo>
                      <a:pt x="1461" y="1780"/>
                    </a:lnTo>
                    <a:lnTo>
                      <a:pt x="1475" y="1807"/>
                    </a:lnTo>
                    <a:lnTo>
                      <a:pt x="1483" y="1827"/>
                    </a:lnTo>
                    <a:lnTo>
                      <a:pt x="1495" y="1848"/>
                    </a:lnTo>
                    <a:lnTo>
                      <a:pt x="1506" y="1868"/>
                    </a:lnTo>
                    <a:lnTo>
                      <a:pt x="1520" y="1888"/>
                    </a:lnTo>
                    <a:lnTo>
                      <a:pt x="1531" y="1907"/>
                    </a:lnTo>
                    <a:lnTo>
                      <a:pt x="1543" y="1928"/>
                    </a:lnTo>
                    <a:lnTo>
                      <a:pt x="1553" y="1949"/>
                    </a:lnTo>
                    <a:lnTo>
                      <a:pt x="1561" y="1972"/>
                    </a:lnTo>
                    <a:lnTo>
                      <a:pt x="1575" y="1995"/>
                    </a:lnTo>
                    <a:lnTo>
                      <a:pt x="1585" y="2022"/>
                    </a:lnTo>
                    <a:lnTo>
                      <a:pt x="1593" y="2050"/>
                    </a:lnTo>
                    <a:lnTo>
                      <a:pt x="1599" y="2079"/>
                    </a:lnTo>
                    <a:lnTo>
                      <a:pt x="1604" y="2107"/>
                    </a:lnTo>
                    <a:lnTo>
                      <a:pt x="1613" y="2135"/>
                    </a:lnTo>
                    <a:lnTo>
                      <a:pt x="1623" y="2161"/>
                    </a:lnTo>
                    <a:lnTo>
                      <a:pt x="1638" y="2187"/>
                    </a:lnTo>
                    <a:lnTo>
                      <a:pt x="1646" y="2250"/>
                    </a:lnTo>
                    <a:lnTo>
                      <a:pt x="1666" y="2311"/>
                    </a:lnTo>
                    <a:lnTo>
                      <a:pt x="1694" y="2369"/>
                    </a:lnTo>
                    <a:lnTo>
                      <a:pt x="1728" y="2428"/>
                    </a:lnTo>
                    <a:lnTo>
                      <a:pt x="1759" y="2485"/>
                    </a:lnTo>
                    <a:lnTo>
                      <a:pt x="1787" y="2545"/>
                    </a:lnTo>
                    <a:lnTo>
                      <a:pt x="1805" y="2607"/>
                    </a:lnTo>
                    <a:lnTo>
                      <a:pt x="1810" y="2673"/>
                    </a:lnTo>
                    <a:lnTo>
                      <a:pt x="1809" y="2684"/>
                    </a:lnTo>
                    <a:lnTo>
                      <a:pt x="1814" y="2695"/>
                    </a:lnTo>
                    <a:lnTo>
                      <a:pt x="1820" y="2706"/>
                    </a:lnTo>
                    <a:lnTo>
                      <a:pt x="1831" y="2718"/>
                    </a:lnTo>
                    <a:lnTo>
                      <a:pt x="1838" y="2728"/>
                    </a:lnTo>
                    <a:lnTo>
                      <a:pt x="1845" y="2740"/>
                    </a:lnTo>
                    <a:lnTo>
                      <a:pt x="1847" y="2750"/>
                    </a:lnTo>
                    <a:lnTo>
                      <a:pt x="1843" y="2761"/>
                    </a:lnTo>
                    <a:lnTo>
                      <a:pt x="1831" y="2765"/>
                    </a:lnTo>
                    <a:lnTo>
                      <a:pt x="1819" y="2770"/>
                    </a:lnTo>
                    <a:lnTo>
                      <a:pt x="1806" y="2774"/>
                    </a:lnTo>
                    <a:lnTo>
                      <a:pt x="1795" y="2779"/>
                    </a:lnTo>
                    <a:lnTo>
                      <a:pt x="1782" y="2782"/>
                    </a:lnTo>
                    <a:lnTo>
                      <a:pt x="1770" y="2784"/>
                    </a:lnTo>
                    <a:lnTo>
                      <a:pt x="1757" y="2785"/>
                    </a:lnTo>
                    <a:lnTo>
                      <a:pt x="1744" y="2787"/>
                    </a:lnTo>
                    <a:lnTo>
                      <a:pt x="1729" y="2779"/>
                    </a:lnTo>
                    <a:lnTo>
                      <a:pt x="1715" y="2771"/>
                    </a:lnTo>
                    <a:lnTo>
                      <a:pt x="1700" y="2761"/>
                    </a:lnTo>
                    <a:lnTo>
                      <a:pt x="1687" y="2752"/>
                    </a:lnTo>
                    <a:lnTo>
                      <a:pt x="1673" y="2742"/>
                    </a:lnTo>
                    <a:lnTo>
                      <a:pt x="1659" y="2734"/>
                    </a:lnTo>
                    <a:lnTo>
                      <a:pt x="1645" y="2727"/>
                    </a:lnTo>
                    <a:lnTo>
                      <a:pt x="1631" y="2723"/>
                    </a:lnTo>
                    <a:lnTo>
                      <a:pt x="1608" y="2706"/>
                    </a:lnTo>
                    <a:lnTo>
                      <a:pt x="1585" y="2694"/>
                    </a:lnTo>
                    <a:lnTo>
                      <a:pt x="1561" y="2681"/>
                    </a:lnTo>
                    <a:lnTo>
                      <a:pt x="1538" y="2670"/>
                    </a:lnTo>
                    <a:lnTo>
                      <a:pt x="1514" y="2656"/>
                    </a:lnTo>
                    <a:lnTo>
                      <a:pt x="1491" y="2643"/>
                    </a:lnTo>
                    <a:lnTo>
                      <a:pt x="1468" y="2628"/>
                    </a:lnTo>
                    <a:lnTo>
                      <a:pt x="1447" y="2611"/>
                    </a:lnTo>
                    <a:lnTo>
                      <a:pt x="1416" y="2578"/>
                    </a:lnTo>
                    <a:lnTo>
                      <a:pt x="1384" y="2549"/>
                    </a:lnTo>
                    <a:lnTo>
                      <a:pt x="1349" y="2521"/>
                    </a:lnTo>
                    <a:lnTo>
                      <a:pt x="1314" y="2498"/>
                    </a:lnTo>
                    <a:lnTo>
                      <a:pt x="1274" y="2476"/>
                    </a:lnTo>
                    <a:lnTo>
                      <a:pt x="1234" y="2460"/>
                    </a:lnTo>
                    <a:lnTo>
                      <a:pt x="1192" y="2447"/>
                    </a:lnTo>
                    <a:lnTo>
                      <a:pt x="1147" y="2442"/>
                    </a:lnTo>
                    <a:lnTo>
                      <a:pt x="1119" y="2437"/>
                    </a:lnTo>
                    <a:lnTo>
                      <a:pt x="1092" y="2434"/>
                    </a:lnTo>
                    <a:lnTo>
                      <a:pt x="1066" y="2434"/>
                    </a:lnTo>
                    <a:lnTo>
                      <a:pt x="1040" y="2434"/>
                    </a:lnTo>
                    <a:lnTo>
                      <a:pt x="1013" y="2432"/>
                    </a:lnTo>
                    <a:lnTo>
                      <a:pt x="988" y="2430"/>
                    </a:lnTo>
                    <a:lnTo>
                      <a:pt x="962" y="2425"/>
                    </a:lnTo>
                    <a:lnTo>
                      <a:pt x="938" y="2418"/>
                    </a:lnTo>
                    <a:lnTo>
                      <a:pt x="904" y="2406"/>
                    </a:lnTo>
                    <a:lnTo>
                      <a:pt x="871" y="2395"/>
                    </a:lnTo>
                    <a:lnTo>
                      <a:pt x="836" y="2381"/>
                    </a:lnTo>
                    <a:lnTo>
                      <a:pt x="805" y="2369"/>
                    </a:lnTo>
                    <a:lnTo>
                      <a:pt x="770" y="2358"/>
                    </a:lnTo>
                    <a:lnTo>
                      <a:pt x="736" y="2350"/>
                    </a:lnTo>
                    <a:lnTo>
                      <a:pt x="700" y="2346"/>
                    </a:lnTo>
                    <a:lnTo>
                      <a:pt x="663" y="2351"/>
                    </a:lnTo>
                    <a:lnTo>
                      <a:pt x="654" y="2351"/>
                    </a:lnTo>
                    <a:lnTo>
                      <a:pt x="648" y="2357"/>
                    </a:lnTo>
                    <a:lnTo>
                      <a:pt x="643" y="2360"/>
                    </a:lnTo>
                    <a:lnTo>
                      <a:pt x="638" y="2367"/>
                    </a:lnTo>
                    <a:lnTo>
                      <a:pt x="631" y="2371"/>
                    </a:lnTo>
                    <a:lnTo>
                      <a:pt x="625" y="2376"/>
                    </a:lnTo>
                    <a:lnTo>
                      <a:pt x="617" y="2377"/>
                    </a:lnTo>
                    <a:lnTo>
                      <a:pt x="610" y="2377"/>
                    </a:lnTo>
                    <a:lnTo>
                      <a:pt x="602" y="2388"/>
                    </a:lnTo>
                    <a:lnTo>
                      <a:pt x="594" y="2400"/>
                    </a:lnTo>
                    <a:lnTo>
                      <a:pt x="587" y="2413"/>
                    </a:lnTo>
                    <a:lnTo>
                      <a:pt x="580" y="2425"/>
                    </a:lnTo>
                    <a:lnTo>
                      <a:pt x="572" y="2437"/>
                    </a:lnTo>
                    <a:lnTo>
                      <a:pt x="563" y="2449"/>
                    </a:lnTo>
                    <a:lnTo>
                      <a:pt x="552" y="2461"/>
                    </a:lnTo>
                    <a:lnTo>
                      <a:pt x="542" y="2472"/>
                    </a:lnTo>
                    <a:lnTo>
                      <a:pt x="522" y="2517"/>
                    </a:lnTo>
                    <a:lnTo>
                      <a:pt x="507" y="2566"/>
                    </a:lnTo>
                    <a:lnTo>
                      <a:pt x="494" y="2615"/>
                    </a:lnTo>
                    <a:lnTo>
                      <a:pt x="484" y="2666"/>
                    </a:lnTo>
                    <a:lnTo>
                      <a:pt x="472" y="2715"/>
                    </a:lnTo>
                    <a:lnTo>
                      <a:pt x="459" y="2765"/>
                    </a:lnTo>
                    <a:lnTo>
                      <a:pt x="443" y="2813"/>
                    </a:lnTo>
                    <a:lnTo>
                      <a:pt x="424" y="2860"/>
                    </a:lnTo>
                    <a:lnTo>
                      <a:pt x="416" y="2874"/>
                    </a:lnTo>
                    <a:lnTo>
                      <a:pt x="410" y="2891"/>
                    </a:lnTo>
                    <a:lnTo>
                      <a:pt x="401" y="2906"/>
                    </a:lnTo>
                    <a:lnTo>
                      <a:pt x="393" y="2923"/>
                    </a:lnTo>
                    <a:lnTo>
                      <a:pt x="382" y="2937"/>
                    </a:lnTo>
                    <a:lnTo>
                      <a:pt x="370" y="2948"/>
                    </a:lnTo>
                    <a:lnTo>
                      <a:pt x="355" y="2957"/>
                    </a:lnTo>
                    <a:lnTo>
                      <a:pt x="340" y="2963"/>
                    </a:lnTo>
                    <a:lnTo>
                      <a:pt x="331" y="2961"/>
                    </a:lnTo>
                    <a:lnTo>
                      <a:pt x="328" y="2958"/>
                    </a:lnTo>
                    <a:lnTo>
                      <a:pt x="327" y="2953"/>
                    </a:lnTo>
                    <a:lnTo>
                      <a:pt x="331" y="2949"/>
                    </a:lnTo>
                    <a:lnTo>
                      <a:pt x="333" y="2942"/>
                    </a:lnTo>
                    <a:lnTo>
                      <a:pt x="336" y="2935"/>
                    </a:lnTo>
                    <a:lnTo>
                      <a:pt x="339" y="2927"/>
                    </a:lnTo>
                    <a:lnTo>
                      <a:pt x="339" y="2918"/>
                    </a:lnTo>
                    <a:lnTo>
                      <a:pt x="335" y="2906"/>
                    </a:lnTo>
                    <a:lnTo>
                      <a:pt x="333" y="2896"/>
                    </a:lnTo>
                    <a:lnTo>
                      <a:pt x="333" y="2885"/>
                    </a:lnTo>
                    <a:lnTo>
                      <a:pt x="337" y="2876"/>
                    </a:lnTo>
                    <a:lnTo>
                      <a:pt x="340" y="2865"/>
                    </a:lnTo>
                    <a:lnTo>
                      <a:pt x="344" y="2857"/>
                    </a:lnTo>
                    <a:lnTo>
                      <a:pt x="347" y="2846"/>
                    </a:lnTo>
                    <a:lnTo>
                      <a:pt x="351" y="2837"/>
                    </a:lnTo>
                    <a:lnTo>
                      <a:pt x="364" y="2810"/>
                    </a:lnTo>
                    <a:lnTo>
                      <a:pt x="370" y="2782"/>
                    </a:lnTo>
                    <a:lnTo>
                      <a:pt x="372" y="2754"/>
                    </a:lnTo>
                    <a:lnTo>
                      <a:pt x="370" y="2726"/>
                    </a:lnTo>
                    <a:lnTo>
                      <a:pt x="365" y="2696"/>
                    </a:lnTo>
                    <a:lnTo>
                      <a:pt x="363" y="2667"/>
                    </a:lnTo>
                    <a:lnTo>
                      <a:pt x="360" y="2636"/>
                    </a:lnTo>
                    <a:lnTo>
                      <a:pt x="364" y="2606"/>
                    </a:lnTo>
                    <a:lnTo>
                      <a:pt x="368" y="2597"/>
                    </a:lnTo>
                    <a:lnTo>
                      <a:pt x="372" y="2589"/>
                    </a:lnTo>
                    <a:lnTo>
                      <a:pt x="373" y="2580"/>
                    </a:lnTo>
                    <a:lnTo>
                      <a:pt x="374" y="2572"/>
                    </a:lnTo>
                    <a:lnTo>
                      <a:pt x="374" y="2561"/>
                    </a:lnTo>
                    <a:lnTo>
                      <a:pt x="375" y="2552"/>
                    </a:lnTo>
                    <a:lnTo>
                      <a:pt x="377" y="2542"/>
                    </a:lnTo>
                    <a:lnTo>
                      <a:pt x="381" y="2535"/>
                    </a:lnTo>
                    <a:lnTo>
                      <a:pt x="388" y="2509"/>
                    </a:lnTo>
                    <a:lnTo>
                      <a:pt x="393" y="2484"/>
                    </a:lnTo>
                    <a:lnTo>
                      <a:pt x="397" y="2457"/>
                    </a:lnTo>
                    <a:lnTo>
                      <a:pt x="398" y="2432"/>
                    </a:lnTo>
                    <a:lnTo>
                      <a:pt x="396" y="2404"/>
                    </a:lnTo>
                    <a:lnTo>
                      <a:pt x="393" y="2377"/>
                    </a:lnTo>
                    <a:lnTo>
                      <a:pt x="389" y="2350"/>
                    </a:lnTo>
                    <a:lnTo>
                      <a:pt x="386" y="2326"/>
                    </a:lnTo>
                    <a:lnTo>
                      <a:pt x="383" y="2112"/>
                    </a:lnTo>
                    <a:lnTo>
                      <a:pt x="368" y="2066"/>
                    </a:lnTo>
                    <a:lnTo>
                      <a:pt x="358" y="2021"/>
                    </a:lnTo>
                    <a:lnTo>
                      <a:pt x="350" y="1975"/>
                    </a:lnTo>
                    <a:lnTo>
                      <a:pt x="344" y="1930"/>
                    </a:lnTo>
                    <a:lnTo>
                      <a:pt x="336" y="1885"/>
                    </a:lnTo>
                    <a:lnTo>
                      <a:pt x="330" y="1839"/>
                    </a:lnTo>
                    <a:lnTo>
                      <a:pt x="322" y="1793"/>
                    </a:lnTo>
                    <a:lnTo>
                      <a:pt x="312" y="1748"/>
                    </a:lnTo>
                    <a:lnTo>
                      <a:pt x="299" y="1717"/>
                    </a:lnTo>
                    <a:lnTo>
                      <a:pt x="290" y="1685"/>
                    </a:lnTo>
                    <a:lnTo>
                      <a:pt x="283" y="1653"/>
                    </a:lnTo>
                    <a:lnTo>
                      <a:pt x="277" y="1621"/>
                    </a:lnTo>
                    <a:lnTo>
                      <a:pt x="272" y="1588"/>
                    </a:lnTo>
                    <a:lnTo>
                      <a:pt x="271" y="1556"/>
                    </a:lnTo>
                    <a:lnTo>
                      <a:pt x="270" y="1522"/>
                    </a:lnTo>
                    <a:lnTo>
                      <a:pt x="271" y="1488"/>
                    </a:lnTo>
                    <a:lnTo>
                      <a:pt x="263" y="1460"/>
                    </a:lnTo>
                    <a:lnTo>
                      <a:pt x="260" y="1433"/>
                    </a:lnTo>
                    <a:lnTo>
                      <a:pt x="260" y="1405"/>
                    </a:lnTo>
                    <a:lnTo>
                      <a:pt x="261" y="1378"/>
                    </a:lnTo>
                    <a:lnTo>
                      <a:pt x="260" y="1351"/>
                    </a:lnTo>
                    <a:lnTo>
                      <a:pt x="258" y="1325"/>
                    </a:lnTo>
                    <a:lnTo>
                      <a:pt x="252" y="1299"/>
                    </a:lnTo>
                    <a:lnTo>
                      <a:pt x="242" y="1276"/>
                    </a:lnTo>
                    <a:lnTo>
                      <a:pt x="230" y="1233"/>
                    </a:lnTo>
                    <a:lnTo>
                      <a:pt x="218" y="1191"/>
                    </a:lnTo>
                    <a:lnTo>
                      <a:pt x="202" y="1149"/>
                    </a:lnTo>
                    <a:lnTo>
                      <a:pt x="188" y="1107"/>
                    </a:lnTo>
                    <a:lnTo>
                      <a:pt x="173" y="1065"/>
                    </a:lnTo>
                    <a:lnTo>
                      <a:pt x="159" y="1023"/>
                    </a:lnTo>
                    <a:lnTo>
                      <a:pt x="146" y="981"/>
                    </a:lnTo>
                    <a:lnTo>
                      <a:pt x="136" y="939"/>
                    </a:lnTo>
                    <a:lnTo>
                      <a:pt x="125" y="916"/>
                    </a:lnTo>
                    <a:lnTo>
                      <a:pt x="114" y="893"/>
                    </a:lnTo>
                    <a:lnTo>
                      <a:pt x="104" y="870"/>
                    </a:lnTo>
                    <a:lnTo>
                      <a:pt x="97" y="848"/>
                    </a:lnTo>
                    <a:lnTo>
                      <a:pt x="88" y="823"/>
                    </a:lnTo>
                    <a:lnTo>
                      <a:pt x="80" y="799"/>
                    </a:lnTo>
                    <a:lnTo>
                      <a:pt x="72" y="775"/>
                    </a:lnTo>
                    <a:lnTo>
                      <a:pt x="66" y="752"/>
                    </a:lnTo>
                    <a:lnTo>
                      <a:pt x="55" y="731"/>
                    </a:lnTo>
                    <a:lnTo>
                      <a:pt x="47" y="709"/>
                    </a:lnTo>
                    <a:lnTo>
                      <a:pt x="42" y="686"/>
                    </a:lnTo>
                    <a:lnTo>
                      <a:pt x="39" y="664"/>
                    </a:lnTo>
                    <a:lnTo>
                      <a:pt x="36" y="641"/>
                    </a:lnTo>
                    <a:lnTo>
                      <a:pt x="33" y="620"/>
                    </a:lnTo>
                    <a:lnTo>
                      <a:pt x="28" y="597"/>
                    </a:lnTo>
                    <a:lnTo>
                      <a:pt x="22" y="577"/>
                    </a:lnTo>
                    <a:lnTo>
                      <a:pt x="16" y="521"/>
                    </a:lnTo>
                    <a:lnTo>
                      <a:pt x="13" y="467"/>
                    </a:lnTo>
                    <a:lnTo>
                      <a:pt x="8" y="414"/>
                    </a:lnTo>
                    <a:lnTo>
                      <a:pt x="4" y="362"/>
                    </a:lnTo>
                    <a:lnTo>
                      <a:pt x="0" y="308"/>
                    </a:lnTo>
                    <a:lnTo>
                      <a:pt x="1" y="256"/>
                    </a:lnTo>
                    <a:lnTo>
                      <a:pt x="4" y="204"/>
                    </a:lnTo>
                    <a:lnTo>
                      <a:pt x="13" y="152"/>
                    </a:lnTo>
                    <a:lnTo>
                      <a:pt x="14" y="130"/>
                    </a:lnTo>
                    <a:lnTo>
                      <a:pt x="13" y="108"/>
                    </a:lnTo>
                    <a:lnTo>
                      <a:pt x="9" y="85"/>
                    </a:lnTo>
                    <a:lnTo>
                      <a:pt x="6" y="64"/>
                    </a:lnTo>
                    <a:lnTo>
                      <a:pt x="6" y="42"/>
                    </a:lnTo>
                    <a:lnTo>
                      <a:pt x="13" y="26"/>
                    </a:lnTo>
                    <a:lnTo>
                      <a:pt x="27" y="10"/>
                    </a:lnTo>
                    <a:lnTo>
                      <a:pt x="53" y="0"/>
                    </a:lnTo>
                    <a:lnTo>
                      <a:pt x="66" y="7"/>
                    </a:lnTo>
                    <a:lnTo>
                      <a:pt x="78" y="18"/>
                    </a:lnTo>
                    <a:lnTo>
                      <a:pt x="86" y="29"/>
                    </a:lnTo>
                    <a:lnTo>
                      <a:pt x="95" y="43"/>
                    </a:lnTo>
                    <a:lnTo>
                      <a:pt x="100" y="56"/>
                    </a:lnTo>
                    <a:lnTo>
                      <a:pt x="108" y="70"/>
                    </a:lnTo>
                    <a:lnTo>
                      <a:pt x="113" y="84"/>
                    </a:lnTo>
                    <a:lnTo>
                      <a:pt x="121" y="98"/>
                    </a:lnTo>
                    <a:close/>
                  </a:path>
                </a:pathLst>
              </a:custGeom>
              <a:solidFill>
                <a:srgbClr val="F2D0AA"/>
              </a:solidFill>
              <a:ln w="9525">
                <a:noFill/>
                <a:round/>
                <a:headEnd/>
                <a:tailEnd/>
              </a:ln>
            </p:spPr>
            <p:txBody>
              <a:bodyPr/>
              <a:lstStyle/>
              <a:p>
                <a:endParaRPr lang="en-US"/>
              </a:p>
            </p:txBody>
          </p:sp>
          <p:sp>
            <p:nvSpPr>
              <p:cNvPr id="36899" name="Freeform 1101"/>
              <p:cNvSpPr>
                <a:spLocks/>
              </p:cNvSpPr>
              <p:nvPr/>
            </p:nvSpPr>
            <p:spPr bwMode="auto">
              <a:xfrm>
                <a:off x="4659" y="2643"/>
                <a:ext cx="462" cy="735"/>
              </a:xfrm>
              <a:custGeom>
                <a:avLst/>
                <a:gdLst>
                  <a:gd name="T0" fmla="*/ 0 w 1848"/>
                  <a:gd name="T1" fmla="*/ 0 h 2940"/>
                  <a:gd name="T2" fmla="*/ 0 w 1848"/>
                  <a:gd name="T3" fmla="*/ 0 h 2940"/>
                  <a:gd name="T4" fmla="*/ 0 w 1848"/>
                  <a:gd name="T5" fmla="*/ 0 h 2940"/>
                  <a:gd name="T6" fmla="*/ 0 w 1848"/>
                  <a:gd name="T7" fmla="*/ 0 h 2940"/>
                  <a:gd name="T8" fmla="*/ 0 w 1848"/>
                  <a:gd name="T9" fmla="*/ 0 h 2940"/>
                  <a:gd name="T10" fmla="*/ 0 w 1848"/>
                  <a:gd name="T11" fmla="*/ 0 h 2940"/>
                  <a:gd name="T12" fmla="*/ 0 w 1848"/>
                  <a:gd name="T13" fmla="*/ 0 h 2940"/>
                  <a:gd name="T14" fmla="*/ 0 w 1848"/>
                  <a:gd name="T15" fmla="*/ 0 h 2940"/>
                  <a:gd name="T16" fmla="*/ 0 w 1848"/>
                  <a:gd name="T17" fmla="*/ 0 h 2940"/>
                  <a:gd name="T18" fmla="*/ 0 w 1848"/>
                  <a:gd name="T19" fmla="*/ 0 h 2940"/>
                  <a:gd name="T20" fmla="*/ 0 w 1848"/>
                  <a:gd name="T21" fmla="*/ 0 h 2940"/>
                  <a:gd name="T22" fmla="*/ 0 w 1848"/>
                  <a:gd name="T23" fmla="*/ 0 h 2940"/>
                  <a:gd name="T24" fmla="*/ 0 w 1848"/>
                  <a:gd name="T25" fmla="*/ 0 h 2940"/>
                  <a:gd name="T26" fmla="*/ 0 w 1848"/>
                  <a:gd name="T27" fmla="*/ 0 h 2940"/>
                  <a:gd name="T28" fmla="*/ 0 w 1848"/>
                  <a:gd name="T29" fmla="*/ 0 h 2940"/>
                  <a:gd name="T30" fmla="*/ 0 w 1848"/>
                  <a:gd name="T31" fmla="*/ 0 h 2940"/>
                  <a:gd name="T32" fmla="*/ 0 w 1848"/>
                  <a:gd name="T33" fmla="*/ 0 h 2940"/>
                  <a:gd name="T34" fmla="*/ 0 w 1848"/>
                  <a:gd name="T35" fmla="*/ 0 h 2940"/>
                  <a:gd name="T36" fmla="*/ 0 w 1848"/>
                  <a:gd name="T37" fmla="*/ 0 h 2940"/>
                  <a:gd name="T38" fmla="*/ 0 w 1848"/>
                  <a:gd name="T39" fmla="*/ 0 h 2940"/>
                  <a:gd name="T40" fmla="*/ 0 w 1848"/>
                  <a:gd name="T41" fmla="*/ 0 h 2940"/>
                  <a:gd name="T42" fmla="*/ 0 w 1848"/>
                  <a:gd name="T43" fmla="*/ 0 h 2940"/>
                  <a:gd name="T44" fmla="*/ 0 w 1848"/>
                  <a:gd name="T45" fmla="*/ 0 h 2940"/>
                  <a:gd name="T46" fmla="*/ 0 w 1848"/>
                  <a:gd name="T47" fmla="*/ 0 h 2940"/>
                  <a:gd name="T48" fmla="*/ 0 w 1848"/>
                  <a:gd name="T49" fmla="*/ 0 h 2940"/>
                  <a:gd name="T50" fmla="*/ 0 w 1848"/>
                  <a:gd name="T51" fmla="*/ 0 h 2940"/>
                  <a:gd name="T52" fmla="*/ 0 w 1848"/>
                  <a:gd name="T53" fmla="*/ 0 h 2940"/>
                  <a:gd name="T54" fmla="*/ 0 w 1848"/>
                  <a:gd name="T55" fmla="*/ 0 h 2940"/>
                  <a:gd name="T56" fmla="*/ 0 w 1848"/>
                  <a:gd name="T57" fmla="*/ 0 h 2940"/>
                  <a:gd name="T58" fmla="*/ 0 w 1848"/>
                  <a:gd name="T59" fmla="*/ 0 h 2940"/>
                  <a:gd name="T60" fmla="*/ 0 w 1848"/>
                  <a:gd name="T61" fmla="*/ 0 h 2940"/>
                  <a:gd name="T62" fmla="*/ 0 w 1848"/>
                  <a:gd name="T63" fmla="*/ 0 h 2940"/>
                  <a:gd name="T64" fmla="*/ 0 w 1848"/>
                  <a:gd name="T65" fmla="*/ 0 h 2940"/>
                  <a:gd name="T66" fmla="*/ 0 w 1848"/>
                  <a:gd name="T67" fmla="*/ 0 h 2940"/>
                  <a:gd name="T68" fmla="*/ 0 w 1848"/>
                  <a:gd name="T69" fmla="*/ 0 h 2940"/>
                  <a:gd name="T70" fmla="*/ 0 w 1848"/>
                  <a:gd name="T71" fmla="*/ 0 h 2940"/>
                  <a:gd name="T72" fmla="*/ 0 w 1848"/>
                  <a:gd name="T73" fmla="*/ 0 h 2940"/>
                  <a:gd name="T74" fmla="*/ 0 w 1848"/>
                  <a:gd name="T75" fmla="*/ 0 h 2940"/>
                  <a:gd name="T76" fmla="*/ 0 w 1848"/>
                  <a:gd name="T77" fmla="*/ 0 h 2940"/>
                  <a:gd name="T78" fmla="*/ 0 w 1848"/>
                  <a:gd name="T79" fmla="*/ 0 h 2940"/>
                  <a:gd name="T80" fmla="*/ 0 w 1848"/>
                  <a:gd name="T81" fmla="*/ 0 h 2940"/>
                  <a:gd name="T82" fmla="*/ 0 w 1848"/>
                  <a:gd name="T83" fmla="*/ 0 h 2940"/>
                  <a:gd name="T84" fmla="*/ 0 w 1848"/>
                  <a:gd name="T85" fmla="*/ 0 h 2940"/>
                  <a:gd name="T86" fmla="*/ 0 w 1848"/>
                  <a:gd name="T87" fmla="*/ 0 h 2940"/>
                  <a:gd name="T88" fmla="*/ 0 w 1848"/>
                  <a:gd name="T89" fmla="*/ 0 h 2940"/>
                  <a:gd name="T90" fmla="*/ 0 w 1848"/>
                  <a:gd name="T91" fmla="*/ 0 h 2940"/>
                  <a:gd name="T92" fmla="*/ 0 w 1848"/>
                  <a:gd name="T93" fmla="*/ 0 h 2940"/>
                  <a:gd name="T94" fmla="*/ 0 w 1848"/>
                  <a:gd name="T95" fmla="*/ 0 h 2940"/>
                  <a:gd name="T96" fmla="*/ 0 w 1848"/>
                  <a:gd name="T97" fmla="*/ 0 h 2940"/>
                  <a:gd name="T98" fmla="*/ 0 w 1848"/>
                  <a:gd name="T99" fmla="*/ 0 h 2940"/>
                  <a:gd name="T100" fmla="*/ 0 w 1848"/>
                  <a:gd name="T101" fmla="*/ 0 h 2940"/>
                  <a:gd name="T102" fmla="*/ 0 w 1848"/>
                  <a:gd name="T103" fmla="*/ 0 h 2940"/>
                  <a:gd name="T104" fmla="*/ 0 w 1848"/>
                  <a:gd name="T105" fmla="*/ 0 h 2940"/>
                  <a:gd name="T106" fmla="*/ 0 w 1848"/>
                  <a:gd name="T107" fmla="*/ 0 h 2940"/>
                  <a:gd name="T108" fmla="*/ 0 w 1848"/>
                  <a:gd name="T109" fmla="*/ 0 h 2940"/>
                  <a:gd name="T110" fmla="*/ 0 w 1848"/>
                  <a:gd name="T111" fmla="*/ 0 h 2940"/>
                  <a:gd name="T112" fmla="*/ 0 w 1848"/>
                  <a:gd name="T113" fmla="*/ 0 h 29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8"/>
                  <a:gd name="T172" fmla="*/ 0 h 2940"/>
                  <a:gd name="T173" fmla="*/ 1848 w 1848"/>
                  <a:gd name="T174" fmla="*/ 2940 h 29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8" h="2940">
                    <a:moveTo>
                      <a:pt x="120" y="109"/>
                    </a:moveTo>
                    <a:lnTo>
                      <a:pt x="119" y="121"/>
                    </a:lnTo>
                    <a:lnTo>
                      <a:pt x="119" y="132"/>
                    </a:lnTo>
                    <a:lnTo>
                      <a:pt x="120" y="144"/>
                    </a:lnTo>
                    <a:lnTo>
                      <a:pt x="122" y="155"/>
                    </a:lnTo>
                    <a:lnTo>
                      <a:pt x="125" y="165"/>
                    </a:lnTo>
                    <a:lnTo>
                      <a:pt x="129" y="177"/>
                    </a:lnTo>
                    <a:lnTo>
                      <a:pt x="134" y="187"/>
                    </a:lnTo>
                    <a:lnTo>
                      <a:pt x="141" y="198"/>
                    </a:lnTo>
                    <a:lnTo>
                      <a:pt x="138" y="211"/>
                    </a:lnTo>
                    <a:lnTo>
                      <a:pt x="139" y="225"/>
                    </a:lnTo>
                    <a:lnTo>
                      <a:pt x="141" y="238"/>
                    </a:lnTo>
                    <a:lnTo>
                      <a:pt x="148" y="250"/>
                    </a:lnTo>
                    <a:lnTo>
                      <a:pt x="153" y="263"/>
                    </a:lnTo>
                    <a:lnTo>
                      <a:pt x="159" y="276"/>
                    </a:lnTo>
                    <a:lnTo>
                      <a:pt x="162" y="290"/>
                    </a:lnTo>
                    <a:lnTo>
                      <a:pt x="163" y="305"/>
                    </a:lnTo>
                    <a:lnTo>
                      <a:pt x="171" y="313"/>
                    </a:lnTo>
                    <a:lnTo>
                      <a:pt x="178" y="323"/>
                    </a:lnTo>
                    <a:lnTo>
                      <a:pt x="182" y="333"/>
                    </a:lnTo>
                    <a:lnTo>
                      <a:pt x="187" y="345"/>
                    </a:lnTo>
                    <a:lnTo>
                      <a:pt x="189" y="356"/>
                    </a:lnTo>
                    <a:lnTo>
                      <a:pt x="192" y="368"/>
                    </a:lnTo>
                    <a:lnTo>
                      <a:pt x="195" y="379"/>
                    </a:lnTo>
                    <a:lnTo>
                      <a:pt x="200" y="390"/>
                    </a:lnTo>
                    <a:lnTo>
                      <a:pt x="205" y="410"/>
                    </a:lnTo>
                    <a:lnTo>
                      <a:pt x="212" y="429"/>
                    </a:lnTo>
                    <a:lnTo>
                      <a:pt x="217" y="448"/>
                    </a:lnTo>
                    <a:lnTo>
                      <a:pt x="223" y="468"/>
                    </a:lnTo>
                    <a:lnTo>
                      <a:pt x="228" y="487"/>
                    </a:lnTo>
                    <a:lnTo>
                      <a:pt x="233" y="506"/>
                    </a:lnTo>
                    <a:lnTo>
                      <a:pt x="240" y="525"/>
                    </a:lnTo>
                    <a:lnTo>
                      <a:pt x="247" y="546"/>
                    </a:lnTo>
                    <a:lnTo>
                      <a:pt x="259" y="579"/>
                    </a:lnTo>
                    <a:lnTo>
                      <a:pt x="273" y="617"/>
                    </a:lnTo>
                    <a:lnTo>
                      <a:pt x="287" y="653"/>
                    </a:lnTo>
                    <a:lnTo>
                      <a:pt x="306" y="688"/>
                    </a:lnTo>
                    <a:lnTo>
                      <a:pt x="327" y="720"/>
                    </a:lnTo>
                    <a:lnTo>
                      <a:pt x="357" y="747"/>
                    </a:lnTo>
                    <a:lnTo>
                      <a:pt x="391" y="766"/>
                    </a:lnTo>
                    <a:lnTo>
                      <a:pt x="436" y="777"/>
                    </a:lnTo>
                    <a:lnTo>
                      <a:pt x="456" y="766"/>
                    </a:lnTo>
                    <a:lnTo>
                      <a:pt x="476" y="753"/>
                    </a:lnTo>
                    <a:lnTo>
                      <a:pt x="494" y="738"/>
                    </a:lnTo>
                    <a:lnTo>
                      <a:pt x="513" y="724"/>
                    </a:lnTo>
                    <a:lnTo>
                      <a:pt x="529" y="706"/>
                    </a:lnTo>
                    <a:lnTo>
                      <a:pt x="544" y="688"/>
                    </a:lnTo>
                    <a:lnTo>
                      <a:pt x="558" y="669"/>
                    </a:lnTo>
                    <a:lnTo>
                      <a:pt x="572" y="651"/>
                    </a:lnTo>
                    <a:lnTo>
                      <a:pt x="590" y="623"/>
                    </a:lnTo>
                    <a:lnTo>
                      <a:pt x="611" y="597"/>
                    </a:lnTo>
                    <a:lnTo>
                      <a:pt x="633" y="569"/>
                    </a:lnTo>
                    <a:lnTo>
                      <a:pt x="655" y="541"/>
                    </a:lnTo>
                    <a:lnTo>
                      <a:pt x="671" y="511"/>
                    </a:lnTo>
                    <a:lnTo>
                      <a:pt x="684" y="483"/>
                    </a:lnTo>
                    <a:lnTo>
                      <a:pt x="688" y="455"/>
                    </a:lnTo>
                    <a:lnTo>
                      <a:pt x="683" y="427"/>
                    </a:lnTo>
                    <a:lnTo>
                      <a:pt x="669" y="393"/>
                    </a:lnTo>
                    <a:lnTo>
                      <a:pt x="656" y="362"/>
                    </a:lnTo>
                    <a:lnTo>
                      <a:pt x="641" y="331"/>
                    </a:lnTo>
                    <a:lnTo>
                      <a:pt x="628" y="299"/>
                    </a:lnTo>
                    <a:lnTo>
                      <a:pt x="615" y="264"/>
                    </a:lnTo>
                    <a:lnTo>
                      <a:pt x="606" y="231"/>
                    </a:lnTo>
                    <a:lnTo>
                      <a:pt x="601" y="196"/>
                    </a:lnTo>
                    <a:lnTo>
                      <a:pt x="601" y="160"/>
                    </a:lnTo>
                    <a:lnTo>
                      <a:pt x="600" y="151"/>
                    </a:lnTo>
                    <a:lnTo>
                      <a:pt x="602" y="144"/>
                    </a:lnTo>
                    <a:lnTo>
                      <a:pt x="605" y="137"/>
                    </a:lnTo>
                    <a:lnTo>
                      <a:pt x="609" y="131"/>
                    </a:lnTo>
                    <a:lnTo>
                      <a:pt x="618" y="118"/>
                    </a:lnTo>
                    <a:lnTo>
                      <a:pt x="628" y="107"/>
                    </a:lnTo>
                    <a:lnTo>
                      <a:pt x="634" y="105"/>
                    </a:lnTo>
                    <a:lnTo>
                      <a:pt x="642" y="105"/>
                    </a:lnTo>
                    <a:lnTo>
                      <a:pt x="649" y="107"/>
                    </a:lnTo>
                    <a:lnTo>
                      <a:pt x="657" y="109"/>
                    </a:lnTo>
                    <a:lnTo>
                      <a:pt x="663" y="112"/>
                    </a:lnTo>
                    <a:lnTo>
                      <a:pt x="671" y="116"/>
                    </a:lnTo>
                    <a:lnTo>
                      <a:pt x="679" y="118"/>
                    </a:lnTo>
                    <a:lnTo>
                      <a:pt x="686" y="122"/>
                    </a:lnTo>
                    <a:lnTo>
                      <a:pt x="695" y="144"/>
                    </a:lnTo>
                    <a:lnTo>
                      <a:pt x="702" y="164"/>
                    </a:lnTo>
                    <a:lnTo>
                      <a:pt x="702" y="182"/>
                    </a:lnTo>
                    <a:lnTo>
                      <a:pt x="703" y="201"/>
                    </a:lnTo>
                    <a:lnTo>
                      <a:pt x="700" y="217"/>
                    </a:lnTo>
                    <a:lnTo>
                      <a:pt x="702" y="236"/>
                    </a:lnTo>
                    <a:lnTo>
                      <a:pt x="705" y="257"/>
                    </a:lnTo>
                    <a:lnTo>
                      <a:pt x="714" y="282"/>
                    </a:lnTo>
                    <a:lnTo>
                      <a:pt x="731" y="305"/>
                    </a:lnTo>
                    <a:lnTo>
                      <a:pt x="748" y="328"/>
                    </a:lnTo>
                    <a:lnTo>
                      <a:pt x="764" y="352"/>
                    </a:lnTo>
                    <a:lnTo>
                      <a:pt x="782" y="376"/>
                    </a:lnTo>
                    <a:lnTo>
                      <a:pt x="797" y="399"/>
                    </a:lnTo>
                    <a:lnTo>
                      <a:pt x="815" y="422"/>
                    </a:lnTo>
                    <a:lnTo>
                      <a:pt x="833" y="445"/>
                    </a:lnTo>
                    <a:lnTo>
                      <a:pt x="853" y="468"/>
                    </a:lnTo>
                    <a:lnTo>
                      <a:pt x="863" y="494"/>
                    </a:lnTo>
                    <a:lnTo>
                      <a:pt x="879" y="520"/>
                    </a:lnTo>
                    <a:lnTo>
                      <a:pt x="894" y="546"/>
                    </a:lnTo>
                    <a:lnTo>
                      <a:pt x="912" y="572"/>
                    </a:lnTo>
                    <a:lnTo>
                      <a:pt x="927" y="598"/>
                    </a:lnTo>
                    <a:lnTo>
                      <a:pt x="942" y="625"/>
                    </a:lnTo>
                    <a:lnTo>
                      <a:pt x="954" y="651"/>
                    </a:lnTo>
                    <a:lnTo>
                      <a:pt x="964" y="682"/>
                    </a:lnTo>
                    <a:lnTo>
                      <a:pt x="973" y="705"/>
                    </a:lnTo>
                    <a:lnTo>
                      <a:pt x="983" y="729"/>
                    </a:lnTo>
                    <a:lnTo>
                      <a:pt x="994" y="753"/>
                    </a:lnTo>
                    <a:lnTo>
                      <a:pt x="1006" y="777"/>
                    </a:lnTo>
                    <a:lnTo>
                      <a:pt x="1017" y="800"/>
                    </a:lnTo>
                    <a:lnTo>
                      <a:pt x="1031" y="824"/>
                    </a:lnTo>
                    <a:lnTo>
                      <a:pt x="1044" y="847"/>
                    </a:lnTo>
                    <a:lnTo>
                      <a:pt x="1059" y="871"/>
                    </a:lnTo>
                    <a:lnTo>
                      <a:pt x="1071" y="875"/>
                    </a:lnTo>
                    <a:lnTo>
                      <a:pt x="1082" y="882"/>
                    </a:lnTo>
                    <a:lnTo>
                      <a:pt x="1094" y="887"/>
                    </a:lnTo>
                    <a:lnTo>
                      <a:pt x="1105" y="892"/>
                    </a:lnTo>
                    <a:lnTo>
                      <a:pt x="1117" y="894"/>
                    </a:lnTo>
                    <a:lnTo>
                      <a:pt x="1131" y="897"/>
                    </a:lnTo>
                    <a:lnTo>
                      <a:pt x="1145" y="897"/>
                    </a:lnTo>
                    <a:lnTo>
                      <a:pt x="1160" y="896"/>
                    </a:lnTo>
                    <a:lnTo>
                      <a:pt x="1193" y="866"/>
                    </a:lnTo>
                    <a:lnTo>
                      <a:pt x="1217" y="829"/>
                    </a:lnTo>
                    <a:lnTo>
                      <a:pt x="1234" y="785"/>
                    </a:lnTo>
                    <a:lnTo>
                      <a:pt x="1248" y="737"/>
                    </a:lnTo>
                    <a:lnTo>
                      <a:pt x="1259" y="687"/>
                    </a:lnTo>
                    <a:lnTo>
                      <a:pt x="1272" y="640"/>
                    </a:lnTo>
                    <a:lnTo>
                      <a:pt x="1289" y="598"/>
                    </a:lnTo>
                    <a:lnTo>
                      <a:pt x="1313" y="565"/>
                    </a:lnTo>
                    <a:lnTo>
                      <a:pt x="1324" y="537"/>
                    </a:lnTo>
                    <a:lnTo>
                      <a:pt x="1337" y="511"/>
                    </a:lnTo>
                    <a:lnTo>
                      <a:pt x="1348" y="487"/>
                    </a:lnTo>
                    <a:lnTo>
                      <a:pt x="1361" y="463"/>
                    </a:lnTo>
                    <a:lnTo>
                      <a:pt x="1373" y="438"/>
                    </a:lnTo>
                    <a:lnTo>
                      <a:pt x="1384" y="413"/>
                    </a:lnTo>
                    <a:lnTo>
                      <a:pt x="1393" y="385"/>
                    </a:lnTo>
                    <a:lnTo>
                      <a:pt x="1402" y="359"/>
                    </a:lnTo>
                    <a:lnTo>
                      <a:pt x="1422" y="318"/>
                    </a:lnTo>
                    <a:lnTo>
                      <a:pt x="1443" y="273"/>
                    </a:lnTo>
                    <a:lnTo>
                      <a:pt x="1459" y="225"/>
                    </a:lnTo>
                    <a:lnTo>
                      <a:pt x="1476" y="178"/>
                    </a:lnTo>
                    <a:lnTo>
                      <a:pt x="1491" y="128"/>
                    </a:lnTo>
                    <a:lnTo>
                      <a:pt x="1509" y="83"/>
                    </a:lnTo>
                    <a:lnTo>
                      <a:pt x="1530" y="38"/>
                    </a:lnTo>
                    <a:lnTo>
                      <a:pt x="1557" y="0"/>
                    </a:lnTo>
                    <a:lnTo>
                      <a:pt x="1564" y="2"/>
                    </a:lnTo>
                    <a:lnTo>
                      <a:pt x="1567" y="13"/>
                    </a:lnTo>
                    <a:lnTo>
                      <a:pt x="1567" y="28"/>
                    </a:lnTo>
                    <a:lnTo>
                      <a:pt x="1569" y="47"/>
                    </a:lnTo>
                    <a:lnTo>
                      <a:pt x="1569" y="66"/>
                    </a:lnTo>
                    <a:lnTo>
                      <a:pt x="1570" y="85"/>
                    </a:lnTo>
                    <a:lnTo>
                      <a:pt x="1574" y="99"/>
                    </a:lnTo>
                    <a:lnTo>
                      <a:pt x="1581" y="111"/>
                    </a:lnTo>
                    <a:lnTo>
                      <a:pt x="1585" y="136"/>
                    </a:lnTo>
                    <a:lnTo>
                      <a:pt x="1585" y="164"/>
                    </a:lnTo>
                    <a:lnTo>
                      <a:pt x="1581" y="192"/>
                    </a:lnTo>
                    <a:lnTo>
                      <a:pt x="1576" y="221"/>
                    </a:lnTo>
                    <a:lnTo>
                      <a:pt x="1567" y="249"/>
                    </a:lnTo>
                    <a:lnTo>
                      <a:pt x="1558" y="278"/>
                    </a:lnTo>
                    <a:lnTo>
                      <a:pt x="1547" y="304"/>
                    </a:lnTo>
                    <a:lnTo>
                      <a:pt x="1536" y="329"/>
                    </a:lnTo>
                    <a:lnTo>
                      <a:pt x="1533" y="337"/>
                    </a:lnTo>
                    <a:lnTo>
                      <a:pt x="1527" y="342"/>
                    </a:lnTo>
                    <a:lnTo>
                      <a:pt x="1514" y="345"/>
                    </a:lnTo>
                    <a:lnTo>
                      <a:pt x="1501" y="347"/>
                    </a:lnTo>
                    <a:lnTo>
                      <a:pt x="1487" y="348"/>
                    </a:lnTo>
                    <a:lnTo>
                      <a:pt x="1476" y="352"/>
                    </a:lnTo>
                    <a:lnTo>
                      <a:pt x="1468" y="357"/>
                    </a:lnTo>
                    <a:lnTo>
                      <a:pt x="1467" y="366"/>
                    </a:lnTo>
                    <a:lnTo>
                      <a:pt x="1457" y="370"/>
                    </a:lnTo>
                    <a:lnTo>
                      <a:pt x="1455" y="378"/>
                    </a:lnTo>
                    <a:lnTo>
                      <a:pt x="1454" y="387"/>
                    </a:lnTo>
                    <a:lnTo>
                      <a:pt x="1453" y="397"/>
                    </a:lnTo>
                    <a:lnTo>
                      <a:pt x="1431" y="430"/>
                    </a:lnTo>
                    <a:lnTo>
                      <a:pt x="1417" y="468"/>
                    </a:lnTo>
                    <a:lnTo>
                      <a:pt x="1407" y="506"/>
                    </a:lnTo>
                    <a:lnTo>
                      <a:pt x="1399" y="547"/>
                    </a:lnTo>
                    <a:lnTo>
                      <a:pt x="1390" y="586"/>
                    </a:lnTo>
                    <a:lnTo>
                      <a:pt x="1383" y="626"/>
                    </a:lnTo>
                    <a:lnTo>
                      <a:pt x="1370" y="663"/>
                    </a:lnTo>
                    <a:lnTo>
                      <a:pt x="1355" y="701"/>
                    </a:lnTo>
                    <a:lnTo>
                      <a:pt x="1345" y="721"/>
                    </a:lnTo>
                    <a:lnTo>
                      <a:pt x="1340" y="744"/>
                    </a:lnTo>
                    <a:lnTo>
                      <a:pt x="1336" y="767"/>
                    </a:lnTo>
                    <a:lnTo>
                      <a:pt x="1336" y="793"/>
                    </a:lnTo>
                    <a:lnTo>
                      <a:pt x="1333" y="817"/>
                    </a:lnTo>
                    <a:lnTo>
                      <a:pt x="1332" y="841"/>
                    </a:lnTo>
                    <a:lnTo>
                      <a:pt x="1327" y="864"/>
                    </a:lnTo>
                    <a:lnTo>
                      <a:pt x="1318" y="887"/>
                    </a:lnTo>
                    <a:lnTo>
                      <a:pt x="1308" y="892"/>
                    </a:lnTo>
                    <a:lnTo>
                      <a:pt x="1303" y="901"/>
                    </a:lnTo>
                    <a:lnTo>
                      <a:pt x="1303" y="910"/>
                    </a:lnTo>
                    <a:lnTo>
                      <a:pt x="1309" y="918"/>
                    </a:lnTo>
                    <a:lnTo>
                      <a:pt x="1301" y="949"/>
                    </a:lnTo>
                    <a:lnTo>
                      <a:pt x="1290" y="980"/>
                    </a:lnTo>
                    <a:lnTo>
                      <a:pt x="1275" y="1009"/>
                    </a:lnTo>
                    <a:lnTo>
                      <a:pt x="1259" y="1038"/>
                    </a:lnTo>
                    <a:lnTo>
                      <a:pt x="1244" y="1066"/>
                    </a:lnTo>
                    <a:lnTo>
                      <a:pt x="1233" y="1097"/>
                    </a:lnTo>
                    <a:lnTo>
                      <a:pt x="1227" y="1128"/>
                    </a:lnTo>
                    <a:lnTo>
                      <a:pt x="1233" y="1164"/>
                    </a:lnTo>
                    <a:lnTo>
                      <a:pt x="1233" y="1174"/>
                    </a:lnTo>
                    <a:lnTo>
                      <a:pt x="1235" y="1184"/>
                    </a:lnTo>
                    <a:lnTo>
                      <a:pt x="1239" y="1195"/>
                    </a:lnTo>
                    <a:lnTo>
                      <a:pt x="1243" y="1206"/>
                    </a:lnTo>
                    <a:lnTo>
                      <a:pt x="1247" y="1215"/>
                    </a:lnTo>
                    <a:lnTo>
                      <a:pt x="1253" y="1225"/>
                    </a:lnTo>
                    <a:lnTo>
                      <a:pt x="1258" y="1235"/>
                    </a:lnTo>
                    <a:lnTo>
                      <a:pt x="1264" y="1245"/>
                    </a:lnTo>
                    <a:lnTo>
                      <a:pt x="1263" y="1267"/>
                    </a:lnTo>
                    <a:lnTo>
                      <a:pt x="1269" y="1287"/>
                    </a:lnTo>
                    <a:lnTo>
                      <a:pt x="1277" y="1307"/>
                    </a:lnTo>
                    <a:lnTo>
                      <a:pt x="1289" y="1326"/>
                    </a:lnTo>
                    <a:lnTo>
                      <a:pt x="1298" y="1343"/>
                    </a:lnTo>
                    <a:lnTo>
                      <a:pt x="1306" y="1363"/>
                    </a:lnTo>
                    <a:lnTo>
                      <a:pt x="1312" y="1382"/>
                    </a:lnTo>
                    <a:lnTo>
                      <a:pt x="1314" y="1406"/>
                    </a:lnTo>
                    <a:lnTo>
                      <a:pt x="1327" y="1427"/>
                    </a:lnTo>
                    <a:lnTo>
                      <a:pt x="1336" y="1452"/>
                    </a:lnTo>
                    <a:lnTo>
                      <a:pt x="1337" y="1477"/>
                    </a:lnTo>
                    <a:lnTo>
                      <a:pt x="1338" y="1504"/>
                    </a:lnTo>
                    <a:lnTo>
                      <a:pt x="1336" y="1530"/>
                    </a:lnTo>
                    <a:lnTo>
                      <a:pt x="1336" y="1557"/>
                    </a:lnTo>
                    <a:lnTo>
                      <a:pt x="1338" y="1583"/>
                    </a:lnTo>
                    <a:lnTo>
                      <a:pt x="1346" y="1608"/>
                    </a:lnTo>
                    <a:lnTo>
                      <a:pt x="1352" y="1634"/>
                    </a:lnTo>
                    <a:lnTo>
                      <a:pt x="1364" y="1658"/>
                    </a:lnTo>
                    <a:lnTo>
                      <a:pt x="1378" y="1681"/>
                    </a:lnTo>
                    <a:lnTo>
                      <a:pt x="1396" y="1705"/>
                    </a:lnTo>
                    <a:lnTo>
                      <a:pt x="1412" y="1726"/>
                    </a:lnTo>
                    <a:lnTo>
                      <a:pt x="1430" y="1749"/>
                    </a:lnTo>
                    <a:lnTo>
                      <a:pt x="1444" y="1772"/>
                    </a:lnTo>
                    <a:lnTo>
                      <a:pt x="1458" y="1798"/>
                    </a:lnTo>
                    <a:lnTo>
                      <a:pt x="1466" y="1818"/>
                    </a:lnTo>
                    <a:lnTo>
                      <a:pt x="1477" y="1838"/>
                    </a:lnTo>
                    <a:lnTo>
                      <a:pt x="1488" y="1857"/>
                    </a:lnTo>
                    <a:lnTo>
                      <a:pt x="1502" y="1878"/>
                    </a:lnTo>
                    <a:lnTo>
                      <a:pt x="1514" y="1897"/>
                    </a:lnTo>
                    <a:lnTo>
                      <a:pt x="1527" y="1917"/>
                    </a:lnTo>
                    <a:lnTo>
                      <a:pt x="1536" y="1939"/>
                    </a:lnTo>
                    <a:lnTo>
                      <a:pt x="1543" y="1962"/>
                    </a:lnTo>
                    <a:lnTo>
                      <a:pt x="1557" y="1985"/>
                    </a:lnTo>
                    <a:lnTo>
                      <a:pt x="1567" y="2011"/>
                    </a:lnTo>
                    <a:lnTo>
                      <a:pt x="1575" y="2038"/>
                    </a:lnTo>
                    <a:lnTo>
                      <a:pt x="1581" y="2066"/>
                    </a:lnTo>
                    <a:lnTo>
                      <a:pt x="1587" y="2093"/>
                    </a:lnTo>
                    <a:lnTo>
                      <a:pt x="1595" y="2121"/>
                    </a:lnTo>
                    <a:lnTo>
                      <a:pt x="1606" y="2148"/>
                    </a:lnTo>
                    <a:lnTo>
                      <a:pt x="1621" y="2173"/>
                    </a:lnTo>
                    <a:lnTo>
                      <a:pt x="1629" y="2235"/>
                    </a:lnTo>
                    <a:lnTo>
                      <a:pt x="1650" y="2295"/>
                    </a:lnTo>
                    <a:lnTo>
                      <a:pt x="1681" y="2352"/>
                    </a:lnTo>
                    <a:lnTo>
                      <a:pt x="1715" y="2411"/>
                    </a:lnTo>
                    <a:lnTo>
                      <a:pt x="1748" y="2467"/>
                    </a:lnTo>
                    <a:lnTo>
                      <a:pt x="1777" y="2525"/>
                    </a:lnTo>
                    <a:lnTo>
                      <a:pt x="1797" y="2586"/>
                    </a:lnTo>
                    <a:lnTo>
                      <a:pt x="1802" y="2653"/>
                    </a:lnTo>
                    <a:lnTo>
                      <a:pt x="1800" y="2662"/>
                    </a:lnTo>
                    <a:lnTo>
                      <a:pt x="1807" y="2673"/>
                    </a:lnTo>
                    <a:lnTo>
                      <a:pt x="1817" y="2684"/>
                    </a:lnTo>
                    <a:lnTo>
                      <a:pt x="1828" y="2697"/>
                    </a:lnTo>
                    <a:lnTo>
                      <a:pt x="1837" y="2707"/>
                    </a:lnTo>
                    <a:lnTo>
                      <a:pt x="1845" y="2719"/>
                    </a:lnTo>
                    <a:lnTo>
                      <a:pt x="1848" y="2729"/>
                    </a:lnTo>
                    <a:lnTo>
                      <a:pt x="1845" y="2740"/>
                    </a:lnTo>
                    <a:lnTo>
                      <a:pt x="1832" y="2744"/>
                    </a:lnTo>
                    <a:lnTo>
                      <a:pt x="1821" y="2749"/>
                    </a:lnTo>
                    <a:lnTo>
                      <a:pt x="1808" y="2753"/>
                    </a:lnTo>
                    <a:lnTo>
                      <a:pt x="1797" y="2758"/>
                    </a:lnTo>
                    <a:lnTo>
                      <a:pt x="1784" y="2761"/>
                    </a:lnTo>
                    <a:lnTo>
                      <a:pt x="1771" y="2763"/>
                    </a:lnTo>
                    <a:lnTo>
                      <a:pt x="1758" y="2765"/>
                    </a:lnTo>
                    <a:lnTo>
                      <a:pt x="1746" y="2766"/>
                    </a:lnTo>
                    <a:lnTo>
                      <a:pt x="1730" y="2758"/>
                    </a:lnTo>
                    <a:lnTo>
                      <a:pt x="1716" y="2751"/>
                    </a:lnTo>
                    <a:lnTo>
                      <a:pt x="1702" y="2740"/>
                    </a:lnTo>
                    <a:lnTo>
                      <a:pt x="1690" y="2732"/>
                    </a:lnTo>
                    <a:lnTo>
                      <a:pt x="1676" y="2721"/>
                    </a:lnTo>
                    <a:lnTo>
                      <a:pt x="1662" y="2714"/>
                    </a:lnTo>
                    <a:lnTo>
                      <a:pt x="1646" y="2706"/>
                    </a:lnTo>
                    <a:lnTo>
                      <a:pt x="1632" y="2704"/>
                    </a:lnTo>
                    <a:lnTo>
                      <a:pt x="1609" y="2687"/>
                    </a:lnTo>
                    <a:lnTo>
                      <a:pt x="1587" y="2674"/>
                    </a:lnTo>
                    <a:lnTo>
                      <a:pt x="1562" y="2662"/>
                    </a:lnTo>
                    <a:lnTo>
                      <a:pt x="1539" y="2650"/>
                    </a:lnTo>
                    <a:lnTo>
                      <a:pt x="1515" y="2636"/>
                    </a:lnTo>
                    <a:lnTo>
                      <a:pt x="1492" y="2623"/>
                    </a:lnTo>
                    <a:lnTo>
                      <a:pt x="1469" y="2608"/>
                    </a:lnTo>
                    <a:lnTo>
                      <a:pt x="1449" y="2592"/>
                    </a:lnTo>
                    <a:lnTo>
                      <a:pt x="1417" y="2560"/>
                    </a:lnTo>
                    <a:lnTo>
                      <a:pt x="1385" y="2531"/>
                    </a:lnTo>
                    <a:lnTo>
                      <a:pt x="1351" y="2503"/>
                    </a:lnTo>
                    <a:lnTo>
                      <a:pt x="1315" y="2480"/>
                    </a:lnTo>
                    <a:lnTo>
                      <a:pt x="1276" y="2458"/>
                    </a:lnTo>
                    <a:lnTo>
                      <a:pt x="1235" y="2441"/>
                    </a:lnTo>
                    <a:lnTo>
                      <a:pt x="1193" y="2430"/>
                    </a:lnTo>
                    <a:lnTo>
                      <a:pt x="1149" y="2425"/>
                    </a:lnTo>
                    <a:lnTo>
                      <a:pt x="1121" y="2420"/>
                    </a:lnTo>
                    <a:lnTo>
                      <a:pt x="1094" y="2419"/>
                    </a:lnTo>
                    <a:lnTo>
                      <a:pt x="1067" y="2417"/>
                    </a:lnTo>
                    <a:lnTo>
                      <a:pt x="1040" y="2419"/>
                    </a:lnTo>
                    <a:lnTo>
                      <a:pt x="1014" y="2416"/>
                    </a:lnTo>
                    <a:lnTo>
                      <a:pt x="988" y="2413"/>
                    </a:lnTo>
                    <a:lnTo>
                      <a:pt x="963" y="2408"/>
                    </a:lnTo>
                    <a:lnTo>
                      <a:pt x="940" y="2401"/>
                    </a:lnTo>
                    <a:lnTo>
                      <a:pt x="905" y="2389"/>
                    </a:lnTo>
                    <a:lnTo>
                      <a:pt x="872" y="2378"/>
                    </a:lnTo>
                    <a:lnTo>
                      <a:pt x="838" y="2364"/>
                    </a:lnTo>
                    <a:lnTo>
                      <a:pt x="806" y="2352"/>
                    </a:lnTo>
                    <a:lnTo>
                      <a:pt x="770" y="2341"/>
                    </a:lnTo>
                    <a:lnTo>
                      <a:pt x="736" y="2335"/>
                    </a:lnTo>
                    <a:lnTo>
                      <a:pt x="700" y="2331"/>
                    </a:lnTo>
                    <a:lnTo>
                      <a:pt x="663" y="2336"/>
                    </a:lnTo>
                    <a:lnTo>
                      <a:pt x="655" y="2336"/>
                    </a:lnTo>
                    <a:lnTo>
                      <a:pt x="648" y="2341"/>
                    </a:lnTo>
                    <a:lnTo>
                      <a:pt x="643" y="2345"/>
                    </a:lnTo>
                    <a:lnTo>
                      <a:pt x="638" y="2351"/>
                    </a:lnTo>
                    <a:lnTo>
                      <a:pt x="632" y="2355"/>
                    </a:lnTo>
                    <a:lnTo>
                      <a:pt x="625" y="2360"/>
                    </a:lnTo>
                    <a:lnTo>
                      <a:pt x="618" y="2361"/>
                    </a:lnTo>
                    <a:lnTo>
                      <a:pt x="610" y="2361"/>
                    </a:lnTo>
                    <a:lnTo>
                      <a:pt x="602" y="2373"/>
                    </a:lnTo>
                    <a:lnTo>
                      <a:pt x="595" y="2384"/>
                    </a:lnTo>
                    <a:lnTo>
                      <a:pt x="587" y="2397"/>
                    </a:lnTo>
                    <a:lnTo>
                      <a:pt x="581" y="2410"/>
                    </a:lnTo>
                    <a:lnTo>
                      <a:pt x="572" y="2421"/>
                    </a:lnTo>
                    <a:lnTo>
                      <a:pt x="563" y="2433"/>
                    </a:lnTo>
                    <a:lnTo>
                      <a:pt x="553" y="2444"/>
                    </a:lnTo>
                    <a:lnTo>
                      <a:pt x="543" y="2455"/>
                    </a:lnTo>
                    <a:lnTo>
                      <a:pt x="522" y="2500"/>
                    </a:lnTo>
                    <a:lnTo>
                      <a:pt x="507" y="2547"/>
                    </a:lnTo>
                    <a:lnTo>
                      <a:pt x="494" y="2597"/>
                    </a:lnTo>
                    <a:lnTo>
                      <a:pt x="484" y="2646"/>
                    </a:lnTo>
                    <a:lnTo>
                      <a:pt x="473" y="2695"/>
                    </a:lnTo>
                    <a:lnTo>
                      <a:pt x="460" y="2744"/>
                    </a:lnTo>
                    <a:lnTo>
                      <a:pt x="443" y="2791"/>
                    </a:lnTo>
                    <a:lnTo>
                      <a:pt x="424" y="2838"/>
                    </a:lnTo>
                    <a:lnTo>
                      <a:pt x="416" y="2852"/>
                    </a:lnTo>
                    <a:lnTo>
                      <a:pt x="410" y="2869"/>
                    </a:lnTo>
                    <a:lnTo>
                      <a:pt x="401" y="2884"/>
                    </a:lnTo>
                    <a:lnTo>
                      <a:pt x="394" y="2901"/>
                    </a:lnTo>
                    <a:lnTo>
                      <a:pt x="382" y="2913"/>
                    </a:lnTo>
                    <a:lnTo>
                      <a:pt x="371" y="2926"/>
                    </a:lnTo>
                    <a:lnTo>
                      <a:pt x="355" y="2934"/>
                    </a:lnTo>
                    <a:lnTo>
                      <a:pt x="340" y="2940"/>
                    </a:lnTo>
                    <a:lnTo>
                      <a:pt x="331" y="2938"/>
                    </a:lnTo>
                    <a:lnTo>
                      <a:pt x="330" y="2935"/>
                    </a:lnTo>
                    <a:lnTo>
                      <a:pt x="331" y="2930"/>
                    </a:lnTo>
                    <a:lnTo>
                      <a:pt x="336" y="2925"/>
                    </a:lnTo>
                    <a:lnTo>
                      <a:pt x="340" y="2917"/>
                    </a:lnTo>
                    <a:lnTo>
                      <a:pt x="344" y="2911"/>
                    </a:lnTo>
                    <a:lnTo>
                      <a:pt x="346" y="2902"/>
                    </a:lnTo>
                    <a:lnTo>
                      <a:pt x="348" y="2893"/>
                    </a:lnTo>
                    <a:lnTo>
                      <a:pt x="344" y="2882"/>
                    </a:lnTo>
                    <a:lnTo>
                      <a:pt x="343" y="2871"/>
                    </a:lnTo>
                    <a:lnTo>
                      <a:pt x="343" y="2860"/>
                    </a:lnTo>
                    <a:lnTo>
                      <a:pt x="345" y="2851"/>
                    </a:lnTo>
                    <a:lnTo>
                      <a:pt x="348" y="2841"/>
                    </a:lnTo>
                    <a:lnTo>
                      <a:pt x="352" y="2832"/>
                    </a:lnTo>
                    <a:lnTo>
                      <a:pt x="355" y="2822"/>
                    </a:lnTo>
                    <a:lnTo>
                      <a:pt x="359" y="2813"/>
                    </a:lnTo>
                    <a:lnTo>
                      <a:pt x="372" y="2785"/>
                    </a:lnTo>
                    <a:lnTo>
                      <a:pt x="377" y="2758"/>
                    </a:lnTo>
                    <a:lnTo>
                      <a:pt x="377" y="2732"/>
                    </a:lnTo>
                    <a:lnTo>
                      <a:pt x="374" y="2705"/>
                    </a:lnTo>
                    <a:lnTo>
                      <a:pt x="368" y="2676"/>
                    </a:lnTo>
                    <a:lnTo>
                      <a:pt x="364" y="2648"/>
                    </a:lnTo>
                    <a:lnTo>
                      <a:pt x="362" y="2617"/>
                    </a:lnTo>
                    <a:lnTo>
                      <a:pt x="364" y="2588"/>
                    </a:lnTo>
                    <a:lnTo>
                      <a:pt x="368" y="2579"/>
                    </a:lnTo>
                    <a:lnTo>
                      <a:pt x="372" y="2571"/>
                    </a:lnTo>
                    <a:lnTo>
                      <a:pt x="373" y="2562"/>
                    </a:lnTo>
                    <a:lnTo>
                      <a:pt x="374" y="2553"/>
                    </a:lnTo>
                    <a:lnTo>
                      <a:pt x="374" y="2543"/>
                    </a:lnTo>
                    <a:lnTo>
                      <a:pt x="376" y="2534"/>
                    </a:lnTo>
                    <a:lnTo>
                      <a:pt x="377" y="2524"/>
                    </a:lnTo>
                    <a:lnTo>
                      <a:pt x="381" y="2517"/>
                    </a:lnTo>
                    <a:lnTo>
                      <a:pt x="388" y="2491"/>
                    </a:lnTo>
                    <a:lnTo>
                      <a:pt x="394" y="2466"/>
                    </a:lnTo>
                    <a:lnTo>
                      <a:pt x="396" y="2439"/>
                    </a:lnTo>
                    <a:lnTo>
                      <a:pt x="397" y="2413"/>
                    </a:lnTo>
                    <a:lnTo>
                      <a:pt x="396" y="2387"/>
                    </a:lnTo>
                    <a:lnTo>
                      <a:pt x="394" y="2361"/>
                    </a:lnTo>
                    <a:lnTo>
                      <a:pt x="390" y="2335"/>
                    </a:lnTo>
                    <a:lnTo>
                      <a:pt x="386" y="2310"/>
                    </a:lnTo>
                    <a:lnTo>
                      <a:pt x="383" y="2100"/>
                    </a:lnTo>
                    <a:lnTo>
                      <a:pt x="368" y="2055"/>
                    </a:lnTo>
                    <a:lnTo>
                      <a:pt x="358" y="2010"/>
                    </a:lnTo>
                    <a:lnTo>
                      <a:pt x="350" y="1964"/>
                    </a:lnTo>
                    <a:lnTo>
                      <a:pt x="344" y="1920"/>
                    </a:lnTo>
                    <a:lnTo>
                      <a:pt x="336" y="1874"/>
                    </a:lnTo>
                    <a:lnTo>
                      <a:pt x="330" y="1828"/>
                    </a:lnTo>
                    <a:lnTo>
                      <a:pt x="321" y="1784"/>
                    </a:lnTo>
                    <a:lnTo>
                      <a:pt x="311" y="1740"/>
                    </a:lnTo>
                    <a:lnTo>
                      <a:pt x="298" y="1709"/>
                    </a:lnTo>
                    <a:lnTo>
                      <a:pt x="290" y="1677"/>
                    </a:lnTo>
                    <a:lnTo>
                      <a:pt x="282" y="1645"/>
                    </a:lnTo>
                    <a:lnTo>
                      <a:pt x="278" y="1614"/>
                    </a:lnTo>
                    <a:lnTo>
                      <a:pt x="273" y="1581"/>
                    </a:lnTo>
                    <a:lnTo>
                      <a:pt x="270" y="1550"/>
                    </a:lnTo>
                    <a:lnTo>
                      <a:pt x="269" y="1515"/>
                    </a:lnTo>
                    <a:lnTo>
                      <a:pt x="270" y="1482"/>
                    </a:lnTo>
                    <a:lnTo>
                      <a:pt x="262" y="1455"/>
                    </a:lnTo>
                    <a:lnTo>
                      <a:pt x="260" y="1429"/>
                    </a:lnTo>
                    <a:lnTo>
                      <a:pt x="259" y="1402"/>
                    </a:lnTo>
                    <a:lnTo>
                      <a:pt x="260" y="1375"/>
                    </a:lnTo>
                    <a:lnTo>
                      <a:pt x="259" y="1349"/>
                    </a:lnTo>
                    <a:lnTo>
                      <a:pt x="257" y="1322"/>
                    </a:lnTo>
                    <a:lnTo>
                      <a:pt x="251" y="1296"/>
                    </a:lnTo>
                    <a:lnTo>
                      <a:pt x="242" y="1273"/>
                    </a:lnTo>
                    <a:lnTo>
                      <a:pt x="229" y="1230"/>
                    </a:lnTo>
                    <a:lnTo>
                      <a:pt x="217" y="1188"/>
                    </a:lnTo>
                    <a:lnTo>
                      <a:pt x="203" y="1147"/>
                    </a:lnTo>
                    <a:lnTo>
                      <a:pt x="189" y="1107"/>
                    </a:lnTo>
                    <a:lnTo>
                      <a:pt x="173" y="1065"/>
                    </a:lnTo>
                    <a:lnTo>
                      <a:pt x="159" y="1024"/>
                    </a:lnTo>
                    <a:lnTo>
                      <a:pt x="147" y="982"/>
                    </a:lnTo>
                    <a:lnTo>
                      <a:pt x="136" y="941"/>
                    </a:lnTo>
                    <a:lnTo>
                      <a:pt x="125" y="918"/>
                    </a:lnTo>
                    <a:lnTo>
                      <a:pt x="113" y="896"/>
                    </a:lnTo>
                    <a:lnTo>
                      <a:pt x="103" y="873"/>
                    </a:lnTo>
                    <a:lnTo>
                      <a:pt x="96" y="850"/>
                    </a:lnTo>
                    <a:lnTo>
                      <a:pt x="87" y="826"/>
                    </a:lnTo>
                    <a:lnTo>
                      <a:pt x="79" y="803"/>
                    </a:lnTo>
                    <a:lnTo>
                      <a:pt x="71" y="779"/>
                    </a:lnTo>
                    <a:lnTo>
                      <a:pt x="65" y="756"/>
                    </a:lnTo>
                    <a:lnTo>
                      <a:pt x="54" y="734"/>
                    </a:lnTo>
                    <a:lnTo>
                      <a:pt x="47" y="714"/>
                    </a:lnTo>
                    <a:lnTo>
                      <a:pt x="42" y="692"/>
                    </a:lnTo>
                    <a:lnTo>
                      <a:pt x="40" y="670"/>
                    </a:lnTo>
                    <a:lnTo>
                      <a:pt x="36" y="647"/>
                    </a:lnTo>
                    <a:lnTo>
                      <a:pt x="33" y="625"/>
                    </a:lnTo>
                    <a:lnTo>
                      <a:pt x="28" y="603"/>
                    </a:lnTo>
                    <a:lnTo>
                      <a:pt x="22" y="583"/>
                    </a:lnTo>
                    <a:lnTo>
                      <a:pt x="17" y="527"/>
                    </a:lnTo>
                    <a:lnTo>
                      <a:pt x="13" y="474"/>
                    </a:lnTo>
                    <a:lnTo>
                      <a:pt x="8" y="421"/>
                    </a:lnTo>
                    <a:lnTo>
                      <a:pt x="4" y="370"/>
                    </a:lnTo>
                    <a:lnTo>
                      <a:pt x="0" y="318"/>
                    </a:lnTo>
                    <a:lnTo>
                      <a:pt x="0" y="266"/>
                    </a:lnTo>
                    <a:lnTo>
                      <a:pt x="4" y="214"/>
                    </a:lnTo>
                    <a:lnTo>
                      <a:pt x="13" y="163"/>
                    </a:lnTo>
                    <a:lnTo>
                      <a:pt x="14" y="141"/>
                    </a:lnTo>
                    <a:lnTo>
                      <a:pt x="13" y="119"/>
                    </a:lnTo>
                    <a:lnTo>
                      <a:pt x="9" y="97"/>
                    </a:lnTo>
                    <a:lnTo>
                      <a:pt x="7" y="76"/>
                    </a:lnTo>
                    <a:lnTo>
                      <a:pt x="7" y="55"/>
                    </a:lnTo>
                    <a:lnTo>
                      <a:pt x="13" y="38"/>
                    </a:lnTo>
                    <a:lnTo>
                      <a:pt x="27" y="23"/>
                    </a:lnTo>
                    <a:lnTo>
                      <a:pt x="54" y="13"/>
                    </a:lnTo>
                    <a:lnTo>
                      <a:pt x="66" y="19"/>
                    </a:lnTo>
                    <a:lnTo>
                      <a:pt x="78" y="30"/>
                    </a:lnTo>
                    <a:lnTo>
                      <a:pt x="85" y="42"/>
                    </a:lnTo>
                    <a:lnTo>
                      <a:pt x="94" y="55"/>
                    </a:lnTo>
                    <a:lnTo>
                      <a:pt x="101" y="67"/>
                    </a:lnTo>
                    <a:lnTo>
                      <a:pt x="107" y="81"/>
                    </a:lnTo>
                    <a:lnTo>
                      <a:pt x="112" y="95"/>
                    </a:lnTo>
                    <a:lnTo>
                      <a:pt x="120" y="109"/>
                    </a:lnTo>
                    <a:close/>
                  </a:path>
                </a:pathLst>
              </a:custGeom>
              <a:solidFill>
                <a:srgbClr val="F3D3B0"/>
              </a:solidFill>
              <a:ln w="9525">
                <a:noFill/>
                <a:round/>
                <a:headEnd/>
                <a:tailEnd/>
              </a:ln>
            </p:spPr>
            <p:txBody>
              <a:bodyPr/>
              <a:lstStyle/>
              <a:p>
                <a:endParaRPr lang="en-US"/>
              </a:p>
            </p:txBody>
          </p:sp>
          <p:sp>
            <p:nvSpPr>
              <p:cNvPr id="36900" name="Freeform 1102"/>
              <p:cNvSpPr>
                <a:spLocks/>
              </p:cNvSpPr>
              <p:nvPr/>
            </p:nvSpPr>
            <p:spPr bwMode="auto">
              <a:xfrm>
                <a:off x="4659" y="2645"/>
                <a:ext cx="463" cy="729"/>
              </a:xfrm>
              <a:custGeom>
                <a:avLst/>
                <a:gdLst>
                  <a:gd name="T0" fmla="*/ 0 w 1851"/>
                  <a:gd name="T1" fmla="*/ 0 h 2918"/>
                  <a:gd name="T2" fmla="*/ 0 w 1851"/>
                  <a:gd name="T3" fmla="*/ 0 h 2918"/>
                  <a:gd name="T4" fmla="*/ 0 w 1851"/>
                  <a:gd name="T5" fmla="*/ 0 h 2918"/>
                  <a:gd name="T6" fmla="*/ 0 w 1851"/>
                  <a:gd name="T7" fmla="*/ 0 h 2918"/>
                  <a:gd name="T8" fmla="*/ 0 w 1851"/>
                  <a:gd name="T9" fmla="*/ 0 h 2918"/>
                  <a:gd name="T10" fmla="*/ 0 w 1851"/>
                  <a:gd name="T11" fmla="*/ 0 h 2918"/>
                  <a:gd name="T12" fmla="*/ 0 w 1851"/>
                  <a:gd name="T13" fmla="*/ 0 h 2918"/>
                  <a:gd name="T14" fmla="*/ 0 w 1851"/>
                  <a:gd name="T15" fmla="*/ 0 h 2918"/>
                  <a:gd name="T16" fmla="*/ 0 w 1851"/>
                  <a:gd name="T17" fmla="*/ 0 h 2918"/>
                  <a:gd name="T18" fmla="*/ 0 w 1851"/>
                  <a:gd name="T19" fmla="*/ 0 h 2918"/>
                  <a:gd name="T20" fmla="*/ 0 w 1851"/>
                  <a:gd name="T21" fmla="*/ 0 h 2918"/>
                  <a:gd name="T22" fmla="*/ 0 w 1851"/>
                  <a:gd name="T23" fmla="*/ 0 h 2918"/>
                  <a:gd name="T24" fmla="*/ 0 w 1851"/>
                  <a:gd name="T25" fmla="*/ 0 h 2918"/>
                  <a:gd name="T26" fmla="*/ 0 w 1851"/>
                  <a:gd name="T27" fmla="*/ 0 h 2918"/>
                  <a:gd name="T28" fmla="*/ 0 w 1851"/>
                  <a:gd name="T29" fmla="*/ 0 h 2918"/>
                  <a:gd name="T30" fmla="*/ 0 w 1851"/>
                  <a:gd name="T31" fmla="*/ 0 h 2918"/>
                  <a:gd name="T32" fmla="*/ 0 w 1851"/>
                  <a:gd name="T33" fmla="*/ 0 h 2918"/>
                  <a:gd name="T34" fmla="*/ 0 w 1851"/>
                  <a:gd name="T35" fmla="*/ 0 h 2918"/>
                  <a:gd name="T36" fmla="*/ 0 w 1851"/>
                  <a:gd name="T37" fmla="*/ 0 h 2918"/>
                  <a:gd name="T38" fmla="*/ 0 w 1851"/>
                  <a:gd name="T39" fmla="*/ 0 h 2918"/>
                  <a:gd name="T40" fmla="*/ 0 w 1851"/>
                  <a:gd name="T41" fmla="*/ 0 h 2918"/>
                  <a:gd name="T42" fmla="*/ 0 w 1851"/>
                  <a:gd name="T43" fmla="*/ 0 h 2918"/>
                  <a:gd name="T44" fmla="*/ 0 w 1851"/>
                  <a:gd name="T45" fmla="*/ 0 h 2918"/>
                  <a:gd name="T46" fmla="*/ 0 w 1851"/>
                  <a:gd name="T47" fmla="*/ 0 h 2918"/>
                  <a:gd name="T48" fmla="*/ 0 w 1851"/>
                  <a:gd name="T49" fmla="*/ 0 h 2918"/>
                  <a:gd name="T50" fmla="*/ 0 w 1851"/>
                  <a:gd name="T51" fmla="*/ 0 h 2918"/>
                  <a:gd name="T52" fmla="*/ 0 w 1851"/>
                  <a:gd name="T53" fmla="*/ 0 h 2918"/>
                  <a:gd name="T54" fmla="*/ 0 w 1851"/>
                  <a:gd name="T55" fmla="*/ 0 h 2918"/>
                  <a:gd name="T56" fmla="*/ 0 w 1851"/>
                  <a:gd name="T57" fmla="*/ 0 h 2918"/>
                  <a:gd name="T58" fmla="*/ 0 w 1851"/>
                  <a:gd name="T59" fmla="*/ 0 h 2918"/>
                  <a:gd name="T60" fmla="*/ 0 w 1851"/>
                  <a:gd name="T61" fmla="*/ 0 h 2918"/>
                  <a:gd name="T62" fmla="*/ 0 w 1851"/>
                  <a:gd name="T63" fmla="*/ 0 h 2918"/>
                  <a:gd name="T64" fmla="*/ 0 w 1851"/>
                  <a:gd name="T65" fmla="*/ 0 h 2918"/>
                  <a:gd name="T66" fmla="*/ 0 w 1851"/>
                  <a:gd name="T67" fmla="*/ 0 h 2918"/>
                  <a:gd name="T68" fmla="*/ 0 w 1851"/>
                  <a:gd name="T69" fmla="*/ 0 h 2918"/>
                  <a:gd name="T70" fmla="*/ 0 w 1851"/>
                  <a:gd name="T71" fmla="*/ 0 h 2918"/>
                  <a:gd name="T72" fmla="*/ 0 w 1851"/>
                  <a:gd name="T73" fmla="*/ 0 h 2918"/>
                  <a:gd name="T74" fmla="*/ 0 w 1851"/>
                  <a:gd name="T75" fmla="*/ 0 h 2918"/>
                  <a:gd name="T76" fmla="*/ 0 w 1851"/>
                  <a:gd name="T77" fmla="*/ 0 h 2918"/>
                  <a:gd name="T78" fmla="*/ 0 w 1851"/>
                  <a:gd name="T79" fmla="*/ 0 h 2918"/>
                  <a:gd name="T80" fmla="*/ 0 w 1851"/>
                  <a:gd name="T81" fmla="*/ 0 h 2918"/>
                  <a:gd name="T82" fmla="*/ 0 w 1851"/>
                  <a:gd name="T83" fmla="*/ 0 h 2918"/>
                  <a:gd name="T84" fmla="*/ 0 w 1851"/>
                  <a:gd name="T85" fmla="*/ 0 h 2918"/>
                  <a:gd name="T86" fmla="*/ 0 w 1851"/>
                  <a:gd name="T87" fmla="*/ 0 h 2918"/>
                  <a:gd name="T88" fmla="*/ 0 w 1851"/>
                  <a:gd name="T89" fmla="*/ 0 h 2918"/>
                  <a:gd name="T90" fmla="*/ 0 w 1851"/>
                  <a:gd name="T91" fmla="*/ 0 h 2918"/>
                  <a:gd name="T92" fmla="*/ 0 w 1851"/>
                  <a:gd name="T93" fmla="*/ 0 h 2918"/>
                  <a:gd name="T94" fmla="*/ 0 w 1851"/>
                  <a:gd name="T95" fmla="*/ 0 h 2918"/>
                  <a:gd name="T96" fmla="*/ 0 w 1851"/>
                  <a:gd name="T97" fmla="*/ 0 h 2918"/>
                  <a:gd name="T98" fmla="*/ 0 w 1851"/>
                  <a:gd name="T99" fmla="*/ 0 h 2918"/>
                  <a:gd name="T100" fmla="*/ 0 w 1851"/>
                  <a:gd name="T101" fmla="*/ 0 h 2918"/>
                  <a:gd name="T102" fmla="*/ 0 w 1851"/>
                  <a:gd name="T103" fmla="*/ 0 h 2918"/>
                  <a:gd name="T104" fmla="*/ 0 w 1851"/>
                  <a:gd name="T105" fmla="*/ 0 h 2918"/>
                  <a:gd name="T106" fmla="*/ 0 w 1851"/>
                  <a:gd name="T107" fmla="*/ 0 h 2918"/>
                  <a:gd name="T108" fmla="*/ 0 w 1851"/>
                  <a:gd name="T109" fmla="*/ 0 h 2918"/>
                  <a:gd name="T110" fmla="*/ 0 w 1851"/>
                  <a:gd name="T111" fmla="*/ 0 h 2918"/>
                  <a:gd name="T112" fmla="*/ 0 w 1851"/>
                  <a:gd name="T113" fmla="*/ 0 h 29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1"/>
                  <a:gd name="T172" fmla="*/ 0 h 2918"/>
                  <a:gd name="T173" fmla="*/ 1851 w 1851"/>
                  <a:gd name="T174" fmla="*/ 2918 h 29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1" h="2918">
                    <a:moveTo>
                      <a:pt x="121" y="123"/>
                    </a:moveTo>
                    <a:lnTo>
                      <a:pt x="120" y="134"/>
                    </a:lnTo>
                    <a:lnTo>
                      <a:pt x="120" y="146"/>
                    </a:lnTo>
                    <a:lnTo>
                      <a:pt x="120" y="157"/>
                    </a:lnTo>
                    <a:lnTo>
                      <a:pt x="124" y="168"/>
                    </a:lnTo>
                    <a:lnTo>
                      <a:pt x="125" y="179"/>
                    </a:lnTo>
                    <a:lnTo>
                      <a:pt x="130" y="190"/>
                    </a:lnTo>
                    <a:lnTo>
                      <a:pt x="135" y="200"/>
                    </a:lnTo>
                    <a:lnTo>
                      <a:pt x="143" y="210"/>
                    </a:lnTo>
                    <a:lnTo>
                      <a:pt x="139" y="223"/>
                    </a:lnTo>
                    <a:lnTo>
                      <a:pt x="140" y="237"/>
                    </a:lnTo>
                    <a:lnTo>
                      <a:pt x="143" y="250"/>
                    </a:lnTo>
                    <a:lnTo>
                      <a:pt x="149" y="263"/>
                    </a:lnTo>
                    <a:lnTo>
                      <a:pt x="154" y="274"/>
                    </a:lnTo>
                    <a:lnTo>
                      <a:pt x="159" y="287"/>
                    </a:lnTo>
                    <a:lnTo>
                      <a:pt x="162" y="301"/>
                    </a:lnTo>
                    <a:lnTo>
                      <a:pt x="163" y="316"/>
                    </a:lnTo>
                    <a:lnTo>
                      <a:pt x="171" y="324"/>
                    </a:lnTo>
                    <a:lnTo>
                      <a:pt x="178" y="333"/>
                    </a:lnTo>
                    <a:lnTo>
                      <a:pt x="182" y="343"/>
                    </a:lnTo>
                    <a:lnTo>
                      <a:pt x="187" y="354"/>
                    </a:lnTo>
                    <a:lnTo>
                      <a:pt x="190" y="364"/>
                    </a:lnTo>
                    <a:lnTo>
                      <a:pt x="194" y="376"/>
                    </a:lnTo>
                    <a:lnTo>
                      <a:pt x="196" y="387"/>
                    </a:lnTo>
                    <a:lnTo>
                      <a:pt x="201" y="399"/>
                    </a:lnTo>
                    <a:lnTo>
                      <a:pt x="206" y="418"/>
                    </a:lnTo>
                    <a:lnTo>
                      <a:pt x="213" y="437"/>
                    </a:lnTo>
                    <a:lnTo>
                      <a:pt x="218" y="456"/>
                    </a:lnTo>
                    <a:lnTo>
                      <a:pt x="224" y="475"/>
                    </a:lnTo>
                    <a:lnTo>
                      <a:pt x="229" y="494"/>
                    </a:lnTo>
                    <a:lnTo>
                      <a:pt x="234" y="513"/>
                    </a:lnTo>
                    <a:lnTo>
                      <a:pt x="241" y="532"/>
                    </a:lnTo>
                    <a:lnTo>
                      <a:pt x="248" y="553"/>
                    </a:lnTo>
                    <a:lnTo>
                      <a:pt x="260" y="586"/>
                    </a:lnTo>
                    <a:lnTo>
                      <a:pt x="274" y="624"/>
                    </a:lnTo>
                    <a:lnTo>
                      <a:pt x="288" y="660"/>
                    </a:lnTo>
                    <a:lnTo>
                      <a:pt x="307" y="695"/>
                    </a:lnTo>
                    <a:lnTo>
                      <a:pt x="329" y="726"/>
                    </a:lnTo>
                    <a:lnTo>
                      <a:pt x="357" y="751"/>
                    </a:lnTo>
                    <a:lnTo>
                      <a:pt x="392" y="770"/>
                    </a:lnTo>
                    <a:lnTo>
                      <a:pt x="437" y="782"/>
                    </a:lnTo>
                    <a:lnTo>
                      <a:pt x="457" y="770"/>
                    </a:lnTo>
                    <a:lnTo>
                      <a:pt x="478" y="759"/>
                    </a:lnTo>
                    <a:lnTo>
                      <a:pt x="495" y="744"/>
                    </a:lnTo>
                    <a:lnTo>
                      <a:pt x="515" y="728"/>
                    </a:lnTo>
                    <a:lnTo>
                      <a:pt x="530" y="710"/>
                    </a:lnTo>
                    <a:lnTo>
                      <a:pt x="545" y="694"/>
                    </a:lnTo>
                    <a:lnTo>
                      <a:pt x="559" y="675"/>
                    </a:lnTo>
                    <a:lnTo>
                      <a:pt x="573" y="657"/>
                    </a:lnTo>
                    <a:lnTo>
                      <a:pt x="591" y="630"/>
                    </a:lnTo>
                    <a:lnTo>
                      <a:pt x="614" y="604"/>
                    </a:lnTo>
                    <a:lnTo>
                      <a:pt x="638" y="577"/>
                    </a:lnTo>
                    <a:lnTo>
                      <a:pt x="662" y="550"/>
                    </a:lnTo>
                    <a:lnTo>
                      <a:pt x="681" y="522"/>
                    </a:lnTo>
                    <a:lnTo>
                      <a:pt x="695" y="495"/>
                    </a:lnTo>
                    <a:lnTo>
                      <a:pt x="700" y="467"/>
                    </a:lnTo>
                    <a:lnTo>
                      <a:pt x="695" y="441"/>
                    </a:lnTo>
                    <a:lnTo>
                      <a:pt x="681" y="408"/>
                    </a:lnTo>
                    <a:lnTo>
                      <a:pt x="669" y="376"/>
                    </a:lnTo>
                    <a:lnTo>
                      <a:pt x="653" y="344"/>
                    </a:lnTo>
                    <a:lnTo>
                      <a:pt x="641" y="313"/>
                    </a:lnTo>
                    <a:lnTo>
                      <a:pt x="628" y="279"/>
                    </a:lnTo>
                    <a:lnTo>
                      <a:pt x="619" y="246"/>
                    </a:lnTo>
                    <a:lnTo>
                      <a:pt x="614" y="212"/>
                    </a:lnTo>
                    <a:lnTo>
                      <a:pt x="614" y="176"/>
                    </a:lnTo>
                    <a:lnTo>
                      <a:pt x="613" y="168"/>
                    </a:lnTo>
                    <a:lnTo>
                      <a:pt x="615" y="161"/>
                    </a:lnTo>
                    <a:lnTo>
                      <a:pt x="618" y="154"/>
                    </a:lnTo>
                    <a:lnTo>
                      <a:pt x="621" y="148"/>
                    </a:lnTo>
                    <a:lnTo>
                      <a:pt x="630" y="135"/>
                    </a:lnTo>
                    <a:lnTo>
                      <a:pt x="641" y="124"/>
                    </a:lnTo>
                    <a:lnTo>
                      <a:pt x="648" y="121"/>
                    </a:lnTo>
                    <a:lnTo>
                      <a:pt x="656" y="123"/>
                    </a:lnTo>
                    <a:lnTo>
                      <a:pt x="663" y="123"/>
                    </a:lnTo>
                    <a:lnTo>
                      <a:pt x="671" y="126"/>
                    </a:lnTo>
                    <a:lnTo>
                      <a:pt x="677" y="128"/>
                    </a:lnTo>
                    <a:lnTo>
                      <a:pt x="685" y="132"/>
                    </a:lnTo>
                    <a:lnTo>
                      <a:pt x="691" y="134"/>
                    </a:lnTo>
                    <a:lnTo>
                      <a:pt x="699" y="138"/>
                    </a:lnTo>
                    <a:lnTo>
                      <a:pt x="708" y="160"/>
                    </a:lnTo>
                    <a:lnTo>
                      <a:pt x="712" y="179"/>
                    </a:lnTo>
                    <a:lnTo>
                      <a:pt x="712" y="196"/>
                    </a:lnTo>
                    <a:lnTo>
                      <a:pt x="709" y="214"/>
                    </a:lnTo>
                    <a:lnTo>
                      <a:pt x="705" y="229"/>
                    </a:lnTo>
                    <a:lnTo>
                      <a:pt x="704" y="249"/>
                    </a:lnTo>
                    <a:lnTo>
                      <a:pt x="707" y="268"/>
                    </a:lnTo>
                    <a:lnTo>
                      <a:pt x="716" y="292"/>
                    </a:lnTo>
                    <a:lnTo>
                      <a:pt x="732" y="315"/>
                    </a:lnTo>
                    <a:lnTo>
                      <a:pt x="749" y="338"/>
                    </a:lnTo>
                    <a:lnTo>
                      <a:pt x="765" y="362"/>
                    </a:lnTo>
                    <a:lnTo>
                      <a:pt x="783" y="386"/>
                    </a:lnTo>
                    <a:lnTo>
                      <a:pt x="798" y="408"/>
                    </a:lnTo>
                    <a:lnTo>
                      <a:pt x="816" y="431"/>
                    </a:lnTo>
                    <a:lnTo>
                      <a:pt x="834" y="453"/>
                    </a:lnTo>
                    <a:lnTo>
                      <a:pt x="854" y="476"/>
                    </a:lnTo>
                    <a:lnTo>
                      <a:pt x="866" y="502"/>
                    </a:lnTo>
                    <a:lnTo>
                      <a:pt x="881" y="527"/>
                    </a:lnTo>
                    <a:lnTo>
                      <a:pt x="896" y="553"/>
                    </a:lnTo>
                    <a:lnTo>
                      <a:pt x="914" y="579"/>
                    </a:lnTo>
                    <a:lnTo>
                      <a:pt x="930" y="605"/>
                    </a:lnTo>
                    <a:lnTo>
                      <a:pt x="945" y="632"/>
                    </a:lnTo>
                    <a:lnTo>
                      <a:pt x="956" y="658"/>
                    </a:lnTo>
                    <a:lnTo>
                      <a:pt x="966" y="688"/>
                    </a:lnTo>
                    <a:lnTo>
                      <a:pt x="974" y="710"/>
                    </a:lnTo>
                    <a:lnTo>
                      <a:pt x="986" y="735"/>
                    </a:lnTo>
                    <a:lnTo>
                      <a:pt x="996" y="758"/>
                    </a:lnTo>
                    <a:lnTo>
                      <a:pt x="1008" y="782"/>
                    </a:lnTo>
                    <a:lnTo>
                      <a:pt x="1020" y="805"/>
                    </a:lnTo>
                    <a:lnTo>
                      <a:pt x="1033" y="827"/>
                    </a:lnTo>
                    <a:lnTo>
                      <a:pt x="1047" y="850"/>
                    </a:lnTo>
                    <a:lnTo>
                      <a:pt x="1062" y="875"/>
                    </a:lnTo>
                    <a:lnTo>
                      <a:pt x="1073" y="878"/>
                    </a:lnTo>
                    <a:lnTo>
                      <a:pt x="1085" y="885"/>
                    </a:lnTo>
                    <a:lnTo>
                      <a:pt x="1096" y="890"/>
                    </a:lnTo>
                    <a:lnTo>
                      <a:pt x="1108" y="895"/>
                    </a:lnTo>
                    <a:lnTo>
                      <a:pt x="1119" y="897"/>
                    </a:lnTo>
                    <a:lnTo>
                      <a:pt x="1133" y="900"/>
                    </a:lnTo>
                    <a:lnTo>
                      <a:pt x="1147" y="900"/>
                    </a:lnTo>
                    <a:lnTo>
                      <a:pt x="1163" y="899"/>
                    </a:lnTo>
                    <a:lnTo>
                      <a:pt x="1196" y="869"/>
                    </a:lnTo>
                    <a:lnTo>
                      <a:pt x="1220" y="831"/>
                    </a:lnTo>
                    <a:lnTo>
                      <a:pt x="1236" y="786"/>
                    </a:lnTo>
                    <a:lnTo>
                      <a:pt x="1249" y="737"/>
                    </a:lnTo>
                    <a:lnTo>
                      <a:pt x="1259" y="685"/>
                    </a:lnTo>
                    <a:lnTo>
                      <a:pt x="1272" y="637"/>
                    </a:lnTo>
                    <a:lnTo>
                      <a:pt x="1289" y="593"/>
                    </a:lnTo>
                    <a:lnTo>
                      <a:pt x="1313" y="560"/>
                    </a:lnTo>
                    <a:lnTo>
                      <a:pt x="1323" y="532"/>
                    </a:lnTo>
                    <a:lnTo>
                      <a:pt x="1336" y="508"/>
                    </a:lnTo>
                    <a:lnTo>
                      <a:pt x="1347" y="484"/>
                    </a:lnTo>
                    <a:lnTo>
                      <a:pt x="1360" y="461"/>
                    </a:lnTo>
                    <a:lnTo>
                      <a:pt x="1370" y="437"/>
                    </a:lnTo>
                    <a:lnTo>
                      <a:pt x="1382" y="413"/>
                    </a:lnTo>
                    <a:lnTo>
                      <a:pt x="1390" y="386"/>
                    </a:lnTo>
                    <a:lnTo>
                      <a:pt x="1399" y="359"/>
                    </a:lnTo>
                    <a:lnTo>
                      <a:pt x="1421" y="319"/>
                    </a:lnTo>
                    <a:lnTo>
                      <a:pt x="1440" y="274"/>
                    </a:lnTo>
                    <a:lnTo>
                      <a:pt x="1457" y="226"/>
                    </a:lnTo>
                    <a:lnTo>
                      <a:pt x="1474" y="179"/>
                    </a:lnTo>
                    <a:lnTo>
                      <a:pt x="1491" y="129"/>
                    </a:lnTo>
                    <a:lnTo>
                      <a:pt x="1510" y="83"/>
                    </a:lnTo>
                    <a:lnTo>
                      <a:pt x="1530" y="39"/>
                    </a:lnTo>
                    <a:lnTo>
                      <a:pt x="1557" y="0"/>
                    </a:lnTo>
                    <a:lnTo>
                      <a:pt x="1564" y="3"/>
                    </a:lnTo>
                    <a:lnTo>
                      <a:pt x="1567" y="16"/>
                    </a:lnTo>
                    <a:lnTo>
                      <a:pt x="1566" y="32"/>
                    </a:lnTo>
                    <a:lnTo>
                      <a:pt x="1566" y="54"/>
                    </a:lnTo>
                    <a:lnTo>
                      <a:pt x="1564" y="74"/>
                    </a:lnTo>
                    <a:lnTo>
                      <a:pt x="1565" y="96"/>
                    </a:lnTo>
                    <a:lnTo>
                      <a:pt x="1567" y="112"/>
                    </a:lnTo>
                    <a:lnTo>
                      <a:pt x="1575" y="124"/>
                    </a:lnTo>
                    <a:lnTo>
                      <a:pt x="1578" y="148"/>
                    </a:lnTo>
                    <a:lnTo>
                      <a:pt x="1578" y="176"/>
                    </a:lnTo>
                    <a:lnTo>
                      <a:pt x="1574" y="205"/>
                    </a:lnTo>
                    <a:lnTo>
                      <a:pt x="1569" y="235"/>
                    </a:lnTo>
                    <a:lnTo>
                      <a:pt x="1558" y="263"/>
                    </a:lnTo>
                    <a:lnTo>
                      <a:pt x="1548" y="292"/>
                    </a:lnTo>
                    <a:lnTo>
                      <a:pt x="1537" y="319"/>
                    </a:lnTo>
                    <a:lnTo>
                      <a:pt x="1525" y="343"/>
                    </a:lnTo>
                    <a:lnTo>
                      <a:pt x="1523" y="349"/>
                    </a:lnTo>
                    <a:lnTo>
                      <a:pt x="1515" y="354"/>
                    </a:lnTo>
                    <a:lnTo>
                      <a:pt x="1502" y="357"/>
                    </a:lnTo>
                    <a:lnTo>
                      <a:pt x="1488" y="359"/>
                    </a:lnTo>
                    <a:lnTo>
                      <a:pt x="1473" y="359"/>
                    </a:lnTo>
                    <a:lnTo>
                      <a:pt x="1460" y="363"/>
                    </a:lnTo>
                    <a:lnTo>
                      <a:pt x="1452" y="367"/>
                    </a:lnTo>
                    <a:lnTo>
                      <a:pt x="1450" y="376"/>
                    </a:lnTo>
                    <a:lnTo>
                      <a:pt x="1440" y="380"/>
                    </a:lnTo>
                    <a:lnTo>
                      <a:pt x="1439" y="387"/>
                    </a:lnTo>
                    <a:lnTo>
                      <a:pt x="1438" y="396"/>
                    </a:lnTo>
                    <a:lnTo>
                      <a:pt x="1436" y="405"/>
                    </a:lnTo>
                    <a:lnTo>
                      <a:pt x="1415" y="438"/>
                    </a:lnTo>
                    <a:lnTo>
                      <a:pt x="1401" y="476"/>
                    </a:lnTo>
                    <a:lnTo>
                      <a:pt x="1390" y="514"/>
                    </a:lnTo>
                    <a:lnTo>
                      <a:pt x="1383" y="554"/>
                    </a:lnTo>
                    <a:lnTo>
                      <a:pt x="1374" y="592"/>
                    </a:lnTo>
                    <a:lnTo>
                      <a:pt x="1366" y="632"/>
                    </a:lnTo>
                    <a:lnTo>
                      <a:pt x="1354" y="668"/>
                    </a:lnTo>
                    <a:lnTo>
                      <a:pt x="1338" y="705"/>
                    </a:lnTo>
                    <a:lnTo>
                      <a:pt x="1328" y="726"/>
                    </a:lnTo>
                    <a:lnTo>
                      <a:pt x="1323" y="749"/>
                    </a:lnTo>
                    <a:lnTo>
                      <a:pt x="1319" y="773"/>
                    </a:lnTo>
                    <a:lnTo>
                      <a:pt x="1319" y="797"/>
                    </a:lnTo>
                    <a:lnTo>
                      <a:pt x="1317" y="821"/>
                    </a:lnTo>
                    <a:lnTo>
                      <a:pt x="1315" y="845"/>
                    </a:lnTo>
                    <a:lnTo>
                      <a:pt x="1310" y="867"/>
                    </a:lnTo>
                    <a:lnTo>
                      <a:pt x="1301" y="890"/>
                    </a:lnTo>
                    <a:lnTo>
                      <a:pt x="1291" y="895"/>
                    </a:lnTo>
                    <a:lnTo>
                      <a:pt x="1286" y="904"/>
                    </a:lnTo>
                    <a:lnTo>
                      <a:pt x="1286" y="913"/>
                    </a:lnTo>
                    <a:lnTo>
                      <a:pt x="1292" y="922"/>
                    </a:lnTo>
                    <a:lnTo>
                      <a:pt x="1285" y="952"/>
                    </a:lnTo>
                    <a:lnTo>
                      <a:pt x="1273" y="983"/>
                    </a:lnTo>
                    <a:lnTo>
                      <a:pt x="1258" y="1011"/>
                    </a:lnTo>
                    <a:lnTo>
                      <a:pt x="1243" y="1040"/>
                    </a:lnTo>
                    <a:lnTo>
                      <a:pt x="1227" y="1067"/>
                    </a:lnTo>
                    <a:lnTo>
                      <a:pt x="1216" y="1097"/>
                    </a:lnTo>
                    <a:lnTo>
                      <a:pt x="1211" y="1128"/>
                    </a:lnTo>
                    <a:lnTo>
                      <a:pt x="1216" y="1163"/>
                    </a:lnTo>
                    <a:lnTo>
                      <a:pt x="1216" y="1174"/>
                    </a:lnTo>
                    <a:lnTo>
                      <a:pt x="1219" y="1184"/>
                    </a:lnTo>
                    <a:lnTo>
                      <a:pt x="1222" y="1194"/>
                    </a:lnTo>
                    <a:lnTo>
                      <a:pt x="1226" y="1205"/>
                    </a:lnTo>
                    <a:lnTo>
                      <a:pt x="1230" y="1214"/>
                    </a:lnTo>
                    <a:lnTo>
                      <a:pt x="1236" y="1224"/>
                    </a:lnTo>
                    <a:lnTo>
                      <a:pt x="1241" y="1233"/>
                    </a:lnTo>
                    <a:lnTo>
                      <a:pt x="1248" y="1244"/>
                    </a:lnTo>
                    <a:lnTo>
                      <a:pt x="1247" y="1265"/>
                    </a:lnTo>
                    <a:lnTo>
                      <a:pt x="1253" y="1286"/>
                    </a:lnTo>
                    <a:lnTo>
                      <a:pt x="1261" y="1303"/>
                    </a:lnTo>
                    <a:lnTo>
                      <a:pt x="1272" y="1322"/>
                    </a:lnTo>
                    <a:lnTo>
                      <a:pt x="1281" y="1340"/>
                    </a:lnTo>
                    <a:lnTo>
                      <a:pt x="1290" y="1359"/>
                    </a:lnTo>
                    <a:lnTo>
                      <a:pt x="1295" y="1378"/>
                    </a:lnTo>
                    <a:lnTo>
                      <a:pt x="1298" y="1403"/>
                    </a:lnTo>
                    <a:lnTo>
                      <a:pt x="1310" y="1424"/>
                    </a:lnTo>
                    <a:lnTo>
                      <a:pt x="1319" y="1447"/>
                    </a:lnTo>
                    <a:lnTo>
                      <a:pt x="1320" y="1473"/>
                    </a:lnTo>
                    <a:lnTo>
                      <a:pt x="1322" y="1499"/>
                    </a:lnTo>
                    <a:lnTo>
                      <a:pt x="1319" y="1525"/>
                    </a:lnTo>
                    <a:lnTo>
                      <a:pt x="1319" y="1551"/>
                    </a:lnTo>
                    <a:lnTo>
                      <a:pt x="1320" y="1577"/>
                    </a:lnTo>
                    <a:lnTo>
                      <a:pt x="1329" y="1602"/>
                    </a:lnTo>
                    <a:lnTo>
                      <a:pt x="1336" y="1628"/>
                    </a:lnTo>
                    <a:lnTo>
                      <a:pt x="1347" y="1652"/>
                    </a:lnTo>
                    <a:lnTo>
                      <a:pt x="1361" y="1675"/>
                    </a:lnTo>
                    <a:lnTo>
                      <a:pt x="1379" y="1698"/>
                    </a:lnTo>
                    <a:lnTo>
                      <a:pt x="1396" y="1719"/>
                    </a:lnTo>
                    <a:lnTo>
                      <a:pt x="1413" y="1741"/>
                    </a:lnTo>
                    <a:lnTo>
                      <a:pt x="1427" y="1764"/>
                    </a:lnTo>
                    <a:lnTo>
                      <a:pt x="1441" y="1789"/>
                    </a:lnTo>
                    <a:lnTo>
                      <a:pt x="1449" y="1808"/>
                    </a:lnTo>
                    <a:lnTo>
                      <a:pt x="1460" y="1829"/>
                    </a:lnTo>
                    <a:lnTo>
                      <a:pt x="1472" y="1849"/>
                    </a:lnTo>
                    <a:lnTo>
                      <a:pt x="1486" y="1870"/>
                    </a:lnTo>
                    <a:lnTo>
                      <a:pt x="1497" y="1889"/>
                    </a:lnTo>
                    <a:lnTo>
                      <a:pt x="1510" y="1908"/>
                    </a:lnTo>
                    <a:lnTo>
                      <a:pt x="1519" y="1928"/>
                    </a:lnTo>
                    <a:lnTo>
                      <a:pt x="1527" y="1951"/>
                    </a:lnTo>
                    <a:lnTo>
                      <a:pt x="1541" y="1974"/>
                    </a:lnTo>
                    <a:lnTo>
                      <a:pt x="1551" y="2001"/>
                    </a:lnTo>
                    <a:lnTo>
                      <a:pt x="1558" y="2027"/>
                    </a:lnTo>
                    <a:lnTo>
                      <a:pt x="1565" y="2055"/>
                    </a:lnTo>
                    <a:lnTo>
                      <a:pt x="1570" y="2082"/>
                    </a:lnTo>
                    <a:lnTo>
                      <a:pt x="1579" y="2110"/>
                    </a:lnTo>
                    <a:lnTo>
                      <a:pt x="1589" y="2135"/>
                    </a:lnTo>
                    <a:lnTo>
                      <a:pt x="1604" y="2161"/>
                    </a:lnTo>
                    <a:lnTo>
                      <a:pt x="1612" y="2222"/>
                    </a:lnTo>
                    <a:lnTo>
                      <a:pt x="1635" y="2280"/>
                    </a:lnTo>
                    <a:lnTo>
                      <a:pt x="1665" y="2338"/>
                    </a:lnTo>
                    <a:lnTo>
                      <a:pt x="1702" y="2394"/>
                    </a:lnTo>
                    <a:lnTo>
                      <a:pt x="1737" y="2450"/>
                    </a:lnTo>
                    <a:lnTo>
                      <a:pt x="1769" y="2507"/>
                    </a:lnTo>
                    <a:lnTo>
                      <a:pt x="1788" y="2568"/>
                    </a:lnTo>
                    <a:lnTo>
                      <a:pt x="1794" y="2633"/>
                    </a:lnTo>
                    <a:lnTo>
                      <a:pt x="1794" y="2642"/>
                    </a:lnTo>
                    <a:lnTo>
                      <a:pt x="1802" y="2653"/>
                    </a:lnTo>
                    <a:lnTo>
                      <a:pt x="1812" y="2665"/>
                    </a:lnTo>
                    <a:lnTo>
                      <a:pt x="1826" y="2677"/>
                    </a:lnTo>
                    <a:lnTo>
                      <a:pt x="1837" y="2688"/>
                    </a:lnTo>
                    <a:lnTo>
                      <a:pt x="1846" y="2699"/>
                    </a:lnTo>
                    <a:lnTo>
                      <a:pt x="1851" y="2709"/>
                    </a:lnTo>
                    <a:lnTo>
                      <a:pt x="1849" y="2721"/>
                    </a:lnTo>
                    <a:lnTo>
                      <a:pt x="1836" y="2725"/>
                    </a:lnTo>
                    <a:lnTo>
                      <a:pt x="1825" y="2730"/>
                    </a:lnTo>
                    <a:lnTo>
                      <a:pt x="1812" y="2733"/>
                    </a:lnTo>
                    <a:lnTo>
                      <a:pt x="1800" y="2739"/>
                    </a:lnTo>
                    <a:lnTo>
                      <a:pt x="1788" y="2741"/>
                    </a:lnTo>
                    <a:lnTo>
                      <a:pt x="1775" y="2744"/>
                    </a:lnTo>
                    <a:lnTo>
                      <a:pt x="1762" y="2745"/>
                    </a:lnTo>
                    <a:lnTo>
                      <a:pt x="1749" y="2746"/>
                    </a:lnTo>
                    <a:lnTo>
                      <a:pt x="1734" y="2739"/>
                    </a:lnTo>
                    <a:lnTo>
                      <a:pt x="1720" y="2731"/>
                    </a:lnTo>
                    <a:lnTo>
                      <a:pt x="1705" y="2721"/>
                    </a:lnTo>
                    <a:lnTo>
                      <a:pt x="1692" y="2713"/>
                    </a:lnTo>
                    <a:lnTo>
                      <a:pt x="1678" y="2703"/>
                    </a:lnTo>
                    <a:lnTo>
                      <a:pt x="1664" y="2695"/>
                    </a:lnTo>
                    <a:lnTo>
                      <a:pt x="1650" y="2688"/>
                    </a:lnTo>
                    <a:lnTo>
                      <a:pt x="1636" y="2684"/>
                    </a:lnTo>
                    <a:lnTo>
                      <a:pt x="1613" y="2667"/>
                    </a:lnTo>
                    <a:lnTo>
                      <a:pt x="1590" y="2655"/>
                    </a:lnTo>
                    <a:lnTo>
                      <a:pt x="1566" y="2643"/>
                    </a:lnTo>
                    <a:lnTo>
                      <a:pt x="1542" y="2632"/>
                    </a:lnTo>
                    <a:lnTo>
                      <a:pt x="1518" y="2618"/>
                    </a:lnTo>
                    <a:lnTo>
                      <a:pt x="1495" y="2605"/>
                    </a:lnTo>
                    <a:lnTo>
                      <a:pt x="1472" y="2590"/>
                    </a:lnTo>
                    <a:lnTo>
                      <a:pt x="1452" y="2574"/>
                    </a:lnTo>
                    <a:lnTo>
                      <a:pt x="1420" y="2543"/>
                    </a:lnTo>
                    <a:lnTo>
                      <a:pt x="1388" y="2513"/>
                    </a:lnTo>
                    <a:lnTo>
                      <a:pt x="1354" y="2485"/>
                    </a:lnTo>
                    <a:lnTo>
                      <a:pt x="1318" y="2462"/>
                    </a:lnTo>
                    <a:lnTo>
                      <a:pt x="1278" y="2441"/>
                    </a:lnTo>
                    <a:lnTo>
                      <a:pt x="1238" y="2426"/>
                    </a:lnTo>
                    <a:lnTo>
                      <a:pt x="1194" y="2414"/>
                    </a:lnTo>
                    <a:lnTo>
                      <a:pt x="1150" y="2409"/>
                    </a:lnTo>
                    <a:lnTo>
                      <a:pt x="1122" y="2404"/>
                    </a:lnTo>
                    <a:lnTo>
                      <a:pt x="1095" y="2403"/>
                    </a:lnTo>
                    <a:lnTo>
                      <a:pt x="1068" y="2401"/>
                    </a:lnTo>
                    <a:lnTo>
                      <a:pt x="1043" y="2403"/>
                    </a:lnTo>
                    <a:lnTo>
                      <a:pt x="1016" y="2400"/>
                    </a:lnTo>
                    <a:lnTo>
                      <a:pt x="991" y="2398"/>
                    </a:lnTo>
                    <a:lnTo>
                      <a:pt x="965" y="2392"/>
                    </a:lnTo>
                    <a:lnTo>
                      <a:pt x="941" y="2385"/>
                    </a:lnTo>
                    <a:lnTo>
                      <a:pt x="907" y="2373"/>
                    </a:lnTo>
                    <a:lnTo>
                      <a:pt x="874" y="2362"/>
                    </a:lnTo>
                    <a:lnTo>
                      <a:pt x="839" y="2349"/>
                    </a:lnTo>
                    <a:lnTo>
                      <a:pt x="807" y="2338"/>
                    </a:lnTo>
                    <a:lnTo>
                      <a:pt x="772" y="2326"/>
                    </a:lnTo>
                    <a:lnTo>
                      <a:pt x="737" y="2320"/>
                    </a:lnTo>
                    <a:lnTo>
                      <a:pt x="702" y="2316"/>
                    </a:lnTo>
                    <a:lnTo>
                      <a:pt x="665" y="2321"/>
                    </a:lnTo>
                    <a:lnTo>
                      <a:pt x="656" y="2321"/>
                    </a:lnTo>
                    <a:lnTo>
                      <a:pt x="649" y="2326"/>
                    </a:lnTo>
                    <a:lnTo>
                      <a:pt x="644" y="2330"/>
                    </a:lnTo>
                    <a:lnTo>
                      <a:pt x="639" y="2336"/>
                    </a:lnTo>
                    <a:lnTo>
                      <a:pt x="633" y="2340"/>
                    </a:lnTo>
                    <a:lnTo>
                      <a:pt x="627" y="2345"/>
                    </a:lnTo>
                    <a:lnTo>
                      <a:pt x="619" y="2347"/>
                    </a:lnTo>
                    <a:lnTo>
                      <a:pt x="611" y="2347"/>
                    </a:lnTo>
                    <a:lnTo>
                      <a:pt x="604" y="2358"/>
                    </a:lnTo>
                    <a:lnTo>
                      <a:pt x="596" y="2370"/>
                    </a:lnTo>
                    <a:lnTo>
                      <a:pt x="588" y="2381"/>
                    </a:lnTo>
                    <a:lnTo>
                      <a:pt x="582" y="2394"/>
                    </a:lnTo>
                    <a:lnTo>
                      <a:pt x="573" y="2404"/>
                    </a:lnTo>
                    <a:lnTo>
                      <a:pt x="565" y="2415"/>
                    </a:lnTo>
                    <a:lnTo>
                      <a:pt x="555" y="2427"/>
                    </a:lnTo>
                    <a:lnTo>
                      <a:pt x="545" y="2438"/>
                    </a:lnTo>
                    <a:lnTo>
                      <a:pt x="525" y="2483"/>
                    </a:lnTo>
                    <a:lnTo>
                      <a:pt x="509" y="2530"/>
                    </a:lnTo>
                    <a:lnTo>
                      <a:pt x="495" y="2578"/>
                    </a:lnTo>
                    <a:lnTo>
                      <a:pt x="485" y="2628"/>
                    </a:lnTo>
                    <a:lnTo>
                      <a:pt x="474" y="2676"/>
                    </a:lnTo>
                    <a:lnTo>
                      <a:pt x="461" y="2725"/>
                    </a:lnTo>
                    <a:lnTo>
                      <a:pt x="444" y="2772"/>
                    </a:lnTo>
                    <a:lnTo>
                      <a:pt x="425" y="2817"/>
                    </a:lnTo>
                    <a:lnTo>
                      <a:pt x="418" y="2831"/>
                    </a:lnTo>
                    <a:lnTo>
                      <a:pt x="411" y="2848"/>
                    </a:lnTo>
                    <a:lnTo>
                      <a:pt x="402" y="2863"/>
                    </a:lnTo>
                    <a:lnTo>
                      <a:pt x="395" y="2878"/>
                    </a:lnTo>
                    <a:lnTo>
                      <a:pt x="383" y="2891"/>
                    </a:lnTo>
                    <a:lnTo>
                      <a:pt x="372" y="2904"/>
                    </a:lnTo>
                    <a:lnTo>
                      <a:pt x="357" y="2912"/>
                    </a:lnTo>
                    <a:lnTo>
                      <a:pt x="341" y="2918"/>
                    </a:lnTo>
                    <a:lnTo>
                      <a:pt x="334" y="2915"/>
                    </a:lnTo>
                    <a:lnTo>
                      <a:pt x="332" y="2912"/>
                    </a:lnTo>
                    <a:lnTo>
                      <a:pt x="335" y="2906"/>
                    </a:lnTo>
                    <a:lnTo>
                      <a:pt x="341" y="2901"/>
                    </a:lnTo>
                    <a:lnTo>
                      <a:pt x="348" y="2894"/>
                    </a:lnTo>
                    <a:lnTo>
                      <a:pt x="354" y="2886"/>
                    </a:lnTo>
                    <a:lnTo>
                      <a:pt x="358" y="2877"/>
                    </a:lnTo>
                    <a:lnTo>
                      <a:pt x="359" y="2868"/>
                    </a:lnTo>
                    <a:lnTo>
                      <a:pt x="354" y="2857"/>
                    </a:lnTo>
                    <a:lnTo>
                      <a:pt x="353" y="2848"/>
                    </a:lnTo>
                    <a:lnTo>
                      <a:pt x="353" y="2838"/>
                    </a:lnTo>
                    <a:lnTo>
                      <a:pt x="355" y="2829"/>
                    </a:lnTo>
                    <a:lnTo>
                      <a:pt x="355" y="2819"/>
                    </a:lnTo>
                    <a:lnTo>
                      <a:pt x="359" y="2810"/>
                    </a:lnTo>
                    <a:lnTo>
                      <a:pt x="363" y="2800"/>
                    </a:lnTo>
                    <a:lnTo>
                      <a:pt x="367" y="2791"/>
                    </a:lnTo>
                    <a:lnTo>
                      <a:pt x="380" y="2764"/>
                    </a:lnTo>
                    <a:lnTo>
                      <a:pt x="385" y="2737"/>
                    </a:lnTo>
                    <a:lnTo>
                      <a:pt x="383" y="2711"/>
                    </a:lnTo>
                    <a:lnTo>
                      <a:pt x="380" y="2684"/>
                    </a:lnTo>
                    <a:lnTo>
                      <a:pt x="372" y="2656"/>
                    </a:lnTo>
                    <a:lnTo>
                      <a:pt x="367" y="2628"/>
                    </a:lnTo>
                    <a:lnTo>
                      <a:pt x="363" y="2599"/>
                    </a:lnTo>
                    <a:lnTo>
                      <a:pt x="366" y="2569"/>
                    </a:lnTo>
                    <a:lnTo>
                      <a:pt x="369" y="2560"/>
                    </a:lnTo>
                    <a:lnTo>
                      <a:pt x="373" y="2553"/>
                    </a:lnTo>
                    <a:lnTo>
                      <a:pt x="374" y="2544"/>
                    </a:lnTo>
                    <a:lnTo>
                      <a:pt x="376" y="2535"/>
                    </a:lnTo>
                    <a:lnTo>
                      <a:pt x="376" y="2525"/>
                    </a:lnTo>
                    <a:lnTo>
                      <a:pt x="377" y="2517"/>
                    </a:lnTo>
                    <a:lnTo>
                      <a:pt x="378" y="2508"/>
                    </a:lnTo>
                    <a:lnTo>
                      <a:pt x="382" y="2501"/>
                    </a:lnTo>
                    <a:lnTo>
                      <a:pt x="390" y="2475"/>
                    </a:lnTo>
                    <a:lnTo>
                      <a:pt x="395" y="2450"/>
                    </a:lnTo>
                    <a:lnTo>
                      <a:pt x="397" y="2424"/>
                    </a:lnTo>
                    <a:lnTo>
                      <a:pt x="399" y="2399"/>
                    </a:lnTo>
                    <a:lnTo>
                      <a:pt x="397" y="2372"/>
                    </a:lnTo>
                    <a:lnTo>
                      <a:pt x="395" y="2345"/>
                    </a:lnTo>
                    <a:lnTo>
                      <a:pt x="391" y="2320"/>
                    </a:lnTo>
                    <a:lnTo>
                      <a:pt x="387" y="2296"/>
                    </a:lnTo>
                    <a:lnTo>
                      <a:pt x="385" y="2088"/>
                    </a:lnTo>
                    <a:lnTo>
                      <a:pt x="369" y="2044"/>
                    </a:lnTo>
                    <a:lnTo>
                      <a:pt x="359" y="1999"/>
                    </a:lnTo>
                    <a:lnTo>
                      <a:pt x="352" y="1955"/>
                    </a:lnTo>
                    <a:lnTo>
                      <a:pt x="345" y="1910"/>
                    </a:lnTo>
                    <a:lnTo>
                      <a:pt x="338" y="1864"/>
                    </a:lnTo>
                    <a:lnTo>
                      <a:pt x="331" y="1820"/>
                    </a:lnTo>
                    <a:lnTo>
                      <a:pt x="322" y="1775"/>
                    </a:lnTo>
                    <a:lnTo>
                      <a:pt x="312" y="1732"/>
                    </a:lnTo>
                    <a:lnTo>
                      <a:pt x="299" y="1700"/>
                    </a:lnTo>
                    <a:lnTo>
                      <a:pt x="292" y="1670"/>
                    </a:lnTo>
                    <a:lnTo>
                      <a:pt x="283" y="1639"/>
                    </a:lnTo>
                    <a:lnTo>
                      <a:pt x="279" y="1609"/>
                    </a:lnTo>
                    <a:lnTo>
                      <a:pt x="274" y="1576"/>
                    </a:lnTo>
                    <a:lnTo>
                      <a:pt x="271" y="1544"/>
                    </a:lnTo>
                    <a:lnTo>
                      <a:pt x="270" y="1511"/>
                    </a:lnTo>
                    <a:lnTo>
                      <a:pt x="271" y="1478"/>
                    </a:lnTo>
                    <a:lnTo>
                      <a:pt x="264" y="1451"/>
                    </a:lnTo>
                    <a:lnTo>
                      <a:pt x="261" y="1424"/>
                    </a:lnTo>
                    <a:lnTo>
                      <a:pt x="260" y="1397"/>
                    </a:lnTo>
                    <a:lnTo>
                      <a:pt x="261" y="1372"/>
                    </a:lnTo>
                    <a:lnTo>
                      <a:pt x="260" y="1345"/>
                    </a:lnTo>
                    <a:lnTo>
                      <a:pt x="259" y="1320"/>
                    </a:lnTo>
                    <a:lnTo>
                      <a:pt x="252" y="1294"/>
                    </a:lnTo>
                    <a:lnTo>
                      <a:pt x="243" y="1272"/>
                    </a:lnTo>
                    <a:lnTo>
                      <a:pt x="231" y="1230"/>
                    </a:lnTo>
                    <a:lnTo>
                      <a:pt x="218" y="1189"/>
                    </a:lnTo>
                    <a:lnTo>
                      <a:pt x="204" y="1147"/>
                    </a:lnTo>
                    <a:lnTo>
                      <a:pt x="190" y="1107"/>
                    </a:lnTo>
                    <a:lnTo>
                      <a:pt x="175" y="1065"/>
                    </a:lnTo>
                    <a:lnTo>
                      <a:pt x="161" y="1025"/>
                    </a:lnTo>
                    <a:lnTo>
                      <a:pt x="148" y="984"/>
                    </a:lnTo>
                    <a:lnTo>
                      <a:pt x="138" y="943"/>
                    </a:lnTo>
                    <a:lnTo>
                      <a:pt x="126" y="920"/>
                    </a:lnTo>
                    <a:lnTo>
                      <a:pt x="115" y="897"/>
                    </a:lnTo>
                    <a:lnTo>
                      <a:pt x="105" y="875"/>
                    </a:lnTo>
                    <a:lnTo>
                      <a:pt x="97" y="853"/>
                    </a:lnTo>
                    <a:lnTo>
                      <a:pt x="88" y="830"/>
                    </a:lnTo>
                    <a:lnTo>
                      <a:pt x="80" y="807"/>
                    </a:lnTo>
                    <a:lnTo>
                      <a:pt x="73" y="784"/>
                    </a:lnTo>
                    <a:lnTo>
                      <a:pt x="66" y="761"/>
                    </a:lnTo>
                    <a:lnTo>
                      <a:pt x="55" y="740"/>
                    </a:lnTo>
                    <a:lnTo>
                      <a:pt x="49" y="719"/>
                    </a:lnTo>
                    <a:lnTo>
                      <a:pt x="43" y="698"/>
                    </a:lnTo>
                    <a:lnTo>
                      <a:pt x="41" y="676"/>
                    </a:lnTo>
                    <a:lnTo>
                      <a:pt x="37" y="653"/>
                    </a:lnTo>
                    <a:lnTo>
                      <a:pt x="35" y="632"/>
                    </a:lnTo>
                    <a:lnTo>
                      <a:pt x="29" y="609"/>
                    </a:lnTo>
                    <a:lnTo>
                      <a:pt x="22" y="590"/>
                    </a:lnTo>
                    <a:lnTo>
                      <a:pt x="17" y="535"/>
                    </a:lnTo>
                    <a:lnTo>
                      <a:pt x="13" y="483"/>
                    </a:lnTo>
                    <a:lnTo>
                      <a:pt x="8" y="431"/>
                    </a:lnTo>
                    <a:lnTo>
                      <a:pt x="4" y="380"/>
                    </a:lnTo>
                    <a:lnTo>
                      <a:pt x="0" y="329"/>
                    </a:lnTo>
                    <a:lnTo>
                      <a:pt x="1" y="278"/>
                    </a:lnTo>
                    <a:lnTo>
                      <a:pt x="4" y="226"/>
                    </a:lnTo>
                    <a:lnTo>
                      <a:pt x="13" y="175"/>
                    </a:lnTo>
                    <a:lnTo>
                      <a:pt x="14" y="153"/>
                    </a:lnTo>
                    <a:lnTo>
                      <a:pt x="13" y="132"/>
                    </a:lnTo>
                    <a:lnTo>
                      <a:pt x="9" y="110"/>
                    </a:lnTo>
                    <a:lnTo>
                      <a:pt x="7" y="90"/>
                    </a:lnTo>
                    <a:lnTo>
                      <a:pt x="7" y="68"/>
                    </a:lnTo>
                    <a:lnTo>
                      <a:pt x="13" y="51"/>
                    </a:lnTo>
                    <a:lnTo>
                      <a:pt x="27" y="36"/>
                    </a:lnTo>
                    <a:lnTo>
                      <a:pt x="54" y="26"/>
                    </a:lnTo>
                    <a:lnTo>
                      <a:pt x="66" y="32"/>
                    </a:lnTo>
                    <a:lnTo>
                      <a:pt x="78" y="44"/>
                    </a:lnTo>
                    <a:lnTo>
                      <a:pt x="87" y="55"/>
                    </a:lnTo>
                    <a:lnTo>
                      <a:pt x="96" y="68"/>
                    </a:lnTo>
                    <a:lnTo>
                      <a:pt x="101" y="81"/>
                    </a:lnTo>
                    <a:lnTo>
                      <a:pt x="108" y="95"/>
                    </a:lnTo>
                    <a:lnTo>
                      <a:pt x="113" y="109"/>
                    </a:lnTo>
                    <a:lnTo>
                      <a:pt x="121" y="123"/>
                    </a:lnTo>
                    <a:close/>
                  </a:path>
                </a:pathLst>
              </a:custGeom>
              <a:solidFill>
                <a:srgbClr val="F5D6B7"/>
              </a:solidFill>
              <a:ln w="9525">
                <a:noFill/>
                <a:round/>
                <a:headEnd/>
                <a:tailEnd/>
              </a:ln>
            </p:spPr>
            <p:txBody>
              <a:bodyPr/>
              <a:lstStyle/>
              <a:p>
                <a:endParaRPr lang="en-US"/>
              </a:p>
            </p:txBody>
          </p:sp>
          <p:sp>
            <p:nvSpPr>
              <p:cNvPr id="36901" name="Freeform 1103"/>
              <p:cNvSpPr>
                <a:spLocks/>
              </p:cNvSpPr>
              <p:nvPr/>
            </p:nvSpPr>
            <p:spPr bwMode="auto">
              <a:xfrm>
                <a:off x="4772" y="2948"/>
                <a:ext cx="104" cy="139"/>
              </a:xfrm>
              <a:custGeom>
                <a:avLst/>
                <a:gdLst>
                  <a:gd name="T0" fmla="*/ 0 w 412"/>
                  <a:gd name="T1" fmla="*/ 0 h 555"/>
                  <a:gd name="T2" fmla="*/ 0 w 412"/>
                  <a:gd name="T3" fmla="*/ 0 h 555"/>
                  <a:gd name="T4" fmla="*/ 0 w 412"/>
                  <a:gd name="T5" fmla="*/ 0 h 555"/>
                  <a:gd name="T6" fmla="*/ 0 w 412"/>
                  <a:gd name="T7" fmla="*/ 0 h 555"/>
                  <a:gd name="T8" fmla="*/ 0 w 412"/>
                  <a:gd name="T9" fmla="*/ 0 h 555"/>
                  <a:gd name="T10" fmla="*/ 0 w 412"/>
                  <a:gd name="T11" fmla="*/ 0 h 555"/>
                  <a:gd name="T12" fmla="*/ 0 w 412"/>
                  <a:gd name="T13" fmla="*/ 0 h 555"/>
                  <a:gd name="T14" fmla="*/ 0 w 412"/>
                  <a:gd name="T15" fmla="*/ 0 h 555"/>
                  <a:gd name="T16" fmla="*/ 0 w 412"/>
                  <a:gd name="T17" fmla="*/ 0 h 555"/>
                  <a:gd name="T18" fmla="*/ 0 w 412"/>
                  <a:gd name="T19" fmla="*/ 0 h 555"/>
                  <a:gd name="T20" fmla="*/ 0 w 412"/>
                  <a:gd name="T21" fmla="*/ 0 h 555"/>
                  <a:gd name="T22" fmla="*/ 0 w 412"/>
                  <a:gd name="T23" fmla="*/ 0 h 555"/>
                  <a:gd name="T24" fmla="*/ 0 w 412"/>
                  <a:gd name="T25" fmla="*/ 0 h 555"/>
                  <a:gd name="T26" fmla="*/ 0 w 412"/>
                  <a:gd name="T27" fmla="*/ 0 h 555"/>
                  <a:gd name="T28" fmla="*/ 0 w 412"/>
                  <a:gd name="T29" fmla="*/ 0 h 555"/>
                  <a:gd name="T30" fmla="*/ 0 w 412"/>
                  <a:gd name="T31" fmla="*/ 0 h 555"/>
                  <a:gd name="T32" fmla="*/ 0 w 412"/>
                  <a:gd name="T33" fmla="*/ 0 h 555"/>
                  <a:gd name="T34" fmla="*/ 0 w 412"/>
                  <a:gd name="T35" fmla="*/ 0 h 555"/>
                  <a:gd name="T36" fmla="*/ 0 w 412"/>
                  <a:gd name="T37" fmla="*/ 0 h 555"/>
                  <a:gd name="T38" fmla="*/ 0 w 412"/>
                  <a:gd name="T39" fmla="*/ 0 h 555"/>
                  <a:gd name="T40" fmla="*/ 0 w 412"/>
                  <a:gd name="T41" fmla="*/ 0 h 555"/>
                  <a:gd name="T42" fmla="*/ 0 w 412"/>
                  <a:gd name="T43" fmla="*/ 0 h 555"/>
                  <a:gd name="T44" fmla="*/ 0 w 412"/>
                  <a:gd name="T45" fmla="*/ 0 h 555"/>
                  <a:gd name="T46" fmla="*/ 0 w 412"/>
                  <a:gd name="T47" fmla="*/ 0 h 555"/>
                  <a:gd name="T48" fmla="*/ 0 w 412"/>
                  <a:gd name="T49" fmla="*/ 0 h 555"/>
                  <a:gd name="T50" fmla="*/ 0 w 412"/>
                  <a:gd name="T51" fmla="*/ 0 h 555"/>
                  <a:gd name="T52" fmla="*/ 0 w 412"/>
                  <a:gd name="T53" fmla="*/ 0 h 555"/>
                  <a:gd name="T54" fmla="*/ 0 w 412"/>
                  <a:gd name="T55" fmla="*/ 0 h 555"/>
                  <a:gd name="T56" fmla="*/ 0 w 412"/>
                  <a:gd name="T57" fmla="*/ 0 h 555"/>
                  <a:gd name="T58" fmla="*/ 0 w 412"/>
                  <a:gd name="T59" fmla="*/ 0 h 555"/>
                  <a:gd name="T60" fmla="*/ 0 w 412"/>
                  <a:gd name="T61" fmla="*/ 0 h 555"/>
                  <a:gd name="T62" fmla="*/ 0 w 412"/>
                  <a:gd name="T63" fmla="*/ 0 h 555"/>
                  <a:gd name="T64" fmla="*/ 0 w 412"/>
                  <a:gd name="T65" fmla="*/ 0 h 555"/>
                  <a:gd name="T66" fmla="*/ 0 w 412"/>
                  <a:gd name="T67" fmla="*/ 0 h 555"/>
                  <a:gd name="T68" fmla="*/ 0 w 412"/>
                  <a:gd name="T69" fmla="*/ 0 h 555"/>
                  <a:gd name="T70" fmla="*/ 0 w 412"/>
                  <a:gd name="T71" fmla="*/ 0 h 555"/>
                  <a:gd name="T72" fmla="*/ 0 w 412"/>
                  <a:gd name="T73" fmla="*/ 0 h 5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2"/>
                  <a:gd name="T112" fmla="*/ 0 h 555"/>
                  <a:gd name="T113" fmla="*/ 412 w 412"/>
                  <a:gd name="T114" fmla="*/ 555 h 5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2" h="555">
                    <a:moveTo>
                      <a:pt x="349" y="107"/>
                    </a:moveTo>
                    <a:lnTo>
                      <a:pt x="351" y="118"/>
                    </a:lnTo>
                    <a:lnTo>
                      <a:pt x="356" y="131"/>
                    </a:lnTo>
                    <a:lnTo>
                      <a:pt x="360" y="144"/>
                    </a:lnTo>
                    <a:lnTo>
                      <a:pt x="366" y="157"/>
                    </a:lnTo>
                    <a:lnTo>
                      <a:pt x="371" y="168"/>
                    </a:lnTo>
                    <a:lnTo>
                      <a:pt x="377" y="181"/>
                    </a:lnTo>
                    <a:lnTo>
                      <a:pt x="382" y="193"/>
                    </a:lnTo>
                    <a:lnTo>
                      <a:pt x="388" y="207"/>
                    </a:lnTo>
                    <a:lnTo>
                      <a:pt x="396" y="223"/>
                    </a:lnTo>
                    <a:lnTo>
                      <a:pt x="401" y="239"/>
                    </a:lnTo>
                    <a:lnTo>
                      <a:pt x="403" y="256"/>
                    </a:lnTo>
                    <a:lnTo>
                      <a:pt x="406" y="275"/>
                    </a:lnTo>
                    <a:lnTo>
                      <a:pt x="406" y="291"/>
                    </a:lnTo>
                    <a:lnTo>
                      <a:pt x="406" y="310"/>
                    </a:lnTo>
                    <a:lnTo>
                      <a:pt x="407" y="328"/>
                    </a:lnTo>
                    <a:lnTo>
                      <a:pt x="412" y="346"/>
                    </a:lnTo>
                    <a:lnTo>
                      <a:pt x="407" y="377"/>
                    </a:lnTo>
                    <a:lnTo>
                      <a:pt x="401" y="408"/>
                    </a:lnTo>
                    <a:lnTo>
                      <a:pt x="391" y="439"/>
                    </a:lnTo>
                    <a:lnTo>
                      <a:pt x="378" y="469"/>
                    </a:lnTo>
                    <a:lnTo>
                      <a:pt x="360" y="495"/>
                    </a:lnTo>
                    <a:lnTo>
                      <a:pt x="338" y="518"/>
                    </a:lnTo>
                    <a:lnTo>
                      <a:pt x="313" y="536"/>
                    </a:lnTo>
                    <a:lnTo>
                      <a:pt x="284" y="551"/>
                    </a:lnTo>
                    <a:lnTo>
                      <a:pt x="257" y="555"/>
                    </a:lnTo>
                    <a:lnTo>
                      <a:pt x="230" y="555"/>
                    </a:lnTo>
                    <a:lnTo>
                      <a:pt x="205" y="551"/>
                    </a:lnTo>
                    <a:lnTo>
                      <a:pt x="180" y="547"/>
                    </a:lnTo>
                    <a:lnTo>
                      <a:pt x="156" y="537"/>
                    </a:lnTo>
                    <a:lnTo>
                      <a:pt x="133" y="527"/>
                    </a:lnTo>
                    <a:lnTo>
                      <a:pt x="112" y="513"/>
                    </a:lnTo>
                    <a:lnTo>
                      <a:pt x="94" y="499"/>
                    </a:lnTo>
                    <a:lnTo>
                      <a:pt x="82" y="481"/>
                    </a:lnTo>
                    <a:lnTo>
                      <a:pt x="71" y="464"/>
                    </a:lnTo>
                    <a:lnTo>
                      <a:pt x="60" y="448"/>
                    </a:lnTo>
                    <a:lnTo>
                      <a:pt x="49" y="433"/>
                    </a:lnTo>
                    <a:lnTo>
                      <a:pt x="38" y="415"/>
                    </a:lnTo>
                    <a:lnTo>
                      <a:pt x="32" y="397"/>
                    </a:lnTo>
                    <a:lnTo>
                      <a:pt x="28" y="378"/>
                    </a:lnTo>
                    <a:lnTo>
                      <a:pt x="28" y="359"/>
                    </a:lnTo>
                    <a:lnTo>
                      <a:pt x="18" y="336"/>
                    </a:lnTo>
                    <a:lnTo>
                      <a:pt x="12" y="314"/>
                    </a:lnTo>
                    <a:lnTo>
                      <a:pt x="10" y="290"/>
                    </a:lnTo>
                    <a:lnTo>
                      <a:pt x="10" y="266"/>
                    </a:lnTo>
                    <a:lnTo>
                      <a:pt x="9" y="239"/>
                    </a:lnTo>
                    <a:lnTo>
                      <a:pt x="7" y="215"/>
                    </a:lnTo>
                    <a:lnTo>
                      <a:pt x="5" y="191"/>
                    </a:lnTo>
                    <a:lnTo>
                      <a:pt x="0" y="169"/>
                    </a:lnTo>
                    <a:lnTo>
                      <a:pt x="2" y="149"/>
                    </a:lnTo>
                    <a:lnTo>
                      <a:pt x="10" y="134"/>
                    </a:lnTo>
                    <a:lnTo>
                      <a:pt x="18" y="118"/>
                    </a:lnTo>
                    <a:lnTo>
                      <a:pt x="29" y="106"/>
                    </a:lnTo>
                    <a:lnTo>
                      <a:pt x="38" y="92"/>
                    </a:lnTo>
                    <a:lnTo>
                      <a:pt x="49" y="79"/>
                    </a:lnTo>
                    <a:lnTo>
                      <a:pt x="60" y="64"/>
                    </a:lnTo>
                    <a:lnTo>
                      <a:pt x="70" y="48"/>
                    </a:lnTo>
                    <a:lnTo>
                      <a:pt x="81" y="37"/>
                    </a:lnTo>
                    <a:lnTo>
                      <a:pt x="96" y="25"/>
                    </a:lnTo>
                    <a:lnTo>
                      <a:pt x="110" y="15"/>
                    </a:lnTo>
                    <a:lnTo>
                      <a:pt x="128" y="9"/>
                    </a:lnTo>
                    <a:lnTo>
                      <a:pt x="145" y="3"/>
                    </a:lnTo>
                    <a:lnTo>
                      <a:pt x="164" y="0"/>
                    </a:lnTo>
                    <a:lnTo>
                      <a:pt x="183" y="1"/>
                    </a:lnTo>
                    <a:lnTo>
                      <a:pt x="203" y="6"/>
                    </a:lnTo>
                    <a:lnTo>
                      <a:pt x="212" y="6"/>
                    </a:lnTo>
                    <a:lnTo>
                      <a:pt x="221" y="10"/>
                    </a:lnTo>
                    <a:lnTo>
                      <a:pt x="230" y="13"/>
                    </a:lnTo>
                    <a:lnTo>
                      <a:pt x="239" y="18"/>
                    </a:lnTo>
                    <a:lnTo>
                      <a:pt x="247" y="22"/>
                    </a:lnTo>
                    <a:lnTo>
                      <a:pt x="256" y="27"/>
                    </a:lnTo>
                    <a:lnTo>
                      <a:pt x="264" y="32"/>
                    </a:lnTo>
                    <a:lnTo>
                      <a:pt x="273" y="37"/>
                    </a:lnTo>
                    <a:lnTo>
                      <a:pt x="349" y="107"/>
                    </a:lnTo>
                    <a:close/>
                  </a:path>
                </a:pathLst>
              </a:custGeom>
              <a:solidFill>
                <a:srgbClr val="000000"/>
              </a:solidFill>
              <a:ln w="9525">
                <a:noFill/>
                <a:round/>
                <a:headEnd/>
                <a:tailEnd/>
              </a:ln>
            </p:spPr>
            <p:txBody>
              <a:bodyPr/>
              <a:lstStyle/>
              <a:p>
                <a:endParaRPr lang="en-US"/>
              </a:p>
            </p:txBody>
          </p:sp>
          <p:sp>
            <p:nvSpPr>
              <p:cNvPr id="36902" name="Freeform 1104"/>
              <p:cNvSpPr>
                <a:spLocks/>
              </p:cNvSpPr>
              <p:nvPr/>
            </p:nvSpPr>
            <p:spPr bwMode="auto">
              <a:xfrm>
                <a:off x="4781" y="2957"/>
                <a:ext cx="87" cy="120"/>
              </a:xfrm>
              <a:custGeom>
                <a:avLst/>
                <a:gdLst>
                  <a:gd name="T0" fmla="*/ 0 w 347"/>
                  <a:gd name="T1" fmla="*/ 0 h 480"/>
                  <a:gd name="T2" fmla="*/ 0 w 347"/>
                  <a:gd name="T3" fmla="*/ 0 h 480"/>
                  <a:gd name="T4" fmla="*/ 0 w 347"/>
                  <a:gd name="T5" fmla="*/ 0 h 480"/>
                  <a:gd name="T6" fmla="*/ 0 w 347"/>
                  <a:gd name="T7" fmla="*/ 0 h 480"/>
                  <a:gd name="T8" fmla="*/ 0 w 347"/>
                  <a:gd name="T9" fmla="*/ 0 h 480"/>
                  <a:gd name="T10" fmla="*/ 0 w 347"/>
                  <a:gd name="T11" fmla="*/ 0 h 480"/>
                  <a:gd name="T12" fmla="*/ 0 w 347"/>
                  <a:gd name="T13" fmla="*/ 0 h 480"/>
                  <a:gd name="T14" fmla="*/ 0 w 347"/>
                  <a:gd name="T15" fmla="*/ 0 h 480"/>
                  <a:gd name="T16" fmla="*/ 0 w 347"/>
                  <a:gd name="T17" fmla="*/ 0 h 480"/>
                  <a:gd name="T18" fmla="*/ 0 w 347"/>
                  <a:gd name="T19" fmla="*/ 0 h 480"/>
                  <a:gd name="T20" fmla="*/ 0 w 347"/>
                  <a:gd name="T21" fmla="*/ 0 h 480"/>
                  <a:gd name="T22" fmla="*/ 0 w 347"/>
                  <a:gd name="T23" fmla="*/ 0 h 480"/>
                  <a:gd name="T24" fmla="*/ 0 w 347"/>
                  <a:gd name="T25" fmla="*/ 0 h 480"/>
                  <a:gd name="T26" fmla="*/ 0 w 347"/>
                  <a:gd name="T27" fmla="*/ 0 h 480"/>
                  <a:gd name="T28" fmla="*/ 0 w 347"/>
                  <a:gd name="T29" fmla="*/ 0 h 480"/>
                  <a:gd name="T30" fmla="*/ 0 w 347"/>
                  <a:gd name="T31" fmla="*/ 0 h 480"/>
                  <a:gd name="T32" fmla="*/ 0 w 347"/>
                  <a:gd name="T33" fmla="*/ 0 h 480"/>
                  <a:gd name="T34" fmla="*/ 0 w 347"/>
                  <a:gd name="T35" fmla="*/ 0 h 480"/>
                  <a:gd name="T36" fmla="*/ 0 w 347"/>
                  <a:gd name="T37" fmla="*/ 0 h 480"/>
                  <a:gd name="T38" fmla="*/ 0 w 347"/>
                  <a:gd name="T39" fmla="*/ 0 h 480"/>
                  <a:gd name="T40" fmla="*/ 0 w 347"/>
                  <a:gd name="T41" fmla="*/ 0 h 480"/>
                  <a:gd name="T42" fmla="*/ 0 w 347"/>
                  <a:gd name="T43" fmla="*/ 0 h 480"/>
                  <a:gd name="T44" fmla="*/ 0 w 347"/>
                  <a:gd name="T45" fmla="*/ 0 h 480"/>
                  <a:gd name="T46" fmla="*/ 0 w 347"/>
                  <a:gd name="T47" fmla="*/ 0 h 480"/>
                  <a:gd name="T48" fmla="*/ 0 w 347"/>
                  <a:gd name="T49" fmla="*/ 0 h 480"/>
                  <a:gd name="T50" fmla="*/ 0 w 347"/>
                  <a:gd name="T51" fmla="*/ 0 h 480"/>
                  <a:gd name="T52" fmla="*/ 0 w 347"/>
                  <a:gd name="T53" fmla="*/ 0 h 480"/>
                  <a:gd name="T54" fmla="*/ 0 w 347"/>
                  <a:gd name="T55" fmla="*/ 0 h 480"/>
                  <a:gd name="T56" fmla="*/ 0 w 347"/>
                  <a:gd name="T57" fmla="*/ 0 h 480"/>
                  <a:gd name="T58" fmla="*/ 0 w 347"/>
                  <a:gd name="T59" fmla="*/ 0 h 480"/>
                  <a:gd name="T60" fmla="*/ 0 w 347"/>
                  <a:gd name="T61" fmla="*/ 0 h 480"/>
                  <a:gd name="T62" fmla="*/ 0 w 347"/>
                  <a:gd name="T63" fmla="*/ 0 h 480"/>
                  <a:gd name="T64" fmla="*/ 0 w 347"/>
                  <a:gd name="T65" fmla="*/ 0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7"/>
                  <a:gd name="T100" fmla="*/ 0 h 480"/>
                  <a:gd name="T101" fmla="*/ 347 w 347"/>
                  <a:gd name="T102" fmla="*/ 480 h 4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7" h="480">
                    <a:moveTo>
                      <a:pt x="166" y="1"/>
                    </a:moveTo>
                    <a:lnTo>
                      <a:pt x="187" y="14"/>
                    </a:lnTo>
                    <a:lnTo>
                      <a:pt x="210" y="28"/>
                    </a:lnTo>
                    <a:lnTo>
                      <a:pt x="232" y="43"/>
                    </a:lnTo>
                    <a:lnTo>
                      <a:pt x="254" y="61"/>
                    </a:lnTo>
                    <a:lnTo>
                      <a:pt x="272" y="79"/>
                    </a:lnTo>
                    <a:lnTo>
                      <a:pt x="288" y="99"/>
                    </a:lnTo>
                    <a:lnTo>
                      <a:pt x="301" y="121"/>
                    </a:lnTo>
                    <a:lnTo>
                      <a:pt x="311" y="147"/>
                    </a:lnTo>
                    <a:lnTo>
                      <a:pt x="322" y="168"/>
                    </a:lnTo>
                    <a:lnTo>
                      <a:pt x="334" y="193"/>
                    </a:lnTo>
                    <a:lnTo>
                      <a:pt x="342" y="220"/>
                    </a:lnTo>
                    <a:lnTo>
                      <a:pt x="347" y="249"/>
                    </a:lnTo>
                    <a:lnTo>
                      <a:pt x="347" y="277"/>
                    </a:lnTo>
                    <a:lnTo>
                      <a:pt x="345" y="305"/>
                    </a:lnTo>
                    <a:lnTo>
                      <a:pt x="342" y="331"/>
                    </a:lnTo>
                    <a:lnTo>
                      <a:pt x="334" y="357"/>
                    </a:lnTo>
                    <a:lnTo>
                      <a:pt x="324" y="375"/>
                    </a:lnTo>
                    <a:lnTo>
                      <a:pt x="314" y="394"/>
                    </a:lnTo>
                    <a:lnTo>
                      <a:pt x="301" y="412"/>
                    </a:lnTo>
                    <a:lnTo>
                      <a:pt x="289" y="431"/>
                    </a:lnTo>
                    <a:lnTo>
                      <a:pt x="275" y="446"/>
                    </a:lnTo>
                    <a:lnTo>
                      <a:pt x="260" y="460"/>
                    </a:lnTo>
                    <a:lnTo>
                      <a:pt x="241" y="471"/>
                    </a:lnTo>
                    <a:lnTo>
                      <a:pt x="222" y="477"/>
                    </a:lnTo>
                    <a:lnTo>
                      <a:pt x="200" y="478"/>
                    </a:lnTo>
                    <a:lnTo>
                      <a:pt x="180" y="480"/>
                    </a:lnTo>
                    <a:lnTo>
                      <a:pt x="157" y="477"/>
                    </a:lnTo>
                    <a:lnTo>
                      <a:pt x="138" y="474"/>
                    </a:lnTo>
                    <a:lnTo>
                      <a:pt x="117" y="467"/>
                    </a:lnTo>
                    <a:lnTo>
                      <a:pt x="101" y="457"/>
                    </a:lnTo>
                    <a:lnTo>
                      <a:pt x="84" y="443"/>
                    </a:lnTo>
                    <a:lnTo>
                      <a:pt x="73" y="426"/>
                    </a:lnTo>
                    <a:lnTo>
                      <a:pt x="54" y="397"/>
                    </a:lnTo>
                    <a:lnTo>
                      <a:pt x="39" y="368"/>
                    </a:lnTo>
                    <a:lnTo>
                      <a:pt x="26" y="336"/>
                    </a:lnTo>
                    <a:lnTo>
                      <a:pt x="18" y="304"/>
                    </a:lnTo>
                    <a:lnTo>
                      <a:pt x="11" y="270"/>
                    </a:lnTo>
                    <a:lnTo>
                      <a:pt x="7" y="237"/>
                    </a:lnTo>
                    <a:lnTo>
                      <a:pt x="3" y="202"/>
                    </a:lnTo>
                    <a:lnTo>
                      <a:pt x="0" y="168"/>
                    </a:lnTo>
                    <a:lnTo>
                      <a:pt x="3" y="158"/>
                    </a:lnTo>
                    <a:lnTo>
                      <a:pt x="4" y="147"/>
                    </a:lnTo>
                    <a:lnTo>
                      <a:pt x="5" y="137"/>
                    </a:lnTo>
                    <a:lnTo>
                      <a:pt x="8" y="127"/>
                    </a:lnTo>
                    <a:lnTo>
                      <a:pt x="8" y="117"/>
                    </a:lnTo>
                    <a:lnTo>
                      <a:pt x="12" y="108"/>
                    </a:lnTo>
                    <a:lnTo>
                      <a:pt x="16" y="100"/>
                    </a:lnTo>
                    <a:lnTo>
                      <a:pt x="25" y="95"/>
                    </a:lnTo>
                    <a:lnTo>
                      <a:pt x="23" y="83"/>
                    </a:lnTo>
                    <a:lnTo>
                      <a:pt x="26" y="72"/>
                    </a:lnTo>
                    <a:lnTo>
                      <a:pt x="30" y="62"/>
                    </a:lnTo>
                    <a:lnTo>
                      <a:pt x="37" y="53"/>
                    </a:lnTo>
                    <a:lnTo>
                      <a:pt x="45" y="44"/>
                    </a:lnTo>
                    <a:lnTo>
                      <a:pt x="54" y="37"/>
                    </a:lnTo>
                    <a:lnTo>
                      <a:pt x="61" y="28"/>
                    </a:lnTo>
                    <a:lnTo>
                      <a:pt x="70" y="20"/>
                    </a:lnTo>
                    <a:lnTo>
                      <a:pt x="78" y="14"/>
                    </a:lnTo>
                    <a:lnTo>
                      <a:pt x="86" y="9"/>
                    </a:lnTo>
                    <a:lnTo>
                      <a:pt x="95" y="5"/>
                    </a:lnTo>
                    <a:lnTo>
                      <a:pt x="105" y="2"/>
                    </a:lnTo>
                    <a:lnTo>
                      <a:pt x="114" y="0"/>
                    </a:lnTo>
                    <a:lnTo>
                      <a:pt x="124" y="0"/>
                    </a:lnTo>
                    <a:lnTo>
                      <a:pt x="134" y="1"/>
                    </a:lnTo>
                    <a:lnTo>
                      <a:pt x="145" y="5"/>
                    </a:lnTo>
                    <a:lnTo>
                      <a:pt x="154" y="0"/>
                    </a:lnTo>
                    <a:lnTo>
                      <a:pt x="166" y="1"/>
                    </a:lnTo>
                    <a:close/>
                  </a:path>
                </a:pathLst>
              </a:custGeom>
              <a:solidFill>
                <a:srgbClr val="D1632C"/>
              </a:solidFill>
              <a:ln w="9525">
                <a:noFill/>
                <a:round/>
                <a:headEnd/>
                <a:tailEnd/>
              </a:ln>
            </p:spPr>
            <p:txBody>
              <a:bodyPr/>
              <a:lstStyle/>
              <a:p>
                <a:endParaRPr lang="en-US"/>
              </a:p>
            </p:txBody>
          </p:sp>
          <p:sp>
            <p:nvSpPr>
              <p:cNvPr id="36903" name="Freeform 1105"/>
              <p:cNvSpPr>
                <a:spLocks/>
              </p:cNvSpPr>
              <p:nvPr/>
            </p:nvSpPr>
            <p:spPr bwMode="auto">
              <a:xfrm>
                <a:off x="4781" y="2958"/>
                <a:ext cx="84" cy="115"/>
              </a:xfrm>
              <a:custGeom>
                <a:avLst/>
                <a:gdLst>
                  <a:gd name="T0" fmla="*/ 0 w 334"/>
                  <a:gd name="T1" fmla="*/ 0 h 461"/>
                  <a:gd name="T2" fmla="*/ 0 w 334"/>
                  <a:gd name="T3" fmla="*/ 0 h 461"/>
                  <a:gd name="T4" fmla="*/ 0 w 334"/>
                  <a:gd name="T5" fmla="*/ 0 h 461"/>
                  <a:gd name="T6" fmla="*/ 0 w 334"/>
                  <a:gd name="T7" fmla="*/ 0 h 461"/>
                  <a:gd name="T8" fmla="*/ 0 w 334"/>
                  <a:gd name="T9" fmla="*/ 0 h 461"/>
                  <a:gd name="T10" fmla="*/ 0 w 334"/>
                  <a:gd name="T11" fmla="*/ 0 h 461"/>
                  <a:gd name="T12" fmla="*/ 0 w 334"/>
                  <a:gd name="T13" fmla="*/ 0 h 461"/>
                  <a:gd name="T14" fmla="*/ 0 w 334"/>
                  <a:gd name="T15" fmla="*/ 0 h 461"/>
                  <a:gd name="T16" fmla="*/ 0 w 334"/>
                  <a:gd name="T17" fmla="*/ 0 h 461"/>
                  <a:gd name="T18" fmla="*/ 0 w 334"/>
                  <a:gd name="T19" fmla="*/ 0 h 461"/>
                  <a:gd name="T20" fmla="*/ 0 w 334"/>
                  <a:gd name="T21" fmla="*/ 0 h 461"/>
                  <a:gd name="T22" fmla="*/ 0 w 334"/>
                  <a:gd name="T23" fmla="*/ 0 h 461"/>
                  <a:gd name="T24" fmla="*/ 0 w 334"/>
                  <a:gd name="T25" fmla="*/ 0 h 461"/>
                  <a:gd name="T26" fmla="*/ 0 w 334"/>
                  <a:gd name="T27" fmla="*/ 0 h 461"/>
                  <a:gd name="T28" fmla="*/ 0 w 334"/>
                  <a:gd name="T29" fmla="*/ 0 h 461"/>
                  <a:gd name="T30" fmla="*/ 0 w 334"/>
                  <a:gd name="T31" fmla="*/ 0 h 461"/>
                  <a:gd name="T32" fmla="*/ 0 w 334"/>
                  <a:gd name="T33" fmla="*/ 0 h 461"/>
                  <a:gd name="T34" fmla="*/ 0 w 334"/>
                  <a:gd name="T35" fmla="*/ 0 h 461"/>
                  <a:gd name="T36" fmla="*/ 0 w 334"/>
                  <a:gd name="T37" fmla="*/ 0 h 461"/>
                  <a:gd name="T38" fmla="*/ 0 w 334"/>
                  <a:gd name="T39" fmla="*/ 0 h 461"/>
                  <a:gd name="T40" fmla="*/ 0 w 334"/>
                  <a:gd name="T41" fmla="*/ 0 h 461"/>
                  <a:gd name="T42" fmla="*/ 0 w 334"/>
                  <a:gd name="T43" fmla="*/ 0 h 461"/>
                  <a:gd name="T44" fmla="*/ 0 w 334"/>
                  <a:gd name="T45" fmla="*/ 0 h 461"/>
                  <a:gd name="T46" fmla="*/ 0 w 334"/>
                  <a:gd name="T47" fmla="*/ 0 h 461"/>
                  <a:gd name="T48" fmla="*/ 0 w 334"/>
                  <a:gd name="T49" fmla="*/ 0 h 461"/>
                  <a:gd name="T50" fmla="*/ 0 w 334"/>
                  <a:gd name="T51" fmla="*/ 0 h 461"/>
                  <a:gd name="T52" fmla="*/ 0 w 334"/>
                  <a:gd name="T53" fmla="*/ 0 h 461"/>
                  <a:gd name="T54" fmla="*/ 0 w 334"/>
                  <a:gd name="T55" fmla="*/ 0 h 461"/>
                  <a:gd name="T56" fmla="*/ 0 w 334"/>
                  <a:gd name="T57" fmla="*/ 0 h 461"/>
                  <a:gd name="T58" fmla="*/ 0 w 334"/>
                  <a:gd name="T59" fmla="*/ 0 h 461"/>
                  <a:gd name="T60" fmla="*/ 0 w 334"/>
                  <a:gd name="T61" fmla="*/ 0 h 461"/>
                  <a:gd name="T62" fmla="*/ 0 w 334"/>
                  <a:gd name="T63" fmla="*/ 0 h 461"/>
                  <a:gd name="T64" fmla="*/ 0 w 334"/>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4"/>
                  <a:gd name="T100" fmla="*/ 0 h 461"/>
                  <a:gd name="T101" fmla="*/ 334 w 334"/>
                  <a:gd name="T102" fmla="*/ 461 h 4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4" h="461">
                    <a:moveTo>
                      <a:pt x="161" y="1"/>
                    </a:moveTo>
                    <a:lnTo>
                      <a:pt x="180" y="13"/>
                    </a:lnTo>
                    <a:lnTo>
                      <a:pt x="201" y="27"/>
                    </a:lnTo>
                    <a:lnTo>
                      <a:pt x="223" y="42"/>
                    </a:lnTo>
                    <a:lnTo>
                      <a:pt x="243" y="59"/>
                    </a:lnTo>
                    <a:lnTo>
                      <a:pt x="261" y="75"/>
                    </a:lnTo>
                    <a:lnTo>
                      <a:pt x="278" y="96"/>
                    </a:lnTo>
                    <a:lnTo>
                      <a:pt x="289" y="117"/>
                    </a:lnTo>
                    <a:lnTo>
                      <a:pt x="300" y="143"/>
                    </a:lnTo>
                    <a:lnTo>
                      <a:pt x="311" y="163"/>
                    </a:lnTo>
                    <a:lnTo>
                      <a:pt x="321" y="187"/>
                    </a:lnTo>
                    <a:lnTo>
                      <a:pt x="328" y="213"/>
                    </a:lnTo>
                    <a:lnTo>
                      <a:pt x="333" y="239"/>
                    </a:lnTo>
                    <a:lnTo>
                      <a:pt x="334" y="266"/>
                    </a:lnTo>
                    <a:lnTo>
                      <a:pt x="333" y="294"/>
                    </a:lnTo>
                    <a:lnTo>
                      <a:pt x="329" y="320"/>
                    </a:lnTo>
                    <a:lnTo>
                      <a:pt x="321" y="345"/>
                    </a:lnTo>
                    <a:lnTo>
                      <a:pt x="311" y="360"/>
                    </a:lnTo>
                    <a:lnTo>
                      <a:pt x="301" y="379"/>
                    </a:lnTo>
                    <a:lnTo>
                      <a:pt x="289" y="396"/>
                    </a:lnTo>
                    <a:lnTo>
                      <a:pt x="278" y="414"/>
                    </a:lnTo>
                    <a:lnTo>
                      <a:pt x="264" y="428"/>
                    </a:lnTo>
                    <a:lnTo>
                      <a:pt x="250" y="442"/>
                    </a:lnTo>
                    <a:lnTo>
                      <a:pt x="232" y="452"/>
                    </a:lnTo>
                    <a:lnTo>
                      <a:pt x="214" y="458"/>
                    </a:lnTo>
                    <a:lnTo>
                      <a:pt x="193" y="459"/>
                    </a:lnTo>
                    <a:lnTo>
                      <a:pt x="173" y="461"/>
                    </a:lnTo>
                    <a:lnTo>
                      <a:pt x="152" y="459"/>
                    </a:lnTo>
                    <a:lnTo>
                      <a:pt x="133" y="456"/>
                    </a:lnTo>
                    <a:lnTo>
                      <a:pt x="114" y="448"/>
                    </a:lnTo>
                    <a:lnTo>
                      <a:pt x="97" y="439"/>
                    </a:lnTo>
                    <a:lnTo>
                      <a:pt x="82" y="426"/>
                    </a:lnTo>
                    <a:lnTo>
                      <a:pt x="72" y="410"/>
                    </a:lnTo>
                    <a:lnTo>
                      <a:pt x="53" y="382"/>
                    </a:lnTo>
                    <a:lnTo>
                      <a:pt x="37" y="354"/>
                    </a:lnTo>
                    <a:lnTo>
                      <a:pt x="26" y="323"/>
                    </a:lnTo>
                    <a:lnTo>
                      <a:pt x="18" y="293"/>
                    </a:lnTo>
                    <a:lnTo>
                      <a:pt x="11" y="260"/>
                    </a:lnTo>
                    <a:lnTo>
                      <a:pt x="7" y="228"/>
                    </a:lnTo>
                    <a:lnTo>
                      <a:pt x="3" y="195"/>
                    </a:lnTo>
                    <a:lnTo>
                      <a:pt x="0" y="162"/>
                    </a:lnTo>
                    <a:lnTo>
                      <a:pt x="3" y="152"/>
                    </a:lnTo>
                    <a:lnTo>
                      <a:pt x="4" y="143"/>
                    </a:lnTo>
                    <a:lnTo>
                      <a:pt x="5" y="132"/>
                    </a:lnTo>
                    <a:lnTo>
                      <a:pt x="8" y="124"/>
                    </a:lnTo>
                    <a:lnTo>
                      <a:pt x="8" y="113"/>
                    </a:lnTo>
                    <a:lnTo>
                      <a:pt x="12" y="106"/>
                    </a:lnTo>
                    <a:lnTo>
                      <a:pt x="16" y="98"/>
                    </a:lnTo>
                    <a:lnTo>
                      <a:pt x="25" y="93"/>
                    </a:lnTo>
                    <a:lnTo>
                      <a:pt x="23" y="82"/>
                    </a:lnTo>
                    <a:lnTo>
                      <a:pt x="26" y="71"/>
                    </a:lnTo>
                    <a:lnTo>
                      <a:pt x="30" y="61"/>
                    </a:lnTo>
                    <a:lnTo>
                      <a:pt x="37" y="52"/>
                    </a:lnTo>
                    <a:lnTo>
                      <a:pt x="44" y="43"/>
                    </a:lnTo>
                    <a:lnTo>
                      <a:pt x="51" y="36"/>
                    </a:lnTo>
                    <a:lnTo>
                      <a:pt x="59" y="28"/>
                    </a:lnTo>
                    <a:lnTo>
                      <a:pt x="68" y="21"/>
                    </a:lnTo>
                    <a:lnTo>
                      <a:pt x="75" y="14"/>
                    </a:lnTo>
                    <a:lnTo>
                      <a:pt x="83" y="9"/>
                    </a:lnTo>
                    <a:lnTo>
                      <a:pt x="92" y="5"/>
                    </a:lnTo>
                    <a:lnTo>
                      <a:pt x="102" y="3"/>
                    </a:lnTo>
                    <a:lnTo>
                      <a:pt x="110" y="0"/>
                    </a:lnTo>
                    <a:lnTo>
                      <a:pt x="120" y="0"/>
                    </a:lnTo>
                    <a:lnTo>
                      <a:pt x="130" y="1"/>
                    </a:lnTo>
                    <a:lnTo>
                      <a:pt x="140" y="5"/>
                    </a:lnTo>
                    <a:lnTo>
                      <a:pt x="149" y="0"/>
                    </a:lnTo>
                    <a:lnTo>
                      <a:pt x="161" y="1"/>
                    </a:lnTo>
                    <a:close/>
                  </a:path>
                </a:pathLst>
              </a:custGeom>
              <a:solidFill>
                <a:srgbClr val="D36A2E"/>
              </a:solidFill>
              <a:ln w="9525">
                <a:noFill/>
                <a:round/>
                <a:headEnd/>
                <a:tailEnd/>
              </a:ln>
            </p:spPr>
            <p:txBody>
              <a:bodyPr/>
              <a:lstStyle/>
              <a:p>
                <a:endParaRPr lang="en-US"/>
              </a:p>
            </p:txBody>
          </p:sp>
          <p:sp>
            <p:nvSpPr>
              <p:cNvPr id="36904" name="Freeform 1106"/>
              <p:cNvSpPr>
                <a:spLocks/>
              </p:cNvSpPr>
              <p:nvPr/>
            </p:nvSpPr>
            <p:spPr bwMode="auto">
              <a:xfrm>
                <a:off x="4782" y="2958"/>
                <a:ext cx="79" cy="111"/>
              </a:xfrm>
              <a:custGeom>
                <a:avLst/>
                <a:gdLst>
                  <a:gd name="T0" fmla="*/ 0 w 318"/>
                  <a:gd name="T1" fmla="*/ 0 h 443"/>
                  <a:gd name="T2" fmla="*/ 0 w 318"/>
                  <a:gd name="T3" fmla="*/ 0 h 443"/>
                  <a:gd name="T4" fmla="*/ 0 w 318"/>
                  <a:gd name="T5" fmla="*/ 0 h 443"/>
                  <a:gd name="T6" fmla="*/ 0 w 318"/>
                  <a:gd name="T7" fmla="*/ 0 h 443"/>
                  <a:gd name="T8" fmla="*/ 0 w 318"/>
                  <a:gd name="T9" fmla="*/ 0 h 443"/>
                  <a:gd name="T10" fmla="*/ 0 w 318"/>
                  <a:gd name="T11" fmla="*/ 0 h 443"/>
                  <a:gd name="T12" fmla="*/ 0 w 318"/>
                  <a:gd name="T13" fmla="*/ 0 h 443"/>
                  <a:gd name="T14" fmla="*/ 0 w 318"/>
                  <a:gd name="T15" fmla="*/ 0 h 443"/>
                  <a:gd name="T16" fmla="*/ 0 w 318"/>
                  <a:gd name="T17" fmla="*/ 0 h 443"/>
                  <a:gd name="T18" fmla="*/ 0 w 318"/>
                  <a:gd name="T19" fmla="*/ 0 h 443"/>
                  <a:gd name="T20" fmla="*/ 0 w 318"/>
                  <a:gd name="T21" fmla="*/ 0 h 443"/>
                  <a:gd name="T22" fmla="*/ 0 w 318"/>
                  <a:gd name="T23" fmla="*/ 0 h 443"/>
                  <a:gd name="T24" fmla="*/ 0 w 318"/>
                  <a:gd name="T25" fmla="*/ 0 h 443"/>
                  <a:gd name="T26" fmla="*/ 0 w 318"/>
                  <a:gd name="T27" fmla="*/ 0 h 443"/>
                  <a:gd name="T28" fmla="*/ 0 w 318"/>
                  <a:gd name="T29" fmla="*/ 0 h 443"/>
                  <a:gd name="T30" fmla="*/ 0 w 318"/>
                  <a:gd name="T31" fmla="*/ 0 h 443"/>
                  <a:gd name="T32" fmla="*/ 0 w 318"/>
                  <a:gd name="T33" fmla="*/ 0 h 443"/>
                  <a:gd name="T34" fmla="*/ 0 w 318"/>
                  <a:gd name="T35" fmla="*/ 0 h 443"/>
                  <a:gd name="T36" fmla="*/ 0 w 318"/>
                  <a:gd name="T37" fmla="*/ 0 h 443"/>
                  <a:gd name="T38" fmla="*/ 0 w 318"/>
                  <a:gd name="T39" fmla="*/ 0 h 443"/>
                  <a:gd name="T40" fmla="*/ 0 w 318"/>
                  <a:gd name="T41" fmla="*/ 0 h 443"/>
                  <a:gd name="T42" fmla="*/ 0 w 318"/>
                  <a:gd name="T43" fmla="*/ 0 h 443"/>
                  <a:gd name="T44" fmla="*/ 0 w 318"/>
                  <a:gd name="T45" fmla="*/ 0 h 443"/>
                  <a:gd name="T46" fmla="*/ 0 w 318"/>
                  <a:gd name="T47" fmla="*/ 0 h 443"/>
                  <a:gd name="T48" fmla="*/ 0 w 318"/>
                  <a:gd name="T49" fmla="*/ 0 h 443"/>
                  <a:gd name="T50" fmla="*/ 0 w 318"/>
                  <a:gd name="T51" fmla="*/ 0 h 443"/>
                  <a:gd name="T52" fmla="*/ 0 w 318"/>
                  <a:gd name="T53" fmla="*/ 0 h 443"/>
                  <a:gd name="T54" fmla="*/ 0 w 318"/>
                  <a:gd name="T55" fmla="*/ 0 h 443"/>
                  <a:gd name="T56" fmla="*/ 0 w 318"/>
                  <a:gd name="T57" fmla="*/ 0 h 443"/>
                  <a:gd name="T58" fmla="*/ 0 w 318"/>
                  <a:gd name="T59" fmla="*/ 0 h 443"/>
                  <a:gd name="T60" fmla="*/ 0 w 318"/>
                  <a:gd name="T61" fmla="*/ 0 h 443"/>
                  <a:gd name="T62" fmla="*/ 0 w 318"/>
                  <a:gd name="T63" fmla="*/ 0 h 443"/>
                  <a:gd name="T64" fmla="*/ 0 w 318"/>
                  <a:gd name="T65" fmla="*/ 0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8"/>
                  <a:gd name="T100" fmla="*/ 0 h 443"/>
                  <a:gd name="T101" fmla="*/ 318 w 318"/>
                  <a:gd name="T102" fmla="*/ 443 h 4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8" h="443">
                    <a:moveTo>
                      <a:pt x="152" y="3"/>
                    </a:moveTo>
                    <a:lnTo>
                      <a:pt x="171" y="14"/>
                    </a:lnTo>
                    <a:lnTo>
                      <a:pt x="193" y="27"/>
                    </a:lnTo>
                    <a:lnTo>
                      <a:pt x="212" y="41"/>
                    </a:lnTo>
                    <a:lnTo>
                      <a:pt x="233" y="56"/>
                    </a:lnTo>
                    <a:lnTo>
                      <a:pt x="249" y="73"/>
                    </a:lnTo>
                    <a:lnTo>
                      <a:pt x="264" y="92"/>
                    </a:lnTo>
                    <a:lnTo>
                      <a:pt x="276" y="114"/>
                    </a:lnTo>
                    <a:lnTo>
                      <a:pt x="286" y="138"/>
                    </a:lnTo>
                    <a:lnTo>
                      <a:pt x="298" y="157"/>
                    </a:lnTo>
                    <a:lnTo>
                      <a:pt x="306" y="180"/>
                    </a:lnTo>
                    <a:lnTo>
                      <a:pt x="313" y="204"/>
                    </a:lnTo>
                    <a:lnTo>
                      <a:pt x="318" y="231"/>
                    </a:lnTo>
                    <a:lnTo>
                      <a:pt x="318" y="256"/>
                    </a:lnTo>
                    <a:lnTo>
                      <a:pt x="318" y="283"/>
                    </a:lnTo>
                    <a:lnTo>
                      <a:pt x="313" y="307"/>
                    </a:lnTo>
                    <a:lnTo>
                      <a:pt x="306" y="331"/>
                    </a:lnTo>
                    <a:lnTo>
                      <a:pt x="296" y="347"/>
                    </a:lnTo>
                    <a:lnTo>
                      <a:pt x="286" y="364"/>
                    </a:lnTo>
                    <a:lnTo>
                      <a:pt x="276" y="381"/>
                    </a:lnTo>
                    <a:lnTo>
                      <a:pt x="266" y="397"/>
                    </a:lnTo>
                    <a:lnTo>
                      <a:pt x="252" y="411"/>
                    </a:lnTo>
                    <a:lnTo>
                      <a:pt x="238" y="424"/>
                    </a:lnTo>
                    <a:lnTo>
                      <a:pt x="221" y="434"/>
                    </a:lnTo>
                    <a:lnTo>
                      <a:pt x="203" y="441"/>
                    </a:lnTo>
                    <a:lnTo>
                      <a:pt x="183" y="442"/>
                    </a:lnTo>
                    <a:lnTo>
                      <a:pt x="164" y="443"/>
                    </a:lnTo>
                    <a:lnTo>
                      <a:pt x="145" y="441"/>
                    </a:lnTo>
                    <a:lnTo>
                      <a:pt x="126" y="438"/>
                    </a:lnTo>
                    <a:lnTo>
                      <a:pt x="107" y="430"/>
                    </a:lnTo>
                    <a:lnTo>
                      <a:pt x="91" y="422"/>
                    </a:lnTo>
                    <a:lnTo>
                      <a:pt x="77" y="409"/>
                    </a:lnTo>
                    <a:lnTo>
                      <a:pt x="67" y="394"/>
                    </a:lnTo>
                    <a:lnTo>
                      <a:pt x="48" y="367"/>
                    </a:lnTo>
                    <a:lnTo>
                      <a:pt x="34" y="341"/>
                    </a:lnTo>
                    <a:lnTo>
                      <a:pt x="23" y="311"/>
                    </a:lnTo>
                    <a:lnTo>
                      <a:pt x="16" y="282"/>
                    </a:lnTo>
                    <a:lnTo>
                      <a:pt x="10" y="250"/>
                    </a:lnTo>
                    <a:lnTo>
                      <a:pt x="6" y="218"/>
                    </a:lnTo>
                    <a:lnTo>
                      <a:pt x="2" y="186"/>
                    </a:lnTo>
                    <a:lnTo>
                      <a:pt x="0" y="156"/>
                    </a:lnTo>
                    <a:lnTo>
                      <a:pt x="2" y="145"/>
                    </a:lnTo>
                    <a:lnTo>
                      <a:pt x="3" y="137"/>
                    </a:lnTo>
                    <a:lnTo>
                      <a:pt x="5" y="128"/>
                    </a:lnTo>
                    <a:lnTo>
                      <a:pt x="6" y="119"/>
                    </a:lnTo>
                    <a:lnTo>
                      <a:pt x="6" y="109"/>
                    </a:lnTo>
                    <a:lnTo>
                      <a:pt x="10" y="101"/>
                    </a:lnTo>
                    <a:lnTo>
                      <a:pt x="14" y="93"/>
                    </a:lnTo>
                    <a:lnTo>
                      <a:pt x="21" y="90"/>
                    </a:lnTo>
                    <a:lnTo>
                      <a:pt x="20" y="78"/>
                    </a:lnTo>
                    <a:lnTo>
                      <a:pt x="24" y="68"/>
                    </a:lnTo>
                    <a:lnTo>
                      <a:pt x="26" y="59"/>
                    </a:lnTo>
                    <a:lnTo>
                      <a:pt x="34" y="51"/>
                    </a:lnTo>
                    <a:lnTo>
                      <a:pt x="40" y="42"/>
                    </a:lnTo>
                    <a:lnTo>
                      <a:pt x="48" y="35"/>
                    </a:lnTo>
                    <a:lnTo>
                      <a:pt x="56" y="27"/>
                    </a:lnTo>
                    <a:lnTo>
                      <a:pt x="63" y="21"/>
                    </a:lnTo>
                    <a:lnTo>
                      <a:pt x="70" y="14"/>
                    </a:lnTo>
                    <a:lnTo>
                      <a:pt x="77" y="9"/>
                    </a:lnTo>
                    <a:lnTo>
                      <a:pt x="86" y="6"/>
                    </a:lnTo>
                    <a:lnTo>
                      <a:pt x="96" y="3"/>
                    </a:lnTo>
                    <a:lnTo>
                      <a:pt x="104" y="0"/>
                    </a:lnTo>
                    <a:lnTo>
                      <a:pt x="114" y="0"/>
                    </a:lnTo>
                    <a:lnTo>
                      <a:pt x="123" y="2"/>
                    </a:lnTo>
                    <a:lnTo>
                      <a:pt x="133" y="6"/>
                    </a:lnTo>
                    <a:lnTo>
                      <a:pt x="141" y="2"/>
                    </a:lnTo>
                    <a:lnTo>
                      <a:pt x="152" y="3"/>
                    </a:lnTo>
                    <a:close/>
                  </a:path>
                </a:pathLst>
              </a:custGeom>
              <a:solidFill>
                <a:srgbClr val="D47130"/>
              </a:solidFill>
              <a:ln w="9525">
                <a:noFill/>
                <a:round/>
                <a:headEnd/>
                <a:tailEnd/>
              </a:ln>
            </p:spPr>
            <p:txBody>
              <a:bodyPr/>
              <a:lstStyle/>
              <a:p>
                <a:endParaRPr lang="en-US"/>
              </a:p>
            </p:txBody>
          </p:sp>
          <p:sp>
            <p:nvSpPr>
              <p:cNvPr id="36905" name="Freeform 1107"/>
              <p:cNvSpPr>
                <a:spLocks/>
              </p:cNvSpPr>
              <p:nvPr/>
            </p:nvSpPr>
            <p:spPr bwMode="auto">
              <a:xfrm>
                <a:off x="4782" y="2958"/>
                <a:ext cx="76" cy="106"/>
              </a:xfrm>
              <a:custGeom>
                <a:avLst/>
                <a:gdLst>
                  <a:gd name="T0" fmla="*/ 0 w 305"/>
                  <a:gd name="T1" fmla="*/ 0 h 423"/>
                  <a:gd name="T2" fmla="*/ 0 w 305"/>
                  <a:gd name="T3" fmla="*/ 0 h 423"/>
                  <a:gd name="T4" fmla="*/ 0 w 305"/>
                  <a:gd name="T5" fmla="*/ 0 h 423"/>
                  <a:gd name="T6" fmla="*/ 0 w 305"/>
                  <a:gd name="T7" fmla="*/ 0 h 423"/>
                  <a:gd name="T8" fmla="*/ 0 w 305"/>
                  <a:gd name="T9" fmla="*/ 0 h 423"/>
                  <a:gd name="T10" fmla="*/ 0 w 305"/>
                  <a:gd name="T11" fmla="*/ 0 h 423"/>
                  <a:gd name="T12" fmla="*/ 0 w 305"/>
                  <a:gd name="T13" fmla="*/ 0 h 423"/>
                  <a:gd name="T14" fmla="*/ 0 w 305"/>
                  <a:gd name="T15" fmla="*/ 0 h 423"/>
                  <a:gd name="T16" fmla="*/ 0 w 305"/>
                  <a:gd name="T17" fmla="*/ 0 h 423"/>
                  <a:gd name="T18" fmla="*/ 0 w 305"/>
                  <a:gd name="T19" fmla="*/ 0 h 423"/>
                  <a:gd name="T20" fmla="*/ 0 w 305"/>
                  <a:gd name="T21" fmla="*/ 0 h 423"/>
                  <a:gd name="T22" fmla="*/ 0 w 305"/>
                  <a:gd name="T23" fmla="*/ 0 h 423"/>
                  <a:gd name="T24" fmla="*/ 0 w 305"/>
                  <a:gd name="T25" fmla="*/ 0 h 423"/>
                  <a:gd name="T26" fmla="*/ 0 w 305"/>
                  <a:gd name="T27" fmla="*/ 0 h 423"/>
                  <a:gd name="T28" fmla="*/ 0 w 305"/>
                  <a:gd name="T29" fmla="*/ 0 h 423"/>
                  <a:gd name="T30" fmla="*/ 0 w 305"/>
                  <a:gd name="T31" fmla="*/ 0 h 423"/>
                  <a:gd name="T32" fmla="*/ 0 w 305"/>
                  <a:gd name="T33" fmla="*/ 0 h 423"/>
                  <a:gd name="T34" fmla="*/ 0 w 305"/>
                  <a:gd name="T35" fmla="*/ 0 h 423"/>
                  <a:gd name="T36" fmla="*/ 0 w 305"/>
                  <a:gd name="T37" fmla="*/ 0 h 423"/>
                  <a:gd name="T38" fmla="*/ 0 w 305"/>
                  <a:gd name="T39" fmla="*/ 0 h 423"/>
                  <a:gd name="T40" fmla="*/ 0 w 305"/>
                  <a:gd name="T41" fmla="*/ 0 h 423"/>
                  <a:gd name="T42" fmla="*/ 0 w 305"/>
                  <a:gd name="T43" fmla="*/ 0 h 423"/>
                  <a:gd name="T44" fmla="*/ 0 w 305"/>
                  <a:gd name="T45" fmla="*/ 0 h 423"/>
                  <a:gd name="T46" fmla="*/ 0 w 305"/>
                  <a:gd name="T47" fmla="*/ 0 h 423"/>
                  <a:gd name="T48" fmla="*/ 0 w 305"/>
                  <a:gd name="T49" fmla="*/ 0 h 423"/>
                  <a:gd name="T50" fmla="*/ 0 w 305"/>
                  <a:gd name="T51" fmla="*/ 0 h 423"/>
                  <a:gd name="T52" fmla="*/ 0 w 305"/>
                  <a:gd name="T53" fmla="*/ 0 h 423"/>
                  <a:gd name="T54" fmla="*/ 0 w 305"/>
                  <a:gd name="T55" fmla="*/ 0 h 423"/>
                  <a:gd name="T56" fmla="*/ 0 w 305"/>
                  <a:gd name="T57" fmla="*/ 0 h 423"/>
                  <a:gd name="T58" fmla="*/ 0 w 305"/>
                  <a:gd name="T59" fmla="*/ 0 h 423"/>
                  <a:gd name="T60" fmla="*/ 0 w 305"/>
                  <a:gd name="T61" fmla="*/ 0 h 423"/>
                  <a:gd name="T62" fmla="*/ 0 w 305"/>
                  <a:gd name="T63" fmla="*/ 0 h 423"/>
                  <a:gd name="T64" fmla="*/ 0 w 305"/>
                  <a:gd name="T65" fmla="*/ 0 h 4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5"/>
                  <a:gd name="T100" fmla="*/ 0 h 423"/>
                  <a:gd name="T101" fmla="*/ 305 w 305"/>
                  <a:gd name="T102" fmla="*/ 423 h 4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5" h="423">
                    <a:moveTo>
                      <a:pt x="146" y="2"/>
                    </a:moveTo>
                    <a:lnTo>
                      <a:pt x="165" y="14"/>
                    </a:lnTo>
                    <a:lnTo>
                      <a:pt x="184" y="26"/>
                    </a:lnTo>
                    <a:lnTo>
                      <a:pt x="203" y="39"/>
                    </a:lnTo>
                    <a:lnTo>
                      <a:pt x="224" y="54"/>
                    </a:lnTo>
                    <a:lnTo>
                      <a:pt x="239" y="70"/>
                    </a:lnTo>
                    <a:lnTo>
                      <a:pt x="254" y="89"/>
                    </a:lnTo>
                    <a:lnTo>
                      <a:pt x="266" y="108"/>
                    </a:lnTo>
                    <a:lnTo>
                      <a:pt x="275" y="132"/>
                    </a:lnTo>
                    <a:lnTo>
                      <a:pt x="285" y="150"/>
                    </a:lnTo>
                    <a:lnTo>
                      <a:pt x="294" y="171"/>
                    </a:lnTo>
                    <a:lnTo>
                      <a:pt x="300" y="194"/>
                    </a:lnTo>
                    <a:lnTo>
                      <a:pt x="305" y="220"/>
                    </a:lnTo>
                    <a:lnTo>
                      <a:pt x="305" y="244"/>
                    </a:lnTo>
                    <a:lnTo>
                      <a:pt x="305" y="269"/>
                    </a:lnTo>
                    <a:lnTo>
                      <a:pt x="300" y="294"/>
                    </a:lnTo>
                    <a:lnTo>
                      <a:pt x="294" y="317"/>
                    </a:lnTo>
                    <a:lnTo>
                      <a:pt x="284" y="332"/>
                    </a:lnTo>
                    <a:lnTo>
                      <a:pt x="275" y="348"/>
                    </a:lnTo>
                    <a:lnTo>
                      <a:pt x="264" y="364"/>
                    </a:lnTo>
                    <a:lnTo>
                      <a:pt x="254" y="380"/>
                    </a:lnTo>
                    <a:lnTo>
                      <a:pt x="241" y="394"/>
                    </a:lnTo>
                    <a:lnTo>
                      <a:pt x="229" y="406"/>
                    </a:lnTo>
                    <a:lnTo>
                      <a:pt x="212" y="414"/>
                    </a:lnTo>
                    <a:lnTo>
                      <a:pt x="196" y="421"/>
                    </a:lnTo>
                    <a:lnTo>
                      <a:pt x="177" y="422"/>
                    </a:lnTo>
                    <a:lnTo>
                      <a:pt x="157" y="423"/>
                    </a:lnTo>
                    <a:lnTo>
                      <a:pt x="138" y="421"/>
                    </a:lnTo>
                    <a:lnTo>
                      <a:pt x="122" y="418"/>
                    </a:lnTo>
                    <a:lnTo>
                      <a:pt x="103" y="411"/>
                    </a:lnTo>
                    <a:lnTo>
                      <a:pt x="89" y="403"/>
                    </a:lnTo>
                    <a:lnTo>
                      <a:pt x="75" y="392"/>
                    </a:lnTo>
                    <a:lnTo>
                      <a:pt x="65" y="376"/>
                    </a:lnTo>
                    <a:lnTo>
                      <a:pt x="47" y="351"/>
                    </a:lnTo>
                    <a:lnTo>
                      <a:pt x="34" y="325"/>
                    </a:lnTo>
                    <a:lnTo>
                      <a:pt x="23" y="297"/>
                    </a:lnTo>
                    <a:lnTo>
                      <a:pt x="16" y="269"/>
                    </a:lnTo>
                    <a:lnTo>
                      <a:pt x="10" y="239"/>
                    </a:lnTo>
                    <a:lnTo>
                      <a:pt x="6" y="208"/>
                    </a:lnTo>
                    <a:lnTo>
                      <a:pt x="2" y="178"/>
                    </a:lnTo>
                    <a:lnTo>
                      <a:pt x="0" y="149"/>
                    </a:lnTo>
                    <a:lnTo>
                      <a:pt x="2" y="140"/>
                    </a:lnTo>
                    <a:lnTo>
                      <a:pt x="3" y="131"/>
                    </a:lnTo>
                    <a:lnTo>
                      <a:pt x="5" y="122"/>
                    </a:lnTo>
                    <a:lnTo>
                      <a:pt x="6" y="113"/>
                    </a:lnTo>
                    <a:lnTo>
                      <a:pt x="7" y="104"/>
                    </a:lnTo>
                    <a:lnTo>
                      <a:pt x="10" y="96"/>
                    </a:lnTo>
                    <a:lnTo>
                      <a:pt x="14" y="89"/>
                    </a:lnTo>
                    <a:lnTo>
                      <a:pt x="21" y="85"/>
                    </a:lnTo>
                    <a:lnTo>
                      <a:pt x="20" y="74"/>
                    </a:lnTo>
                    <a:lnTo>
                      <a:pt x="24" y="65"/>
                    </a:lnTo>
                    <a:lnTo>
                      <a:pt x="26" y="56"/>
                    </a:lnTo>
                    <a:lnTo>
                      <a:pt x="34" y="48"/>
                    </a:lnTo>
                    <a:lnTo>
                      <a:pt x="39" y="40"/>
                    </a:lnTo>
                    <a:lnTo>
                      <a:pt x="47" y="33"/>
                    </a:lnTo>
                    <a:lnTo>
                      <a:pt x="54" y="25"/>
                    </a:lnTo>
                    <a:lnTo>
                      <a:pt x="62" y="19"/>
                    </a:lnTo>
                    <a:lnTo>
                      <a:pt x="68" y="12"/>
                    </a:lnTo>
                    <a:lnTo>
                      <a:pt x="76" y="9"/>
                    </a:lnTo>
                    <a:lnTo>
                      <a:pt x="84" y="5"/>
                    </a:lnTo>
                    <a:lnTo>
                      <a:pt x="93" y="2"/>
                    </a:lnTo>
                    <a:lnTo>
                      <a:pt x="100" y="0"/>
                    </a:lnTo>
                    <a:lnTo>
                      <a:pt x="109" y="0"/>
                    </a:lnTo>
                    <a:lnTo>
                      <a:pt x="118" y="1"/>
                    </a:lnTo>
                    <a:lnTo>
                      <a:pt x="128" y="5"/>
                    </a:lnTo>
                    <a:lnTo>
                      <a:pt x="136" y="1"/>
                    </a:lnTo>
                    <a:lnTo>
                      <a:pt x="146" y="2"/>
                    </a:lnTo>
                    <a:close/>
                  </a:path>
                </a:pathLst>
              </a:custGeom>
              <a:solidFill>
                <a:srgbClr val="D67731"/>
              </a:solidFill>
              <a:ln w="9525">
                <a:noFill/>
                <a:round/>
                <a:headEnd/>
                <a:tailEnd/>
              </a:ln>
            </p:spPr>
            <p:txBody>
              <a:bodyPr/>
              <a:lstStyle/>
              <a:p>
                <a:endParaRPr lang="en-US"/>
              </a:p>
            </p:txBody>
          </p:sp>
          <p:sp>
            <p:nvSpPr>
              <p:cNvPr id="36906" name="Freeform 1108"/>
              <p:cNvSpPr>
                <a:spLocks/>
              </p:cNvSpPr>
              <p:nvPr/>
            </p:nvSpPr>
            <p:spPr bwMode="auto">
              <a:xfrm>
                <a:off x="4782" y="2959"/>
                <a:ext cx="73" cy="101"/>
              </a:xfrm>
              <a:custGeom>
                <a:avLst/>
                <a:gdLst>
                  <a:gd name="T0" fmla="*/ 0 w 291"/>
                  <a:gd name="T1" fmla="*/ 0 h 406"/>
                  <a:gd name="T2" fmla="*/ 0 w 291"/>
                  <a:gd name="T3" fmla="*/ 0 h 406"/>
                  <a:gd name="T4" fmla="*/ 0 w 291"/>
                  <a:gd name="T5" fmla="*/ 0 h 406"/>
                  <a:gd name="T6" fmla="*/ 0 w 291"/>
                  <a:gd name="T7" fmla="*/ 0 h 406"/>
                  <a:gd name="T8" fmla="*/ 0 w 291"/>
                  <a:gd name="T9" fmla="*/ 0 h 406"/>
                  <a:gd name="T10" fmla="*/ 0 w 291"/>
                  <a:gd name="T11" fmla="*/ 0 h 406"/>
                  <a:gd name="T12" fmla="*/ 0 w 291"/>
                  <a:gd name="T13" fmla="*/ 0 h 406"/>
                  <a:gd name="T14" fmla="*/ 0 w 291"/>
                  <a:gd name="T15" fmla="*/ 0 h 406"/>
                  <a:gd name="T16" fmla="*/ 0 w 291"/>
                  <a:gd name="T17" fmla="*/ 0 h 406"/>
                  <a:gd name="T18" fmla="*/ 0 w 291"/>
                  <a:gd name="T19" fmla="*/ 0 h 406"/>
                  <a:gd name="T20" fmla="*/ 0 w 291"/>
                  <a:gd name="T21" fmla="*/ 0 h 406"/>
                  <a:gd name="T22" fmla="*/ 0 w 291"/>
                  <a:gd name="T23" fmla="*/ 0 h 406"/>
                  <a:gd name="T24" fmla="*/ 0 w 291"/>
                  <a:gd name="T25" fmla="*/ 0 h 406"/>
                  <a:gd name="T26" fmla="*/ 0 w 291"/>
                  <a:gd name="T27" fmla="*/ 0 h 406"/>
                  <a:gd name="T28" fmla="*/ 0 w 291"/>
                  <a:gd name="T29" fmla="*/ 0 h 406"/>
                  <a:gd name="T30" fmla="*/ 0 w 291"/>
                  <a:gd name="T31" fmla="*/ 0 h 406"/>
                  <a:gd name="T32" fmla="*/ 0 w 291"/>
                  <a:gd name="T33" fmla="*/ 0 h 406"/>
                  <a:gd name="T34" fmla="*/ 0 w 291"/>
                  <a:gd name="T35" fmla="*/ 0 h 406"/>
                  <a:gd name="T36" fmla="*/ 0 w 291"/>
                  <a:gd name="T37" fmla="*/ 0 h 406"/>
                  <a:gd name="T38" fmla="*/ 0 w 291"/>
                  <a:gd name="T39" fmla="*/ 0 h 406"/>
                  <a:gd name="T40" fmla="*/ 0 w 291"/>
                  <a:gd name="T41" fmla="*/ 0 h 406"/>
                  <a:gd name="T42" fmla="*/ 0 w 291"/>
                  <a:gd name="T43" fmla="*/ 0 h 406"/>
                  <a:gd name="T44" fmla="*/ 0 w 291"/>
                  <a:gd name="T45" fmla="*/ 0 h 406"/>
                  <a:gd name="T46" fmla="*/ 0 w 291"/>
                  <a:gd name="T47" fmla="*/ 0 h 406"/>
                  <a:gd name="T48" fmla="*/ 0 w 291"/>
                  <a:gd name="T49" fmla="*/ 0 h 406"/>
                  <a:gd name="T50" fmla="*/ 0 w 291"/>
                  <a:gd name="T51" fmla="*/ 0 h 406"/>
                  <a:gd name="T52" fmla="*/ 0 w 291"/>
                  <a:gd name="T53" fmla="*/ 0 h 406"/>
                  <a:gd name="T54" fmla="*/ 0 w 291"/>
                  <a:gd name="T55" fmla="*/ 0 h 406"/>
                  <a:gd name="T56" fmla="*/ 0 w 291"/>
                  <a:gd name="T57" fmla="*/ 0 h 406"/>
                  <a:gd name="T58" fmla="*/ 0 w 291"/>
                  <a:gd name="T59" fmla="*/ 0 h 406"/>
                  <a:gd name="T60" fmla="*/ 0 w 291"/>
                  <a:gd name="T61" fmla="*/ 0 h 406"/>
                  <a:gd name="T62" fmla="*/ 0 w 291"/>
                  <a:gd name="T63" fmla="*/ 0 h 406"/>
                  <a:gd name="T64" fmla="*/ 0 w 291"/>
                  <a:gd name="T65" fmla="*/ 0 h 4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1"/>
                  <a:gd name="T100" fmla="*/ 0 h 406"/>
                  <a:gd name="T101" fmla="*/ 291 w 291"/>
                  <a:gd name="T102" fmla="*/ 406 h 4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1" h="406">
                    <a:moveTo>
                      <a:pt x="139" y="3"/>
                    </a:moveTo>
                    <a:lnTo>
                      <a:pt x="156" y="13"/>
                    </a:lnTo>
                    <a:lnTo>
                      <a:pt x="176" y="25"/>
                    </a:lnTo>
                    <a:lnTo>
                      <a:pt x="193" y="37"/>
                    </a:lnTo>
                    <a:lnTo>
                      <a:pt x="212" y="52"/>
                    </a:lnTo>
                    <a:lnTo>
                      <a:pt x="228" y="67"/>
                    </a:lnTo>
                    <a:lnTo>
                      <a:pt x="242" y="85"/>
                    </a:lnTo>
                    <a:lnTo>
                      <a:pt x="253" y="103"/>
                    </a:lnTo>
                    <a:lnTo>
                      <a:pt x="261" y="126"/>
                    </a:lnTo>
                    <a:lnTo>
                      <a:pt x="271" y="144"/>
                    </a:lnTo>
                    <a:lnTo>
                      <a:pt x="280" y="164"/>
                    </a:lnTo>
                    <a:lnTo>
                      <a:pt x="286" y="187"/>
                    </a:lnTo>
                    <a:lnTo>
                      <a:pt x="291" y="211"/>
                    </a:lnTo>
                    <a:lnTo>
                      <a:pt x="291" y="234"/>
                    </a:lnTo>
                    <a:lnTo>
                      <a:pt x="291" y="258"/>
                    </a:lnTo>
                    <a:lnTo>
                      <a:pt x="286" y="280"/>
                    </a:lnTo>
                    <a:lnTo>
                      <a:pt x="281" y="303"/>
                    </a:lnTo>
                    <a:lnTo>
                      <a:pt x="272" y="317"/>
                    </a:lnTo>
                    <a:lnTo>
                      <a:pt x="263" y="333"/>
                    </a:lnTo>
                    <a:lnTo>
                      <a:pt x="253" y="349"/>
                    </a:lnTo>
                    <a:lnTo>
                      <a:pt x="243" y="364"/>
                    </a:lnTo>
                    <a:lnTo>
                      <a:pt x="230" y="377"/>
                    </a:lnTo>
                    <a:lnTo>
                      <a:pt x="219" y="388"/>
                    </a:lnTo>
                    <a:lnTo>
                      <a:pt x="202" y="397"/>
                    </a:lnTo>
                    <a:lnTo>
                      <a:pt x="187" y="403"/>
                    </a:lnTo>
                    <a:lnTo>
                      <a:pt x="169" y="405"/>
                    </a:lnTo>
                    <a:lnTo>
                      <a:pt x="151" y="406"/>
                    </a:lnTo>
                    <a:lnTo>
                      <a:pt x="132" y="403"/>
                    </a:lnTo>
                    <a:lnTo>
                      <a:pt x="116" y="401"/>
                    </a:lnTo>
                    <a:lnTo>
                      <a:pt x="98" y="393"/>
                    </a:lnTo>
                    <a:lnTo>
                      <a:pt x="84" y="386"/>
                    </a:lnTo>
                    <a:lnTo>
                      <a:pt x="71" y="374"/>
                    </a:lnTo>
                    <a:lnTo>
                      <a:pt x="61" y="360"/>
                    </a:lnTo>
                    <a:lnTo>
                      <a:pt x="44" y="336"/>
                    </a:lnTo>
                    <a:lnTo>
                      <a:pt x="32" y="312"/>
                    </a:lnTo>
                    <a:lnTo>
                      <a:pt x="22" y="285"/>
                    </a:lnTo>
                    <a:lnTo>
                      <a:pt x="15" y="258"/>
                    </a:lnTo>
                    <a:lnTo>
                      <a:pt x="9" y="229"/>
                    </a:lnTo>
                    <a:lnTo>
                      <a:pt x="5" y="200"/>
                    </a:lnTo>
                    <a:lnTo>
                      <a:pt x="1" y="170"/>
                    </a:lnTo>
                    <a:lnTo>
                      <a:pt x="0" y="142"/>
                    </a:lnTo>
                    <a:lnTo>
                      <a:pt x="2" y="134"/>
                    </a:lnTo>
                    <a:lnTo>
                      <a:pt x="4" y="126"/>
                    </a:lnTo>
                    <a:lnTo>
                      <a:pt x="5" y="117"/>
                    </a:lnTo>
                    <a:lnTo>
                      <a:pt x="6" y="109"/>
                    </a:lnTo>
                    <a:lnTo>
                      <a:pt x="6" y="101"/>
                    </a:lnTo>
                    <a:lnTo>
                      <a:pt x="9" y="93"/>
                    </a:lnTo>
                    <a:lnTo>
                      <a:pt x="13" y="87"/>
                    </a:lnTo>
                    <a:lnTo>
                      <a:pt x="20" y="83"/>
                    </a:lnTo>
                    <a:lnTo>
                      <a:pt x="19" y="71"/>
                    </a:lnTo>
                    <a:lnTo>
                      <a:pt x="22" y="62"/>
                    </a:lnTo>
                    <a:lnTo>
                      <a:pt x="24" y="55"/>
                    </a:lnTo>
                    <a:lnTo>
                      <a:pt x="32" y="47"/>
                    </a:lnTo>
                    <a:lnTo>
                      <a:pt x="37" y="39"/>
                    </a:lnTo>
                    <a:lnTo>
                      <a:pt x="44" y="32"/>
                    </a:lnTo>
                    <a:lnTo>
                      <a:pt x="51" y="25"/>
                    </a:lnTo>
                    <a:lnTo>
                      <a:pt x="58" y="19"/>
                    </a:lnTo>
                    <a:lnTo>
                      <a:pt x="65" y="13"/>
                    </a:lnTo>
                    <a:lnTo>
                      <a:pt x="72" y="9"/>
                    </a:lnTo>
                    <a:lnTo>
                      <a:pt x="80" y="5"/>
                    </a:lnTo>
                    <a:lnTo>
                      <a:pt x="88" y="3"/>
                    </a:lnTo>
                    <a:lnTo>
                      <a:pt x="95" y="0"/>
                    </a:lnTo>
                    <a:lnTo>
                      <a:pt x="104" y="0"/>
                    </a:lnTo>
                    <a:lnTo>
                      <a:pt x="113" y="1"/>
                    </a:lnTo>
                    <a:lnTo>
                      <a:pt x="122" y="5"/>
                    </a:lnTo>
                    <a:lnTo>
                      <a:pt x="130" y="1"/>
                    </a:lnTo>
                    <a:lnTo>
                      <a:pt x="139" y="3"/>
                    </a:lnTo>
                    <a:close/>
                  </a:path>
                </a:pathLst>
              </a:custGeom>
              <a:solidFill>
                <a:srgbClr val="D77E33"/>
              </a:solidFill>
              <a:ln w="9525">
                <a:noFill/>
                <a:round/>
                <a:headEnd/>
                <a:tailEnd/>
              </a:ln>
            </p:spPr>
            <p:txBody>
              <a:bodyPr/>
              <a:lstStyle/>
              <a:p>
                <a:endParaRPr lang="en-US"/>
              </a:p>
            </p:txBody>
          </p:sp>
          <p:sp>
            <p:nvSpPr>
              <p:cNvPr id="36907" name="Freeform 1109"/>
              <p:cNvSpPr>
                <a:spLocks/>
              </p:cNvSpPr>
              <p:nvPr/>
            </p:nvSpPr>
            <p:spPr bwMode="auto">
              <a:xfrm>
                <a:off x="4782" y="2959"/>
                <a:ext cx="69" cy="97"/>
              </a:xfrm>
              <a:custGeom>
                <a:avLst/>
                <a:gdLst>
                  <a:gd name="T0" fmla="*/ 0 w 277"/>
                  <a:gd name="T1" fmla="*/ 0 h 385"/>
                  <a:gd name="T2" fmla="*/ 0 w 277"/>
                  <a:gd name="T3" fmla="*/ 0 h 385"/>
                  <a:gd name="T4" fmla="*/ 0 w 277"/>
                  <a:gd name="T5" fmla="*/ 0 h 385"/>
                  <a:gd name="T6" fmla="*/ 0 w 277"/>
                  <a:gd name="T7" fmla="*/ 0 h 385"/>
                  <a:gd name="T8" fmla="*/ 0 w 277"/>
                  <a:gd name="T9" fmla="*/ 0 h 385"/>
                  <a:gd name="T10" fmla="*/ 0 w 277"/>
                  <a:gd name="T11" fmla="*/ 0 h 385"/>
                  <a:gd name="T12" fmla="*/ 0 w 277"/>
                  <a:gd name="T13" fmla="*/ 0 h 385"/>
                  <a:gd name="T14" fmla="*/ 0 w 277"/>
                  <a:gd name="T15" fmla="*/ 0 h 385"/>
                  <a:gd name="T16" fmla="*/ 0 w 277"/>
                  <a:gd name="T17" fmla="*/ 0 h 385"/>
                  <a:gd name="T18" fmla="*/ 0 w 277"/>
                  <a:gd name="T19" fmla="*/ 0 h 385"/>
                  <a:gd name="T20" fmla="*/ 0 w 277"/>
                  <a:gd name="T21" fmla="*/ 0 h 385"/>
                  <a:gd name="T22" fmla="*/ 0 w 277"/>
                  <a:gd name="T23" fmla="*/ 0 h 385"/>
                  <a:gd name="T24" fmla="*/ 0 w 277"/>
                  <a:gd name="T25" fmla="*/ 0 h 385"/>
                  <a:gd name="T26" fmla="*/ 0 w 277"/>
                  <a:gd name="T27" fmla="*/ 0 h 385"/>
                  <a:gd name="T28" fmla="*/ 0 w 277"/>
                  <a:gd name="T29" fmla="*/ 0 h 385"/>
                  <a:gd name="T30" fmla="*/ 0 w 277"/>
                  <a:gd name="T31" fmla="*/ 0 h 385"/>
                  <a:gd name="T32" fmla="*/ 0 w 277"/>
                  <a:gd name="T33" fmla="*/ 0 h 385"/>
                  <a:gd name="T34" fmla="*/ 0 w 277"/>
                  <a:gd name="T35" fmla="*/ 0 h 385"/>
                  <a:gd name="T36" fmla="*/ 0 w 277"/>
                  <a:gd name="T37" fmla="*/ 0 h 385"/>
                  <a:gd name="T38" fmla="*/ 0 w 277"/>
                  <a:gd name="T39" fmla="*/ 0 h 385"/>
                  <a:gd name="T40" fmla="*/ 0 w 277"/>
                  <a:gd name="T41" fmla="*/ 0 h 385"/>
                  <a:gd name="T42" fmla="*/ 0 w 277"/>
                  <a:gd name="T43" fmla="*/ 0 h 385"/>
                  <a:gd name="T44" fmla="*/ 0 w 277"/>
                  <a:gd name="T45" fmla="*/ 0 h 385"/>
                  <a:gd name="T46" fmla="*/ 0 w 277"/>
                  <a:gd name="T47" fmla="*/ 0 h 385"/>
                  <a:gd name="T48" fmla="*/ 0 w 277"/>
                  <a:gd name="T49" fmla="*/ 0 h 385"/>
                  <a:gd name="T50" fmla="*/ 0 w 277"/>
                  <a:gd name="T51" fmla="*/ 0 h 385"/>
                  <a:gd name="T52" fmla="*/ 0 w 277"/>
                  <a:gd name="T53" fmla="*/ 0 h 385"/>
                  <a:gd name="T54" fmla="*/ 0 w 277"/>
                  <a:gd name="T55" fmla="*/ 0 h 385"/>
                  <a:gd name="T56" fmla="*/ 0 w 277"/>
                  <a:gd name="T57" fmla="*/ 0 h 385"/>
                  <a:gd name="T58" fmla="*/ 0 w 277"/>
                  <a:gd name="T59" fmla="*/ 0 h 385"/>
                  <a:gd name="T60" fmla="*/ 0 w 277"/>
                  <a:gd name="T61" fmla="*/ 0 h 385"/>
                  <a:gd name="T62" fmla="*/ 0 w 277"/>
                  <a:gd name="T63" fmla="*/ 0 h 385"/>
                  <a:gd name="T64" fmla="*/ 0 w 277"/>
                  <a:gd name="T65" fmla="*/ 0 h 3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7"/>
                  <a:gd name="T100" fmla="*/ 0 h 385"/>
                  <a:gd name="T101" fmla="*/ 277 w 277"/>
                  <a:gd name="T102" fmla="*/ 385 h 3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7" h="385">
                    <a:moveTo>
                      <a:pt x="134" y="1"/>
                    </a:moveTo>
                    <a:lnTo>
                      <a:pt x="150" y="11"/>
                    </a:lnTo>
                    <a:lnTo>
                      <a:pt x="168" y="22"/>
                    </a:lnTo>
                    <a:lnTo>
                      <a:pt x="186" y="34"/>
                    </a:lnTo>
                    <a:lnTo>
                      <a:pt x="202" y="48"/>
                    </a:lnTo>
                    <a:lnTo>
                      <a:pt x="216" y="62"/>
                    </a:lnTo>
                    <a:lnTo>
                      <a:pt x="230" y="80"/>
                    </a:lnTo>
                    <a:lnTo>
                      <a:pt x="242" y="98"/>
                    </a:lnTo>
                    <a:lnTo>
                      <a:pt x="249" y="119"/>
                    </a:lnTo>
                    <a:lnTo>
                      <a:pt x="260" y="136"/>
                    </a:lnTo>
                    <a:lnTo>
                      <a:pt x="267" y="156"/>
                    </a:lnTo>
                    <a:lnTo>
                      <a:pt x="274" y="178"/>
                    </a:lnTo>
                    <a:lnTo>
                      <a:pt x="277" y="201"/>
                    </a:lnTo>
                    <a:lnTo>
                      <a:pt x="277" y="222"/>
                    </a:lnTo>
                    <a:lnTo>
                      <a:pt x="277" y="245"/>
                    </a:lnTo>
                    <a:lnTo>
                      <a:pt x="274" y="267"/>
                    </a:lnTo>
                    <a:lnTo>
                      <a:pt x="269" y="287"/>
                    </a:lnTo>
                    <a:lnTo>
                      <a:pt x="260" y="301"/>
                    </a:lnTo>
                    <a:lnTo>
                      <a:pt x="251" y="316"/>
                    </a:lnTo>
                    <a:lnTo>
                      <a:pt x="240" y="330"/>
                    </a:lnTo>
                    <a:lnTo>
                      <a:pt x="232" y="346"/>
                    </a:lnTo>
                    <a:lnTo>
                      <a:pt x="219" y="357"/>
                    </a:lnTo>
                    <a:lnTo>
                      <a:pt x="207" y="369"/>
                    </a:lnTo>
                    <a:lnTo>
                      <a:pt x="193" y="376"/>
                    </a:lnTo>
                    <a:lnTo>
                      <a:pt x="178" y="383"/>
                    </a:lnTo>
                    <a:lnTo>
                      <a:pt x="160" y="384"/>
                    </a:lnTo>
                    <a:lnTo>
                      <a:pt x="144" y="385"/>
                    </a:lnTo>
                    <a:lnTo>
                      <a:pt x="126" y="383"/>
                    </a:lnTo>
                    <a:lnTo>
                      <a:pt x="111" y="380"/>
                    </a:lnTo>
                    <a:lnTo>
                      <a:pt x="94" y="374"/>
                    </a:lnTo>
                    <a:lnTo>
                      <a:pt x="80" y="366"/>
                    </a:lnTo>
                    <a:lnTo>
                      <a:pt x="67" y="355"/>
                    </a:lnTo>
                    <a:lnTo>
                      <a:pt x="58" y="342"/>
                    </a:lnTo>
                    <a:lnTo>
                      <a:pt x="42" y="319"/>
                    </a:lnTo>
                    <a:lnTo>
                      <a:pt x="30" y="296"/>
                    </a:lnTo>
                    <a:lnTo>
                      <a:pt x="22" y="271"/>
                    </a:lnTo>
                    <a:lnTo>
                      <a:pt x="15" y="245"/>
                    </a:lnTo>
                    <a:lnTo>
                      <a:pt x="9" y="217"/>
                    </a:lnTo>
                    <a:lnTo>
                      <a:pt x="5" y="189"/>
                    </a:lnTo>
                    <a:lnTo>
                      <a:pt x="1" y="161"/>
                    </a:lnTo>
                    <a:lnTo>
                      <a:pt x="0" y="134"/>
                    </a:lnTo>
                    <a:lnTo>
                      <a:pt x="2" y="127"/>
                    </a:lnTo>
                    <a:lnTo>
                      <a:pt x="4" y="119"/>
                    </a:lnTo>
                    <a:lnTo>
                      <a:pt x="5" y="110"/>
                    </a:lnTo>
                    <a:lnTo>
                      <a:pt x="6" y="103"/>
                    </a:lnTo>
                    <a:lnTo>
                      <a:pt x="6" y="95"/>
                    </a:lnTo>
                    <a:lnTo>
                      <a:pt x="9" y="87"/>
                    </a:lnTo>
                    <a:lnTo>
                      <a:pt x="13" y="81"/>
                    </a:lnTo>
                    <a:lnTo>
                      <a:pt x="20" y="77"/>
                    </a:lnTo>
                    <a:lnTo>
                      <a:pt x="19" y="67"/>
                    </a:lnTo>
                    <a:lnTo>
                      <a:pt x="22" y="58"/>
                    </a:lnTo>
                    <a:lnTo>
                      <a:pt x="24" y="50"/>
                    </a:lnTo>
                    <a:lnTo>
                      <a:pt x="30" y="44"/>
                    </a:lnTo>
                    <a:lnTo>
                      <a:pt x="36" y="36"/>
                    </a:lnTo>
                    <a:lnTo>
                      <a:pt x="43" y="30"/>
                    </a:lnTo>
                    <a:lnTo>
                      <a:pt x="50" y="22"/>
                    </a:lnTo>
                    <a:lnTo>
                      <a:pt x="56" y="17"/>
                    </a:lnTo>
                    <a:lnTo>
                      <a:pt x="61" y="12"/>
                    </a:lnTo>
                    <a:lnTo>
                      <a:pt x="69" y="7"/>
                    </a:lnTo>
                    <a:lnTo>
                      <a:pt x="76" y="3"/>
                    </a:lnTo>
                    <a:lnTo>
                      <a:pt x="84" y="2"/>
                    </a:lnTo>
                    <a:lnTo>
                      <a:pt x="92" y="0"/>
                    </a:lnTo>
                    <a:lnTo>
                      <a:pt x="99" y="0"/>
                    </a:lnTo>
                    <a:lnTo>
                      <a:pt x="108" y="1"/>
                    </a:lnTo>
                    <a:lnTo>
                      <a:pt x="117" y="5"/>
                    </a:lnTo>
                    <a:lnTo>
                      <a:pt x="123" y="0"/>
                    </a:lnTo>
                    <a:lnTo>
                      <a:pt x="134" y="1"/>
                    </a:lnTo>
                    <a:close/>
                  </a:path>
                </a:pathLst>
              </a:custGeom>
              <a:solidFill>
                <a:srgbClr val="D98534"/>
              </a:solidFill>
              <a:ln w="9525">
                <a:noFill/>
                <a:round/>
                <a:headEnd/>
                <a:tailEnd/>
              </a:ln>
            </p:spPr>
            <p:txBody>
              <a:bodyPr/>
              <a:lstStyle/>
              <a:p>
                <a:endParaRPr lang="en-US"/>
              </a:p>
            </p:txBody>
          </p:sp>
          <p:sp>
            <p:nvSpPr>
              <p:cNvPr id="36908" name="Freeform 1110"/>
              <p:cNvSpPr>
                <a:spLocks/>
              </p:cNvSpPr>
              <p:nvPr/>
            </p:nvSpPr>
            <p:spPr bwMode="auto">
              <a:xfrm>
                <a:off x="4782" y="2960"/>
                <a:ext cx="66" cy="91"/>
              </a:xfrm>
              <a:custGeom>
                <a:avLst/>
                <a:gdLst>
                  <a:gd name="T0" fmla="*/ 0 w 264"/>
                  <a:gd name="T1" fmla="*/ 0 h 365"/>
                  <a:gd name="T2" fmla="*/ 0 w 264"/>
                  <a:gd name="T3" fmla="*/ 0 h 365"/>
                  <a:gd name="T4" fmla="*/ 0 w 264"/>
                  <a:gd name="T5" fmla="*/ 0 h 365"/>
                  <a:gd name="T6" fmla="*/ 0 w 264"/>
                  <a:gd name="T7" fmla="*/ 0 h 365"/>
                  <a:gd name="T8" fmla="*/ 0 w 264"/>
                  <a:gd name="T9" fmla="*/ 0 h 365"/>
                  <a:gd name="T10" fmla="*/ 0 w 264"/>
                  <a:gd name="T11" fmla="*/ 0 h 365"/>
                  <a:gd name="T12" fmla="*/ 0 w 264"/>
                  <a:gd name="T13" fmla="*/ 0 h 365"/>
                  <a:gd name="T14" fmla="*/ 0 w 264"/>
                  <a:gd name="T15" fmla="*/ 0 h 365"/>
                  <a:gd name="T16" fmla="*/ 0 w 264"/>
                  <a:gd name="T17" fmla="*/ 0 h 365"/>
                  <a:gd name="T18" fmla="*/ 0 w 264"/>
                  <a:gd name="T19" fmla="*/ 0 h 365"/>
                  <a:gd name="T20" fmla="*/ 0 w 264"/>
                  <a:gd name="T21" fmla="*/ 0 h 365"/>
                  <a:gd name="T22" fmla="*/ 0 w 264"/>
                  <a:gd name="T23" fmla="*/ 0 h 365"/>
                  <a:gd name="T24" fmla="*/ 0 w 264"/>
                  <a:gd name="T25" fmla="*/ 0 h 365"/>
                  <a:gd name="T26" fmla="*/ 0 w 264"/>
                  <a:gd name="T27" fmla="*/ 0 h 365"/>
                  <a:gd name="T28" fmla="*/ 0 w 264"/>
                  <a:gd name="T29" fmla="*/ 0 h 365"/>
                  <a:gd name="T30" fmla="*/ 0 w 264"/>
                  <a:gd name="T31" fmla="*/ 0 h 365"/>
                  <a:gd name="T32" fmla="*/ 0 w 264"/>
                  <a:gd name="T33" fmla="*/ 0 h 365"/>
                  <a:gd name="T34" fmla="*/ 0 w 264"/>
                  <a:gd name="T35" fmla="*/ 0 h 365"/>
                  <a:gd name="T36" fmla="*/ 0 w 264"/>
                  <a:gd name="T37" fmla="*/ 0 h 365"/>
                  <a:gd name="T38" fmla="*/ 0 w 264"/>
                  <a:gd name="T39" fmla="*/ 0 h 365"/>
                  <a:gd name="T40" fmla="*/ 0 w 264"/>
                  <a:gd name="T41" fmla="*/ 0 h 365"/>
                  <a:gd name="T42" fmla="*/ 0 w 264"/>
                  <a:gd name="T43" fmla="*/ 0 h 365"/>
                  <a:gd name="T44" fmla="*/ 0 w 264"/>
                  <a:gd name="T45" fmla="*/ 0 h 365"/>
                  <a:gd name="T46" fmla="*/ 0 w 264"/>
                  <a:gd name="T47" fmla="*/ 0 h 365"/>
                  <a:gd name="T48" fmla="*/ 0 w 264"/>
                  <a:gd name="T49" fmla="*/ 0 h 365"/>
                  <a:gd name="T50" fmla="*/ 0 w 264"/>
                  <a:gd name="T51" fmla="*/ 0 h 365"/>
                  <a:gd name="T52" fmla="*/ 0 w 264"/>
                  <a:gd name="T53" fmla="*/ 0 h 365"/>
                  <a:gd name="T54" fmla="*/ 0 w 264"/>
                  <a:gd name="T55" fmla="*/ 0 h 365"/>
                  <a:gd name="T56" fmla="*/ 0 w 264"/>
                  <a:gd name="T57" fmla="*/ 0 h 365"/>
                  <a:gd name="T58" fmla="*/ 0 w 264"/>
                  <a:gd name="T59" fmla="*/ 0 h 365"/>
                  <a:gd name="T60" fmla="*/ 0 w 264"/>
                  <a:gd name="T61" fmla="*/ 0 h 365"/>
                  <a:gd name="T62" fmla="*/ 0 w 264"/>
                  <a:gd name="T63" fmla="*/ 0 h 365"/>
                  <a:gd name="T64" fmla="*/ 0 w 264"/>
                  <a:gd name="T65" fmla="*/ 0 h 3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365"/>
                  <a:gd name="T101" fmla="*/ 264 w 264"/>
                  <a:gd name="T102" fmla="*/ 365 h 3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365">
                    <a:moveTo>
                      <a:pt x="126" y="1"/>
                    </a:moveTo>
                    <a:lnTo>
                      <a:pt x="141" y="10"/>
                    </a:lnTo>
                    <a:lnTo>
                      <a:pt x="159" y="22"/>
                    </a:lnTo>
                    <a:lnTo>
                      <a:pt x="176" y="32"/>
                    </a:lnTo>
                    <a:lnTo>
                      <a:pt x="192" y="46"/>
                    </a:lnTo>
                    <a:lnTo>
                      <a:pt x="206" y="59"/>
                    </a:lnTo>
                    <a:lnTo>
                      <a:pt x="220" y="75"/>
                    </a:lnTo>
                    <a:lnTo>
                      <a:pt x="229" y="93"/>
                    </a:lnTo>
                    <a:lnTo>
                      <a:pt x="237" y="113"/>
                    </a:lnTo>
                    <a:lnTo>
                      <a:pt x="246" y="129"/>
                    </a:lnTo>
                    <a:lnTo>
                      <a:pt x="254" y="148"/>
                    </a:lnTo>
                    <a:lnTo>
                      <a:pt x="259" y="168"/>
                    </a:lnTo>
                    <a:lnTo>
                      <a:pt x="264" y="190"/>
                    </a:lnTo>
                    <a:lnTo>
                      <a:pt x="264" y="211"/>
                    </a:lnTo>
                    <a:lnTo>
                      <a:pt x="262" y="233"/>
                    </a:lnTo>
                    <a:lnTo>
                      <a:pt x="259" y="252"/>
                    </a:lnTo>
                    <a:lnTo>
                      <a:pt x="255" y="272"/>
                    </a:lnTo>
                    <a:lnTo>
                      <a:pt x="246" y="285"/>
                    </a:lnTo>
                    <a:lnTo>
                      <a:pt x="238" y="300"/>
                    </a:lnTo>
                    <a:lnTo>
                      <a:pt x="229" y="314"/>
                    </a:lnTo>
                    <a:lnTo>
                      <a:pt x="220" y="328"/>
                    </a:lnTo>
                    <a:lnTo>
                      <a:pt x="209" y="339"/>
                    </a:lnTo>
                    <a:lnTo>
                      <a:pt x="197" y="350"/>
                    </a:lnTo>
                    <a:lnTo>
                      <a:pt x="183" y="358"/>
                    </a:lnTo>
                    <a:lnTo>
                      <a:pt x="169" y="364"/>
                    </a:lnTo>
                    <a:lnTo>
                      <a:pt x="152" y="364"/>
                    </a:lnTo>
                    <a:lnTo>
                      <a:pt x="136" y="365"/>
                    </a:lnTo>
                    <a:lnTo>
                      <a:pt x="120" y="364"/>
                    </a:lnTo>
                    <a:lnTo>
                      <a:pt x="105" y="361"/>
                    </a:lnTo>
                    <a:lnTo>
                      <a:pt x="89" y="355"/>
                    </a:lnTo>
                    <a:lnTo>
                      <a:pt x="77" y="349"/>
                    </a:lnTo>
                    <a:lnTo>
                      <a:pt x="64" y="337"/>
                    </a:lnTo>
                    <a:lnTo>
                      <a:pt x="56" y="325"/>
                    </a:lnTo>
                    <a:lnTo>
                      <a:pt x="41" y="303"/>
                    </a:lnTo>
                    <a:lnTo>
                      <a:pt x="29" y="280"/>
                    </a:lnTo>
                    <a:lnTo>
                      <a:pt x="21" y="256"/>
                    </a:lnTo>
                    <a:lnTo>
                      <a:pt x="14" y="232"/>
                    </a:lnTo>
                    <a:lnTo>
                      <a:pt x="8" y="205"/>
                    </a:lnTo>
                    <a:lnTo>
                      <a:pt x="5" y="179"/>
                    </a:lnTo>
                    <a:lnTo>
                      <a:pt x="1" y="153"/>
                    </a:lnTo>
                    <a:lnTo>
                      <a:pt x="0" y="127"/>
                    </a:lnTo>
                    <a:lnTo>
                      <a:pt x="1" y="120"/>
                    </a:lnTo>
                    <a:lnTo>
                      <a:pt x="3" y="112"/>
                    </a:lnTo>
                    <a:lnTo>
                      <a:pt x="4" y="104"/>
                    </a:lnTo>
                    <a:lnTo>
                      <a:pt x="5" y="98"/>
                    </a:lnTo>
                    <a:lnTo>
                      <a:pt x="5" y="90"/>
                    </a:lnTo>
                    <a:lnTo>
                      <a:pt x="8" y="83"/>
                    </a:lnTo>
                    <a:lnTo>
                      <a:pt x="12" y="76"/>
                    </a:lnTo>
                    <a:lnTo>
                      <a:pt x="18" y="73"/>
                    </a:lnTo>
                    <a:lnTo>
                      <a:pt x="17" y="62"/>
                    </a:lnTo>
                    <a:lnTo>
                      <a:pt x="19" y="55"/>
                    </a:lnTo>
                    <a:lnTo>
                      <a:pt x="23" y="47"/>
                    </a:lnTo>
                    <a:lnTo>
                      <a:pt x="28" y="41"/>
                    </a:lnTo>
                    <a:lnTo>
                      <a:pt x="33" y="33"/>
                    </a:lnTo>
                    <a:lnTo>
                      <a:pt x="41" y="28"/>
                    </a:lnTo>
                    <a:lnTo>
                      <a:pt x="47" y="20"/>
                    </a:lnTo>
                    <a:lnTo>
                      <a:pt x="54" y="15"/>
                    </a:lnTo>
                    <a:lnTo>
                      <a:pt x="59" y="10"/>
                    </a:lnTo>
                    <a:lnTo>
                      <a:pt x="65" y="6"/>
                    </a:lnTo>
                    <a:lnTo>
                      <a:pt x="73" y="3"/>
                    </a:lnTo>
                    <a:lnTo>
                      <a:pt x="80" y="1"/>
                    </a:lnTo>
                    <a:lnTo>
                      <a:pt x="87" y="0"/>
                    </a:lnTo>
                    <a:lnTo>
                      <a:pt x="94" y="0"/>
                    </a:lnTo>
                    <a:lnTo>
                      <a:pt x="102" y="0"/>
                    </a:lnTo>
                    <a:lnTo>
                      <a:pt x="111" y="4"/>
                    </a:lnTo>
                    <a:lnTo>
                      <a:pt x="117" y="0"/>
                    </a:lnTo>
                    <a:lnTo>
                      <a:pt x="126" y="1"/>
                    </a:lnTo>
                    <a:close/>
                  </a:path>
                </a:pathLst>
              </a:custGeom>
              <a:solidFill>
                <a:srgbClr val="DB8B36"/>
              </a:solidFill>
              <a:ln w="9525">
                <a:noFill/>
                <a:round/>
                <a:headEnd/>
                <a:tailEnd/>
              </a:ln>
            </p:spPr>
            <p:txBody>
              <a:bodyPr/>
              <a:lstStyle/>
              <a:p>
                <a:endParaRPr lang="en-US"/>
              </a:p>
            </p:txBody>
          </p:sp>
          <p:sp>
            <p:nvSpPr>
              <p:cNvPr id="36909" name="Freeform 1111"/>
              <p:cNvSpPr>
                <a:spLocks/>
              </p:cNvSpPr>
              <p:nvPr/>
            </p:nvSpPr>
            <p:spPr bwMode="auto">
              <a:xfrm>
                <a:off x="4782" y="2960"/>
                <a:ext cx="63" cy="87"/>
              </a:xfrm>
              <a:custGeom>
                <a:avLst/>
                <a:gdLst>
                  <a:gd name="T0" fmla="*/ 0 w 251"/>
                  <a:gd name="T1" fmla="*/ 0 h 346"/>
                  <a:gd name="T2" fmla="*/ 0 w 251"/>
                  <a:gd name="T3" fmla="*/ 0 h 346"/>
                  <a:gd name="T4" fmla="*/ 0 w 251"/>
                  <a:gd name="T5" fmla="*/ 0 h 346"/>
                  <a:gd name="T6" fmla="*/ 0 w 251"/>
                  <a:gd name="T7" fmla="*/ 0 h 346"/>
                  <a:gd name="T8" fmla="*/ 0 w 251"/>
                  <a:gd name="T9" fmla="*/ 0 h 346"/>
                  <a:gd name="T10" fmla="*/ 0 w 251"/>
                  <a:gd name="T11" fmla="*/ 0 h 346"/>
                  <a:gd name="T12" fmla="*/ 0 w 251"/>
                  <a:gd name="T13" fmla="*/ 0 h 346"/>
                  <a:gd name="T14" fmla="*/ 0 w 251"/>
                  <a:gd name="T15" fmla="*/ 0 h 346"/>
                  <a:gd name="T16" fmla="*/ 0 w 251"/>
                  <a:gd name="T17" fmla="*/ 0 h 346"/>
                  <a:gd name="T18" fmla="*/ 0 w 251"/>
                  <a:gd name="T19" fmla="*/ 0 h 346"/>
                  <a:gd name="T20" fmla="*/ 0 w 251"/>
                  <a:gd name="T21" fmla="*/ 0 h 346"/>
                  <a:gd name="T22" fmla="*/ 0 w 251"/>
                  <a:gd name="T23" fmla="*/ 0 h 346"/>
                  <a:gd name="T24" fmla="*/ 0 w 251"/>
                  <a:gd name="T25" fmla="*/ 0 h 346"/>
                  <a:gd name="T26" fmla="*/ 0 w 251"/>
                  <a:gd name="T27" fmla="*/ 0 h 346"/>
                  <a:gd name="T28" fmla="*/ 0 w 251"/>
                  <a:gd name="T29" fmla="*/ 0 h 346"/>
                  <a:gd name="T30" fmla="*/ 0 w 251"/>
                  <a:gd name="T31" fmla="*/ 0 h 346"/>
                  <a:gd name="T32" fmla="*/ 0 w 251"/>
                  <a:gd name="T33" fmla="*/ 0 h 346"/>
                  <a:gd name="T34" fmla="*/ 0 w 251"/>
                  <a:gd name="T35" fmla="*/ 0 h 346"/>
                  <a:gd name="T36" fmla="*/ 0 w 251"/>
                  <a:gd name="T37" fmla="*/ 0 h 346"/>
                  <a:gd name="T38" fmla="*/ 0 w 251"/>
                  <a:gd name="T39" fmla="*/ 0 h 346"/>
                  <a:gd name="T40" fmla="*/ 0 w 251"/>
                  <a:gd name="T41" fmla="*/ 0 h 346"/>
                  <a:gd name="T42" fmla="*/ 0 w 251"/>
                  <a:gd name="T43" fmla="*/ 0 h 346"/>
                  <a:gd name="T44" fmla="*/ 0 w 251"/>
                  <a:gd name="T45" fmla="*/ 0 h 346"/>
                  <a:gd name="T46" fmla="*/ 0 w 251"/>
                  <a:gd name="T47" fmla="*/ 0 h 346"/>
                  <a:gd name="T48" fmla="*/ 0 w 251"/>
                  <a:gd name="T49" fmla="*/ 0 h 346"/>
                  <a:gd name="T50" fmla="*/ 0 w 251"/>
                  <a:gd name="T51" fmla="*/ 0 h 346"/>
                  <a:gd name="T52" fmla="*/ 0 w 251"/>
                  <a:gd name="T53" fmla="*/ 0 h 346"/>
                  <a:gd name="T54" fmla="*/ 0 w 251"/>
                  <a:gd name="T55" fmla="*/ 0 h 346"/>
                  <a:gd name="T56" fmla="*/ 0 w 251"/>
                  <a:gd name="T57" fmla="*/ 0 h 346"/>
                  <a:gd name="T58" fmla="*/ 0 w 251"/>
                  <a:gd name="T59" fmla="*/ 0 h 346"/>
                  <a:gd name="T60" fmla="*/ 0 w 251"/>
                  <a:gd name="T61" fmla="*/ 0 h 346"/>
                  <a:gd name="T62" fmla="*/ 0 w 251"/>
                  <a:gd name="T63" fmla="*/ 0 h 346"/>
                  <a:gd name="T64" fmla="*/ 0 w 251"/>
                  <a:gd name="T65" fmla="*/ 0 h 346"/>
                  <a:gd name="T66" fmla="*/ 0 w 251"/>
                  <a:gd name="T67" fmla="*/ 0 h 346"/>
                  <a:gd name="T68" fmla="*/ 0 w 251"/>
                  <a:gd name="T69" fmla="*/ 0 h 346"/>
                  <a:gd name="T70" fmla="*/ 0 w 251"/>
                  <a:gd name="T71" fmla="*/ 0 h 346"/>
                  <a:gd name="T72" fmla="*/ 0 w 251"/>
                  <a:gd name="T73" fmla="*/ 0 h 346"/>
                  <a:gd name="T74" fmla="*/ 0 w 251"/>
                  <a:gd name="T75" fmla="*/ 0 h 346"/>
                  <a:gd name="T76" fmla="*/ 0 w 251"/>
                  <a:gd name="T77" fmla="*/ 0 h 346"/>
                  <a:gd name="T78" fmla="*/ 0 w 251"/>
                  <a:gd name="T79" fmla="*/ 0 h 346"/>
                  <a:gd name="T80" fmla="*/ 0 w 251"/>
                  <a:gd name="T81" fmla="*/ 0 h 346"/>
                  <a:gd name="T82" fmla="*/ 0 w 251"/>
                  <a:gd name="T83" fmla="*/ 0 h 346"/>
                  <a:gd name="T84" fmla="*/ 0 w 251"/>
                  <a:gd name="T85" fmla="*/ 0 h 346"/>
                  <a:gd name="T86" fmla="*/ 0 w 251"/>
                  <a:gd name="T87" fmla="*/ 0 h 346"/>
                  <a:gd name="T88" fmla="*/ 0 w 251"/>
                  <a:gd name="T89" fmla="*/ 0 h 346"/>
                  <a:gd name="T90" fmla="*/ 0 w 251"/>
                  <a:gd name="T91" fmla="*/ 0 h 346"/>
                  <a:gd name="T92" fmla="*/ 0 w 251"/>
                  <a:gd name="T93" fmla="*/ 0 h 346"/>
                  <a:gd name="T94" fmla="*/ 0 w 251"/>
                  <a:gd name="T95" fmla="*/ 0 h 346"/>
                  <a:gd name="T96" fmla="*/ 0 w 251"/>
                  <a:gd name="T97" fmla="*/ 0 h 346"/>
                  <a:gd name="T98" fmla="*/ 0 w 251"/>
                  <a:gd name="T99" fmla="*/ 0 h 346"/>
                  <a:gd name="T100" fmla="*/ 0 w 251"/>
                  <a:gd name="T101" fmla="*/ 0 h 346"/>
                  <a:gd name="T102" fmla="*/ 0 w 251"/>
                  <a:gd name="T103" fmla="*/ 0 h 346"/>
                  <a:gd name="T104" fmla="*/ 0 w 251"/>
                  <a:gd name="T105" fmla="*/ 0 h 346"/>
                  <a:gd name="T106" fmla="*/ 0 w 251"/>
                  <a:gd name="T107" fmla="*/ 0 h 346"/>
                  <a:gd name="T108" fmla="*/ 0 w 251"/>
                  <a:gd name="T109" fmla="*/ 0 h 346"/>
                  <a:gd name="T110" fmla="*/ 0 w 251"/>
                  <a:gd name="T111" fmla="*/ 0 h 346"/>
                  <a:gd name="T112" fmla="*/ 0 w 251"/>
                  <a:gd name="T113" fmla="*/ 0 h 346"/>
                  <a:gd name="T114" fmla="*/ 0 w 251"/>
                  <a:gd name="T115" fmla="*/ 0 h 346"/>
                  <a:gd name="T116" fmla="*/ 0 w 251"/>
                  <a:gd name="T117" fmla="*/ 0 h 346"/>
                  <a:gd name="T118" fmla="*/ 0 w 251"/>
                  <a:gd name="T119" fmla="*/ 0 h 346"/>
                  <a:gd name="T120" fmla="*/ 0 w 251"/>
                  <a:gd name="T121" fmla="*/ 0 h 346"/>
                  <a:gd name="T122" fmla="*/ 0 w 251"/>
                  <a:gd name="T123" fmla="*/ 0 h 346"/>
                  <a:gd name="T124" fmla="*/ 0 w 251"/>
                  <a:gd name="T125" fmla="*/ 0 h 3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1"/>
                  <a:gd name="T190" fmla="*/ 0 h 346"/>
                  <a:gd name="T191" fmla="*/ 251 w 251"/>
                  <a:gd name="T192" fmla="*/ 346 h 3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1" h="346">
                    <a:moveTo>
                      <a:pt x="120" y="2"/>
                    </a:moveTo>
                    <a:lnTo>
                      <a:pt x="135" y="11"/>
                    </a:lnTo>
                    <a:lnTo>
                      <a:pt x="152" y="21"/>
                    </a:lnTo>
                    <a:lnTo>
                      <a:pt x="167" y="32"/>
                    </a:lnTo>
                    <a:lnTo>
                      <a:pt x="183" y="45"/>
                    </a:lnTo>
                    <a:lnTo>
                      <a:pt x="196" y="56"/>
                    </a:lnTo>
                    <a:lnTo>
                      <a:pt x="209" y="72"/>
                    </a:lnTo>
                    <a:lnTo>
                      <a:pt x="218" y="88"/>
                    </a:lnTo>
                    <a:lnTo>
                      <a:pt x="225" y="107"/>
                    </a:lnTo>
                    <a:lnTo>
                      <a:pt x="234" y="121"/>
                    </a:lnTo>
                    <a:lnTo>
                      <a:pt x="242" y="140"/>
                    </a:lnTo>
                    <a:lnTo>
                      <a:pt x="247" y="159"/>
                    </a:lnTo>
                    <a:lnTo>
                      <a:pt x="251" y="181"/>
                    </a:lnTo>
                    <a:lnTo>
                      <a:pt x="251" y="200"/>
                    </a:lnTo>
                    <a:lnTo>
                      <a:pt x="250" y="222"/>
                    </a:lnTo>
                    <a:lnTo>
                      <a:pt x="246" y="241"/>
                    </a:lnTo>
                    <a:lnTo>
                      <a:pt x="242" y="260"/>
                    </a:lnTo>
                    <a:lnTo>
                      <a:pt x="233" y="271"/>
                    </a:lnTo>
                    <a:lnTo>
                      <a:pt x="225" y="285"/>
                    </a:lnTo>
                    <a:lnTo>
                      <a:pt x="217" y="298"/>
                    </a:lnTo>
                    <a:lnTo>
                      <a:pt x="209" y="312"/>
                    </a:lnTo>
                    <a:lnTo>
                      <a:pt x="197" y="322"/>
                    </a:lnTo>
                    <a:lnTo>
                      <a:pt x="187" y="332"/>
                    </a:lnTo>
                    <a:lnTo>
                      <a:pt x="175" y="340"/>
                    </a:lnTo>
                    <a:lnTo>
                      <a:pt x="161" y="345"/>
                    </a:lnTo>
                    <a:lnTo>
                      <a:pt x="144" y="345"/>
                    </a:lnTo>
                    <a:lnTo>
                      <a:pt x="129" y="346"/>
                    </a:lnTo>
                    <a:lnTo>
                      <a:pt x="113" y="345"/>
                    </a:lnTo>
                    <a:lnTo>
                      <a:pt x="99" y="343"/>
                    </a:lnTo>
                    <a:lnTo>
                      <a:pt x="84" y="338"/>
                    </a:lnTo>
                    <a:lnTo>
                      <a:pt x="73" y="330"/>
                    </a:lnTo>
                    <a:lnTo>
                      <a:pt x="61" y="320"/>
                    </a:lnTo>
                    <a:lnTo>
                      <a:pt x="54" y="308"/>
                    </a:lnTo>
                    <a:lnTo>
                      <a:pt x="38" y="288"/>
                    </a:lnTo>
                    <a:lnTo>
                      <a:pt x="28" y="266"/>
                    </a:lnTo>
                    <a:lnTo>
                      <a:pt x="19" y="243"/>
                    </a:lnTo>
                    <a:lnTo>
                      <a:pt x="13" y="220"/>
                    </a:lnTo>
                    <a:lnTo>
                      <a:pt x="8" y="195"/>
                    </a:lnTo>
                    <a:lnTo>
                      <a:pt x="4" y="171"/>
                    </a:lnTo>
                    <a:lnTo>
                      <a:pt x="1" y="145"/>
                    </a:lnTo>
                    <a:lnTo>
                      <a:pt x="0" y="121"/>
                    </a:lnTo>
                    <a:lnTo>
                      <a:pt x="1" y="114"/>
                    </a:lnTo>
                    <a:lnTo>
                      <a:pt x="3" y="107"/>
                    </a:lnTo>
                    <a:lnTo>
                      <a:pt x="4" y="100"/>
                    </a:lnTo>
                    <a:lnTo>
                      <a:pt x="5" y="93"/>
                    </a:lnTo>
                    <a:lnTo>
                      <a:pt x="5" y="86"/>
                    </a:lnTo>
                    <a:lnTo>
                      <a:pt x="8" y="79"/>
                    </a:lnTo>
                    <a:lnTo>
                      <a:pt x="12" y="74"/>
                    </a:lnTo>
                    <a:lnTo>
                      <a:pt x="18" y="70"/>
                    </a:lnTo>
                    <a:lnTo>
                      <a:pt x="17" y="61"/>
                    </a:lnTo>
                    <a:lnTo>
                      <a:pt x="19" y="54"/>
                    </a:lnTo>
                    <a:lnTo>
                      <a:pt x="22" y="46"/>
                    </a:lnTo>
                    <a:lnTo>
                      <a:pt x="28" y="40"/>
                    </a:lnTo>
                    <a:lnTo>
                      <a:pt x="38" y="27"/>
                    </a:lnTo>
                    <a:lnTo>
                      <a:pt x="51" y="16"/>
                    </a:lnTo>
                    <a:lnTo>
                      <a:pt x="63" y="7"/>
                    </a:lnTo>
                    <a:lnTo>
                      <a:pt x="77" y="2"/>
                    </a:lnTo>
                    <a:lnTo>
                      <a:pt x="83" y="0"/>
                    </a:lnTo>
                    <a:lnTo>
                      <a:pt x="91" y="0"/>
                    </a:lnTo>
                    <a:lnTo>
                      <a:pt x="97" y="0"/>
                    </a:lnTo>
                    <a:lnTo>
                      <a:pt x="105" y="4"/>
                    </a:lnTo>
                    <a:lnTo>
                      <a:pt x="112" y="0"/>
                    </a:lnTo>
                    <a:lnTo>
                      <a:pt x="120" y="2"/>
                    </a:lnTo>
                    <a:close/>
                  </a:path>
                </a:pathLst>
              </a:custGeom>
              <a:solidFill>
                <a:srgbClr val="DC9237"/>
              </a:solidFill>
              <a:ln w="9525">
                <a:noFill/>
                <a:round/>
                <a:headEnd/>
                <a:tailEnd/>
              </a:ln>
            </p:spPr>
            <p:txBody>
              <a:bodyPr/>
              <a:lstStyle/>
              <a:p>
                <a:endParaRPr lang="en-US"/>
              </a:p>
            </p:txBody>
          </p:sp>
          <p:sp>
            <p:nvSpPr>
              <p:cNvPr id="36910" name="Freeform 1112"/>
              <p:cNvSpPr>
                <a:spLocks/>
              </p:cNvSpPr>
              <p:nvPr/>
            </p:nvSpPr>
            <p:spPr bwMode="auto">
              <a:xfrm>
                <a:off x="4792" y="2987"/>
                <a:ext cx="23" cy="26"/>
              </a:xfrm>
              <a:custGeom>
                <a:avLst/>
                <a:gdLst>
                  <a:gd name="T0" fmla="*/ 0 w 95"/>
                  <a:gd name="T1" fmla="*/ 0 h 102"/>
                  <a:gd name="T2" fmla="*/ 0 w 95"/>
                  <a:gd name="T3" fmla="*/ 0 h 102"/>
                  <a:gd name="T4" fmla="*/ 0 w 95"/>
                  <a:gd name="T5" fmla="*/ 0 h 102"/>
                  <a:gd name="T6" fmla="*/ 0 w 95"/>
                  <a:gd name="T7" fmla="*/ 0 h 102"/>
                  <a:gd name="T8" fmla="*/ 0 w 95"/>
                  <a:gd name="T9" fmla="*/ 0 h 102"/>
                  <a:gd name="T10" fmla="*/ 0 w 95"/>
                  <a:gd name="T11" fmla="*/ 0 h 102"/>
                  <a:gd name="T12" fmla="*/ 0 w 95"/>
                  <a:gd name="T13" fmla="*/ 0 h 102"/>
                  <a:gd name="T14" fmla="*/ 0 w 95"/>
                  <a:gd name="T15" fmla="*/ 0 h 102"/>
                  <a:gd name="T16" fmla="*/ 0 w 95"/>
                  <a:gd name="T17" fmla="*/ 0 h 102"/>
                  <a:gd name="T18" fmla="*/ 0 w 95"/>
                  <a:gd name="T19" fmla="*/ 0 h 102"/>
                  <a:gd name="T20" fmla="*/ 0 w 95"/>
                  <a:gd name="T21" fmla="*/ 0 h 102"/>
                  <a:gd name="T22" fmla="*/ 0 w 95"/>
                  <a:gd name="T23" fmla="*/ 0 h 102"/>
                  <a:gd name="T24" fmla="*/ 0 w 95"/>
                  <a:gd name="T25" fmla="*/ 0 h 102"/>
                  <a:gd name="T26" fmla="*/ 0 w 95"/>
                  <a:gd name="T27" fmla="*/ 0 h 102"/>
                  <a:gd name="T28" fmla="*/ 0 w 95"/>
                  <a:gd name="T29" fmla="*/ 0 h 102"/>
                  <a:gd name="T30" fmla="*/ 0 w 95"/>
                  <a:gd name="T31" fmla="*/ 0 h 102"/>
                  <a:gd name="T32" fmla="*/ 0 w 95"/>
                  <a:gd name="T33" fmla="*/ 0 h 102"/>
                  <a:gd name="T34" fmla="*/ 0 w 95"/>
                  <a:gd name="T35" fmla="*/ 0 h 102"/>
                  <a:gd name="T36" fmla="*/ 0 w 95"/>
                  <a:gd name="T37" fmla="*/ 0 h 102"/>
                  <a:gd name="T38" fmla="*/ 0 w 95"/>
                  <a:gd name="T39" fmla="*/ 0 h 102"/>
                  <a:gd name="T40" fmla="*/ 0 w 95"/>
                  <a:gd name="T41" fmla="*/ 0 h 102"/>
                  <a:gd name="T42" fmla="*/ 0 w 95"/>
                  <a:gd name="T43" fmla="*/ 0 h 102"/>
                  <a:gd name="T44" fmla="*/ 0 w 95"/>
                  <a:gd name="T45" fmla="*/ 0 h 102"/>
                  <a:gd name="T46" fmla="*/ 0 w 95"/>
                  <a:gd name="T47" fmla="*/ 0 h 102"/>
                  <a:gd name="T48" fmla="*/ 0 w 95"/>
                  <a:gd name="T49" fmla="*/ 0 h 102"/>
                  <a:gd name="T50" fmla="*/ 0 w 95"/>
                  <a:gd name="T51" fmla="*/ 0 h 102"/>
                  <a:gd name="T52" fmla="*/ 0 w 95"/>
                  <a:gd name="T53" fmla="*/ 0 h 102"/>
                  <a:gd name="T54" fmla="*/ 0 w 95"/>
                  <a:gd name="T55" fmla="*/ 0 h 102"/>
                  <a:gd name="T56" fmla="*/ 0 w 95"/>
                  <a:gd name="T57" fmla="*/ 0 h 102"/>
                  <a:gd name="T58" fmla="*/ 0 w 95"/>
                  <a:gd name="T59" fmla="*/ 0 h 102"/>
                  <a:gd name="T60" fmla="*/ 0 w 95"/>
                  <a:gd name="T61" fmla="*/ 0 h 102"/>
                  <a:gd name="T62" fmla="*/ 0 w 95"/>
                  <a:gd name="T63" fmla="*/ 0 h 102"/>
                  <a:gd name="T64" fmla="*/ 0 w 95"/>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102"/>
                  <a:gd name="T101" fmla="*/ 95 w 95"/>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102">
                    <a:moveTo>
                      <a:pt x="95" y="42"/>
                    </a:moveTo>
                    <a:lnTo>
                      <a:pt x="93" y="50"/>
                    </a:lnTo>
                    <a:lnTo>
                      <a:pt x="93" y="59"/>
                    </a:lnTo>
                    <a:lnTo>
                      <a:pt x="91" y="68"/>
                    </a:lnTo>
                    <a:lnTo>
                      <a:pt x="88" y="77"/>
                    </a:lnTo>
                    <a:lnTo>
                      <a:pt x="83" y="83"/>
                    </a:lnTo>
                    <a:lnTo>
                      <a:pt x="79" y="91"/>
                    </a:lnTo>
                    <a:lnTo>
                      <a:pt x="73" y="97"/>
                    </a:lnTo>
                    <a:lnTo>
                      <a:pt x="67" y="102"/>
                    </a:lnTo>
                    <a:lnTo>
                      <a:pt x="56" y="101"/>
                    </a:lnTo>
                    <a:lnTo>
                      <a:pt x="49" y="99"/>
                    </a:lnTo>
                    <a:lnTo>
                      <a:pt x="39" y="97"/>
                    </a:lnTo>
                    <a:lnTo>
                      <a:pt x="31" y="94"/>
                    </a:lnTo>
                    <a:lnTo>
                      <a:pt x="22" y="89"/>
                    </a:lnTo>
                    <a:lnTo>
                      <a:pt x="14" y="84"/>
                    </a:lnTo>
                    <a:lnTo>
                      <a:pt x="7" y="77"/>
                    </a:lnTo>
                    <a:lnTo>
                      <a:pt x="2" y="70"/>
                    </a:lnTo>
                    <a:lnTo>
                      <a:pt x="0" y="59"/>
                    </a:lnTo>
                    <a:lnTo>
                      <a:pt x="2" y="49"/>
                    </a:lnTo>
                    <a:lnTo>
                      <a:pt x="3" y="38"/>
                    </a:lnTo>
                    <a:lnTo>
                      <a:pt x="7" y="31"/>
                    </a:lnTo>
                    <a:lnTo>
                      <a:pt x="11" y="22"/>
                    </a:lnTo>
                    <a:lnTo>
                      <a:pt x="16" y="14"/>
                    </a:lnTo>
                    <a:lnTo>
                      <a:pt x="22" y="7"/>
                    </a:lnTo>
                    <a:lnTo>
                      <a:pt x="31" y="0"/>
                    </a:lnTo>
                    <a:lnTo>
                      <a:pt x="40" y="0"/>
                    </a:lnTo>
                    <a:lnTo>
                      <a:pt x="50" y="3"/>
                    </a:lnTo>
                    <a:lnTo>
                      <a:pt x="59" y="7"/>
                    </a:lnTo>
                    <a:lnTo>
                      <a:pt x="69" y="12"/>
                    </a:lnTo>
                    <a:lnTo>
                      <a:pt x="75" y="15"/>
                    </a:lnTo>
                    <a:lnTo>
                      <a:pt x="83" y="23"/>
                    </a:lnTo>
                    <a:lnTo>
                      <a:pt x="89" y="31"/>
                    </a:lnTo>
                    <a:lnTo>
                      <a:pt x="95" y="42"/>
                    </a:lnTo>
                    <a:close/>
                  </a:path>
                </a:pathLst>
              </a:custGeom>
              <a:solidFill>
                <a:srgbClr val="994D00"/>
              </a:solidFill>
              <a:ln w="9525">
                <a:noFill/>
                <a:round/>
                <a:headEnd/>
                <a:tailEnd/>
              </a:ln>
            </p:spPr>
            <p:txBody>
              <a:bodyPr/>
              <a:lstStyle/>
              <a:p>
                <a:endParaRPr lang="en-US"/>
              </a:p>
            </p:txBody>
          </p:sp>
        </p:grpSp>
      </p:grpSp>
      <p:pic>
        <p:nvPicPr>
          <p:cNvPr id="24591" name="Picture 1028" descr="DSCN1003"/>
          <p:cNvPicPr>
            <a:picLocks noGrp="1" noChangeAspect="1" noChangeArrowheads="1"/>
          </p:cNvPicPr>
          <p:nvPr>
            <p:ph sz="half" idx="4294967295"/>
          </p:nvPr>
        </p:nvPicPr>
        <p:blipFill>
          <a:blip r:embed="rId7"/>
          <a:srcRect/>
          <a:stretch>
            <a:fillRect/>
          </a:stretch>
        </p:blipFill>
        <p:spPr>
          <a:xfrm>
            <a:off x="4572000" y="1336675"/>
            <a:ext cx="2362200" cy="3149600"/>
          </a:xfrm>
        </p:spPr>
      </p:pic>
      <p:sp>
        <p:nvSpPr>
          <p:cNvPr id="24592" name="Rectangle 1075"/>
          <p:cNvSpPr>
            <a:spLocks noChangeArrowheads="1"/>
          </p:cNvSpPr>
          <p:nvPr/>
        </p:nvSpPr>
        <p:spPr bwMode="auto">
          <a:xfrm>
            <a:off x="4419600" y="1295400"/>
            <a:ext cx="4572000" cy="3276600"/>
          </a:xfrm>
          <a:prstGeom prst="rect">
            <a:avLst/>
          </a:prstGeom>
          <a:noFill/>
          <a:ln w="28575">
            <a:solidFill>
              <a:srgbClr val="FF0000"/>
            </a:solidFill>
            <a:prstDash val="dash"/>
            <a:miter lim="800000"/>
            <a:headEnd/>
            <a:tailEnd/>
          </a:ln>
        </p:spPr>
        <p:txBody>
          <a:bodyPr wrap="none" anchor="ctr"/>
          <a:lstStyle/>
          <a:p>
            <a:endParaRPr lang="en-US">
              <a:latin typeface="Calibri" pitchFamily="34" charset="0"/>
            </a:endParaRPr>
          </a:p>
        </p:txBody>
      </p:sp>
      <p:sp>
        <p:nvSpPr>
          <p:cNvPr id="36880" name="Line 1070"/>
          <p:cNvSpPr>
            <a:spLocks noChangeShapeType="1"/>
          </p:cNvSpPr>
          <p:nvPr/>
        </p:nvSpPr>
        <p:spPr bwMode="auto">
          <a:xfrm>
            <a:off x="1905000" y="4572000"/>
            <a:ext cx="609600" cy="1143000"/>
          </a:xfrm>
          <a:prstGeom prst="line">
            <a:avLst/>
          </a:prstGeom>
          <a:noFill/>
          <a:ln w="38100">
            <a:solidFill>
              <a:schemeClr val="tx1"/>
            </a:solidFill>
            <a:round/>
            <a:headEnd/>
            <a:tailEnd type="triangle" w="lg" len="med"/>
          </a:ln>
        </p:spPr>
        <p:txBody>
          <a:bodyPr/>
          <a:lstStyle/>
          <a:p>
            <a:endParaRPr lang="en-US"/>
          </a:p>
        </p:txBody>
      </p:sp>
      <p:sp>
        <p:nvSpPr>
          <p:cNvPr id="24594" name="Line 1070"/>
          <p:cNvSpPr>
            <a:spLocks noChangeShapeType="1"/>
          </p:cNvSpPr>
          <p:nvPr/>
        </p:nvSpPr>
        <p:spPr bwMode="auto">
          <a:xfrm flipH="1">
            <a:off x="6477000" y="4572000"/>
            <a:ext cx="152400" cy="914400"/>
          </a:xfrm>
          <a:prstGeom prst="line">
            <a:avLst/>
          </a:prstGeom>
          <a:noFill/>
          <a:ln w="38100">
            <a:solidFill>
              <a:srgbClr val="FF0000"/>
            </a:solidFill>
            <a:round/>
            <a:headEnd/>
            <a:tailEnd type="triangle" w="lg" len="med"/>
          </a:ln>
        </p:spPr>
        <p:txBody>
          <a:bodyPr/>
          <a:lstStyle/>
          <a:p>
            <a:endParaRPr lang="en-US"/>
          </a:p>
        </p:txBody>
      </p:sp>
      <p:cxnSp>
        <p:nvCxnSpPr>
          <p:cNvPr id="24595" name="Straight Arrow Connector 53"/>
          <p:cNvCxnSpPr>
            <a:cxnSpLocks noChangeShapeType="1"/>
            <a:stCxn id="36869" idx="3"/>
          </p:cNvCxnSpPr>
          <p:nvPr/>
        </p:nvCxnSpPr>
        <p:spPr bwMode="auto">
          <a:xfrm flipV="1">
            <a:off x="4038600" y="5903913"/>
            <a:ext cx="1219200" cy="1587"/>
          </a:xfrm>
          <a:prstGeom prst="straightConnector1">
            <a:avLst/>
          </a:prstGeom>
          <a:noFill/>
          <a:ln w="38100" cmpd="dbl" algn="ctr">
            <a:solidFill>
              <a:schemeClr val="tx1"/>
            </a:solidFill>
            <a:prstDash val="dash"/>
            <a:round/>
            <a:headEnd type="arrow" w="med" len="med"/>
            <a:tailEnd type="arrow" w="med" len="med"/>
          </a:ln>
        </p:spPr>
      </p:cxnSp>
      <p:sp>
        <p:nvSpPr>
          <p:cNvPr id="36883"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36884"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36885"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D476DB9-4171-448F-AE6E-4B1D534A39EC}" type="slidenum">
              <a:rPr lang="en-US"/>
              <a:pPr fontAlgn="base">
                <a:spcBef>
                  <a:spcPct val="0"/>
                </a:spcBef>
                <a:spcAft>
                  <a:spcPct val="0"/>
                </a:spcAft>
              </a:pPr>
              <a:t>19</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2000"/>
                                        <p:tgtEl>
                                          <p:spTgt spid="2457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fade">
                                      <p:cBhvr>
                                        <p:cTn id="13" dur="2000"/>
                                        <p:tgtEl>
                                          <p:spTgt spid="24581"/>
                                        </p:tgtEl>
                                      </p:cBhvr>
                                    </p:animEffect>
                                  </p:childTnLst>
                                </p:cTn>
                              </p:par>
                              <p:par>
                                <p:cTn id="14" presetID="10" presetClass="entr" presetSubtype="0" fill="hold" nodeType="withEffect">
                                  <p:stCondLst>
                                    <p:cond delay="0"/>
                                  </p:stCondLst>
                                  <p:childTnLst>
                                    <p:set>
                                      <p:cBhvr>
                                        <p:cTn id="15" dur="1" fill="hold">
                                          <p:stCondLst>
                                            <p:cond delay="0"/>
                                          </p:stCondLst>
                                        </p:cTn>
                                        <p:tgtEl>
                                          <p:spTgt spid="24591"/>
                                        </p:tgtEl>
                                        <p:attrNameLst>
                                          <p:attrName>style.visibility</p:attrName>
                                        </p:attrNameLst>
                                      </p:cBhvr>
                                      <p:to>
                                        <p:strVal val="visible"/>
                                      </p:to>
                                    </p:set>
                                    <p:animEffect transition="in" filter="fade">
                                      <p:cBhvr>
                                        <p:cTn id="16" dur="2000"/>
                                        <p:tgtEl>
                                          <p:spTgt spid="245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592"/>
                                        </p:tgtEl>
                                        <p:attrNameLst>
                                          <p:attrName>style.visibility</p:attrName>
                                        </p:attrNameLst>
                                      </p:cBhvr>
                                      <p:to>
                                        <p:strVal val="visible"/>
                                      </p:to>
                                    </p:set>
                                    <p:animEffect transition="in" filter="fade">
                                      <p:cBhvr>
                                        <p:cTn id="19" dur="2000"/>
                                        <p:tgtEl>
                                          <p:spTgt spid="2459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594"/>
                                        </p:tgtEl>
                                        <p:attrNameLst>
                                          <p:attrName>style.visibility</p:attrName>
                                        </p:attrNameLst>
                                      </p:cBhvr>
                                      <p:to>
                                        <p:strVal val="visible"/>
                                      </p:to>
                                    </p:set>
                                    <p:animEffect transition="in" filter="fade">
                                      <p:cBhvr>
                                        <p:cTn id="22" dur="2000"/>
                                        <p:tgtEl>
                                          <p:spTgt spid="24594"/>
                                        </p:tgtEl>
                                      </p:cBhvr>
                                    </p:animEffect>
                                  </p:childTnLst>
                                </p:cTn>
                              </p:par>
                              <p:par>
                                <p:cTn id="23" presetID="10" presetClass="entr" presetSubtype="0" fill="hold" nodeType="withEffect">
                                  <p:stCondLst>
                                    <p:cond delay="0"/>
                                  </p:stCondLst>
                                  <p:childTnLst>
                                    <p:set>
                                      <p:cBhvr>
                                        <p:cTn id="24" dur="1" fill="hold">
                                          <p:stCondLst>
                                            <p:cond delay="0"/>
                                          </p:stCondLst>
                                        </p:cTn>
                                        <p:tgtEl>
                                          <p:spTgt spid="24595"/>
                                        </p:tgtEl>
                                        <p:attrNameLst>
                                          <p:attrName>style.visibility</p:attrName>
                                        </p:attrNameLst>
                                      </p:cBhvr>
                                      <p:to>
                                        <p:strVal val="visible"/>
                                      </p:to>
                                    </p:set>
                                    <p:animEffect transition="in" filter="fade">
                                      <p:cBhvr>
                                        <p:cTn id="25" dur="2000"/>
                                        <p:tgtEl>
                                          <p:spTgt spid="24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1" grpId="0"/>
      <p:bldP spid="24592" grpId="0" animBg="1"/>
      <p:bldP spid="2459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Disclaimer</a:t>
            </a:r>
          </a:p>
        </p:txBody>
      </p:sp>
      <p:sp>
        <p:nvSpPr>
          <p:cNvPr id="11267" name="Content Placeholder 2"/>
          <p:cNvSpPr>
            <a:spLocks noGrp="1"/>
          </p:cNvSpPr>
          <p:nvPr>
            <p:ph idx="1"/>
          </p:nvPr>
        </p:nvSpPr>
        <p:spPr>
          <a:xfrm>
            <a:off x="457200" y="1447800"/>
            <a:ext cx="8229600" cy="4953000"/>
          </a:xfrm>
        </p:spPr>
        <p:txBody>
          <a:bodyPr rtlCol="0">
            <a:normAutofit lnSpcReduction="10000"/>
          </a:bodyPr>
          <a:lstStyle/>
          <a:p>
            <a:pPr fontAlgn="auto">
              <a:spcAft>
                <a:spcPts val="0"/>
              </a:spcAft>
              <a:buFont typeface="Arial" pitchFamily="34" charset="0"/>
              <a:buChar char="•"/>
              <a:defRPr/>
            </a:pPr>
            <a:r>
              <a:rPr lang="en-US" sz="2800" dirty="0" smtClean="0">
                <a:latin typeface="Bauhaus 93" pitchFamily="82" charset="0"/>
              </a:rPr>
              <a:t>Privacy</a:t>
            </a:r>
            <a:r>
              <a:rPr lang="en-US" sz="2800" dirty="0" smtClean="0"/>
              <a:t>,</a:t>
            </a:r>
            <a:r>
              <a:rPr lang="en-US" sz="2800" dirty="0" smtClean="0">
                <a:latin typeface="Bauhaus 93" pitchFamily="82" charset="0"/>
              </a:rPr>
              <a:t> </a:t>
            </a:r>
            <a:r>
              <a:rPr lang="en-US" sz="2800" dirty="0" smtClean="0">
                <a:latin typeface="Algerian" pitchFamily="82" charset="0"/>
              </a:rPr>
              <a:t>Security</a:t>
            </a:r>
            <a:r>
              <a:rPr lang="en-US" sz="2800" dirty="0" smtClean="0"/>
              <a:t> ,</a:t>
            </a:r>
            <a:r>
              <a:rPr lang="en-US" sz="2800" dirty="0" smtClean="0">
                <a:latin typeface="Bauhaus 93" pitchFamily="82" charset="0"/>
              </a:rPr>
              <a:t> </a:t>
            </a:r>
            <a:r>
              <a:rPr lang="en-US" sz="2800" dirty="0" smtClean="0"/>
              <a:t>&amp;</a:t>
            </a:r>
            <a:r>
              <a:rPr lang="en-US" sz="2800" dirty="0" smtClean="0">
                <a:latin typeface="Bauhaus 93" pitchFamily="82" charset="0"/>
              </a:rPr>
              <a:t> </a:t>
            </a:r>
            <a:r>
              <a:rPr lang="en-US" sz="2800" dirty="0" smtClean="0">
                <a:latin typeface="Bernard MT Condensed" pitchFamily="18" charset="0"/>
              </a:rPr>
              <a:t>Confidentiality</a:t>
            </a:r>
            <a:r>
              <a:rPr lang="en-US" sz="2800" dirty="0" smtClean="0"/>
              <a:t> are overloaded words</a:t>
            </a:r>
          </a:p>
          <a:p>
            <a:pPr fontAlgn="auto">
              <a:spcAft>
                <a:spcPts val="0"/>
              </a:spcAft>
              <a:buFont typeface="Arial" pitchFamily="34" charset="0"/>
              <a:buNone/>
              <a:defRPr/>
            </a:pPr>
            <a:endParaRPr lang="en-US" sz="2800" dirty="0" smtClean="0"/>
          </a:p>
          <a:p>
            <a:pPr fontAlgn="auto">
              <a:spcAft>
                <a:spcPts val="0"/>
              </a:spcAft>
              <a:buFont typeface="Arial" pitchFamily="34" charset="0"/>
              <a:buChar char="•"/>
              <a:defRPr/>
            </a:pPr>
            <a:r>
              <a:rPr lang="en-US" sz="2800" dirty="0" smtClean="0"/>
              <a:t>Various regulations in healthcare and health research</a:t>
            </a:r>
          </a:p>
          <a:p>
            <a:pPr lvl="1" fontAlgn="auto">
              <a:spcAft>
                <a:spcPts val="0"/>
              </a:spcAft>
              <a:buFont typeface="Arial" pitchFamily="34" charset="0"/>
              <a:buChar char="–"/>
              <a:defRPr/>
            </a:pPr>
            <a:r>
              <a:rPr lang="en-US" sz="2400" dirty="0" smtClean="0"/>
              <a:t>Health Insurance Portability &amp; Accountability Act (HIPAA)</a:t>
            </a:r>
          </a:p>
          <a:p>
            <a:pPr lvl="1" fontAlgn="auto">
              <a:spcAft>
                <a:spcPts val="0"/>
              </a:spcAft>
              <a:buFont typeface="Arial" pitchFamily="34" charset="0"/>
              <a:buChar char="–"/>
              <a:defRPr/>
            </a:pPr>
            <a:endParaRPr lang="en-US" sz="2400" dirty="0" smtClean="0"/>
          </a:p>
          <a:p>
            <a:pPr lvl="1" fontAlgn="auto">
              <a:spcAft>
                <a:spcPts val="0"/>
              </a:spcAft>
              <a:buFont typeface="Arial" pitchFamily="34" charset="0"/>
              <a:buChar char="–"/>
              <a:defRPr/>
            </a:pPr>
            <a:r>
              <a:rPr lang="en-US" sz="2400" dirty="0" smtClean="0"/>
              <a:t>NIH Data Sharing Policy</a:t>
            </a:r>
          </a:p>
          <a:p>
            <a:pPr lvl="1" fontAlgn="auto">
              <a:spcAft>
                <a:spcPts val="0"/>
              </a:spcAft>
              <a:buFont typeface="Arial" pitchFamily="34" charset="0"/>
              <a:buChar char="–"/>
              <a:defRPr/>
            </a:pPr>
            <a:endParaRPr lang="en-US" sz="2400" dirty="0" smtClean="0"/>
          </a:p>
          <a:p>
            <a:pPr lvl="1" fontAlgn="auto">
              <a:spcAft>
                <a:spcPts val="0"/>
              </a:spcAft>
              <a:buFont typeface="Arial" pitchFamily="34" charset="0"/>
              <a:buChar char="–"/>
              <a:defRPr/>
            </a:pPr>
            <a:r>
              <a:rPr lang="en-US" sz="2400" dirty="0" smtClean="0"/>
              <a:t>NIH Genome Wide Association Study Data Sharing Policy</a:t>
            </a:r>
          </a:p>
          <a:p>
            <a:pPr lvl="1" fontAlgn="auto">
              <a:spcAft>
                <a:spcPts val="0"/>
              </a:spcAft>
              <a:buFont typeface="Arial" pitchFamily="34" charset="0"/>
              <a:buChar char="–"/>
              <a:defRPr/>
            </a:pPr>
            <a:endParaRPr lang="en-US" sz="2400" dirty="0" smtClean="0"/>
          </a:p>
          <a:p>
            <a:pPr lvl="1" fontAlgn="auto">
              <a:spcAft>
                <a:spcPts val="0"/>
              </a:spcAft>
              <a:buFont typeface="Arial" pitchFamily="34" charset="0"/>
              <a:buChar char="–"/>
              <a:defRPr/>
            </a:pPr>
            <a:r>
              <a:rPr lang="en-US" sz="2400" dirty="0" smtClean="0"/>
              <a:t>State-specific laws and regulations</a:t>
            </a:r>
          </a:p>
        </p:txBody>
      </p:sp>
      <p:sp>
        <p:nvSpPr>
          <p:cNvPr id="18435"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18436"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18437"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A2AADD0-A06D-47A3-B2C7-AEC73EF7AD7D}" type="slidenum">
              <a:rPr lang="en-US"/>
              <a:pPr fontAlgn="base">
                <a:spcBef>
                  <a:spcPct val="0"/>
                </a:spcBef>
                <a:spcAft>
                  <a:spcPct val="0"/>
                </a:spcAft>
              </a:pPr>
              <a:t>2</a:t>
            </a:fld>
            <a:endParaRPr lang="en-US"/>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38914"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Bradley Malin, 2010</a:t>
            </a:r>
          </a:p>
        </p:txBody>
      </p:sp>
      <p:sp>
        <p:nvSpPr>
          <p:cNvPr id="38915"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3373DFE-0486-42C4-8C05-25B9AB68C9C7}" type="slidenum">
              <a:rPr lang="en-US"/>
              <a:pPr fontAlgn="base">
                <a:spcBef>
                  <a:spcPct val="0"/>
                </a:spcBef>
                <a:spcAft>
                  <a:spcPct val="0"/>
                </a:spcAft>
              </a:pPr>
              <a:t>20</a:t>
            </a:fld>
            <a:endParaRPr lang="en-US"/>
          </a:p>
        </p:txBody>
      </p:sp>
      <p:sp>
        <p:nvSpPr>
          <p:cNvPr id="1750018" name="Text Box 2"/>
          <p:cNvSpPr txBox="1">
            <a:spLocks noChangeArrowheads="1"/>
          </p:cNvSpPr>
          <p:nvPr/>
        </p:nvSpPr>
        <p:spPr bwMode="auto">
          <a:xfrm>
            <a:off x="7496175" y="4495800"/>
            <a:ext cx="1549400" cy="850900"/>
          </a:xfrm>
          <a:prstGeom prst="rect">
            <a:avLst/>
          </a:prstGeom>
          <a:solidFill>
            <a:schemeClr val="tx1"/>
          </a:solidFill>
          <a:ln w="28575">
            <a:solidFill>
              <a:schemeClr val="bg2"/>
            </a:solidFill>
            <a:miter lim="800000"/>
            <a:headEnd/>
            <a:tailEnd/>
          </a:ln>
        </p:spPr>
        <p:txBody>
          <a:bodyPr>
            <a:spAutoFit/>
          </a:bodyPr>
          <a:lstStyle/>
          <a:p>
            <a:r>
              <a:rPr lang="en-US" sz="2400">
                <a:solidFill>
                  <a:schemeClr val="bg1"/>
                </a:solidFill>
                <a:latin typeface="Calibri" pitchFamily="34" charset="0"/>
              </a:rPr>
              <a:t>Sample retrieval</a:t>
            </a:r>
          </a:p>
        </p:txBody>
      </p:sp>
      <p:grpSp>
        <p:nvGrpSpPr>
          <p:cNvPr id="2" name="Group 173"/>
          <p:cNvGrpSpPr>
            <a:grpSpLocks/>
          </p:cNvGrpSpPr>
          <p:nvPr/>
        </p:nvGrpSpPr>
        <p:grpSpPr bwMode="auto">
          <a:xfrm>
            <a:off x="4973638" y="3581400"/>
            <a:ext cx="1966912" cy="3014663"/>
            <a:chOff x="4973639" y="3581400"/>
            <a:chExt cx="1966911" cy="3014663"/>
          </a:xfrm>
        </p:grpSpPr>
        <p:grpSp>
          <p:nvGrpSpPr>
            <p:cNvPr id="38954" name="Group 4"/>
            <p:cNvGrpSpPr>
              <a:grpSpLocks noChangeAspect="1"/>
            </p:cNvGrpSpPr>
            <p:nvPr/>
          </p:nvGrpSpPr>
          <p:grpSpPr bwMode="auto">
            <a:xfrm>
              <a:off x="4973639" y="3883025"/>
              <a:ext cx="1014413" cy="2713038"/>
              <a:chOff x="1536" y="788"/>
              <a:chExt cx="1273" cy="3405"/>
            </a:xfrm>
          </p:grpSpPr>
          <p:pic>
            <p:nvPicPr>
              <p:cNvPr id="38985" name="Picture 5"/>
              <p:cNvPicPr>
                <a:picLocks noChangeAspect="1" noChangeArrowheads="1"/>
              </p:cNvPicPr>
              <p:nvPr/>
            </p:nvPicPr>
            <p:blipFill>
              <a:blip r:embed="rId3"/>
              <a:srcRect/>
              <a:stretch>
                <a:fillRect/>
              </a:stretch>
            </p:blipFill>
            <p:spPr bwMode="auto">
              <a:xfrm>
                <a:off x="1536" y="2544"/>
                <a:ext cx="1273" cy="1649"/>
              </a:xfrm>
              <a:prstGeom prst="rect">
                <a:avLst/>
              </a:prstGeom>
              <a:noFill/>
              <a:ln w="9525">
                <a:noFill/>
                <a:miter lim="800000"/>
                <a:headEnd/>
                <a:tailEnd/>
              </a:ln>
            </p:spPr>
          </p:pic>
          <p:pic>
            <p:nvPicPr>
              <p:cNvPr id="38986" name="Picture 6"/>
              <p:cNvPicPr>
                <a:picLocks noChangeAspect="1" noChangeArrowheads="1"/>
              </p:cNvPicPr>
              <p:nvPr/>
            </p:nvPicPr>
            <p:blipFill>
              <a:blip r:embed="rId4"/>
              <a:srcRect/>
              <a:stretch>
                <a:fillRect/>
              </a:stretch>
            </p:blipFill>
            <p:spPr bwMode="auto">
              <a:xfrm>
                <a:off x="1536" y="788"/>
                <a:ext cx="1273" cy="1649"/>
              </a:xfrm>
              <a:prstGeom prst="rect">
                <a:avLst/>
              </a:prstGeom>
              <a:noFill/>
              <a:ln w="9525">
                <a:noFill/>
                <a:miter lim="800000"/>
                <a:headEnd/>
                <a:tailEnd/>
              </a:ln>
            </p:spPr>
          </p:pic>
        </p:grpSp>
        <p:grpSp>
          <p:nvGrpSpPr>
            <p:cNvPr id="38955" name="Group 7"/>
            <p:cNvGrpSpPr>
              <a:grpSpLocks noChangeAspect="1"/>
            </p:cNvGrpSpPr>
            <p:nvPr/>
          </p:nvGrpSpPr>
          <p:grpSpPr bwMode="auto">
            <a:xfrm>
              <a:off x="5068889" y="3852862"/>
              <a:ext cx="1014413" cy="2713038"/>
              <a:chOff x="1536" y="788"/>
              <a:chExt cx="1273" cy="3405"/>
            </a:xfrm>
          </p:grpSpPr>
          <p:pic>
            <p:nvPicPr>
              <p:cNvPr id="38983" name="Picture 8"/>
              <p:cNvPicPr>
                <a:picLocks noChangeAspect="1" noChangeArrowheads="1"/>
              </p:cNvPicPr>
              <p:nvPr/>
            </p:nvPicPr>
            <p:blipFill>
              <a:blip r:embed="rId3"/>
              <a:srcRect/>
              <a:stretch>
                <a:fillRect/>
              </a:stretch>
            </p:blipFill>
            <p:spPr bwMode="auto">
              <a:xfrm>
                <a:off x="1536" y="2544"/>
                <a:ext cx="1273" cy="1649"/>
              </a:xfrm>
              <a:prstGeom prst="rect">
                <a:avLst/>
              </a:prstGeom>
              <a:noFill/>
              <a:ln w="9525">
                <a:noFill/>
                <a:miter lim="800000"/>
                <a:headEnd/>
                <a:tailEnd/>
              </a:ln>
            </p:spPr>
          </p:pic>
          <p:pic>
            <p:nvPicPr>
              <p:cNvPr id="38984" name="Picture 9"/>
              <p:cNvPicPr>
                <a:picLocks noChangeAspect="1" noChangeArrowheads="1"/>
              </p:cNvPicPr>
              <p:nvPr/>
            </p:nvPicPr>
            <p:blipFill>
              <a:blip r:embed="rId4"/>
              <a:srcRect/>
              <a:stretch>
                <a:fillRect/>
              </a:stretch>
            </p:blipFill>
            <p:spPr bwMode="auto">
              <a:xfrm>
                <a:off x="1536" y="788"/>
                <a:ext cx="1273" cy="1649"/>
              </a:xfrm>
              <a:prstGeom prst="rect">
                <a:avLst/>
              </a:prstGeom>
              <a:noFill/>
              <a:ln w="9525">
                <a:noFill/>
                <a:miter lim="800000"/>
                <a:headEnd/>
                <a:tailEnd/>
              </a:ln>
            </p:spPr>
          </p:pic>
        </p:grpSp>
        <p:grpSp>
          <p:nvGrpSpPr>
            <p:cNvPr id="38956" name="Group 10"/>
            <p:cNvGrpSpPr>
              <a:grpSpLocks noChangeAspect="1"/>
            </p:cNvGrpSpPr>
            <p:nvPr/>
          </p:nvGrpSpPr>
          <p:grpSpPr bwMode="auto">
            <a:xfrm>
              <a:off x="5164139" y="3822700"/>
              <a:ext cx="1014413" cy="2713038"/>
              <a:chOff x="1536" y="788"/>
              <a:chExt cx="1273" cy="3405"/>
            </a:xfrm>
          </p:grpSpPr>
          <p:pic>
            <p:nvPicPr>
              <p:cNvPr id="38981" name="Picture 11"/>
              <p:cNvPicPr>
                <a:picLocks noChangeAspect="1" noChangeArrowheads="1"/>
              </p:cNvPicPr>
              <p:nvPr/>
            </p:nvPicPr>
            <p:blipFill>
              <a:blip r:embed="rId3"/>
              <a:srcRect/>
              <a:stretch>
                <a:fillRect/>
              </a:stretch>
            </p:blipFill>
            <p:spPr bwMode="auto">
              <a:xfrm>
                <a:off x="1536" y="2544"/>
                <a:ext cx="1273" cy="1649"/>
              </a:xfrm>
              <a:prstGeom prst="rect">
                <a:avLst/>
              </a:prstGeom>
              <a:noFill/>
              <a:ln w="9525">
                <a:noFill/>
                <a:miter lim="800000"/>
                <a:headEnd/>
                <a:tailEnd/>
              </a:ln>
            </p:spPr>
          </p:pic>
          <p:pic>
            <p:nvPicPr>
              <p:cNvPr id="38982" name="Picture 12"/>
              <p:cNvPicPr>
                <a:picLocks noChangeAspect="1" noChangeArrowheads="1"/>
              </p:cNvPicPr>
              <p:nvPr/>
            </p:nvPicPr>
            <p:blipFill>
              <a:blip r:embed="rId4"/>
              <a:srcRect/>
              <a:stretch>
                <a:fillRect/>
              </a:stretch>
            </p:blipFill>
            <p:spPr bwMode="auto">
              <a:xfrm>
                <a:off x="1536" y="788"/>
                <a:ext cx="1273" cy="1649"/>
              </a:xfrm>
              <a:prstGeom prst="rect">
                <a:avLst/>
              </a:prstGeom>
              <a:noFill/>
              <a:ln w="9525">
                <a:noFill/>
                <a:miter lim="800000"/>
                <a:headEnd/>
                <a:tailEnd/>
              </a:ln>
            </p:spPr>
          </p:pic>
        </p:grpSp>
        <p:grpSp>
          <p:nvGrpSpPr>
            <p:cNvPr id="38957" name="Group 13"/>
            <p:cNvGrpSpPr>
              <a:grpSpLocks noChangeAspect="1"/>
            </p:cNvGrpSpPr>
            <p:nvPr/>
          </p:nvGrpSpPr>
          <p:grpSpPr bwMode="auto">
            <a:xfrm>
              <a:off x="5259389" y="3792537"/>
              <a:ext cx="1014413" cy="2713038"/>
              <a:chOff x="1536" y="788"/>
              <a:chExt cx="1273" cy="3405"/>
            </a:xfrm>
          </p:grpSpPr>
          <p:pic>
            <p:nvPicPr>
              <p:cNvPr id="38979" name="Picture 14"/>
              <p:cNvPicPr>
                <a:picLocks noChangeAspect="1" noChangeArrowheads="1"/>
              </p:cNvPicPr>
              <p:nvPr/>
            </p:nvPicPr>
            <p:blipFill>
              <a:blip r:embed="rId3"/>
              <a:srcRect/>
              <a:stretch>
                <a:fillRect/>
              </a:stretch>
            </p:blipFill>
            <p:spPr bwMode="auto">
              <a:xfrm>
                <a:off x="1536" y="2544"/>
                <a:ext cx="1273" cy="1649"/>
              </a:xfrm>
              <a:prstGeom prst="rect">
                <a:avLst/>
              </a:prstGeom>
              <a:noFill/>
              <a:ln w="9525">
                <a:noFill/>
                <a:miter lim="800000"/>
                <a:headEnd/>
                <a:tailEnd/>
              </a:ln>
            </p:spPr>
          </p:pic>
          <p:pic>
            <p:nvPicPr>
              <p:cNvPr id="38980" name="Picture 15"/>
              <p:cNvPicPr>
                <a:picLocks noChangeAspect="1" noChangeArrowheads="1"/>
              </p:cNvPicPr>
              <p:nvPr/>
            </p:nvPicPr>
            <p:blipFill>
              <a:blip r:embed="rId4"/>
              <a:srcRect/>
              <a:stretch>
                <a:fillRect/>
              </a:stretch>
            </p:blipFill>
            <p:spPr bwMode="auto">
              <a:xfrm>
                <a:off x="1536" y="788"/>
                <a:ext cx="1273" cy="1649"/>
              </a:xfrm>
              <a:prstGeom prst="rect">
                <a:avLst/>
              </a:prstGeom>
              <a:noFill/>
              <a:ln w="9525">
                <a:noFill/>
                <a:miter lim="800000"/>
                <a:headEnd/>
                <a:tailEnd/>
              </a:ln>
            </p:spPr>
          </p:pic>
        </p:grpSp>
        <p:grpSp>
          <p:nvGrpSpPr>
            <p:cNvPr id="38958" name="Group 16"/>
            <p:cNvGrpSpPr>
              <a:grpSpLocks noChangeAspect="1"/>
            </p:cNvGrpSpPr>
            <p:nvPr/>
          </p:nvGrpSpPr>
          <p:grpSpPr bwMode="auto">
            <a:xfrm>
              <a:off x="5354639" y="3762375"/>
              <a:ext cx="1014413" cy="2713038"/>
              <a:chOff x="1536" y="788"/>
              <a:chExt cx="1273" cy="3405"/>
            </a:xfrm>
          </p:grpSpPr>
          <p:pic>
            <p:nvPicPr>
              <p:cNvPr id="38977" name="Picture 17"/>
              <p:cNvPicPr>
                <a:picLocks noChangeAspect="1" noChangeArrowheads="1"/>
              </p:cNvPicPr>
              <p:nvPr/>
            </p:nvPicPr>
            <p:blipFill>
              <a:blip r:embed="rId3"/>
              <a:srcRect/>
              <a:stretch>
                <a:fillRect/>
              </a:stretch>
            </p:blipFill>
            <p:spPr bwMode="auto">
              <a:xfrm>
                <a:off x="1536" y="2544"/>
                <a:ext cx="1273" cy="1649"/>
              </a:xfrm>
              <a:prstGeom prst="rect">
                <a:avLst/>
              </a:prstGeom>
              <a:noFill/>
              <a:ln w="9525">
                <a:noFill/>
                <a:miter lim="800000"/>
                <a:headEnd/>
                <a:tailEnd/>
              </a:ln>
            </p:spPr>
          </p:pic>
          <p:pic>
            <p:nvPicPr>
              <p:cNvPr id="38978" name="Picture 18"/>
              <p:cNvPicPr>
                <a:picLocks noChangeAspect="1" noChangeArrowheads="1"/>
              </p:cNvPicPr>
              <p:nvPr/>
            </p:nvPicPr>
            <p:blipFill>
              <a:blip r:embed="rId4"/>
              <a:srcRect/>
              <a:stretch>
                <a:fillRect/>
              </a:stretch>
            </p:blipFill>
            <p:spPr bwMode="auto">
              <a:xfrm>
                <a:off x="1536" y="788"/>
                <a:ext cx="1273" cy="1649"/>
              </a:xfrm>
              <a:prstGeom prst="rect">
                <a:avLst/>
              </a:prstGeom>
              <a:noFill/>
              <a:ln w="9525">
                <a:noFill/>
                <a:miter lim="800000"/>
                <a:headEnd/>
                <a:tailEnd/>
              </a:ln>
            </p:spPr>
          </p:pic>
        </p:grpSp>
        <p:grpSp>
          <p:nvGrpSpPr>
            <p:cNvPr id="38959" name="Group 19"/>
            <p:cNvGrpSpPr>
              <a:grpSpLocks noChangeAspect="1"/>
            </p:cNvGrpSpPr>
            <p:nvPr/>
          </p:nvGrpSpPr>
          <p:grpSpPr bwMode="auto">
            <a:xfrm>
              <a:off x="5449889" y="3732212"/>
              <a:ext cx="1014413" cy="2713038"/>
              <a:chOff x="1536" y="788"/>
              <a:chExt cx="1273" cy="3405"/>
            </a:xfrm>
          </p:grpSpPr>
          <p:pic>
            <p:nvPicPr>
              <p:cNvPr id="38975" name="Picture 20"/>
              <p:cNvPicPr>
                <a:picLocks noChangeAspect="1" noChangeArrowheads="1"/>
              </p:cNvPicPr>
              <p:nvPr/>
            </p:nvPicPr>
            <p:blipFill>
              <a:blip r:embed="rId3"/>
              <a:srcRect/>
              <a:stretch>
                <a:fillRect/>
              </a:stretch>
            </p:blipFill>
            <p:spPr bwMode="auto">
              <a:xfrm>
                <a:off x="1536" y="2544"/>
                <a:ext cx="1273" cy="1649"/>
              </a:xfrm>
              <a:prstGeom prst="rect">
                <a:avLst/>
              </a:prstGeom>
              <a:noFill/>
              <a:ln w="9525">
                <a:noFill/>
                <a:miter lim="800000"/>
                <a:headEnd/>
                <a:tailEnd/>
              </a:ln>
            </p:spPr>
          </p:pic>
          <p:pic>
            <p:nvPicPr>
              <p:cNvPr id="38976" name="Picture 21"/>
              <p:cNvPicPr>
                <a:picLocks noChangeAspect="1" noChangeArrowheads="1"/>
              </p:cNvPicPr>
              <p:nvPr/>
            </p:nvPicPr>
            <p:blipFill>
              <a:blip r:embed="rId4"/>
              <a:srcRect/>
              <a:stretch>
                <a:fillRect/>
              </a:stretch>
            </p:blipFill>
            <p:spPr bwMode="auto">
              <a:xfrm>
                <a:off x="1536" y="788"/>
                <a:ext cx="1273" cy="1649"/>
              </a:xfrm>
              <a:prstGeom prst="rect">
                <a:avLst/>
              </a:prstGeom>
              <a:noFill/>
              <a:ln w="9525">
                <a:noFill/>
                <a:miter lim="800000"/>
                <a:headEnd/>
                <a:tailEnd/>
              </a:ln>
            </p:spPr>
          </p:pic>
        </p:grpSp>
        <p:grpSp>
          <p:nvGrpSpPr>
            <p:cNvPr id="38960" name="Group 22"/>
            <p:cNvGrpSpPr>
              <a:grpSpLocks noChangeAspect="1"/>
            </p:cNvGrpSpPr>
            <p:nvPr/>
          </p:nvGrpSpPr>
          <p:grpSpPr bwMode="auto">
            <a:xfrm>
              <a:off x="5545139" y="3702050"/>
              <a:ext cx="1014413" cy="2713038"/>
              <a:chOff x="1536" y="788"/>
              <a:chExt cx="1273" cy="3405"/>
            </a:xfrm>
          </p:grpSpPr>
          <p:pic>
            <p:nvPicPr>
              <p:cNvPr id="38973" name="Picture 23"/>
              <p:cNvPicPr>
                <a:picLocks noChangeAspect="1" noChangeArrowheads="1"/>
              </p:cNvPicPr>
              <p:nvPr/>
            </p:nvPicPr>
            <p:blipFill>
              <a:blip r:embed="rId3"/>
              <a:srcRect/>
              <a:stretch>
                <a:fillRect/>
              </a:stretch>
            </p:blipFill>
            <p:spPr bwMode="auto">
              <a:xfrm>
                <a:off x="1536" y="2544"/>
                <a:ext cx="1273" cy="1649"/>
              </a:xfrm>
              <a:prstGeom prst="rect">
                <a:avLst/>
              </a:prstGeom>
              <a:noFill/>
              <a:ln w="9525">
                <a:noFill/>
                <a:miter lim="800000"/>
                <a:headEnd/>
                <a:tailEnd/>
              </a:ln>
            </p:spPr>
          </p:pic>
          <p:pic>
            <p:nvPicPr>
              <p:cNvPr id="38974" name="Picture 24"/>
              <p:cNvPicPr>
                <a:picLocks noChangeAspect="1" noChangeArrowheads="1"/>
              </p:cNvPicPr>
              <p:nvPr/>
            </p:nvPicPr>
            <p:blipFill>
              <a:blip r:embed="rId4"/>
              <a:srcRect/>
              <a:stretch>
                <a:fillRect/>
              </a:stretch>
            </p:blipFill>
            <p:spPr bwMode="auto">
              <a:xfrm>
                <a:off x="1536" y="788"/>
                <a:ext cx="1273" cy="1649"/>
              </a:xfrm>
              <a:prstGeom prst="rect">
                <a:avLst/>
              </a:prstGeom>
              <a:noFill/>
              <a:ln w="9525">
                <a:noFill/>
                <a:miter lim="800000"/>
                <a:headEnd/>
                <a:tailEnd/>
              </a:ln>
            </p:spPr>
          </p:pic>
        </p:grpSp>
        <p:grpSp>
          <p:nvGrpSpPr>
            <p:cNvPr id="38961" name="Group 25"/>
            <p:cNvGrpSpPr>
              <a:grpSpLocks noChangeAspect="1"/>
            </p:cNvGrpSpPr>
            <p:nvPr/>
          </p:nvGrpSpPr>
          <p:grpSpPr bwMode="auto">
            <a:xfrm>
              <a:off x="5640389" y="3671887"/>
              <a:ext cx="1014413" cy="2713038"/>
              <a:chOff x="1536" y="788"/>
              <a:chExt cx="1273" cy="3405"/>
            </a:xfrm>
          </p:grpSpPr>
          <p:pic>
            <p:nvPicPr>
              <p:cNvPr id="38971" name="Picture 26"/>
              <p:cNvPicPr>
                <a:picLocks noChangeAspect="1" noChangeArrowheads="1"/>
              </p:cNvPicPr>
              <p:nvPr/>
            </p:nvPicPr>
            <p:blipFill>
              <a:blip r:embed="rId3"/>
              <a:srcRect/>
              <a:stretch>
                <a:fillRect/>
              </a:stretch>
            </p:blipFill>
            <p:spPr bwMode="auto">
              <a:xfrm>
                <a:off x="1536" y="2544"/>
                <a:ext cx="1273" cy="1649"/>
              </a:xfrm>
              <a:prstGeom prst="rect">
                <a:avLst/>
              </a:prstGeom>
              <a:noFill/>
              <a:ln w="9525">
                <a:noFill/>
                <a:miter lim="800000"/>
                <a:headEnd/>
                <a:tailEnd/>
              </a:ln>
            </p:spPr>
          </p:pic>
          <p:pic>
            <p:nvPicPr>
              <p:cNvPr id="38972" name="Picture 27"/>
              <p:cNvPicPr>
                <a:picLocks noChangeAspect="1" noChangeArrowheads="1"/>
              </p:cNvPicPr>
              <p:nvPr/>
            </p:nvPicPr>
            <p:blipFill>
              <a:blip r:embed="rId4"/>
              <a:srcRect/>
              <a:stretch>
                <a:fillRect/>
              </a:stretch>
            </p:blipFill>
            <p:spPr bwMode="auto">
              <a:xfrm>
                <a:off x="1536" y="788"/>
                <a:ext cx="1273" cy="1649"/>
              </a:xfrm>
              <a:prstGeom prst="rect">
                <a:avLst/>
              </a:prstGeom>
              <a:noFill/>
              <a:ln w="9525">
                <a:noFill/>
                <a:miter lim="800000"/>
                <a:headEnd/>
                <a:tailEnd/>
              </a:ln>
            </p:spPr>
          </p:pic>
        </p:grpSp>
        <p:grpSp>
          <p:nvGrpSpPr>
            <p:cNvPr id="38962" name="Group 28"/>
            <p:cNvGrpSpPr>
              <a:grpSpLocks noChangeAspect="1"/>
            </p:cNvGrpSpPr>
            <p:nvPr/>
          </p:nvGrpSpPr>
          <p:grpSpPr bwMode="auto">
            <a:xfrm>
              <a:off x="5735639" y="3641725"/>
              <a:ext cx="1014413" cy="2713038"/>
              <a:chOff x="1536" y="788"/>
              <a:chExt cx="1273" cy="3405"/>
            </a:xfrm>
          </p:grpSpPr>
          <p:pic>
            <p:nvPicPr>
              <p:cNvPr id="38969" name="Picture 29"/>
              <p:cNvPicPr>
                <a:picLocks noChangeAspect="1" noChangeArrowheads="1"/>
              </p:cNvPicPr>
              <p:nvPr/>
            </p:nvPicPr>
            <p:blipFill>
              <a:blip r:embed="rId3"/>
              <a:srcRect/>
              <a:stretch>
                <a:fillRect/>
              </a:stretch>
            </p:blipFill>
            <p:spPr bwMode="auto">
              <a:xfrm>
                <a:off x="1536" y="2544"/>
                <a:ext cx="1273" cy="1649"/>
              </a:xfrm>
              <a:prstGeom prst="rect">
                <a:avLst/>
              </a:prstGeom>
              <a:noFill/>
              <a:ln w="9525">
                <a:noFill/>
                <a:miter lim="800000"/>
                <a:headEnd/>
                <a:tailEnd/>
              </a:ln>
            </p:spPr>
          </p:pic>
          <p:pic>
            <p:nvPicPr>
              <p:cNvPr id="38970" name="Picture 30"/>
              <p:cNvPicPr>
                <a:picLocks noChangeAspect="1" noChangeArrowheads="1"/>
              </p:cNvPicPr>
              <p:nvPr/>
            </p:nvPicPr>
            <p:blipFill>
              <a:blip r:embed="rId4"/>
              <a:srcRect/>
              <a:stretch>
                <a:fillRect/>
              </a:stretch>
            </p:blipFill>
            <p:spPr bwMode="auto">
              <a:xfrm>
                <a:off x="1536" y="788"/>
                <a:ext cx="1273" cy="1649"/>
              </a:xfrm>
              <a:prstGeom prst="rect">
                <a:avLst/>
              </a:prstGeom>
              <a:noFill/>
              <a:ln w="9525">
                <a:noFill/>
                <a:miter lim="800000"/>
                <a:headEnd/>
                <a:tailEnd/>
              </a:ln>
            </p:spPr>
          </p:pic>
        </p:grpSp>
        <p:grpSp>
          <p:nvGrpSpPr>
            <p:cNvPr id="38963" name="Group 31"/>
            <p:cNvGrpSpPr>
              <a:grpSpLocks noChangeAspect="1"/>
            </p:cNvGrpSpPr>
            <p:nvPr/>
          </p:nvGrpSpPr>
          <p:grpSpPr bwMode="auto">
            <a:xfrm>
              <a:off x="5830890" y="3611562"/>
              <a:ext cx="1014413" cy="2713038"/>
              <a:chOff x="1536" y="788"/>
              <a:chExt cx="1273" cy="3405"/>
            </a:xfrm>
          </p:grpSpPr>
          <p:pic>
            <p:nvPicPr>
              <p:cNvPr id="38967" name="Picture 32"/>
              <p:cNvPicPr>
                <a:picLocks noChangeAspect="1" noChangeArrowheads="1"/>
              </p:cNvPicPr>
              <p:nvPr/>
            </p:nvPicPr>
            <p:blipFill>
              <a:blip r:embed="rId3"/>
              <a:srcRect/>
              <a:stretch>
                <a:fillRect/>
              </a:stretch>
            </p:blipFill>
            <p:spPr bwMode="auto">
              <a:xfrm>
                <a:off x="1536" y="2544"/>
                <a:ext cx="1273" cy="1649"/>
              </a:xfrm>
              <a:prstGeom prst="rect">
                <a:avLst/>
              </a:prstGeom>
              <a:noFill/>
              <a:ln w="9525">
                <a:noFill/>
                <a:miter lim="800000"/>
                <a:headEnd/>
                <a:tailEnd/>
              </a:ln>
            </p:spPr>
          </p:pic>
          <p:pic>
            <p:nvPicPr>
              <p:cNvPr id="38968" name="Picture 33"/>
              <p:cNvPicPr>
                <a:picLocks noChangeAspect="1" noChangeArrowheads="1"/>
              </p:cNvPicPr>
              <p:nvPr/>
            </p:nvPicPr>
            <p:blipFill>
              <a:blip r:embed="rId4"/>
              <a:srcRect/>
              <a:stretch>
                <a:fillRect/>
              </a:stretch>
            </p:blipFill>
            <p:spPr bwMode="auto">
              <a:xfrm>
                <a:off x="1536" y="788"/>
                <a:ext cx="1273" cy="1649"/>
              </a:xfrm>
              <a:prstGeom prst="rect">
                <a:avLst/>
              </a:prstGeom>
              <a:noFill/>
              <a:ln w="9525">
                <a:noFill/>
                <a:miter lim="800000"/>
                <a:headEnd/>
                <a:tailEnd/>
              </a:ln>
            </p:spPr>
          </p:pic>
        </p:grpSp>
        <p:grpSp>
          <p:nvGrpSpPr>
            <p:cNvPr id="38964" name="Group 34"/>
            <p:cNvGrpSpPr>
              <a:grpSpLocks noChangeAspect="1"/>
            </p:cNvGrpSpPr>
            <p:nvPr/>
          </p:nvGrpSpPr>
          <p:grpSpPr bwMode="auto">
            <a:xfrm>
              <a:off x="5926137" y="3581400"/>
              <a:ext cx="1014413" cy="2713038"/>
              <a:chOff x="1536" y="788"/>
              <a:chExt cx="1273" cy="3405"/>
            </a:xfrm>
          </p:grpSpPr>
          <p:pic>
            <p:nvPicPr>
              <p:cNvPr id="38965" name="Picture 35"/>
              <p:cNvPicPr>
                <a:picLocks noChangeAspect="1" noChangeArrowheads="1"/>
              </p:cNvPicPr>
              <p:nvPr/>
            </p:nvPicPr>
            <p:blipFill>
              <a:blip r:embed="rId3"/>
              <a:srcRect/>
              <a:stretch>
                <a:fillRect/>
              </a:stretch>
            </p:blipFill>
            <p:spPr bwMode="auto">
              <a:xfrm>
                <a:off x="1536" y="2544"/>
                <a:ext cx="1273" cy="1649"/>
              </a:xfrm>
              <a:prstGeom prst="rect">
                <a:avLst/>
              </a:prstGeom>
              <a:noFill/>
              <a:ln w="9525">
                <a:noFill/>
                <a:miter lim="800000"/>
                <a:headEnd/>
                <a:tailEnd/>
              </a:ln>
            </p:spPr>
          </p:pic>
          <p:pic>
            <p:nvPicPr>
              <p:cNvPr id="38966" name="Picture 36"/>
              <p:cNvPicPr>
                <a:picLocks noChangeAspect="1" noChangeArrowheads="1"/>
              </p:cNvPicPr>
              <p:nvPr/>
            </p:nvPicPr>
            <p:blipFill>
              <a:blip r:embed="rId4"/>
              <a:srcRect/>
              <a:stretch>
                <a:fillRect/>
              </a:stretch>
            </p:blipFill>
            <p:spPr bwMode="auto">
              <a:xfrm>
                <a:off x="1536" y="788"/>
                <a:ext cx="1273" cy="1649"/>
              </a:xfrm>
              <a:prstGeom prst="rect">
                <a:avLst/>
              </a:prstGeom>
              <a:noFill/>
              <a:ln w="9525">
                <a:noFill/>
                <a:miter lim="800000"/>
                <a:headEnd/>
                <a:tailEnd/>
              </a:ln>
            </p:spPr>
          </p:pic>
        </p:grpSp>
      </p:grpSp>
      <p:sp>
        <p:nvSpPr>
          <p:cNvPr id="1750092" name="Line 76"/>
          <p:cNvSpPr>
            <a:spLocks noChangeShapeType="1"/>
          </p:cNvSpPr>
          <p:nvPr/>
        </p:nvSpPr>
        <p:spPr bwMode="auto">
          <a:xfrm rot="16200000" flipV="1">
            <a:off x="7329488" y="3262312"/>
            <a:ext cx="1828800" cy="28575"/>
          </a:xfrm>
          <a:prstGeom prst="line">
            <a:avLst/>
          </a:prstGeom>
          <a:noFill/>
          <a:ln w="76200">
            <a:solidFill>
              <a:schemeClr val="tx1"/>
            </a:solidFill>
            <a:round/>
            <a:headEnd/>
            <a:tailEnd type="triangle" w="med" len="med"/>
          </a:ln>
        </p:spPr>
        <p:txBody>
          <a:bodyPr/>
          <a:lstStyle/>
          <a:p>
            <a:endParaRPr lang="en-US"/>
          </a:p>
        </p:txBody>
      </p:sp>
      <p:grpSp>
        <p:nvGrpSpPr>
          <p:cNvPr id="14" name="Group 77"/>
          <p:cNvGrpSpPr>
            <a:grpSpLocks/>
          </p:cNvGrpSpPr>
          <p:nvPr/>
        </p:nvGrpSpPr>
        <p:grpSpPr bwMode="auto">
          <a:xfrm>
            <a:off x="4344988" y="219075"/>
            <a:ext cx="3122612" cy="3127375"/>
            <a:chOff x="2641" y="186"/>
            <a:chExt cx="1967" cy="1970"/>
          </a:xfrm>
        </p:grpSpPr>
        <p:pic>
          <p:nvPicPr>
            <p:cNvPr id="38936" name="Picture 78"/>
            <p:cNvPicPr>
              <a:picLocks noChangeAspect="1" noChangeArrowheads="1"/>
            </p:cNvPicPr>
            <p:nvPr/>
          </p:nvPicPr>
          <p:blipFill>
            <a:blip r:embed="rId5"/>
            <a:srcRect/>
            <a:stretch>
              <a:fillRect/>
            </a:stretch>
          </p:blipFill>
          <p:spPr bwMode="auto">
            <a:xfrm>
              <a:off x="2641" y="696"/>
              <a:ext cx="351" cy="1460"/>
            </a:xfrm>
            <a:prstGeom prst="rect">
              <a:avLst/>
            </a:prstGeom>
            <a:noFill/>
            <a:ln w="9525" algn="ctr">
              <a:noFill/>
              <a:miter lim="800000"/>
              <a:headEnd/>
              <a:tailEnd/>
            </a:ln>
          </p:spPr>
        </p:pic>
        <p:pic>
          <p:nvPicPr>
            <p:cNvPr id="38937" name="Picture 79"/>
            <p:cNvPicPr>
              <a:picLocks noChangeAspect="1" noChangeArrowheads="1"/>
            </p:cNvPicPr>
            <p:nvPr/>
          </p:nvPicPr>
          <p:blipFill>
            <a:blip r:embed="rId5"/>
            <a:srcRect/>
            <a:stretch>
              <a:fillRect/>
            </a:stretch>
          </p:blipFill>
          <p:spPr bwMode="auto">
            <a:xfrm>
              <a:off x="2737" y="666"/>
              <a:ext cx="351" cy="1460"/>
            </a:xfrm>
            <a:prstGeom prst="rect">
              <a:avLst/>
            </a:prstGeom>
            <a:noFill/>
            <a:ln w="9525" algn="ctr">
              <a:noFill/>
              <a:miter lim="800000"/>
              <a:headEnd/>
              <a:tailEnd/>
            </a:ln>
          </p:spPr>
        </p:pic>
        <p:pic>
          <p:nvPicPr>
            <p:cNvPr id="38938" name="Picture 80"/>
            <p:cNvPicPr>
              <a:picLocks noChangeAspect="1" noChangeArrowheads="1"/>
            </p:cNvPicPr>
            <p:nvPr/>
          </p:nvPicPr>
          <p:blipFill>
            <a:blip r:embed="rId5"/>
            <a:srcRect/>
            <a:stretch>
              <a:fillRect/>
            </a:stretch>
          </p:blipFill>
          <p:spPr bwMode="auto">
            <a:xfrm>
              <a:off x="2833" y="636"/>
              <a:ext cx="351" cy="1460"/>
            </a:xfrm>
            <a:prstGeom prst="rect">
              <a:avLst/>
            </a:prstGeom>
            <a:noFill/>
            <a:ln w="9525" algn="ctr">
              <a:noFill/>
              <a:miter lim="800000"/>
              <a:headEnd/>
              <a:tailEnd/>
            </a:ln>
          </p:spPr>
        </p:pic>
        <p:pic>
          <p:nvPicPr>
            <p:cNvPr id="38939" name="Picture 81"/>
            <p:cNvPicPr>
              <a:picLocks noChangeAspect="1" noChangeArrowheads="1"/>
            </p:cNvPicPr>
            <p:nvPr/>
          </p:nvPicPr>
          <p:blipFill>
            <a:blip r:embed="rId5"/>
            <a:srcRect/>
            <a:stretch>
              <a:fillRect/>
            </a:stretch>
          </p:blipFill>
          <p:spPr bwMode="auto">
            <a:xfrm>
              <a:off x="2929" y="606"/>
              <a:ext cx="351" cy="1460"/>
            </a:xfrm>
            <a:prstGeom prst="rect">
              <a:avLst/>
            </a:prstGeom>
            <a:noFill/>
            <a:ln w="9525" algn="ctr">
              <a:noFill/>
              <a:miter lim="800000"/>
              <a:headEnd/>
              <a:tailEnd/>
            </a:ln>
          </p:spPr>
        </p:pic>
        <p:pic>
          <p:nvPicPr>
            <p:cNvPr id="38940" name="Picture 82"/>
            <p:cNvPicPr>
              <a:picLocks noChangeAspect="1" noChangeArrowheads="1"/>
            </p:cNvPicPr>
            <p:nvPr/>
          </p:nvPicPr>
          <p:blipFill>
            <a:blip r:embed="rId5"/>
            <a:srcRect/>
            <a:stretch>
              <a:fillRect/>
            </a:stretch>
          </p:blipFill>
          <p:spPr bwMode="auto">
            <a:xfrm>
              <a:off x="3025" y="576"/>
              <a:ext cx="351" cy="1460"/>
            </a:xfrm>
            <a:prstGeom prst="rect">
              <a:avLst/>
            </a:prstGeom>
            <a:noFill/>
            <a:ln w="9525" algn="ctr">
              <a:noFill/>
              <a:miter lim="800000"/>
              <a:headEnd/>
              <a:tailEnd/>
            </a:ln>
          </p:spPr>
        </p:pic>
        <p:pic>
          <p:nvPicPr>
            <p:cNvPr id="38941" name="Picture 83"/>
            <p:cNvPicPr>
              <a:picLocks noChangeAspect="1" noChangeArrowheads="1"/>
            </p:cNvPicPr>
            <p:nvPr/>
          </p:nvPicPr>
          <p:blipFill>
            <a:blip r:embed="rId5"/>
            <a:srcRect/>
            <a:stretch>
              <a:fillRect/>
            </a:stretch>
          </p:blipFill>
          <p:spPr bwMode="auto">
            <a:xfrm>
              <a:off x="3121" y="546"/>
              <a:ext cx="351" cy="1460"/>
            </a:xfrm>
            <a:prstGeom prst="rect">
              <a:avLst/>
            </a:prstGeom>
            <a:noFill/>
            <a:ln w="9525" algn="ctr">
              <a:noFill/>
              <a:miter lim="800000"/>
              <a:headEnd/>
              <a:tailEnd/>
            </a:ln>
          </p:spPr>
        </p:pic>
        <p:pic>
          <p:nvPicPr>
            <p:cNvPr id="38942" name="Picture 84"/>
            <p:cNvPicPr>
              <a:picLocks noChangeAspect="1" noChangeArrowheads="1"/>
            </p:cNvPicPr>
            <p:nvPr/>
          </p:nvPicPr>
          <p:blipFill>
            <a:blip r:embed="rId5"/>
            <a:srcRect/>
            <a:stretch>
              <a:fillRect/>
            </a:stretch>
          </p:blipFill>
          <p:spPr bwMode="auto">
            <a:xfrm>
              <a:off x="3217" y="516"/>
              <a:ext cx="351" cy="1460"/>
            </a:xfrm>
            <a:prstGeom prst="rect">
              <a:avLst/>
            </a:prstGeom>
            <a:noFill/>
            <a:ln w="9525" algn="ctr">
              <a:noFill/>
              <a:miter lim="800000"/>
              <a:headEnd/>
              <a:tailEnd/>
            </a:ln>
          </p:spPr>
        </p:pic>
        <p:pic>
          <p:nvPicPr>
            <p:cNvPr id="38943" name="Picture 85"/>
            <p:cNvPicPr>
              <a:picLocks noChangeAspect="1" noChangeArrowheads="1"/>
            </p:cNvPicPr>
            <p:nvPr/>
          </p:nvPicPr>
          <p:blipFill>
            <a:blip r:embed="rId5"/>
            <a:srcRect/>
            <a:stretch>
              <a:fillRect/>
            </a:stretch>
          </p:blipFill>
          <p:spPr bwMode="auto">
            <a:xfrm>
              <a:off x="3313" y="486"/>
              <a:ext cx="351" cy="1460"/>
            </a:xfrm>
            <a:prstGeom prst="rect">
              <a:avLst/>
            </a:prstGeom>
            <a:noFill/>
            <a:ln w="9525" algn="ctr">
              <a:noFill/>
              <a:miter lim="800000"/>
              <a:headEnd/>
              <a:tailEnd/>
            </a:ln>
          </p:spPr>
        </p:pic>
        <p:pic>
          <p:nvPicPr>
            <p:cNvPr id="38944" name="Picture 86"/>
            <p:cNvPicPr>
              <a:picLocks noChangeAspect="1" noChangeArrowheads="1"/>
            </p:cNvPicPr>
            <p:nvPr/>
          </p:nvPicPr>
          <p:blipFill>
            <a:blip r:embed="rId5"/>
            <a:srcRect/>
            <a:stretch>
              <a:fillRect/>
            </a:stretch>
          </p:blipFill>
          <p:spPr bwMode="auto">
            <a:xfrm>
              <a:off x="3409" y="456"/>
              <a:ext cx="351" cy="1460"/>
            </a:xfrm>
            <a:prstGeom prst="rect">
              <a:avLst/>
            </a:prstGeom>
            <a:noFill/>
            <a:ln w="9525" algn="ctr">
              <a:noFill/>
              <a:miter lim="800000"/>
              <a:headEnd/>
              <a:tailEnd/>
            </a:ln>
          </p:spPr>
        </p:pic>
        <p:pic>
          <p:nvPicPr>
            <p:cNvPr id="38945" name="Picture 87"/>
            <p:cNvPicPr>
              <a:picLocks noChangeAspect="1" noChangeArrowheads="1"/>
            </p:cNvPicPr>
            <p:nvPr/>
          </p:nvPicPr>
          <p:blipFill>
            <a:blip r:embed="rId5"/>
            <a:srcRect/>
            <a:stretch>
              <a:fillRect/>
            </a:stretch>
          </p:blipFill>
          <p:spPr bwMode="auto">
            <a:xfrm>
              <a:off x="3505" y="426"/>
              <a:ext cx="351" cy="1460"/>
            </a:xfrm>
            <a:prstGeom prst="rect">
              <a:avLst/>
            </a:prstGeom>
            <a:noFill/>
            <a:ln w="9525" algn="ctr">
              <a:noFill/>
              <a:miter lim="800000"/>
              <a:headEnd/>
              <a:tailEnd/>
            </a:ln>
          </p:spPr>
        </p:pic>
        <p:pic>
          <p:nvPicPr>
            <p:cNvPr id="38946" name="Picture 88"/>
            <p:cNvPicPr>
              <a:picLocks noChangeAspect="1" noChangeArrowheads="1"/>
            </p:cNvPicPr>
            <p:nvPr/>
          </p:nvPicPr>
          <p:blipFill>
            <a:blip r:embed="rId5"/>
            <a:srcRect/>
            <a:stretch>
              <a:fillRect/>
            </a:stretch>
          </p:blipFill>
          <p:spPr bwMode="auto">
            <a:xfrm>
              <a:off x="3601" y="396"/>
              <a:ext cx="351" cy="1460"/>
            </a:xfrm>
            <a:prstGeom prst="rect">
              <a:avLst/>
            </a:prstGeom>
            <a:noFill/>
            <a:ln w="9525" algn="ctr">
              <a:noFill/>
              <a:miter lim="800000"/>
              <a:headEnd/>
              <a:tailEnd/>
            </a:ln>
          </p:spPr>
        </p:pic>
        <p:pic>
          <p:nvPicPr>
            <p:cNvPr id="38947" name="Picture 89"/>
            <p:cNvPicPr>
              <a:picLocks noChangeAspect="1" noChangeArrowheads="1"/>
            </p:cNvPicPr>
            <p:nvPr/>
          </p:nvPicPr>
          <p:blipFill>
            <a:blip r:embed="rId5"/>
            <a:srcRect/>
            <a:stretch>
              <a:fillRect/>
            </a:stretch>
          </p:blipFill>
          <p:spPr bwMode="auto">
            <a:xfrm>
              <a:off x="3697" y="366"/>
              <a:ext cx="351" cy="1460"/>
            </a:xfrm>
            <a:prstGeom prst="rect">
              <a:avLst/>
            </a:prstGeom>
            <a:noFill/>
            <a:ln w="9525" algn="ctr">
              <a:noFill/>
              <a:miter lim="800000"/>
              <a:headEnd/>
              <a:tailEnd/>
            </a:ln>
          </p:spPr>
        </p:pic>
        <p:pic>
          <p:nvPicPr>
            <p:cNvPr id="38948" name="Picture 90"/>
            <p:cNvPicPr>
              <a:picLocks noChangeAspect="1" noChangeArrowheads="1"/>
            </p:cNvPicPr>
            <p:nvPr/>
          </p:nvPicPr>
          <p:blipFill>
            <a:blip r:embed="rId5"/>
            <a:srcRect/>
            <a:stretch>
              <a:fillRect/>
            </a:stretch>
          </p:blipFill>
          <p:spPr bwMode="auto">
            <a:xfrm>
              <a:off x="3793" y="336"/>
              <a:ext cx="351" cy="1460"/>
            </a:xfrm>
            <a:prstGeom prst="rect">
              <a:avLst/>
            </a:prstGeom>
            <a:noFill/>
            <a:ln w="9525" algn="ctr">
              <a:noFill/>
              <a:miter lim="800000"/>
              <a:headEnd/>
              <a:tailEnd/>
            </a:ln>
          </p:spPr>
        </p:pic>
        <p:pic>
          <p:nvPicPr>
            <p:cNvPr id="38949" name="Picture 91"/>
            <p:cNvPicPr>
              <a:picLocks noChangeAspect="1" noChangeArrowheads="1"/>
            </p:cNvPicPr>
            <p:nvPr/>
          </p:nvPicPr>
          <p:blipFill>
            <a:blip r:embed="rId5"/>
            <a:srcRect/>
            <a:stretch>
              <a:fillRect/>
            </a:stretch>
          </p:blipFill>
          <p:spPr bwMode="auto">
            <a:xfrm>
              <a:off x="3873" y="306"/>
              <a:ext cx="351" cy="1460"/>
            </a:xfrm>
            <a:prstGeom prst="rect">
              <a:avLst/>
            </a:prstGeom>
            <a:noFill/>
            <a:ln w="9525" algn="ctr">
              <a:noFill/>
              <a:miter lim="800000"/>
              <a:headEnd/>
              <a:tailEnd/>
            </a:ln>
          </p:spPr>
        </p:pic>
        <p:pic>
          <p:nvPicPr>
            <p:cNvPr id="38950" name="Picture 92"/>
            <p:cNvPicPr>
              <a:picLocks noChangeAspect="1" noChangeArrowheads="1"/>
            </p:cNvPicPr>
            <p:nvPr/>
          </p:nvPicPr>
          <p:blipFill>
            <a:blip r:embed="rId5"/>
            <a:srcRect/>
            <a:stretch>
              <a:fillRect/>
            </a:stretch>
          </p:blipFill>
          <p:spPr bwMode="auto">
            <a:xfrm>
              <a:off x="3969" y="276"/>
              <a:ext cx="351" cy="1460"/>
            </a:xfrm>
            <a:prstGeom prst="rect">
              <a:avLst/>
            </a:prstGeom>
            <a:noFill/>
            <a:ln w="9525" algn="ctr">
              <a:noFill/>
              <a:miter lim="800000"/>
              <a:headEnd/>
              <a:tailEnd/>
            </a:ln>
          </p:spPr>
        </p:pic>
        <p:pic>
          <p:nvPicPr>
            <p:cNvPr id="38951" name="Picture 93"/>
            <p:cNvPicPr>
              <a:picLocks noChangeAspect="1" noChangeArrowheads="1"/>
            </p:cNvPicPr>
            <p:nvPr/>
          </p:nvPicPr>
          <p:blipFill>
            <a:blip r:embed="rId5"/>
            <a:srcRect/>
            <a:stretch>
              <a:fillRect/>
            </a:stretch>
          </p:blipFill>
          <p:spPr bwMode="auto">
            <a:xfrm>
              <a:off x="4065" y="246"/>
              <a:ext cx="351" cy="1460"/>
            </a:xfrm>
            <a:prstGeom prst="rect">
              <a:avLst/>
            </a:prstGeom>
            <a:noFill/>
            <a:ln w="9525" algn="ctr">
              <a:noFill/>
              <a:miter lim="800000"/>
              <a:headEnd/>
              <a:tailEnd/>
            </a:ln>
          </p:spPr>
        </p:pic>
        <p:pic>
          <p:nvPicPr>
            <p:cNvPr id="38952" name="Picture 94"/>
            <p:cNvPicPr>
              <a:picLocks noChangeAspect="1" noChangeArrowheads="1"/>
            </p:cNvPicPr>
            <p:nvPr/>
          </p:nvPicPr>
          <p:blipFill>
            <a:blip r:embed="rId5"/>
            <a:srcRect/>
            <a:stretch>
              <a:fillRect/>
            </a:stretch>
          </p:blipFill>
          <p:spPr bwMode="auto">
            <a:xfrm>
              <a:off x="4161" y="216"/>
              <a:ext cx="351" cy="1460"/>
            </a:xfrm>
            <a:prstGeom prst="rect">
              <a:avLst/>
            </a:prstGeom>
            <a:noFill/>
            <a:ln w="9525" algn="ctr">
              <a:noFill/>
              <a:miter lim="800000"/>
              <a:headEnd/>
              <a:tailEnd/>
            </a:ln>
          </p:spPr>
        </p:pic>
        <p:pic>
          <p:nvPicPr>
            <p:cNvPr id="38953" name="Picture 95"/>
            <p:cNvPicPr>
              <a:picLocks noChangeAspect="1" noChangeArrowheads="1"/>
            </p:cNvPicPr>
            <p:nvPr/>
          </p:nvPicPr>
          <p:blipFill>
            <a:blip r:embed="rId5"/>
            <a:srcRect/>
            <a:stretch>
              <a:fillRect/>
            </a:stretch>
          </p:blipFill>
          <p:spPr bwMode="auto">
            <a:xfrm>
              <a:off x="4257" y="186"/>
              <a:ext cx="351" cy="1460"/>
            </a:xfrm>
            <a:prstGeom prst="rect">
              <a:avLst/>
            </a:prstGeom>
            <a:noFill/>
            <a:ln w="9525" algn="ctr">
              <a:noFill/>
              <a:miter lim="800000"/>
              <a:headEnd/>
              <a:tailEnd/>
            </a:ln>
          </p:spPr>
        </p:pic>
      </p:grpSp>
      <p:sp>
        <p:nvSpPr>
          <p:cNvPr id="11270" name="Text Box 96"/>
          <p:cNvSpPr txBox="1">
            <a:spLocks noChangeArrowheads="1"/>
          </p:cNvSpPr>
          <p:nvPr/>
        </p:nvSpPr>
        <p:spPr bwMode="auto">
          <a:xfrm>
            <a:off x="3667125" y="4227513"/>
            <a:ext cx="184150" cy="457200"/>
          </a:xfrm>
          <a:prstGeom prst="rect">
            <a:avLst/>
          </a:prstGeom>
          <a:noFill/>
          <a:ln w="9525" algn="ctr">
            <a:noFill/>
            <a:miter lim="800000"/>
            <a:headEnd/>
            <a:tailEnd/>
          </a:ln>
        </p:spPr>
        <p:txBody>
          <a:bodyPr wrap="none">
            <a:spAutoFit/>
          </a:bodyPr>
          <a:lstStyle/>
          <a:p>
            <a:endParaRPr lang="en-US" sz="2400">
              <a:latin typeface="Times New Roman" pitchFamily="18" charset="0"/>
            </a:endParaRPr>
          </a:p>
        </p:txBody>
      </p:sp>
      <p:grpSp>
        <p:nvGrpSpPr>
          <p:cNvPr id="15" name="Group 97"/>
          <p:cNvGrpSpPr>
            <a:grpSpLocks/>
          </p:cNvGrpSpPr>
          <p:nvPr/>
        </p:nvGrpSpPr>
        <p:grpSpPr bwMode="auto">
          <a:xfrm>
            <a:off x="3581400" y="4251325"/>
            <a:ext cx="1320800" cy="1616075"/>
            <a:chOff x="672" y="2884"/>
            <a:chExt cx="1184" cy="1018"/>
          </a:xfrm>
        </p:grpSpPr>
        <p:sp>
          <p:nvSpPr>
            <p:cNvPr id="38934" name="Text Box 98"/>
            <p:cNvSpPr txBox="1">
              <a:spLocks noChangeArrowheads="1"/>
            </p:cNvSpPr>
            <p:nvPr/>
          </p:nvSpPr>
          <p:spPr bwMode="auto">
            <a:xfrm>
              <a:off x="672" y="2884"/>
              <a:ext cx="1184" cy="294"/>
            </a:xfrm>
            <a:prstGeom prst="rect">
              <a:avLst/>
            </a:prstGeom>
            <a:solidFill>
              <a:srgbClr val="FF0000"/>
            </a:solidFill>
            <a:ln w="9525">
              <a:solidFill>
                <a:schemeClr val="tx1"/>
              </a:solidFill>
              <a:miter lim="800000"/>
              <a:headEnd/>
              <a:tailEnd/>
            </a:ln>
          </p:spPr>
          <p:txBody>
            <a:bodyPr>
              <a:spAutoFit/>
            </a:bodyPr>
            <a:lstStyle/>
            <a:p>
              <a:pPr algn="ctr"/>
              <a:r>
                <a:rPr lang="en-US" sz="2400">
                  <a:solidFill>
                    <a:schemeClr val="bg2"/>
                  </a:solidFill>
                  <a:latin typeface="Calibri" pitchFamily="34" charset="0"/>
                </a:rPr>
                <a:t>cases</a:t>
              </a:r>
            </a:p>
          </p:txBody>
        </p:sp>
        <p:sp>
          <p:nvSpPr>
            <p:cNvPr id="38935" name="Text Box 99"/>
            <p:cNvSpPr txBox="1">
              <a:spLocks noChangeArrowheads="1"/>
            </p:cNvSpPr>
            <p:nvPr/>
          </p:nvSpPr>
          <p:spPr bwMode="auto">
            <a:xfrm>
              <a:off x="672" y="3608"/>
              <a:ext cx="1184" cy="294"/>
            </a:xfrm>
            <a:prstGeom prst="rect">
              <a:avLst/>
            </a:prstGeom>
            <a:solidFill>
              <a:srgbClr val="00FF00"/>
            </a:solidFill>
            <a:ln w="9525">
              <a:solidFill>
                <a:schemeClr val="tx1"/>
              </a:solidFill>
              <a:miter lim="800000"/>
              <a:headEnd/>
              <a:tailEnd/>
            </a:ln>
          </p:spPr>
          <p:txBody>
            <a:bodyPr>
              <a:spAutoFit/>
            </a:bodyPr>
            <a:lstStyle/>
            <a:p>
              <a:pPr algn="ctr"/>
              <a:r>
                <a:rPr lang="en-US" sz="2400">
                  <a:latin typeface="Calibri" pitchFamily="34" charset="0"/>
                </a:rPr>
                <a:t>controls</a:t>
              </a:r>
            </a:p>
          </p:txBody>
        </p:sp>
      </p:grpSp>
      <p:sp>
        <p:nvSpPr>
          <p:cNvPr id="1750117" name="AutoShape 101"/>
          <p:cNvSpPr>
            <a:spLocks/>
          </p:cNvSpPr>
          <p:nvPr/>
        </p:nvSpPr>
        <p:spPr bwMode="auto">
          <a:xfrm>
            <a:off x="7004050" y="3657600"/>
            <a:ext cx="385763" cy="2514600"/>
          </a:xfrm>
          <a:prstGeom prst="rightBrace">
            <a:avLst>
              <a:gd name="adj1" fmla="val 54321"/>
              <a:gd name="adj2" fmla="val 50000"/>
            </a:avLst>
          </a:prstGeom>
          <a:noFill/>
          <a:ln w="38100">
            <a:solidFill>
              <a:schemeClr val="tx1"/>
            </a:solidFill>
            <a:round/>
            <a:headEnd/>
            <a:tailEnd/>
          </a:ln>
        </p:spPr>
        <p:txBody>
          <a:bodyPr wrap="none" anchor="ctr"/>
          <a:lstStyle/>
          <a:p>
            <a:endParaRPr lang="en-US">
              <a:latin typeface="Calibri" pitchFamily="34" charset="0"/>
            </a:endParaRPr>
          </a:p>
        </p:txBody>
      </p:sp>
      <p:sp>
        <p:nvSpPr>
          <p:cNvPr id="1750118" name="Text Box 102"/>
          <p:cNvSpPr txBox="1">
            <a:spLocks noChangeArrowheads="1"/>
          </p:cNvSpPr>
          <p:nvPr/>
        </p:nvSpPr>
        <p:spPr bwMode="auto">
          <a:xfrm>
            <a:off x="1371600" y="1366838"/>
            <a:ext cx="2387600" cy="1581150"/>
          </a:xfrm>
          <a:prstGeom prst="rect">
            <a:avLst/>
          </a:prstGeom>
          <a:solidFill>
            <a:schemeClr val="tx1"/>
          </a:solidFill>
          <a:ln w="28575">
            <a:solidFill>
              <a:schemeClr val="bg2"/>
            </a:solidFill>
            <a:miter lim="800000"/>
            <a:headEnd/>
            <a:tailEnd/>
          </a:ln>
        </p:spPr>
        <p:txBody>
          <a:bodyPr>
            <a:spAutoFit/>
          </a:bodyPr>
          <a:lstStyle/>
          <a:p>
            <a:pPr algn="ctr"/>
            <a:r>
              <a:rPr lang="en-US" sz="2400">
                <a:solidFill>
                  <a:schemeClr val="bg1"/>
                </a:solidFill>
                <a:latin typeface="Calibri" pitchFamily="34" charset="0"/>
              </a:rPr>
              <a:t>Genotyping, genotype-phenotype relations</a:t>
            </a:r>
          </a:p>
        </p:txBody>
      </p:sp>
      <p:grpSp>
        <p:nvGrpSpPr>
          <p:cNvPr id="16" name="Group 103"/>
          <p:cNvGrpSpPr>
            <a:grpSpLocks/>
          </p:cNvGrpSpPr>
          <p:nvPr/>
        </p:nvGrpSpPr>
        <p:grpSpPr bwMode="auto">
          <a:xfrm>
            <a:off x="7600950" y="593725"/>
            <a:ext cx="1314450" cy="1616075"/>
            <a:chOff x="672" y="2884"/>
            <a:chExt cx="1184" cy="1018"/>
          </a:xfrm>
        </p:grpSpPr>
        <p:sp>
          <p:nvSpPr>
            <p:cNvPr id="38932" name="Text Box 104"/>
            <p:cNvSpPr txBox="1">
              <a:spLocks noChangeArrowheads="1"/>
            </p:cNvSpPr>
            <p:nvPr/>
          </p:nvSpPr>
          <p:spPr bwMode="auto">
            <a:xfrm>
              <a:off x="672" y="2884"/>
              <a:ext cx="1184" cy="294"/>
            </a:xfrm>
            <a:prstGeom prst="rect">
              <a:avLst/>
            </a:prstGeom>
            <a:solidFill>
              <a:srgbClr val="FF0000"/>
            </a:solidFill>
            <a:ln w="9525">
              <a:solidFill>
                <a:schemeClr val="tx1"/>
              </a:solidFill>
              <a:miter lim="800000"/>
              <a:headEnd/>
              <a:tailEnd/>
            </a:ln>
          </p:spPr>
          <p:txBody>
            <a:bodyPr>
              <a:spAutoFit/>
            </a:bodyPr>
            <a:lstStyle/>
            <a:p>
              <a:pPr algn="ctr"/>
              <a:r>
                <a:rPr lang="en-US" sz="2400">
                  <a:solidFill>
                    <a:schemeClr val="bg2"/>
                  </a:solidFill>
                  <a:latin typeface="Calibri" pitchFamily="34" charset="0"/>
                </a:rPr>
                <a:t>cases</a:t>
              </a:r>
            </a:p>
          </p:txBody>
        </p:sp>
        <p:sp>
          <p:nvSpPr>
            <p:cNvPr id="38933" name="Text Box 105"/>
            <p:cNvSpPr txBox="1">
              <a:spLocks noChangeArrowheads="1"/>
            </p:cNvSpPr>
            <p:nvPr/>
          </p:nvSpPr>
          <p:spPr bwMode="auto">
            <a:xfrm>
              <a:off x="672" y="3608"/>
              <a:ext cx="1184" cy="294"/>
            </a:xfrm>
            <a:prstGeom prst="rect">
              <a:avLst/>
            </a:prstGeom>
            <a:solidFill>
              <a:srgbClr val="00FF00"/>
            </a:solidFill>
            <a:ln w="9525">
              <a:solidFill>
                <a:schemeClr val="tx1"/>
              </a:solidFill>
              <a:miter lim="800000"/>
              <a:headEnd/>
              <a:tailEnd/>
            </a:ln>
          </p:spPr>
          <p:txBody>
            <a:bodyPr>
              <a:spAutoFit/>
            </a:bodyPr>
            <a:lstStyle/>
            <a:p>
              <a:pPr algn="ctr"/>
              <a:r>
                <a:rPr lang="en-US" sz="2400">
                  <a:latin typeface="Calibri" pitchFamily="34" charset="0"/>
                </a:rPr>
                <a:t>controls</a:t>
              </a:r>
            </a:p>
          </p:txBody>
        </p:sp>
      </p:grpSp>
      <p:sp>
        <p:nvSpPr>
          <p:cNvPr id="1750123" name="AutoShape 107"/>
          <p:cNvSpPr>
            <a:spLocks/>
          </p:cNvSpPr>
          <p:nvPr/>
        </p:nvSpPr>
        <p:spPr bwMode="auto">
          <a:xfrm flipH="1">
            <a:off x="3957638" y="914400"/>
            <a:ext cx="385762" cy="2514600"/>
          </a:xfrm>
          <a:prstGeom prst="rightBrace">
            <a:avLst>
              <a:gd name="adj1" fmla="val 54321"/>
              <a:gd name="adj2" fmla="val 50000"/>
            </a:avLst>
          </a:prstGeom>
          <a:noFill/>
          <a:ln w="38100">
            <a:solidFill>
              <a:schemeClr val="tx1"/>
            </a:solidFill>
            <a:round/>
            <a:headEnd/>
            <a:tailEnd/>
          </a:ln>
        </p:spPr>
        <p:txBody>
          <a:bodyPr wrap="none" anchor="ctr"/>
          <a:lstStyle/>
          <a:p>
            <a:endParaRPr lang="en-US">
              <a:latin typeface="Calibri" pitchFamily="34" charset="0"/>
            </a:endParaRPr>
          </a:p>
        </p:txBody>
      </p:sp>
      <p:sp>
        <p:nvSpPr>
          <p:cNvPr id="11278" name="Text Box 109"/>
          <p:cNvSpPr txBox="1">
            <a:spLocks noChangeArrowheads="1"/>
          </p:cNvSpPr>
          <p:nvPr/>
        </p:nvSpPr>
        <p:spPr bwMode="auto">
          <a:xfrm>
            <a:off x="1600200" y="5626100"/>
            <a:ext cx="1981200" cy="850900"/>
          </a:xfrm>
          <a:prstGeom prst="rect">
            <a:avLst/>
          </a:prstGeom>
          <a:solidFill>
            <a:schemeClr val="tx1"/>
          </a:solidFill>
          <a:ln w="28575">
            <a:noFill/>
            <a:miter lim="800000"/>
            <a:headEnd/>
            <a:tailEnd/>
          </a:ln>
        </p:spPr>
        <p:txBody>
          <a:bodyPr>
            <a:spAutoFit/>
          </a:bodyPr>
          <a:lstStyle/>
          <a:p>
            <a:pPr algn="ctr"/>
            <a:r>
              <a:rPr lang="en-US" sz="2400">
                <a:solidFill>
                  <a:schemeClr val="bg1"/>
                </a:solidFill>
                <a:latin typeface="Calibri" pitchFamily="34" charset="0"/>
              </a:rPr>
              <a:t>Investigator query</a:t>
            </a:r>
          </a:p>
        </p:txBody>
      </p:sp>
      <p:sp>
        <p:nvSpPr>
          <p:cNvPr id="1750127" name="Text Box 111"/>
          <p:cNvSpPr txBox="1">
            <a:spLocks noChangeArrowheads="1"/>
          </p:cNvSpPr>
          <p:nvPr/>
        </p:nvSpPr>
        <p:spPr bwMode="auto">
          <a:xfrm>
            <a:off x="7467600" y="4495800"/>
            <a:ext cx="1549400" cy="850900"/>
          </a:xfrm>
          <a:prstGeom prst="rect">
            <a:avLst/>
          </a:prstGeom>
          <a:solidFill>
            <a:schemeClr val="tx1"/>
          </a:solidFill>
          <a:ln w="28575">
            <a:solidFill>
              <a:schemeClr val="bg2"/>
            </a:solidFill>
            <a:miter lim="800000"/>
            <a:headEnd/>
            <a:tailEnd/>
          </a:ln>
        </p:spPr>
        <p:txBody>
          <a:bodyPr>
            <a:spAutoFit/>
          </a:bodyPr>
          <a:lstStyle/>
          <a:p>
            <a:pPr algn="ctr"/>
            <a:r>
              <a:rPr lang="en-US" sz="2400">
                <a:solidFill>
                  <a:schemeClr val="bg1"/>
                </a:solidFill>
                <a:latin typeface="Calibri" pitchFamily="34" charset="0"/>
              </a:rPr>
              <a:t>Data analysis</a:t>
            </a:r>
          </a:p>
        </p:txBody>
      </p:sp>
      <p:sp>
        <p:nvSpPr>
          <p:cNvPr id="112" name="Rectangle 1026"/>
          <p:cNvSpPr txBox="1">
            <a:spLocks noChangeArrowheads="1"/>
          </p:cNvSpPr>
          <p:nvPr/>
        </p:nvSpPr>
        <p:spPr>
          <a:xfrm>
            <a:off x="609600" y="381000"/>
            <a:ext cx="8229600" cy="1371600"/>
          </a:xfrm>
          <a:prstGeom prst="rect">
            <a:avLst/>
          </a:prstGeom>
        </p:spPr>
        <p:txBody>
          <a:bodyPr/>
          <a:lstStyle/>
          <a:p>
            <a:pPr fontAlgn="auto">
              <a:spcBef>
                <a:spcPts val="0"/>
              </a:spcBef>
              <a:spcAft>
                <a:spcPts val="0"/>
              </a:spcAft>
              <a:defRPr/>
            </a:pPr>
            <a:r>
              <a:rPr lang="en-US" sz="4400" kern="0" dirty="0">
                <a:latin typeface="+mj-lt"/>
                <a:ea typeface="+mj-ea"/>
                <a:cs typeface="+mj-cs"/>
              </a:rPr>
              <a:t>Research Support &amp;</a:t>
            </a:r>
          </a:p>
          <a:p>
            <a:pPr fontAlgn="auto">
              <a:spcBef>
                <a:spcPts val="0"/>
              </a:spcBef>
              <a:spcAft>
                <a:spcPts val="0"/>
              </a:spcAft>
              <a:defRPr/>
            </a:pPr>
            <a:r>
              <a:rPr lang="en-US" sz="4400" kern="0" dirty="0">
                <a:latin typeface="+mj-lt"/>
                <a:ea typeface="+mj-ea"/>
                <a:cs typeface="+mj-cs"/>
              </a:rPr>
              <a:t>Data Collection</a:t>
            </a:r>
          </a:p>
        </p:txBody>
      </p:sp>
      <p:pic>
        <p:nvPicPr>
          <p:cNvPr id="38929" name="Picture 9" descr="j0312626"/>
          <p:cNvPicPr>
            <a:picLocks noChangeAspect="1" noChangeArrowheads="1"/>
          </p:cNvPicPr>
          <p:nvPr/>
        </p:nvPicPr>
        <p:blipFill>
          <a:blip r:embed="rId6"/>
          <a:srcRect/>
          <a:stretch>
            <a:fillRect/>
          </a:stretch>
        </p:blipFill>
        <p:spPr bwMode="auto">
          <a:xfrm>
            <a:off x="0" y="3962400"/>
            <a:ext cx="1836738" cy="1554163"/>
          </a:xfrm>
          <a:prstGeom prst="rect">
            <a:avLst/>
          </a:prstGeom>
          <a:noFill/>
          <a:ln w="9525">
            <a:noFill/>
            <a:miter lim="800000"/>
            <a:headEnd/>
            <a:tailEnd/>
          </a:ln>
        </p:spPr>
      </p:pic>
      <p:sp>
        <p:nvSpPr>
          <p:cNvPr id="172" name="Line 76"/>
          <p:cNvSpPr>
            <a:spLocks noChangeShapeType="1"/>
          </p:cNvSpPr>
          <p:nvPr/>
        </p:nvSpPr>
        <p:spPr bwMode="auto">
          <a:xfrm rot="-5400000">
            <a:off x="2438400" y="3810000"/>
            <a:ext cx="609600" cy="1676400"/>
          </a:xfrm>
          <a:prstGeom prst="line">
            <a:avLst/>
          </a:prstGeom>
          <a:noFill/>
          <a:ln w="76200">
            <a:solidFill>
              <a:schemeClr val="tx1"/>
            </a:solidFill>
            <a:round/>
            <a:headEnd/>
            <a:tailEnd type="triangle" w="med" len="med"/>
          </a:ln>
        </p:spPr>
        <p:txBody>
          <a:bodyPr/>
          <a:lstStyle/>
          <a:p>
            <a:endParaRPr lang="en-US"/>
          </a:p>
        </p:txBody>
      </p:sp>
      <p:sp>
        <p:nvSpPr>
          <p:cNvPr id="173" name="Line 76"/>
          <p:cNvSpPr>
            <a:spLocks noChangeShapeType="1"/>
          </p:cNvSpPr>
          <p:nvPr/>
        </p:nvSpPr>
        <p:spPr bwMode="auto">
          <a:xfrm rot="16200000" flipH="1">
            <a:off x="2438400" y="4419600"/>
            <a:ext cx="609600" cy="167640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2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501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501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5001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7501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50092"/>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1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501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50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0018" grpId="0" animBg="1"/>
      <p:bldP spid="1750092" grpId="0" animBg="1"/>
      <p:bldP spid="11270" grpId="0"/>
      <p:bldP spid="1750117" grpId="0" animBg="1"/>
      <p:bldP spid="1750118" grpId="0" animBg="1"/>
      <p:bldP spid="1750123" grpId="0" animBg="1"/>
      <p:bldP spid="11278" grpId="0" animBg="1"/>
      <p:bldP spid="1750127" grpId="0" animBg="1"/>
      <p:bldP spid="1750127" grpId="1" animBg="1"/>
      <p:bldP spid="112" grpId="0"/>
      <p:bldP spid="172" grpId="0" animBg="1"/>
      <p:bldP spid="17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4"/>
          <p:cNvSpPr>
            <a:spLocks noGrp="1" noChangeArrowheads="1"/>
          </p:cNvSpPr>
          <p:nvPr>
            <p:ph type="title"/>
          </p:nvPr>
        </p:nvSpPr>
        <p:spPr>
          <a:xfrm>
            <a:off x="685800" y="304800"/>
            <a:ext cx="7772400" cy="1143000"/>
          </a:xfrm>
        </p:spPr>
        <p:txBody>
          <a:bodyPr/>
          <a:lstStyle/>
          <a:p>
            <a:r>
              <a:rPr lang="en-US" sz="4000" smtClean="0"/>
              <a:t>Holy Moly! How Did You…</a:t>
            </a:r>
          </a:p>
        </p:txBody>
      </p:sp>
      <p:sp>
        <p:nvSpPr>
          <p:cNvPr id="9219" name="Rectangle 5"/>
          <p:cNvSpPr>
            <a:spLocks noGrp="1" noChangeArrowheads="1"/>
          </p:cNvSpPr>
          <p:nvPr>
            <p:ph type="body" sz="half" idx="1"/>
          </p:nvPr>
        </p:nvSpPr>
        <p:spPr>
          <a:xfrm>
            <a:off x="381000" y="1828800"/>
            <a:ext cx="8458200" cy="4191000"/>
          </a:xfrm>
        </p:spPr>
        <p:txBody>
          <a:bodyPr rtlCol="0">
            <a:normAutofit/>
          </a:bodyPr>
          <a:lstStyle/>
          <a:p>
            <a:pPr fontAlgn="auto">
              <a:spcAft>
                <a:spcPts val="0"/>
              </a:spcAft>
              <a:defRPr/>
            </a:pPr>
            <a:r>
              <a:rPr lang="en-US" sz="2800" dirty="0" smtClean="0"/>
              <a:t>Initially an institutionally funded project </a:t>
            </a:r>
          </a:p>
          <a:p>
            <a:pPr fontAlgn="auto">
              <a:spcAft>
                <a:spcPts val="0"/>
              </a:spcAft>
              <a:defRPr/>
            </a:pPr>
            <a:endParaRPr lang="en-US" sz="1100" dirty="0" smtClean="0"/>
          </a:p>
          <a:p>
            <a:pPr fontAlgn="auto">
              <a:spcAft>
                <a:spcPts val="0"/>
              </a:spcAft>
              <a:defRPr/>
            </a:pPr>
            <a:endParaRPr lang="en-US" sz="1100" dirty="0" smtClean="0"/>
          </a:p>
          <a:p>
            <a:pPr fontAlgn="auto">
              <a:spcAft>
                <a:spcPts val="0"/>
              </a:spcAft>
              <a:defRPr/>
            </a:pPr>
            <a:r>
              <a:rPr lang="en-US" sz="2800" dirty="0" smtClean="0"/>
              <a:t>Office for Human Research Protections designation as </a:t>
            </a:r>
            <a:r>
              <a:rPr lang="en-US" sz="2800" dirty="0" smtClean="0">
                <a:solidFill>
                  <a:srgbClr val="FF0000"/>
                </a:solidFill>
              </a:rPr>
              <a:t>Non-Human Subjects Research </a:t>
            </a:r>
            <a:r>
              <a:rPr lang="en-US" sz="2800" dirty="0" smtClean="0"/>
              <a:t>under 45 CFR 46 (“HIPAA Common Rule”)*</a:t>
            </a:r>
          </a:p>
          <a:p>
            <a:pPr lvl="1" fontAlgn="auto">
              <a:spcAft>
                <a:spcPts val="0"/>
              </a:spcAft>
              <a:defRPr/>
            </a:pPr>
            <a:endParaRPr lang="en-US" sz="1050" dirty="0" smtClean="0"/>
          </a:p>
          <a:p>
            <a:pPr lvl="1" fontAlgn="auto">
              <a:spcAft>
                <a:spcPts val="0"/>
              </a:spcAft>
              <a:defRPr/>
            </a:pPr>
            <a:r>
              <a:rPr lang="en-US" sz="2400" b="1" i="1" u="sng" dirty="0" smtClean="0"/>
              <a:t>Samples &amp; data not linked to identity</a:t>
            </a:r>
          </a:p>
          <a:p>
            <a:pPr lvl="1" fontAlgn="auto">
              <a:spcAft>
                <a:spcPts val="0"/>
              </a:spcAft>
              <a:defRPr/>
            </a:pPr>
            <a:endParaRPr lang="en-US" sz="1050" dirty="0" smtClean="0"/>
          </a:p>
          <a:p>
            <a:pPr lvl="1" fontAlgn="auto">
              <a:spcAft>
                <a:spcPts val="0"/>
              </a:spcAft>
              <a:defRPr/>
            </a:pPr>
            <a:r>
              <a:rPr lang="en-US" sz="2400" dirty="0" smtClean="0"/>
              <a:t>Conducted with IRB &amp; ethics oversight</a:t>
            </a:r>
          </a:p>
        </p:txBody>
      </p:sp>
      <p:sp>
        <p:nvSpPr>
          <p:cNvPr id="40963" name="TextBox 3"/>
          <p:cNvSpPr txBox="1">
            <a:spLocks noChangeArrowheads="1"/>
          </p:cNvSpPr>
          <p:nvPr/>
        </p:nvSpPr>
        <p:spPr bwMode="auto">
          <a:xfrm>
            <a:off x="304800" y="5943600"/>
            <a:ext cx="8686800" cy="523875"/>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*D. Roden, et al. Development of a large-scale de-identified DNA biobank to enable personalized medicine. Clin Pharmacol Ther. 2008; 84(3): 362-369.</a:t>
            </a:r>
          </a:p>
        </p:txBody>
      </p:sp>
      <p:sp>
        <p:nvSpPr>
          <p:cNvPr id="40964"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marL="342900" indent="-342900" fontAlgn="base">
              <a:spcBef>
                <a:spcPct val="20000"/>
              </a:spcBef>
              <a:spcAft>
                <a:spcPct val="0"/>
              </a:spcAft>
              <a:buFont typeface="Arial" charset="0"/>
              <a:buNone/>
            </a:pPr>
            <a:r>
              <a:rPr lang="en-US" smtClean="0"/>
              <a:t>EHR Privacy &amp; Security</a:t>
            </a:r>
          </a:p>
        </p:txBody>
      </p:sp>
      <p:sp>
        <p:nvSpPr>
          <p:cNvPr id="40965"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Bradley Malin, 2010</a:t>
            </a:r>
          </a:p>
        </p:txBody>
      </p:sp>
      <p:sp>
        <p:nvSpPr>
          <p:cNvPr id="40966"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27D49C1-196C-4E69-BA0F-2618A96459B1}" type="slidenum">
              <a:rPr lang="en-US" smtClean="0"/>
              <a:pPr fontAlgn="base">
                <a:spcBef>
                  <a:spcPct val="0"/>
                </a:spcBef>
                <a:spcAft>
                  <a:spcPct val="0"/>
                </a:spcAft>
              </a:pPr>
              <a:t>21</a:t>
            </a:fld>
            <a:endParaRPr lang="en-US" smtClean="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152400"/>
            <a:ext cx="8229600" cy="1371600"/>
          </a:xfrm>
        </p:spPr>
        <p:txBody>
          <a:bodyPr/>
          <a:lstStyle/>
          <a:p>
            <a:r>
              <a:rPr lang="en-US" sz="4000" smtClean="0"/>
              <a:t>Speaking of HIPAA</a:t>
            </a:r>
            <a:br>
              <a:rPr lang="en-US" sz="4000" smtClean="0"/>
            </a:br>
            <a:r>
              <a:rPr lang="en-US" sz="2000" smtClean="0"/>
              <a:t>(the </a:t>
            </a:r>
            <a:r>
              <a:rPr lang="en-US" sz="2000" smtClean="0">
                <a:latin typeface="Algerian" pitchFamily="82" charset="0"/>
              </a:rPr>
              <a:t>elephant</a:t>
            </a:r>
            <a:r>
              <a:rPr lang="en-US" sz="2000" smtClean="0"/>
              <a:t> in the room)</a:t>
            </a:r>
            <a:endParaRPr lang="en-US" sz="2400" smtClean="0"/>
          </a:p>
        </p:txBody>
      </p:sp>
      <p:sp>
        <p:nvSpPr>
          <p:cNvPr id="922627" name="Rectangle 3"/>
          <p:cNvSpPr>
            <a:spLocks noGrp="1" noChangeArrowheads="1"/>
          </p:cNvSpPr>
          <p:nvPr>
            <p:ph type="body" idx="1"/>
          </p:nvPr>
        </p:nvSpPr>
        <p:spPr>
          <a:xfrm>
            <a:off x="228600" y="1600200"/>
            <a:ext cx="8686800" cy="4648200"/>
          </a:xfrm>
        </p:spPr>
        <p:txBody>
          <a:bodyPr/>
          <a:lstStyle/>
          <a:p>
            <a:r>
              <a:rPr lang="en-US" sz="2800" smtClean="0"/>
              <a:t>“Covered entity” cannot use or disclose protected health information (PHI)</a:t>
            </a:r>
          </a:p>
          <a:p>
            <a:pPr lvl="1"/>
            <a:r>
              <a:rPr lang="en-US" sz="2400" smtClean="0"/>
              <a:t>data “explicitly” linked to a particular individual, or</a:t>
            </a:r>
          </a:p>
          <a:p>
            <a:pPr lvl="1"/>
            <a:r>
              <a:rPr lang="en-US" sz="2400" smtClean="0"/>
              <a:t>could </a:t>
            </a:r>
            <a:r>
              <a:rPr lang="en-US" sz="2400" smtClean="0">
                <a:solidFill>
                  <a:srgbClr val="FF3300"/>
                </a:solidFill>
              </a:rPr>
              <a:t>reasonably</a:t>
            </a:r>
            <a:r>
              <a:rPr lang="en-US" sz="2400" smtClean="0"/>
              <a:t> be expected to allow individual </a:t>
            </a:r>
            <a:r>
              <a:rPr lang="en-US" sz="2400" smtClean="0">
                <a:solidFill>
                  <a:srgbClr val="FF3300"/>
                </a:solidFill>
              </a:rPr>
              <a:t>identification</a:t>
            </a:r>
          </a:p>
          <a:p>
            <a:endParaRPr lang="en-US" sz="2800" smtClean="0"/>
          </a:p>
          <a:p>
            <a:r>
              <a:rPr lang="en-US" sz="2800" smtClean="0"/>
              <a:t>The Privacy Rule Affords for several data sharing policies</a:t>
            </a:r>
          </a:p>
          <a:p>
            <a:pPr lvl="1"/>
            <a:r>
              <a:rPr lang="en-US" sz="2400" smtClean="0"/>
              <a:t>Limited Data Sets</a:t>
            </a:r>
          </a:p>
          <a:p>
            <a:pPr lvl="1"/>
            <a:r>
              <a:rPr lang="en-US" sz="2400" smtClean="0"/>
              <a:t>De-identified Data</a:t>
            </a:r>
          </a:p>
          <a:p>
            <a:pPr lvl="2"/>
            <a:r>
              <a:rPr lang="en-US" sz="1800" smtClean="0"/>
              <a:t>Safe Harbor</a:t>
            </a:r>
          </a:p>
          <a:p>
            <a:pPr lvl="2"/>
            <a:r>
              <a:rPr lang="en-US" sz="1800" smtClean="0"/>
              <a:t>Expert Determination</a:t>
            </a:r>
          </a:p>
        </p:txBody>
      </p:sp>
      <p:sp>
        <p:nvSpPr>
          <p:cNvPr id="41987"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41988"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41989"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2541D1C-74DF-4E96-8FF1-4868704E0104}" type="slidenum">
              <a:rPr lang="en-US"/>
              <a:pPr fontAlgn="base">
                <a:spcBef>
                  <a:spcPct val="0"/>
                </a:spcBef>
                <a:spcAft>
                  <a:spcPct val="0"/>
                </a:spcAft>
              </a:pPr>
              <a:t>22</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62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62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62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627">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mtClean="0"/>
              <a:t>HIPAA Limited Dataset</a:t>
            </a:r>
          </a:p>
        </p:txBody>
      </p:sp>
      <p:sp>
        <p:nvSpPr>
          <p:cNvPr id="30723" name="Rectangle 3"/>
          <p:cNvSpPr>
            <a:spLocks noGrp="1" noChangeArrowheads="1"/>
          </p:cNvSpPr>
          <p:nvPr>
            <p:ph type="body" idx="1"/>
          </p:nvPr>
        </p:nvSpPr>
        <p:spPr>
          <a:xfrm>
            <a:off x="457200" y="1752600"/>
            <a:ext cx="8229600" cy="4343400"/>
          </a:xfrm>
        </p:spPr>
        <p:txBody>
          <a:bodyPr rtlCol="0">
            <a:noAutofit/>
          </a:bodyPr>
          <a:lstStyle/>
          <a:p>
            <a:pPr fontAlgn="auto">
              <a:spcAft>
                <a:spcPts val="0"/>
              </a:spcAft>
              <a:buFont typeface="Arial" pitchFamily="34" charset="0"/>
              <a:buChar char="•"/>
              <a:defRPr/>
            </a:pPr>
            <a:r>
              <a:rPr lang="en-US" sz="2000" b="1" dirty="0" smtClean="0">
                <a:solidFill>
                  <a:srgbClr val="FF0000"/>
                </a:solidFill>
              </a:rPr>
              <a:t>Requires Contract: </a:t>
            </a:r>
            <a:r>
              <a:rPr lang="en-US" sz="2000" dirty="0" smtClean="0">
                <a:solidFill>
                  <a:srgbClr val="FF0000"/>
                </a:solidFill>
              </a:rPr>
              <a:t>Receiver assures it will not</a:t>
            </a:r>
          </a:p>
          <a:p>
            <a:pPr lvl="1" fontAlgn="auto">
              <a:spcAft>
                <a:spcPts val="0"/>
              </a:spcAft>
              <a:buFont typeface="Arial" pitchFamily="34" charset="0"/>
              <a:buChar char="–"/>
              <a:defRPr/>
            </a:pPr>
            <a:r>
              <a:rPr lang="en-US" sz="1800" dirty="0" smtClean="0">
                <a:solidFill>
                  <a:srgbClr val="FF0000"/>
                </a:solidFill>
              </a:rPr>
              <a:t>use or disclose the information for purposes other than research</a:t>
            </a:r>
          </a:p>
          <a:p>
            <a:pPr lvl="1" fontAlgn="auto">
              <a:spcAft>
                <a:spcPts val="0"/>
              </a:spcAft>
              <a:buFont typeface="Arial" pitchFamily="34" charset="0"/>
              <a:buChar char="–"/>
              <a:defRPr/>
            </a:pPr>
            <a:r>
              <a:rPr lang="en-US" sz="1800" dirty="0" smtClean="0">
                <a:solidFill>
                  <a:srgbClr val="FF0000"/>
                </a:solidFill>
              </a:rPr>
              <a:t>will not identify or contact the individuals who are the subjects</a:t>
            </a:r>
          </a:p>
          <a:p>
            <a:pPr marL="381000" indent="-381000" fontAlgn="auto">
              <a:lnSpc>
                <a:spcPct val="120000"/>
              </a:lnSpc>
              <a:spcAft>
                <a:spcPts val="0"/>
              </a:spcAft>
              <a:buFont typeface="Arial" pitchFamily="34" charset="0"/>
              <a:buChar char="•"/>
              <a:defRPr/>
            </a:pPr>
            <a:endParaRPr lang="en-US" sz="1000" dirty="0" smtClean="0"/>
          </a:p>
          <a:p>
            <a:pPr marL="381000" indent="-381000" fontAlgn="auto">
              <a:lnSpc>
                <a:spcPct val="120000"/>
              </a:lnSpc>
              <a:spcAft>
                <a:spcPts val="0"/>
              </a:spcAft>
              <a:buFont typeface="Arial" pitchFamily="34" charset="0"/>
              <a:buChar char="•"/>
              <a:defRPr/>
            </a:pPr>
            <a:r>
              <a:rPr lang="en-US" sz="2000" dirty="0" smtClean="0"/>
              <a:t>Data owner must remove a set of enumerated attributes</a:t>
            </a:r>
          </a:p>
          <a:p>
            <a:pPr marL="800100" lvl="1" indent="-342900" fontAlgn="auto">
              <a:lnSpc>
                <a:spcPct val="120000"/>
              </a:lnSpc>
              <a:spcAft>
                <a:spcPts val="0"/>
              </a:spcAft>
              <a:buClr>
                <a:schemeClr val="tx1"/>
              </a:buClr>
              <a:buFont typeface="Arial" pitchFamily="34" charset="0"/>
              <a:buChar char="–"/>
              <a:defRPr/>
            </a:pPr>
            <a:r>
              <a:rPr lang="en-US" sz="1800" dirty="0" smtClean="0"/>
              <a:t>Patient’s Names / Initials</a:t>
            </a:r>
          </a:p>
          <a:p>
            <a:pPr marL="800100" lvl="1" indent="-342900" fontAlgn="auto">
              <a:lnSpc>
                <a:spcPct val="120000"/>
              </a:lnSpc>
              <a:spcAft>
                <a:spcPts val="0"/>
              </a:spcAft>
              <a:buClr>
                <a:schemeClr val="tx1"/>
              </a:buClr>
              <a:buFont typeface="Arial" pitchFamily="34" charset="0"/>
              <a:buChar char="–"/>
              <a:defRPr/>
            </a:pPr>
            <a:r>
              <a:rPr lang="en-US" sz="1800" dirty="0" smtClean="0"/>
              <a:t>#’s: Phone, Social Security, Medical Record</a:t>
            </a:r>
          </a:p>
          <a:p>
            <a:pPr marL="800100" lvl="1" indent="-342900" fontAlgn="auto">
              <a:lnSpc>
                <a:spcPct val="120000"/>
              </a:lnSpc>
              <a:spcAft>
                <a:spcPts val="0"/>
              </a:spcAft>
              <a:buClr>
                <a:schemeClr val="tx1"/>
              </a:buClr>
              <a:buFont typeface="Arial" pitchFamily="34" charset="0"/>
              <a:buChar char="–"/>
              <a:defRPr/>
            </a:pPr>
            <a:r>
              <a:rPr lang="en-US" sz="1800" dirty="0" smtClean="0"/>
              <a:t>Web: Email, URL, IP addresses</a:t>
            </a:r>
          </a:p>
          <a:p>
            <a:pPr marL="800100" lvl="1" indent="-342900" fontAlgn="auto">
              <a:lnSpc>
                <a:spcPct val="120000"/>
              </a:lnSpc>
              <a:spcAft>
                <a:spcPts val="0"/>
              </a:spcAft>
              <a:buClr>
                <a:schemeClr val="tx1"/>
              </a:buClr>
              <a:buFont typeface="Arial" pitchFamily="34" charset="0"/>
              <a:buChar char="–"/>
              <a:defRPr/>
            </a:pPr>
            <a:r>
              <a:rPr lang="en-US" sz="1800" dirty="0" smtClean="0"/>
              <a:t>Biometric identifiers: finger, voice prints</a:t>
            </a:r>
          </a:p>
          <a:p>
            <a:pPr fontAlgn="auto">
              <a:spcAft>
                <a:spcPts val="0"/>
              </a:spcAft>
              <a:buFont typeface="Arial" pitchFamily="34" charset="0"/>
              <a:buChar char="•"/>
              <a:defRPr/>
            </a:pPr>
            <a:endParaRPr lang="en-US" sz="1000" dirty="0" smtClean="0"/>
          </a:p>
          <a:p>
            <a:pPr fontAlgn="auto">
              <a:spcAft>
                <a:spcPts val="0"/>
              </a:spcAft>
              <a:buFont typeface="Arial" pitchFamily="34" charset="0"/>
              <a:buChar char="•"/>
              <a:defRPr/>
            </a:pPr>
            <a:r>
              <a:rPr lang="en-US" sz="2000" dirty="0" smtClean="0"/>
              <a:t>But, owner can include</a:t>
            </a:r>
          </a:p>
          <a:p>
            <a:pPr lvl="1" fontAlgn="auto">
              <a:spcAft>
                <a:spcPts val="0"/>
              </a:spcAft>
              <a:buFont typeface="Arial" pitchFamily="34" charset="0"/>
              <a:buChar char="–"/>
              <a:defRPr/>
            </a:pPr>
            <a:r>
              <a:rPr lang="en-US" sz="1800" dirty="0" smtClean="0"/>
              <a:t>Dates of birth, death, service </a:t>
            </a:r>
          </a:p>
          <a:p>
            <a:pPr lvl="1" fontAlgn="auto">
              <a:spcAft>
                <a:spcPts val="0"/>
              </a:spcAft>
              <a:buFont typeface="Arial" pitchFamily="34" charset="0"/>
              <a:buChar char="–"/>
              <a:defRPr/>
            </a:pPr>
            <a:r>
              <a:rPr lang="en-US" sz="1800" dirty="0" smtClean="0"/>
              <a:t>Geographic Info: Town, Zip code, County</a:t>
            </a:r>
          </a:p>
          <a:p>
            <a:pPr fontAlgn="auto">
              <a:spcAft>
                <a:spcPts val="0"/>
              </a:spcAft>
              <a:buFont typeface="Arial" pitchFamily="34" charset="0"/>
              <a:buChar char="•"/>
              <a:defRPr/>
            </a:pPr>
            <a:endParaRPr lang="en-US" sz="1000" b="1" dirty="0" smtClean="0"/>
          </a:p>
        </p:txBody>
      </p:sp>
      <p:sp>
        <p:nvSpPr>
          <p:cNvPr id="44035"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44036"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44037"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931ABE6-D8D9-45D0-8E5A-AD8DA716317A}" type="slidenum">
              <a:rPr lang="en-US"/>
              <a:pPr fontAlgn="base">
                <a:spcBef>
                  <a:spcPct val="0"/>
                </a:spcBef>
                <a:spcAft>
                  <a:spcPct val="0"/>
                </a:spcAft>
              </a:pPr>
              <a:t>23</a:t>
            </a:fld>
            <a:endParaRPr lang="en-US"/>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Date Placeholder 3"/>
          <p:cNvSpPr>
            <a:spLocks noGrp="1"/>
          </p:cNvSpPr>
          <p:nvPr>
            <p:ph type="dt" sz="quarter" idx="11"/>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Calibri" pitchFamily="34" charset="0"/>
              </a:rPr>
              <a:t>EHR Privacy &amp; Security</a:t>
            </a:r>
          </a:p>
        </p:txBody>
      </p:sp>
      <p:sp>
        <p:nvSpPr>
          <p:cNvPr id="46082" name="Footer Placeholder 4"/>
          <p:cNvSpPr>
            <a:spLocks noGrp="1"/>
          </p:cNvSpPr>
          <p:nvPr>
            <p:ph type="ftr" sz="quarter" idx="10"/>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Calibri" pitchFamily="34" charset="0"/>
              </a:rPr>
              <a:t>© Bradley Malin, 2010</a:t>
            </a:r>
          </a:p>
        </p:txBody>
      </p:sp>
      <p:sp>
        <p:nvSpPr>
          <p:cNvPr id="46083" name="Slide Number Placeholder 5"/>
          <p:cNvSpPr txBox="1">
            <a:spLocks/>
          </p:cNvSpPr>
          <p:nvPr/>
        </p:nvSpPr>
        <p:spPr bwMode="auto">
          <a:xfrm>
            <a:off x="6553200" y="6492875"/>
            <a:ext cx="2133600" cy="365125"/>
          </a:xfrm>
          <a:prstGeom prst="rect">
            <a:avLst/>
          </a:prstGeom>
          <a:noFill/>
          <a:ln w="9525">
            <a:noFill/>
            <a:miter lim="800000"/>
            <a:headEnd/>
            <a:tailEnd/>
          </a:ln>
        </p:spPr>
        <p:txBody>
          <a:bodyPr anchor="ctr"/>
          <a:lstStyle/>
          <a:p>
            <a:pPr algn="r"/>
            <a:fld id="{4BCD5B6B-82CB-4F7A-8B88-D0550EF680FC}" type="slidenum">
              <a:rPr lang="en-US" sz="1200">
                <a:latin typeface="Calibri" pitchFamily="34" charset="0"/>
              </a:rPr>
              <a:pPr algn="r"/>
              <a:t>24</a:t>
            </a:fld>
            <a:endParaRPr lang="en-US" sz="1200">
              <a:latin typeface="Calibri" pitchFamily="34" charset="0"/>
            </a:endParaRPr>
          </a:p>
        </p:txBody>
      </p:sp>
      <p:pic>
        <p:nvPicPr>
          <p:cNvPr id="46084" name="Picture 2"/>
          <p:cNvPicPr>
            <a:picLocks noGrp="1" noChangeAspect="1" noChangeArrowheads="1"/>
          </p:cNvPicPr>
          <p:nvPr>
            <p:ph/>
          </p:nvPr>
        </p:nvPicPr>
        <p:blipFill>
          <a:blip r:embed="rId2"/>
          <a:srcRect/>
          <a:stretch>
            <a:fillRect/>
          </a:stretch>
        </p:blipFill>
        <p:spPr>
          <a:xfrm>
            <a:off x="1368425" y="1435100"/>
            <a:ext cx="6624638" cy="5137150"/>
          </a:xfrm>
        </p:spPr>
      </p:pic>
      <p:sp>
        <p:nvSpPr>
          <p:cNvPr id="46085" name="Text Box 3"/>
          <p:cNvSpPr txBox="1">
            <a:spLocks noChangeArrowheads="1"/>
          </p:cNvSpPr>
          <p:nvPr/>
        </p:nvSpPr>
        <p:spPr bwMode="auto">
          <a:xfrm>
            <a:off x="533400" y="563563"/>
            <a:ext cx="8001000" cy="641350"/>
          </a:xfrm>
          <a:prstGeom prst="rect">
            <a:avLst/>
          </a:prstGeom>
          <a:noFill/>
          <a:ln w="9525">
            <a:noFill/>
            <a:miter lim="800000"/>
            <a:headEnd/>
            <a:tailEnd/>
          </a:ln>
        </p:spPr>
        <p:txBody>
          <a:bodyPr>
            <a:spAutoFit/>
          </a:bodyPr>
          <a:lstStyle/>
          <a:p>
            <a:pPr algn="ctr">
              <a:spcBef>
                <a:spcPct val="50000"/>
              </a:spcBef>
            </a:pPr>
            <a:r>
              <a:rPr lang="en-US" sz="3600">
                <a:latin typeface="Calibri" pitchFamily="34" charset="0"/>
              </a:rPr>
              <a:t>“Scrubbing” Medical Records</a:t>
            </a:r>
          </a:p>
        </p:txBody>
      </p:sp>
      <p:sp>
        <p:nvSpPr>
          <p:cNvPr id="1741828" name="Line 4"/>
          <p:cNvSpPr>
            <a:spLocks noChangeShapeType="1"/>
          </p:cNvSpPr>
          <p:nvPr/>
        </p:nvSpPr>
        <p:spPr bwMode="auto">
          <a:xfrm>
            <a:off x="990600" y="1981200"/>
            <a:ext cx="452438" cy="174625"/>
          </a:xfrm>
          <a:prstGeom prst="line">
            <a:avLst/>
          </a:prstGeom>
          <a:noFill/>
          <a:ln w="66675">
            <a:solidFill>
              <a:srgbClr val="FF0000"/>
            </a:solidFill>
            <a:round/>
            <a:headEnd/>
            <a:tailEnd type="triangle" w="med" len="med"/>
          </a:ln>
        </p:spPr>
        <p:txBody>
          <a:bodyPr/>
          <a:lstStyle/>
          <a:p>
            <a:endParaRPr lang="en-US"/>
          </a:p>
        </p:txBody>
      </p:sp>
      <p:sp>
        <p:nvSpPr>
          <p:cNvPr id="1741829" name="Line 5"/>
          <p:cNvSpPr>
            <a:spLocks noChangeShapeType="1"/>
          </p:cNvSpPr>
          <p:nvPr/>
        </p:nvSpPr>
        <p:spPr bwMode="auto">
          <a:xfrm>
            <a:off x="990600" y="1752600"/>
            <a:ext cx="1604963" cy="908050"/>
          </a:xfrm>
          <a:prstGeom prst="line">
            <a:avLst/>
          </a:prstGeom>
          <a:noFill/>
          <a:ln w="66675">
            <a:solidFill>
              <a:srgbClr val="FF0000"/>
            </a:solidFill>
            <a:round/>
            <a:headEnd/>
            <a:tailEnd type="triangle" w="med" len="med"/>
          </a:ln>
        </p:spPr>
        <p:txBody>
          <a:bodyPr/>
          <a:lstStyle/>
          <a:p>
            <a:endParaRPr lang="en-US"/>
          </a:p>
        </p:txBody>
      </p:sp>
      <p:sp>
        <p:nvSpPr>
          <p:cNvPr id="1741830" name="Line 6"/>
          <p:cNvSpPr>
            <a:spLocks noChangeShapeType="1"/>
          </p:cNvSpPr>
          <p:nvPr/>
        </p:nvSpPr>
        <p:spPr bwMode="auto">
          <a:xfrm>
            <a:off x="1154113" y="3740150"/>
            <a:ext cx="2447925" cy="1008063"/>
          </a:xfrm>
          <a:prstGeom prst="line">
            <a:avLst/>
          </a:prstGeom>
          <a:noFill/>
          <a:ln w="50800">
            <a:solidFill>
              <a:srgbClr val="FF0000"/>
            </a:solidFill>
            <a:round/>
            <a:headEnd/>
            <a:tailEnd type="triangle" w="med" len="med"/>
          </a:ln>
        </p:spPr>
        <p:txBody>
          <a:bodyPr/>
          <a:lstStyle/>
          <a:p>
            <a:endParaRPr lang="en-US"/>
          </a:p>
        </p:txBody>
      </p:sp>
      <p:sp>
        <p:nvSpPr>
          <p:cNvPr id="1741831" name="Line 7"/>
          <p:cNvSpPr>
            <a:spLocks noChangeShapeType="1"/>
          </p:cNvSpPr>
          <p:nvPr/>
        </p:nvSpPr>
        <p:spPr bwMode="auto">
          <a:xfrm flipH="1">
            <a:off x="5186363" y="1695450"/>
            <a:ext cx="2052637" cy="892175"/>
          </a:xfrm>
          <a:prstGeom prst="line">
            <a:avLst/>
          </a:prstGeom>
          <a:noFill/>
          <a:ln w="57150">
            <a:solidFill>
              <a:srgbClr val="FF0000"/>
            </a:solidFill>
            <a:round/>
            <a:headEnd/>
            <a:tailEnd type="triangle" w="med" len="med"/>
          </a:ln>
        </p:spPr>
        <p:txBody>
          <a:bodyPr/>
          <a:lstStyle/>
          <a:p>
            <a:endParaRPr lang="en-US"/>
          </a:p>
        </p:txBody>
      </p:sp>
      <p:sp>
        <p:nvSpPr>
          <p:cNvPr id="1741832" name="Text Box 8"/>
          <p:cNvSpPr txBox="1">
            <a:spLocks noChangeArrowheads="1"/>
          </p:cNvSpPr>
          <p:nvPr/>
        </p:nvSpPr>
        <p:spPr bwMode="auto">
          <a:xfrm>
            <a:off x="212725" y="3324225"/>
            <a:ext cx="1387475" cy="590550"/>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1600">
                <a:solidFill>
                  <a:schemeClr val="bg1"/>
                </a:solidFill>
                <a:latin typeface="Calibri" pitchFamily="34" charset="0"/>
              </a:rPr>
              <a:t>Substituted names</a:t>
            </a:r>
          </a:p>
        </p:txBody>
      </p:sp>
      <p:sp>
        <p:nvSpPr>
          <p:cNvPr id="1741833" name="Line 9"/>
          <p:cNvSpPr>
            <a:spLocks noChangeShapeType="1"/>
          </p:cNvSpPr>
          <p:nvPr/>
        </p:nvSpPr>
        <p:spPr bwMode="auto">
          <a:xfrm flipH="1">
            <a:off x="5905500" y="1847850"/>
            <a:ext cx="1333500" cy="739775"/>
          </a:xfrm>
          <a:prstGeom prst="line">
            <a:avLst/>
          </a:prstGeom>
          <a:noFill/>
          <a:ln w="57150">
            <a:solidFill>
              <a:srgbClr val="FF0000"/>
            </a:solidFill>
            <a:round/>
            <a:headEnd/>
            <a:tailEnd type="triangle" w="med" len="med"/>
          </a:ln>
        </p:spPr>
        <p:txBody>
          <a:bodyPr/>
          <a:lstStyle/>
          <a:p>
            <a:endParaRPr lang="en-US"/>
          </a:p>
        </p:txBody>
      </p:sp>
      <p:sp>
        <p:nvSpPr>
          <p:cNvPr id="1741834" name="Text Box 10"/>
          <p:cNvSpPr txBox="1">
            <a:spLocks noChangeArrowheads="1"/>
          </p:cNvSpPr>
          <p:nvPr/>
        </p:nvSpPr>
        <p:spPr bwMode="auto">
          <a:xfrm>
            <a:off x="7162800" y="1466850"/>
            <a:ext cx="1905000" cy="590550"/>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1600">
                <a:solidFill>
                  <a:schemeClr val="bg1"/>
                </a:solidFill>
                <a:latin typeface="Calibri" pitchFamily="34" charset="0"/>
              </a:rPr>
              <a:t>Replaced SSN and phone #</a:t>
            </a:r>
          </a:p>
        </p:txBody>
      </p:sp>
      <p:sp>
        <p:nvSpPr>
          <p:cNvPr id="1741835" name="Line 11"/>
          <p:cNvSpPr>
            <a:spLocks noChangeShapeType="1"/>
          </p:cNvSpPr>
          <p:nvPr/>
        </p:nvSpPr>
        <p:spPr bwMode="auto">
          <a:xfrm flipH="1" flipV="1">
            <a:off x="4105275" y="2732088"/>
            <a:ext cx="4032250" cy="1800225"/>
          </a:xfrm>
          <a:prstGeom prst="line">
            <a:avLst/>
          </a:prstGeom>
          <a:noFill/>
          <a:ln w="57150">
            <a:solidFill>
              <a:srgbClr val="FF0000"/>
            </a:solidFill>
            <a:round/>
            <a:headEnd/>
            <a:tailEnd type="triangle" w="med" len="med"/>
          </a:ln>
        </p:spPr>
        <p:txBody>
          <a:bodyPr/>
          <a:lstStyle/>
          <a:p>
            <a:endParaRPr lang="en-US"/>
          </a:p>
        </p:txBody>
      </p:sp>
      <p:sp>
        <p:nvSpPr>
          <p:cNvPr id="1741836" name="Line 12"/>
          <p:cNvSpPr>
            <a:spLocks noChangeShapeType="1"/>
          </p:cNvSpPr>
          <p:nvPr/>
        </p:nvSpPr>
        <p:spPr bwMode="auto">
          <a:xfrm flipH="1" flipV="1">
            <a:off x="5976938" y="3811588"/>
            <a:ext cx="2160587" cy="792162"/>
          </a:xfrm>
          <a:prstGeom prst="line">
            <a:avLst/>
          </a:prstGeom>
          <a:noFill/>
          <a:ln w="57150">
            <a:solidFill>
              <a:srgbClr val="FF0000"/>
            </a:solidFill>
            <a:round/>
            <a:headEnd/>
            <a:tailEnd type="triangle" w="med" len="med"/>
          </a:ln>
        </p:spPr>
        <p:txBody>
          <a:bodyPr/>
          <a:lstStyle/>
          <a:p>
            <a:endParaRPr lang="en-US"/>
          </a:p>
        </p:txBody>
      </p:sp>
      <p:sp>
        <p:nvSpPr>
          <p:cNvPr id="1741837" name="Line 13"/>
          <p:cNvSpPr>
            <a:spLocks noChangeShapeType="1"/>
          </p:cNvSpPr>
          <p:nvPr/>
        </p:nvSpPr>
        <p:spPr bwMode="auto">
          <a:xfrm flipH="1" flipV="1">
            <a:off x="4176713" y="3883025"/>
            <a:ext cx="3960812" cy="792163"/>
          </a:xfrm>
          <a:prstGeom prst="line">
            <a:avLst/>
          </a:prstGeom>
          <a:noFill/>
          <a:ln w="57150">
            <a:solidFill>
              <a:srgbClr val="FF0000"/>
            </a:solidFill>
            <a:round/>
            <a:headEnd/>
            <a:tailEnd type="triangle" w="med" len="med"/>
          </a:ln>
        </p:spPr>
        <p:txBody>
          <a:bodyPr/>
          <a:lstStyle/>
          <a:p>
            <a:endParaRPr lang="en-US"/>
          </a:p>
        </p:txBody>
      </p:sp>
      <p:sp>
        <p:nvSpPr>
          <p:cNvPr id="1741838" name="Line 14"/>
          <p:cNvSpPr>
            <a:spLocks noChangeShapeType="1"/>
          </p:cNvSpPr>
          <p:nvPr/>
        </p:nvSpPr>
        <p:spPr bwMode="auto">
          <a:xfrm flipH="1">
            <a:off x="6265863" y="4748213"/>
            <a:ext cx="1871662" cy="1152525"/>
          </a:xfrm>
          <a:prstGeom prst="line">
            <a:avLst/>
          </a:prstGeom>
          <a:noFill/>
          <a:ln w="57150">
            <a:solidFill>
              <a:srgbClr val="FF0000"/>
            </a:solidFill>
            <a:round/>
            <a:headEnd/>
            <a:tailEnd type="triangle" w="med" len="med"/>
          </a:ln>
        </p:spPr>
        <p:txBody>
          <a:bodyPr/>
          <a:lstStyle/>
          <a:p>
            <a:endParaRPr lang="en-US"/>
          </a:p>
        </p:txBody>
      </p:sp>
      <p:sp>
        <p:nvSpPr>
          <p:cNvPr id="1741839" name="Text Box 15"/>
          <p:cNvSpPr txBox="1">
            <a:spLocks noChangeArrowheads="1"/>
          </p:cNvSpPr>
          <p:nvPr/>
        </p:nvSpPr>
        <p:spPr bwMode="auto">
          <a:xfrm>
            <a:off x="7924800" y="4387850"/>
            <a:ext cx="990600" cy="590550"/>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1600">
                <a:solidFill>
                  <a:schemeClr val="bg1"/>
                </a:solidFill>
                <a:latin typeface="Calibri" pitchFamily="34" charset="0"/>
              </a:rPr>
              <a:t>Shifted Dates</a:t>
            </a:r>
          </a:p>
        </p:txBody>
      </p:sp>
      <p:sp>
        <p:nvSpPr>
          <p:cNvPr id="1741840" name="Text Box 16"/>
          <p:cNvSpPr txBox="1">
            <a:spLocks noChangeArrowheads="1"/>
          </p:cNvSpPr>
          <p:nvPr/>
        </p:nvSpPr>
        <p:spPr bwMode="auto">
          <a:xfrm>
            <a:off x="76200" y="1676400"/>
            <a:ext cx="1042988" cy="590550"/>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1600">
                <a:solidFill>
                  <a:schemeClr val="bg1"/>
                </a:solidFill>
                <a:latin typeface="Calibri" pitchFamily="34" charset="0"/>
              </a:rPr>
              <a:t>MR# is removed</a:t>
            </a:r>
          </a:p>
        </p:txBody>
      </p:sp>
      <p:sp>
        <p:nvSpPr>
          <p:cNvPr id="1741842" name="Line 18"/>
          <p:cNvSpPr>
            <a:spLocks noChangeShapeType="1"/>
          </p:cNvSpPr>
          <p:nvPr/>
        </p:nvSpPr>
        <p:spPr bwMode="auto">
          <a:xfrm flipV="1">
            <a:off x="1154113" y="2732088"/>
            <a:ext cx="2014537" cy="719137"/>
          </a:xfrm>
          <a:prstGeom prst="line">
            <a:avLst/>
          </a:prstGeom>
          <a:noFill/>
          <a:ln w="50800">
            <a:solidFill>
              <a:srgbClr val="FF0000"/>
            </a:solidFill>
            <a:round/>
            <a:headEnd/>
            <a:tailEnd type="triangle" w="med" len="med"/>
          </a:ln>
        </p:spPr>
        <p:txBody>
          <a:bodyPr/>
          <a:lstStyle/>
          <a:p>
            <a:endParaRPr lang="en-US"/>
          </a:p>
        </p:txBody>
      </p:sp>
      <p:sp>
        <p:nvSpPr>
          <p:cNvPr id="1741843" name="Line 19"/>
          <p:cNvSpPr>
            <a:spLocks noChangeShapeType="1"/>
          </p:cNvSpPr>
          <p:nvPr/>
        </p:nvSpPr>
        <p:spPr bwMode="auto">
          <a:xfrm flipV="1">
            <a:off x="1154113" y="3308350"/>
            <a:ext cx="4103687" cy="287338"/>
          </a:xfrm>
          <a:prstGeom prst="line">
            <a:avLst/>
          </a:prstGeom>
          <a:noFill/>
          <a:ln w="50800">
            <a:solidFill>
              <a:srgbClr val="FF0000"/>
            </a:solidFill>
            <a:round/>
            <a:headEnd/>
            <a:tailEnd type="triangle" w="med" len="med"/>
          </a:ln>
        </p:spPr>
        <p:txBody>
          <a:bodyPr/>
          <a:lstStyle/>
          <a:p>
            <a:endParaRPr lang="en-US"/>
          </a:p>
        </p:txBody>
      </p:sp>
      <p:sp>
        <p:nvSpPr>
          <p:cNvPr id="19" name="Rectangle 18"/>
          <p:cNvSpPr>
            <a:spLocks noChangeArrowheads="1"/>
          </p:cNvSpPr>
          <p:nvPr/>
        </p:nvSpPr>
        <p:spPr bwMode="auto">
          <a:xfrm>
            <a:off x="457200" y="1981200"/>
            <a:ext cx="8229600" cy="4648200"/>
          </a:xfrm>
          <a:prstGeom prst="rect">
            <a:avLst/>
          </a:prstGeom>
          <a:solidFill>
            <a:schemeClr val="tx1"/>
          </a:solidFill>
          <a:ln w="9525" algn="ctr">
            <a:solidFill>
              <a:schemeClr val="tx1"/>
            </a:solidFill>
            <a:round/>
            <a:headEnd/>
            <a:tailEnd/>
          </a:ln>
        </p:spPr>
        <p:txBody>
          <a:bodyPr/>
          <a:lstStyle/>
          <a:p>
            <a:pPr algn="ctr" fontAlgn="auto">
              <a:spcBef>
                <a:spcPts val="0"/>
              </a:spcBef>
              <a:spcAft>
                <a:spcPts val="0"/>
              </a:spcAft>
              <a:defRPr/>
            </a:pPr>
            <a:r>
              <a:rPr lang="en-US" sz="2400" b="1" dirty="0">
                <a:solidFill>
                  <a:schemeClr val="bg1"/>
                </a:solidFill>
                <a:latin typeface="+mn-lt"/>
              </a:rPr>
              <a:t>Rules*</a:t>
            </a:r>
          </a:p>
          <a:p>
            <a:pPr algn="ctr" fontAlgn="auto">
              <a:spcBef>
                <a:spcPts val="0"/>
              </a:spcBef>
              <a:spcAft>
                <a:spcPts val="0"/>
              </a:spcAft>
              <a:defRPr/>
            </a:pPr>
            <a:r>
              <a:rPr lang="en-US" sz="2400" b="1" dirty="0">
                <a:solidFill>
                  <a:schemeClr val="bg1"/>
                </a:solidFill>
                <a:latin typeface="+mn-lt"/>
              </a:rPr>
              <a:t>Regular Expressions</a:t>
            </a:r>
          </a:p>
          <a:p>
            <a:pPr algn="ctr" fontAlgn="auto">
              <a:spcBef>
                <a:spcPts val="0"/>
              </a:spcBef>
              <a:spcAft>
                <a:spcPts val="0"/>
              </a:spcAft>
              <a:defRPr/>
            </a:pPr>
            <a:r>
              <a:rPr lang="en-US" sz="2400" b="1" dirty="0">
                <a:solidFill>
                  <a:schemeClr val="bg1"/>
                </a:solidFill>
                <a:latin typeface="+mn-lt"/>
              </a:rPr>
              <a:t>Dictionaries</a:t>
            </a:r>
          </a:p>
          <a:p>
            <a:pPr algn="ctr" fontAlgn="auto">
              <a:spcBef>
                <a:spcPts val="0"/>
              </a:spcBef>
              <a:spcAft>
                <a:spcPts val="0"/>
              </a:spcAft>
              <a:defRPr/>
            </a:pPr>
            <a:r>
              <a:rPr lang="en-US" sz="2400" b="1" dirty="0">
                <a:solidFill>
                  <a:schemeClr val="bg1"/>
                </a:solidFill>
                <a:latin typeface="+mn-lt"/>
              </a:rPr>
              <a:t>Exclusions</a:t>
            </a:r>
          </a:p>
          <a:p>
            <a:pPr algn="ctr" fontAlgn="auto">
              <a:spcBef>
                <a:spcPts val="0"/>
              </a:spcBef>
              <a:spcAft>
                <a:spcPts val="0"/>
              </a:spcAft>
              <a:defRPr/>
            </a:pPr>
            <a:endParaRPr lang="en-US" sz="2400" b="1" dirty="0">
              <a:solidFill>
                <a:schemeClr val="bg1"/>
              </a:solidFill>
              <a:latin typeface="+mn-lt"/>
              <a:sym typeface="Symbol" pitchFamily="18" charset="2"/>
            </a:endParaRPr>
          </a:p>
          <a:p>
            <a:pPr algn="ctr" fontAlgn="auto">
              <a:spcBef>
                <a:spcPts val="0"/>
              </a:spcBef>
              <a:spcAft>
                <a:spcPts val="0"/>
              </a:spcAft>
              <a:defRPr/>
            </a:pPr>
            <a:r>
              <a:rPr lang="en-US" sz="2400" b="1" dirty="0">
                <a:solidFill>
                  <a:schemeClr val="bg1"/>
                </a:solidFill>
                <a:latin typeface="+mn-lt"/>
                <a:sym typeface="Symbol" pitchFamily="18" charset="2"/>
              </a:rPr>
              <a:t>    </a:t>
            </a:r>
          </a:p>
          <a:p>
            <a:pPr algn="ctr" fontAlgn="auto">
              <a:spcBef>
                <a:spcPts val="0"/>
              </a:spcBef>
              <a:spcAft>
                <a:spcPts val="0"/>
              </a:spcAft>
              <a:defRPr/>
            </a:pPr>
            <a:endParaRPr lang="en-US" sz="2400" b="1" dirty="0">
              <a:solidFill>
                <a:schemeClr val="bg1"/>
              </a:solidFill>
              <a:latin typeface="+mn-lt"/>
            </a:endParaRPr>
          </a:p>
          <a:p>
            <a:pPr algn="ctr" fontAlgn="auto">
              <a:spcBef>
                <a:spcPts val="0"/>
              </a:spcBef>
              <a:spcAft>
                <a:spcPts val="0"/>
              </a:spcAft>
              <a:defRPr/>
            </a:pPr>
            <a:r>
              <a:rPr lang="en-US" sz="2400" b="1" dirty="0">
                <a:solidFill>
                  <a:schemeClr val="bg1"/>
                </a:solidFill>
                <a:latin typeface="+mn-lt"/>
              </a:rPr>
              <a:t>Machine Learning </a:t>
            </a:r>
            <a:r>
              <a:rPr lang="en-US" sz="2400" b="1" dirty="0">
                <a:solidFill>
                  <a:schemeClr val="bg1"/>
                </a:solidFill>
                <a:latin typeface="+mn-lt"/>
              </a:rPr>
              <a:t> (e.g., Conditional </a:t>
            </a:r>
            <a:r>
              <a:rPr lang="en-US" sz="2400" b="1" dirty="0">
                <a:solidFill>
                  <a:schemeClr val="bg1"/>
                </a:solidFill>
                <a:latin typeface="+mn-lt"/>
              </a:rPr>
              <a:t>Random </a:t>
            </a:r>
            <a:r>
              <a:rPr lang="en-US" sz="2400" b="1" dirty="0">
                <a:solidFill>
                  <a:schemeClr val="bg1"/>
                </a:solidFill>
                <a:latin typeface="+mn-lt"/>
              </a:rPr>
              <a:t>Fields**)</a:t>
            </a:r>
            <a:endParaRPr lang="en-US" sz="2400" b="1" dirty="0">
              <a:solidFill>
                <a:schemeClr val="bg1"/>
              </a:solidFill>
              <a:latin typeface="+mn-lt"/>
            </a:endParaRPr>
          </a:p>
          <a:p>
            <a:pPr algn="ctr" fontAlgn="auto">
              <a:spcBef>
                <a:spcPts val="0"/>
              </a:spcBef>
              <a:spcAft>
                <a:spcPts val="0"/>
              </a:spcAft>
              <a:defRPr/>
            </a:pPr>
            <a:endParaRPr lang="en-US" dirty="0">
              <a:solidFill>
                <a:schemeClr val="bg1"/>
              </a:solidFill>
              <a:latin typeface="+mn-lt"/>
            </a:endParaRPr>
          </a:p>
          <a:p>
            <a:pPr algn="ctr" fontAlgn="auto">
              <a:spcBef>
                <a:spcPts val="0"/>
              </a:spcBef>
              <a:spcAft>
                <a:spcPts val="0"/>
              </a:spcAft>
              <a:defRPr/>
            </a:pPr>
            <a:endParaRPr lang="en-US" sz="1600" dirty="0">
              <a:solidFill>
                <a:schemeClr val="bg1"/>
              </a:solidFill>
              <a:latin typeface="+mn-lt"/>
            </a:endParaRPr>
          </a:p>
          <a:p>
            <a:pPr fontAlgn="auto">
              <a:spcBef>
                <a:spcPts val="0"/>
              </a:spcBef>
              <a:spcAft>
                <a:spcPts val="0"/>
              </a:spcAft>
              <a:defRPr/>
            </a:pPr>
            <a:r>
              <a:rPr lang="en-US" sz="1400" i="1" dirty="0">
                <a:solidFill>
                  <a:schemeClr val="accent3"/>
                </a:solidFill>
                <a:latin typeface="+mn-lt"/>
              </a:rPr>
              <a:t>*D. Gupta, </a:t>
            </a:r>
            <a:r>
              <a:rPr lang="en-US" sz="1400" i="1" dirty="0">
                <a:solidFill>
                  <a:schemeClr val="accent3"/>
                </a:solidFill>
                <a:latin typeface="+mn-lt"/>
              </a:rPr>
              <a:t>et al. Evaluation of a deidentification (De-Id) software engine to share pathology reports and clinical documents for research. Am J Clin Pathol. </a:t>
            </a:r>
            <a:r>
              <a:rPr lang="en-US" sz="1400" i="1" dirty="0">
                <a:solidFill>
                  <a:schemeClr val="accent3"/>
                </a:solidFill>
                <a:latin typeface="+mn-lt"/>
              </a:rPr>
              <a:t>2004; </a:t>
            </a:r>
            <a:r>
              <a:rPr lang="en-US" sz="1400" i="1" dirty="0">
                <a:solidFill>
                  <a:schemeClr val="accent3"/>
                </a:solidFill>
                <a:latin typeface="+mn-lt"/>
              </a:rPr>
              <a:t>121(2): 176-186. </a:t>
            </a:r>
          </a:p>
          <a:p>
            <a:pPr fontAlgn="auto">
              <a:spcBef>
                <a:spcPts val="0"/>
              </a:spcBef>
              <a:spcAft>
                <a:spcPts val="0"/>
              </a:spcAft>
              <a:defRPr/>
            </a:pPr>
            <a:endParaRPr lang="en-US" sz="1400" i="1" dirty="0">
              <a:solidFill>
                <a:schemeClr val="accent3"/>
              </a:solidFill>
              <a:latin typeface="+mn-lt"/>
            </a:endParaRPr>
          </a:p>
          <a:p>
            <a:pPr fontAlgn="auto">
              <a:spcBef>
                <a:spcPts val="0"/>
              </a:spcBef>
              <a:spcAft>
                <a:spcPts val="0"/>
              </a:spcAft>
              <a:defRPr/>
            </a:pPr>
            <a:r>
              <a:rPr lang="en-US" sz="1400" i="1" dirty="0">
                <a:solidFill>
                  <a:schemeClr val="accent3"/>
                </a:solidFill>
                <a:latin typeface="+mn-lt"/>
              </a:rPr>
              <a:t>**J. Aberdeen, et al. Rapidly retargetable approaches to de-identification in medical records. Journal of the American Medical Informatics Association. 2007; 14(5):564-73</a:t>
            </a:r>
            <a:endParaRPr lang="en-US" sz="1400" i="1" dirty="0">
              <a:solidFill>
                <a:schemeClr val="accent3"/>
              </a:solidFill>
              <a:latin typeface="+mn-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8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8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8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8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8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8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8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8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418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418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418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418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418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418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418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28" grpId="0" animBg="1"/>
      <p:bldP spid="1741829" grpId="0" animBg="1"/>
      <p:bldP spid="1741830" grpId="0" animBg="1"/>
      <p:bldP spid="1741831" grpId="0" animBg="1"/>
      <p:bldP spid="1741832" grpId="0" animBg="1"/>
      <p:bldP spid="1741833" grpId="0" animBg="1"/>
      <p:bldP spid="1741834" grpId="0" animBg="1"/>
      <p:bldP spid="1741835" grpId="0" animBg="1"/>
      <p:bldP spid="1741836" grpId="0" animBg="1"/>
      <p:bldP spid="1741837" grpId="0" animBg="1"/>
      <p:bldP spid="1741838" grpId="0" animBg="1"/>
      <p:bldP spid="1741839" grpId="0" animBg="1"/>
      <p:bldP spid="1741840" grpId="0" animBg="1"/>
      <p:bldP spid="1741842" grpId="0" animBg="1"/>
      <p:bldP spid="1741843"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228600"/>
            <a:ext cx="4343400" cy="609600"/>
          </a:xfrm>
        </p:spPr>
        <p:txBody>
          <a:bodyPr rIns="34290" rtlCol="0">
            <a:normAutofit fontScale="90000"/>
          </a:bodyPr>
          <a:lstStyle/>
          <a:p>
            <a:pPr algn="l" fontAlgn="auto">
              <a:spcAft>
                <a:spcPts val="0"/>
              </a:spcAft>
              <a:defRPr/>
            </a:pPr>
            <a:r>
              <a:rPr lang="en-US" sz="2800" dirty="0" smtClean="0"/>
              <a:t>A Scrubbing Chronology</a:t>
            </a:r>
            <a:br>
              <a:rPr lang="en-US" sz="2800" dirty="0" smtClean="0"/>
            </a:br>
            <a:r>
              <a:rPr lang="en-US" sz="2800" dirty="0" smtClean="0"/>
              <a:t>(incomplete)</a:t>
            </a:r>
          </a:p>
        </p:txBody>
      </p:sp>
      <p:sp>
        <p:nvSpPr>
          <p:cNvPr id="47107" name="Line 3"/>
          <p:cNvSpPr>
            <a:spLocks noChangeShapeType="1"/>
          </p:cNvSpPr>
          <p:nvPr/>
        </p:nvSpPr>
        <p:spPr bwMode="auto">
          <a:xfrm flipH="1">
            <a:off x="533400" y="914400"/>
            <a:ext cx="8470900" cy="5486400"/>
          </a:xfrm>
          <a:prstGeom prst="line">
            <a:avLst/>
          </a:prstGeom>
          <a:noFill/>
          <a:ln w="76200">
            <a:solidFill>
              <a:schemeClr val="tx1"/>
            </a:solidFill>
            <a:round/>
            <a:headEnd type="stealth" w="med" len="med"/>
            <a:tailEnd/>
          </a:ln>
        </p:spPr>
        <p:txBody>
          <a:bodyPr/>
          <a:lstStyle/>
          <a:p>
            <a:endParaRPr lang="en-US"/>
          </a:p>
        </p:txBody>
      </p:sp>
      <p:sp>
        <p:nvSpPr>
          <p:cNvPr id="47108" name="Rectangle 4"/>
          <p:cNvSpPr>
            <a:spLocks/>
          </p:cNvSpPr>
          <p:nvPr/>
        </p:nvSpPr>
        <p:spPr bwMode="auto">
          <a:xfrm>
            <a:off x="304800" y="5867400"/>
            <a:ext cx="544513" cy="292100"/>
          </a:xfrm>
          <a:prstGeom prst="rect">
            <a:avLst/>
          </a:prstGeom>
          <a:noFill/>
          <a:ln w="9525">
            <a:noFill/>
            <a:miter lim="800000"/>
            <a:headEnd/>
            <a:tailEnd/>
          </a:ln>
        </p:spPr>
        <p:txBody>
          <a:bodyPr wrap="none" lIns="0" tIns="0" rIns="0" bIns="0" anchor="ctr">
            <a:spAutoFit/>
          </a:bodyPr>
          <a:lstStyle/>
          <a:p>
            <a:pPr defTabSz="822325"/>
            <a:r>
              <a:rPr lang="en-US" sz="1900">
                <a:latin typeface="Chalkboard"/>
                <a:sym typeface="Chalkboard"/>
              </a:rPr>
              <a:t>1996</a:t>
            </a:r>
          </a:p>
        </p:txBody>
      </p:sp>
      <p:sp>
        <p:nvSpPr>
          <p:cNvPr id="47109" name="Rectangle 5"/>
          <p:cNvSpPr>
            <a:spLocks/>
          </p:cNvSpPr>
          <p:nvPr/>
        </p:nvSpPr>
        <p:spPr bwMode="auto">
          <a:xfrm>
            <a:off x="685800" y="5538788"/>
            <a:ext cx="544513" cy="292100"/>
          </a:xfrm>
          <a:prstGeom prst="rect">
            <a:avLst/>
          </a:prstGeom>
          <a:noFill/>
          <a:ln w="9525">
            <a:noFill/>
            <a:miter lim="800000"/>
            <a:headEnd/>
            <a:tailEnd/>
          </a:ln>
        </p:spPr>
        <p:txBody>
          <a:bodyPr wrap="none" lIns="0" tIns="0" rIns="0" bIns="0" anchor="ctr">
            <a:spAutoFit/>
          </a:bodyPr>
          <a:lstStyle/>
          <a:p>
            <a:pPr defTabSz="822325"/>
            <a:r>
              <a:rPr lang="en-US" sz="1900">
                <a:latin typeface="Chalkboard"/>
                <a:sym typeface="Chalkboard"/>
              </a:rPr>
              <a:t>2000</a:t>
            </a:r>
          </a:p>
        </p:txBody>
      </p:sp>
      <p:sp>
        <p:nvSpPr>
          <p:cNvPr id="47110" name="Rectangle 6"/>
          <p:cNvSpPr>
            <a:spLocks/>
          </p:cNvSpPr>
          <p:nvPr/>
        </p:nvSpPr>
        <p:spPr bwMode="auto">
          <a:xfrm>
            <a:off x="2057400" y="4648200"/>
            <a:ext cx="544513" cy="292100"/>
          </a:xfrm>
          <a:prstGeom prst="rect">
            <a:avLst/>
          </a:prstGeom>
          <a:noFill/>
          <a:ln w="9525">
            <a:noFill/>
            <a:miter lim="800000"/>
            <a:headEnd/>
            <a:tailEnd/>
          </a:ln>
        </p:spPr>
        <p:txBody>
          <a:bodyPr wrap="none" lIns="0" tIns="0" rIns="0" bIns="0" anchor="ctr">
            <a:spAutoFit/>
          </a:bodyPr>
          <a:lstStyle/>
          <a:p>
            <a:pPr defTabSz="822325"/>
            <a:r>
              <a:rPr lang="en-US" sz="1900">
                <a:latin typeface="Chalkboard"/>
                <a:sym typeface="Chalkboard"/>
              </a:rPr>
              <a:t>2003</a:t>
            </a:r>
          </a:p>
        </p:txBody>
      </p:sp>
      <p:sp>
        <p:nvSpPr>
          <p:cNvPr id="47111" name="Rectangle 7"/>
          <p:cNvSpPr>
            <a:spLocks/>
          </p:cNvSpPr>
          <p:nvPr/>
        </p:nvSpPr>
        <p:spPr bwMode="auto">
          <a:xfrm>
            <a:off x="1219200" y="5153025"/>
            <a:ext cx="544513" cy="292100"/>
          </a:xfrm>
          <a:prstGeom prst="rect">
            <a:avLst/>
          </a:prstGeom>
          <a:noFill/>
          <a:ln w="9525">
            <a:noFill/>
            <a:miter lim="800000"/>
            <a:headEnd/>
            <a:tailEnd/>
          </a:ln>
        </p:spPr>
        <p:txBody>
          <a:bodyPr wrap="none" lIns="0" tIns="0" rIns="0" bIns="0" anchor="ctr">
            <a:spAutoFit/>
          </a:bodyPr>
          <a:lstStyle/>
          <a:p>
            <a:pPr defTabSz="822325"/>
            <a:r>
              <a:rPr lang="en-US" sz="1900">
                <a:latin typeface="Chalkboard"/>
                <a:sym typeface="Chalkboard"/>
              </a:rPr>
              <a:t>2002</a:t>
            </a:r>
          </a:p>
        </p:txBody>
      </p:sp>
      <p:sp>
        <p:nvSpPr>
          <p:cNvPr id="47112" name="Rectangle 8"/>
          <p:cNvSpPr>
            <a:spLocks/>
          </p:cNvSpPr>
          <p:nvPr/>
        </p:nvSpPr>
        <p:spPr bwMode="auto">
          <a:xfrm>
            <a:off x="3124200" y="3962400"/>
            <a:ext cx="544513" cy="292100"/>
          </a:xfrm>
          <a:prstGeom prst="rect">
            <a:avLst/>
          </a:prstGeom>
          <a:noFill/>
          <a:ln w="9525">
            <a:noFill/>
            <a:miter lim="800000"/>
            <a:headEnd/>
            <a:tailEnd/>
          </a:ln>
        </p:spPr>
        <p:txBody>
          <a:bodyPr wrap="none" lIns="0" tIns="0" rIns="0" bIns="0" anchor="ctr">
            <a:spAutoFit/>
          </a:bodyPr>
          <a:lstStyle/>
          <a:p>
            <a:pPr defTabSz="822325"/>
            <a:r>
              <a:rPr lang="en-US" sz="1900">
                <a:latin typeface="Chalkboard"/>
                <a:sym typeface="Chalkboard"/>
              </a:rPr>
              <a:t>2004</a:t>
            </a:r>
          </a:p>
        </p:txBody>
      </p:sp>
      <p:sp>
        <p:nvSpPr>
          <p:cNvPr id="47113" name="Rectangle 9"/>
          <p:cNvSpPr>
            <a:spLocks/>
          </p:cNvSpPr>
          <p:nvPr/>
        </p:nvSpPr>
        <p:spPr bwMode="auto">
          <a:xfrm>
            <a:off x="6073775" y="3355975"/>
            <a:ext cx="544513" cy="292100"/>
          </a:xfrm>
          <a:prstGeom prst="rect">
            <a:avLst/>
          </a:prstGeom>
          <a:noFill/>
          <a:ln w="9525">
            <a:noFill/>
            <a:miter lim="800000"/>
            <a:headEnd/>
            <a:tailEnd/>
          </a:ln>
        </p:spPr>
        <p:txBody>
          <a:bodyPr wrap="none" lIns="0" tIns="0" rIns="0" bIns="0" anchor="ctr">
            <a:spAutoFit/>
          </a:bodyPr>
          <a:lstStyle/>
          <a:p>
            <a:pPr defTabSz="822325"/>
            <a:r>
              <a:rPr lang="en-US" sz="1900">
                <a:latin typeface="Chalkboard"/>
                <a:sym typeface="Chalkboard"/>
              </a:rPr>
              <a:t>2006</a:t>
            </a:r>
          </a:p>
        </p:txBody>
      </p:sp>
      <p:sp>
        <p:nvSpPr>
          <p:cNvPr id="47114" name="Rectangle 10"/>
          <p:cNvSpPr>
            <a:spLocks/>
          </p:cNvSpPr>
          <p:nvPr/>
        </p:nvSpPr>
        <p:spPr bwMode="auto">
          <a:xfrm>
            <a:off x="1916113" y="6096000"/>
            <a:ext cx="5029200" cy="377825"/>
          </a:xfrm>
          <a:prstGeom prst="rect">
            <a:avLst/>
          </a:prstGeom>
          <a:noFill/>
          <a:ln w="9525">
            <a:noFill/>
            <a:miter lim="800000"/>
            <a:headEnd/>
            <a:tailEnd/>
          </a:ln>
        </p:spPr>
        <p:txBody>
          <a:bodyPr lIns="0" tIns="0" rIns="0" bIns="0" anchor="ctr"/>
          <a:lstStyle/>
          <a:p>
            <a:pPr defTabSz="822325"/>
            <a:r>
              <a:rPr lang="en-US" sz="1600">
                <a:latin typeface="Chalkboard"/>
                <a:sym typeface="Chalkboard"/>
              </a:rPr>
              <a:t>Scrub - Blackboard Architecture (Sweeney)</a:t>
            </a:r>
          </a:p>
        </p:txBody>
      </p:sp>
      <p:sp>
        <p:nvSpPr>
          <p:cNvPr id="47115" name="Rectangle 11"/>
          <p:cNvSpPr>
            <a:spLocks/>
          </p:cNvSpPr>
          <p:nvPr/>
        </p:nvSpPr>
        <p:spPr bwMode="auto">
          <a:xfrm>
            <a:off x="2362200" y="5719763"/>
            <a:ext cx="4724400" cy="376237"/>
          </a:xfrm>
          <a:prstGeom prst="rect">
            <a:avLst/>
          </a:prstGeom>
          <a:noFill/>
          <a:ln w="9525">
            <a:noFill/>
            <a:miter lim="800000"/>
            <a:headEnd/>
            <a:tailEnd/>
          </a:ln>
        </p:spPr>
        <p:txBody>
          <a:bodyPr lIns="0" tIns="0" rIns="0" bIns="0" anchor="ctr"/>
          <a:lstStyle/>
          <a:p>
            <a:pPr defTabSz="822325"/>
            <a:r>
              <a:rPr lang="en-US" sz="1600">
                <a:latin typeface="Chalkboard"/>
                <a:sym typeface="Chalkboard"/>
              </a:rPr>
              <a:t>NLP / Semantic Lexicon (Ruch et al)</a:t>
            </a:r>
          </a:p>
        </p:txBody>
      </p:sp>
      <p:sp>
        <p:nvSpPr>
          <p:cNvPr id="47116" name="Rectangle 12"/>
          <p:cNvSpPr>
            <a:spLocks/>
          </p:cNvSpPr>
          <p:nvPr/>
        </p:nvSpPr>
        <p:spPr bwMode="auto">
          <a:xfrm>
            <a:off x="2895600" y="5076825"/>
            <a:ext cx="4953000" cy="638175"/>
          </a:xfrm>
          <a:prstGeom prst="rect">
            <a:avLst/>
          </a:prstGeom>
          <a:noFill/>
          <a:ln w="9525">
            <a:noFill/>
            <a:miter lim="800000"/>
            <a:headEnd/>
            <a:tailEnd/>
          </a:ln>
        </p:spPr>
        <p:txBody>
          <a:bodyPr lIns="0" tIns="0" rIns="0" bIns="0" anchor="ctr"/>
          <a:lstStyle/>
          <a:p>
            <a:pPr defTabSz="822325"/>
            <a:r>
              <a:rPr lang="en-US" sz="1600">
                <a:latin typeface="Chalkboard"/>
                <a:sym typeface="Chalkboard"/>
              </a:rPr>
              <a:t>Trained Semantic Templates for Name ID (Taira et al)</a:t>
            </a:r>
          </a:p>
          <a:p>
            <a:pPr defTabSz="822325"/>
            <a:r>
              <a:rPr lang="en-US" sz="1600">
                <a:latin typeface="Chalkboard"/>
                <a:sym typeface="Chalkboard"/>
              </a:rPr>
              <a:t>Name Pair – Search / Replace (Thomas et al)</a:t>
            </a:r>
          </a:p>
        </p:txBody>
      </p:sp>
      <p:sp>
        <p:nvSpPr>
          <p:cNvPr id="47117" name="Rectangle 13"/>
          <p:cNvSpPr>
            <a:spLocks/>
          </p:cNvSpPr>
          <p:nvPr/>
        </p:nvSpPr>
        <p:spPr bwMode="auto">
          <a:xfrm>
            <a:off x="3505200" y="4648200"/>
            <a:ext cx="3276600" cy="376238"/>
          </a:xfrm>
          <a:prstGeom prst="rect">
            <a:avLst/>
          </a:prstGeom>
          <a:noFill/>
          <a:ln w="9525">
            <a:noFill/>
            <a:miter lim="800000"/>
            <a:headEnd/>
            <a:tailEnd/>
          </a:ln>
        </p:spPr>
        <p:txBody>
          <a:bodyPr lIns="0" tIns="0" rIns="0" bIns="0" anchor="ctr"/>
          <a:lstStyle/>
          <a:p>
            <a:pPr defTabSz="822325"/>
            <a:r>
              <a:rPr lang="en-US" sz="1600">
                <a:latin typeface="Chalkboard"/>
                <a:sym typeface="Chalkboard"/>
              </a:rPr>
              <a:t>Concept Matching (Berman)</a:t>
            </a:r>
          </a:p>
        </p:txBody>
      </p:sp>
      <p:sp>
        <p:nvSpPr>
          <p:cNvPr id="47118" name="Rectangle 14"/>
          <p:cNvSpPr>
            <a:spLocks/>
          </p:cNvSpPr>
          <p:nvPr/>
        </p:nvSpPr>
        <p:spPr bwMode="auto">
          <a:xfrm>
            <a:off x="4343400" y="4270375"/>
            <a:ext cx="3505200" cy="377825"/>
          </a:xfrm>
          <a:prstGeom prst="rect">
            <a:avLst/>
          </a:prstGeom>
          <a:noFill/>
          <a:ln w="9525">
            <a:noFill/>
            <a:miter lim="800000"/>
            <a:headEnd/>
            <a:tailEnd/>
          </a:ln>
        </p:spPr>
        <p:txBody>
          <a:bodyPr lIns="0" tIns="0" rIns="0" bIns="0" anchor="ctr"/>
          <a:lstStyle/>
          <a:p>
            <a:pPr defTabSz="822325"/>
            <a:r>
              <a:rPr lang="en-US" sz="1600">
                <a:latin typeface="Chalkboard"/>
                <a:sym typeface="Chalkboard"/>
              </a:rPr>
              <a:t>Rules + Dictionary (Gupta et al)</a:t>
            </a:r>
          </a:p>
        </p:txBody>
      </p:sp>
      <p:sp>
        <p:nvSpPr>
          <p:cNvPr id="47119" name="Rectangle 15"/>
          <p:cNvSpPr>
            <a:spLocks/>
          </p:cNvSpPr>
          <p:nvPr/>
        </p:nvSpPr>
        <p:spPr bwMode="auto">
          <a:xfrm>
            <a:off x="65088" y="2571750"/>
            <a:ext cx="6332537" cy="936625"/>
          </a:xfrm>
          <a:prstGeom prst="rect">
            <a:avLst/>
          </a:prstGeom>
          <a:noFill/>
          <a:ln w="9525">
            <a:noFill/>
            <a:miter lim="800000"/>
            <a:headEnd/>
            <a:tailEnd/>
          </a:ln>
        </p:spPr>
        <p:txBody>
          <a:bodyPr lIns="0" tIns="0" rIns="0" bIns="0" anchor="ctr"/>
          <a:lstStyle/>
          <a:p>
            <a:pPr defTabSz="822325"/>
            <a:r>
              <a:rPr lang="en-US" sz="1600">
                <a:latin typeface="Calibri" pitchFamily="34" charset="0"/>
              </a:rPr>
              <a:t>AMIA Workshop on Natural Language Processing Challenges for Clinical Records (Uzuner, Szolovits, Kohane)</a:t>
            </a:r>
            <a:endParaRPr lang="en-US" sz="1600">
              <a:latin typeface="Chalkboard"/>
              <a:sym typeface="Chalkboard"/>
            </a:endParaRPr>
          </a:p>
          <a:p>
            <a:pPr defTabSz="822325"/>
            <a:r>
              <a:rPr lang="en-US" sz="1600">
                <a:latin typeface="Chalkboard"/>
                <a:sym typeface="Chalkboard"/>
              </a:rPr>
              <a:t>Regular Expression - Comparison to Humans (Dorr et al)</a:t>
            </a:r>
          </a:p>
          <a:p>
            <a:pPr defTabSz="822325"/>
            <a:r>
              <a:rPr lang="en-US" sz="1600">
                <a:latin typeface="Chalkboard"/>
                <a:sym typeface="Chalkboard"/>
              </a:rPr>
              <a:t>Rules + Patterns + Census (Beckwith et al)</a:t>
            </a:r>
          </a:p>
          <a:p>
            <a:pPr defTabSz="822325"/>
            <a:r>
              <a:rPr lang="en-US" sz="1600">
                <a:latin typeface="Chalkboard"/>
                <a:sym typeface="Chalkboard"/>
              </a:rPr>
              <a:t>Concept Match – Doublets (Berman)</a:t>
            </a:r>
          </a:p>
          <a:p>
            <a:pPr defTabSz="822325"/>
            <a:r>
              <a:rPr lang="en-US" sz="1600">
                <a:latin typeface="Chalkboard"/>
                <a:sym typeface="Chalkboard"/>
              </a:rPr>
              <a:t>Support Vector Machines - (Sibanda, Uzuner)</a:t>
            </a:r>
          </a:p>
        </p:txBody>
      </p:sp>
      <p:sp>
        <p:nvSpPr>
          <p:cNvPr id="47120" name="Rectangle 9"/>
          <p:cNvSpPr>
            <a:spLocks/>
          </p:cNvSpPr>
          <p:nvPr/>
        </p:nvSpPr>
        <p:spPr bwMode="auto">
          <a:xfrm>
            <a:off x="7151688" y="2590800"/>
            <a:ext cx="544512" cy="292100"/>
          </a:xfrm>
          <a:prstGeom prst="rect">
            <a:avLst/>
          </a:prstGeom>
          <a:noFill/>
          <a:ln w="9525">
            <a:noFill/>
            <a:miter lim="800000"/>
            <a:headEnd/>
            <a:tailEnd/>
          </a:ln>
        </p:spPr>
        <p:txBody>
          <a:bodyPr wrap="none" lIns="0" tIns="0" rIns="0" bIns="0" anchor="ctr">
            <a:spAutoFit/>
          </a:bodyPr>
          <a:lstStyle/>
          <a:p>
            <a:pPr defTabSz="822325"/>
            <a:r>
              <a:rPr lang="en-US" sz="1900">
                <a:latin typeface="Chalkboard"/>
                <a:sym typeface="Chalkboard"/>
              </a:rPr>
              <a:t>2007</a:t>
            </a:r>
          </a:p>
        </p:txBody>
      </p:sp>
      <p:sp>
        <p:nvSpPr>
          <p:cNvPr id="47121" name="Rectangle 17"/>
          <p:cNvSpPr>
            <a:spLocks noChangeArrowheads="1"/>
          </p:cNvSpPr>
          <p:nvPr/>
        </p:nvSpPr>
        <p:spPr bwMode="auto">
          <a:xfrm>
            <a:off x="1981200" y="1625600"/>
            <a:ext cx="4876800" cy="584200"/>
          </a:xfrm>
          <a:prstGeom prst="rect">
            <a:avLst/>
          </a:prstGeom>
          <a:noFill/>
          <a:ln w="9525">
            <a:noFill/>
            <a:miter lim="800000"/>
            <a:headEnd/>
            <a:tailEnd/>
          </a:ln>
        </p:spPr>
        <p:txBody>
          <a:bodyPr>
            <a:spAutoFit/>
          </a:bodyPr>
          <a:lstStyle/>
          <a:p>
            <a:pPr defTabSz="822325"/>
            <a:r>
              <a:rPr lang="en-US" sz="1600">
                <a:latin typeface="Chalkboard"/>
                <a:sym typeface="Chalkboard"/>
              </a:rPr>
              <a:t>NLP – Conditional Random Fields (Wellner et al)</a:t>
            </a:r>
          </a:p>
          <a:p>
            <a:pPr defTabSz="822325"/>
            <a:r>
              <a:rPr lang="en-US" sz="1600">
                <a:latin typeface="Chalkboard"/>
                <a:sym typeface="Chalkboard"/>
              </a:rPr>
              <a:t>Decision Trees / Stumps (Szarvas et al)</a:t>
            </a:r>
          </a:p>
        </p:txBody>
      </p:sp>
      <p:cxnSp>
        <p:nvCxnSpPr>
          <p:cNvPr id="47122" name="Straight Connector 19"/>
          <p:cNvCxnSpPr>
            <a:cxnSpLocks noChangeShapeType="1"/>
          </p:cNvCxnSpPr>
          <p:nvPr/>
        </p:nvCxnSpPr>
        <p:spPr bwMode="auto">
          <a:xfrm rot="16200000" flipV="1">
            <a:off x="5479256" y="2902744"/>
            <a:ext cx="993775" cy="65088"/>
          </a:xfrm>
          <a:prstGeom prst="line">
            <a:avLst/>
          </a:prstGeom>
          <a:noFill/>
          <a:ln w="38100" algn="ctr">
            <a:solidFill>
              <a:schemeClr val="tx1"/>
            </a:solidFill>
            <a:round/>
            <a:headEnd/>
            <a:tailEnd/>
          </a:ln>
        </p:spPr>
      </p:cxnSp>
      <p:cxnSp>
        <p:nvCxnSpPr>
          <p:cNvPr id="47123" name="Straight Connector 20"/>
          <p:cNvCxnSpPr>
            <a:cxnSpLocks noChangeShapeType="1"/>
          </p:cNvCxnSpPr>
          <p:nvPr/>
        </p:nvCxnSpPr>
        <p:spPr bwMode="auto">
          <a:xfrm rot="10800000">
            <a:off x="6248400" y="2133600"/>
            <a:ext cx="827088" cy="538163"/>
          </a:xfrm>
          <a:prstGeom prst="line">
            <a:avLst/>
          </a:prstGeom>
          <a:noFill/>
          <a:ln w="38100" algn="ctr">
            <a:solidFill>
              <a:schemeClr val="tx1"/>
            </a:solidFill>
            <a:round/>
            <a:headEnd/>
            <a:tailEnd/>
          </a:ln>
        </p:spPr>
      </p:cxnSp>
      <p:cxnSp>
        <p:nvCxnSpPr>
          <p:cNvPr id="47124" name="Straight Connector 22"/>
          <p:cNvCxnSpPr>
            <a:cxnSpLocks noChangeShapeType="1"/>
          </p:cNvCxnSpPr>
          <p:nvPr/>
        </p:nvCxnSpPr>
        <p:spPr bwMode="auto">
          <a:xfrm rot="10800000">
            <a:off x="3733800" y="4114800"/>
            <a:ext cx="522288" cy="307975"/>
          </a:xfrm>
          <a:prstGeom prst="line">
            <a:avLst/>
          </a:prstGeom>
          <a:noFill/>
          <a:ln w="38100" algn="ctr">
            <a:solidFill>
              <a:schemeClr val="tx1"/>
            </a:solidFill>
            <a:round/>
            <a:headEnd/>
            <a:tailEnd/>
          </a:ln>
        </p:spPr>
      </p:cxnSp>
      <p:cxnSp>
        <p:nvCxnSpPr>
          <p:cNvPr id="47125" name="Straight Connector 24"/>
          <p:cNvCxnSpPr>
            <a:cxnSpLocks noChangeShapeType="1"/>
          </p:cNvCxnSpPr>
          <p:nvPr/>
        </p:nvCxnSpPr>
        <p:spPr bwMode="auto">
          <a:xfrm rot="10800000">
            <a:off x="2667000" y="4800600"/>
            <a:ext cx="762000" cy="76200"/>
          </a:xfrm>
          <a:prstGeom prst="line">
            <a:avLst/>
          </a:prstGeom>
          <a:noFill/>
          <a:ln w="38100" algn="ctr">
            <a:solidFill>
              <a:schemeClr val="tx1"/>
            </a:solidFill>
            <a:round/>
            <a:headEnd/>
            <a:tailEnd/>
          </a:ln>
        </p:spPr>
      </p:cxnSp>
      <p:cxnSp>
        <p:nvCxnSpPr>
          <p:cNvPr id="47126" name="Straight Connector 26"/>
          <p:cNvCxnSpPr>
            <a:cxnSpLocks noChangeShapeType="1"/>
          </p:cNvCxnSpPr>
          <p:nvPr/>
        </p:nvCxnSpPr>
        <p:spPr bwMode="auto">
          <a:xfrm rot="10800000" flipV="1">
            <a:off x="1828800" y="5229225"/>
            <a:ext cx="914400" cy="76200"/>
          </a:xfrm>
          <a:prstGeom prst="line">
            <a:avLst/>
          </a:prstGeom>
          <a:noFill/>
          <a:ln w="38100" algn="ctr">
            <a:solidFill>
              <a:schemeClr val="tx1"/>
            </a:solidFill>
            <a:round/>
            <a:headEnd/>
            <a:tailEnd/>
          </a:ln>
        </p:spPr>
      </p:cxnSp>
      <p:cxnSp>
        <p:nvCxnSpPr>
          <p:cNvPr id="47127" name="Straight Connector 27"/>
          <p:cNvCxnSpPr>
            <a:cxnSpLocks noChangeShapeType="1"/>
          </p:cNvCxnSpPr>
          <p:nvPr/>
        </p:nvCxnSpPr>
        <p:spPr bwMode="auto">
          <a:xfrm rot="10800000">
            <a:off x="1284288" y="5719763"/>
            <a:ext cx="990600" cy="152400"/>
          </a:xfrm>
          <a:prstGeom prst="line">
            <a:avLst/>
          </a:prstGeom>
          <a:noFill/>
          <a:ln w="38100" algn="ctr">
            <a:solidFill>
              <a:schemeClr val="tx1"/>
            </a:solidFill>
            <a:round/>
            <a:headEnd/>
            <a:tailEnd/>
          </a:ln>
        </p:spPr>
      </p:cxnSp>
      <p:cxnSp>
        <p:nvCxnSpPr>
          <p:cNvPr id="47128" name="Straight Connector 29"/>
          <p:cNvCxnSpPr>
            <a:cxnSpLocks noChangeShapeType="1"/>
          </p:cNvCxnSpPr>
          <p:nvPr/>
        </p:nvCxnSpPr>
        <p:spPr bwMode="auto">
          <a:xfrm rot="10800000">
            <a:off x="914400" y="6019800"/>
            <a:ext cx="762000" cy="304800"/>
          </a:xfrm>
          <a:prstGeom prst="line">
            <a:avLst/>
          </a:prstGeom>
          <a:noFill/>
          <a:ln w="38100" algn="ctr">
            <a:solidFill>
              <a:schemeClr val="tx1"/>
            </a:solidFill>
            <a:round/>
            <a:headEnd/>
            <a:tailEnd/>
          </a:ln>
        </p:spPr>
      </p:cxnSp>
      <p:cxnSp>
        <p:nvCxnSpPr>
          <p:cNvPr id="47129" name="Straight Connector 33"/>
          <p:cNvCxnSpPr>
            <a:cxnSpLocks noChangeShapeType="1"/>
          </p:cNvCxnSpPr>
          <p:nvPr/>
        </p:nvCxnSpPr>
        <p:spPr bwMode="auto">
          <a:xfrm rot="10800000" flipV="1">
            <a:off x="4114800" y="3432175"/>
            <a:ext cx="1893888" cy="377825"/>
          </a:xfrm>
          <a:prstGeom prst="line">
            <a:avLst/>
          </a:prstGeom>
          <a:noFill/>
          <a:ln w="38100" algn="ctr">
            <a:solidFill>
              <a:schemeClr val="tx1"/>
            </a:solidFill>
            <a:round/>
            <a:headEnd/>
            <a:tailEnd/>
          </a:ln>
        </p:spPr>
      </p:cxnSp>
      <p:cxnSp>
        <p:nvCxnSpPr>
          <p:cNvPr id="47130" name="Straight Connector 35"/>
          <p:cNvCxnSpPr>
            <a:cxnSpLocks noChangeShapeType="1"/>
          </p:cNvCxnSpPr>
          <p:nvPr/>
        </p:nvCxnSpPr>
        <p:spPr bwMode="auto">
          <a:xfrm rot="10800000">
            <a:off x="1828800" y="5305425"/>
            <a:ext cx="914400" cy="228600"/>
          </a:xfrm>
          <a:prstGeom prst="line">
            <a:avLst/>
          </a:prstGeom>
          <a:noFill/>
          <a:ln w="38100" algn="ctr">
            <a:solidFill>
              <a:schemeClr val="tx1"/>
            </a:solidFill>
            <a:round/>
            <a:headEnd/>
            <a:tailEnd/>
          </a:ln>
        </p:spPr>
      </p:cxnSp>
      <p:sp>
        <p:nvSpPr>
          <p:cNvPr id="47131" name="Rectangle 9"/>
          <p:cNvSpPr>
            <a:spLocks/>
          </p:cNvSpPr>
          <p:nvPr/>
        </p:nvSpPr>
        <p:spPr bwMode="auto">
          <a:xfrm>
            <a:off x="7761288" y="1841500"/>
            <a:ext cx="544512" cy="292100"/>
          </a:xfrm>
          <a:prstGeom prst="rect">
            <a:avLst/>
          </a:prstGeom>
          <a:noFill/>
          <a:ln w="9525">
            <a:noFill/>
            <a:miter lim="800000"/>
            <a:headEnd/>
            <a:tailEnd/>
          </a:ln>
        </p:spPr>
        <p:txBody>
          <a:bodyPr wrap="none" lIns="0" tIns="0" rIns="0" bIns="0" anchor="ctr">
            <a:spAutoFit/>
          </a:bodyPr>
          <a:lstStyle/>
          <a:p>
            <a:pPr defTabSz="822325"/>
            <a:r>
              <a:rPr lang="en-US" sz="1900">
                <a:latin typeface="Chalkboard"/>
                <a:sym typeface="Chalkboard"/>
              </a:rPr>
              <a:t>2008</a:t>
            </a:r>
          </a:p>
        </p:txBody>
      </p:sp>
      <p:sp>
        <p:nvSpPr>
          <p:cNvPr id="47132" name="Rectangle 17"/>
          <p:cNvSpPr>
            <a:spLocks noChangeArrowheads="1"/>
          </p:cNvSpPr>
          <p:nvPr/>
        </p:nvSpPr>
        <p:spPr bwMode="auto">
          <a:xfrm>
            <a:off x="2362200" y="762000"/>
            <a:ext cx="5029200" cy="830263"/>
          </a:xfrm>
          <a:prstGeom prst="rect">
            <a:avLst/>
          </a:prstGeom>
          <a:noFill/>
          <a:ln w="9525">
            <a:noFill/>
            <a:miter lim="800000"/>
            <a:headEnd/>
            <a:tailEnd/>
          </a:ln>
        </p:spPr>
        <p:txBody>
          <a:bodyPr>
            <a:spAutoFit/>
          </a:bodyPr>
          <a:lstStyle/>
          <a:p>
            <a:pPr defTabSz="822325"/>
            <a:r>
              <a:rPr lang="en-US" sz="1600">
                <a:latin typeface="Chalkboard"/>
                <a:sym typeface="Chalkboard"/>
              </a:rPr>
              <a:t>Conditional Random Fields [HIDE] (Gardner &amp; Xiong)</a:t>
            </a:r>
          </a:p>
          <a:p>
            <a:pPr defTabSz="822325"/>
            <a:r>
              <a:rPr lang="en-US" sz="1600">
                <a:latin typeface="Chalkboard"/>
                <a:sym typeface="Chalkboard"/>
              </a:rPr>
              <a:t>Dictionaries, Lookups, Regex (Neamatullah et al)</a:t>
            </a:r>
          </a:p>
          <a:p>
            <a:pPr defTabSz="822325"/>
            <a:r>
              <a:rPr lang="en-US" sz="1600">
                <a:latin typeface="Chalkboard"/>
                <a:sym typeface="Chalkboard"/>
              </a:rPr>
              <a:t>Support Vector Machines + Grammar (Uzuner et al)</a:t>
            </a:r>
          </a:p>
        </p:txBody>
      </p:sp>
      <p:cxnSp>
        <p:nvCxnSpPr>
          <p:cNvPr id="47133" name="Straight Connector 20"/>
          <p:cNvCxnSpPr>
            <a:cxnSpLocks noChangeShapeType="1"/>
            <a:stCxn id="47131" idx="1"/>
          </p:cNvCxnSpPr>
          <p:nvPr/>
        </p:nvCxnSpPr>
        <p:spPr bwMode="auto">
          <a:xfrm rot="10800000">
            <a:off x="7162800" y="1524000"/>
            <a:ext cx="598488" cy="463550"/>
          </a:xfrm>
          <a:prstGeom prst="line">
            <a:avLst/>
          </a:prstGeom>
          <a:noFill/>
          <a:ln w="38100" algn="ctr">
            <a:solidFill>
              <a:schemeClr val="tx1"/>
            </a:solidFill>
            <a:round/>
            <a:headEnd/>
            <a:tailEnd/>
          </a:ln>
        </p:spPr>
      </p:cxnSp>
      <p:cxnSp>
        <p:nvCxnSpPr>
          <p:cNvPr id="47134" name="Straight Connector 20"/>
          <p:cNvCxnSpPr>
            <a:cxnSpLocks noChangeShapeType="1"/>
          </p:cNvCxnSpPr>
          <p:nvPr/>
        </p:nvCxnSpPr>
        <p:spPr bwMode="auto">
          <a:xfrm rot="16200000" flipV="1">
            <a:off x="6389688" y="1984375"/>
            <a:ext cx="914400" cy="457200"/>
          </a:xfrm>
          <a:prstGeom prst="line">
            <a:avLst/>
          </a:prstGeom>
          <a:noFill/>
          <a:ln w="38100" algn="ctr">
            <a:solidFill>
              <a:schemeClr val="tx1"/>
            </a:solidFill>
            <a:round/>
            <a:headEnd/>
            <a:tailEnd/>
          </a:ln>
        </p:spPr>
      </p:cxnSp>
      <p:cxnSp>
        <p:nvCxnSpPr>
          <p:cNvPr id="47135" name="Straight Connector 20"/>
          <p:cNvCxnSpPr>
            <a:cxnSpLocks noChangeShapeType="1"/>
            <a:stCxn id="47131" idx="1"/>
          </p:cNvCxnSpPr>
          <p:nvPr/>
        </p:nvCxnSpPr>
        <p:spPr bwMode="auto">
          <a:xfrm rot="10800000">
            <a:off x="7315200" y="1066800"/>
            <a:ext cx="446088" cy="920750"/>
          </a:xfrm>
          <a:prstGeom prst="line">
            <a:avLst/>
          </a:prstGeom>
          <a:noFill/>
          <a:ln w="38100" algn="ctr">
            <a:solidFill>
              <a:schemeClr val="tx1"/>
            </a:solidFill>
            <a:round/>
            <a:headEnd/>
            <a:tailEnd/>
          </a:ln>
        </p:spPr>
      </p:cxnSp>
      <p:sp>
        <p:nvSpPr>
          <p:cNvPr id="47136" name="Rectangle 17"/>
          <p:cNvSpPr>
            <a:spLocks noChangeArrowheads="1"/>
          </p:cNvSpPr>
          <p:nvPr/>
        </p:nvSpPr>
        <p:spPr bwMode="auto">
          <a:xfrm>
            <a:off x="5029200" y="152400"/>
            <a:ext cx="3733800" cy="584200"/>
          </a:xfrm>
          <a:prstGeom prst="rect">
            <a:avLst/>
          </a:prstGeom>
          <a:noFill/>
          <a:ln w="9525">
            <a:noFill/>
            <a:miter lim="800000"/>
            <a:headEnd/>
            <a:tailEnd/>
          </a:ln>
        </p:spPr>
        <p:txBody>
          <a:bodyPr>
            <a:spAutoFit/>
          </a:bodyPr>
          <a:lstStyle/>
          <a:p>
            <a:pPr defTabSz="822325"/>
            <a:r>
              <a:rPr lang="en-US" sz="1600">
                <a:latin typeface="Chalkboard"/>
                <a:sym typeface="Chalkboard"/>
              </a:rPr>
              <a:t>Clinical Vocabs (Morrisson et al)</a:t>
            </a:r>
          </a:p>
          <a:p>
            <a:pPr defTabSz="822325"/>
            <a:r>
              <a:rPr lang="en-US" sz="1600">
                <a:latin typeface="Chalkboard"/>
                <a:sym typeface="Chalkboard"/>
              </a:rPr>
              <a:t>HL7-basis (Friedlin et al)</a:t>
            </a:r>
          </a:p>
        </p:txBody>
      </p:sp>
      <p:sp>
        <p:nvSpPr>
          <p:cNvPr id="47137" name="Rectangle 9"/>
          <p:cNvSpPr>
            <a:spLocks/>
          </p:cNvSpPr>
          <p:nvPr/>
        </p:nvSpPr>
        <p:spPr bwMode="auto">
          <a:xfrm>
            <a:off x="8534400" y="1371600"/>
            <a:ext cx="544513" cy="292100"/>
          </a:xfrm>
          <a:prstGeom prst="rect">
            <a:avLst/>
          </a:prstGeom>
          <a:noFill/>
          <a:ln w="9525">
            <a:noFill/>
            <a:miter lim="800000"/>
            <a:headEnd/>
            <a:tailEnd/>
          </a:ln>
        </p:spPr>
        <p:txBody>
          <a:bodyPr wrap="none" lIns="0" tIns="0" rIns="0" bIns="0" anchor="ctr">
            <a:spAutoFit/>
          </a:bodyPr>
          <a:lstStyle/>
          <a:p>
            <a:pPr defTabSz="822325"/>
            <a:r>
              <a:rPr lang="en-US" sz="1900">
                <a:latin typeface="Chalkboard"/>
                <a:sym typeface="Chalkboard"/>
              </a:rPr>
              <a:t>2009</a:t>
            </a:r>
          </a:p>
        </p:txBody>
      </p:sp>
      <p:cxnSp>
        <p:nvCxnSpPr>
          <p:cNvPr id="47138" name="Straight Connector 20"/>
          <p:cNvCxnSpPr>
            <a:cxnSpLocks noChangeShapeType="1"/>
            <a:stCxn id="47137" idx="1"/>
          </p:cNvCxnSpPr>
          <p:nvPr/>
        </p:nvCxnSpPr>
        <p:spPr bwMode="auto">
          <a:xfrm rot="10800000">
            <a:off x="7315200" y="685800"/>
            <a:ext cx="1219200" cy="831850"/>
          </a:xfrm>
          <a:prstGeom prst="line">
            <a:avLst/>
          </a:prstGeom>
          <a:noFill/>
          <a:ln w="38100" algn="ctr">
            <a:solidFill>
              <a:schemeClr val="tx1"/>
            </a:solidFill>
            <a:round/>
            <a:headEnd/>
            <a:tailEnd/>
          </a:ln>
        </p:spPr>
      </p:cxnSp>
      <p:cxnSp>
        <p:nvCxnSpPr>
          <p:cNvPr id="47139" name="Straight Connector 20"/>
          <p:cNvCxnSpPr>
            <a:cxnSpLocks noChangeShapeType="1"/>
            <a:stCxn id="47137" idx="1"/>
          </p:cNvCxnSpPr>
          <p:nvPr/>
        </p:nvCxnSpPr>
        <p:spPr bwMode="auto">
          <a:xfrm rot="10800000">
            <a:off x="8001000" y="228600"/>
            <a:ext cx="533400" cy="1289050"/>
          </a:xfrm>
          <a:prstGeom prst="line">
            <a:avLst/>
          </a:prstGeom>
          <a:noFill/>
          <a:ln w="38100" algn="ctr">
            <a:solidFill>
              <a:schemeClr val="tx1"/>
            </a:solidFill>
            <a:round/>
            <a:headEnd/>
            <a:tailEnd/>
          </a:ln>
        </p:spPr>
      </p:cxnSp>
      <p:sp>
        <p:nvSpPr>
          <p:cNvPr id="47140"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47141"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47142"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671F3CE-182F-412C-AAA4-605A9F2DBBAE}" type="slidenum">
              <a:rPr lang="en-US"/>
              <a:pPr fontAlgn="base">
                <a:spcBef>
                  <a:spcPct val="0"/>
                </a:spcBef>
                <a:spcAft>
                  <a:spcPct val="0"/>
                </a:spcAft>
              </a:pPr>
              <a:t>25</a:t>
            </a:fld>
            <a:endParaRPr lang="en-US"/>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Date Placeholder 3"/>
          <p:cNvSpPr>
            <a:spLocks noGrp="1"/>
          </p:cNvSpPr>
          <p:nvPr>
            <p:ph type="dt" sz="quarter" idx="11"/>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Calibri" pitchFamily="34" charset="0"/>
              </a:rPr>
              <a:t>EHR Privacy &amp; Security</a:t>
            </a:r>
          </a:p>
        </p:txBody>
      </p:sp>
      <p:sp>
        <p:nvSpPr>
          <p:cNvPr id="48130" name="Footer Placeholder 4"/>
          <p:cNvSpPr>
            <a:spLocks noGrp="1"/>
          </p:cNvSpPr>
          <p:nvPr>
            <p:ph type="ftr" sz="quarter" idx="10"/>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Calibri" pitchFamily="34" charset="0"/>
              </a:rPr>
              <a:t>© Bradley Malin, 2010</a:t>
            </a:r>
          </a:p>
        </p:txBody>
      </p:sp>
      <p:sp>
        <p:nvSpPr>
          <p:cNvPr id="48131" name="Slide Number Placeholder 5"/>
          <p:cNvSpPr txBox="1">
            <a:spLocks/>
          </p:cNvSpPr>
          <p:nvPr/>
        </p:nvSpPr>
        <p:spPr bwMode="auto">
          <a:xfrm>
            <a:off x="6553200" y="6492875"/>
            <a:ext cx="2133600" cy="365125"/>
          </a:xfrm>
          <a:prstGeom prst="rect">
            <a:avLst/>
          </a:prstGeom>
          <a:noFill/>
          <a:ln w="9525">
            <a:noFill/>
            <a:miter lim="800000"/>
            <a:headEnd/>
            <a:tailEnd/>
          </a:ln>
        </p:spPr>
        <p:txBody>
          <a:bodyPr anchor="ctr"/>
          <a:lstStyle/>
          <a:p>
            <a:pPr algn="r"/>
            <a:fld id="{06940B25-1AA8-4CAA-BCD8-7ADFCD876D07}" type="slidenum">
              <a:rPr lang="en-US" sz="1200">
                <a:latin typeface="Calibri" pitchFamily="34" charset="0"/>
              </a:rPr>
              <a:pPr algn="r"/>
              <a:t>26</a:t>
            </a:fld>
            <a:endParaRPr lang="en-US" sz="1200">
              <a:latin typeface="Calibri" pitchFamily="34" charset="0"/>
            </a:endParaRPr>
          </a:p>
        </p:txBody>
      </p:sp>
      <p:pic>
        <p:nvPicPr>
          <p:cNvPr id="48132" name="Picture 2"/>
          <p:cNvPicPr>
            <a:picLocks noGrp="1" noChangeAspect="1" noChangeArrowheads="1"/>
          </p:cNvPicPr>
          <p:nvPr>
            <p:ph/>
          </p:nvPr>
        </p:nvPicPr>
        <p:blipFill>
          <a:blip r:embed="rId2"/>
          <a:srcRect/>
          <a:stretch>
            <a:fillRect/>
          </a:stretch>
        </p:blipFill>
        <p:spPr>
          <a:xfrm>
            <a:off x="1368425" y="1435100"/>
            <a:ext cx="6624638" cy="5137150"/>
          </a:xfrm>
        </p:spPr>
      </p:pic>
      <p:sp>
        <p:nvSpPr>
          <p:cNvPr id="48133" name="Text Box 3"/>
          <p:cNvSpPr txBox="1">
            <a:spLocks noChangeArrowheads="1"/>
          </p:cNvSpPr>
          <p:nvPr/>
        </p:nvSpPr>
        <p:spPr bwMode="auto">
          <a:xfrm>
            <a:off x="533400" y="563563"/>
            <a:ext cx="8001000" cy="641350"/>
          </a:xfrm>
          <a:prstGeom prst="rect">
            <a:avLst/>
          </a:prstGeom>
          <a:noFill/>
          <a:ln w="9525">
            <a:noFill/>
            <a:miter lim="800000"/>
            <a:headEnd/>
            <a:tailEnd/>
          </a:ln>
        </p:spPr>
        <p:txBody>
          <a:bodyPr>
            <a:spAutoFit/>
          </a:bodyPr>
          <a:lstStyle/>
          <a:p>
            <a:pPr algn="ctr">
              <a:spcBef>
                <a:spcPct val="50000"/>
              </a:spcBef>
            </a:pPr>
            <a:r>
              <a:rPr lang="en-US" sz="3600">
                <a:latin typeface="Calibri" pitchFamily="34" charset="0"/>
              </a:rPr>
              <a:t>“Scrubbed” Medical Record</a:t>
            </a:r>
          </a:p>
        </p:txBody>
      </p:sp>
      <p:sp>
        <p:nvSpPr>
          <p:cNvPr id="48134" name="Line 4"/>
          <p:cNvSpPr>
            <a:spLocks noChangeShapeType="1"/>
          </p:cNvSpPr>
          <p:nvPr/>
        </p:nvSpPr>
        <p:spPr bwMode="auto">
          <a:xfrm>
            <a:off x="990600" y="1981200"/>
            <a:ext cx="452438" cy="174625"/>
          </a:xfrm>
          <a:prstGeom prst="line">
            <a:avLst/>
          </a:prstGeom>
          <a:noFill/>
          <a:ln w="66675">
            <a:solidFill>
              <a:srgbClr val="FF0000"/>
            </a:solidFill>
            <a:round/>
            <a:headEnd/>
            <a:tailEnd type="triangle" w="med" len="med"/>
          </a:ln>
        </p:spPr>
        <p:txBody>
          <a:bodyPr/>
          <a:lstStyle/>
          <a:p>
            <a:endParaRPr lang="en-US"/>
          </a:p>
        </p:txBody>
      </p:sp>
      <p:sp>
        <p:nvSpPr>
          <p:cNvPr id="48135" name="Line 5"/>
          <p:cNvSpPr>
            <a:spLocks noChangeShapeType="1"/>
          </p:cNvSpPr>
          <p:nvPr/>
        </p:nvSpPr>
        <p:spPr bwMode="auto">
          <a:xfrm>
            <a:off x="990600" y="1752600"/>
            <a:ext cx="1604963" cy="908050"/>
          </a:xfrm>
          <a:prstGeom prst="line">
            <a:avLst/>
          </a:prstGeom>
          <a:noFill/>
          <a:ln w="66675">
            <a:solidFill>
              <a:srgbClr val="FF0000"/>
            </a:solidFill>
            <a:round/>
            <a:headEnd/>
            <a:tailEnd type="triangle" w="med" len="med"/>
          </a:ln>
        </p:spPr>
        <p:txBody>
          <a:bodyPr/>
          <a:lstStyle/>
          <a:p>
            <a:endParaRPr lang="en-US"/>
          </a:p>
        </p:txBody>
      </p:sp>
      <p:sp>
        <p:nvSpPr>
          <p:cNvPr id="48136" name="Line 6"/>
          <p:cNvSpPr>
            <a:spLocks noChangeShapeType="1"/>
          </p:cNvSpPr>
          <p:nvPr/>
        </p:nvSpPr>
        <p:spPr bwMode="auto">
          <a:xfrm>
            <a:off x="1154113" y="3740150"/>
            <a:ext cx="2447925" cy="1008063"/>
          </a:xfrm>
          <a:prstGeom prst="line">
            <a:avLst/>
          </a:prstGeom>
          <a:noFill/>
          <a:ln w="50800">
            <a:solidFill>
              <a:srgbClr val="FF0000"/>
            </a:solidFill>
            <a:round/>
            <a:headEnd/>
            <a:tailEnd type="triangle" w="med" len="med"/>
          </a:ln>
        </p:spPr>
        <p:txBody>
          <a:bodyPr/>
          <a:lstStyle/>
          <a:p>
            <a:endParaRPr lang="en-US"/>
          </a:p>
        </p:txBody>
      </p:sp>
      <p:sp>
        <p:nvSpPr>
          <p:cNvPr id="48137" name="Line 7"/>
          <p:cNvSpPr>
            <a:spLocks noChangeShapeType="1"/>
          </p:cNvSpPr>
          <p:nvPr/>
        </p:nvSpPr>
        <p:spPr bwMode="auto">
          <a:xfrm flipH="1">
            <a:off x="5186363" y="1695450"/>
            <a:ext cx="2052637" cy="892175"/>
          </a:xfrm>
          <a:prstGeom prst="line">
            <a:avLst/>
          </a:prstGeom>
          <a:noFill/>
          <a:ln w="57150">
            <a:solidFill>
              <a:srgbClr val="FF0000"/>
            </a:solidFill>
            <a:round/>
            <a:headEnd/>
            <a:tailEnd type="triangle" w="med" len="med"/>
          </a:ln>
        </p:spPr>
        <p:txBody>
          <a:bodyPr/>
          <a:lstStyle/>
          <a:p>
            <a:endParaRPr lang="en-US"/>
          </a:p>
        </p:txBody>
      </p:sp>
      <p:sp>
        <p:nvSpPr>
          <p:cNvPr id="48138" name="Text Box 8"/>
          <p:cNvSpPr txBox="1">
            <a:spLocks noChangeArrowheads="1"/>
          </p:cNvSpPr>
          <p:nvPr/>
        </p:nvSpPr>
        <p:spPr bwMode="auto">
          <a:xfrm>
            <a:off x="212725" y="3324225"/>
            <a:ext cx="1387475" cy="590550"/>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1600">
                <a:solidFill>
                  <a:schemeClr val="bg1"/>
                </a:solidFill>
                <a:latin typeface="Calibri" pitchFamily="34" charset="0"/>
              </a:rPr>
              <a:t>Substituted names</a:t>
            </a:r>
          </a:p>
        </p:txBody>
      </p:sp>
      <p:sp>
        <p:nvSpPr>
          <p:cNvPr id="48139" name="Line 9"/>
          <p:cNvSpPr>
            <a:spLocks noChangeShapeType="1"/>
          </p:cNvSpPr>
          <p:nvPr/>
        </p:nvSpPr>
        <p:spPr bwMode="auto">
          <a:xfrm flipH="1">
            <a:off x="5905500" y="1847850"/>
            <a:ext cx="1333500" cy="739775"/>
          </a:xfrm>
          <a:prstGeom prst="line">
            <a:avLst/>
          </a:prstGeom>
          <a:noFill/>
          <a:ln w="57150">
            <a:solidFill>
              <a:srgbClr val="FF0000"/>
            </a:solidFill>
            <a:round/>
            <a:headEnd/>
            <a:tailEnd type="triangle" w="med" len="med"/>
          </a:ln>
        </p:spPr>
        <p:txBody>
          <a:bodyPr/>
          <a:lstStyle/>
          <a:p>
            <a:endParaRPr lang="en-US"/>
          </a:p>
        </p:txBody>
      </p:sp>
      <p:sp>
        <p:nvSpPr>
          <p:cNvPr id="48140" name="Text Box 10"/>
          <p:cNvSpPr txBox="1">
            <a:spLocks noChangeArrowheads="1"/>
          </p:cNvSpPr>
          <p:nvPr/>
        </p:nvSpPr>
        <p:spPr bwMode="auto">
          <a:xfrm>
            <a:off x="7162800" y="1466850"/>
            <a:ext cx="1905000" cy="590550"/>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1600">
                <a:solidFill>
                  <a:schemeClr val="bg1"/>
                </a:solidFill>
                <a:latin typeface="Calibri" pitchFamily="34" charset="0"/>
              </a:rPr>
              <a:t>Replaced SSN and phone #</a:t>
            </a:r>
          </a:p>
        </p:txBody>
      </p:sp>
      <p:sp>
        <p:nvSpPr>
          <p:cNvPr id="48141" name="Line 11"/>
          <p:cNvSpPr>
            <a:spLocks noChangeShapeType="1"/>
          </p:cNvSpPr>
          <p:nvPr/>
        </p:nvSpPr>
        <p:spPr bwMode="auto">
          <a:xfrm flipH="1" flipV="1">
            <a:off x="4105275" y="2732088"/>
            <a:ext cx="4032250" cy="1800225"/>
          </a:xfrm>
          <a:prstGeom prst="line">
            <a:avLst/>
          </a:prstGeom>
          <a:noFill/>
          <a:ln w="57150">
            <a:solidFill>
              <a:srgbClr val="FF0000"/>
            </a:solidFill>
            <a:round/>
            <a:headEnd/>
            <a:tailEnd type="triangle" w="med" len="med"/>
          </a:ln>
        </p:spPr>
        <p:txBody>
          <a:bodyPr/>
          <a:lstStyle/>
          <a:p>
            <a:endParaRPr lang="en-US"/>
          </a:p>
        </p:txBody>
      </p:sp>
      <p:sp>
        <p:nvSpPr>
          <p:cNvPr id="48142" name="Line 12"/>
          <p:cNvSpPr>
            <a:spLocks noChangeShapeType="1"/>
          </p:cNvSpPr>
          <p:nvPr/>
        </p:nvSpPr>
        <p:spPr bwMode="auto">
          <a:xfrm flipH="1" flipV="1">
            <a:off x="5976938" y="3811588"/>
            <a:ext cx="2160587" cy="792162"/>
          </a:xfrm>
          <a:prstGeom prst="line">
            <a:avLst/>
          </a:prstGeom>
          <a:noFill/>
          <a:ln w="57150">
            <a:solidFill>
              <a:srgbClr val="FF0000"/>
            </a:solidFill>
            <a:round/>
            <a:headEnd/>
            <a:tailEnd type="triangle" w="med" len="med"/>
          </a:ln>
        </p:spPr>
        <p:txBody>
          <a:bodyPr/>
          <a:lstStyle/>
          <a:p>
            <a:endParaRPr lang="en-US"/>
          </a:p>
        </p:txBody>
      </p:sp>
      <p:sp>
        <p:nvSpPr>
          <p:cNvPr id="48143" name="Line 13"/>
          <p:cNvSpPr>
            <a:spLocks noChangeShapeType="1"/>
          </p:cNvSpPr>
          <p:nvPr/>
        </p:nvSpPr>
        <p:spPr bwMode="auto">
          <a:xfrm flipH="1" flipV="1">
            <a:off x="4176713" y="3883025"/>
            <a:ext cx="3960812" cy="792163"/>
          </a:xfrm>
          <a:prstGeom prst="line">
            <a:avLst/>
          </a:prstGeom>
          <a:noFill/>
          <a:ln w="57150">
            <a:solidFill>
              <a:srgbClr val="FF0000"/>
            </a:solidFill>
            <a:round/>
            <a:headEnd/>
            <a:tailEnd type="triangle" w="med" len="med"/>
          </a:ln>
        </p:spPr>
        <p:txBody>
          <a:bodyPr/>
          <a:lstStyle/>
          <a:p>
            <a:endParaRPr lang="en-US"/>
          </a:p>
        </p:txBody>
      </p:sp>
      <p:sp>
        <p:nvSpPr>
          <p:cNvPr id="48144" name="Line 14"/>
          <p:cNvSpPr>
            <a:spLocks noChangeShapeType="1"/>
          </p:cNvSpPr>
          <p:nvPr/>
        </p:nvSpPr>
        <p:spPr bwMode="auto">
          <a:xfrm flipH="1">
            <a:off x="6265863" y="4748213"/>
            <a:ext cx="1871662" cy="1152525"/>
          </a:xfrm>
          <a:prstGeom prst="line">
            <a:avLst/>
          </a:prstGeom>
          <a:noFill/>
          <a:ln w="57150">
            <a:solidFill>
              <a:srgbClr val="FF0000"/>
            </a:solidFill>
            <a:round/>
            <a:headEnd/>
            <a:tailEnd type="triangle" w="med" len="med"/>
          </a:ln>
        </p:spPr>
        <p:txBody>
          <a:bodyPr/>
          <a:lstStyle/>
          <a:p>
            <a:endParaRPr lang="en-US"/>
          </a:p>
        </p:txBody>
      </p:sp>
      <p:sp>
        <p:nvSpPr>
          <p:cNvPr id="48145" name="Text Box 15"/>
          <p:cNvSpPr txBox="1">
            <a:spLocks noChangeArrowheads="1"/>
          </p:cNvSpPr>
          <p:nvPr/>
        </p:nvSpPr>
        <p:spPr bwMode="auto">
          <a:xfrm>
            <a:off x="7924800" y="4387850"/>
            <a:ext cx="990600" cy="590550"/>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1600">
                <a:solidFill>
                  <a:schemeClr val="bg1"/>
                </a:solidFill>
                <a:latin typeface="Calibri" pitchFamily="34" charset="0"/>
              </a:rPr>
              <a:t>Shifted Dates</a:t>
            </a:r>
          </a:p>
        </p:txBody>
      </p:sp>
      <p:sp>
        <p:nvSpPr>
          <p:cNvPr id="48146" name="Text Box 16"/>
          <p:cNvSpPr txBox="1">
            <a:spLocks noChangeArrowheads="1"/>
          </p:cNvSpPr>
          <p:nvPr/>
        </p:nvSpPr>
        <p:spPr bwMode="auto">
          <a:xfrm>
            <a:off x="76200" y="1676400"/>
            <a:ext cx="1042988" cy="590550"/>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1600">
                <a:solidFill>
                  <a:schemeClr val="bg1"/>
                </a:solidFill>
                <a:latin typeface="Calibri" pitchFamily="34" charset="0"/>
              </a:rPr>
              <a:t>MR# is removed</a:t>
            </a:r>
          </a:p>
        </p:txBody>
      </p:sp>
      <p:sp>
        <p:nvSpPr>
          <p:cNvPr id="1741841" name="Rectangle 17"/>
          <p:cNvSpPr>
            <a:spLocks noChangeArrowheads="1"/>
          </p:cNvSpPr>
          <p:nvPr/>
        </p:nvSpPr>
        <p:spPr bwMode="auto">
          <a:xfrm>
            <a:off x="0" y="1219200"/>
            <a:ext cx="9144000" cy="5638800"/>
          </a:xfrm>
          <a:prstGeom prst="rect">
            <a:avLst/>
          </a:prstGeom>
          <a:solidFill>
            <a:schemeClr val="accent1">
              <a:alpha val="50195"/>
            </a:schemeClr>
          </a:solidFill>
          <a:ln w="9525">
            <a:noFill/>
            <a:miter lim="800000"/>
            <a:headEnd/>
            <a:tailEnd/>
          </a:ln>
        </p:spPr>
        <p:txBody>
          <a:bodyPr wrap="none" anchor="ctr"/>
          <a:lstStyle/>
          <a:p>
            <a:endParaRPr lang="en-US">
              <a:latin typeface="Calibri" pitchFamily="34" charset="0"/>
            </a:endParaRPr>
          </a:p>
        </p:txBody>
      </p:sp>
      <p:sp>
        <p:nvSpPr>
          <p:cNvPr id="48148" name="Line 18"/>
          <p:cNvSpPr>
            <a:spLocks noChangeShapeType="1"/>
          </p:cNvSpPr>
          <p:nvPr/>
        </p:nvSpPr>
        <p:spPr bwMode="auto">
          <a:xfrm flipV="1">
            <a:off x="1154113" y="2732088"/>
            <a:ext cx="2014537" cy="719137"/>
          </a:xfrm>
          <a:prstGeom prst="line">
            <a:avLst/>
          </a:prstGeom>
          <a:noFill/>
          <a:ln w="50800">
            <a:solidFill>
              <a:srgbClr val="FF0000"/>
            </a:solidFill>
            <a:round/>
            <a:headEnd/>
            <a:tailEnd type="triangle" w="med" len="med"/>
          </a:ln>
        </p:spPr>
        <p:txBody>
          <a:bodyPr/>
          <a:lstStyle/>
          <a:p>
            <a:endParaRPr lang="en-US"/>
          </a:p>
        </p:txBody>
      </p:sp>
      <p:sp>
        <p:nvSpPr>
          <p:cNvPr id="48149" name="Line 19"/>
          <p:cNvSpPr>
            <a:spLocks noChangeShapeType="1"/>
          </p:cNvSpPr>
          <p:nvPr/>
        </p:nvSpPr>
        <p:spPr bwMode="auto">
          <a:xfrm flipV="1">
            <a:off x="1154113" y="3308350"/>
            <a:ext cx="4103687" cy="287338"/>
          </a:xfrm>
          <a:prstGeom prst="line">
            <a:avLst/>
          </a:prstGeom>
          <a:noFill/>
          <a:ln w="50800">
            <a:solidFill>
              <a:srgbClr val="FF0000"/>
            </a:solidFill>
            <a:round/>
            <a:headEnd/>
            <a:tailEnd type="triangle" w="med" len="med"/>
          </a:ln>
        </p:spPr>
        <p:txBody>
          <a:bodyPr/>
          <a:lstStyle/>
          <a:p>
            <a:endParaRPr lang="en-US"/>
          </a:p>
        </p:txBody>
      </p:sp>
      <p:sp>
        <p:nvSpPr>
          <p:cNvPr id="1741844" name="Rectangle 20"/>
          <p:cNvSpPr>
            <a:spLocks noChangeArrowheads="1"/>
          </p:cNvSpPr>
          <p:nvPr/>
        </p:nvSpPr>
        <p:spPr bwMode="auto">
          <a:xfrm>
            <a:off x="990600" y="2514600"/>
            <a:ext cx="7239000" cy="1190625"/>
          </a:xfrm>
          <a:prstGeom prst="rect">
            <a:avLst/>
          </a:prstGeom>
          <a:solidFill>
            <a:srgbClr val="000000"/>
          </a:solidFill>
          <a:ln w="9525">
            <a:noFill/>
            <a:miter lim="800000"/>
            <a:headEnd/>
            <a:tailEnd/>
          </a:ln>
        </p:spPr>
        <p:txBody>
          <a:bodyPr>
            <a:spAutoFit/>
          </a:bodyPr>
          <a:lstStyle/>
          <a:p>
            <a:pPr algn="ctr">
              <a:spcBef>
                <a:spcPct val="20000"/>
              </a:spcBef>
              <a:buClr>
                <a:schemeClr val="bg2"/>
              </a:buClr>
              <a:buSzPct val="75000"/>
              <a:buFont typeface="Wingdings" pitchFamily="2" charset="2"/>
              <a:buNone/>
            </a:pPr>
            <a:r>
              <a:rPr lang="en-US" sz="3600">
                <a:solidFill>
                  <a:schemeClr val="bg1"/>
                </a:solidFill>
                <a:latin typeface="Calibri" pitchFamily="34" charset="0"/>
              </a:rPr>
              <a:t>Unknown residual re-identification potential (e.g. “the mayor’s wife”)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8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41" grpId="0" animBg="1"/>
      <p:bldP spid="17418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09600" y="381000"/>
            <a:ext cx="7772400" cy="1143000"/>
          </a:xfrm>
        </p:spPr>
        <p:txBody>
          <a:bodyPr/>
          <a:lstStyle/>
          <a:p>
            <a:r>
              <a:rPr lang="en-US" smtClean="0"/>
              <a:t>@Vanderbilt: Technology + Policy</a:t>
            </a:r>
          </a:p>
        </p:txBody>
      </p:sp>
      <p:sp>
        <p:nvSpPr>
          <p:cNvPr id="1742851" name="Rectangle 3"/>
          <p:cNvSpPr>
            <a:spLocks noGrp="1" noChangeArrowheads="1"/>
          </p:cNvSpPr>
          <p:nvPr>
            <p:ph type="body" idx="1"/>
          </p:nvPr>
        </p:nvSpPr>
        <p:spPr>
          <a:xfrm>
            <a:off x="381000" y="1828800"/>
            <a:ext cx="8458200" cy="4648200"/>
          </a:xfrm>
        </p:spPr>
        <p:txBody>
          <a:bodyPr/>
          <a:lstStyle/>
          <a:p>
            <a:pPr>
              <a:spcBef>
                <a:spcPct val="0"/>
              </a:spcBef>
              <a:spcAft>
                <a:spcPct val="50000"/>
              </a:spcAft>
            </a:pPr>
            <a:r>
              <a:rPr lang="en-US" sz="2400" smtClean="0"/>
              <a:t>Databank access restricted to Vanderbilt employees</a:t>
            </a:r>
            <a:endParaRPr lang="en-US" sz="2000" smtClean="0"/>
          </a:p>
          <a:p>
            <a:pPr>
              <a:spcBef>
                <a:spcPct val="0"/>
              </a:spcBef>
              <a:spcAft>
                <a:spcPct val="50000"/>
              </a:spcAft>
            </a:pPr>
            <a:endParaRPr lang="en-US" sz="1800" smtClean="0"/>
          </a:p>
          <a:p>
            <a:pPr>
              <a:spcBef>
                <a:spcPct val="0"/>
              </a:spcBef>
              <a:spcAft>
                <a:spcPct val="50000"/>
              </a:spcAft>
            </a:pPr>
            <a:r>
              <a:rPr lang="en-US" sz="2400" smtClean="0"/>
              <a:t>Must sign use agreement that prohibits “re-identification”</a:t>
            </a:r>
          </a:p>
          <a:p>
            <a:pPr>
              <a:spcBef>
                <a:spcPct val="0"/>
              </a:spcBef>
              <a:spcAft>
                <a:spcPct val="50000"/>
              </a:spcAft>
            </a:pPr>
            <a:endParaRPr lang="en-US" sz="1800" smtClean="0"/>
          </a:p>
          <a:p>
            <a:pPr>
              <a:spcBef>
                <a:spcPct val="0"/>
              </a:spcBef>
              <a:spcAft>
                <a:spcPct val="50000"/>
              </a:spcAft>
            </a:pPr>
            <a:r>
              <a:rPr lang="en-US" sz="2400" smtClean="0"/>
              <a:t>Operations Advisory Board and Institutional Review Board approval needed for each project</a:t>
            </a:r>
          </a:p>
          <a:p>
            <a:pPr>
              <a:spcBef>
                <a:spcPct val="0"/>
              </a:spcBef>
              <a:spcAft>
                <a:spcPct val="50000"/>
              </a:spcAft>
            </a:pPr>
            <a:endParaRPr lang="en-US" sz="1800" smtClean="0"/>
          </a:p>
          <a:p>
            <a:pPr>
              <a:spcBef>
                <a:spcPct val="0"/>
              </a:spcBef>
              <a:spcAft>
                <a:spcPct val="50000"/>
              </a:spcAft>
            </a:pPr>
            <a:r>
              <a:rPr lang="en-US" sz="2400" smtClean="0"/>
              <a:t>All data access logged and audited per project</a:t>
            </a:r>
          </a:p>
        </p:txBody>
      </p:sp>
      <p:sp>
        <p:nvSpPr>
          <p:cNvPr id="49155"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49156"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49157"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9463C22-8B4D-4668-B198-88F8638F3515}" type="slidenum">
              <a:rPr lang="en-US"/>
              <a:pPr fontAlgn="base">
                <a:spcBef>
                  <a:spcPct val="0"/>
                </a:spcBef>
                <a:spcAft>
                  <a:spcPct val="0"/>
                </a:spcAft>
              </a:pPr>
              <a:t>27</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8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28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28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228600"/>
            <a:ext cx="8229600" cy="1143000"/>
          </a:xfrm>
        </p:spPr>
        <p:txBody>
          <a:bodyPr/>
          <a:lstStyle/>
          <a:p>
            <a:r>
              <a:rPr lang="en-US" smtClean="0"/>
              <a:t>What’s Going On?</a:t>
            </a:r>
          </a:p>
        </p:txBody>
      </p:sp>
      <p:sp>
        <p:nvSpPr>
          <p:cNvPr id="50178" name="Content Placeholder 2"/>
          <p:cNvSpPr>
            <a:spLocks noGrp="1"/>
          </p:cNvSpPr>
          <p:nvPr>
            <p:ph idx="1"/>
          </p:nvPr>
        </p:nvSpPr>
        <p:spPr>
          <a:xfrm>
            <a:off x="1143000" y="1600200"/>
            <a:ext cx="6781800" cy="4876800"/>
          </a:xfrm>
        </p:spPr>
        <p:txBody>
          <a:bodyPr/>
          <a:lstStyle/>
          <a:p>
            <a:pPr>
              <a:lnSpc>
                <a:spcPct val="110000"/>
              </a:lnSpc>
            </a:pPr>
            <a:r>
              <a:rPr lang="en-US" sz="3600" smtClean="0"/>
              <a:t>Primary Care</a:t>
            </a:r>
          </a:p>
          <a:p>
            <a:pPr lvl="1">
              <a:lnSpc>
                <a:spcPct val="110000"/>
              </a:lnSpc>
            </a:pPr>
            <a:endParaRPr lang="en-US" sz="3200" smtClean="0"/>
          </a:p>
          <a:p>
            <a:pPr>
              <a:lnSpc>
                <a:spcPct val="110000"/>
              </a:lnSpc>
            </a:pPr>
            <a:r>
              <a:rPr lang="en-US" sz="3600" smtClean="0"/>
              <a:t>Secondary Uses </a:t>
            </a:r>
          </a:p>
          <a:p>
            <a:pPr>
              <a:lnSpc>
                <a:spcPct val="110000"/>
              </a:lnSpc>
            </a:pPr>
            <a:endParaRPr lang="en-US" sz="3600" smtClean="0"/>
          </a:p>
          <a:p>
            <a:pPr>
              <a:lnSpc>
                <a:spcPct val="110000"/>
              </a:lnSpc>
            </a:pPr>
            <a:r>
              <a:rPr lang="en-US" sz="3600" b="1" smtClean="0"/>
              <a:t>Beyond Local Applications</a:t>
            </a:r>
          </a:p>
        </p:txBody>
      </p:sp>
      <p:sp>
        <p:nvSpPr>
          <p:cNvPr id="50179"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50180"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50181"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1499D0D-B827-4BF5-B871-4F27241552D5}" type="slidenum">
              <a:rPr lang="en-US"/>
              <a:pPr fontAlgn="base">
                <a:spcBef>
                  <a:spcPct val="0"/>
                </a:spcBef>
                <a:spcAft>
                  <a:spcPct val="0"/>
                </a:spcAft>
              </a:pPr>
              <a:t>28</a:t>
            </a:fld>
            <a:endParaRPr lang="en-US"/>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srcRect l="9155" t="15550" r="11269" b="3786"/>
          <a:stretch>
            <a:fillRect/>
          </a:stretch>
        </p:blipFill>
        <p:spPr bwMode="auto">
          <a:xfrm>
            <a:off x="76200" y="0"/>
            <a:ext cx="8610600" cy="6324600"/>
          </a:xfrm>
          <a:prstGeom prst="rect">
            <a:avLst/>
          </a:prstGeom>
          <a:noFill/>
          <a:ln w="9525">
            <a:noFill/>
            <a:miter lim="800000"/>
            <a:headEnd/>
            <a:tailEnd/>
          </a:ln>
        </p:spPr>
      </p:pic>
      <p:sp>
        <p:nvSpPr>
          <p:cNvPr id="11" name="Rectangle 1027"/>
          <p:cNvSpPr txBox="1">
            <a:spLocks noChangeArrowheads="1"/>
          </p:cNvSpPr>
          <p:nvPr/>
        </p:nvSpPr>
        <p:spPr>
          <a:xfrm>
            <a:off x="533400" y="1676400"/>
            <a:ext cx="8229600" cy="1828800"/>
          </a:xfrm>
          <a:prstGeom prst="rect">
            <a:avLst/>
          </a:prstGeom>
          <a:solidFill>
            <a:srgbClr val="92D050"/>
          </a:solidFill>
        </p:spPr>
        <p:txBody>
          <a:bodyPr/>
          <a:lstStyle/>
          <a:p>
            <a:pPr marL="342900" indent="-342900" fontAlgn="auto">
              <a:spcBef>
                <a:spcPct val="20000"/>
              </a:spcBef>
              <a:spcAft>
                <a:spcPts val="0"/>
              </a:spcAft>
              <a:buSzPct val="75000"/>
              <a:buFont typeface="Wingdings" pitchFamily="2" charset="2"/>
              <a:buChar char="n"/>
              <a:defRPr/>
            </a:pPr>
            <a:r>
              <a:rPr lang="en-US" sz="2400" kern="0" dirty="0">
                <a:latin typeface="+mn-lt"/>
              </a:rPr>
              <a:t>Consortium members (http://www.gwas.net)</a:t>
            </a:r>
          </a:p>
          <a:p>
            <a:pPr marL="742950" lvl="1" indent="-285750" fontAlgn="auto">
              <a:spcBef>
                <a:spcPct val="20000"/>
              </a:spcBef>
              <a:spcAft>
                <a:spcPts val="0"/>
              </a:spcAft>
              <a:buSzPct val="80000"/>
              <a:buFont typeface="Wingdings" pitchFamily="2" charset="2"/>
              <a:buChar char="¨"/>
              <a:defRPr/>
            </a:pPr>
            <a:r>
              <a:rPr lang="en-US" kern="0" dirty="0">
                <a:latin typeface="+mn-lt"/>
              </a:rPr>
              <a:t>Group Health of Puget Sound (UW)</a:t>
            </a:r>
          </a:p>
          <a:p>
            <a:pPr marL="742950" lvl="1" indent="-285750" fontAlgn="auto">
              <a:spcBef>
                <a:spcPct val="20000"/>
              </a:spcBef>
              <a:spcAft>
                <a:spcPts val="0"/>
              </a:spcAft>
              <a:buSzPct val="80000"/>
              <a:buFont typeface="Wingdings" pitchFamily="2" charset="2"/>
              <a:buChar char="¨"/>
              <a:defRPr/>
            </a:pPr>
            <a:r>
              <a:rPr lang="en-US" kern="0" dirty="0">
                <a:latin typeface="+mn-lt"/>
              </a:rPr>
              <a:t>Marshfield Clinic</a:t>
            </a:r>
          </a:p>
          <a:p>
            <a:pPr marL="742950" lvl="1" indent="-285750" fontAlgn="auto">
              <a:spcBef>
                <a:spcPct val="20000"/>
              </a:spcBef>
              <a:spcAft>
                <a:spcPts val="0"/>
              </a:spcAft>
              <a:buSzPct val="80000"/>
              <a:buFont typeface="Wingdings" pitchFamily="2" charset="2"/>
              <a:buChar char="¨"/>
              <a:defRPr/>
            </a:pPr>
            <a:endParaRPr lang="en-US" kern="0" dirty="0">
              <a:latin typeface="+mn-lt"/>
            </a:endParaRPr>
          </a:p>
          <a:p>
            <a:pPr marL="742950" lvl="1" indent="-285750" fontAlgn="auto">
              <a:spcBef>
                <a:spcPct val="20000"/>
              </a:spcBef>
              <a:spcAft>
                <a:spcPts val="0"/>
              </a:spcAft>
              <a:buSzPct val="80000"/>
              <a:buFont typeface="Wingdings" pitchFamily="2" charset="2"/>
              <a:buChar char="¨"/>
              <a:defRPr/>
            </a:pPr>
            <a:endParaRPr lang="en-US" kern="0" dirty="0">
              <a:latin typeface="+mn-lt"/>
            </a:endParaRPr>
          </a:p>
        </p:txBody>
      </p:sp>
      <p:sp>
        <p:nvSpPr>
          <p:cNvPr id="12" name="Rectangle 1027"/>
          <p:cNvSpPr txBox="1">
            <a:spLocks noChangeArrowheads="1"/>
          </p:cNvSpPr>
          <p:nvPr/>
        </p:nvSpPr>
        <p:spPr>
          <a:xfrm>
            <a:off x="4876800" y="2098675"/>
            <a:ext cx="3810000" cy="914400"/>
          </a:xfrm>
          <a:prstGeom prst="rect">
            <a:avLst/>
          </a:prstGeom>
          <a:solidFill>
            <a:srgbClr val="92D050"/>
          </a:solidFill>
        </p:spPr>
        <p:txBody>
          <a:bodyPr/>
          <a:lstStyle/>
          <a:p>
            <a:pPr marL="742950" lvl="1" indent="-285750" fontAlgn="auto">
              <a:spcBef>
                <a:spcPct val="20000"/>
              </a:spcBef>
              <a:spcAft>
                <a:spcPts val="0"/>
              </a:spcAft>
              <a:buSzPct val="80000"/>
              <a:buFont typeface="Wingdings" pitchFamily="2" charset="2"/>
              <a:buChar char="¨"/>
              <a:defRPr/>
            </a:pPr>
            <a:r>
              <a:rPr lang="en-US" kern="0" dirty="0">
                <a:latin typeface="+mn-lt"/>
              </a:rPr>
              <a:t>Mayo Clinic</a:t>
            </a:r>
          </a:p>
          <a:p>
            <a:pPr marL="742950" lvl="1" indent="-285750" fontAlgn="auto">
              <a:spcBef>
                <a:spcPct val="20000"/>
              </a:spcBef>
              <a:spcAft>
                <a:spcPts val="0"/>
              </a:spcAft>
              <a:buSzPct val="80000"/>
              <a:buFont typeface="Wingdings" pitchFamily="2" charset="2"/>
              <a:buChar char="¨"/>
              <a:defRPr/>
            </a:pPr>
            <a:r>
              <a:rPr lang="en-US" kern="0" dirty="0">
                <a:latin typeface="+mn-lt"/>
              </a:rPr>
              <a:t>Northwestern University</a:t>
            </a:r>
          </a:p>
        </p:txBody>
      </p:sp>
      <p:sp>
        <p:nvSpPr>
          <p:cNvPr id="13" name="Rectangle 1027"/>
          <p:cNvSpPr txBox="1">
            <a:spLocks noChangeArrowheads="1"/>
          </p:cNvSpPr>
          <p:nvPr/>
        </p:nvSpPr>
        <p:spPr>
          <a:xfrm>
            <a:off x="2514600" y="2819400"/>
            <a:ext cx="3505200" cy="533400"/>
          </a:xfrm>
          <a:prstGeom prst="rect">
            <a:avLst/>
          </a:prstGeom>
          <a:solidFill>
            <a:srgbClr val="92D050"/>
          </a:solidFill>
        </p:spPr>
        <p:txBody>
          <a:bodyPr/>
          <a:lstStyle/>
          <a:p>
            <a:pPr marL="742950" lvl="1" indent="-285750" fontAlgn="auto">
              <a:spcBef>
                <a:spcPct val="20000"/>
              </a:spcBef>
              <a:spcAft>
                <a:spcPts val="0"/>
              </a:spcAft>
              <a:buSzPct val="80000"/>
              <a:buFont typeface="Wingdings" pitchFamily="2" charset="2"/>
              <a:buChar char="¨"/>
              <a:defRPr/>
            </a:pPr>
            <a:r>
              <a:rPr lang="en-US" kern="0" dirty="0">
                <a:latin typeface="+mn-lt"/>
              </a:rPr>
              <a:t>Vanderbilt University</a:t>
            </a:r>
          </a:p>
        </p:txBody>
      </p:sp>
      <p:sp>
        <p:nvSpPr>
          <p:cNvPr id="14" name="Rectangle 1027"/>
          <p:cNvSpPr txBox="1">
            <a:spLocks noChangeArrowheads="1"/>
          </p:cNvSpPr>
          <p:nvPr/>
        </p:nvSpPr>
        <p:spPr>
          <a:xfrm>
            <a:off x="533400" y="4572000"/>
            <a:ext cx="8229600" cy="1295400"/>
          </a:xfrm>
          <a:prstGeom prst="rect">
            <a:avLst/>
          </a:prstGeom>
          <a:solidFill>
            <a:srgbClr val="92D050"/>
          </a:solidFill>
        </p:spPr>
        <p:txBody>
          <a:bodyPr/>
          <a:lstStyle/>
          <a:p>
            <a:pPr marL="342900" indent="-342900" fontAlgn="auto">
              <a:spcBef>
                <a:spcPct val="20000"/>
              </a:spcBef>
              <a:spcAft>
                <a:spcPts val="0"/>
              </a:spcAft>
              <a:buSzPct val="75000"/>
              <a:buFont typeface="Wingdings" pitchFamily="2" charset="2"/>
              <a:buChar char="n"/>
              <a:defRPr/>
            </a:pPr>
            <a:r>
              <a:rPr lang="en-US" sz="2400" kern="0" dirty="0">
                <a:latin typeface="+mn-lt"/>
              </a:rPr>
              <a:t>Funding condition: contribute </a:t>
            </a:r>
            <a:r>
              <a:rPr lang="en-US" sz="2400" u="sng" kern="0" dirty="0">
                <a:latin typeface="+mn-lt"/>
              </a:rPr>
              <a:t>de-identified</a:t>
            </a:r>
            <a:r>
              <a:rPr lang="en-US" sz="2400" kern="0" dirty="0">
                <a:latin typeface="+mn-lt"/>
              </a:rPr>
              <a:t> genomic and EMR-derived phenotype data to </a:t>
            </a:r>
            <a:r>
              <a:rPr lang="en-US" sz="2400" kern="0" dirty="0">
                <a:solidFill>
                  <a:srgbClr val="FF0000"/>
                </a:solidFill>
                <a:latin typeface="+mn-lt"/>
              </a:rPr>
              <a:t>d</a:t>
            </a:r>
            <a:r>
              <a:rPr lang="en-US" sz="2400" kern="0" dirty="0">
                <a:latin typeface="+mn-lt"/>
              </a:rPr>
              <a:t>ata</a:t>
            </a:r>
            <a:r>
              <a:rPr lang="en-US" sz="2400" kern="0" dirty="0">
                <a:solidFill>
                  <a:srgbClr val="FF0000"/>
                </a:solidFill>
                <a:latin typeface="+mn-lt"/>
              </a:rPr>
              <a:t>b</a:t>
            </a:r>
            <a:r>
              <a:rPr lang="en-US" sz="2400" kern="0" dirty="0">
                <a:latin typeface="+mn-lt"/>
              </a:rPr>
              <a:t>ase of </a:t>
            </a:r>
            <a:r>
              <a:rPr lang="en-US" sz="2400" kern="0" dirty="0">
                <a:solidFill>
                  <a:srgbClr val="FF0000"/>
                </a:solidFill>
                <a:latin typeface="+mn-lt"/>
              </a:rPr>
              <a:t>g</a:t>
            </a:r>
            <a:r>
              <a:rPr lang="en-US" sz="2400" kern="0" dirty="0">
                <a:latin typeface="+mn-lt"/>
              </a:rPr>
              <a:t>enotype </a:t>
            </a:r>
            <a:r>
              <a:rPr lang="en-US" sz="2400" kern="0" dirty="0">
                <a:solidFill>
                  <a:srgbClr val="FF0000"/>
                </a:solidFill>
                <a:latin typeface="+mn-lt"/>
              </a:rPr>
              <a:t>a</a:t>
            </a:r>
            <a:r>
              <a:rPr lang="en-US" sz="2400" kern="0" dirty="0">
                <a:latin typeface="+mn-lt"/>
              </a:rPr>
              <a:t>nd </a:t>
            </a:r>
            <a:r>
              <a:rPr lang="en-US" sz="2400" kern="0" dirty="0">
                <a:solidFill>
                  <a:srgbClr val="FF0000"/>
                </a:solidFill>
                <a:latin typeface="+mn-lt"/>
              </a:rPr>
              <a:t>p</a:t>
            </a:r>
            <a:r>
              <a:rPr lang="en-US" sz="2400" kern="0" dirty="0">
                <a:latin typeface="+mn-lt"/>
              </a:rPr>
              <a:t>henotype (dbGAP) at NCBI, NIH</a:t>
            </a:r>
          </a:p>
        </p:txBody>
      </p:sp>
      <p:sp>
        <p:nvSpPr>
          <p:cNvPr id="51206"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51207"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Bradley Malin, 2010</a:t>
            </a:r>
          </a:p>
        </p:txBody>
      </p:sp>
      <p:sp>
        <p:nvSpPr>
          <p:cNvPr id="51208"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F638713-7FF2-4924-A088-F781AF0547FF}" type="slidenum">
              <a:rPr lang="en-US"/>
              <a:pPr fontAlgn="base">
                <a:spcBef>
                  <a:spcPct val="0"/>
                </a:spcBef>
                <a:spcAft>
                  <a:spcPct val="0"/>
                </a:spcAft>
              </a:pPr>
              <a:t>29</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04800" y="152400"/>
            <a:ext cx="8229600" cy="1371600"/>
          </a:xfrm>
        </p:spPr>
        <p:txBody>
          <a:bodyPr/>
          <a:lstStyle/>
          <a:p>
            <a:r>
              <a:rPr lang="en-US" sz="4000" smtClean="0"/>
              <a:t>Privacy is Everywhere</a:t>
            </a:r>
          </a:p>
        </p:txBody>
      </p:sp>
      <p:sp>
        <p:nvSpPr>
          <p:cNvPr id="19458" name="Rectangle 3"/>
          <p:cNvSpPr>
            <a:spLocks noGrp="1" noChangeArrowheads="1"/>
          </p:cNvSpPr>
          <p:nvPr>
            <p:ph type="body" idx="1"/>
          </p:nvPr>
        </p:nvSpPr>
        <p:spPr>
          <a:xfrm>
            <a:off x="304800" y="2209800"/>
            <a:ext cx="5334000" cy="3886200"/>
          </a:xfrm>
        </p:spPr>
        <p:txBody>
          <a:bodyPr/>
          <a:lstStyle/>
          <a:p>
            <a:r>
              <a:rPr lang="en-US" sz="2800" smtClean="0"/>
              <a:t>It’s impractical to always control who gets, accesses, and uses data “about” us</a:t>
            </a:r>
          </a:p>
          <a:p>
            <a:pPr lvl="1"/>
            <a:r>
              <a:rPr lang="en-US" sz="2400" smtClean="0"/>
              <a:t>But we are moving in this direction</a:t>
            </a:r>
          </a:p>
          <a:p>
            <a:endParaRPr lang="en-US" sz="2800" smtClean="0"/>
          </a:p>
          <a:p>
            <a:r>
              <a:rPr lang="en-US" sz="2800" smtClean="0"/>
              <a:t>Legally, data collectors are required to maintain privacy</a:t>
            </a:r>
          </a:p>
        </p:txBody>
      </p:sp>
      <p:sp>
        <p:nvSpPr>
          <p:cNvPr id="19459" name="Cube 10"/>
          <p:cNvSpPr>
            <a:spLocks noChangeArrowheads="1"/>
          </p:cNvSpPr>
          <p:nvPr/>
        </p:nvSpPr>
        <p:spPr bwMode="auto">
          <a:xfrm>
            <a:off x="6019800" y="1447800"/>
            <a:ext cx="2438400" cy="1292225"/>
          </a:xfrm>
          <a:prstGeom prst="cube">
            <a:avLst>
              <a:gd name="adj" fmla="val 25000"/>
            </a:avLst>
          </a:prstGeom>
          <a:solidFill>
            <a:srgbClr val="92D050"/>
          </a:solidFill>
          <a:ln w="9525" algn="ctr">
            <a:solidFill>
              <a:schemeClr val="tx1"/>
            </a:solidFill>
            <a:round/>
            <a:headEnd/>
            <a:tailEnd/>
          </a:ln>
        </p:spPr>
        <p:txBody>
          <a:bodyPr anchor="ctr"/>
          <a:lstStyle/>
          <a:p>
            <a:pPr algn="ctr"/>
            <a:r>
              <a:rPr lang="en-US" sz="2000" i="1">
                <a:latin typeface="Calibri" pitchFamily="34" charset="0"/>
              </a:rPr>
              <a:t>Collection</a:t>
            </a:r>
          </a:p>
        </p:txBody>
      </p:sp>
      <p:sp>
        <p:nvSpPr>
          <p:cNvPr id="19460" name="Cube 11"/>
          <p:cNvSpPr>
            <a:spLocks noChangeArrowheads="1"/>
          </p:cNvSpPr>
          <p:nvPr/>
        </p:nvSpPr>
        <p:spPr bwMode="auto">
          <a:xfrm>
            <a:off x="6019800" y="3352800"/>
            <a:ext cx="2438400" cy="1292225"/>
          </a:xfrm>
          <a:prstGeom prst="cube">
            <a:avLst>
              <a:gd name="adj" fmla="val 25000"/>
            </a:avLst>
          </a:prstGeom>
          <a:solidFill>
            <a:schemeClr val="accent1"/>
          </a:solidFill>
          <a:ln w="9525" algn="ctr">
            <a:solidFill>
              <a:schemeClr val="tx1"/>
            </a:solidFill>
            <a:round/>
            <a:headEnd/>
            <a:tailEnd/>
          </a:ln>
        </p:spPr>
        <p:txBody>
          <a:bodyPr anchor="ctr"/>
          <a:lstStyle/>
          <a:p>
            <a:pPr algn="ctr"/>
            <a:r>
              <a:rPr lang="en-US" sz="2000" i="1">
                <a:latin typeface="Calibri" pitchFamily="34" charset="0"/>
              </a:rPr>
              <a:t>Care &amp;</a:t>
            </a:r>
          </a:p>
          <a:p>
            <a:pPr algn="ctr"/>
            <a:r>
              <a:rPr lang="en-US" sz="2000" i="1">
                <a:latin typeface="Calibri" pitchFamily="34" charset="0"/>
              </a:rPr>
              <a:t>Operations</a:t>
            </a:r>
          </a:p>
        </p:txBody>
      </p:sp>
      <p:sp>
        <p:nvSpPr>
          <p:cNvPr id="19461" name="Cube 12"/>
          <p:cNvSpPr>
            <a:spLocks noChangeArrowheads="1"/>
          </p:cNvSpPr>
          <p:nvPr/>
        </p:nvSpPr>
        <p:spPr bwMode="auto">
          <a:xfrm>
            <a:off x="6019800" y="5184775"/>
            <a:ext cx="2438400" cy="1292225"/>
          </a:xfrm>
          <a:prstGeom prst="cube">
            <a:avLst>
              <a:gd name="adj" fmla="val 25000"/>
            </a:avLst>
          </a:prstGeom>
          <a:solidFill>
            <a:srgbClr val="CC3399"/>
          </a:solidFill>
          <a:ln w="9525" algn="ctr">
            <a:solidFill>
              <a:schemeClr val="tx1"/>
            </a:solidFill>
            <a:round/>
            <a:headEnd/>
            <a:tailEnd/>
          </a:ln>
        </p:spPr>
        <p:txBody>
          <a:bodyPr anchor="ctr"/>
          <a:lstStyle/>
          <a:p>
            <a:pPr algn="ctr"/>
            <a:r>
              <a:rPr lang="en-US" sz="2000" i="1">
                <a:latin typeface="Calibri" pitchFamily="34" charset="0"/>
              </a:rPr>
              <a:t>Dissemination</a:t>
            </a:r>
          </a:p>
        </p:txBody>
      </p:sp>
      <p:cxnSp>
        <p:nvCxnSpPr>
          <p:cNvPr id="19462" name="Straight Arrow Connector 13"/>
          <p:cNvCxnSpPr>
            <a:cxnSpLocks noChangeShapeType="1"/>
            <a:stCxn id="19459" idx="3"/>
            <a:endCxn id="19460" idx="1"/>
          </p:cNvCxnSpPr>
          <p:nvPr/>
        </p:nvCxnSpPr>
        <p:spPr bwMode="auto">
          <a:xfrm rot="5400000">
            <a:off x="6610350" y="3208338"/>
            <a:ext cx="935037" cy="1588"/>
          </a:xfrm>
          <a:prstGeom prst="straightConnector1">
            <a:avLst/>
          </a:prstGeom>
          <a:noFill/>
          <a:ln w="38100" algn="ctr">
            <a:solidFill>
              <a:schemeClr val="tx1"/>
            </a:solidFill>
            <a:round/>
            <a:headEnd/>
            <a:tailEnd type="arrow" w="med" len="med"/>
          </a:ln>
        </p:spPr>
      </p:cxnSp>
      <p:cxnSp>
        <p:nvCxnSpPr>
          <p:cNvPr id="19463" name="Straight Arrow Connector 14"/>
          <p:cNvCxnSpPr>
            <a:cxnSpLocks noChangeShapeType="1"/>
            <a:stCxn id="19460" idx="3"/>
            <a:endCxn id="19461" idx="1"/>
          </p:cNvCxnSpPr>
          <p:nvPr/>
        </p:nvCxnSpPr>
        <p:spPr bwMode="auto">
          <a:xfrm rot="5400000">
            <a:off x="6646863" y="5076825"/>
            <a:ext cx="862012" cy="1588"/>
          </a:xfrm>
          <a:prstGeom prst="straightConnector1">
            <a:avLst/>
          </a:prstGeom>
          <a:noFill/>
          <a:ln w="38100" algn="ctr">
            <a:solidFill>
              <a:schemeClr val="tx1"/>
            </a:solidFill>
            <a:round/>
            <a:headEnd/>
            <a:tailEnd type="arrow" w="med" len="med"/>
          </a:ln>
        </p:spPr>
      </p:cxnSp>
      <p:sp>
        <p:nvSpPr>
          <p:cNvPr id="19464"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19465"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19466"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D8798F0-5AFF-49E8-BFFC-ABD8DEC5863E}" type="slidenum">
              <a:rPr lang="en-US"/>
              <a:pPr fontAlgn="base">
                <a:spcBef>
                  <a:spcPct val="0"/>
                </a:spcBef>
                <a:spcAft>
                  <a:spcPct val="0"/>
                </a:spcAft>
              </a:pPr>
              <a:t>3</a:t>
            </a:fld>
            <a:endParaRPr lang="en-US"/>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57200" y="0"/>
            <a:ext cx="8229600" cy="1371600"/>
          </a:xfrm>
        </p:spPr>
        <p:txBody>
          <a:bodyPr/>
          <a:lstStyle/>
          <a:p>
            <a:r>
              <a:rPr lang="en-US" smtClean="0"/>
              <a:t>Data Sharing Policies</a:t>
            </a:r>
          </a:p>
        </p:txBody>
      </p:sp>
      <p:sp>
        <p:nvSpPr>
          <p:cNvPr id="1727491" name="Rectangle 3"/>
          <p:cNvSpPr>
            <a:spLocks noGrp="1" noChangeArrowheads="1"/>
          </p:cNvSpPr>
          <p:nvPr>
            <p:ph type="body" idx="1"/>
          </p:nvPr>
        </p:nvSpPr>
        <p:spPr>
          <a:xfrm>
            <a:off x="152400" y="1447800"/>
            <a:ext cx="8763000" cy="2209800"/>
          </a:xfrm>
          <a:solidFill>
            <a:srgbClr val="FFCC00"/>
          </a:solidFill>
        </p:spPr>
        <p:txBody>
          <a:bodyPr/>
          <a:lstStyle/>
          <a:p>
            <a:pPr marL="609600" indent="-609600"/>
            <a:r>
              <a:rPr lang="en-US" sz="2400" smtClean="0"/>
              <a:t>Feb ‘03: National Institutes of Health Data Sharing Policy</a:t>
            </a:r>
            <a:endParaRPr lang="en-US" sz="1800" smtClean="0"/>
          </a:p>
          <a:p>
            <a:pPr marL="990600" lvl="1" indent="-533400"/>
            <a:r>
              <a:rPr lang="en-US" sz="2000" b="1" i="1" smtClean="0"/>
              <a:t>“data should be made as widely &amp; freely available as possible”</a:t>
            </a:r>
          </a:p>
          <a:p>
            <a:pPr marL="990600" lvl="1" indent="-533400"/>
            <a:r>
              <a:rPr lang="en-US" sz="2000" b="1" i="1" smtClean="0"/>
              <a:t>researchers who receive &gt;= $500,000</a:t>
            </a:r>
            <a:r>
              <a:rPr lang="en-US" sz="2000" i="1" smtClean="0"/>
              <a:t> must develop a data sharing plan </a:t>
            </a:r>
            <a:r>
              <a:rPr lang="en-US" sz="2000" b="1" i="1" smtClean="0"/>
              <a:t>or describe why data sharing is not possible</a:t>
            </a:r>
          </a:p>
          <a:p>
            <a:pPr marL="990600" lvl="1" indent="-533400"/>
            <a:r>
              <a:rPr lang="en-US" sz="2000" smtClean="0"/>
              <a:t>Derived data must be shared in a manner that is devoid of “identifiable information” </a:t>
            </a:r>
          </a:p>
          <a:p>
            <a:pPr marL="990600" lvl="1" indent="-533400"/>
            <a:endParaRPr lang="en-US" sz="2000" b="1" i="1" smtClean="0"/>
          </a:p>
        </p:txBody>
      </p:sp>
      <p:sp>
        <p:nvSpPr>
          <p:cNvPr id="1727492" name="Rectangle 4"/>
          <p:cNvSpPr>
            <a:spLocks noChangeArrowheads="1"/>
          </p:cNvSpPr>
          <p:nvPr/>
        </p:nvSpPr>
        <p:spPr bwMode="auto">
          <a:xfrm>
            <a:off x="152400" y="4343400"/>
            <a:ext cx="8763000" cy="1676400"/>
          </a:xfrm>
          <a:prstGeom prst="rect">
            <a:avLst/>
          </a:prstGeom>
          <a:solidFill>
            <a:srgbClr val="3366FF"/>
          </a:solidFill>
          <a:ln w="9525">
            <a:noFill/>
            <a:miter lim="800000"/>
            <a:headEnd/>
            <a:tailEnd/>
          </a:ln>
        </p:spPr>
        <p:txBody>
          <a:bodyPr/>
          <a:lstStyle/>
          <a:p>
            <a:pPr marL="609600" indent="-609600">
              <a:spcBef>
                <a:spcPct val="20000"/>
              </a:spcBef>
              <a:buClr>
                <a:schemeClr val="bg2"/>
              </a:buClr>
              <a:buSzPct val="75000"/>
              <a:buFont typeface="Wingdings" pitchFamily="2" charset="2"/>
              <a:buChar char="n"/>
            </a:pPr>
            <a:r>
              <a:rPr lang="en-US" sz="2400">
                <a:solidFill>
                  <a:schemeClr val="bg1"/>
                </a:solidFill>
                <a:latin typeface="Calibri" pitchFamily="34" charset="0"/>
              </a:rPr>
              <a:t>Aug ‘06: NIH Supported Genome-Wide Association Studies Policy</a:t>
            </a:r>
          </a:p>
          <a:p>
            <a:pPr marL="990600" lvl="1" indent="-533400">
              <a:spcBef>
                <a:spcPct val="20000"/>
              </a:spcBef>
              <a:buClr>
                <a:schemeClr val="accent2"/>
              </a:buClr>
              <a:buSzPct val="80000"/>
              <a:buFont typeface="Wingdings" pitchFamily="2" charset="2"/>
              <a:buChar char="¨"/>
            </a:pPr>
            <a:r>
              <a:rPr lang="en-US" sz="2000">
                <a:solidFill>
                  <a:schemeClr val="bg1"/>
                </a:solidFill>
                <a:latin typeface="Calibri" pitchFamily="34" charset="0"/>
              </a:rPr>
              <a:t>Researchers who received &gt;= $0 for GWAS</a:t>
            </a:r>
          </a:p>
        </p:txBody>
      </p:sp>
      <p:sp>
        <p:nvSpPr>
          <p:cNvPr id="52228"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52229"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52230"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5DD2481-F43C-4080-8853-410D3F4E0676}" type="slidenum">
              <a:rPr lang="en-US"/>
              <a:pPr fontAlgn="base">
                <a:spcBef>
                  <a:spcPct val="0"/>
                </a:spcBef>
                <a:spcAft>
                  <a:spcPct val="0"/>
                </a:spcAft>
              </a:pPr>
              <a:t>30</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7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7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7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749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274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57200" y="76200"/>
            <a:ext cx="8229600" cy="990600"/>
          </a:xfrm>
        </p:spPr>
        <p:txBody>
          <a:bodyPr lIns="92075" tIns="46038" rIns="92075" bIns="46038"/>
          <a:lstStyle/>
          <a:p>
            <a:r>
              <a:rPr lang="en-US" smtClean="0"/>
              <a:t>Case Study – “Quasi-identifier”</a:t>
            </a:r>
            <a:endParaRPr lang="en-US" sz="2800" smtClean="0">
              <a:solidFill>
                <a:srgbClr val="CC3399"/>
              </a:solidFill>
            </a:endParaRPr>
          </a:p>
        </p:txBody>
      </p:sp>
      <p:sp>
        <p:nvSpPr>
          <p:cNvPr id="17411" name="Oval 3"/>
          <p:cNvSpPr>
            <a:spLocks noChangeArrowheads="1"/>
          </p:cNvSpPr>
          <p:nvPr/>
        </p:nvSpPr>
        <p:spPr bwMode="auto">
          <a:xfrm>
            <a:off x="3124200" y="1524000"/>
            <a:ext cx="4114800" cy="3886200"/>
          </a:xfrm>
          <a:prstGeom prst="ellipse">
            <a:avLst/>
          </a:prstGeom>
          <a:noFill/>
          <a:ln w="25400">
            <a:solidFill>
              <a:schemeClr val="tx1"/>
            </a:solidFill>
            <a:round/>
            <a:headEnd type="none" w="sm" len="sm"/>
            <a:tailEnd type="none" w="sm" len="sm"/>
          </a:ln>
          <a:effectLst>
            <a:glow rad="228600">
              <a:schemeClr val="accent4">
                <a:satMod val="175000"/>
                <a:alpha val="40000"/>
              </a:schemeClr>
            </a:glow>
          </a:effectLst>
        </p:spPr>
        <p:txBody>
          <a:bodyPr wrap="none" anchor="ctr"/>
          <a:lstStyle/>
          <a:p>
            <a:pPr fontAlgn="auto">
              <a:spcBef>
                <a:spcPts val="0"/>
              </a:spcBef>
              <a:spcAft>
                <a:spcPts val="0"/>
              </a:spcAft>
              <a:defRPr/>
            </a:pPr>
            <a:endParaRPr lang="en-US" dirty="0">
              <a:solidFill>
                <a:schemeClr val="bg1"/>
              </a:solidFill>
              <a:latin typeface="Calibri" pitchFamily="34" charset="0"/>
            </a:endParaRPr>
          </a:p>
        </p:txBody>
      </p:sp>
      <p:sp>
        <p:nvSpPr>
          <p:cNvPr id="17412" name="Oval 4"/>
          <p:cNvSpPr>
            <a:spLocks noChangeArrowheads="1"/>
          </p:cNvSpPr>
          <p:nvPr/>
        </p:nvSpPr>
        <p:spPr bwMode="auto">
          <a:xfrm>
            <a:off x="304800" y="1524000"/>
            <a:ext cx="4114800" cy="3886200"/>
          </a:xfrm>
          <a:prstGeom prst="ellipse">
            <a:avLst/>
          </a:prstGeom>
          <a:noFill/>
          <a:ln w="25400">
            <a:solidFill>
              <a:schemeClr val="tx1"/>
            </a:solidFill>
            <a:round/>
            <a:headEnd type="none" w="sm" len="sm"/>
            <a:tailEnd type="none" w="sm" len="sm"/>
          </a:ln>
          <a:effectLst>
            <a:glow rad="228600">
              <a:schemeClr val="accent4">
                <a:satMod val="175000"/>
                <a:alpha val="40000"/>
              </a:schemeClr>
            </a:glow>
          </a:effectLst>
        </p:spPr>
        <p:txBody>
          <a:bodyPr wrap="none" anchor="ctr"/>
          <a:lstStyle/>
          <a:p>
            <a:pPr fontAlgn="auto">
              <a:spcBef>
                <a:spcPts val="0"/>
              </a:spcBef>
              <a:spcAft>
                <a:spcPts val="0"/>
              </a:spcAft>
              <a:defRPr/>
            </a:pPr>
            <a:endParaRPr lang="en-US" dirty="0">
              <a:solidFill>
                <a:schemeClr val="bg1"/>
              </a:solidFill>
              <a:latin typeface="Calibri" pitchFamily="34" charset="0"/>
            </a:endParaRPr>
          </a:p>
        </p:txBody>
      </p:sp>
      <p:sp>
        <p:nvSpPr>
          <p:cNvPr id="53256" name="Text Box 7"/>
          <p:cNvSpPr txBox="1">
            <a:spLocks noChangeArrowheads="1"/>
          </p:cNvSpPr>
          <p:nvPr/>
        </p:nvSpPr>
        <p:spPr bwMode="auto">
          <a:xfrm>
            <a:off x="2971800" y="2705100"/>
            <a:ext cx="1574800" cy="1754188"/>
          </a:xfrm>
          <a:prstGeom prst="rect">
            <a:avLst/>
          </a:prstGeom>
          <a:noFill/>
          <a:ln w="12700">
            <a:noFill/>
            <a:miter lim="800000"/>
            <a:headEnd type="none" w="sm" len="sm"/>
            <a:tailEnd type="none" w="sm" len="sm"/>
          </a:ln>
        </p:spPr>
        <p:txBody>
          <a:bodyPr>
            <a:spAutoFit/>
          </a:bodyPr>
          <a:lstStyle/>
          <a:p>
            <a:pPr algn="ctr">
              <a:lnSpc>
                <a:spcPct val="150000"/>
              </a:lnSpc>
            </a:pPr>
            <a:r>
              <a:rPr lang="en-US" sz="2400">
                <a:latin typeface="Times New Roman" pitchFamily="18" charset="0"/>
              </a:rPr>
              <a:t>Zip Code</a:t>
            </a:r>
          </a:p>
          <a:p>
            <a:pPr algn="ctr">
              <a:lnSpc>
                <a:spcPct val="150000"/>
              </a:lnSpc>
            </a:pPr>
            <a:r>
              <a:rPr lang="en-US" sz="2400">
                <a:latin typeface="Times New Roman" pitchFamily="18" charset="0"/>
              </a:rPr>
              <a:t>Birthdate</a:t>
            </a:r>
          </a:p>
          <a:p>
            <a:pPr algn="ctr">
              <a:lnSpc>
                <a:spcPct val="150000"/>
              </a:lnSpc>
            </a:pPr>
            <a:r>
              <a:rPr lang="en-US" sz="2400">
                <a:latin typeface="Times New Roman" pitchFamily="18" charset="0"/>
              </a:rPr>
              <a:t>Gender</a:t>
            </a:r>
          </a:p>
        </p:txBody>
      </p:sp>
      <p:sp>
        <p:nvSpPr>
          <p:cNvPr id="53257" name="Text Box 8"/>
          <p:cNvSpPr txBox="1">
            <a:spLocks noChangeArrowheads="1"/>
          </p:cNvSpPr>
          <p:nvPr/>
        </p:nvSpPr>
        <p:spPr bwMode="auto">
          <a:xfrm>
            <a:off x="4648200" y="1524000"/>
            <a:ext cx="2362200" cy="2862263"/>
          </a:xfrm>
          <a:prstGeom prst="rect">
            <a:avLst/>
          </a:prstGeom>
          <a:noFill/>
          <a:ln w="12700">
            <a:noFill/>
            <a:miter lim="800000"/>
            <a:headEnd type="none" w="sm" len="sm"/>
            <a:tailEnd type="none" w="sm" len="sm"/>
          </a:ln>
        </p:spPr>
        <p:txBody>
          <a:bodyPr>
            <a:spAutoFit/>
          </a:bodyPr>
          <a:lstStyle/>
          <a:p>
            <a:pPr>
              <a:lnSpc>
                <a:spcPct val="150000"/>
              </a:lnSpc>
            </a:pPr>
            <a:r>
              <a:rPr lang="en-US" sz="2400">
                <a:latin typeface="Times New Roman" pitchFamily="18" charset="0"/>
              </a:rPr>
              <a:t>Name</a:t>
            </a:r>
          </a:p>
          <a:p>
            <a:pPr>
              <a:lnSpc>
                <a:spcPct val="150000"/>
              </a:lnSpc>
            </a:pPr>
            <a:r>
              <a:rPr lang="en-US" sz="2400">
                <a:latin typeface="Times New Roman" pitchFamily="18" charset="0"/>
              </a:rPr>
              <a:t>Address</a:t>
            </a:r>
          </a:p>
          <a:p>
            <a:pPr>
              <a:lnSpc>
                <a:spcPct val="150000"/>
              </a:lnSpc>
            </a:pPr>
            <a:r>
              <a:rPr lang="en-US" sz="2400">
                <a:latin typeface="Times New Roman" pitchFamily="18" charset="0"/>
              </a:rPr>
              <a:t>Date registered</a:t>
            </a:r>
          </a:p>
          <a:p>
            <a:pPr>
              <a:lnSpc>
                <a:spcPct val="150000"/>
              </a:lnSpc>
            </a:pPr>
            <a:r>
              <a:rPr lang="en-US" sz="2400">
                <a:latin typeface="Times New Roman" pitchFamily="18" charset="0"/>
              </a:rPr>
              <a:t>Party affiliation</a:t>
            </a:r>
          </a:p>
          <a:p>
            <a:pPr>
              <a:lnSpc>
                <a:spcPct val="150000"/>
              </a:lnSpc>
            </a:pPr>
            <a:r>
              <a:rPr lang="en-US" sz="2400">
                <a:latin typeface="Times New Roman" pitchFamily="18" charset="0"/>
              </a:rPr>
              <a:t>Date last voted</a:t>
            </a:r>
          </a:p>
        </p:txBody>
      </p:sp>
      <p:sp>
        <p:nvSpPr>
          <p:cNvPr id="53258" name="Text Box 9"/>
          <p:cNvSpPr txBox="1">
            <a:spLocks noChangeArrowheads="1"/>
          </p:cNvSpPr>
          <p:nvPr/>
        </p:nvSpPr>
        <p:spPr bwMode="auto">
          <a:xfrm>
            <a:off x="4495800" y="5410200"/>
            <a:ext cx="2514600" cy="519113"/>
          </a:xfrm>
          <a:prstGeom prst="rect">
            <a:avLst/>
          </a:prstGeom>
          <a:noFill/>
          <a:ln w="12700">
            <a:noFill/>
            <a:miter lim="800000"/>
            <a:headEnd type="none" w="sm" len="sm"/>
            <a:tailEnd type="none" w="sm" len="sm"/>
          </a:ln>
        </p:spPr>
        <p:txBody>
          <a:bodyPr>
            <a:spAutoFit/>
          </a:bodyPr>
          <a:lstStyle/>
          <a:p>
            <a:r>
              <a:rPr lang="en-US" sz="2800">
                <a:latin typeface="Times New Roman" pitchFamily="18" charset="0"/>
              </a:rPr>
              <a:t>Voter List</a:t>
            </a:r>
            <a:endParaRPr lang="en-US" sz="2400">
              <a:latin typeface="Times New Roman" pitchFamily="18" charset="0"/>
            </a:endParaRPr>
          </a:p>
        </p:txBody>
      </p:sp>
      <p:sp>
        <p:nvSpPr>
          <p:cNvPr id="53259" name="Text Box 10"/>
          <p:cNvSpPr txBox="1">
            <a:spLocks noChangeArrowheads="1"/>
          </p:cNvSpPr>
          <p:nvPr/>
        </p:nvSpPr>
        <p:spPr bwMode="auto">
          <a:xfrm>
            <a:off x="1295400" y="1676400"/>
            <a:ext cx="1981200" cy="3378200"/>
          </a:xfrm>
          <a:prstGeom prst="rect">
            <a:avLst/>
          </a:prstGeom>
          <a:noFill/>
          <a:ln w="12700">
            <a:noFill/>
            <a:miter lim="800000"/>
            <a:headEnd type="none" w="sm" len="sm"/>
            <a:tailEnd type="none" w="sm" len="sm"/>
          </a:ln>
        </p:spPr>
        <p:txBody>
          <a:bodyPr>
            <a:spAutoFit/>
          </a:bodyPr>
          <a:lstStyle/>
          <a:p>
            <a:pPr>
              <a:lnSpc>
                <a:spcPct val="150000"/>
              </a:lnSpc>
            </a:pPr>
            <a:r>
              <a:rPr lang="en-US" sz="2400">
                <a:latin typeface="Times New Roman" pitchFamily="18" charset="0"/>
              </a:rPr>
              <a:t>Ethnicity</a:t>
            </a:r>
          </a:p>
          <a:p>
            <a:pPr>
              <a:lnSpc>
                <a:spcPct val="150000"/>
              </a:lnSpc>
            </a:pPr>
            <a:r>
              <a:rPr lang="en-US" sz="2400">
                <a:latin typeface="Times New Roman" pitchFamily="18" charset="0"/>
              </a:rPr>
              <a:t>Visit date</a:t>
            </a:r>
          </a:p>
          <a:p>
            <a:pPr>
              <a:lnSpc>
                <a:spcPct val="150000"/>
              </a:lnSpc>
            </a:pPr>
            <a:r>
              <a:rPr lang="en-US" sz="2400">
                <a:latin typeface="Times New Roman" pitchFamily="18" charset="0"/>
              </a:rPr>
              <a:t>Diagnosis</a:t>
            </a:r>
          </a:p>
          <a:p>
            <a:pPr>
              <a:lnSpc>
                <a:spcPct val="150000"/>
              </a:lnSpc>
            </a:pPr>
            <a:r>
              <a:rPr lang="en-US" sz="2400">
                <a:latin typeface="Times New Roman" pitchFamily="18" charset="0"/>
              </a:rPr>
              <a:t>Procedure</a:t>
            </a:r>
          </a:p>
          <a:p>
            <a:pPr>
              <a:lnSpc>
                <a:spcPct val="150000"/>
              </a:lnSpc>
            </a:pPr>
            <a:r>
              <a:rPr lang="en-US" sz="2400">
                <a:latin typeface="Times New Roman" pitchFamily="18" charset="0"/>
              </a:rPr>
              <a:t>Medication</a:t>
            </a:r>
          </a:p>
          <a:p>
            <a:pPr>
              <a:lnSpc>
                <a:spcPct val="150000"/>
              </a:lnSpc>
            </a:pPr>
            <a:r>
              <a:rPr lang="en-US" sz="2400">
                <a:latin typeface="Times New Roman" pitchFamily="18" charset="0"/>
              </a:rPr>
              <a:t>Total charge</a:t>
            </a:r>
          </a:p>
        </p:txBody>
      </p:sp>
      <p:sp>
        <p:nvSpPr>
          <p:cNvPr id="53260" name="Text Box 11"/>
          <p:cNvSpPr txBox="1">
            <a:spLocks noChangeArrowheads="1"/>
          </p:cNvSpPr>
          <p:nvPr/>
        </p:nvSpPr>
        <p:spPr bwMode="auto">
          <a:xfrm>
            <a:off x="990600" y="5410200"/>
            <a:ext cx="2667000" cy="954088"/>
          </a:xfrm>
          <a:prstGeom prst="rect">
            <a:avLst/>
          </a:prstGeom>
          <a:noFill/>
          <a:ln w="12700">
            <a:noFill/>
            <a:miter lim="800000"/>
            <a:headEnd type="none" w="sm" len="sm"/>
            <a:tailEnd type="none" w="sm" len="sm"/>
          </a:ln>
        </p:spPr>
        <p:txBody>
          <a:bodyPr>
            <a:spAutoFit/>
          </a:bodyPr>
          <a:lstStyle/>
          <a:p>
            <a:pPr algn="ctr"/>
            <a:r>
              <a:rPr lang="en-US" sz="2800">
                <a:latin typeface="Times New Roman" pitchFamily="18" charset="0"/>
              </a:rPr>
              <a:t>Hospital Discharge Data</a:t>
            </a:r>
            <a:endParaRPr lang="en-US" sz="2400">
              <a:latin typeface="Times New Roman" pitchFamily="18" charset="0"/>
            </a:endParaRPr>
          </a:p>
        </p:txBody>
      </p:sp>
      <p:sp>
        <p:nvSpPr>
          <p:cNvPr id="53261" name="Text Box 12"/>
          <p:cNvSpPr txBox="1">
            <a:spLocks noChangeArrowheads="1"/>
          </p:cNvSpPr>
          <p:nvPr/>
        </p:nvSpPr>
        <p:spPr bwMode="auto">
          <a:xfrm>
            <a:off x="5943600" y="1295400"/>
            <a:ext cx="2971800" cy="1077913"/>
          </a:xfrm>
          <a:prstGeom prst="rect">
            <a:avLst/>
          </a:prstGeom>
          <a:gradFill rotWithShape="1">
            <a:gsLst>
              <a:gs pos="0">
                <a:srgbClr val="A00000"/>
              </a:gs>
              <a:gs pos="50000">
                <a:srgbClr val="E60000"/>
              </a:gs>
              <a:gs pos="100000">
                <a:srgbClr val="FF0000"/>
              </a:gs>
            </a:gsLst>
            <a:lin ang="0" scaled="1"/>
          </a:gradFill>
          <a:ln w="9525">
            <a:solidFill>
              <a:srgbClr val="FF0000"/>
            </a:solidFill>
            <a:miter lim="800000"/>
            <a:headEnd/>
            <a:tailEnd/>
          </a:ln>
        </p:spPr>
        <p:txBody>
          <a:bodyPr>
            <a:spAutoFit/>
          </a:bodyPr>
          <a:lstStyle/>
          <a:p>
            <a:pPr algn="ctr"/>
            <a:r>
              <a:rPr lang="en-US" sz="3200">
                <a:solidFill>
                  <a:schemeClr val="bg1"/>
                </a:solidFill>
                <a:latin typeface="Calibri" pitchFamily="34" charset="0"/>
              </a:rPr>
              <a:t>Re-identification of William Weld</a:t>
            </a:r>
          </a:p>
        </p:txBody>
      </p:sp>
      <p:sp>
        <p:nvSpPr>
          <p:cNvPr id="53262" name="TextBox 10"/>
          <p:cNvSpPr txBox="1">
            <a:spLocks noChangeArrowheads="1"/>
          </p:cNvSpPr>
          <p:nvPr/>
        </p:nvSpPr>
        <p:spPr bwMode="auto">
          <a:xfrm>
            <a:off x="1828800" y="6488113"/>
            <a:ext cx="4764088" cy="338137"/>
          </a:xfrm>
          <a:prstGeom prst="rect">
            <a:avLst/>
          </a:prstGeom>
          <a:noFill/>
          <a:ln w="9525">
            <a:noFill/>
            <a:miter lim="800000"/>
            <a:headEnd/>
            <a:tailEnd/>
          </a:ln>
        </p:spPr>
        <p:txBody>
          <a:bodyPr wrap="none">
            <a:spAutoFit/>
          </a:bodyPr>
          <a:lstStyle/>
          <a:p>
            <a:r>
              <a:rPr lang="en-US" sz="1600">
                <a:solidFill>
                  <a:srgbClr val="FF0000"/>
                </a:solidFill>
                <a:latin typeface="Calibri" pitchFamily="34" charset="0"/>
              </a:rPr>
              <a:t>L. Sweeney. Journal of Law, Medicine, and Ethics. 1997.</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7"/>
          <p:cNvSpPr txBox="1">
            <a:spLocks noChangeArrowheads="1"/>
          </p:cNvSpPr>
          <p:nvPr/>
        </p:nvSpPr>
        <p:spPr bwMode="auto">
          <a:xfrm>
            <a:off x="2133600" y="76200"/>
            <a:ext cx="5410200" cy="3832225"/>
          </a:xfrm>
          <a:prstGeom prst="rect">
            <a:avLst/>
          </a:prstGeom>
          <a:noFill/>
          <a:ln w="12700">
            <a:noFill/>
            <a:miter lim="800000"/>
            <a:headEnd type="none" w="sm" len="sm"/>
            <a:tailEnd type="none" w="sm" len="sm"/>
          </a:ln>
        </p:spPr>
        <p:txBody>
          <a:bodyPr>
            <a:spAutoFit/>
          </a:bodyPr>
          <a:lstStyle/>
          <a:p>
            <a:pPr algn="ctr">
              <a:lnSpc>
                <a:spcPct val="150000"/>
              </a:lnSpc>
            </a:pPr>
            <a:r>
              <a:rPr lang="en-US" sz="5400">
                <a:latin typeface="Times New Roman" pitchFamily="18" charset="0"/>
              </a:rPr>
              <a:t>5-Digit Zip Code</a:t>
            </a:r>
          </a:p>
          <a:p>
            <a:pPr algn="ctr">
              <a:lnSpc>
                <a:spcPct val="150000"/>
              </a:lnSpc>
            </a:pPr>
            <a:r>
              <a:rPr lang="en-US" sz="5400">
                <a:latin typeface="Times New Roman" pitchFamily="18" charset="0"/>
              </a:rPr>
              <a:t>+ Birthdate</a:t>
            </a:r>
          </a:p>
          <a:p>
            <a:pPr algn="ctr">
              <a:lnSpc>
                <a:spcPct val="150000"/>
              </a:lnSpc>
            </a:pPr>
            <a:r>
              <a:rPr lang="en-US" sz="5400">
                <a:latin typeface="Times New Roman" pitchFamily="18" charset="0"/>
              </a:rPr>
              <a:t>+ Gender</a:t>
            </a:r>
          </a:p>
        </p:txBody>
      </p:sp>
      <p:sp>
        <p:nvSpPr>
          <p:cNvPr id="54274" name="Text Box 12"/>
          <p:cNvSpPr txBox="1">
            <a:spLocks noChangeArrowheads="1"/>
          </p:cNvSpPr>
          <p:nvPr/>
        </p:nvSpPr>
        <p:spPr bwMode="auto">
          <a:xfrm>
            <a:off x="685800" y="3810000"/>
            <a:ext cx="7772400" cy="1570038"/>
          </a:xfrm>
          <a:prstGeom prst="rect">
            <a:avLst/>
          </a:prstGeom>
          <a:gradFill rotWithShape="1">
            <a:gsLst>
              <a:gs pos="0">
                <a:srgbClr val="A00000"/>
              </a:gs>
              <a:gs pos="50000">
                <a:srgbClr val="E60000"/>
              </a:gs>
              <a:gs pos="100000">
                <a:srgbClr val="FF0000"/>
              </a:gs>
            </a:gsLst>
            <a:lin ang="0" scaled="1"/>
          </a:gradFill>
          <a:ln w="9525">
            <a:solidFill>
              <a:srgbClr val="FF0000"/>
            </a:solidFill>
            <a:miter lim="800000"/>
            <a:headEnd/>
            <a:tailEnd/>
          </a:ln>
        </p:spPr>
        <p:txBody>
          <a:bodyPr>
            <a:spAutoFit/>
          </a:bodyPr>
          <a:lstStyle/>
          <a:p>
            <a:pPr algn="ctr"/>
            <a:r>
              <a:rPr lang="en-US" sz="4800">
                <a:solidFill>
                  <a:schemeClr val="bg1"/>
                </a:solidFill>
                <a:latin typeface="Calibri" pitchFamily="34" charset="0"/>
              </a:rPr>
              <a:t>63-87% of US estimated to be unique</a:t>
            </a:r>
          </a:p>
        </p:txBody>
      </p:sp>
      <p:sp>
        <p:nvSpPr>
          <p:cNvPr id="54275" name="TextBox 10"/>
          <p:cNvSpPr txBox="1">
            <a:spLocks noChangeArrowheads="1"/>
          </p:cNvSpPr>
          <p:nvPr/>
        </p:nvSpPr>
        <p:spPr bwMode="auto">
          <a:xfrm>
            <a:off x="228600" y="6119813"/>
            <a:ext cx="8077200" cy="738187"/>
          </a:xfrm>
          <a:prstGeom prst="rect">
            <a:avLst/>
          </a:prstGeom>
          <a:noFill/>
          <a:ln w="9525">
            <a:noFill/>
            <a:miter lim="800000"/>
            <a:headEnd/>
            <a:tailEnd/>
          </a:ln>
        </p:spPr>
        <p:txBody>
          <a:bodyPr>
            <a:spAutoFit/>
          </a:bodyPr>
          <a:lstStyle/>
          <a:p>
            <a:pPr>
              <a:buFont typeface="Arial" charset="0"/>
              <a:buChar char="•"/>
            </a:pPr>
            <a:r>
              <a:rPr lang="en-US" sz="1400">
                <a:solidFill>
                  <a:srgbClr val="FF0000"/>
                </a:solidFill>
                <a:latin typeface="Calibri" pitchFamily="34" charset="0"/>
              </a:rPr>
              <a:t> P. Golle. Revisiting the uniqueness of U.S. population. Proceedings of ACM WPES. 2006: 77-80.</a:t>
            </a:r>
          </a:p>
          <a:p>
            <a:pPr>
              <a:buFont typeface="Arial" charset="0"/>
              <a:buChar char="•"/>
            </a:pPr>
            <a:r>
              <a:rPr lang="en-US" sz="1400">
                <a:solidFill>
                  <a:srgbClr val="FF0000"/>
                </a:solidFill>
                <a:latin typeface="Calibri" pitchFamily="34" charset="0"/>
              </a:rPr>
              <a:t> L. Sweeney. Uniqueness of simple demographics in the U.S. population. Working paper LIDAP-4, Laboratory for International Data Privacy, Carnegie Mellon University. 2000.</a:t>
            </a:r>
          </a:p>
        </p:txBody>
      </p:sp>
      <p:sp>
        <p:nvSpPr>
          <p:cNvPr id="54276" name="Slide Number Placeholder 1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7A3BDE-D0D0-4AB5-8E8A-EB8ACDFA4992}" type="slidenum">
              <a:rPr lang="en-US" smtClean="0"/>
              <a:pPr fontAlgn="base">
                <a:spcBef>
                  <a:spcPct val="0"/>
                </a:spcBef>
                <a:spcAft>
                  <a:spcPct val="0"/>
                </a:spcAft>
              </a:pPr>
              <a:t>32</a:t>
            </a:fld>
            <a:endParaRPr lang="en-US" smtClean="0"/>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Various Studies in Uniqueness</a:t>
            </a:r>
          </a:p>
        </p:txBody>
      </p:sp>
      <p:sp>
        <p:nvSpPr>
          <p:cNvPr id="55298" name="Content Placeholder 6"/>
          <p:cNvSpPr>
            <a:spLocks noGrp="1"/>
          </p:cNvSpPr>
          <p:nvPr>
            <p:ph idx="1"/>
          </p:nvPr>
        </p:nvSpPr>
        <p:spPr/>
        <p:txBody>
          <a:bodyPr/>
          <a:lstStyle/>
          <a:p>
            <a:r>
              <a:rPr lang="en-US" sz="2800" smtClean="0"/>
              <a:t>It doesn’t take many </a:t>
            </a:r>
            <a:r>
              <a:rPr lang="en-US" sz="2800" b="1" u="sng" smtClean="0">
                <a:solidFill>
                  <a:srgbClr val="FF0000"/>
                </a:solidFill>
              </a:rPr>
              <a:t>[insert your favorite feature]</a:t>
            </a:r>
            <a:r>
              <a:rPr lang="en-US" sz="2800" b="1" smtClean="0"/>
              <a:t> </a:t>
            </a:r>
            <a:r>
              <a:rPr lang="en-US" sz="2800" smtClean="0"/>
              <a:t>to make you unique</a:t>
            </a:r>
          </a:p>
          <a:p>
            <a:pPr lvl="1"/>
            <a:r>
              <a:rPr lang="en-US" sz="2400" smtClean="0"/>
              <a:t>Demographic features </a:t>
            </a:r>
            <a:r>
              <a:rPr lang="en-US" sz="1600" smtClean="0">
                <a:solidFill>
                  <a:srgbClr val="FF6699"/>
                </a:solidFill>
              </a:rPr>
              <a:t>(Sweeney 1997; Golle 2006; El Emam 2008)</a:t>
            </a:r>
          </a:p>
          <a:p>
            <a:pPr lvl="1"/>
            <a:r>
              <a:rPr lang="en-US" sz="2400" smtClean="0"/>
              <a:t>SNPs </a:t>
            </a:r>
            <a:r>
              <a:rPr lang="en-US" sz="1600" smtClean="0">
                <a:solidFill>
                  <a:srgbClr val="FF6699"/>
                </a:solidFill>
              </a:rPr>
              <a:t>(Lin, Owen, &amp; Altman 2004; Homer et al. 2008)</a:t>
            </a:r>
          </a:p>
          <a:p>
            <a:pPr lvl="1"/>
            <a:r>
              <a:rPr lang="en-US" sz="2400" smtClean="0"/>
              <a:t>Structure of a pedigree </a:t>
            </a:r>
            <a:r>
              <a:rPr lang="en-US" sz="1600" smtClean="0">
                <a:solidFill>
                  <a:srgbClr val="FF6699"/>
                </a:solidFill>
              </a:rPr>
              <a:t>(Malin 2006)</a:t>
            </a:r>
          </a:p>
          <a:p>
            <a:pPr lvl="1"/>
            <a:r>
              <a:rPr lang="en-US" sz="2400" smtClean="0"/>
              <a:t>Location visits </a:t>
            </a:r>
            <a:r>
              <a:rPr lang="en-US" sz="1600" smtClean="0">
                <a:solidFill>
                  <a:srgbClr val="FF6699"/>
                </a:solidFill>
              </a:rPr>
              <a:t>(Malin &amp; Sweeney 2004)</a:t>
            </a:r>
          </a:p>
          <a:p>
            <a:pPr lvl="1"/>
            <a:r>
              <a:rPr lang="en-US" sz="2400" smtClean="0"/>
              <a:t>Diagnosis codes </a:t>
            </a:r>
            <a:r>
              <a:rPr lang="en-US" sz="1600" smtClean="0">
                <a:solidFill>
                  <a:srgbClr val="FF6699"/>
                </a:solidFill>
              </a:rPr>
              <a:t>(Loukides et al. 2010)</a:t>
            </a:r>
          </a:p>
          <a:p>
            <a:pPr lvl="1"/>
            <a:endParaRPr lang="en-US" sz="2400" smtClean="0"/>
          </a:p>
          <a:p>
            <a:pPr lvl="1"/>
            <a:r>
              <a:rPr lang="en-US" sz="2400" smtClean="0"/>
              <a:t>Search Queries </a:t>
            </a:r>
            <a:r>
              <a:rPr lang="en-US" sz="1600" smtClean="0">
                <a:solidFill>
                  <a:srgbClr val="FF6699"/>
                </a:solidFill>
              </a:rPr>
              <a:t>(Barbaro &amp; Zeller 2006)</a:t>
            </a:r>
          </a:p>
          <a:p>
            <a:pPr lvl="1"/>
            <a:r>
              <a:rPr lang="en-US" sz="2400" smtClean="0"/>
              <a:t>Movie Reviews </a:t>
            </a:r>
            <a:r>
              <a:rPr lang="en-US" sz="1600" smtClean="0">
                <a:solidFill>
                  <a:srgbClr val="FF6699"/>
                </a:solidFill>
              </a:rPr>
              <a:t>(Narayanan &amp; Shmatikov 2008)</a:t>
            </a:r>
          </a:p>
        </p:txBody>
      </p:sp>
      <p:sp>
        <p:nvSpPr>
          <p:cNvPr id="55299"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55300"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55301"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B25C3DA-39A3-409B-A549-32C307A3A7A3}" type="slidenum">
              <a:rPr lang="en-US"/>
              <a:pPr fontAlgn="base">
                <a:spcBef>
                  <a:spcPct val="0"/>
                </a:spcBef>
                <a:spcAft>
                  <a:spcPct val="0"/>
                </a:spcAft>
              </a:pPr>
              <a:t>33</a:t>
            </a:fld>
            <a:endParaRPr lang="en-US"/>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229600" cy="1143000"/>
          </a:xfrm>
        </p:spPr>
        <p:txBody>
          <a:bodyPr/>
          <a:lstStyle/>
          <a:p>
            <a:r>
              <a:rPr lang="en-US" smtClean="0"/>
              <a:t>Which Leads us to</a:t>
            </a:r>
          </a:p>
        </p:txBody>
      </p:sp>
      <p:sp>
        <p:nvSpPr>
          <p:cNvPr id="56322" name="Content Placeholder 2"/>
          <p:cNvSpPr>
            <a:spLocks noGrp="1"/>
          </p:cNvSpPr>
          <p:nvPr>
            <p:ph idx="1"/>
          </p:nvPr>
        </p:nvSpPr>
        <p:spPr>
          <a:xfrm>
            <a:off x="457200" y="1219200"/>
            <a:ext cx="8229600" cy="4525963"/>
          </a:xfrm>
        </p:spPr>
        <p:txBody>
          <a:bodyPr/>
          <a:lstStyle/>
          <a:p>
            <a:r>
              <a:rPr lang="en-US" smtClean="0"/>
              <a:t>P. Ohm. Broken promises: Responding to the surprising failure of anonymization. UCLA Law Review. 2010; 57: 1701-1777.</a:t>
            </a:r>
          </a:p>
        </p:txBody>
      </p:sp>
      <p:sp>
        <p:nvSpPr>
          <p:cNvPr id="5632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8/31/2010</a:t>
            </a:r>
          </a:p>
        </p:txBody>
      </p:sp>
      <p:sp>
        <p:nvSpPr>
          <p:cNvPr id="56324"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eMERGE: Privacy</a:t>
            </a:r>
          </a:p>
        </p:txBody>
      </p:sp>
      <p:sp>
        <p:nvSpPr>
          <p:cNvPr id="5632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7839F7-2B12-401D-8F4B-BD728260D707}" type="slidenum">
              <a:rPr lang="en-US"/>
              <a:pPr fontAlgn="base">
                <a:spcBef>
                  <a:spcPct val="0"/>
                </a:spcBef>
                <a:spcAft>
                  <a:spcPct val="0"/>
                </a:spcAft>
              </a:pPr>
              <a:t>34</a:t>
            </a:fld>
            <a:endParaRPr lang="en-US"/>
          </a:p>
        </p:txBody>
      </p:sp>
      <p:pic>
        <p:nvPicPr>
          <p:cNvPr id="56326" name="Picture 2"/>
          <p:cNvPicPr>
            <a:picLocks noChangeAspect="1" noChangeArrowheads="1"/>
          </p:cNvPicPr>
          <p:nvPr/>
        </p:nvPicPr>
        <p:blipFill>
          <a:blip r:embed="rId2"/>
          <a:srcRect l="2222" t="9195" r="1111" b="12643"/>
          <a:stretch>
            <a:fillRect/>
          </a:stretch>
        </p:blipFill>
        <p:spPr bwMode="auto">
          <a:xfrm>
            <a:off x="304800" y="2743200"/>
            <a:ext cx="8423275" cy="4114800"/>
          </a:xfrm>
          <a:prstGeom prst="rect">
            <a:avLst/>
          </a:prstGeom>
          <a:noFill/>
          <a:ln w="9525">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2667000"/>
            <a:ext cx="8229600" cy="1143000"/>
          </a:xfrm>
        </p:spPr>
        <p:txBody>
          <a:bodyPr/>
          <a:lstStyle/>
          <a:p>
            <a:r>
              <a:rPr lang="en-US" sz="5400" smtClean="0"/>
              <a:t>But…</a:t>
            </a:r>
            <a:br>
              <a:rPr lang="en-US" sz="5400" smtClean="0"/>
            </a:br>
            <a:r>
              <a:rPr lang="en-US" sz="5400" smtClean="0"/>
              <a:t>There’s a Really Big But</a:t>
            </a:r>
          </a:p>
        </p:txBody>
      </p:sp>
      <p:sp>
        <p:nvSpPr>
          <p:cNvPr id="57346"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57347"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57348"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052AEB6-3E13-4117-8920-D22BC9F5F6F0}" type="slidenum">
              <a:rPr lang="en-US"/>
              <a:pPr fontAlgn="base">
                <a:spcBef>
                  <a:spcPct val="0"/>
                </a:spcBef>
                <a:spcAft>
                  <a:spcPct val="0"/>
                </a:spcAft>
              </a:pPr>
              <a:t>35</a:t>
            </a:fld>
            <a:endParaRPr lang="en-US"/>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rtlCol="0">
            <a:normAutofit fontScale="90000"/>
          </a:bodyPr>
          <a:lstStyle/>
          <a:p>
            <a:pPr fontAlgn="auto">
              <a:spcAft>
                <a:spcPts val="0"/>
              </a:spcAft>
              <a:defRPr/>
            </a:pPr>
            <a:r>
              <a:rPr lang="en-US" sz="6000" dirty="0" smtClean="0"/>
              <a:t>UNIQUE</a:t>
            </a:r>
            <a:br>
              <a:rPr lang="en-US" sz="6000" dirty="0" smtClean="0"/>
            </a:br>
            <a:r>
              <a:rPr lang="en-US" sz="6000" dirty="0" smtClean="0">
                <a:sym typeface="Symbol"/>
              </a:rPr>
              <a:t></a:t>
            </a:r>
            <a:br>
              <a:rPr lang="en-US" sz="6000" dirty="0" smtClean="0">
                <a:sym typeface="Symbol"/>
              </a:rPr>
            </a:br>
            <a:r>
              <a:rPr lang="en-US" sz="6000" dirty="0" smtClean="0">
                <a:sym typeface="Symbol"/>
              </a:rPr>
              <a:t>IDENTIFIABLE</a:t>
            </a:r>
            <a:endParaRPr lang="en-US" sz="6000" dirty="0"/>
          </a:p>
        </p:txBody>
      </p:sp>
      <p:sp>
        <p:nvSpPr>
          <p:cNvPr id="58370"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58371"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58372"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2B594B8-8164-41E7-B889-63CB24A3DABC}" type="slidenum">
              <a:rPr lang="en-US"/>
              <a:pPr fontAlgn="base">
                <a:spcBef>
                  <a:spcPct val="0"/>
                </a:spcBef>
                <a:spcAft>
                  <a:spcPct val="0"/>
                </a:spcAft>
              </a:pPr>
              <a:t>36</a:t>
            </a:fld>
            <a:endParaRPr lang="en-US"/>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Central Dogma of Re-identification</a:t>
            </a:r>
          </a:p>
        </p:txBody>
      </p:sp>
      <p:sp>
        <p:nvSpPr>
          <p:cNvPr id="59394" name="Rectangle 4"/>
          <p:cNvSpPr>
            <a:spLocks noChangeArrowheads="1"/>
          </p:cNvSpPr>
          <p:nvPr/>
        </p:nvSpPr>
        <p:spPr bwMode="auto">
          <a:xfrm>
            <a:off x="533400" y="1828800"/>
            <a:ext cx="2590800" cy="1219200"/>
          </a:xfrm>
          <a:prstGeom prst="rect">
            <a:avLst/>
          </a:prstGeom>
          <a:solidFill>
            <a:srgbClr val="000000">
              <a:alpha val="89803"/>
            </a:srgbClr>
          </a:solidFill>
          <a:ln w="28575">
            <a:solidFill>
              <a:schemeClr val="bg1"/>
            </a:solidFill>
            <a:miter lim="800000"/>
            <a:headEnd/>
            <a:tailEnd/>
          </a:ln>
        </p:spPr>
        <p:txBody>
          <a:bodyPr anchor="ctr"/>
          <a:lstStyle/>
          <a:p>
            <a:pPr algn="ctr"/>
            <a:r>
              <a:rPr lang="en-US">
                <a:solidFill>
                  <a:schemeClr val="bg1"/>
                </a:solidFill>
                <a:latin typeface="Calibri" pitchFamily="34" charset="0"/>
              </a:rPr>
              <a:t>De-identified</a:t>
            </a:r>
          </a:p>
          <a:p>
            <a:pPr algn="ctr"/>
            <a:r>
              <a:rPr lang="en-US">
                <a:solidFill>
                  <a:schemeClr val="bg1"/>
                </a:solidFill>
                <a:latin typeface="Calibri" pitchFamily="34" charset="0"/>
              </a:rPr>
              <a:t>Sensitive Data</a:t>
            </a:r>
          </a:p>
          <a:p>
            <a:pPr algn="ctr"/>
            <a:r>
              <a:rPr lang="en-US">
                <a:solidFill>
                  <a:schemeClr val="bg1"/>
                </a:solidFill>
                <a:latin typeface="Calibri" pitchFamily="34" charset="0"/>
              </a:rPr>
              <a:t>(e.g., DNA, clinical status)</a:t>
            </a:r>
          </a:p>
        </p:txBody>
      </p:sp>
      <p:sp>
        <p:nvSpPr>
          <p:cNvPr id="59395" name="Rectangle 5"/>
          <p:cNvSpPr>
            <a:spLocks noChangeArrowheads="1"/>
          </p:cNvSpPr>
          <p:nvPr/>
        </p:nvSpPr>
        <p:spPr bwMode="auto">
          <a:xfrm>
            <a:off x="6629400" y="1828800"/>
            <a:ext cx="2133600" cy="1219200"/>
          </a:xfrm>
          <a:prstGeom prst="rect">
            <a:avLst/>
          </a:prstGeom>
          <a:solidFill>
            <a:srgbClr val="000000"/>
          </a:solidFill>
          <a:ln w="28575">
            <a:solidFill>
              <a:schemeClr val="bg1"/>
            </a:solidFill>
            <a:miter lim="800000"/>
            <a:headEnd/>
            <a:tailEnd/>
          </a:ln>
        </p:spPr>
        <p:txBody>
          <a:bodyPr wrap="none" anchor="ctr"/>
          <a:lstStyle/>
          <a:p>
            <a:pPr algn="ctr"/>
            <a:r>
              <a:rPr lang="en-US">
                <a:solidFill>
                  <a:schemeClr val="bg1"/>
                </a:solidFill>
                <a:latin typeface="Calibri" pitchFamily="34" charset="0"/>
              </a:rPr>
              <a:t>Identified Data</a:t>
            </a:r>
          </a:p>
          <a:p>
            <a:pPr algn="ctr"/>
            <a:r>
              <a:rPr lang="en-US">
                <a:solidFill>
                  <a:schemeClr val="bg1"/>
                </a:solidFill>
                <a:latin typeface="Calibri" pitchFamily="34" charset="0"/>
              </a:rPr>
              <a:t>(Voter Lists)</a:t>
            </a:r>
          </a:p>
        </p:txBody>
      </p:sp>
      <p:sp>
        <p:nvSpPr>
          <p:cNvPr id="59396" name="Oval 7"/>
          <p:cNvSpPr>
            <a:spLocks noChangeArrowheads="1"/>
          </p:cNvSpPr>
          <p:nvPr/>
        </p:nvSpPr>
        <p:spPr bwMode="auto">
          <a:xfrm>
            <a:off x="609600" y="4343400"/>
            <a:ext cx="2438400" cy="914400"/>
          </a:xfrm>
          <a:prstGeom prst="ellipse">
            <a:avLst/>
          </a:prstGeom>
          <a:solidFill>
            <a:srgbClr val="00FFFF"/>
          </a:solidFill>
          <a:ln w="9525">
            <a:solidFill>
              <a:schemeClr val="tx1"/>
            </a:solidFill>
            <a:round/>
            <a:headEnd/>
            <a:tailEnd/>
          </a:ln>
        </p:spPr>
        <p:txBody>
          <a:bodyPr wrap="none" anchor="ctr"/>
          <a:lstStyle/>
          <a:p>
            <a:pPr algn="ctr"/>
            <a:r>
              <a:rPr lang="en-US" u="sng">
                <a:latin typeface="Calibri" pitchFamily="34" charset="0"/>
              </a:rPr>
              <a:t>Necessary</a:t>
            </a:r>
          </a:p>
          <a:p>
            <a:pPr algn="ctr"/>
            <a:r>
              <a:rPr lang="en-US">
                <a:latin typeface="Calibri" pitchFamily="34" charset="0"/>
              </a:rPr>
              <a:t>Distinguishable</a:t>
            </a:r>
          </a:p>
        </p:txBody>
      </p:sp>
      <p:sp>
        <p:nvSpPr>
          <p:cNvPr id="59397" name="Oval 10"/>
          <p:cNvSpPr>
            <a:spLocks noChangeArrowheads="1"/>
          </p:cNvSpPr>
          <p:nvPr/>
        </p:nvSpPr>
        <p:spPr bwMode="auto">
          <a:xfrm>
            <a:off x="6477000" y="4343400"/>
            <a:ext cx="2438400" cy="914400"/>
          </a:xfrm>
          <a:prstGeom prst="ellipse">
            <a:avLst/>
          </a:prstGeom>
          <a:solidFill>
            <a:srgbClr val="00FFFF"/>
          </a:solidFill>
          <a:ln w="9525">
            <a:solidFill>
              <a:schemeClr val="tx1"/>
            </a:solidFill>
            <a:round/>
            <a:headEnd/>
            <a:tailEnd/>
          </a:ln>
        </p:spPr>
        <p:txBody>
          <a:bodyPr wrap="none" anchor="ctr"/>
          <a:lstStyle/>
          <a:p>
            <a:pPr algn="ctr"/>
            <a:r>
              <a:rPr lang="en-US" u="sng">
                <a:latin typeface="Calibri" pitchFamily="34" charset="0"/>
              </a:rPr>
              <a:t>Necessary</a:t>
            </a:r>
          </a:p>
          <a:p>
            <a:pPr algn="ctr"/>
            <a:r>
              <a:rPr lang="en-US">
                <a:latin typeface="Calibri" pitchFamily="34" charset="0"/>
              </a:rPr>
              <a:t>Distinguishable</a:t>
            </a:r>
          </a:p>
        </p:txBody>
      </p:sp>
      <p:sp>
        <p:nvSpPr>
          <p:cNvPr id="59398" name="Oval 11"/>
          <p:cNvSpPr>
            <a:spLocks noChangeArrowheads="1"/>
          </p:cNvSpPr>
          <p:nvPr/>
        </p:nvSpPr>
        <p:spPr bwMode="auto">
          <a:xfrm>
            <a:off x="3352800" y="4343400"/>
            <a:ext cx="2438400" cy="914400"/>
          </a:xfrm>
          <a:prstGeom prst="ellipse">
            <a:avLst/>
          </a:prstGeom>
          <a:solidFill>
            <a:srgbClr val="00FFFF"/>
          </a:solidFill>
          <a:ln w="9525">
            <a:solidFill>
              <a:schemeClr val="tx1"/>
            </a:solidFill>
            <a:round/>
            <a:headEnd/>
            <a:tailEnd/>
          </a:ln>
        </p:spPr>
        <p:txBody>
          <a:bodyPr wrap="none" anchor="ctr"/>
          <a:lstStyle/>
          <a:p>
            <a:pPr algn="ctr"/>
            <a:r>
              <a:rPr lang="en-US" u="sng">
                <a:latin typeface="Calibri" pitchFamily="34" charset="0"/>
              </a:rPr>
              <a:t>Necessary</a:t>
            </a:r>
          </a:p>
          <a:p>
            <a:pPr algn="ctr"/>
            <a:r>
              <a:rPr lang="en-US">
                <a:latin typeface="Calibri" pitchFamily="34" charset="0"/>
              </a:rPr>
              <a:t>Linkage Model</a:t>
            </a:r>
          </a:p>
        </p:txBody>
      </p:sp>
      <p:sp>
        <p:nvSpPr>
          <p:cNvPr id="59399" name="Line 12"/>
          <p:cNvSpPr>
            <a:spLocks noChangeShapeType="1"/>
          </p:cNvSpPr>
          <p:nvPr/>
        </p:nvSpPr>
        <p:spPr bwMode="auto">
          <a:xfrm>
            <a:off x="2514600" y="2286000"/>
            <a:ext cx="4114800" cy="0"/>
          </a:xfrm>
          <a:prstGeom prst="line">
            <a:avLst/>
          </a:prstGeom>
          <a:noFill/>
          <a:ln w="50800">
            <a:solidFill>
              <a:schemeClr val="tx1"/>
            </a:solidFill>
            <a:round/>
            <a:headEnd type="triangle" w="lg" len="med"/>
            <a:tailEnd type="triangle" w="lg" len="med"/>
          </a:ln>
        </p:spPr>
        <p:txBody>
          <a:bodyPr/>
          <a:lstStyle/>
          <a:p>
            <a:endParaRPr lang="en-US"/>
          </a:p>
        </p:txBody>
      </p:sp>
      <p:cxnSp>
        <p:nvCxnSpPr>
          <p:cNvPr id="59400" name="Straight Arrow Connector 14"/>
          <p:cNvCxnSpPr>
            <a:cxnSpLocks noChangeShapeType="1"/>
            <a:stCxn id="59397" idx="0"/>
            <a:endCxn id="59395" idx="2"/>
          </p:cNvCxnSpPr>
          <p:nvPr/>
        </p:nvCxnSpPr>
        <p:spPr bwMode="auto">
          <a:xfrm rot="5400000" flipH="1" flipV="1">
            <a:off x="7048501" y="3695700"/>
            <a:ext cx="1295400" cy="3175"/>
          </a:xfrm>
          <a:prstGeom prst="straightConnector1">
            <a:avLst/>
          </a:prstGeom>
          <a:noFill/>
          <a:ln w="50800" algn="ctr">
            <a:solidFill>
              <a:schemeClr val="tx1"/>
            </a:solidFill>
            <a:prstDash val="dash"/>
            <a:round/>
            <a:headEnd/>
            <a:tailEnd type="arrow" w="med" len="med"/>
          </a:ln>
        </p:spPr>
      </p:cxnSp>
      <p:cxnSp>
        <p:nvCxnSpPr>
          <p:cNvPr id="59401" name="Straight Arrow Connector 15"/>
          <p:cNvCxnSpPr>
            <a:cxnSpLocks noChangeShapeType="1"/>
          </p:cNvCxnSpPr>
          <p:nvPr/>
        </p:nvCxnSpPr>
        <p:spPr bwMode="auto">
          <a:xfrm rot="16200000" flipV="1">
            <a:off x="3548857" y="3309143"/>
            <a:ext cx="2057400" cy="11113"/>
          </a:xfrm>
          <a:prstGeom prst="straightConnector1">
            <a:avLst/>
          </a:prstGeom>
          <a:noFill/>
          <a:ln w="50800" algn="ctr">
            <a:solidFill>
              <a:schemeClr val="tx1"/>
            </a:solidFill>
            <a:prstDash val="dash"/>
            <a:round/>
            <a:headEnd/>
            <a:tailEnd type="arrow" w="med" len="med"/>
          </a:ln>
        </p:spPr>
      </p:cxnSp>
      <p:cxnSp>
        <p:nvCxnSpPr>
          <p:cNvPr id="59402" name="Straight Arrow Connector 17"/>
          <p:cNvCxnSpPr>
            <a:cxnSpLocks noChangeShapeType="1"/>
            <a:stCxn id="59396" idx="0"/>
            <a:endCxn id="59394" idx="2"/>
          </p:cNvCxnSpPr>
          <p:nvPr/>
        </p:nvCxnSpPr>
        <p:spPr bwMode="auto">
          <a:xfrm rot="5400000" flipH="1" flipV="1">
            <a:off x="1181101" y="3695700"/>
            <a:ext cx="1295400" cy="3175"/>
          </a:xfrm>
          <a:prstGeom prst="straightConnector1">
            <a:avLst/>
          </a:prstGeom>
          <a:noFill/>
          <a:ln w="50800" algn="ctr">
            <a:solidFill>
              <a:schemeClr val="tx1"/>
            </a:solidFill>
            <a:prstDash val="dash"/>
            <a:round/>
            <a:headEnd/>
            <a:tailEnd type="arrow" w="med" len="med"/>
          </a:ln>
        </p:spPr>
      </p:cxnSp>
      <p:sp>
        <p:nvSpPr>
          <p:cNvPr id="59403" name="TextBox 10"/>
          <p:cNvSpPr txBox="1">
            <a:spLocks noChangeArrowheads="1"/>
          </p:cNvSpPr>
          <p:nvPr/>
        </p:nvSpPr>
        <p:spPr bwMode="auto">
          <a:xfrm>
            <a:off x="152400" y="5943600"/>
            <a:ext cx="8763000" cy="523875"/>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B. Malin, M. Kantarcioglu, &amp; C. Cassa. A survey of challenges and solutions for privacy in clinical genomics data mining. In </a:t>
            </a:r>
            <a:r>
              <a:rPr lang="en-US" sz="1400" i="1">
                <a:solidFill>
                  <a:srgbClr val="FF0000"/>
                </a:solidFill>
                <a:latin typeface="Calibri" pitchFamily="34" charset="0"/>
              </a:rPr>
              <a:t>Privacy-Aware Knowledge Discovery: Novel Applications and New Techniques</a:t>
            </a:r>
            <a:r>
              <a:rPr lang="en-US" sz="1400">
                <a:solidFill>
                  <a:srgbClr val="FF0000"/>
                </a:solidFill>
                <a:latin typeface="Calibri" pitchFamily="34" charset="0"/>
              </a:rPr>
              <a:t>. CRC Press. To appear.</a:t>
            </a:r>
          </a:p>
        </p:txBody>
      </p:sp>
      <p:sp>
        <p:nvSpPr>
          <p:cNvPr id="59404"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59405"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59406"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E0AC423-5289-44F5-AA14-E38DDC2BC331}" type="slidenum">
              <a:rPr lang="en-US"/>
              <a:pPr fontAlgn="base">
                <a:spcBef>
                  <a:spcPct val="0"/>
                </a:spcBef>
                <a:spcAft>
                  <a:spcPct val="0"/>
                </a:spcAft>
              </a:pPr>
              <a:t>37</a:t>
            </a:fld>
            <a:endParaRPr lang="en-US"/>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152400"/>
            <a:ext cx="8229600" cy="1371600"/>
          </a:xfrm>
        </p:spPr>
        <p:txBody>
          <a:bodyPr/>
          <a:lstStyle/>
          <a:p>
            <a:r>
              <a:rPr lang="en-US" sz="4000" smtClean="0"/>
              <a:t>Speaking of HIPAA</a:t>
            </a:r>
            <a:br>
              <a:rPr lang="en-US" sz="4000" smtClean="0"/>
            </a:br>
            <a:r>
              <a:rPr lang="en-US" sz="2000" smtClean="0"/>
              <a:t>(the </a:t>
            </a:r>
            <a:r>
              <a:rPr lang="en-US" sz="2000" smtClean="0">
                <a:latin typeface="Algerian" pitchFamily="82" charset="0"/>
              </a:rPr>
              <a:t>elephant</a:t>
            </a:r>
            <a:r>
              <a:rPr lang="en-US" sz="2000" smtClean="0"/>
              <a:t> in the room)</a:t>
            </a:r>
            <a:endParaRPr lang="en-US" sz="2400" smtClean="0"/>
          </a:p>
        </p:txBody>
      </p:sp>
      <p:sp>
        <p:nvSpPr>
          <p:cNvPr id="922627" name="Rectangle 3"/>
          <p:cNvSpPr>
            <a:spLocks noGrp="1" noChangeArrowheads="1"/>
          </p:cNvSpPr>
          <p:nvPr>
            <p:ph type="body" idx="1"/>
          </p:nvPr>
        </p:nvSpPr>
        <p:spPr>
          <a:xfrm>
            <a:off x="228600" y="1600200"/>
            <a:ext cx="8686800" cy="4648200"/>
          </a:xfrm>
        </p:spPr>
        <p:txBody>
          <a:bodyPr rtlCol="0">
            <a:noAutofit/>
          </a:bodyPr>
          <a:lstStyle/>
          <a:p>
            <a:pPr fontAlgn="auto">
              <a:spcAft>
                <a:spcPts val="0"/>
              </a:spcAft>
              <a:buFont typeface="Arial" pitchFamily="34" charset="0"/>
              <a:buChar char="•"/>
              <a:defRPr/>
            </a:pPr>
            <a:r>
              <a:rPr lang="en-US" sz="2800" dirty="0" smtClean="0">
                <a:solidFill>
                  <a:schemeClr val="bg1">
                    <a:lumMod val="50000"/>
                  </a:schemeClr>
                </a:solidFill>
              </a:rPr>
              <a:t>“Covered entity” cannot use or disclose protected health information (PHI)</a:t>
            </a:r>
          </a:p>
          <a:p>
            <a:pPr lvl="1" fontAlgn="auto">
              <a:spcAft>
                <a:spcPts val="0"/>
              </a:spcAft>
              <a:buFont typeface="Arial" pitchFamily="34" charset="0"/>
              <a:buChar char="–"/>
              <a:defRPr/>
            </a:pPr>
            <a:r>
              <a:rPr lang="en-US" sz="2400" dirty="0" smtClean="0">
                <a:solidFill>
                  <a:schemeClr val="bg1">
                    <a:lumMod val="50000"/>
                  </a:schemeClr>
                </a:solidFill>
              </a:rPr>
              <a:t>data “explicitly” linked to a particular individual, or</a:t>
            </a:r>
          </a:p>
          <a:p>
            <a:pPr lvl="1" fontAlgn="auto">
              <a:spcAft>
                <a:spcPts val="0"/>
              </a:spcAft>
              <a:buFont typeface="Arial" pitchFamily="34" charset="0"/>
              <a:buChar char="–"/>
              <a:defRPr/>
            </a:pPr>
            <a:r>
              <a:rPr lang="en-US" sz="2400" dirty="0" smtClean="0">
                <a:solidFill>
                  <a:schemeClr val="bg1">
                    <a:lumMod val="50000"/>
                  </a:schemeClr>
                </a:solidFill>
              </a:rPr>
              <a:t>could reasonably be expected to allow individual identification</a:t>
            </a:r>
          </a:p>
          <a:p>
            <a:pPr fontAlgn="auto">
              <a:spcAft>
                <a:spcPts val="0"/>
              </a:spcAft>
              <a:buFont typeface="Arial" pitchFamily="34" charset="0"/>
              <a:buChar char="•"/>
              <a:defRPr/>
            </a:pPr>
            <a:endParaRPr lang="en-US" sz="2800" dirty="0" smtClean="0">
              <a:solidFill>
                <a:schemeClr val="bg1">
                  <a:lumMod val="50000"/>
                </a:schemeClr>
              </a:solidFill>
            </a:endParaRPr>
          </a:p>
          <a:p>
            <a:pPr fontAlgn="auto">
              <a:spcAft>
                <a:spcPts val="0"/>
              </a:spcAft>
              <a:buFont typeface="Arial" pitchFamily="34" charset="0"/>
              <a:buChar char="•"/>
              <a:defRPr/>
            </a:pPr>
            <a:r>
              <a:rPr lang="en-US" sz="2800" dirty="0" smtClean="0">
                <a:solidFill>
                  <a:schemeClr val="bg1">
                    <a:lumMod val="50000"/>
                  </a:schemeClr>
                </a:solidFill>
              </a:rPr>
              <a:t>The Privacy Rule Affords for several data sharing policies</a:t>
            </a:r>
          </a:p>
          <a:p>
            <a:pPr lvl="1" fontAlgn="auto">
              <a:spcAft>
                <a:spcPts val="0"/>
              </a:spcAft>
              <a:buFont typeface="Arial" pitchFamily="34" charset="0"/>
              <a:buChar char="–"/>
              <a:defRPr/>
            </a:pPr>
            <a:r>
              <a:rPr lang="en-US" sz="2400" dirty="0" smtClean="0">
                <a:solidFill>
                  <a:schemeClr val="bg1">
                    <a:lumMod val="50000"/>
                  </a:schemeClr>
                </a:solidFill>
              </a:rPr>
              <a:t>Limited Data Sets</a:t>
            </a:r>
          </a:p>
          <a:p>
            <a:pPr lvl="1" fontAlgn="auto">
              <a:spcAft>
                <a:spcPts val="0"/>
              </a:spcAft>
              <a:buFont typeface="Arial" pitchFamily="34" charset="0"/>
              <a:buChar char="–"/>
              <a:defRPr/>
            </a:pPr>
            <a:r>
              <a:rPr lang="en-US" sz="2400" dirty="0" smtClean="0"/>
              <a:t>De-identified Data</a:t>
            </a:r>
          </a:p>
          <a:p>
            <a:pPr lvl="2" fontAlgn="auto">
              <a:spcAft>
                <a:spcPts val="0"/>
              </a:spcAft>
              <a:buFont typeface="Arial" pitchFamily="34" charset="0"/>
              <a:buChar char="•"/>
              <a:defRPr/>
            </a:pPr>
            <a:r>
              <a:rPr lang="en-US" sz="1800" b="1" u="sng" dirty="0" smtClean="0">
                <a:solidFill>
                  <a:srgbClr val="FF0000"/>
                </a:solidFill>
              </a:rPr>
              <a:t>Safe Harbor</a:t>
            </a:r>
          </a:p>
          <a:p>
            <a:pPr lvl="2" fontAlgn="auto">
              <a:spcAft>
                <a:spcPts val="0"/>
              </a:spcAft>
              <a:buFont typeface="Arial" pitchFamily="34" charset="0"/>
              <a:buChar char="•"/>
              <a:defRPr/>
            </a:pPr>
            <a:r>
              <a:rPr lang="en-US" sz="1800" dirty="0" smtClean="0"/>
              <a:t>Expert Determination</a:t>
            </a:r>
          </a:p>
        </p:txBody>
      </p:sp>
      <p:sp>
        <p:nvSpPr>
          <p:cNvPr id="60419"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60420"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60421"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36082AD-24EB-4D75-8CD0-4324D1098D7D}" type="slidenum">
              <a:rPr lang="en-US"/>
              <a:pPr fontAlgn="base">
                <a:spcBef>
                  <a:spcPct val="0"/>
                </a:spcBef>
                <a:spcAft>
                  <a:spcPct val="0"/>
                </a:spcAft>
              </a:pPr>
              <a:t>38</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62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62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62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627">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152400"/>
            <a:ext cx="8229600" cy="1371600"/>
          </a:xfrm>
        </p:spPr>
        <p:txBody>
          <a:bodyPr/>
          <a:lstStyle/>
          <a:p>
            <a:r>
              <a:rPr lang="en-US" smtClean="0"/>
              <a:t>HIPAA Safe Harbor</a:t>
            </a:r>
          </a:p>
        </p:txBody>
      </p:sp>
      <p:sp>
        <p:nvSpPr>
          <p:cNvPr id="62466" name="Rectangle 3"/>
          <p:cNvSpPr>
            <a:spLocks noGrp="1" noChangeArrowheads="1"/>
          </p:cNvSpPr>
          <p:nvPr>
            <p:ph type="body" idx="1"/>
          </p:nvPr>
        </p:nvSpPr>
        <p:spPr>
          <a:xfrm>
            <a:off x="533400" y="1447800"/>
            <a:ext cx="8229600" cy="4572000"/>
          </a:xfrm>
        </p:spPr>
        <p:txBody>
          <a:bodyPr/>
          <a:lstStyle/>
          <a:p>
            <a:pPr marL="381000" indent="-381000">
              <a:lnSpc>
                <a:spcPct val="120000"/>
              </a:lnSpc>
            </a:pPr>
            <a:r>
              <a:rPr lang="en-US" sz="2400" smtClean="0"/>
              <a:t>Data can be given away without oversight</a:t>
            </a:r>
          </a:p>
          <a:p>
            <a:pPr marL="381000" indent="-381000">
              <a:lnSpc>
                <a:spcPct val="120000"/>
              </a:lnSpc>
            </a:pPr>
            <a:r>
              <a:rPr lang="en-US" sz="2400" smtClean="0"/>
              <a:t>Requires removal of 18 attributes</a:t>
            </a:r>
          </a:p>
          <a:p>
            <a:pPr marL="800100" lvl="1" indent="-342900">
              <a:lnSpc>
                <a:spcPct val="120000"/>
              </a:lnSpc>
              <a:buClr>
                <a:schemeClr val="tx1"/>
              </a:buClr>
            </a:pPr>
            <a:r>
              <a:rPr lang="en-US" sz="2000" smtClean="0"/>
              <a:t>geocodes with &lt; 20,000 people</a:t>
            </a:r>
          </a:p>
          <a:p>
            <a:pPr marL="800100" lvl="1" indent="-342900">
              <a:lnSpc>
                <a:spcPct val="120000"/>
              </a:lnSpc>
              <a:buClr>
                <a:schemeClr val="tx1"/>
              </a:buClr>
            </a:pPr>
            <a:r>
              <a:rPr lang="en-US" sz="2000" smtClean="0"/>
              <a:t>All dates (except year) &amp; ages &gt; 89</a:t>
            </a:r>
          </a:p>
          <a:p>
            <a:pPr marL="800100" lvl="1" indent="-342900">
              <a:lnSpc>
                <a:spcPct val="120000"/>
              </a:lnSpc>
              <a:buClr>
                <a:schemeClr val="tx1"/>
              </a:buClr>
            </a:pPr>
            <a:r>
              <a:rPr lang="en-US" sz="2000" smtClean="0"/>
              <a:t>Any other unique identifying number, characteristic, or code</a:t>
            </a:r>
          </a:p>
          <a:p>
            <a:pPr marL="1219200" lvl="2" indent="-304800">
              <a:lnSpc>
                <a:spcPct val="120000"/>
              </a:lnSpc>
            </a:pPr>
            <a:r>
              <a:rPr lang="en-US" sz="1800" smtClean="0"/>
              <a:t>if the person holding the coded data can re-identify the patient</a:t>
            </a:r>
          </a:p>
          <a:p>
            <a:pPr marL="800100" lvl="1" indent="-342900">
              <a:lnSpc>
                <a:spcPct val="120000"/>
              </a:lnSpc>
              <a:buClr>
                <a:schemeClr val="tx1"/>
              </a:buClr>
            </a:pPr>
            <a:endParaRPr lang="en-US" sz="2000" smtClean="0"/>
          </a:p>
        </p:txBody>
      </p:sp>
      <p:sp>
        <p:nvSpPr>
          <p:cNvPr id="62467"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62468"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62469"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D78ECCC-7521-4019-8CFF-369FF1A58AD1}" type="slidenum">
              <a:rPr lang="en-US"/>
              <a:pPr fontAlgn="base">
                <a:spcBef>
                  <a:spcPct val="0"/>
                </a:spcBef>
                <a:spcAft>
                  <a:spcPct val="0"/>
                </a:spcAft>
              </a:pPr>
              <a:t>39</a:t>
            </a:fld>
            <a:endParaRPr lang="en-US"/>
          </a:p>
        </p:txBody>
      </p:sp>
      <p:sp>
        <p:nvSpPr>
          <p:cNvPr id="7" name="Oval 6"/>
          <p:cNvSpPr/>
          <p:nvPr/>
        </p:nvSpPr>
        <p:spPr>
          <a:xfrm>
            <a:off x="990600" y="4419600"/>
            <a:ext cx="7010400" cy="205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2471" name="TextBox 7"/>
          <p:cNvSpPr txBox="1">
            <a:spLocks noChangeArrowheads="1"/>
          </p:cNvSpPr>
          <p:nvPr/>
        </p:nvSpPr>
        <p:spPr bwMode="auto">
          <a:xfrm>
            <a:off x="1587500" y="5024438"/>
            <a:ext cx="2146300" cy="461962"/>
          </a:xfrm>
          <a:prstGeom prst="rect">
            <a:avLst/>
          </a:prstGeom>
          <a:noFill/>
          <a:ln w="9525">
            <a:noFill/>
            <a:miter lim="800000"/>
            <a:headEnd/>
            <a:tailEnd/>
          </a:ln>
        </p:spPr>
        <p:txBody>
          <a:bodyPr wrap="none">
            <a:spAutoFit/>
          </a:bodyPr>
          <a:lstStyle/>
          <a:p>
            <a:r>
              <a:rPr lang="en-US" sz="2400">
                <a:solidFill>
                  <a:schemeClr val="bg1"/>
                </a:solidFill>
                <a:latin typeface="Calibri" pitchFamily="34" charset="0"/>
              </a:rPr>
              <a:t>Limited Release</a:t>
            </a:r>
          </a:p>
        </p:txBody>
      </p:sp>
      <p:sp>
        <p:nvSpPr>
          <p:cNvPr id="9" name="Oval 8"/>
          <p:cNvSpPr/>
          <p:nvPr/>
        </p:nvSpPr>
        <p:spPr>
          <a:xfrm>
            <a:off x="4419600" y="4648200"/>
            <a:ext cx="2895600" cy="167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2473" name="TextBox 9"/>
          <p:cNvSpPr txBox="1">
            <a:spLocks noChangeArrowheads="1"/>
          </p:cNvSpPr>
          <p:nvPr/>
        </p:nvSpPr>
        <p:spPr bwMode="auto">
          <a:xfrm>
            <a:off x="5046663" y="5253038"/>
            <a:ext cx="1658937" cy="461962"/>
          </a:xfrm>
          <a:prstGeom prst="rect">
            <a:avLst/>
          </a:prstGeom>
          <a:noFill/>
          <a:ln w="9525">
            <a:noFill/>
            <a:miter lim="800000"/>
            <a:headEnd/>
            <a:tailEnd/>
          </a:ln>
        </p:spPr>
        <p:txBody>
          <a:bodyPr wrap="none">
            <a:spAutoFit/>
          </a:bodyPr>
          <a:lstStyle/>
          <a:p>
            <a:r>
              <a:rPr lang="en-US" sz="2400">
                <a:solidFill>
                  <a:schemeClr val="bg1"/>
                </a:solidFill>
                <a:latin typeface="Calibri" pitchFamily="34" charset="0"/>
              </a:rPr>
              <a:t>Safe Harbor</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304800" y="152400"/>
            <a:ext cx="8229600" cy="1371600"/>
          </a:xfrm>
        </p:spPr>
        <p:txBody>
          <a:bodyPr/>
          <a:lstStyle/>
          <a:p>
            <a:r>
              <a:rPr lang="en-US" sz="4000" smtClean="0"/>
              <a:t>Privacy is Everywhere</a:t>
            </a:r>
          </a:p>
        </p:txBody>
      </p:sp>
      <p:sp>
        <p:nvSpPr>
          <p:cNvPr id="20482" name="Rectangle 3"/>
          <p:cNvSpPr>
            <a:spLocks noGrp="1" noChangeArrowheads="1"/>
          </p:cNvSpPr>
          <p:nvPr>
            <p:ph type="body" idx="1"/>
          </p:nvPr>
        </p:nvSpPr>
        <p:spPr>
          <a:xfrm>
            <a:off x="304800" y="2209800"/>
            <a:ext cx="5334000" cy="3886200"/>
          </a:xfrm>
        </p:spPr>
        <p:txBody>
          <a:bodyPr/>
          <a:lstStyle/>
          <a:p>
            <a:r>
              <a:rPr lang="en-US" sz="2800" smtClean="0"/>
              <a:t>It’s impractical to always control who gets, accesses, and uses data “about” us</a:t>
            </a:r>
          </a:p>
          <a:p>
            <a:pPr lvl="1"/>
            <a:r>
              <a:rPr lang="en-US" sz="2400" smtClean="0"/>
              <a:t>But we are moving in this direction</a:t>
            </a:r>
          </a:p>
          <a:p>
            <a:endParaRPr lang="en-US" sz="2800" smtClean="0"/>
          </a:p>
          <a:p>
            <a:r>
              <a:rPr lang="en-US" sz="2800" smtClean="0"/>
              <a:t>Legally, data collectors are required to maintain privacy</a:t>
            </a:r>
          </a:p>
        </p:txBody>
      </p:sp>
      <p:sp>
        <p:nvSpPr>
          <p:cNvPr id="20483" name="Cube 10"/>
          <p:cNvSpPr>
            <a:spLocks noChangeArrowheads="1"/>
          </p:cNvSpPr>
          <p:nvPr/>
        </p:nvSpPr>
        <p:spPr bwMode="auto">
          <a:xfrm>
            <a:off x="6019800" y="1447800"/>
            <a:ext cx="2438400" cy="1292225"/>
          </a:xfrm>
          <a:prstGeom prst="cube">
            <a:avLst>
              <a:gd name="adj" fmla="val 25000"/>
            </a:avLst>
          </a:prstGeom>
          <a:solidFill>
            <a:srgbClr val="92D050"/>
          </a:solidFill>
          <a:ln w="9525" algn="ctr">
            <a:solidFill>
              <a:schemeClr val="tx1"/>
            </a:solidFill>
            <a:round/>
            <a:headEnd/>
            <a:tailEnd/>
          </a:ln>
        </p:spPr>
        <p:txBody>
          <a:bodyPr anchor="ctr"/>
          <a:lstStyle/>
          <a:p>
            <a:pPr algn="ctr"/>
            <a:r>
              <a:rPr lang="en-US" sz="2000" i="1">
                <a:latin typeface="Calibri" pitchFamily="34" charset="0"/>
              </a:rPr>
              <a:t>Collection</a:t>
            </a:r>
          </a:p>
        </p:txBody>
      </p:sp>
      <p:sp>
        <p:nvSpPr>
          <p:cNvPr id="20484" name="Cube 11"/>
          <p:cNvSpPr>
            <a:spLocks noChangeArrowheads="1"/>
          </p:cNvSpPr>
          <p:nvPr/>
        </p:nvSpPr>
        <p:spPr bwMode="auto">
          <a:xfrm>
            <a:off x="6019800" y="3352800"/>
            <a:ext cx="2438400" cy="1292225"/>
          </a:xfrm>
          <a:prstGeom prst="cube">
            <a:avLst>
              <a:gd name="adj" fmla="val 25000"/>
            </a:avLst>
          </a:prstGeom>
          <a:solidFill>
            <a:schemeClr val="tx1"/>
          </a:solidFill>
          <a:ln w="9525" algn="ctr">
            <a:solidFill>
              <a:schemeClr val="tx1"/>
            </a:solidFill>
            <a:round/>
            <a:headEnd/>
            <a:tailEnd/>
          </a:ln>
        </p:spPr>
        <p:txBody>
          <a:bodyPr anchor="ctr"/>
          <a:lstStyle/>
          <a:p>
            <a:pPr algn="ctr"/>
            <a:r>
              <a:rPr lang="en-US" sz="2000" b="1" i="1" u="sng">
                <a:solidFill>
                  <a:schemeClr val="bg1"/>
                </a:solidFill>
                <a:latin typeface="Calibri" pitchFamily="34" charset="0"/>
              </a:rPr>
              <a:t>Care &amp;</a:t>
            </a:r>
          </a:p>
          <a:p>
            <a:pPr algn="ctr"/>
            <a:r>
              <a:rPr lang="en-US" sz="2000" b="1" i="1" u="sng">
                <a:solidFill>
                  <a:schemeClr val="bg1"/>
                </a:solidFill>
                <a:latin typeface="Calibri" pitchFamily="34" charset="0"/>
              </a:rPr>
              <a:t>Operations</a:t>
            </a:r>
          </a:p>
        </p:txBody>
      </p:sp>
      <p:sp>
        <p:nvSpPr>
          <p:cNvPr id="20485" name="Cube 12"/>
          <p:cNvSpPr>
            <a:spLocks noChangeArrowheads="1"/>
          </p:cNvSpPr>
          <p:nvPr/>
        </p:nvSpPr>
        <p:spPr bwMode="auto">
          <a:xfrm>
            <a:off x="6019800" y="5184775"/>
            <a:ext cx="2438400" cy="1292225"/>
          </a:xfrm>
          <a:prstGeom prst="cube">
            <a:avLst>
              <a:gd name="adj" fmla="val 25000"/>
            </a:avLst>
          </a:prstGeom>
          <a:solidFill>
            <a:srgbClr val="CC3399"/>
          </a:solidFill>
          <a:ln w="9525" algn="ctr">
            <a:solidFill>
              <a:schemeClr val="tx1"/>
            </a:solidFill>
            <a:round/>
            <a:headEnd/>
            <a:tailEnd/>
          </a:ln>
        </p:spPr>
        <p:txBody>
          <a:bodyPr anchor="ctr"/>
          <a:lstStyle/>
          <a:p>
            <a:pPr algn="ctr"/>
            <a:r>
              <a:rPr lang="en-US" sz="2000" i="1">
                <a:latin typeface="Calibri" pitchFamily="34" charset="0"/>
              </a:rPr>
              <a:t>Dissemination</a:t>
            </a:r>
          </a:p>
        </p:txBody>
      </p:sp>
      <p:cxnSp>
        <p:nvCxnSpPr>
          <p:cNvPr id="20486" name="Straight Arrow Connector 13"/>
          <p:cNvCxnSpPr>
            <a:cxnSpLocks noChangeShapeType="1"/>
            <a:stCxn id="20483" idx="3"/>
            <a:endCxn id="20484" idx="1"/>
          </p:cNvCxnSpPr>
          <p:nvPr/>
        </p:nvCxnSpPr>
        <p:spPr bwMode="auto">
          <a:xfrm rot="5400000">
            <a:off x="6610350" y="3208338"/>
            <a:ext cx="935037" cy="1588"/>
          </a:xfrm>
          <a:prstGeom prst="straightConnector1">
            <a:avLst/>
          </a:prstGeom>
          <a:noFill/>
          <a:ln w="38100" algn="ctr">
            <a:solidFill>
              <a:schemeClr val="tx1"/>
            </a:solidFill>
            <a:round/>
            <a:headEnd/>
            <a:tailEnd type="arrow" w="med" len="med"/>
          </a:ln>
        </p:spPr>
      </p:cxnSp>
      <p:cxnSp>
        <p:nvCxnSpPr>
          <p:cNvPr id="20487" name="Straight Arrow Connector 14"/>
          <p:cNvCxnSpPr>
            <a:cxnSpLocks noChangeShapeType="1"/>
            <a:stCxn id="20484" idx="3"/>
            <a:endCxn id="20485" idx="1"/>
          </p:cNvCxnSpPr>
          <p:nvPr/>
        </p:nvCxnSpPr>
        <p:spPr bwMode="auto">
          <a:xfrm rot="5400000">
            <a:off x="6646863" y="5076825"/>
            <a:ext cx="862012" cy="1588"/>
          </a:xfrm>
          <a:prstGeom prst="straightConnector1">
            <a:avLst/>
          </a:prstGeom>
          <a:noFill/>
          <a:ln w="38100" algn="ctr">
            <a:solidFill>
              <a:schemeClr val="tx1"/>
            </a:solidFill>
            <a:round/>
            <a:headEnd/>
            <a:tailEnd type="arrow" w="med" len="med"/>
          </a:ln>
        </p:spPr>
      </p:cxnSp>
      <p:sp>
        <p:nvSpPr>
          <p:cNvPr id="20488"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20489"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20490"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07C9C4C-A8CC-4B48-8057-59DED5373918}" type="slidenum">
              <a:rPr lang="en-US"/>
              <a:pPr fontAlgn="base">
                <a:spcBef>
                  <a:spcPct val="0"/>
                </a:spcBef>
                <a:spcAft>
                  <a:spcPct val="0"/>
                </a:spcAft>
              </a:pPr>
              <a:t>4</a:t>
            </a:fld>
            <a:endParaRPr lang="en-US"/>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953000" y="-76200"/>
            <a:ext cx="4267200" cy="1371600"/>
          </a:xfrm>
        </p:spPr>
        <p:txBody>
          <a:bodyPr rtlCol="0">
            <a:normAutofit fontScale="90000"/>
          </a:bodyPr>
          <a:lstStyle/>
          <a:p>
            <a:pPr fontAlgn="auto">
              <a:spcAft>
                <a:spcPts val="0"/>
              </a:spcAft>
              <a:defRPr/>
            </a:pPr>
            <a:r>
              <a:rPr lang="en-US" dirty="0" smtClean="0"/>
              <a:t>Attacks on</a:t>
            </a:r>
            <a:br>
              <a:rPr lang="en-US" dirty="0" smtClean="0"/>
            </a:br>
            <a:r>
              <a:rPr lang="en-US" dirty="0" smtClean="0"/>
              <a:t>Demographics</a:t>
            </a:r>
          </a:p>
        </p:txBody>
      </p:sp>
      <p:sp>
        <p:nvSpPr>
          <p:cNvPr id="64514" name="Content Placeholder 2"/>
          <p:cNvSpPr>
            <a:spLocks noGrp="1"/>
          </p:cNvSpPr>
          <p:nvPr>
            <p:ph idx="1"/>
          </p:nvPr>
        </p:nvSpPr>
        <p:spPr>
          <a:xfrm>
            <a:off x="5181600" y="1874838"/>
            <a:ext cx="3810000" cy="4525962"/>
          </a:xfrm>
        </p:spPr>
        <p:txBody>
          <a:bodyPr/>
          <a:lstStyle/>
          <a:p>
            <a:r>
              <a:rPr lang="en-US" sz="2400" smtClean="0"/>
              <a:t>Consider population estimates from the U.S. Census Bureau</a:t>
            </a:r>
          </a:p>
          <a:p>
            <a:endParaRPr lang="en-US" sz="2400" smtClean="0"/>
          </a:p>
          <a:p>
            <a:r>
              <a:rPr lang="en-US" sz="2400" smtClean="0"/>
              <a:t>They’re not perfect, but they’re a start</a:t>
            </a:r>
          </a:p>
        </p:txBody>
      </p:sp>
      <p:sp>
        <p:nvSpPr>
          <p:cNvPr id="4" name="Flowchart: Magnetic Disk 3"/>
          <p:cNvSpPr/>
          <p:nvPr/>
        </p:nvSpPr>
        <p:spPr>
          <a:xfrm>
            <a:off x="2708275" y="304800"/>
            <a:ext cx="2362200" cy="1447800"/>
          </a:xfrm>
          <a:prstGeom prst="flowChartMagneticDisk">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bg1"/>
                </a:solidFill>
              </a:rPr>
              <a:t>Safe Harbored</a:t>
            </a:r>
          </a:p>
          <a:p>
            <a:pPr algn="ctr" fontAlgn="auto">
              <a:spcBef>
                <a:spcPts val="0"/>
              </a:spcBef>
              <a:spcAft>
                <a:spcPts val="0"/>
              </a:spcAft>
              <a:defRPr/>
            </a:pPr>
            <a:r>
              <a:rPr lang="en-US" sz="2400" dirty="0">
                <a:solidFill>
                  <a:schemeClr val="bg1"/>
                </a:solidFill>
              </a:rPr>
              <a:t>Clinical Records</a:t>
            </a:r>
          </a:p>
        </p:txBody>
      </p:sp>
      <p:sp>
        <p:nvSpPr>
          <p:cNvPr id="5" name="Flowchart: Magnetic Disk 4"/>
          <p:cNvSpPr/>
          <p:nvPr/>
        </p:nvSpPr>
        <p:spPr>
          <a:xfrm>
            <a:off x="228600" y="2286000"/>
            <a:ext cx="1828800" cy="1981200"/>
          </a:xfrm>
          <a:prstGeom prst="flowChartMagneticDisk">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bg1"/>
                </a:solidFill>
              </a:rPr>
              <a:t>Private</a:t>
            </a:r>
            <a:endParaRPr lang="en-US" sz="2400" dirty="0">
              <a:solidFill>
                <a:schemeClr val="bg1"/>
              </a:solidFill>
            </a:endParaRPr>
          </a:p>
          <a:p>
            <a:pPr algn="ctr" fontAlgn="auto">
              <a:spcBef>
                <a:spcPts val="0"/>
              </a:spcBef>
              <a:spcAft>
                <a:spcPts val="0"/>
              </a:spcAft>
              <a:defRPr/>
            </a:pPr>
            <a:r>
              <a:rPr lang="en-US" sz="2400" dirty="0">
                <a:solidFill>
                  <a:schemeClr val="bg1"/>
                </a:solidFill>
              </a:rPr>
              <a:t>Clinical Records</a:t>
            </a:r>
          </a:p>
        </p:txBody>
      </p:sp>
      <p:sp>
        <p:nvSpPr>
          <p:cNvPr id="6" name="Flowchart: Magnetic Disk 5"/>
          <p:cNvSpPr/>
          <p:nvPr/>
        </p:nvSpPr>
        <p:spPr>
          <a:xfrm>
            <a:off x="2708275" y="4878388"/>
            <a:ext cx="2362200" cy="1304925"/>
          </a:xfrm>
          <a:prstGeom prst="flowChartMagneticDisk">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bg1"/>
                </a:solidFill>
              </a:rPr>
              <a:t>Limited Data Set</a:t>
            </a:r>
          </a:p>
          <a:p>
            <a:pPr algn="ctr" fontAlgn="auto">
              <a:spcBef>
                <a:spcPts val="0"/>
              </a:spcBef>
              <a:spcAft>
                <a:spcPts val="0"/>
              </a:spcAft>
              <a:defRPr/>
            </a:pPr>
            <a:r>
              <a:rPr lang="en-US" sz="2400" dirty="0">
                <a:solidFill>
                  <a:schemeClr val="bg1"/>
                </a:solidFill>
              </a:rPr>
              <a:t>Clinical Records</a:t>
            </a:r>
          </a:p>
        </p:txBody>
      </p:sp>
      <p:sp>
        <p:nvSpPr>
          <p:cNvPr id="7" name="Flowchart: Magnetic Disk 6"/>
          <p:cNvSpPr/>
          <p:nvPr/>
        </p:nvSpPr>
        <p:spPr>
          <a:xfrm>
            <a:off x="2667000" y="2600325"/>
            <a:ext cx="2438400" cy="1438275"/>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bg1"/>
                </a:solidFill>
              </a:rPr>
              <a:t>Identified</a:t>
            </a:r>
          </a:p>
          <a:p>
            <a:pPr algn="ctr" fontAlgn="auto">
              <a:spcBef>
                <a:spcPts val="0"/>
              </a:spcBef>
              <a:spcAft>
                <a:spcPts val="0"/>
              </a:spcAft>
              <a:defRPr/>
            </a:pPr>
            <a:r>
              <a:rPr lang="en-US" sz="2400" dirty="0">
                <a:solidFill>
                  <a:schemeClr val="bg1"/>
                </a:solidFill>
              </a:rPr>
              <a:t>Records</a:t>
            </a:r>
            <a:endParaRPr lang="en-US" sz="2400" dirty="0">
              <a:solidFill>
                <a:schemeClr val="bg1"/>
              </a:solidFill>
            </a:endParaRPr>
          </a:p>
        </p:txBody>
      </p:sp>
      <p:cxnSp>
        <p:nvCxnSpPr>
          <p:cNvPr id="8" name="Elbow Connector 13"/>
          <p:cNvCxnSpPr>
            <a:stCxn id="5" idx="1"/>
            <a:endCxn id="4" idx="2"/>
          </p:cNvCxnSpPr>
          <p:nvPr/>
        </p:nvCxnSpPr>
        <p:spPr>
          <a:xfrm rot="5400000" flipH="1" flipV="1">
            <a:off x="1296988" y="874712"/>
            <a:ext cx="1257300" cy="1565275"/>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13"/>
          <p:cNvCxnSpPr>
            <a:stCxn id="5" idx="3"/>
            <a:endCxn id="6" idx="2"/>
          </p:cNvCxnSpPr>
          <p:nvPr/>
        </p:nvCxnSpPr>
        <p:spPr>
          <a:xfrm rot="16200000" flipH="1">
            <a:off x="1293813" y="4116387"/>
            <a:ext cx="1263650" cy="1565275"/>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7" idx="1"/>
          </p:cNvCxnSpPr>
          <p:nvPr/>
        </p:nvCxnSpPr>
        <p:spPr>
          <a:xfrm rot="5400000">
            <a:off x="3463925" y="2174875"/>
            <a:ext cx="847725" cy="3175"/>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6" idx="1"/>
          </p:cNvCxnSpPr>
          <p:nvPr/>
        </p:nvCxnSpPr>
        <p:spPr>
          <a:xfrm rot="16200000" flipH="1">
            <a:off x="3467894" y="4456906"/>
            <a:ext cx="839788" cy="3175"/>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523" name="TextBox 12"/>
          <p:cNvSpPr txBox="1">
            <a:spLocks noChangeArrowheads="1"/>
          </p:cNvSpPr>
          <p:nvPr/>
        </p:nvSpPr>
        <p:spPr bwMode="auto">
          <a:xfrm>
            <a:off x="76200" y="6257925"/>
            <a:ext cx="8839200" cy="523875"/>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K. Benitez and B. Malin. Evaluating re-identification risk with respect to the HIPAA privacy policies. Journal of the American Medical Informatics Association. 2010; 17: 169-177.</a:t>
            </a: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52400"/>
            <a:ext cx="8229600" cy="838200"/>
          </a:xfrm>
        </p:spPr>
        <p:txBody>
          <a:bodyPr rtlCol="0">
            <a:normAutofit/>
          </a:bodyPr>
          <a:lstStyle/>
          <a:p>
            <a:pPr fontAlgn="auto">
              <a:spcAft>
                <a:spcPts val="0"/>
              </a:spcAft>
              <a:defRPr/>
            </a:pPr>
            <a:r>
              <a:rPr lang="en-US" dirty="0" smtClean="0"/>
              <a:t>Case Study: Tennessee</a:t>
            </a:r>
            <a:endParaRPr lang="en-US" sz="2000" dirty="0" smtClean="0">
              <a:solidFill>
                <a:schemeClr val="accent6">
                  <a:lumMod val="75000"/>
                </a:schemeClr>
              </a:solidFill>
            </a:endParaRPr>
          </a:p>
        </p:txBody>
      </p:sp>
      <p:pic>
        <p:nvPicPr>
          <p:cNvPr id="65538" name="Chart 1"/>
          <p:cNvPicPr>
            <a:picLocks noChangeArrowheads="1"/>
          </p:cNvPicPr>
          <p:nvPr/>
        </p:nvPicPr>
        <p:blipFill>
          <a:blip r:embed="rId2"/>
          <a:srcRect l="1411" t="1471" r="1759" b="2940"/>
          <a:stretch>
            <a:fillRect/>
          </a:stretch>
        </p:blipFill>
        <p:spPr bwMode="auto">
          <a:xfrm>
            <a:off x="76200" y="1660525"/>
            <a:ext cx="8382000" cy="4953000"/>
          </a:xfrm>
          <a:prstGeom prst="rect">
            <a:avLst/>
          </a:prstGeom>
          <a:noFill/>
          <a:ln w="9525">
            <a:noFill/>
            <a:miter lim="800000"/>
            <a:headEnd/>
            <a:tailEnd/>
          </a:ln>
        </p:spPr>
      </p:pic>
      <p:sp>
        <p:nvSpPr>
          <p:cNvPr id="65539" name="Rectangle 3"/>
          <p:cNvSpPr>
            <a:spLocks noChangeArrowheads="1"/>
          </p:cNvSpPr>
          <p:nvPr/>
        </p:nvSpPr>
        <p:spPr bwMode="auto">
          <a:xfrm>
            <a:off x="5486400" y="5334000"/>
            <a:ext cx="3567113" cy="646113"/>
          </a:xfrm>
          <a:prstGeom prst="rect">
            <a:avLst/>
          </a:prstGeom>
          <a:solidFill>
            <a:srgbClr val="C00000"/>
          </a:solidFill>
          <a:ln w="9525">
            <a:noFill/>
            <a:miter lim="800000"/>
            <a:headEnd/>
            <a:tailEnd/>
          </a:ln>
        </p:spPr>
        <p:txBody>
          <a:bodyPr wrap="none">
            <a:spAutoFit/>
          </a:bodyPr>
          <a:lstStyle/>
          <a:p>
            <a:r>
              <a:rPr lang="en-US" u="sng">
                <a:solidFill>
                  <a:schemeClr val="bg1"/>
                </a:solidFill>
                <a:latin typeface="Calibri" pitchFamily="34" charset="0"/>
              </a:rPr>
              <a:t>Safe Harbor</a:t>
            </a:r>
          </a:p>
          <a:p>
            <a:r>
              <a:rPr lang="en-US">
                <a:solidFill>
                  <a:schemeClr val="bg1"/>
                </a:solidFill>
                <a:latin typeface="Calibri" pitchFamily="34" charset="0"/>
              </a:rPr>
              <a:t>{Race, Gender, </a:t>
            </a:r>
            <a:r>
              <a:rPr lang="en-US" b="1">
                <a:solidFill>
                  <a:schemeClr val="bg1"/>
                </a:solidFill>
                <a:latin typeface="Calibri" pitchFamily="34" charset="0"/>
              </a:rPr>
              <a:t>Year</a:t>
            </a:r>
            <a:r>
              <a:rPr lang="en-US">
                <a:solidFill>
                  <a:schemeClr val="bg1"/>
                </a:solidFill>
                <a:latin typeface="Calibri" pitchFamily="34" charset="0"/>
              </a:rPr>
              <a:t> (of Birth), </a:t>
            </a:r>
            <a:r>
              <a:rPr lang="en-US" b="1">
                <a:solidFill>
                  <a:schemeClr val="bg1"/>
                </a:solidFill>
                <a:latin typeface="Calibri" pitchFamily="34" charset="0"/>
              </a:rPr>
              <a:t>State</a:t>
            </a:r>
            <a:r>
              <a:rPr lang="en-US">
                <a:solidFill>
                  <a:schemeClr val="bg1"/>
                </a:solidFill>
                <a:latin typeface="Calibri" pitchFamily="34" charset="0"/>
              </a:rPr>
              <a:t>}</a:t>
            </a:r>
          </a:p>
        </p:txBody>
      </p:sp>
      <p:sp>
        <p:nvSpPr>
          <p:cNvPr id="65540" name="Rectangle 4"/>
          <p:cNvSpPr>
            <a:spLocks noChangeArrowheads="1"/>
          </p:cNvSpPr>
          <p:nvPr/>
        </p:nvSpPr>
        <p:spPr bwMode="auto">
          <a:xfrm>
            <a:off x="5334000" y="2057400"/>
            <a:ext cx="3795713" cy="646113"/>
          </a:xfrm>
          <a:prstGeom prst="rect">
            <a:avLst/>
          </a:prstGeom>
          <a:solidFill>
            <a:srgbClr val="0070C0"/>
          </a:solidFill>
          <a:ln w="9525">
            <a:noFill/>
            <a:miter lim="800000"/>
            <a:headEnd/>
            <a:tailEnd/>
          </a:ln>
        </p:spPr>
        <p:txBody>
          <a:bodyPr wrap="none">
            <a:spAutoFit/>
          </a:bodyPr>
          <a:lstStyle/>
          <a:p>
            <a:r>
              <a:rPr lang="en-US" u="sng">
                <a:solidFill>
                  <a:schemeClr val="bg1"/>
                </a:solidFill>
                <a:latin typeface="Calibri" pitchFamily="34" charset="0"/>
              </a:rPr>
              <a:t>Limited Dataset</a:t>
            </a:r>
          </a:p>
          <a:p>
            <a:r>
              <a:rPr lang="en-US">
                <a:solidFill>
                  <a:schemeClr val="bg1"/>
                </a:solidFill>
                <a:latin typeface="Calibri" pitchFamily="34" charset="0"/>
              </a:rPr>
              <a:t>{Race, Gender, </a:t>
            </a:r>
            <a:r>
              <a:rPr lang="en-US" b="1">
                <a:solidFill>
                  <a:schemeClr val="bg1"/>
                </a:solidFill>
                <a:latin typeface="Calibri" pitchFamily="34" charset="0"/>
              </a:rPr>
              <a:t>Date</a:t>
            </a:r>
            <a:r>
              <a:rPr lang="en-US">
                <a:solidFill>
                  <a:schemeClr val="bg1"/>
                </a:solidFill>
                <a:latin typeface="Calibri" pitchFamily="34" charset="0"/>
              </a:rPr>
              <a:t> (of Birth), </a:t>
            </a:r>
            <a:r>
              <a:rPr lang="en-US" b="1">
                <a:solidFill>
                  <a:schemeClr val="bg1"/>
                </a:solidFill>
                <a:latin typeface="Calibri" pitchFamily="34" charset="0"/>
              </a:rPr>
              <a:t>County</a:t>
            </a:r>
            <a:r>
              <a:rPr lang="en-US">
                <a:solidFill>
                  <a:schemeClr val="bg1"/>
                </a:solidFill>
                <a:latin typeface="Calibri" pitchFamily="34" charset="0"/>
              </a:rPr>
              <a:t>}</a:t>
            </a:r>
          </a:p>
        </p:txBody>
      </p:sp>
      <p:sp>
        <p:nvSpPr>
          <p:cNvPr id="65541" name="TextBox 6"/>
          <p:cNvSpPr txBox="1">
            <a:spLocks noChangeArrowheads="1"/>
          </p:cNvSpPr>
          <p:nvPr/>
        </p:nvSpPr>
        <p:spPr bwMode="auto">
          <a:xfrm>
            <a:off x="1066800" y="1127125"/>
            <a:ext cx="1819275" cy="369888"/>
          </a:xfrm>
          <a:prstGeom prst="rect">
            <a:avLst/>
          </a:prstGeom>
          <a:noFill/>
          <a:ln w="9525">
            <a:solidFill>
              <a:schemeClr val="tx1"/>
            </a:solidFill>
            <a:miter lim="800000"/>
            <a:headEnd/>
            <a:tailEnd/>
          </a:ln>
        </p:spPr>
        <p:txBody>
          <a:bodyPr wrap="none">
            <a:spAutoFit/>
          </a:bodyPr>
          <a:lstStyle/>
          <a:p>
            <a:r>
              <a:rPr lang="en-US">
                <a:latin typeface="Calibri" pitchFamily="34" charset="0"/>
              </a:rPr>
              <a:t>Group size = 33</a:t>
            </a:r>
          </a:p>
        </p:txBody>
      </p:sp>
      <p:cxnSp>
        <p:nvCxnSpPr>
          <p:cNvPr id="9" name="Straight Arrow Connector 8"/>
          <p:cNvCxnSpPr/>
          <p:nvPr/>
        </p:nvCxnSpPr>
        <p:spPr>
          <a:xfrm rot="5400000">
            <a:off x="1143000" y="1660525"/>
            <a:ext cx="3810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543"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65544"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65545"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A6B37E0-1457-4E9D-8D1B-0687C4995A07}" type="slidenum">
              <a:rPr lang="en-US"/>
              <a:pPr fontAlgn="base">
                <a:spcBef>
                  <a:spcPct val="0"/>
                </a:spcBef>
                <a:spcAft>
                  <a:spcPct val="0"/>
                </a:spcAft>
              </a:pPr>
              <a:t>41</a:t>
            </a:fld>
            <a:endParaRPr lang="en-US"/>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228600"/>
            <a:ext cx="8229600" cy="1371600"/>
          </a:xfrm>
        </p:spPr>
        <p:txBody>
          <a:bodyPr/>
          <a:lstStyle/>
          <a:p>
            <a:r>
              <a:rPr lang="en-US" smtClean="0"/>
              <a:t>All U.S. States</a:t>
            </a:r>
            <a:endParaRPr lang="en-US" sz="2000" smtClean="0"/>
          </a:p>
        </p:txBody>
      </p:sp>
      <p:pic>
        <p:nvPicPr>
          <p:cNvPr id="66562" name="Picture 2" descr="SafeHarbor2"/>
          <p:cNvPicPr>
            <a:picLocks noChangeAspect="1" noChangeArrowheads="1"/>
          </p:cNvPicPr>
          <p:nvPr/>
        </p:nvPicPr>
        <p:blipFill>
          <a:blip r:embed="rId2"/>
          <a:srcRect l="3008" r="9425"/>
          <a:stretch>
            <a:fillRect/>
          </a:stretch>
        </p:blipFill>
        <p:spPr bwMode="auto">
          <a:xfrm>
            <a:off x="609600" y="2089150"/>
            <a:ext cx="4114800" cy="3522663"/>
          </a:xfrm>
          <a:prstGeom prst="rect">
            <a:avLst/>
          </a:prstGeom>
          <a:noFill/>
          <a:ln w="9525">
            <a:noFill/>
            <a:miter lim="800000"/>
            <a:headEnd/>
            <a:tailEnd/>
          </a:ln>
        </p:spPr>
      </p:pic>
      <p:sp>
        <p:nvSpPr>
          <p:cNvPr id="64518" name="TextBox 6"/>
          <p:cNvSpPr txBox="1">
            <a:spLocks noChangeArrowheads="1"/>
          </p:cNvSpPr>
          <p:nvPr/>
        </p:nvSpPr>
        <p:spPr bwMode="auto">
          <a:xfrm>
            <a:off x="1676400" y="1752600"/>
            <a:ext cx="1903413" cy="5238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800" dirty="0">
                <a:solidFill>
                  <a:schemeClr val="accent6">
                    <a:lumMod val="75000"/>
                  </a:schemeClr>
                </a:solidFill>
                <a:latin typeface="Calibri" pitchFamily="34" charset="0"/>
              </a:rPr>
              <a:t>Safe Harbor</a:t>
            </a:r>
          </a:p>
        </p:txBody>
      </p:sp>
      <p:pic>
        <p:nvPicPr>
          <p:cNvPr id="66564" name="Picture 3" descr="LtdDataset2"/>
          <p:cNvPicPr>
            <a:picLocks noChangeAspect="1" noChangeArrowheads="1"/>
          </p:cNvPicPr>
          <p:nvPr/>
        </p:nvPicPr>
        <p:blipFill>
          <a:blip r:embed="rId3"/>
          <a:srcRect l="8109" r="9189"/>
          <a:stretch>
            <a:fillRect/>
          </a:stretch>
        </p:blipFill>
        <p:spPr bwMode="auto">
          <a:xfrm>
            <a:off x="5257800" y="2090738"/>
            <a:ext cx="3886200" cy="3522662"/>
          </a:xfrm>
          <a:prstGeom prst="rect">
            <a:avLst/>
          </a:prstGeom>
          <a:noFill/>
          <a:ln w="9525">
            <a:noFill/>
            <a:miter lim="800000"/>
            <a:headEnd/>
            <a:tailEnd/>
          </a:ln>
        </p:spPr>
      </p:pic>
      <p:sp>
        <p:nvSpPr>
          <p:cNvPr id="66565" name="TextBox 11"/>
          <p:cNvSpPr txBox="1">
            <a:spLocks noChangeArrowheads="1"/>
          </p:cNvSpPr>
          <p:nvPr/>
        </p:nvSpPr>
        <p:spPr bwMode="auto">
          <a:xfrm>
            <a:off x="5913438" y="1757363"/>
            <a:ext cx="2546350" cy="523875"/>
          </a:xfrm>
          <a:prstGeom prst="rect">
            <a:avLst/>
          </a:prstGeom>
          <a:noFill/>
          <a:ln w="9525">
            <a:noFill/>
            <a:miter lim="800000"/>
            <a:headEnd/>
            <a:tailEnd/>
          </a:ln>
        </p:spPr>
        <p:txBody>
          <a:bodyPr wrap="none">
            <a:spAutoFit/>
          </a:bodyPr>
          <a:lstStyle/>
          <a:p>
            <a:r>
              <a:rPr lang="en-US" sz="2800">
                <a:solidFill>
                  <a:srgbClr val="7030A0"/>
                </a:solidFill>
                <a:latin typeface="Calibri" pitchFamily="34" charset="0"/>
              </a:rPr>
              <a:t>Limited Data set</a:t>
            </a:r>
          </a:p>
        </p:txBody>
      </p:sp>
      <p:sp>
        <p:nvSpPr>
          <p:cNvPr id="66566"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66567"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66568"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70321B1-1FD5-4937-B7A8-34109FB3AE08}" type="slidenum">
              <a:rPr lang="en-US"/>
              <a:pPr fontAlgn="base">
                <a:spcBef>
                  <a:spcPct val="0"/>
                </a:spcBef>
                <a:spcAft>
                  <a:spcPct val="0"/>
                </a:spcAft>
              </a:pPr>
              <a:t>42</a:t>
            </a:fld>
            <a:endParaRPr lang="en-US"/>
          </a:p>
        </p:txBody>
      </p:sp>
      <p:sp>
        <p:nvSpPr>
          <p:cNvPr id="66569" name="TextBox 4"/>
          <p:cNvSpPr txBox="1">
            <a:spLocks noChangeArrowheads="1"/>
          </p:cNvSpPr>
          <p:nvPr/>
        </p:nvSpPr>
        <p:spPr bwMode="auto">
          <a:xfrm>
            <a:off x="2262188" y="5630863"/>
            <a:ext cx="1319212" cy="400050"/>
          </a:xfrm>
          <a:prstGeom prst="rect">
            <a:avLst/>
          </a:prstGeom>
          <a:noFill/>
          <a:ln w="9525">
            <a:noFill/>
            <a:miter lim="800000"/>
            <a:headEnd/>
            <a:tailEnd/>
          </a:ln>
        </p:spPr>
        <p:txBody>
          <a:bodyPr wrap="none">
            <a:spAutoFit/>
          </a:bodyPr>
          <a:lstStyle/>
          <a:p>
            <a:r>
              <a:rPr lang="en-US" sz="2000" b="1">
                <a:latin typeface="Calibri" pitchFamily="34" charset="0"/>
              </a:rPr>
              <a:t>Group Size</a:t>
            </a:r>
          </a:p>
        </p:txBody>
      </p:sp>
      <p:sp>
        <p:nvSpPr>
          <p:cNvPr id="66570" name="TextBox 5"/>
          <p:cNvSpPr txBox="1">
            <a:spLocks noChangeArrowheads="1"/>
          </p:cNvSpPr>
          <p:nvPr/>
        </p:nvSpPr>
        <p:spPr bwMode="auto">
          <a:xfrm rot="-5400000">
            <a:off x="-955675" y="3649662"/>
            <a:ext cx="2276475" cy="400051"/>
          </a:xfrm>
          <a:prstGeom prst="rect">
            <a:avLst/>
          </a:prstGeom>
          <a:noFill/>
          <a:ln w="9525">
            <a:noFill/>
            <a:miter lim="800000"/>
            <a:headEnd/>
            <a:tailEnd/>
          </a:ln>
        </p:spPr>
        <p:txBody>
          <a:bodyPr wrap="none">
            <a:spAutoFit/>
          </a:bodyPr>
          <a:lstStyle/>
          <a:p>
            <a:r>
              <a:rPr lang="en-US" sz="2000" b="1">
                <a:latin typeface="Calibri" pitchFamily="34" charset="0"/>
              </a:rPr>
              <a:t>Percent Identifiable</a:t>
            </a:r>
          </a:p>
        </p:txBody>
      </p:sp>
      <p:sp>
        <p:nvSpPr>
          <p:cNvPr id="29" name="TextBox 28"/>
          <p:cNvSpPr txBox="1"/>
          <p:nvPr/>
        </p:nvSpPr>
        <p:spPr>
          <a:xfrm>
            <a:off x="366713" y="5018088"/>
            <a:ext cx="679450" cy="368300"/>
          </a:xfrm>
          <a:prstGeom prst="rect">
            <a:avLst/>
          </a:prstGeom>
          <a:solidFill>
            <a:schemeClr val="bg1"/>
          </a:solidFill>
        </p:spPr>
        <p:txBody>
          <a:bodyPr wrap="none">
            <a:spAutoFit/>
          </a:bodyPr>
          <a:lstStyle/>
          <a:p>
            <a:pPr fontAlgn="auto">
              <a:spcBef>
                <a:spcPts val="0"/>
              </a:spcBef>
              <a:spcAft>
                <a:spcPts val="0"/>
              </a:spcAft>
              <a:defRPr/>
            </a:pPr>
            <a:r>
              <a:rPr lang="en-US" dirty="0">
                <a:solidFill>
                  <a:schemeClr val="accent6">
                    <a:lumMod val="75000"/>
                  </a:schemeClr>
                </a:solidFill>
                <a:latin typeface="+mn-lt"/>
              </a:rPr>
              <a:t>    0%</a:t>
            </a:r>
            <a:endParaRPr lang="en-US" dirty="0">
              <a:solidFill>
                <a:schemeClr val="accent6">
                  <a:lumMod val="75000"/>
                </a:schemeClr>
              </a:solidFill>
              <a:latin typeface="+mn-lt"/>
            </a:endParaRPr>
          </a:p>
        </p:txBody>
      </p:sp>
      <p:sp>
        <p:nvSpPr>
          <p:cNvPr id="30" name="TextBox 29"/>
          <p:cNvSpPr txBox="1"/>
          <p:nvPr/>
        </p:nvSpPr>
        <p:spPr>
          <a:xfrm>
            <a:off x="295275" y="4637088"/>
            <a:ext cx="757238" cy="368300"/>
          </a:xfrm>
          <a:prstGeom prst="rect">
            <a:avLst/>
          </a:prstGeom>
          <a:solidFill>
            <a:schemeClr val="bg1"/>
          </a:solidFill>
        </p:spPr>
        <p:txBody>
          <a:bodyPr wrap="none">
            <a:spAutoFit/>
          </a:bodyPr>
          <a:lstStyle/>
          <a:p>
            <a:pPr fontAlgn="auto">
              <a:spcBef>
                <a:spcPts val="0"/>
              </a:spcBef>
              <a:spcAft>
                <a:spcPts val="0"/>
              </a:spcAft>
              <a:defRPr/>
            </a:pPr>
            <a:r>
              <a:rPr lang="en-US" dirty="0">
                <a:solidFill>
                  <a:schemeClr val="accent6">
                    <a:lumMod val="75000"/>
                  </a:schemeClr>
                </a:solidFill>
                <a:latin typeface="+mn-lt"/>
              </a:rPr>
              <a:t>0.05%</a:t>
            </a:r>
            <a:endParaRPr lang="en-US" dirty="0">
              <a:solidFill>
                <a:schemeClr val="accent6">
                  <a:lumMod val="75000"/>
                </a:schemeClr>
              </a:solidFill>
              <a:latin typeface="+mn-lt"/>
            </a:endParaRPr>
          </a:p>
        </p:txBody>
      </p:sp>
      <p:sp>
        <p:nvSpPr>
          <p:cNvPr id="31" name="TextBox 30"/>
          <p:cNvSpPr txBox="1"/>
          <p:nvPr/>
        </p:nvSpPr>
        <p:spPr>
          <a:xfrm>
            <a:off x="295275" y="4267200"/>
            <a:ext cx="757238" cy="369888"/>
          </a:xfrm>
          <a:prstGeom prst="rect">
            <a:avLst/>
          </a:prstGeom>
          <a:solidFill>
            <a:schemeClr val="bg1"/>
          </a:solidFill>
        </p:spPr>
        <p:txBody>
          <a:bodyPr wrap="none">
            <a:spAutoFit/>
          </a:bodyPr>
          <a:lstStyle/>
          <a:p>
            <a:pPr fontAlgn="auto">
              <a:spcBef>
                <a:spcPts val="0"/>
              </a:spcBef>
              <a:spcAft>
                <a:spcPts val="0"/>
              </a:spcAft>
              <a:defRPr/>
            </a:pPr>
            <a:r>
              <a:rPr lang="en-US" dirty="0">
                <a:solidFill>
                  <a:schemeClr val="accent6">
                    <a:lumMod val="75000"/>
                  </a:schemeClr>
                </a:solidFill>
                <a:latin typeface="+mn-lt"/>
              </a:rPr>
              <a:t>0.10%</a:t>
            </a:r>
            <a:endParaRPr lang="en-US" dirty="0">
              <a:solidFill>
                <a:schemeClr val="accent6">
                  <a:lumMod val="75000"/>
                </a:schemeClr>
              </a:solidFill>
              <a:latin typeface="+mn-lt"/>
            </a:endParaRPr>
          </a:p>
        </p:txBody>
      </p:sp>
      <p:sp>
        <p:nvSpPr>
          <p:cNvPr id="32" name="TextBox 31"/>
          <p:cNvSpPr txBox="1"/>
          <p:nvPr/>
        </p:nvSpPr>
        <p:spPr>
          <a:xfrm>
            <a:off x="295275" y="3063875"/>
            <a:ext cx="757238" cy="368300"/>
          </a:xfrm>
          <a:prstGeom prst="rect">
            <a:avLst/>
          </a:prstGeom>
          <a:solidFill>
            <a:schemeClr val="bg1"/>
          </a:solidFill>
        </p:spPr>
        <p:txBody>
          <a:bodyPr wrap="none">
            <a:spAutoFit/>
          </a:bodyPr>
          <a:lstStyle/>
          <a:p>
            <a:pPr fontAlgn="auto">
              <a:spcBef>
                <a:spcPts val="0"/>
              </a:spcBef>
              <a:spcAft>
                <a:spcPts val="0"/>
              </a:spcAft>
              <a:defRPr/>
            </a:pPr>
            <a:r>
              <a:rPr lang="en-US" dirty="0">
                <a:solidFill>
                  <a:schemeClr val="accent6">
                    <a:lumMod val="75000"/>
                  </a:schemeClr>
                </a:solidFill>
                <a:latin typeface="+mn-lt"/>
              </a:rPr>
              <a:t>0.25%</a:t>
            </a:r>
            <a:endParaRPr lang="en-US" dirty="0">
              <a:solidFill>
                <a:schemeClr val="accent6">
                  <a:lumMod val="75000"/>
                </a:schemeClr>
              </a:solidFill>
              <a:latin typeface="+mn-lt"/>
            </a:endParaRPr>
          </a:p>
        </p:txBody>
      </p:sp>
      <p:sp>
        <p:nvSpPr>
          <p:cNvPr id="33" name="TextBox 32"/>
          <p:cNvSpPr txBox="1"/>
          <p:nvPr/>
        </p:nvSpPr>
        <p:spPr>
          <a:xfrm>
            <a:off x="295275" y="2633663"/>
            <a:ext cx="757238" cy="369887"/>
          </a:xfrm>
          <a:prstGeom prst="rect">
            <a:avLst/>
          </a:prstGeom>
          <a:solidFill>
            <a:schemeClr val="bg1"/>
          </a:solidFill>
        </p:spPr>
        <p:txBody>
          <a:bodyPr wrap="none">
            <a:spAutoFit/>
          </a:bodyPr>
          <a:lstStyle/>
          <a:p>
            <a:pPr fontAlgn="auto">
              <a:spcBef>
                <a:spcPts val="0"/>
              </a:spcBef>
              <a:spcAft>
                <a:spcPts val="0"/>
              </a:spcAft>
              <a:defRPr/>
            </a:pPr>
            <a:r>
              <a:rPr lang="en-US" dirty="0">
                <a:solidFill>
                  <a:schemeClr val="accent6">
                    <a:lumMod val="75000"/>
                  </a:schemeClr>
                </a:solidFill>
                <a:latin typeface="+mn-lt"/>
              </a:rPr>
              <a:t>0.30%</a:t>
            </a:r>
            <a:endParaRPr lang="en-US" dirty="0">
              <a:solidFill>
                <a:schemeClr val="accent6">
                  <a:lumMod val="75000"/>
                </a:schemeClr>
              </a:solidFill>
              <a:latin typeface="+mn-lt"/>
            </a:endParaRPr>
          </a:p>
        </p:txBody>
      </p:sp>
      <p:sp>
        <p:nvSpPr>
          <p:cNvPr id="34" name="TextBox 33"/>
          <p:cNvSpPr txBox="1"/>
          <p:nvPr/>
        </p:nvSpPr>
        <p:spPr>
          <a:xfrm>
            <a:off x="290513" y="2286000"/>
            <a:ext cx="758825" cy="369888"/>
          </a:xfrm>
          <a:prstGeom prst="rect">
            <a:avLst/>
          </a:prstGeom>
          <a:solidFill>
            <a:schemeClr val="bg1"/>
          </a:solidFill>
        </p:spPr>
        <p:txBody>
          <a:bodyPr wrap="none">
            <a:spAutoFit/>
          </a:bodyPr>
          <a:lstStyle/>
          <a:p>
            <a:pPr fontAlgn="auto">
              <a:spcBef>
                <a:spcPts val="0"/>
              </a:spcBef>
              <a:spcAft>
                <a:spcPts val="0"/>
              </a:spcAft>
              <a:defRPr/>
            </a:pPr>
            <a:r>
              <a:rPr lang="en-US" dirty="0">
                <a:solidFill>
                  <a:schemeClr val="accent6">
                    <a:lumMod val="75000"/>
                  </a:schemeClr>
                </a:solidFill>
                <a:latin typeface="+mn-lt"/>
              </a:rPr>
              <a:t>0.35%</a:t>
            </a:r>
            <a:endParaRPr lang="en-US" dirty="0">
              <a:solidFill>
                <a:schemeClr val="accent6">
                  <a:lumMod val="75000"/>
                </a:schemeClr>
              </a:solidFill>
              <a:latin typeface="+mn-lt"/>
            </a:endParaRPr>
          </a:p>
        </p:txBody>
      </p:sp>
      <p:sp>
        <p:nvSpPr>
          <p:cNvPr id="35" name="TextBox 34"/>
          <p:cNvSpPr txBox="1"/>
          <p:nvPr/>
        </p:nvSpPr>
        <p:spPr>
          <a:xfrm>
            <a:off x="290513" y="3465513"/>
            <a:ext cx="758825" cy="369887"/>
          </a:xfrm>
          <a:prstGeom prst="rect">
            <a:avLst/>
          </a:prstGeom>
          <a:solidFill>
            <a:schemeClr val="bg1"/>
          </a:solidFill>
        </p:spPr>
        <p:txBody>
          <a:bodyPr wrap="none">
            <a:spAutoFit/>
          </a:bodyPr>
          <a:lstStyle/>
          <a:p>
            <a:pPr fontAlgn="auto">
              <a:spcBef>
                <a:spcPts val="0"/>
              </a:spcBef>
              <a:spcAft>
                <a:spcPts val="0"/>
              </a:spcAft>
              <a:defRPr/>
            </a:pPr>
            <a:r>
              <a:rPr lang="en-US" dirty="0">
                <a:solidFill>
                  <a:schemeClr val="accent6">
                    <a:lumMod val="75000"/>
                  </a:schemeClr>
                </a:solidFill>
                <a:latin typeface="+mn-lt"/>
              </a:rPr>
              <a:t>0.20%</a:t>
            </a:r>
            <a:endParaRPr lang="en-US" dirty="0">
              <a:solidFill>
                <a:schemeClr val="accent6">
                  <a:lumMod val="75000"/>
                </a:schemeClr>
              </a:solidFill>
              <a:latin typeface="+mn-lt"/>
            </a:endParaRPr>
          </a:p>
        </p:txBody>
      </p:sp>
      <p:sp>
        <p:nvSpPr>
          <p:cNvPr id="36" name="TextBox 35"/>
          <p:cNvSpPr txBox="1"/>
          <p:nvPr/>
        </p:nvSpPr>
        <p:spPr>
          <a:xfrm>
            <a:off x="290513" y="3875088"/>
            <a:ext cx="758825" cy="368300"/>
          </a:xfrm>
          <a:prstGeom prst="rect">
            <a:avLst/>
          </a:prstGeom>
          <a:solidFill>
            <a:schemeClr val="bg1"/>
          </a:solidFill>
        </p:spPr>
        <p:txBody>
          <a:bodyPr wrap="none">
            <a:spAutoFit/>
          </a:bodyPr>
          <a:lstStyle/>
          <a:p>
            <a:pPr fontAlgn="auto">
              <a:spcBef>
                <a:spcPts val="0"/>
              </a:spcBef>
              <a:spcAft>
                <a:spcPts val="0"/>
              </a:spcAft>
              <a:defRPr/>
            </a:pPr>
            <a:r>
              <a:rPr lang="en-US" dirty="0">
                <a:solidFill>
                  <a:schemeClr val="accent6">
                    <a:lumMod val="75000"/>
                  </a:schemeClr>
                </a:solidFill>
                <a:latin typeface="+mn-lt"/>
              </a:rPr>
              <a:t>0.15%</a:t>
            </a:r>
            <a:endParaRPr lang="en-US" dirty="0">
              <a:solidFill>
                <a:schemeClr val="accent6">
                  <a:lumMod val="75000"/>
                </a:schemeClr>
              </a:solidFill>
              <a:latin typeface="+mn-lt"/>
            </a:endParaRPr>
          </a:p>
        </p:txBody>
      </p:sp>
      <p:sp>
        <p:nvSpPr>
          <p:cNvPr id="37" name="TextBox 36"/>
          <p:cNvSpPr txBox="1"/>
          <p:nvPr/>
        </p:nvSpPr>
        <p:spPr>
          <a:xfrm>
            <a:off x="1066800" y="5273675"/>
            <a:ext cx="381000" cy="368300"/>
          </a:xfrm>
          <a:prstGeom prst="rect">
            <a:avLst/>
          </a:prstGeom>
          <a:solidFill>
            <a:schemeClr val="bg1"/>
          </a:solidFill>
        </p:spPr>
        <p:txBody>
          <a:bodyPr>
            <a:spAutoFit/>
          </a:bodyPr>
          <a:lstStyle/>
          <a:p>
            <a:pPr fontAlgn="auto">
              <a:spcBef>
                <a:spcPts val="0"/>
              </a:spcBef>
              <a:spcAft>
                <a:spcPts val="0"/>
              </a:spcAft>
              <a:defRPr/>
            </a:pPr>
            <a:r>
              <a:rPr lang="en-US" dirty="0">
                <a:solidFill>
                  <a:schemeClr val="accent6">
                    <a:lumMod val="75000"/>
                  </a:schemeClr>
                </a:solidFill>
                <a:latin typeface="+mn-lt"/>
              </a:rPr>
              <a:t>1</a:t>
            </a:r>
            <a:endParaRPr lang="en-US" dirty="0">
              <a:solidFill>
                <a:schemeClr val="accent6">
                  <a:lumMod val="75000"/>
                </a:schemeClr>
              </a:solidFill>
              <a:latin typeface="+mn-lt"/>
            </a:endParaRPr>
          </a:p>
        </p:txBody>
      </p:sp>
      <p:sp>
        <p:nvSpPr>
          <p:cNvPr id="38" name="TextBox 37"/>
          <p:cNvSpPr txBox="1"/>
          <p:nvPr/>
        </p:nvSpPr>
        <p:spPr>
          <a:xfrm>
            <a:off x="1828800" y="5280025"/>
            <a:ext cx="381000" cy="368300"/>
          </a:xfrm>
          <a:prstGeom prst="rect">
            <a:avLst/>
          </a:prstGeom>
          <a:solidFill>
            <a:schemeClr val="bg1"/>
          </a:solidFill>
        </p:spPr>
        <p:txBody>
          <a:bodyPr>
            <a:spAutoFit/>
          </a:bodyPr>
          <a:lstStyle/>
          <a:p>
            <a:pPr fontAlgn="auto">
              <a:spcBef>
                <a:spcPts val="0"/>
              </a:spcBef>
              <a:spcAft>
                <a:spcPts val="0"/>
              </a:spcAft>
              <a:defRPr/>
            </a:pPr>
            <a:r>
              <a:rPr lang="en-US" dirty="0">
                <a:solidFill>
                  <a:schemeClr val="accent6">
                    <a:lumMod val="75000"/>
                  </a:schemeClr>
                </a:solidFill>
                <a:latin typeface="+mn-lt"/>
              </a:rPr>
              <a:t>3</a:t>
            </a:r>
            <a:endParaRPr lang="en-US" dirty="0">
              <a:solidFill>
                <a:schemeClr val="accent6">
                  <a:lumMod val="75000"/>
                </a:schemeClr>
              </a:solidFill>
              <a:latin typeface="+mn-lt"/>
            </a:endParaRPr>
          </a:p>
        </p:txBody>
      </p:sp>
      <p:sp>
        <p:nvSpPr>
          <p:cNvPr id="39" name="TextBox 38"/>
          <p:cNvSpPr txBox="1"/>
          <p:nvPr/>
        </p:nvSpPr>
        <p:spPr>
          <a:xfrm>
            <a:off x="2568575" y="5280025"/>
            <a:ext cx="381000" cy="368300"/>
          </a:xfrm>
          <a:prstGeom prst="rect">
            <a:avLst/>
          </a:prstGeom>
          <a:solidFill>
            <a:schemeClr val="bg1"/>
          </a:solidFill>
        </p:spPr>
        <p:txBody>
          <a:bodyPr>
            <a:spAutoFit/>
          </a:bodyPr>
          <a:lstStyle/>
          <a:p>
            <a:pPr fontAlgn="auto">
              <a:spcBef>
                <a:spcPts val="0"/>
              </a:spcBef>
              <a:spcAft>
                <a:spcPts val="0"/>
              </a:spcAft>
              <a:defRPr/>
            </a:pPr>
            <a:r>
              <a:rPr lang="en-US" dirty="0">
                <a:solidFill>
                  <a:schemeClr val="accent6">
                    <a:lumMod val="75000"/>
                  </a:schemeClr>
                </a:solidFill>
                <a:latin typeface="+mn-lt"/>
              </a:rPr>
              <a:t>5</a:t>
            </a:r>
            <a:endParaRPr lang="en-US" dirty="0">
              <a:solidFill>
                <a:schemeClr val="accent6">
                  <a:lumMod val="75000"/>
                </a:schemeClr>
              </a:solidFill>
              <a:latin typeface="+mn-lt"/>
            </a:endParaRPr>
          </a:p>
        </p:txBody>
      </p:sp>
      <p:sp>
        <p:nvSpPr>
          <p:cNvPr id="40" name="TextBox 39"/>
          <p:cNvSpPr txBox="1"/>
          <p:nvPr/>
        </p:nvSpPr>
        <p:spPr>
          <a:xfrm>
            <a:off x="4267200" y="5273675"/>
            <a:ext cx="533400" cy="368300"/>
          </a:xfrm>
          <a:prstGeom prst="rect">
            <a:avLst/>
          </a:prstGeom>
          <a:solidFill>
            <a:schemeClr val="bg1"/>
          </a:solidFill>
        </p:spPr>
        <p:txBody>
          <a:bodyPr>
            <a:spAutoFit/>
          </a:bodyPr>
          <a:lstStyle/>
          <a:p>
            <a:pPr fontAlgn="auto">
              <a:spcBef>
                <a:spcPts val="0"/>
              </a:spcBef>
              <a:spcAft>
                <a:spcPts val="0"/>
              </a:spcAft>
              <a:defRPr/>
            </a:pPr>
            <a:r>
              <a:rPr lang="en-US" dirty="0">
                <a:solidFill>
                  <a:schemeClr val="accent6">
                    <a:lumMod val="75000"/>
                  </a:schemeClr>
                </a:solidFill>
                <a:latin typeface="+mn-lt"/>
              </a:rPr>
              <a:t>10</a:t>
            </a:r>
            <a:endParaRPr lang="en-US" dirty="0">
              <a:solidFill>
                <a:schemeClr val="accent6">
                  <a:lumMod val="75000"/>
                </a:schemeClr>
              </a:solidFill>
              <a:latin typeface="+mn-lt"/>
            </a:endParaRPr>
          </a:p>
        </p:txBody>
      </p:sp>
      <p:sp>
        <p:nvSpPr>
          <p:cNvPr id="66583" name="TextBox 4"/>
          <p:cNvSpPr txBox="1">
            <a:spLocks noChangeArrowheads="1"/>
          </p:cNvSpPr>
          <p:nvPr/>
        </p:nvSpPr>
        <p:spPr bwMode="auto">
          <a:xfrm>
            <a:off x="6705600" y="5638800"/>
            <a:ext cx="1319213" cy="400050"/>
          </a:xfrm>
          <a:prstGeom prst="rect">
            <a:avLst/>
          </a:prstGeom>
          <a:noFill/>
          <a:ln w="9525">
            <a:noFill/>
            <a:miter lim="800000"/>
            <a:headEnd/>
            <a:tailEnd/>
          </a:ln>
        </p:spPr>
        <p:txBody>
          <a:bodyPr wrap="none">
            <a:spAutoFit/>
          </a:bodyPr>
          <a:lstStyle/>
          <a:p>
            <a:r>
              <a:rPr lang="en-US" sz="2000" b="1">
                <a:latin typeface="Calibri" pitchFamily="34" charset="0"/>
              </a:rPr>
              <a:t>Group Size</a:t>
            </a:r>
          </a:p>
        </p:txBody>
      </p:sp>
      <p:sp>
        <p:nvSpPr>
          <p:cNvPr id="66584" name="TextBox 42"/>
          <p:cNvSpPr txBox="1">
            <a:spLocks noChangeArrowheads="1"/>
          </p:cNvSpPr>
          <p:nvPr/>
        </p:nvSpPr>
        <p:spPr bwMode="auto">
          <a:xfrm>
            <a:off x="4789488" y="5170488"/>
            <a:ext cx="677862" cy="368300"/>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    0%</a:t>
            </a:r>
          </a:p>
        </p:txBody>
      </p:sp>
      <p:sp>
        <p:nvSpPr>
          <p:cNvPr id="66585" name="TextBox 45"/>
          <p:cNvSpPr txBox="1">
            <a:spLocks noChangeArrowheads="1"/>
          </p:cNvSpPr>
          <p:nvPr/>
        </p:nvSpPr>
        <p:spPr bwMode="auto">
          <a:xfrm>
            <a:off x="4865688" y="3363913"/>
            <a:ext cx="584200" cy="369887"/>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60%</a:t>
            </a:r>
          </a:p>
        </p:txBody>
      </p:sp>
      <p:sp>
        <p:nvSpPr>
          <p:cNvPr id="66586" name="TextBox 46"/>
          <p:cNvSpPr txBox="1">
            <a:spLocks noChangeArrowheads="1"/>
          </p:cNvSpPr>
          <p:nvPr/>
        </p:nvSpPr>
        <p:spPr bwMode="auto">
          <a:xfrm>
            <a:off x="4867275" y="2830513"/>
            <a:ext cx="584200" cy="369887"/>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80%</a:t>
            </a:r>
          </a:p>
        </p:txBody>
      </p:sp>
      <p:sp>
        <p:nvSpPr>
          <p:cNvPr id="66587" name="TextBox 47"/>
          <p:cNvSpPr txBox="1">
            <a:spLocks noChangeArrowheads="1"/>
          </p:cNvSpPr>
          <p:nvPr/>
        </p:nvSpPr>
        <p:spPr bwMode="auto">
          <a:xfrm>
            <a:off x="4751388" y="2293938"/>
            <a:ext cx="700087" cy="368300"/>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100%</a:t>
            </a:r>
          </a:p>
        </p:txBody>
      </p:sp>
      <p:sp>
        <p:nvSpPr>
          <p:cNvPr id="66588" name="TextBox 48"/>
          <p:cNvSpPr txBox="1">
            <a:spLocks noChangeArrowheads="1"/>
          </p:cNvSpPr>
          <p:nvPr/>
        </p:nvSpPr>
        <p:spPr bwMode="auto">
          <a:xfrm>
            <a:off x="4865688" y="3897313"/>
            <a:ext cx="584200" cy="369887"/>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40%</a:t>
            </a:r>
          </a:p>
        </p:txBody>
      </p:sp>
      <p:sp>
        <p:nvSpPr>
          <p:cNvPr id="66589" name="TextBox 49"/>
          <p:cNvSpPr txBox="1">
            <a:spLocks noChangeArrowheads="1"/>
          </p:cNvSpPr>
          <p:nvPr/>
        </p:nvSpPr>
        <p:spPr bwMode="auto">
          <a:xfrm>
            <a:off x="4865688" y="4506913"/>
            <a:ext cx="584200" cy="369887"/>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20%</a:t>
            </a:r>
          </a:p>
        </p:txBody>
      </p:sp>
      <p:sp>
        <p:nvSpPr>
          <p:cNvPr id="66590" name="TextBox 50"/>
          <p:cNvSpPr txBox="1">
            <a:spLocks noChangeArrowheads="1"/>
          </p:cNvSpPr>
          <p:nvPr/>
        </p:nvSpPr>
        <p:spPr bwMode="auto">
          <a:xfrm>
            <a:off x="5410200" y="5273675"/>
            <a:ext cx="381000" cy="368300"/>
          </a:xfrm>
          <a:prstGeom prst="rect">
            <a:avLst/>
          </a:prstGeom>
          <a:solidFill>
            <a:schemeClr val="bg1"/>
          </a:solidFill>
          <a:ln w="9525">
            <a:noFill/>
            <a:miter lim="800000"/>
            <a:headEnd/>
            <a:tailEnd/>
          </a:ln>
        </p:spPr>
        <p:txBody>
          <a:bodyPr>
            <a:spAutoFit/>
          </a:bodyPr>
          <a:lstStyle/>
          <a:p>
            <a:r>
              <a:rPr lang="en-US">
                <a:solidFill>
                  <a:srgbClr val="7030A0"/>
                </a:solidFill>
                <a:latin typeface="Calibri" pitchFamily="34" charset="0"/>
              </a:rPr>
              <a:t>1</a:t>
            </a:r>
          </a:p>
        </p:txBody>
      </p:sp>
      <p:sp>
        <p:nvSpPr>
          <p:cNvPr id="66591" name="TextBox 51"/>
          <p:cNvSpPr txBox="1">
            <a:spLocks noChangeArrowheads="1"/>
          </p:cNvSpPr>
          <p:nvPr/>
        </p:nvSpPr>
        <p:spPr bwMode="auto">
          <a:xfrm>
            <a:off x="6172200" y="5280025"/>
            <a:ext cx="381000" cy="368300"/>
          </a:xfrm>
          <a:prstGeom prst="rect">
            <a:avLst/>
          </a:prstGeom>
          <a:solidFill>
            <a:schemeClr val="bg1"/>
          </a:solidFill>
          <a:ln w="9525">
            <a:noFill/>
            <a:miter lim="800000"/>
            <a:headEnd/>
            <a:tailEnd/>
          </a:ln>
        </p:spPr>
        <p:txBody>
          <a:bodyPr>
            <a:spAutoFit/>
          </a:bodyPr>
          <a:lstStyle/>
          <a:p>
            <a:r>
              <a:rPr lang="en-US">
                <a:solidFill>
                  <a:srgbClr val="7030A0"/>
                </a:solidFill>
                <a:latin typeface="Calibri" pitchFamily="34" charset="0"/>
              </a:rPr>
              <a:t>3</a:t>
            </a:r>
          </a:p>
        </p:txBody>
      </p:sp>
      <p:sp>
        <p:nvSpPr>
          <p:cNvPr id="66592" name="TextBox 52"/>
          <p:cNvSpPr txBox="1">
            <a:spLocks noChangeArrowheads="1"/>
          </p:cNvSpPr>
          <p:nvPr/>
        </p:nvSpPr>
        <p:spPr bwMode="auto">
          <a:xfrm>
            <a:off x="6992938" y="5268913"/>
            <a:ext cx="381000" cy="369887"/>
          </a:xfrm>
          <a:prstGeom prst="rect">
            <a:avLst/>
          </a:prstGeom>
          <a:solidFill>
            <a:schemeClr val="bg1"/>
          </a:solidFill>
          <a:ln w="9525">
            <a:noFill/>
            <a:miter lim="800000"/>
            <a:headEnd/>
            <a:tailEnd/>
          </a:ln>
        </p:spPr>
        <p:txBody>
          <a:bodyPr>
            <a:spAutoFit/>
          </a:bodyPr>
          <a:lstStyle/>
          <a:p>
            <a:r>
              <a:rPr lang="en-US">
                <a:solidFill>
                  <a:srgbClr val="7030A0"/>
                </a:solidFill>
                <a:latin typeface="Calibri" pitchFamily="34" charset="0"/>
              </a:rPr>
              <a:t>5</a:t>
            </a:r>
          </a:p>
        </p:txBody>
      </p:sp>
      <p:sp>
        <p:nvSpPr>
          <p:cNvPr id="66593" name="TextBox 53"/>
          <p:cNvSpPr txBox="1">
            <a:spLocks noChangeArrowheads="1"/>
          </p:cNvSpPr>
          <p:nvPr/>
        </p:nvSpPr>
        <p:spPr bwMode="auto">
          <a:xfrm>
            <a:off x="8610600" y="5273675"/>
            <a:ext cx="533400" cy="368300"/>
          </a:xfrm>
          <a:prstGeom prst="rect">
            <a:avLst/>
          </a:prstGeom>
          <a:solidFill>
            <a:schemeClr val="bg1"/>
          </a:solidFill>
          <a:ln w="9525">
            <a:noFill/>
            <a:miter lim="800000"/>
            <a:headEnd/>
            <a:tailEnd/>
          </a:ln>
        </p:spPr>
        <p:txBody>
          <a:bodyPr>
            <a:spAutoFit/>
          </a:bodyPr>
          <a:lstStyle/>
          <a:p>
            <a:r>
              <a:rPr lang="en-US">
                <a:solidFill>
                  <a:srgbClr val="7030A0"/>
                </a:solidFill>
                <a:latin typeface="Calibri" pitchFamily="34" charset="0"/>
              </a:rPr>
              <a:t>10</a:t>
            </a:r>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304800"/>
            <a:ext cx="8229600" cy="884238"/>
          </a:xfrm>
        </p:spPr>
        <p:txBody>
          <a:bodyPr rtlCol="0">
            <a:normAutofit fontScale="90000"/>
          </a:bodyPr>
          <a:lstStyle/>
          <a:p>
            <a:pPr fontAlgn="auto">
              <a:spcAft>
                <a:spcPts val="0"/>
              </a:spcAft>
              <a:defRPr/>
            </a:pPr>
            <a:r>
              <a:rPr lang="en-US" dirty="0" smtClean="0"/>
              <a:t>Policy Analysis via a </a:t>
            </a:r>
            <a:r>
              <a:rPr lang="en-US" i="1" dirty="0" smtClean="0"/>
              <a:t>Trust Differential</a:t>
            </a:r>
          </a:p>
        </p:txBody>
      </p:sp>
      <p:sp>
        <p:nvSpPr>
          <p:cNvPr id="28675" name="Content Placeholder 2"/>
          <p:cNvSpPr>
            <a:spLocks noGrp="1"/>
          </p:cNvSpPr>
          <p:nvPr>
            <p:ph idx="1"/>
          </p:nvPr>
        </p:nvSpPr>
        <p:spPr>
          <a:xfrm>
            <a:off x="381000" y="2667000"/>
            <a:ext cx="8229600" cy="3962400"/>
          </a:xfrm>
        </p:spPr>
        <p:txBody>
          <a:bodyPr rtlCol="0">
            <a:normAutofit lnSpcReduction="10000"/>
          </a:bodyPr>
          <a:lstStyle/>
          <a:p>
            <a:pPr fontAlgn="auto">
              <a:spcAft>
                <a:spcPts val="0"/>
              </a:spcAft>
              <a:buFont typeface="Arial" pitchFamily="34" charset="0"/>
              <a:buChar char="•"/>
              <a:defRPr/>
            </a:pPr>
            <a:r>
              <a:rPr lang="en-US" sz="2800" dirty="0" smtClean="0"/>
              <a:t>Uniques</a:t>
            </a:r>
          </a:p>
          <a:p>
            <a:pPr lvl="1" fontAlgn="auto">
              <a:spcAft>
                <a:spcPts val="0"/>
              </a:spcAft>
              <a:buFont typeface="Arial" pitchFamily="34" charset="0"/>
              <a:buChar char="–"/>
              <a:defRPr/>
            </a:pPr>
            <a:r>
              <a:rPr lang="en-US" sz="2400" i="1" dirty="0" smtClean="0"/>
              <a:t>Delaware’s risk increases by a factor 	</a:t>
            </a:r>
            <a:r>
              <a:rPr lang="en-US" sz="2400" i="1" dirty="0" smtClean="0">
                <a:solidFill>
                  <a:srgbClr val="FF0000"/>
                </a:solidFill>
              </a:rPr>
              <a:t>~1,000</a:t>
            </a:r>
          </a:p>
          <a:p>
            <a:pPr lvl="1" fontAlgn="auto">
              <a:spcAft>
                <a:spcPts val="0"/>
              </a:spcAft>
              <a:buFont typeface="Arial" pitchFamily="34" charset="0"/>
              <a:buChar char="–"/>
              <a:defRPr/>
            </a:pPr>
            <a:r>
              <a:rPr lang="en-US" sz="2400" i="1" dirty="0" smtClean="0"/>
              <a:t>Tennessee’s 	“	“	“	“	</a:t>
            </a:r>
            <a:r>
              <a:rPr lang="en-US" sz="2400" i="1" dirty="0" smtClean="0">
                <a:solidFill>
                  <a:srgbClr val="FF0000"/>
                </a:solidFill>
              </a:rPr>
              <a:t>~2,300</a:t>
            </a:r>
          </a:p>
          <a:p>
            <a:pPr lvl="1" fontAlgn="auto">
              <a:spcAft>
                <a:spcPts val="0"/>
              </a:spcAft>
              <a:buFont typeface="Arial" pitchFamily="34" charset="0"/>
              <a:buChar char="–"/>
              <a:defRPr/>
            </a:pPr>
            <a:r>
              <a:rPr lang="en-US" sz="2400" i="1" dirty="0" smtClean="0"/>
              <a:t>Illinois’s “	“	“	“	“	 </a:t>
            </a:r>
            <a:r>
              <a:rPr lang="en-US" sz="2400" i="1" dirty="0" smtClean="0">
                <a:solidFill>
                  <a:srgbClr val="FF0000"/>
                </a:solidFill>
              </a:rPr>
              <a:t>~65,000</a:t>
            </a:r>
          </a:p>
          <a:p>
            <a:pPr fontAlgn="auto">
              <a:spcAft>
                <a:spcPts val="0"/>
              </a:spcAft>
              <a:buFont typeface="Arial" pitchFamily="34" charset="0"/>
              <a:buChar char="•"/>
              <a:defRPr/>
            </a:pPr>
            <a:endParaRPr lang="en-US" sz="2800" dirty="0" smtClean="0"/>
          </a:p>
          <a:p>
            <a:pPr fontAlgn="auto">
              <a:spcAft>
                <a:spcPts val="0"/>
              </a:spcAft>
              <a:buFont typeface="Arial" pitchFamily="34" charset="0"/>
              <a:buChar char="•"/>
              <a:defRPr/>
            </a:pPr>
            <a:r>
              <a:rPr lang="en-US" sz="2800" dirty="0" smtClean="0">
                <a:sym typeface="Symbol" pitchFamily="18" charset="2"/>
              </a:rPr>
              <a:t></a:t>
            </a:r>
            <a:r>
              <a:rPr lang="en-US" sz="2800" dirty="0" smtClean="0"/>
              <a:t>20,000</a:t>
            </a:r>
          </a:p>
          <a:p>
            <a:pPr lvl="1" fontAlgn="auto">
              <a:spcAft>
                <a:spcPts val="0"/>
              </a:spcAft>
              <a:buFont typeface="Arial" pitchFamily="34" charset="0"/>
              <a:buChar char="–"/>
              <a:defRPr/>
            </a:pPr>
            <a:r>
              <a:rPr lang="en-US" sz="2400" i="1" dirty="0" smtClean="0"/>
              <a:t>Delaware’s risk </a:t>
            </a:r>
            <a:r>
              <a:rPr lang="en-US" sz="2400" i="1" dirty="0" smtClean="0">
                <a:solidFill>
                  <a:srgbClr val="FF0000"/>
                </a:solidFill>
              </a:rPr>
              <a:t>does not </a:t>
            </a:r>
            <a:r>
              <a:rPr lang="en-US" sz="2400" i="1" dirty="0" smtClean="0"/>
              <a:t>increase</a:t>
            </a:r>
          </a:p>
          <a:p>
            <a:pPr lvl="1" fontAlgn="auto">
              <a:spcAft>
                <a:spcPts val="0"/>
              </a:spcAft>
              <a:buFont typeface="Arial" pitchFamily="34" charset="0"/>
              <a:buChar char="–"/>
              <a:defRPr/>
            </a:pPr>
            <a:r>
              <a:rPr lang="en-US" sz="2400" i="1" dirty="0" smtClean="0"/>
              <a:t>Tennessee’s risk increases by a factor of </a:t>
            </a:r>
            <a:r>
              <a:rPr lang="en-US" sz="2400" i="1" dirty="0" smtClean="0">
                <a:solidFill>
                  <a:srgbClr val="FF0000"/>
                </a:solidFill>
              </a:rPr>
              <a:t>~8</a:t>
            </a:r>
          </a:p>
          <a:p>
            <a:pPr lvl="1" fontAlgn="auto">
              <a:spcAft>
                <a:spcPts val="0"/>
              </a:spcAft>
              <a:buFont typeface="Arial" pitchFamily="34" charset="0"/>
              <a:buChar char="–"/>
              <a:defRPr/>
            </a:pPr>
            <a:r>
              <a:rPr lang="en-US" sz="2400" i="1" dirty="0" smtClean="0"/>
              <a:t>Illinois’s risk increases by a factor of </a:t>
            </a:r>
            <a:r>
              <a:rPr lang="en-US" sz="2400" i="1" dirty="0" smtClean="0">
                <a:solidFill>
                  <a:srgbClr val="FF0000"/>
                </a:solidFill>
              </a:rPr>
              <a:t>~37</a:t>
            </a:r>
          </a:p>
          <a:p>
            <a:pPr lvl="1" fontAlgn="auto">
              <a:spcAft>
                <a:spcPts val="0"/>
              </a:spcAft>
              <a:buFont typeface="Arial" pitchFamily="34" charset="0"/>
              <a:buChar char="–"/>
              <a:defRPr/>
            </a:pPr>
            <a:endParaRPr lang="en-US" sz="2400" dirty="0" smtClean="0"/>
          </a:p>
        </p:txBody>
      </p:sp>
      <p:sp>
        <p:nvSpPr>
          <p:cNvPr id="67588" name="Rectangle 4"/>
          <p:cNvSpPr>
            <a:spLocks noChangeArrowheads="1"/>
          </p:cNvSpPr>
          <p:nvPr/>
        </p:nvSpPr>
        <p:spPr bwMode="auto">
          <a:xfrm>
            <a:off x="1600200" y="1436688"/>
            <a:ext cx="5791200" cy="1077912"/>
          </a:xfrm>
          <a:prstGeom prst="rect">
            <a:avLst/>
          </a:prstGeom>
          <a:noFill/>
          <a:ln w="9525">
            <a:noFill/>
            <a:miter lim="800000"/>
            <a:headEnd/>
            <a:tailEnd/>
          </a:ln>
        </p:spPr>
        <p:txBody>
          <a:bodyPr>
            <a:spAutoFit/>
          </a:bodyPr>
          <a:lstStyle/>
          <a:p>
            <a:pPr algn="ctr" fontAlgn="auto">
              <a:spcBef>
                <a:spcPts val="0"/>
              </a:spcBef>
              <a:spcAft>
                <a:spcPts val="0"/>
              </a:spcAft>
              <a:defRPr/>
            </a:pPr>
            <a:r>
              <a:rPr lang="en-US" sz="3200" dirty="0">
                <a:solidFill>
                  <a:schemeClr val="accent6">
                    <a:lumMod val="75000"/>
                  </a:schemeClr>
                </a:solidFill>
                <a:latin typeface="Calibri" pitchFamily="34" charset="0"/>
              </a:rPr>
              <a:t>Risk(Limited </a:t>
            </a:r>
            <a:r>
              <a:rPr lang="en-US" sz="3200" dirty="0">
                <a:solidFill>
                  <a:schemeClr val="accent6">
                    <a:lumMod val="75000"/>
                  </a:schemeClr>
                </a:solidFill>
                <a:latin typeface="Calibri" pitchFamily="34" charset="0"/>
              </a:rPr>
              <a:t>Dataset)</a:t>
            </a:r>
          </a:p>
          <a:p>
            <a:pPr algn="ctr" fontAlgn="auto">
              <a:spcBef>
                <a:spcPts val="0"/>
              </a:spcBef>
              <a:spcAft>
                <a:spcPts val="0"/>
              </a:spcAft>
              <a:defRPr/>
            </a:pPr>
            <a:r>
              <a:rPr lang="en-US" sz="3200" dirty="0">
                <a:solidFill>
                  <a:srgbClr val="7030A0"/>
                </a:solidFill>
                <a:latin typeface="Calibri" pitchFamily="34" charset="0"/>
              </a:rPr>
              <a:t>Risk </a:t>
            </a:r>
            <a:r>
              <a:rPr lang="en-US" sz="3200" dirty="0">
                <a:solidFill>
                  <a:srgbClr val="7030A0"/>
                </a:solidFill>
                <a:latin typeface="Calibri" pitchFamily="34" charset="0"/>
              </a:rPr>
              <a:t>(Safe Harbor)</a:t>
            </a:r>
          </a:p>
        </p:txBody>
      </p:sp>
      <p:sp>
        <p:nvSpPr>
          <p:cNvPr id="2"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67589"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67590"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033BF2EF-7240-4CA4-8367-952A721C2803}" type="slidenum">
              <a:rPr lang="en-US"/>
              <a:pPr fontAlgn="base">
                <a:spcBef>
                  <a:spcPct val="0"/>
                </a:spcBef>
                <a:spcAft>
                  <a:spcPct val="0"/>
                </a:spcAft>
              </a:pPr>
              <a:t>43</a:t>
            </a:fld>
            <a:endParaRPr lang="en-US"/>
          </a:p>
        </p:txBody>
      </p:sp>
      <p:cxnSp>
        <p:nvCxnSpPr>
          <p:cNvPr id="9" name="Straight Connector 8"/>
          <p:cNvCxnSpPr/>
          <p:nvPr/>
        </p:nvCxnSpPr>
        <p:spPr>
          <a:xfrm>
            <a:off x="2503488" y="1970088"/>
            <a:ext cx="39624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5" end="5"/>
                                            </p:txEl>
                                          </p:spTgt>
                                        </p:tgtEl>
                                        <p:attrNameLst>
                                          <p:attrName>style.visibility</p:attrName>
                                        </p:attrNameLst>
                                      </p:cBhvr>
                                      <p:to>
                                        <p:strVal val="visible"/>
                                      </p:to>
                                    </p:set>
                                    <p:animEffect transition="in" filter="fade">
                                      <p:cBhvr>
                                        <p:cTn id="7" dur="2000"/>
                                        <p:tgtEl>
                                          <p:spTgt spid="2867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5">
                                            <p:txEl>
                                              <p:pRg st="6" end="6"/>
                                            </p:txEl>
                                          </p:spTgt>
                                        </p:tgtEl>
                                        <p:attrNameLst>
                                          <p:attrName>style.visibility</p:attrName>
                                        </p:attrNameLst>
                                      </p:cBhvr>
                                      <p:to>
                                        <p:strVal val="visible"/>
                                      </p:to>
                                    </p:set>
                                    <p:animEffect transition="in" filter="fade">
                                      <p:cBhvr>
                                        <p:cTn id="10" dur="2000"/>
                                        <p:tgtEl>
                                          <p:spTgt spid="2867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8675">
                                            <p:txEl>
                                              <p:pRg st="7" end="7"/>
                                            </p:txEl>
                                          </p:spTgt>
                                        </p:tgtEl>
                                        <p:attrNameLst>
                                          <p:attrName>style.visibility</p:attrName>
                                        </p:attrNameLst>
                                      </p:cBhvr>
                                      <p:to>
                                        <p:strVal val="visible"/>
                                      </p:to>
                                    </p:set>
                                    <p:animEffect transition="in" filter="fade">
                                      <p:cBhvr>
                                        <p:cTn id="13" dur="2000"/>
                                        <p:tgtEl>
                                          <p:spTgt spid="2867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8675">
                                            <p:txEl>
                                              <p:pRg st="8" end="8"/>
                                            </p:txEl>
                                          </p:spTgt>
                                        </p:tgtEl>
                                        <p:attrNameLst>
                                          <p:attrName>style.visibility</p:attrName>
                                        </p:attrNameLst>
                                      </p:cBhvr>
                                      <p:to>
                                        <p:strVal val="visible"/>
                                      </p:to>
                                    </p:set>
                                    <p:animEffect transition="in" filter="fade">
                                      <p:cBhvr>
                                        <p:cTn id="16" dur="20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228600" y="228600"/>
            <a:ext cx="8686800" cy="1371600"/>
          </a:xfrm>
        </p:spPr>
        <p:txBody>
          <a:bodyPr/>
          <a:lstStyle/>
          <a:p>
            <a:r>
              <a:rPr lang="en-US" sz="4000" smtClean="0"/>
              <a:t>…But That was a Worst Case Scenario</a:t>
            </a:r>
          </a:p>
        </p:txBody>
      </p:sp>
      <p:sp>
        <p:nvSpPr>
          <p:cNvPr id="29699" name="Content Placeholder 2"/>
          <p:cNvSpPr>
            <a:spLocks noGrp="1"/>
          </p:cNvSpPr>
          <p:nvPr>
            <p:ph idx="1"/>
          </p:nvPr>
        </p:nvSpPr>
        <p:spPr>
          <a:xfrm>
            <a:off x="762000" y="1828800"/>
            <a:ext cx="7924800" cy="3886200"/>
          </a:xfrm>
        </p:spPr>
        <p:txBody>
          <a:bodyPr rtlCol="0">
            <a:normAutofit fontScale="92500" lnSpcReduction="20000"/>
          </a:bodyPr>
          <a:lstStyle/>
          <a:p>
            <a:pPr fontAlgn="auto">
              <a:lnSpc>
                <a:spcPct val="120000"/>
              </a:lnSpc>
              <a:spcAft>
                <a:spcPts val="0"/>
              </a:spcAft>
              <a:buFont typeface="Arial" pitchFamily="34" charset="0"/>
              <a:buChar char="•"/>
              <a:defRPr/>
            </a:pPr>
            <a:r>
              <a:rPr lang="en-US" dirty="0" smtClean="0"/>
              <a:t>How would you </a:t>
            </a:r>
            <a:r>
              <a:rPr lang="en-US" b="1" i="1" u="sng" dirty="0" smtClean="0">
                <a:solidFill>
                  <a:srgbClr val="FF0000"/>
                </a:solidFill>
              </a:rPr>
              <a:t>use</a:t>
            </a:r>
            <a:r>
              <a:rPr lang="en-US" b="1" i="1" dirty="0" smtClean="0">
                <a:solidFill>
                  <a:srgbClr val="FF0000"/>
                </a:solidFill>
              </a:rPr>
              <a:t> </a:t>
            </a:r>
            <a:r>
              <a:rPr lang="en-US" dirty="0" smtClean="0"/>
              <a:t>demographics?</a:t>
            </a:r>
          </a:p>
          <a:p>
            <a:pPr fontAlgn="auto">
              <a:lnSpc>
                <a:spcPct val="120000"/>
              </a:lnSpc>
              <a:spcAft>
                <a:spcPts val="0"/>
              </a:spcAft>
              <a:buFont typeface="Arial" pitchFamily="34" charset="0"/>
              <a:buChar char="•"/>
              <a:defRPr/>
            </a:pPr>
            <a:endParaRPr lang="en-US" sz="1600" dirty="0" smtClean="0"/>
          </a:p>
          <a:p>
            <a:pPr fontAlgn="auto">
              <a:lnSpc>
                <a:spcPct val="120000"/>
              </a:lnSpc>
              <a:spcAft>
                <a:spcPts val="0"/>
              </a:spcAft>
              <a:buFont typeface="Arial" pitchFamily="34" charset="0"/>
              <a:buChar char="•"/>
              <a:defRPr/>
            </a:pPr>
            <a:r>
              <a:rPr lang="en-US" dirty="0" smtClean="0"/>
              <a:t>Could link to registries</a:t>
            </a:r>
          </a:p>
          <a:p>
            <a:pPr lvl="1" fontAlgn="auto">
              <a:lnSpc>
                <a:spcPct val="120000"/>
              </a:lnSpc>
              <a:spcAft>
                <a:spcPts val="0"/>
              </a:spcAft>
              <a:buFont typeface="Arial" pitchFamily="34" charset="0"/>
              <a:buChar char="–"/>
              <a:defRPr/>
            </a:pPr>
            <a:r>
              <a:rPr lang="en-US" dirty="0" smtClean="0"/>
              <a:t>Birth</a:t>
            </a:r>
          </a:p>
          <a:p>
            <a:pPr lvl="1" fontAlgn="auto">
              <a:lnSpc>
                <a:spcPct val="120000"/>
              </a:lnSpc>
              <a:spcAft>
                <a:spcPts val="0"/>
              </a:spcAft>
              <a:buFont typeface="Arial" pitchFamily="34" charset="0"/>
              <a:buChar char="–"/>
              <a:defRPr/>
            </a:pPr>
            <a:r>
              <a:rPr lang="en-US" dirty="0" smtClean="0"/>
              <a:t>Death</a:t>
            </a:r>
            <a:endParaRPr lang="en-US" sz="1600" dirty="0" smtClean="0"/>
          </a:p>
          <a:p>
            <a:pPr fontAlgn="auto">
              <a:lnSpc>
                <a:spcPct val="120000"/>
              </a:lnSpc>
              <a:spcAft>
                <a:spcPts val="0"/>
              </a:spcAft>
              <a:buFont typeface="Arial" pitchFamily="34" charset="0"/>
              <a:buChar char="•"/>
              <a:defRPr/>
            </a:pPr>
            <a:endParaRPr lang="en-US" sz="1600" dirty="0" smtClean="0"/>
          </a:p>
          <a:p>
            <a:pPr fontAlgn="auto">
              <a:lnSpc>
                <a:spcPct val="120000"/>
              </a:lnSpc>
              <a:spcAft>
                <a:spcPts val="0"/>
              </a:spcAft>
              <a:buFont typeface="Arial" pitchFamily="34" charset="0"/>
              <a:buChar char="•"/>
              <a:defRPr/>
            </a:pPr>
            <a:r>
              <a:rPr lang="en-US" dirty="0" smtClean="0"/>
              <a:t>What’s in vogue?</a:t>
            </a:r>
          </a:p>
          <a:p>
            <a:pPr algn="ctr" fontAlgn="auto">
              <a:lnSpc>
                <a:spcPct val="120000"/>
              </a:lnSpc>
              <a:spcAft>
                <a:spcPts val="0"/>
              </a:spcAft>
              <a:buFont typeface="Arial" pitchFamily="34" charset="0"/>
              <a:buNone/>
              <a:defRPr/>
            </a:pPr>
            <a:r>
              <a:rPr lang="en-US" dirty="0" smtClean="0"/>
              <a:t>Back to voter registration databases</a:t>
            </a:r>
          </a:p>
        </p:txBody>
      </p:sp>
      <p:sp>
        <p:nvSpPr>
          <p:cNvPr id="5" name="Content Placeholder 2"/>
          <p:cNvSpPr txBox="1">
            <a:spLocks/>
          </p:cNvSpPr>
          <p:nvPr/>
        </p:nvSpPr>
        <p:spPr bwMode="auto">
          <a:xfrm>
            <a:off x="2971800" y="3124200"/>
            <a:ext cx="5943600" cy="1371600"/>
          </a:xfrm>
          <a:prstGeom prst="rect">
            <a:avLst/>
          </a:prstGeom>
          <a:noFill/>
          <a:ln w="9525">
            <a:noFill/>
            <a:miter lim="800000"/>
            <a:headEnd/>
            <a:tailEnd/>
          </a:ln>
        </p:spPr>
        <p:txBody>
          <a:bodyPr/>
          <a:lstStyle/>
          <a:p>
            <a:pPr marL="742950" lvl="1" indent="-285750">
              <a:lnSpc>
                <a:spcPct val="120000"/>
              </a:lnSpc>
              <a:spcBef>
                <a:spcPct val="20000"/>
              </a:spcBef>
              <a:buFont typeface="Arial" charset="0"/>
              <a:buChar char="–"/>
            </a:pPr>
            <a:r>
              <a:rPr lang="en-US" sz="2600">
                <a:latin typeface="Calibri" pitchFamily="34" charset="0"/>
              </a:rPr>
              <a:t>Marriage</a:t>
            </a:r>
          </a:p>
          <a:p>
            <a:pPr marL="742950" lvl="1" indent="-285750">
              <a:lnSpc>
                <a:spcPct val="120000"/>
              </a:lnSpc>
              <a:spcBef>
                <a:spcPct val="20000"/>
              </a:spcBef>
              <a:buFont typeface="Arial" charset="0"/>
              <a:buChar char="–"/>
            </a:pPr>
            <a:r>
              <a:rPr lang="en-US" sz="2600">
                <a:latin typeface="Calibri" pitchFamily="34" charset="0"/>
              </a:rPr>
              <a:t>Professional (Physicians, Lawyers)</a:t>
            </a:r>
          </a:p>
        </p:txBody>
      </p:sp>
      <p:sp>
        <p:nvSpPr>
          <p:cNvPr id="68612"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68613"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68614"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66360B9-E88B-446A-BCDF-E849C1A68486}" type="slidenum">
              <a:rPr lang="en-US"/>
              <a:pPr fontAlgn="base">
                <a:spcBef>
                  <a:spcPct val="0"/>
                </a:spcBef>
                <a:spcAft>
                  <a:spcPct val="0"/>
                </a:spcAft>
              </a:pPr>
              <a:t>44</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69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143000"/>
          </a:xfrm>
        </p:spPr>
        <p:txBody>
          <a:bodyPr/>
          <a:lstStyle/>
          <a:p>
            <a:r>
              <a:rPr lang="en-US" smtClean="0"/>
              <a:t>Going to the Source</a:t>
            </a:r>
          </a:p>
        </p:txBody>
      </p:sp>
      <p:sp>
        <p:nvSpPr>
          <p:cNvPr id="69634" name="Content Placeholder 2"/>
          <p:cNvSpPr>
            <a:spLocks noGrp="1"/>
          </p:cNvSpPr>
          <p:nvPr>
            <p:ph idx="1"/>
          </p:nvPr>
        </p:nvSpPr>
        <p:spPr>
          <a:xfrm>
            <a:off x="76200" y="1341438"/>
            <a:ext cx="3962400" cy="4525962"/>
          </a:xfrm>
        </p:spPr>
        <p:txBody>
          <a:bodyPr/>
          <a:lstStyle/>
          <a:p>
            <a:pPr>
              <a:lnSpc>
                <a:spcPct val="120000"/>
              </a:lnSpc>
            </a:pPr>
            <a:r>
              <a:rPr lang="en-US" sz="2400" smtClean="0"/>
              <a:t>We polled all U.S. states for what voter information is collected &amp; shared</a:t>
            </a:r>
          </a:p>
          <a:p>
            <a:pPr>
              <a:lnSpc>
                <a:spcPct val="120000"/>
              </a:lnSpc>
            </a:pPr>
            <a:endParaRPr lang="en-US" sz="2400" smtClean="0"/>
          </a:p>
          <a:p>
            <a:pPr>
              <a:lnSpc>
                <a:spcPct val="120000"/>
              </a:lnSpc>
            </a:pPr>
            <a:r>
              <a:rPr lang="en-US" sz="2400" smtClean="0"/>
              <a:t>What fields are shared?</a:t>
            </a:r>
          </a:p>
          <a:p>
            <a:pPr>
              <a:lnSpc>
                <a:spcPct val="120000"/>
              </a:lnSpc>
            </a:pPr>
            <a:r>
              <a:rPr lang="en-US" sz="2400" smtClean="0"/>
              <a:t>Who has access?</a:t>
            </a:r>
          </a:p>
          <a:p>
            <a:pPr>
              <a:lnSpc>
                <a:spcPct val="120000"/>
              </a:lnSpc>
            </a:pPr>
            <a:r>
              <a:rPr lang="en-US" sz="2400" smtClean="0"/>
              <a:t>Who can use it?</a:t>
            </a:r>
          </a:p>
          <a:p>
            <a:pPr>
              <a:lnSpc>
                <a:spcPct val="120000"/>
              </a:lnSpc>
            </a:pPr>
            <a:r>
              <a:rPr lang="en-US" sz="2400" smtClean="0"/>
              <a:t>What’s the cost?</a:t>
            </a:r>
          </a:p>
        </p:txBody>
      </p:sp>
      <p:pic>
        <p:nvPicPr>
          <p:cNvPr id="69635" name="Picture 3"/>
          <p:cNvPicPr>
            <a:picLocks noChangeAspect="1" noChangeArrowheads="1"/>
          </p:cNvPicPr>
          <p:nvPr/>
        </p:nvPicPr>
        <p:blipFill>
          <a:blip r:embed="rId2"/>
          <a:srcRect/>
          <a:stretch>
            <a:fillRect/>
          </a:stretch>
        </p:blipFill>
        <p:spPr bwMode="auto">
          <a:xfrm>
            <a:off x="3649663" y="1676400"/>
            <a:ext cx="5403850" cy="4114800"/>
          </a:xfrm>
          <a:prstGeom prst="rect">
            <a:avLst/>
          </a:prstGeom>
          <a:noFill/>
          <a:ln w="9525">
            <a:noFill/>
            <a:miter lim="800000"/>
            <a:headEnd/>
            <a:tailEnd/>
          </a:ln>
        </p:spPr>
      </p:pic>
      <p:sp>
        <p:nvSpPr>
          <p:cNvPr id="69636"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69637"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69638"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22AAD20-28F2-4851-954A-2B57AFE48BE6}" type="slidenum">
              <a:rPr lang="en-US"/>
              <a:pPr fontAlgn="base">
                <a:spcBef>
                  <a:spcPct val="0"/>
                </a:spcBef>
                <a:spcAft>
                  <a:spcPct val="0"/>
                </a:spcAft>
              </a:pPr>
              <a:t>45</a:t>
            </a:fld>
            <a:endParaRPr lang="en-US"/>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76200"/>
            <a:ext cx="8229600" cy="1143000"/>
          </a:xfrm>
        </p:spPr>
        <p:txBody>
          <a:bodyPr/>
          <a:lstStyle/>
          <a:p>
            <a:r>
              <a:rPr lang="en-US" smtClean="0"/>
              <a:t>U.S. State Policy</a:t>
            </a:r>
          </a:p>
        </p:txBody>
      </p:sp>
      <p:graphicFrame>
        <p:nvGraphicFramePr>
          <p:cNvPr id="4" name="Content Placeholder 3"/>
          <p:cNvGraphicFramePr>
            <a:graphicFrameLocks noGrp="1"/>
          </p:cNvGraphicFramePr>
          <p:nvPr>
            <p:ph idx="1"/>
          </p:nvPr>
        </p:nvGraphicFramePr>
        <p:xfrm>
          <a:off x="304800" y="1316038"/>
          <a:ext cx="8407400" cy="4856162"/>
        </p:xfrm>
        <a:graphic>
          <a:graphicData uri="http://schemas.openxmlformats.org/drawingml/2006/table">
            <a:tbl>
              <a:tblPr firstRow="1" bandRow="1">
                <a:tableStyleId>{5C22544A-7EE6-4342-B048-85BDC9FD1C3A}</a:tableStyleId>
              </a:tblPr>
              <a:tblGrid>
                <a:gridCol w="1914843"/>
                <a:gridCol w="2047557"/>
                <a:gridCol w="1905000"/>
                <a:gridCol w="833755"/>
                <a:gridCol w="833755"/>
                <a:gridCol w="871855"/>
              </a:tblGrid>
              <a:tr h="370840">
                <a:tc>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IL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TN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WA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WI</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b="1" dirty="0" smtClean="0">
                          <a:solidFill>
                            <a:schemeClr val="bg1"/>
                          </a:solidFill>
                        </a:rPr>
                        <a:t>WHO???</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r>
                        <a:rPr lang="en-US" sz="1400" dirty="0" smtClean="0"/>
                        <a:t>Registered Political Committees</a:t>
                      </a:r>
                    </a:p>
                    <a:p>
                      <a:r>
                        <a:rPr lang="en-US" sz="1400" dirty="0" smtClean="0"/>
                        <a:t>(ANYONE</a:t>
                      </a:r>
                      <a:r>
                        <a:rPr lang="en-US" sz="1400" baseline="0" dirty="0" smtClean="0"/>
                        <a:t> – In Person)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MN Voters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Anyone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Anyone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Anyone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b="1" dirty="0" smtClean="0">
                          <a:solidFill>
                            <a:schemeClr val="bg1"/>
                          </a:solidFill>
                        </a:rPr>
                        <a:t>Format</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r>
                        <a:rPr lang="en-US" sz="1400" dirty="0" smtClean="0"/>
                        <a:t>Disk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Disk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Disk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Disk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Disk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000">
                <a:tc>
                  <a:txBody>
                    <a:bodyPr/>
                    <a:lstStyle/>
                    <a:p>
                      <a:r>
                        <a:rPr lang="en-US" sz="1400" b="1" dirty="0" smtClean="0">
                          <a:solidFill>
                            <a:schemeClr val="bg1"/>
                          </a:solidFill>
                        </a:rPr>
                        <a:t>Cost</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r>
                        <a:rPr lang="en-US" sz="1400" dirty="0" smtClean="0"/>
                        <a:t>$500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$46; “use ONLY for elections, political activities, or law enforcement”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$2500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$30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$12,500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b="1" dirty="0" smtClean="0">
                          <a:solidFill>
                            <a:schemeClr val="bg1"/>
                          </a:solidFill>
                        </a:rPr>
                        <a:t>Name</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b="1" dirty="0" smtClean="0">
                          <a:solidFill>
                            <a:schemeClr val="bg1"/>
                          </a:solidFill>
                        </a:rPr>
                        <a:t>Address</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b="1" dirty="0" smtClean="0">
                          <a:solidFill>
                            <a:schemeClr val="bg1"/>
                          </a:solidFill>
                        </a:rPr>
                        <a:t>Election History</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b="1" dirty="0" smtClean="0">
                          <a:solidFill>
                            <a:schemeClr val="bg1"/>
                          </a:solidFill>
                        </a:rPr>
                        <a:t>Date of Birth</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kern="1200" dirty="0" smtClean="0">
                          <a:solidFill>
                            <a:schemeClr val="dk1"/>
                          </a:solidFill>
                          <a:latin typeface="+mn-lt"/>
                          <a:ea typeface="+mn-ea"/>
                          <a:cs typeface="+mn-cs"/>
                          <a:sym typeface="Wingdings 2"/>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397">
                <a:tc>
                  <a:txBody>
                    <a:bodyPr/>
                    <a:lstStyle/>
                    <a:p>
                      <a:r>
                        <a:rPr lang="en-US" sz="1400" b="1" dirty="0" smtClean="0">
                          <a:solidFill>
                            <a:schemeClr val="bg1"/>
                          </a:solidFill>
                        </a:rPr>
                        <a:t>Date of Registration</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sym typeface="Wingdings 2"/>
                        </a:rPr>
                        <a:t></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sym typeface="Wingdings 2"/>
                        </a:rPr>
                        <a:t></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sym typeface="Wingdings 2"/>
                        </a:rPr>
                        <a:t></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sym typeface="Wingdings 2"/>
                        </a:rPr>
                        <a:t></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b="1" dirty="0" smtClean="0">
                          <a:solidFill>
                            <a:schemeClr val="bg1"/>
                          </a:solidFill>
                        </a:rPr>
                        <a:t>Sex</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sym typeface="Wingdings 2"/>
                        </a:rPr>
                        <a:t></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sym typeface="Wingdings 2"/>
                        </a:rPr>
                        <a:t></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sym typeface="Wingdings 2"/>
                        </a:rPr>
                        <a:t></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b="1" dirty="0" smtClean="0">
                          <a:solidFill>
                            <a:schemeClr val="bg1"/>
                          </a:solidFill>
                        </a:rPr>
                        <a:t>Race</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sym typeface="Wingdings 2"/>
                        </a:rPr>
                        <a:t></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b="1" dirty="0" smtClean="0">
                          <a:solidFill>
                            <a:schemeClr val="bg1"/>
                          </a:solidFill>
                        </a:rPr>
                        <a:t>Phone</a:t>
                      </a:r>
                      <a:r>
                        <a:rPr lang="en-US" sz="1400" b="1" baseline="0" dirty="0" smtClean="0">
                          <a:solidFill>
                            <a:schemeClr val="bg1"/>
                          </a:solidFill>
                        </a:rPr>
                        <a:t> Number</a:t>
                      </a: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sym typeface="Wingdings 2"/>
                        </a:rPr>
                        <a:t></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sym typeface="Wingdings 2"/>
                        </a:rPr>
                        <a:t></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0751" name="Date Placeholder 3"/>
          <p:cNvSpPr>
            <a:spLocks noGrp="1"/>
          </p:cNvSpPr>
          <p:nvPr>
            <p:ph type="dt" sz="quarter" idx="10"/>
          </p:nvPr>
        </p:nvSpPr>
        <p:spPr bwMode="auto">
          <a:xfrm>
            <a:off x="457200" y="65690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70752" name="Footer Placeholder 4"/>
          <p:cNvSpPr>
            <a:spLocks noGrp="1"/>
          </p:cNvSpPr>
          <p:nvPr>
            <p:ph type="ftr" sz="quarter" idx="11"/>
          </p:nvPr>
        </p:nvSpPr>
        <p:spPr bwMode="auto">
          <a:xfrm>
            <a:off x="3124200" y="65690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70753" name="Slide Number Placeholder 5"/>
          <p:cNvSpPr>
            <a:spLocks noGrp="1"/>
          </p:cNvSpPr>
          <p:nvPr>
            <p:ph type="sldNum" sz="quarter" idx="12"/>
          </p:nvPr>
        </p:nvSpPr>
        <p:spPr bwMode="auto">
          <a:xfrm>
            <a:off x="6553200" y="65690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73F0401-3FEA-49A1-A9AB-2D568A5F1C78}" type="slidenum">
              <a:rPr lang="en-US"/>
              <a:pPr fontAlgn="base">
                <a:spcBef>
                  <a:spcPct val="0"/>
                </a:spcBef>
                <a:spcAft>
                  <a:spcPct val="0"/>
                </a:spcAft>
              </a:pPr>
              <a:t>46</a:t>
            </a:fld>
            <a:endParaRPr lang="en-US"/>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371600"/>
          </a:xfrm>
        </p:spPr>
        <p:txBody>
          <a:bodyPr/>
          <a:lstStyle/>
          <a:p>
            <a:r>
              <a:rPr lang="en-US" smtClean="0"/>
              <a:t>Identifiability Changes!</a:t>
            </a:r>
          </a:p>
        </p:txBody>
      </p:sp>
      <p:pic>
        <p:nvPicPr>
          <p:cNvPr id="71682" name="Picture 2" descr="VotReg2"/>
          <p:cNvPicPr>
            <a:picLocks noChangeAspect="1" noChangeArrowheads="1"/>
          </p:cNvPicPr>
          <p:nvPr/>
        </p:nvPicPr>
        <p:blipFill>
          <a:blip r:embed="rId2"/>
          <a:srcRect l="11195" r="9070" b="8632"/>
          <a:stretch>
            <a:fillRect/>
          </a:stretch>
        </p:blipFill>
        <p:spPr bwMode="auto">
          <a:xfrm>
            <a:off x="5257800" y="2438400"/>
            <a:ext cx="3810000" cy="3276600"/>
          </a:xfrm>
          <a:prstGeom prst="rect">
            <a:avLst/>
          </a:prstGeom>
          <a:noFill/>
          <a:ln w="9525">
            <a:noFill/>
            <a:miter lim="800000"/>
            <a:headEnd/>
            <a:tailEnd/>
          </a:ln>
        </p:spPr>
      </p:pic>
      <p:pic>
        <p:nvPicPr>
          <p:cNvPr id="71683" name="Picture 3" descr="LtdDataset2"/>
          <p:cNvPicPr>
            <a:picLocks noChangeAspect="1" noChangeArrowheads="1"/>
          </p:cNvPicPr>
          <p:nvPr/>
        </p:nvPicPr>
        <p:blipFill>
          <a:blip r:embed="rId3"/>
          <a:srcRect l="11351" r="5946" b="8112"/>
          <a:stretch>
            <a:fillRect/>
          </a:stretch>
        </p:blipFill>
        <p:spPr bwMode="auto">
          <a:xfrm>
            <a:off x="838200" y="2478088"/>
            <a:ext cx="3886200" cy="3236912"/>
          </a:xfrm>
          <a:prstGeom prst="rect">
            <a:avLst/>
          </a:prstGeom>
          <a:noFill/>
          <a:ln w="9525">
            <a:noFill/>
            <a:miter lim="800000"/>
            <a:headEnd/>
            <a:tailEnd/>
          </a:ln>
        </p:spPr>
      </p:pic>
      <p:sp>
        <p:nvSpPr>
          <p:cNvPr id="71684" name="TextBox 7"/>
          <p:cNvSpPr txBox="1">
            <a:spLocks noChangeArrowheads="1"/>
          </p:cNvSpPr>
          <p:nvPr/>
        </p:nvSpPr>
        <p:spPr bwMode="auto">
          <a:xfrm>
            <a:off x="1579563" y="2057400"/>
            <a:ext cx="2230437" cy="461963"/>
          </a:xfrm>
          <a:prstGeom prst="rect">
            <a:avLst/>
          </a:prstGeom>
          <a:noFill/>
          <a:ln w="9525">
            <a:noFill/>
            <a:miter lim="800000"/>
            <a:headEnd/>
            <a:tailEnd/>
          </a:ln>
        </p:spPr>
        <p:txBody>
          <a:bodyPr wrap="none">
            <a:spAutoFit/>
          </a:bodyPr>
          <a:lstStyle/>
          <a:p>
            <a:r>
              <a:rPr lang="en-US" sz="2400">
                <a:latin typeface="Calibri" pitchFamily="34" charset="0"/>
              </a:rPr>
              <a:t>Limited Data Set</a:t>
            </a:r>
          </a:p>
        </p:txBody>
      </p:sp>
      <p:sp>
        <p:nvSpPr>
          <p:cNvPr id="71685" name="TextBox 8"/>
          <p:cNvSpPr txBox="1">
            <a:spLocks noChangeArrowheads="1"/>
          </p:cNvSpPr>
          <p:nvPr/>
        </p:nvSpPr>
        <p:spPr bwMode="auto">
          <a:xfrm>
            <a:off x="4876800" y="2057400"/>
            <a:ext cx="4259263" cy="461963"/>
          </a:xfrm>
          <a:prstGeom prst="rect">
            <a:avLst/>
          </a:prstGeom>
          <a:noFill/>
          <a:ln w="9525">
            <a:noFill/>
            <a:miter lim="800000"/>
            <a:headEnd/>
            <a:tailEnd/>
          </a:ln>
        </p:spPr>
        <p:txBody>
          <a:bodyPr wrap="none">
            <a:spAutoFit/>
          </a:bodyPr>
          <a:lstStyle/>
          <a:p>
            <a:r>
              <a:rPr lang="en-US" sz="2400">
                <a:latin typeface="Calibri" pitchFamily="34" charset="0"/>
              </a:rPr>
              <a:t>Limited Data Set </a:t>
            </a:r>
            <a:r>
              <a:rPr lang="en-US" sz="2400">
                <a:latin typeface="Calibri" pitchFamily="34" charset="0"/>
                <a:sym typeface="Wingdings" pitchFamily="2" charset="2"/>
              </a:rPr>
              <a:t> Voter Reg.</a:t>
            </a:r>
            <a:endParaRPr lang="en-US" sz="2400">
              <a:latin typeface="Calibri" pitchFamily="34" charset="0"/>
            </a:endParaRPr>
          </a:p>
        </p:txBody>
      </p:sp>
      <p:sp>
        <p:nvSpPr>
          <p:cNvPr id="71686"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71687"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71688"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0B7585AD-945C-4FAA-B8A4-B75B0AEAD41E}" type="slidenum">
              <a:rPr lang="en-US"/>
              <a:pPr fontAlgn="base">
                <a:spcBef>
                  <a:spcPct val="0"/>
                </a:spcBef>
                <a:spcAft>
                  <a:spcPct val="0"/>
                </a:spcAft>
              </a:pPr>
              <a:t>47</a:t>
            </a:fld>
            <a:endParaRPr lang="en-US"/>
          </a:p>
        </p:txBody>
      </p:sp>
      <p:sp>
        <p:nvSpPr>
          <p:cNvPr id="71689" name="TextBox 4"/>
          <p:cNvSpPr txBox="1">
            <a:spLocks noChangeArrowheads="1"/>
          </p:cNvSpPr>
          <p:nvPr/>
        </p:nvSpPr>
        <p:spPr bwMode="auto">
          <a:xfrm>
            <a:off x="6629400" y="6019800"/>
            <a:ext cx="1319213" cy="400050"/>
          </a:xfrm>
          <a:prstGeom prst="rect">
            <a:avLst/>
          </a:prstGeom>
          <a:noFill/>
          <a:ln w="9525">
            <a:noFill/>
            <a:miter lim="800000"/>
            <a:headEnd/>
            <a:tailEnd/>
          </a:ln>
        </p:spPr>
        <p:txBody>
          <a:bodyPr wrap="none">
            <a:spAutoFit/>
          </a:bodyPr>
          <a:lstStyle/>
          <a:p>
            <a:r>
              <a:rPr lang="en-US" sz="2000" b="1">
                <a:latin typeface="Calibri" pitchFamily="34" charset="0"/>
              </a:rPr>
              <a:t>Group Size</a:t>
            </a:r>
          </a:p>
        </p:txBody>
      </p:sp>
      <p:sp>
        <p:nvSpPr>
          <p:cNvPr id="71690" name="TextBox 14"/>
          <p:cNvSpPr txBox="1">
            <a:spLocks noChangeArrowheads="1"/>
          </p:cNvSpPr>
          <p:nvPr/>
        </p:nvSpPr>
        <p:spPr bwMode="auto">
          <a:xfrm>
            <a:off x="4621213" y="5456238"/>
            <a:ext cx="677862" cy="368300"/>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    0%</a:t>
            </a:r>
          </a:p>
        </p:txBody>
      </p:sp>
      <p:sp>
        <p:nvSpPr>
          <p:cNvPr id="71691" name="TextBox 15"/>
          <p:cNvSpPr txBox="1">
            <a:spLocks noChangeArrowheads="1"/>
          </p:cNvSpPr>
          <p:nvPr/>
        </p:nvSpPr>
        <p:spPr bwMode="auto">
          <a:xfrm>
            <a:off x="4697413" y="3649663"/>
            <a:ext cx="584200" cy="369887"/>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60%</a:t>
            </a:r>
          </a:p>
        </p:txBody>
      </p:sp>
      <p:sp>
        <p:nvSpPr>
          <p:cNvPr id="71692" name="TextBox 16"/>
          <p:cNvSpPr txBox="1">
            <a:spLocks noChangeArrowheads="1"/>
          </p:cNvSpPr>
          <p:nvPr/>
        </p:nvSpPr>
        <p:spPr bwMode="auto">
          <a:xfrm>
            <a:off x="4699000" y="3116263"/>
            <a:ext cx="584200" cy="369887"/>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80%</a:t>
            </a:r>
          </a:p>
        </p:txBody>
      </p:sp>
      <p:sp>
        <p:nvSpPr>
          <p:cNvPr id="71693" name="TextBox 17"/>
          <p:cNvSpPr txBox="1">
            <a:spLocks noChangeArrowheads="1"/>
          </p:cNvSpPr>
          <p:nvPr/>
        </p:nvSpPr>
        <p:spPr bwMode="auto">
          <a:xfrm>
            <a:off x="4583113" y="2579688"/>
            <a:ext cx="701675" cy="368300"/>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100%</a:t>
            </a:r>
          </a:p>
        </p:txBody>
      </p:sp>
      <p:sp>
        <p:nvSpPr>
          <p:cNvPr id="71694" name="TextBox 18"/>
          <p:cNvSpPr txBox="1">
            <a:spLocks noChangeArrowheads="1"/>
          </p:cNvSpPr>
          <p:nvPr/>
        </p:nvSpPr>
        <p:spPr bwMode="auto">
          <a:xfrm>
            <a:off x="4697413" y="4183063"/>
            <a:ext cx="584200" cy="369887"/>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40%</a:t>
            </a:r>
          </a:p>
        </p:txBody>
      </p:sp>
      <p:sp>
        <p:nvSpPr>
          <p:cNvPr id="71695" name="TextBox 22"/>
          <p:cNvSpPr txBox="1">
            <a:spLocks noChangeArrowheads="1"/>
          </p:cNvSpPr>
          <p:nvPr/>
        </p:nvSpPr>
        <p:spPr bwMode="auto">
          <a:xfrm>
            <a:off x="4697413" y="4792663"/>
            <a:ext cx="584200" cy="369887"/>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20%</a:t>
            </a:r>
          </a:p>
        </p:txBody>
      </p:sp>
      <p:sp>
        <p:nvSpPr>
          <p:cNvPr id="71696" name="TextBox 23"/>
          <p:cNvSpPr txBox="1">
            <a:spLocks noChangeArrowheads="1"/>
          </p:cNvSpPr>
          <p:nvPr/>
        </p:nvSpPr>
        <p:spPr bwMode="auto">
          <a:xfrm>
            <a:off x="5241925" y="5676900"/>
            <a:ext cx="381000" cy="369888"/>
          </a:xfrm>
          <a:prstGeom prst="rect">
            <a:avLst/>
          </a:prstGeom>
          <a:solidFill>
            <a:schemeClr val="bg1"/>
          </a:solidFill>
          <a:ln w="9525">
            <a:noFill/>
            <a:miter lim="800000"/>
            <a:headEnd/>
            <a:tailEnd/>
          </a:ln>
        </p:spPr>
        <p:txBody>
          <a:bodyPr>
            <a:spAutoFit/>
          </a:bodyPr>
          <a:lstStyle/>
          <a:p>
            <a:r>
              <a:rPr lang="en-US">
                <a:solidFill>
                  <a:srgbClr val="7030A0"/>
                </a:solidFill>
                <a:latin typeface="Calibri" pitchFamily="34" charset="0"/>
              </a:rPr>
              <a:t>1</a:t>
            </a:r>
          </a:p>
        </p:txBody>
      </p:sp>
      <p:sp>
        <p:nvSpPr>
          <p:cNvPr id="71697" name="TextBox 24"/>
          <p:cNvSpPr txBox="1">
            <a:spLocks noChangeArrowheads="1"/>
          </p:cNvSpPr>
          <p:nvPr/>
        </p:nvSpPr>
        <p:spPr bwMode="auto">
          <a:xfrm>
            <a:off x="6003925" y="5683250"/>
            <a:ext cx="381000" cy="369888"/>
          </a:xfrm>
          <a:prstGeom prst="rect">
            <a:avLst/>
          </a:prstGeom>
          <a:solidFill>
            <a:schemeClr val="bg1"/>
          </a:solidFill>
          <a:ln w="9525">
            <a:noFill/>
            <a:miter lim="800000"/>
            <a:headEnd/>
            <a:tailEnd/>
          </a:ln>
        </p:spPr>
        <p:txBody>
          <a:bodyPr>
            <a:spAutoFit/>
          </a:bodyPr>
          <a:lstStyle/>
          <a:p>
            <a:r>
              <a:rPr lang="en-US">
                <a:solidFill>
                  <a:srgbClr val="7030A0"/>
                </a:solidFill>
                <a:latin typeface="Calibri" pitchFamily="34" charset="0"/>
              </a:rPr>
              <a:t>3</a:t>
            </a:r>
          </a:p>
        </p:txBody>
      </p:sp>
      <p:sp>
        <p:nvSpPr>
          <p:cNvPr id="71698" name="TextBox 25"/>
          <p:cNvSpPr txBox="1">
            <a:spLocks noChangeArrowheads="1"/>
          </p:cNvSpPr>
          <p:nvPr/>
        </p:nvSpPr>
        <p:spPr bwMode="auto">
          <a:xfrm>
            <a:off x="6824663" y="5684838"/>
            <a:ext cx="381000" cy="368300"/>
          </a:xfrm>
          <a:prstGeom prst="rect">
            <a:avLst/>
          </a:prstGeom>
          <a:solidFill>
            <a:schemeClr val="bg1"/>
          </a:solidFill>
          <a:ln w="9525">
            <a:noFill/>
            <a:miter lim="800000"/>
            <a:headEnd/>
            <a:tailEnd/>
          </a:ln>
        </p:spPr>
        <p:txBody>
          <a:bodyPr>
            <a:spAutoFit/>
          </a:bodyPr>
          <a:lstStyle/>
          <a:p>
            <a:r>
              <a:rPr lang="en-US">
                <a:solidFill>
                  <a:srgbClr val="7030A0"/>
                </a:solidFill>
                <a:latin typeface="Calibri" pitchFamily="34" charset="0"/>
              </a:rPr>
              <a:t>5</a:t>
            </a:r>
          </a:p>
        </p:txBody>
      </p:sp>
      <p:sp>
        <p:nvSpPr>
          <p:cNvPr id="71699" name="TextBox 26"/>
          <p:cNvSpPr txBox="1">
            <a:spLocks noChangeArrowheads="1"/>
          </p:cNvSpPr>
          <p:nvPr/>
        </p:nvSpPr>
        <p:spPr bwMode="auto">
          <a:xfrm>
            <a:off x="8442325" y="5676900"/>
            <a:ext cx="533400" cy="369888"/>
          </a:xfrm>
          <a:prstGeom prst="rect">
            <a:avLst/>
          </a:prstGeom>
          <a:solidFill>
            <a:schemeClr val="bg1"/>
          </a:solidFill>
          <a:ln w="9525">
            <a:noFill/>
            <a:miter lim="800000"/>
            <a:headEnd/>
            <a:tailEnd/>
          </a:ln>
        </p:spPr>
        <p:txBody>
          <a:bodyPr>
            <a:spAutoFit/>
          </a:bodyPr>
          <a:lstStyle/>
          <a:p>
            <a:r>
              <a:rPr lang="en-US">
                <a:solidFill>
                  <a:srgbClr val="7030A0"/>
                </a:solidFill>
                <a:latin typeface="Calibri" pitchFamily="34" charset="0"/>
              </a:rPr>
              <a:t>10</a:t>
            </a:r>
          </a:p>
        </p:txBody>
      </p:sp>
      <p:sp>
        <p:nvSpPr>
          <p:cNvPr id="71700" name="TextBox 5"/>
          <p:cNvSpPr txBox="1">
            <a:spLocks noChangeArrowheads="1"/>
          </p:cNvSpPr>
          <p:nvPr/>
        </p:nvSpPr>
        <p:spPr bwMode="auto">
          <a:xfrm rot="-5400000">
            <a:off x="-955675" y="3649662"/>
            <a:ext cx="2276475" cy="400051"/>
          </a:xfrm>
          <a:prstGeom prst="rect">
            <a:avLst/>
          </a:prstGeom>
          <a:noFill/>
          <a:ln w="9525">
            <a:noFill/>
            <a:miter lim="800000"/>
            <a:headEnd/>
            <a:tailEnd/>
          </a:ln>
        </p:spPr>
        <p:txBody>
          <a:bodyPr wrap="none">
            <a:spAutoFit/>
          </a:bodyPr>
          <a:lstStyle/>
          <a:p>
            <a:r>
              <a:rPr lang="en-US" sz="2000" b="1">
                <a:latin typeface="Calibri" pitchFamily="34" charset="0"/>
              </a:rPr>
              <a:t>Percent Identifiable</a:t>
            </a:r>
          </a:p>
        </p:txBody>
      </p:sp>
      <p:sp>
        <p:nvSpPr>
          <p:cNvPr id="71701" name="TextBox 28"/>
          <p:cNvSpPr txBox="1">
            <a:spLocks noChangeArrowheads="1"/>
          </p:cNvSpPr>
          <p:nvPr/>
        </p:nvSpPr>
        <p:spPr bwMode="auto">
          <a:xfrm>
            <a:off x="204788" y="5467350"/>
            <a:ext cx="679450" cy="369888"/>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    0%</a:t>
            </a:r>
          </a:p>
        </p:txBody>
      </p:sp>
      <p:sp>
        <p:nvSpPr>
          <p:cNvPr id="71702" name="TextBox 29"/>
          <p:cNvSpPr txBox="1">
            <a:spLocks noChangeArrowheads="1"/>
          </p:cNvSpPr>
          <p:nvPr/>
        </p:nvSpPr>
        <p:spPr bwMode="auto">
          <a:xfrm>
            <a:off x="280988" y="3662363"/>
            <a:ext cx="584200" cy="368300"/>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60%</a:t>
            </a:r>
          </a:p>
        </p:txBody>
      </p:sp>
      <p:sp>
        <p:nvSpPr>
          <p:cNvPr id="71703" name="TextBox 30"/>
          <p:cNvSpPr txBox="1">
            <a:spLocks noChangeArrowheads="1"/>
          </p:cNvSpPr>
          <p:nvPr/>
        </p:nvSpPr>
        <p:spPr bwMode="auto">
          <a:xfrm>
            <a:off x="282575" y="3128963"/>
            <a:ext cx="584200" cy="368300"/>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80%</a:t>
            </a:r>
          </a:p>
        </p:txBody>
      </p:sp>
      <p:sp>
        <p:nvSpPr>
          <p:cNvPr id="71704" name="TextBox 31"/>
          <p:cNvSpPr txBox="1">
            <a:spLocks noChangeArrowheads="1"/>
          </p:cNvSpPr>
          <p:nvPr/>
        </p:nvSpPr>
        <p:spPr bwMode="auto">
          <a:xfrm>
            <a:off x="168275" y="2590800"/>
            <a:ext cx="700088" cy="369888"/>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100%</a:t>
            </a:r>
          </a:p>
        </p:txBody>
      </p:sp>
      <p:sp>
        <p:nvSpPr>
          <p:cNvPr id="71705" name="TextBox 32"/>
          <p:cNvSpPr txBox="1">
            <a:spLocks noChangeArrowheads="1"/>
          </p:cNvSpPr>
          <p:nvPr/>
        </p:nvSpPr>
        <p:spPr bwMode="auto">
          <a:xfrm>
            <a:off x="280988" y="4195763"/>
            <a:ext cx="584200" cy="368300"/>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40%</a:t>
            </a:r>
          </a:p>
        </p:txBody>
      </p:sp>
      <p:sp>
        <p:nvSpPr>
          <p:cNvPr id="71706" name="TextBox 33"/>
          <p:cNvSpPr txBox="1">
            <a:spLocks noChangeArrowheads="1"/>
          </p:cNvSpPr>
          <p:nvPr/>
        </p:nvSpPr>
        <p:spPr bwMode="auto">
          <a:xfrm>
            <a:off x="280988" y="4805363"/>
            <a:ext cx="584200" cy="368300"/>
          </a:xfrm>
          <a:prstGeom prst="rect">
            <a:avLst/>
          </a:prstGeom>
          <a:solidFill>
            <a:schemeClr val="bg1"/>
          </a:solidFill>
          <a:ln w="9525">
            <a:noFill/>
            <a:miter lim="800000"/>
            <a:headEnd/>
            <a:tailEnd/>
          </a:ln>
        </p:spPr>
        <p:txBody>
          <a:bodyPr wrap="none">
            <a:spAutoFit/>
          </a:bodyPr>
          <a:lstStyle/>
          <a:p>
            <a:r>
              <a:rPr lang="en-US">
                <a:solidFill>
                  <a:srgbClr val="7030A0"/>
                </a:solidFill>
                <a:latin typeface="Calibri" pitchFamily="34" charset="0"/>
              </a:rPr>
              <a:t>20%</a:t>
            </a:r>
          </a:p>
        </p:txBody>
      </p:sp>
      <p:sp>
        <p:nvSpPr>
          <p:cNvPr id="71707" name="TextBox 34"/>
          <p:cNvSpPr txBox="1">
            <a:spLocks noChangeArrowheads="1"/>
          </p:cNvSpPr>
          <p:nvPr/>
        </p:nvSpPr>
        <p:spPr bwMode="auto">
          <a:xfrm>
            <a:off x="914400" y="5654675"/>
            <a:ext cx="381000" cy="368300"/>
          </a:xfrm>
          <a:prstGeom prst="rect">
            <a:avLst/>
          </a:prstGeom>
          <a:solidFill>
            <a:schemeClr val="bg1"/>
          </a:solidFill>
          <a:ln w="9525">
            <a:noFill/>
            <a:miter lim="800000"/>
            <a:headEnd/>
            <a:tailEnd/>
          </a:ln>
        </p:spPr>
        <p:txBody>
          <a:bodyPr>
            <a:spAutoFit/>
          </a:bodyPr>
          <a:lstStyle/>
          <a:p>
            <a:r>
              <a:rPr lang="en-US">
                <a:solidFill>
                  <a:srgbClr val="7030A0"/>
                </a:solidFill>
                <a:latin typeface="Calibri" pitchFamily="34" charset="0"/>
              </a:rPr>
              <a:t>1</a:t>
            </a:r>
          </a:p>
        </p:txBody>
      </p:sp>
      <p:sp>
        <p:nvSpPr>
          <p:cNvPr id="71708" name="TextBox 35"/>
          <p:cNvSpPr txBox="1">
            <a:spLocks noChangeArrowheads="1"/>
          </p:cNvSpPr>
          <p:nvPr/>
        </p:nvSpPr>
        <p:spPr bwMode="auto">
          <a:xfrm>
            <a:off x="1676400" y="5659438"/>
            <a:ext cx="381000" cy="369887"/>
          </a:xfrm>
          <a:prstGeom prst="rect">
            <a:avLst/>
          </a:prstGeom>
          <a:solidFill>
            <a:schemeClr val="bg1"/>
          </a:solidFill>
          <a:ln w="9525">
            <a:noFill/>
            <a:miter lim="800000"/>
            <a:headEnd/>
            <a:tailEnd/>
          </a:ln>
        </p:spPr>
        <p:txBody>
          <a:bodyPr>
            <a:spAutoFit/>
          </a:bodyPr>
          <a:lstStyle/>
          <a:p>
            <a:r>
              <a:rPr lang="en-US">
                <a:solidFill>
                  <a:srgbClr val="7030A0"/>
                </a:solidFill>
                <a:latin typeface="Calibri" pitchFamily="34" charset="0"/>
              </a:rPr>
              <a:t>3</a:t>
            </a:r>
          </a:p>
        </p:txBody>
      </p:sp>
      <p:sp>
        <p:nvSpPr>
          <p:cNvPr id="71709" name="TextBox 36"/>
          <p:cNvSpPr txBox="1">
            <a:spLocks noChangeArrowheads="1"/>
          </p:cNvSpPr>
          <p:nvPr/>
        </p:nvSpPr>
        <p:spPr bwMode="auto">
          <a:xfrm>
            <a:off x="2497138" y="5661025"/>
            <a:ext cx="381000" cy="369888"/>
          </a:xfrm>
          <a:prstGeom prst="rect">
            <a:avLst/>
          </a:prstGeom>
          <a:solidFill>
            <a:schemeClr val="bg1"/>
          </a:solidFill>
          <a:ln w="9525">
            <a:noFill/>
            <a:miter lim="800000"/>
            <a:headEnd/>
            <a:tailEnd/>
          </a:ln>
        </p:spPr>
        <p:txBody>
          <a:bodyPr>
            <a:spAutoFit/>
          </a:bodyPr>
          <a:lstStyle/>
          <a:p>
            <a:r>
              <a:rPr lang="en-US">
                <a:solidFill>
                  <a:srgbClr val="7030A0"/>
                </a:solidFill>
                <a:latin typeface="Calibri" pitchFamily="34" charset="0"/>
              </a:rPr>
              <a:t>5</a:t>
            </a:r>
          </a:p>
        </p:txBody>
      </p:sp>
      <p:sp>
        <p:nvSpPr>
          <p:cNvPr id="71710" name="TextBox 37"/>
          <p:cNvSpPr txBox="1">
            <a:spLocks noChangeArrowheads="1"/>
          </p:cNvSpPr>
          <p:nvPr/>
        </p:nvSpPr>
        <p:spPr bwMode="auto">
          <a:xfrm>
            <a:off x="4114800" y="5654675"/>
            <a:ext cx="533400" cy="368300"/>
          </a:xfrm>
          <a:prstGeom prst="rect">
            <a:avLst/>
          </a:prstGeom>
          <a:solidFill>
            <a:schemeClr val="bg1"/>
          </a:solidFill>
          <a:ln w="9525">
            <a:noFill/>
            <a:miter lim="800000"/>
            <a:headEnd/>
            <a:tailEnd/>
          </a:ln>
        </p:spPr>
        <p:txBody>
          <a:bodyPr>
            <a:spAutoFit/>
          </a:bodyPr>
          <a:lstStyle/>
          <a:p>
            <a:r>
              <a:rPr lang="en-US">
                <a:solidFill>
                  <a:srgbClr val="7030A0"/>
                </a:solidFill>
                <a:latin typeface="Calibri" pitchFamily="34" charset="0"/>
              </a:rPr>
              <a:t>10</a:t>
            </a:r>
          </a:p>
        </p:txBody>
      </p:sp>
      <p:sp>
        <p:nvSpPr>
          <p:cNvPr id="71711" name="TextBox 4"/>
          <p:cNvSpPr txBox="1">
            <a:spLocks noChangeArrowheads="1"/>
          </p:cNvSpPr>
          <p:nvPr/>
        </p:nvSpPr>
        <p:spPr bwMode="auto">
          <a:xfrm>
            <a:off x="2209800" y="6019800"/>
            <a:ext cx="1319213" cy="400050"/>
          </a:xfrm>
          <a:prstGeom prst="rect">
            <a:avLst/>
          </a:prstGeom>
          <a:noFill/>
          <a:ln w="9525">
            <a:noFill/>
            <a:miter lim="800000"/>
            <a:headEnd/>
            <a:tailEnd/>
          </a:ln>
        </p:spPr>
        <p:txBody>
          <a:bodyPr wrap="none">
            <a:spAutoFit/>
          </a:bodyPr>
          <a:lstStyle/>
          <a:p>
            <a:r>
              <a:rPr lang="en-US" sz="2000" b="1">
                <a:latin typeface="Calibri" pitchFamily="34" charset="0"/>
              </a:rPr>
              <a:t>Group Size</a:t>
            </a: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228600"/>
            <a:ext cx="8229600" cy="1371600"/>
          </a:xfrm>
        </p:spPr>
        <p:txBody>
          <a:bodyPr/>
          <a:lstStyle/>
          <a:p>
            <a:r>
              <a:rPr lang="en-US" sz="4000" smtClean="0"/>
              <a:t>Worst Case vs. Reality</a:t>
            </a:r>
          </a:p>
        </p:txBody>
      </p:sp>
      <p:sp>
        <p:nvSpPr>
          <p:cNvPr id="72706" name="Content Placeholder 7"/>
          <p:cNvSpPr>
            <a:spLocks noGrp="1"/>
          </p:cNvSpPr>
          <p:nvPr>
            <p:ph idx="1"/>
          </p:nvPr>
        </p:nvSpPr>
        <p:spPr>
          <a:xfrm>
            <a:off x="1600200" y="2362200"/>
            <a:ext cx="2133600" cy="1143000"/>
          </a:xfrm>
        </p:spPr>
        <p:txBody>
          <a:bodyPr/>
          <a:lstStyle/>
          <a:p>
            <a:pPr>
              <a:buFont typeface="Wingdings" pitchFamily="2" charset="2"/>
              <a:buNone/>
            </a:pPr>
            <a:r>
              <a:rPr lang="en-US" u="sng" smtClean="0"/>
              <a:t>Illinois</a:t>
            </a:r>
          </a:p>
        </p:txBody>
      </p:sp>
      <p:pic>
        <p:nvPicPr>
          <p:cNvPr id="72707" name="Picture 58"/>
          <p:cNvPicPr>
            <a:picLocks noChangeAspect="1" noChangeArrowheads="1"/>
          </p:cNvPicPr>
          <p:nvPr/>
        </p:nvPicPr>
        <p:blipFill>
          <a:blip r:embed="rId2"/>
          <a:srcRect l="11014" t="2563" r="1746" b="10255"/>
          <a:stretch>
            <a:fillRect/>
          </a:stretch>
        </p:blipFill>
        <p:spPr bwMode="auto">
          <a:xfrm>
            <a:off x="609600" y="2971800"/>
            <a:ext cx="3810000" cy="2590800"/>
          </a:xfrm>
          <a:prstGeom prst="rect">
            <a:avLst/>
          </a:prstGeom>
          <a:noFill/>
          <a:ln w="9525">
            <a:noFill/>
            <a:miter lim="800000"/>
            <a:headEnd/>
            <a:tailEnd/>
          </a:ln>
        </p:spPr>
      </p:pic>
      <p:pic>
        <p:nvPicPr>
          <p:cNvPr id="72708" name="Picture 59"/>
          <p:cNvPicPr>
            <a:picLocks noChangeAspect="1" noChangeArrowheads="1"/>
          </p:cNvPicPr>
          <p:nvPr/>
        </p:nvPicPr>
        <p:blipFill>
          <a:blip r:embed="rId3"/>
          <a:srcRect l="12663" t="2460" r="1747" b="12834"/>
          <a:stretch>
            <a:fillRect/>
          </a:stretch>
        </p:blipFill>
        <p:spPr bwMode="auto">
          <a:xfrm>
            <a:off x="5105400" y="3124200"/>
            <a:ext cx="3733800" cy="2514600"/>
          </a:xfrm>
          <a:prstGeom prst="rect">
            <a:avLst/>
          </a:prstGeom>
          <a:noFill/>
          <a:ln w="9525">
            <a:noFill/>
            <a:miter lim="800000"/>
            <a:headEnd/>
            <a:tailEnd/>
          </a:ln>
        </p:spPr>
      </p:pic>
      <p:sp>
        <p:nvSpPr>
          <p:cNvPr id="13" name="Content Placeholder 7"/>
          <p:cNvSpPr txBox="1">
            <a:spLocks/>
          </p:cNvSpPr>
          <p:nvPr/>
        </p:nvSpPr>
        <p:spPr bwMode="auto">
          <a:xfrm>
            <a:off x="6096000" y="2514600"/>
            <a:ext cx="2286000" cy="1143000"/>
          </a:xfrm>
          <a:prstGeom prst="rect">
            <a:avLst/>
          </a:prstGeom>
          <a:noFill/>
          <a:ln w="9525">
            <a:noFill/>
            <a:miter lim="800000"/>
            <a:headEnd/>
            <a:tailEnd/>
          </a:ln>
        </p:spPr>
        <p:txBody>
          <a:bodyPr/>
          <a:lstStyle/>
          <a:p>
            <a:pPr marL="342900" indent="-342900" fontAlgn="auto">
              <a:spcBef>
                <a:spcPct val="20000"/>
              </a:spcBef>
              <a:spcAft>
                <a:spcPts val="0"/>
              </a:spcAft>
              <a:buClr>
                <a:schemeClr val="bg2"/>
              </a:buClr>
              <a:buSzPct val="75000"/>
              <a:buFont typeface="Wingdings" pitchFamily="2" charset="2"/>
              <a:buNone/>
              <a:defRPr/>
            </a:pPr>
            <a:r>
              <a:rPr lang="en-US" sz="3200" u="sng" kern="0" dirty="0">
                <a:latin typeface="+mn-lt"/>
              </a:rPr>
              <a:t>Tennessee</a:t>
            </a:r>
          </a:p>
        </p:txBody>
      </p:sp>
      <p:sp>
        <p:nvSpPr>
          <p:cNvPr id="72710"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72711"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72712"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C6D300D-4924-42A7-8C21-4DCC8B4118B2}" type="slidenum">
              <a:rPr lang="en-US"/>
              <a:pPr fontAlgn="base">
                <a:spcBef>
                  <a:spcPct val="0"/>
                </a:spcBef>
                <a:spcAft>
                  <a:spcPct val="0"/>
                </a:spcAft>
              </a:pPr>
              <a:t>48</a:t>
            </a:fld>
            <a:endParaRPr lang="en-US"/>
          </a:p>
        </p:txBody>
      </p:sp>
      <p:sp>
        <p:nvSpPr>
          <p:cNvPr id="72713" name="TextBox 4"/>
          <p:cNvSpPr txBox="1">
            <a:spLocks noChangeArrowheads="1"/>
          </p:cNvSpPr>
          <p:nvPr/>
        </p:nvSpPr>
        <p:spPr bwMode="auto">
          <a:xfrm>
            <a:off x="2209800" y="5562600"/>
            <a:ext cx="1201738" cy="369888"/>
          </a:xfrm>
          <a:prstGeom prst="rect">
            <a:avLst/>
          </a:prstGeom>
          <a:noFill/>
          <a:ln w="9525">
            <a:noFill/>
            <a:miter lim="800000"/>
            <a:headEnd/>
            <a:tailEnd/>
          </a:ln>
        </p:spPr>
        <p:txBody>
          <a:bodyPr wrap="none">
            <a:spAutoFit/>
          </a:bodyPr>
          <a:lstStyle/>
          <a:p>
            <a:r>
              <a:rPr lang="en-US" b="1">
                <a:latin typeface="Calibri" pitchFamily="34" charset="0"/>
              </a:rPr>
              <a:t>Group Size</a:t>
            </a:r>
          </a:p>
        </p:txBody>
      </p:sp>
      <p:sp>
        <p:nvSpPr>
          <p:cNvPr id="72714" name="TextBox 4"/>
          <p:cNvSpPr txBox="1">
            <a:spLocks noChangeArrowheads="1"/>
          </p:cNvSpPr>
          <p:nvPr/>
        </p:nvSpPr>
        <p:spPr bwMode="auto">
          <a:xfrm>
            <a:off x="6723063" y="5562600"/>
            <a:ext cx="1201737" cy="369888"/>
          </a:xfrm>
          <a:prstGeom prst="rect">
            <a:avLst/>
          </a:prstGeom>
          <a:noFill/>
          <a:ln w="9525">
            <a:noFill/>
            <a:miter lim="800000"/>
            <a:headEnd/>
            <a:tailEnd/>
          </a:ln>
        </p:spPr>
        <p:txBody>
          <a:bodyPr wrap="none">
            <a:spAutoFit/>
          </a:bodyPr>
          <a:lstStyle/>
          <a:p>
            <a:r>
              <a:rPr lang="en-US" b="1">
                <a:latin typeface="Calibri" pitchFamily="34" charset="0"/>
              </a:rPr>
              <a:t>Group Size</a:t>
            </a:r>
          </a:p>
        </p:txBody>
      </p:sp>
      <p:sp>
        <p:nvSpPr>
          <p:cNvPr id="72715" name="TextBox 4"/>
          <p:cNvSpPr txBox="1">
            <a:spLocks noChangeArrowheads="1"/>
          </p:cNvSpPr>
          <p:nvPr/>
        </p:nvSpPr>
        <p:spPr bwMode="auto">
          <a:xfrm rot="-5400000">
            <a:off x="-580231" y="3933031"/>
            <a:ext cx="1987550" cy="369888"/>
          </a:xfrm>
          <a:prstGeom prst="rect">
            <a:avLst/>
          </a:prstGeom>
          <a:noFill/>
          <a:ln w="9525">
            <a:noFill/>
            <a:miter lim="800000"/>
            <a:headEnd/>
            <a:tailEnd/>
          </a:ln>
        </p:spPr>
        <p:txBody>
          <a:bodyPr wrap="none">
            <a:spAutoFit/>
          </a:bodyPr>
          <a:lstStyle/>
          <a:p>
            <a:r>
              <a:rPr lang="en-US" b="1">
                <a:latin typeface="Calibri" pitchFamily="34" charset="0"/>
              </a:rPr>
              <a:t>Identifiable People</a:t>
            </a: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143000"/>
          </a:xfrm>
        </p:spPr>
        <p:txBody>
          <a:bodyPr/>
          <a:lstStyle/>
          <a:p>
            <a:r>
              <a:rPr lang="en-US" smtClean="0"/>
              <a:t>Cost?</a:t>
            </a:r>
          </a:p>
        </p:txBody>
      </p:sp>
      <p:graphicFrame>
        <p:nvGraphicFramePr>
          <p:cNvPr id="4" name="Table 3"/>
          <p:cNvGraphicFramePr>
            <a:graphicFrameLocks noGrp="1"/>
          </p:cNvGraphicFramePr>
          <p:nvPr/>
        </p:nvGraphicFramePr>
        <p:xfrm>
          <a:off x="46038" y="1865313"/>
          <a:ext cx="9021762" cy="3925887"/>
        </p:xfrm>
        <a:graphic>
          <a:graphicData uri="http://schemas.openxmlformats.org/drawingml/2006/table">
            <a:tbl>
              <a:tblPr/>
              <a:tblGrid>
                <a:gridCol w="989648"/>
                <a:gridCol w="1784096"/>
                <a:gridCol w="2432622"/>
                <a:gridCol w="1383348"/>
                <a:gridCol w="2432622"/>
              </a:tblGrid>
              <a:tr h="55245">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800" b="1" dirty="0">
                          <a:latin typeface="Times New Roman"/>
                          <a:ea typeface="Calibri"/>
                          <a:cs typeface="Times New Roman"/>
                        </a:rPr>
                        <a:t>Limited Dataset</a:t>
                      </a:r>
                      <a:endParaRPr lang="en-US" sz="2800" dirty="0">
                        <a:latin typeface="Garamon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2800" b="1" dirty="0">
                          <a:latin typeface="Times New Roman"/>
                          <a:ea typeface="Calibri"/>
                          <a:cs typeface="Times New Roman"/>
                        </a:rPr>
                        <a:t>Safe Harbor</a:t>
                      </a:r>
                      <a:endParaRPr lang="en-US" sz="2800" dirty="0">
                        <a:latin typeface="Garamon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48895">
                <a:tc>
                  <a:txBody>
                    <a:bodyPr/>
                    <a:lstStyle/>
                    <a:p>
                      <a:pPr marL="0" marR="0" algn="ctr">
                        <a:lnSpc>
                          <a:spcPct val="115000"/>
                        </a:lnSpc>
                        <a:spcBef>
                          <a:spcPts val="0"/>
                        </a:spcBef>
                        <a:spcAft>
                          <a:spcPts val="0"/>
                        </a:spcAft>
                      </a:pPr>
                      <a:r>
                        <a:rPr lang="en-US" sz="2800" b="1" dirty="0">
                          <a:solidFill>
                            <a:srgbClr val="000000"/>
                          </a:solidFill>
                          <a:latin typeface="Times New Roman"/>
                          <a:ea typeface="Calibri"/>
                          <a:cs typeface="Times New Roman"/>
                        </a:rPr>
                        <a:t>State</a:t>
                      </a:r>
                      <a:endParaRPr lang="en-US" sz="2400" dirty="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smtClean="0">
                          <a:latin typeface="Times New Roman"/>
                          <a:ea typeface="Calibri"/>
                          <a:cs typeface="Times New Roman"/>
                        </a:rPr>
                        <a:t>At Risk</a:t>
                      </a:r>
                      <a:endParaRPr lang="en-US" sz="2800" dirty="0">
                        <a:latin typeface="Garamon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smtClean="0">
                          <a:latin typeface="Times New Roman"/>
                          <a:ea typeface="Calibri"/>
                          <a:cs typeface="Times New Roman"/>
                        </a:rPr>
                        <a:t>Cost per Re-id</a:t>
                      </a:r>
                      <a:endParaRPr lang="en-US" sz="2800" dirty="0">
                        <a:latin typeface="Garamond"/>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smtClean="0">
                          <a:latin typeface="Times New Roman"/>
                          <a:ea typeface="Calibri"/>
                          <a:cs typeface="Times New Roman"/>
                        </a:rPr>
                        <a:t>At</a:t>
                      </a:r>
                      <a:r>
                        <a:rPr lang="en-US" sz="2800" b="1" baseline="0" dirty="0" smtClean="0">
                          <a:latin typeface="Times New Roman"/>
                          <a:ea typeface="Calibri"/>
                          <a:cs typeface="Times New Roman"/>
                        </a:rPr>
                        <a:t> </a:t>
                      </a:r>
                      <a:r>
                        <a:rPr lang="en-US" sz="2800" b="1" dirty="0" smtClean="0">
                          <a:latin typeface="Times New Roman"/>
                          <a:ea typeface="Calibri"/>
                          <a:cs typeface="Times New Roman"/>
                        </a:rPr>
                        <a:t>Risk</a:t>
                      </a:r>
                      <a:endParaRPr lang="en-US" sz="2800" dirty="0">
                        <a:latin typeface="Garamond"/>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smtClean="0">
                          <a:latin typeface="Times New Roman"/>
                          <a:ea typeface="Calibri"/>
                          <a:cs typeface="Times New Roman"/>
                        </a:rPr>
                        <a:t>Cost per </a:t>
                      </a:r>
                      <a:r>
                        <a:rPr lang="en-US" sz="2800" b="1" dirty="0">
                          <a:latin typeface="Times New Roman"/>
                          <a:ea typeface="Calibri"/>
                          <a:cs typeface="Times New Roman"/>
                        </a:rPr>
                        <a:t>Re-id</a:t>
                      </a:r>
                      <a:endParaRPr lang="en-US" sz="2800" dirty="0">
                        <a:latin typeface="Garamond"/>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95">
                <a:tc>
                  <a:txBody>
                    <a:bodyPr/>
                    <a:lstStyle/>
                    <a:p>
                      <a:pPr marL="0" marR="0" algn="ctr">
                        <a:lnSpc>
                          <a:spcPct val="115000"/>
                        </a:lnSpc>
                        <a:spcBef>
                          <a:spcPts val="0"/>
                        </a:spcBef>
                        <a:spcAft>
                          <a:spcPts val="0"/>
                        </a:spcAft>
                      </a:pPr>
                      <a:r>
                        <a:rPr lang="en-US" sz="2800" b="1" i="1" dirty="0">
                          <a:solidFill>
                            <a:srgbClr val="000000"/>
                          </a:solidFill>
                          <a:latin typeface="Times New Roman"/>
                          <a:ea typeface="Calibri"/>
                          <a:cs typeface="Times New Roman"/>
                        </a:rPr>
                        <a:t>VA</a:t>
                      </a:r>
                      <a:endParaRPr lang="en-US" sz="2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3159764</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$0</a:t>
                      </a:r>
                      <a:endParaRPr lang="en-US" sz="2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221</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$0</a:t>
                      </a:r>
                      <a:endParaRPr lang="en-US" sz="24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40640">
                <a:tc>
                  <a:txBody>
                    <a:bodyPr/>
                    <a:lstStyle/>
                    <a:p>
                      <a:pPr marL="0" marR="0" algn="ctr">
                        <a:lnSpc>
                          <a:spcPct val="115000"/>
                        </a:lnSpc>
                        <a:spcBef>
                          <a:spcPts val="0"/>
                        </a:spcBef>
                        <a:spcAft>
                          <a:spcPts val="0"/>
                        </a:spcAft>
                      </a:pPr>
                      <a:r>
                        <a:rPr lang="en-US" sz="2800" b="1" i="1" dirty="0">
                          <a:solidFill>
                            <a:srgbClr val="000000"/>
                          </a:solidFill>
                          <a:latin typeface="Times New Roman"/>
                          <a:ea typeface="Calibri"/>
                          <a:cs typeface="Times New Roman"/>
                        </a:rPr>
                        <a:t>NY</a:t>
                      </a:r>
                      <a:endParaRPr lang="en-US" sz="2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2905697</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$0</a:t>
                      </a:r>
                      <a:endParaRPr lang="en-US" sz="2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221</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$0</a:t>
                      </a:r>
                      <a:endParaRPr lang="en-US" sz="2400" dirty="0">
                        <a:latin typeface="Calibri"/>
                        <a:ea typeface="Calibri"/>
                        <a:cs typeface="Times New Roman"/>
                      </a:endParaRPr>
                    </a:p>
                  </a:txBody>
                  <a:tcPr marL="68580" marR="68580" marT="0" marB="0" anchor="b">
                    <a:lnL>
                      <a:noFill/>
                    </a:lnL>
                    <a:lnR>
                      <a:noFill/>
                    </a:lnR>
                    <a:lnT>
                      <a:noFill/>
                    </a:lnT>
                    <a:lnB>
                      <a:noFill/>
                    </a:lnB>
                  </a:tcPr>
                </a:tc>
              </a:tr>
              <a:tr h="130810">
                <a:tc>
                  <a:txBody>
                    <a:bodyPr/>
                    <a:lstStyle/>
                    <a:p>
                      <a:pPr marL="0" marR="0" algn="ctr">
                        <a:lnSpc>
                          <a:spcPct val="115000"/>
                        </a:lnSpc>
                        <a:spcBef>
                          <a:spcPts val="0"/>
                        </a:spcBef>
                        <a:spcAft>
                          <a:spcPts val="0"/>
                        </a:spcAft>
                      </a:pPr>
                      <a:r>
                        <a:rPr lang="en-US" sz="2800" b="1" i="1" dirty="0">
                          <a:solidFill>
                            <a:srgbClr val="000000"/>
                          </a:solidFill>
                          <a:latin typeface="Times New Roman"/>
                          <a:ea typeface="Calibri"/>
                          <a:cs typeface="Times New Roman"/>
                        </a:rPr>
                        <a:t>SC</a:t>
                      </a:r>
                      <a:endParaRPr lang="en-US" sz="2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2231973</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$0</a:t>
                      </a:r>
                      <a:endParaRPr lang="en-US" sz="2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1386</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$0</a:t>
                      </a:r>
                      <a:endParaRPr lang="en-US" sz="2400"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40640">
                <a:tc>
                  <a:txBody>
                    <a:bodyPr/>
                    <a:lstStyle/>
                    <a:p>
                      <a:pPr marL="0" marR="0" algn="ctr">
                        <a:lnSpc>
                          <a:spcPct val="115000"/>
                        </a:lnSpc>
                        <a:spcBef>
                          <a:spcPts val="0"/>
                        </a:spcBef>
                        <a:spcAft>
                          <a:spcPts val="0"/>
                        </a:spcAft>
                      </a:pPr>
                      <a:r>
                        <a:rPr lang="en-US" sz="2800" b="1" i="1" dirty="0">
                          <a:solidFill>
                            <a:srgbClr val="000000"/>
                          </a:solidFill>
                          <a:latin typeface="Times New Roman"/>
                          <a:ea typeface="Calibri"/>
                          <a:cs typeface="Times New Roman"/>
                        </a:rPr>
                        <a:t>WI</a:t>
                      </a:r>
                      <a:endParaRPr lang="en-US" sz="2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72</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$174</a:t>
                      </a:r>
                      <a:endParaRPr lang="en-US" sz="2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2</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$6,250</a:t>
                      </a:r>
                      <a:endParaRPr lang="en-US" sz="24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40640">
                <a:tc>
                  <a:txBody>
                    <a:bodyPr/>
                    <a:lstStyle/>
                    <a:p>
                      <a:pPr marL="0" marR="0" algn="ctr">
                        <a:lnSpc>
                          <a:spcPct val="115000"/>
                        </a:lnSpc>
                        <a:spcBef>
                          <a:spcPts val="0"/>
                        </a:spcBef>
                        <a:spcAft>
                          <a:spcPts val="0"/>
                        </a:spcAft>
                      </a:pPr>
                      <a:r>
                        <a:rPr lang="en-US" sz="2800" b="1" i="1" dirty="0">
                          <a:solidFill>
                            <a:srgbClr val="000000"/>
                          </a:solidFill>
                          <a:latin typeface="Times New Roman"/>
                          <a:ea typeface="Calibri"/>
                          <a:cs typeface="Times New Roman"/>
                        </a:rPr>
                        <a:t>WV</a:t>
                      </a:r>
                      <a:endParaRPr lang="en-US" sz="2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55</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$309</a:t>
                      </a:r>
                      <a:endParaRPr lang="en-US" sz="2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1</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$17,000</a:t>
                      </a:r>
                      <a:endParaRPr lang="en-US" sz="2400" dirty="0">
                        <a:latin typeface="Calibri"/>
                        <a:ea typeface="Calibri"/>
                        <a:cs typeface="Times New Roman"/>
                      </a:endParaRPr>
                    </a:p>
                  </a:txBody>
                  <a:tcPr marL="68580" marR="68580" marT="0" marB="0" anchor="b">
                    <a:lnL>
                      <a:noFill/>
                    </a:lnL>
                    <a:lnR>
                      <a:noFill/>
                    </a:lnR>
                    <a:lnT>
                      <a:noFill/>
                    </a:lnT>
                    <a:lnB>
                      <a:noFill/>
                    </a:lnB>
                  </a:tcPr>
                </a:tc>
              </a:tr>
              <a:tr h="55245">
                <a:tc>
                  <a:txBody>
                    <a:bodyPr/>
                    <a:lstStyle/>
                    <a:p>
                      <a:pPr marL="0" marR="0" algn="ctr">
                        <a:lnSpc>
                          <a:spcPct val="115000"/>
                        </a:lnSpc>
                        <a:spcBef>
                          <a:spcPts val="0"/>
                        </a:spcBef>
                        <a:spcAft>
                          <a:spcPts val="0"/>
                        </a:spcAft>
                      </a:pPr>
                      <a:r>
                        <a:rPr lang="en-US" sz="2800" b="1" i="1" dirty="0">
                          <a:solidFill>
                            <a:srgbClr val="000000"/>
                          </a:solidFill>
                          <a:latin typeface="Times New Roman"/>
                          <a:ea typeface="Calibri"/>
                          <a:cs typeface="Times New Roman"/>
                        </a:rPr>
                        <a:t>NH</a:t>
                      </a:r>
                      <a:endParaRPr lang="en-US" sz="2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31750" cap="flat" cmpd="dbl"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10</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31750" cap="flat" cmpd="dbl"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$827</a:t>
                      </a:r>
                      <a:endParaRPr lang="en-US" sz="24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31750" cap="flat" cmpd="dbl"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1</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31750" cap="flat" cmpd="dbl"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800" dirty="0">
                          <a:solidFill>
                            <a:srgbClr val="000000"/>
                          </a:solidFill>
                          <a:latin typeface="Times New Roman"/>
                          <a:ea typeface="Calibri"/>
                          <a:cs typeface="Times New Roman"/>
                        </a:rPr>
                        <a:t>$8,267</a:t>
                      </a:r>
                      <a:endParaRPr lang="en-US" sz="2400" dirty="0">
                        <a:latin typeface="Calibri"/>
                        <a:ea typeface="Calibri"/>
                        <a:cs typeface="Times New Roman"/>
                      </a:endParaRPr>
                    </a:p>
                  </a:txBody>
                  <a:tcPr marL="68580" marR="68580" marT="0" marB="0" anchor="b">
                    <a:lnL>
                      <a:noFill/>
                    </a:lnL>
                    <a:lnR>
                      <a:noFill/>
                    </a:lnR>
                    <a:lnT>
                      <a:noFill/>
                    </a:lnT>
                    <a:lnB w="31750" cap="flat" cmpd="dbl" algn="ctr">
                      <a:solidFill>
                        <a:srgbClr val="000000"/>
                      </a:solidFill>
                      <a:prstDash val="solid"/>
                      <a:round/>
                      <a:headEnd type="none" w="med" len="med"/>
                      <a:tailEnd type="none" w="med" len="med"/>
                    </a:lnB>
                  </a:tcPr>
                </a:tc>
              </a:tr>
            </a:tbl>
          </a:graphicData>
        </a:graphic>
      </p:graphicFrame>
      <p:sp>
        <p:nvSpPr>
          <p:cNvPr id="73775"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73776"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73777"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A005C77-6BBB-4423-832C-ECC98F8C5E7D}" type="slidenum">
              <a:rPr lang="en-US"/>
              <a:pPr fontAlgn="base">
                <a:spcBef>
                  <a:spcPct val="0"/>
                </a:spcBef>
                <a:spcAft>
                  <a:spcPct val="0"/>
                </a:spcAft>
              </a:pPr>
              <a:t>49</a:t>
            </a:fld>
            <a:endParaRPr lang="en-US"/>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28600"/>
            <a:ext cx="8229600" cy="1143000"/>
          </a:xfrm>
        </p:spPr>
        <p:txBody>
          <a:bodyPr/>
          <a:lstStyle/>
          <a:p>
            <a:r>
              <a:rPr lang="en-US" smtClean="0"/>
              <a:t>What’s Going On?</a:t>
            </a:r>
          </a:p>
        </p:txBody>
      </p:sp>
      <p:sp>
        <p:nvSpPr>
          <p:cNvPr id="21506" name="Content Placeholder 2"/>
          <p:cNvSpPr>
            <a:spLocks noGrp="1"/>
          </p:cNvSpPr>
          <p:nvPr>
            <p:ph idx="1"/>
          </p:nvPr>
        </p:nvSpPr>
        <p:spPr>
          <a:xfrm>
            <a:off x="1143000" y="1600200"/>
            <a:ext cx="6781800" cy="4876800"/>
          </a:xfrm>
        </p:spPr>
        <p:txBody>
          <a:bodyPr/>
          <a:lstStyle/>
          <a:p>
            <a:pPr>
              <a:lnSpc>
                <a:spcPct val="110000"/>
              </a:lnSpc>
            </a:pPr>
            <a:r>
              <a:rPr lang="en-US" sz="3600" b="1" smtClean="0"/>
              <a:t>Primary Care</a:t>
            </a:r>
          </a:p>
          <a:p>
            <a:pPr lvl="1">
              <a:lnSpc>
                <a:spcPct val="110000"/>
              </a:lnSpc>
            </a:pPr>
            <a:endParaRPr lang="en-US" sz="3200" smtClean="0"/>
          </a:p>
          <a:p>
            <a:pPr>
              <a:lnSpc>
                <a:spcPct val="110000"/>
              </a:lnSpc>
            </a:pPr>
            <a:r>
              <a:rPr lang="en-US" sz="3600" smtClean="0"/>
              <a:t>Secondary Uses</a:t>
            </a:r>
          </a:p>
          <a:p>
            <a:pPr>
              <a:lnSpc>
                <a:spcPct val="110000"/>
              </a:lnSpc>
            </a:pPr>
            <a:endParaRPr lang="en-US" sz="3600" smtClean="0"/>
          </a:p>
          <a:p>
            <a:pPr>
              <a:lnSpc>
                <a:spcPct val="110000"/>
              </a:lnSpc>
            </a:pPr>
            <a:r>
              <a:rPr lang="en-US" sz="3600" smtClean="0"/>
              <a:t>Beyond Local Applications</a:t>
            </a:r>
          </a:p>
        </p:txBody>
      </p:sp>
      <p:sp>
        <p:nvSpPr>
          <p:cNvPr id="21507"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21508"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21509"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069A063-E435-4400-9538-C020463381FF}" type="slidenum">
              <a:rPr lang="en-US"/>
              <a:pPr fontAlgn="base">
                <a:spcBef>
                  <a:spcPct val="0"/>
                </a:spcBef>
                <a:spcAft>
                  <a:spcPct val="0"/>
                </a:spcAft>
              </a:pPr>
              <a:t>5</a:t>
            </a:fld>
            <a:endParaRPr lang="en-US"/>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457200" y="152400"/>
            <a:ext cx="8229600" cy="1371600"/>
          </a:xfrm>
        </p:spPr>
        <p:txBody>
          <a:bodyPr/>
          <a:lstStyle/>
          <a:p>
            <a:r>
              <a:rPr lang="en-US" sz="4000" smtClean="0"/>
              <a:t>Speaking of HIPAA</a:t>
            </a:r>
            <a:br>
              <a:rPr lang="en-US" sz="4000" smtClean="0"/>
            </a:br>
            <a:r>
              <a:rPr lang="en-US" sz="2000" smtClean="0"/>
              <a:t>(the </a:t>
            </a:r>
            <a:r>
              <a:rPr lang="en-US" sz="2000" smtClean="0">
                <a:latin typeface="Algerian" pitchFamily="82" charset="0"/>
              </a:rPr>
              <a:t>elephant</a:t>
            </a:r>
            <a:r>
              <a:rPr lang="en-US" sz="2000" smtClean="0"/>
              <a:t> in the room)</a:t>
            </a:r>
            <a:endParaRPr lang="en-US" sz="2400" smtClean="0"/>
          </a:p>
        </p:txBody>
      </p:sp>
      <p:sp>
        <p:nvSpPr>
          <p:cNvPr id="922627" name="Rectangle 3"/>
          <p:cNvSpPr>
            <a:spLocks noGrp="1" noChangeArrowheads="1"/>
          </p:cNvSpPr>
          <p:nvPr>
            <p:ph type="body" idx="1"/>
          </p:nvPr>
        </p:nvSpPr>
        <p:spPr>
          <a:xfrm>
            <a:off x="228600" y="1600200"/>
            <a:ext cx="8686800" cy="4648200"/>
          </a:xfrm>
        </p:spPr>
        <p:txBody>
          <a:bodyPr rtlCol="0">
            <a:noAutofit/>
          </a:bodyPr>
          <a:lstStyle/>
          <a:p>
            <a:pPr fontAlgn="auto">
              <a:spcAft>
                <a:spcPts val="0"/>
              </a:spcAft>
              <a:buFont typeface="Arial" pitchFamily="34" charset="0"/>
              <a:buChar char="•"/>
              <a:defRPr/>
            </a:pPr>
            <a:r>
              <a:rPr lang="en-US" sz="2800" dirty="0" smtClean="0">
                <a:solidFill>
                  <a:schemeClr val="bg1">
                    <a:lumMod val="50000"/>
                  </a:schemeClr>
                </a:solidFill>
              </a:rPr>
              <a:t>“Covered entity” cannot use or disclose protected health information (PHI)</a:t>
            </a:r>
          </a:p>
          <a:p>
            <a:pPr lvl="1" fontAlgn="auto">
              <a:spcAft>
                <a:spcPts val="0"/>
              </a:spcAft>
              <a:buFont typeface="Arial" pitchFamily="34" charset="0"/>
              <a:buChar char="–"/>
              <a:defRPr/>
            </a:pPr>
            <a:r>
              <a:rPr lang="en-US" sz="2400" dirty="0" smtClean="0">
                <a:solidFill>
                  <a:schemeClr val="bg1">
                    <a:lumMod val="50000"/>
                  </a:schemeClr>
                </a:solidFill>
              </a:rPr>
              <a:t>data “explicitly” linked to a particular individual, or</a:t>
            </a:r>
          </a:p>
          <a:p>
            <a:pPr lvl="1" fontAlgn="auto">
              <a:spcAft>
                <a:spcPts val="0"/>
              </a:spcAft>
              <a:buFont typeface="Arial" pitchFamily="34" charset="0"/>
              <a:buChar char="–"/>
              <a:defRPr/>
            </a:pPr>
            <a:r>
              <a:rPr lang="en-US" sz="2400" dirty="0" smtClean="0">
                <a:solidFill>
                  <a:schemeClr val="bg1">
                    <a:lumMod val="50000"/>
                  </a:schemeClr>
                </a:solidFill>
              </a:rPr>
              <a:t>could reasonably be expected to allow individual identification</a:t>
            </a:r>
          </a:p>
          <a:p>
            <a:pPr fontAlgn="auto">
              <a:spcAft>
                <a:spcPts val="0"/>
              </a:spcAft>
              <a:buFont typeface="Arial" pitchFamily="34" charset="0"/>
              <a:buChar char="•"/>
              <a:defRPr/>
            </a:pPr>
            <a:endParaRPr lang="en-US" sz="2800" dirty="0" smtClean="0">
              <a:solidFill>
                <a:schemeClr val="bg1">
                  <a:lumMod val="50000"/>
                </a:schemeClr>
              </a:solidFill>
            </a:endParaRPr>
          </a:p>
          <a:p>
            <a:pPr fontAlgn="auto">
              <a:spcAft>
                <a:spcPts val="0"/>
              </a:spcAft>
              <a:buFont typeface="Arial" pitchFamily="34" charset="0"/>
              <a:buChar char="•"/>
              <a:defRPr/>
            </a:pPr>
            <a:r>
              <a:rPr lang="en-US" sz="2800" dirty="0" smtClean="0">
                <a:solidFill>
                  <a:schemeClr val="bg1">
                    <a:lumMod val="50000"/>
                  </a:schemeClr>
                </a:solidFill>
              </a:rPr>
              <a:t>The Privacy Rule Affords for several data sharing policies</a:t>
            </a:r>
          </a:p>
          <a:p>
            <a:pPr lvl="1" fontAlgn="auto">
              <a:spcAft>
                <a:spcPts val="0"/>
              </a:spcAft>
              <a:buFont typeface="Arial" pitchFamily="34" charset="0"/>
              <a:buChar char="–"/>
              <a:defRPr/>
            </a:pPr>
            <a:r>
              <a:rPr lang="en-US" sz="2400" dirty="0" smtClean="0">
                <a:solidFill>
                  <a:schemeClr val="bg1">
                    <a:lumMod val="50000"/>
                  </a:schemeClr>
                </a:solidFill>
              </a:rPr>
              <a:t>Limited Data Sets</a:t>
            </a:r>
          </a:p>
          <a:p>
            <a:pPr lvl="1" fontAlgn="auto">
              <a:spcAft>
                <a:spcPts val="0"/>
              </a:spcAft>
              <a:buFont typeface="Arial" pitchFamily="34" charset="0"/>
              <a:buChar char="–"/>
              <a:defRPr/>
            </a:pPr>
            <a:r>
              <a:rPr lang="en-US" sz="2400" dirty="0" smtClean="0"/>
              <a:t>De-identified Data</a:t>
            </a:r>
          </a:p>
          <a:p>
            <a:pPr lvl="2" fontAlgn="auto">
              <a:spcAft>
                <a:spcPts val="0"/>
              </a:spcAft>
              <a:buFont typeface="Arial" pitchFamily="34" charset="0"/>
              <a:buChar char="•"/>
              <a:defRPr/>
            </a:pPr>
            <a:r>
              <a:rPr lang="en-US" sz="1800" dirty="0" smtClean="0"/>
              <a:t>Safe Harbor</a:t>
            </a:r>
          </a:p>
          <a:p>
            <a:pPr lvl="2" fontAlgn="auto">
              <a:spcAft>
                <a:spcPts val="0"/>
              </a:spcAft>
              <a:buFont typeface="Arial" pitchFamily="34" charset="0"/>
              <a:buChar char="•"/>
              <a:defRPr/>
            </a:pPr>
            <a:r>
              <a:rPr lang="en-US" sz="1800" b="1" u="sng" dirty="0" smtClean="0">
                <a:solidFill>
                  <a:srgbClr val="FF0000"/>
                </a:solidFill>
              </a:rPr>
              <a:t>Expert Determination</a:t>
            </a:r>
          </a:p>
        </p:txBody>
      </p:sp>
      <p:sp>
        <p:nvSpPr>
          <p:cNvPr id="74755"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74756"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74757"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61EBC16-0FBE-46ED-8F6A-4FD05F9EEFB9}" type="slidenum">
              <a:rPr lang="en-US"/>
              <a:pPr fontAlgn="base">
                <a:spcBef>
                  <a:spcPct val="0"/>
                </a:spcBef>
                <a:spcAft>
                  <a:spcPct val="0"/>
                </a:spcAft>
              </a:pPr>
              <a:t>50</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62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62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62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627">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01963" y="4495800"/>
            <a:ext cx="3505200" cy="533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4525963" y="5040313"/>
            <a:ext cx="3429000" cy="533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1828800" y="3352800"/>
            <a:ext cx="2819400" cy="533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1219200" y="5715000"/>
            <a:ext cx="3276600" cy="533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805" name="Rectangle 2"/>
          <p:cNvSpPr>
            <a:spLocks noGrp="1" noChangeArrowheads="1"/>
          </p:cNvSpPr>
          <p:nvPr>
            <p:ph type="title"/>
          </p:nvPr>
        </p:nvSpPr>
        <p:spPr>
          <a:xfrm>
            <a:off x="457200" y="457200"/>
            <a:ext cx="8229600" cy="1371600"/>
          </a:xfrm>
        </p:spPr>
        <p:txBody>
          <a:bodyPr/>
          <a:lstStyle/>
          <a:p>
            <a:r>
              <a:rPr lang="en-US" sz="3600" smtClean="0"/>
              <a:t>HIPAA Expert Determination</a:t>
            </a:r>
            <a:br>
              <a:rPr lang="en-US" sz="3600" smtClean="0"/>
            </a:br>
            <a:r>
              <a:rPr lang="en-US" sz="3600" smtClean="0"/>
              <a:t>(abridged)</a:t>
            </a:r>
          </a:p>
        </p:txBody>
      </p:sp>
      <p:sp>
        <p:nvSpPr>
          <p:cNvPr id="76806" name="Rectangle 3"/>
          <p:cNvSpPr>
            <a:spLocks noGrp="1" noChangeArrowheads="1"/>
          </p:cNvSpPr>
          <p:nvPr>
            <p:ph type="body" idx="1"/>
          </p:nvPr>
        </p:nvSpPr>
        <p:spPr>
          <a:xfrm>
            <a:off x="838200" y="2057400"/>
            <a:ext cx="7772400" cy="3886200"/>
          </a:xfrm>
        </p:spPr>
        <p:txBody>
          <a:bodyPr/>
          <a:lstStyle/>
          <a:p>
            <a:pPr>
              <a:lnSpc>
                <a:spcPct val="120000"/>
              </a:lnSpc>
            </a:pPr>
            <a:r>
              <a:rPr lang="en-US" smtClean="0"/>
              <a:t>Certify via “generally accepted statistical and scientific principles and methods, that the risk is very small that the information could be used, alone or in combination with other reasonably available information, by the anticipated recipient to identify the subject of the information.”</a:t>
            </a:r>
          </a:p>
        </p:txBody>
      </p:sp>
      <p:sp>
        <p:nvSpPr>
          <p:cNvPr id="76807"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76808"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76809"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7B7961E-630A-405A-8D80-04F1C6DCC990}" type="slidenum">
              <a:rPr lang="en-US"/>
              <a:pPr fontAlgn="base">
                <a:spcBef>
                  <a:spcPct val="0"/>
                </a:spcBef>
                <a:spcAft>
                  <a:spcPct val="0"/>
                </a:spcAft>
              </a:pPr>
              <a:t>51</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10"/>
                                        </p:tgtEl>
                                      </p:cBhvr>
                                    </p:animEffect>
                                    <p:set>
                                      <p:cBhvr>
                                        <p:cTn id="15" dur="1" fill="hold">
                                          <p:stCondLst>
                                            <p:cond delay="1999"/>
                                          </p:stCondLst>
                                        </p:cTn>
                                        <p:tgtEl>
                                          <p:spTgt spid="10"/>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11"/>
                                        </p:tgtEl>
                                      </p:cBhvr>
                                    </p:animEffect>
                                    <p:set>
                                      <p:cBhvr>
                                        <p:cTn id="18" dur="1" fill="hold">
                                          <p:stCondLst>
                                            <p:cond delay="1999"/>
                                          </p:stCondLst>
                                        </p:cTn>
                                        <p:tgtEl>
                                          <p:spTgt spid="11"/>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0" grpId="0" animBg="1"/>
      <p:bldP spid="10" grpId="1" animBg="1"/>
      <p:bldP spid="11" grpId="0" animBg="1"/>
      <p:bldP spid="11"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76200"/>
            <a:ext cx="8229600" cy="1143000"/>
          </a:xfrm>
        </p:spPr>
        <p:txBody>
          <a:bodyPr/>
          <a:lstStyle/>
          <a:p>
            <a:r>
              <a:rPr lang="en-US" smtClean="0"/>
              <a:t>Towards an Expert Model</a:t>
            </a:r>
          </a:p>
        </p:txBody>
      </p:sp>
      <p:sp>
        <p:nvSpPr>
          <p:cNvPr id="77826" name="Content Placeholder 2"/>
          <p:cNvSpPr>
            <a:spLocks noGrp="1"/>
          </p:cNvSpPr>
          <p:nvPr>
            <p:ph idx="1"/>
          </p:nvPr>
        </p:nvSpPr>
        <p:spPr>
          <a:xfrm>
            <a:off x="152400" y="1189038"/>
            <a:ext cx="8915400" cy="4525962"/>
          </a:xfrm>
        </p:spPr>
        <p:txBody>
          <a:bodyPr/>
          <a:lstStyle/>
          <a:p>
            <a:r>
              <a:rPr lang="en-US" sz="2800" smtClean="0"/>
              <a:t>So far, we’ve looked at on </a:t>
            </a:r>
            <a:r>
              <a:rPr lang="en-US" sz="2800" b="1" u="sng" smtClean="0"/>
              <a:t>populations</a:t>
            </a:r>
            <a:r>
              <a:rPr lang="en-US" sz="2800" b="1" smtClean="0"/>
              <a:t> </a:t>
            </a:r>
            <a:r>
              <a:rPr lang="en-US" sz="2800" smtClean="0"/>
              <a:t>(e.g., U.S. state). </a:t>
            </a:r>
          </a:p>
          <a:p>
            <a:r>
              <a:rPr lang="en-US" sz="2800" smtClean="0"/>
              <a:t>Let’s shift focus to specific </a:t>
            </a:r>
            <a:r>
              <a:rPr lang="en-US" sz="2800" b="1" u="sng" smtClean="0"/>
              <a:t>samples</a:t>
            </a:r>
            <a:endParaRPr lang="en-US" sz="2800" smtClean="0"/>
          </a:p>
          <a:p>
            <a:pPr lvl="1"/>
            <a:r>
              <a:rPr lang="en-US" sz="2400" smtClean="0"/>
              <a:t>Compute re-id risk post-Safe Harbor</a:t>
            </a:r>
          </a:p>
          <a:p>
            <a:pPr lvl="1"/>
            <a:r>
              <a:rPr lang="en-US" sz="2400" smtClean="0"/>
              <a:t>Compute re-id risk post-Alternative (e.g., more age, less ethnic)</a:t>
            </a:r>
          </a:p>
          <a:p>
            <a:pPr lvl="1"/>
            <a:endParaRPr lang="en-US" sz="2400" smtClean="0"/>
          </a:p>
        </p:txBody>
      </p:sp>
      <p:pic>
        <p:nvPicPr>
          <p:cNvPr id="77827" name="Picture 2"/>
          <p:cNvPicPr>
            <a:picLocks noChangeAspect="1" noChangeArrowheads="1"/>
          </p:cNvPicPr>
          <p:nvPr/>
        </p:nvPicPr>
        <p:blipFill>
          <a:blip r:embed="rId2"/>
          <a:srcRect/>
          <a:stretch>
            <a:fillRect/>
          </a:stretch>
        </p:blipFill>
        <p:spPr bwMode="auto">
          <a:xfrm>
            <a:off x="1408113" y="3094038"/>
            <a:ext cx="6535737" cy="3078162"/>
          </a:xfrm>
          <a:prstGeom prst="rect">
            <a:avLst/>
          </a:prstGeom>
          <a:noFill/>
          <a:ln w="9525">
            <a:noFill/>
            <a:miter lim="800000"/>
            <a:headEnd/>
            <a:tailEnd/>
          </a:ln>
        </p:spPr>
      </p:pic>
      <p:sp>
        <p:nvSpPr>
          <p:cNvPr id="77828" name="TextBox 10"/>
          <p:cNvSpPr txBox="1">
            <a:spLocks noChangeArrowheads="1"/>
          </p:cNvSpPr>
          <p:nvPr/>
        </p:nvSpPr>
        <p:spPr bwMode="auto">
          <a:xfrm>
            <a:off x="76200" y="6334125"/>
            <a:ext cx="8915400" cy="523875"/>
          </a:xfrm>
          <a:prstGeom prst="rect">
            <a:avLst/>
          </a:prstGeom>
          <a:noFill/>
          <a:ln w="9525">
            <a:noFill/>
            <a:miter lim="800000"/>
            <a:headEnd/>
            <a:tailEnd/>
          </a:ln>
        </p:spPr>
        <p:txBody>
          <a:bodyPr>
            <a:spAutoFit/>
          </a:bodyPr>
          <a:lstStyle/>
          <a:p>
            <a:pPr>
              <a:buFont typeface="Arial" charset="0"/>
              <a:buChar char="•"/>
            </a:pPr>
            <a:r>
              <a:rPr lang="en-US" sz="1400">
                <a:solidFill>
                  <a:srgbClr val="FF0000"/>
                </a:solidFill>
                <a:latin typeface="Calibri" pitchFamily="34" charset="0"/>
              </a:rPr>
              <a:t>K. Benitez, G. Loukides, and B. Malin. Beyond Safe Harbor: automatic discovery of health information de-identification policy alternatives. Proceedings of the ACM International Health Informatics Symposium. 2010: to appear.</a:t>
            </a: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609600"/>
            <a:ext cx="8229600" cy="1143000"/>
          </a:xfrm>
        </p:spPr>
        <p:txBody>
          <a:bodyPr/>
          <a:lstStyle/>
          <a:p>
            <a:r>
              <a:rPr lang="en-US" smtClean="0"/>
              <a:t>Demographic Analysis</a:t>
            </a:r>
          </a:p>
        </p:txBody>
      </p:sp>
      <p:sp>
        <p:nvSpPr>
          <p:cNvPr id="78850" name="Content Placeholder 2"/>
          <p:cNvSpPr>
            <a:spLocks noGrp="1"/>
          </p:cNvSpPr>
          <p:nvPr>
            <p:ph idx="1"/>
          </p:nvPr>
        </p:nvSpPr>
        <p:spPr>
          <a:xfrm>
            <a:off x="381000" y="1981200"/>
            <a:ext cx="6019800" cy="3962400"/>
          </a:xfrm>
        </p:spPr>
        <p:txBody>
          <a:bodyPr/>
          <a:lstStyle/>
          <a:p>
            <a:pPr>
              <a:lnSpc>
                <a:spcPct val="120000"/>
              </a:lnSpc>
            </a:pPr>
            <a:endParaRPr lang="en-US" sz="1400" smtClean="0"/>
          </a:p>
          <a:p>
            <a:pPr>
              <a:lnSpc>
                <a:spcPct val="120000"/>
              </a:lnSpc>
            </a:pPr>
            <a:r>
              <a:rPr lang="en-US" sz="2400" smtClean="0"/>
              <a:t>Software is ready for download!  </a:t>
            </a:r>
          </a:p>
          <a:p>
            <a:pPr lvl="1">
              <a:lnSpc>
                <a:spcPct val="120000"/>
              </a:lnSpc>
            </a:pPr>
            <a:r>
              <a:rPr lang="en-US" sz="2000" smtClean="0"/>
              <a:t>VDART: Vanderbilt Demographic Analysis of Risk Toolkit</a:t>
            </a:r>
          </a:p>
          <a:p>
            <a:pPr lvl="1">
              <a:lnSpc>
                <a:spcPct val="120000"/>
              </a:lnSpc>
            </a:pPr>
            <a:r>
              <a:rPr lang="en-US" sz="2000" smtClean="0"/>
              <a:t>http://code.google.com/p/vdart/</a:t>
            </a:r>
          </a:p>
        </p:txBody>
      </p:sp>
      <p:sp>
        <p:nvSpPr>
          <p:cNvPr id="78851"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78852" name="Picture 3"/>
          <p:cNvPicPr>
            <a:picLocks noChangeAspect="1" noChangeArrowheads="1"/>
          </p:cNvPicPr>
          <p:nvPr/>
        </p:nvPicPr>
        <p:blipFill>
          <a:blip r:embed="rId2"/>
          <a:srcRect/>
          <a:stretch>
            <a:fillRect/>
          </a:stretch>
        </p:blipFill>
        <p:spPr bwMode="auto">
          <a:xfrm>
            <a:off x="6781800" y="2438400"/>
            <a:ext cx="2047875" cy="1579563"/>
          </a:xfrm>
          <a:prstGeom prst="rect">
            <a:avLst/>
          </a:prstGeom>
          <a:noFill/>
          <a:ln w="9525">
            <a:noFill/>
            <a:miter lim="800000"/>
            <a:headEnd/>
            <a:tailEnd/>
          </a:ln>
        </p:spPr>
      </p:pic>
      <p:sp>
        <p:nvSpPr>
          <p:cNvPr id="78853"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78854"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78855"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3A098A0-4364-4FCB-A6D3-697BEA2F2F27}" type="slidenum">
              <a:rPr lang="en-US"/>
              <a:pPr fontAlgn="base">
                <a:spcBef>
                  <a:spcPct val="0"/>
                </a:spcBef>
                <a:spcAft>
                  <a:spcPct val="0"/>
                </a:spcAft>
              </a:pPr>
              <a:t>53</a:t>
            </a:fld>
            <a:endParaRPr lang="en-US"/>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mtClean="0"/>
              <a:t>A Couple of Parting Thoughts</a:t>
            </a:r>
          </a:p>
        </p:txBody>
      </p:sp>
      <p:sp>
        <p:nvSpPr>
          <p:cNvPr id="79874" name="Content Placeholder 2"/>
          <p:cNvSpPr>
            <a:spLocks noGrp="1"/>
          </p:cNvSpPr>
          <p:nvPr>
            <p:ph idx="1"/>
          </p:nvPr>
        </p:nvSpPr>
        <p:spPr/>
        <p:txBody>
          <a:bodyPr/>
          <a:lstStyle/>
          <a:p>
            <a:r>
              <a:rPr lang="en-US" sz="2400" smtClean="0"/>
              <a:t>The application of technology must be considered within the systems and operational processes they will be applied</a:t>
            </a:r>
          </a:p>
          <a:p>
            <a:endParaRPr lang="en-US" sz="2400" smtClean="0"/>
          </a:p>
          <a:p>
            <a:r>
              <a:rPr lang="en-US" sz="2400" smtClean="0"/>
              <a:t>One person’s vulnerability is another person’s armor (variation in risks)</a:t>
            </a:r>
          </a:p>
          <a:p>
            <a:endParaRPr lang="en-US" sz="2400" smtClean="0"/>
          </a:p>
          <a:p>
            <a:r>
              <a:rPr lang="en-US" sz="2400" smtClean="0"/>
              <a:t>It is possible to inject privacy into health information systems – but it must be done early (see “privacy by design)! </a:t>
            </a:r>
          </a:p>
          <a:p>
            <a:endParaRPr lang="en-US" sz="2400" smtClean="0"/>
          </a:p>
          <a:p>
            <a:r>
              <a:rPr lang="en-US" sz="2400" smtClean="0"/>
              <a:t>Sometimes theory needs to be balanced with practicality</a:t>
            </a:r>
          </a:p>
        </p:txBody>
      </p:sp>
      <p:sp>
        <p:nvSpPr>
          <p:cNvPr id="79875"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79876"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79877"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FC4BF86-0FC8-4E95-ADEA-02DBDD16FD47}" type="slidenum">
              <a:rPr lang="en-US"/>
              <a:pPr fontAlgn="base">
                <a:spcBef>
                  <a:spcPct val="0"/>
                </a:spcBef>
                <a:spcAft>
                  <a:spcPct val="0"/>
                </a:spcAft>
              </a:pPr>
              <a:t>54</a:t>
            </a:fld>
            <a:endParaRPr lang="en-US"/>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smtClean="0"/>
              <a:t>Acknowledgements</a:t>
            </a:r>
          </a:p>
        </p:txBody>
      </p:sp>
      <p:sp>
        <p:nvSpPr>
          <p:cNvPr id="3" name="Content Placeholder 2"/>
          <p:cNvSpPr>
            <a:spLocks noGrp="1"/>
          </p:cNvSpPr>
          <p:nvPr>
            <p:ph idx="1"/>
          </p:nvPr>
        </p:nvSpPr>
        <p:spPr>
          <a:xfrm>
            <a:off x="228600" y="2027238"/>
            <a:ext cx="4495800" cy="4525962"/>
          </a:xfrm>
        </p:spPr>
        <p:txBody>
          <a:bodyPr rtlCol="0">
            <a:normAutofit fontScale="70000" lnSpcReduction="20000"/>
          </a:bodyPr>
          <a:lstStyle/>
          <a:p>
            <a:pPr fontAlgn="auto">
              <a:spcAft>
                <a:spcPts val="0"/>
              </a:spcAft>
              <a:buFont typeface="Arial" pitchFamily="34" charset="0"/>
              <a:buChar char="•"/>
              <a:defRPr/>
            </a:pPr>
            <a:r>
              <a:rPr lang="en-US" dirty="0" smtClean="0"/>
              <a:t>Vanderbilt</a:t>
            </a:r>
          </a:p>
          <a:p>
            <a:pPr lvl="1" fontAlgn="auto">
              <a:spcAft>
                <a:spcPts val="0"/>
              </a:spcAft>
              <a:buFont typeface="Arial" pitchFamily="34" charset="0"/>
              <a:buChar char="–"/>
              <a:defRPr/>
            </a:pPr>
            <a:r>
              <a:rPr lang="en-US" b="1" dirty="0" smtClean="0"/>
              <a:t>Kathleen Benitez</a:t>
            </a:r>
          </a:p>
          <a:p>
            <a:pPr lvl="1" fontAlgn="auto">
              <a:spcAft>
                <a:spcPts val="0"/>
              </a:spcAft>
              <a:buFont typeface="Arial" pitchFamily="34" charset="0"/>
              <a:buChar char="–"/>
              <a:defRPr/>
            </a:pPr>
            <a:r>
              <a:rPr lang="en-US" b="1" dirty="0" smtClean="0"/>
              <a:t>Grigorios Loukides</a:t>
            </a:r>
          </a:p>
          <a:p>
            <a:pPr lvl="1" fontAlgn="auto">
              <a:spcAft>
                <a:spcPts val="0"/>
              </a:spcAft>
              <a:buFont typeface="Arial" pitchFamily="34" charset="0"/>
              <a:buChar char="–"/>
              <a:defRPr/>
            </a:pPr>
            <a:r>
              <a:rPr lang="en-US" dirty="0" smtClean="0"/>
              <a:t>Dan Masys</a:t>
            </a:r>
          </a:p>
          <a:p>
            <a:pPr lvl="1" fontAlgn="auto">
              <a:spcAft>
                <a:spcPts val="0"/>
              </a:spcAft>
              <a:buFont typeface="Arial" pitchFamily="34" charset="0"/>
              <a:buChar char="–"/>
              <a:defRPr/>
            </a:pPr>
            <a:r>
              <a:rPr lang="en-US" dirty="0" smtClean="0"/>
              <a:t>John Paulett</a:t>
            </a:r>
          </a:p>
          <a:p>
            <a:pPr lvl="1" fontAlgn="auto">
              <a:spcAft>
                <a:spcPts val="0"/>
              </a:spcAft>
              <a:buFont typeface="Arial" pitchFamily="34" charset="0"/>
              <a:buChar char="–"/>
              <a:defRPr/>
            </a:pPr>
            <a:r>
              <a:rPr lang="en-US" dirty="0" smtClean="0"/>
              <a:t>Dan Roden</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Northwestern: David Liebovitz</a:t>
            </a:r>
          </a:p>
          <a:p>
            <a:pPr fontAlgn="auto">
              <a:spcAft>
                <a:spcPts val="0"/>
              </a:spcAft>
              <a:buFont typeface="Arial" pitchFamily="34" charset="0"/>
              <a:buChar char="•"/>
              <a:defRPr/>
            </a:pPr>
            <a:r>
              <a:rPr lang="en-US" dirty="0" smtClean="0"/>
              <a:t>UIUC: Carl Gunter</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Additional Discussion:</a:t>
            </a:r>
          </a:p>
          <a:p>
            <a:pPr lvl="1" fontAlgn="auto">
              <a:spcAft>
                <a:spcPts val="0"/>
              </a:spcAft>
              <a:buFont typeface="Arial" pitchFamily="34" charset="0"/>
              <a:buChar char="–"/>
              <a:defRPr/>
            </a:pPr>
            <a:r>
              <a:rPr lang="en-US" dirty="0" smtClean="0"/>
              <a:t>Philippe Golle (PARC)</a:t>
            </a:r>
          </a:p>
          <a:p>
            <a:pPr lvl="1" fontAlgn="auto">
              <a:spcAft>
                <a:spcPts val="0"/>
              </a:spcAft>
              <a:buFont typeface="Arial" pitchFamily="34" charset="0"/>
              <a:buChar char="–"/>
              <a:defRPr/>
            </a:pPr>
            <a:r>
              <a:rPr lang="en-US" dirty="0" smtClean="0"/>
              <a:t>Latanya Sweeney (CMU)</a:t>
            </a:r>
            <a:endParaRPr lang="en-US" dirty="0"/>
          </a:p>
        </p:txBody>
      </p:sp>
      <p:sp>
        <p:nvSpPr>
          <p:cNvPr id="80899" name="Content Placeholder 2"/>
          <p:cNvSpPr txBox="1">
            <a:spLocks/>
          </p:cNvSpPr>
          <p:nvPr/>
        </p:nvSpPr>
        <p:spPr bwMode="auto">
          <a:xfrm>
            <a:off x="4419600" y="1981200"/>
            <a:ext cx="4724400" cy="4525963"/>
          </a:xfrm>
          <a:prstGeom prst="rect">
            <a:avLst/>
          </a:prstGeom>
          <a:noFill/>
          <a:ln w="9525">
            <a:noFill/>
            <a:miter lim="800000"/>
            <a:headEnd/>
            <a:tailEnd/>
          </a:ln>
        </p:spPr>
        <p:txBody>
          <a:bodyPr/>
          <a:lstStyle/>
          <a:p>
            <a:pPr marL="342900" indent="-342900">
              <a:spcBef>
                <a:spcPct val="20000"/>
              </a:spcBef>
              <a:buFont typeface="Arial" charset="0"/>
              <a:buChar char="•"/>
            </a:pPr>
            <a:r>
              <a:rPr lang="en-US" sz="2200">
                <a:latin typeface="Calibri" pitchFamily="34" charset="0"/>
              </a:rPr>
              <a:t>NLM @ NIH</a:t>
            </a:r>
          </a:p>
          <a:p>
            <a:pPr marL="800100" lvl="1" indent="-342900">
              <a:spcBef>
                <a:spcPct val="20000"/>
              </a:spcBef>
              <a:buFont typeface="Arial" charset="0"/>
              <a:buChar char="•"/>
            </a:pPr>
            <a:r>
              <a:rPr lang="en-US" sz="2000">
                <a:latin typeface="Calibri" pitchFamily="34" charset="0"/>
              </a:rPr>
              <a:t>R01 LM009989</a:t>
            </a:r>
          </a:p>
          <a:p>
            <a:pPr marL="800100" lvl="1" indent="-342900">
              <a:spcBef>
                <a:spcPct val="20000"/>
              </a:spcBef>
              <a:buFont typeface="Arial" charset="0"/>
              <a:buChar char="•"/>
            </a:pPr>
            <a:r>
              <a:rPr lang="en-US" sz="2000">
                <a:latin typeface="Calibri" pitchFamily="34" charset="0"/>
              </a:rPr>
              <a:t>R01 LM010207</a:t>
            </a:r>
          </a:p>
          <a:p>
            <a:pPr marL="800100" lvl="1" indent="-342900">
              <a:spcBef>
                <a:spcPct val="20000"/>
              </a:spcBef>
              <a:buFont typeface="Arial" charset="0"/>
              <a:buChar char="•"/>
            </a:pPr>
            <a:endParaRPr lang="en-US" sz="2400">
              <a:latin typeface="Calibri" pitchFamily="34" charset="0"/>
            </a:endParaRPr>
          </a:p>
          <a:p>
            <a:pPr marL="342900" indent="-342900">
              <a:spcBef>
                <a:spcPct val="20000"/>
              </a:spcBef>
              <a:buFont typeface="Arial" charset="0"/>
              <a:buChar char="•"/>
            </a:pPr>
            <a:r>
              <a:rPr lang="en-US" sz="2200">
                <a:latin typeface="Calibri" pitchFamily="34" charset="0"/>
              </a:rPr>
              <a:t>NHGRI @ NIH</a:t>
            </a:r>
          </a:p>
          <a:p>
            <a:pPr marL="800100" lvl="1" indent="-342900">
              <a:spcBef>
                <a:spcPct val="20000"/>
              </a:spcBef>
              <a:buFont typeface="Arial" charset="0"/>
              <a:buChar char="•"/>
            </a:pPr>
            <a:r>
              <a:rPr lang="en-US" sz="2000">
                <a:latin typeface="Calibri" pitchFamily="34" charset="0"/>
              </a:rPr>
              <a:t>U01 HG004603 (eMERGE network)</a:t>
            </a:r>
          </a:p>
          <a:p>
            <a:pPr marL="800100" lvl="1" indent="-342900">
              <a:spcBef>
                <a:spcPct val="20000"/>
              </a:spcBef>
              <a:buFont typeface="Arial" charset="0"/>
              <a:buChar char="•"/>
            </a:pPr>
            <a:endParaRPr lang="en-US" sz="2400">
              <a:latin typeface="Calibri" pitchFamily="34" charset="0"/>
            </a:endParaRPr>
          </a:p>
          <a:p>
            <a:pPr marL="342900" indent="-342900">
              <a:spcBef>
                <a:spcPct val="20000"/>
              </a:spcBef>
              <a:buFont typeface="Arial" charset="0"/>
              <a:buChar char="•"/>
            </a:pPr>
            <a:r>
              <a:rPr lang="en-US" sz="2200">
                <a:latin typeface="Calibri" pitchFamily="34" charset="0"/>
              </a:rPr>
              <a:t>NSF</a:t>
            </a:r>
          </a:p>
          <a:p>
            <a:pPr marL="800100" lvl="1" indent="-342900">
              <a:spcBef>
                <a:spcPct val="20000"/>
              </a:spcBef>
              <a:buFont typeface="Arial" charset="0"/>
              <a:buChar char="•"/>
            </a:pPr>
            <a:r>
              <a:rPr lang="en-US" sz="2000">
                <a:latin typeface="Calibri" pitchFamily="34" charset="0"/>
              </a:rPr>
              <a:t>CNS-0964063</a:t>
            </a:r>
          </a:p>
          <a:p>
            <a:pPr marL="800100" lvl="1" indent="-342900">
              <a:spcBef>
                <a:spcPct val="20000"/>
              </a:spcBef>
              <a:buFont typeface="Arial" charset="0"/>
              <a:buChar char="•"/>
            </a:pPr>
            <a:r>
              <a:rPr lang="en-US" sz="2000">
                <a:latin typeface="Calibri" pitchFamily="34" charset="0"/>
              </a:rPr>
              <a:t>CCF-0424422  (TRUST)</a:t>
            </a:r>
          </a:p>
        </p:txBody>
      </p:sp>
      <p:sp>
        <p:nvSpPr>
          <p:cNvPr id="80900" name="TextBox 4"/>
          <p:cNvSpPr txBox="1">
            <a:spLocks noChangeArrowheads="1"/>
          </p:cNvSpPr>
          <p:nvPr/>
        </p:nvSpPr>
        <p:spPr bwMode="auto">
          <a:xfrm>
            <a:off x="1219200" y="1447800"/>
            <a:ext cx="2128838" cy="523875"/>
          </a:xfrm>
          <a:prstGeom prst="rect">
            <a:avLst/>
          </a:prstGeom>
          <a:noFill/>
          <a:ln w="9525">
            <a:noFill/>
            <a:miter lim="800000"/>
            <a:headEnd/>
            <a:tailEnd/>
          </a:ln>
        </p:spPr>
        <p:txBody>
          <a:bodyPr wrap="none">
            <a:spAutoFit/>
          </a:bodyPr>
          <a:lstStyle/>
          <a:p>
            <a:r>
              <a:rPr lang="en-US" sz="2800" u="sng">
                <a:latin typeface="Calibri" pitchFamily="34" charset="0"/>
              </a:rPr>
              <a:t>Collaborators</a:t>
            </a:r>
          </a:p>
        </p:txBody>
      </p:sp>
      <p:sp>
        <p:nvSpPr>
          <p:cNvPr id="80901" name="TextBox 5"/>
          <p:cNvSpPr txBox="1">
            <a:spLocks noChangeArrowheads="1"/>
          </p:cNvSpPr>
          <p:nvPr/>
        </p:nvSpPr>
        <p:spPr bwMode="auto">
          <a:xfrm>
            <a:off x="5867400" y="1447800"/>
            <a:ext cx="1355725" cy="523875"/>
          </a:xfrm>
          <a:prstGeom prst="rect">
            <a:avLst/>
          </a:prstGeom>
          <a:noFill/>
          <a:ln w="9525">
            <a:noFill/>
            <a:miter lim="800000"/>
            <a:headEnd/>
            <a:tailEnd/>
          </a:ln>
        </p:spPr>
        <p:txBody>
          <a:bodyPr wrap="none">
            <a:spAutoFit/>
          </a:bodyPr>
          <a:lstStyle/>
          <a:p>
            <a:r>
              <a:rPr lang="en-US" sz="2800" u="sng">
                <a:latin typeface="Calibri" pitchFamily="34" charset="0"/>
              </a:rPr>
              <a:t>Funders</a:t>
            </a: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mtClean="0"/>
              <a:t>Questions?</a:t>
            </a:r>
          </a:p>
        </p:txBody>
      </p:sp>
      <p:sp>
        <p:nvSpPr>
          <p:cNvPr id="81922" name="Content Placeholder 2"/>
          <p:cNvSpPr>
            <a:spLocks noGrp="1"/>
          </p:cNvSpPr>
          <p:nvPr>
            <p:ph idx="1"/>
          </p:nvPr>
        </p:nvSpPr>
        <p:spPr/>
        <p:txBody>
          <a:bodyPr/>
          <a:lstStyle/>
          <a:p>
            <a:pPr algn="ctr">
              <a:buFont typeface="Arial" charset="0"/>
              <a:buNone/>
            </a:pPr>
            <a:endParaRPr lang="en-US" smtClean="0"/>
          </a:p>
          <a:p>
            <a:pPr algn="ctr">
              <a:buFont typeface="Arial" charset="0"/>
              <a:buNone/>
            </a:pPr>
            <a:r>
              <a:rPr lang="en-US" smtClean="0"/>
              <a:t>b.malin@vanderbilt.edu</a:t>
            </a:r>
          </a:p>
          <a:p>
            <a:pPr algn="ctr">
              <a:buFont typeface="Arial" charset="0"/>
              <a:buNone/>
            </a:pPr>
            <a:endParaRPr lang="en-US" smtClean="0"/>
          </a:p>
          <a:p>
            <a:pPr algn="ctr">
              <a:buFont typeface="Arial" charset="0"/>
              <a:buNone/>
            </a:pPr>
            <a:r>
              <a:rPr lang="en-US" smtClean="0"/>
              <a:t>Health Information Privacy Laboratory</a:t>
            </a:r>
          </a:p>
          <a:p>
            <a:pPr algn="ctr">
              <a:buFont typeface="Arial" charset="0"/>
              <a:buNone/>
            </a:pPr>
            <a:r>
              <a:rPr lang="en-US" smtClean="0"/>
              <a:t>http://www.hiplab.org/</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Electronic Medical Records – Hooray!</a:t>
            </a:r>
            <a:endParaRPr lang="en-US" dirty="0"/>
          </a:p>
        </p:txBody>
      </p:sp>
      <p:pic>
        <p:nvPicPr>
          <p:cNvPr id="4" name="Picture 2"/>
          <p:cNvPicPr>
            <a:picLocks noChangeAspect="1" noChangeArrowheads="1"/>
          </p:cNvPicPr>
          <p:nvPr/>
        </p:nvPicPr>
        <p:blipFill>
          <a:blip r:embed="rId3"/>
          <a:srcRect/>
          <a:stretch>
            <a:fillRect/>
          </a:stretch>
        </p:blipFill>
        <p:spPr bwMode="auto">
          <a:xfrm>
            <a:off x="1371600" y="1447800"/>
            <a:ext cx="6624638" cy="5137150"/>
          </a:xfrm>
          <a:prstGeom prst="rect">
            <a:avLst/>
          </a:prstGeom>
          <a:noFill/>
          <a:ln w="9525">
            <a:noFill/>
            <a:miter lim="800000"/>
            <a:headEnd/>
            <a:tailEnd/>
          </a:ln>
        </p:spPr>
      </p:pic>
      <p:pic>
        <p:nvPicPr>
          <p:cNvPr id="7" name="Picture 6" descr="sp"/>
          <p:cNvPicPr>
            <a:picLocks noChangeAspect="1" noChangeArrowheads="1"/>
          </p:cNvPicPr>
          <p:nvPr/>
        </p:nvPicPr>
        <p:blipFill>
          <a:blip r:embed="rId4"/>
          <a:srcRect/>
          <a:stretch>
            <a:fillRect/>
          </a:stretch>
        </p:blipFill>
        <p:spPr bwMode="auto">
          <a:xfrm>
            <a:off x="7391400" y="4876800"/>
            <a:ext cx="1563688" cy="1524000"/>
          </a:xfrm>
          <a:prstGeom prst="rect">
            <a:avLst/>
          </a:prstGeom>
          <a:noFill/>
          <a:ln w="9525">
            <a:noFill/>
            <a:miter lim="800000"/>
            <a:headEnd/>
            <a:tailEnd/>
          </a:ln>
        </p:spPr>
      </p:pic>
      <p:sp>
        <p:nvSpPr>
          <p:cNvPr id="3" name="Content Placeholder 2"/>
          <p:cNvSpPr>
            <a:spLocks noGrp="1"/>
          </p:cNvSpPr>
          <p:nvPr>
            <p:ph idx="1"/>
          </p:nvPr>
        </p:nvSpPr>
        <p:spPr>
          <a:xfrm>
            <a:off x="457200" y="1371600"/>
            <a:ext cx="8229600" cy="5029200"/>
          </a:xfrm>
        </p:spPr>
        <p:txBody>
          <a:bodyPr rtlCol="0">
            <a:normAutofit fontScale="70000" lnSpcReduction="20000"/>
          </a:bodyPr>
          <a:lstStyle/>
          <a:p>
            <a:pPr fontAlgn="auto">
              <a:lnSpc>
                <a:spcPct val="110000"/>
              </a:lnSpc>
              <a:spcAft>
                <a:spcPts val="0"/>
              </a:spcAft>
              <a:defRPr/>
            </a:pPr>
            <a:r>
              <a:rPr lang="en-US" dirty="0" smtClean="0">
                <a:solidFill>
                  <a:srgbClr val="FF0000"/>
                </a:solidFill>
              </a:rPr>
              <a:t>An Example: at Vanderbilt, we began with </a:t>
            </a:r>
            <a:r>
              <a:rPr lang="en-US" dirty="0" err="1" smtClean="0">
                <a:solidFill>
                  <a:srgbClr val="FF0000"/>
                </a:solidFill>
              </a:rPr>
              <a:t>StarChart</a:t>
            </a:r>
            <a:r>
              <a:rPr lang="en-US" dirty="0" smtClean="0">
                <a:solidFill>
                  <a:srgbClr val="FF0000"/>
                </a:solidFill>
              </a:rPr>
              <a:t> back in the ’90s</a:t>
            </a:r>
          </a:p>
          <a:p>
            <a:pPr lvl="1" fontAlgn="auto">
              <a:lnSpc>
                <a:spcPct val="110000"/>
              </a:lnSpc>
              <a:spcAft>
                <a:spcPts val="0"/>
              </a:spcAft>
              <a:defRPr/>
            </a:pPr>
            <a:r>
              <a:rPr lang="en-US" b="1" u="sng" dirty="0" smtClean="0">
                <a:solidFill>
                  <a:srgbClr val="FF0000"/>
                </a:solidFill>
              </a:rPr>
              <a:t>Longitudinal</a:t>
            </a:r>
            <a:r>
              <a:rPr lang="en-US" dirty="0" smtClean="0">
                <a:solidFill>
                  <a:srgbClr val="FF0000"/>
                </a:solidFill>
              </a:rPr>
              <a:t> electronic patient charts!</a:t>
            </a:r>
          </a:p>
          <a:p>
            <a:pPr lvl="1" fontAlgn="auto">
              <a:lnSpc>
                <a:spcPct val="110000"/>
              </a:lnSpc>
              <a:spcAft>
                <a:spcPts val="0"/>
              </a:spcAft>
              <a:defRPr/>
            </a:pPr>
            <a:r>
              <a:rPr lang="en-US" dirty="0" smtClean="0">
                <a:solidFill>
                  <a:srgbClr val="FF0000"/>
                </a:solidFill>
              </a:rPr>
              <a:t>Receives information from </a:t>
            </a:r>
            <a:r>
              <a:rPr lang="en-US" b="1" u="sng" dirty="0" smtClean="0">
                <a:solidFill>
                  <a:srgbClr val="FF0000"/>
                </a:solidFill>
              </a:rPr>
              <a:t>over 50 sources</a:t>
            </a:r>
            <a:r>
              <a:rPr lang="en-US" dirty="0" smtClean="0">
                <a:solidFill>
                  <a:srgbClr val="FF0000"/>
                </a:solidFill>
              </a:rPr>
              <a:t>!</a:t>
            </a:r>
          </a:p>
          <a:p>
            <a:pPr lvl="1" fontAlgn="auto">
              <a:lnSpc>
                <a:spcPct val="110000"/>
              </a:lnSpc>
              <a:spcAft>
                <a:spcPts val="0"/>
              </a:spcAft>
              <a:defRPr/>
            </a:pPr>
            <a:r>
              <a:rPr lang="en-US" dirty="0" smtClean="0">
                <a:solidFill>
                  <a:srgbClr val="FF0000"/>
                </a:solidFill>
              </a:rPr>
              <a:t>Fully replicated </a:t>
            </a:r>
            <a:r>
              <a:rPr lang="en-US" dirty="0" err="1" smtClean="0">
                <a:solidFill>
                  <a:srgbClr val="FF0000"/>
                </a:solidFill>
              </a:rPr>
              <a:t>geograpically</a:t>
            </a:r>
            <a:r>
              <a:rPr lang="en-US" dirty="0" smtClean="0">
                <a:solidFill>
                  <a:srgbClr val="FF0000"/>
                </a:solidFill>
              </a:rPr>
              <a:t> &amp; logically (runs on </a:t>
            </a:r>
            <a:r>
              <a:rPr lang="en-US" b="1" u="sng" dirty="0" smtClean="0">
                <a:solidFill>
                  <a:srgbClr val="FF0000"/>
                </a:solidFill>
              </a:rPr>
              <a:t>over 60 servers</a:t>
            </a:r>
            <a:r>
              <a:rPr lang="en-US" dirty="0" smtClean="0">
                <a:solidFill>
                  <a:srgbClr val="FF0000"/>
                </a:solidFill>
              </a:rPr>
              <a:t>)!</a:t>
            </a:r>
          </a:p>
          <a:p>
            <a:pPr fontAlgn="auto">
              <a:lnSpc>
                <a:spcPct val="110000"/>
              </a:lnSpc>
              <a:spcAft>
                <a:spcPts val="0"/>
              </a:spcAft>
              <a:defRPr/>
            </a:pPr>
            <a:endParaRPr lang="en-US" dirty="0" smtClean="0"/>
          </a:p>
          <a:p>
            <a:pPr fontAlgn="auto">
              <a:lnSpc>
                <a:spcPct val="110000"/>
              </a:lnSpc>
              <a:spcAft>
                <a:spcPts val="0"/>
              </a:spcAft>
              <a:defRPr/>
            </a:pPr>
            <a:r>
              <a:rPr lang="en-US" dirty="0" smtClean="0">
                <a:solidFill>
                  <a:srgbClr val="0070C0"/>
                </a:solidFill>
              </a:rPr>
              <a:t>We have StarPanel</a:t>
            </a:r>
          </a:p>
          <a:p>
            <a:pPr lvl="1" fontAlgn="auto">
              <a:lnSpc>
                <a:spcPct val="110000"/>
              </a:lnSpc>
              <a:spcAft>
                <a:spcPts val="0"/>
              </a:spcAft>
              <a:defRPr/>
            </a:pPr>
            <a:r>
              <a:rPr lang="en-US" b="1" u="sng" dirty="0" smtClean="0">
                <a:solidFill>
                  <a:srgbClr val="0070C0"/>
                </a:solidFill>
              </a:rPr>
              <a:t>Online</a:t>
            </a:r>
            <a:r>
              <a:rPr lang="en-US" b="1" dirty="0" smtClean="0">
                <a:solidFill>
                  <a:srgbClr val="0070C0"/>
                </a:solidFill>
              </a:rPr>
              <a:t> </a:t>
            </a:r>
            <a:r>
              <a:rPr lang="en-US" dirty="0" smtClean="0">
                <a:solidFill>
                  <a:srgbClr val="0070C0"/>
                </a:solidFill>
              </a:rPr>
              <a:t>environment for </a:t>
            </a:r>
            <a:r>
              <a:rPr lang="en-US" b="1" u="sng" dirty="0" smtClean="0">
                <a:solidFill>
                  <a:srgbClr val="0070C0"/>
                </a:solidFill>
              </a:rPr>
              <a:t>anytime / anywhere</a:t>
            </a:r>
            <a:r>
              <a:rPr lang="en-US" dirty="0" smtClean="0">
                <a:solidFill>
                  <a:srgbClr val="0070C0"/>
                </a:solidFill>
              </a:rPr>
              <a:t>  access to patient charts!</a:t>
            </a:r>
          </a:p>
          <a:p>
            <a:pPr fontAlgn="auto">
              <a:lnSpc>
                <a:spcPct val="110000"/>
              </a:lnSpc>
              <a:spcAft>
                <a:spcPts val="0"/>
              </a:spcAft>
              <a:defRPr/>
            </a:pPr>
            <a:endParaRPr lang="en-US" dirty="0" smtClean="0">
              <a:solidFill>
                <a:srgbClr val="0070C0"/>
              </a:solidFill>
            </a:endParaRPr>
          </a:p>
          <a:p>
            <a:pPr fontAlgn="auto">
              <a:lnSpc>
                <a:spcPct val="110000"/>
              </a:lnSpc>
              <a:spcAft>
                <a:spcPts val="0"/>
              </a:spcAft>
              <a:defRPr/>
            </a:pPr>
            <a:r>
              <a:rPr lang="en-US" dirty="0" smtClean="0">
                <a:solidFill>
                  <a:srgbClr val="0070C0"/>
                </a:solidFill>
              </a:rPr>
              <a:t>Increasingly distributed across organizations with overlapping patients and user bases different user bases</a:t>
            </a:r>
          </a:p>
          <a:p>
            <a:pPr fontAlgn="auto">
              <a:lnSpc>
                <a:spcPct val="110000"/>
              </a:lnSpc>
              <a:spcAft>
                <a:spcPts val="0"/>
              </a:spcAft>
              <a:defRPr/>
            </a:pPr>
            <a:endParaRPr lang="en-US" dirty="0" smtClean="0">
              <a:solidFill>
                <a:srgbClr val="0070C0"/>
              </a:solidFill>
            </a:endParaRPr>
          </a:p>
          <a:p>
            <a:pPr fontAlgn="auto">
              <a:lnSpc>
                <a:spcPct val="110000"/>
              </a:lnSpc>
              <a:spcAft>
                <a:spcPts val="0"/>
              </a:spcAft>
              <a:defRPr/>
            </a:pPr>
            <a:r>
              <a:rPr lang="en-US" dirty="0" smtClean="0">
                <a:solidFill>
                  <a:srgbClr val="0070C0"/>
                </a:solidFill>
              </a:rPr>
              <a:t>Various Commercial Systems: Epic, Cerner, GE, ICA, …</a:t>
            </a:r>
            <a:endParaRPr lang="en-US" dirty="0">
              <a:solidFill>
                <a:srgbClr val="0070C0"/>
              </a:solidFill>
            </a:endParaRPr>
          </a:p>
        </p:txBody>
      </p:sp>
      <p:sp>
        <p:nvSpPr>
          <p:cNvPr id="22533"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22534"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22535"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D590DCC-9376-44D3-A9D0-A90E4378C3A5}" type="slidenum">
              <a:rPr lang="en-US"/>
              <a:pPr fontAlgn="base">
                <a:spcBef>
                  <a:spcPct val="0"/>
                </a:spcBef>
                <a:spcAft>
                  <a:spcPct val="0"/>
                </a:spcAft>
              </a:pPr>
              <a:t>6</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25000" y="25000"/>
                                    </p:animScale>
                                  </p:childTnLst>
                                </p:cTn>
                              </p:par>
                              <p:par>
                                <p:cTn id="7" presetID="56" presetClass="path" presetSubtype="0" accel="50000" decel="50000" fill="hold" nodeType="withEffect">
                                  <p:stCondLst>
                                    <p:cond delay="0"/>
                                  </p:stCondLst>
                                  <p:childTnLst>
                                    <p:animMotion origin="layout" path="M -2.77778E-6 3.61702E-6 L 0.38785 -0.26319 " pathEditMode="relative" rAng="0" ptsTypes="AA">
                                      <p:cBhvr>
                                        <p:cTn id="8" dur="2000" fill="hold"/>
                                        <p:tgtEl>
                                          <p:spTgt spid="4"/>
                                        </p:tgtEl>
                                        <p:attrNameLst>
                                          <p:attrName>ppt_x</p:attrName>
                                          <p:attrName>ppt_y</p:attrName>
                                        </p:attrNameLst>
                                      </p:cBhvr>
                                      <p:rCtr x="194" y="-132"/>
                                    </p:animMotion>
                                  </p:childTnLst>
                                </p:cTn>
                              </p:par>
                              <p:par>
                                <p:cTn id="9" presetID="10"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20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24578"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24579"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5BA55B0-F3E3-4EA2-B106-D22A69A2851E}" type="slidenum">
              <a:rPr lang="en-US"/>
              <a:pPr fontAlgn="base">
                <a:spcBef>
                  <a:spcPct val="0"/>
                </a:spcBef>
                <a:spcAft>
                  <a:spcPct val="0"/>
                </a:spcAft>
              </a:pPr>
              <a:t>7</a:t>
            </a:fld>
            <a:endParaRPr lang="en-US"/>
          </a:p>
        </p:txBody>
      </p:sp>
      <p:sp>
        <p:nvSpPr>
          <p:cNvPr id="24580" name="Title 1"/>
          <p:cNvSpPr>
            <a:spLocks noGrp="1"/>
          </p:cNvSpPr>
          <p:nvPr>
            <p:ph type="title"/>
          </p:nvPr>
        </p:nvSpPr>
        <p:spPr/>
        <p:txBody>
          <a:bodyPr/>
          <a:lstStyle/>
          <a:p>
            <a:endParaRPr lang="en-US" smtClean="0"/>
          </a:p>
        </p:txBody>
      </p:sp>
      <p:pic>
        <p:nvPicPr>
          <p:cNvPr id="24581" name="Picture 1"/>
          <p:cNvPicPr>
            <a:picLocks noChangeAspect="1" noChangeArrowheads="1"/>
          </p:cNvPicPr>
          <p:nvPr/>
        </p:nvPicPr>
        <p:blipFill>
          <a:blip r:embed="rId2"/>
          <a:srcRect/>
          <a:stretch>
            <a:fillRect/>
          </a:stretch>
        </p:blipFill>
        <p:spPr bwMode="auto">
          <a:xfrm>
            <a:off x="5753100" y="3581400"/>
            <a:ext cx="2452688" cy="3276600"/>
          </a:xfrm>
          <a:prstGeom prst="rect">
            <a:avLst/>
          </a:prstGeom>
          <a:noFill/>
          <a:ln w="9525">
            <a:noFill/>
            <a:miter lim="800000"/>
            <a:headEnd/>
            <a:tailEnd/>
          </a:ln>
        </p:spPr>
      </p:pic>
      <p:pic>
        <p:nvPicPr>
          <p:cNvPr id="24582" name="Picture 2"/>
          <p:cNvPicPr>
            <a:picLocks noChangeAspect="1" noChangeArrowheads="1"/>
          </p:cNvPicPr>
          <p:nvPr/>
        </p:nvPicPr>
        <p:blipFill>
          <a:blip r:embed="rId3"/>
          <a:srcRect/>
          <a:stretch>
            <a:fillRect/>
          </a:stretch>
        </p:blipFill>
        <p:spPr bwMode="auto">
          <a:xfrm>
            <a:off x="1143000" y="0"/>
            <a:ext cx="2692400" cy="3429000"/>
          </a:xfrm>
          <a:prstGeom prst="rect">
            <a:avLst/>
          </a:prstGeom>
          <a:noFill/>
          <a:ln w="9525">
            <a:noFill/>
            <a:miter lim="800000"/>
            <a:headEnd/>
            <a:tailEnd/>
          </a:ln>
        </p:spPr>
      </p:pic>
      <p:pic>
        <p:nvPicPr>
          <p:cNvPr id="24583" name="Picture 2"/>
          <p:cNvPicPr>
            <a:picLocks noChangeAspect="1" noChangeArrowheads="1"/>
          </p:cNvPicPr>
          <p:nvPr/>
        </p:nvPicPr>
        <p:blipFill>
          <a:blip r:embed="rId4"/>
          <a:srcRect/>
          <a:stretch>
            <a:fillRect/>
          </a:stretch>
        </p:blipFill>
        <p:spPr bwMode="auto">
          <a:xfrm>
            <a:off x="1066800" y="3505200"/>
            <a:ext cx="2590800" cy="3314700"/>
          </a:xfrm>
          <a:prstGeom prst="rect">
            <a:avLst/>
          </a:prstGeom>
          <a:noFill/>
          <a:ln w="9525">
            <a:noFill/>
            <a:miter lim="800000"/>
            <a:headEnd/>
            <a:tailEnd/>
          </a:ln>
        </p:spPr>
      </p:pic>
      <p:pic>
        <p:nvPicPr>
          <p:cNvPr id="24584" name="Picture 4"/>
          <p:cNvPicPr>
            <a:picLocks noChangeAspect="1" noChangeArrowheads="1"/>
          </p:cNvPicPr>
          <p:nvPr/>
        </p:nvPicPr>
        <p:blipFill>
          <a:blip r:embed="rId5"/>
          <a:srcRect/>
          <a:stretch>
            <a:fillRect/>
          </a:stretch>
        </p:blipFill>
        <p:spPr bwMode="auto">
          <a:xfrm>
            <a:off x="5748338" y="0"/>
            <a:ext cx="2449512" cy="3429000"/>
          </a:xfrm>
          <a:prstGeom prst="rect">
            <a:avLst/>
          </a:prstGeom>
          <a:noFill/>
          <a:ln w="9525">
            <a:noFill/>
            <a:miter lim="800000"/>
            <a:headEnd/>
            <a:tailEnd/>
          </a:ln>
        </p:spPr>
      </p:pic>
      <p:sp>
        <p:nvSpPr>
          <p:cNvPr id="7" name="Rectangle 6"/>
          <p:cNvSpPr/>
          <p:nvPr/>
        </p:nvSpPr>
        <p:spPr>
          <a:xfrm rot="19055891">
            <a:off x="1098714" y="1253195"/>
            <a:ext cx="2719013"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Snooped</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
        <p:nvSpPr>
          <p:cNvPr id="8" name="Rectangle 7"/>
          <p:cNvSpPr/>
          <p:nvPr/>
        </p:nvSpPr>
        <p:spPr>
          <a:xfrm rot="19055891">
            <a:off x="5572069" y="1176994"/>
            <a:ext cx="276389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Snooped</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9" name="Rectangle 8"/>
          <p:cNvSpPr/>
          <p:nvPr/>
        </p:nvSpPr>
        <p:spPr>
          <a:xfrm rot="19055891">
            <a:off x="1022513" y="4682195"/>
            <a:ext cx="2719013" cy="923330"/>
          </a:xfrm>
          <a:prstGeom prst="rect">
            <a:avLst/>
          </a:prstGeom>
          <a:noFill/>
        </p:spPr>
        <p:txBody>
          <a:bodyPr wrap="none">
            <a:spAutoFit/>
          </a:bodyPr>
          <a:lstStyle/>
          <a:p>
            <a:pPr algn="ctr" fontAlgn="auto">
              <a:spcBef>
                <a:spcPts val="0"/>
              </a:spcBef>
              <a:spcAft>
                <a:spcPts val="0"/>
              </a:spcAft>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rPr>
              <a:t>Snooped</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ndParaRPr>
          </a:p>
        </p:txBody>
      </p:sp>
      <p:sp>
        <p:nvSpPr>
          <p:cNvPr id="10" name="Rectangle 9"/>
          <p:cNvSpPr/>
          <p:nvPr/>
        </p:nvSpPr>
        <p:spPr>
          <a:xfrm rot="19055891">
            <a:off x="5594513" y="4529795"/>
            <a:ext cx="271901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Snooped</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Bring on the Regulation</a:t>
            </a:r>
          </a:p>
        </p:txBody>
      </p:sp>
      <p:sp>
        <p:nvSpPr>
          <p:cNvPr id="3" name="Content Placeholder 2"/>
          <p:cNvSpPr>
            <a:spLocks noGrp="1"/>
          </p:cNvSpPr>
          <p:nvPr>
            <p:ph idx="1"/>
          </p:nvPr>
        </p:nvSpPr>
        <p:spPr>
          <a:xfrm>
            <a:off x="228600" y="1600200"/>
            <a:ext cx="8686800" cy="4724400"/>
          </a:xfrm>
        </p:spPr>
        <p:txBody>
          <a:bodyPr rtlCol="0">
            <a:normAutofit fontScale="92500"/>
          </a:bodyPr>
          <a:lstStyle/>
          <a:p>
            <a:pPr fontAlgn="auto">
              <a:lnSpc>
                <a:spcPct val="120000"/>
              </a:lnSpc>
              <a:spcAft>
                <a:spcPts val="0"/>
              </a:spcAft>
              <a:buFont typeface="Arial" pitchFamily="34" charset="0"/>
              <a:buChar char="•"/>
              <a:defRPr/>
            </a:pPr>
            <a:r>
              <a:rPr lang="en-US" dirty="0" smtClean="0"/>
              <a:t>1990s: National Research Council warned</a:t>
            </a:r>
          </a:p>
          <a:p>
            <a:pPr lvl="1" fontAlgn="auto">
              <a:lnSpc>
                <a:spcPct val="120000"/>
              </a:lnSpc>
              <a:spcAft>
                <a:spcPts val="0"/>
              </a:spcAft>
              <a:buFont typeface="Arial" pitchFamily="34" charset="0"/>
              <a:buChar char="–"/>
              <a:defRPr/>
            </a:pPr>
            <a:r>
              <a:rPr lang="en-US" dirty="0" smtClean="0"/>
              <a:t>Health IT must prevent intrusions via policy + technology</a:t>
            </a:r>
          </a:p>
          <a:p>
            <a:pPr fontAlgn="auto">
              <a:lnSpc>
                <a:spcPct val="120000"/>
              </a:lnSpc>
              <a:spcAft>
                <a:spcPts val="0"/>
              </a:spcAft>
              <a:buFont typeface="Arial" pitchFamily="34" charset="0"/>
              <a:buChar char="•"/>
              <a:defRPr/>
            </a:pPr>
            <a:endParaRPr lang="en-US" sz="1500" dirty="0" smtClean="0"/>
          </a:p>
          <a:p>
            <a:pPr fontAlgn="auto">
              <a:lnSpc>
                <a:spcPct val="120000"/>
              </a:lnSpc>
              <a:spcAft>
                <a:spcPts val="0"/>
              </a:spcAft>
              <a:buFont typeface="Arial" pitchFamily="34" charset="0"/>
              <a:buChar char="•"/>
              <a:defRPr/>
            </a:pPr>
            <a:r>
              <a:rPr lang="en-US" dirty="0" smtClean="0"/>
              <a:t>State &amp; Federal regulations followed suit</a:t>
            </a:r>
          </a:p>
          <a:p>
            <a:pPr lvl="1" fontAlgn="auto">
              <a:lnSpc>
                <a:spcPct val="120000"/>
              </a:lnSpc>
              <a:spcAft>
                <a:spcPts val="0"/>
              </a:spcAft>
              <a:buFont typeface="Arial" pitchFamily="34" charset="0"/>
              <a:buChar char="–"/>
              <a:defRPr/>
            </a:pPr>
            <a:r>
              <a:rPr lang="en-US" dirty="0" smtClean="0"/>
              <a:t>e.g., HIPAA Security Rule (2003)</a:t>
            </a:r>
          </a:p>
          <a:p>
            <a:pPr lvl="1" fontAlgn="auto">
              <a:lnSpc>
                <a:spcPct val="120000"/>
              </a:lnSpc>
              <a:spcAft>
                <a:spcPts val="0"/>
              </a:spcAft>
              <a:buFont typeface="Arial" pitchFamily="34" charset="0"/>
              <a:buChar char="–"/>
              <a:defRPr/>
            </a:pPr>
            <a:r>
              <a:rPr lang="en-US" dirty="0" smtClean="0"/>
              <a:t>Common policy requirements:</a:t>
            </a:r>
          </a:p>
          <a:p>
            <a:pPr lvl="2" fontAlgn="auto">
              <a:lnSpc>
                <a:spcPct val="120000"/>
              </a:lnSpc>
              <a:spcAft>
                <a:spcPts val="0"/>
              </a:spcAft>
              <a:buFont typeface="Arial" pitchFamily="34" charset="0"/>
              <a:buChar char="•"/>
              <a:defRPr/>
            </a:pPr>
            <a:r>
              <a:rPr lang="en-US" dirty="0" smtClean="0">
                <a:solidFill>
                  <a:srgbClr val="FF0000"/>
                </a:solidFill>
              </a:rPr>
              <a:t>Access control</a:t>
            </a:r>
          </a:p>
          <a:p>
            <a:pPr lvl="2" fontAlgn="auto">
              <a:lnSpc>
                <a:spcPct val="120000"/>
              </a:lnSpc>
              <a:spcAft>
                <a:spcPts val="0"/>
              </a:spcAft>
              <a:buFont typeface="Arial" pitchFamily="34" charset="0"/>
              <a:buChar char="•"/>
              <a:defRPr/>
            </a:pPr>
            <a:r>
              <a:rPr lang="en-US" dirty="0" smtClean="0">
                <a:solidFill>
                  <a:srgbClr val="FF0000"/>
                </a:solidFill>
              </a:rPr>
              <a:t>Track &amp; audit</a:t>
            </a:r>
            <a:r>
              <a:rPr lang="en-US" dirty="0" smtClean="0"/>
              <a:t> employees access to patient records</a:t>
            </a:r>
          </a:p>
          <a:p>
            <a:pPr lvl="2" fontAlgn="auto">
              <a:lnSpc>
                <a:spcPct val="120000"/>
              </a:lnSpc>
              <a:spcAft>
                <a:spcPts val="0"/>
              </a:spcAft>
              <a:buFont typeface="Arial" pitchFamily="34" charset="0"/>
              <a:buChar char="•"/>
              <a:defRPr/>
            </a:pPr>
            <a:r>
              <a:rPr lang="en-US" dirty="0" smtClean="0">
                <a:solidFill>
                  <a:srgbClr val="FF0000"/>
                </a:solidFill>
              </a:rPr>
              <a:t>Store</a:t>
            </a:r>
            <a:r>
              <a:rPr lang="en-US" dirty="0" smtClean="0"/>
              <a:t> logs for </a:t>
            </a:r>
            <a:r>
              <a:rPr lang="en-US" dirty="0" smtClean="0">
                <a:sym typeface="Symbol"/>
              </a:rPr>
              <a:t></a:t>
            </a:r>
            <a:r>
              <a:rPr lang="en-US" dirty="0" smtClean="0"/>
              <a:t> 6 years</a:t>
            </a:r>
          </a:p>
          <a:p>
            <a:pPr lvl="1" fontAlgn="auto">
              <a:lnSpc>
                <a:spcPct val="120000"/>
              </a:lnSpc>
              <a:spcAft>
                <a:spcPts val="0"/>
              </a:spcAft>
              <a:buFont typeface="Arial" pitchFamily="34" charset="0"/>
              <a:buChar char="–"/>
              <a:defRPr/>
            </a:pPr>
            <a:endParaRPr lang="en-US" i="1" u="sng" dirty="0">
              <a:solidFill>
                <a:schemeClr val="accent6">
                  <a:lumMod val="75000"/>
                </a:schemeClr>
              </a:solidFill>
            </a:endParaRPr>
          </a:p>
        </p:txBody>
      </p:sp>
      <p:sp>
        <p:nvSpPr>
          <p:cNvPr id="25603" name="Date Placeholder 3"/>
          <p:cNvSpPr>
            <a:spLocks noGrp="1"/>
          </p:cNvSpPr>
          <p:nvPr>
            <p:ph type="dt" sz="quarter" idx="10"/>
          </p:nvPr>
        </p:nvSpPr>
        <p:spPr bwMode="auto">
          <a:xfrm>
            <a:off x="457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EHR Privacy &amp; Security</a:t>
            </a:r>
          </a:p>
        </p:txBody>
      </p:sp>
      <p:sp>
        <p:nvSpPr>
          <p:cNvPr id="25604" name="Footer Placeholder 4"/>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 Bradley Malin, 2010</a:t>
            </a:r>
          </a:p>
        </p:txBody>
      </p:sp>
      <p:sp>
        <p:nvSpPr>
          <p:cNvPr id="25605" name="Slide Number Placeholder 5"/>
          <p:cNvSpPr>
            <a:spLocks noGrp="1"/>
          </p:cNvSpPr>
          <p:nvPr>
            <p:ph type="sldNum" sz="quarter" idx="12"/>
          </p:nvPr>
        </p:nvSpPr>
        <p:spPr bwMode="auto">
          <a:xfrm>
            <a:off x="6553200" y="649287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05B258E-CC9C-43BA-B191-7FDECCE723DB}" type="slidenum">
              <a:rPr lang="en-US"/>
              <a:pPr fontAlgn="base">
                <a:spcBef>
                  <a:spcPct val="0"/>
                </a:spcBef>
                <a:spcAft>
                  <a:spcPct val="0"/>
                </a:spcAft>
              </a:pPr>
              <a:t>8</a:t>
            </a:fld>
            <a:endParaRPr lang="en-US"/>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HIPAA Security Rule</a:t>
            </a:r>
          </a:p>
        </p:txBody>
      </p:sp>
      <p:sp>
        <p:nvSpPr>
          <p:cNvPr id="26626" name="Content Placeholder 2"/>
          <p:cNvSpPr>
            <a:spLocks noGrp="1"/>
          </p:cNvSpPr>
          <p:nvPr>
            <p:ph idx="1"/>
          </p:nvPr>
        </p:nvSpPr>
        <p:spPr/>
        <p:txBody>
          <a:bodyPr/>
          <a:lstStyle/>
          <a:p>
            <a:r>
              <a:rPr lang="en-US" smtClean="0"/>
              <a:t>Administratrive Safeguards</a:t>
            </a:r>
          </a:p>
          <a:p>
            <a:r>
              <a:rPr lang="en-US" smtClean="0"/>
              <a:t>Physical Safeguards</a:t>
            </a:r>
          </a:p>
          <a:p>
            <a:r>
              <a:rPr lang="en-US" smtClean="0"/>
              <a:t>Technical Safeguards</a:t>
            </a:r>
          </a:p>
          <a:p>
            <a:pPr lvl="1"/>
            <a:r>
              <a:rPr lang="en-US" smtClean="0">
                <a:solidFill>
                  <a:srgbClr val="FF0000"/>
                </a:solidFill>
              </a:rPr>
              <a:t>Audit controls: Implement systems to record and audit access to protected health information within information systems</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2546</Words>
  <Application>Microsoft Office PowerPoint</Application>
  <PresentationFormat>On-screen Show (4:3)</PresentationFormat>
  <Paragraphs>795</Paragraphs>
  <Slides>56</Slides>
  <Notes>8</Notes>
  <HiddenSlides>0</HiddenSlides>
  <MMClips>0</MMClips>
  <ScaleCrop>false</ScaleCrop>
  <HeadingPairs>
    <vt:vector size="6" baseType="variant">
      <vt:variant>
        <vt:lpstr>Fonts Used</vt:lpstr>
      </vt:variant>
      <vt:variant>
        <vt:i4>13</vt:i4>
      </vt:variant>
      <vt:variant>
        <vt:lpstr>Design Template</vt:lpstr>
      </vt:variant>
      <vt:variant>
        <vt:i4>13</vt:i4>
      </vt:variant>
      <vt:variant>
        <vt:lpstr>Slide Titles</vt:lpstr>
      </vt:variant>
      <vt:variant>
        <vt:i4>56</vt:i4>
      </vt:variant>
    </vt:vector>
  </HeadingPairs>
  <TitlesOfParts>
    <vt:vector size="82" baseType="lpstr">
      <vt:lpstr>Calibri</vt:lpstr>
      <vt:lpstr>Arial</vt:lpstr>
      <vt:lpstr>Bauhaus 93</vt:lpstr>
      <vt:lpstr>Algerian</vt:lpstr>
      <vt:lpstr>Bernard MT Condensed</vt:lpstr>
      <vt:lpstr>Symbol</vt:lpstr>
      <vt:lpstr>Jokerman</vt:lpstr>
      <vt:lpstr>Wingdings</vt:lpstr>
      <vt:lpstr>Tahoma</vt:lpstr>
      <vt:lpstr>Times New Roman</vt:lpstr>
      <vt:lpstr>Chalkboard</vt:lpstr>
      <vt:lpstr>Wingdings 2</vt:lpstr>
      <vt:lpstr>Garamond</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DIMACS/CINJ Workshop on Electronic Medical Records - Challenges &amp; Opportunities:  Patient Privacy, Security &amp; Confidentiality Issues </vt:lpstr>
      <vt:lpstr>Disclaimer</vt:lpstr>
      <vt:lpstr>Privacy is Everywhere</vt:lpstr>
      <vt:lpstr>Privacy is Everywhere</vt:lpstr>
      <vt:lpstr>What’s Going On?</vt:lpstr>
      <vt:lpstr>Electronic Medical Records – Hooray!</vt:lpstr>
      <vt:lpstr>Slide 7</vt:lpstr>
      <vt:lpstr>Bring on the Regulation</vt:lpstr>
      <vt:lpstr>HIPAA Security Rule</vt:lpstr>
      <vt:lpstr>Access Control?</vt:lpstr>
      <vt:lpstr>So…</vt:lpstr>
      <vt:lpstr>Why is Auditing So Difficult?</vt:lpstr>
      <vt:lpstr>If You Let Them, They Will Come</vt:lpstr>
      <vt:lpstr>Experience-Based Access Management (EBAM)</vt:lpstr>
      <vt:lpstr>HORNET: Healthcare Organizational Research Toolkit (http://code.google.com/p/hornet/)</vt:lpstr>
      <vt:lpstr>What’s Going On?</vt:lpstr>
      <vt:lpstr>Privacy is Everywhere</vt:lpstr>
      <vt:lpstr>Slide 18</vt:lpstr>
      <vt:lpstr>Information Integration</vt:lpstr>
      <vt:lpstr>Slide 20</vt:lpstr>
      <vt:lpstr>Holy Moly! How Did You…</vt:lpstr>
      <vt:lpstr>Speaking of HIPAA (the elephant in the room)</vt:lpstr>
      <vt:lpstr>HIPAA Limited Dataset</vt:lpstr>
      <vt:lpstr>Slide 24</vt:lpstr>
      <vt:lpstr>A Scrubbing Chronology (incomplete)</vt:lpstr>
      <vt:lpstr>Slide 26</vt:lpstr>
      <vt:lpstr>@Vanderbilt: Technology + Policy</vt:lpstr>
      <vt:lpstr>What’s Going On?</vt:lpstr>
      <vt:lpstr>Slide 29</vt:lpstr>
      <vt:lpstr>Data Sharing Policies</vt:lpstr>
      <vt:lpstr>Case Study – “Quasi-identifier”</vt:lpstr>
      <vt:lpstr>Slide 32</vt:lpstr>
      <vt:lpstr>Various Studies in Uniqueness</vt:lpstr>
      <vt:lpstr>Which Leads us to</vt:lpstr>
      <vt:lpstr>But… There’s a Really Big But</vt:lpstr>
      <vt:lpstr>UNIQUE  IDENTIFIABLE</vt:lpstr>
      <vt:lpstr>Central Dogma of Re-identification</vt:lpstr>
      <vt:lpstr>Speaking of HIPAA (the elephant in the room)</vt:lpstr>
      <vt:lpstr>HIPAA Safe Harbor</vt:lpstr>
      <vt:lpstr>Attacks on Demographics</vt:lpstr>
      <vt:lpstr>Case Study: Tennessee</vt:lpstr>
      <vt:lpstr>All U.S. States</vt:lpstr>
      <vt:lpstr>Policy Analysis via a Trust Differential</vt:lpstr>
      <vt:lpstr>…But That was a Worst Case Scenario</vt:lpstr>
      <vt:lpstr>Going to the Source</vt:lpstr>
      <vt:lpstr>U.S. State Policy</vt:lpstr>
      <vt:lpstr>Identifiability Changes!</vt:lpstr>
      <vt:lpstr>Worst Case vs. Reality</vt:lpstr>
      <vt:lpstr>Cost?</vt:lpstr>
      <vt:lpstr>Speaking of HIPAA (the elephant in the room)</vt:lpstr>
      <vt:lpstr>HIPAA Expert Determination (abridged)</vt:lpstr>
      <vt:lpstr>Towards an Expert Model</vt:lpstr>
      <vt:lpstr>Demographic Analysis</vt:lpstr>
      <vt:lpstr>A Couple of Parting Thoughts</vt:lpstr>
      <vt:lpstr>Acknowledgements</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DIMACS/CINJ Workshop on Electronic Medical Records - Challenges &amp; Opportunities:  Patient Privacy, Security &amp; Confidentiality Issues </dc:title>
  <dc:creator/>
  <cp:lastModifiedBy>Linda Casals</cp:lastModifiedBy>
  <cp:revision>14</cp:revision>
  <dcterms:created xsi:type="dcterms:W3CDTF">2006-08-16T00:00:00Z</dcterms:created>
  <dcterms:modified xsi:type="dcterms:W3CDTF">2010-10-12T15:39:47Z</dcterms:modified>
</cp:coreProperties>
</file>