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297" r:id="rId5"/>
    <p:sldId id="260" r:id="rId6"/>
    <p:sldId id="261" r:id="rId7"/>
    <p:sldId id="262" r:id="rId8"/>
    <p:sldId id="263" r:id="rId9"/>
    <p:sldId id="299" r:id="rId10"/>
    <p:sldId id="300" r:id="rId11"/>
    <p:sldId id="269" r:id="rId12"/>
    <p:sldId id="270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90" r:id="rId31"/>
    <p:sldId id="287" r:id="rId32"/>
    <p:sldId id="294" r:id="rId33"/>
    <p:sldId id="288" r:id="rId34"/>
    <p:sldId id="291" r:id="rId35"/>
    <p:sldId id="293" r:id="rId36"/>
    <p:sldId id="289" r:id="rId37"/>
    <p:sldId id="292" r:id="rId38"/>
    <p:sldId id="285" r:id="rId39"/>
    <p:sldId id="286" r:id="rId40"/>
    <p:sldId id="302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438399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Multi-Area Stochastic Unit Commitment for High Wind Penetration in a Transmission Constrained Network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848600" cy="3200400"/>
          </a:xfrm>
        </p:spPr>
        <p:txBody>
          <a:bodyPr>
            <a:normAutofit fontScale="55000" lnSpcReduction="20000"/>
          </a:bodyPr>
          <a:lstStyle/>
          <a:p>
            <a:r>
              <a:rPr lang="en-US" sz="4500" b="1" dirty="0" err="1" smtClean="0"/>
              <a:t>Shmuel</a:t>
            </a:r>
            <a:r>
              <a:rPr lang="en-US" sz="4500" b="1" dirty="0" smtClean="0"/>
              <a:t> Oren</a:t>
            </a:r>
          </a:p>
          <a:p>
            <a:r>
              <a:rPr lang="en-US" sz="4500" b="1" dirty="0" smtClean="0"/>
              <a:t>University of California , Berkeley</a:t>
            </a:r>
          </a:p>
          <a:p>
            <a:r>
              <a:rPr lang="en-US" sz="4500" b="1" dirty="0" smtClean="0"/>
              <a:t>Joint work with Anthony </a:t>
            </a:r>
            <a:r>
              <a:rPr lang="en-US" sz="4500" b="1" dirty="0" err="1" smtClean="0"/>
              <a:t>Papavasiliou</a:t>
            </a:r>
            <a:endParaRPr lang="en-US" sz="4500" b="1" dirty="0" smtClean="0"/>
          </a:p>
          <a:p>
            <a:endParaRPr lang="en-US" b="1" dirty="0"/>
          </a:p>
          <a:p>
            <a:r>
              <a:rPr lang="en-US" sz="4500" b="1" dirty="0" smtClean="0"/>
              <a:t>Presented at </a:t>
            </a:r>
          </a:p>
          <a:p>
            <a:r>
              <a:rPr lang="en-US" sz="4500" b="1" dirty="0"/>
              <a:t>DIMACS Workshop on Energy </a:t>
            </a:r>
            <a:r>
              <a:rPr lang="en-US" sz="4500" b="1" dirty="0" smtClean="0"/>
              <a:t>Infrastructure</a:t>
            </a:r>
          </a:p>
          <a:p>
            <a:r>
              <a:rPr lang="en-US" sz="4500" b="1" dirty="0" smtClean="0"/>
              <a:t>DIMACS Center, Rutgers University</a:t>
            </a:r>
          </a:p>
          <a:p>
            <a:r>
              <a:rPr lang="en-US" sz="4500" b="1" dirty="0" smtClean="0"/>
              <a:t>February 20-22, 2013</a:t>
            </a:r>
            <a:endParaRPr lang="en-IE" sz="45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52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dirty="0" smtClean="0"/>
              <a:t>Model Structure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31973A6-5CD6-4881-B065-F4276147472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/>
              <a:t>10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1906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Unit Commitment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1143000"/>
            <a:ext cx="89053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Thing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578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Stage Stochastic Unit Commitment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52639" cy="487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Selection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2780"/>
            <a:ext cx="701473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" y="1447800"/>
            <a:ext cx="8791656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91747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Selection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9" y="1343024"/>
            <a:ext cx="8627477" cy="46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Modeling and Data Sources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05800" cy="541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Calibration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893522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162800" cy="541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4" y="1857374"/>
            <a:ext cx="8814132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WECC Case Study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1613"/>
            <a:ext cx="755829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Summary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2466"/>
            <a:ext cx="8114729" cy="52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Types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0622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Reserve Rules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888112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Reserve Policy Comparison</a:t>
            </a:r>
            <a:br>
              <a:rPr lang="en-US" dirty="0" smtClean="0"/>
            </a:br>
            <a:r>
              <a:rPr lang="en-US" sz="3100" dirty="0" smtClean="0"/>
              <a:t>Deep Integration, No Transmission, No Contingencies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6900"/>
            <a:ext cx="8805166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Reserve Policy Comparison</a:t>
            </a:r>
            <a:br>
              <a:rPr lang="en-US" dirty="0" smtClean="0"/>
            </a:br>
            <a:r>
              <a:rPr lang="en-US" sz="3600" dirty="0" smtClean="0"/>
              <a:t>No Wind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" y="1905000"/>
            <a:ext cx="862099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Reserve Policy Comparison</a:t>
            </a:r>
            <a:br>
              <a:rPr lang="en-US" dirty="0" smtClean="0"/>
            </a:br>
            <a:r>
              <a:rPr lang="en-US" sz="3600" dirty="0" smtClean="0"/>
              <a:t>Moderate Integration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3103"/>
            <a:ext cx="8705863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Reserve Policy Comparison</a:t>
            </a:r>
            <a:br>
              <a:rPr lang="en-US" dirty="0" smtClean="0"/>
            </a:br>
            <a:r>
              <a:rPr lang="en-US" sz="3600" dirty="0" smtClean="0"/>
              <a:t>Deep Integration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0605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200"/>
            <a:ext cx="9067800" cy="23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458" y="237596"/>
            <a:ext cx="64785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Negative Correlation with Load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147" name="Group 4"/>
          <p:cNvGrpSpPr>
            <a:grpSpLocks noChangeAspect="1"/>
          </p:cNvGrpSpPr>
          <p:nvPr/>
        </p:nvGrpSpPr>
        <p:grpSpPr bwMode="auto">
          <a:xfrm>
            <a:off x="1219200" y="1389063"/>
            <a:ext cx="7240588" cy="5070475"/>
            <a:chOff x="430" y="805"/>
            <a:chExt cx="4907" cy="3436"/>
          </a:xfrm>
        </p:grpSpPr>
        <p:sp>
          <p:nvSpPr>
            <p:cNvPr id="61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0" y="960"/>
              <a:ext cx="4476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215" y="1171"/>
              <a:ext cx="3463" cy="2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215" y="3824"/>
              <a:ext cx="3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1215" y="1171"/>
              <a:ext cx="0" cy="2653"/>
            </a:xfrm>
            <a:prstGeom prst="line">
              <a:avLst/>
            </a:prstGeom>
            <a:noFill/>
            <a:ln w="3810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V="1">
              <a:off x="1674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V="1">
              <a:off x="2132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V="1">
              <a:off x="2598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7"/>
            <p:cNvSpPr>
              <a:spLocks noChangeShapeType="1"/>
            </p:cNvSpPr>
            <p:nvPr/>
          </p:nvSpPr>
          <p:spPr bwMode="auto">
            <a:xfrm flipV="1">
              <a:off x="3057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9"/>
            <p:cNvSpPr>
              <a:spLocks noChangeShapeType="1"/>
            </p:cNvSpPr>
            <p:nvPr/>
          </p:nvSpPr>
          <p:spPr bwMode="auto">
            <a:xfrm flipV="1">
              <a:off x="3522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21"/>
            <p:cNvSpPr>
              <a:spLocks noChangeShapeType="1"/>
            </p:cNvSpPr>
            <p:nvPr/>
          </p:nvSpPr>
          <p:spPr bwMode="auto">
            <a:xfrm flipV="1">
              <a:off x="3981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23"/>
            <p:cNvSpPr>
              <a:spLocks noChangeShapeType="1"/>
            </p:cNvSpPr>
            <p:nvPr/>
          </p:nvSpPr>
          <p:spPr bwMode="auto">
            <a:xfrm flipV="1">
              <a:off x="4446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25"/>
            <p:cNvSpPr>
              <a:spLocks noChangeShapeType="1"/>
            </p:cNvSpPr>
            <p:nvPr/>
          </p:nvSpPr>
          <p:spPr bwMode="auto">
            <a:xfrm>
              <a:off x="1215" y="3824"/>
              <a:ext cx="3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26"/>
            <p:cNvSpPr>
              <a:spLocks noChangeArrowheads="1"/>
            </p:cNvSpPr>
            <p:nvPr/>
          </p:nvSpPr>
          <p:spPr bwMode="auto">
            <a:xfrm>
              <a:off x="1112" y="3773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0</a:t>
              </a:r>
            </a:p>
          </p:txBody>
        </p:sp>
        <p:sp>
          <p:nvSpPr>
            <p:cNvPr id="6162" name="Line 27"/>
            <p:cNvSpPr>
              <a:spLocks noChangeShapeType="1"/>
            </p:cNvSpPr>
            <p:nvPr/>
          </p:nvSpPr>
          <p:spPr bwMode="auto">
            <a:xfrm>
              <a:off x="1215" y="3289"/>
              <a:ext cx="31" cy="0"/>
            </a:xfrm>
            <a:prstGeom prst="line">
              <a:avLst/>
            </a:prstGeom>
            <a:noFill/>
            <a:ln w="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Rectangle 28"/>
            <p:cNvSpPr>
              <a:spLocks noChangeArrowheads="1"/>
            </p:cNvSpPr>
            <p:nvPr/>
          </p:nvSpPr>
          <p:spPr bwMode="auto">
            <a:xfrm>
              <a:off x="987" y="3239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50</a:t>
              </a:r>
            </a:p>
          </p:txBody>
        </p:sp>
        <p:sp>
          <p:nvSpPr>
            <p:cNvPr id="6164" name="Line 29"/>
            <p:cNvSpPr>
              <a:spLocks noChangeShapeType="1"/>
            </p:cNvSpPr>
            <p:nvPr/>
          </p:nvSpPr>
          <p:spPr bwMode="auto">
            <a:xfrm>
              <a:off x="1215" y="2761"/>
              <a:ext cx="31" cy="0"/>
            </a:xfrm>
            <a:prstGeom prst="line">
              <a:avLst/>
            </a:prstGeom>
            <a:noFill/>
            <a:ln w="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>
              <a:off x="943" y="2711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166" name="Line 31"/>
            <p:cNvSpPr>
              <a:spLocks noChangeShapeType="1"/>
            </p:cNvSpPr>
            <p:nvPr/>
          </p:nvSpPr>
          <p:spPr bwMode="auto">
            <a:xfrm>
              <a:off x="1215" y="2227"/>
              <a:ext cx="31" cy="0"/>
            </a:xfrm>
            <a:prstGeom prst="line">
              <a:avLst/>
            </a:prstGeom>
            <a:noFill/>
            <a:ln w="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Rectangle 32"/>
            <p:cNvSpPr>
              <a:spLocks noChangeArrowheads="1"/>
            </p:cNvSpPr>
            <p:nvPr/>
          </p:nvSpPr>
          <p:spPr bwMode="auto">
            <a:xfrm>
              <a:off x="943" y="2177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150</a:t>
              </a:r>
            </a:p>
          </p:txBody>
        </p:sp>
        <p:sp>
          <p:nvSpPr>
            <p:cNvPr id="6168" name="Line 33"/>
            <p:cNvSpPr>
              <a:spLocks noChangeShapeType="1"/>
            </p:cNvSpPr>
            <p:nvPr/>
          </p:nvSpPr>
          <p:spPr bwMode="auto">
            <a:xfrm>
              <a:off x="1215" y="1699"/>
              <a:ext cx="31" cy="0"/>
            </a:xfrm>
            <a:prstGeom prst="line">
              <a:avLst/>
            </a:prstGeom>
            <a:noFill/>
            <a:ln w="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34"/>
            <p:cNvSpPr>
              <a:spLocks noChangeArrowheads="1"/>
            </p:cNvSpPr>
            <p:nvPr/>
          </p:nvSpPr>
          <p:spPr bwMode="auto">
            <a:xfrm>
              <a:off x="943" y="1649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200</a:t>
              </a:r>
            </a:p>
          </p:txBody>
        </p:sp>
        <p:sp>
          <p:nvSpPr>
            <p:cNvPr id="6170" name="Line 35"/>
            <p:cNvSpPr>
              <a:spLocks noChangeShapeType="1"/>
            </p:cNvSpPr>
            <p:nvPr/>
          </p:nvSpPr>
          <p:spPr bwMode="auto">
            <a:xfrm>
              <a:off x="1215" y="1171"/>
              <a:ext cx="31" cy="0"/>
            </a:xfrm>
            <a:prstGeom prst="line">
              <a:avLst/>
            </a:prstGeom>
            <a:noFill/>
            <a:ln w="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Rectangle 36"/>
            <p:cNvSpPr>
              <a:spLocks noChangeArrowheads="1"/>
            </p:cNvSpPr>
            <p:nvPr/>
          </p:nvSpPr>
          <p:spPr bwMode="auto">
            <a:xfrm>
              <a:off x="943" y="1121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7F00"/>
                  </a:solidFill>
                  <a:cs typeface="Times New Roman" pitchFamily="18" charset="0"/>
                </a:rPr>
                <a:t>250</a:t>
              </a: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auto">
            <a:xfrm>
              <a:off x="4232" y="2868"/>
              <a:ext cx="208" cy="924"/>
            </a:xfrm>
            <a:custGeom>
              <a:avLst/>
              <a:gdLst>
                <a:gd name="T0" fmla="*/ 0 w 208"/>
                <a:gd name="T1" fmla="*/ 164 h 924"/>
                <a:gd name="T2" fmla="*/ 6 w 208"/>
                <a:gd name="T3" fmla="*/ 239 h 924"/>
                <a:gd name="T4" fmla="*/ 13 w 208"/>
                <a:gd name="T5" fmla="*/ 38 h 924"/>
                <a:gd name="T6" fmla="*/ 19 w 208"/>
                <a:gd name="T7" fmla="*/ 32 h 924"/>
                <a:gd name="T8" fmla="*/ 25 w 208"/>
                <a:gd name="T9" fmla="*/ 101 h 924"/>
                <a:gd name="T10" fmla="*/ 38 w 208"/>
                <a:gd name="T11" fmla="*/ 132 h 924"/>
                <a:gd name="T12" fmla="*/ 44 w 208"/>
                <a:gd name="T13" fmla="*/ 327 h 924"/>
                <a:gd name="T14" fmla="*/ 50 w 208"/>
                <a:gd name="T15" fmla="*/ 402 h 924"/>
                <a:gd name="T16" fmla="*/ 57 w 208"/>
                <a:gd name="T17" fmla="*/ 453 h 924"/>
                <a:gd name="T18" fmla="*/ 63 w 208"/>
                <a:gd name="T19" fmla="*/ 459 h 924"/>
                <a:gd name="T20" fmla="*/ 69 w 208"/>
                <a:gd name="T21" fmla="*/ 402 h 924"/>
                <a:gd name="T22" fmla="*/ 76 w 208"/>
                <a:gd name="T23" fmla="*/ 384 h 924"/>
                <a:gd name="T24" fmla="*/ 82 w 208"/>
                <a:gd name="T25" fmla="*/ 409 h 924"/>
                <a:gd name="T26" fmla="*/ 88 w 208"/>
                <a:gd name="T27" fmla="*/ 497 h 924"/>
                <a:gd name="T28" fmla="*/ 94 w 208"/>
                <a:gd name="T29" fmla="*/ 616 h 924"/>
                <a:gd name="T30" fmla="*/ 101 w 208"/>
                <a:gd name="T31" fmla="*/ 572 h 924"/>
                <a:gd name="T32" fmla="*/ 107 w 208"/>
                <a:gd name="T33" fmla="*/ 528 h 924"/>
                <a:gd name="T34" fmla="*/ 113 w 208"/>
                <a:gd name="T35" fmla="*/ 648 h 924"/>
                <a:gd name="T36" fmla="*/ 120 w 208"/>
                <a:gd name="T37" fmla="*/ 811 h 924"/>
                <a:gd name="T38" fmla="*/ 132 w 208"/>
                <a:gd name="T39" fmla="*/ 886 h 924"/>
                <a:gd name="T40" fmla="*/ 138 w 208"/>
                <a:gd name="T41" fmla="*/ 924 h 924"/>
                <a:gd name="T42" fmla="*/ 145 w 208"/>
                <a:gd name="T43" fmla="*/ 886 h 924"/>
                <a:gd name="T44" fmla="*/ 151 w 208"/>
                <a:gd name="T45" fmla="*/ 849 h 924"/>
                <a:gd name="T46" fmla="*/ 157 w 208"/>
                <a:gd name="T47" fmla="*/ 805 h 924"/>
                <a:gd name="T48" fmla="*/ 164 w 208"/>
                <a:gd name="T49" fmla="*/ 754 h 924"/>
                <a:gd name="T50" fmla="*/ 170 w 208"/>
                <a:gd name="T51" fmla="*/ 710 h 924"/>
                <a:gd name="T52" fmla="*/ 176 w 208"/>
                <a:gd name="T53" fmla="*/ 591 h 924"/>
                <a:gd name="T54" fmla="*/ 182 w 208"/>
                <a:gd name="T55" fmla="*/ 503 h 924"/>
                <a:gd name="T56" fmla="*/ 189 w 208"/>
                <a:gd name="T57" fmla="*/ 484 h 924"/>
                <a:gd name="T58" fmla="*/ 195 w 208"/>
                <a:gd name="T59" fmla="*/ 384 h 924"/>
                <a:gd name="T60" fmla="*/ 201 w 208"/>
                <a:gd name="T61" fmla="*/ 245 h 924"/>
                <a:gd name="T62" fmla="*/ 208 w 208"/>
                <a:gd name="T63" fmla="*/ 126 h 9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8"/>
                <a:gd name="T97" fmla="*/ 0 h 924"/>
                <a:gd name="T98" fmla="*/ 208 w 208"/>
                <a:gd name="T99" fmla="*/ 924 h 9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8" h="924">
                  <a:moveTo>
                    <a:pt x="0" y="44"/>
                  </a:moveTo>
                  <a:lnTo>
                    <a:pt x="0" y="164"/>
                  </a:lnTo>
                  <a:lnTo>
                    <a:pt x="6" y="245"/>
                  </a:lnTo>
                  <a:lnTo>
                    <a:pt x="6" y="239"/>
                  </a:lnTo>
                  <a:lnTo>
                    <a:pt x="13" y="157"/>
                  </a:lnTo>
                  <a:lnTo>
                    <a:pt x="13" y="38"/>
                  </a:lnTo>
                  <a:lnTo>
                    <a:pt x="19" y="0"/>
                  </a:lnTo>
                  <a:lnTo>
                    <a:pt x="19" y="32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32" y="76"/>
                  </a:lnTo>
                  <a:lnTo>
                    <a:pt x="38" y="132"/>
                  </a:lnTo>
                  <a:lnTo>
                    <a:pt x="38" y="233"/>
                  </a:lnTo>
                  <a:lnTo>
                    <a:pt x="44" y="327"/>
                  </a:lnTo>
                  <a:lnTo>
                    <a:pt x="44" y="377"/>
                  </a:lnTo>
                  <a:lnTo>
                    <a:pt x="50" y="402"/>
                  </a:lnTo>
                  <a:lnTo>
                    <a:pt x="50" y="428"/>
                  </a:lnTo>
                  <a:lnTo>
                    <a:pt x="57" y="453"/>
                  </a:lnTo>
                  <a:lnTo>
                    <a:pt x="57" y="465"/>
                  </a:lnTo>
                  <a:lnTo>
                    <a:pt x="63" y="459"/>
                  </a:lnTo>
                  <a:lnTo>
                    <a:pt x="69" y="434"/>
                  </a:lnTo>
                  <a:lnTo>
                    <a:pt x="69" y="402"/>
                  </a:lnTo>
                  <a:lnTo>
                    <a:pt x="76" y="390"/>
                  </a:lnTo>
                  <a:lnTo>
                    <a:pt x="76" y="384"/>
                  </a:lnTo>
                  <a:lnTo>
                    <a:pt x="82" y="390"/>
                  </a:lnTo>
                  <a:lnTo>
                    <a:pt x="82" y="409"/>
                  </a:lnTo>
                  <a:lnTo>
                    <a:pt x="88" y="434"/>
                  </a:lnTo>
                  <a:lnTo>
                    <a:pt x="88" y="497"/>
                  </a:lnTo>
                  <a:lnTo>
                    <a:pt x="94" y="553"/>
                  </a:lnTo>
                  <a:lnTo>
                    <a:pt x="94" y="616"/>
                  </a:lnTo>
                  <a:lnTo>
                    <a:pt x="101" y="610"/>
                  </a:lnTo>
                  <a:lnTo>
                    <a:pt x="101" y="572"/>
                  </a:lnTo>
                  <a:lnTo>
                    <a:pt x="107" y="534"/>
                  </a:lnTo>
                  <a:lnTo>
                    <a:pt x="107" y="528"/>
                  </a:lnTo>
                  <a:lnTo>
                    <a:pt x="113" y="572"/>
                  </a:lnTo>
                  <a:lnTo>
                    <a:pt x="113" y="648"/>
                  </a:lnTo>
                  <a:lnTo>
                    <a:pt x="120" y="729"/>
                  </a:lnTo>
                  <a:lnTo>
                    <a:pt x="120" y="811"/>
                  </a:lnTo>
                  <a:lnTo>
                    <a:pt x="126" y="861"/>
                  </a:lnTo>
                  <a:lnTo>
                    <a:pt x="132" y="886"/>
                  </a:lnTo>
                  <a:lnTo>
                    <a:pt x="132" y="918"/>
                  </a:lnTo>
                  <a:lnTo>
                    <a:pt x="138" y="924"/>
                  </a:lnTo>
                  <a:lnTo>
                    <a:pt x="145" y="912"/>
                  </a:lnTo>
                  <a:lnTo>
                    <a:pt x="145" y="886"/>
                  </a:lnTo>
                  <a:lnTo>
                    <a:pt x="151" y="861"/>
                  </a:lnTo>
                  <a:lnTo>
                    <a:pt x="151" y="849"/>
                  </a:lnTo>
                  <a:lnTo>
                    <a:pt x="157" y="824"/>
                  </a:lnTo>
                  <a:lnTo>
                    <a:pt x="157" y="805"/>
                  </a:lnTo>
                  <a:lnTo>
                    <a:pt x="164" y="786"/>
                  </a:lnTo>
                  <a:lnTo>
                    <a:pt x="164" y="754"/>
                  </a:lnTo>
                  <a:lnTo>
                    <a:pt x="170" y="736"/>
                  </a:lnTo>
                  <a:lnTo>
                    <a:pt x="170" y="710"/>
                  </a:lnTo>
                  <a:lnTo>
                    <a:pt x="176" y="648"/>
                  </a:lnTo>
                  <a:lnTo>
                    <a:pt x="176" y="591"/>
                  </a:lnTo>
                  <a:lnTo>
                    <a:pt x="182" y="547"/>
                  </a:lnTo>
                  <a:lnTo>
                    <a:pt x="182" y="503"/>
                  </a:lnTo>
                  <a:lnTo>
                    <a:pt x="189" y="472"/>
                  </a:lnTo>
                  <a:lnTo>
                    <a:pt x="189" y="484"/>
                  </a:lnTo>
                  <a:lnTo>
                    <a:pt x="195" y="453"/>
                  </a:lnTo>
                  <a:lnTo>
                    <a:pt x="195" y="384"/>
                  </a:lnTo>
                  <a:lnTo>
                    <a:pt x="201" y="314"/>
                  </a:lnTo>
                  <a:lnTo>
                    <a:pt x="201" y="245"/>
                  </a:lnTo>
                  <a:lnTo>
                    <a:pt x="208" y="189"/>
                  </a:lnTo>
                  <a:lnTo>
                    <a:pt x="208" y="126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Rectangle 45"/>
            <p:cNvSpPr>
              <a:spLocks noChangeArrowheads="1"/>
            </p:cNvSpPr>
            <p:nvPr/>
          </p:nvSpPr>
          <p:spPr bwMode="auto">
            <a:xfrm rot="-5400000">
              <a:off x="-365" y="2476"/>
              <a:ext cx="21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b="1" i="1">
                  <a:solidFill>
                    <a:srgbClr val="007F00"/>
                  </a:solidFill>
                  <a:cs typeface="Times New Roman" pitchFamily="18" charset="0"/>
                </a:rPr>
                <a:t>wind power output (MW)</a:t>
              </a:r>
            </a:p>
          </p:txBody>
        </p:sp>
        <p:sp>
          <p:nvSpPr>
            <p:cNvPr id="6174" name="Rectangle 49"/>
            <p:cNvSpPr>
              <a:spLocks noChangeArrowheads="1"/>
            </p:cNvSpPr>
            <p:nvPr/>
          </p:nvSpPr>
          <p:spPr bwMode="auto">
            <a:xfrm>
              <a:off x="4672" y="1121"/>
              <a:ext cx="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 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6175" name="Line 50"/>
            <p:cNvSpPr>
              <a:spLocks noChangeShapeType="1"/>
            </p:cNvSpPr>
            <p:nvPr/>
          </p:nvSpPr>
          <p:spPr bwMode="auto">
            <a:xfrm>
              <a:off x="1209" y="3824"/>
              <a:ext cx="34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51"/>
            <p:cNvSpPr>
              <a:spLocks noChangeShapeType="1"/>
            </p:cNvSpPr>
            <p:nvPr/>
          </p:nvSpPr>
          <p:spPr bwMode="auto">
            <a:xfrm flipH="1" flipV="1">
              <a:off x="4672" y="878"/>
              <a:ext cx="6" cy="29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54"/>
            <p:cNvSpPr>
              <a:spLocks noChangeShapeType="1"/>
            </p:cNvSpPr>
            <p:nvPr/>
          </p:nvSpPr>
          <p:spPr bwMode="auto">
            <a:xfrm flipV="1">
              <a:off x="1674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Rectangle 55"/>
            <p:cNvSpPr>
              <a:spLocks noChangeArrowheads="1"/>
            </p:cNvSpPr>
            <p:nvPr/>
          </p:nvSpPr>
          <p:spPr bwMode="auto">
            <a:xfrm>
              <a:off x="1618" y="3853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24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79" name="Line 56"/>
            <p:cNvSpPr>
              <a:spLocks noChangeShapeType="1"/>
            </p:cNvSpPr>
            <p:nvPr/>
          </p:nvSpPr>
          <p:spPr bwMode="auto">
            <a:xfrm flipV="1">
              <a:off x="2132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Rectangle 57"/>
            <p:cNvSpPr>
              <a:spLocks noChangeArrowheads="1"/>
            </p:cNvSpPr>
            <p:nvPr/>
          </p:nvSpPr>
          <p:spPr bwMode="auto">
            <a:xfrm>
              <a:off x="2078" y="3842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48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81" name="Line 58"/>
            <p:cNvSpPr>
              <a:spLocks noChangeShapeType="1"/>
            </p:cNvSpPr>
            <p:nvPr/>
          </p:nvSpPr>
          <p:spPr bwMode="auto">
            <a:xfrm flipV="1">
              <a:off x="2598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59"/>
            <p:cNvSpPr>
              <a:spLocks noChangeArrowheads="1"/>
            </p:cNvSpPr>
            <p:nvPr/>
          </p:nvSpPr>
          <p:spPr bwMode="auto">
            <a:xfrm>
              <a:off x="2530" y="3842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72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83" name="Line 60"/>
            <p:cNvSpPr>
              <a:spLocks noChangeShapeType="1"/>
            </p:cNvSpPr>
            <p:nvPr/>
          </p:nvSpPr>
          <p:spPr bwMode="auto">
            <a:xfrm flipV="1">
              <a:off x="3057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Rectangle 61"/>
            <p:cNvSpPr>
              <a:spLocks noChangeArrowheads="1"/>
            </p:cNvSpPr>
            <p:nvPr/>
          </p:nvSpPr>
          <p:spPr bwMode="auto">
            <a:xfrm>
              <a:off x="2989" y="3842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96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85" name="Line 62"/>
            <p:cNvSpPr>
              <a:spLocks noChangeShapeType="1"/>
            </p:cNvSpPr>
            <p:nvPr/>
          </p:nvSpPr>
          <p:spPr bwMode="auto">
            <a:xfrm flipV="1">
              <a:off x="3522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Rectangle 63"/>
            <p:cNvSpPr>
              <a:spLocks noChangeArrowheads="1"/>
            </p:cNvSpPr>
            <p:nvPr/>
          </p:nvSpPr>
          <p:spPr bwMode="auto">
            <a:xfrm>
              <a:off x="3425" y="3842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87" name="Line 64"/>
            <p:cNvSpPr>
              <a:spLocks noChangeShapeType="1"/>
            </p:cNvSpPr>
            <p:nvPr/>
          </p:nvSpPr>
          <p:spPr bwMode="auto">
            <a:xfrm flipV="1">
              <a:off x="3981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Rectangle 65"/>
            <p:cNvSpPr>
              <a:spLocks noChangeArrowheads="1"/>
            </p:cNvSpPr>
            <p:nvPr/>
          </p:nvSpPr>
          <p:spPr bwMode="auto">
            <a:xfrm>
              <a:off x="3884" y="3842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144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89" name="Line 66"/>
            <p:cNvSpPr>
              <a:spLocks noChangeShapeType="1"/>
            </p:cNvSpPr>
            <p:nvPr/>
          </p:nvSpPr>
          <p:spPr bwMode="auto">
            <a:xfrm flipV="1">
              <a:off x="4446" y="378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Rectangle 67"/>
            <p:cNvSpPr>
              <a:spLocks noChangeArrowheads="1"/>
            </p:cNvSpPr>
            <p:nvPr/>
          </p:nvSpPr>
          <p:spPr bwMode="auto">
            <a:xfrm>
              <a:off x="4344" y="3842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168</a:t>
              </a:r>
              <a:endParaRPr lang="en-US" b="1">
                <a:cs typeface="Times New Roman" pitchFamily="18" charset="0"/>
              </a:endParaRPr>
            </a:p>
          </p:txBody>
        </p:sp>
        <p:sp>
          <p:nvSpPr>
            <p:cNvPr id="6191" name="Rectangle 69"/>
            <p:cNvSpPr>
              <a:spLocks noChangeArrowheads="1"/>
            </p:cNvSpPr>
            <p:nvPr/>
          </p:nvSpPr>
          <p:spPr bwMode="auto">
            <a:xfrm>
              <a:off x="4741" y="377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3000</a:t>
              </a:r>
            </a:p>
          </p:txBody>
        </p:sp>
        <p:sp>
          <p:nvSpPr>
            <p:cNvPr id="6192" name="Line 70"/>
            <p:cNvSpPr>
              <a:spLocks noChangeShapeType="1"/>
            </p:cNvSpPr>
            <p:nvPr/>
          </p:nvSpPr>
          <p:spPr bwMode="auto">
            <a:xfrm flipH="1">
              <a:off x="4641" y="3176"/>
              <a:ext cx="3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Rectangle 71"/>
            <p:cNvSpPr>
              <a:spLocks noChangeArrowheads="1"/>
            </p:cNvSpPr>
            <p:nvPr/>
          </p:nvSpPr>
          <p:spPr bwMode="auto">
            <a:xfrm>
              <a:off x="4741" y="310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4000</a:t>
              </a:r>
            </a:p>
          </p:txBody>
        </p:sp>
        <p:sp>
          <p:nvSpPr>
            <p:cNvPr id="6194" name="Line 72"/>
            <p:cNvSpPr>
              <a:spLocks noChangeShapeType="1"/>
            </p:cNvSpPr>
            <p:nvPr/>
          </p:nvSpPr>
          <p:spPr bwMode="auto">
            <a:xfrm flipH="1">
              <a:off x="4641" y="2595"/>
              <a:ext cx="3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Rectangle 73"/>
            <p:cNvSpPr>
              <a:spLocks noChangeArrowheads="1"/>
            </p:cNvSpPr>
            <p:nvPr/>
          </p:nvSpPr>
          <p:spPr bwMode="auto">
            <a:xfrm>
              <a:off x="4741" y="252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5000</a:t>
              </a:r>
            </a:p>
          </p:txBody>
        </p:sp>
        <p:sp>
          <p:nvSpPr>
            <p:cNvPr id="6196" name="Line 74"/>
            <p:cNvSpPr>
              <a:spLocks noChangeShapeType="1"/>
            </p:cNvSpPr>
            <p:nvPr/>
          </p:nvSpPr>
          <p:spPr bwMode="auto">
            <a:xfrm flipH="1">
              <a:off x="4641" y="2015"/>
              <a:ext cx="3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Rectangle 75"/>
            <p:cNvSpPr>
              <a:spLocks noChangeArrowheads="1"/>
            </p:cNvSpPr>
            <p:nvPr/>
          </p:nvSpPr>
          <p:spPr bwMode="auto">
            <a:xfrm>
              <a:off x="4741" y="1942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6000</a:t>
              </a:r>
            </a:p>
          </p:txBody>
        </p:sp>
        <p:sp>
          <p:nvSpPr>
            <p:cNvPr id="6198" name="Line 76"/>
            <p:cNvSpPr>
              <a:spLocks noChangeShapeType="1"/>
            </p:cNvSpPr>
            <p:nvPr/>
          </p:nvSpPr>
          <p:spPr bwMode="auto">
            <a:xfrm flipH="1">
              <a:off x="4641" y="1458"/>
              <a:ext cx="3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Rectangle 77"/>
            <p:cNvSpPr>
              <a:spLocks noChangeArrowheads="1"/>
            </p:cNvSpPr>
            <p:nvPr/>
          </p:nvSpPr>
          <p:spPr bwMode="auto">
            <a:xfrm>
              <a:off x="4741" y="1386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7000</a:t>
              </a:r>
            </a:p>
          </p:txBody>
        </p:sp>
        <p:sp>
          <p:nvSpPr>
            <p:cNvPr id="6200" name="Line 78"/>
            <p:cNvSpPr>
              <a:spLocks noChangeShapeType="1"/>
            </p:cNvSpPr>
            <p:nvPr/>
          </p:nvSpPr>
          <p:spPr bwMode="auto">
            <a:xfrm flipH="1">
              <a:off x="4641" y="878"/>
              <a:ext cx="3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Rectangle 79"/>
            <p:cNvSpPr>
              <a:spLocks noChangeArrowheads="1"/>
            </p:cNvSpPr>
            <p:nvPr/>
          </p:nvSpPr>
          <p:spPr bwMode="auto">
            <a:xfrm>
              <a:off x="4741" y="80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8000</a:t>
              </a:r>
            </a:p>
          </p:txBody>
        </p:sp>
        <p:sp>
          <p:nvSpPr>
            <p:cNvPr id="6202" name="Freeform 80"/>
            <p:cNvSpPr>
              <a:spLocks/>
            </p:cNvSpPr>
            <p:nvPr/>
          </p:nvSpPr>
          <p:spPr bwMode="auto">
            <a:xfrm>
              <a:off x="1233" y="1293"/>
              <a:ext cx="466" cy="2055"/>
            </a:xfrm>
            <a:custGeom>
              <a:avLst/>
              <a:gdLst>
                <a:gd name="T0" fmla="*/ 7 w 466"/>
                <a:gd name="T1" fmla="*/ 24276 h 1577"/>
                <a:gd name="T2" fmla="*/ 13 w 466"/>
                <a:gd name="T3" fmla="*/ 25669 h 1577"/>
                <a:gd name="T4" fmla="*/ 26 w 466"/>
                <a:gd name="T5" fmla="*/ 26940 h 1577"/>
                <a:gd name="T6" fmla="*/ 32 w 466"/>
                <a:gd name="T7" fmla="*/ 27982 h 1577"/>
                <a:gd name="T8" fmla="*/ 44 w 466"/>
                <a:gd name="T9" fmla="*/ 28550 h 1577"/>
                <a:gd name="T10" fmla="*/ 51 w 466"/>
                <a:gd name="T11" fmla="*/ 28887 h 1577"/>
                <a:gd name="T12" fmla="*/ 70 w 466"/>
                <a:gd name="T13" fmla="*/ 29024 h 1577"/>
                <a:gd name="T14" fmla="*/ 82 w 466"/>
                <a:gd name="T15" fmla="*/ 28693 h 1577"/>
                <a:gd name="T16" fmla="*/ 95 w 466"/>
                <a:gd name="T17" fmla="*/ 28337 h 1577"/>
                <a:gd name="T18" fmla="*/ 101 w 466"/>
                <a:gd name="T19" fmla="*/ 23345 h 1577"/>
                <a:gd name="T20" fmla="*/ 114 w 466"/>
                <a:gd name="T21" fmla="*/ 18382 h 1577"/>
                <a:gd name="T22" fmla="*/ 120 w 466"/>
                <a:gd name="T23" fmla="*/ 14106 h 1577"/>
                <a:gd name="T24" fmla="*/ 133 w 466"/>
                <a:gd name="T25" fmla="*/ 9827 h 1577"/>
                <a:gd name="T26" fmla="*/ 145 w 466"/>
                <a:gd name="T27" fmla="*/ 6694 h 1577"/>
                <a:gd name="T28" fmla="*/ 151 w 466"/>
                <a:gd name="T29" fmla="*/ 3456 h 1577"/>
                <a:gd name="T30" fmla="*/ 164 w 466"/>
                <a:gd name="T31" fmla="*/ 3133 h 1577"/>
                <a:gd name="T32" fmla="*/ 177 w 466"/>
                <a:gd name="T33" fmla="*/ 2786 h 1577"/>
                <a:gd name="T34" fmla="*/ 195 w 466"/>
                <a:gd name="T35" fmla="*/ 2890 h 1577"/>
                <a:gd name="T36" fmla="*/ 202 w 466"/>
                <a:gd name="T37" fmla="*/ 3226 h 1577"/>
                <a:gd name="T38" fmla="*/ 221 w 466"/>
                <a:gd name="T39" fmla="*/ 3456 h 1577"/>
                <a:gd name="T40" fmla="*/ 239 w 466"/>
                <a:gd name="T41" fmla="*/ 3456 h 1577"/>
                <a:gd name="T42" fmla="*/ 252 w 466"/>
                <a:gd name="T43" fmla="*/ 3942 h 1577"/>
                <a:gd name="T44" fmla="*/ 265 w 466"/>
                <a:gd name="T45" fmla="*/ 4614 h 1577"/>
                <a:gd name="T46" fmla="*/ 271 w 466"/>
                <a:gd name="T47" fmla="*/ 4614 h 1577"/>
                <a:gd name="T48" fmla="*/ 283 w 466"/>
                <a:gd name="T49" fmla="*/ 4262 h 1577"/>
                <a:gd name="T50" fmla="*/ 290 w 466"/>
                <a:gd name="T51" fmla="*/ 2988 h 1577"/>
                <a:gd name="T52" fmla="*/ 302 w 466"/>
                <a:gd name="T53" fmla="*/ 1264 h 1577"/>
                <a:gd name="T54" fmla="*/ 315 w 466"/>
                <a:gd name="T55" fmla="*/ 467 h 1577"/>
                <a:gd name="T56" fmla="*/ 321 w 466"/>
                <a:gd name="T57" fmla="*/ 111 h 1577"/>
                <a:gd name="T58" fmla="*/ 340 w 466"/>
                <a:gd name="T59" fmla="*/ 0 h 1577"/>
                <a:gd name="T60" fmla="*/ 353 w 466"/>
                <a:gd name="T61" fmla="*/ 925 h 1577"/>
                <a:gd name="T62" fmla="*/ 359 w 466"/>
                <a:gd name="T63" fmla="*/ 2321 h 1577"/>
                <a:gd name="T64" fmla="*/ 371 w 466"/>
                <a:gd name="T65" fmla="*/ 3942 h 1577"/>
                <a:gd name="T66" fmla="*/ 378 w 466"/>
                <a:gd name="T67" fmla="*/ 5782 h 1577"/>
                <a:gd name="T68" fmla="*/ 390 w 466"/>
                <a:gd name="T69" fmla="*/ 8193 h 1577"/>
                <a:gd name="T70" fmla="*/ 397 w 466"/>
                <a:gd name="T71" fmla="*/ 11092 h 1577"/>
                <a:gd name="T72" fmla="*/ 409 w 466"/>
                <a:gd name="T73" fmla="*/ 14335 h 1577"/>
                <a:gd name="T74" fmla="*/ 415 w 466"/>
                <a:gd name="T75" fmla="*/ 17915 h 1577"/>
                <a:gd name="T76" fmla="*/ 428 w 466"/>
                <a:gd name="T77" fmla="*/ 21512 h 1577"/>
                <a:gd name="T78" fmla="*/ 434 w 466"/>
                <a:gd name="T79" fmla="*/ 24962 h 1577"/>
                <a:gd name="T80" fmla="*/ 447 w 466"/>
                <a:gd name="T81" fmla="*/ 24049 h 1577"/>
                <a:gd name="T82" fmla="*/ 459 w 466"/>
                <a:gd name="T83" fmla="*/ 20815 h 15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6"/>
                <a:gd name="T127" fmla="*/ 0 h 1577"/>
                <a:gd name="T128" fmla="*/ 466 w 466"/>
                <a:gd name="T129" fmla="*/ 1577 h 15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6" h="1577">
                  <a:moveTo>
                    <a:pt x="0" y="1269"/>
                  </a:moveTo>
                  <a:lnTo>
                    <a:pt x="0" y="1295"/>
                  </a:lnTo>
                  <a:lnTo>
                    <a:pt x="7" y="1320"/>
                  </a:lnTo>
                  <a:lnTo>
                    <a:pt x="7" y="1345"/>
                  </a:lnTo>
                  <a:lnTo>
                    <a:pt x="13" y="1370"/>
                  </a:lnTo>
                  <a:lnTo>
                    <a:pt x="13" y="1395"/>
                  </a:lnTo>
                  <a:lnTo>
                    <a:pt x="19" y="1420"/>
                  </a:lnTo>
                  <a:lnTo>
                    <a:pt x="19" y="1445"/>
                  </a:lnTo>
                  <a:lnTo>
                    <a:pt x="26" y="1464"/>
                  </a:lnTo>
                  <a:lnTo>
                    <a:pt x="26" y="1483"/>
                  </a:lnTo>
                  <a:lnTo>
                    <a:pt x="32" y="1502"/>
                  </a:lnTo>
                  <a:lnTo>
                    <a:pt x="32" y="1521"/>
                  </a:lnTo>
                  <a:lnTo>
                    <a:pt x="38" y="1540"/>
                  </a:lnTo>
                  <a:lnTo>
                    <a:pt x="38" y="1546"/>
                  </a:lnTo>
                  <a:lnTo>
                    <a:pt x="44" y="1552"/>
                  </a:lnTo>
                  <a:lnTo>
                    <a:pt x="44" y="1559"/>
                  </a:lnTo>
                  <a:lnTo>
                    <a:pt x="51" y="1565"/>
                  </a:lnTo>
                  <a:lnTo>
                    <a:pt x="51" y="1571"/>
                  </a:lnTo>
                  <a:lnTo>
                    <a:pt x="57" y="1577"/>
                  </a:lnTo>
                  <a:lnTo>
                    <a:pt x="63" y="1577"/>
                  </a:lnTo>
                  <a:lnTo>
                    <a:pt x="70" y="1577"/>
                  </a:lnTo>
                  <a:lnTo>
                    <a:pt x="76" y="1571"/>
                  </a:lnTo>
                  <a:lnTo>
                    <a:pt x="82" y="1565"/>
                  </a:lnTo>
                  <a:lnTo>
                    <a:pt x="82" y="1559"/>
                  </a:lnTo>
                  <a:lnTo>
                    <a:pt x="89" y="1552"/>
                  </a:lnTo>
                  <a:lnTo>
                    <a:pt x="89" y="1546"/>
                  </a:lnTo>
                  <a:lnTo>
                    <a:pt x="95" y="1540"/>
                  </a:lnTo>
                  <a:lnTo>
                    <a:pt x="95" y="1452"/>
                  </a:lnTo>
                  <a:lnTo>
                    <a:pt x="101" y="1357"/>
                  </a:lnTo>
                  <a:lnTo>
                    <a:pt x="101" y="1269"/>
                  </a:lnTo>
                  <a:lnTo>
                    <a:pt x="107" y="1181"/>
                  </a:lnTo>
                  <a:lnTo>
                    <a:pt x="107" y="1087"/>
                  </a:lnTo>
                  <a:lnTo>
                    <a:pt x="114" y="999"/>
                  </a:lnTo>
                  <a:lnTo>
                    <a:pt x="114" y="924"/>
                  </a:lnTo>
                  <a:lnTo>
                    <a:pt x="120" y="842"/>
                  </a:lnTo>
                  <a:lnTo>
                    <a:pt x="120" y="767"/>
                  </a:lnTo>
                  <a:lnTo>
                    <a:pt x="126" y="691"/>
                  </a:lnTo>
                  <a:lnTo>
                    <a:pt x="126" y="616"/>
                  </a:lnTo>
                  <a:lnTo>
                    <a:pt x="133" y="534"/>
                  </a:lnTo>
                  <a:lnTo>
                    <a:pt x="133" y="478"/>
                  </a:lnTo>
                  <a:lnTo>
                    <a:pt x="139" y="421"/>
                  </a:lnTo>
                  <a:lnTo>
                    <a:pt x="145" y="364"/>
                  </a:lnTo>
                  <a:lnTo>
                    <a:pt x="145" y="308"/>
                  </a:lnTo>
                  <a:lnTo>
                    <a:pt x="151" y="245"/>
                  </a:lnTo>
                  <a:lnTo>
                    <a:pt x="151" y="188"/>
                  </a:lnTo>
                  <a:lnTo>
                    <a:pt x="158" y="182"/>
                  </a:lnTo>
                  <a:lnTo>
                    <a:pt x="158" y="176"/>
                  </a:lnTo>
                  <a:lnTo>
                    <a:pt x="164" y="170"/>
                  </a:lnTo>
                  <a:lnTo>
                    <a:pt x="164" y="163"/>
                  </a:lnTo>
                  <a:lnTo>
                    <a:pt x="177" y="151"/>
                  </a:lnTo>
                  <a:lnTo>
                    <a:pt x="183" y="151"/>
                  </a:lnTo>
                  <a:lnTo>
                    <a:pt x="189" y="151"/>
                  </a:lnTo>
                  <a:lnTo>
                    <a:pt x="195" y="157"/>
                  </a:lnTo>
                  <a:lnTo>
                    <a:pt x="195" y="163"/>
                  </a:lnTo>
                  <a:lnTo>
                    <a:pt x="202" y="170"/>
                  </a:lnTo>
                  <a:lnTo>
                    <a:pt x="202" y="176"/>
                  </a:lnTo>
                  <a:lnTo>
                    <a:pt x="214" y="188"/>
                  </a:lnTo>
                  <a:lnTo>
                    <a:pt x="221" y="188"/>
                  </a:lnTo>
                  <a:lnTo>
                    <a:pt x="227" y="188"/>
                  </a:lnTo>
                  <a:lnTo>
                    <a:pt x="233" y="188"/>
                  </a:lnTo>
                  <a:lnTo>
                    <a:pt x="239" y="188"/>
                  </a:lnTo>
                  <a:lnTo>
                    <a:pt x="246" y="188"/>
                  </a:lnTo>
                  <a:lnTo>
                    <a:pt x="252" y="201"/>
                  </a:lnTo>
                  <a:lnTo>
                    <a:pt x="252" y="214"/>
                  </a:lnTo>
                  <a:lnTo>
                    <a:pt x="258" y="226"/>
                  </a:lnTo>
                  <a:lnTo>
                    <a:pt x="258" y="239"/>
                  </a:lnTo>
                  <a:lnTo>
                    <a:pt x="265" y="251"/>
                  </a:lnTo>
                  <a:lnTo>
                    <a:pt x="265" y="270"/>
                  </a:lnTo>
                  <a:lnTo>
                    <a:pt x="271" y="264"/>
                  </a:lnTo>
                  <a:lnTo>
                    <a:pt x="271" y="251"/>
                  </a:lnTo>
                  <a:lnTo>
                    <a:pt x="277" y="245"/>
                  </a:lnTo>
                  <a:lnTo>
                    <a:pt x="277" y="239"/>
                  </a:lnTo>
                  <a:lnTo>
                    <a:pt x="283" y="232"/>
                  </a:lnTo>
                  <a:lnTo>
                    <a:pt x="283" y="226"/>
                  </a:lnTo>
                  <a:lnTo>
                    <a:pt x="290" y="195"/>
                  </a:lnTo>
                  <a:lnTo>
                    <a:pt x="290" y="163"/>
                  </a:lnTo>
                  <a:lnTo>
                    <a:pt x="296" y="132"/>
                  </a:lnTo>
                  <a:lnTo>
                    <a:pt x="302" y="100"/>
                  </a:lnTo>
                  <a:lnTo>
                    <a:pt x="302" y="69"/>
                  </a:lnTo>
                  <a:lnTo>
                    <a:pt x="309" y="38"/>
                  </a:lnTo>
                  <a:lnTo>
                    <a:pt x="309" y="31"/>
                  </a:lnTo>
                  <a:lnTo>
                    <a:pt x="315" y="25"/>
                  </a:lnTo>
                  <a:lnTo>
                    <a:pt x="315" y="19"/>
                  </a:lnTo>
                  <a:lnTo>
                    <a:pt x="321" y="12"/>
                  </a:lnTo>
                  <a:lnTo>
                    <a:pt x="321" y="6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46" y="25"/>
                  </a:lnTo>
                  <a:lnTo>
                    <a:pt x="353" y="50"/>
                  </a:lnTo>
                  <a:lnTo>
                    <a:pt x="353" y="75"/>
                  </a:lnTo>
                  <a:lnTo>
                    <a:pt x="359" y="100"/>
                  </a:lnTo>
                  <a:lnTo>
                    <a:pt x="359" y="126"/>
                  </a:lnTo>
                  <a:lnTo>
                    <a:pt x="365" y="151"/>
                  </a:lnTo>
                  <a:lnTo>
                    <a:pt x="365" y="182"/>
                  </a:lnTo>
                  <a:lnTo>
                    <a:pt x="371" y="214"/>
                  </a:lnTo>
                  <a:lnTo>
                    <a:pt x="371" y="245"/>
                  </a:lnTo>
                  <a:lnTo>
                    <a:pt x="378" y="283"/>
                  </a:lnTo>
                  <a:lnTo>
                    <a:pt x="378" y="314"/>
                  </a:lnTo>
                  <a:lnTo>
                    <a:pt x="384" y="346"/>
                  </a:lnTo>
                  <a:lnTo>
                    <a:pt x="384" y="396"/>
                  </a:lnTo>
                  <a:lnTo>
                    <a:pt x="390" y="446"/>
                  </a:lnTo>
                  <a:lnTo>
                    <a:pt x="390" y="496"/>
                  </a:lnTo>
                  <a:lnTo>
                    <a:pt x="397" y="547"/>
                  </a:lnTo>
                  <a:lnTo>
                    <a:pt x="397" y="603"/>
                  </a:lnTo>
                  <a:lnTo>
                    <a:pt x="403" y="653"/>
                  </a:lnTo>
                  <a:lnTo>
                    <a:pt x="403" y="716"/>
                  </a:lnTo>
                  <a:lnTo>
                    <a:pt x="409" y="779"/>
                  </a:lnTo>
                  <a:lnTo>
                    <a:pt x="409" y="842"/>
                  </a:lnTo>
                  <a:lnTo>
                    <a:pt x="415" y="911"/>
                  </a:lnTo>
                  <a:lnTo>
                    <a:pt x="415" y="974"/>
                  </a:lnTo>
                  <a:lnTo>
                    <a:pt x="422" y="1037"/>
                  </a:lnTo>
                  <a:lnTo>
                    <a:pt x="422" y="1100"/>
                  </a:lnTo>
                  <a:lnTo>
                    <a:pt x="428" y="1169"/>
                  </a:lnTo>
                  <a:lnTo>
                    <a:pt x="428" y="1232"/>
                  </a:lnTo>
                  <a:lnTo>
                    <a:pt x="434" y="1295"/>
                  </a:lnTo>
                  <a:lnTo>
                    <a:pt x="434" y="1357"/>
                  </a:lnTo>
                  <a:lnTo>
                    <a:pt x="441" y="1420"/>
                  </a:lnTo>
                  <a:lnTo>
                    <a:pt x="441" y="1364"/>
                  </a:lnTo>
                  <a:lnTo>
                    <a:pt x="447" y="1307"/>
                  </a:lnTo>
                  <a:lnTo>
                    <a:pt x="447" y="1251"/>
                  </a:lnTo>
                  <a:lnTo>
                    <a:pt x="453" y="1194"/>
                  </a:lnTo>
                  <a:lnTo>
                    <a:pt x="459" y="1131"/>
                  </a:lnTo>
                  <a:lnTo>
                    <a:pt x="459" y="1075"/>
                  </a:lnTo>
                  <a:lnTo>
                    <a:pt x="466" y="110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81"/>
            <p:cNvSpPr>
              <a:spLocks/>
            </p:cNvSpPr>
            <p:nvPr/>
          </p:nvSpPr>
          <p:spPr bwMode="auto">
            <a:xfrm>
              <a:off x="1699" y="975"/>
              <a:ext cx="459" cy="2221"/>
            </a:xfrm>
            <a:custGeom>
              <a:avLst/>
              <a:gdLst>
                <a:gd name="T0" fmla="*/ 6 w 459"/>
                <a:gd name="T1" fmla="*/ 26777 h 1704"/>
                <a:gd name="T2" fmla="*/ 12 w 459"/>
                <a:gd name="T3" fmla="*/ 28296 h 1704"/>
                <a:gd name="T4" fmla="*/ 25 w 459"/>
                <a:gd name="T5" fmla="*/ 29462 h 1704"/>
                <a:gd name="T6" fmla="*/ 31 w 459"/>
                <a:gd name="T7" fmla="*/ 30629 h 1704"/>
                <a:gd name="T8" fmla="*/ 44 w 459"/>
                <a:gd name="T9" fmla="*/ 30962 h 1704"/>
                <a:gd name="T10" fmla="*/ 56 w 459"/>
                <a:gd name="T11" fmla="*/ 31430 h 1704"/>
                <a:gd name="T12" fmla="*/ 75 w 459"/>
                <a:gd name="T13" fmla="*/ 31304 h 1704"/>
                <a:gd name="T14" fmla="*/ 81 w 459"/>
                <a:gd name="T15" fmla="*/ 30836 h 1704"/>
                <a:gd name="T16" fmla="*/ 94 w 459"/>
                <a:gd name="T17" fmla="*/ 28877 h 1704"/>
                <a:gd name="T18" fmla="*/ 100 w 459"/>
                <a:gd name="T19" fmla="*/ 23534 h 1704"/>
                <a:gd name="T20" fmla="*/ 113 w 459"/>
                <a:gd name="T21" fmla="*/ 18428 h 1704"/>
                <a:gd name="T22" fmla="*/ 119 w 459"/>
                <a:gd name="T23" fmla="*/ 13802 h 1704"/>
                <a:gd name="T24" fmla="*/ 132 w 459"/>
                <a:gd name="T25" fmla="*/ 9619 h 1704"/>
                <a:gd name="T26" fmla="*/ 138 w 459"/>
                <a:gd name="T27" fmla="*/ 6153 h 1704"/>
                <a:gd name="T28" fmla="*/ 151 w 459"/>
                <a:gd name="T29" fmla="*/ 3729 h 1704"/>
                <a:gd name="T30" fmla="*/ 163 w 459"/>
                <a:gd name="T31" fmla="*/ 3388 h 1704"/>
                <a:gd name="T32" fmla="*/ 176 w 459"/>
                <a:gd name="T33" fmla="*/ 3137 h 1704"/>
                <a:gd name="T34" fmla="*/ 195 w 459"/>
                <a:gd name="T35" fmla="*/ 3388 h 1704"/>
                <a:gd name="T36" fmla="*/ 201 w 459"/>
                <a:gd name="T37" fmla="*/ 3729 h 1704"/>
                <a:gd name="T38" fmla="*/ 220 w 459"/>
                <a:gd name="T39" fmla="*/ 3832 h 1704"/>
                <a:gd name="T40" fmla="*/ 239 w 459"/>
                <a:gd name="T41" fmla="*/ 3832 h 1704"/>
                <a:gd name="T42" fmla="*/ 251 w 459"/>
                <a:gd name="T43" fmla="*/ 4416 h 1704"/>
                <a:gd name="T44" fmla="*/ 257 w 459"/>
                <a:gd name="T45" fmla="*/ 5111 h 1704"/>
                <a:gd name="T46" fmla="*/ 270 w 459"/>
                <a:gd name="T47" fmla="*/ 5111 h 1704"/>
                <a:gd name="T48" fmla="*/ 276 w 459"/>
                <a:gd name="T49" fmla="*/ 4757 h 1704"/>
                <a:gd name="T50" fmla="*/ 289 w 459"/>
                <a:gd name="T51" fmla="*/ 3388 h 1704"/>
                <a:gd name="T52" fmla="*/ 295 w 459"/>
                <a:gd name="T53" fmla="*/ 1511 h 1704"/>
                <a:gd name="T54" fmla="*/ 308 w 459"/>
                <a:gd name="T55" fmla="*/ 603 h 1704"/>
                <a:gd name="T56" fmla="*/ 320 w 459"/>
                <a:gd name="T57" fmla="*/ 246 h 1704"/>
                <a:gd name="T58" fmla="*/ 333 w 459"/>
                <a:gd name="T59" fmla="*/ 0 h 1704"/>
                <a:gd name="T60" fmla="*/ 345 w 459"/>
                <a:gd name="T61" fmla="*/ 1038 h 1704"/>
                <a:gd name="T62" fmla="*/ 358 w 459"/>
                <a:gd name="T63" fmla="*/ 2566 h 1704"/>
                <a:gd name="T64" fmla="*/ 364 w 459"/>
                <a:gd name="T65" fmla="*/ 4416 h 1704"/>
                <a:gd name="T66" fmla="*/ 377 w 459"/>
                <a:gd name="T67" fmla="*/ 6260 h 1704"/>
                <a:gd name="T68" fmla="*/ 383 w 459"/>
                <a:gd name="T69" fmla="*/ 8924 h 1704"/>
                <a:gd name="T70" fmla="*/ 396 w 459"/>
                <a:gd name="T71" fmla="*/ 12062 h 1704"/>
                <a:gd name="T72" fmla="*/ 402 w 459"/>
                <a:gd name="T73" fmla="*/ 15671 h 1704"/>
                <a:gd name="T74" fmla="*/ 415 w 459"/>
                <a:gd name="T75" fmla="*/ 19363 h 1704"/>
                <a:gd name="T76" fmla="*/ 421 w 459"/>
                <a:gd name="T77" fmla="*/ 23175 h 1704"/>
                <a:gd name="T78" fmla="*/ 433 w 459"/>
                <a:gd name="T79" fmla="*/ 27009 h 1704"/>
                <a:gd name="T80" fmla="*/ 440 w 459"/>
                <a:gd name="T81" fmla="*/ 27721 h 1704"/>
                <a:gd name="T82" fmla="*/ 452 w 459"/>
                <a:gd name="T83" fmla="*/ 26668 h 1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1704"/>
                <a:gd name="T128" fmla="*/ 459 w 459"/>
                <a:gd name="T129" fmla="*/ 1704 h 17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1704">
                  <a:moveTo>
                    <a:pt x="0" y="1396"/>
                  </a:moveTo>
                  <a:lnTo>
                    <a:pt x="0" y="1427"/>
                  </a:lnTo>
                  <a:lnTo>
                    <a:pt x="6" y="1452"/>
                  </a:lnTo>
                  <a:lnTo>
                    <a:pt x="6" y="1484"/>
                  </a:lnTo>
                  <a:lnTo>
                    <a:pt x="12" y="1509"/>
                  </a:lnTo>
                  <a:lnTo>
                    <a:pt x="12" y="1534"/>
                  </a:lnTo>
                  <a:lnTo>
                    <a:pt x="19" y="1559"/>
                  </a:lnTo>
                  <a:lnTo>
                    <a:pt x="19" y="1578"/>
                  </a:lnTo>
                  <a:lnTo>
                    <a:pt x="25" y="1597"/>
                  </a:lnTo>
                  <a:lnTo>
                    <a:pt x="25" y="1622"/>
                  </a:lnTo>
                  <a:lnTo>
                    <a:pt x="31" y="1641"/>
                  </a:lnTo>
                  <a:lnTo>
                    <a:pt x="31" y="1660"/>
                  </a:lnTo>
                  <a:lnTo>
                    <a:pt x="37" y="1666"/>
                  </a:lnTo>
                  <a:lnTo>
                    <a:pt x="37" y="1672"/>
                  </a:lnTo>
                  <a:lnTo>
                    <a:pt x="44" y="1679"/>
                  </a:lnTo>
                  <a:lnTo>
                    <a:pt x="44" y="1691"/>
                  </a:lnTo>
                  <a:lnTo>
                    <a:pt x="56" y="1704"/>
                  </a:lnTo>
                  <a:lnTo>
                    <a:pt x="63" y="1704"/>
                  </a:lnTo>
                  <a:lnTo>
                    <a:pt x="69" y="1704"/>
                  </a:lnTo>
                  <a:lnTo>
                    <a:pt x="75" y="1697"/>
                  </a:lnTo>
                  <a:lnTo>
                    <a:pt x="75" y="1691"/>
                  </a:lnTo>
                  <a:lnTo>
                    <a:pt x="81" y="1679"/>
                  </a:lnTo>
                  <a:lnTo>
                    <a:pt x="81" y="1672"/>
                  </a:lnTo>
                  <a:lnTo>
                    <a:pt x="88" y="1666"/>
                  </a:lnTo>
                  <a:lnTo>
                    <a:pt x="88" y="1660"/>
                  </a:lnTo>
                  <a:lnTo>
                    <a:pt x="94" y="1565"/>
                  </a:lnTo>
                  <a:lnTo>
                    <a:pt x="94" y="1465"/>
                  </a:lnTo>
                  <a:lnTo>
                    <a:pt x="100" y="1371"/>
                  </a:lnTo>
                  <a:lnTo>
                    <a:pt x="100" y="1276"/>
                  </a:lnTo>
                  <a:lnTo>
                    <a:pt x="107" y="1176"/>
                  </a:lnTo>
                  <a:lnTo>
                    <a:pt x="107" y="1081"/>
                  </a:lnTo>
                  <a:lnTo>
                    <a:pt x="113" y="1000"/>
                  </a:lnTo>
                  <a:lnTo>
                    <a:pt x="113" y="918"/>
                  </a:lnTo>
                  <a:lnTo>
                    <a:pt x="119" y="830"/>
                  </a:lnTo>
                  <a:lnTo>
                    <a:pt x="119" y="748"/>
                  </a:lnTo>
                  <a:lnTo>
                    <a:pt x="125" y="667"/>
                  </a:lnTo>
                  <a:lnTo>
                    <a:pt x="125" y="585"/>
                  </a:lnTo>
                  <a:lnTo>
                    <a:pt x="132" y="522"/>
                  </a:lnTo>
                  <a:lnTo>
                    <a:pt x="132" y="459"/>
                  </a:lnTo>
                  <a:lnTo>
                    <a:pt x="138" y="396"/>
                  </a:lnTo>
                  <a:lnTo>
                    <a:pt x="138" y="334"/>
                  </a:lnTo>
                  <a:lnTo>
                    <a:pt x="144" y="271"/>
                  </a:lnTo>
                  <a:lnTo>
                    <a:pt x="151" y="208"/>
                  </a:lnTo>
                  <a:lnTo>
                    <a:pt x="151" y="202"/>
                  </a:lnTo>
                  <a:lnTo>
                    <a:pt x="157" y="195"/>
                  </a:lnTo>
                  <a:lnTo>
                    <a:pt x="157" y="189"/>
                  </a:lnTo>
                  <a:lnTo>
                    <a:pt x="163" y="183"/>
                  </a:lnTo>
                  <a:lnTo>
                    <a:pt x="163" y="176"/>
                  </a:lnTo>
                  <a:lnTo>
                    <a:pt x="169" y="170"/>
                  </a:lnTo>
                  <a:lnTo>
                    <a:pt x="176" y="170"/>
                  </a:lnTo>
                  <a:lnTo>
                    <a:pt x="182" y="170"/>
                  </a:lnTo>
                  <a:lnTo>
                    <a:pt x="188" y="176"/>
                  </a:lnTo>
                  <a:lnTo>
                    <a:pt x="195" y="183"/>
                  </a:lnTo>
                  <a:lnTo>
                    <a:pt x="195" y="189"/>
                  </a:lnTo>
                  <a:lnTo>
                    <a:pt x="201" y="195"/>
                  </a:lnTo>
                  <a:lnTo>
                    <a:pt x="201" y="202"/>
                  </a:lnTo>
                  <a:lnTo>
                    <a:pt x="207" y="208"/>
                  </a:lnTo>
                  <a:lnTo>
                    <a:pt x="213" y="208"/>
                  </a:lnTo>
                  <a:lnTo>
                    <a:pt x="220" y="208"/>
                  </a:lnTo>
                  <a:lnTo>
                    <a:pt x="226" y="208"/>
                  </a:lnTo>
                  <a:lnTo>
                    <a:pt x="232" y="208"/>
                  </a:lnTo>
                  <a:lnTo>
                    <a:pt x="239" y="208"/>
                  </a:lnTo>
                  <a:lnTo>
                    <a:pt x="245" y="208"/>
                  </a:lnTo>
                  <a:lnTo>
                    <a:pt x="245" y="227"/>
                  </a:lnTo>
                  <a:lnTo>
                    <a:pt x="251" y="239"/>
                  </a:lnTo>
                  <a:lnTo>
                    <a:pt x="251" y="252"/>
                  </a:lnTo>
                  <a:lnTo>
                    <a:pt x="257" y="264"/>
                  </a:lnTo>
                  <a:lnTo>
                    <a:pt x="257" y="277"/>
                  </a:lnTo>
                  <a:lnTo>
                    <a:pt x="264" y="296"/>
                  </a:lnTo>
                  <a:lnTo>
                    <a:pt x="264" y="290"/>
                  </a:lnTo>
                  <a:lnTo>
                    <a:pt x="270" y="277"/>
                  </a:lnTo>
                  <a:lnTo>
                    <a:pt x="270" y="271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83" y="252"/>
                  </a:lnTo>
                  <a:lnTo>
                    <a:pt x="283" y="220"/>
                  </a:lnTo>
                  <a:lnTo>
                    <a:pt x="289" y="183"/>
                  </a:lnTo>
                  <a:lnTo>
                    <a:pt x="289" y="151"/>
                  </a:lnTo>
                  <a:lnTo>
                    <a:pt x="295" y="114"/>
                  </a:lnTo>
                  <a:lnTo>
                    <a:pt x="295" y="82"/>
                  </a:lnTo>
                  <a:lnTo>
                    <a:pt x="301" y="44"/>
                  </a:lnTo>
                  <a:lnTo>
                    <a:pt x="308" y="38"/>
                  </a:lnTo>
                  <a:lnTo>
                    <a:pt x="308" y="32"/>
                  </a:lnTo>
                  <a:lnTo>
                    <a:pt x="314" y="26"/>
                  </a:lnTo>
                  <a:lnTo>
                    <a:pt x="314" y="19"/>
                  </a:lnTo>
                  <a:lnTo>
                    <a:pt x="320" y="13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5" y="32"/>
                  </a:lnTo>
                  <a:lnTo>
                    <a:pt x="345" y="57"/>
                  </a:lnTo>
                  <a:lnTo>
                    <a:pt x="352" y="88"/>
                  </a:lnTo>
                  <a:lnTo>
                    <a:pt x="352" y="114"/>
                  </a:lnTo>
                  <a:lnTo>
                    <a:pt x="358" y="139"/>
                  </a:lnTo>
                  <a:lnTo>
                    <a:pt x="358" y="170"/>
                  </a:lnTo>
                  <a:lnTo>
                    <a:pt x="364" y="202"/>
                  </a:lnTo>
                  <a:lnTo>
                    <a:pt x="364" y="239"/>
                  </a:lnTo>
                  <a:lnTo>
                    <a:pt x="371" y="271"/>
                  </a:lnTo>
                  <a:lnTo>
                    <a:pt x="371" y="308"/>
                  </a:lnTo>
                  <a:lnTo>
                    <a:pt x="377" y="340"/>
                  </a:lnTo>
                  <a:lnTo>
                    <a:pt x="377" y="378"/>
                  </a:lnTo>
                  <a:lnTo>
                    <a:pt x="383" y="434"/>
                  </a:lnTo>
                  <a:lnTo>
                    <a:pt x="383" y="484"/>
                  </a:lnTo>
                  <a:lnTo>
                    <a:pt x="389" y="541"/>
                  </a:lnTo>
                  <a:lnTo>
                    <a:pt x="389" y="598"/>
                  </a:lnTo>
                  <a:lnTo>
                    <a:pt x="396" y="654"/>
                  </a:lnTo>
                  <a:lnTo>
                    <a:pt x="396" y="711"/>
                  </a:lnTo>
                  <a:lnTo>
                    <a:pt x="402" y="780"/>
                  </a:lnTo>
                  <a:lnTo>
                    <a:pt x="402" y="849"/>
                  </a:lnTo>
                  <a:lnTo>
                    <a:pt x="408" y="918"/>
                  </a:lnTo>
                  <a:lnTo>
                    <a:pt x="408" y="981"/>
                  </a:lnTo>
                  <a:lnTo>
                    <a:pt x="415" y="1050"/>
                  </a:lnTo>
                  <a:lnTo>
                    <a:pt x="415" y="1119"/>
                  </a:lnTo>
                  <a:lnTo>
                    <a:pt x="421" y="1188"/>
                  </a:lnTo>
                  <a:lnTo>
                    <a:pt x="421" y="1257"/>
                  </a:lnTo>
                  <a:lnTo>
                    <a:pt x="427" y="1327"/>
                  </a:lnTo>
                  <a:lnTo>
                    <a:pt x="427" y="1396"/>
                  </a:lnTo>
                  <a:lnTo>
                    <a:pt x="433" y="1465"/>
                  </a:lnTo>
                  <a:lnTo>
                    <a:pt x="433" y="1534"/>
                  </a:lnTo>
                  <a:lnTo>
                    <a:pt x="440" y="1515"/>
                  </a:lnTo>
                  <a:lnTo>
                    <a:pt x="440" y="1503"/>
                  </a:lnTo>
                  <a:lnTo>
                    <a:pt x="446" y="1484"/>
                  </a:lnTo>
                  <a:lnTo>
                    <a:pt x="446" y="1465"/>
                  </a:lnTo>
                  <a:lnTo>
                    <a:pt x="452" y="1446"/>
                  </a:lnTo>
                  <a:lnTo>
                    <a:pt x="452" y="1427"/>
                  </a:lnTo>
                  <a:lnTo>
                    <a:pt x="459" y="145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82"/>
            <p:cNvSpPr>
              <a:spLocks/>
            </p:cNvSpPr>
            <p:nvPr/>
          </p:nvSpPr>
          <p:spPr bwMode="auto">
            <a:xfrm>
              <a:off x="2158" y="1069"/>
              <a:ext cx="458" cy="2172"/>
            </a:xfrm>
            <a:custGeom>
              <a:avLst/>
              <a:gdLst>
                <a:gd name="T0" fmla="*/ 6 w 458"/>
                <a:gd name="T1" fmla="*/ 26290 h 1666"/>
                <a:gd name="T2" fmla="*/ 18 w 458"/>
                <a:gd name="T3" fmla="*/ 27789 h 1666"/>
                <a:gd name="T4" fmla="*/ 25 w 458"/>
                <a:gd name="T5" fmla="*/ 28832 h 1666"/>
                <a:gd name="T6" fmla="*/ 37 w 458"/>
                <a:gd name="T7" fmla="*/ 29996 h 1666"/>
                <a:gd name="T8" fmla="*/ 44 w 458"/>
                <a:gd name="T9" fmla="*/ 30344 h 1666"/>
                <a:gd name="T10" fmla="*/ 56 w 458"/>
                <a:gd name="T11" fmla="*/ 30812 h 1666"/>
                <a:gd name="T12" fmla="*/ 75 w 458"/>
                <a:gd name="T13" fmla="*/ 30812 h 1666"/>
                <a:gd name="T14" fmla="*/ 81 w 458"/>
                <a:gd name="T15" fmla="*/ 30344 h 1666"/>
                <a:gd name="T16" fmla="*/ 94 w 458"/>
                <a:gd name="T17" fmla="*/ 29996 h 1666"/>
                <a:gd name="T18" fmla="*/ 100 w 458"/>
                <a:gd name="T19" fmla="*/ 24764 h 1666"/>
                <a:gd name="T20" fmla="*/ 113 w 458"/>
                <a:gd name="T21" fmla="*/ 19531 h 1666"/>
                <a:gd name="T22" fmla="*/ 119 w 458"/>
                <a:gd name="T23" fmla="*/ 15002 h 1666"/>
                <a:gd name="T24" fmla="*/ 132 w 458"/>
                <a:gd name="T25" fmla="*/ 10470 h 1666"/>
                <a:gd name="T26" fmla="*/ 138 w 458"/>
                <a:gd name="T27" fmla="*/ 7101 h 1666"/>
                <a:gd name="T28" fmla="*/ 150 w 458"/>
                <a:gd name="T29" fmla="*/ 3731 h 1666"/>
                <a:gd name="T30" fmla="*/ 163 w 458"/>
                <a:gd name="T31" fmla="*/ 3397 h 1666"/>
                <a:gd name="T32" fmla="*/ 176 w 458"/>
                <a:gd name="T33" fmla="*/ 3040 h 1666"/>
                <a:gd name="T34" fmla="*/ 194 w 458"/>
                <a:gd name="T35" fmla="*/ 3150 h 1666"/>
                <a:gd name="T36" fmla="*/ 201 w 458"/>
                <a:gd name="T37" fmla="*/ 3493 h 1666"/>
                <a:gd name="T38" fmla="*/ 220 w 458"/>
                <a:gd name="T39" fmla="*/ 3731 h 1666"/>
                <a:gd name="T40" fmla="*/ 238 w 458"/>
                <a:gd name="T41" fmla="*/ 3731 h 1666"/>
                <a:gd name="T42" fmla="*/ 251 w 458"/>
                <a:gd name="T43" fmla="*/ 4202 h 1666"/>
                <a:gd name="T44" fmla="*/ 264 w 458"/>
                <a:gd name="T45" fmla="*/ 5010 h 1666"/>
                <a:gd name="T46" fmla="*/ 270 w 458"/>
                <a:gd name="T47" fmla="*/ 5010 h 1666"/>
                <a:gd name="T48" fmla="*/ 282 w 458"/>
                <a:gd name="T49" fmla="*/ 4667 h 1666"/>
                <a:gd name="T50" fmla="*/ 289 w 458"/>
                <a:gd name="T51" fmla="*/ 3251 h 1666"/>
                <a:gd name="T52" fmla="*/ 301 w 458"/>
                <a:gd name="T53" fmla="*/ 1405 h 1666"/>
                <a:gd name="T54" fmla="*/ 308 w 458"/>
                <a:gd name="T55" fmla="*/ 472 h 1666"/>
                <a:gd name="T56" fmla="*/ 320 w 458"/>
                <a:gd name="T57" fmla="*/ 133 h 1666"/>
                <a:gd name="T58" fmla="*/ 339 w 458"/>
                <a:gd name="T59" fmla="*/ 0 h 1666"/>
                <a:gd name="T60" fmla="*/ 352 w 458"/>
                <a:gd name="T61" fmla="*/ 933 h 1666"/>
                <a:gd name="T62" fmla="*/ 358 w 458"/>
                <a:gd name="T63" fmla="*/ 2442 h 1666"/>
                <a:gd name="T64" fmla="*/ 370 w 458"/>
                <a:gd name="T65" fmla="*/ 4202 h 1666"/>
                <a:gd name="T66" fmla="*/ 377 w 458"/>
                <a:gd name="T67" fmla="*/ 6043 h 1666"/>
                <a:gd name="T68" fmla="*/ 389 w 458"/>
                <a:gd name="T69" fmla="*/ 8731 h 1666"/>
                <a:gd name="T70" fmla="*/ 396 w 458"/>
                <a:gd name="T71" fmla="*/ 11740 h 1666"/>
                <a:gd name="T72" fmla="*/ 408 w 458"/>
                <a:gd name="T73" fmla="*/ 15229 h 1666"/>
                <a:gd name="T74" fmla="*/ 414 w 458"/>
                <a:gd name="T75" fmla="*/ 18950 h 1666"/>
                <a:gd name="T76" fmla="*/ 427 w 458"/>
                <a:gd name="T77" fmla="*/ 22783 h 1666"/>
                <a:gd name="T78" fmla="*/ 433 w 458"/>
                <a:gd name="T79" fmla="*/ 26498 h 1666"/>
                <a:gd name="T80" fmla="*/ 446 w 458"/>
                <a:gd name="T81" fmla="*/ 27091 h 1666"/>
                <a:gd name="T82" fmla="*/ 452 w 458"/>
                <a:gd name="T83" fmla="*/ 26163 h 16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8"/>
                <a:gd name="T127" fmla="*/ 0 h 1666"/>
                <a:gd name="T128" fmla="*/ 458 w 458"/>
                <a:gd name="T129" fmla="*/ 1666 h 16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8" h="1666">
                  <a:moveTo>
                    <a:pt x="0" y="1364"/>
                  </a:moveTo>
                  <a:lnTo>
                    <a:pt x="6" y="1389"/>
                  </a:lnTo>
                  <a:lnTo>
                    <a:pt x="6" y="1421"/>
                  </a:lnTo>
                  <a:lnTo>
                    <a:pt x="12" y="1446"/>
                  </a:lnTo>
                  <a:lnTo>
                    <a:pt x="12" y="1471"/>
                  </a:lnTo>
                  <a:lnTo>
                    <a:pt x="18" y="1503"/>
                  </a:lnTo>
                  <a:lnTo>
                    <a:pt x="18" y="1521"/>
                  </a:lnTo>
                  <a:lnTo>
                    <a:pt x="25" y="1540"/>
                  </a:lnTo>
                  <a:lnTo>
                    <a:pt x="25" y="1559"/>
                  </a:lnTo>
                  <a:lnTo>
                    <a:pt x="31" y="1584"/>
                  </a:lnTo>
                  <a:lnTo>
                    <a:pt x="31" y="1603"/>
                  </a:lnTo>
                  <a:lnTo>
                    <a:pt x="37" y="1622"/>
                  </a:lnTo>
                  <a:lnTo>
                    <a:pt x="37" y="1628"/>
                  </a:lnTo>
                  <a:lnTo>
                    <a:pt x="44" y="1635"/>
                  </a:lnTo>
                  <a:lnTo>
                    <a:pt x="44" y="1641"/>
                  </a:lnTo>
                  <a:lnTo>
                    <a:pt x="50" y="1647"/>
                  </a:lnTo>
                  <a:lnTo>
                    <a:pt x="50" y="1653"/>
                  </a:lnTo>
                  <a:lnTo>
                    <a:pt x="56" y="1666"/>
                  </a:lnTo>
                  <a:lnTo>
                    <a:pt x="62" y="1666"/>
                  </a:lnTo>
                  <a:lnTo>
                    <a:pt x="69" y="1666"/>
                  </a:lnTo>
                  <a:lnTo>
                    <a:pt x="75" y="1666"/>
                  </a:lnTo>
                  <a:lnTo>
                    <a:pt x="75" y="1653"/>
                  </a:lnTo>
                  <a:lnTo>
                    <a:pt x="81" y="1647"/>
                  </a:lnTo>
                  <a:lnTo>
                    <a:pt x="81" y="1641"/>
                  </a:lnTo>
                  <a:lnTo>
                    <a:pt x="88" y="1635"/>
                  </a:lnTo>
                  <a:lnTo>
                    <a:pt x="88" y="1628"/>
                  </a:lnTo>
                  <a:lnTo>
                    <a:pt x="94" y="1622"/>
                  </a:lnTo>
                  <a:lnTo>
                    <a:pt x="94" y="1528"/>
                  </a:lnTo>
                  <a:lnTo>
                    <a:pt x="100" y="1433"/>
                  </a:lnTo>
                  <a:lnTo>
                    <a:pt x="100" y="1339"/>
                  </a:lnTo>
                  <a:lnTo>
                    <a:pt x="106" y="1245"/>
                  </a:lnTo>
                  <a:lnTo>
                    <a:pt x="106" y="1151"/>
                  </a:lnTo>
                  <a:lnTo>
                    <a:pt x="113" y="1056"/>
                  </a:lnTo>
                  <a:lnTo>
                    <a:pt x="113" y="975"/>
                  </a:lnTo>
                  <a:lnTo>
                    <a:pt x="119" y="893"/>
                  </a:lnTo>
                  <a:lnTo>
                    <a:pt x="119" y="811"/>
                  </a:lnTo>
                  <a:lnTo>
                    <a:pt x="125" y="730"/>
                  </a:lnTo>
                  <a:lnTo>
                    <a:pt x="125" y="648"/>
                  </a:lnTo>
                  <a:lnTo>
                    <a:pt x="132" y="566"/>
                  </a:lnTo>
                  <a:lnTo>
                    <a:pt x="132" y="503"/>
                  </a:lnTo>
                  <a:lnTo>
                    <a:pt x="138" y="447"/>
                  </a:lnTo>
                  <a:lnTo>
                    <a:pt x="138" y="384"/>
                  </a:lnTo>
                  <a:lnTo>
                    <a:pt x="144" y="321"/>
                  </a:lnTo>
                  <a:lnTo>
                    <a:pt x="144" y="264"/>
                  </a:lnTo>
                  <a:lnTo>
                    <a:pt x="150" y="202"/>
                  </a:lnTo>
                  <a:lnTo>
                    <a:pt x="150" y="195"/>
                  </a:lnTo>
                  <a:lnTo>
                    <a:pt x="157" y="189"/>
                  </a:lnTo>
                  <a:lnTo>
                    <a:pt x="163" y="183"/>
                  </a:lnTo>
                  <a:lnTo>
                    <a:pt x="163" y="176"/>
                  </a:lnTo>
                  <a:lnTo>
                    <a:pt x="176" y="164"/>
                  </a:lnTo>
                  <a:lnTo>
                    <a:pt x="182" y="164"/>
                  </a:lnTo>
                  <a:lnTo>
                    <a:pt x="188" y="164"/>
                  </a:lnTo>
                  <a:lnTo>
                    <a:pt x="194" y="170"/>
                  </a:lnTo>
                  <a:lnTo>
                    <a:pt x="194" y="176"/>
                  </a:lnTo>
                  <a:lnTo>
                    <a:pt x="201" y="183"/>
                  </a:lnTo>
                  <a:lnTo>
                    <a:pt x="201" y="189"/>
                  </a:lnTo>
                  <a:lnTo>
                    <a:pt x="213" y="202"/>
                  </a:lnTo>
                  <a:lnTo>
                    <a:pt x="220" y="202"/>
                  </a:lnTo>
                  <a:lnTo>
                    <a:pt x="226" y="202"/>
                  </a:lnTo>
                  <a:lnTo>
                    <a:pt x="232" y="202"/>
                  </a:lnTo>
                  <a:lnTo>
                    <a:pt x="238" y="202"/>
                  </a:lnTo>
                  <a:lnTo>
                    <a:pt x="245" y="202"/>
                  </a:lnTo>
                  <a:lnTo>
                    <a:pt x="251" y="214"/>
                  </a:lnTo>
                  <a:lnTo>
                    <a:pt x="251" y="227"/>
                  </a:lnTo>
                  <a:lnTo>
                    <a:pt x="257" y="239"/>
                  </a:lnTo>
                  <a:lnTo>
                    <a:pt x="257" y="258"/>
                  </a:lnTo>
                  <a:lnTo>
                    <a:pt x="264" y="271"/>
                  </a:lnTo>
                  <a:lnTo>
                    <a:pt x="264" y="283"/>
                  </a:lnTo>
                  <a:lnTo>
                    <a:pt x="270" y="277"/>
                  </a:lnTo>
                  <a:lnTo>
                    <a:pt x="270" y="271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82" y="252"/>
                  </a:lnTo>
                  <a:lnTo>
                    <a:pt x="282" y="239"/>
                  </a:lnTo>
                  <a:lnTo>
                    <a:pt x="289" y="208"/>
                  </a:lnTo>
                  <a:lnTo>
                    <a:pt x="289" y="176"/>
                  </a:lnTo>
                  <a:lnTo>
                    <a:pt x="295" y="139"/>
                  </a:lnTo>
                  <a:lnTo>
                    <a:pt x="295" y="107"/>
                  </a:lnTo>
                  <a:lnTo>
                    <a:pt x="301" y="76"/>
                  </a:lnTo>
                  <a:lnTo>
                    <a:pt x="301" y="38"/>
                  </a:lnTo>
                  <a:lnTo>
                    <a:pt x="308" y="32"/>
                  </a:lnTo>
                  <a:lnTo>
                    <a:pt x="308" y="26"/>
                  </a:lnTo>
                  <a:lnTo>
                    <a:pt x="314" y="19"/>
                  </a:lnTo>
                  <a:lnTo>
                    <a:pt x="320" y="13"/>
                  </a:lnTo>
                  <a:lnTo>
                    <a:pt x="320" y="7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45" y="26"/>
                  </a:lnTo>
                  <a:lnTo>
                    <a:pt x="352" y="51"/>
                  </a:lnTo>
                  <a:lnTo>
                    <a:pt x="352" y="82"/>
                  </a:lnTo>
                  <a:lnTo>
                    <a:pt x="358" y="107"/>
                  </a:lnTo>
                  <a:lnTo>
                    <a:pt x="358" y="132"/>
                  </a:lnTo>
                  <a:lnTo>
                    <a:pt x="364" y="164"/>
                  </a:lnTo>
                  <a:lnTo>
                    <a:pt x="364" y="195"/>
                  </a:lnTo>
                  <a:lnTo>
                    <a:pt x="370" y="227"/>
                  </a:lnTo>
                  <a:lnTo>
                    <a:pt x="370" y="264"/>
                  </a:lnTo>
                  <a:lnTo>
                    <a:pt x="377" y="296"/>
                  </a:lnTo>
                  <a:lnTo>
                    <a:pt x="377" y="327"/>
                  </a:lnTo>
                  <a:lnTo>
                    <a:pt x="383" y="365"/>
                  </a:lnTo>
                  <a:lnTo>
                    <a:pt x="383" y="415"/>
                  </a:lnTo>
                  <a:lnTo>
                    <a:pt x="389" y="472"/>
                  </a:lnTo>
                  <a:lnTo>
                    <a:pt x="389" y="528"/>
                  </a:lnTo>
                  <a:lnTo>
                    <a:pt x="396" y="579"/>
                  </a:lnTo>
                  <a:lnTo>
                    <a:pt x="396" y="635"/>
                  </a:lnTo>
                  <a:lnTo>
                    <a:pt x="402" y="686"/>
                  </a:lnTo>
                  <a:lnTo>
                    <a:pt x="402" y="755"/>
                  </a:lnTo>
                  <a:lnTo>
                    <a:pt x="408" y="824"/>
                  </a:lnTo>
                  <a:lnTo>
                    <a:pt x="408" y="893"/>
                  </a:lnTo>
                  <a:lnTo>
                    <a:pt x="414" y="962"/>
                  </a:lnTo>
                  <a:lnTo>
                    <a:pt x="414" y="1025"/>
                  </a:lnTo>
                  <a:lnTo>
                    <a:pt x="421" y="1094"/>
                  </a:lnTo>
                  <a:lnTo>
                    <a:pt x="421" y="1163"/>
                  </a:lnTo>
                  <a:lnTo>
                    <a:pt x="427" y="1232"/>
                  </a:lnTo>
                  <a:lnTo>
                    <a:pt x="427" y="1295"/>
                  </a:lnTo>
                  <a:lnTo>
                    <a:pt x="433" y="1364"/>
                  </a:lnTo>
                  <a:lnTo>
                    <a:pt x="433" y="1433"/>
                  </a:lnTo>
                  <a:lnTo>
                    <a:pt x="440" y="1503"/>
                  </a:lnTo>
                  <a:lnTo>
                    <a:pt x="440" y="1484"/>
                  </a:lnTo>
                  <a:lnTo>
                    <a:pt x="446" y="1465"/>
                  </a:lnTo>
                  <a:lnTo>
                    <a:pt x="446" y="1446"/>
                  </a:lnTo>
                  <a:lnTo>
                    <a:pt x="452" y="1427"/>
                  </a:lnTo>
                  <a:lnTo>
                    <a:pt x="452" y="1415"/>
                  </a:lnTo>
                  <a:lnTo>
                    <a:pt x="458" y="1396"/>
                  </a:lnTo>
                  <a:lnTo>
                    <a:pt x="458" y="1421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83"/>
            <p:cNvSpPr>
              <a:spLocks/>
            </p:cNvSpPr>
            <p:nvPr/>
          </p:nvSpPr>
          <p:spPr bwMode="auto">
            <a:xfrm>
              <a:off x="2616" y="1158"/>
              <a:ext cx="466" cy="2122"/>
            </a:xfrm>
            <a:custGeom>
              <a:avLst/>
              <a:gdLst>
                <a:gd name="T0" fmla="*/ 7 w 466"/>
                <a:gd name="T1" fmla="*/ 25617 h 1628"/>
                <a:gd name="T2" fmla="*/ 19 w 466"/>
                <a:gd name="T3" fmla="*/ 27132 h 1628"/>
                <a:gd name="T4" fmla="*/ 32 w 466"/>
                <a:gd name="T5" fmla="*/ 28169 h 1628"/>
                <a:gd name="T6" fmla="*/ 38 w 466"/>
                <a:gd name="T7" fmla="*/ 29333 h 1628"/>
                <a:gd name="T8" fmla="*/ 51 w 466"/>
                <a:gd name="T9" fmla="*/ 29679 h 1628"/>
                <a:gd name="T10" fmla="*/ 63 w 466"/>
                <a:gd name="T11" fmla="*/ 30039 h 1628"/>
                <a:gd name="T12" fmla="*/ 82 w 466"/>
                <a:gd name="T13" fmla="*/ 29917 h 1628"/>
                <a:gd name="T14" fmla="*/ 89 w 466"/>
                <a:gd name="T15" fmla="*/ 29572 h 1628"/>
                <a:gd name="T16" fmla="*/ 101 w 466"/>
                <a:gd name="T17" fmla="*/ 27599 h 1628"/>
                <a:gd name="T18" fmla="*/ 107 w 466"/>
                <a:gd name="T19" fmla="*/ 22491 h 1628"/>
                <a:gd name="T20" fmla="*/ 120 w 466"/>
                <a:gd name="T21" fmla="*/ 17626 h 1628"/>
                <a:gd name="T22" fmla="*/ 126 w 466"/>
                <a:gd name="T23" fmla="*/ 13238 h 1628"/>
                <a:gd name="T24" fmla="*/ 139 w 466"/>
                <a:gd name="T25" fmla="*/ 9167 h 1628"/>
                <a:gd name="T26" fmla="*/ 145 w 466"/>
                <a:gd name="T27" fmla="*/ 5790 h 1628"/>
                <a:gd name="T28" fmla="*/ 158 w 466"/>
                <a:gd name="T29" fmla="*/ 3481 h 1628"/>
                <a:gd name="T30" fmla="*/ 164 w 466"/>
                <a:gd name="T31" fmla="*/ 3137 h 1628"/>
                <a:gd name="T32" fmla="*/ 183 w 466"/>
                <a:gd name="T33" fmla="*/ 2904 h 1628"/>
                <a:gd name="T34" fmla="*/ 202 w 466"/>
                <a:gd name="T35" fmla="*/ 3137 h 1628"/>
                <a:gd name="T36" fmla="*/ 208 w 466"/>
                <a:gd name="T37" fmla="*/ 3481 h 1628"/>
                <a:gd name="T38" fmla="*/ 227 w 466"/>
                <a:gd name="T39" fmla="*/ 3594 h 1628"/>
                <a:gd name="T40" fmla="*/ 246 w 466"/>
                <a:gd name="T41" fmla="*/ 3594 h 1628"/>
                <a:gd name="T42" fmla="*/ 258 w 466"/>
                <a:gd name="T43" fmla="*/ 4179 h 1628"/>
                <a:gd name="T44" fmla="*/ 265 w 466"/>
                <a:gd name="T45" fmla="*/ 4862 h 1628"/>
                <a:gd name="T46" fmla="*/ 277 w 466"/>
                <a:gd name="T47" fmla="*/ 4862 h 1628"/>
                <a:gd name="T48" fmla="*/ 283 w 466"/>
                <a:gd name="T49" fmla="*/ 4511 h 1628"/>
                <a:gd name="T50" fmla="*/ 296 w 466"/>
                <a:gd name="T51" fmla="*/ 3137 h 1628"/>
                <a:gd name="T52" fmla="*/ 302 w 466"/>
                <a:gd name="T53" fmla="*/ 1272 h 1628"/>
                <a:gd name="T54" fmla="*/ 315 w 466"/>
                <a:gd name="T55" fmla="*/ 467 h 1628"/>
                <a:gd name="T56" fmla="*/ 321 w 466"/>
                <a:gd name="T57" fmla="*/ 111 h 1628"/>
                <a:gd name="T58" fmla="*/ 340 w 466"/>
                <a:gd name="T59" fmla="*/ 0 h 1628"/>
                <a:gd name="T60" fmla="*/ 353 w 466"/>
                <a:gd name="T61" fmla="*/ 925 h 1628"/>
                <a:gd name="T62" fmla="*/ 365 w 466"/>
                <a:gd name="T63" fmla="*/ 2437 h 1628"/>
                <a:gd name="T64" fmla="*/ 371 w 466"/>
                <a:gd name="T65" fmla="*/ 4179 h 1628"/>
                <a:gd name="T66" fmla="*/ 384 w 466"/>
                <a:gd name="T67" fmla="*/ 6023 h 1628"/>
                <a:gd name="T68" fmla="*/ 390 w 466"/>
                <a:gd name="T69" fmla="*/ 8583 h 1628"/>
                <a:gd name="T70" fmla="*/ 403 w 466"/>
                <a:gd name="T71" fmla="*/ 11479 h 1628"/>
                <a:gd name="T72" fmla="*/ 409 w 466"/>
                <a:gd name="T73" fmla="*/ 14962 h 1628"/>
                <a:gd name="T74" fmla="*/ 422 w 466"/>
                <a:gd name="T75" fmla="*/ 18561 h 1628"/>
                <a:gd name="T76" fmla="*/ 428 w 466"/>
                <a:gd name="T77" fmla="*/ 22267 h 1628"/>
                <a:gd name="T78" fmla="*/ 441 w 466"/>
                <a:gd name="T79" fmla="*/ 25855 h 1628"/>
                <a:gd name="T80" fmla="*/ 447 w 466"/>
                <a:gd name="T81" fmla="*/ 26550 h 1628"/>
                <a:gd name="T82" fmla="*/ 459 w 466"/>
                <a:gd name="T83" fmla="*/ 25515 h 16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6"/>
                <a:gd name="T127" fmla="*/ 0 h 1628"/>
                <a:gd name="T128" fmla="*/ 466 w 466"/>
                <a:gd name="T129" fmla="*/ 1628 h 16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6" h="1628">
                  <a:moveTo>
                    <a:pt x="0" y="1339"/>
                  </a:moveTo>
                  <a:lnTo>
                    <a:pt x="7" y="1364"/>
                  </a:lnTo>
                  <a:lnTo>
                    <a:pt x="7" y="1389"/>
                  </a:lnTo>
                  <a:lnTo>
                    <a:pt x="13" y="1421"/>
                  </a:lnTo>
                  <a:lnTo>
                    <a:pt x="19" y="1446"/>
                  </a:lnTo>
                  <a:lnTo>
                    <a:pt x="19" y="1471"/>
                  </a:lnTo>
                  <a:lnTo>
                    <a:pt x="26" y="1490"/>
                  </a:lnTo>
                  <a:lnTo>
                    <a:pt x="26" y="1509"/>
                  </a:lnTo>
                  <a:lnTo>
                    <a:pt x="32" y="1527"/>
                  </a:lnTo>
                  <a:lnTo>
                    <a:pt x="32" y="1553"/>
                  </a:lnTo>
                  <a:lnTo>
                    <a:pt x="38" y="1571"/>
                  </a:lnTo>
                  <a:lnTo>
                    <a:pt x="38" y="1590"/>
                  </a:lnTo>
                  <a:lnTo>
                    <a:pt x="45" y="1597"/>
                  </a:lnTo>
                  <a:lnTo>
                    <a:pt x="45" y="1603"/>
                  </a:lnTo>
                  <a:lnTo>
                    <a:pt x="51" y="1609"/>
                  </a:lnTo>
                  <a:lnTo>
                    <a:pt x="51" y="1615"/>
                  </a:lnTo>
                  <a:lnTo>
                    <a:pt x="63" y="1628"/>
                  </a:lnTo>
                  <a:lnTo>
                    <a:pt x="70" y="1628"/>
                  </a:lnTo>
                  <a:lnTo>
                    <a:pt x="76" y="1628"/>
                  </a:lnTo>
                  <a:lnTo>
                    <a:pt x="82" y="1622"/>
                  </a:lnTo>
                  <a:lnTo>
                    <a:pt x="82" y="1615"/>
                  </a:lnTo>
                  <a:lnTo>
                    <a:pt x="89" y="1609"/>
                  </a:lnTo>
                  <a:lnTo>
                    <a:pt x="89" y="1603"/>
                  </a:lnTo>
                  <a:lnTo>
                    <a:pt x="95" y="1597"/>
                  </a:lnTo>
                  <a:lnTo>
                    <a:pt x="95" y="1590"/>
                  </a:lnTo>
                  <a:lnTo>
                    <a:pt x="101" y="1496"/>
                  </a:lnTo>
                  <a:lnTo>
                    <a:pt x="101" y="1402"/>
                  </a:lnTo>
                  <a:lnTo>
                    <a:pt x="107" y="1314"/>
                  </a:lnTo>
                  <a:lnTo>
                    <a:pt x="107" y="1219"/>
                  </a:lnTo>
                  <a:lnTo>
                    <a:pt x="114" y="1125"/>
                  </a:lnTo>
                  <a:lnTo>
                    <a:pt x="114" y="1031"/>
                  </a:lnTo>
                  <a:lnTo>
                    <a:pt x="120" y="955"/>
                  </a:lnTo>
                  <a:lnTo>
                    <a:pt x="120" y="874"/>
                  </a:lnTo>
                  <a:lnTo>
                    <a:pt x="126" y="792"/>
                  </a:lnTo>
                  <a:lnTo>
                    <a:pt x="126" y="717"/>
                  </a:lnTo>
                  <a:lnTo>
                    <a:pt x="133" y="635"/>
                  </a:lnTo>
                  <a:lnTo>
                    <a:pt x="133" y="553"/>
                  </a:lnTo>
                  <a:lnTo>
                    <a:pt x="139" y="497"/>
                  </a:lnTo>
                  <a:lnTo>
                    <a:pt x="139" y="434"/>
                  </a:lnTo>
                  <a:lnTo>
                    <a:pt x="145" y="377"/>
                  </a:lnTo>
                  <a:lnTo>
                    <a:pt x="145" y="314"/>
                  </a:lnTo>
                  <a:lnTo>
                    <a:pt x="151" y="258"/>
                  </a:lnTo>
                  <a:lnTo>
                    <a:pt x="151" y="195"/>
                  </a:lnTo>
                  <a:lnTo>
                    <a:pt x="158" y="189"/>
                  </a:lnTo>
                  <a:lnTo>
                    <a:pt x="158" y="182"/>
                  </a:lnTo>
                  <a:lnTo>
                    <a:pt x="164" y="176"/>
                  </a:lnTo>
                  <a:lnTo>
                    <a:pt x="164" y="170"/>
                  </a:lnTo>
                  <a:lnTo>
                    <a:pt x="170" y="164"/>
                  </a:lnTo>
                  <a:lnTo>
                    <a:pt x="177" y="157"/>
                  </a:lnTo>
                  <a:lnTo>
                    <a:pt x="183" y="157"/>
                  </a:lnTo>
                  <a:lnTo>
                    <a:pt x="189" y="157"/>
                  </a:lnTo>
                  <a:lnTo>
                    <a:pt x="195" y="164"/>
                  </a:lnTo>
                  <a:lnTo>
                    <a:pt x="202" y="170"/>
                  </a:lnTo>
                  <a:lnTo>
                    <a:pt x="202" y="176"/>
                  </a:lnTo>
                  <a:lnTo>
                    <a:pt x="208" y="182"/>
                  </a:lnTo>
                  <a:lnTo>
                    <a:pt x="208" y="189"/>
                  </a:lnTo>
                  <a:lnTo>
                    <a:pt x="214" y="195"/>
                  </a:lnTo>
                  <a:lnTo>
                    <a:pt x="221" y="195"/>
                  </a:lnTo>
                  <a:lnTo>
                    <a:pt x="227" y="195"/>
                  </a:lnTo>
                  <a:lnTo>
                    <a:pt x="233" y="195"/>
                  </a:lnTo>
                  <a:lnTo>
                    <a:pt x="239" y="195"/>
                  </a:lnTo>
                  <a:lnTo>
                    <a:pt x="246" y="195"/>
                  </a:lnTo>
                  <a:lnTo>
                    <a:pt x="252" y="195"/>
                  </a:lnTo>
                  <a:lnTo>
                    <a:pt x="252" y="214"/>
                  </a:lnTo>
                  <a:lnTo>
                    <a:pt x="258" y="226"/>
                  </a:lnTo>
                  <a:lnTo>
                    <a:pt x="258" y="239"/>
                  </a:lnTo>
                  <a:lnTo>
                    <a:pt x="265" y="252"/>
                  </a:lnTo>
                  <a:lnTo>
                    <a:pt x="265" y="264"/>
                  </a:lnTo>
                  <a:lnTo>
                    <a:pt x="271" y="277"/>
                  </a:lnTo>
                  <a:lnTo>
                    <a:pt x="271" y="270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83" y="252"/>
                  </a:lnTo>
                  <a:lnTo>
                    <a:pt x="283" y="245"/>
                  </a:lnTo>
                  <a:lnTo>
                    <a:pt x="290" y="239"/>
                  </a:lnTo>
                  <a:lnTo>
                    <a:pt x="290" y="208"/>
                  </a:lnTo>
                  <a:lnTo>
                    <a:pt x="296" y="170"/>
                  </a:lnTo>
                  <a:lnTo>
                    <a:pt x="296" y="138"/>
                  </a:lnTo>
                  <a:lnTo>
                    <a:pt x="302" y="107"/>
                  </a:lnTo>
                  <a:lnTo>
                    <a:pt x="302" y="69"/>
                  </a:lnTo>
                  <a:lnTo>
                    <a:pt x="309" y="38"/>
                  </a:lnTo>
                  <a:lnTo>
                    <a:pt x="309" y="32"/>
                  </a:lnTo>
                  <a:lnTo>
                    <a:pt x="315" y="25"/>
                  </a:lnTo>
                  <a:lnTo>
                    <a:pt x="315" y="19"/>
                  </a:lnTo>
                  <a:lnTo>
                    <a:pt x="321" y="13"/>
                  </a:lnTo>
                  <a:lnTo>
                    <a:pt x="321" y="6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53" y="25"/>
                  </a:lnTo>
                  <a:lnTo>
                    <a:pt x="353" y="50"/>
                  </a:lnTo>
                  <a:lnTo>
                    <a:pt x="359" y="82"/>
                  </a:lnTo>
                  <a:lnTo>
                    <a:pt x="359" y="107"/>
                  </a:lnTo>
                  <a:lnTo>
                    <a:pt x="365" y="132"/>
                  </a:lnTo>
                  <a:lnTo>
                    <a:pt x="365" y="157"/>
                  </a:lnTo>
                  <a:lnTo>
                    <a:pt x="371" y="189"/>
                  </a:lnTo>
                  <a:lnTo>
                    <a:pt x="371" y="226"/>
                  </a:lnTo>
                  <a:lnTo>
                    <a:pt x="378" y="258"/>
                  </a:lnTo>
                  <a:lnTo>
                    <a:pt x="378" y="289"/>
                  </a:lnTo>
                  <a:lnTo>
                    <a:pt x="384" y="327"/>
                  </a:lnTo>
                  <a:lnTo>
                    <a:pt x="384" y="358"/>
                  </a:lnTo>
                  <a:lnTo>
                    <a:pt x="390" y="409"/>
                  </a:lnTo>
                  <a:lnTo>
                    <a:pt x="390" y="465"/>
                  </a:lnTo>
                  <a:lnTo>
                    <a:pt x="397" y="516"/>
                  </a:lnTo>
                  <a:lnTo>
                    <a:pt x="397" y="572"/>
                  </a:lnTo>
                  <a:lnTo>
                    <a:pt x="403" y="622"/>
                  </a:lnTo>
                  <a:lnTo>
                    <a:pt x="403" y="673"/>
                  </a:lnTo>
                  <a:lnTo>
                    <a:pt x="409" y="742"/>
                  </a:lnTo>
                  <a:lnTo>
                    <a:pt x="409" y="811"/>
                  </a:lnTo>
                  <a:lnTo>
                    <a:pt x="415" y="874"/>
                  </a:lnTo>
                  <a:lnTo>
                    <a:pt x="415" y="943"/>
                  </a:lnTo>
                  <a:lnTo>
                    <a:pt x="422" y="1006"/>
                  </a:lnTo>
                  <a:lnTo>
                    <a:pt x="422" y="1075"/>
                  </a:lnTo>
                  <a:lnTo>
                    <a:pt x="428" y="1138"/>
                  </a:lnTo>
                  <a:lnTo>
                    <a:pt x="428" y="1207"/>
                  </a:lnTo>
                  <a:lnTo>
                    <a:pt x="434" y="1270"/>
                  </a:lnTo>
                  <a:lnTo>
                    <a:pt x="434" y="1339"/>
                  </a:lnTo>
                  <a:lnTo>
                    <a:pt x="441" y="1402"/>
                  </a:lnTo>
                  <a:lnTo>
                    <a:pt x="441" y="1471"/>
                  </a:lnTo>
                  <a:lnTo>
                    <a:pt x="447" y="1452"/>
                  </a:lnTo>
                  <a:lnTo>
                    <a:pt x="447" y="1439"/>
                  </a:lnTo>
                  <a:lnTo>
                    <a:pt x="453" y="1421"/>
                  </a:lnTo>
                  <a:lnTo>
                    <a:pt x="453" y="1402"/>
                  </a:lnTo>
                  <a:lnTo>
                    <a:pt x="459" y="1383"/>
                  </a:lnTo>
                  <a:lnTo>
                    <a:pt x="459" y="1370"/>
                  </a:lnTo>
                  <a:lnTo>
                    <a:pt x="466" y="1395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84"/>
            <p:cNvSpPr>
              <a:spLocks/>
            </p:cNvSpPr>
            <p:nvPr/>
          </p:nvSpPr>
          <p:spPr bwMode="auto">
            <a:xfrm>
              <a:off x="3082" y="1245"/>
              <a:ext cx="465" cy="2081"/>
            </a:xfrm>
            <a:custGeom>
              <a:avLst/>
              <a:gdLst>
                <a:gd name="T0" fmla="*/ 6 w 465"/>
                <a:gd name="T1" fmla="*/ 25242 h 1596"/>
                <a:gd name="T2" fmla="*/ 12 w 465"/>
                <a:gd name="T3" fmla="*/ 26642 h 1596"/>
                <a:gd name="T4" fmla="*/ 25 w 465"/>
                <a:gd name="T5" fmla="*/ 27814 h 1596"/>
                <a:gd name="T6" fmla="*/ 37 w 465"/>
                <a:gd name="T7" fmla="*/ 28885 h 1596"/>
                <a:gd name="T8" fmla="*/ 44 w 465"/>
                <a:gd name="T9" fmla="*/ 29203 h 1596"/>
                <a:gd name="T10" fmla="*/ 56 w 465"/>
                <a:gd name="T11" fmla="*/ 29553 h 1596"/>
                <a:gd name="T12" fmla="*/ 75 w 465"/>
                <a:gd name="T13" fmla="*/ 29440 h 1596"/>
                <a:gd name="T14" fmla="*/ 88 w 465"/>
                <a:gd name="T15" fmla="*/ 29079 h 1596"/>
                <a:gd name="T16" fmla="*/ 94 w 465"/>
                <a:gd name="T17" fmla="*/ 27112 h 1596"/>
                <a:gd name="T18" fmla="*/ 107 w 465"/>
                <a:gd name="T19" fmla="*/ 22111 h 1596"/>
                <a:gd name="T20" fmla="*/ 113 w 465"/>
                <a:gd name="T21" fmla="*/ 17325 h 1596"/>
                <a:gd name="T22" fmla="*/ 125 w 465"/>
                <a:gd name="T23" fmla="*/ 13036 h 1596"/>
                <a:gd name="T24" fmla="*/ 132 w 465"/>
                <a:gd name="T25" fmla="*/ 8963 h 1596"/>
                <a:gd name="T26" fmla="*/ 144 w 465"/>
                <a:gd name="T27" fmla="*/ 5804 h 1596"/>
                <a:gd name="T28" fmla="*/ 151 w 465"/>
                <a:gd name="T29" fmla="*/ 3474 h 1596"/>
                <a:gd name="T30" fmla="*/ 163 w 465"/>
                <a:gd name="T31" fmla="*/ 3154 h 1596"/>
                <a:gd name="T32" fmla="*/ 176 w 465"/>
                <a:gd name="T33" fmla="*/ 2910 h 1596"/>
                <a:gd name="T34" fmla="*/ 195 w 465"/>
                <a:gd name="T35" fmla="*/ 3022 h 1596"/>
                <a:gd name="T36" fmla="*/ 201 w 465"/>
                <a:gd name="T37" fmla="*/ 3364 h 1596"/>
                <a:gd name="T38" fmla="*/ 220 w 465"/>
                <a:gd name="T39" fmla="*/ 3607 h 1596"/>
                <a:gd name="T40" fmla="*/ 239 w 465"/>
                <a:gd name="T41" fmla="*/ 3607 h 1596"/>
                <a:gd name="T42" fmla="*/ 251 w 465"/>
                <a:gd name="T43" fmla="*/ 4072 h 1596"/>
                <a:gd name="T44" fmla="*/ 264 w 465"/>
                <a:gd name="T45" fmla="*/ 4772 h 1596"/>
                <a:gd name="T46" fmla="*/ 270 w 465"/>
                <a:gd name="T47" fmla="*/ 4772 h 1596"/>
                <a:gd name="T48" fmla="*/ 283 w 465"/>
                <a:gd name="T49" fmla="*/ 4431 h 1596"/>
                <a:gd name="T50" fmla="*/ 289 w 465"/>
                <a:gd name="T51" fmla="*/ 3154 h 1596"/>
                <a:gd name="T52" fmla="*/ 301 w 465"/>
                <a:gd name="T53" fmla="*/ 1275 h 1596"/>
                <a:gd name="T54" fmla="*/ 308 w 465"/>
                <a:gd name="T55" fmla="*/ 468 h 1596"/>
                <a:gd name="T56" fmla="*/ 327 w 465"/>
                <a:gd name="T57" fmla="*/ 0 h 1596"/>
                <a:gd name="T58" fmla="*/ 339 w 465"/>
                <a:gd name="T59" fmla="*/ 0 h 1596"/>
                <a:gd name="T60" fmla="*/ 352 w 465"/>
                <a:gd name="T61" fmla="*/ 928 h 1596"/>
                <a:gd name="T62" fmla="*/ 358 w 465"/>
                <a:gd name="T63" fmla="*/ 2443 h 1596"/>
                <a:gd name="T64" fmla="*/ 371 w 465"/>
                <a:gd name="T65" fmla="*/ 4072 h 1596"/>
                <a:gd name="T66" fmla="*/ 377 w 465"/>
                <a:gd name="T67" fmla="*/ 5918 h 1596"/>
                <a:gd name="T68" fmla="*/ 389 w 465"/>
                <a:gd name="T69" fmla="*/ 8362 h 1596"/>
                <a:gd name="T70" fmla="*/ 396 w 465"/>
                <a:gd name="T71" fmla="*/ 11299 h 1596"/>
                <a:gd name="T72" fmla="*/ 408 w 465"/>
                <a:gd name="T73" fmla="*/ 14673 h 1596"/>
                <a:gd name="T74" fmla="*/ 415 w 465"/>
                <a:gd name="T75" fmla="*/ 18279 h 1596"/>
                <a:gd name="T76" fmla="*/ 427 w 465"/>
                <a:gd name="T77" fmla="*/ 21875 h 1596"/>
                <a:gd name="T78" fmla="*/ 433 w 465"/>
                <a:gd name="T79" fmla="*/ 25483 h 1596"/>
                <a:gd name="T80" fmla="*/ 446 w 465"/>
                <a:gd name="T81" fmla="*/ 26441 h 1596"/>
                <a:gd name="T82" fmla="*/ 459 w 465"/>
                <a:gd name="T83" fmla="*/ 26083 h 15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1596"/>
                <a:gd name="T128" fmla="*/ 465 w 465"/>
                <a:gd name="T129" fmla="*/ 1596 h 15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1596">
                  <a:moveTo>
                    <a:pt x="0" y="1313"/>
                  </a:moveTo>
                  <a:lnTo>
                    <a:pt x="0" y="1339"/>
                  </a:lnTo>
                  <a:lnTo>
                    <a:pt x="6" y="1364"/>
                  </a:lnTo>
                  <a:lnTo>
                    <a:pt x="6" y="1389"/>
                  </a:lnTo>
                  <a:lnTo>
                    <a:pt x="12" y="1414"/>
                  </a:lnTo>
                  <a:lnTo>
                    <a:pt x="12" y="1439"/>
                  </a:lnTo>
                  <a:lnTo>
                    <a:pt x="19" y="1458"/>
                  </a:lnTo>
                  <a:lnTo>
                    <a:pt x="25" y="1483"/>
                  </a:lnTo>
                  <a:lnTo>
                    <a:pt x="25" y="1502"/>
                  </a:lnTo>
                  <a:lnTo>
                    <a:pt x="31" y="1521"/>
                  </a:lnTo>
                  <a:lnTo>
                    <a:pt x="31" y="1540"/>
                  </a:lnTo>
                  <a:lnTo>
                    <a:pt x="37" y="1559"/>
                  </a:lnTo>
                  <a:lnTo>
                    <a:pt x="37" y="1565"/>
                  </a:lnTo>
                  <a:lnTo>
                    <a:pt x="44" y="1571"/>
                  </a:lnTo>
                  <a:lnTo>
                    <a:pt x="44" y="1577"/>
                  </a:lnTo>
                  <a:lnTo>
                    <a:pt x="50" y="1584"/>
                  </a:lnTo>
                  <a:lnTo>
                    <a:pt x="50" y="1590"/>
                  </a:lnTo>
                  <a:lnTo>
                    <a:pt x="56" y="1596"/>
                  </a:lnTo>
                  <a:lnTo>
                    <a:pt x="63" y="1596"/>
                  </a:lnTo>
                  <a:lnTo>
                    <a:pt x="69" y="1596"/>
                  </a:lnTo>
                  <a:lnTo>
                    <a:pt x="75" y="1590"/>
                  </a:lnTo>
                  <a:lnTo>
                    <a:pt x="81" y="1584"/>
                  </a:lnTo>
                  <a:lnTo>
                    <a:pt x="81" y="1577"/>
                  </a:lnTo>
                  <a:lnTo>
                    <a:pt x="88" y="1571"/>
                  </a:lnTo>
                  <a:lnTo>
                    <a:pt x="88" y="1565"/>
                  </a:lnTo>
                  <a:lnTo>
                    <a:pt x="94" y="1559"/>
                  </a:lnTo>
                  <a:lnTo>
                    <a:pt x="94" y="1464"/>
                  </a:lnTo>
                  <a:lnTo>
                    <a:pt x="100" y="1376"/>
                  </a:lnTo>
                  <a:lnTo>
                    <a:pt x="100" y="1288"/>
                  </a:lnTo>
                  <a:lnTo>
                    <a:pt x="107" y="1194"/>
                  </a:lnTo>
                  <a:lnTo>
                    <a:pt x="107" y="1106"/>
                  </a:lnTo>
                  <a:lnTo>
                    <a:pt x="113" y="1012"/>
                  </a:lnTo>
                  <a:lnTo>
                    <a:pt x="113" y="936"/>
                  </a:lnTo>
                  <a:lnTo>
                    <a:pt x="119" y="855"/>
                  </a:lnTo>
                  <a:lnTo>
                    <a:pt x="119" y="779"/>
                  </a:lnTo>
                  <a:lnTo>
                    <a:pt x="125" y="704"/>
                  </a:lnTo>
                  <a:lnTo>
                    <a:pt x="125" y="622"/>
                  </a:lnTo>
                  <a:lnTo>
                    <a:pt x="132" y="547"/>
                  </a:lnTo>
                  <a:lnTo>
                    <a:pt x="132" y="484"/>
                  </a:lnTo>
                  <a:lnTo>
                    <a:pt x="138" y="427"/>
                  </a:lnTo>
                  <a:lnTo>
                    <a:pt x="138" y="371"/>
                  </a:lnTo>
                  <a:lnTo>
                    <a:pt x="144" y="314"/>
                  </a:lnTo>
                  <a:lnTo>
                    <a:pt x="144" y="251"/>
                  </a:lnTo>
                  <a:lnTo>
                    <a:pt x="151" y="195"/>
                  </a:lnTo>
                  <a:lnTo>
                    <a:pt x="151" y="188"/>
                  </a:lnTo>
                  <a:lnTo>
                    <a:pt x="157" y="182"/>
                  </a:lnTo>
                  <a:lnTo>
                    <a:pt x="157" y="176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9" y="157"/>
                  </a:lnTo>
                  <a:lnTo>
                    <a:pt x="176" y="157"/>
                  </a:lnTo>
                  <a:lnTo>
                    <a:pt x="182" y="157"/>
                  </a:lnTo>
                  <a:lnTo>
                    <a:pt x="188" y="157"/>
                  </a:lnTo>
                  <a:lnTo>
                    <a:pt x="195" y="163"/>
                  </a:lnTo>
                  <a:lnTo>
                    <a:pt x="195" y="170"/>
                  </a:lnTo>
                  <a:lnTo>
                    <a:pt x="201" y="176"/>
                  </a:lnTo>
                  <a:lnTo>
                    <a:pt x="201" y="182"/>
                  </a:lnTo>
                  <a:lnTo>
                    <a:pt x="213" y="195"/>
                  </a:lnTo>
                  <a:lnTo>
                    <a:pt x="220" y="195"/>
                  </a:lnTo>
                  <a:lnTo>
                    <a:pt x="226" y="195"/>
                  </a:lnTo>
                  <a:lnTo>
                    <a:pt x="232" y="195"/>
                  </a:lnTo>
                  <a:lnTo>
                    <a:pt x="239" y="195"/>
                  </a:lnTo>
                  <a:lnTo>
                    <a:pt x="245" y="195"/>
                  </a:lnTo>
                  <a:lnTo>
                    <a:pt x="251" y="207"/>
                  </a:lnTo>
                  <a:lnTo>
                    <a:pt x="251" y="220"/>
                  </a:lnTo>
                  <a:lnTo>
                    <a:pt x="257" y="232"/>
                  </a:lnTo>
                  <a:lnTo>
                    <a:pt x="257" y="245"/>
                  </a:lnTo>
                  <a:lnTo>
                    <a:pt x="264" y="258"/>
                  </a:lnTo>
                  <a:lnTo>
                    <a:pt x="264" y="270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1"/>
                  </a:lnTo>
                  <a:lnTo>
                    <a:pt x="276" y="245"/>
                  </a:lnTo>
                  <a:lnTo>
                    <a:pt x="283" y="239"/>
                  </a:lnTo>
                  <a:lnTo>
                    <a:pt x="283" y="232"/>
                  </a:lnTo>
                  <a:lnTo>
                    <a:pt x="289" y="201"/>
                  </a:lnTo>
                  <a:lnTo>
                    <a:pt x="289" y="170"/>
                  </a:lnTo>
                  <a:lnTo>
                    <a:pt x="295" y="138"/>
                  </a:lnTo>
                  <a:lnTo>
                    <a:pt x="295" y="107"/>
                  </a:lnTo>
                  <a:lnTo>
                    <a:pt x="301" y="69"/>
                  </a:lnTo>
                  <a:lnTo>
                    <a:pt x="301" y="38"/>
                  </a:lnTo>
                  <a:lnTo>
                    <a:pt x="308" y="31"/>
                  </a:lnTo>
                  <a:lnTo>
                    <a:pt x="308" y="25"/>
                  </a:lnTo>
                  <a:lnTo>
                    <a:pt x="314" y="19"/>
                  </a:lnTo>
                  <a:lnTo>
                    <a:pt x="314" y="12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45" y="25"/>
                  </a:lnTo>
                  <a:lnTo>
                    <a:pt x="352" y="50"/>
                  </a:lnTo>
                  <a:lnTo>
                    <a:pt x="352" y="75"/>
                  </a:lnTo>
                  <a:lnTo>
                    <a:pt x="358" y="107"/>
                  </a:lnTo>
                  <a:lnTo>
                    <a:pt x="358" y="132"/>
                  </a:lnTo>
                  <a:lnTo>
                    <a:pt x="364" y="157"/>
                  </a:lnTo>
                  <a:lnTo>
                    <a:pt x="364" y="188"/>
                  </a:lnTo>
                  <a:lnTo>
                    <a:pt x="371" y="220"/>
                  </a:lnTo>
                  <a:lnTo>
                    <a:pt x="371" y="251"/>
                  </a:lnTo>
                  <a:lnTo>
                    <a:pt x="377" y="283"/>
                  </a:lnTo>
                  <a:lnTo>
                    <a:pt x="377" y="320"/>
                  </a:lnTo>
                  <a:lnTo>
                    <a:pt x="383" y="352"/>
                  </a:lnTo>
                  <a:lnTo>
                    <a:pt x="383" y="402"/>
                  </a:lnTo>
                  <a:lnTo>
                    <a:pt x="389" y="452"/>
                  </a:lnTo>
                  <a:lnTo>
                    <a:pt x="389" y="509"/>
                  </a:lnTo>
                  <a:lnTo>
                    <a:pt x="396" y="559"/>
                  </a:lnTo>
                  <a:lnTo>
                    <a:pt x="396" y="610"/>
                  </a:lnTo>
                  <a:lnTo>
                    <a:pt x="402" y="660"/>
                  </a:lnTo>
                  <a:lnTo>
                    <a:pt x="402" y="729"/>
                  </a:lnTo>
                  <a:lnTo>
                    <a:pt x="408" y="792"/>
                  </a:lnTo>
                  <a:lnTo>
                    <a:pt x="408" y="855"/>
                  </a:lnTo>
                  <a:lnTo>
                    <a:pt x="415" y="924"/>
                  </a:lnTo>
                  <a:lnTo>
                    <a:pt x="415" y="987"/>
                  </a:lnTo>
                  <a:lnTo>
                    <a:pt x="421" y="1049"/>
                  </a:lnTo>
                  <a:lnTo>
                    <a:pt x="421" y="1119"/>
                  </a:lnTo>
                  <a:lnTo>
                    <a:pt x="427" y="1181"/>
                  </a:lnTo>
                  <a:lnTo>
                    <a:pt x="427" y="1244"/>
                  </a:lnTo>
                  <a:lnTo>
                    <a:pt x="433" y="1313"/>
                  </a:lnTo>
                  <a:lnTo>
                    <a:pt x="433" y="1376"/>
                  </a:lnTo>
                  <a:lnTo>
                    <a:pt x="440" y="1439"/>
                  </a:lnTo>
                  <a:lnTo>
                    <a:pt x="440" y="1433"/>
                  </a:lnTo>
                  <a:lnTo>
                    <a:pt x="446" y="1427"/>
                  </a:lnTo>
                  <a:lnTo>
                    <a:pt x="452" y="1420"/>
                  </a:lnTo>
                  <a:lnTo>
                    <a:pt x="452" y="1414"/>
                  </a:lnTo>
                  <a:lnTo>
                    <a:pt x="459" y="1408"/>
                  </a:lnTo>
                  <a:lnTo>
                    <a:pt x="459" y="1439"/>
                  </a:lnTo>
                  <a:lnTo>
                    <a:pt x="465" y="1471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85"/>
            <p:cNvSpPr>
              <a:spLocks/>
            </p:cNvSpPr>
            <p:nvPr/>
          </p:nvSpPr>
          <p:spPr bwMode="auto">
            <a:xfrm>
              <a:off x="3547" y="2025"/>
              <a:ext cx="453" cy="1499"/>
            </a:xfrm>
            <a:custGeom>
              <a:avLst/>
              <a:gdLst>
                <a:gd name="T0" fmla="*/ 6 w 453"/>
                <a:gd name="T1" fmla="*/ 15308 h 1150"/>
                <a:gd name="T2" fmla="*/ 12 w 453"/>
                <a:gd name="T3" fmla="*/ 16923 h 1150"/>
                <a:gd name="T4" fmla="*/ 25 w 453"/>
                <a:gd name="T5" fmla="*/ 18090 h 1150"/>
                <a:gd name="T6" fmla="*/ 38 w 453"/>
                <a:gd name="T7" fmla="*/ 19031 h 1150"/>
                <a:gd name="T8" fmla="*/ 44 w 453"/>
                <a:gd name="T9" fmla="*/ 19589 h 1150"/>
                <a:gd name="T10" fmla="*/ 56 w 453"/>
                <a:gd name="T11" fmla="*/ 20183 h 1150"/>
                <a:gd name="T12" fmla="*/ 63 w 453"/>
                <a:gd name="T13" fmla="*/ 20755 h 1150"/>
                <a:gd name="T14" fmla="*/ 75 w 453"/>
                <a:gd name="T15" fmla="*/ 21111 h 1150"/>
                <a:gd name="T16" fmla="*/ 88 w 453"/>
                <a:gd name="T17" fmla="*/ 20659 h 1150"/>
                <a:gd name="T18" fmla="*/ 107 w 453"/>
                <a:gd name="T19" fmla="*/ 20183 h 1150"/>
                <a:gd name="T20" fmla="*/ 113 w 453"/>
                <a:gd name="T21" fmla="*/ 19254 h 1150"/>
                <a:gd name="T22" fmla="*/ 126 w 453"/>
                <a:gd name="T23" fmla="*/ 18090 h 1150"/>
                <a:gd name="T24" fmla="*/ 132 w 453"/>
                <a:gd name="T25" fmla="*/ 15647 h 1150"/>
                <a:gd name="T26" fmla="*/ 144 w 453"/>
                <a:gd name="T27" fmla="*/ 12748 h 1150"/>
                <a:gd name="T28" fmla="*/ 151 w 453"/>
                <a:gd name="T29" fmla="*/ 10215 h 1150"/>
                <a:gd name="T30" fmla="*/ 163 w 453"/>
                <a:gd name="T31" fmla="*/ 7883 h 1150"/>
                <a:gd name="T32" fmla="*/ 170 w 453"/>
                <a:gd name="T33" fmla="*/ 6719 h 1150"/>
                <a:gd name="T34" fmla="*/ 182 w 453"/>
                <a:gd name="T35" fmla="*/ 6152 h 1150"/>
                <a:gd name="T36" fmla="*/ 195 w 453"/>
                <a:gd name="T37" fmla="*/ 5687 h 1150"/>
                <a:gd name="T38" fmla="*/ 214 w 453"/>
                <a:gd name="T39" fmla="*/ 5449 h 1150"/>
                <a:gd name="T40" fmla="*/ 220 w 453"/>
                <a:gd name="T41" fmla="*/ 5793 h 1150"/>
                <a:gd name="T42" fmla="*/ 232 w 453"/>
                <a:gd name="T43" fmla="*/ 6259 h 1150"/>
                <a:gd name="T44" fmla="*/ 239 w 453"/>
                <a:gd name="T45" fmla="*/ 6847 h 1150"/>
                <a:gd name="T46" fmla="*/ 258 w 453"/>
                <a:gd name="T47" fmla="*/ 7417 h 1150"/>
                <a:gd name="T48" fmla="*/ 270 w 453"/>
                <a:gd name="T49" fmla="*/ 7661 h 1150"/>
                <a:gd name="T50" fmla="*/ 283 w 453"/>
                <a:gd name="T51" fmla="*/ 7306 h 1150"/>
                <a:gd name="T52" fmla="*/ 295 w 453"/>
                <a:gd name="T53" fmla="*/ 6152 h 1150"/>
                <a:gd name="T54" fmla="*/ 302 w 453"/>
                <a:gd name="T55" fmla="*/ 4424 h 1150"/>
                <a:gd name="T56" fmla="*/ 314 w 453"/>
                <a:gd name="T57" fmla="*/ 1743 h 1150"/>
                <a:gd name="T58" fmla="*/ 320 w 453"/>
                <a:gd name="T59" fmla="*/ 111 h 1150"/>
                <a:gd name="T60" fmla="*/ 339 w 453"/>
                <a:gd name="T61" fmla="*/ 570 h 1150"/>
                <a:gd name="T62" fmla="*/ 352 w 453"/>
                <a:gd name="T63" fmla="*/ 1159 h 1150"/>
                <a:gd name="T64" fmla="*/ 358 w 453"/>
                <a:gd name="T65" fmla="*/ 1743 h 1150"/>
                <a:gd name="T66" fmla="*/ 371 w 453"/>
                <a:gd name="T67" fmla="*/ 2655 h 1150"/>
                <a:gd name="T68" fmla="*/ 377 w 453"/>
                <a:gd name="T69" fmla="*/ 3595 h 1150"/>
                <a:gd name="T70" fmla="*/ 390 w 453"/>
                <a:gd name="T71" fmla="*/ 4180 h 1150"/>
                <a:gd name="T72" fmla="*/ 396 w 453"/>
                <a:gd name="T73" fmla="*/ 4749 h 1150"/>
                <a:gd name="T74" fmla="*/ 409 w 453"/>
                <a:gd name="T75" fmla="*/ 6152 h 1150"/>
                <a:gd name="T76" fmla="*/ 415 w 453"/>
                <a:gd name="T77" fmla="*/ 7661 h 1150"/>
                <a:gd name="T78" fmla="*/ 427 w 453"/>
                <a:gd name="T79" fmla="*/ 9388 h 1150"/>
                <a:gd name="T80" fmla="*/ 434 w 453"/>
                <a:gd name="T81" fmla="*/ 11244 h 1150"/>
                <a:gd name="T82" fmla="*/ 446 w 453"/>
                <a:gd name="T83" fmla="*/ 12640 h 1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3"/>
                <a:gd name="T127" fmla="*/ 0 h 1150"/>
                <a:gd name="T128" fmla="*/ 453 w 453"/>
                <a:gd name="T129" fmla="*/ 1150 h 1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3" h="1150">
                  <a:moveTo>
                    <a:pt x="0" y="767"/>
                  </a:moveTo>
                  <a:lnTo>
                    <a:pt x="0" y="798"/>
                  </a:lnTo>
                  <a:lnTo>
                    <a:pt x="6" y="829"/>
                  </a:lnTo>
                  <a:lnTo>
                    <a:pt x="6" y="861"/>
                  </a:lnTo>
                  <a:lnTo>
                    <a:pt x="12" y="892"/>
                  </a:lnTo>
                  <a:lnTo>
                    <a:pt x="12" y="917"/>
                  </a:lnTo>
                  <a:lnTo>
                    <a:pt x="19" y="936"/>
                  </a:lnTo>
                  <a:lnTo>
                    <a:pt x="19" y="955"/>
                  </a:lnTo>
                  <a:lnTo>
                    <a:pt x="25" y="980"/>
                  </a:lnTo>
                  <a:lnTo>
                    <a:pt x="31" y="999"/>
                  </a:lnTo>
                  <a:lnTo>
                    <a:pt x="31" y="1024"/>
                  </a:lnTo>
                  <a:lnTo>
                    <a:pt x="38" y="1031"/>
                  </a:lnTo>
                  <a:lnTo>
                    <a:pt x="38" y="1043"/>
                  </a:lnTo>
                  <a:lnTo>
                    <a:pt x="44" y="1056"/>
                  </a:lnTo>
                  <a:lnTo>
                    <a:pt x="44" y="1062"/>
                  </a:lnTo>
                  <a:lnTo>
                    <a:pt x="50" y="1075"/>
                  </a:lnTo>
                  <a:lnTo>
                    <a:pt x="50" y="1087"/>
                  </a:lnTo>
                  <a:lnTo>
                    <a:pt x="56" y="1093"/>
                  </a:lnTo>
                  <a:lnTo>
                    <a:pt x="56" y="1106"/>
                  </a:lnTo>
                  <a:lnTo>
                    <a:pt x="63" y="1119"/>
                  </a:lnTo>
                  <a:lnTo>
                    <a:pt x="63" y="1125"/>
                  </a:lnTo>
                  <a:lnTo>
                    <a:pt x="69" y="1137"/>
                  </a:lnTo>
                  <a:lnTo>
                    <a:pt x="69" y="1150"/>
                  </a:lnTo>
                  <a:lnTo>
                    <a:pt x="75" y="1144"/>
                  </a:lnTo>
                  <a:lnTo>
                    <a:pt x="75" y="1137"/>
                  </a:lnTo>
                  <a:lnTo>
                    <a:pt x="88" y="1125"/>
                  </a:lnTo>
                  <a:lnTo>
                    <a:pt x="88" y="1119"/>
                  </a:lnTo>
                  <a:lnTo>
                    <a:pt x="94" y="1112"/>
                  </a:lnTo>
                  <a:lnTo>
                    <a:pt x="94" y="1106"/>
                  </a:lnTo>
                  <a:lnTo>
                    <a:pt x="107" y="1093"/>
                  </a:lnTo>
                  <a:lnTo>
                    <a:pt x="107" y="1087"/>
                  </a:lnTo>
                  <a:lnTo>
                    <a:pt x="113" y="1062"/>
                  </a:lnTo>
                  <a:lnTo>
                    <a:pt x="113" y="1043"/>
                  </a:lnTo>
                  <a:lnTo>
                    <a:pt x="119" y="1024"/>
                  </a:lnTo>
                  <a:lnTo>
                    <a:pt x="119" y="999"/>
                  </a:lnTo>
                  <a:lnTo>
                    <a:pt x="126" y="980"/>
                  </a:lnTo>
                  <a:lnTo>
                    <a:pt x="126" y="955"/>
                  </a:lnTo>
                  <a:lnTo>
                    <a:pt x="132" y="905"/>
                  </a:lnTo>
                  <a:lnTo>
                    <a:pt x="132" y="848"/>
                  </a:lnTo>
                  <a:lnTo>
                    <a:pt x="138" y="798"/>
                  </a:lnTo>
                  <a:lnTo>
                    <a:pt x="138" y="748"/>
                  </a:lnTo>
                  <a:lnTo>
                    <a:pt x="144" y="691"/>
                  </a:lnTo>
                  <a:lnTo>
                    <a:pt x="144" y="641"/>
                  </a:lnTo>
                  <a:lnTo>
                    <a:pt x="151" y="597"/>
                  </a:lnTo>
                  <a:lnTo>
                    <a:pt x="151" y="553"/>
                  </a:lnTo>
                  <a:lnTo>
                    <a:pt x="157" y="509"/>
                  </a:lnTo>
                  <a:lnTo>
                    <a:pt x="157" y="471"/>
                  </a:lnTo>
                  <a:lnTo>
                    <a:pt x="163" y="427"/>
                  </a:lnTo>
                  <a:lnTo>
                    <a:pt x="163" y="383"/>
                  </a:lnTo>
                  <a:lnTo>
                    <a:pt x="170" y="371"/>
                  </a:lnTo>
                  <a:lnTo>
                    <a:pt x="170" y="364"/>
                  </a:lnTo>
                  <a:lnTo>
                    <a:pt x="176" y="352"/>
                  </a:lnTo>
                  <a:lnTo>
                    <a:pt x="176" y="339"/>
                  </a:lnTo>
                  <a:lnTo>
                    <a:pt x="182" y="333"/>
                  </a:lnTo>
                  <a:lnTo>
                    <a:pt x="188" y="320"/>
                  </a:lnTo>
                  <a:lnTo>
                    <a:pt x="188" y="314"/>
                  </a:lnTo>
                  <a:lnTo>
                    <a:pt x="195" y="308"/>
                  </a:lnTo>
                  <a:lnTo>
                    <a:pt x="195" y="301"/>
                  </a:lnTo>
                  <a:lnTo>
                    <a:pt x="201" y="295"/>
                  </a:lnTo>
                  <a:lnTo>
                    <a:pt x="214" y="295"/>
                  </a:lnTo>
                  <a:lnTo>
                    <a:pt x="214" y="301"/>
                  </a:lnTo>
                  <a:lnTo>
                    <a:pt x="220" y="308"/>
                  </a:lnTo>
                  <a:lnTo>
                    <a:pt x="220" y="314"/>
                  </a:lnTo>
                  <a:lnTo>
                    <a:pt x="226" y="320"/>
                  </a:lnTo>
                  <a:lnTo>
                    <a:pt x="226" y="333"/>
                  </a:lnTo>
                  <a:lnTo>
                    <a:pt x="232" y="339"/>
                  </a:lnTo>
                  <a:lnTo>
                    <a:pt x="232" y="352"/>
                  </a:lnTo>
                  <a:lnTo>
                    <a:pt x="239" y="364"/>
                  </a:lnTo>
                  <a:lnTo>
                    <a:pt x="239" y="371"/>
                  </a:lnTo>
                  <a:lnTo>
                    <a:pt x="245" y="383"/>
                  </a:lnTo>
                  <a:lnTo>
                    <a:pt x="245" y="389"/>
                  </a:lnTo>
                  <a:lnTo>
                    <a:pt x="258" y="402"/>
                  </a:lnTo>
                  <a:lnTo>
                    <a:pt x="258" y="408"/>
                  </a:lnTo>
                  <a:lnTo>
                    <a:pt x="264" y="415"/>
                  </a:lnTo>
                  <a:lnTo>
                    <a:pt x="270" y="415"/>
                  </a:lnTo>
                  <a:lnTo>
                    <a:pt x="276" y="415"/>
                  </a:lnTo>
                  <a:lnTo>
                    <a:pt x="283" y="415"/>
                  </a:lnTo>
                  <a:lnTo>
                    <a:pt x="283" y="396"/>
                  </a:lnTo>
                  <a:lnTo>
                    <a:pt x="289" y="371"/>
                  </a:lnTo>
                  <a:lnTo>
                    <a:pt x="289" y="352"/>
                  </a:lnTo>
                  <a:lnTo>
                    <a:pt x="295" y="333"/>
                  </a:lnTo>
                  <a:lnTo>
                    <a:pt x="295" y="308"/>
                  </a:lnTo>
                  <a:lnTo>
                    <a:pt x="302" y="289"/>
                  </a:lnTo>
                  <a:lnTo>
                    <a:pt x="302" y="239"/>
                  </a:lnTo>
                  <a:lnTo>
                    <a:pt x="308" y="195"/>
                  </a:lnTo>
                  <a:lnTo>
                    <a:pt x="308" y="144"/>
                  </a:lnTo>
                  <a:lnTo>
                    <a:pt x="314" y="94"/>
                  </a:lnTo>
                  <a:lnTo>
                    <a:pt x="314" y="50"/>
                  </a:lnTo>
                  <a:lnTo>
                    <a:pt x="320" y="0"/>
                  </a:lnTo>
                  <a:lnTo>
                    <a:pt x="320" y="6"/>
                  </a:lnTo>
                  <a:lnTo>
                    <a:pt x="333" y="19"/>
                  </a:lnTo>
                  <a:lnTo>
                    <a:pt x="333" y="25"/>
                  </a:lnTo>
                  <a:lnTo>
                    <a:pt x="339" y="31"/>
                  </a:lnTo>
                  <a:lnTo>
                    <a:pt x="346" y="44"/>
                  </a:lnTo>
                  <a:lnTo>
                    <a:pt x="346" y="56"/>
                  </a:lnTo>
                  <a:lnTo>
                    <a:pt x="352" y="63"/>
                  </a:lnTo>
                  <a:lnTo>
                    <a:pt x="352" y="75"/>
                  </a:lnTo>
                  <a:lnTo>
                    <a:pt x="358" y="88"/>
                  </a:lnTo>
                  <a:lnTo>
                    <a:pt x="358" y="94"/>
                  </a:lnTo>
                  <a:lnTo>
                    <a:pt x="364" y="113"/>
                  </a:lnTo>
                  <a:lnTo>
                    <a:pt x="364" y="125"/>
                  </a:lnTo>
                  <a:lnTo>
                    <a:pt x="371" y="144"/>
                  </a:lnTo>
                  <a:lnTo>
                    <a:pt x="371" y="157"/>
                  </a:lnTo>
                  <a:lnTo>
                    <a:pt x="377" y="176"/>
                  </a:lnTo>
                  <a:lnTo>
                    <a:pt x="377" y="195"/>
                  </a:lnTo>
                  <a:lnTo>
                    <a:pt x="383" y="201"/>
                  </a:lnTo>
                  <a:lnTo>
                    <a:pt x="383" y="213"/>
                  </a:lnTo>
                  <a:lnTo>
                    <a:pt x="390" y="226"/>
                  </a:lnTo>
                  <a:lnTo>
                    <a:pt x="390" y="232"/>
                  </a:lnTo>
                  <a:lnTo>
                    <a:pt x="396" y="245"/>
                  </a:lnTo>
                  <a:lnTo>
                    <a:pt x="396" y="257"/>
                  </a:lnTo>
                  <a:lnTo>
                    <a:pt x="402" y="283"/>
                  </a:lnTo>
                  <a:lnTo>
                    <a:pt x="402" y="308"/>
                  </a:lnTo>
                  <a:lnTo>
                    <a:pt x="409" y="333"/>
                  </a:lnTo>
                  <a:lnTo>
                    <a:pt x="409" y="364"/>
                  </a:lnTo>
                  <a:lnTo>
                    <a:pt x="415" y="389"/>
                  </a:lnTo>
                  <a:lnTo>
                    <a:pt x="415" y="415"/>
                  </a:lnTo>
                  <a:lnTo>
                    <a:pt x="421" y="446"/>
                  </a:lnTo>
                  <a:lnTo>
                    <a:pt x="421" y="477"/>
                  </a:lnTo>
                  <a:lnTo>
                    <a:pt x="427" y="509"/>
                  </a:lnTo>
                  <a:lnTo>
                    <a:pt x="427" y="540"/>
                  </a:lnTo>
                  <a:lnTo>
                    <a:pt x="434" y="572"/>
                  </a:lnTo>
                  <a:lnTo>
                    <a:pt x="434" y="609"/>
                  </a:lnTo>
                  <a:lnTo>
                    <a:pt x="440" y="635"/>
                  </a:lnTo>
                  <a:lnTo>
                    <a:pt x="440" y="660"/>
                  </a:lnTo>
                  <a:lnTo>
                    <a:pt x="446" y="685"/>
                  </a:lnTo>
                  <a:lnTo>
                    <a:pt x="446" y="716"/>
                  </a:lnTo>
                  <a:lnTo>
                    <a:pt x="453" y="741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86"/>
            <p:cNvSpPr>
              <a:spLocks/>
            </p:cNvSpPr>
            <p:nvPr/>
          </p:nvSpPr>
          <p:spPr bwMode="auto">
            <a:xfrm>
              <a:off x="4000" y="2113"/>
              <a:ext cx="440" cy="1450"/>
            </a:xfrm>
            <a:custGeom>
              <a:avLst/>
              <a:gdLst>
                <a:gd name="T0" fmla="*/ 0 w 440"/>
                <a:gd name="T1" fmla="*/ 12597 h 1113"/>
                <a:gd name="T2" fmla="*/ 6 w 440"/>
                <a:gd name="T3" fmla="*/ 13721 h 1113"/>
                <a:gd name="T4" fmla="*/ 12 w 440"/>
                <a:gd name="T5" fmla="*/ 14888 h 1113"/>
                <a:gd name="T6" fmla="*/ 18 w 440"/>
                <a:gd name="T7" fmla="*/ 16037 h 1113"/>
                <a:gd name="T8" fmla="*/ 25 w 440"/>
                <a:gd name="T9" fmla="*/ 16743 h 1113"/>
                <a:gd name="T10" fmla="*/ 31 w 440"/>
                <a:gd name="T11" fmla="*/ 17535 h 1113"/>
                <a:gd name="T12" fmla="*/ 37 w 440"/>
                <a:gd name="T13" fmla="*/ 18244 h 1113"/>
                <a:gd name="T14" fmla="*/ 50 w 440"/>
                <a:gd name="T15" fmla="*/ 18701 h 1113"/>
                <a:gd name="T16" fmla="*/ 56 w 440"/>
                <a:gd name="T17" fmla="*/ 19038 h 1113"/>
                <a:gd name="T18" fmla="*/ 62 w 440"/>
                <a:gd name="T19" fmla="*/ 19382 h 1113"/>
                <a:gd name="T20" fmla="*/ 69 w 440"/>
                <a:gd name="T21" fmla="*/ 19858 h 1113"/>
                <a:gd name="T22" fmla="*/ 75 w 440"/>
                <a:gd name="T23" fmla="*/ 20179 h 1113"/>
                <a:gd name="T24" fmla="*/ 88 w 440"/>
                <a:gd name="T25" fmla="*/ 20425 h 1113"/>
                <a:gd name="T26" fmla="*/ 94 w 440"/>
                <a:gd name="T27" fmla="*/ 20179 h 1113"/>
                <a:gd name="T28" fmla="*/ 100 w 440"/>
                <a:gd name="T29" fmla="*/ 19957 h 1113"/>
                <a:gd name="T30" fmla="*/ 106 w 440"/>
                <a:gd name="T31" fmla="*/ 19715 h 1113"/>
                <a:gd name="T32" fmla="*/ 113 w 440"/>
                <a:gd name="T33" fmla="*/ 19505 h 1113"/>
                <a:gd name="T34" fmla="*/ 119 w 440"/>
                <a:gd name="T35" fmla="*/ 19038 h 1113"/>
                <a:gd name="T36" fmla="*/ 125 w 440"/>
                <a:gd name="T37" fmla="*/ 18244 h 1113"/>
                <a:gd name="T38" fmla="*/ 132 w 440"/>
                <a:gd name="T39" fmla="*/ 17535 h 1113"/>
                <a:gd name="T40" fmla="*/ 138 w 440"/>
                <a:gd name="T41" fmla="*/ 16138 h 1113"/>
                <a:gd name="T42" fmla="*/ 144 w 440"/>
                <a:gd name="T43" fmla="*/ 14311 h 1113"/>
                <a:gd name="T44" fmla="*/ 150 w 440"/>
                <a:gd name="T45" fmla="*/ 12356 h 1113"/>
                <a:gd name="T46" fmla="*/ 157 w 440"/>
                <a:gd name="T47" fmla="*/ 10735 h 1113"/>
                <a:gd name="T48" fmla="*/ 163 w 440"/>
                <a:gd name="T49" fmla="*/ 9108 h 1113"/>
                <a:gd name="T50" fmla="*/ 169 w 440"/>
                <a:gd name="T51" fmla="*/ 7619 h 1113"/>
                <a:gd name="T52" fmla="*/ 176 w 440"/>
                <a:gd name="T53" fmla="*/ 6705 h 1113"/>
                <a:gd name="T54" fmla="*/ 182 w 440"/>
                <a:gd name="T55" fmla="*/ 6358 h 1113"/>
                <a:gd name="T56" fmla="*/ 188 w 440"/>
                <a:gd name="T57" fmla="*/ 5891 h 1113"/>
                <a:gd name="T58" fmla="*/ 194 w 440"/>
                <a:gd name="T59" fmla="*/ 5640 h 1113"/>
                <a:gd name="T60" fmla="*/ 213 w 440"/>
                <a:gd name="T61" fmla="*/ 5318 h 1113"/>
                <a:gd name="T62" fmla="*/ 220 w 440"/>
                <a:gd name="T63" fmla="*/ 5318 h 1113"/>
                <a:gd name="T64" fmla="*/ 226 w 440"/>
                <a:gd name="T65" fmla="*/ 5537 h 1113"/>
                <a:gd name="T66" fmla="*/ 232 w 440"/>
                <a:gd name="T67" fmla="*/ 5778 h 1113"/>
                <a:gd name="T68" fmla="*/ 238 w 440"/>
                <a:gd name="T69" fmla="*/ 6136 h 1113"/>
                <a:gd name="T70" fmla="*/ 245 w 440"/>
                <a:gd name="T71" fmla="*/ 6462 h 1113"/>
                <a:gd name="T72" fmla="*/ 251 w 440"/>
                <a:gd name="T73" fmla="*/ 6928 h 1113"/>
                <a:gd name="T74" fmla="*/ 264 w 440"/>
                <a:gd name="T75" fmla="*/ 7154 h 1113"/>
                <a:gd name="T76" fmla="*/ 276 w 440"/>
                <a:gd name="T77" fmla="*/ 7507 h 1113"/>
                <a:gd name="T78" fmla="*/ 282 w 440"/>
                <a:gd name="T79" fmla="*/ 7507 h 1113"/>
                <a:gd name="T80" fmla="*/ 295 w 440"/>
                <a:gd name="T81" fmla="*/ 7040 h 1113"/>
                <a:gd name="T82" fmla="*/ 301 w 440"/>
                <a:gd name="T83" fmla="*/ 6358 h 1113"/>
                <a:gd name="T84" fmla="*/ 308 w 440"/>
                <a:gd name="T85" fmla="*/ 5537 h 1113"/>
                <a:gd name="T86" fmla="*/ 314 w 440"/>
                <a:gd name="T87" fmla="*/ 4278 h 1113"/>
                <a:gd name="T88" fmla="*/ 320 w 440"/>
                <a:gd name="T89" fmla="*/ 2652 h 1113"/>
                <a:gd name="T90" fmla="*/ 326 w 440"/>
                <a:gd name="T91" fmla="*/ 930 h 1113"/>
                <a:gd name="T92" fmla="*/ 333 w 440"/>
                <a:gd name="T93" fmla="*/ 133 h 1113"/>
                <a:gd name="T94" fmla="*/ 345 w 440"/>
                <a:gd name="T95" fmla="*/ 469 h 1113"/>
                <a:gd name="T96" fmla="*/ 352 w 440"/>
                <a:gd name="T97" fmla="*/ 796 h 1113"/>
                <a:gd name="T98" fmla="*/ 358 w 440"/>
                <a:gd name="T99" fmla="*/ 1153 h 1113"/>
                <a:gd name="T100" fmla="*/ 364 w 440"/>
                <a:gd name="T101" fmla="*/ 1502 h 1113"/>
                <a:gd name="T102" fmla="*/ 370 w 440"/>
                <a:gd name="T103" fmla="*/ 2103 h 1113"/>
                <a:gd name="T104" fmla="*/ 377 w 440"/>
                <a:gd name="T105" fmla="*/ 2652 h 1113"/>
                <a:gd name="T106" fmla="*/ 383 w 440"/>
                <a:gd name="T107" fmla="*/ 3112 h 1113"/>
                <a:gd name="T108" fmla="*/ 389 w 440"/>
                <a:gd name="T109" fmla="*/ 3709 h 1113"/>
                <a:gd name="T110" fmla="*/ 396 w 440"/>
                <a:gd name="T111" fmla="*/ 4040 h 1113"/>
                <a:gd name="T112" fmla="*/ 402 w 440"/>
                <a:gd name="T113" fmla="*/ 4379 h 1113"/>
                <a:gd name="T114" fmla="*/ 408 w 440"/>
                <a:gd name="T115" fmla="*/ 5073 h 1113"/>
                <a:gd name="T116" fmla="*/ 414 w 440"/>
                <a:gd name="T117" fmla="*/ 6002 h 1113"/>
                <a:gd name="T118" fmla="*/ 421 w 440"/>
                <a:gd name="T119" fmla="*/ 6928 h 1113"/>
                <a:gd name="T120" fmla="*/ 427 w 440"/>
                <a:gd name="T121" fmla="*/ 8060 h 1113"/>
                <a:gd name="T122" fmla="*/ 433 w 440"/>
                <a:gd name="T123" fmla="*/ 9108 h 1113"/>
                <a:gd name="T124" fmla="*/ 440 w 440"/>
                <a:gd name="T125" fmla="*/ 10284 h 1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0"/>
                <a:gd name="T190" fmla="*/ 0 h 1113"/>
                <a:gd name="T191" fmla="*/ 440 w 440"/>
                <a:gd name="T192" fmla="*/ 1113 h 1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0" h="1113">
                  <a:moveTo>
                    <a:pt x="0" y="660"/>
                  </a:moveTo>
                  <a:lnTo>
                    <a:pt x="0" y="686"/>
                  </a:lnTo>
                  <a:lnTo>
                    <a:pt x="6" y="717"/>
                  </a:lnTo>
                  <a:lnTo>
                    <a:pt x="6" y="748"/>
                  </a:lnTo>
                  <a:lnTo>
                    <a:pt x="12" y="780"/>
                  </a:lnTo>
                  <a:lnTo>
                    <a:pt x="12" y="811"/>
                  </a:lnTo>
                  <a:lnTo>
                    <a:pt x="18" y="843"/>
                  </a:lnTo>
                  <a:lnTo>
                    <a:pt x="18" y="874"/>
                  </a:lnTo>
                  <a:lnTo>
                    <a:pt x="25" y="893"/>
                  </a:lnTo>
                  <a:lnTo>
                    <a:pt x="25" y="912"/>
                  </a:lnTo>
                  <a:lnTo>
                    <a:pt x="31" y="937"/>
                  </a:lnTo>
                  <a:lnTo>
                    <a:pt x="31" y="956"/>
                  </a:lnTo>
                  <a:lnTo>
                    <a:pt x="37" y="975"/>
                  </a:lnTo>
                  <a:lnTo>
                    <a:pt x="37" y="994"/>
                  </a:lnTo>
                  <a:lnTo>
                    <a:pt x="44" y="1006"/>
                  </a:lnTo>
                  <a:lnTo>
                    <a:pt x="50" y="1019"/>
                  </a:lnTo>
                  <a:lnTo>
                    <a:pt x="50" y="1025"/>
                  </a:lnTo>
                  <a:lnTo>
                    <a:pt x="56" y="1038"/>
                  </a:lnTo>
                  <a:lnTo>
                    <a:pt x="56" y="1050"/>
                  </a:lnTo>
                  <a:lnTo>
                    <a:pt x="62" y="1056"/>
                  </a:lnTo>
                  <a:lnTo>
                    <a:pt x="62" y="1069"/>
                  </a:lnTo>
                  <a:lnTo>
                    <a:pt x="69" y="1082"/>
                  </a:lnTo>
                  <a:lnTo>
                    <a:pt x="69" y="1088"/>
                  </a:lnTo>
                  <a:lnTo>
                    <a:pt x="75" y="1100"/>
                  </a:lnTo>
                  <a:lnTo>
                    <a:pt x="75" y="1113"/>
                  </a:lnTo>
                  <a:lnTo>
                    <a:pt x="88" y="1113"/>
                  </a:lnTo>
                  <a:lnTo>
                    <a:pt x="88" y="1107"/>
                  </a:lnTo>
                  <a:lnTo>
                    <a:pt x="94" y="1100"/>
                  </a:lnTo>
                  <a:lnTo>
                    <a:pt x="94" y="1094"/>
                  </a:lnTo>
                  <a:lnTo>
                    <a:pt x="100" y="1088"/>
                  </a:lnTo>
                  <a:lnTo>
                    <a:pt x="106" y="1082"/>
                  </a:lnTo>
                  <a:lnTo>
                    <a:pt x="106" y="1075"/>
                  </a:lnTo>
                  <a:lnTo>
                    <a:pt x="113" y="1069"/>
                  </a:lnTo>
                  <a:lnTo>
                    <a:pt x="113" y="1063"/>
                  </a:lnTo>
                  <a:lnTo>
                    <a:pt x="119" y="1056"/>
                  </a:lnTo>
                  <a:lnTo>
                    <a:pt x="119" y="1038"/>
                  </a:lnTo>
                  <a:lnTo>
                    <a:pt x="125" y="1019"/>
                  </a:lnTo>
                  <a:lnTo>
                    <a:pt x="125" y="994"/>
                  </a:lnTo>
                  <a:lnTo>
                    <a:pt x="132" y="975"/>
                  </a:lnTo>
                  <a:lnTo>
                    <a:pt x="132" y="956"/>
                  </a:lnTo>
                  <a:lnTo>
                    <a:pt x="138" y="937"/>
                  </a:lnTo>
                  <a:lnTo>
                    <a:pt x="138" y="880"/>
                  </a:lnTo>
                  <a:lnTo>
                    <a:pt x="144" y="830"/>
                  </a:lnTo>
                  <a:lnTo>
                    <a:pt x="144" y="780"/>
                  </a:lnTo>
                  <a:lnTo>
                    <a:pt x="150" y="730"/>
                  </a:lnTo>
                  <a:lnTo>
                    <a:pt x="150" y="673"/>
                  </a:lnTo>
                  <a:lnTo>
                    <a:pt x="157" y="623"/>
                  </a:lnTo>
                  <a:lnTo>
                    <a:pt x="157" y="585"/>
                  </a:lnTo>
                  <a:lnTo>
                    <a:pt x="163" y="541"/>
                  </a:lnTo>
                  <a:lnTo>
                    <a:pt x="163" y="497"/>
                  </a:lnTo>
                  <a:lnTo>
                    <a:pt x="169" y="459"/>
                  </a:lnTo>
                  <a:lnTo>
                    <a:pt x="169" y="415"/>
                  </a:lnTo>
                  <a:lnTo>
                    <a:pt x="176" y="378"/>
                  </a:lnTo>
                  <a:lnTo>
                    <a:pt x="176" y="365"/>
                  </a:lnTo>
                  <a:lnTo>
                    <a:pt x="182" y="352"/>
                  </a:lnTo>
                  <a:lnTo>
                    <a:pt x="182" y="346"/>
                  </a:lnTo>
                  <a:lnTo>
                    <a:pt x="188" y="334"/>
                  </a:lnTo>
                  <a:lnTo>
                    <a:pt x="188" y="321"/>
                  </a:lnTo>
                  <a:lnTo>
                    <a:pt x="194" y="315"/>
                  </a:lnTo>
                  <a:lnTo>
                    <a:pt x="194" y="308"/>
                  </a:lnTo>
                  <a:lnTo>
                    <a:pt x="201" y="302"/>
                  </a:lnTo>
                  <a:lnTo>
                    <a:pt x="213" y="290"/>
                  </a:lnTo>
                  <a:lnTo>
                    <a:pt x="213" y="283"/>
                  </a:lnTo>
                  <a:lnTo>
                    <a:pt x="220" y="290"/>
                  </a:lnTo>
                  <a:lnTo>
                    <a:pt x="226" y="296"/>
                  </a:lnTo>
                  <a:lnTo>
                    <a:pt x="226" y="302"/>
                  </a:lnTo>
                  <a:lnTo>
                    <a:pt x="232" y="308"/>
                  </a:lnTo>
                  <a:lnTo>
                    <a:pt x="232" y="315"/>
                  </a:lnTo>
                  <a:lnTo>
                    <a:pt x="238" y="321"/>
                  </a:lnTo>
                  <a:lnTo>
                    <a:pt x="238" y="334"/>
                  </a:lnTo>
                  <a:lnTo>
                    <a:pt x="245" y="346"/>
                  </a:lnTo>
                  <a:lnTo>
                    <a:pt x="245" y="352"/>
                  </a:lnTo>
                  <a:lnTo>
                    <a:pt x="251" y="365"/>
                  </a:lnTo>
                  <a:lnTo>
                    <a:pt x="251" y="378"/>
                  </a:lnTo>
                  <a:lnTo>
                    <a:pt x="257" y="384"/>
                  </a:lnTo>
                  <a:lnTo>
                    <a:pt x="264" y="390"/>
                  </a:lnTo>
                  <a:lnTo>
                    <a:pt x="264" y="396"/>
                  </a:lnTo>
                  <a:lnTo>
                    <a:pt x="276" y="409"/>
                  </a:lnTo>
                  <a:lnTo>
                    <a:pt x="282" y="409"/>
                  </a:lnTo>
                  <a:lnTo>
                    <a:pt x="289" y="409"/>
                  </a:lnTo>
                  <a:lnTo>
                    <a:pt x="295" y="384"/>
                  </a:lnTo>
                  <a:lnTo>
                    <a:pt x="295" y="365"/>
                  </a:lnTo>
                  <a:lnTo>
                    <a:pt x="301" y="346"/>
                  </a:lnTo>
                  <a:lnTo>
                    <a:pt x="301" y="321"/>
                  </a:lnTo>
                  <a:lnTo>
                    <a:pt x="308" y="302"/>
                  </a:lnTo>
                  <a:lnTo>
                    <a:pt x="308" y="283"/>
                  </a:lnTo>
                  <a:lnTo>
                    <a:pt x="314" y="233"/>
                  </a:lnTo>
                  <a:lnTo>
                    <a:pt x="314" y="189"/>
                  </a:lnTo>
                  <a:lnTo>
                    <a:pt x="320" y="145"/>
                  </a:lnTo>
                  <a:lnTo>
                    <a:pt x="320" y="95"/>
                  </a:lnTo>
                  <a:lnTo>
                    <a:pt x="326" y="51"/>
                  </a:lnTo>
                  <a:lnTo>
                    <a:pt x="326" y="0"/>
                  </a:lnTo>
                  <a:lnTo>
                    <a:pt x="333" y="7"/>
                  </a:lnTo>
                  <a:lnTo>
                    <a:pt x="333" y="13"/>
                  </a:lnTo>
                  <a:lnTo>
                    <a:pt x="345" y="26"/>
                  </a:lnTo>
                  <a:lnTo>
                    <a:pt x="345" y="32"/>
                  </a:lnTo>
                  <a:lnTo>
                    <a:pt x="352" y="44"/>
                  </a:lnTo>
                  <a:lnTo>
                    <a:pt x="352" y="57"/>
                  </a:lnTo>
                  <a:lnTo>
                    <a:pt x="358" y="63"/>
                  </a:lnTo>
                  <a:lnTo>
                    <a:pt x="364" y="76"/>
                  </a:lnTo>
                  <a:lnTo>
                    <a:pt x="364" y="82"/>
                  </a:lnTo>
                  <a:lnTo>
                    <a:pt x="370" y="95"/>
                  </a:lnTo>
                  <a:lnTo>
                    <a:pt x="370" y="114"/>
                  </a:lnTo>
                  <a:lnTo>
                    <a:pt x="377" y="126"/>
                  </a:lnTo>
                  <a:lnTo>
                    <a:pt x="377" y="145"/>
                  </a:lnTo>
                  <a:lnTo>
                    <a:pt x="383" y="158"/>
                  </a:lnTo>
                  <a:lnTo>
                    <a:pt x="383" y="170"/>
                  </a:lnTo>
                  <a:lnTo>
                    <a:pt x="389" y="189"/>
                  </a:lnTo>
                  <a:lnTo>
                    <a:pt x="389" y="202"/>
                  </a:lnTo>
                  <a:lnTo>
                    <a:pt x="396" y="208"/>
                  </a:lnTo>
                  <a:lnTo>
                    <a:pt x="396" y="220"/>
                  </a:lnTo>
                  <a:lnTo>
                    <a:pt x="402" y="233"/>
                  </a:lnTo>
                  <a:lnTo>
                    <a:pt x="402" y="239"/>
                  </a:lnTo>
                  <a:lnTo>
                    <a:pt x="408" y="252"/>
                  </a:lnTo>
                  <a:lnTo>
                    <a:pt x="408" y="277"/>
                  </a:lnTo>
                  <a:lnTo>
                    <a:pt x="414" y="302"/>
                  </a:lnTo>
                  <a:lnTo>
                    <a:pt x="414" y="327"/>
                  </a:lnTo>
                  <a:lnTo>
                    <a:pt x="421" y="352"/>
                  </a:lnTo>
                  <a:lnTo>
                    <a:pt x="421" y="378"/>
                  </a:lnTo>
                  <a:lnTo>
                    <a:pt x="427" y="409"/>
                  </a:lnTo>
                  <a:lnTo>
                    <a:pt x="427" y="440"/>
                  </a:lnTo>
                  <a:lnTo>
                    <a:pt x="433" y="466"/>
                  </a:lnTo>
                  <a:lnTo>
                    <a:pt x="433" y="497"/>
                  </a:lnTo>
                  <a:lnTo>
                    <a:pt x="440" y="528"/>
                  </a:lnTo>
                  <a:lnTo>
                    <a:pt x="440" y="56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Rectangle 87"/>
            <p:cNvSpPr>
              <a:spLocks noChangeArrowheads="1"/>
            </p:cNvSpPr>
            <p:nvPr/>
          </p:nvSpPr>
          <p:spPr bwMode="auto">
            <a:xfrm rot="-5400000">
              <a:off x="4429" y="2260"/>
              <a:ext cx="1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b="1" i="1">
                  <a:solidFill>
                    <a:srgbClr val="0000FF"/>
                  </a:solidFill>
                  <a:cs typeface="Times New Roman" pitchFamily="18" charset="0"/>
                </a:rPr>
                <a:t>load (MW)</a:t>
              </a:r>
            </a:p>
          </p:txBody>
        </p:sp>
        <p:sp>
          <p:nvSpPr>
            <p:cNvPr id="6210" name="Rectangle 88"/>
            <p:cNvSpPr>
              <a:spLocks noChangeArrowheads="1"/>
            </p:cNvSpPr>
            <p:nvPr/>
          </p:nvSpPr>
          <p:spPr bwMode="auto">
            <a:xfrm>
              <a:off x="2855" y="4008"/>
              <a:ext cx="4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rgbClr val="000000"/>
                  </a:solidFill>
                  <a:cs typeface="Times New Roman" pitchFamily="18" charset="0"/>
                </a:rPr>
                <a:t>hour</a:t>
              </a:r>
              <a:endParaRPr lang="en-US" b="1" i="1">
                <a:cs typeface="Times New Roman" pitchFamily="18" charset="0"/>
              </a:endParaRPr>
            </a:p>
          </p:txBody>
        </p:sp>
        <p:sp>
          <p:nvSpPr>
            <p:cNvPr id="6211" name="Rectangle 101"/>
            <p:cNvSpPr>
              <a:spLocks noChangeArrowheads="1"/>
            </p:cNvSpPr>
            <p:nvPr/>
          </p:nvSpPr>
          <p:spPr bwMode="auto">
            <a:xfrm>
              <a:off x="2530" y="3296"/>
              <a:ext cx="9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/>
              <a:r>
                <a:rPr lang="en-US" b="1" i="1" dirty="0">
                  <a:solidFill>
                    <a:srgbClr val="007F00"/>
                  </a:solidFill>
                  <a:cs typeface="Times New Roman" pitchFamily="18" charset="0"/>
                </a:rPr>
                <a:t>wind power</a:t>
              </a:r>
            </a:p>
          </p:txBody>
        </p:sp>
        <p:sp>
          <p:nvSpPr>
            <p:cNvPr id="6212" name="Rectangle 103"/>
            <p:cNvSpPr>
              <a:spLocks noChangeArrowheads="1"/>
            </p:cNvSpPr>
            <p:nvPr/>
          </p:nvSpPr>
          <p:spPr bwMode="auto">
            <a:xfrm>
              <a:off x="3550" y="1584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rgbClr val="0000FF"/>
                  </a:solidFill>
                  <a:cs typeface="Times New Roman" pitchFamily="18" charset="0"/>
                </a:rPr>
                <a:t>load</a:t>
              </a:r>
            </a:p>
          </p:txBody>
        </p:sp>
        <p:sp>
          <p:nvSpPr>
            <p:cNvPr id="6213" name="Freeform 37"/>
            <p:cNvSpPr>
              <a:spLocks/>
            </p:cNvSpPr>
            <p:nvPr/>
          </p:nvSpPr>
          <p:spPr bwMode="auto">
            <a:xfrm>
              <a:off x="1215" y="1589"/>
              <a:ext cx="415" cy="1930"/>
            </a:xfrm>
            <a:custGeom>
              <a:avLst/>
              <a:gdLst>
                <a:gd name="T0" fmla="*/ 6 w 415"/>
                <a:gd name="T1" fmla="*/ 1433 h 1930"/>
                <a:gd name="T2" fmla="*/ 12 w 415"/>
                <a:gd name="T3" fmla="*/ 1251 h 1930"/>
                <a:gd name="T4" fmla="*/ 25 w 415"/>
                <a:gd name="T5" fmla="*/ 1075 h 1930"/>
                <a:gd name="T6" fmla="*/ 31 w 415"/>
                <a:gd name="T7" fmla="*/ 604 h 1930"/>
                <a:gd name="T8" fmla="*/ 44 w 415"/>
                <a:gd name="T9" fmla="*/ 145 h 1930"/>
                <a:gd name="T10" fmla="*/ 50 w 415"/>
                <a:gd name="T11" fmla="*/ 0 h 1930"/>
                <a:gd name="T12" fmla="*/ 62 w 415"/>
                <a:gd name="T13" fmla="*/ 176 h 1930"/>
                <a:gd name="T14" fmla="*/ 69 w 415"/>
                <a:gd name="T15" fmla="*/ 528 h 1930"/>
                <a:gd name="T16" fmla="*/ 81 w 415"/>
                <a:gd name="T17" fmla="*/ 811 h 1930"/>
                <a:gd name="T18" fmla="*/ 88 w 415"/>
                <a:gd name="T19" fmla="*/ 975 h 1930"/>
                <a:gd name="T20" fmla="*/ 100 w 415"/>
                <a:gd name="T21" fmla="*/ 949 h 1930"/>
                <a:gd name="T22" fmla="*/ 107 w 415"/>
                <a:gd name="T23" fmla="*/ 761 h 1930"/>
                <a:gd name="T24" fmla="*/ 119 w 415"/>
                <a:gd name="T25" fmla="*/ 736 h 1930"/>
                <a:gd name="T26" fmla="*/ 125 w 415"/>
                <a:gd name="T27" fmla="*/ 887 h 1930"/>
                <a:gd name="T28" fmla="*/ 138 w 415"/>
                <a:gd name="T29" fmla="*/ 1132 h 1930"/>
                <a:gd name="T30" fmla="*/ 144 w 415"/>
                <a:gd name="T31" fmla="*/ 1201 h 1930"/>
                <a:gd name="T32" fmla="*/ 157 w 415"/>
                <a:gd name="T33" fmla="*/ 1094 h 1930"/>
                <a:gd name="T34" fmla="*/ 169 w 415"/>
                <a:gd name="T35" fmla="*/ 1276 h 1930"/>
                <a:gd name="T36" fmla="*/ 176 w 415"/>
                <a:gd name="T37" fmla="*/ 1471 h 1930"/>
                <a:gd name="T38" fmla="*/ 188 w 415"/>
                <a:gd name="T39" fmla="*/ 1471 h 1930"/>
                <a:gd name="T40" fmla="*/ 201 w 415"/>
                <a:gd name="T41" fmla="*/ 1459 h 1930"/>
                <a:gd name="T42" fmla="*/ 207 w 415"/>
                <a:gd name="T43" fmla="*/ 1477 h 1930"/>
                <a:gd name="T44" fmla="*/ 220 w 415"/>
                <a:gd name="T45" fmla="*/ 1528 h 1930"/>
                <a:gd name="T46" fmla="*/ 226 w 415"/>
                <a:gd name="T47" fmla="*/ 1572 h 1930"/>
                <a:gd name="T48" fmla="*/ 245 w 415"/>
                <a:gd name="T49" fmla="*/ 1622 h 1930"/>
                <a:gd name="T50" fmla="*/ 251 w 415"/>
                <a:gd name="T51" fmla="*/ 1503 h 1930"/>
                <a:gd name="T52" fmla="*/ 264 w 415"/>
                <a:gd name="T53" fmla="*/ 1207 h 1930"/>
                <a:gd name="T54" fmla="*/ 270 w 415"/>
                <a:gd name="T55" fmla="*/ 1339 h 1930"/>
                <a:gd name="T56" fmla="*/ 283 w 415"/>
                <a:gd name="T57" fmla="*/ 1226 h 1930"/>
                <a:gd name="T58" fmla="*/ 289 w 415"/>
                <a:gd name="T59" fmla="*/ 1264 h 1930"/>
                <a:gd name="T60" fmla="*/ 301 w 415"/>
                <a:gd name="T61" fmla="*/ 1345 h 1930"/>
                <a:gd name="T62" fmla="*/ 314 w 415"/>
                <a:gd name="T63" fmla="*/ 1729 h 1930"/>
                <a:gd name="T64" fmla="*/ 327 w 415"/>
                <a:gd name="T65" fmla="*/ 1924 h 1930"/>
                <a:gd name="T66" fmla="*/ 333 w 415"/>
                <a:gd name="T67" fmla="*/ 1899 h 1930"/>
                <a:gd name="T68" fmla="*/ 345 w 415"/>
                <a:gd name="T69" fmla="*/ 1735 h 1930"/>
                <a:gd name="T70" fmla="*/ 352 w 415"/>
                <a:gd name="T71" fmla="*/ 1547 h 1930"/>
                <a:gd name="T72" fmla="*/ 364 w 415"/>
                <a:gd name="T73" fmla="*/ 1232 h 1930"/>
                <a:gd name="T74" fmla="*/ 371 w 415"/>
                <a:gd name="T75" fmla="*/ 1213 h 1930"/>
                <a:gd name="T76" fmla="*/ 383 w 415"/>
                <a:gd name="T77" fmla="*/ 1245 h 1930"/>
                <a:gd name="T78" fmla="*/ 389 w 415"/>
                <a:gd name="T79" fmla="*/ 1138 h 1930"/>
                <a:gd name="T80" fmla="*/ 402 w 415"/>
                <a:gd name="T81" fmla="*/ 1107 h 1930"/>
                <a:gd name="T82" fmla="*/ 408 w 415"/>
                <a:gd name="T83" fmla="*/ 1132 h 19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5"/>
                <a:gd name="T127" fmla="*/ 0 h 1930"/>
                <a:gd name="T128" fmla="*/ 415 w 415"/>
                <a:gd name="T129" fmla="*/ 1930 h 19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5" h="1930">
                  <a:moveTo>
                    <a:pt x="0" y="1509"/>
                  </a:moveTo>
                  <a:lnTo>
                    <a:pt x="0" y="1477"/>
                  </a:lnTo>
                  <a:lnTo>
                    <a:pt x="6" y="1433"/>
                  </a:lnTo>
                  <a:lnTo>
                    <a:pt x="6" y="1333"/>
                  </a:lnTo>
                  <a:lnTo>
                    <a:pt x="12" y="1264"/>
                  </a:lnTo>
                  <a:lnTo>
                    <a:pt x="12" y="1251"/>
                  </a:lnTo>
                  <a:lnTo>
                    <a:pt x="18" y="1308"/>
                  </a:lnTo>
                  <a:lnTo>
                    <a:pt x="18" y="1283"/>
                  </a:lnTo>
                  <a:lnTo>
                    <a:pt x="25" y="1075"/>
                  </a:lnTo>
                  <a:lnTo>
                    <a:pt x="25" y="786"/>
                  </a:lnTo>
                  <a:lnTo>
                    <a:pt x="31" y="648"/>
                  </a:lnTo>
                  <a:lnTo>
                    <a:pt x="31" y="604"/>
                  </a:lnTo>
                  <a:lnTo>
                    <a:pt x="37" y="466"/>
                  </a:lnTo>
                  <a:lnTo>
                    <a:pt x="37" y="264"/>
                  </a:lnTo>
                  <a:lnTo>
                    <a:pt x="44" y="145"/>
                  </a:lnTo>
                  <a:lnTo>
                    <a:pt x="44" y="57"/>
                  </a:lnTo>
                  <a:lnTo>
                    <a:pt x="50" y="13"/>
                  </a:lnTo>
                  <a:lnTo>
                    <a:pt x="50" y="0"/>
                  </a:lnTo>
                  <a:lnTo>
                    <a:pt x="56" y="26"/>
                  </a:lnTo>
                  <a:lnTo>
                    <a:pt x="56" y="63"/>
                  </a:lnTo>
                  <a:lnTo>
                    <a:pt x="62" y="176"/>
                  </a:lnTo>
                  <a:lnTo>
                    <a:pt x="62" y="290"/>
                  </a:lnTo>
                  <a:lnTo>
                    <a:pt x="69" y="396"/>
                  </a:lnTo>
                  <a:lnTo>
                    <a:pt x="69" y="528"/>
                  </a:lnTo>
                  <a:lnTo>
                    <a:pt x="75" y="673"/>
                  </a:lnTo>
                  <a:lnTo>
                    <a:pt x="75" y="780"/>
                  </a:lnTo>
                  <a:lnTo>
                    <a:pt x="81" y="811"/>
                  </a:lnTo>
                  <a:lnTo>
                    <a:pt x="81" y="855"/>
                  </a:lnTo>
                  <a:lnTo>
                    <a:pt x="88" y="893"/>
                  </a:lnTo>
                  <a:lnTo>
                    <a:pt x="88" y="975"/>
                  </a:lnTo>
                  <a:lnTo>
                    <a:pt x="94" y="1031"/>
                  </a:lnTo>
                  <a:lnTo>
                    <a:pt x="94" y="1006"/>
                  </a:lnTo>
                  <a:lnTo>
                    <a:pt x="100" y="949"/>
                  </a:lnTo>
                  <a:lnTo>
                    <a:pt x="100" y="899"/>
                  </a:lnTo>
                  <a:lnTo>
                    <a:pt x="107" y="811"/>
                  </a:lnTo>
                  <a:lnTo>
                    <a:pt x="107" y="761"/>
                  </a:lnTo>
                  <a:lnTo>
                    <a:pt x="113" y="729"/>
                  </a:lnTo>
                  <a:lnTo>
                    <a:pt x="113" y="717"/>
                  </a:lnTo>
                  <a:lnTo>
                    <a:pt x="119" y="736"/>
                  </a:lnTo>
                  <a:lnTo>
                    <a:pt x="119" y="786"/>
                  </a:lnTo>
                  <a:lnTo>
                    <a:pt x="125" y="843"/>
                  </a:lnTo>
                  <a:lnTo>
                    <a:pt x="125" y="887"/>
                  </a:lnTo>
                  <a:lnTo>
                    <a:pt x="132" y="937"/>
                  </a:lnTo>
                  <a:lnTo>
                    <a:pt x="132" y="1025"/>
                  </a:lnTo>
                  <a:lnTo>
                    <a:pt x="138" y="1132"/>
                  </a:lnTo>
                  <a:lnTo>
                    <a:pt x="138" y="1232"/>
                  </a:lnTo>
                  <a:lnTo>
                    <a:pt x="144" y="1239"/>
                  </a:lnTo>
                  <a:lnTo>
                    <a:pt x="144" y="1201"/>
                  </a:lnTo>
                  <a:lnTo>
                    <a:pt x="151" y="1132"/>
                  </a:lnTo>
                  <a:lnTo>
                    <a:pt x="151" y="1100"/>
                  </a:lnTo>
                  <a:lnTo>
                    <a:pt x="157" y="1094"/>
                  </a:lnTo>
                  <a:lnTo>
                    <a:pt x="163" y="1151"/>
                  </a:lnTo>
                  <a:lnTo>
                    <a:pt x="163" y="1220"/>
                  </a:lnTo>
                  <a:lnTo>
                    <a:pt x="169" y="1276"/>
                  </a:lnTo>
                  <a:lnTo>
                    <a:pt x="169" y="1339"/>
                  </a:lnTo>
                  <a:lnTo>
                    <a:pt x="176" y="1415"/>
                  </a:lnTo>
                  <a:lnTo>
                    <a:pt x="176" y="1471"/>
                  </a:lnTo>
                  <a:lnTo>
                    <a:pt x="182" y="1490"/>
                  </a:lnTo>
                  <a:lnTo>
                    <a:pt x="188" y="1465"/>
                  </a:lnTo>
                  <a:lnTo>
                    <a:pt x="188" y="1471"/>
                  </a:lnTo>
                  <a:lnTo>
                    <a:pt x="195" y="1465"/>
                  </a:lnTo>
                  <a:lnTo>
                    <a:pt x="195" y="1471"/>
                  </a:lnTo>
                  <a:lnTo>
                    <a:pt x="201" y="1459"/>
                  </a:lnTo>
                  <a:lnTo>
                    <a:pt x="201" y="1440"/>
                  </a:lnTo>
                  <a:lnTo>
                    <a:pt x="207" y="1446"/>
                  </a:lnTo>
                  <a:lnTo>
                    <a:pt x="207" y="1477"/>
                  </a:lnTo>
                  <a:lnTo>
                    <a:pt x="213" y="1496"/>
                  </a:lnTo>
                  <a:lnTo>
                    <a:pt x="213" y="1509"/>
                  </a:lnTo>
                  <a:lnTo>
                    <a:pt x="220" y="1528"/>
                  </a:lnTo>
                  <a:lnTo>
                    <a:pt x="220" y="1547"/>
                  </a:lnTo>
                  <a:lnTo>
                    <a:pt x="226" y="1553"/>
                  </a:lnTo>
                  <a:lnTo>
                    <a:pt x="226" y="1572"/>
                  </a:lnTo>
                  <a:lnTo>
                    <a:pt x="239" y="1603"/>
                  </a:lnTo>
                  <a:lnTo>
                    <a:pt x="239" y="1622"/>
                  </a:lnTo>
                  <a:lnTo>
                    <a:pt x="245" y="1622"/>
                  </a:lnTo>
                  <a:lnTo>
                    <a:pt x="245" y="1697"/>
                  </a:lnTo>
                  <a:lnTo>
                    <a:pt x="251" y="1597"/>
                  </a:lnTo>
                  <a:lnTo>
                    <a:pt x="251" y="1503"/>
                  </a:lnTo>
                  <a:lnTo>
                    <a:pt x="257" y="1427"/>
                  </a:lnTo>
                  <a:lnTo>
                    <a:pt x="257" y="1295"/>
                  </a:lnTo>
                  <a:lnTo>
                    <a:pt x="264" y="1207"/>
                  </a:lnTo>
                  <a:lnTo>
                    <a:pt x="264" y="1264"/>
                  </a:lnTo>
                  <a:lnTo>
                    <a:pt x="270" y="1358"/>
                  </a:lnTo>
                  <a:lnTo>
                    <a:pt x="270" y="1339"/>
                  </a:lnTo>
                  <a:lnTo>
                    <a:pt x="276" y="1289"/>
                  </a:lnTo>
                  <a:lnTo>
                    <a:pt x="276" y="1232"/>
                  </a:lnTo>
                  <a:lnTo>
                    <a:pt x="283" y="1226"/>
                  </a:lnTo>
                  <a:lnTo>
                    <a:pt x="283" y="1264"/>
                  </a:lnTo>
                  <a:lnTo>
                    <a:pt x="295" y="1264"/>
                  </a:lnTo>
                  <a:lnTo>
                    <a:pt x="289" y="1264"/>
                  </a:lnTo>
                  <a:lnTo>
                    <a:pt x="295" y="1257"/>
                  </a:lnTo>
                  <a:lnTo>
                    <a:pt x="301" y="1276"/>
                  </a:lnTo>
                  <a:lnTo>
                    <a:pt x="301" y="1345"/>
                  </a:lnTo>
                  <a:lnTo>
                    <a:pt x="308" y="1427"/>
                  </a:lnTo>
                  <a:lnTo>
                    <a:pt x="308" y="1591"/>
                  </a:lnTo>
                  <a:lnTo>
                    <a:pt x="314" y="1729"/>
                  </a:lnTo>
                  <a:lnTo>
                    <a:pt x="320" y="1848"/>
                  </a:lnTo>
                  <a:lnTo>
                    <a:pt x="320" y="1905"/>
                  </a:lnTo>
                  <a:lnTo>
                    <a:pt x="327" y="1924"/>
                  </a:lnTo>
                  <a:lnTo>
                    <a:pt x="327" y="1930"/>
                  </a:lnTo>
                  <a:lnTo>
                    <a:pt x="333" y="1924"/>
                  </a:lnTo>
                  <a:lnTo>
                    <a:pt x="333" y="1899"/>
                  </a:lnTo>
                  <a:lnTo>
                    <a:pt x="339" y="1848"/>
                  </a:lnTo>
                  <a:lnTo>
                    <a:pt x="339" y="1798"/>
                  </a:lnTo>
                  <a:lnTo>
                    <a:pt x="345" y="1735"/>
                  </a:lnTo>
                  <a:lnTo>
                    <a:pt x="345" y="1666"/>
                  </a:lnTo>
                  <a:lnTo>
                    <a:pt x="352" y="1616"/>
                  </a:lnTo>
                  <a:lnTo>
                    <a:pt x="352" y="1547"/>
                  </a:lnTo>
                  <a:lnTo>
                    <a:pt x="358" y="1465"/>
                  </a:lnTo>
                  <a:lnTo>
                    <a:pt x="358" y="1339"/>
                  </a:lnTo>
                  <a:lnTo>
                    <a:pt x="364" y="1232"/>
                  </a:lnTo>
                  <a:lnTo>
                    <a:pt x="364" y="1138"/>
                  </a:lnTo>
                  <a:lnTo>
                    <a:pt x="371" y="1138"/>
                  </a:lnTo>
                  <a:lnTo>
                    <a:pt x="371" y="1213"/>
                  </a:lnTo>
                  <a:lnTo>
                    <a:pt x="377" y="1257"/>
                  </a:lnTo>
                  <a:lnTo>
                    <a:pt x="377" y="1232"/>
                  </a:lnTo>
                  <a:lnTo>
                    <a:pt x="383" y="1245"/>
                  </a:lnTo>
                  <a:lnTo>
                    <a:pt x="383" y="1264"/>
                  </a:lnTo>
                  <a:lnTo>
                    <a:pt x="389" y="1213"/>
                  </a:lnTo>
                  <a:lnTo>
                    <a:pt x="389" y="1138"/>
                  </a:lnTo>
                  <a:lnTo>
                    <a:pt x="396" y="1107"/>
                  </a:lnTo>
                  <a:lnTo>
                    <a:pt x="396" y="1119"/>
                  </a:lnTo>
                  <a:lnTo>
                    <a:pt x="402" y="1107"/>
                  </a:lnTo>
                  <a:lnTo>
                    <a:pt x="402" y="1088"/>
                  </a:lnTo>
                  <a:lnTo>
                    <a:pt x="408" y="1125"/>
                  </a:lnTo>
                  <a:lnTo>
                    <a:pt x="408" y="1132"/>
                  </a:lnTo>
                  <a:lnTo>
                    <a:pt x="415" y="1094"/>
                  </a:lnTo>
                  <a:lnTo>
                    <a:pt x="415" y="1000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38"/>
            <p:cNvSpPr>
              <a:spLocks/>
            </p:cNvSpPr>
            <p:nvPr/>
          </p:nvSpPr>
          <p:spPr bwMode="auto">
            <a:xfrm>
              <a:off x="1642" y="1234"/>
              <a:ext cx="414" cy="1773"/>
            </a:xfrm>
            <a:custGeom>
              <a:avLst/>
              <a:gdLst>
                <a:gd name="T0" fmla="*/ 6 w 414"/>
                <a:gd name="T1" fmla="*/ 1150 h 1773"/>
                <a:gd name="T2" fmla="*/ 18 w 414"/>
                <a:gd name="T3" fmla="*/ 918 h 1773"/>
                <a:gd name="T4" fmla="*/ 25 w 414"/>
                <a:gd name="T5" fmla="*/ 949 h 1773"/>
                <a:gd name="T6" fmla="*/ 37 w 414"/>
                <a:gd name="T7" fmla="*/ 685 h 1773"/>
                <a:gd name="T8" fmla="*/ 44 w 414"/>
                <a:gd name="T9" fmla="*/ 491 h 1773"/>
                <a:gd name="T10" fmla="*/ 56 w 414"/>
                <a:gd name="T11" fmla="*/ 365 h 1773"/>
                <a:gd name="T12" fmla="*/ 69 w 414"/>
                <a:gd name="T13" fmla="*/ 428 h 1773"/>
                <a:gd name="T14" fmla="*/ 75 w 414"/>
                <a:gd name="T15" fmla="*/ 459 h 1773"/>
                <a:gd name="T16" fmla="*/ 88 w 414"/>
                <a:gd name="T17" fmla="*/ 453 h 1773"/>
                <a:gd name="T18" fmla="*/ 100 w 414"/>
                <a:gd name="T19" fmla="*/ 635 h 1773"/>
                <a:gd name="T20" fmla="*/ 106 w 414"/>
                <a:gd name="T21" fmla="*/ 472 h 1773"/>
                <a:gd name="T22" fmla="*/ 119 w 414"/>
                <a:gd name="T23" fmla="*/ 346 h 1773"/>
                <a:gd name="T24" fmla="*/ 125 w 414"/>
                <a:gd name="T25" fmla="*/ 245 h 1773"/>
                <a:gd name="T26" fmla="*/ 138 w 414"/>
                <a:gd name="T27" fmla="*/ 208 h 1773"/>
                <a:gd name="T28" fmla="*/ 144 w 414"/>
                <a:gd name="T29" fmla="*/ 434 h 1773"/>
                <a:gd name="T30" fmla="*/ 157 w 414"/>
                <a:gd name="T31" fmla="*/ 371 h 1773"/>
                <a:gd name="T32" fmla="*/ 163 w 414"/>
                <a:gd name="T33" fmla="*/ 346 h 1773"/>
                <a:gd name="T34" fmla="*/ 176 w 414"/>
                <a:gd name="T35" fmla="*/ 943 h 1773"/>
                <a:gd name="T36" fmla="*/ 182 w 414"/>
                <a:gd name="T37" fmla="*/ 799 h 1773"/>
                <a:gd name="T38" fmla="*/ 194 w 414"/>
                <a:gd name="T39" fmla="*/ 905 h 1773"/>
                <a:gd name="T40" fmla="*/ 201 w 414"/>
                <a:gd name="T41" fmla="*/ 528 h 1773"/>
                <a:gd name="T42" fmla="*/ 213 w 414"/>
                <a:gd name="T43" fmla="*/ 283 h 1773"/>
                <a:gd name="T44" fmla="*/ 226 w 414"/>
                <a:gd name="T45" fmla="*/ 214 h 1773"/>
                <a:gd name="T46" fmla="*/ 238 w 414"/>
                <a:gd name="T47" fmla="*/ 220 h 1773"/>
                <a:gd name="T48" fmla="*/ 245 w 414"/>
                <a:gd name="T49" fmla="*/ 340 h 1773"/>
                <a:gd name="T50" fmla="*/ 257 w 414"/>
                <a:gd name="T51" fmla="*/ 440 h 1773"/>
                <a:gd name="T52" fmla="*/ 264 w 414"/>
                <a:gd name="T53" fmla="*/ 736 h 1773"/>
                <a:gd name="T54" fmla="*/ 276 w 414"/>
                <a:gd name="T55" fmla="*/ 1220 h 1773"/>
                <a:gd name="T56" fmla="*/ 282 w 414"/>
                <a:gd name="T57" fmla="*/ 1572 h 1773"/>
                <a:gd name="T58" fmla="*/ 295 w 414"/>
                <a:gd name="T59" fmla="*/ 1609 h 1773"/>
                <a:gd name="T60" fmla="*/ 301 w 414"/>
                <a:gd name="T61" fmla="*/ 1716 h 1773"/>
                <a:gd name="T62" fmla="*/ 314 w 414"/>
                <a:gd name="T63" fmla="*/ 616 h 1773"/>
                <a:gd name="T64" fmla="*/ 320 w 414"/>
                <a:gd name="T65" fmla="*/ 459 h 1773"/>
                <a:gd name="T66" fmla="*/ 333 w 414"/>
                <a:gd name="T67" fmla="*/ 271 h 1773"/>
                <a:gd name="T68" fmla="*/ 339 w 414"/>
                <a:gd name="T69" fmla="*/ 189 h 1773"/>
                <a:gd name="T70" fmla="*/ 352 w 414"/>
                <a:gd name="T71" fmla="*/ 19 h 1773"/>
                <a:gd name="T72" fmla="*/ 358 w 414"/>
                <a:gd name="T73" fmla="*/ 264 h 1773"/>
                <a:gd name="T74" fmla="*/ 370 w 414"/>
                <a:gd name="T75" fmla="*/ 302 h 1773"/>
                <a:gd name="T76" fmla="*/ 383 w 414"/>
                <a:gd name="T77" fmla="*/ 365 h 1773"/>
                <a:gd name="T78" fmla="*/ 389 w 414"/>
                <a:gd name="T79" fmla="*/ 403 h 1773"/>
                <a:gd name="T80" fmla="*/ 402 w 414"/>
                <a:gd name="T81" fmla="*/ 623 h 1773"/>
                <a:gd name="T82" fmla="*/ 408 w 414"/>
                <a:gd name="T83" fmla="*/ 855 h 17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1773"/>
                <a:gd name="T128" fmla="*/ 414 w 414"/>
                <a:gd name="T129" fmla="*/ 1773 h 17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1773">
                  <a:moveTo>
                    <a:pt x="0" y="1377"/>
                  </a:moveTo>
                  <a:lnTo>
                    <a:pt x="6" y="1257"/>
                  </a:lnTo>
                  <a:lnTo>
                    <a:pt x="6" y="1150"/>
                  </a:lnTo>
                  <a:lnTo>
                    <a:pt x="12" y="1062"/>
                  </a:lnTo>
                  <a:lnTo>
                    <a:pt x="12" y="993"/>
                  </a:lnTo>
                  <a:lnTo>
                    <a:pt x="18" y="918"/>
                  </a:lnTo>
                  <a:lnTo>
                    <a:pt x="18" y="905"/>
                  </a:lnTo>
                  <a:lnTo>
                    <a:pt x="25" y="974"/>
                  </a:lnTo>
                  <a:lnTo>
                    <a:pt x="25" y="949"/>
                  </a:lnTo>
                  <a:lnTo>
                    <a:pt x="31" y="805"/>
                  </a:lnTo>
                  <a:lnTo>
                    <a:pt x="31" y="698"/>
                  </a:lnTo>
                  <a:lnTo>
                    <a:pt x="37" y="685"/>
                  </a:lnTo>
                  <a:lnTo>
                    <a:pt x="37" y="585"/>
                  </a:lnTo>
                  <a:lnTo>
                    <a:pt x="44" y="572"/>
                  </a:lnTo>
                  <a:lnTo>
                    <a:pt x="44" y="491"/>
                  </a:lnTo>
                  <a:lnTo>
                    <a:pt x="50" y="440"/>
                  </a:lnTo>
                  <a:lnTo>
                    <a:pt x="50" y="390"/>
                  </a:lnTo>
                  <a:lnTo>
                    <a:pt x="56" y="365"/>
                  </a:lnTo>
                  <a:lnTo>
                    <a:pt x="62" y="415"/>
                  </a:lnTo>
                  <a:lnTo>
                    <a:pt x="62" y="440"/>
                  </a:lnTo>
                  <a:lnTo>
                    <a:pt x="69" y="428"/>
                  </a:lnTo>
                  <a:lnTo>
                    <a:pt x="69" y="409"/>
                  </a:lnTo>
                  <a:lnTo>
                    <a:pt x="75" y="440"/>
                  </a:lnTo>
                  <a:lnTo>
                    <a:pt x="75" y="459"/>
                  </a:lnTo>
                  <a:lnTo>
                    <a:pt x="81" y="453"/>
                  </a:lnTo>
                  <a:lnTo>
                    <a:pt x="88" y="447"/>
                  </a:lnTo>
                  <a:lnTo>
                    <a:pt x="88" y="453"/>
                  </a:lnTo>
                  <a:lnTo>
                    <a:pt x="94" y="472"/>
                  </a:lnTo>
                  <a:lnTo>
                    <a:pt x="94" y="585"/>
                  </a:lnTo>
                  <a:lnTo>
                    <a:pt x="100" y="635"/>
                  </a:lnTo>
                  <a:lnTo>
                    <a:pt x="100" y="654"/>
                  </a:lnTo>
                  <a:lnTo>
                    <a:pt x="106" y="597"/>
                  </a:lnTo>
                  <a:lnTo>
                    <a:pt x="106" y="472"/>
                  </a:lnTo>
                  <a:lnTo>
                    <a:pt x="113" y="403"/>
                  </a:lnTo>
                  <a:lnTo>
                    <a:pt x="113" y="359"/>
                  </a:lnTo>
                  <a:lnTo>
                    <a:pt x="119" y="346"/>
                  </a:lnTo>
                  <a:lnTo>
                    <a:pt x="119" y="315"/>
                  </a:lnTo>
                  <a:lnTo>
                    <a:pt x="125" y="271"/>
                  </a:lnTo>
                  <a:lnTo>
                    <a:pt x="125" y="245"/>
                  </a:lnTo>
                  <a:lnTo>
                    <a:pt x="132" y="252"/>
                  </a:lnTo>
                  <a:lnTo>
                    <a:pt x="132" y="220"/>
                  </a:lnTo>
                  <a:lnTo>
                    <a:pt x="138" y="208"/>
                  </a:lnTo>
                  <a:lnTo>
                    <a:pt x="138" y="264"/>
                  </a:lnTo>
                  <a:lnTo>
                    <a:pt x="144" y="352"/>
                  </a:lnTo>
                  <a:lnTo>
                    <a:pt x="144" y="434"/>
                  </a:lnTo>
                  <a:lnTo>
                    <a:pt x="150" y="447"/>
                  </a:lnTo>
                  <a:lnTo>
                    <a:pt x="150" y="409"/>
                  </a:lnTo>
                  <a:lnTo>
                    <a:pt x="157" y="371"/>
                  </a:lnTo>
                  <a:lnTo>
                    <a:pt x="157" y="327"/>
                  </a:lnTo>
                  <a:lnTo>
                    <a:pt x="163" y="308"/>
                  </a:lnTo>
                  <a:lnTo>
                    <a:pt x="163" y="346"/>
                  </a:lnTo>
                  <a:lnTo>
                    <a:pt x="169" y="428"/>
                  </a:lnTo>
                  <a:lnTo>
                    <a:pt x="169" y="660"/>
                  </a:lnTo>
                  <a:lnTo>
                    <a:pt x="176" y="943"/>
                  </a:lnTo>
                  <a:lnTo>
                    <a:pt x="176" y="1081"/>
                  </a:lnTo>
                  <a:lnTo>
                    <a:pt x="182" y="1037"/>
                  </a:lnTo>
                  <a:lnTo>
                    <a:pt x="182" y="799"/>
                  </a:lnTo>
                  <a:lnTo>
                    <a:pt x="188" y="698"/>
                  </a:lnTo>
                  <a:lnTo>
                    <a:pt x="188" y="849"/>
                  </a:lnTo>
                  <a:lnTo>
                    <a:pt x="194" y="905"/>
                  </a:lnTo>
                  <a:lnTo>
                    <a:pt x="194" y="761"/>
                  </a:lnTo>
                  <a:lnTo>
                    <a:pt x="201" y="635"/>
                  </a:lnTo>
                  <a:lnTo>
                    <a:pt x="201" y="528"/>
                  </a:lnTo>
                  <a:lnTo>
                    <a:pt x="207" y="434"/>
                  </a:lnTo>
                  <a:lnTo>
                    <a:pt x="207" y="359"/>
                  </a:lnTo>
                  <a:lnTo>
                    <a:pt x="213" y="283"/>
                  </a:lnTo>
                  <a:lnTo>
                    <a:pt x="220" y="239"/>
                  </a:lnTo>
                  <a:lnTo>
                    <a:pt x="226" y="227"/>
                  </a:lnTo>
                  <a:lnTo>
                    <a:pt x="226" y="214"/>
                  </a:lnTo>
                  <a:lnTo>
                    <a:pt x="232" y="208"/>
                  </a:lnTo>
                  <a:lnTo>
                    <a:pt x="232" y="201"/>
                  </a:lnTo>
                  <a:lnTo>
                    <a:pt x="238" y="220"/>
                  </a:lnTo>
                  <a:lnTo>
                    <a:pt x="238" y="258"/>
                  </a:lnTo>
                  <a:lnTo>
                    <a:pt x="245" y="308"/>
                  </a:lnTo>
                  <a:lnTo>
                    <a:pt x="245" y="340"/>
                  </a:lnTo>
                  <a:lnTo>
                    <a:pt x="251" y="365"/>
                  </a:lnTo>
                  <a:lnTo>
                    <a:pt x="251" y="390"/>
                  </a:lnTo>
                  <a:lnTo>
                    <a:pt x="257" y="440"/>
                  </a:lnTo>
                  <a:lnTo>
                    <a:pt x="257" y="541"/>
                  </a:lnTo>
                  <a:lnTo>
                    <a:pt x="264" y="635"/>
                  </a:lnTo>
                  <a:lnTo>
                    <a:pt x="264" y="736"/>
                  </a:lnTo>
                  <a:lnTo>
                    <a:pt x="270" y="974"/>
                  </a:lnTo>
                  <a:lnTo>
                    <a:pt x="270" y="1081"/>
                  </a:lnTo>
                  <a:lnTo>
                    <a:pt x="276" y="1220"/>
                  </a:lnTo>
                  <a:lnTo>
                    <a:pt x="276" y="1370"/>
                  </a:lnTo>
                  <a:lnTo>
                    <a:pt x="282" y="1433"/>
                  </a:lnTo>
                  <a:lnTo>
                    <a:pt x="282" y="1572"/>
                  </a:lnTo>
                  <a:lnTo>
                    <a:pt x="289" y="1672"/>
                  </a:lnTo>
                  <a:lnTo>
                    <a:pt x="289" y="1647"/>
                  </a:lnTo>
                  <a:lnTo>
                    <a:pt x="295" y="1609"/>
                  </a:lnTo>
                  <a:lnTo>
                    <a:pt x="295" y="1704"/>
                  </a:lnTo>
                  <a:lnTo>
                    <a:pt x="301" y="1773"/>
                  </a:lnTo>
                  <a:lnTo>
                    <a:pt x="301" y="1716"/>
                  </a:lnTo>
                  <a:lnTo>
                    <a:pt x="308" y="1502"/>
                  </a:lnTo>
                  <a:lnTo>
                    <a:pt x="308" y="1132"/>
                  </a:lnTo>
                  <a:lnTo>
                    <a:pt x="314" y="616"/>
                  </a:lnTo>
                  <a:lnTo>
                    <a:pt x="314" y="509"/>
                  </a:lnTo>
                  <a:lnTo>
                    <a:pt x="320" y="528"/>
                  </a:lnTo>
                  <a:lnTo>
                    <a:pt x="320" y="459"/>
                  </a:lnTo>
                  <a:lnTo>
                    <a:pt x="326" y="459"/>
                  </a:lnTo>
                  <a:lnTo>
                    <a:pt x="326" y="396"/>
                  </a:lnTo>
                  <a:lnTo>
                    <a:pt x="333" y="271"/>
                  </a:lnTo>
                  <a:lnTo>
                    <a:pt x="333" y="214"/>
                  </a:lnTo>
                  <a:lnTo>
                    <a:pt x="339" y="195"/>
                  </a:lnTo>
                  <a:lnTo>
                    <a:pt x="339" y="189"/>
                  </a:lnTo>
                  <a:lnTo>
                    <a:pt x="345" y="82"/>
                  </a:lnTo>
                  <a:lnTo>
                    <a:pt x="345" y="0"/>
                  </a:lnTo>
                  <a:lnTo>
                    <a:pt x="352" y="19"/>
                  </a:lnTo>
                  <a:lnTo>
                    <a:pt x="352" y="151"/>
                  </a:lnTo>
                  <a:lnTo>
                    <a:pt x="358" y="239"/>
                  </a:lnTo>
                  <a:lnTo>
                    <a:pt x="358" y="264"/>
                  </a:lnTo>
                  <a:lnTo>
                    <a:pt x="364" y="277"/>
                  </a:lnTo>
                  <a:lnTo>
                    <a:pt x="364" y="308"/>
                  </a:lnTo>
                  <a:lnTo>
                    <a:pt x="370" y="302"/>
                  </a:lnTo>
                  <a:lnTo>
                    <a:pt x="377" y="315"/>
                  </a:lnTo>
                  <a:lnTo>
                    <a:pt x="377" y="352"/>
                  </a:lnTo>
                  <a:lnTo>
                    <a:pt x="383" y="365"/>
                  </a:lnTo>
                  <a:lnTo>
                    <a:pt x="383" y="359"/>
                  </a:lnTo>
                  <a:lnTo>
                    <a:pt x="389" y="371"/>
                  </a:lnTo>
                  <a:lnTo>
                    <a:pt x="389" y="403"/>
                  </a:lnTo>
                  <a:lnTo>
                    <a:pt x="396" y="447"/>
                  </a:lnTo>
                  <a:lnTo>
                    <a:pt x="396" y="509"/>
                  </a:lnTo>
                  <a:lnTo>
                    <a:pt x="402" y="623"/>
                  </a:lnTo>
                  <a:lnTo>
                    <a:pt x="402" y="673"/>
                  </a:lnTo>
                  <a:lnTo>
                    <a:pt x="408" y="704"/>
                  </a:lnTo>
                  <a:lnTo>
                    <a:pt x="408" y="855"/>
                  </a:lnTo>
                  <a:lnTo>
                    <a:pt x="414" y="1006"/>
                  </a:lnTo>
                  <a:lnTo>
                    <a:pt x="414" y="1106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39"/>
            <p:cNvSpPr>
              <a:spLocks/>
            </p:cNvSpPr>
            <p:nvPr/>
          </p:nvSpPr>
          <p:spPr bwMode="auto">
            <a:xfrm>
              <a:off x="2044" y="2087"/>
              <a:ext cx="459" cy="1710"/>
            </a:xfrm>
            <a:custGeom>
              <a:avLst/>
              <a:gdLst>
                <a:gd name="T0" fmla="*/ 7 w 459"/>
                <a:gd name="T1" fmla="*/ 289 h 1710"/>
                <a:gd name="T2" fmla="*/ 19 w 459"/>
                <a:gd name="T3" fmla="*/ 295 h 1710"/>
                <a:gd name="T4" fmla="*/ 32 w 459"/>
                <a:gd name="T5" fmla="*/ 132 h 1710"/>
                <a:gd name="T6" fmla="*/ 38 w 459"/>
                <a:gd name="T7" fmla="*/ 390 h 1710"/>
                <a:gd name="T8" fmla="*/ 51 w 459"/>
                <a:gd name="T9" fmla="*/ 320 h 1710"/>
                <a:gd name="T10" fmla="*/ 57 w 459"/>
                <a:gd name="T11" fmla="*/ 107 h 1710"/>
                <a:gd name="T12" fmla="*/ 70 w 459"/>
                <a:gd name="T13" fmla="*/ 50 h 1710"/>
                <a:gd name="T14" fmla="*/ 76 w 459"/>
                <a:gd name="T15" fmla="*/ 320 h 1710"/>
                <a:gd name="T16" fmla="*/ 88 w 459"/>
                <a:gd name="T17" fmla="*/ 566 h 1710"/>
                <a:gd name="T18" fmla="*/ 95 w 459"/>
                <a:gd name="T19" fmla="*/ 691 h 1710"/>
                <a:gd name="T20" fmla="*/ 107 w 459"/>
                <a:gd name="T21" fmla="*/ 779 h 1710"/>
                <a:gd name="T22" fmla="*/ 120 w 459"/>
                <a:gd name="T23" fmla="*/ 924 h 1710"/>
                <a:gd name="T24" fmla="*/ 126 w 459"/>
                <a:gd name="T25" fmla="*/ 1119 h 1710"/>
                <a:gd name="T26" fmla="*/ 139 w 459"/>
                <a:gd name="T27" fmla="*/ 1226 h 1710"/>
                <a:gd name="T28" fmla="*/ 151 w 459"/>
                <a:gd name="T29" fmla="*/ 1314 h 1710"/>
                <a:gd name="T30" fmla="*/ 158 w 459"/>
                <a:gd name="T31" fmla="*/ 1301 h 1710"/>
                <a:gd name="T32" fmla="*/ 170 w 459"/>
                <a:gd name="T33" fmla="*/ 1351 h 1710"/>
                <a:gd name="T34" fmla="*/ 176 w 459"/>
                <a:gd name="T35" fmla="*/ 1345 h 1710"/>
                <a:gd name="T36" fmla="*/ 189 w 459"/>
                <a:gd name="T37" fmla="*/ 1477 h 1710"/>
                <a:gd name="T38" fmla="*/ 195 w 459"/>
                <a:gd name="T39" fmla="*/ 1565 h 1710"/>
                <a:gd name="T40" fmla="*/ 208 w 459"/>
                <a:gd name="T41" fmla="*/ 1647 h 1710"/>
                <a:gd name="T42" fmla="*/ 220 w 459"/>
                <a:gd name="T43" fmla="*/ 1647 h 1710"/>
                <a:gd name="T44" fmla="*/ 233 w 459"/>
                <a:gd name="T45" fmla="*/ 1634 h 1710"/>
                <a:gd name="T46" fmla="*/ 246 w 459"/>
                <a:gd name="T47" fmla="*/ 1678 h 1710"/>
                <a:gd name="T48" fmla="*/ 258 w 459"/>
                <a:gd name="T49" fmla="*/ 1710 h 1710"/>
                <a:gd name="T50" fmla="*/ 277 w 459"/>
                <a:gd name="T51" fmla="*/ 1710 h 1710"/>
                <a:gd name="T52" fmla="*/ 296 w 459"/>
                <a:gd name="T53" fmla="*/ 1710 h 1710"/>
                <a:gd name="T54" fmla="*/ 315 w 459"/>
                <a:gd name="T55" fmla="*/ 1703 h 1710"/>
                <a:gd name="T56" fmla="*/ 327 w 459"/>
                <a:gd name="T57" fmla="*/ 1653 h 1710"/>
                <a:gd name="T58" fmla="*/ 334 w 459"/>
                <a:gd name="T59" fmla="*/ 1565 h 1710"/>
                <a:gd name="T60" fmla="*/ 346 w 459"/>
                <a:gd name="T61" fmla="*/ 1540 h 1710"/>
                <a:gd name="T62" fmla="*/ 352 w 459"/>
                <a:gd name="T63" fmla="*/ 1395 h 1710"/>
                <a:gd name="T64" fmla="*/ 365 w 459"/>
                <a:gd name="T65" fmla="*/ 1037 h 1710"/>
                <a:gd name="T66" fmla="*/ 371 w 459"/>
                <a:gd name="T67" fmla="*/ 572 h 1710"/>
                <a:gd name="T68" fmla="*/ 384 w 459"/>
                <a:gd name="T69" fmla="*/ 327 h 1710"/>
                <a:gd name="T70" fmla="*/ 390 w 459"/>
                <a:gd name="T71" fmla="*/ 264 h 1710"/>
                <a:gd name="T72" fmla="*/ 403 w 459"/>
                <a:gd name="T73" fmla="*/ 232 h 1710"/>
                <a:gd name="T74" fmla="*/ 409 w 459"/>
                <a:gd name="T75" fmla="*/ 603 h 1710"/>
                <a:gd name="T76" fmla="*/ 422 w 459"/>
                <a:gd name="T77" fmla="*/ 804 h 1710"/>
                <a:gd name="T78" fmla="*/ 434 w 459"/>
                <a:gd name="T79" fmla="*/ 1043 h 1710"/>
                <a:gd name="T80" fmla="*/ 440 w 459"/>
                <a:gd name="T81" fmla="*/ 1169 h 1710"/>
                <a:gd name="T82" fmla="*/ 453 w 459"/>
                <a:gd name="T83" fmla="*/ 1062 h 17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1710"/>
                <a:gd name="T128" fmla="*/ 459 w 459"/>
                <a:gd name="T129" fmla="*/ 1710 h 17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1710">
                  <a:moveTo>
                    <a:pt x="0" y="188"/>
                  </a:moveTo>
                  <a:lnTo>
                    <a:pt x="7" y="232"/>
                  </a:lnTo>
                  <a:lnTo>
                    <a:pt x="7" y="289"/>
                  </a:lnTo>
                  <a:lnTo>
                    <a:pt x="13" y="333"/>
                  </a:lnTo>
                  <a:lnTo>
                    <a:pt x="13" y="364"/>
                  </a:lnTo>
                  <a:lnTo>
                    <a:pt x="19" y="295"/>
                  </a:lnTo>
                  <a:lnTo>
                    <a:pt x="19" y="132"/>
                  </a:lnTo>
                  <a:lnTo>
                    <a:pt x="26" y="107"/>
                  </a:lnTo>
                  <a:lnTo>
                    <a:pt x="32" y="132"/>
                  </a:lnTo>
                  <a:lnTo>
                    <a:pt x="32" y="245"/>
                  </a:lnTo>
                  <a:lnTo>
                    <a:pt x="38" y="346"/>
                  </a:lnTo>
                  <a:lnTo>
                    <a:pt x="38" y="390"/>
                  </a:lnTo>
                  <a:lnTo>
                    <a:pt x="44" y="377"/>
                  </a:lnTo>
                  <a:lnTo>
                    <a:pt x="44" y="383"/>
                  </a:lnTo>
                  <a:lnTo>
                    <a:pt x="51" y="320"/>
                  </a:lnTo>
                  <a:lnTo>
                    <a:pt x="51" y="226"/>
                  </a:lnTo>
                  <a:lnTo>
                    <a:pt x="57" y="163"/>
                  </a:lnTo>
                  <a:lnTo>
                    <a:pt x="57" y="107"/>
                  </a:lnTo>
                  <a:lnTo>
                    <a:pt x="63" y="0"/>
                  </a:lnTo>
                  <a:lnTo>
                    <a:pt x="63" y="19"/>
                  </a:lnTo>
                  <a:lnTo>
                    <a:pt x="70" y="50"/>
                  </a:lnTo>
                  <a:lnTo>
                    <a:pt x="70" y="82"/>
                  </a:lnTo>
                  <a:lnTo>
                    <a:pt x="76" y="170"/>
                  </a:lnTo>
                  <a:lnTo>
                    <a:pt x="76" y="320"/>
                  </a:lnTo>
                  <a:lnTo>
                    <a:pt x="82" y="434"/>
                  </a:lnTo>
                  <a:lnTo>
                    <a:pt x="82" y="515"/>
                  </a:lnTo>
                  <a:lnTo>
                    <a:pt x="88" y="566"/>
                  </a:lnTo>
                  <a:lnTo>
                    <a:pt x="88" y="647"/>
                  </a:lnTo>
                  <a:lnTo>
                    <a:pt x="95" y="660"/>
                  </a:lnTo>
                  <a:lnTo>
                    <a:pt x="95" y="691"/>
                  </a:lnTo>
                  <a:lnTo>
                    <a:pt x="101" y="767"/>
                  </a:lnTo>
                  <a:lnTo>
                    <a:pt x="101" y="804"/>
                  </a:lnTo>
                  <a:lnTo>
                    <a:pt x="107" y="779"/>
                  </a:lnTo>
                  <a:lnTo>
                    <a:pt x="107" y="773"/>
                  </a:lnTo>
                  <a:lnTo>
                    <a:pt x="114" y="817"/>
                  </a:lnTo>
                  <a:lnTo>
                    <a:pt x="120" y="924"/>
                  </a:lnTo>
                  <a:lnTo>
                    <a:pt x="120" y="1018"/>
                  </a:lnTo>
                  <a:lnTo>
                    <a:pt x="126" y="1075"/>
                  </a:lnTo>
                  <a:lnTo>
                    <a:pt x="126" y="1119"/>
                  </a:lnTo>
                  <a:lnTo>
                    <a:pt x="132" y="1163"/>
                  </a:lnTo>
                  <a:lnTo>
                    <a:pt x="132" y="1219"/>
                  </a:lnTo>
                  <a:lnTo>
                    <a:pt x="139" y="1226"/>
                  </a:lnTo>
                  <a:lnTo>
                    <a:pt x="145" y="1270"/>
                  </a:lnTo>
                  <a:lnTo>
                    <a:pt x="145" y="1295"/>
                  </a:lnTo>
                  <a:lnTo>
                    <a:pt x="151" y="1314"/>
                  </a:lnTo>
                  <a:lnTo>
                    <a:pt x="151" y="1326"/>
                  </a:lnTo>
                  <a:lnTo>
                    <a:pt x="158" y="1307"/>
                  </a:lnTo>
                  <a:lnTo>
                    <a:pt x="158" y="1301"/>
                  </a:lnTo>
                  <a:lnTo>
                    <a:pt x="164" y="1320"/>
                  </a:lnTo>
                  <a:lnTo>
                    <a:pt x="164" y="1345"/>
                  </a:lnTo>
                  <a:lnTo>
                    <a:pt x="170" y="1351"/>
                  </a:lnTo>
                  <a:lnTo>
                    <a:pt x="170" y="1332"/>
                  </a:lnTo>
                  <a:lnTo>
                    <a:pt x="176" y="1326"/>
                  </a:lnTo>
                  <a:lnTo>
                    <a:pt x="176" y="1345"/>
                  </a:lnTo>
                  <a:lnTo>
                    <a:pt x="183" y="1383"/>
                  </a:lnTo>
                  <a:lnTo>
                    <a:pt x="183" y="1433"/>
                  </a:lnTo>
                  <a:lnTo>
                    <a:pt x="189" y="1477"/>
                  </a:lnTo>
                  <a:lnTo>
                    <a:pt x="189" y="1508"/>
                  </a:lnTo>
                  <a:lnTo>
                    <a:pt x="195" y="1534"/>
                  </a:lnTo>
                  <a:lnTo>
                    <a:pt x="195" y="1565"/>
                  </a:lnTo>
                  <a:lnTo>
                    <a:pt x="202" y="1603"/>
                  </a:lnTo>
                  <a:lnTo>
                    <a:pt x="202" y="1628"/>
                  </a:lnTo>
                  <a:lnTo>
                    <a:pt x="208" y="1647"/>
                  </a:lnTo>
                  <a:lnTo>
                    <a:pt x="208" y="1653"/>
                  </a:lnTo>
                  <a:lnTo>
                    <a:pt x="214" y="1659"/>
                  </a:lnTo>
                  <a:lnTo>
                    <a:pt x="220" y="1647"/>
                  </a:lnTo>
                  <a:lnTo>
                    <a:pt x="220" y="1634"/>
                  </a:lnTo>
                  <a:lnTo>
                    <a:pt x="227" y="1622"/>
                  </a:lnTo>
                  <a:lnTo>
                    <a:pt x="233" y="1634"/>
                  </a:lnTo>
                  <a:lnTo>
                    <a:pt x="233" y="1659"/>
                  </a:lnTo>
                  <a:lnTo>
                    <a:pt x="239" y="1672"/>
                  </a:lnTo>
                  <a:lnTo>
                    <a:pt x="246" y="1678"/>
                  </a:lnTo>
                  <a:lnTo>
                    <a:pt x="246" y="1684"/>
                  </a:lnTo>
                  <a:lnTo>
                    <a:pt x="258" y="1710"/>
                  </a:lnTo>
                  <a:lnTo>
                    <a:pt x="264" y="1710"/>
                  </a:lnTo>
                  <a:lnTo>
                    <a:pt x="271" y="1710"/>
                  </a:lnTo>
                  <a:lnTo>
                    <a:pt x="277" y="1710"/>
                  </a:lnTo>
                  <a:lnTo>
                    <a:pt x="283" y="1710"/>
                  </a:lnTo>
                  <a:lnTo>
                    <a:pt x="290" y="1710"/>
                  </a:lnTo>
                  <a:lnTo>
                    <a:pt x="296" y="1710"/>
                  </a:lnTo>
                  <a:lnTo>
                    <a:pt x="302" y="1710"/>
                  </a:lnTo>
                  <a:lnTo>
                    <a:pt x="308" y="1710"/>
                  </a:lnTo>
                  <a:lnTo>
                    <a:pt x="315" y="1703"/>
                  </a:lnTo>
                  <a:lnTo>
                    <a:pt x="321" y="1684"/>
                  </a:lnTo>
                  <a:lnTo>
                    <a:pt x="321" y="1672"/>
                  </a:lnTo>
                  <a:lnTo>
                    <a:pt x="327" y="1653"/>
                  </a:lnTo>
                  <a:lnTo>
                    <a:pt x="327" y="1628"/>
                  </a:lnTo>
                  <a:lnTo>
                    <a:pt x="334" y="1596"/>
                  </a:lnTo>
                  <a:lnTo>
                    <a:pt x="334" y="1565"/>
                  </a:lnTo>
                  <a:lnTo>
                    <a:pt x="340" y="1552"/>
                  </a:lnTo>
                  <a:lnTo>
                    <a:pt x="340" y="1546"/>
                  </a:lnTo>
                  <a:lnTo>
                    <a:pt x="346" y="1540"/>
                  </a:lnTo>
                  <a:lnTo>
                    <a:pt x="346" y="1502"/>
                  </a:lnTo>
                  <a:lnTo>
                    <a:pt x="352" y="1452"/>
                  </a:lnTo>
                  <a:lnTo>
                    <a:pt x="352" y="1395"/>
                  </a:lnTo>
                  <a:lnTo>
                    <a:pt x="359" y="1326"/>
                  </a:lnTo>
                  <a:lnTo>
                    <a:pt x="359" y="1219"/>
                  </a:lnTo>
                  <a:lnTo>
                    <a:pt x="365" y="1037"/>
                  </a:lnTo>
                  <a:lnTo>
                    <a:pt x="365" y="836"/>
                  </a:lnTo>
                  <a:lnTo>
                    <a:pt x="371" y="704"/>
                  </a:lnTo>
                  <a:lnTo>
                    <a:pt x="371" y="572"/>
                  </a:lnTo>
                  <a:lnTo>
                    <a:pt x="378" y="484"/>
                  </a:lnTo>
                  <a:lnTo>
                    <a:pt x="378" y="390"/>
                  </a:lnTo>
                  <a:lnTo>
                    <a:pt x="384" y="327"/>
                  </a:lnTo>
                  <a:lnTo>
                    <a:pt x="384" y="258"/>
                  </a:lnTo>
                  <a:lnTo>
                    <a:pt x="390" y="245"/>
                  </a:lnTo>
                  <a:lnTo>
                    <a:pt x="390" y="264"/>
                  </a:lnTo>
                  <a:lnTo>
                    <a:pt x="396" y="264"/>
                  </a:lnTo>
                  <a:lnTo>
                    <a:pt x="396" y="283"/>
                  </a:lnTo>
                  <a:lnTo>
                    <a:pt x="403" y="232"/>
                  </a:lnTo>
                  <a:lnTo>
                    <a:pt x="403" y="327"/>
                  </a:lnTo>
                  <a:lnTo>
                    <a:pt x="409" y="440"/>
                  </a:lnTo>
                  <a:lnTo>
                    <a:pt x="409" y="603"/>
                  </a:lnTo>
                  <a:lnTo>
                    <a:pt x="415" y="679"/>
                  </a:lnTo>
                  <a:lnTo>
                    <a:pt x="415" y="716"/>
                  </a:lnTo>
                  <a:lnTo>
                    <a:pt x="422" y="804"/>
                  </a:lnTo>
                  <a:lnTo>
                    <a:pt x="422" y="911"/>
                  </a:lnTo>
                  <a:lnTo>
                    <a:pt x="428" y="993"/>
                  </a:lnTo>
                  <a:lnTo>
                    <a:pt x="434" y="1043"/>
                  </a:lnTo>
                  <a:lnTo>
                    <a:pt x="434" y="1106"/>
                  </a:lnTo>
                  <a:lnTo>
                    <a:pt x="440" y="1144"/>
                  </a:lnTo>
                  <a:lnTo>
                    <a:pt x="440" y="1169"/>
                  </a:lnTo>
                  <a:lnTo>
                    <a:pt x="447" y="1169"/>
                  </a:lnTo>
                  <a:lnTo>
                    <a:pt x="447" y="1131"/>
                  </a:lnTo>
                  <a:lnTo>
                    <a:pt x="453" y="1062"/>
                  </a:lnTo>
                  <a:lnTo>
                    <a:pt x="453" y="955"/>
                  </a:lnTo>
                  <a:lnTo>
                    <a:pt x="459" y="855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40"/>
            <p:cNvSpPr>
              <a:spLocks/>
            </p:cNvSpPr>
            <p:nvPr/>
          </p:nvSpPr>
          <p:spPr bwMode="auto">
            <a:xfrm>
              <a:off x="2503" y="1256"/>
              <a:ext cx="434" cy="1729"/>
            </a:xfrm>
            <a:custGeom>
              <a:avLst/>
              <a:gdLst>
                <a:gd name="T0" fmla="*/ 7 w 434"/>
                <a:gd name="T1" fmla="*/ 1590 h 1729"/>
                <a:gd name="T2" fmla="*/ 13 w 434"/>
                <a:gd name="T3" fmla="*/ 1245 h 1729"/>
                <a:gd name="T4" fmla="*/ 25 w 434"/>
                <a:gd name="T5" fmla="*/ 1113 h 1729"/>
                <a:gd name="T6" fmla="*/ 32 w 434"/>
                <a:gd name="T7" fmla="*/ 1069 h 1729"/>
                <a:gd name="T8" fmla="*/ 44 w 434"/>
                <a:gd name="T9" fmla="*/ 1000 h 1729"/>
                <a:gd name="T10" fmla="*/ 51 w 434"/>
                <a:gd name="T11" fmla="*/ 786 h 1729"/>
                <a:gd name="T12" fmla="*/ 63 w 434"/>
                <a:gd name="T13" fmla="*/ 1163 h 1729"/>
                <a:gd name="T14" fmla="*/ 69 w 434"/>
                <a:gd name="T15" fmla="*/ 1364 h 1729"/>
                <a:gd name="T16" fmla="*/ 82 w 434"/>
                <a:gd name="T17" fmla="*/ 1213 h 1729"/>
                <a:gd name="T18" fmla="*/ 88 w 434"/>
                <a:gd name="T19" fmla="*/ 1062 h 1729"/>
                <a:gd name="T20" fmla="*/ 101 w 434"/>
                <a:gd name="T21" fmla="*/ 685 h 1729"/>
                <a:gd name="T22" fmla="*/ 107 w 434"/>
                <a:gd name="T23" fmla="*/ 629 h 1729"/>
                <a:gd name="T24" fmla="*/ 120 w 434"/>
                <a:gd name="T25" fmla="*/ 887 h 1729"/>
                <a:gd name="T26" fmla="*/ 132 w 434"/>
                <a:gd name="T27" fmla="*/ 755 h 1729"/>
                <a:gd name="T28" fmla="*/ 139 w 434"/>
                <a:gd name="T29" fmla="*/ 685 h 1729"/>
                <a:gd name="T30" fmla="*/ 151 w 434"/>
                <a:gd name="T31" fmla="*/ 572 h 1729"/>
                <a:gd name="T32" fmla="*/ 164 w 434"/>
                <a:gd name="T33" fmla="*/ 421 h 1729"/>
                <a:gd name="T34" fmla="*/ 170 w 434"/>
                <a:gd name="T35" fmla="*/ 264 h 1729"/>
                <a:gd name="T36" fmla="*/ 183 w 434"/>
                <a:gd name="T37" fmla="*/ 113 h 1729"/>
                <a:gd name="T38" fmla="*/ 189 w 434"/>
                <a:gd name="T39" fmla="*/ 19 h 1729"/>
                <a:gd name="T40" fmla="*/ 202 w 434"/>
                <a:gd name="T41" fmla="*/ 126 h 1729"/>
                <a:gd name="T42" fmla="*/ 214 w 434"/>
                <a:gd name="T43" fmla="*/ 189 h 1729"/>
                <a:gd name="T44" fmla="*/ 227 w 434"/>
                <a:gd name="T45" fmla="*/ 271 h 1729"/>
                <a:gd name="T46" fmla="*/ 239 w 434"/>
                <a:gd name="T47" fmla="*/ 308 h 1729"/>
                <a:gd name="T48" fmla="*/ 252 w 434"/>
                <a:gd name="T49" fmla="*/ 352 h 1729"/>
                <a:gd name="T50" fmla="*/ 264 w 434"/>
                <a:gd name="T51" fmla="*/ 371 h 1729"/>
                <a:gd name="T52" fmla="*/ 277 w 434"/>
                <a:gd name="T53" fmla="*/ 340 h 1729"/>
                <a:gd name="T54" fmla="*/ 290 w 434"/>
                <a:gd name="T55" fmla="*/ 289 h 1729"/>
                <a:gd name="T56" fmla="*/ 296 w 434"/>
                <a:gd name="T57" fmla="*/ 239 h 1729"/>
                <a:gd name="T58" fmla="*/ 308 w 434"/>
                <a:gd name="T59" fmla="*/ 132 h 1729"/>
                <a:gd name="T60" fmla="*/ 321 w 434"/>
                <a:gd name="T61" fmla="*/ 107 h 1729"/>
                <a:gd name="T62" fmla="*/ 327 w 434"/>
                <a:gd name="T63" fmla="*/ 145 h 1729"/>
                <a:gd name="T64" fmla="*/ 340 w 434"/>
                <a:gd name="T65" fmla="*/ 170 h 1729"/>
                <a:gd name="T66" fmla="*/ 352 w 434"/>
                <a:gd name="T67" fmla="*/ 13 h 1729"/>
                <a:gd name="T68" fmla="*/ 359 w 434"/>
                <a:gd name="T69" fmla="*/ 145 h 1729"/>
                <a:gd name="T70" fmla="*/ 371 w 434"/>
                <a:gd name="T71" fmla="*/ 346 h 1729"/>
                <a:gd name="T72" fmla="*/ 378 w 434"/>
                <a:gd name="T73" fmla="*/ 409 h 1729"/>
                <a:gd name="T74" fmla="*/ 390 w 434"/>
                <a:gd name="T75" fmla="*/ 516 h 1729"/>
                <a:gd name="T76" fmla="*/ 396 w 434"/>
                <a:gd name="T77" fmla="*/ 660 h 1729"/>
                <a:gd name="T78" fmla="*/ 409 w 434"/>
                <a:gd name="T79" fmla="*/ 629 h 1729"/>
                <a:gd name="T80" fmla="*/ 415 w 434"/>
                <a:gd name="T81" fmla="*/ 528 h 1729"/>
                <a:gd name="T82" fmla="*/ 428 w 434"/>
                <a:gd name="T83" fmla="*/ 799 h 17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1729"/>
                <a:gd name="T128" fmla="*/ 434 w 434"/>
                <a:gd name="T129" fmla="*/ 1729 h 17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1729">
                  <a:moveTo>
                    <a:pt x="0" y="1729"/>
                  </a:moveTo>
                  <a:lnTo>
                    <a:pt x="0" y="1634"/>
                  </a:lnTo>
                  <a:lnTo>
                    <a:pt x="7" y="1590"/>
                  </a:lnTo>
                  <a:lnTo>
                    <a:pt x="7" y="1515"/>
                  </a:lnTo>
                  <a:lnTo>
                    <a:pt x="13" y="1383"/>
                  </a:lnTo>
                  <a:lnTo>
                    <a:pt x="13" y="1245"/>
                  </a:lnTo>
                  <a:lnTo>
                    <a:pt x="19" y="1157"/>
                  </a:lnTo>
                  <a:lnTo>
                    <a:pt x="19" y="1119"/>
                  </a:lnTo>
                  <a:lnTo>
                    <a:pt x="25" y="1113"/>
                  </a:lnTo>
                  <a:lnTo>
                    <a:pt x="25" y="1050"/>
                  </a:lnTo>
                  <a:lnTo>
                    <a:pt x="32" y="1012"/>
                  </a:lnTo>
                  <a:lnTo>
                    <a:pt x="32" y="1069"/>
                  </a:lnTo>
                  <a:lnTo>
                    <a:pt x="38" y="1025"/>
                  </a:lnTo>
                  <a:lnTo>
                    <a:pt x="38" y="987"/>
                  </a:lnTo>
                  <a:lnTo>
                    <a:pt x="44" y="1000"/>
                  </a:lnTo>
                  <a:lnTo>
                    <a:pt x="44" y="937"/>
                  </a:lnTo>
                  <a:lnTo>
                    <a:pt x="51" y="893"/>
                  </a:lnTo>
                  <a:lnTo>
                    <a:pt x="51" y="786"/>
                  </a:lnTo>
                  <a:lnTo>
                    <a:pt x="57" y="799"/>
                  </a:lnTo>
                  <a:lnTo>
                    <a:pt x="57" y="930"/>
                  </a:lnTo>
                  <a:lnTo>
                    <a:pt x="63" y="1163"/>
                  </a:lnTo>
                  <a:lnTo>
                    <a:pt x="63" y="1320"/>
                  </a:lnTo>
                  <a:lnTo>
                    <a:pt x="69" y="1389"/>
                  </a:lnTo>
                  <a:lnTo>
                    <a:pt x="69" y="1364"/>
                  </a:lnTo>
                  <a:lnTo>
                    <a:pt x="76" y="1295"/>
                  </a:lnTo>
                  <a:lnTo>
                    <a:pt x="76" y="1226"/>
                  </a:lnTo>
                  <a:lnTo>
                    <a:pt x="82" y="1213"/>
                  </a:lnTo>
                  <a:lnTo>
                    <a:pt x="82" y="1207"/>
                  </a:lnTo>
                  <a:lnTo>
                    <a:pt x="88" y="1169"/>
                  </a:lnTo>
                  <a:lnTo>
                    <a:pt x="88" y="1062"/>
                  </a:lnTo>
                  <a:lnTo>
                    <a:pt x="95" y="930"/>
                  </a:lnTo>
                  <a:lnTo>
                    <a:pt x="95" y="836"/>
                  </a:lnTo>
                  <a:lnTo>
                    <a:pt x="101" y="685"/>
                  </a:lnTo>
                  <a:lnTo>
                    <a:pt x="101" y="654"/>
                  </a:lnTo>
                  <a:lnTo>
                    <a:pt x="107" y="579"/>
                  </a:lnTo>
                  <a:lnTo>
                    <a:pt x="107" y="629"/>
                  </a:lnTo>
                  <a:lnTo>
                    <a:pt x="113" y="748"/>
                  </a:lnTo>
                  <a:lnTo>
                    <a:pt x="113" y="849"/>
                  </a:lnTo>
                  <a:lnTo>
                    <a:pt x="120" y="887"/>
                  </a:lnTo>
                  <a:lnTo>
                    <a:pt x="120" y="824"/>
                  </a:lnTo>
                  <a:lnTo>
                    <a:pt x="126" y="824"/>
                  </a:lnTo>
                  <a:lnTo>
                    <a:pt x="132" y="755"/>
                  </a:lnTo>
                  <a:lnTo>
                    <a:pt x="132" y="635"/>
                  </a:lnTo>
                  <a:lnTo>
                    <a:pt x="139" y="641"/>
                  </a:lnTo>
                  <a:lnTo>
                    <a:pt x="139" y="685"/>
                  </a:lnTo>
                  <a:lnTo>
                    <a:pt x="145" y="667"/>
                  </a:lnTo>
                  <a:lnTo>
                    <a:pt x="151" y="648"/>
                  </a:lnTo>
                  <a:lnTo>
                    <a:pt x="151" y="572"/>
                  </a:lnTo>
                  <a:lnTo>
                    <a:pt x="158" y="491"/>
                  </a:lnTo>
                  <a:lnTo>
                    <a:pt x="158" y="459"/>
                  </a:lnTo>
                  <a:lnTo>
                    <a:pt x="164" y="421"/>
                  </a:lnTo>
                  <a:lnTo>
                    <a:pt x="164" y="377"/>
                  </a:lnTo>
                  <a:lnTo>
                    <a:pt x="170" y="315"/>
                  </a:lnTo>
                  <a:lnTo>
                    <a:pt x="170" y="264"/>
                  </a:lnTo>
                  <a:lnTo>
                    <a:pt x="176" y="227"/>
                  </a:lnTo>
                  <a:lnTo>
                    <a:pt x="176" y="170"/>
                  </a:lnTo>
                  <a:lnTo>
                    <a:pt x="183" y="113"/>
                  </a:lnTo>
                  <a:lnTo>
                    <a:pt x="183" y="82"/>
                  </a:lnTo>
                  <a:lnTo>
                    <a:pt x="189" y="76"/>
                  </a:lnTo>
                  <a:lnTo>
                    <a:pt x="189" y="19"/>
                  </a:lnTo>
                  <a:lnTo>
                    <a:pt x="195" y="19"/>
                  </a:lnTo>
                  <a:lnTo>
                    <a:pt x="195" y="95"/>
                  </a:lnTo>
                  <a:lnTo>
                    <a:pt x="202" y="126"/>
                  </a:lnTo>
                  <a:lnTo>
                    <a:pt x="202" y="145"/>
                  </a:lnTo>
                  <a:lnTo>
                    <a:pt x="208" y="176"/>
                  </a:lnTo>
                  <a:lnTo>
                    <a:pt x="214" y="189"/>
                  </a:lnTo>
                  <a:lnTo>
                    <a:pt x="214" y="227"/>
                  </a:lnTo>
                  <a:lnTo>
                    <a:pt x="220" y="214"/>
                  </a:lnTo>
                  <a:lnTo>
                    <a:pt x="227" y="271"/>
                  </a:lnTo>
                  <a:lnTo>
                    <a:pt x="227" y="277"/>
                  </a:lnTo>
                  <a:lnTo>
                    <a:pt x="233" y="252"/>
                  </a:lnTo>
                  <a:lnTo>
                    <a:pt x="239" y="308"/>
                  </a:lnTo>
                  <a:lnTo>
                    <a:pt x="239" y="346"/>
                  </a:lnTo>
                  <a:lnTo>
                    <a:pt x="246" y="340"/>
                  </a:lnTo>
                  <a:lnTo>
                    <a:pt x="252" y="352"/>
                  </a:lnTo>
                  <a:lnTo>
                    <a:pt x="252" y="365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71" y="365"/>
                  </a:lnTo>
                  <a:lnTo>
                    <a:pt x="271" y="359"/>
                  </a:lnTo>
                  <a:lnTo>
                    <a:pt x="277" y="340"/>
                  </a:lnTo>
                  <a:lnTo>
                    <a:pt x="277" y="327"/>
                  </a:lnTo>
                  <a:lnTo>
                    <a:pt x="283" y="296"/>
                  </a:lnTo>
                  <a:lnTo>
                    <a:pt x="290" y="289"/>
                  </a:lnTo>
                  <a:lnTo>
                    <a:pt x="290" y="277"/>
                  </a:lnTo>
                  <a:lnTo>
                    <a:pt x="296" y="264"/>
                  </a:lnTo>
                  <a:lnTo>
                    <a:pt x="296" y="239"/>
                  </a:lnTo>
                  <a:lnTo>
                    <a:pt x="302" y="214"/>
                  </a:lnTo>
                  <a:lnTo>
                    <a:pt x="302" y="170"/>
                  </a:lnTo>
                  <a:lnTo>
                    <a:pt x="308" y="132"/>
                  </a:lnTo>
                  <a:lnTo>
                    <a:pt x="308" y="113"/>
                  </a:lnTo>
                  <a:lnTo>
                    <a:pt x="315" y="101"/>
                  </a:lnTo>
                  <a:lnTo>
                    <a:pt x="321" y="107"/>
                  </a:lnTo>
                  <a:lnTo>
                    <a:pt x="321" y="101"/>
                  </a:lnTo>
                  <a:lnTo>
                    <a:pt x="327" y="126"/>
                  </a:lnTo>
                  <a:lnTo>
                    <a:pt x="327" y="145"/>
                  </a:lnTo>
                  <a:lnTo>
                    <a:pt x="334" y="157"/>
                  </a:lnTo>
                  <a:lnTo>
                    <a:pt x="340" y="183"/>
                  </a:lnTo>
                  <a:lnTo>
                    <a:pt x="340" y="170"/>
                  </a:lnTo>
                  <a:lnTo>
                    <a:pt x="346" y="145"/>
                  </a:lnTo>
                  <a:lnTo>
                    <a:pt x="346" y="76"/>
                  </a:lnTo>
                  <a:lnTo>
                    <a:pt x="352" y="13"/>
                  </a:lnTo>
                  <a:lnTo>
                    <a:pt x="352" y="0"/>
                  </a:lnTo>
                  <a:lnTo>
                    <a:pt x="359" y="57"/>
                  </a:lnTo>
                  <a:lnTo>
                    <a:pt x="359" y="145"/>
                  </a:lnTo>
                  <a:lnTo>
                    <a:pt x="365" y="227"/>
                  </a:lnTo>
                  <a:lnTo>
                    <a:pt x="365" y="296"/>
                  </a:lnTo>
                  <a:lnTo>
                    <a:pt x="371" y="346"/>
                  </a:lnTo>
                  <a:lnTo>
                    <a:pt x="371" y="377"/>
                  </a:lnTo>
                  <a:lnTo>
                    <a:pt x="378" y="396"/>
                  </a:lnTo>
                  <a:lnTo>
                    <a:pt x="378" y="409"/>
                  </a:lnTo>
                  <a:lnTo>
                    <a:pt x="384" y="415"/>
                  </a:lnTo>
                  <a:lnTo>
                    <a:pt x="384" y="428"/>
                  </a:lnTo>
                  <a:lnTo>
                    <a:pt x="390" y="516"/>
                  </a:lnTo>
                  <a:lnTo>
                    <a:pt x="390" y="541"/>
                  </a:lnTo>
                  <a:lnTo>
                    <a:pt x="396" y="629"/>
                  </a:lnTo>
                  <a:lnTo>
                    <a:pt x="396" y="660"/>
                  </a:lnTo>
                  <a:lnTo>
                    <a:pt x="403" y="717"/>
                  </a:lnTo>
                  <a:lnTo>
                    <a:pt x="403" y="736"/>
                  </a:lnTo>
                  <a:lnTo>
                    <a:pt x="409" y="629"/>
                  </a:lnTo>
                  <a:lnTo>
                    <a:pt x="409" y="560"/>
                  </a:lnTo>
                  <a:lnTo>
                    <a:pt x="415" y="497"/>
                  </a:lnTo>
                  <a:lnTo>
                    <a:pt x="415" y="528"/>
                  </a:lnTo>
                  <a:lnTo>
                    <a:pt x="422" y="566"/>
                  </a:lnTo>
                  <a:lnTo>
                    <a:pt x="422" y="660"/>
                  </a:lnTo>
                  <a:lnTo>
                    <a:pt x="428" y="799"/>
                  </a:lnTo>
                  <a:lnTo>
                    <a:pt x="428" y="905"/>
                  </a:lnTo>
                  <a:lnTo>
                    <a:pt x="434" y="817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41"/>
            <p:cNvSpPr>
              <a:spLocks/>
            </p:cNvSpPr>
            <p:nvPr/>
          </p:nvSpPr>
          <p:spPr bwMode="auto">
            <a:xfrm>
              <a:off x="2927" y="1803"/>
              <a:ext cx="428" cy="1421"/>
            </a:xfrm>
            <a:custGeom>
              <a:avLst/>
              <a:gdLst>
                <a:gd name="T0" fmla="*/ 6 w 428"/>
                <a:gd name="T1" fmla="*/ 113 h 1421"/>
                <a:gd name="T2" fmla="*/ 19 w 428"/>
                <a:gd name="T3" fmla="*/ 57 h 1421"/>
                <a:gd name="T4" fmla="*/ 25 w 428"/>
                <a:gd name="T5" fmla="*/ 182 h 1421"/>
                <a:gd name="T6" fmla="*/ 38 w 428"/>
                <a:gd name="T7" fmla="*/ 208 h 1421"/>
                <a:gd name="T8" fmla="*/ 44 w 428"/>
                <a:gd name="T9" fmla="*/ 208 h 1421"/>
                <a:gd name="T10" fmla="*/ 57 w 428"/>
                <a:gd name="T11" fmla="*/ 371 h 1421"/>
                <a:gd name="T12" fmla="*/ 69 w 428"/>
                <a:gd name="T13" fmla="*/ 503 h 1421"/>
                <a:gd name="T14" fmla="*/ 76 w 428"/>
                <a:gd name="T15" fmla="*/ 710 h 1421"/>
                <a:gd name="T16" fmla="*/ 88 w 428"/>
                <a:gd name="T17" fmla="*/ 641 h 1421"/>
                <a:gd name="T18" fmla="*/ 101 w 428"/>
                <a:gd name="T19" fmla="*/ 717 h 1421"/>
                <a:gd name="T20" fmla="*/ 107 w 428"/>
                <a:gd name="T21" fmla="*/ 490 h 1421"/>
                <a:gd name="T22" fmla="*/ 120 w 428"/>
                <a:gd name="T23" fmla="*/ 340 h 1421"/>
                <a:gd name="T24" fmla="*/ 126 w 428"/>
                <a:gd name="T25" fmla="*/ 340 h 1421"/>
                <a:gd name="T26" fmla="*/ 138 w 428"/>
                <a:gd name="T27" fmla="*/ 252 h 1421"/>
                <a:gd name="T28" fmla="*/ 145 w 428"/>
                <a:gd name="T29" fmla="*/ 151 h 1421"/>
                <a:gd name="T30" fmla="*/ 157 w 428"/>
                <a:gd name="T31" fmla="*/ 201 h 1421"/>
                <a:gd name="T32" fmla="*/ 170 w 428"/>
                <a:gd name="T33" fmla="*/ 346 h 1421"/>
                <a:gd name="T34" fmla="*/ 176 w 428"/>
                <a:gd name="T35" fmla="*/ 685 h 1421"/>
                <a:gd name="T36" fmla="*/ 189 w 428"/>
                <a:gd name="T37" fmla="*/ 886 h 1421"/>
                <a:gd name="T38" fmla="*/ 195 w 428"/>
                <a:gd name="T39" fmla="*/ 1056 h 1421"/>
                <a:gd name="T40" fmla="*/ 208 w 428"/>
                <a:gd name="T41" fmla="*/ 1113 h 1421"/>
                <a:gd name="T42" fmla="*/ 214 w 428"/>
                <a:gd name="T43" fmla="*/ 1150 h 1421"/>
                <a:gd name="T44" fmla="*/ 233 w 428"/>
                <a:gd name="T45" fmla="*/ 1257 h 1421"/>
                <a:gd name="T46" fmla="*/ 239 w 428"/>
                <a:gd name="T47" fmla="*/ 1358 h 1421"/>
                <a:gd name="T48" fmla="*/ 252 w 428"/>
                <a:gd name="T49" fmla="*/ 1395 h 1421"/>
                <a:gd name="T50" fmla="*/ 264 w 428"/>
                <a:gd name="T51" fmla="*/ 1414 h 1421"/>
                <a:gd name="T52" fmla="*/ 277 w 428"/>
                <a:gd name="T53" fmla="*/ 1402 h 1421"/>
                <a:gd name="T54" fmla="*/ 283 w 428"/>
                <a:gd name="T55" fmla="*/ 1345 h 1421"/>
                <a:gd name="T56" fmla="*/ 296 w 428"/>
                <a:gd name="T57" fmla="*/ 1245 h 1421"/>
                <a:gd name="T58" fmla="*/ 302 w 428"/>
                <a:gd name="T59" fmla="*/ 1138 h 1421"/>
                <a:gd name="T60" fmla="*/ 314 w 428"/>
                <a:gd name="T61" fmla="*/ 1119 h 1421"/>
                <a:gd name="T62" fmla="*/ 327 w 428"/>
                <a:gd name="T63" fmla="*/ 1043 h 1421"/>
                <a:gd name="T64" fmla="*/ 340 w 428"/>
                <a:gd name="T65" fmla="*/ 962 h 1421"/>
                <a:gd name="T66" fmla="*/ 346 w 428"/>
                <a:gd name="T67" fmla="*/ 893 h 1421"/>
                <a:gd name="T68" fmla="*/ 358 w 428"/>
                <a:gd name="T69" fmla="*/ 446 h 1421"/>
                <a:gd name="T70" fmla="*/ 365 w 428"/>
                <a:gd name="T71" fmla="*/ 32 h 1421"/>
                <a:gd name="T72" fmla="*/ 377 w 428"/>
                <a:gd name="T73" fmla="*/ 107 h 1421"/>
                <a:gd name="T74" fmla="*/ 384 w 428"/>
                <a:gd name="T75" fmla="*/ 170 h 1421"/>
                <a:gd name="T76" fmla="*/ 396 w 428"/>
                <a:gd name="T77" fmla="*/ 245 h 1421"/>
                <a:gd name="T78" fmla="*/ 402 w 428"/>
                <a:gd name="T79" fmla="*/ 490 h 1421"/>
                <a:gd name="T80" fmla="*/ 415 w 428"/>
                <a:gd name="T81" fmla="*/ 729 h 1421"/>
                <a:gd name="T82" fmla="*/ 421 w 428"/>
                <a:gd name="T83" fmla="*/ 1087 h 14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1421"/>
                <a:gd name="T128" fmla="*/ 428 w 428"/>
                <a:gd name="T129" fmla="*/ 1421 h 14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1421">
                  <a:moveTo>
                    <a:pt x="0" y="270"/>
                  </a:moveTo>
                  <a:lnTo>
                    <a:pt x="0" y="214"/>
                  </a:lnTo>
                  <a:lnTo>
                    <a:pt x="6" y="113"/>
                  </a:lnTo>
                  <a:lnTo>
                    <a:pt x="13" y="88"/>
                  </a:lnTo>
                  <a:lnTo>
                    <a:pt x="13" y="69"/>
                  </a:lnTo>
                  <a:lnTo>
                    <a:pt x="19" y="57"/>
                  </a:lnTo>
                  <a:lnTo>
                    <a:pt x="19" y="82"/>
                  </a:lnTo>
                  <a:lnTo>
                    <a:pt x="25" y="113"/>
                  </a:lnTo>
                  <a:lnTo>
                    <a:pt x="25" y="182"/>
                  </a:lnTo>
                  <a:lnTo>
                    <a:pt x="32" y="151"/>
                  </a:lnTo>
                  <a:lnTo>
                    <a:pt x="32" y="189"/>
                  </a:lnTo>
                  <a:lnTo>
                    <a:pt x="38" y="208"/>
                  </a:lnTo>
                  <a:lnTo>
                    <a:pt x="38" y="258"/>
                  </a:lnTo>
                  <a:lnTo>
                    <a:pt x="50" y="208"/>
                  </a:lnTo>
                  <a:lnTo>
                    <a:pt x="44" y="208"/>
                  </a:lnTo>
                  <a:lnTo>
                    <a:pt x="50" y="245"/>
                  </a:lnTo>
                  <a:lnTo>
                    <a:pt x="57" y="314"/>
                  </a:lnTo>
                  <a:lnTo>
                    <a:pt x="57" y="371"/>
                  </a:lnTo>
                  <a:lnTo>
                    <a:pt x="63" y="402"/>
                  </a:lnTo>
                  <a:lnTo>
                    <a:pt x="63" y="434"/>
                  </a:lnTo>
                  <a:lnTo>
                    <a:pt x="69" y="503"/>
                  </a:lnTo>
                  <a:lnTo>
                    <a:pt x="69" y="566"/>
                  </a:lnTo>
                  <a:lnTo>
                    <a:pt x="76" y="635"/>
                  </a:lnTo>
                  <a:lnTo>
                    <a:pt x="76" y="710"/>
                  </a:lnTo>
                  <a:lnTo>
                    <a:pt x="82" y="735"/>
                  </a:lnTo>
                  <a:lnTo>
                    <a:pt x="82" y="742"/>
                  </a:lnTo>
                  <a:lnTo>
                    <a:pt x="88" y="641"/>
                  </a:lnTo>
                  <a:lnTo>
                    <a:pt x="94" y="673"/>
                  </a:lnTo>
                  <a:lnTo>
                    <a:pt x="94" y="698"/>
                  </a:lnTo>
                  <a:lnTo>
                    <a:pt x="101" y="717"/>
                  </a:lnTo>
                  <a:lnTo>
                    <a:pt x="101" y="685"/>
                  </a:lnTo>
                  <a:lnTo>
                    <a:pt x="107" y="578"/>
                  </a:lnTo>
                  <a:lnTo>
                    <a:pt x="107" y="490"/>
                  </a:lnTo>
                  <a:lnTo>
                    <a:pt x="113" y="409"/>
                  </a:lnTo>
                  <a:lnTo>
                    <a:pt x="113" y="365"/>
                  </a:lnTo>
                  <a:lnTo>
                    <a:pt x="120" y="340"/>
                  </a:lnTo>
                  <a:lnTo>
                    <a:pt x="120" y="346"/>
                  </a:lnTo>
                  <a:lnTo>
                    <a:pt x="126" y="358"/>
                  </a:lnTo>
                  <a:lnTo>
                    <a:pt x="126" y="340"/>
                  </a:lnTo>
                  <a:lnTo>
                    <a:pt x="132" y="270"/>
                  </a:lnTo>
                  <a:lnTo>
                    <a:pt x="132" y="302"/>
                  </a:lnTo>
                  <a:lnTo>
                    <a:pt x="138" y="252"/>
                  </a:lnTo>
                  <a:lnTo>
                    <a:pt x="138" y="226"/>
                  </a:lnTo>
                  <a:lnTo>
                    <a:pt x="145" y="157"/>
                  </a:lnTo>
                  <a:lnTo>
                    <a:pt x="145" y="151"/>
                  </a:lnTo>
                  <a:lnTo>
                    <a:pt x="151" y="107"/>
                  </a:lnTo>
                  <a:lnTo>
                    <a:pt x="151" y="157"/>
                  </a:lnTo>
                  <a:lnTo>
                    <a:pt x="157" y="201"/>
                  </a:lnTo>
                  <a:lnTo>
                    <a:pt x="157" y="170"/>
                  </a:lnTo>
                  <a:lnTo>
                    <a:pt x="164" y="214"/>
                  </a:lnTo>
                  <a:lnTo>
                    <a:pt x="170" y="346"/>
                  </a:lnTo>
                  <a:lnTo>
                    <a:pt x="170" y="471"/>
                  </a:lnTo>
                  <a:lnTo>
                    <a:pt x="176" y="603"/>
                  </a:lnTo>
                  <a:lnTo>
                    <a:pt x="176" y="685"/>
                  </a:lnTo>
                  <a:lnTo>
                    <a:pt x="182" y="767"/>
                  </a:lnTo>
                  <a:lnTo>
                    <a:pt x="182" y="805"/>
                  </a:lnTo>
                  <a:lnTo>
                    <a:pt x="189" y="886"/>
                  </a:lnTo>
                  <a:lnTo>
                    <a:pt x="189" y="949"/>
                  </a:lnTo>
                  <a:lnTo>
                    <a:pt x="195" y="1006"/>
                  </a:lnTo>
                  <a:lnTo>
                    <a:pt x="195" y="1056"/>
                  </a:lnTo>
                  <a:lnTo>
                    <a:pt x="201" y="1106"/>
                  </a:lnTo>
                  <a:lnTo>
                    <a:pt x="201" y="1144"/>
                  </a:lnTo>
                  <a:lnTo>
                    <a:pt x="208" y="1113"/>
                  </a:lnTo>
                  <a:lnTo>
                    <a:pt x="208" y="1087"/>
                  </a:lnTo>
                  <a:lnTo>
                    <a:pt x="214" y="1094"/>
                  </a:lnTo>
                  <a:lnTo>
                    <a:pt x="214" y="1150"/>
                  </a:lnTo>
                  <a:lnTo>
                    <a:pt x="226" y="1201"/>
                  </a:lnTo>
                  <a:lnTo>
                    <a:pt x="226" y="1219"/>
                  </a:lnTo>
                  <a:lnTo>
                    <a:pt x="233" y="1257"/>
                  </a:lnTo>
                  <a:lnTo>
                    <a:pt x="233" y="1301"/>
                  </a:lnTo>
                  <a:lnTo>
                    <a:pt x="239" y="1339"/>
                  </a:lnTo>
                  <a:lnTo>
                    <a:pt x="239" y="1358"/>
                  </a:lnTo>
                  <a:lnTo>
                    <a:pt x="245" y="1364"/>
                  </a:lnTo>
                  <a:lnTo>
                    <a:pt x="245" y="1377"/>
                  </a:lnTo>
                  <a:lnTo>
                    <a:pt x="252" y="1395"/>
                  </a:lnTo>
                  <a:lnTo>
                    <a:pt x="252" y="1421"/>
                  </a:lnTo>
                  <a:lnTo>
                    <a:pt x="258" y="1421"/>
                  </a:lnTo>
                  <a:lnTo>
                    <a:pt x="264" y="1414"/>
                  </a:lnTo>
                  <a:lnTo>
                    <a:pt x="270" y="1395"/>
                  </a:lnTo>
                  <a:lnTo>
                    <a:pt x="270" y="1383"/>
                  </a:lnTo>
                  <a:lnTo>
                    <a:pt x="277" y="1402"/>
                  </a:lnTo>
                  <a:lnTo>
                    <a:pt x="277" y="1421"/>
                  </a:lnTo>
                  <a:lnTo>
                    <a:pt x="283" y="1395"/>
                  </a:lnTo>
                  <a:lnTo>
                    <a:pt x="283" y="1345"/>
                  </a:lnTo>
                  <a:lnTo>
                    <a:pt x="289" y="1307"/>
                  </a:lnTo>
                  <a:lnTo>
                    <a:pt x="289" y="1289"/>
                  </a:lnTo>
                  <a:lnTo>
                    <a:pt x="296" y="1245"/>
                  </a:lnTo>
                  <a:lnTo>
                    <a:pt x="296" y="1201"/>
                  </a:lnTo>
                  <a:lnTo>
                    <a:pt x="302" y="1169"/>
                  </a:lnTo>
                  <a:lnTo>
                    <a:pt x="302" y="1138"/>
                  </a:lnTo>
                  <a:lnTo>
                    <a:pt x="308" y="1125"/>
                  </a:lnTo>
                  <a:lnTo>
                    <a:pt x="308" y="1113"/>
                  </a:lnTo>
                  <a:lnTo>
                    <a:pt x="314" y="1119"/>
                  </a:lnTo>
                  <a:lnTo>
                    <a:pt x="314" y="1106"/>
                  </a:lnTo>
                  <a:lnTo>
                    <a:pt x="321" y="1081"/>
                  </a:lnTo>
                  <a:lnTo>
                    <a:pt x="327" y="1043"/>
                  </a:lnTo>
                  <a:lnTo>
                    <a:pt x="327" y="999"/>
                  </a:lnTo>
                  <a:lnTo>
                    <a:pt x="333" y="974"/>
                  </a:lnTo>
                  <a:lnTo>
                    <a:pt x="340" y="962"/>
                  </a:lnTo>
                  <a:lnTo>
                    <a:pt x="340" y="911"/>
                  </a:lnTo>
                  <a:lnTo>
                    <a:pt x="346" y="880"/>
                  </a:lnTo>
                  <a:lnTo>
                    <a:pt x="346" y="893"/>
                  </a:lnTo>
                  <a:lnTo>
                    <a:pt x="352" y="761"/>
                  </a:lnTo>
                  <a:lnTo>
                    <a:pt x="352" y="610"/>
                  </a:lnTo>
                  <a:lnTo>
                    <a:pt x="358" y="446"/>
                  </a:lnTo>
                  <a:lnTo>
                    <a:pt x="358" y="321"/>
                  </a:lnTo>
                  <a:lnTo>
                    <a:pt x="365" y="157"/>
                  </a:lnTo>
                  <a:lnTo>
                    <a:pt x="365" y="32"/>
                  </a:lnTo>
                  <a:lnTo>
                    <a:pt x="371" y="0"/>
                  </a:lnTo>
                  <a:lnTo>
                    <a:pt x="371" y="25"/>
                  </a:lnTo>
                  <a:lnTo>
                    <a:pt x="377" y="107"/>
                  </a:lnTo>
                  <a:lnTo>
                    <a:pt x="377" y="120"/>
                  </a:lnTo>
                  <a:lnTo>
                    <a:pt x="384" y="120"/>
                  </a:lnTo>
                  <a:lnTo>
                    <a:pt x="384" y="170"/>
                  </a:lnTo>
                  <a:lnTo>
                    <a:pt x="390" y="214"/>
                  </a:lnTo>
                  <a:lnTo>
                    <a:pt x="390" y="220"/>
                  </a:lnTo>
                  <a:lnTo>
                    <a:pt x="396" y="245"/>
                  </a:lnTo>
                  <a:lnTo>
                    <a:pt x="396" y="308"/>
                  </a:lnTo>
                  <a:lnTo>
                    <a:pt x="402" y="390"/>
                  </a:lnTo>
                  <a:lnTo>
                    <a:pt x="402" y="490"/>
                  </a:lnTo>
                  <a:lnTo>
                    <a:pt x="409" y="603"/>
                  </a:lnTo>
                  <a:lnTo>
                    <a:pt x="409" y="660"/>
                  </a:lnTo>
                  <a:lnTo>
                    <a:pt x="415" y="729"/>
                  </a:lnTo>
                  <a:lnTo>
                    <a:pt x="415" y="855"/>
                  </a:lnTo>
                  <a:lnTo>
                    <a:pt x="421" y="981"/>
                  </a:lnTo>
                  <a:lnTo>
                    <a:pt x="421" y="1087"/>
                  </a:lnTo>
                  <a:lnTo>
                    <a:pt x="428" y="1157"/>
                  </a:lnTo>
                  <a:lnTo>
                    <a:pt x="428" y="1219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42"/>
            <p:cNvSpPr>
              <a:spLocks/>
            </p:cNvSpPr>
            <p:nvPr/>
          </p:nvSpPr>
          <p:spPr bwMode="auto">
            <a:xfrm>
              <a:off x="3376" y="2233"/>
              <a:ext cx="446" cy="1553"/>
            </a:xfrm>
            <a:custGeom>
              <a:avLst/>
              <a:gdLst>
                <a:gd name="T0" fmla="*/ 6 w 446"/>
                <a:gd name="T1" fmla="*/ 767 h 1553"/>
                <a:gd name="T2" fmla="*/ 18 w 446"/>
                <a:gd name="T3" fmla="*/ 962 h 1553"/>
                <a:gd name="T4" fmla="*/ 25 w 446"/>
                <a:gd name="T5" fmla="*/ 1031 h 1553"/>
                <a:gd name="T6" fmla="*/ 37 w 446"/>
                <a:gd name="T7" fmla="*/ 1113 h 1553"/>
                <a:gd name="T8" fmla="*/ 50 w 446"/>
                <a:gd name="T9" fmla="*/ 1169 h 1553"/>
                <a:gd name="T10" fmla="*/ 62 w 446"/>
                <a:gd name="T11" fmla="*/ 1106 h 1553"/>
                <a:gd name="T12" fmla="*/ 75 w 446"/>
                <a:gd name="T13" fmla="*/ 981 h 1553"/>
                <a:gd name="T14" fmla="*/ 81 w 446"/>
                <a:gd name="T15" fmla="*/ 943 h 1553"/>
                <a:gd name="T16" fmla="*/ 94 w 446"/>
                <a:gd name="T17" fmla="*/ 861 h 1553"/>
                <a:gd name="T18" fmla="*/ 100 w 446"/>
                <a:gd name="T19" fmla="*/ 823 h 1553"/>
                <a:gd name="T20" fmla="*/ 113 w 446"/>
                <a:gd name="T21" fmla="*/ 805 h 1553"/>
                <a:gd name="T22" fmla="*/ 119 w 446"/>
                <a:gd name="T23" fmla="*/ 830 h 1553"/>
                <a:gd name="T24" fmla="*/ 132 w 446"/>
                <a:gd name="T25" fmla="*/ 729 h 1553"/>
                <a:gd name="T26" fmla="*/ 144 w 446"/>
                <a:gd name="T27" fmla="*/ 635 h 1553"/>
                <a:gd name="T28" fmla="*/ 150 w 446"/>
                <a:gd name="T29" fmla="*/ 585 h 1553"/>
                <a:gd name="T30" fmla="*/ 163 w 446"/>
                <a:gd name="T31" fmla="*/ 710 h 1553"/>
                <a:gd name="T32" fmla="*/ 169 w 446"/>
                <a:gd name="T33" fmla="*/ 729 h 1553"/>
                <a:gd name="T34" fmla="*/ 182 w 446"/>
                <a:gd name="T35" fmla="*/ 396 h 1553"/>
                <a:gd name="T36" fmla="*/ 188 w 446"/>
                <a:gd name="T37" fmla="*/ 57 h 1553"/>
                <a:gd name="T38" fmla="*/ 201 w 446"/>
                <a:gd name="T39" fmla="*/ 57 h 1553"/>
                <a:gd name="T40" fmla="*/ 213 w 446"/>
                <a:gd name="T41" fmla="*/ 321 h 1553"/>
                <a:gd name="T42" fmla="*/ 220 w 446"/>
                <a:gd name="T43" fmla="*/ 547 h 1553"/>
                <a:gd name="T44" fmla="*/ 232 w 446"/>
                <a:gd name="T45" fmla="*/ 761 h 1553"/>
                <a:gd name="T46" fmla="*/ 238 w 446"/>
                <a:gd name="T47" fmla="*/ 1012 h 1553"/>
                <a:gd name="T48" fmla="*/ 251 w 446"/>
                <a:gd name="T49" fmla="*/ 1081 h 1553"/>
                <a:gd name="T50" fmla="*/ 257 w 446"/>
                <a:gd name="T51" fmla="*/ 1219 h 1553"/>
                <a:gd name="T52" fmla="*/ 270 w 446"/>
                <a:gd name="T53" fmla="*/ 1276 h 1553"/>
                <a:gd name="T54" fmla="*/ 276 w 446"/>
                <a:gd name="T55" fmla="*/ 1358 h 1553"/>
                <a:gd name="T56" fmla="*/ 289 w 446"/>
                <a:gd name="T57" fmla="*/ 1402 h 1553"/>
                <a:gd name="T58" fmla="*/ 295 w 446"/>
                <a:gd name="T59" fmla="*/ 1377 h 1553"/>
                <a:gd name="T60" fmla="*/ 308 w 446"/>
                <a:gd name="T61" fmla="*/ 1383 h 1553"/>
                <a:gd name="T62" fmla="*/ 320 w 446"/>
                <a:gd name="T63" fmla="*/ 1402 h 1553"/>
                <a:gd name="T64" fmla="*/ 333 w 446"/>
                <a:gd name="T65" fmla="*/ 1389 h 1553"/>
                <a:gd name="T66" fmla="*/ 345 w 446"/>
                <a:gd name="T67" fmla="*/ 1289 h 1553"/>
                <a:gd name="T68" fmla="*/ 358 w 446"/>
                <a:gd name="T69" fmla="*/ 1314 h 1553"/>
                <a:gd name="T70" fmla="*/ 370 w 446"/>
                <a:gd name="T71" fmla="*/ 1282 h 1553"/>
                <a:gd name="T72" fmla="*/ 377 w 446"/>
                <a:gd name="T73" fmla="*/ 1370 h 1553"/>
                <a:gd name="T74" fmla="*/ 389 w 446"/>
                <a:gd name="T75" fmla="*/ 1414 h 1553"/>
                <a:gd name="T76" fmla="*/ 402 w 446"/>
                <a:gd name="T77" fmla="*/ 1427 h 1553"/>
                <a:gd name="T78" fmla="*/ 414 w 446"/>
                <a:gd name="T79" fmla="*/ 1502 h 1553"/>
                <a:gd name="T80" fmla="*/ 427 w 446"/>
                <a:gd name="T81" fmla="*/ 1553 h 1553"/>
                <a:gd name="T82" fmla="*/ 440 w 446"/>
                <a:gd name="T83" fmla="*/ 1509 h 15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6"/>
                <a:gd name="T127" fmla="*/ 0 h 1553"/>
                <a:gd name="T128" fmla="*/ 446 w 446"/>
                <a:gd name="T129" fmla="*/ 1553 h 15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6" h="1553">
                  <a:moveTo>
                    <a:pt x="0" y="735"/>
                  </a:moveTo>
                  <a:lnTo>
                    <a:pt x="6" y="748"/>
                  </a:lnTo>
                  <a:lnTo>
                    <a:pt x="6" y="767"/>
                  </a:lnTo>
                  <a:lnTo>
                    <a:pt x="12" y="811"/>
                  </a:lnTo>
                  <a:lnTo>
                    <a:pt x="12" y="899"/>
                  </a:lnTo>
                  <a:lnTo>
                    <a:pt x="18" y="962"/>
                  </a:lnTo>
                  <a:lnTo>
                    <a:pt x="18" y="1006"/>
                  </a:lnTo>
                  <a:lnTo>
                    <a:pt x="25" y="1012"/>
                  </a:lnTo>
                  <a:lnTo>
                    <a:pt x="25" y="1031"/>
                  </a:lnTo>
                  <a:lnTo>
                    <a:pt x="31" y="1037"/>
                  </a:lnTo>
                  <a:lnTo>
                    <a:pt x="31" y="1056"/>
                  </a:lnTo>
                  <a:lnTo>
                    <a:pt x="37" y="1113"/>
                  </a:lnTo>
                  <a:lnTo>
                    <a:pt x="37" y="1150"/>
                  </a:lnTo>
                  <a:lnTo>
                    <a:pt x="44" y="1169"/>
                  </a:lnTo>
                  <a:lnTo>
                    <a:pt x="50" y="1169"/>
                  </a:lnTo>
                  <a:lnTo>
                    <a:pt x="56" y="1182"/>
                  </a:lnTo>
                  <a:lnTo>
                    <a:pt x="62" y="1163"/>
                  </a:lnTo>
                  <a:lnTo>
                    <a:pt x="62" y="1106"/>
                  </a:lnTo>
                  <a:lnTo>
                    <a:pt x="69" y="1050"/>
                  </a:lnTo>
                  <a:lnTo>
                    <a:pt x="69" y="1012"/>
                  </a:lnTo>
                  <a:lnTo>
                    <a:pt x="75" y="981"/>
                  </a:lnTo>
                  <a:lnTo>
                    <a:pt x="75" y="955"/>
                  </a:lnTo>
                  <a:lnTo>
                    <a:pt x="81" y="949"/>
                  </a:lnTo>
                  <a:lnTo>
                    <a:pt x="81" y="943"/>
                  </a:lnTo>
                  <a:lnTo>
                    <a:pt x="88" y="930"/>
                  </a:lnTo>
                  <a:lnTo>
                    <a:pt x="88" y="899"/>
                  </a:lnTo>
                  <a:lnTo>
                    <a:pt x="94" y="861"/>
                  </a:lnTo>
                  <a:lnTo>
                    <a:pt x="94" y="836"/>
                  </a:lnTo>
                  <a:lnTo>
                    <a:pt x="100" y="830"/>
                  </a:lnTo>
                  <a:lnTo>
                    <a:pt x="100" y="823"/>
                  </a:lnTo>
                  <a:lnTo>
                    <a:pt x="106" y="798"/>
                  </a:lnTo>
                  <a:lnTo>
                    <a:pt x="106" y="786"/>
                  </a:lnTo>
                  <a:lnTo>
                    <a:pt x="113" y="805"/>
                  </a:lnTo>
                  <a:lnTo>
                    <a:pt x="113" y="817"/>
                  </a:lnTo>
                  <a:lnTo>
                    <a:pt x="125" y="830"/>
                  </a:lnTo>
                  <a:lnTo>
                    <a:pt x="119" y="830"/>
                  </a:lnTo>
                  <a:lnTo>
                    <a:pt x="125" y="817"/>
                  </a:lnTo>
                  <a:lnTo>
                    <a:pt x="132" y="798"/>
                  </a:lnTo>
                  <a:lnTo>
                    <a:pt x="132" y="729"/>
                  </a:lnTo>
                  <a:lnTo>
                    <a:pt x="138" y="685"/>
                  </a:lnTo>
                  <a:lnTo>
                    <a:pt x="138" y="660"/>
                  </a:lnTo>
                  <a:lnTo>
                    <a:pt x="144" y="635"/>
                  </a:lnTo>
                  <a:lnTo>
                    <a:pt x="144" y="566"/>
                  </a:lnTo>
                  <a:lnTo>
                    <a:pt x="150" y="478"/>
                  </a:lnTo>
                  <a:lnTo>
                    <a:pt x="150" y="585"/>
                  </a:lnTo>
                  <a:lnTo>
                    <a:pt x="157" y="616"/>
                  </a:lnTo>
                  <a:lnTo>
                    <a:pt x="157" y="704"/>
                  </a:lnTo>
                  <a:lnTo>
                    <a:pt x="163" y="710"/>
                  </a:lnTo>
                  <a:lnTo>
                    <a:pt x="163" y="761"/>
                  </a:lnTo>
                  <a:lnTo>
                    <a:pt x="169" y="798"/>
                  </a:lnTo>
                  <a:lnTo>
                    <a:pt x="169" y="729"/>
                  </a:lnTo>
                  <a:lnTo>
                    <a:pt x="176" y="691"/>
                  </a:lnTo>
                  <a:lnTo>
                    <a:pt x="176" y="597"/>
                  </a:lnTo>
                  <a:lnTo>
                    <a:pt x="182" y="396"/>
                  </a:lnTo>
                  <a:lnTo>
                    <a:pt x="182" y="163"/>
                  </a:lnTo>
                  <a:lnTo>
                    <a:pt x="188" y="75"/>
                  </a:lnTo>
                  <a:lnTo>
                    <a:pt x="188" y="57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201" y="57"/>
                  </a:lnTo>
                  <a:lnTo>
                    <a:pt x="201" y="126"/>
                  </a:lnTo>
                  <a:lnTo>
                    <a:pt x="207" y="239"/>
                  </a:lnTo>
                  <a:lnTo>
                    <a:pt x="213" y="321"/>
                  </a:lnTo>
                  <a:lnTo>
                    <a:pt x="213" y="415"/>
                  </a:lnTo>
                  <a:lnTo>
                    <a:pt x="220" y="490"/>
                  </a:lnTo>
                  <a:lnTo>
                    <a:pt x="220" y="547"/>
                  </a:lnTo>
                  <a:lnTo>
                    <a:pt x="226" y="603"/>
                  </a:lnTo>
                  <a:lnTo>
                    <a:pt x="226" y="679"/>
                  </a:lnTo>
                  <a:lnTo>
                    <a:pt x="232" y="761"/>
                  </a:lnTo>
                  <a:lnTo>
                    <a:pt x="232" y="842"/>
                  </a:lnTo>
                  <a:lnTo>
                    <a:pt x="238" y="937"/>
                  </a:lnTo>
                  <a:lnTo>
                    <a:pt x="238" y="1012"/>
                  </a:lnTo>
                  <a:lnTo>
                    <a:pt x="245" y="1056"/>
                  </a:lnTo>
                  <a:lnTo>
                    <a:pt x="245" y="1069"/>
                  </a:lnTo>
                  <a:lnTo>
                    <a:pt x="251" y="1081"/>
                  </a:lnTo>
                  <a:lnTo>
                    <a:pt x="251" y="1106"/>
                  </a:lnTo>
                  <a:lnTo>
                    <a:pt x="257" y="1163"/>
                  </a:lnTo>
                  <a:lnTo>
                    <a:pt x="257" y="1219"/>
                  </a:lnTo>
                  <a:lnTo>
                    <a:pt x="264" y="1251"/>
                  </a:lnTo>
                  <a:lnTo>
                    <a:pt x="264" y="1270"/>
                  </a:lnTo>
                  <a:lnTo>
                    <a:pt x="270" y="1276"/>
                  </a:lnTo>
                  <a:lnTo>
                    <a:pt x="270" y="1282"/>
                  </a:lnTo>
                  <a:lnTo>
                    <a:pt x="276" y="1314"/>
                  </a:lnTo>
                  <a:lnTo>
                    <a:pt x="276" y="1358"/>
                  </a:lnTo>
                  <a:lnTo>
                    <a:pt x="282" y="1395"/>
                  </a:lnTo>
                  <a:lnTo>
                    <a:pt x="282" y="1408"/>
                  </a:lnTo>
                  <a:lnTo>
                    <a:pt x="289" y="1402"/>
                  </a:lnTo>
                  <a:lnTo>
                    <a:pt x="289" y="1383"/>
                  </a:lnTo>
                  <a:lnTo>
                    <a:pt x="295" y="1370"/>
                  </a:lnTo>
                  <a:lnTo>
                    <a:pt x="295" y="1377"/>
                  </a:lnTo>
                  <a:lnTo>
                    <a:pt x="301" y="1383"/>
                  </a:lnTo>
                  <a:lnTo>
                    <a:pt x="301" y="1389"/>
                  </a:lnTo>
                  <a:lnTo>
                    <a:pt x="308" y="1383"/>
                  </a:lnTo>
                  <a:lnTo>
                    <a:pt x="314" y="1377"/>
                  </a:lnTo>
                  <a:lnTo>
                    <a:pt x="314" y="1389"/>
                  </a:lnTo>
                  <a:lnTo>
                    <a:pt x="320" y="1402"/>
                  </a:lnTo>
                  <a:lnTo>
                    <a:pt x="326" y="1408"/>
                  </a:lnTo>
                  <a:lnTo>
                    <a:pt x="333" y="1408"/>
                  </a:lnTo>
                  <a:lnTo>
                    <a:pt x="333" y="1389"/>
                  </a:lnTo>
                  <a:lnTo>
                    <a:pt x="339" y="1345"/>
                  </a:lnTo>
                  <a:lnTo>
                    <a:pt x="339" y="1314"/>
                  </a:lnTo>
                  <a:lnTo>
                    <a:pt x="345" y="1289"/>
                  </a:lnTo>
                  <a:lnTo>
                    <a:pt x="352" y="1307"/>
                  </a:lnTo>
                  <a:lnTo>
                    <a:pt x="352" y="1320"/>
                  </a:lnTo>
                  <a:lnTo>
                    <a:pt x="358" y="1314"/>
                  </a:lnTo>
                  <a:lnTo>
                    <a:pt x="358" y="1289"/>
                  </a:lnTo>
                  <a:lnTo>
                    <a:pt x="364" y="1276"/>
                  </a:lnTo>
                  <a:lnTo>
                    <a:pt x="370" y="1282"/>
                  </a:lnTo>
                  <a:lnTo>
                    <a:pt x="370" y="1307"/>
                  </a:lnTo>
                  <a:lnTo>
                    <a:pt x="377" y="1333"/>
                  </a:lnTo>
                  <a:lnTo>
                    <a:pt x="377" y="1370"/>
                  </a:lnTo>
                  <a:lnTo>
                    <a:pt x="389" y="1421"/>
                  </a:lnTo>
                  <a:lnTo>
                    <a:pt x="383" y="1421"/>
                  </a:lnTo>
                  <a:lnTo>
                    <a:pt x="389" y="1414"/>
                  </a:lnTo>
                  <a:lnTo>
                    <a:pt x="396" y="1414"/>
                  </a:lnTo>
                  <a:lnTo>
                    <a:pt x="402" y="1421"/>
                  </a:lnTo>
                  <a:lnTo>
                    <a:pt x="402" y="1427"/>
                  </a:lnTo>
                  <a:lnTo>
                    <a:pt x="408" y="1439"/>
                  </a:lnTo>
                  <a:lnTo>
                    <a:pt x="408" y="1465"/>
                  </a:lnTo>
                  <a:lnTo>
                    <a:pt x="414" y="1502"/>
                  </a:lnTo>
                  <a:lnTo>
                    <a:pt x="414" y="1534"/>
                  </a:lnTo>
                  <a:lnTo>
                    <a:pt x="421" y="1553"/>
                  </a:lnTo>
                  <a:lnTo>
                    <a:pt x="427" y="1553"/>
                  </a:lnTo>
                  <a:lnTo>
                    <a:pt x="433" y="1553"/>
                  </a:lnTo>
                  <a:lnTo>
                    <a:pt x="440" y="1540"/>
                  </a:lnTo>
                  <a:lnTo>
                    <a:pt x="440" y="1509"/>
                  </a:lnTo>
                  <a:lnTo>
                    <a:pt x="446" y="1433"/>
                  </a:lnTo>
                  <a:lnTo>
                    <a:pt x="446" y="1301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43"/>
            <p:cNvSpPr>
              <a:spLocks/>
            </p:cNvSpPr>
            <p:nvPr/>
          </p:nvSpPr>
          <p:spPr bwMode="auto">
            <a:xfrm>
              <a:off x="3822" y="1269"/>
              <a:ext cx="421" cy="2388"/>
            </a:xfrm>
            <a:custGeom>
              <a:avLst/>
              <a:gdLst>
                <a:gd name="T0" fmla="*/ 6 w 421"/>
                <a:gd name="T1" fmla="*/ 1992 h 2388"/>
                <a:gd name="T2" fmla="*/ 19 w 421"/>
                <a:gd name="T3" fmla="*/ 1615 h 2388"/>
                <a:gd name="T4" fmla="*/ 25 w 421"/>
                <a:gd name="T5" fmla="*/ 1295 h 2388"/>
                <a:gd name="T6" fmla="*/ 38 w 421"/>
                <a:gd name="T7" fmla="*/ 1043 h 2388"/>
                <a:gd name="T8" fmla="*/ 44 w 421"/>
                <a:gd name="T9" fmla="*/ 1144 h 2388"/>
                <a:gd name="T10" fmla="*/ 56 w 421"/>
                <a:gd name="T11" fmla="*/ 1156 h 2388"/>
                <a:gd name="T12" fmla="*/ 63 w 421"/>
                <a:gd name="T13" fmla="*/ 1043 h 2388"/>
                <a:gd name="T14" fmla="*/ 75 w 421"/>
                <a:gd name="T15" fmla="*/ 936 h 2388"/>
                <a:gd name="T16" fmla="*/ 88 w 421"/>
                <a:gd name="T17" fmla="*/ 842 h 2388"/>
                <a:gd name="T18" fmla="*/ 100 w 421"/>
                <a:gd name="T19" fmla="*/ 610 h 2388"/>
                <a:gd name="T20" fmla="*/ 107 w 421"/>
                <a:gd name="T21" fmla="*/ 603 h 2388"/>
                <a:gd name="T22" fmla="*/ 119 w 421"/>
                <a:gd name="T23" fmla="*/ 610 h 2388"/>
                <a:gd name="T24" fmla="*/ 126 w 421"/>
                <a:gd name="T25" fmla="*/ 427 h 2388"/>
                <a:gd name="T26" fmla="*/ 138 w 421"/>
                <a:gd name="T27" fmla="*/ 295 h 2388"/>
                <a:gd name="T28" fmla="*/ 145 w 421"/>
                <a:gd name="T29" fmla="*/ 339 h 2388"/>
                <a:gd name="T30" fmla="*/ 157 w 421"/>
                <a:gd name="T31" fmla="*/ 226 h 2388"/>
                <a:gd name="T32" fmla="*/ 163 w 421"/>
                <a:gd name="T33" fmla="*/ 239 h 2388"/>
                <a:gd name="T34" fmla="*/ 176 w 421"/>
                <a:gd name="T35" fmla="*/ 119 h 2388"/>
                <a:gd name="T36" fmla="*/ 182 w 421"/>
                <a:gd name="T37" fmla="*/ 0 h 2388"/>
                <a:gd name="T38" fmla="*/ 195 w 421"/>
                <a:gd name="T39" fmla="*/ 100 h 2388"/>
                <a:gd name="T40" fmla="*/ 201 w 421"/>
                <a:gd name="T41" fmla="*/ 151 h 2388"/>
                <a:gd name="T42" fmla="*/ 214 w 421"/>
                <a:gd name="T43" fmla="*/ 251 h 2388"/>
                <a:gd name="T44" fmla="*/ 226 w 421"/>
                <a:gd name="T45" fmla="*/ 327 h 2388"/>
                <a:gd name="T46" fmla="*/ 239 w 421"/>
                <a:gd name="T47" fmla="*/ 408 h 2388"/>
                <a:gd name="T48" fmla="*/ 245 w 421"/>
                <a:gd name="T49" fmla="*/ 553 h 2388"/>
                <a:gd name="T50" fmla="*/ 258 w 421"/>
                <a:gd name="T51" fmla="*/ 804 h 2388"/>
                <a:gd name="T52" fmla="*/ 270 w 421"/>
                <a:gd name="T53" fmla="*/ 616 h 2388"/>
                <a:gd name="T54" fmla="*/ 277 w 421"/>
                <a:gd name="T55" fmla="*/ 628 h 2388"/>
                <a:gd name="T56" fmla="*/ 289 w 421"/>
                <a:gd name="T57" fmla="*/ 490 h 2388"/>
                <a:gd name="T58" fmla="*/ 295 w 421"/>
                <a:gd name="T59" fmla="*/ 553 h 2388"/>
                <a:gd name="T60" fmla="*/ 308 w 421"/>
                <a:gd name="T61" fmla="*/ 899 h 2388"/>
                <a:gd name="T62" fmla="*/ 314 w 421"/>
                <a:gd name="T63" fmla="*/ 1062 h 2388"/>
                <a:gd name="T64" fmla="*/ 327 w 421"/>
                <a:gd name="T65" fmla="*/ 1125 h 2388"/>
                <a:gd name="T66" fmla="*/ 333 w 421"/>
                <a:gd name="T67" fmla="*/ 1389 h 2388"/>
                <a:gd name="T68" fmla="*/ 346 w 421"/>
                <a:gd name="T69" fmla="*/ 1489 h 2388"/>
                <a:gd name="T70" fmla="*/ 352 w 421"/>
                <a:gd name="T71" fmla="*/ 1760 h 2388"/>
                <a:gd name="T72" fmla="*/ 365 w 421"/>
                <a:gd name="T73" fmla="*/ 2005 h 2388"/>
                <a:gd name="T74" fmla="*/ 371 w 421"/>
                <a:gd name="T75" fmla="*/ 2143 h 2388"/>
                <a:gd name="T76" fmla="*/ 383 w 421"/>
                <a:gd name="T77" fmla="*/ 2237 h 2388"/>
                <a:gd name="T78" fmla="*/ 396 w 421"/>
                <a:gd name="T79" fmla="*/ 2357 h 2388"/>
                <a:gd name="T80" fmla="*/ 402 w 421"/>
                <a:gd name="T81" fmla="*/ 2212 h 2388"/>
                <a:gd name="T82" fmla="*/ 415 w 421"/>
                <a:gd name="T83" fmla="*/ 1785 h 2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1"/>
                <a:gd name="T127" fmla="*/ 0 h 2388"/>
                <a:gd name="T128" fmla="*/ 421 w 421"/>
                <a:gd name="T129" fmla="*/ 2388 h 2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1" h="2388">
                  <a:moveTo>
                    <a:pt x="0" y="2319"/>
                  </a:moveTo>
                  <a:lnTo>
                    <a:pt x="6" y="2162"/>
                  </a:lnTo>
                  <a:lnTo>
                    <a:pt x="6" y="1992"/>
                  </a:lnTo>
                  <a:lnTo>
                    <a:pt x="12" y="1810"/>
                  </a:lnTo>
                  <a:lnTo>
                    <a:pt x="12" y="1678"/>
                  </a:lnTo>
                  <a:lnTo>
                    <a:pt x="19" y="1615"/>
                  </a:lnTo>
                  <a:lnTo>
                    <a:pt x="19" y="1533"/>
                  </a:lnTo>
                  <a:lnTo>
                    <a:pt x="25" y="1420"/>
                  </a:lnTo>
                  <a:lnTo>
                    <a:pt x="25" y="1295"/>
                  </a:lnTo>
                  <a:lnTo>
                    <a:pt x="31" y="1163"/>
                  </a:lnTo>
                  <a:lnTo>
                    <a:pt x="31" y="1068"/>
                  </a:lnTo>
                  <a:lnTo>
                    <a:pt x="38" y="1043"/>
                  </a:lnTo>
                  <a:lnTo>
                    <a:pt x="38" y="1062"/>
                  </a:lnTo>
                  <a:lnTo>
                    <a:pt x="44" y="1119"/>
                  </a:lnTo>
                  <a:lnTo>
                    <a:pt x="44" y="1144"/>
                  </a:lnTo>
                  <a:lnTo>
                    <a:pt x="50" y="1188"/>
                  </a:lnTo>
                  <a:lnTo>
                    <a:pt x="50" y="1200"/>
                  </a:lnTo>
                  <a:lnTo>
                    <a:pt x="56" y="1156"/>
                  </a:lnTo>
                  <a:lnTo>
                    <a:pt x="56" y="1144"/>
                  </a:lnTo>
                  <a:lnTo>
                    <a:pt x="63" y="1081"/>
                  </a:lnTo>
                  <a:lnTo>
                    <a:pt x="63" y="1043"/>
                  </a:lnTo>
                  <a:lnTo>
                    <a:pt x="69" y="1024"/>
                  </a:lnTo>
                  <a:lnTo>
                    <a:pt x="69" y="943"/>
                  </a:lnTo>
                  <a:lnTo>
                    <a:pt x="75" y="936"/>
                  </a:lnTo>
                  <a:lnTo>
                    <a:pt x="82" y="968"/>
                  </a:lnTo>
                  <a:lnTo>
                    <a:pt x="88" y="917"/>
                  </a:lnTo>
                  <a:lnTo>
                    <a:pt x="88" y="842"/>
                  </a:lnTo>
                  <a:lnTo>
                    <a:pt x="94" y="704"/>
                  </a:lnTo>
                  <a:lnTo>
                    <a:pt x="94" y="628"/>
                  </a:lnTo>
                  <a:lnTo>
                    <a:pt x="100" y="610"/>
                  </a:lnTo>
                  <a:lnTo>
                    <a:pt x="100" y="628"/>
                  </a:lnTo>
                  <a:lnTo>
                    <a:pt x="107" y="616"/>
                  </a:lnTo>
                  <a:lnTo>
                    <a:pt x="107" y="603"/>
                  </a:lnTo>
                  <a:lnTo>
                    <a:pt x="113" y="616"/>
                  </a:lnTo>
                  <a:lnTo>
                    <a:pt x="113" y="622"/>
                  </a:lnTo>
                  <a:lnTo>
                    <a:pt x="119" y="610"/>
                  </a:lnTo>
                  <a:lnTo>
                    <a:pt x="119" y="616"/>
                  </a:lnTo>
                  <a:lnTo>
                    <a:pt x="126" y="540"/>
                  </a:lnTo>
                  <a:lnTo>
                    <a:pt x="126" y="427"/>
                  </a:lnTo>
                  <a:lnTo>
                    <a:pt x="132" y="364"/>
                  </a:lnTo>
                  <a:lnTo>
                    <a:pt x="132" y="314"/>
                  </a:lnTo>
                  <a:lnTo>
                    <a:pt x="138" y="295"/>
                  </a:lnTo>
                  <a:lnTo>
                    <a:pt x="138" y="308"/>
                  </a:lnTo>
                  <a:lnTo>
                    <a:pt x="145" y="346"/>
                  </a:lnTo>
                  <a:lnTo>
                    <a:pt x="145" y="339"/>
                  </a:lnTo>
                  <a:lnTo>
                    <a:pt x="151" y="314"/>
                  </a:lnTo>
                  <a:lnTo>
                    <a:pt x="151" y="270"/>
                  </a:lnTo>
                  <a:lnTo>
                    <a:pt x="157" y="226"/>
                  </a:lnTo>
                  <a:lnTo>
                    <a:pt x="157" y="220"/>
                  </a:lnTo>
                  <a:lnTo>
                    <a:pt x="163" y="232"/>
                  </a:lnTo>
                  <a:lnTo>
                    <a:pt x="163" y="239"/>
                  </a:lnTo>
                  <a:lnTo>
                    <a:pt x="170" y="201"/>
                  </a:lnTo>
                  <a:lnTo>
                    <a:pt x="170" y="163"/>
                  </a:lnTo>
                  <a:lnTo>
                    <a:pt x="176" y="119"/>
                  </a:lnTo>
                  <a:lnTo>
                    <a:pt x="176" y="88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89" y="25"/>
                  </a:lnTo>
                  <a:lnTo>
                    <a:pt x="189" y="75"/>
                  </a:lnTo>
                  <a:lnTo>
                    <a:pt x="195" y="100"/>
                  </a:lnTo>
                  <a:lnTo>
                    <a:pt x="195" y="107"/>
                  </a:lnTo>
                  <a:lnTo>
                    <a:pt x="201" y="119"/>
                  </a:lnTo>
                  <a:lnTo>
                    <a:pt x="201" y="151"/>
                  </a:lnTo>
                  <a:lnTo>
                    <a:pt x="207" y="176"/>
                  </a:lnTo>
                  <a:lnTo>
                    <a:pt x="214" y="207"/>
                  </a:lnTo>
                  <a:lnTo>
                    <a:pt x="214" y="251"/>
                  </a:lnTo>
                  <a:lnTo>
                    <a:pt x="220" y="283"/>
                  </a:lnTo>
                  <a:lnTo>
                    <a:pt x="220" y="314"/>
                  </a:lnTo>
                  <a:lnTo>
                    <a:pt x="226" y="327"/>
                  </a:lnTo>
                  <a:lnTo>
                    <a:pt x="226" y="333"/>
                  </a:lnTo>
                  <a:lnTo>
                    <a:pt x="233" y="364"/>
                  </a:lnTo>
                  <a:lnTo>
                    <a:pt x="239" y="408"/>
                  </a:lnTo>
                  <a:lnTo>
                    <a:pt x="239" y="478"/>
                  </a:lnTo>
                  <a:lnTo>
                    <a:pt x="245" y="509"/>
                  </a:lnTo>
                  <a:lnTo>
                    <a:pt x="245" y="553"/>
                  </a:lnTo>
                  <a:lnTo>
                    <a:pt x="251" y="622"/>
                  </a:lnTo>
                  <a:lnTo>
                    <a:pt x="251" y="660"/>
                  </a:lnTo>
                  <a:lnTo>
                    <a:pt x="258" y="804"/>
                  </a:lnTo>
                  <a:lnTo>
                    <a:pt x="264" y="754"/>
                  </a:lnTo>
                  <a:lnTo>
                    <a:pt x="264" y="679"/>
                  </a:lnTo>
                  <a:lnTo>
                    <a:pt x="270" y="616"/>
                  </a:lnTo>
                  <a:lnTo>
                    <a:pt x="270" y="628"/>
                  </a:lnTo>
                  <a:lnTo>
                    <a:pt x="277" y="635"/>
                  </a:lnTo>
                  <a:lnTo>
                    <a:pt x="277" y="628"/>
                  </a:lnTo>
                  <a:lnTo>
                    <a:pt x="283" y="603"/>
                  </a:lnTo>
                  <a:lnTo>
                    <a:pt x="283" y="540"/>
                  </a:lnTo>
                  <a:lnTo>
                    <a:pt x="289" y="490"/>
                  </a:lnTo>
                  <a:lnTo>
                    <a:pt x="289" y="459"/>
                  </a:lnTo>
                  <a:lnTo>
                    <a:pt x="295" y="471"/>
                  </a:lnTo>
                  <a:lnTo>
                    <a:pt x="295" y="553"/>
                  </a:lnTo>
                  <a:lnTo>
                    <a:pt x="302" y="672"/>
                  </a:lnTo>
                  <a:lnTo>
                    <a:pt x="302" y="804"/>
                  </a:lnTo>
                  <a:lnTo>
                    <a:pt x="308" y="899"/>
                  </a:lnTo>
                  <a:lnTo>
                    <a:pt x="308" y="917"/>
                  </a:lnTo>
                  <a:lnTo>
                    <a:pt x="314" y="968"/>
                  </a:lnTo>
                  <a:lnTo>
                    <a:pt x="314" y="1062"/>
                  </a:lnTo>
                  <a:lnTo>
                    <a:pt x="321" y="1125"/>
                  </a:lnTo>
                  <a:lnTo>
                    <a:pt x="321" y="1119"/>
                  </a:lnTo>
                  <a:lnTo>
                    <a:pt x="327" y="1125"/>
                  </a:lnTo>
                  <a:lnTo>
                    <a:pt x="327" y="1194"/>
                  </a:lnTo>
                  <a:lnTo>
                    <a:pt x="333" y="1295"/>
                  </a:lnTo>
                  <a:lnTo>
                    <a:pt x="333" y="1389"/>
                  </a:lnTo>
                  <a:lnTo>
                    <a:pt x="339" y="1408"/>
                  </a:lnTo>
                  <a:lnTo>
                    <a:pt x="339" y="1445"/>
                  </a:lnTo>
                  <a:lnTo>
                    <a:pt x="346" y="1489"/>
                  </a:lnTo>
                  <a:lnTo>
                    <a:pt x="346" y="1584"/>
                  </a:lnTo>
                  <a:lnTo>
                    <a:pt x="352" y="1678"/>
                  </a:lnTo>
                  <a:lnTo>
                    <a:pt x="352" y="1760"/>
                  </a:lnTo>
                  <a:lnTo>
                    <a:pt x="358" y="1848"/>
                  </a:lnTo>
                  <a:lnTo>
                    <a:pt x="358" y="1936"/>
                  </a:lnTo>
                  <a:lnTo>
                    <a:pt x="365" y="2005"/>
                  </a:lnTo>
                  <a:lnTo>
                    <a:pt x="365" y="2061"/>
                  </a:lnTo>
                  <a:lnTo>
                    <a:pt x="371" y="2112"/>
                  </a:lnTo>
                  <a:lnTo>
                    <a:pt x="371" y="2143"/>
                  </a:lnTo>
                  <a:lnTo>
                    <a:pt x="377" y="2175"/>
                  </a:lnTo>
                  <a:lnTo>
                    <a:pt x="377" y="2206"/>
                  </a:lnTo>
                  <a:lnTo>
                    <a:pt x="383" y="2237"/>
                  </a:lnTo>
                  <a:lnTo>
                    <a:pt x="383" y="2269"/>
                  </a:lnTo>
                  <a:lnTo>
                    <a:pt x="390" y="2319"/>
                  </a:lnTo>
                  <a:lnTo>
                    <a:pt x="396" y="2357"/>
                  </a:lnTo>
                  <a:lnTo>
                    <a:pt x="396" y="2388"/>
                  </a:lnTo>
                  <a:lnTo>
                    <a:pt x="402" y="2307"/>
                  </a:lnTo>
                  <a:lnTo>
                    <a:pt x="402" y="2212"/>
                  </a:lnTo>
                  <a:lnTo>
                    <a:pt x="409" y="2093"/>
                  </a:lnTo>
                  <a:lnTo>
                    <a:pt x="409" y="1967"/>
                  </a:lnTo>
                  <a:lnTo>
                    <a:pt x="415" y="1785"/>
                  </a:lnTo>
                  <a:lnTo>
                    <a:pt x="415" y="1615"/>
                  </a:lnTo>
                  <a:lnTo>
                    <a:pt x="421" y="1659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570490D-27B3-41DB-8316-8C9A92C20357}" type="slidenum">
              <a:rPr lang="en-US" altLang="en-US" sz="1400" smtClean="0">
                <a:solidFill>
                  <a:schemeClr val="bg2"/>
                </a:solidFill>
                <a:latin typeface="Arial" charset="0"/>
              </a:rPr>
              <a:pPr/>
              <a:t>3</a:t>
            </a:fld>
            <a:endParaRPr lang="en-US" altLang="en-US" sz="1400" smtClean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Study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1949"/>
            <a:ext cx="8700785" cy="287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Load Dispatch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5906"/>
            <a:ext cx="8790392" cy="45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Firm Demand Uncertainty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7364"/>
            <a:ext cx="7257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Based: Demand Side Bidding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1676400"/>
            <a:ext cx="874122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5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Coupling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5" y="1600200"/>
            <a:ext cx="8516691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Price and Wind Data For Coupling Model</a:t>
            </a:r>
            <a:endParaRPr lang="en-US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7105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247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Model (Smart Charging)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74843" cy="34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4911"/>
            <a:ext cx="712984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Programming With Recombinant Lattices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2133600"/>
            <a:ext cx="887185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91" y="381000"/>
            <a:ext cx="8229600" cy="1143000"/>
          </a:xfrm>
        </p:spPr>
        <p:txBody>
          <a:bodyPr/>
          <a:lstStyle/>
          <a:p>
            <a:r>
              <a:rPr lang="en-US" dirty="0" smtClean="0"/>
              <a:t>Demand Response Results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19591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31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6" y="990600"/>
            <a:ext cx="8105775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6" y="5344609"/>
            <a:ext cx="7362825" cy="13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 Rights Reserved to Shmuel Oren 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32800" cy="4724400"/>
          </a:xfrm>
        </p:spPr>
        <p:txBody>
          <a:bodyPr>
            <a:normAutofit lnSpcReduction="10000"/>
          </a:bodyPr>
          <a:lstStyle/>
          <a:p>
            <a:r>
              <a:rPr lang="en-US" sz="1400" dirty="0" err="1"/>
              <a:t>Papavasiliou</a:t>
            </a:r>
            <a:r>
              <a:rPr lang="en-US" sz="1400" dirty="0"/>
              <a:t> Anthony, </a:t>
            </a:r>
            <a:r>
              <a:rPr lang="en-US" sz="1400" dirty="0" err="1"/>
              <a:t>Shmuel</a:t>
            </a:r>
            <a:r>
              <a:rPr lang="en-US" sz="1400" dirty="0"/>
              <a:t> Oren and Richard O’Neill, “Reserve Requirements for Wind Power Integration: A Scenario-Based Stochastic Programming Framework”, </a:t>
            </a:r>
            <a:r>
              <a:rPr lang="en-US" sz="1400" i="1" dirty="0"/>
              <a:t>IEEE Transactions on Power System, </a:t>
            </a:r>
            <a:r>
              <a:rPr lang="en-US" sz="1400" dirty="0" err="1"/>
              <a:t>Vol</a:t>
            </a:r>
            <a:r>
              <a:rPr lang="en-US" sz="1400" dirty="0"/>
              <a:t> 26, No4 (2011), pp. </a:t>
            </a:r>
            <a:r>
              <a:rPr lang="en-US" sz="1400" dirty="0" smtClean="0"/>
              <a:t>2197-2206</a:t>
            </a:r>
          </a:p>
          <a:p>
            <a:pPr lvl="0"/>
            <a:r>
              <a:rPr lang="en-US" sz="1400" dirty="0" err="1" smtClean="0"/>
              <a:t>Papavasiliou</a:t>
            </a:r>
            <a:r>
              <a:rPr lang="en-US" sz="1400" dirty="0" smtClean="0"/>
              <a:t> </a:t>
            </a:r>
            <a:r>
              <a:rPr lang="en-US" sz="1400" dirty="0"/>
              <a:t>A. and S. S. Oren, ”Integrating Renewable Energy Contracts and Wholesale Dynamic Pricing to Serve Aggregate Flexible Loads” Invited Panel Paper, </a:t>
            </a:r>
            <a:r>
              <a:rPr lang="en-US" sz="1400" u="sng" dirty="0"/>
              <a:t>Proceeding of the IEEE PES GM</a:t>
            </a:r>
            <a:r>
              <a:rPr lang="en-US" sz="1400" dirty="0"/>
              <a:t>, Detroit, Michigan, July 24-28, 2011.</a:t>
            </a:r>
          </a:p>
          <a:p>
            <a:pPr lvl="0"/>
            <a:r>
              <a:rPr lang="en-US" sz="1400" dirty="0" err="1"/>
              <a:t>Papavasiliou</a:t>
            </a:r>
            <a:r>
              <a:rPr lang="en-US" sz="1400" dirty="0"/>
              <a:t> A. and S. S. Oren “Integration of Contracted Renewable Energy and Spot Market Supply to Serve Flexible Loads”, </a:t>
            </a:r>
            <a:r>
              <a:rPr lang="en-US" sz="1400" u="sng" dirty="0"/>
              <a:t>Proceedings of the 18</a:t>
            </a:r>
            <a:r>
              <a:rPr lang="en-US" sz="1400" u="sng" baseline="30000" dirty="0"/>
              <a:t>th</a:t>
            </a:r>
            <a:r>
              <a:rPr lang="en-US" sz="1400" u="sng" dirty="0"/>
              <a:t> World Congress of the International Federation of Automatic Control,</a:t>
            </a:r>
            <a:r>
              <a:rPr lang="en-US" sz="1400" dirty="0"/>
              <a:t> August 28 – September 2, 2011, Milano, Italy.</a:t>
            </a:r>
          </a:p>
          <a:p>
            <a:pPr lvl="0"/>
            <a:r>
              <a:rPr lang="en-US" sz="1400" dirty="0" err="1"/>
              <a:t>Papavasiliou</a:t>
            </a:r>
            <a:r>
              <a:rPr lang="en-US" sz="1400" dirty="0"/>
              <a:t> </a:t>
            </a:r>
            <a:r>
              <a:rPr lang="en-US" sz="1400" dirty="0" err="1"/>
              <a:t>A.and</a:t>
            </a:r>
            <a:r>
              <a:rPr lang="en-US" sz="1400" dirty="0"/>
              <a:t>  S. S. Oren, “Stochastic Modeling of Multi-area Wind Power Production “, </a:t>
            </a:r>
            <a:r>
              <a:rPr lang="en-US" sz="1400" u="sng" dirty="0"/>
              <a:t>Proceedings of PMAPS 2012</a:t>
            </a:r>
            <a:r>
              <a:rPr lang="en-US" sz="1400" dirty="0"/>
              <a:t>, Istanbul Turkey, June 10-14, 2012.</a:t>
            </a:r>
          </a:p>
          <a:p>
            <a:pPr lvl="0"/>
            <a:r>
              <a:rPr lang="en-US" sz="1400" dirty="0"/>
              <a:t>Oren S. S., Invited Panel Paper ” Renewable Energy Integration and the Impact of Carbon Regulation on the Electric Grid “, </a:t>
            </a:r>
            <a:r>
              <a:rPr lang="en-US" sz="1400" u="sng" dirty="0"/>
              <a:t>Proceeding of the IEEE PES GM</a:t>
            </a:r>
            <a:r>
              <a:rPr lang="en-US" sz="1400" dirty="0"/>
              <a:t>, San Diego CA, July 22-26, 2012.</a:t>
            </a:r>
          </a:p>
          <a:p>
            <a:pPr lvl="0"/>
            <a:r>
              <a:rPr lang="en-US" sz="1400" dirty="0" err="1"/>
              <a:t>Papavasiliou</a:t>
            </a:r>
            <a:r>
              <a:rPr lang="en-US" sz="1400" dirty="0"/>
              <a:t> A., S. S. Oren, ” A Stochastic Unit Commitment Model for Integrating Renewable Supply and Demand Response” Invited Panel Paper, </a:t>
            </a:r>
            <a:r>
              <a:rPr lang="en-US" sz="1400" u="sng" dirty="0"/>
              <a:t>Proceeding of the IEEE PES GM</a:t>
            </a:r>
            <a:r>
              <a:rPr lang="en-US" sz="1400" dirty="0"/>
              <a:t>, San Diego, CA, July 24-28, 2012.</a:t>
            </a:r>
          </a:p>
          <a:p>
            <a:pPr lvl="0"/>
            <a:r>
              <a:rPr lang="en-US" sz="1400" dirty="0" err="1" smtClean="0"/>
              <a:t>Papavasiliou</a:t>
            </a:r>
            <a:r>
              <a:rPr lang="en-US" sz="1400" dirty="0" smtClean="0"/>
              <a:t> </a:t>
            </a:r>
            <a:r>
              <a:rPr lang="en-US" sz="1400" dirty="0"/>
              <a:t>A., S. S. Oren,  “Large-Scale Integration of Deferrable Demand and Renewable Energy Sources in Power Systems”, Accepted for publication in a special issue of the IEEE PES Transaction</a:t>
            </a:r>
            <a:r>
              <a:rPr lang="en-US" sz="1400" dirty="0" smtClean="0"/>
              <a:t>.</a:t>
            </a:r>
            <a:endParaRPr lang="en-US" sz="1400" dirty="0"/>
          </a:p>
          <a:p>
            <a:pPr lvl="0"/>
            <a:r>
              <a:rPr lang="en-US" sz="1400" dirty="0" err="1"/>
              <a:t>Papavasiliou</a:t>
            </a:r>
            <a:r>
              <a:rPr lang="en-US" sz="1400" dirty="0"/>
              <a:t> A., S. S. Oren,  “Multi-Area Stochastic Unit Commitment for High Wind Penetration in a Transmission Constrained Network”, Accepted for publication in Journal of Operations Research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Papavasiliou</a:t>
            </a:r>
            <a:r>
              <a:rPr lang="en-US" sz="1400" dirty="0" smtClean="0"/>
              <a:t> Anthony,  </a:t>
            </a:r>
            <a:r>
              <a:rPr lang="en-US" sz="1400" dirty="0" err="1"/>
              <a:t>Shmuel</a:t>
            </a:r>
            <a:r>
              <a:rPr lang="en-US" sz="1400" dirty="0"/>
              <a:t> </a:t>
            </a:r>
            <a:r>
              <a:rPr lang="en-US" sz="1400" dirty="0" smtClean="0"/>
              <a:t>Oren, Barry </a:t>
            </a:r>
            <a:r>
              <a:rPr lang="en-US" sz="1400" dirty="0" err="1" smtClean="0"/>
              <a:t>Rountree</a:t>
            </a:r>
            <a:r>
              <a:rPr lang="en-US" sz="1400" dirty="0" smtClean="0"/>
              <a:t> “Applying </a:t>
            </a:r>
            <a:r>
              <a:rPr lang="en-US" sz="1400" dirty="0"/>
              <a:t>High Performance Computing </a:t>
            </a:r>
            <a:r>
              <a:rPr lang="en-US" sz="1400" dirty="0" smtClean="0"/>
              <a:t>to Multi-Area </a:t>
            </a:r>
            <a:r>
              <a:rPr lang="en-US" sz="1400" dirty="0"/>
              <a:t>Stochastic Unit Commitment </a:t>
            </a:r>
            <a:r>
              <a:rPr lang="en-US" sz="1400" dirty="0" smtClean="0"/>
              <a:t>for Renewable </a:t>
            </a:r>
            <a:r>
              <a:rPr lang="en-US" sz="1400" dirty="0"/>
              <a:t>Energy </a:t>
            </a:r>
            <a:r>
              <a:rPr lang="en-US" sz="1400" dirty="0" smtClean="0"/>
              <a:t>Integration”, Submitted to </a:t>
            </a:r>
            <a:r>
              <a:rPr lang="en-US" sz="1400" smtClean="0"/>
              <a:t>Mathematical Programming (February 2013)</a:t>
            </a:r>
            <a:endParaRPr lang="en-US" sz="1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BE9F-BD14-441C-B084-A9DDAD4859C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Solution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5285"/>
            <a:ext cx="8817007" cy="497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303818"/>
            <a:ext cx="15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CAISO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 Alternative to Expanding Flexible Thermal Generation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91057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dirty="0" smtClean="0"/>
              <a:t>Alternative DR Paradigms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1986"/>
            <a:ext cx="7623938" cy="587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Approaches to DR Mobilization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85603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24600" cy="839542"/>
          </a:xfrm>
        </p:spPr>
        <p:txBody>
          <a:bodyPr/>
          <a:lstStyle/>
          <a:p>
            <a:r>
              <a:rPr lang="en-US" dirty="0" smtClean="0"/>
              <a:t>Evaluation Methodology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Comparison requires explicit accounting for uncertainty for consistent determination of locational reserves.</a:t>
            </a:r>
          </a:p>
          <a:p>
            <a:r>
              <a:rPr lang="en-US" sz="2800" dirty="0" smtClean="0"/>
              <a:t>Stochastic unit commitment optimization accounts for uncertainty by considering a limited number of probabilistic wind and contingency scenarios, committing slow reserves early with fast reserves and demand response adjusted after uncertainties are revealed.</a:t>
            </a:r>
          </a:p>
          <a:p>
            <a:r>
              <a:rPr lang="en-US" sz="2800" dirty="0" smtClean="0"/>
              <a:t>Economic and reliability outcomes are calculated using Monte Carlo simulation with large number of probabilistic scenarios and contingencies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EE3BB-EC5E-4E85-9F5A-C81D6F45B0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620</Words>
  <Application>Microsoft Office PowerPoint</Application>
  <PresentationFormat>On-screen Show (4:3)</PresentationFormat>
  <Paragraphs>91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Multi-Area Stochastic Unit Commitment for High Wind Penetration in a Transmission Constrained Network </vt:lpstr>
      <vt:lpstr>Uncertainty</vt:lpstr>
      <vt:lpstr>Negative Correlation with Load</vt:lpstr>
      <vt:lpstr>PowerPoint Presentation</vt:lpstr>
      <vt:lpstr>Conventional Solution</vt:lpstr>
      <vt:lpstr>The DR Alternative to Expanding Flexible Thermal Generation</vt:lpstr>
      <vt:lpstr>Alternative DR Paradigms</vt:lpstr>
      <vt:lpstr>Alternative Approaches to DR Mobilization</vt:lpstr>
      <vt:lpstr>Evaluation Methodology</vt:lpstr>
      <vt:lpstr>Model Structure</vt:lpstr>
      <vt:lpstr>Unit Commitment</vt:lpstr>
      <vt:lpstr>The Real Thing</vt:lpstr>
      <vt:lpstr>Two Stage Stochastic Unit Commitment</vt:lpstr>
      <vt:lpstr>Scenario Selection</vt:lpstr>
      <vt:lpstr>Decomposition </vt:lpstr>
      <vt:lpstr>Parallelization</vt:lpstr>
      <vt:lpstr>Scenario Selection</vt:lpstr>
      <vt:lpstr>Wind Modeling and Data Sources</vt:lpstr>
      <vt:lpstr>Model Calibration</vt:lpstr>
      <vt:lpstr>Data Fit</vt:lpstr>
      <vt:lpstr>WECC Case Study</vt:lpstr>
      <vt:lpstr>Case Study Summary</vt:lpstr>
      <vt:lpstr>Day Types</vt:lpstr>
      <vt:lpstr>Competing Reserve Rules</vt:lpstr>
      <vt:lpstr>Reserve Policy Comparison Deep Integration, No Transmission, No Contingencies</vt:lpstr>
      <vt:lpstr>Reserve Policy Comparison No Wind</vt:lpstr>
      <vt:lpstr>Reserve Policy Comparison Moderate Integration</vt:lpstr>
      <vt:lpstr>Reserve Policy Comparison Deep Integration</vt:lpstr>
      <vt:lpstr>Summary</vt:lpstr>
      <vt:lpstr>Demand Response Study</vt:lpstr>
      <vt:lpstr>Centralized Load Dispatch</vt:lpstr>
      <vt:lpstr>Firm Demand Uncertainty</vt:lpstr>
      <vt:lpstr>Market Based: Demand Side Bidding</vt:lpstr>
      <vt:lpstr>Implementation of Coupling</vt:lpstr>
      <vt:lpstr>Price and Wind Data For Coupling Model</vt:lpstr>
      <vt:lpstr>Coupling Model (Smart Charging)</vt:lpstr>
      <vt:lpstr>Dynamic Programming With Recombinant Lattices</vt:lpstr>
      <vt:lpstr>Demand Response Results</vt:lpstr>
      <vt:lpstr>Conclusions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Multi-Area Stochastic Unit Commitment for High Wind Penetration in a Transmission Constrained Network </dc:title>
  <dc:creator>Shmuel</dc:creator>
  <cp:lastModifiedBy>Shmuel</cp:lastModifiedBy>
  <cp:revision>25</cp:revision>
  <dcterms:created xsi:type="dcterms:W3CDTF">2006-08-16T00:00:00Z</dcterms:created>
  <dcterms:modified xsi:type="dcterms:W3CDTF">2013-02-24T21:39:03Z</dcterms:modified>
</cp:coreProperties>
</file>