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7" r:id="rId3"/>
    <p:sldId id="308" r:id="rId4"/>
    <p:sldId id="309" r:id="rId5"/>
    <p:sldId id="310" r:id="rId6"/>
    <p:sldId id="314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89833" autoAdjust="0"/>
  </p:normalViewPr>
  <p:slideViewPr>
    <p:cSldViewPr>
      <p:cViewPr varScale="1">
        <p:scale>
          <a:sx n="76" d="100"/>
          <a:sy n="76" d="100"/>
        </p:scale>
        <p:origin x="-90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7577000-D747-43A3-8EFA-AAC238953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07D51-68F9-4BA4-81CE-74C68AEF0573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536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</a:p>
          <a:p>
            <a:pPr marL="0" lvl="1" eaLnBrk="1" hangingPunct="1"/>
            <a:r>
              <a:rPr lang="en-US" sz="2000" smtClean="0">
                <a:latin typeface="Arial" charset="0"/>
                <a:cs typeface="Arial" charset="0"/>
              </a:rPr>
              <a:t>Solve the so-called </a:t>
            </a:r>
            <a:r>
              <a:rPr lang="en-US" sz="2000" i="1" smtClean="0">
                <a:latin typeface="Arial" charset="0"/>
                <a:cs typeface="Arial" charset="0"/>
              </a:rPr>
              <a:t>Ethier-Griffiths</a:t>
            </a:r>
            <a:r>
              <a:rPr lang="en-US" sz="2000" smtClean="0">
                <a:latin typeface="Arial" charset="0"/>
                <a:cs typeface="Arial" charset="0"/>
              </a:rPr>
              <a:t> recursions.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A757D-58F5-4C99-BB01-9701C901D3A6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2A95C-63D4-40D3-A8E3-40C70E7A1605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</a:p>
          <a:p>
            <a:pPr marL="0" lvl="1" eaLnBrk="1" hangingPunct="1"/>
            <a:r>
              <a:rPr lang="en-US" sz="2000" smtClean="0">
                <a:latin typeface="Arial" charset="0"/>
                <a:cs typeface="Arial" charset="0"/>
              </a:rPr>
              <a:t>Solve the so-called </a:t>
            </a:r>
            <a:r>
              <a:rPr lang="en-US" sz="2000" i="1" smtClean="0">
                <a:latin typeface="Arial" charset="0"/>
                <a:cs typeface="Arial" charset="0"/>
              </a:rPr>
              <a:t>Ethier-Griffiths</a:t>
            </a:r>
            <a:r>
              <a:rPr lang="en-US" sz="2000" smtClean="0">
                <a:latin typeface="Arial" charset="0"/>
                <a:cs typeface="Arial" charset="0"/>
              </a:rPr>
              <a:t> recursions.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581F4-8DAE-4BCA-BAA9-DB980A25646C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</a:p>
          <a:p>
            <a:pPr marL="0" lvl="1" eaLnBrk="1" hangingPunct="1"/>
            <a:r>
              <a:rPr lang="en-US" sz="2000" smtClean="0">
                <a:latin typeface="Arial" charset="0"/>
                <a:cs typeface="Arial" charset="0"/>
              </a:rPr>
              <a:t>Solve the so-called </a:t>
            </a:r>
            <a:r>
              <a:rPr lang="en-US" sz="2000" i="1" smtClean="0">
                <a:latin typeface="Arial" charset="0"/>
                <a:cs typeface="Arial" charset="0"/>
              </a:rPr>
              <a:t>Ethier-Griffiths</a:t>
            </a:r>
            <a:r>
              <a:rPr lang="en-US" sz="2000" smtClean="0">
                <a:latin typeface="Arial" charset="0"/>
                <a:cs typeface="Arial" charset="0"/>
              </a:rPr>
              <a:t> recursions.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58D7E-1DA2-4012-B547-59B011C17972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</a:p>
          <a:p>
            <a:pPr marL="0" lvl="1" eaLnBrk="1" hangingPunct="1"/>
            <a:r>
              <a:rPr lang="en-US" sz="2000" smtClean="0">
                <a:latin typeface="Arial" charset="0"/>
                <a:cs typeface="Arial" charset="0"/>
              </a:rPr>
              <a:t>Solve the so-called </a:t>
            </a:r>
            <a:r>
              <a:rPr lang="en-US" sz="2000" i="1" smtClean="0">
                <a:latin typeface="Arial" charset="0"/>
                <a:cs typeface="Arial" charset="0"/>
              </a:rPr>
              <a:t>Ethier-Griffiths</a:t>
            </a:r>
            <a:r>
              <a:rPr lang="en-US" sz="2000" smtClean="0">
                <a:latin typeface="Arial" charset="0"/>
                <a:cs typeface="Arial" charset="0"/>
              </a:rPr>
              <a:t> recursions.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1483A-1238-4428-96AF-4885D9984755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</a:p>
          <a:p>
            <a:pPr marL="0" lvl="1" eaLnBrk="1" hangingPunct="1"/>
            <a:r>
              <a:rPr lang="en-US" sz="2000" smtClean="0">
                <a:latin typeface="Arial" charset="0"/>
                <a:cs typeface="Arial" charset="0"/>
              </a:rPr>
              <a:t>Solve the so-called </a:t>
            </a:r>
            <a:r>
              <a:rPr lang="en-US" sz="2000" i="1" smtClean="0">
                <a:latin typeface="Arial" charset="0"/>
                <a:cs typeface="Arial" charset="0"/>
              </a:rPr>
              <a:t>Ethier-Griffiths</a:t>
            </a:r>
            <a:r>
              <a:rPr lang="en-US" sz="2000" smtClean="0">
                <a:latin typeface="Arial" charset="0"/>
                <a:cs typeface="Arial" charset="0"/>
              </a:rPr>
              <a:t> recursions.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1A8A7-C4F1-48A6-B97E-B28C33A11ADE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Approximation: e.g. PAC likelihood (Li and Stephens, 2003</a:t>
            </a:r>
          </a:p>
          <a:p>
            <a:pPr marL="0" lvl="1" eaLnBrk="1" hangingPunct="1"/>
            <a:r>
              <a:rPr lang="en-US" sz="2000" smtClean="0">
                <a:latin typeface="Arial" charset="0"/>
                <a:cs typeface="Arial" charset="0"/>
              </a:rPr>
              <a:t>Solve the so-called </a:t>
            </a:r>
            <a:r>
              <a:rPr lang="en-US" sz="2000" i="1" smtClean="0">
                <a:latin typeface="Arial" charset="0"/>
                <a:cs typeface="Arial" charset="0"/>
              </a:rPr>
              <a:t>Ethier-Griffiths</a:t>
            </a:r>
            <a:r>
              <a:rPr lang="en-US" sz="2000" smtClean="0">
                <a:latin typeface="Arial" charset="0"/>
                <a:cs typeface="Arial" charset="0"/>
              </a:rPr>
              <a:t> recursions.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EA54F-3A7D-43FF-905F-E36E7BE33918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D18FD-B5C8-465B-B335-B7DBD7C3C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91756-3391-44E8-BDAF-A4E6B845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12601-E7AE-4E2A-A0EC-85DB60EF6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16994-67F8-40AC-BEDA-8C38B3E2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5E79C-84A0-4F75-B26E-D1D1438C9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1D897-3890-496D-BFC5-32007CE7B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D8BE9-135C-4E82-8E5B-A095154A4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2FE6B-4270-4BC4-A7EB-F1FE75AF6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A39B-3EFB-4DF5-8A3D-77D96D75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8A895-80B7-43E8-B003-D4A45834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1CD6-1E37-4041-B2AC-26806087D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9EFE97C3-C132-4F47-A63E-5432FD09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610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0099"/>
                </a:solidFill>
                <a:latin typeface="Arial" charset="0"/>
                <a:cs typeface="Arial" charset="0"/>
              </a:rPr>
              <a:t>Exact Computation of Coalescent Likelihood under the Infinite Sites Model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8382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Yufeng Wu</a:t>
            </a:r>
          </a:p>
          <a:p>
            <a:pPr eaLnBrk="1" hangingPunct="1"/>
            <a:r>
              <a:rPr lang="en-US" smtClean="0">
                <a:latin typeface="Arial" charset="0"/>
              </a:rPr>
              <a:t>University of Connecticut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</a:rPr>
              <a:t>DIMACS Workshop on Algorithmics in Human Population-Genomics, 2009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7B04B5-E9DC-4B7E-AA4D-71C536F0207C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</a:rPr>
              <a:t>Coalescent Likelihood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5257800" cy="4191000"/>
          </a:xfrm>
        </p:spPr>
        <p:txBody>
          <a:bodyPr/>
          <a:lstStyle/>
          <a:p>
            <a:pPr eaLnBrk="1" hangingPunct="1"/>
            <a:r>
              <a:rPr lang="en-US" sz="2400" i="1" smtClean="0">
                <a:latin typeface="Arial" charset="0"/>
              </a:rPr>
              <a:t>D: </a:t>
            </a:r>
            <a:r>
              <a:rPr lang="en-US" sz="2400" smtClean="0">
                <a:latin typeface="Arial" charset="0"/>
              </a:rPr>
              <a:t>a set of binary sequences.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Coalescent genealogy: history with </a:t>
            </a:r>
            <a:r>
              <a:rPr lang="en-US" sz="2400" smtClean="0">
                <a:solidFill>
                  <a:srgbClr val="CC0000"/>
                </a:solidFill>
                <a:latin typeface="Arial" charset="0"/>
              </a:rPr>
              <a:t>coalescent</a:t>
            </a:r>
            <a:r>
              <a:rPr lang="en-US" sz="2400" smtClean="0">
                <a:latin typeface="Arial" charset="0"/>
              </a:rPr>
              <a:t> and </a:t>
            </a:r>
            <a:r>
              <a:rPr lang="en-US" sz="2400" smtClean="0">
                <a:solidFill>
                  <a:srgbClr val="CC0000"/>
                </a:solidFill>
                <a:latin typeface="Arial" charset="0"/>
              </a:rPr>
              <a:t>mutation</a:t>
            </a:r>
            <a:r>
              <a:rPr lang="en-US" sz="2400" smtClean="0">
                <a:latin typeface="Arial" charset="0"/>
              </a:rPr>
              <a:t> events.</a:t>
            </a:r>
          </a:p>
          <a:p>
            <a:pPr eaLnBrk="1" hangingPunct="1"/>
            <a:r>
              <a:rPr lang="en-US" sz="2400" smtClean="0">
                <a:latin typeface="Arial" charset="0"/>
              </a:rPr>
              <a:t>Coalescent likelihood P(</a:t>
            </a:r>
            <a:r>
              <a:rPr lang="en-US" sz="2400" i="1" smtClean="0">
                <a:latin typeface="Arial" charset="0"/>
              </a:rPr>
              <a:t>D</a:t>
            </a:r>
            <a:r>
              <a:rPr lang="en-US" sz="2400" smtClean="0">
                <a:latin typeface="Arial" charset="0"/>
              </a:rPr>
              <a:t>): probability of observing </a:t>
            </a:r>
            <a:r>
              <a:rPr lang="en-US" sz="2400" i="1" smtClean="0">
                <a:latin typeface="Arial" charset="0"/>
              </a:rPr>
              <a:t>D</a:t>
            </a:r>
            <a:r>
              <a:rPr lang="en-US" sz="2400" smtClean="0">
                <a:latin typeface="Arial" charset="0"/>
              </a:rPr>
              <a:t> on coalescent model given mutation rate </a:t>
            </a:r>
            <a:r>
              <a:rPr lang="en-US" sz="2400" b="1" smtClean="0">
                <a:latin typeface="Arial" charset="0"/>
                <a:sym typeface="Symbol" pitchFamily="18" charset="2"/>
              </a:rPr>
              <a:t></a:t>
            </a:r>
            <a:endParaRPr lang="en-US" sz="2400" b="1" smtClean="0">
              <a:latin typeface="Arial" charset="0"/>
            </a:endParaRPr>
          </a:p>
          <a:p>
            <a:pPr eaLnBrk="1" hangingPunct="1"/>
            <a:r>
              <a:rPr lang="en-US" sz="2400" smtClean="0">
                <a:latin typeface="Arial" charset="0"/>
              </a:rPr>
              <a:t>Assume </a:t>
            </a:r>
            <a:r>
              <a:rPr lang="en-US" sz="2400" b="1" smtClean="0">
                <a:latin typeface="Arial" charset="0"/>
              </a:rPr>
              <a:t>no</a:t>
            </a:r>
            <a:r>
              <a:rPr lang="en-US" sz="2400" smtClean="0">
                <a:latin typeface="Arial" charset="0"/>
              </a:rPr>
              <a:t> recombination.</a:t>
            </a:r>
          </a:p>
          <a:p>
            <a:pPr eaLnBrk="1" hangingPunct="1"/>
            <a:r>
              <a:rPr lang="en-US" sz="2400" b="1" smtClean="0">
                <a:latin typeface="Arial" charset="0"/>
              </a:rPr>
              <a:t>Infinite many sites model </a:t>
            </a:r>
            <a:r>
              <a:rPr lang="en-US" sz="2400" smtClean="0">
                <a:latin typeface="Arial" charset="0"/>
              </a:rPr>
              <a:t>of mutations. </a:t>
            </a:r>
          </a:p>
        </p:txBody>
      </p:sp>
      <p:grpSp>
        <p:nvGrpSpPr>
          <p:cNvPr id="16387" name="Group 20"/>
          <p:cNvGrpSpPr>
            <a:grpSpLocks/>
          </p:cNvGrpSpPr>
          <p:nvPr/>
        </p:nvGrpSpPr>
        <p:grpSpPr bwMode="auto">
          <a:xfrm>
            <a:off x="4953000" y="1905000"/>
            <a:ext cx="4343400" cy="3810000"/>
            <a:chOff x="2190" y="2070"/>
            <a:chExt cx="4292" cy="2922"/>
          </a:xfrm>
        </p:grpSpPr>
        <p:grpSp>
          <p:nvGrpSpPr>
            <p:cNvPr id="16400" name="Group 21"/>
            <p:cNvGrpSpPr>
              <a:grpSpLocks/>
            </p:cNvGrpSpPr>
            <p:nvPr/>
          </p:nvGrpSpPr>
          <p:grpSpPr bwMode="auto">
            <a:xfrm>
              <a:off x="2190" y="4534"/>
              <a:ext cx="4292" cy="458"/>
              <a:chOff x="2190" y="4862"/>
              <a:chExt cx="4292" cy="458"/>
            </a:xfrm>
          </p:grpSpPr>
          <p:sp>
            <p:nvSpPr>
              <p:cNvPr id="16431" name="Text Box 22"/>
              <p:cNvSpPr txBox="1">
                <a:spLocks noChangeArrowheads="1"/>
              </p:cNvSpPr>
              <p:nvPr/>
            </p:nvSpPr>
            <p:spPr bwMode="auto">
              <a:xfrm>
                <a:off x="2190" y="4896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/>
                  <a:t>00000</a:t>
                </a:r>
              </a:p>
            </p:txBody>
          </p:sp>
          <p:sp>
            <p:nvSpPr>
              <p:cNvPr id="16432" name="Text Box 23"/>
              <p:cNvSpPr txBox="1">
                <a:spLocks noChangeArrowheads="1"/>
              </p:cNvSpPr>
              <p:nvPr/>
            </p:nvSpPr>
            <p:spPr bwMode="auto">
              <a:xfrm>
                <a:off x="2684" y="4896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>
                    <a:latin typeface="Calibri" pitchFamily="34" charset="0"/>
                  </a:rPr>
                  <a:t>0001</a:t>
                </a:r>
                <a:r>
                  <a:rPr lang="en-US" sz="1400"/>
                  <a:t>0</a:t>
                </a:r>
              </a:p>
            </p:txBody>
          </p:sp>
          <p:sp>
            <p:nvSpPr>
              <p:cNvPr id="16433" name="Text Box 24"/>
              <p:cNvSpPr txBox="1">
                <a:spLocks noChangeArrowheads="1"/>
              </p:cNvSpPr>
              <p:nvPr/>
            </p:nvSpPr>
            <p:spPr bwMode="auto">
              <a:xfrm>
                <a:off x="3236" y="4888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>
                    <a:latin typeface="Calibri" pitchFamily="34" charset="0"/>
                  </a:rPr>
                  <a:t>0001</a:t>
                </a:r>
                <a:r>
                  <a:rPr lang="en-US" sz="1400"/>
                  <a:t>0</a:t>
                </a:r>
              </a:p>
            </p:txBody>
          </p:sp>
          <p:sp>
            <p:nvSpPr>
              <p:cNvPr id="16434" name="Text Box 25"/>
              <p:cNvSpPr txBox="1">
                <a:spLocks noChangeArrowheads="1"/>
              </p:cNvSpPr>
              <p:nvPr/>
            </p:nvSpPr>
            <p:spPr bwMode="auto">
              <a:xfrm>
                <a:off x="3917" y="4888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>
                    <a:latin typeface="Calibri" pitchFamily="34" charset="0"/>
                  </a:rPr>
                  <a:t>0001</a:t>
                </a:r>
                <a:r>
                  <a:rPr lang="en-US" sz="1400"/>
                  <a:t>0</a:t>
                </a:r>
              </a:p>
            </p:txBody>
          </p:sp>
          <p:sp>
            <p:nvSpPr>
              <p:cNvPr id="16435" name="Text Box 26"/>
              <p:cNvSpPr txBox="1">
                <a:spLocks noChangeArrowheads="1"/>
              </p:cNvSpPr>
              <p:nvPr/>
            </p:nvSpPr>
            <p:spPr bwMode="auto">
              <a:xfrm>
                <a:off x="4388" y="4888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>
                    <a:latin typeface="Calibri" pitchFamily="34" charset="0"/>
                  </a:rPr>
                  <a:t>  011</a:t>
                </a:r>
                <a:r>
                  <a:rPr lang="en-US" sz="1400"/>
                  <a:t>00</a:t>
                </a:r>
              </a:p>
            </p:txBody>
          </p:sp>
          <p:sp>
            <p:nvSpPr>
              <p:cNvPr id="16436" name="Text Box 27"/>
              <p:cNvSpPr txBox="1">
                <a:spLocks noChangeArrowheads="1"/>
              </p:cNvSpPr>
              <p:nvPr/>
            </p:nvSpPr>
            <p:spPr bwMode="auto">
              <a:xfrm>
                <a:off x="4956" y="4878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>
                    <a:latin typeface="Calibri" pitchFamily="34" charset="0"/>
                  </a:rPr>
                  <a:t>   1</a:t>
                </a:r>
                <a:r>
                  <a:rPr lang="en-US" sz="1400"/>
                  <a:t>0000</a:t>
                </a:r>
              </a:p>
            </p:txBody>
          </p:sp>
          <p:sp>
            <p:nvSpPr>
              <p:cNvPr id="16437" name="Text Box 28"/>
              <p:cNvSpPr txBox="1">
                <a:spLocks noChangeArrowheads="1"/>
              </p:cNvSpPr>
              <p:nvPr/>
            </p:nvSpPr>
            <p:spPr bwMode="auto">
              <a:xfrm>
                <a:off x="5642" y="4862"/>
                <a:ext cx="840" cy="4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400">
                    <a:latin typeface="Calibri" pitchFamily="34" charset="0"/>
                  </a:rPr>
                  <a:t>10001</a:t>
                </a:r>
                <a:endParaRPr lang="en-US" sz="1400"/>
              </a:p>
            </p:txBody>
          </p:sp>
        </p:grpSp>
        <p:grpSp>
          <p:nvGrpSpPr>
            <p:cNvPr id="16401" name="Group 29"/>
            <p:cNvGrpSpPr>
              <a:grpSpLocks/>
            </p:cNvGrpSpPr>
            <p:nvPr/>
          </p:nvGrpSpPr>
          <p:grpSpPr bwMode="auto">
            <a:xfrm>
              <a:off x="2556" y="2070"/>
              <a:ext cx="3759" cy="2512"/>
              <a:chOff x="2556" y="2070"/>
              <a:chExt cx="3759" cy="2512"/>
            </a:xfrm>
          </p:grpSpPr>
          <p:cxnSp>
            <p:nvCxnSpPr>
              <p:cNvPr id="16402" name="AutoShape 30"/>
              <p:cNvCxnSpPr>
                <a:cxnSpLocks noChangeShapeType="1"/>
              </p:cNvCxnSpPr>
              <p:nvPr/>
            </p:nvCxnSpPr>
            <p:spPr bwMode="auto">
              <a:xfrm>
                <a:off x="5660" y="3094"/>
                <a:ext cx="0" cy="4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6403" name="Text Box 31"/>
              <p:cNvSpPr txBox="1">
                <a:spLocks noChangeArrowheads="1"/>
              </p:cNvSpPr>
              <p:nvPr/>
            </p:nvSpPr>
            <p:spPr bwMode="auto">
              <a:xfrm>
                <a:off x="5616" y="3192"/>
                <a:ext cx="372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>
                    <a:latin typeface="Calibri" pitchFamily="34" charset="0"/>
                  </a:rPr>
                  <a:t>1</a:t>
                </a:r>
                <a:endParaRPr lang="en-US" sz="1600"/>
              </a:p>
            </p:txBody>
          </p:sp>
          <p:sp>
            <p:nvSpPr>
              <p:cNvPr id="16404" name="Text Box 32"/>
              <p:cNvSpPr txBox="1">
                <a:spLocks noChangeArrowheads="1"/>
              </p:cNvSpPr>
              <p:nvPr/>
            </p:nvSpPr>
            <p:spPr bwMode="auto">
              <a:xfrm>
                <a:off x="5943" y="3783"/>
                <a:ext cx="372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>
                    <a:latin typeface="Calibri" pitchFamily="34" charset="0"/>
                  </a:rPr>
                  <a:t>5</a:t>
                </a:r>
                <a:endParaRPr lang="en-US" sz="1600"/>
              </a:p>
            </p:txBody>
          </p:sp>
          <p:sp>
            <p:nvSpPr>
              <p:cNvPr id="16405" name="Text Box 33"/>
              <p:cNvSpPr txBox="1">
                <a:spLocks noChangeArrowheads="1"/>
              </p:cNvSpPr>
              <p:nvPr/>
            </p:nvSpPr>
            <p:spPr bwMode="auto">
              <a:xfrm>
                <a:off x="4724" y="3532"/>
                <a:ext cx="372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>
                    <a:latin typeface="Calibri" pitchFamily="34" charset="0"/>
                  </a:rPr>
                  <a:t>2</a:t>
                </a:r>
                <a:endParaRPr lang="en-US" sz="1600"/>
              </a:p>
            </p:txBody>
          </p:sp>
          <p:sp>
            <p:nvSpPr>
              <p:cNvPr id="16406" name="Text Box 34"/>
              <p:cNvSpPr txBox="1">
                <a:spLocks noChangeArrowheads="1"/>
              </p:cNvSpPr>
              <p:nvPr/>
            </p:nvSpPr>
            <p:spPr bwMode="auto">
              <a:xfrm>
                <a:off x="4740" y="4024"/>
                <a:ext cx="372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>
                    <a:latin typeface="Calibri" pitchFamily="34" charset="0"/>
                  </a:rPr>
                  <a:t>3</a:t>
                </a:r>
                <a:endParaRPr lang="en-US" sz="1600"/>
              </a:p>
            </p:txBody>
          </p:sp>
          <p:grpSp>
            <p:nvGrpSpPr>
              <p:cNvPr id="16407" name="Group 35"/>
              <p:cNvGrpSpPr>
                <a:grpSpLocks/>
              </p:cNvGrpSpPr>
              <p:nvPr/>
            </p:nvGrpSpPr>
            <p:grpSpPr bwMode="auto">
              <a:xfrm>
                <a:off x="2556" y="2070"/>
                <a:ext cx="3462" cy="2512"/>
                <a:chOff x="2556" y="2070"/>
                <a:chExt cx="3462" cy="2512"/>
              </a:xfrm>
            </p:grpSpPr>
            <p:cxnSp>
              <p:nvCxnSpPr>
                <p:cNvPr id="16408" name="AutoShape 36"/>
                <p:cNvCxnSpPr>
                  <a:cxnSpLocks noChangeShapeType="1"/>
                </p:cNvCxnSpPr>
                <p:nvPr/>
              </p:nvCxnSpPr>
              <p:spPr bwMode="auto">
                <a:xfrm>
                  <a:off x="2556" y="2070"/>
                  <a:ext cx="184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09" name="AutoShape 37"/>
                <p:cNvCxnSpPr>
                  <a:cxnSpLocks noChangeShapeType="1"/>
                </p:cNvCxnSpPr>
                <p:nvPr/>
              </p:nvCxnSpPr>
              <p:spPr bwMode="auto">
                <a:xfrm>
                  <a:off x="2556" y="2070"/>
                  <a:ext cx="0" cy="251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0" name="AutoShape 38"/>
                <p:cNvCxnSpPr>
                  <a:cxnSpLocks noChangeShapeType="1"/>
                </p:cNvCxnSpPr>
                <p:nvPr/>
              </p:nvCxnSpPr>
              <p:spPr bwMode="auto">
                <a:xfrm>
                  <a:off x="4404" y="2078"/>
                  <a:ext cx="0" cy="40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1" name="AutoShape 39"/>
                <p:cNvCxnSpPr>
                  <a:cxnSpLocks noChangeShapeType="1"/>
                </p:cNvCxnSpPr>
                <p:nvPr/>
              </p:nvCxnSpPr>
              <p:spPr bwMode="auto">
                <a:xfrm>
                  <a:off x="3508" y="2486"/>
                  <a:ext cx="1688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2" name="AutoShape 40"/>
                <p:cNvCxnSpPr>
                  <a:cxnSpLocks noChangeShapeType="1"/>
                </p:cNvCxnSpPr>
                <p:nvPr/>
              </p:nvCxnSpPr>
              <p:spPr bwMode="auto">
                <a:xfrm>
                  <a:off x="3508" y="2486"/>
                  <a:ext cx="0" cy="40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3" name="AutoShape 41"/>
                <p:cNvCxnSpPr>
                  <a:cxnSpLocks noChangeShapeType="1"/>
                </p:cNvCxnSpPr>
                <p:nvPr/>
              </p:nvCxnSpPr>
              <p:spPr bwMode="auto">
                <a:xfrm>
                  <a:off x="3028" y="2886"/>
                  <a:ext cx="93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4" name="AutoShape 42"/>
                <p:cNvCxnSpPr>
                  <a:cxnSpLocks noChangeShapeType="1"/>
                </p:cNvCxnSpPr>
                <p:nvPr/>
              </p:nvCxnSpPr>
              <p:spPr bwMode="auto">
                <a:xfrm>
                  <a:off x="3012" y="2878"/>
                  <a:ext cx="16" cy="170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5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3956" y="2886"/>
                  <a:ext cx="0" cy="40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6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3620" y="3286"/>
                  <a:ext cx="665" cy="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7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3604" y="3278"/>
                  <a:ext cx="0" cy="1304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8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4284" y="3286"/>
                  <a:ext cx="1" cy="12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19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5196" y="2478"/>
                  <a:ext cx="0" cy="60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20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4732" y="3094"/>
                  <a:ext cx="931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21" name="AutoShape 49"/>
                <p:cNvCxnSpPr>
                  <a:cxnSpLocks noChangeShapeType="1"/>
                </p:cNvCxnSpPr>
                <p:nvPr/>
              </p:nvCxnSpPr>
              <p:spPr bwMode="auto">
                <a:xfrm>
                  <a:off x="4724" y="3087"/>
                  <a:ext cx="16" cy="149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22" name="AutoShape 50"/>
                <p:cNvCxnSpPr>
                  <a:cxnSpLocks noChangeShapeType="1"/>
                </p:cNvCxnSpPr>
                <p:nvPr/>
              </p:nvCxnSpPr>
              <p:spPr bwMode="auto">
                <a:xfrm>
                  <a:off x="5316" y="3494"/>
                  <a:ext cx="665" cy="2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23" name="AutoShape 51"/>
                <p:cNvCxnSpPr>
                  <a:cxnSpLocks noChangeShapeType="1"/>
                </p:cNvCxnSpPr>
                <p:nvPr/>
              </p:nvCxnSpPr>
              <p:spPr bwMode="auto">
                <a:xfrm>
                  <a:off x="5300" y="3486"/>
                  <a:ext cx="0" cy="109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6424" name="AutoShape 52"/>
                <p:cNvCxnSpPr>
                  <a:cxnSpLocks noChangeShapeType="1"/>
                </p:cNvCxnSpPr>
                <p:nvPr/>
              </p:nvCxnSpPr>
              <p:spPr bwMode="auto">
                <a:xfrm>
                  <a:off x="5980" y="3496"/>
                  <a:ext cx="0" cy="108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6425" name="Oval 53"/>
                <p:cNvSpPr>
                  <a:spLocks noChangeArrowheads="1"/>
                </p:cNvSpPr>
                <p:nvPr/>
              </p:nvSpPr>
              <p:spPr bwMode="auto">
                <a:xfrm>
                  <a:off x="3464" y="2690"/>
                  <a:ext cx="83" cy="9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6" name="Oval 54"/>
                <p:cNvSpPr>
                  <a:spLocks noChangeArrowheads="1"/>
                </p:cNvSpPr>
                <p:nvPr/>
              </p:nvSpPr>
              <p:spPr bwMode="auto">
                <a:xfrm>
                  <a:off x="5615" y="3294"/>
                  <a:ext cx="83" cy="9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7" name="Oval 55"/>
                <p:cNvSpPr>
                  <a:spLocks noChangeArrowheads="1"/>
                </p:cNvSpPr>
                <p:nvPr/>
              </p:nvSpPr>
              <p:spPr bwMode="auto">
                <a:xfrm>
                  <a:off x="5935" y="4014"/>
                  <a:ext cx="83" cy="9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8" name="Oval 56"/>
                <p:cNvSpPr>
                  <a:spLocks noChangeArrowheads="1"/>
                </p:cNvSpPr>
                <p:nvPr/>
              </p:nvSpPr>
              <p:spPr bwMode="auto">
                <a:xfrm>
                  <a:off x="4687" y="3686"/>
                  <a:ext cx="83" cy="9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9" name="Oval 57"/>
                <p:cNvSpPr>
                  <a:spLocks noChangeArrowheads="1"/>
                </p:cNvSpPr>
                <p:nvPr/>
              </p:nvSpPr>
              <p:spPr bwMode="auto">
                <a:xfrm>
                  <a:off x="4679" y="4164"/>
                  <a:ext cx="83" cy="9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3504" y="2581"/>
                  <a:ext cx="372" cy="3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sz="1600">
                      <a:latin typeface="Calibri" pitchFamily="34" charset="0"/>
                    </a:rPr>
                    <a:t>4</a:t>
                  </a:r>
                  <a:endParaRPr lang="en-US" sz="1600"/>
                </a:p>
              </p:txBody>
            </p:sp>
          </p:grpSp>
        </p:grp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6096000" y="3276600"/>
            <a:ext cx="1295400" cy="3081338"/>
            <a:chOff x="6096000" y="3276600"/>
            <a:chExt cx="1295400" cy="3081754"/>
          </a:xfrm>
        </p:grpSpPr>
        <p:sp>
          <p:nvSpPr>
            <p:cNvPr id="62" name="Oval 61"/>
            <p:cNvSpPr/>
            <p:nvPr/>
          </p:nvSpPr>
          <p:spPr>
            <a:xfrm>
              <a:off x="6553200" y="3276600"/>
              <a:ext cx="381000" cy="381051"/>
            </a:xfrm>
            <a:prstGeom prst="ellipse">
              <a:avLst/>
            </a:prstGeom>
            <a:solidFill>
              <a:schemeClr val="accent1"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4" name="Straight Connector 63"/>
            <p:cNvCxnSpPr>
              <a:stCxn id="62" idx="4"/>
            </p:cNvCxnSpPr>
            <p:nvPr/>
          </p:nvCxnSpPr>
          <p:spPr>
            <a:xfrm rot="5400000">
              <a:off x="5543391" y="4819861"/>
              <a:ext cx="2362519" cy="381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096000" y="6020170"/>
              <a:ext cx="1295400" cy="338184"/>
            </a:xfrm>
            <a:prstGeom prst="rect">
              <a:avLst/>
            </a:prstGeom>
            <a:noFill/>
            <a:ln w="31750"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Coalescent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7924800" y="3352800"/>
            <a:ext cx="1066800" cy="3005138"/>
            <a:chOff x="7924800" y="3352800"/>
            <a:chExt cx="1066800" cy="3005554"/>
          </a:xfrm>
        </p:grpSpPr>
        <p:sp>
          <p:nvSpPr>
            <p:cNvPr id="68" name="Oval 67"/>
            <p:cNvSpPr/>
            <p:nvPr/>
          </p:nvSpPr>
          <p:spPr>
            <a:xfrm>
              <a:off x="8305800" y="3352800"/>
              <a:ext cx="381000" cy="381053"/>
            </a:xfrm>
            <a:prstGeom prst="ellipse">
              <a:avLst/>
            </a:prstGeom>
            <a:solidFill>
              <a:schemeClr val="accent1"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9" name="Straight Connector 68"/>
            <p:cNvCxnSpPr>
              <a:stCxn id="68" idx="4"/>
              <a:endCxn id="70" idx="0"/>
            </p:cNvCxnSpPr>
            <p:nvPr/>
          </p:nvCxnSpPr>
          <p:spPr>
            <a:xfrm rot="5400000">
              <a:off x="7334092" y="4857961"/>
              <a:ext cx="2286316" cy="3810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924800" y="6020169"/>
              <a:ext cx="1066800" cy="338185"/>
            </a:xfrm>
            <a:prstGeom prst="rect">
              <a:avLst/>
            </a:prstGeom>
            <a:noFill/>
            <a:ln w="31750">
              <a:solidFill>
                <a:schemeClr val="accent1">
                  <a:shade val="95000"/>
                  <a:satMod val="105000"/>
                </a:schemeClr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Arial" pitchFamily="34" charset="0"/>
                  <a:cs typeface="Arial" pitchFamily="34" charset="0"/>
                </a:rPr>
                <a:t>Mutation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6096000" y="5029200"/>
            <a:ext cx="1219200" cy="457200"/>
            <a:chOff x="6096000" y="5029200"/>
            <a:chExt cx="1219200" cy="457200"/>
          </a:xfrm>
        </p:grpSpPr>
        <p:sp>
          <p:nvSpPr>
            <p:cNvPr id="52" name="Oval 51"/>
            <p:cNvSpPr/>
            <p:nvPr/>
          </p:nvSpPr>
          <p:spPr>
            <a:xfrm>
              <a:off x="6096000" y="5029200"/>
              <a:ext cx="5334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781800" y="5029200"/>
              <a:ext cx="533400" cy="457200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2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4991100" y="4953000"/>
            <a:ext cx="4114800" cy="723900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</a:rPr>
              <a:t>Computing Coalescent Likelihood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76400"/>
            <a:ext cx="8496300" cy="4495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Computation of P(</a:t>
            </a:r>
            <a:r>
              <a:rPr lang="en-US" sz="2400" i="1" smtClean="0">
                <a:latin typeface="Arial" charset="0"/>
                <a:cs typeface="Arial" charset="0"/>
              </a:rPr>
              <a:t>D</a:t>
            </a:r>
            <a:r>
              <a:rPr lang="en-US" sz="2400" smtClean="0">
                <a:latin typeface="Arial" charset="0"/>
                <a:cs typeface="Arial" charset="0"/>
              </a:rPr>
              <a:t>): classic population genetics problem. Statistical (</a:t>
            </a:r>
            <a:r>
              <a:rPr lang="en-US" sz="2400" b="1" smtClean="0">
                <a:latin typeface="Arial" charset="0"/>
                <a:cs typeface="Arial" charset="0"/>
              </a:rPr>
              <a:t>inexact</a:t>
            </a:r>
            <a:r>
              <a:rPr lang="en-US" sz="2400" smtClean="0">
                <a:latin typeface="Arial" charset="0"/>
                <a:cs typeface="Arial" charset="0"/>
              </a:rPr>
              <a:t>) approaches:</a:t>
            </a:r>
          </a:p>
          <a:p>
            <a:pPr lvl="1" eaLnBrk="1" hangingPunct="1"/>
            <a:r>
              <a:rPr lang="en-US" sz="2000" i="1" smtClean="0">
                <a:latin typeface="Arial" charset="0"/>
                <a:cs typeface="Arial" charset="0"/>
              </a:rPr>
              <a:t>Importance sampling (IS)</a:t>
            </a:r>
            <a:r>
              <a:rPr lang="en-US" sz="2000" smtClean="0">
                <a:latin typeface="Arial" charset="0"/>
                <a:cs typeface="Arial" charset="0"/>
              </a:rPr>
              <a:t>: Griffiths and Tavare (1994), Stephens and Donnelly (2000), Hobolth, Uyenoyama and Wiuf (2008).</a:t>
            </a:r>
          </a:p>
          <a:p>
            <a:pPr lvl="1" eaLnBrk="1" hangingPunct="1"/>
            <a:r>
              <a:rPr lang="en-US" sz="2000" i="1" smtClean="0">
                <a:latin typeface="Arial" charset="0"/>
                <a:cs typeface="Arial" charset="0"/>
              </a:rPr>
              <a:t>MCMC</a:t>
            </a:r>
            <a:r>
              <a:rPr lang="en-US" sz="2000" smtClean="0">
                <a:latin typeface="Arial" charset="0"/>
                <a:cs typeface="Arial" charset="0"/>
              </a:rPr>
              <a:t>: Kuhner,Yamato and Felsenstein (1995). 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Genetree: IS-based, widely used but (sometimes large) variance still exists.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How feasible of computing </a:t>
            </a:r>
            <a:r>
              <a:rPr lang="en-US" sz="2400" smtClean="0">
                <a:solidFill>
                  <a:srgbClr val="CC0000"/>
                </a:solidFill>
                <a:latin typeface="Arial" charset="0"/>
                <a:cs typeface="Arial" charset="0"/>
              </a:rPr>
              <a:t>exact</a:t>
            </a:r>
            <a:r>
              <a:rPr lang="en-US" sz="2400" smtClean="0">
                <a:latin typeface="Arial" charset="0"/>
                <a:cs typeface="Arial" charset="0"/>
              </a:rPr>
              <a:t> P(</a:t>
            </a:r>
            <a:r>
              <a:rPr lang="en-US" sz="2400" i="1" smtClean="0">
                <a:latin typeface="Arial" charset="0"/>
                <a:cs typeface="Arial" charset="0"/>
              </a:rPr>
              <a:t>D</a:t>
            </a:r>
            <a:r>
              <a:rPr lang="en-US" sz="2400" smtClean="0">
                <a:latin typeface="Arial" charset="0"/>
                <a:cs typeface="Arial" charset="0"/>
              </a:rPr>
              <a:t>)?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Considered to be difficult for even medium-sized data (Song, Lyngso and Hein, 2006).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This talk: </a:t>
            </a:r>
            <a:r>
              <a:rPr lang="en-US" sz="2400" b="1" smtClean="0">
                <a:latin typeface="Arial" charset="0"/>
                <a:cs typeface="Arial" charset="0"/>
              </a:rPr>
              <a:t>exact</a:t>
            </a:r>
            <a:r>
              <a:rPr lang="en-US" sz="2400" smtClean="0">
                <a:latin typeface="Arial" charset="0"/>
                <a:cs typeface="Arial" charset="0"/>
              </a:rPr>
              <a:t> computation of P(</a:t>
            </a:r>
            <a:r>
              <a:rPr lang="en-US" sz="2400" i="1" smtClean="0">
                <a:latin typeface="Arial" charset="0"/>
                <a:cs typeface="Arial" charset="0"/>
              </a:rPr>
              <a:t>D</a:t>
            </a:r>
            <a:r>
              <a:rPr lang="en-US" sz="2400" smtClean="0">
                <a:latin typeface="Arial" charset="0"/>
                <a:cs typeface="Arial" charset="0"/>
              </a:rPr>
              <a:t>) is feasible for data </a:t>
            </a:r>
            <a:r>
              <a:rPr lang="en-US" sz="2400" b="1" smtClean="0">
                <a:latin typeface="Arial" charset="0"/>
                <a:cs typeface="Arial" charset="0"/>
              </a:rPr>
              <a:t>significantly larger</a:t>
            </a:r>
            <a:r>
              <a:rPr lang="en-US" sz="2400" smtClean="0">
                <a:latin typeface="Arial" charset="0"/>
                <a:cs typeface="Arial" charset="0"/>
              </a:rPr>
              <a:t> than previously believed.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A simple </a:t>
            </a:r>
            <a:r>
              <a:rPr lang="en-US" sz="2000" b="1" smtClean="0">
                <a:latin typeface="Arial" charset="0"/>
                <a:cs typeface="Arial" charset="0"/>
              </a:rPr>
              <a:t>algorithmic</a:t>
            </a:r>
            <a:r>
              <a:rPr lang="en-US" sz="2000" smtClean="0">
                <a:latin typeface="Arial" charset="0"/>
                <a:cs typeface="Arial" charset="0"/>
              </a:rPr>
              <a:t> trick: dynamic programming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074AB5-F76C-45C0-A81A-6EAC45179B9A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</a:rPr>
              <a:t>Ethier-Griffiths Recursion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5700" y="1524000"/>
            <a:ext cx="5448300" cy="28194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Build a perfect phylogeny for D.</a:t>
            </a:r>
            <a:endParaRPr lang="en-US" sz="16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Ancestral configuration (AC):</a:t>
            </a:r>
            <a:r>
              <a:rPr lang="en-US" sz="2000" smtClean="0">
                <a:latin typeface="Arial" charset="0"/>
                <a:cs typeface="Arial" charset="0"/>
              </a:rPr>
              <a:t> pairs of sequence </a:t>
            </a:r>
            <a:r>
              <a:rPr lang="en-US" sz="2000" i="1" smtClean="0">
                <a:latin typeface="Arial" charset="0"/>
                <a:cs typeface="Arial" charset="0"/>
              </a:rPr>
              <a:t>multiplicity</a:t>
            </a:r>
            <a:r>
              <a:rPr lang="en-US" sz="2000" smtClean="0">
                <a:latin typeface="Arial" charset="0"/>
                <a:cs typeface="Arial" charset="0"/>
              </a:rPr>
              <a:t> and list of mutations for each sequence type at some time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Transition </a:t>
            </a:r>
            <a:r>
              <a:rPr lang="en-US" sz="2000" i="1" smtClean="0">
                <a:latin typeface="Arial" charset="0"/>
                <a:cs typeface="Arial" charset="0"/>
              </a:rPr>
              <a:t>probability</a:t>
            </a:r>
            <a:r>
              <a:rPr lang="en-US" sz="2000" smtClean="0">
                <a:latin typeface="Arial" charset="0"/>
                <a:cs typeface="Arial" charset="0"/>
              </a:rPr>
              <a:t> between ACs: depends on AC and </a:t>
            </a:r>
            <a:r>
              <a:rPr lang="en-US" sz="2000" b="1" smtClean="0">
                <a:latin typeface="Arial" charset="0"/>
                <a:cs typeface="Arial" charset="0"/>
                <a:sym typeface="Symbol" pitchFamily="18" charset="2"/>
              </a:rPr>
              <a:t></a:t>
            </a:r>
            <a:r>
              <a:rPr lang="en-US" sz="20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Genealogy: </a:t>
            </a:r>
            <a:r>
              <a:rPr lang="en-US" sz="2000" smtClean="0">
                <a:solidFill>
                  <a:srgbClr val="FF0000"/>
                </a:solidFill>
                <a:latin typeface="Arial" charset="0"/>
                <a:cs typeface="Arial" charset="0"/>
              </a:rPr>
              <a:t>path</a:t>
            </a:r>
            <a:r>
              <a:rPr lang="en-US" sz="2000" smtClean="0">
                <a:latin typeface="Arial" charset="0"/>
                <a:cs typeface="Arial" charset="0"/>
              </a:rPr>
              <a:t> of ACs</a:t>
            </a:r>
            <a:r>
              <a:rPr lang="en-US" sz="1600" smtClean="0">
                <a:latin typeface="Arial" charset="0"/>
                <a:cs typeface="Arial" charset="0"/>
              </a:rPr>
              <a:t> (from present to root)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P(D): </a:t>
            </a:r>
            <a:r>
              <a:rPr lang="en-US" sz="2000" b="1" smtClean="0">
                <a:latin typeface="Arial" charset="0"/>
                <a:cs typeface="Arial" charset="0"/>
              </a:rPr>
              <a:t>sum</a:t>
            </a:r>
            <a:r>
              <a:rPr lang="en-US" sz="2000" smtClean="0">
                <a:latin typeface="Arial" charset="0"/>
                <a:cs typeface="Arial" charset="0"/>
              </a:rPr>
              <a:t> of probability of </a:t>
            </a:r>
            <a:r>
              <a:rPr lang="en-US" sz="2000" i="1" smtClean="0">
                <a:latin typeface="Arial" charset="0"/>
                <a:cs typeface="Arial" charset="0"/>
              </a:rPr>
              <a:t>all</a:t>
            </a:r>
            <a:r>
              <a:rPr lang="en-US" sz="2000" smtClean="0">
                <a:latin typeface="Arial" charset="0"/>
                <a:cs typeface="Arial" charset="0"/>
              </a:rPr>
              <a:t> paths.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EG: faster summation, </a:t>
            </a:r>
            <a:r>
              <a:rPr lang="en-US" sz="2000" b="1" smtClean="0">
                <a:latin typeface="Arial" charset="0"/>
                <a:cs typeface="Arial" charset="0"/>
              </a:rPr>
              <a:t>backwards</a:t>
            </a:r>
            <a:r>
              <a:rPr lang="en-US" sz="2000" smtClean="0">
                <a:latin typeface="Arial" charset="0"/>
                <a:cs typeface="Arial" charset="0"/>
              </a:rPr>
              <a:t> in time.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76425"/>
            <a:ext cx="36766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495300" y="5448300"/>
            <a:ext cx="685800" cy="1447800"/>
            <a:chOff x="457200" y="5334000"/>
            <a:chExt cx="685800" cy="1447800"/>
          </a:xfrm>
        </p:grpSpPr>
        <p:sp>
          <p:nvSpPr>
            <p:cNvPr id="35" name="Oval 34"/>
            <p:cNvSpPr/>
            <p:nvPr/>
          </p:nvSpPr>
          <p:spPr>
            <a:xfrm>
              <a:off x="457200" y="6096000"/>
              <a:ext cx="381000" cy="685800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762000" y="5334000"/>
              <a:ext cx="381000" cy="685800"/>
            </a:xfrm>
            <a:prstGeom prst="ellipse">
              <a:avLst/>
            </a:prstGeom>
            <a:solidFill>
              <a:schemeClr val="accent1">
                <a:alpha val="18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7" name="Shape 36"/>
            <p:cNvCxnSpPr>
              <a:stCxn id="36" idx="2"/>
            </p:cNvCxnSpPr>
            <p:nvPr/>
          </p:nvCxnSpPr>
          <p:spPr>
            <a:xfrm rot="10800000" flipV="1">
              <a:off x="457200" y="5676900"/>
              <a:ext cx="304800" cy="571500"/>
            </a:xfrm>
            <a:prstGeom prst="curvedConnector2">
              <a:avLst/>
            </a:prstGeom>
            <a:ln w="31750"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685800" y="1943100"/>
            <a:ext cx="1371600" cy="4876800"/>
            <a:chOff x="685800" y="1828800"/>
            <a:chExt cx="1371600" cy="4876800"/>
          </a:xfrm>
        </p:grpSpPr>
        <p:sp>
          <p:nvSpPr>
            <p:cNvPr id="38" name="Oval 37"/>
            <p:cNvSpPr/>
            <p:nvPr/>
          </p:nvSpPr>
          <p:spPr>
            <a:xfrm>
              <a:off x="990600" y="6248400"/>
              <a:ext cx="533400" cy="457200"/>
            </a:xfrm>
            <a:prstGeom prst="ellipse">
              <a:avLst/>
            </a:prstGeom>
            <a:solidFill>
              <a:srgbClr val="FFFF00">
                <a:alpha val="18000"/>
              </a:srgb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85800" y="4572000"/>
              <a:ext cx="685800" cy="533400"/>
            </a:xfrm>
            <a:prstGeom prst="ellipse">
              <a:avLst/>
            </a:prstGeom>
            <a:solidFill>
              <a:srgbClr val="FFFF00">
                <a:alpha val="18000"/>
              </a:srgb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447800" y="1828800"/>
              <a:ext cx="609600" cy="609600"/>
            </a:xfrm>
            <a:prstGeom prst="ellipse">
              <a:avLst/>
            </a:prstGeom>
            <a:solidFill>
              <a:srgbClr val="FFFF00">
                <a:alpha val="18000"/>
              </a:srgb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1" name="Shape 40"/>
            <p:cNvCxnSpPr>
              <a:stCxn id="39" idx="5"/>
              <a:endCxn id="38" idx="0"/>
            </p:cNvCxnSpPr>
            <p:nvPr/>
          </p:nvCxnSpPr>
          <p:spPr>
            <a:xfrm rot="5400000">
              <a:off x="654050" y="5630863"/>
              <a:ext cx="1220787" cy="14288"/>
            </a:xfrm>
            <a:prstGeom prst="curvedConnector3">
              <a:avLst>
                <a:gd name="adj1" fmla="val 50000"/>
              </a:avLst>
            </a:prstGeom>
            <a:ln w="31750">
              <a:solidFill>
                <a:srgbClr val="FFFF00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25"/>
            <p:cNvCxnSpPr>
              <a:stCxn id="40" idx="3"/>
              <a:endCxn id="38" idx="0"/>
            </p:cNvCxnSpPr>
            <p:nvPr/>
          </p:nvCxnSpPr>
          <p:spPr>
            <a:xfrm rot="5400000">
              <a:off x="-552450" y="4159250"/>
              <a:ext cx="3898900" cy="279400"/>
            </a:xfrm>
            <a:prstGeom prst="curvedConnector3">
              <a:avLst>
                <a:gd name="adj1" fmla="val 78368"/>
              </a:avLst>
            </a:prstGeom>
            <a:ln w="31750">
              <a:solidFill>
                <a:srgbClr val="FFFF00"/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0" y="5840413"/>
            <a:ext cx="9144000" cy="339725"/>
            <a:chOff x="0" y="5650468"/>
            <a:chExt cx="9144000" cy="338554"/>
          </a:xfrm>
        </p:grpSpPr>
        <p:sp>
          <p:nvSpPr>
            <p:cNvPr id="19494" name="TextBox 45"/>
            <p:cNvSpPr txBox="1">
              <a:spLocks noChangeArrowheads="1"/>
            </p:cNvSpPr>
            <p:nvPr/>
          </p:nvSpPr>
          <p:spPr bwMode="auto">
            <a:xfrm>
              <a:off x="3962400" y="5650468"/>
              <a:ext cx="518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lvl="1"/>
              <a:r>
                <a:rPr lang="en-US" sz="1600">
                  <a:latin typeface="Arial" charset="0"/>
                  <a:cs typeface="Arial" charset="0"/>
                </a:rPr>
                <a:t>	(1, 0), (</a:t>
              </a:r>
              <a:r>
                <a:rPr lang="en-US" sz="1600" b="1">
                  <a:solidFill>
                    <a:srgbClr val="CC0000"/>
                  </a:solidFill>
                  <a:latin typeface="Arial" charset="0"/>
                  <a:cs typeface="Arial" charset="0"/>
                </a:rPr>
                <a:t>3, 4 0</a:t>
              </a:r>
              <a:r>
                <a:rPr lang="en-US" sz="1600">
                  <a:latin typeface="Arial" charset="0"/>
                  <a:cs typeface="Arial" charset="0"/>
                </a:rPr>
                <a:t>), (1, 3 2 0), (1, 1 0), (1, 5 1 0)</a:t>
              </a: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0" y="5791268"/>
              <a:ext cx="3810000" cy="1583"/>
            </a:xfrm>
            <a:prstGeom prst="line">
              <a:avLst/>
            </a:prstGeom>
            <a:ln w="38100">
              <a:solidFill>
                <a:srgbClr val="CC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0" y="4762500"/>
            <a:ext cx="9144000" cy="457200"/>
            <a:chOff x="0" y="4648200"/>
            <a:chExt cx="9144000" cy="457200"/>
          </a:xfrm>
        </p:grpSpPr>
        <p:sp>
          <p:nvSpPr>
            <p:cNvPr id="19491" name="TextBox 48"/>
            <p:cNvSpPr txBox="1">
              <a:spLocks noChangeArrowheads="1"/>
            </p:cNvSpPr>
            <p:nvPr/>
          </p:nvSpPr>
          <p:spPr bwMode="auto">
            <a:xfrm>
              <a:off x="3962400" y="4724400"/>
              <a:ext cx="518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lvl="1"/>
              <a:r>
                <a:rPr lang="en-US" sz="1600">
                  <a:latin typeface="Arial" charset="0"/>
                  <a:cs typeface="Arial" charset="0"/>
                </a:rPr>
                <a:t>	(1, 0), (</a:t>
              </a:r>
              <a:r>
                <a:rPr lang="en-US" sz="1600">
                  <a:solidFill>
                    <a:srgbClr val="CC0000"/>
                  </a:solidFill>
                  <a:latin typeface="Arial" charset="0"/>
                  <a:cs typeface="Arial" charset="0"/>
                </a:rPr>
                <a:t>1, 0</a:t>
              </a:r>
              <a:r>
                <a:rPr lang="en-US" sz="1600">
                  <a:latin typeface="Arial" charset="0"/>
                  <a:cs typeface="Arial" charset="0"/>
                </a:rPr>
                <a:t>), (1, 3 2 0), (1, 1 0), (1, 5 1 0)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0" y="4789488"/>
              <a:ext cx="3810000" cy="1587"/>
            </a:xfrm>
            <a:prstGeom prst="line">
              <a:avLst/>
            </a:prstGeom>
            <a:ln w="38100">
              <a:solidFill>
                <a:srgbClr val="CC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762000" y="4648200"/>
              <a:ext cx="533400" cy="457200"/>
            </a:xfrm>
            <a:prstGeom prst="ellipse">
              <a:avLst/>
            </a:prstGeom>
            <a:solidFill>
              <a:srgbClr val="CC0000">
                <a:alpha val="18000"/>
              </a:srgbClr>
            </a:solidFill>
            <a:ln>
              <a:solidFill>
                <a:srgbClr val="CC000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0" y="5534025"/>
            <a:ext cx="9144000" cy="338138"/>
            <a:chOff x="0" y="5650468"/>
            <a:chExt cx="9144000" cy="338554"/>
          </a:xfrm>
        </p:grpSpPr>
        <p:sp>
          <p:nvSpPr>
            <p:cNvPr id="19489" name="TextBox 24"/>
            <p:cNvSpPr txBox="1">
              <a:spLocks noChangeArrowheads="1"/>
            </p:cNvSpPr>
            <p:nvPr/>
          </p:nvSpPr>
          <p:spPr bwMode="auto">
            <a:xfrm>
              <a:off x="3962400" y="5650468"/>
              <a:ext cx="518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lvl="1"/>
              <a:r>
                <a:rPr lang="en-US" sz="1600">
                  <a:latin typeface="Arial" charset="0"/>
                  <a:cs typeface="Arial" charset="0"/>
                </a:rPr>
                <a:t>	(1, 0), (</a:t>
              </a:r>
              <a:r>
                <a:rPr lang="en-US" sz="1600" b="1">
                  <a:solidFill>
                    <a:srgbClr val="CC0000"/>
                  </a:solidFill>
                  <a:latin typeface="Arial" charset="0"/>
                  <a:cs typeface="Arial" charset="0"/>
                </a:rPr>
                <a:t>2, </a:t>
              </a:r>
              <a:r>
                <a:rPr lang="en-US" sz="1600">
                  <a:latin typeface="Arial" charset="0"/>
                  <a:cs typeface="Arial" charset="0"/>
                </a:rPr>
                <a:t>4 0), (1, 3 2 0), (1, 1 0), (1, 5 1 0)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0" y="5791930"/>
              <a:ext cx="3810000" cy="1589"/>
            </a:xfrm>
            <a:prstGeom prst="line">
              <a:avLst/>
            </a:prstGeom>
            <a:ln w="38100">
              <a:solidFill>
                <a:srgbClr val="CC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0" y="5192713"/>
            <a:ext cx="9144000" cy="339725"/>
            <a:chOff x="0" y="5785961"/>
            <a:chExt cx="9144000" cy="338554"/>
          </a:xfrm>
        </p:grpSpPr>
        <p:sp>
          <p:nvSpPr>
            <p:cNvPr id="19487" name="TextBox 31"/>
            <p:cNvSpPr txBox="1">
              <a:spLocks noChangeArrowheads="1"/>
            </p:cNvSpPr>
            <p:nvPr/>
          </p:nvSpPr>
          <p:spPr bwMode="auto">
            <a:xfrm>
              <a:off x="3962400" y="5785961"/>
              <a:ext cx="518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lvl="1"/>
              <a:r>
                <a:rPr lang="en-US" sz="1600">
                  <a:latin typeface="Arial" charset="0"/>
                  <a:cs typeface="Arial" charset="0"/>
                </a:rPr>
                <a:t>	(1, 0), (</a:t>
              </a:r>
              <a:r>
                <a:rPr lang="en-US" sz="1600" b="1">
                  <a:solidFill>
                    <a:srgbClr val="CC0000"/>
                  </a:solidFill>
                  <a:latin typeface="Arial" charset="0"/>
                  <a:cs typeface="Arial" charset="0"/>
                </a:rPr>
                <a:t>1</a:t>
              </a:r>
              <a:r>
                <a:rPr lang="en-US" sz="1600">
                  <a:solidFill>
                    <a:srgbClr val="CC0000"/>
                  </a:solidFill>
                  <a:latin typeface="Arial" charset="0"/>
                  <a:cs typeface="Arial" charset="0"/>
                </a:rPr>
                <a:t>, </a:t>
              </a:r>
              <a:r>
                <a:rPr lang="en-US" sz="1600">
                  <a:latin typeface="Arial" charset="0"/>
                  <a:cs typeface="Arial" charset="0"/>
                </a:rPr>
                <a:t>4 0), (1, 3 2 0), (1, 1 0), (1, 5 1 0)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0" y="5906195"/>
              <a:ext cx="3810000" cy="1582"/>
            </a:xfrm>
            <a:prstGeom prst="line">
              <a:avLst/>
            </a:prstGeom>
            <a:ln w="38100">
              <a:solidFill>
                <a:srgbClr val="CC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81000" y="6357938"/>
            <a:ext cx="1524000" cy="46196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  <a:cs typeface="Arial" charset="0"/>
              </a:rPr>
              <a:t>(3,   4 0)</a:t>
            </a:r>
          </a:p>
        </p:txBody>
      </p:sp>
      <p:sp>
        <p:nvSpPr>
          <p:cNvPr id="30" name="Up Arrow 29"/>
          <p:cNvSpPr/>
          <p:nvPr/>
        </p:nvSpPr>
        <p:spPr>
          <a:xfrm>
            <a:off x="838200" y="6019800"/>
            <a:ext cx="228600" cy="381000"/>
          </a:xfrm>
          <a:prstGeom prst="upArrow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4000500" y="5943600"/>
            <a:ext cx="571500" cy="685800"/>
            <a:chOff x="4000500" y="5829300"/>
            <a:chExt cx="571500" cy="68580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3943351" y="6265862"/>
              <a:ext cx="266700" cy="3175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171157" y="6265069"/>
              <a:ext cx="266700" cy="1587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10845" y="6152356"/>
              <a:ext cx="493712" cy="3175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075907" y="6019006"/>
              <a:ext cx="228600" cy="1587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078288" y="6134100"/>
              <a:ext cx="227012" cy="1588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4000500" y="5829300"/>
              <a:ext cx="571500" cy="685800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4038600" y="5257800"/>
            <a:ext cx="533400" cy="685800"/>
            <a:chOff x="4038600" y="5143500"/>
            <a:chExt cx="533400" cy="685800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4058444" y="5504656"/>
              <a:ext cx="266700" cy="1588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86251" y="5502275"/>
              <a:ext cx="266700" cy="3175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4191001" y="5256212"/>
              <a:ext cx="228600" cy="3175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194175" y="5372100"/>
              <a:ext cx="227013" cy="1588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4038600" y="5143500"/>
              <a:ext cx="533400" cy="571500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Up Arrow 68"/>
            <p:cNvSpPr/>
            <p:nvPr/>
          </p:nvSpPr>
          <p:spPr>
            <a:xfrm>
              <a:off x="4267200" y="5715000"/>
              <a:ext cx="46038" cy="114300"/>
            </a:xfrm>
            <a:prstGeom prst="upArrow">
              <a:avLst/>
            </a:prstGeom>
            <a:solidFill>
              <a:srgbClr val="000099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114800" y="4686300"/>
            <a:ext cx="381000" cy="571500"/>
            <a:chOff x="4114800" y="4572000"/>
            <a:chExt cx="381000" cy="571500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4152107" y="4799806"/>
              <a:ext cx="304800" cy="1587"/>
            </a:xfrm>
            <a:prstGeom prst="line">
              <a:avLst/>
            </a:prstGeom>
            <a:ln w="38100">
              <a:solidFill>
                <a:srgbClr val="000099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4267200" y="47625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114800" y="4572000"/>
              <a:ext cx="3810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0" name="Up Arrow 69"/>
            <p:cNvSpPr/>
            <p:nvPr/>
          </p:nvSpPr>
          <p:spPr>
            <a:xfrm>
              <a:off x="4297363" y="5029200"/>
              <a:ext cx="46037" cy="114300"/>
            </a:xfrm>
            <a:prstGeom prst="upArrow">
              <a:avLst/>
            </a:prstGeom>
            <a:solidFill>
              <a:srgbClr val="000099"/>
            </a:solidFill>
            <a:ln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</a:rPr>
              <a:t>Computing </a:t>
            </a:r>
            <a:r>
              <a:rPr lang="en-US" smtClean="0">
                <a:solidFill>
                  <a:srgbClr val="CC0000"/>
                </a:solidFill>
                <a:latin typeface="Arial" charset="0"/>
              </a:rPr>
              <a:t>Exact</a:t>
            </a:r>
            <a:r>
              <a:rPr lang="en-US" smtClean="0">
                <a:solidFill>
                  <a:srgbClr val="000099"/>
                </a:solidFill>
                <a:latin typeface="Arial" charset="0"/>
              </a:rPr>
              <a:t> Likelihood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16764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Key idea</a:t>
            </a:r>
            <a:r>
              <a:rPr lang="en-US" sz="2400" smtClean="0">
                <a:latin typeface="Arial" charset="0"/>
                <a:cs typeface="Arial" charset="0"/>
              </a:rPr>
              <a:t>: </a:t>
            </a:r>
            <a:r>
              <a:rPr lang="en-US" sz="2400" b="1" smtClean="0">
                <a:latin typeface="Arial" charset="0"/>
                <a:cs typeface="Arial" charset="0"/>
              </a:rPr>
              <a:t>forward</a:t>
            </a:r>
            <a:r>
              <a:rPr lang="en-US" sz="2400" smtClean="0">
                <a:latin typeface="Arial" charset="0"/>
                <a:cs typeface="Arial" charset="0"/>
              </a:rPr>
              <a:t> instead of backwards</a:t>
            </a:r>
            <a:endParaRPr lang="en-US" sz="1600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Create all possible ACs reachable from the current AC (start from root). Update probability.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Intuition of AC: growing </a:t>
            </a:r>
            <a:r>
              <a:rPr lang="en-US" sz="2000" i="1" smtClean="0">
                <a:latin typeface="Arial" charset="0"/>
                <a:cs typeface="Arial" charset="0"/>
              </a:rPr>
              <a:t>coverage</a:t>
            </a:r>
            <a:r>
              <a:rPr lang="en-US" sz="2000" smtClean="0">
                <a:latin typeface="Arial" charset="0"/>
                <a:cs typeface="Arial" charset="0"/>
              </a:rPr>
              <a:t> of the phylogeny, starting from root</a:t>
            </a:r>
            <a:endParaRPr lang="en-US" sz="1800" smtClean="0">
              <a:latin typeface="Arial" charset="0"/>
              <a:cs typeface="Arial" charset="0"/>
            </a:endParaRPr>
          </a:p>
          <a:p>
            <a:pPr lvl="1" eaLnBrk="1" hangingPunct="1"/>
            <a:endParaRPr lang="en-US" sz="2000" smtClean="0">
              <a:latin typeface="Arial" charset="0"/>
              <a:cs typeface="Arial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3275013"/>
            <a:ext cx="3124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5905500" y="2971800"/>
            <a:ext cx="3238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Possible events at root: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three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branching (b</a:t>
            </a:r>
            <a:r>
              <a:rPr lang="en-US" sz="1800" kern="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, b</a:t>
            </a:r>
            <a:r>
              <a:rPr lang="en-US" sz="1800" kern="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, b</a:t>
            </a:r>
            <a:r>
              <a:rPr lang="en-US" sz="1800" kern="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three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mutations (m</a:t>
            </a:r>
            <a:r>
              <a:rPr lang="en-US" sz="1800" kern="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, m</a:t>
            </a:r>
            <a:r>
              <a:rPr lang="en-US" sz="1800" kern="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, m</a:t>
            </a:r>
            <a:r>
              <a:rPr lang="en-US" sz="1800" kern="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).</a:t>
            </a:r>
            <a:endParaRPr lang="en-US" sz="1800" kern="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  <a:sym typeface="Wingdings" pitchFamily="2" charset="2"/>
              </a:rPr>
              <a:t>Branching: </a:t>
            </a:r>
            <a:r>
              <a:rPr lang="en-US" sz="1800" b="1" kern="0" dirty="0">
                <a:latin typeface="Arial" pitchFamily="34" charset="0"/>
                <a:cs typeface="Arial" pitchFamily="34" charset="0"/>
                <a:sym typeface="Wingdings" pitchFamily="2" charset="2"/>
              </a:rPr>
              <a:t>cover</a:t>
            </a:r>
            <a:r>
              <a:rPr lang="en-US" sz="1800" kern="0" dirty="0">
                <a:latin typeface="Arial" pitchFamily="34" charset="0"/>
                <a:cs typeface="Arial" pitchFamily="34" charset="0"/>
                <a:sym typeface="Wingdings" pitchFamily="2" charset="2"/>
              </a:rPr>
              <a:t> new branch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  <a:sym typeface="Wingdings" pitchFamily="2" charset="2"/>
              </a:rPr>
              <a:t>Covered branch can </a:t>
            </a:r>
            <a:r>
              <a:rPr lang="en-US" sz="1800" b="1" kern="0" dirty="0">
                <a:latin typeface="Arial" pitchFamily="34" charset="0"/>
                <a:cs typeface="Arial" pitchFamily="34" charset="0"/>
                <a:sym typeface="Wingdings" pitchFamily="2" charset="2"/>
              </a:rPr>
              <a:t>mutate</a:t>
            </a:r>
            <a:endParaRPr lang="en-US" sz="1800" b="1" kern="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Mutated branches </a:t>
            </a:r>
            <a:r>
              <a:rPr lang="en-US" sz="1800" b="1" kern="0" dirty="0">
                <a:latin typeface="Arial" pitchFamily="34" charset="0"/>
                <a:cs typeface="Arial" pitchFamily="34" charset="0"/>
                <a:sym typeface="Symbol"/>
              </a:rPr>
              <a:t>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covered branches (unless all branches are covered)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Each event: a </a:t>
            </a:r>
            <a:r>
              <a:rPr lang="en-US" sz="1800" b="1" kern="0" dirty="0">
                <a:latin typeface="Arial" pitchFamily="34" charset="0"/>
                <a:cs typeface="Arial" pitchFamily="34" charset="0"/>
              </a:rPr>
              <a:t>new</a:t>
            </a:r>
            <a:r>
              <a:rPr lang="en-US" sz="1800" kern="0" dirty="0">
                <a:latin typeface="Arial" pitchFamily="34" charset="0"/>
                <a:cs typeface="Arial" pitchFamily="34" charset="0"/>
              </a:rPr>
              <a:t> AC</a:t>
            </a:r>
          </a:p>
        </p:txBody>
      </p: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4724400" y="2971800"/>
            <a:ext cx="762000" cy="3657600"/>
            <a:chOff x="4724400" y="2971800"/>
            <a:chExt cx="762000" cy="3657600"/>
          </a:xfrm>
        </p:grpSpPr>
        <p:grpSp>
          <p:nvGrpSpPr>
            <p:cNvPr id="21533" name="Group 57"/>
            <p:cNvGrpSpPr>
              <a:grpSpLocks/>
            </p:cNvGrpSpPr>
            <p:nvPr/>
          </p:nvGrpSpPr>
          <p:grpSpPr bwMode="auto">
            <a:xfrm>
              <a:off x="4724400" y="3505200"/>
              <a:ext cx="533400" cy="3124200"/>
              <a:chOff x="4724400" y="3505200"/>
              <a:chExt cx="533400" cy="312420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>
                <a:off x="3694907" y="5066506"/>
                <a:ext cx="3124200" cy="1587"/>
              </a:xfrm>
              <a:prstGeom prst="line">
                <a:avLst/>
              </a:prstGeom>
              <a:ln w="317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41" idx="6"/>
              </p:cNvCxnSpPr>
              <p:nvPr/>
            </p:nvCxnSpPr>
            <p:spPr>
              <a:xfrm>
                <a:off x="4724400" y="3505200"/>
                <a:ext cx="533400" cy="1588"/>
              </a:xfrm>
              <a:prstGeom prst="line">
                <a:avLst/>
              </a:prstGeom>
              <a:ln w="317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4876800" y="2971800"/>
              <a:ext cx="609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kern="0" dirty="0"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kern="0" baseline="-25000" dirty="0">
                  <a:latin typeface="Arial" pitchFamily="34" charset="0"/>
                  <a:cs typeface="Arial" pitchFamily="34" charset="0"/>
                </a:rPr>
                <a:t>1</a:t>
              </a:r>
              <a:endParaRPr lang="en-US" b="1" dirty="0">
                <a:latin typeface="Times New Roman" charset="0"/>
              </a:endParaRPr>
            </a:p>
          </p:txBody>
        </p:sp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495800" y="3962400"/>
            <a:ext cx="762000" cy="533400"/>
            <a:chOff x="4495800" y="3962400"/>
            <a:chExt cx="762000" cy="533400"/>
          </a:xfrm>
        </p:grpSpPr>
        <p:sp>
          <p:nvSpPr>
            <p:cNvPr id="48" name="Oval 47"/>
            <p:cNvSpPr/>
            <p:nvPr/>
          </p:nvSpPr>
          <p:spPr>
            <a:xfrm>
              <a:off x="4495800" y="4343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648200" y="3962400"/>
              <a:ext cx="6096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kern="0" dirty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kern="0" baseline="-25000" dirty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Times New Roman" charset="0"/>
              </a:endParaRPr>
            </a:p>
          </p:txBody>
        </p:sp>
      </p:grp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3884613" y="2971800"/>
            <a:ext cx="534987" cy="3657600"/>
            <a:chOff x="3884612" y="2971800"/>
            <a:chExt cx="534988" cy="3657600"/>
          </a:xfrm>
        </p:grpSpPr>
        <p:grpSp>
          <p:nvGrpSpPr>
            <p:cNvPr id="21527" name="Group 58"/>
            <p:cNvGrpSpPr>
              <a:grpSpLocks/>
            </p:cNvGrpSpPr>
            <p:nvPr/>
          </p:nvGrpSpPr>
          <p:grpSpPr bwMode="auto">
            <a:xfrm>
              <a:off x="3884612" y="3505200"/>
              <a:ext cx="534988" cy="3124200"/>
              <a:chOff x="3884612" y="3505200"/>
              <a:chExt cx="534988" cy="31242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2323306" y="5066506"/>
                <a:ext cx="3124200" cy="1587"/>
              </a:xfrm>
              <a:prstGeom prst="line">
                <a:avLst/>
              </a:prstGeom>
              <a:ln w="317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1" idx="2"/>
              </p:cNvCxnSpPr>
              <p:nvPr/>
            </p:nvCxnSpPr>
            <p:spPr>
              <a:xfrm rot="10800000" flipV="1">
                <a:off x="3886199" y="3505200"/>
                <a:ext cx="533401" cy="1588"/>
              </a:xfrm>
              <a:prstGeom prst="line">
                <a:avLst/>
              </a:prstGeom>
              <a:ln w="317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Rectangle 56"/>
            <p:cNvSpPr/>
            <p:nvPr/>
          </p:nvSpPr>
          <p:spPr>
            <a:xfrm>
              <a:off x="3886199" y="2971800"/>
              <a:ext cx="469901" cy="4619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kern="0" dirty="0">
                  <a:latin typeface="Arial" pitchFamily="34" charset="0"/>
                  <a:cs typeface="Arial" pitchFamily="34" charset="0"/>
                </a:rPr>
                <a:t>b</a:t>
              </a:r>
              <a:r>
                <a:rPr lang="en-US" kern="0" baseline="-25000" dirty="0">
                  <a:latin typeface="Arial" pitchFamily="34" charset="0"/>
                  <a:cs typeface="Arial" pitchFamily="34" charset="0"/>
                </a:rPr>
                <a:t>2</a:t>
              </a:r>
              <a:endParaRPr lang="en-US" dirty="0">
                <a:latin typeface="Times New Roman" charset="0"/>
              </a:endParaRP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1485900" y="2667000"/>
            <a:ext cx="4381500" cy="4191000"/>
            <a:chOff x="1485900" y="2667000"/>
            <a:chExt cx="4381500" cy="4191000"/>
          </a:xfrm>
        </p:grpSpPr>
        <p:grpSp>
          <p:nvGrpSpPr>
            <p:cNvPr id="21520" name="Group 62"/>
            <p:cNvGrpSpPr>
              <a:grpSpLocks/>
            </p:cNvGrpSpPr>
            <p:nvPr/>
          </p:nvGrpSpPr>
          <p:grpSpPr bwMode="auto">
            <a:xfrm>
              <a:off x="4419600" y="3352800"/>
              <a:ext cx="304800" cy="3277394"/>
              <a:chOff x="4419600" y="3352800"/>
              <a:chExt cx="304800" cy="3277394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419600" y="33528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43" name="Straight Connector 42"/>
              <p:cNvCxnSpPr>
                <a:stCxn id="41" idx="4"/>
              </p:cNvCxnSpPr>
              <p:nvPr/>
            </p:nvCxnSpPr>
            <p:spPr>
              <a:xfrm rot="5400000">
                <a:off x="3086101" y="5143500"/>
                <a:ext cx="2971800" cy="3175"/>
              </a:xfrm>
              <a:prstGeom prst="line">
                <a:avLst/>
              </a:prstGeom>
              <a:ln w="317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521" name="Group 70"/>
            <p:cNvGrpSpPr>
              <a:grpSpLocks/>
            </p:cNvGrpSpPr>
            <p:nvPr/>
          </p:nvGrpSpPr>
          <p:grpSpPr bwMode="auto">
            <a:xfrm>
              <a:off x="1485900" y="2667000"/>
              <a:ext cx="4381500" cy="4191000"/>
              <a:chOff x="1485900" y="2667000"/>
              <a:chExt cx="4381500" cy="419100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3124200" y="2667000"/>
                <a:ext cx="2743200" cy="4191000"/>
              </a:xfrm>
              <a:prstGeom prst="ellipse">
                <a:avLst/>
              </a:prstGeom>
              <a:noFill/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6" name="Straight Connector 65"/>
              <p:cNvCxnSpPr>
                <a:stCxn id="40" idx="0"/>
                <a:endCxn id="64" idx="0"/>
              </p:cNvCxnSpPr>
              <p:nvPr/>
            </p:nvCxnSpPr>
            <p:spPr>
              <a:xfrm rot="5400000" flipH="1" flipV="1">
                <a:off x="2648743" y="1504157"/>
                <a:ext cx="684213" cy="3009900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40" idx="4"/>
                <a:endCxn id="64" idx="3"/>
              </p:cNvCxnSpPr>
              <p:nvPr/>
            </p:nvCxnSpPr>
            <p:spPr>
              <a:xfrm rot="16200000" flipH="1">
                <a:off x="1250156" y="3967957"/>
                <a:ext cx="2511425" cy="2039938"/>
              </a:xfrm>
              <a:prstGeom prst="line">
                <a:avLst/>
              </a:prstGeom>
              <a:ln w="25400">
                <a:solidFill>
                  <a:srgbClr val="00B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0" y="2982913"/>
            <a:ext cx="2895600" cy="2882900"/>
            <a:chOff x="0" y="2983468"/>
            <a:chExt cx="2895600" cy="2883138"/>
          </a:xfrm>
        </p:grpSpPr>
        <p:grpSp>
          <p:nvGrpSpPr>
            <p:cNvPr id="21514" name="Group 72"/>
            <p:cNvGrpSpPr>
              <a:grpSpLocks/>
            </p:cNvGrpSpPr>
            <p:nvPr/>
          </p:nvGrpSpPr>
          <p:grpSpPr bwMode="auto">
            <a:xfrm>
              <a:off x="762000" y="3352006"/>
              <a:ext cx="2133600" cy="2514600"/>
              <a:chOff x="762000" y="3352006"/>
              <a:chExt cx="2133600" cy="25146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762000" y="5485574"/>
                <a:ext cx="381000" cy="381032"/>
              </a:xfrm>
              <a:prstGeom prst="ellipse">
                <a:avLst/>
              </a:prstGeom>
              <a:solidFill>
                <a:srgbClr val="CC0000">
                  <a:alpha val="26000"/>
                </a:srgbClr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447800" y="4266274"/>
                <a:ext cx="381000" cy="381032"/>
              </a:xfrm>
              <a:prstGeom prst="ellipse">
                <a:avLst/>
              </a:prstGeom>
              <a:solidFill>
                <a:srgbClr val="CC0000">
                  <a:alpha val="26000"/>
                </a:srgbClr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514600" y="4190067"/>
                <a:ext cx="381000" cy="381032"/>
              </a:xfrm>
              <a:prstGeom prst="ellipse">
                <a:avLst/>
              </a:prstGeom>
              <a:solidFill>
                <a:srgbClr val="CC0000">
                  <a:alpha val="26000"/>
                </a:srgbClr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295400" y="3351798"/>
                <a:ext cx="381000" cy="381032"/>
              </a:xfrm>
              <a:prstGeom prst="ellipse">
                <a:avLst/>
              </a:prstGeom>
              <a:solidFill>
                <a:srgbClr val="000099">
                  <a:alpha val="26000"/>
                </a:srgbClr>
              </a:solidFill>
              <a:ln>
                <a:solidFill>
                  <a:srgbClr val="00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515" name="TextBox 73"/>
            <p:cNvSpPr txBox="1">
              <a:spLocks noChangeArrowheads="1"/>
            </p:cNvSpPr>
            <p:nvPr/>
          </p:nvSpPr>
          <p:spPr bwMode="auto">
            <a:xfrm>
              <a:off x="0" y="2983468"/>
              <a:ext cx="2133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>
                  <a:latin typeface="Arial" charset="0"/>
                  <a:cs typeface="Arial" charset="0"/>
                </a:rPr>
                <a:t>Start from root AC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</a:rPr>
              <a:t>Why Forward?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300" y="1676400"/>
            <a:ext cx="3695700" cy="45720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Bottleneck: </a:t>
            </a:r>
            <a:r>
              <a:rPr lang="en-US" sz="2400" b="1" smtClean="0">
                <a:latin typeface="Arial" charset="0"/>
                <a:cs typeface="Arial" charset="0"/>
              </a:rPr>
              <a:t>memory </a:t>
            </a:r>
          </a:p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Layer</a:t>
            </a:r>
            <a:r>
              <a:rPr lang="en-US" sz="2400" smtClean="0">
                <a:latin typeface="Arial" charset="0"/>
                <a:cs typeface="Arial" charset="0"/>
              </a:rPr>
              <a:t> of ACs: ACs with k mutation or branching events from root AC, k= 1,2,3…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 </a:t>
            </a:r>
            <a:r>
              <a:rPr lang="en-US" sz="2400" b="1" smtClean="0">
                <a:latin typeface="Arial" charset="0"/>
                <a:cs typeface="Arial" charset="0"/>
              </a:rPr>
              <a:t>Key</a:t>
            </a:r>
            <a:r>
              <a:rPr lang="en-US" sz="2400" smtClean="0">
                <a:latin typeface="Arial" charset="0"/>
                <a:cs typeface="Arial" charset="0"/>
              </a:rPr>
              <a:t>: only the </a:t>
            </a:r>
            <a:r>
              <a:rPr lang="en-US" sz="2400" b="1" smtClean="0">
                <a:latin typeface="Arial" charset="0"/>
                <a:cs typeface="Arial" charset="0"/>
              </a:rPr>
              <a:t>current</a:t>
            </a:r>
            <a:r>
              <a:rPr lang="en-US" sz="2400" smtClean="0">
                <a:latin typeface="Arial" charset="0"/>
                <a:cs typeface="Arial" charset="0"/>
              </a:rPr>
              <a:t> layer needs to be kept. </a:t>
            </a:r>
            <a:r>
              <a:rPr lang="en-US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Memory</a:t>
            </a:r>
            <a:r>
              <a:rPr lang="en-US" sz="2400" smtClean="0">
                <a:latin typeface="Arial" charset="0"/>
                <a:cs typeface="Arial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efficient</a:t>
            </a:r>
            <a:r>
              <a:rPr lang="en-U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 A </a:t>
            </a:r>
            <a:r>
              <a:rPr lang="en-US" sz="2400" i="1" smtClean="0">
                <a:latin typeface="Arial" charset="0"/>
                <a:cs typeface="Arial" charset="0"/>
              </a:rPr>
              <a:t>single</a:t>
            </a:r>
            <a:r>
              <a:rPr lang="en-US" sz="2400" smtClean="0">
                <a:latin typeface="Arial" charset="0"/>
                <a:cs typeface="Arial" charset="0"/>
              </a:rPr>
              <a:t> forward pass is enough to compute P(D). 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DAE36-9F40-41DF-A21F-F71CC559B24C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grpSp>
        <p:nvGrpSpPr>
          <p:cNvPr id="192" name="Group 191"/>
          <p:cNvGrpSpPr>
            <a:grpSpLocks/>
          </p:cNvGrpSpPr>
          <p:nvPr/>
        </p:nvGrpSpPr>
        <p:grpSpPr bwMode="auto">
          <a:xfrm>
            <a:off x="2400300" y="1524000"/>
            <a:ext cx="647700" cy="914400"/>
            <a:chOff x="2400300" y="1524000"/>
            <a:chExt cx="647700" cy="914400"/>
          </a:xfrm>
        </p:grpSpPr>
        <p:cxnSp>
          <p:nvCxnSpPr>
            <p:cNvPr id="29" name="Straight Connector 28"/>
            <p:cNvCxnSpPr>
              <a:stCxn id="30" idx="4"/>
            </p:cNvCxnSpPr>
            <p:nvPr/>
          </p:nvCxnSpPr>
          <p:spPr>
            <a:xfrm rot="5400000">
              <a:off x="2514601" y="19812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2705100" y="16764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400300" y="15240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93" name="Group 192"/>
          <p:cNvGrpSpPr>
            <a:grpSpLocks/>
          </p:cNvGrpSpPr>
          <p:nvPr/>
        </p:nvGrpSpPr>
        <p:grpSpPr bwMode="auto">
          <a:xfrm>
            <a:off x="2400300" y="2439988"/>
            <a:ext cx="647700" cy="1217612"/>
            <a:chOff x="2400300" y="2439194"/>
            <a:chExt cx="647700" cy="1218406"/>
          </a:xfrm>
        </p:grpSpPr>
        <p:cxnSp>
          <p:nvCxnSpPr>
            <p:cNvPr id="35" name="Straight Connector 34"/>
            <p:cNvCxnSpPr>
              <a:stCxn id="36" idx="4"/>
            </p:cNvCxnSpPr>
            <p:nvPr/>
          </p:nvCxnSpPr>
          <p:spPr>
            <a:xfrm rot="5400000">
              <a:off x="2514452" y="3200103"/>
              <a:ext cx="457498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2705100" y="2895103"/>
              <a:ext cx="76200" cy="7625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400300" y="2742604"/>
              <a:ext cx="647700" cy="914996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 rot="5400000">
              <a:off x="2648583" y="3180245"/>
              <a:ext cx="495623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6"/>
            </p:cNvCxnSpPr>
            <p:nvPr/>
          </p:nvCxnSpPr>
          <p:spPr>
            <a:xfrm>
              <a:off x="2781300" y="2933228"/>
              <a:ext cx="114300" cy="1589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34" idx="4"/>
              <a:endCxn id="37" idx="0"/>
            </p:cNvCxnSpPr>
            <p:nvPr/>
          </p:nvCxnSpPr>
          <p:spPr>
            <a:xfrm rot="5400000">
              <a:off x="2571652" y="2590105"/>
              <a:ext cx="304999" cy="3175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/>
          <p:cNvGrpSpPr>
            <a:grpSpLocks/>
          </p:cNvGrpSpPr>
          <p:nvPr/>
        </p:nvGrpSpPr>
        <p:grpSpPr bwMode="auto">
          <a:xfrm>
            <a:off x="1028700" y="3200400"/>
            <a:ext cx="3543300" cy="1562100"/>
            <a:chOff x="1028700" y="3200400"/>
            <a:chExt cx="3543300" cy="1562100"/>
          </a:xfrm>
        </p:grpSpPr>
        <p:cxnSp>
          <p:nvCxnSpPr>
            <p:cNvPr id="45" name="Straight Connector 44"/>
            <p:cNvCxnSpPr>
              <a:stCxn id="46" idx="4"/>
            </p:cNvCxnSpPr>
            <p:nvPr/>
          </p:nvCxnSpPr>
          <p:spPr>
            <a:xfrm rot="5400000">
              <a:off x="1143001" y="43053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1333500" y="40005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028700" y="38481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1277144" y="42854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6" idx="6"/>
            </p:cNvCxnSpPr>
            <p:nvPr/>
          </p:nvCxnSpPr>
          <p:spPr>
            <a:xfrm>
              <a:off x="1409700" y="40386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971551" y="4286250"/>
              <a:ext cx="4953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2"/>
            </p:cNvCxnSpPr>
            <p:nvPr/>
          </p:nvCxnSpPr>
          <p:spPr>
            <a:xfrm rot="10800000">
              <a:off x="1219200" y="40386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9" idx="4"/>
            </p:cNvCxnSpPr>
            <p:nvPr/>
          </p:nvCxnSpPr>
          <p:spPr>
            <a:xfrm rot="5400000">
              <a:off x="2095501" y="43053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2286000" y="40005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981200" y="38481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2229644" y="42854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9" idx="6"/>
            </p:cNvCxnSpPr>
            <p:nvPr/>
          </p:nvCxnSpPr>
          <p:spPr>
            <a:xfrm>
              <a:off x="2362200" y="40386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2438400" y="41910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4" name="Straight Connector 63"/>
            <p:cNvCxnSpPr>
              <a:stCxn id="65" idx="4"/>
            </p:cNvCxnSpPr>
            <p:nvPr/>
          </p:nvCxnSpPr>
          <p:spPr>
            <a:xfrm rot="5400000">
              <a:off x="3124201" y="43053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3314700" y="40005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009900" y="38481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3258344" y="42854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5" idx="6"/>
            </p:cNvCxnSpPr>
            <p:nvPr/>
          </p:nvCxnSpPr>
          <p:spPr>
            <a:xfrm>
              <a:off x="3390900" y="40386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3314700" y="41910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0" name="Straight Connector 69"/>
            <p:cNvCxnSpPr>
              <a:stCxn id="71" idx="4"/>
            </p:cNvCxnSpPr>
            <p:nvPr/>
          </p:nvCxnSpPr>
          <p:spPr>
            <a:xfrm rot="5400000">
              <a:off x="4038601" y="43053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/>
            <p:nvPr/>
          </p:nvSpPr>
          <p:spPr>
            <a:xfrm>
              <a:off x="4229100" y="40005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924300" y="38481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>
              <a:off x="3867944" y="42854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71" idx="2"/>
            </p:cNvCxnSpPr>
            <p:nvPr/>
          </p:nvCxnSpPr>
          <p:spPr>
            <a:xfrm rot="10800000" flipV="1">
              <a:off x="4114800" y="40386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>
            <a:xfrm>
              <a:off x="4076700" y="44196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4" name="Straight Arrow Connector 143"/>
            <p:cNvCxnSpPr>
              <a:stCxn id="37" idx="2"/>
            </p:cNvCxnSpPr>
            <p:nvPr/>
          </p:nvCxnSpPr>
          <p:spPr>
            <a:xfrm rot="10800000" flipV="1">
              <a:off x="1371600" y="3200400"/>
              <a:ext cx="1028700" cy="64770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endCxn id="60" idx="0"/>
            </p:cNvCxnSpPr>
            <p:nvPr/>
          </p:nvCxnSpPr>
          <p:spPr>
            <a:xfrm rot="10800000" flipV="1">
              <a:off x="2305050" y="3657600"/>
              <a:ext cx="439738" cy="190500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endCxn id="66" idx="0"/>
            </p:cNvCxnSpPr>
            <p:nvPr/>
          </p:nvCxnSpPr>
          <p:spPr>
            <a:xfrm>
              <a:off x="2857500" y="3619500"/>
              <a:ext cx="476250" cy="228600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>
              <a:stCxn id="37" idx="5"/>
              <a:endCxn id="72" idx="0"/>
            </p:cNvCxnSpPr>
            <p:nvPr/>
          </p:nvCxnSpPr>
          <p:spPr>
            <a:xfrm rot="16200000" flipH="1">
              <a:off x="3438525" y="3038475"/>
              <a:ext cx="323850" cy="1295400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/>
          <p:cNvGrpSpPr>
            <a:grpSpLocks/>
          </p:cNvGrpSpPr>
          <p:nvPr/>
        </p:nvGrpSpPr>
        <p:grpSpPr bwMode="auto">
          <a:xfrm>
            <a:off x="304800" y="2514600"/>
            <a:ext cx="4914900" cy="2438400"/>
            <a:chOff x="304800" y="2514600"/>
            <a:chExt cx="4914900" cy="2438400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304800" y="2514600"/>
              <a:ext cx="4838700" cy="1588"/>
            </a:xfrm>
            <a:prstGeom prst="line">
              <a:avLst/>
            </a:prstGeom>
            <a:ln w="4127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342900" y="3732213"/>
              <a:ext cx="4838700" cy="1587"/>
            </a:xfrm>
            <a:prstGeom prst="line">
              <a:avLst/>
            </a:prstGeom>
            <a:ln w="4127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381000" y="4951413"/>
              <a:ext cx="4838700" cy="1587"/>
            </a:xfrm>
            <a:prstGeom prst="line">
              <a:avLst/>
            </a:prstGeom>
            <a:ln w="41275">
              <a:solidFill>
                <a:srgbClr val="00B0F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4" name="Straight Arrow Connector 183"/>
          <p:cNvCxnSpPr/>
          <p:nvPr/>
        </p:nvCxnSpPr>
        <p:spPr>
          <a:xfrm>
            <a:off x="192088" y="609600"/>
            <a:ext cx="531812" cy="1588"/>
          </a:xfrm>
          <a:prstGeom prst="straightConnector1">
            <a:avLst/>
          </a:prstGeom>
          <a:ln w="60325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186"/>
          <p:cNvSpPr txBox="1">
            <a:spLocks noChangeArrowheads="1"/>
          </p:cNvSpPr>
          <p:nvPr/>
        </p:nvSpPr>
        <p:spPr bwMode="auto">
          <a:xfrm>
            <a:off x="800100" y="423863"/>
            <a:ext cx="1333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Coalescent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190500" y="1028700"/>
            <a:ext cx="531813" cy="1588"/>
          </a:xfrm>
          <a:prstGeom prst="straightConnector1">
            <a:avLst/>
          </a:prstGeom>
          <a:ln w="6032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Box 188"/>
          <p:cNvSpPr txBox="1">
            <a:spLocks noChangeArrowheads="1"/>
          </p:cNvSpPr>
          <p:nvPr/>
        </p:nvSpPr>
        <p:spPr bwMode="auto">
          <a:xfrm>
            <a:off x="798513" y="842963"/>
            <a:ext cx="1333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Mutation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38100" y="381000"/>
            <a:ext cx="20955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76200" y="1485900"/>
            <a:ext cx="5257800" cy="3505200"/>
          </a:xfrm>
          <a:prstGeom prst="rect">
            <a:avLst/>
          </a:prstGeom>
          <a:solidFill>
            <a:schemeClr val="tx1">
              <a:lumMod val="65000"/>
              <a:lumOff val="3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72" name="Group 171"/>
          <p:cNvGrpSpPr>
            <a:grpSpLocks/>
          </p:cNvGrpSpPr>
          <p:nvPr/>
        </p:nvGrpSpPr>
        <p:grpSpPr bwMode="auto">
          <a:xfrm>
            <a:off x="76200" y="4305300"/>
            <a:ext cx="5257800" cy="1905000"/>
            <a:chOff x="76200" y="4305300"/>
            <a:chExt cx="5257800" cy="1905000"/>
          </a:xfrm>
        </p:grpSpPr>
        <p:cxnSp>
          <p:nvCxnSpPr>
            <p:cNvPr id="77" name="Straight Connector 76"/>
            <p:cNvCxnSpPr>
              <a:stCxn id="78" idx="4"/>
            </p:cNvCxnSpPr>
            <p:nvPr/>
          </p:nvCxnSpPr>
          <p:spPr>
            <a:xfrm rot="5400000">
              <a:off x="114301" y="56769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304800" y="53721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76200" y="5257800"/>
              <a:ext cx="685800" cy="9525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 rot="5400000">
              <a:off x="248444" y="56570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8" idx="6"/>
            </p:cNvCxnSpPr>
            <p:nvPr/>
          </p:nvCxnSpPr>
          <p:spPr>
            <a:xfrm>
              <a:off x="381000" y="54102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-57149" y="5657850"/>
              <a:ext cx="4953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8" idx="2"/>
            </p:cNvCxnSpPr>
            <p:nvPr/>
          </p:nvCxnSpPr>
          <p:spPr>
            <a:xfrm rot="10800000">
              <a:off x="190500" y="54102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362744" y="56570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95300" y="54102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9" idx="4"/>
            </p:cNvCxnSpPr>
            <p:nvPr/>
          </p:nvCxnSpPr>
          <p:spPr>
            <a:xfrm rot="5400000">
              <a:off x="990601" y="57531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Oval 98"/>
            <p:cNvSpPr/>
            <p:nvPr/>
          </p:nvSpPr>
          <p:spPr>
            <a:xfrm>
              <a:off x="1181100" y="5448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876300" y="52959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1124744" y="57332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9" idx="6"/>
            </p:cNvCxnSpPr>
            <p:nvPr/>
          </p:nvCxnSpPr>
          <p:spPr>
            <a:xfrm>
              <a:off x="12573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>
              <a:off x="819151" y="5734050"/>
              <a:ext cx="4953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99" idx="2"/>
            </p:cNvCxnSpPr>
            <p:nvPr/>
          </p:nvCxnSpPr>
          <p:spPr>
            <a:xfrm rot="10800000">
              <a:off x="10668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/>
            <p:cNvSpPr/>
            <p:nvPr/>
          </p:nvSpPr>
          <p:spPr>
            <a:xfrm>
              <a:off x="1333500" y="56007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6" name="Straight Connector 105"/>
            <p:cNvCxnSpPr>
              <a:stCxn id="107" idx="4"/>
            </p:cNvCxnSpPr>
            <p:nvPr/>
          </p:nvCxnSpPr>
          <p:spPr>
            <a:xfrm rot="5400000">
              <a:off x="1752601" y="57531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>
              <a:off x="1943100" y="5448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1638300" y="52959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 rot="5400000">
              <a:off x="1886744" y="57332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107" idx="6"/>
            </p:cNvCxnSpPr>
            <p:nvPr/>
          </p:nvCxnSpPr>
          <p:spPr>
            <a:xfrm>
              <a:off x="20193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1581151" y="5734050"/>
              <a:ext cx="4953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07" idx="2"/>
            </p:cNvCxnSpPr>
            <p:nvPr/>
          </p:nvCxnSpPr>
          <p:spPr>
            <a:xfrm rot="10800000">
              <a:off x="18288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/>
            <p:cNvSpPr/>
            <p:nvPr/>
          </p:nvSpPr>
          <p:spPr>
            <a:xfrm>
              <a:off x="1943100" y="56007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4" name="Straight Connector 113"/>
            <p:cNvCxnSpPr>
              <a:stCxn id="115" idx="4"/>
            </p:cNvCxnSpPr>
            <p:nvPr/>
          </p:nvCxnSpPr>
          <p:spPr>
            <a:xfrm rot="5400000">
              <a:off x="2514601" y="57531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/>
            <p:cNvSpPr/>
            <p:nvPr/>
          </p:nvSpPr>
          <p:spPr>
            <a:xfrm>
              <a:off x="2705100" y="5448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400300" y="52959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5400000">
              <a:off x="2648744" y="57332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5" idx="6"/>
            </p:cNvCxnSpPr>
            <p:nvPr/>
          </p:nvCxnSpPr>
          <p:spPr>
            <a:xfrm>
              <a:off x="27813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2343151" y="5734050"/>
              <a:ext cx="4953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5" idx="2"/>
            </p:cNvCxnSpPr>
            <p:nvPr/>
          </p:nvCxnSpPr>
          <p:spPr>
            <a:xfrm rot="10800000">
              <a:off x="25908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2552700" y="5829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2" name="Straight Connector 121"/>
            <p:cNvCxnSpPr>
              <a:stCxn id="123" idx="4"/>
            </p:cNvCxnSpPr>
            <p:nvPr/>
          </p:nvCxnSpPr>
          <p:spPr>
            <a:xfrm rot="5400000">
              <a:off x="3314701" y="57531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Oval 122"/>
            <p:cNvSpPr/>
            <p:nvPr/>
          </p:nvSpPr>
          <p:spPr>
            <a:xfrm>
              <a:off x="3505200" y="5448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3200400" y="52959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5" name="Straight Connector 124"/>
            <p:cNvCxnSpPr/>
            <p:nvPr/>
          </p:nvCxnSpPr>
          <p:spPr>
            <a:xfrm rot="5400000">
              <a:off x="3448844" y="5733256"/>
              <a:ext cx="495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3" idx="6"/>
            </p:cNvCxnSpPr>
            <p:nvPr/>
          </p:nvCxnSpPr>
          <p:spPr>
            <a:xfrm>
              <a:off x="35814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>
            <a:xfrm>
              <a:off x="3505200" y="56388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3505200" y="5829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9" name="Straight Connector 128"/>
            <p:cNvCxnSpPr>
              <a:stCxn id="130" idx="4"/>
            </p:cNvCxnSpPr>
            <p:nvPr/>
          </p:nvCxnSpPr>
          <p:spPr>
            <a:xfrm rot="5400000">
              <a:off x="4000501" y="5715000"/>
              <a:ext cx="4572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4191000" y="54102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3924300" y="52578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2" name="Straight Connector 131"/>
            <p:cNvCxnSpPr/>
            <p:nvPr/>
          </p:nvCxnSpPr>
          <p:spPr>
            <a:xfrm rot="5400000">
              <a:off x="4267994" y="5561806"/>
              <a:ext cx="2286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30" idx="6"/>
            </p:cNvCxnSpPr>
            <p:nvPr/>
          </p:nvCxnSpPr>
          <p:spPr>
            <a:xfrm>
              <a:off x="4267200" y="54483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/>
            <p:cNvSpPr/>
            <p:nvPr/>
          </p:nvSpPr>
          <p:spPr>
            <a:xfrm>
              <a:off x="4343400" y="56007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5" name="Straight Connector 134"/>
            <p:cNvCxnSpPr/>
            <p:nvPr/>
          </p:nvCxnSpPr>
          <p:spPr>
            <a:xfrm rot="5400000">
              <a:off x="4152901" y="5791200"/>
              <a:ext cx="3048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rot="5400000">
              <a:off x="4306094" y="5790406"/>
              <a:ext cx="3048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4" idx="6"/>
            </p:cNvCxnSpPr>
            <p:nvPr/>
          </p:nvCxnSpPr>
          <p:spPr>
            <a:xfrm>
              <a:off x="4419600" y="5638800"/>
              <a:ext cx="381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305300" y="5637213"/>
              <a:ext cx="38100" cy="1587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>
              <a:stCxn id="47" idx="2"/>
            </p:cNvCxnSpPr>
            <p:nvPr/>
          </p:nvCxnSpPr>
          <p:spPr>
            <a:xfrm rot="10800000" flipV="1">
              <a:off x="457200" y="4305300"/>
              <a:ext cx="571500" cy="102870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endCxn id="131" idx="1"/>
            </p:cNvCxnSpPr>
            <p:nvPr/>
          </p:nvCxnSpPr>
          <p:spPr>
            <a:xfrm>
              <a:off x="2324100" y="4724400"/>
              <a:ext cx="1695450" cy="66675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endCxn id="100" idx="0"/>
            </p:cNvCxnSpPr>
            <p:nvPr/>
          </p:nvCxnSpPr>
          <p:spPr>
            <a:xfrm rot="10800000" flipV="1">
              <a:off x="1200150" y="4686300"/>
              <a:ext cx="858838" cy="60960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endCxn id="108" idx="0"/>
            </p:cNvCxnSpPr>
            <p:nvPr/>
          </p:nvCxnSpPr>
          <p:spPr>
            <a:xfrm rot="10800000" flipV="1">
              <a:off x="1962150" y="4762500"/>
              <a:ext cx="1163638" cy="53340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endCxn id="116" idx="0"/>
            </p:cNvCxnSpPr>
            <p:nvPr/>
          </p:nvCxnSpPr>
          <p:spPr>
            <a:xfrm rot="10800000" flipV="1">
              <a:off x="2724150" y="4762500"/>
              <a:ext cx="1466850" cy="53340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endCxn id="100" idx="0"/>
            </p:cNvCxnSpPr>
            <p:nvPr/>
          </p:nvCxnSpPr>
          <p:spPr>
            <a:xfrm rot="5400000">
              <a:off x="1010444" y="4952206"/>
              <a:ext cx="533400" cy="153988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>
              <a:stCxn id="47" idx="4"/>
              <a:endCxn id="108" idx="0"/>
            </p:cNvCxnSpPr>
            <p:nvPr/>
          </p:nvCxnSpPr>
          <p:spPr>
            <a:xfrm rot="16200000" flipH="1">
              <a:off x="1390650" y="4724400"/>
              <a:ext cx="533400" cy="609600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>
              <a:stCxn id="47" idx="4"/>
              <a:endCxn id="116" idx="0"/>
            </p:cNvCxnSpPr>
            <p:nvPr/>
          </p:nvCxnSpPr>
          <p:spPr>
            <a:xfrm rot="16200000" flipH="1">
              <a:off x="1771650" y="4343400"/>
              <a:ext cx="533400" cy="1371600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66" idx="4"/>
              <a:endCxn id="124" idx="0"/>
            </p:cNvCxnSpPr>
            <p:nvPr/>
          </p:nvCxnSpPr>
          <p:spPr>
            <a:xfrm rot="16200000" flipH="1">
              <a:off x="3162300" y="4933950"/>
              <a:ext cx="533400" cy="190500"/>
            </a:xfrm>
            <a:prstGeom prst="straightConnector1">
              <a:avLst/>
            </a:prstGeom>
            <a:ln w="60325">
              <a:solidFill>
                <a:srgbClr val="CC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5" idx="4"/>
            </p:cNvCxnSpPr>
            <p:nvPr/>
          </p:nvCxnSpPr>
          <p:spPr>
            <a:xfrm rot="5400000">
              <a:off x="4781551" y="5772150"/>
              <a:ext cx="495300" cy="317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>
              <a:off x="4991100" y="54483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>
              <a:off x="4686300" y="5295900"/>
              <a:ext cx="647700" cy="914400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9" name="Straight Connector 148"/>
            <p:cNvCxnSpPr/>
            <p:nvPr/>
          </p:nvCxnSpPr>
          <p:spPr>
            <a:xfrm rot="5400000">
              <a:off x="4744244" y="5961856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800600" y="5905500"/>
              <a:ext cx="1524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4668838" y="5695950"/>
              <a:ext cx="417512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45" idx="2"/>
            </p:cNvCxnSpPr>
            <p:nvPr/>
          </p:nvCxnSpPr>
          <p:spPr>
            <a:xfrm rot="10800000">
              <a:off x="4876800" y="5486400"/>
              <a:ext cx="114300" cy="1588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4838700" y="5753100"/>
              <a:ext cx="76200" cy="76200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3" name="Straight Connector 162"/>
            <p:cNvCxnSpPr/>
            <p:nvPr/>
          </p:nvCxnSpPr>
          <p:spPr>
            <a:xfrm rot="5400000">
              <a:off x="4895057" y="5961856"/>
              <a:ext cx="114300" cy="1587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/>
            <p:cNvCxnSpPr>
              <a:endCxn id="147" idx="0"/>
            </p:cNvCxnSpPr>
            <p:nvPr/>
          </p:nvCxnSpPr>
          <p:spPr>
            <a:xfrm>
              <a:off x="4229100" y="4762500"/>
              <a:ext cx="781050" cy="533400"/>
            </a:xfrm>
            <a:prstGeom prst="straightConnector1">
              <a:avLst/>
            </a:prstGeom>
            <a:ln w="60325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</a:rPr>
              <a:t>Results on Simulated Data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15240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Use Hudson’s program </a:t>
            </a:r>
            <a:r>
              <a:rPr lang="en-US" sz="2400" i="1" smtClean="0">
                <a:latin typeface="Arial" charset="0"/>
                <a:cs typeface="Arial" charset="0"/>
              </a:rPr>
              <a:t>ms</a:t>
            </a:r>
            <a:r>
              <a:rPr lang="en-US" sz="2400" smtClean="0">
                <a:latin typeface="Arial" charset="0"/>
                <a:cs typeface="Arial" charset="0"/>
              </a:rPr>
              <a:t>: 20, 30 , 40 and 50 haplotypes with </a:t>
            </a:r>
            <a:r>
              <a:rPr lang="en-US" sz="2400" smtClean="0">
                <a:latin typeface="Arial" charset="0"/>
                <a:cs typeface="Arial" charset="0"/>
                <a:sym typeface="Symbol" pitchFamily="18" charset="2"/>
              </a:rPr>
              <a:t> = 1, 3 and 5</a:t>
            </a:r>
            <a:r>
              <a:rPr lang="en-US" sz="2400" smtClean="0">
                <a:latin typeface="Arial" charset="0"/>
                <a:cs typeface="Arial" charset="0"/>
              </a:rPr>
              <a:t>. Each settings: 100 datasets. How many allow </a:t>
            </a:r>
            <a:r>
              <a:rPr lang="en-US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exact</a:t>
            </a:r>
            <a:r>
              <a:rPr lang="en-US" sz="2400" smtClean="0">
                <a:latin typeface="Arial" charset="0"/>
                <a:cs typeface="Arial" charset="0"/>
              </a:rPr>
              <a:t> computation of P(D) within reasonable amount of time?</a:t>
            </a:r>
          </a:p>
        </p:txBody>
      </p:sp>
      <p:graphicFrame>
        <p:nvGraphicFramePr>
          <p:cNvPr id="25603" name="Chart 3"/>
          <p:cNvGraphicFramePr>
            <a:graphicFrameLocks/>
          </p:cNvGraphicFramePr>
          <p:nvPr/>
        </p:nvGraphicFramePr>
        <p:xfrm>
          <a:off x="381000" y="3733800"/>
          <a:ext cx="4419600" cy="2743200"/>
        </p:xfrm>
        <a:graphic>
          <a:graphicData uri="http://schemas.openxmlformats.org/presentationml/2006/ole">
            <p:oleObj spid="_x0000_s25603" r:id="rId4" imgW="4419983" imgH="2743438" progId="Excel.Chart.8">
              <p:embed/>
            </p:oleObj>
          </a:graphicData>
        </a:graphic>
      </p:graphicFrame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219200" y="6443663"/>
            <a:ext cx="266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Number of haplotypes</a:t>
            </a:r>
          </a:p>
        </p:txBody>
      </p: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76200" y="3429000"/>
            <a:ext cx="2667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  <a:cs typeface="Arial" charset="0"/>
              </a:rPr>
              <a:t>% of feasible data</a:t>
            </a:r>
          </a:p>
        </p:txBody>
      </p:sp>
      <p:graphicFrame>
        <p:nvGraphicFramePr>
          <p:cNvPr id="25606" name="Chart 7"/>
          <p:cNvGraphicFramePr>
            <a:graphicFrameLocks/>
          </p:cNvGraphicFramePr>
          <p:nvPr/>
        </p:nvGraphicFramePr>
        <p:xfrm>
          <a:off x="4648200" y="3700463"/>
          <a:ext cx="4419600" cy="2776537"/>
        </p:xfrm>
        <a:graphic>
          <a:graphicData uri="http://schemas.openxmlformats.org/presentationml/2006/ole">
            <p:oleObj spid="_x0000_s25606" r:id="rId5" imgW="4419983" imgH="2780017" progId="Excel.Chart.8">
              <p:embed/>
            </p:oleObj>
          </a:graphicData>
        </a:graphic>
      </p:graphicFrame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5715000" y="6443663"/>
            <a:ext cx="266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Number of haplotypes</a:t>
            </a:r>
          </a:p>
        </p:txBody>
      </p:sp>
      <p:sp>
        <p:nvSpPr>
          <p:cNvPr id="25608" name="TextBox 9"/>
          <p:cNvSpPr txBox="1">
            <a:spLocks noChangeArrowheads="1"/>
          </p:cNvSpPr>
          <p:nvPr/>
        </p:nvSpPr>
        <p:spPr bwMode="auto">
          <a:xfrm>
            <a:off x="4876800" y="3395663"/>
            <a:ext cx="3733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rial" charset="0"/>
                <a:cs typeface="Arial" charset="0"/>
              </a:rPr>
              <a:t>Ave. run time (sec.) for </a:t>
            </a:r>
            <a:r>
              <a:rPr lang="en-US" sz="1600" b="1" i="1">
                <a:latin typeface="Arial" charset="0"/>
                <a:cs typeface="Arial" charset="0"/>
              </a:rPr>
              <a:t>feasible</a:t>
            </a:r>
            <a:r>
              <a:rPr lang="en-US" sz="1600" b="1">
                <a:latin typeface="Arial" charset="0"/>
                <a:cs typeface="Arial" charset="0"/>
              </a:rPr>
              <a:t> data</a:t>
            </a:r>
          </a:p>
        </p:txBody>
      </p:sp>
      <p:sp>
        <p:nvSpPr>
          <p:cNvPr id="2560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667500" y="6324600"/>
            <a:ext cx="1905000" cy="457200"/>
          </a:xfrm>
          <a:noFill/>
        </p:spPr>
        <p:txBody>
          <a:bodyPr/>
          <a:lstStyle/>
          <a:p>
            <a:fld id="{96617CBB-F89E-4789-8A44-F66F2A68AED4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  <a:cs typeface="Arial" charset="0"/>
              </a:rPr>
              <a:t>Results on a Mitochondrial Data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5900"/>
            <a:ext cx="7772400" cy="1524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Mitochondrial data from Ward, et al. (1991). Previously analyzed by Griffiths and Tavare (1994) and others.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55 sequences and 18 polymorphic sites. 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Believed to fit the infinite sites model.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138" y="3400425"/>
            <a:ext cx="3522662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00400" y="29337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Arial" pitchFamily="34" charset="0"/>
                <a:cs typeface="Arial" pitchFamily="34" charset="0"/>
              </a:rPr>
              <a:t>MLE of </a:t>
            </a:r>
            <a:r>
              <a:rPr lang="en-US" sz="2000" dirty="0">
                <a:latin typeface="Arial" pitchFamily="34" charset="0"/>
                <a:cs typeface="Arial" pitchFamily="34" charset="0"/>
                <a:sym typeface="Symbol"/>
              </a:rPr>
              <a:t>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kern="0" dirty="0">
                <a:latin typeface="Arial" pitchFamily="34" charset="0"/>
                <a:cs typeface="Arial" pitchFamily="34" charset="0"/>
              </a:rPr>
              <a:t>4.8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 Griffiths and </a:t>
            </a:r>
            <a:r>
              <a:rPr lang="en-US" sz="2000" kern="0" dirty="0" err="1">
                <a:latin typeface="Arial" pitchFamily="34" charset="0"/>
                <a:cs typeface="Arial" pitchFamily="34" charset="0"/>
              </a:rPr>
              <a:t>Tavare</a:t>
            </a:r>
            <a:r>
              <a:rPr lang="en-US" sz="2000" kern="0" dirty="0">
                <a:latin typeface="Arial" pitchFamily="34" charset="0"/>
                <a:cs typeface="Arial" pitchFamily="34" charset="0"/>
              </a:rPr>
              <a:t> (1994)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Arial" pitchFamily="34" charset="0"/>
                <a:cs typeface="Arial" pitchFamily="34" charset="0"/>
              </a:rPr>
              <a:t>Is 4.8 really the MLE? </a:t>
            </a:r>
          </a:p>
        </p:txBody>
      </p:sp>
      <p:pic>
        <p:nvPicPr>
          <p:cNvPr id="144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5750" y="3641725"/>
            <a:ext cx="382905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319E1-D008-460F-9181-ECD517507BCB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IS seems to work well for the Mitochondrial data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However, IS can still have large variance for some data.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Thus, exact computation may help when data is not very large and/or relatively low mutation rate.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Can also help to evaluate different statistical methods.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Paper: in proceedings of ISBRA 2009.</a:t>
            </a:r>
          </a:p>
          <a:p>
            <a:pPr eaLnBrk="1" hangingPunct="1"/>
            <a:r>
              <a:rPr lang="en-US" sz="2400" smtClean="0">
                <a:latin typeface="Arial" charset="0"/>
                <a:cs typeface="Arial" charset="0"/>
              </a:rPr>
              <a:t>Research supported by National Science Foundation. 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F4DD0-F1B1-49B2-96B0-07BD33A4F252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</TotalTime>
  <Words>651</Words>
  <Application>Microsoft PowerPoint</Application>
  <PresentationFormat>On-screen Show (4:3)</PresentationFormat>
  <Paragraphs>112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Symbol</vt:lpstr>
      <vt:lpstr>Calibri</vt:lpstr>
      <vt:lpstr>Wingdings</vt:lpstr>
      <vt:lpstr>Default Design</vt:lpstr>
      <vt:lpstr>Microsoft Excel Chart</vt:lpstr>
      <vt:lpstr>Exact Computation of Coalescent Likelihood under the Infinite Sites Model</vt:lpstr>
      <vt:lpstr>Coalescent Likelihood</vt:lpstr>
      <vt:lpstr>Computing Coalescent Likelihood</vt:lpstr>
      <vt:lpstr>Ethier-Griffiths Recursion</vt:lpstr>
      <vt:lpstr>Computing Exact Likelihood</vt:lpstr>
      <vt:lpstr>Why Forward?</vt:lpstr>
      <vt:lpstr>Results on Simulated Data</vt:lpstr>
      <vt:lpstr>Results on a Mitochondrial Data</vt:lpstr>
      <vt:lpstr>Conclusion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for Association Mapping of Complex Diseases With Ancestral Recombination Graphs</dc:title>
  <dc:creator>Yufeng Wu</dc:creator>
  <cp:lastModifiedBy>Linda Casals</cp:lastModifiedBy>
  <cp:revision>475</cp:revision>
  <dcterms:created xsi:type="dcterms:W3CDTF">2006-12-12T18:45:47Z</dcterms:created>
  <dcterms:modified xsi:type="dcterms:W3CDTF">2009-05-07T18:05:40Z</dcterms:modified>
</cp:coreProperties>
</file>