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3" r:id="rId2"/>
  </p:sldMasterIdLst>
  <p:sldIdLst>
    <p:sldId id="289" r:id="rId3"/>
    <p:sldId id="313" r:id="rId4"/>
    <p:sldId id="350" r:id="rId5"/>
    <p:sldId id="351" r:id="rId6"/>
    <p:sldId id="318" r:id="rId7"/>
    <p:sldId id="326" r:id="rId8"/>
    <p:sldId id="316" r:id="rId9"/>
    <p:sldId id="314" r:id="rId10"/>
    <p:sldId id="343" r:id="rId11"/>
    <p:sldId id="320" r:id="rId12"/>
    <p:sldId id="321" r:id="rId13"/>
    <p:sldId id="322" r:id="rId14"/>
    <p:sldId id="323" r:id="rId15"/>
    <p:sldId id="324" r:id="rId16"/>
    <p:sldId id="336" r:id="rId17"/>
    <p:sldId id="337" r:id="rId18"/>
    <p:sldId id="327" r:id="rId19"/>
    <p:sldId id="329" r:id="rId20"/>
    <p:sldId id="330" r:id="rId21"/>
    <p:sldId id="331" r:id="rId22"/>
    <p:sldId id="328" r:id="rId23"/>
    <p:sldId id="333" r:id="rId24"/>
    <p:sldId id="325" r:id="rId25"/>
    <p:sldId id="334" r:id="rId26"/>
    <p:sldId id="276" r:id="rId27"/>
    <p:sldId id="266" r:id="rId28"/>
    <p:sldId id="263" r:id="rId29"/>
    <p:sldId id="267" r:id="rId30"/>
    <p:sldId id="256" r:id="rId31"/>
    <p:sldId id="258" r:id="rId32"/>
    <p:sldId id="269" r:id="rId33"/>
    <p:sldId id="332" r:id="rId34"/>
    <p:sldId id="270" r:id="rId35"/>
    <p:sldId id="271" r:id="rId36"/>
    <p:sldId id="274" r:id="rId37"/>
    <p:sldId id="273" r:id="rId38"/>
    <p:sldId id="301" r:id="rId39"/>
    <p:sldId id="302" r:id="rId40"/>
    <p:sldId id="308" r:id="rId41"/>
    <p:sldId id="305" r:id="rId42"/>
    <p:sldId id="306" r:id="rId43"/>
    <p:sldId id="307" r:id="rId44"/>
    <p:sldId id="310" r:id="rId45"/>
    <p:sldId id="298" r:id="rId4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8080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9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C5D3-0D35-4B86-839D-0BAF34228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03A5-63EC-4D05-9288-BADE7F75D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77B6E-ED73-4C42-89FA-937FCBFB0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D2B2-8440-4FE8-BBAB-EFBA4F59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608D-8FD4-41EC-AD0D-D3E1D593F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A340-B532-4355-9AA9-0B32473FA47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DB87-FE03-45A9-B84E-302C5413DDF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FE44-7D40-4487-A4C2-B1BA19DB6DD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93A6-A35F-4775-9E78-6FCD8D854A2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E345-C9FF-4A5D-9AA8-A0374C5CA8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07A35-9D4F-40AC-8814-1DA830B9263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32F8-9126-48FB-A363-4FC426E1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094E-11D7-4F19-9EC7-3A8246E266F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8881-8035-4A4D-8BA1-BFD0D0D1263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B2C9-8955-4797-B610-069A538E27F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C17A-928C-4C76-A173-5CFEA9A8A74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4CF5-1F08-44D9-B25A-1930321BE35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7DED-5594-425A-9033-B8FDD84AA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E93A-CD58-4490-90DB-ACADCB5F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458B-D4B1-4AD8-BF2B-69C78726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DD9B-9917-4A7A-B1F6-D4FF96D1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D0AD-7148-4E73-9450-5005C781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B9E6-2D33-4CD8-B64A-B9BA7FA5D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09DC3-89FD-4410-9D82-D66E4A80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2ECE73C3-345D-4267-9C69-58AC875BF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65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pitchFamily="-65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pitchFamily="-65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pitchFamily="-65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pitchFamily="-65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C743E849-698E-41C7-A9E2-190DC7FA0D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/>
            </a:r>
            <a:br>
              <a:rPr lang="en-US" sz="4000" smtClean="0">
                <a:cs typeface="+mj-cs"/>
              </a:rPr>
            </a:br>
            <a:r>
              <a:rPr lang="en-US" sz="4000" smtClean="0">
                <a:cs typeface="+mj-cs"/>
              </a:rPr>
              <a:t/>
            </a:r>
            <a:br>
              <a:rPr lang="en-US" sz="4000" smtClean="0">
                <a:cs typeface="+mj-cs"/>
              </a:rPr>
            </a:br>
            <a:r>
              <a:rPr lang="en-US" sz="3200" smtClean="0">
                <a:cs typeface="+mj-cs"/>
              </a:rPr>
              <a:t>Population genetic analysis of shotgun sequence data</a:t>
            </a:r>
            <a:r>
              <a:rPr lang="en-US" sz="4000" smtClean="0">
                <a:cs typeface="+mj-cs"/>
              </a:rPr>
              <a:t/>
            </a:r>
            <a:br>
              <a:rPr lang="en-US" sz="4000" smtClean="0">
                <a:cs typeface="+mj-cs"/>
              </a:rPr>
            </a:br>
            <a:endParaRPr lang="en-US" sz="4000" smtClean="0"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695700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>
                <a:cs typeface="+mn-cs"/>
              </a:rPr>
              <a:t>Rasmus Nielsen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600" i="1" smtClean="0">
                <a:cs typeface="+mn-cs"/>
              </a:rPr>
              <a:t>Departments of Integrative Biology and Statistics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600" i="1" smtClean="0">
                <a:cs typeface="+mn-cs"/>
              </a:rPr>
              <a:t>UC-Berkeley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/>
              </a:rPr>
              <a:t>Data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a-DK" smtClean="0">
                <a:effectLst/>
                <a:ea typeface="ＭＳ Ｐゴシック"/>
              </a:rPr>
              <a:t>Directly sequenced polymorphism data from 20 European-Americans, 19 African-Americans and one chimpanzee from 9,316 protein coding genes.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a-DK" smtClean="0">
              <a:effectLst/>
              <a:ea typeface="ＭＳ Ｐゴシック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0225" y="4146550"/>
            <a:ext cx="8007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We take demography into account by directly estimating parameters of the demographic model from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ffectLst/>
                <a:ea typeface="ＭＳ Ｐゴシック"/>
              </a:rPr>
              <a:t>Demographic model</a:t>
            </a:r>
            <a:endParaRPr lang="en-US" smtClean="0">
              <a:effectLst/>
              <a:ea typeface="ＭＳ Ｐゴシック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860800" y="3987800"/>
            <a:ext cx="241300" cy="165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 rot="1844185">
            <a:off x="4279900" y="2552700"/>
            <a:ext cx="241300" cy="165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 rot="19755815" flipH="1">
            <a:off x="3467100" y="2552700"/>
            <a:ext cx="241300" cy="165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612900" y="2019300"/>
            <a:ext cx="295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European-Americans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05300" y="2019300"/>
            <a:ext cx="295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African-Americans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536700" y="4813300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Bottleneck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2705100" y="4013200"/>
            <a:ext cx="838200" cy="749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282700" y="3327400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Population growth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3721100" y="30607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390900" y="2565400"/>
            <a:ext cx="130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migration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240463" y="30480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Admixture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 flipV="1">
            <a:off x="5037138" y="2801938"/>
            <a:ext cx="1189037" cy="42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7" grpId="0" animBg="1"/>
      <p:bldP spid="63498" grpId="0"/>
      <p:bldP spid="63499" grpId="0" animBg="1"/>
      <p:bldP spid="63500" grpId="0"/>
      <p:bldP spid="63501" grpId="0"/>
      <p:bldP spid="635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/>
                <a:ea typeface="ＭＳ Ｐゴシック"/>
              </a:rPr>
              <a:t>Estimation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403600" y="1943100"/>
          <a:ext cx="2719388" cy="1009650"/>
        </p:xfrm>
        <a:graphic>
          <a:graphicData uri="http://schemas.openxmlformats.org/presentationml/2006/ole">
            <p:oleObj spid="_x0000_s1026" name="Equation" r:id="rId3" imgW="1231560" imgH="457200" progId="Equation.3">
              <p:embed/>
            </p:oleObj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114800" y="3657600"/>
            <a:ext cx="250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57300" y="3409950"/>
            <a:ext cx="680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Sampling probabilities from the 2D frequency spectrum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4610100" y="2724150"/>
            <a:ext cx="457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257300" y="44196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Number of SNPs with pattern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j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 in the 2D frequency spectrum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4476750" y="2419350"/>
            <a:ext cx="1314450" cy="1885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295400" y="5086350"/>
            <a:ext cx="7448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SNPs within a gene are correlated.  But estimator is consistent.  The estimate has the same properties as a real likelihood estimator except that it converges slightly slower because of the correlation (Nielsen and Wiuf 2005;Wiuf 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 animBg="1"/>
      <p:bldP spid="64519" grpId="0"/>
      <p:bldP spid="64520" grpId="0" animBg="1"/>
      <p:bldP spid="645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>
                <a:solidFill>
                  <a:schemeClr val="bg1"/>
                </a:solidFill>
                <a:effectLst/>
                <a:ea typeface="ＭＳ Ｐゴシック"/>
              </a:rPr>
              <a:t>African-Americans</a:t>
            </a:r>
            <a:endParaRPr lang="en-US" sz="2800" smtClean="0">
              <a:solidFill>
                <a:schemeClr val="bg1"/>
              </a:solidFill>
              <a:effectLst/>
              <a:ea typeface="ＭＳ Ｐゴシック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488"/>
            <a:ext cx="91440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31775"/>
            <a:ext cx="8229600" cy="1371600"/>
          </a:xfrm>
        </p:spPr>
        <p:txBody>
          <a:bodyPr/>
          <a:lstStyle/>
          <a:p>
            <a:r>
              <a:rPr lang="da-DK" sz="2800" smtClean="0">
                <a:solidFill>
                  <a:schemeClr val="bg1"/>
                </a:solidFill>
                <a:effectLst/>
                <a:ea typeface="ＭＳ Ｐゴシック"/>
              </a:rPr>
              <a:t>European-Americans</a:t>
            </a:r>
            <a:endParaRPr lang="en-US" sz="2800" smtClean="0">
              <a:solidFill>
                <a:schemeClr val="bg1"/>
              </a:solidFill>
              <a:effectLst/>
              <a:ea typeface="ＭＳ Ｐゴシック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0913"/>
            <a:ext cx="9144000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452688" y="3497263"/>
            <a:ext cx="4992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a-DK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Godness-of-fit: </a:t>
            </a:r>
            <a:r>
              <a:rPr lang="da-DK" sz="2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p </a:t>
            </a:r>
            <a:r>
              <a:rPr lang="da-DK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= 0.6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505" name="Group 1633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0063"/>
        </p:xfrm>
        <a:graphic>
          <a:graphicData uri="http://schemas.openxmlformats.org/drawingml/2006/table">
            <a:tbl>
              <a:tblPr/>
              <a:tblGrid>
                <a:gridCol w="1562100"/>
                <a:gridCol w="604838"/>
                <a:gridCol w="1500187"/>
                <a:gridCol w="547687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Symbol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G2D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Max. express.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Annotation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EFCAB4B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33.17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Calcuium binding protein that interacts with ATN1, which is involved in inherited Ataxias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ZNF473 (Zfp-100)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32.09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bone marrow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has KRAB and Zinc-finger domains, involved in transcription-related histone pre-mRNA processing and cell-cycle regulation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SP110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29.70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blood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nuclear hormone receptor, Hepatic venoocclusive disease with immunodeficiency; Mycobacterium tuberculosis; hepatitis 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C11orf16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25.46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None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OCEL1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20.30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liver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occludin-domain containing protein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C17orf64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19.32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testis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None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INPP1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18.60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testis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inositol phosphate-1-phosphatase, linkage to bipolar disorder &amp; colorectal cancer loci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GSG2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18.01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germ-cell-associated 2 (haspin), phosphorylation of histone H3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MYCBPAP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17.79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testis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c-myc binding protein associated protein, involved in spermatogenesis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RBM23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17.42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blood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coactivator of steroid hormone receptors and alternative splicing by U2AF65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OSBPL6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16.01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brain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intracellular lipid receptors presumably involved in brain sterol metabolism, association with coronary artery disease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ADIPOR2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15.93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adrenal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gland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adiponectin receptor 2; linked to type 2 diabetes, body mass and metabolic rate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ALDH3B1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15.59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aldehyde dehydrogenase; association with schizophrenia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GIMAP7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15.39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blood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GTPases of the immunity-associated protein family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TCEAL2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15.17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brain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ＭＳ Ｐゴシック" pitchFamily="-65" charset="-128"/>
                          <a:cs typeface="Times New Roman" pitchFamily="-65" charset="0"/>
                        </a:rPr>
                        <a:t>transcription elongation factor A (SII)-like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/>
              </a:rPr>
              <a:t>Genetic disorders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en-US" sz="2800" smtClean="0">
                <a:effectLst/>
                <a:ea typeface="ＭＳ Ｐゴシック"/>
              </a:rPr>
              <a:t>Genes with a OMIM morbidity association are significantly associated with selection (p=0.0057).</a:t>
            </a:r>
          </a:p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en-US" sz="2800" smtClean="0">
                <a:effectLst/>
                <a:ea typeface="ＭＳ Ｐゴシック"/>
              </a:rPr>
              <a:t>Genes associated with Mendelian disorders are significantly associated with negative selection (</a:t>
            </a:r>
            <a:r>
              <a:rPr lang="en-US" sz="2800" i="1" smtClean="0">
                <a:effectLst/>
                <a:ea typeface="ＭＳ Ｐゴシック"/>
              </a:rPr>
              <a:t>p</a:t>
            </a:r>
            <a:r>
              <a:rPr lang="en-US" sz="2800" smtClean="0">
                <a:effectLst/>
                <a:ea typeface="ＭＳ Ｐゴシック"/>
              </a:rPr>
              <a:t> = 0.037). </a:t>
            </a:r>
          </a:p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en-US" sz="2800" smtClean="0">
                <a:effectLst/>
                <a:ea typeface="ＭＳ Ｐゴシック"/>
              </a:rPr>
              <a:t>Genes associated with complex disorders are significantly associated with positive selection (</a:t>
            </a:r>
            <a:r>
              <a:rPr lang="en-US" sz="2800" i="1" smtClean="0">
                <a:effectLst/>
                <a:ea typeface="ＭＳ Ｐゴシック"/>
              </a:rPr>
              <a:t>p</a:t>
            </a:r>
            <a:r>
              <a:rPr lang="en-US" sz="2800" smtClean="0">
                <a:effectLst/>
                <a:ea typeface="ＭＳ Ｐゴシック"/>
              </a:rPr>
              <a:t> = 0.0041).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ffectLst/>
                <a:ea typeface="ＭＳ Ｐゴシック"/>
              </a:rPr>
              <a:t>Begun and Aquadro (1992)</a:t>
            </a:r>
            <a:br>
              <a:rPr lang="en-US" sz="3200" smtClean="0">
                <a:effectLst/>
                <a:ea typeface="ＭＳ Ｐゴシック"/>
              </a:rPr>
            </a:br>
            <a:r>
              <a:rPr lang="en-US" sz="2800" i="1" smtClean="0">
                <a:effectLst/>
                <a:ea typeface="ＭＳ Ｐゴシック"/>
              </a:rPr>
              <a:t>D. melanogaster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00225"/>
            <a:ext cx="7412037" cy="4017963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  <a:ea typeface="ＭＳ Ｐゴシック"/>
              </a:rPr>
              <a:t>Linkage reduces the effect of selection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Positive selection reduce variability at linked 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ea typeface="ＭＳ Ｐゴシック"/>
              </a:rPr>
              <a:t>Selective Sweeps</a:t>
            </a:r>
          </a:p>
        </p:txBody>
      </p:sp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942975" y="2505075"/>
            <a:ext cx="2514600" cy="1143000"/>
            <a:chOff x="594" y="1254"/>
            <a:chExt cx="1584" cy="720"/>
          </a:xfrm>
        </p:grpSpPr>
        <p:sp>
          <p:nvSpPr>
            <p:cNvPr id="47143" name="Line 4"/>
            <p:cNvSpPr>
              <a:spLocks noChangeShapeType="1"/>
            </p:cNvSpPr>
            <p:nvPr/>
          </p:nvSpPr>
          <p:spPr bwMode="auto">
            <a:xfrm>
              <a:off x="594" y="1284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5"/>
            <p:cNvSpPr>
              <a:spLocks noChangeShapeType="1"/>
            </p:cNvSpPr>
            <p:nvPr/>
          </p:nvSpPr>
          <p:spPr bwMode="auto">
            <a:xfrm>
              <a:off x="594" y="1380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6"/>
            <p:cNvSpPr>
              <a:spLocks noChangeShapeType="1"/>
            </p:cNvSpPr>
            <p:nvPr/>
          </p:nvSpPr>
          <p:spPr bwMode="auto">
            <a:xfrm>
              <a:off x="594" y="1476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Line 7"/>
            <p:cNvSpPr>
              <a:spLocks noChangeShapeType="1"/>
            </p:cNvSpPr>
            <p:nvPr/>
          </p:nvSpPr>
          <p:spPr bwMode="auto">
            <a:xfrm>
              <a:off x="594" y="1572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Line 8"/>
            <p:cNvSpPr>
              <a:spLocks noChangeShapeType="1"/>
            </p:cNvSpPr>
            <p:nvPr/>
          </p:nvSpPr>
          <p:spPr bwMode="auto">
            <a:xfrm>
              <a:off x="594" y="166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Line 9"/>
            <p:cNvSpPr>
              <a:spLocks noChangeShapeType="1"/>
            </p:cNvSpPr>
            <p:nvPr/>
          </p:nvSpPr>
          <p:spPr bwMode="auto">
            <a:xfrm>
              <a:off x="594" y="1764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Line 10"/>
            <p:cNvSpPr>
              <a:spLocks noChangeShapeType="1"/>
            </p:cNvSpPr>
            <p:nvPr/>
          </p:nvSpPr>
          <p:spPr bwMode="auto">
            <a:xfrm>
              <a:off x="594" y="1860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Line 11"/>
            <p:cNvSpPr>
              <a:spLocks noChangeShapeType="1"/>
            </p:cNvSpPr>
            <p:nvPr/>
          </p:nvSpPr>
          <p:spPr bwMode="auto">
            <a:xfrm>
              <a:off x="594" y="1956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AutoShape 12"/>
            <p:cNvSpPr>
              <a:spLocks noChangeArrowheads="1"/>
            </p:cNvSpPr>
            <p:nvPr/>
          </p:nvSpPr>
          <p:spPr bwMode="auto">
            <a:xfrm>
              <a:off x="735" y="1254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735" y="1350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2" name="AutoShape 14"/>
            <p:cNvSpPr>
              <a:spLocks noChangeArrowheads="1"/>
            </p:cNvSpPr>
            <p:nvPr/>
          </p:nvSpPr>
          <p:spPr bwMode="auto">
            <a:xfrm>
              <a:off x="735" y="1446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3" name="AutoShape 15"/>
            <p:cNvSpPr>
              <a:spLocks noChangeArrowheads="1"/>
            </p:cNvSpPr>
            <p:nvPr/>
          </p:nvSpPr>
          <p:spPr bwMode="auto">
            <a:xfrm>
              <a:off x="735" y="1542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auto">
            <a:xfrm>
              <a:off x="735" y="1638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auto">
            <a:xfrm>
              <a:off x="921" y="1545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auto">
            <a:xfrm>
              <a:off x="921" y="1641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auto">
            <a:xfrm>
              <a:off x="921" y="1737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8" name="AutoShape 20"/>
            <p:cNvSpPr>
              <a:spLocks noChangeArrowheads="1"/>
            </p:cNvSpPr>
            <p:nvPr/>
          </p:nvSpPr>
          <p:spPr bwMode="auto">
            <a:xfrm>
              <a:off x="1101" y="1446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auto">
            <a:xfrm>
              <a:off x="1017" y="183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0" name="AutoShape 22"/>
            <p:cNvSpPr>
              <a:spLocks noChangeArrowheads="1"/>
            </p:cNvSpPr>
            <p:nvPr/>
          </p:nvSpPr>
          <p:spPr bwMode="auto">
            <a:xfrm>
              <a:off x="1416" y="1830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1" name="AutoShape 23"/>
            <p:cNvSpPr>
              <a:spLocks noChangeArrowheads="1"/>
            </p:cNvSpPr>
            <p:nvPr/>
          </p:nvSpPr>
          <p:spPr bwMode="auto">
            <a:xfrm>
              <a:off x="1416" y="1926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2" name="AutoShape 24"/>
            <p:cNvSpPr>
              <a:spLocks noChangeArrowheads="1"/>
            </p:cNvSpPr>
            <p:nvPr/>
          </p:nvSpPr>
          <p:spPr bwMode="auto">
            <a:xfrm>
              <a:off x="1593" y="1257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3" name="AutoShape 25"/>
            <p:cNvSpPr>
              <a:spLocks noChangeArrowheads="1"/>
            </p:cNvSpPr>
            <p:nvPr/>
          </p:nvSpPr>
          <p:spPr bwMode="auto">
            <a:xfrm>
              <a:off x="1593" y="135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4" name="AutoShape 26"/>
            <p:cNvSpPr>
              <a:spLocks noChangeArrowheads="1"/>
            </p:cNvSpPr>
            <p:nvPr/>
          </p:nvSpPr>
          <p:spPr bwMode="auto">
            <a:xfrm>
              <a:off x="1593" y="1449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5" name="AutoShape 27"/>
            <p:cNvSpPr>
              <a:spLocks noChangeArrowheads="1"/>
            </p:cNvSpPr>
            <p:nvPr/>
          </p:nvSpPr>
          <p:spPr bwMode="auto">
            <a:xfrm>
              <a:off x="1743" y="1545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6" name="AutoShape 28"/>
            <p:cNvSpPr>
              <a:spLocks noChangeArrowheads="1"/>
            </p:cNvSpPr>
            <p:nvPr/>
          </p:nvSpPr>
          <p:spPr bwMode="auto">
            <a:xfrm>
              <a:off x="1743" y="1641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7" name="AutoShape 29"/>
            <p:cNvSpPr>
              <a:spLocks noChangeArrowheads="1"/>
            </p:cNvSpPr>
            <p:nvPr/>
          </p:nvSpPr>
          <p:spPr bwMode="auto">
            <a:xfrm>
              <a:off x="1860" y="1734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58" name="AutoShape 30"/>
            <p:cNvSpPr>
              <a:spLocks noChangeArrowheads="1"/>
            </p:cNvSpPr>
            <p:nvPr/>
          </p:nvSpPr>
          <p:spPr bwMode="auto">
            <a:xfrm>
              <a:off x="1254" y="1740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47107" name="Line 31"/>
          <p:cNvSpPr>
            <a:spLocks noChangeShapeType="1"/>
          </p:cNvSpPr>
          <p:nvPr/>
        </p:nvSpPr>
        <p:spPr bwMode="auto">
          <a:xfrm>
            <a:off x="3924300" y="3035300"/>
            <a:ext cx="100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32"/>
          <p:cNvSpPr>
            <a:spLocks noChangeShapeType="1"/>
          </p:cNvSpPr>
          <p:nvPr/>
        </p:nvSpPr>
        <p:spPr bwMode="auto">
          <a:xfrm flipH="1" flipV="1">
            <a:off x="2070100" y="3403600"/>
            <a:ext cx="355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Text Box 33"/>
          <p:cNvSpPr txBox="1">
            <a:spLocks noChangeArrowheads="1"/>
          </p:cNvSpPr>
          <p:nvPr/>
        </p:nvSpPr>
        <p:spPr bwMode="auto">
          <a:xfrm>
            <a:off x="2540000" y="4241800"/>
            <a:ext cx="377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New advantageous mutation</a:t>
            </a:r>
          </a:p>
        </p:txBody>
      </p:sp>
      <p:grpSp>
        <p:nvGrpSpPr>
          <p:cNvPr id="47110" name="Group 34"/>
          <p:cNvGrpSpPr>
            <a:grpSpLocks/>
          </p:cNvGrpSpPr>
          <p:nvPr/>
        </p:nvGrpSpPr>
        <p:grpSpPr bwMode="auto">
          <a:xfrm>
            <a:off x="5489575" y="2503488"/>
            <a:ext cx="2514600" cy="1143000"/>
            <a:chOff x="3458" y="1577"/>
            <a:chExt cx="1584" cy="720"/>
          </a:xfrm>
        </p:grpSpPr>
        <p:sp>
          <p:nvSpPr>
            <p:cNvPr id="47111" name="Line 35"/>
            <p:cNvSpPr>
              <a:spLocks noChangeShapeType="1"/>
            </p:cNvSpPr>
            <p:nvPr/>
          </p:nvSpPr>
          <p:spPr bwMode="auto">
            <a:xfrm>
              <a:off x="3458" y="1607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36"/>
            <p:cNvSpPr>
              <a:spLocks noChangeShapeType="1"/>
            </p:cNvSpPr>
            <p:nvPr/>
          </p:nvSpPr>
          <p:spPr bwMode="auto">
            <a:xfrm>
              <a:off x="3458" y="1703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37"/>
            <p:cNvSpPr>
              <a:spLocks noChangeShapeType="1"/>
            </p:cNvSpPr>
            <p:nvPr/>
          </p:nvSpPr>
          <p:spPr bwMode="auto">
            <a:xfrm>
              <a:off x="3458" y="1799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38"/>
            <p:cNvSpPr>
              <a:spLocks noChangeShapeType="1"/>
            </p:cNvSpPr>
            <p:nvPr/>
          </p:nvSpPr>
          <p:spPr bwMode="auto">
            <a:xfrm>
              <a:off x="3458" y="1895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39"/>
            <p:cNvSpPr>
              <a:spLocks noChangeShapeType="1"/>
            </p:cNvSpPr>
            <p:nvPr/>
          </p:nvSpPr>
          <p:spPr bwMode="auto">
            <a:xfrm>
              <a:off x="3458" y="1991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40"/>
            <p:cNvSpPr>
              <a:spLocks noChangeShapeType="1"/>
            </p:cNvSpPr>
            <p:nvPr/>
          </p:nvSpPr>
          <p:spPr bwMode="auto">
            <a:xfrm>
              <a:off x="3458" y="2087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41"/>
            <p:cNvSpPr>
              <a:spLocks noChangeShapeType="1"/>
            </p:cNvSpPr>
            <p:nvPr/>
          </p:nvSpPr>
          <p:spPr bwMode="auto">
            <a:xfrm>
              <a:off x="3458" y="2183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42"/>
            <p:cNvSpPr>
              <a:spLocks noChangeShapeType="1"/>
            </p:cNvSpPr>
            <p:nvPr/>
          </p:nvSpPr>
          <p:spPr bwMode="auto">
            <a:xfrm>
              <a:off x="3458" y="2279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AutoShape 43"/>
            <p:cNvSpPr>
              <a:spLocks noChangeArrowheads="1"/>
            </p:cNvSpPr>
            <p:nvPr/>
          </p:nvSpPr>
          <p:spPr bwMode="auto">
            <a:xfrm>
              <a:off x="3785" y="1868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2" name="AutoShape 44"/>
            <p:cNvSpPr>
              <a:spLocks noChangeArrowheads="1"/>
            </p:cNvSpPr>
            <p:nvPr/>
          </p:nvSpPr>
          <p:spPr bwMode="auto">
            <a:xfrm>
              <a:off x="3785" y="1964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3" name="AutoShape 45"/>
            <p:cNvSpPr>
              <a:spLocks noChangeArrowheads="1"/>
            </p:cNvSpPr>
            <p:nvPr/>
          </p:nvSpPr>
          <p:spPr bwMode="auto">
            <a:xfrm>
              <a:off x="3785" y="2060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4" name="AutoShape 46"/>
            <p:cNvSpPr>
              <a:spLocks noChangeArrowheads="1"/>
            </p:cNvSpPr>
            <p:nvPr/>
          </p:nvSpPr>
          <p:spPr bwMode="auto">
            <a:xfrm>
              <a:off x="3785" y="1577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5" name="AutoShape 47"/>
            <p:cNvSpPr>
              <a:spLocks noChangeArrowheads="1"/>
            </p:cNvSpPr>
            <p:nvPr/>
          </p:nvSpPr>
          <p:spPr bwMode="auto">
            <a:xfrm>
              <a:off x="3785" y="167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6" name="AutoShape 48"/>
            <p:cNvSpPr>
              <a:spLocks noChangeArrowheads="1"/>
            </p:cNvSpPr>
            <p:nvPr/>
          </p:nvSpPr>
          <p:spPr bwMode="auto">
            <a:xfrm>
              <a:off x="3785" y="1769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7" name="AutoShape 49"/>
            <p:cNvSpPr>
              <a:spLocks noChangeArrowheads="1"/>
            </p:cNvSpPr>
            <p:nvPr/>
          </p:nvSpPr>
          <p:spPr bwMode="auto">
            <a:xfrm>
              <a:off x="3785" y="215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8" name="AutoShape 50"/>
            <p:cNvSpPr>
              <a:spLocks noChangeArrowheads="1"/>
            </p:cNvSpPr>
            <p:nvPr/>
          </p:nvSpPr>
          <p:spPr bwMode="auto">
            <a:xfrm>
              <a:off x="3785" y="2249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79" name="AutoShape 51"/>
            <p:cNvSpPr>
              <a:spLocks noChangeArrowheads="1"/>
            </p:cNvSpPr>
            <p:nvPr/>
          </p:nvSpPr>
          <p:spPr bwMode="auto">
            <a:xfrm>
              <a:off x="4704" y="1868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0" name="AutoShape 52"/>
            <p:cNvSpPr>
              <a:spLocks noChangeArrowheads="1"/>
            </p:cNvSpPr>
            <p:nvPr/>
          </p:nvSpPr>
          <p:spPr bwMode="auto">
            <a:xfrm>
              <a:off x="4704" y="1964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1" name="AutoShape 53"/>
            <p:cNvSpPr>
              <a:spLocks noChangeArrowheads="1"/>
            </p:cNvSpPr>
            <p:nvPr/>
          </p:nvSpPr>
          <p:spPr bwMode="auto">
            <a:xfrm>
              <a:off x="4704" y="2060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2" name="AutoShape 54"/>
            <p:cNvSpPr>
              <a:spLocks noChangeArrowheads="1"/>
            </p:cNvSpPr>
            <p:nvPr/>
          </p:nvSpPr>
          <p:spPr bwMode="auto">
            <a:xfrm>
              <a:off x="4704" y="1577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3" name="AutoShape 55"/>
            <p:cNvSpPr>
              <a:spLocks noChangeArrowheads="1"/>
            </p:cNvSpPr>
            <p:nvPr/>
          </p:nvSpPr>
          <p:spPr bwMode="auto">
            <a:xfrm>
              <a:off x="4704" y="167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4" name="AutoShape 56"/>
            <p:cNvSpPr>
              <a:spLocks noChangeArrowheads="1"/>
            </p:cNvSpPr>
            <p:nvPr/>
          </p:nvSpPr>
          <p:spPr bwMode="auto">
            <a:xfrm>
              <a:off x="4704" y="1769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5" name="AutoShape 57"/>
            <p:cNvSpPr>
              <a:spLocks noChangeArrowheads="1"/>
            </p:cNvSpPr>
            <p:nvPr/>
          </p:nvSpPr>
          <p:spPr bwMode="auto">
            <a:xfrm>
              <a:off x="4704" y="215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6" name="AutoShape 58"/>
            <p:cNvSpPr>
              <a:spLocks noChangeArrowheads="1"/>
            </p:cNvSpPr>
            <p:nvPr/>
          </p:nvSpPr>
          <p:spPr bwMode="auto">
            <a:xfrm>
              <a:off x="4704" y="2249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7" name="AutoShape 59"/>
            <p:cNvSpPr>
              <a:spLocks noChangeArrowheads="1"/>
            </p:cNvSpPr>
            <p:nvPr/>
          </p:nvSpPr>
          <p:spPr bwMode="auto">
            <a:xfrm>
              <a:off x="4120" y="1868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8" name="AutoShape 60"/>
            <p:cNvSpPr>
              <a:spLocks noChangeArrowheads="1"/>
            </p:cNvSpPr>
            <p:nvPr/>
          </p:nvSpPr>
          <p:spPr bwMode="auto">
            <a:xfrm>
              <a:off x="4120" y="1964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89" name="AutoShape 61"/>
            <p:cNvSpPr>
              <a:spLocks noChangeArrowheads="1"/>
            </p:cNvSpPr>
            <p:nvPr/>
          </p:nvSpPr>
          <p:spPr bwMode="auto">
            <a:xfrm>
              <a:off x="4120" y="2060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90" name="AutoShape 62"/>
            <p:cNvSpPr>
              <a:spLocks noChangeArrowheads="1"/>
            </p:cNvSpPr>
            <p:nvPr/>
          </p:nvSpPr>
          <p:spPr bwMode="auto">
            <a:xfrm>
              <a:off x="4120" y="1577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91" name="AutoShape 63"/>
            <p:cNvSpPr>
              <a:spLocks noChangeArrowheads="1"/>
            </p:cNvSpPr>
            <p:nvPr/>
          </p:nvSpPr>
          <p:spPr bwMode="auto">
            <a:xfrm>
              <a:off x="4120" y="1673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92" name="AutoShape 64"/>
            <p:cNvSpPr>
              <a:spLocks noChangeArrowheads="1"/>
            </p:cNvSpPr>
            <p:nvPr/>
          </p:nvSpPr>
          <p:spPr bwMode="auto">
            <a:xfrm>
              <a:off x="4120" y="1769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93" name="AutoShape 65"/>
            <p:cNvSpPr>
              <a:spLocks noChangeArrowheads="1"/>
            </p:cNvSpPr>
            <p:nvPr/>
          </p:nvSpPr>
          <p:spPr bwMode="auto">
            <a:xfrm>
              <a:off x="4120" y="2153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3794" name="AutoShape 66"/>
            <p:cNvSpPr>
              <a:spLocks noChangeArrowheads="1"/>
            </p:cNvSpPr>
            <p:nvPr/>
          </p:nvSpPr>
          <p:spPr bwMode="auto">
            <a:xfrm>
              <a:off x="4120" y="2249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/>
              </a:rPr>
              <a:t>Price of Sequencing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44700"/>
            <a:ext cx="6426200" cy="2247900"/>
          </a:xfrm>
        </p:spPr>
        <p:txBody>
          <a:bodyPr/>
          <a:lstStyle/>
          <a:p>
            <a:pPr>
              <a:buClr>
                <a:srgbClr val="FFFFFF"/>
              </a:buClr>
              <a:buSzTx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1990: 1 dollar per base.</a:t>
            </a:r>
          </a:p>
          <a:p>
            <a:pPr>
              <a:buClr>
                <a:srgbClr val="FFFFFF"/>
              </a:buClr>
              <a:buSzTx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2000:  0.01 dollars per base.</a:t>
            </a:r>
          </a:p>
          <a:p>
            <a:pPr>
              <a:buClr>
                <a:srgbClr val="FFFFFF"/>
              </a:buClr>
              <a:buSzTx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2009: 0.000001 dollar per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>
            <a:grpSpLocks/>
          </p:cNvGrpSpPr>
          <p:nvPr/>
        </p:nvGrpSpPr>
        <p:grpSpPr bwMode="auto">
          <a:xfrm>
            <a:off x="892175" y="3889375"/>
            <a:ext cx="2514600" cy="1143000"/>
            <a:chOff x="594" y="1254"/>
            <a:chExt cx="1584" cy="720"/>
          </a:xfrm>
        </p:grpSpPr>
        <p:sp>
          <p:nvSpPr>
            <p:cNvPr id="48170" name="Line 3"/>
            <p:cNvSpPr>
              <a:spLocks noChangeShapeType="1"/>
            </p:cNvSpPr>
            <p:nvPr/>
          </p:nvSpPr>
          <p:spPr bwMode="auto">
            <a:xfrm>
              <a:off x="594" y="1284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4"/>
            <p:cNvSpPr>
              <a:spLocks noChangeShapeType="1"/>
            </p:cNvSpPr>
            <p:nvPr/>
          </p:nvSpPr>
          <p:spPr bwMode="auto">
            <a:xfrm>
              <a:off x="594" y="1380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5"/>
            <p:cNvSpPr>
              <a:spLocks noChangeShapeType="1"/>
            </p:cNvSpPr>
            <p:nvPr/>
          </p:nvSpPr>
          <p:spPr bwMode="auto">
            <a:xfrm>
              <a:off x="594" y="1476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6"/>
            <p:cNvSpPr>
              <a:spLocks noChangeShapeType="1"/>
            </p:cNvSpPr>
            <p:nvPr/>
          </p:nvSpPr>
          <p:spPr bwMode="auto">
            <a:xfrm>
              <a:off x="594" y="1572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7"/>
            <p:cNvSpPr>
              <a:spLocks noChangeShapeType="1"/>
            </p:cNvSpPr>
            <p:nvPr/>
          </p:nvSpPr>
          <p:spPr bwMode="auto">
            <a:xfrm>
              <a:off x="594" y="166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8"/>
            <p:cNvSpPr>
              <a:spLocks noChangeShapeType="1"/>
            </p:cNvSpPr>
            <p:nvPr/>
          </p:nvSpPr>
          <p:spPr bwMode="auto">
            <a:xfrm>
              <a:off x="594" y="1764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9"/>
            <p:cNvSpPr>
              <a:spLocks noChangeShapeType="1"/>
            </p:cNvSpPr>
            <p:nvPr/>
          </p:nvSpPr>
          <p:spPr bwMode="auto">
            <a:xfrm>
              <a:off x="594" y="1860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10"/>
            <p:cNvSpPr>
              <a:spLocks noChangeShapeType="1"/>
            </p:cNvSpPr>
            <p:nvPr/>
          </p:nvSpPr>
          <p:spPr bwMode="auto">
            <a:xfrm>
              <a:off x="594" y="1956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AutoShape 11"/>
            <p:cNvSpPr>
              <a:spLocks noChangeArrowheads="1"/>
            </p:cNvSpPr>
            <p:nvPr/>
          </p:nvSpPr>
          <p:spPr bwMode="auto">
            <a:xfrm>
              <a:off x="735" y="1254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64" name="AutoShape 12"/>
            <p:cNvSpPr>
              <a:spLocks noChangeArrowheads="1"/>
            </p:cNvSpPr>
            <p:nvPr/>
          </p:nvSpPr>
          <p:spPr bwMode="auto">
            <a:xfrm>
              <a:off x="735" y="1350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65" name="AutoShape 13"/>
            <p:cNvSpPr>
              <a:spLocks noChangeArrowheads="1"/>
            </p:cNvSpPr>
            <p:nvPr/>
          </p:nvSpPr>
          <p:spPr bwMode="auto">
            <a:xfrm>
              <a:off x="735" y="1446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66" name="AutoShape 14"/>
            <p:cNvSpPr>
              <a:spLocks noChangeArrowheads="1"/>
            </p:cNvSpPr>
            <p:nvPr/>
          </p:nvSpPr>
          <p:spPr bwMode="auto">
            <a:xfrm>
              <a:off x="735" y="1542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auto">
            <a:xfrm>
              <a:off x="735" y="1638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auto">
            <a:xfrm>
              <a:off x="921" y="1545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auto">
            <a:xfrm>
              <a:off x="921" y="1641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auto">
            <a:xfrm>
              <a:off x="921" y="1737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auto">
            <a:xfrm>
              <a:off x="1101" y="1446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2" name="AutoShape 20"/>
            <p:cNvSpPr>
              <a:spLocks noChangeArrowheads="1"/>
            </p:cNvSpPr>
            <p:nvPr/>
          </p:nvSpPr>
          <p:spPr bwMode="auto">
            <a:xfrm>
              <a:off x="1017" y="183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3" name="AutoShape 21"/>
            <p:cNvSpPr>
              <a:spLocks noChangeArrowheads="1"/>
            </p:cNvSpPr>
            <p:nvPr/>
          </p:nvSpPr>
          <p:spPr bwMode="auto">
            <a:xfrm>
              <a:off x="1416" y="1830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4" name="AutoShape 22"/>
            <p:cNvSpPr>
              <a:spLocks noChangeArrowheads="1"/>
            </p:cNvSpPr>
            <p:nvPr/>
          </p:nvSpPr>
          <p:spPr bwMode="auto">
            <a:xfrm>
              <a:off x="1416" y="1926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1593" y="1257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auto">
            <a:xfrm>
              <a:off x="1593" y="1353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7" name="AutoShape 25"/>
            <p:cNvSpPr>
              <a:spLocks noChangeArrowheads="1"/>
            </p:cNvSpPr>
            <p:nvPr/>
          </p:nvSpPr>
          <p:spPr bwMode="auto">
            <a:xfrm>
              <a:off x="1593" y="1449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8" name="AutoShape 26"/>
            <p:cNvSpPr>
              <a:spLocks noChangeArrowheads="1"/>
            </p:cNvSpPr>
            <p:nvPr/>
          </p:nvSpPr>
          <p:spPr bwMode="auto">
            <a:xfrm>
              <a:off x="1743" y="1545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79" name="AutoShape 27"/>
            <p:cNvSpPr>
              <a:spLocks noChangeArrowheads="1"/>
            </p:cNvSpPr>
            <p:nvPr/>
          </p:nvSpPr>
          <p:spPr bwMode="auto">
            <a:xfrm>
              <a:off x="1743" y="1641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80" name="AutoShape 28"/>
            <p:cNvSpPr>
              <a:spLocks noChangeArrowheads="1"/>
            </p:cNvSpPr>
            <p:nvPr/>
          </p:nvSpPr>
          <p:spPr bwMode="auto">
            <a:xfrm>
              <a:off x="1860" y="1734"/>
              <a:ext cx="48" cy="48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74781" name="AutoShape 29"/>
            <p:cNvSpPr>
              <a:spLocks noChangeArrowheads="1"/>
            </p:cNvSpPr>
            <p:nvPr/>
          </p:nvSpPr>
          <p:spPr bwMode="auto">
            <a:xfrm>
              <a:off x="1254" y="1740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48130" name="Line 30"/>
          <p:cNvSpPr>
            <a:spLocks noChangeShapeType="1"/>
          </p:cNvSpPr>
          <p:nvPr/>
        </p:nvSpPr>
        <p:spPr bwMode="auto">
          <a:xfrm>
            <a:off x="3873500" y="4419600"/>
            <a:ext cx="100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1" name="Line 31"/>
          <p:cNvSpPr>
            <a:spLocks noChangeShapeType="1"/>
          </p:cNvSpPr>
          <p:nvPr/>
        </p:nvSpPr>
        <p:spPr bwMode="auto">
          <a:xfrm>
            <a:off x="5029200" y="2628900"/>
            <a:ext cx="5334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Text Box 32"/>
          <p:cNvSpPr txBox="1">
            <a:spLocks noChangeArrowheads="1"/>
          </p:cNvSpPr>
          <p:nvPr/>
        </p:nvSpPr>
        <p:spPr bwMode="auto">
          <a:xfrm>
            <a:off x="3797300" y="2184400"/>
            <a:ext cx="377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Escape by recombination</a:t>
            </a:r>
          </a:p>
        </p:txBody>
      </p:sp>
      <p:sp>
        <p:nvSpPr>
          <p:cNvPr id="48133" name="Line 33"/>
          <p:cNvSpPr>
            <a:spLocks noChangeShapeType="1"/>
          </p:cNvSpPr>
          <p:nvPr/>
        </p:nvSpPr>
        <p:spPr bwMode="auto">
          <a:xfrm>
            <a:off x="5438775" y="39354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Line 34"/>
          <p:cNvSpPr>
            <a:spLocks noChangeShapeType="1"/>
          </p:cNvSpPr>
          <p:nvPr/>
        </p:nvSpPr>
        <p:spPr bwMode="auto">
          <a:xfrm>
            <a:off x="5438775" y="40878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35"/>
          <p:cNvSpPr>
            <a:spLocks noChangeShapeType="1"/>
          </p:cNvSpPr>
          <p:nvPr/>
        </p:nvSpPr>
        <p:spPr bwMode="auto">
          <a:xfrm>
            <a:off x="5438775" y="42402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36"/>
          <p:cNvSpPr>
            <a:spLocks noChangeShapeType="1"/>
          </p:cNvSpPr>
          <p:nvPr/>
        </p:nvSpPr>
        <p:spPr bwMode="auto">
          <a:xfrm>
            <a:off x="5438775" y="43926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37"/>
          <p:cNvSpPr>
            <a:spLocks noChangeShapeType="1"/>
          </p:cNvSpPr>
          <p:nvPr/>
        </p:nvSpPr>
        <p:spPr bwMode="auto">
          <a:xfrm>
            <a:off x="5438775" y="45450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38"/>
          <p:cNvSpPr>
            <a:spLocks noChangeShapeType="1"/>
          </p:cNvSpPr>
          <p:nvPr/>
        </p:nvSpPr>
        <p:spPr bwMode="auto">
          <a:xfrm>
            <a:off x="5438775" y="46974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Line 39"/>
          <p:cNvSpPr>
            <a:spLocks noChangeShapeType="1"/>
          </p:cNvSpPr>
          <p:nvPr/>
        </p:nvSpPr>
        <p:spPr bwMode="auto">
          <a:xfrm>
            <a:off x="5438775" y="48498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40"/>
          <p:cNvSpPr>
            <a:spLocks noChangeShapeType="1"/>
          </p:cNvSpPr>
          <p:nvPr/>
        </p:nvSpPr>
        <p:spPr bwMode="auto">
          <a:xfrm>
            <a:off x="5438775" y="500221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3" name="AutoShape 41"/>
          <p:cNvSpPr>
            <a:spLocks noChangeArrowheads="1"/>
          </p:cNvSpPr>
          <p:nvPr/>
        </p:nvSpPr>
        <p:spPr bwMode="auto">
          <a:xfrm>
            <a:off x="5957888" y="4349750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794" name="AutoShape 42"/>
          <p:cNvSpPr>
            <a:spLocks noChangeArrowheads="1"/>
          </p:cNvSpPr>
          <p:nvPr/>
        </p:nvSpPr>
        <p:spPr bwMode="auto">
          <a:xfrm>
            <a:off x="5957888" y="4502150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795" name="AutoShape 43"/>
          <p:cNvSpPr>
            <a:spLocks noChangeArrowheads="1"/>
          </p:cNvSpPr>
          <p:nvPr/>
        </p:nvSpPr>
        <p:spPr bwMode="auto">
          <a:xfrm>
            <a:off x="5957888" y="4654550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796" name="AutoShape 44"/>
          <p:cNvSpPr>
            <a:spLocks noChangeArrowheads="1"/>
          </p:cNvSpPr>
          <p:nvPr/>
        </p:nvSpPr>
        <p:spPr bwMode="auto">
          <a:xfrm>
            <a:off x="5957888" y="38877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797" name="AutoShape 45"/>
          <p:cNvSpPr>
            <a:spLocks noChangeArrowheads="1"/>
          </p:cNvSpPr>
          <p:nvPr/>
        </p:nvSpPr>
        <p:spPr bwMode="auto">
          <a:xfrm>
            <a:off x="5957888" y="40401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798" name="AutoShape 46"/>
          <p:cNvSpPr>
            <a:spLocks noChangeArrowheads="1"/>
          </p:cNvSpPr>
          <p:nvPr/>
        </p:nvSpPr>
        <p:spPr bwMode="auto">
          <a:xfrm>
            <a:off x="5957888" y="41925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799" name="AutoShape 47"/>
          <p:cNvSpPr>
            <a:spLocks noChangeArrowheads="1"/>
          </p:cNvSpPr>
          <p:nvPr/>
        </p:nvSpPr>
        <p:spPr bwMode="auto">
          <a:xfrm>
            <a:off x="5957888" y="48021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0" name="AutoShape 48"/>
          <p:cNvSpPr>
            <a:spLocks noChangeArrowheads="1"/>
          </p:cNvSpPr>
          <p:nvPr/>
        </p:nvSpPr>
        <p:spPr bwMode="auto">
          <a:xfrm>
            <a:off x="5957888" y="49545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1" name="AutoShape 49"/>
          <p:cNvSpPr>
            <a:spLocks noChangeArrowheads="1"/>
          </p:cNvSpPr>
          <p:nvPr/>
        </p:nvSpPr>
        <p:spPr bwMode="auto">
          <a:xfrm>
            <a:off x="7416800" y="4349750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2" name="AutoShape 50"/>
          <p:cNvSpPr>
            <a:spLocks noChangeArrowheads="1"/>
          </p:cNvSpPr>
          <p:nvPr/>
        </p:nvSpPr>
        <p:spPr bwMode="auto">
          <a:xfrm>
            <a:off x="7416800" y="4502150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3" name="AutoShape 51"/>
          <p:cNvSpPr>
            <a:spLocks noChangeArrowheads="1"/>
          </p:cNvSpPr>
          <p:nvPr/>
        </p:nvSpPr>
        <p:spPr bwMode="auto">
          <a:xfrm>
            <a:off x="7416800" y="4654550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4" name="AutoShape 52"/>
          <p:cNvSpPr>
            <a:spLocks noChangeArrowheads="1"/>
          </p:cNvSpPr>
          <p:nvPr/>
        </p:nvSpPr>
        <p:spPr bwMode="auto">
          <a:xfrm>
            <a:off x="7416800" y="38877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5" name="AutoShape 53"/>
          <p:cNvSpPr>
            <a:spLocks noChangeArrowheads="1"/>
          </p:cNvSpPr>
          <p:nvPr/>
        </p:nvSpPr>
        <p:spPr bwMode="auto">
          <a:xfrm>
            <a:off x="7416800" y="40401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6" name="AutoShape 54"/>
          <p:cNvSpPr>
            <a:spLocks noChangeArrowheads="1"/>
          </p:cNvSpPr>
          <p:nvPr/>
        </p:nvSpPr>
        <p:spPr bwMode="auto">
          <a:xfrm>
            <a:off x="7416800" y="41925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7" name="AutoShape 55"/>
          <p:cNvSpPr>
            <a:spLocks noChangeArrowheads="1"/>
          </p:cNvSpPr>
          <p:nvPr/>
        </p:nvSpPr>
        <p:spPr bwMode="auto">
          <a:xfrm>
            <a:off x="7416800" y="48021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8" name="AutoShape 56"/>
          <p:cNvSpPr>
            <a:spLocks noChangeArrowheads="1"/>
          </p:cNvSpPr>
          <p:nvPr/>
        </p:nvSpPr>
        <p:spPr bwMode="auto">
          <a:xfrm>
            <a:off x="7416800" y="4954588"/>
            <a:ext cx="76200" cy="76200"/>
          </a:xfrm>
          <a:prstGeom prst="star5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09" name="AutoShape 57"/>
          <p:cNvSpPr>
            <a:spLocks noChangeArrowheads="1"/>
          </p:cNvSpPr>
          <p:nvPr/>
        </p:nvSpPr>
        <p:spPr bwMode="auto">
          <a:xfrm>
            <a:off x="6489700" y="4349750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0" name="AutoShape 58"/>
          <p:cNvSpPr>
            <a:spLocks noChangeArrowheads="1"/>
          </p:cNvSpPr>
          <p:nvPr/>
        </p:nvSpPr>
        <p:spPr bwMode="auto">
          <a:xfrm>
            <a:off x="6489700" y="4502150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1" name="AutoShape 59"/>
          <p:cNvSpPr>
            <a:spLocks noChangeArrowheads="1"/>
          </p:cNvSpPr>
          <p:nvPr/>
        </p:nvSpPr>
        <p:spPr bwMode="auto">
          <a:xfrm>
            <a:off x="6489700" y="4654550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2" name="AutoShape 60"/>
          <p:cNvSpPr>
            <a:spLocks noChangeArrowheads="1"/>
          </p:cNvSpPr>
          <p:nvPr/>
        </p:nvSpPr>
        <p:spPr bwMode="auto">
          <a:xfrm>
            <a:off x="6489700" y="3887788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3" name="AutoShape 61"/>
          <p:cNvSpPr>
            <a:spLocks noChangeArrowheads="1"/>
          </p:cNvSpPr>
          <p:nvPr/>
        </p:nvSpPr>
        <p:spPr bwMode="auto">
          <a:xfrm>
            <a:off x="6489700" y="4040188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4" name="AutoShape 62"/>
          <p:cNvSpPr>
            <a:spLocks noChangeArrowheads="1"/>
          </p:cNvSpPr>
          <p:nvPr/>
        </p:nvSpPr>
        <p:spPr bwMode="auto">
          <a:xfrm>
            <a:off x="6489700" y="4192588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5" name="AutoShape 63"/>
          <p:cNvSpPr>
            <a:spLocks noChangeArrowheads="1"/>
          </p:cNvSpPr>
          <p:nvPr/>
        </p:nvSpPr>
        <p:spPr bwMode="auto">
          <a:xfrm>
            <a:off x="6489700" y="4802188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6" name="AutoShape 64"/>
          <p:cNvSpPr>
            <a:spLocks noChangeArrowheads="1"/>
          </p:cNvSpPr>
          <p:nvPr/>
        </p:nvSpPr>
        <p:spPr bwMode="auto">
          <a:xfrm>
            <a:off x="6489700" y="4954588"/>
            <a:ext cx="762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7" name="AutoShape 65"/>
          <p:cNvSpPr>
            <a:spLocks noChangeArrowheads="1"/>
          </p:cNvSpPr>
          <p:nvPr/>
        </p:nvSpPr>
        <p:spPr bwMode="auto">
          <a:xfrm>
            <a:off x="5614988" y="3887788"/>
            <a:ext cx="76200" cy="76200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74818" name="AutoShape 66"/>
          <p:cNvSpPr>
            <a:spLocks noChangeArrowheads="1"/>
          </p:cNvSpPr>
          <p:nvPr/>
        </p:nvSpPr>
        <p:spPr bwMode="auto">
          <a:xfrm>
            <a:off x="5614988" y="4040188"/>
            <a:ext cx="76200" cy="76200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48167" name="Line 67"/>
          <p:cNvSpPr>
            <a:spLocks noChangeShapeType="1"/>
          </p:cNvSpPr>
          <p:nvPr/>
        </p:nvSpPr>
        <p:spPr bwMode="auto">
          <a:xfrm flipV="1">
            <a:off x="5441950" y="4083050"/>
            <a:ext cx="374650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8" name="Line 68"/>
          <p:cNvSpPr>
            <a:spLocks noChangeShapeType="1"/>
          </p:cNvSpPr>
          <p:nvPr/>
        </p:nvSpPr>
        <p:spPr bwMode="auto">
          <a:xfrm flipV="1">
            <a:off x="5435600" y="3930650"/>
            <a:ext cx="374650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9" name="Rectangle 6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Selective Sweeps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  <a:ea typeface="ＭＳ Ｐゴシック"/>
              </a:rPr>
              <a:t>Linkage reduces the effect of selection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Positive selection reduce variability at linked sites.</a:t>
            </a:r>
          </a:p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Negative selection on deleterious alleles reduces effective population size in linked sites (background selection).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575" y="1651000"/>
            <a:ext cx="52371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444500" y="55880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Hellmann </a:t>
            </a:r>
            <a:r>
              <a:rPr lang="en-US" i="1">
                <a:solidFill>
                  <a:schemeClr val="bg2"/>
                </a:solidFill>
              </a:rPr>
              <a:t>et al.</a:t>
            </a:r>
            <a:r>
              <a:rPr lang="en-US">
                <a:solidFill>
                  <a:schemeClr val="bg2"/>
                </a:solidFill>
              </a:rPr>
              <a:t> (2003) </a:t>
            </a:r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3962400" y="723900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1668463"/>
            <a:ext cx="424021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593850"/>
            <a:ext cx="42037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11200" y="54483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Hellmann </a:t>
            </a:r>
            <a:r>
              <a:rPr lang="en-US" i="1">
                <a:solidFill>
                  <a:schemeClr val="bg2"/>
                </a:solidFill>
              </a:rPr>
              <a:t>et al.</a:t>
            </a:r>
            <a:r>
              <a:rPr lang="en-US">
                <a:solidFill>
                  <a:schemeClr val="bg2"/>
                </a:solidFill>
              </a:rPr>
              <a:t> (2003) </a:t>
            </a:r>
          </a:p>
        </p:txBody>
      </p:sp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3962400" y="723900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  <a:effectLst/>
                <a:ea typeface="ＭＳ Ｐゴシック"/>
              </a:rPr>
              <a:t>Data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mtClean="0">
                <a:solidFill>
                  <a:schemeClr val="bg2"/>
                </a:solidFill>
                <a:effectLst/>
                <a:ea typeface="ＭＳ Ｐゴシック"/>
              </a:rPr>
              <a:t>Directly sequenced regions contain too little variability in low recombination regions.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mtClean="0">
                <a:solidFill>
                  <a:schemeClr val="bg2"/>
                </a:solidFill>
                <a:effectLst/>
                <a:ea typeface="ＭＳ Ｐゴシック"/>
              </a:rPr>
              <a:t>SNP data (e.g., HapMap) has strong ascertainment bias.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mtClean="0">
                <a:solidFill>
                  <a:schemeClr val="bg2"/>
                </a:solidFill>
                <a:effectLst/>
                <a:ea typeface="ＭＳ Ｐゴシック"/>
              </a:rPr>
              <a:t>Must turn to genome-wide shotgun sequencing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/>
              </a:rPr>
              <a:t>Tiled population genetic data</a:t>
            </a:r>
            <a:r>
              <a:rPr lang="en-US" sz="3200" smtClean="0">
                <a:ea typeface="ＭＳ Ｐゴシック"/>
              </a:rPr>
              <a:t/>
            </a:r>
            <a:br>
              <a:rPr lang="en-US" sz="3200" smtClean="0">
                <a:ea typeface="ＭＳ Ｐゴシック"/>
              </a:rPr>
            </a:br>
            <a:r>
              <a:rPr lang="en-US" sz="2400" smtClean="0">
                <a:ea typeface="ＭＳ Ｐゴシック"/>
              </a:rPr>
              <a:t>Shotgun Sanger sequencing, 454 pyrosequencing, Solexa sequencing.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195513" y="4005263"/>
            <a:ext cx="64770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Missing data problem</a:t>
            </a:r>
          </a:p>
          <a:p>
            <a:pPr eaLnBrk="0" hangingPunct="0">
              <a:spcBef>
                <a:spcPct val="50000"/>
              </a:spcBef>
              <a:buSzPct val="7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Identity of haplotype unknown</a:t>
            </a:r>
          </a:p>
          <a:p>
            <a:pPr eaLnBrk="0" hangingPunct="0">
              <a:spcBef>
                <a:spcPct val="50000"/>
              </a:spcBef>
              <a:buSzPct val="7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  <a:cs typeface="+mn-cs"/>
              </a:rPr>
              <a:t>High error rates</a:t>
            </a:r>
          </a:p>
        </p:txBody>
      </p:sp>
      <p:pic>
        <p:nvPicPr>
          <p:cNvPr id="53251" name="Picture 18" descr="ThetaShotg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7550"/>
            <a:ext cx="77771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19"/>
          <p:cNvSpPr>
            <a:spLocks noChangeArrowheads="1"/>
          </p:cNvSpPr>
          <p:nvPr/>
        </p:nvSpPr>
        <p:spPr bwMode="auto">
          <a:xfrm>
            <a:off x="395288" y="1844675"/>
            <a:ext cx="820896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23850" y="1412875"/>
            <a:ext cx="8426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Divide the alignment into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k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segments. Sequences in one segment form a set,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  of equivalence classes,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,…, each equivalence class consisting of sequences sampled from the same individual.</a:t>
            </a: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539750" y="2420938"/>
            <a:ext cx="8208963" cy="1638300"/>
            <a:chOff x="249" y="1752"/>
            <a:chExt cx="5171" cy="1032"/>
          </a:xfrm>
        </p:grpSpPr>
        <p:pic>
          <p:nvPicPr>
            <p:cNvPr id="2055" name="Picture 4" descr="ThetaShotgu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1842"/>
              <a:ext cx="4899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249" y="1752"/>
              <a:ext cx="5171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2053" name="Picture 8" descr="equation1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416425"/>
            <a:ext cx="6985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323850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Arial" charset="0"/>
              </a:rPr>
              <a:t>Shotgun sequencing data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>
                <a:solidFill>
                  <a:schemeClr val="tx2"/>
                </a:solidFill>
                <a:latin typeface="Arial" charset="0"/>
              </a:rPr>
            </a:b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398713" y="5467350"/>
          <a:ext cx="4071937" cy="841375"/>
        </p:xfrm>
        <a:graphic>
          <a:graphicData uri="http://schemas.openxmlformats.org/presentationml/2006/ole">
            <p:oleObj spid="_x0000_s2050" name="Equation" r:id="rId5" imgW="342900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ea typeface="ＭＳ Ｐゴシック"/>
              </a:rPr>
              <a:t>Estimators can easily be derived</a:t>
            </a:r>
          </a:p>
        </p:txBody>
      </p:sp>
      <p:pic>
        <p:nvPicPr>
          <p:cNvPr id="56322" name="Picture 6" descr="equati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765300"/>
            <a:ext cx="46799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1155700" y="3162300"/>
            <a:ext cx="7048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latin typeface="Symbol" pitchFamily="18" charset="2"/>
              </a:rPr>
              <a:t>q</a:t>
            </a:r>
            <a:r>
              <a:rPr lang="en-US" sz="2400">
                <a:latin typeface="Arial" charset="0"/>
              </a:rPr>
              <a:t>:</a:t>
            </a:r>
            <a:r>
              <a:rPr lang="en-US">
                <a:latin typeface="Arial" charset="0"/>
              </a:rPr>
              <a:t> </a:t>
            </a:r>
            <a:r>
              <a:rPr lang="en-US" sz="2400">
                <a:latin typeface="Times New Roman" pitchFamily="18" charset="0"/>
              </a:rPr>
              <a:t>population genetic parameter measuring variability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S</a:t>
            </a:r>
            <a:r>
              <a:rPr lang="en-US" sz="2400">
                <a:latin typeface="Times New Roman" pitchFamily="18" charset="0"/>
              </a:rPr>
              <a:t>: the number of variable positions in the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ea typeface="ＭＳ Ｐゴシック"/>
              </a:rPr>
              <a:t>Data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ea typeface="ＭＳ Ｐゴシック"/>
                <a:sym typeface="Symbol" pitchFamily="18" charset="2"/>
              </a:rPr>
              <a:t>Most reads (~70%) originate from one Caucasian individual, but there are also reads from 3 other Caucasians, 1 Hispanic, 1 Asian and 1 African American.</a:t>
            </a:r>
            <a:endParaRPr lang="en-US" sz="2400" smtClean="0">
              <a:latin typeface="Times New Roman" pitchFamily="18" charset="0"/>
              <a:ea typeface="ＭＳ Ｐゴシック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Times New Roman" pitchFamily="18" charset="0"/>
              <a:ea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ea typeface="ＭＳ Ｐゴシック"/>
              </a:rPr>
              <a:t>Estimates of </a:t>
            </a:r>
            <a:r>
              <a:rPr lang="en-US" sz="2400" i="1" smtClean="0">
                <a:latin typeface="Times New Roman" pitchFamily="18" charset="0"/>
                <a:ea typeface="ＭＳ Ｐゴシック"/>
                <a:sym typeface="Symbol" pitchFamily="18" charset="2"/>
              </a:rPr>
              <a:t> </a:t>
            </a:r>
            <a:r>
              <a:rPr lang="en-US" sz="2400" smtClean="0">
                <a:latin typeface="Times New Roman" pitchFamily="18" charset="0"/>
                <a:ea typeface="ＭＳ Ｐゴシック"/>
                <a:sym typeface="Symbol" pitchFamily="18" charset="2"/>
              </a:rPr>
              <a:t>for 100kb windows sliding by 20kb across the human genome.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  <a:ea typeface="ＭＳ Ｐゴシック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ea typeface="ＭＳ Ｐゴシック"/>
                <a:sym typeface="Symbol" pitchFamily="18" charset="2"/>
              </a:rPr>
              <a:t>Estimates of the local recombination rate were obtained from Myers et al. (2004).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Times New Roman" pitchFamily="18" charset="0"/>
              <a:ea typeface="ＭＳ Ｐゴシック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ea typeface="ＭＳ Ｐゴシック"/>
                <a:sym typeface="Symbol" pitchFamily="18" charset="2"/>
              </a:rPr>
              <a:t>Chimpanzee-human divergence was calculated from the whole genome alignments of ptr2 to hg17.</a:t>
            </a:r>
          </a:p>
          <a:p>
            <a:pPr eaLnBrk="1" hangingPunct="1">
              <a:lnSpc>
                <a:spcPct val="80000"/>
              </a:lnSpc>
            </a:pPr>
            <a:endParaRPr lang="da-DK" sz="2400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8" descr="neutralvsBS"/>
          <p:cNvPicPr>
            <a:picLocks noChangeAspect="1" noChangeArrowheads="1"/>
          </p:cNvPicPr>
          <p:nvPr/>
        </p:nvPicPr>
        <p:blipFill>
          <a:blip r:embed="rId2"/>
          <a:srcRect r="52190"/>
          <a:stretch>
            <a:fillRect/>
          </a:stretch>
        </p:blipFill>
        <p:spPr bwMode="auto">
          <a:xfrm>
            <a:off x="1116013" y="0"/>
            <a:ext cx="6048375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10"/>
          <p:cNvSpPr txBox="1">
            <a:spLocks noChangeArrowheads="1"/>
          </p:cNvSpPr>
          <p:nvPr/>
        </p:nvSpPr>
        <p:spPr bwMode="auto">
          <a:xfrm>
            <a:off x="684213" y="7651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>
                <a:latin typeface="Arial" charset="0"/>
              </a:rPr>
              <a:t>Neutral simulations</a:t>
            </a:r>
          </a:p>
        </p:txBody>
      </p:sp>
      <p:sp>
        <p:nvSpPr>
          <p:cNvPr id="58371" name="Line 11"/>
          <p:cNvSpPr>
            <a:spLocks noChangeShapeType="1"/>
          </p:cNvSpPr>
          <p:nvPr/>
        </p:nvSpPr>
        <p:spPr bwMode="auto">
          <a:xfrm>
            <a:off x="1763713" y="1268413"/>
            <a:ext cx="1152525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Text Box 12"/>
          <p:cNvSpPr txBox="1">
            <a:spLocks noChangeArrowheads="1"/>
          </p:cNvSpPr>
          <p:nvPr/>
        </p:nvSpPr>
        <p:spPr bwMode="auto">
          <a:xfrm>
            <a:off x="4859338" y="34290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>
                <a:solidFill>
                  <a:srgbClr val="FF0000"/>
                </a:solidFill>
                <a:latin typeface="Arial" charset="0"/>
              </a:rPr>
              <a:t>Data</a:t>
            </a:r>
          </a:p>
        </p:txBody>
      </p:sp>
      <p:sp>
        <p:nvSpPr>
          <p:cNvPr id="58373" name="Line 13"/>
          <p:cNvSpPr>
            <a:spLocks noChangeShapeType="1"/>
          </p:cNvSpPr>
          <p:nvPr/>
        </p:nvSpPr>
        <p:spPr bwMode="auto">
          <a:xfrm flipH="1" flipV="1">
            <a:off x="3276600" y="3357563"/>
            <a:ext cx="158273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/>
              </a:rPr>
              <a:t>Outline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90000"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Genome wide analyses using comparative data and Sanger sequenced population genetic data.</a:t>
            </a:r>
          </a:p>
          <a:p>
            <a:pPr>
              <a:buClr>
                <a:schemeClr val="tx1"/>
              </a:buClr>
              <a:buSzPct val="90000"/>
              <a:buFontTx/>
              <a:buChar char="•"/>
            </a:pPr>
            <a:r>
              <a:rPr lang="en-US" smtClean="0">
                <a:effectLst/>
                <a:ea typeface="ＭＳ Ｐゴシック"/>
              </a:rPr>
              <a:t>Analysis of selection in the human genome using genome-wide shotgun sequencing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histbsvsSweep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836613"/>
            <a:ext cx="5473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6"/>
          <p:cNvSpPr txBox="1">
            <a:spLocks noChangeArrowheads="1"/>
          </p:cNvSpPr>
          <p:nvPr/>
        </p:nvSpPr>
        <p:spPr bwMode="auto">
          <a:xfrm>
            <a:off x="2987675" y="4149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>
                <a:solidFill>
                  <a:srgbClr val="008080"/>
                </a:solidFill>
                <a:latin typeface="Arial" charset="0"/>
              </a:rPr>
              <a:t>Real data</a:t>
            </a:r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755650" y="765175"/>
            <a:ext cx="6913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800">
                <a:latin typeface="Arial" charset="0"/>
              </a:rPr>
              <a:t>Goodness-of-fit to background selection model vs. selective sweep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entelHistThet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557338"/>
            <a:ext cx="8575675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709613" y="1489075"/>
            <a:ext cx="146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recombination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 rate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444875" y="1489075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latin typeface="Symbol" pitchFamily="18" charset="2"/>
              </a:rPr>
              <a:t>q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884738" y="1489075"/>
            <a:ext cx="185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Scaled divergence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973888" y="1489075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Predicted </a:t>
            </a:r>
            <a:r>
              <a:rPr lang="en-US" sz="1600" i="1">
                <a:latin typeface="Symbol" pitchFamily="18" charset="2"/>
              </a:rPr>
              <a:t>q </a:t>
            </a:r>
            <a:r>
              <a:rPr lang="en-US" sz="1600">
                <a:latin typeface="Arial" charset="0"/>
              </a:rPr>
              <a:t>given </a:t>
            </a:r>
            <a:r>
              <a:rPr lang="en-US" sz="1600" i="1">
                <a:latin typeface="Arial" charset="0"/>
              </a:rPr>
              <a:t>d</a:t>
            </a:r>
            <a:r>
              <a:rPr lang="en-US" sz="1600">
                <a:latin typeface="Arial" charset="0"/>
              </a:rPr>
              <a:t> &amp; recombination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 rot="-5400000">
            <a:off x="4275931" y="3537745"/>
            <a:ext cx="7207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i="1">
                <a:latin typeface="Arial" charset="0"/>
              </a:rPr>
              <a:t>  </a:t>
            </a:r>
            <a:r>
              <a:rPr lang="da-DK" i="1">
                <a:latin typeface="Times New Roman" pitchFamily="18" charset="0"/>
              </a:rPr>
              <a:t>d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 rot="-5400000">
            <a:off x="6367463" y="3465512"/>
            <a:ext cx="8651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i="1">
                <a:latin typeface="Arial" charset="0"/>
              </a:rPr>
              <a:t>  </a:t>
            </a:r>
            <a:r>
              <a:rPr lang="da-DK" i="1">
                <a:latin typeface="Symbol" pitchFamily="18" charset="2"/>
              </a:rPr>
              <a:t>q</a:t>
            </a:r>
            <a:r>
              <a:rPr lang="da-DK" i="1" baseline="-25000">
                <a:latin typeface="Arial" charset="0"/>
              </a:rPr>
              <a:t>pred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 rot="-5400000">
            <a:off x="2115344" y="3466306"/>
            <a:ext cx="7207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i="1">
                <a:latin typeface="Symbol" pitchFamily="18" charset="2"/>
              </a:rPr>
              <a:t>  q</a:t>
            </a: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900113" y="476250"/>
            <a:ext cx="734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800">
                <a:latin typeface="Arial" charset="0"/>
              </a:rPr>
              <a:t>Telomers and centromers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centrom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41300"/>
            <a:ext cx="7881938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6273800" y="6286500"/>
            <a:ext cx="260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Williamson </a:t>
            </a:r>
            <a:r>
              <a:rPr lang="en-US" i="1"/>
              <a:t>et al.</a:t>
            </a:r>
            <a:r>
              <a:rPr lang="en-US"/>
              <a:t>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outlier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434262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708400" y="54927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>
                <a:latin typeface="Arial" charset="0"/>
              </a:rPr>
              <a:t>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LAreg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1413"/>
            <a:ext cx="75438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212725" y="200025"/>
            <a:ext cx="424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HLA-region on chromosome 6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22325" y="6746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>
              <a:latin typeface="Arial" charset="0"/>
            </a:endParaRP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 rot="16200000" flipH="1">
            <a:off x="138112" y="3290888"/>
            <a:ext cx="1217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Known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sweepEPH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2538"/>
            <a:ext cx="69342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609600" y="273050"/>
            <a:ext cx="6256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Lowest significant </a:t>
            </a:r>
            <a:r>
              <a:rPr lang="en-US" sz="2000" i="1">
                <a:latin typeface="Symbol" pitchFamily="18" charset="2"/>
              </a:rPr>
              <a:t>q</a:t>
            </a:r>
            <a:r>
              <a:rPr lang="en-US" sz="2000">
                <a:latin typeface="Arial" charset="0"/>
              </a:rPr>
              <a:t> around EPHA6 on chromosome 3</a:t>
            </a:r>
          </a:p>
          <a:p>
            <a:pPr eaLnBrk="0" hangingPunct="0"/>
            <a:r>
              <a:rPr lang="en-US" sz="1400">
                <a:latin typeface="Arial" charset="0"/>
              </a:rPr>
              <a:t>This ephrin receptor is expressed in brain &amp; testis.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ODF2reg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69342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ODF2 on chromosome 9 (outer dense fibre of sperm tail)</a:t>
            </a:r>
            <a:r>
              <a:rPr lang="en-US" sz="16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1025"/>
            <a:ext cx="7920038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ea typeface="ＭＳ Ｐゴシック"/>
              </a:rPr>
              <a:t>Allele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ea typeface="ＭＳ Ｐゴシック"/>
              </a:rPr>
              <a:t>Allele frequencies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901700" y="1397000"/>
            <a:ext cx="7721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Calculate the genotype probability for each individual for each SNP, accounting for errors and sequencing depth.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Based on the genotype calls for each individual site, calculate the probabilities of each possible site frequency pattern at each site, </a:t>
            </a:r>
            <a:r>
              <a:rPr lang="en-US" sz="2400" i="1">
                <a:latin typeface="Arial" charset="0"/>
              </a:rPr>
              <a:t>p</a:t>
            </a:r>
            <a:r>
              <a:rPr lang="en-US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), </a:t>
            </a:r>
            <a:r>
              <a:rPr lang="en-US" sz="2400" i="1">
                <a:latin typeface="Arial" charset="0"/>
              </a:rPr>
              <a:t>p</a:t>
            </a:r>
            <a:r>
              <a:rPr lang="en-US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),…, </a:t>
            </a:r>
            <a:r>
              <a:rPr lang="en-US" sz="2400" i="1">
                <a:latin typeface="Arial" charset="0"/>
              </a:rPr>
              <a:t>p</a:t>
            </a:r>
            <a:r>
              <a:rPr lang="en-US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 i="1" baseline="-25000">
                <a:latin typeface="Arial" charset="0"/>
              </a:rPr>
              <a:t>n</a:t>
            </a:r>
            <a:r>
              <a:rPr lang="en-US" sz="2400">
                <a:latin typeface="Arial" charset="0"/>
              </a:rPr>
              <a:t>).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Estimate the genomic site frequency pattern based on these probabilities.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ea typeface="ＭＳ Ｐゴシック"/>
              </a:rPr>
              <a:t>Data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400" smtClean="0">
                <a:ea typeface="ＭＳ Ｐゴシック"/>
              </a:rPr>
              <a:t>Venter’s genome. Sanger sequencing. </a:t>
            </a:r>
          </a:p>
          <a:p>
            <a:pPr marL="0" indent="0"/>
            <a:r>
              <a:rPr lang="en-US" sz="2400" smtClean="0">
                <a:ea typeface="ＭＳ Ｐゴシック"/>
              </a:rPr>
              <a:t>Watson’s genome. 454 pyro-sequencing.</a:t>
            </a:r>
          </a:p>
          <a:p>
            <a:pPr marL="0" indent="0"/>
            <a:r>
              <a:rPr lang="en-US" sz="2400" smtClean="0">
                <a:ea typeface="ＭＳ Ｐゴシック"/>
              </a:rPr>
              <a:t>Huang Yan’s genome. Solexa sequencing.</a:t>
            </a:r>
          </a:p>
          <a:p>
            <a:pPr marL="0" indent="0"/>
            <a:endParaRPr lang="en-US" sz="2400" smtClean="0">
              <a:ea typeface="ＭＳ Ｐゴシック"/>
            </a:endParaRPr>
          </a:p>
          <a:p>
            <a:pPr marL="0" indent="0">
              <a:buFontTx/>
              <a:buNone/>
            </a:pPr>
            <a:r>
              <a:rPr lang="en-US" sz="2400" smtClean="0">
                <a:ea typeface="ＭＳ Ｐゴシック"/>
              </a:rPr>
              <a:t>From the first two genomes, we don’t have reads – only SNP calls, coverage and information regarding error rates.  We then need to sum over the missing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3063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Selection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1384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Positive Selection</a:t>
            </a:r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6540500" y="2076450"/>
            <a:ext cx="1041400" cy="1155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7061200" y="22923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5" name="Oval 7"/>
          <p:cNvSpPr>
            <a:spLocks noChangeArrowheads="1"/>
          </p:cNvSpPr>
          <p:nvPr/>
        </p:nvSpPr>
        <p:spPr bwMode="auto">
          <a:xfrm>
            <a:off x="7213600" y="24447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Oval 8"/>
          <p:cNvSpPr>
            <a:spLocks noChangeArrowheads="1"/>
          </p:cNvSpPr>
          <p:nvPr/>
        </p:nvSpPr>
        <p:spPr bwMode="auto">
          <a:xfrm>
            <a:off x="7061200" y="26098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7" name="Oval 9"/>
          <p:cNvSpPr>
            <a:spLocks noChangeArrowheads="1"/>
          </p:cNvSpPr>
          <p:nvPr/>
        </p:nvSpPr>
        <p:spPr bwMode="auto">
          <a:xfrm>
            <a:off x="6870700" y="28384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8" name="Oval 10"/>
          <p:cNvSpPr>
            <a:spLocks noChangeArrowheads="1"/>
          </p:cNvSpPr>
          <p:nvPr/>
        </p:nvSpPr>
        <p:spPr bwMode="auto">
          <a:xfrm>
            <a:off x="7188200" y="28638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9" name="Oval 11"/>
          <p:cNvSpPr>
            <a:spLocks noChangeArrowheads="1"/>
          </p:cNvSpPr>
          <p:nvPr/>
        </p:nvSpPr>
        <p:spPr bwMode="auto">
          <a:xfrm>
            <a:off x="6794500" y="23431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30" name="Oval 12"/>
          <p:cNvSpPr>
            <a:spLocks noChangeArrowheads="1"/>
          </p:cNvSpPr>
          <p:nvPr/>
        </p:nvSpPr>
        <p:spPr bwMode="auto">
          <a:xfrm>
            <a:off x="6769100" y="2559050"/>
            <a:ext cx="889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30731" name="Group 13"/>
          <p:cNvGrpSpPr>
            <a:grpSpLocks/>
          </p:cNvGrpSpPr>
          <p:nvPr/>
        </p:nvGrpSpPr>
        <p:grpSpPr bwMode="auto">
          <a:xfrm>
            <a:off x="1587500" y="2076450"/>
            <a:ext cx="4670425" cy="1155700"/>
            <a:chOff x="712" y="1308"/>
            <a:chExt cx="2942" cy="728"/>
          </a:xfrm>
        </p:grpSpPr>
        <p:sp>
          <p:nvSpPr>
            <p:cNvPr id="30732" name="Oval 14"/>
            <p:cNvSpPr>
              <a:spLocks noChangeArrowheads="1"/>
            </p:cNvSpPr>
            <p:nvPr/>
          </p:nvSpPr>
          <p:spPr bwMode="auto">
            <a:xfrm>
              <a:off x="712" y="1308"/>
              <a:ext cx="656" cy="7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3" name="Oval 15"/>
            <p:cNvSpPr>
              <a:spLocks noChangeArrowheads="1"/>
            </p:cNvSpPr>
            <p:nvPr/>
          </p:nvSpPr>
          <p:spPr bwMode="auto">
            <a:xfrm>
              <a:off x="1136" y="1540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4" name="Oval 16"/>
            <p:cNvSpPr>
              <a:spLocks noChangeArrowheads="1"/>
            </p:cNvSpPr>
            <p:nvPr/>
          </p:nvSpPr>
          <p:spPr bwMode="auto">
            <a:xfrm>
              <a:off x="1040" y="1644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5" name="Oval 17"/>
            <p:cNvSpPr>
              <a:spLocks noChangeArrowheads="1"/>
            </p:cNvSpPr>
            <p:nvPr/>
          </p:nvSpPr>
          <p:spPr bwMode="auto">
            <a:xfrm>
              <a:off x="920" y="1788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6" name="Oval 18"/>
            <p:cNvSpPr>
              <a:spLocks noChangeArrowheads="1"/>
            </p:cNvSpPr>
            <p:nvPr/>
          </p:nvSpPr>
          <p:spPr bwMode="auto">
            <a:xfrm>
              <a:off x="1120" y="1804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7" name="Oval 19"/>
            <p:cNvSpPr>
              <a:spLocks noChangeArrowheads="1"/>
            </p:cNvSpPr>
            <p:nvPr/>
          </p:nvSpPr>
          <p:spPr bwMode="auto">
            <a:xfrm>
              <a:off x="872" y="1476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8" name="Oval 20"/>
            <p:cNvSpPr>
              <a:spLocks noChangeArrowheads="1"/>
            </p:cNvSpPr>
            <p:nvPr/>
          </p:nvSpPr>
          <p:spPr bwMode="auto">
            <a:xfrm>
              <a:off x="856" y="1612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9" name="Line 21"/>
            <p:cNvSpPr>
              <a:spLocks noChangeShapeType="1"/>
            </p:cNvSpPr>
            <p:nvPr/>
          </p:nvSpPr>
          <p:spPr bwMode="auto">
            <a:xfrm>
              <a:off x="1554" y="1672"/>
              <a:ext cx="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Oval 22"/>
            <p:cNvSpPr>
              <a:spLocks noChangeArrowheads="1"/>
            </p:cNvSpPr>
            <p:nvPr/>
          </p:nvSpPr>
          <p:spPr bwMode="auto">
            <a:xfrm>
              <a:off x="2276" y="1308"/>
              <a:ext cx="656" cy="7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1" name="Oval 23"/>
            <p:cNvSpPr>
              <a:spLocks noChangeArrowheads="1"/>
            </p:cNvSpPr>
            <p:nvPr/>
          </p:nvSpPr>
          <p:spPr bwMode="auto">
            <a:xfrm>
              <a:off x="2604" y="1444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2" name="Oval 24"/>
            <p:cNvSpPr>
              <a:spLocks noChangeArrowheads="1"/>
            </p:cNvSpPr>
            <p:nvPr/>
          </p:nvSpPr>
          <p:spPr bwMode="auto">
            <a:xfrm>
              <a:off x="2700" y="1540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3" name="Oval 25"/>
            <p:cNvSpPr>
              <a:spLocks noChangeArrowheads="1"/>
            </p:cNvSpPr>
            <p:nvPr/>
          </p:nvSpPr>
          <p:spPr bwMode="auto">
            <a:xfrm>
              <a:off x="2604" y="1644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4" name="Oval 26"/>
            <p:cNvSpPr>
              <a:spLocks noChangeArrowheads="1"/>
            </p:cNvSpPr>
            <p:nvPr/>
          </p:nvSpPr>
          <p:spPr bwMode="auto">
            <a:xfrm>
              <a:off x="2484" y="1788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5" name="Oval 27"/>
            <p:cNvSpPr>
              <a:spLocks noChangeArrowheads="1"/>
            </p:cNvSpPr>
            <p:nvPr/>
          </p:nvSpPr>
          <p:spPr bwMode="auto">
            <a:xfrm>
              <a:off x="2684" y="1804"/>
              <a:ext cx="56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6" name="Oval 28"/>
            <p:cNvSpPr>
              <a:spLocks noChangeArrowheads="1"/>
            </p:cNvSpPr>
            <p:nvPr/>
          </p:nvSpPr>
          <p:spPr bwMode="auto">
            <a:xfrm>
              <a:off x="2436" y="1476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7" name="Oval 29"/>
            <p:cNvSpPr>
              <a:spLocks noChangeArrowheads="1"/>
            </p:cNvSpPr>
            <p:nvPr/>
          </p:nvSpPr>
          <p:spPr bwMode="auto">
            <a:xfrm>
              <a:off x="2420" y="1612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48" name="Line 30"/>
            <p:cNvSpPr>
              <a:spLocks noChangeShapeType="1"/>
            </p:cNvSpPr>
            <p:nvPr/>
          </p:nvSpPr>
          <p:spPr bwMode="auto">
            <a:xfrm>
              <a:off x="3118" y="1672"/>
              <a:ext cx="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Oval 31"/>
            <p:cNvSpPr>
              <a:spLocks noChangeArrowheads="1"/>
            </p:cNvSpPr>
            <p:nvPr/>
          </p:nvSpPr>
          <p:spPr bwMode="auto">
            <a:xfrm>
              <a:off x="1036" y="1420"/>
              <a:ext cx="5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1392238"/>
            <a:ext cx="64373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3632200" y="6858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2065338"/>
            <a:ext cx="75565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233488"/>
            <a:ext cx="6578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ea typeface="ＭＳ Ｐゴシック"/>
              </a:rPr>
              <a:t>Tiled population genetic data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400" smtClean="0">
                <a:ea typeface="ＭＳ Ｐゴシック"/>
              </a:rPr>
              <a:t>Can be used for valid population genetic inferences – even at low coverage.</a:t>
            </a:r>
          </a:p>
          <a:p>
            <a:pPr>
              <a:buClr>
                <a:schemeClr val="tx1"/>
              </a:buClr>
            </a:pPr>
            <a:r>
              <a:rPr lang="en-US" sz="2400" smtClean="0">
                <a:ea typeface="ＭＳ Ｐゴシック"/>
              </a:rPr>
              <a:t>Must take read depths and errors into account.</a:t>
            </a:r>
          </a:p>
          <a:p>
            <a:pPr>
              <a:buClr>
                <a:schemeClr val="tx1"/>
              </a:buClr>
            </a:pPr>
            <a:r>
              <a:rPr lang="en-US" sz="2400" smtClean="0">
                <a:ea typeface="ＭＳ Ｐゴシック"/>
              </a:rPr>
              <a:t>The currently available data suggests that humans in fact have reduced variability and a skewed frequency spectrum in regions of low recombination – even when accounting for possible correlations between mutations rates and recombination rates.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/>
          <p:cNvSpPr txBox="1">
            <a:spLocks noChangeArrowheads="1"/>
          </p:cNvSpPr>
          <p:nvPr/>
        </p:nvSpPr>
        <p:spPr bwMode="auto">
          <a:xfrm>
            <a:off x="0" y="4953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Acknowledgments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042988" y="1516063"/>
            <a:ext cx="41021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a-DK" sz="2000"/>
          </a:p>
          <a:p>
            <a:pPr eaLnBrk="0" hangingPunct="0">
              <a:spcBef>
                <a:spcPct val="50000"/>
              </a:spcBef>
            </a:pPr>
            <a:r>
              <a:rPr lang="da-DK" sz="2000"/>
              <a:t>Ines Hellmann (Berkeley)</a:t>
            </a:r>
          </a:p>
          <a:p>
            <a:pPr eaLnBrk="0" hangingPunct="0">
              <a:spcBef>
                <a:spcPct val="50000"/>
              </a:spcBef>
            </a:pPr>
            <a:r>
              <a:rPr lang="da-DK" sz="2000"/>
              <a:t>Andrew G. Clark, Carlos Bustamante and other collaborators at Cornell.</a:t>
            </a:r>
          </a:p>
          <a:p>
            <a:pPr eaLnBrk="0" hangingPunct="0">
              <a:spcBef>
                <a:spcPct val="50000"/>
              </a:spcBef>
            </a:pPr>
            <a:r>
              <a:rPr lang="da-DK" sz="2000"/>
              <a:t>Jun Wang and other collaborators at BGI.</a:t>
            </a:r>
          </a:p>
          <a:p>
            <a:pPr eaLnBrk="0" hangingPunct="0">
              <a:spcBef>
                <a:spcPct val="50000"/>
              </a:spcBef>
            </a:pPr>
            <a:r>
              <a:rPr lang="da-DK" sz="2000"/>
              <a:t>Francisco de la Vega and other present and past staff at Celera/Applied Biosystems.</a:t>
            </a:r>
          </a:p>
          <a:p>
            <a:pPr eaLnBrk="0" hangingPunct="0">
              <a:spcBef>
                <a:spcPct val="50000"/>
              </a:spcBef>
            </a:pPr>
            <a:endParaRPr lang="da-DK" sz="2000"/>
          </a:p>
          <a:p>
            <a:pPr eaLnBrk="0" hangingPunct="0">
              <a:spcBef>
                <a:spcPct val="50000"/>
              </a:spcBef>
            </a:pPr>
            <a:endParaRPr lang="da-DK" sz="2000"/>
          </a:p>
          <a:p>
            <a:pPr eaLnBrk="0" hangingPunct="0">
              <a:spcBef>
                <a:spcPct val="50000"/>
              </a:spcBef>
            </a:pPr>
            <a:endParaRPr lang="da-DK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8" y="1927225"/>
            <a:ext cx="234632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smtClean="0">
                <a:effectLst/>
                <a:ea typeface="ＭＳ Ｐゴシック"/>
              </a:rPr>
              <a:t>Nonsynonymous/synonymous rate ratio</a:t>
            </a:r>
            <a:r>
              <a:rPr lang="da-DK" sz="3200" smtClean="0">
                <a:effectLst/>
                <a:ea typeface="ＭＳ Ｐゴシック"/>
              </a:rPr>
              <a:t>:</a:t>
            </a:r>
            <a:r>
              <a:rPr lang="da-DK" sz="3200" i="1" smtClean="0">
                <a:effectLst/>
                <a:ea typeface="ＭＳ Ｐゴシック"/>
              </a:rPr>
              <a:t> d</a:t>
            </a:r>
            <a:r>
              <a:rPr lang="da-DK" sz="3200" i="1" baseline="-25000" smtClean="0">
                <a:effectLst/>
                <a:ea typeface="ＭＳ Ｐゴシック"/>
              </a:rPr>
              <a:t>N</a:t>
            </a:r>
            <a:r>
              <a:rPr lang="da-DK" sz="3200" i="1" smtClean="0">
                <a:effectLst/>
                <a:ea typeface="ＭＳ Ｐゴシック"/>
              </a:rPr>
              <a:t>/d</a:t>
            </a:r>
            <a:r>
              <a:rPr lang="da-DK" sz="3200" i="1" baseline="-25000" smtClean="0">
                <a:effectLst/>
                <a:ea typeface="ＭＳ Ｐゴシック"/>
              </a:rPr>
              <a:t>S</a:t>
            </a:r>
            <a:r>
              <a:rPr lang="da-DK" sz="3200" i="1" smtClean="0">
                <a:effectLst/>
                <a:ea typeface="ＭＳ Ｐゴシック"/>
              </a:rPr>
              <a:t> = </a:t>
            </a:r>
            <a:r>
              <a:rPr lang="da-DK" sz="3200" i="1" smtClean="0">
                <a:effectLst/>
                <a:latin typeface="Symbol" pitchFamily="18" charset="2"/>
                <a:ea typeface="ＭＳ Ｐゴシック"/>
              </a:rPr>
              <a:t>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87550"/>
            <a:ext cx="8229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a-DK" smtClean="0">
              <a:effectLst/>
              <a:ea typeface="ＭＳ Ｐゴシック"/>
            </a:endParaRPr>
          </a:p>
          <a:p>
            <a:pPr>
              <a:buFont typeface="Wingdings" pitchFamily="2" charset="2"/>
              <a:buNone/>
            </a:pPr>
            <a:r>
              <a:rPr lang="da-DK" i="1" smtClean="0">
                <a:effectLst/>
                <a:ea typeface="ＭＳ Ｐゴシック"/>
              </a:rPr>
              <a:t>	 d</a:t>
            </a:r>
            <a:r>
              <a:rPr lang="da-DK" i="1" baseline="-25000" smtClean="0">
                <a:effectLst/>
                <a:ea typeface="ＭＳ Ｐゴシック"/>
              </a:rPr>
              <a:t>N</a:t>
            </a:r>
            <a:r>
              <a:rPr lang="da-DK" smtClean="0">
                <a:effectLst/>
                <a:ea typeface="ＭＳ Ｐゴシック"/>
              </a:rPr>
              <a:t>/</a:t>
            </a:r>
            <a:r>
              <a:rPr lang="da-DK" i="1" smtClean="0">
                <a:effectLst/>
                <a:ea typeface="ＭＳ Ｐゴシック"/>
              </a:rPr>
              <a:t>d</a:t>
            </a:r>
            <a:r>
              <a:rPr lang="da-DK" i="1" baseline="-25000" smtClean="0">
                <a:effectLst/>
                <a:ea typeface="ＭＳ Ｐゴシック"/>
              </a:rPr>
              <a:t>S</a:t>
            </a:r>
            <a:r>
              <a:rPr lang="da-DK" smtClean="0">
                <a:effectLst/>
                <a:ea typeface="ＭＳ Ｐゴシック"/>
              </a:rPr>
              <a:t> &lt; 1:   Negative selection</a:t>
            </a:r>
          </a:p>
          <a:p>
            <a:pPr>
              <a:buFont typeface="Wingdings" pitchFamily="2" charset="2"/>
              <a:buNone/>
            </a:pPr>
            <a:r>
              <a:rPr lang="da-DK" i="1" smtClean="0">
                <a:effectLst/>
                <a:ea typeface="ＭＳ Ｐゴシック"/>
              </a:rPr>
              <a:t>	d</a:t>
            </a:r>
            <a:r>
              <a:rPr lang="da-DK" i="1" baseline="-25000" smtClean="0">
                <a:effectLst/>
                <a:ea typeface="ＭＳ Ｐゴシック"/>
              </a:rPr>
              <a:t>N</a:t>
            </a:r>
            <a:r>
              <a:rPr lang="da-DK" smtClean="0">
                <a:effectLst/>
                <a:ea typeface="ＭＳ Ｐゴシック"/>
              </a:rPr>
              <a:t>/</a:t>
            </a:r>
            <a:r>
              <a:rPr lang="da-DK" i="1" smtClean="0">
                <a:effectLst/>
                <a:ea typeface="ＭＳ Ｐゴシック"/>
              </a:rPr>
              <a:t>d</a:t>
            </a:r>
            <a:r>
              <a:rPr lang="da-DK" i="1" baseline="-25000" smtClean="0">
                <a:effectLst/>
                <a:ea typeface="ＭＳ Ｐゴシック"/>
              </a:rPr>
              <a:t>S</a:t>
            </a:r>
            <a:r>
              <a:rPr lang="da-DK" smtClean="0">
                <a:effectLst/>
                <a:ea typeface="ＭＳ Ｐゴシック"/>
              </a:rPr>
              <a:t> = 1: 	Neutrality (no selection)</a:t>
            </a:r>
            <a:endParaRPr lang="da-DK" baseline="-25000" smtClean="0">
              <a:effectLst/>
              <a:ea typeface="ＭＳ Ｐゴシック"/>
            </a:endParaRPr>
          </a:p>
          <a:p>
            <a:pPr>
              <a:buFont typeface="Wingdings" pitchFamily="2" charset="2"/>
              <a:buNone/>
            </a:pPr>
            <a:r>
              <a:rPr lang="da-DK" smtClean="0">
                <a:effectLst/>
                <a:ea typeface="ＭＳ Ｐゴシック"/>
              </a:rPr>
              <a:t>    </a:t>
            </a:r>
            <a:r>
              <a:rPr lang="da-DK" i="1" smtClean="0">
                <a:effectLst/>
                <a:ea typeface="ＭＳ Ｐゴシック"/>
              </a:rPr>
              <a:t>d</a:t>
            </a:r>
            <a:r>
              <a:rPr lang="da-DK" i="1" baseline="-25000" smtClean="0">
                <a:effectLst/>
                <a:ea typeface="ＭＳ Ｐゴシック"/>
              </a:rPr>
              <a:t>N</a:t>
            </a:r>
            <a:r>
              <a:rPr lang="da-DK" smtClean="0">
                <a:effectLst/>
                <a:ea typeface="ＭＳ Ｐゴシック"/>
              </a:rPr>
              <a:t>/</a:t>
            </a:r>
            <a:r>
              <a:rPr lang="da-DK" i="1" smtClean="0">
                <a:effectLst/>
                <a:ea typeface="ＭＳ Ｐゴシック"/>
              </a:rPr>
              <a:t>d</a:t>
            </a:r>
            <a:r>
              <a:rPr lang="da-DK" i="1" baseline="-25000" smtClean="0">
                <a:effectLst/>
                <a:ea typeface="ＭＳ Ｐゴシック"/>
              </a:rPr>
              <a:t>S</a:t>
            </a:r>
            <a:r>
              <a:rPr lang="da-DK" smtClean="0">
                <a:effectLst/>
                <a:ea typeface="ＭＳ Ｐゴシック"/>
              </a:rPr>
              <a:t> &gt; 1:	Positive selection</a:t>
            </a:r>
          </a:p>
          <a:p>
            <a:pPr>
              <a:buFont typeface="Wingdings" pitchFamily="2" charset="2"/>
              <a:buNone/>
            </a:pPr>
            <a:endParaRPr lang="da-DK" smtClean="0">
              <a:effectLst/>
              <a:ea typeface="ＭＳ Ｐゴシック"/>
            </a:endParaRPr>
          </a:p>
          <a:p>
            <a:pPr>
              <a:buFont typeface="Wingdings" pitchFamily="2" charset="2"/>
              <a:buNone/>
            </a:pPr>
            <a:endParaRPr lang="da-DK" baseline="-25000" smtClean="0">
              <a:effectLst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749300"/>
            <a:ext cx="4035425" cy="4114800"/>
          </a:xfrm>
        </p:spPr>
        <p:txBody>
          <a:bodyPr/>
          <a:lstStyle/>
          <a:p>
            <a:pPr marL="114300" indent="115888">
              <a:buFont typeface="Wingdings" pitchFamily="2" charset="2"/>
              <a:buNone/>
            </a:pPr>
            <a:r>
              <a:rPr lang="en-US" sz="2800" smtClean="0">
                <a:effectLst/>
                <a:ea typeface="ＭＳ Ｐゴシック"/>
              </a:rPr>
              <a:t> </a:t>
            </a:r>
          </a:p>
        </p:txBody>
      </p:sp>
      <p:sp>
        <p:nvSpPr>
          <p:cNvPr id="32770" name="Line 4"/>
          <p:cNvSpPr>
            <a:spLocks noChangeShapeType="1"/>
          </p:cNvSpPr>
          <p:nvPr/>
        </p:nvSpPr>
        <p:spPr bwMode="auto">
          <a:xfrm flipV="1">
            <a:off x="3213100" y="10033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2603500" y="19939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3213100" y="2451100"/>
            <a:ext cx="3998913" cy="1169988"/>
            <a:chOff x="1968" y="2448"/>
            <a:chExt cx="2519" cy="737"/>
          </a:xfrm>
        </p:grpSpPr>
        <p:sp>
          <p:nvSpPr>
            <p:cNvPr id="32779" name="Line 7"/>
            <p:cNvSpPr>
              <a:spLocks noChangeShapeType="1"/>
            </p:cNvSpPr>
            <p:nvPr/>
          </p:nvSpPr>
          <p:spPr bwMode="auto">
            <a:xfrm>
              <a:off x="1968" y="2832"/>
              <a:ext cx="17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780" name="Picture 8" descr="1gwbus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2448"/>
              <a:ext cx="743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Group 10"/>
          <p:cNvGrpSpPr>
            <a:grpSpLocks/>
          </p:cNvGrpSpPr>
          <p:nvPr/>
        </p:nvGrpSpPr>
        <p:grpSpPr bwMode="auto">
          <a:xfrm>
            <a:off x="3213100" y="469900"/>
            <a:ext cx="4002088" cy="1701800"/>
            <a:chOff x="1968" y="1200"/>
            <a:chExt cx="2521" cy="1072"/>
          </a:xfrm>
        </p:grpSpPr>
        <p:sp>
          <p:nvSpPr>
            <p:cNvPr id="32776" name="Line 11"/>
            <p:cNvSpPr>
              <a:spLocks noChangeShapeType="1"/>
            </p:cNvSpPr>
            <p:nvPr/>
          </p:nvSpPr>
          <p:spPr bwMode="auto">
            <a:xfrm>
              <a:off x="1968" y="1536"/>
              <a:ext cx="17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777" name="Picture 12" descr="1monke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1200"/>
              <a:ext cx="745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2152" y="1984"/>
              <a:ext cx="1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a-DK" sz="2400">
                  <a:latin typeface="Arial" charset="0"/>
                </a:rPr>
                <a:t>5-6 mill years</a:t>
              </a:r>
            </a:p>
          </p:txBody>
        </p:sp>
      </p:grpSp>
      <p:sp>
        <p:nvSpPr>
          <p:cNvPr id="32774" name="Text Box 16"/>
          <p:cNvSpPr txBox="1">
            <a:spLocks noChangeArrowheads="1"/>
          </p:cNvSpPr>
          <p:nvPr/>
        </p:nvSpPr>
        <p:spPr bwMode="auto">
          <a:xfrm>
            <a:off x="1117600" y="1727200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Ancestor</a:t>
            </a:r>
          </a:p>
        </p:txBody>
      </p:sp>
      <p:sp>
        <p:nvSpPr>
          <p:cNvPr id="32775" name="Rectangle 18"/>
          <p:cNvSpPr>
            <a:spLocks noChangeArrowheads="1"/>
          </p:cNvSpPr>
          <p:nvPr/>
        </p:nvSpPr>
        <p:spPr bwMode="auto">
          <a:xfrm>
            <a:off x="947738" y="3917950"/>
            <a:ext cx="72628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Question</a:t>
            </a:r>
            <a:r>
              <a:rPr lang="en-US" sz="2400"/>
              <a:t>: which genes/categories of genes have been targeted by positive selection (have adapted) in the evolutionary history of humans and chimpanzees?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 b="1"/>
              <a:t>Data</a:t>
            </a:r>
            <a:r>
              <a:rPr lang="en-US" sz="2400"/>
              <a:t>: directly sequenced data for 13k genes (Celera genomics).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Group 2"/>
          <p:cNvGraphicFramePr>
            <a:graphicFrameLocks noGrp="1"/>
          </p:cNvGraphicFramePr>
          <p:nvPr>
            <p:ph/>
          </p:nvPr>
        </p:nvGraphicFramePr>
        <p:xfrm>
          <a:off x="431800" y="381000"/>
          <a:ext cx="8229600" cy="5715000"/>
        </p:xfrm>
        <a:graphic>
          <a:graphicData uri="http://schemas.openxmlformats.org/drawingml/2006/table">
            <a:tbl>
              <a:tblPr/>
              <a:tblGrid>
                <a:gridCol w="4827588"/>
                <a:gridCol w="2224087"/>
                <a:gridCol w="1177925"/>
              </a:tblGrid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Biological process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Number of genes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-value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Immunity and defense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417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T-cell mediated immunity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Chemosensory perception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Biological process unclassified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3069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Olfaction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Gametogenesis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51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Natural killer cell mediated immunity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Spermatogenesis and motility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Inhibition of apoptosis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Interferon-mediated immunity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0.0080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Sensory perception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133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B-cell- and antibody-mediated immunity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-65" charset="-128"/>
                          <a:cs typeface="Times New Roman" pitchFamily="-65" charset="0"/>
                        </a:rPr>
                        <a:t>0.0298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5835650" y="604361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1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244850" y="604361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14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54050" y="604361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Spinal cord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835650" y="564832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0.9903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44850" y="564832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93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54050" y="564832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Cerebellum 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5835650" y="525303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0.965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3244850" y="525303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83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654050" y="525303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Whole Brain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5835650" y="4857750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0.9295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3244850" y="4857750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133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654050" y="4857750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Ovary      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5835650" y="446246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0.912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0" name="Rectangle 15"/>
          <p:cNvSpPr>
            <a:spLocks noChangeArrowheads="1"/>
          </p:cNvSpPr>
          <p:nvPr/>
        </p:nvSpPr>
        <p:spPr bwMode="auto">
          <a:xfrm>
            <a:off x="3244850" y="446246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201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1" name="Rectangle 16"/>
          <p:cNvSpPr>
            <a:spLocks noChangeArrowheads="1"/>
          </p:cNvSpPr>
          <p:nvPr/>
        </p:nvSpPr>
        <p:spPr bwMode="auto">
          <a:xfrm>
            <a:off x="654050" y="446246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Fetal brain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5835650" y="406717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0.1696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3" name="Rectangle 18"/>
          <p:cNvSpPr>
            <a:spLocks noChangeArrowheads="1"/>
          </p:cNvSpPr>
          <p:nvPr/>
        </p:nvSpPr>
        <p:spPr bwMode="auto">
          <a:xfrm>
            <a:off x="3244850" y="406717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195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4" name="Rectangle 19"/>
          <p:cNvSpPr>
            <a:spLocks noChangeArrowheads="1"/>
          </p:cNvSpPr>
          <p:nvPr/>
        </p:nvSpPr>
        <p:spPr bwMode="auto">
          <a:xfrm>
            <a:off x="654050" y="406717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Salivary gland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5" name="Rectangle 20"/>
          <p:cNvSpPr>
            <a:spLocks noChangeArrowheads="1"/>
          </p:cNvSpPr>
          <p:nvPr/>
        </p:nvSpPr>
        <p:spPr bwMode="auto">
          <a:xfrm>
            <a:off x="5835650" y="367188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0.1668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6" name="Rectangle 21"/>
          <p:cNvSpPr>
            <a:spLocks noChangeArrowheads="1"/>
          </p:cNvSpPr>
          <p:nvPr/>
        </p:nvSpPr>
        <p:spPr bwMode="auto">
          <a:xfrm>
            <a:off x="3244850" y="367188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114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7" name="Rectangle 22"/>
          <p:cNvSpPr>
            <a:spLocks noChangeArrowheads="1"/>
          </p:cNvSpPr>
          <p:nvPr/>
        </p:nvSpPr>
        <p:spPr bwMode="auto">
          <a:xfrm>
            <a:off x="654050" y="367188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Fetal liver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8" name="Rectangle 23"/>
          <p:cNvSpPr>
            <a:spLocks noChangeArrowheads="1"/>
          </p:cNvSpPr>
          <p:nvPr/>
        </p:nvSpPr>
        <p:spPr bwMode="auto">
          <a:xfrm>
            <a:off x="5835650" y="3276600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0.0902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39" name="Rectangle 24"/>
          <p:cNvSpPr>
            <a:spLocks noChangeArrowheads="1"/>
          </p:cNvSpPr>
          <p:nvPr/>
        </p:nvSpPr>
        <p:spPr bwMode="auto">
          <a:xfrm>
            <a:off x="3244850" y="3276600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76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0" name="Rectangle 25"/>
          <p:cNvSpPr>
            <a:spLocks noChangeArrowheads="1"/>
          </p:cNvSpPr>
          <p:nvPr/>
        </p:nvSpPr>
        <p:spPr bwMode="auto">
          <a:xfrm>
            <a:off x="654050" y="3276600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Prostate   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1" name="Rectangle 26"/>
          <p:cNvSpPr>
            <a:spLocks noChangeArrowheads="1"/>
          </p:cNvSpPr>
          <p:nvPr/>
        </p:nvSpPr>
        <p:spPr bwMode="auto">
          <a:xfrm>
            <a:off x="5835650" y="288131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0.0599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2" name="Rectangle 27"/>
          <p:cNvSpPr>
            <a:spLocks noChangeArrowheads="1"/>
          </p:cNvSpPr>
          <p:nvPr/>
        </p:nvSpPr>
        <p:spPr bwMode="auto">
          <a:xfrm>
            <a:off x="3244850" y="288131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82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3" name="Rectangle 28"/>
          <p:cNvSpPr>
            <a:spLocks noChangeArrowheads="1"/>
          </p:cNvSpPr>
          <p:nvPr/>
        </p:nvSpPr>
        <p:spPr bwMode="auto">
          <a:xfrm>
            <a:off x="654050" y="2881313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Thymus     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4" name="Rectangle 29"/>
          <p:cNvSpPr>
            <a:spLocks noChangeArrowheads="1"/>
          </p:cNvSpPr>
          <p:nvPr/>
        </p:nvSpPr>
        <p:spPr bwMode="auto">
          <a:xfrm>
            <a:off x="5835650" y="248602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0.0287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5" name="Rectangle 30"/>
          <p:cNvSpPr>
            <a:spLocks noChangeArrowheads="1"/>
          </p:cNvSpPr>
          <p:nvPr/>
        </p:nvSpPr>
        <p:spPr bwMode="auto">
          <a:xfrm>
            <a:off x="3244850" y="248602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66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6" name="Rectangle 31"/>
          <p:cNvSpPr>
            <a:spLocks noChangeArrowheads="1"/>
          </p:cNvSpPr>
          <p:nvPr/>
        </p:nvSpPr>
        <p:spPr bwMode="auto">
          <a:xfrm>
            <a:off x="654050" y="2486025"/>
            <a:ext cx="25908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Thyroid    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7" name="Rectangle 32"/>
          <p:cNvSpPr>
            <a:spLocks noChangeArrowheads="1"/>
          </p:cNvSpPr>
          <p:nvPr/>
        </p:nvSpPr>
        <p:spPr bwMode="auto">
          <a:xfrm>
            <a:off x="5835650" y="209073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0.0002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8" name="Rectangle 33"/>
          <p:cNvSpPr>
            <a:spLocks noChangeArrowheads="1"/>
          </p:cNvSpPr>
          <p:nvPr/>
        </p:nvSpPr>
        <p:spPr bwMode="auto">
          <a:xfrm>
            <a:off x="3244850" y="209073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247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49" name="Rectangle 34"/>
          <p:cNvSpPr>
            <a:spLocks noChangeArrowheads="1"/>
          </p:cNvSpPr>
          <p:nvPr/>
        </p:nvSpPr>
        <p:spPr bwMode="auto">
          <a:xfrm>
            <a:off x="654050" y="2090738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2000">
                <a:latin typeface="Arial" charset="0"/>
                <a:ea typeface="Times New Roman" pitchFamily="18" charset="0"/>
                <a:cs typeface="Arial" charset="0"/>
              </a:rPr>
              <a:t>Testis                                                      </a:t>
            </a:r>
            <a:endParaRPr lang="en-GB" sz="2000">
              <a:ea typeface="Times New Roman" pitchFamily="18" charset="0"/>
              <a:cs typeface="Arial" charset="0"/>
            </a:endParaRPr>
          </a:p>
        </p:txBody>
      </p:sp>
      <p:sp>
        <p:nvSpPr>
          <p:cNvPr id="34850" name="Rectangle 35"/>
          <p:cNvSpPr>
            <a:spLocks noChangeArrowheads="1"/>
          </p:cNvSpPr>
          <p:nvPr/>
        </p:nvSpPr>
        <p:spPr bwMode="auto">
          <a:xfrm>
            <a:off x="5835650" y="1390650"/>
            <a:ext cx="2590800" cy="70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cs typeface="Times New Roman" pitchFamily="18" charset="0"/>
              </a:rPr>
              <a:t>P-value</a:t>
            </a:r>
            <a:endParaRPr lang="en-US" sz="2000"/>
          </a:p>
        </p:txBody>
      </p:sp>
      <p:sp>
        <p:nvSpPr>
          <p:cNvPr id="34851" name="Rectangle 36"/>
          <p:cNvSpPr>
            <a:spLocks noChangeArrowheads="1"/>
          </p:cNvSpPr>
          <p:nvPr/>
        </p:nvSpPr>
        <p:spPr bwMode="auto">
          <a:xfrm>
            <a:off x="3244850" y="1390650"/>
            <a:ext cx="2590800" cy="70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cs typeface="Times New Roman" pitchFamily="18" charset="0"/>
              </a:rPr>
              <a:t>Number of genes</a:t>
            </a:r>
            <a:endParaRPr lang="en-US" sz="2000"/>
          </a:p>
        </p:txBody>
      </p:sp>
      <p:sp>
        <p:nvSpPr>
          <p:cNvPr id="34852" name="Rectangle 37"/>
          <p:cNvSpPr>
            <a:spLocks noChangeArrowheads="1"/>
          </p:cNvSpPr>
          <p:nvPr/>
        </p:nvSpPr>
        <p:spPr bwMode="auto">
          <a:xfrm>
            <a:off x="654050" y="1390650"/>
            <a:ext cx="2590800" cy="70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cs typeface="Times New Roman" pitchFamily="18" charset="0"/>
              </a:rPr>
              <a:t>Tissue of max. expression</a:t>
            </a:r>
            <a:endParaRPr lang="en-US" sz="2000"/>
          </a:p>
        </p:txBody>
      </p:sp>
      <p:sp>
        <p:nvSpPr>
          <p:cNvPr id="34853" name="Line 38"/>
          <p:cNvSpPr>
            <a:spLocks noChangeShapeType="1"/>
          </p:cNvSpPr>
          <p:nvPr/>
        </p:nvSpPr>
        <p:spPr bwMode="auto">
          <a:xfrm>
            <a:off x="654050" y="1390650"/>
            <a:ext cx="77724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Line 39"/>
          <p:cNvSpPr>
            <a:spLocks noChangeShapeType="1"/>
          </p:cNvSpPr>
          <p:nvPr/>
        </p:nvSpPr>
        <p:spPr bwMode="auto">
          <a:xfrm>
            <a:off x="654050" y="6438900"/>
            <a:ext cx="77724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40"/>
          <p:cNvSpPr>
            <a:spLocks noChangeShapeType="1"/>
          </p:cNvSpPr>
          <p:nvPr/>
        </p:nvSpPr>
        <p:spPr bwMode="auto">
          <a:xfrm>
            <a:off x="654050" y="1390650"/>
            <a:ext cx="0" cy="504825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6" name="Line 41"/>
          <p:cNvSpPr>
            <a:spLocks noChangeShapeType="1"/>
          </p:cNvSpPr>
          <p:nvPr/>
        </p:nvSpPr>
        <p:spPr bwMode="auto">
          <a:xfrm>
            <a:off x="8426450" y="1390650"/>
            <a:ext cx="0" cy="504825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Line 42"/>
          <p:cNvSpPr>
            <a:spLocks noChangeShapeType="1"/>
          </p:cNvSpPr>
          <p:nvPr/>
        </p:nvSpPr>
        <p:spPr bwMode="auto">
          <a:xfrm>
            <a:off x="654050" y="2090738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Line 43"/>
          <p:cNvSpPr>
            <a:spLocks noChangeShapeType="1"/>
          </p:cNvSpPr>
          <p:nvPr/>
        </p:nvSpPr>
        <p:spPr bwMode="auto">
          <a:xfrm>
            <a:off x="3244850" y="1390650"/>
            <a:ext cx="0" cy="504825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Line 44"/>
          <p:cNvSpPr>
            <a:spLocks noChangeShapeType="1"/>
          </p:cNvSpPr>
          <p:nvPr/>
        </p:nvSpPr>
        <p:spPr bwMode="auto">
          <a:xfrm>
            <a:off x="5835650" y="1390650"/>
            <a:ext cx="0" cy="504825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654050" y="2486025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>
            <a:off x="654050" y="2881313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654050" y="3276600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Line 48"/>
          <p:cNvSpPr>
            <a:spLocks noChangeShapeType="1"/>
          </p:cNvSpPr>
          <p:nvPr/>
        </p:nvSpPr>
        <p:spPr bwMode="auto">
          <a:xfrm>
            <a:off x="654050" y="3671888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4" name="Line 49"/>
          <p:cNvSpPr>
            <a:spLocks noChangeShapeType="1"/>
          </p:cNvSpPr>
          <p:nvPr/>
        </p:nvSpPr>
        <p:spPr bwMode="auto">
          <a:xfrm>
            <a:off x="654050" y="4067175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5" name="Line 50"/>
          <p:cNvSpPr>
            <a:spLocks noChangeShapeType="1"/>
          </p:cNvSpPr>
          <p:nvPr/>
        </p:nvSpPr>
        <p:spPr bwMode="auto">
          <a:xfrm>
            <a:off x="654050" y="4462463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6" name="Line 51"/>
          <p:cNvSpPr>
            <a:spLocks noChangeShapeType="1"/>
          </p:cNvSpPr>
          <p:nvPr/>
        </p:nvSpPr>
        <p:spPr bwMode="auto">
          <a:xfrm>
            <a:off x="654050" y="4857750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Line 52"/>
          <p:cNvSpPr>
            <a:spLocks noChangeShapeType="1"/>
          </p:cNvSpPr>
          <p:nvPr/>
        </p:nvSpPr>
        <p:spPr bwMode="auto">
          <a:xfrm>
            <a:off x="654050" y="5253038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654050" y="5648325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>
            <a:off x="654050" y="6043613"/>
            <a:ext cx="7772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0" name="Line 55"/>
          <p:cNvSpPr>
            <a:spLocks noChangeShapeType="1"/>
          </p:cNvSpPr>
          <p:nvPr/>
        </p:nvSpPr>
        <p:spPr bwMode="auto">
          <a:xfrm flipH="1" flipV="1">
            <a:off x="641350" y="4451350"/>
            <a:ext cx="77851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6" name="Text Box 56"/>
          <p:cNvSpPr txBox="1">
            <a:spLocks noChangeArrowheads="1"/>
          </p:cNvSpPr>
          <p:nvPr/>
        </p:nvSpPr>
        <p:spPr bwMode="auto">
          <a:xfrm>
            <a:off x="1581150" y="495300"/>
            <a:ext cx="634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dN/dS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 in human/chimp divergence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/>
              </a:rPr>
              <a:t>Limitations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a-DK" smtClean="0">
                <a:effectLst/>
                <a:ea typeface="ＭＳ Ｐゴシック"/>
              </a:rPr>
              <a:t>Comparisons between species cannot detect ongoing or recent selection.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a-DK" smtClean="0">
                <a:effectLst/>
                <a:ea typeface="ＭＳ Ｐゴシック"/>
              </a:rPr>
              <a:t>Cannot detect selection on segregating deleterious mutations.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a-DK" smtClean="0">
                <a:effectLst/>
                <a:ea typeface="ＭＳ Ｐゴシック"/>
              </a:rPr>
              <a:t>Requires multiple selected mutations.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a-DK" smtClean="0">
              <a:effectLst/>
              <a:ea typeface="ＭＳ Ｐゴシック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54025" y="5187950"/>
            <a:ext cx="800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So population genetic data is needed!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1721</TotalTime>
  <Words>1058</Words>
  <Application>Microsoft Office PowerPoint</Application>
  <PresentationFormat>On-screen Show (4:3)</PresentationFormat>
  <Paragraphs>267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Tahoma</vt:lpstr>
      <vt:lpstr>ＭＳ Ｐゴシック</vt:lpstr>
      <vt:lpstr>Arial</vt:lpstr>
      <vt:lpstr>Wingdings</vt:lpstr>
      <vt:lpstr>Calibri</vt:lpstr>
      <vt:lpstr>Times New Roman</vt:lpstr>
      <vt:lpstr>Symbol</vt:lpstr>
      <vt:lpstr>Textured</vt:lpstr>
      <vt:lpstr>Standarddesign</vt:lpstr>
      <vt:lpstr>Equation</vt:lpstr>
      <vt:lpstr>  Population genetic analysis of shotgun sequence data </vt:lpstr>
      <vt:lpstr>Price of Sequencing</vt:lpstr>
      <vt:lpstr>Outline</vt:lpstr>
      <vt:lpstr>Selection</vt:lpstr>
      <vt:lpstr>Nonsynonymous/synonymous rate ratio: dN/dS = w</vt:lpstr>
      <vt:lpstr>Slide 6</vt:lpstr>
      <vt:lpstr>Slide 7</vt:lpstr>
      <vt:lpstr>Slide 8</vt:lpstr>
      <vt:lpstr>Limitations</vt:lpstr>
      <vt:lpstr>Data</vt:lpstr>
      <vt:lpstr>Demographic model</vt:lpstr>
      <vt:lpstr>Estimation</vt:lpstr>
      <vt:lpstr>African-Americans</vt:lpstr>
      <vt:lpstr>European-Americans</vt:lpstr>
      <vt:lpstr>Slide 15</vt:lpstr>
      <vt:lpstr>Genetic disorders</vt:lpstr>
      <vt:lpstr>Begun and Aquadro (1992) D. melanogaster</vt:lpstr>
      <vt:lpstr>Linkage reduces the effect of selection</vt:lpstr>
      <vt:lpstr>Selective Sweeps</vt:lpstr>
      <vt:lpstr>Slide 20</vt:lpstr>
      <vt:lpstr>Linkage reduces the effect of selection</vt:lpstr>
      <vt:lpstr>Slide 22</vt:lpstr>
      <vt:lpstr>Slide 23</vt:lpstr>
      <vt:lpstr>Data</vt:lpstr>
      <vt:lpstr>Tiled population genetic data Shotgun Sanger sequencing, 454 pyrosequencing, Solexa sequencing.</vt:lpstr>
      <vt:lpstr>Slide 26</vt:lpstr>
      <vt:lpstr>Estimators can easily be derived</vt:lpstr>
      <vt:lpstr>Data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Allele frequencies</vt:lpstr>
      <vt:lpstr>Allele frequencies</vt:lpstr>
      <vt:lpstr>Data</vt:lpstr>
      <vt:lpstr>Slide 40</vt:lpstr>
      <vt:lpstr>Slide 41</vt:lpstr>
      <vt:lpstr>Slide 42</vt:lpstr>
      <vt:lpstr>Tiled population genetic data</vt:lpstr>
      <vt:lpstr>Slide 44</vt:lpstr>
    </vt:vector>
  </TitlesOfParts>
  <Company>Bioinformatik-centret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Rasmus Nielsen</dc:creator>
  <cp:lastModifiedBy>Linda Casals</cp:lastModifiedBy>
  <cp:revision>60</cp:revision>
  <dcterms:created xsi:type="dcterms:W3CDTF">2008-10-09T21:01:13Z</dcterms:created>
  <dcterms:modified xsi:type="dcterms:W3CDTF">2009-05-06T18:26:46Z</dcterms:modified>
</cp:coreProperties>
</file>