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56" r:id="rId2"/>
    <p:sldId id="995" r:id="rId3"/>
    <p:sldId id="1105" r:id="rId4"/>
    <p:sldId id="1106" r:id="rId5"/>
    <p:sldId id="1107" r:id="rId6"/>
    <p:sldId id="1115" r:id="rId7"/>
    <p:sldId id="1099" r:id="rId8"/>
    <p:sldId id="1100" r:id="rId9"/>
    <p:sldId id="1101" r:id="rId10"/>
    <p:sldId id="1128" r:id="rId11"/>
    <p:sldId id="1131" r:id="rId12"/>
    <p:sldId id="1140" r:id="rId13"/>
    <p:sldId id="1132" r:id="rId14"/>
    <p:sldId id="1133" r:id="rId15"/>
    <p:sldId id="1134" r:id="rId16"/>
    <p:sldId id="1135" r:id="rId17"/>
    <p:sldId id="1136" r:id="rId18"/>
    <p:sldId id="1137" r:id="rId19"/>
    <p:sldId id="1139" r:id="rId20"/>
    <p:sldId id="1138" r:id="rId21"/>
  </p:sldIdLst>
  <p:sldSz cx="9144000" cy="6858000" type="screen4x3"/>
  <p:notesSz cx="6858000" cy="9144000"/>
  <p:embeddedFontLst>
    <p:embeddedFont>
      <p:font typeface="Tahoma" panose="020B0604030504040204" pitchFamily="34" charset="0"/>
      <p:regular r:id="rId24"/>
      <p:bold r:id="rId25"/>
    </p:embeddedFont>
    <p:embeddedFont>
      <p:font typeface="Cambria Math" panose="02040503050406030204" pitchFamily="18" charset="0"/>
      <p:regular r:id="rId26"/>
    </p:embeddedFont>
    <p:embeddedFont>
      <p:font typeface="Tempus Sans ITC" panose="04020404030D07020202" pitchFamily="82" charset="0"/>
      <p:regular r:id="rId27"/>
    </p:embeddedFont>
    <p:embeddedFont>
      <p:font typeface="Arial Unicode MS" panose="020B0604020202020204" pitchFamily="34" charset="-128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CC"/>
    <a:srgbClr val="0033CC"/>
    <a:srgbClr val="FF9933"/>
    <a:srgbClr val="008000"/>
    <a:srgbClr val="FFFF99"/>
    <a:srgbClr val="00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9" autoAdjust="0"/>
    <p:restoredTop sz="92185" autoAdjust="0"/>
  </p:normalViewPr>
  <p:slideViewPr>
    <p:cSldViewPr>
      <p:cViewPr>
        <p:scale>
          <a:sx n="60" d="100"/>
          <a:sy n="60" d="100"/>
        </p:scale>
        <p:origin x="-1416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F1 Performance on Wikification datasets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Milne&amp;Witten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Sheet1!$B$1:$E$1</c:f>
              <c:strCache>
                <c:ptCount val="4"/>
                <c:pt idx="0">
                  <c:v>ACE</c:v>
                </c:pt>
                <c:pt idx="1">
                  <c:v>MSNBC</c:v>
                </c:pt>
                <c:pt idx="2">
                  <c:v>AQUAINT</c:v>
                </c:pt>
                <c:pt idx="3">
                  <c:v>Wikipedia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72.760000000000005</c:v>
                </c:pt>
                <c:pt idx="1">
                  <c:v>68.489999999999995</c:v>
                </c:pt>
                <c:pt idx="2">
                  <c:v>83.61</c:v>
                </c:pt>
                <c:pt idx="3">
                  <c:v>80.319999999999993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Ratinov&amp;Roth</c:v>
                </c:pt>
              </c:strCache>
            </c:strRef>
          </c:tx>
          <c:spPr>
            <a:solidFill>
              <a:srgbClr val="38E486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Sheet1!$B$1:$E$1</c:f>
              <c:strCache>
                <c:ptCount val="4"/>
                <c:pt idx="0">
                  <c:v>ACE</c:v>
                </c:pt>
                <c:pt idx="1">
                  <c:v>MSNBC</c:v>
                </c:pt>
                <c:pt idx="2">
                  <c:v>AQUAINT</c:v>
                </c:pt>
                <c:pt idx="3">
                  <c:v>Wikipedia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77.25</c:v>
                </c:pt>
                <c:pt idx="1">
                  <c:v>74.88</c:v>
                </c:pt>
                <c:pt idx="2">
                  <c:v>83.94</c:v>
                </c:pt>
                <c:pt idx="3">
                  <c:v>90.54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Relational Inference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Sheet1!$B$1:$E$1</c:f>
              <c:strCache>
                <c:ptCount val="4"/>
                <c:pt idx="0">
                  <c:v>ACE</c:v>
                </c:pt>
                <c:pt idx="1">
                  <c:v>MSNBC</c:v>
                </c:pt>
                <c:pt idx="2">
                  <c:v>AQUAINT</c:v>
                </c:pt>
                <c:pt idx="3">
                  <c:v>Wikipedia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85.3</c:v>
                </c:pt>
                <c:pt idx="1">
                  <c:v>81.2</c:v>
                </c:pt>
                <c:pt idx="2">
                  <c:v>88.88</c:v>
                </c:pt>
                <c:pt idx="3">
                  <c:v>93.09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171776"/>
        <c:axId val="36173312"/>
      </c:barChart>
      <c:catAx>
        <c:axId val="36171776"/>
        <c:scaling>
          <c:orientation val="minMax"/>
        </c:scaling>
        <c:delete val="0"/>
        <c:axPos val="b"/>
        <c:majorTickMark val="none"/>
        <c:minorTickMark val="none"/>
        <c:tickLblPos val="nextTo"/>
        <c:crossAx val="36173312"/>
        <c:crosses val="autoZero"/>
        <c:auto val="1"/>
        <c:lblAlgn val="ctr"/>
        <c:lblOffset val="100"/>
        <c:noMultiLvlLbl val="0"/>
      </c:catAx>
      <c:valAx>
        <c:axId val="36173312"/>
        <c:scaling>
          <c:orientation val="minMax"/>
          <c:min val="6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61717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64D71BD1-7C37-4C0A-BFC7-8CAF305326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24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A11B8853-A679-4A08-8A09-5281F94DD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330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C892140-13AB-4D21-8710-DADEC3819B11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start with what is </a:t>
            </a:r>
            <a:r>
              <a:rPr lang="en-US" dirty="0" err="1" smtClean="0"/>
              <a:t>wikification</a:t>
            </a:r>
            <a:endParaRPr lang="en-US" dirty="0" smtClean="0"/>
          </a:p>
          <a:p>
            <a:r>
              <a:rPr lang="en-US" baseline="0" dirty="0" smtClean="0"/>
              <a:t>Read wiki titles slower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2920-4AD1-4CAF-879A-1B862E9D2F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69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Quite impressive, bottleneck: adding more sophisticated contextual features does not</a:t>
            </a:r>
            <a:r>
              <a:rPr lang="en-US" baseline="0" dirty="0" smtClean="0"/>
              <a:t> help much</a:t>
            </a:r>
          </a:p>
          <a:p>
            <a:r>
              <a:rPr lang="en-US" baseline="0" dirty="0" smtClean="0"/>
              <a:t>We do not want to level off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2920-4AD1-4CAF-879A-1B862E9D2F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72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contribution</a:t>
            </a:r>
            <a:r>
              <a:rPr lang="en-US" baseline="0" dirty="0" smtClean="0"/>
              <a:t> here</a:t>
            </a:r>
          </a:p>
          <a:p>
            <a:r>
              <a:rPr lang="en-US" baseline="0" dirty="0" smtClean="0"/>
              <a:t>We will show that by identifying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2920-4AD1-4CAF-879A-1B862E9D2F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62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quite some relations in this short sentence</a:t>
            </a:r>
          </a:p>
          <a:p>
            <a:r>
              <a:rPr lang="en-US" dirty="0" smtClean="0"/>
              <a:t>Overall it is sparse but important in</a:t>
            </a:r>
            <a:r>
              <a:rPr lang="en-US" baseline="0" dirty="0" smtClean="0"/>
              <a:t> text understanding, as error propagates in structured inference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do not actually care about relation</a:t>
            </a:r>
            <a:r>
              <a:rPr lang="en-US" baseline="0" dirty="0" smtClean="0"/>
              <a:t> types too much, as the relation will be constrained by our knowledge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2920-4AD1-4CAF-879A-1B862E9D2F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49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Formalize intuition, weights induced from data, small</a:t>
            </a:r>
            <a:r>
              <a:rPr lang="en-US" baseline="0" dirty="0" smtClean="0"/>
              <a:t> constraints</a:t>
            </a:r>
          </a:p>
          <a:p>
            <a:r>
              <a:rPr lang="en-US" baseline="0" dirty="0" smtClean="0"/>
              <a:t>Objective function collapse to the original output when there is no relation, so our model is negatives-proof</a:t>
            </a:r>
          </a:p>
          <a:p>
            <a:r>
              <a:rPr lang="en-US" baseline="0" dirty="0" smtClean="0"/>
              <a:t>True-negatives and false-negatives will not negatively impact performance of baseline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2920-4AD1-4CAF-879A-1B862E9D2F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7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we show that by incorporating these relational inference into the disambiguation framework, our system achieves significant</a:t>
            </a:r>
            <a:r>
              <a:rPr lang="en-US" baseline="0" dirty="0" smtClean="0"/>
              <a:t> improvements over the previous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2920-4AD1-4CAF-879A-1B862E9D2F1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14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57ED01-C42A-47A2-9C29-76151E8F3DD9}" type="slidenum">
              <a:rPr lang="en-US" smtClean="0">
                <a:latin typeface="Times New Roman" pitchFamily="18" charset="0"/>
              </a:rPr>
              <a:pPr eaLnBrk="1" hangingPunct="1"/>
              <a:t>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4851" tIns="47425" rIns="94851" bIns="4742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How big is this text really? Of all of the information in corporations, 80% is unstructured text.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dirty="0"/>
              <a:t>Thanks to the Dodd-Frank Act and other regulations, there are now more than a million rules, requiring companies and their boards to understand what their employees are doing and with whom they are communicating. </a:t>
            </a:r>
          </a:p>
          <a:p>
            <a:pPr lvl="0">
              <a:defRPr sz="1800"/>
            </a:pPr>
            <a:endParaRPr sz="800" dirty="0"/>
          </a:p>
          <a:p>
            <a:pPr lvl="0">
              <a:defRPr sz="1800"/>
            </a:pPr>
            <a:r>
              <a:rPr dirty="0"/>
              <a:t>The fortune 500 alone spends [</a:t>
            </a:r>
            <a:r>
              <a:rPr b="1" dirty="0"/>
              <a:t>click</a:t>
            </a:r>
            <a:r>
              <a:rPr dirty="0"/>
              <a:t>] $2.5 billion on meeting compliance regulations and I haven’t even mentioned the  [</a:t>
            </a:r>
            <a:r>
              <a:rPr b="1" dirty="0"/>
              <a:t>click</a:t>
            </a:r>
            <a:r>
              <a:rPr dirty="0"/>
              <a:t>] 10 Billion in annual legal discovery. </a:t>
            </a:r>
          </a:p>
          <a:p>
            <a:pPr lvl="0">
              <a:defRPr sz="1800"/>
            </a:pPr>
            <a:endParaRPr sz="800" dirty="0"/>
          </a:p>
          <a:p>
            <a:pPr lvl="0">
              <a:defRPr sz="1800"/>
            </a:pPr>
            <a:r>
              <a:rPr dirty="0"/>
              <a:t>These are not discretionary spends……..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24" name="Shape 2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500" dirty="0">
                <a:latin typeface="Calibri"/>
                <a:ea typeface="Calibri"/>
                <a:cs typeface="Calibri"/>
                <a:sym typeface="Calibri"/>
              </a:rPr>
              <a:t>And it is getting much more difficult to understand all of this text. 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500" dirty="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500" dirty="0">
                <a:latin typeface="Calibri"/>
                <a:ea typeface="Calibri"/>
                <a:cs typeface="Calibri"/>
                <a:sym typeface="Calibri"/>
              </a:rPr>
              <a:t>90% [</a:t>
            </a:r>
            <a:r>
              <a:rPr sz="1500" b="1" dirty="0">
                <a:latin typeface="Calibri"/>
                <a:ea typeface="Calibri"/>
                <a:cs typeface="Calibri"/>
                <a:sym typeface="Calibri"/>
              </a:rPr>
              <a:t>click</a:t>
            </a:r>
            <a:r>
              <a:rPr sz="1500" dirty="0">
                <a:latin typeface="Calibri"/>
                <a:ea typeface="Calibri"/>
                <a:cs typeface="Calibri"/>
                <a:sym typeface="Calibri"/>
              </a:rPr>
              <a:t>] of the world’s data has been created in the last 2 years, and there will be a [</a:t>
            </a:r>
            <a:r>
              <a:rPr sz="1500" b="1" dirty="0">
                <a:latin typeface="Calibri"/>
                <a:ea typeface="Calibri"/>
                <a:cs typeface="Calibri"/>
                <a:sym typeface="Calibri"/>
              </a:rPr>
              <a:t>click</a:t>
            </a:r>
            <a:r>
              <a:rPr sz="1500" dirty="0">
                <a:latin typeface="Calibri"/>
                <a:ea typeface="Calibri"/>
                <a:cs typeface="Calibri"/>
                <a:sym typeface="Calibri"/>
              </a:rPr>
              <a:t>] 50-fold increase by 2020. 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500" dirty="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500" dirty="0">
                <a:latin typeface="Calibri"/>
                <a:ea typeface="Calibri"/>
                <a:cs typeface="Calibri"/>
                <a:sym typeface="Calibri"/>
              </a:rPr>
              <a:t>The compounding effect of regulatory obligations and data is making it impossible for humans to keep up. We need machines to assist. 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500" dirty="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500" dirty="0">
                <a:latin typeface="Calibri"/>
                <a:ea typeface="Calibri"/>
                <a:cs typeface="Calibri"/>
                <a:sym typeface="Calibri"/>
              </a:rPr>
              <a:t>This is the where the </a:t>
            </a:r>
            <a:r>
              <a:rPr sz="1500" dirty="0" err="1">
                <a:latin typeface="Calibri"/>
                <a:ea typeface="Calibri"/>
                <a:cs typeface="Calibri"/>
                <a:sym typeface="Calibri"/>
              </a:rPr>
              <a:t>NexLP</a:t>
            </a:r>
            <a:r>
              <a:rPr sz="1500" dirty="0">
                <a:latin typeface="Calibri"/>
                <a:ea typeface="Calibri"/>
                <a:cs typeface="Calibri"/>
                <a:sym typeface="Calibri"/>
              </a:rPr>
              <a:t> Story Engine comes in.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41" name="Shape 2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Just like Big Data is beyond numbers, Story Engine is beyond Keyword Search. 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6F2EE72-1EEA-4295-96ED-E4E099E6FAC1}" type="slidenum">
              <a:rPr lang="en-US" smtClean="0">
                <a:latin typeface="Times New Roman" pitchFamily="18" charset="0"/>
              </a:rPr>
              <a:pPr eaLnBrk="1" hangingPunct="1"/>
              <a:t>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</p:spPr>
        <p:txBody>
          <a:bodyPr lIns="90862" tIns="45431" rIns="90862" bIns="45431"/>
          <a:lstStyle/>
          <a:p>
            <a:pPr eaLnBrk="1" hangingPunct="1"/>
            <a:r>
              <a:rPr lang="en-US" smtClean="0"/>
              <a:t>This is a collection of different problems of ambiguity resolution  - from text correction – </a:t>
            </a:r>
          </a:p>
          <a:p>
            <a:pPr eaLnBrk="1" hangingPunct="1"/>
            <a:r>
              <a:rPr lang="en-US" smtClean="0"/>
              <a:t>Sorry, it was too tempting to use this one…</a:t>
            </a:r>
          </a:p>
          <a:p>
            <a:pPr eaLnBrk="1" hangingPunct="1"/>
            <a:r>
              <a:rPr lang="en-US" smtClean="0"/>
              <a:t>Word sense disambiguation, part of speech tagging to a decision that involves a decision across sentence</a:t>
            </a:r>
          </a:p>
          <a:p>
            <a:pPr eaLnBrk="1" hangingPunct="1"/>
            <a:r>
              <a:rPr lang="en-US" smtClean="0"/>
              <a:t>All these are essentially the same classification problem – and with progress in learning theory and NLP</a:t>
            </a:r>
          </a:p>
          <a:p>
            <a:pPr eaLnBrk="1" hangingPunct="1"/>
            <a:r>
              <a:rPr lang="en-US" smtClean="0"/>
              <a:t>We have pretty reliable solutions to these today.</a:t>
            </a:r>
          </a:p>
          <a:p>
            <a:pPr eaLnBrk="1" hangingPunct="1"/>
            <a:r>
              <a:rPr lang="en-US" smtClean="0"/>
              <a:t>Here are a few more problems of this kind.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D1B544F-54BD-49AE-A5F4-9D5946008D93}" type="slidenum">
              <a:rPr lang="en-US" smtClean="0">
                <a:latin typeface="Times New Roman" pitchFamily="18" charset="0"/>
              </a:rPr>
              <a:pPr eaLnBrk="1" hangingPunct="1"/>
              <a:t>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FCEA49E-E184-4713-806D-E847FB61C9F1}" type="slidenum">
              <a:rPr lang="en-US" sz="1200">
                <a:latin typeface="Times New Roman" pitchFamily="18" charset="0"/>
              </a:rPr>
              <a:pPr algn="r" eaLnBrk="1" hangingPunct="1"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240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11" descr="UILogoCL1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1033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ccg_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3"/>
            <a:ext cx="60198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mias-new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"/>
            <a:ext cx="19812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38200" y="1828800"/>
            <a:ext cx="8153400" cy="2209800"/>
          </a:xfrm>
        </p:spPr>
        <p:txBody>
          <a:bodyPr/>
          <a:lstStyle>
            <a:lvl1pPr>
              <a:defRPr sz="3400"/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267200"/>
            <a:ext cx="81534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600"/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2971800" y="6553200"/>
            <a:ext cx="50292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248400"/>
            <a:ext cx="60198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77200" y="6553200"/>
            <a:ext cx="9144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385D3F47-0B5A-4364-923A-B345F606F3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455824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24721CE0-63AF-4C02-95A8-871705C537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596390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57200"/>
            <a:ext cx="21336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457200"/>
            <a:ext cx="62484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AD56B315-336F-4E70-AE53-D2121C3C0D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280843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</p:spPr>
        <p:txBody>
          <a:bodyPr lIns="91424" tIns="91424" rIns="91424" bIns="91424" anchor="b"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5257801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spcBef>
                <a:spcPts val="0"/>
              </a:spcBef>
            </a:lvl1pPr>
            <a:lvl2pPr>
              <a:spcBef>
                <a:spcPts val="0"/>
              </a:spcBef>
            </a:lvl2pPr>
            <a:lvl3pPr>
              <a:spcBef>
                <a:spcPts val="0"/>
              </a:spcBef>
            </a:lvl3pPr>
            <a:lvl4pPr>
              <a:spcBef>
                <a:spcPts val="0"/>
              </a:spcBef>
            </a:lvl4pPr>
            <a:lvl5pPr>
              <a:spcBef>
                <a:spcPts val="0"/>
              </a:spcBef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51603792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C83F18D4-0D70-44DE-A8FF-A8D5002D11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90266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904D9E78-2E4E-4360-A24D-3ECC739393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119340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BC3EEDB6-3FB3-436A-B1A9-6088B5E4AF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929192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EEF7C7A5-273A-4652-B55A-2B23586427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969668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ED7074CE-C30A-4906-A13E-F3E63223B4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599316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34956E49-9B35-407E-B5F2-C84A7F7C3F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175711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8FD62D02-0666-40DA-9CF6-C4933C18B9A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325169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88825FA4-98C3-401D-9345-FB40A3C16C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661661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19600" y="6248400"/>
            <a:ext cx="403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altLang="zh-TW"/>
              <a:t>Page </a:t>
            </a:r>
            <a:fld id="{8CE2158A-1198-49B0-A2A2-00E3C3C721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4572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pic>
        <p:nvPicPr>
          <p:cNvPr id="1030" name="Picture 6" descr="ccg_0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9175"/>
            <a:ext cx="4343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UILogoCL1c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248400"/>
            <a:ext cx="48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19600" y="6553200"/>
            <a:ext cx="304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34938"/>
            <a:ext cx="9144000" cy="2746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z="240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  <p:sldLayoutId id="2147484226" r:id="rId12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10" Type="http://schemas.openxmlformats.org/officeDocument/2006/relationships/image" Target="../media/image26.jpg"/><Relationship Id="rId4" Type="http://schemas.openxmlformats.org/officeDocument/2006/relationships/image" Target="../media/image20.png"/><Relationship Id="rId9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cogcomp.cs.illinois.edu/demo/wikify2/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gcomp.cs.illinois.edu/demo/wikify/?id=25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39.pn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1771650" y="5370493"/>
            <a:ext cx="5924550" cy="707886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 smtClean="0"/>
              <a:t>October  2014</a:t>
            </a:r>
            <a:endParaRPr lang="en-US" sz="1600" b="1" dirty="0"/>
          </a:p>
          <a:p>
            <a:pPr algn="ctr" eaLnBrk="1" hangingPunct="1">
              <a:spcBef>
                <a:spcPct val="50000"/>
              </a:spcBef>
            </a:pPr>
            <a:r>
              <a:rPr lang="en-US" sz="1600" b="1" dirty="0" smtClean="0"/>
              <a:t>Paul Kantor’s Fusion Fest Workshop </a:t>
            </a:r>
            <a:endParaRPr lang="en-US" sz="1600" b="1" dirty="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600200"/>
            <a:ext cx="8458200" cy="22098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Making Sense of Unstructured Data 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733800"/>
            <a:ext cx="8077200" cy="1524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800" dirty="0" smtClean="0">
                <a:solidFill>
                  <a:srgbClr val="0033CC"/>
                </a:solidFill>
              </a:rPr>
              <a:t>Dan Roth</a:t>
            </a:r>
          </a:p>
          <a:p>
            <a:pPr algn="l" eaLnBrk="1" hangingPunct="1"/>
            <a:r>
              <a:rPr lang="en-US" altLang="zh-TW" sz="2400" dirty="0" smtClean="0">
                <a:ea typeface="Arial Unicode MS" pitchFamily="34" charset="-128"/>
                <a:cs typeface="Arial Unicode MS" pitchFamily="34" charset="-128"/>
              </a:rPr>
              <a:t>Department of Computer Science</a:t>
            </a:r>
          </a:p>
          <a:p>
            <a:pPr algn="l" eaLnBrk="1" hangingPunct="1"/>
            <a:r>
              <a:rPr lang="en-US" altLang="zh-TW" sz="2400" dirty="0" smtClean="0">
                <a:ea typeface="Arial Unicode MS" pitchFamily="34" charset="-128"/>
                <a:cs typeface="Arial Unicode MS" pitchFamily="34" charset="-128"/>
              </a:rPr>
              <a:t>University of Illinois at Urbana-Champaign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385D3F47-0B5A-4364-923A-B345F606F3E4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Ambiguity 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718ED59-66C4-4EE7-928C-95E46281329A}" type="slidenum">
              <a:rPr lang="en-US" altLang="zh-TW" smtClean="0">
                <a:solidFill>
                  <a:srgbClr val="000000"/>
                </a:solidFill>
                <a:cs typeface="Arial Unicode MS" pitchFamily="34" charset="-128"/>
              </a:rPr>
              <a:pPr eaLnBrk="1" hangingPunct="1"/>
              <a:t>10</a:t>
            </a:fld>
            <a:endParaRPr lang="en-US" altLang="zh-TW" smtClean="0">
              <a:solidFill>
                <a:srgbClr val="000000"/>
              </a:solidFill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143000"/>
            <a:ext cx="3124200" cy="120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It’s a version of </a:t>
            </a:r>
            <a:r>
              <a:rPr lang="en-US" b="1" i="1" u="sng" dirty="0">
                <a:solidFill>
                  <a:srgbClr val="FF0000"/>
                </a:solidFill>
              </a:rPr>
              <a:t>Chicago</a:t>
            </a:r>
            <a:r>
              <a:rPr lang="en-US" dirty="0">
                <a:solidFill>
                  <a:srgbClr val="000000"/>
                </a:solidFill>
              </a:rPr>
              <a:t> – the standard classic </a:t>
            </a:r>
            <a:r>
              <a:rPr lang="en-US" b="1" i="1" u="sng" dirty="0">
                <a:solidFill>
                  <a:srgbClr val="008000"/>
                </a:solidFill>
              </a:rPr>
              <a:t>Macintosh</a:t>
            </a:r>
            <a:r>
              <a:rPr lang="en-US" dirty="0">
                <a:solidFill>
                  <a:srgbClr val="000000"/>
                </a:solidFill>
              </a:rPr>
              <a:t> menu font, with that distinctive thick diagonal in the ”N”.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76600" y="1143000"/>
            <a:ext cx="2895600" cy="120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i="1" u="sng" dirty="0">
                <a:solidFill>
                  <a:srgbClr val="FF0000"/>
                </a:solidFill>
              </a:rPr>
              <a:t>Chicago</a:t>
            </a:r>
            <a:r>
              <a:rPr lang="en-US" dirty="0">
                <a:solidFill>
                  <a:srgbClr val="000000"/>
                </a:solidFill>
              </a:rPr>
              <a:t> was used by default for </a:t>
            </a:r>
            <a:r>
              <a:rPr lang="en-US" b="1" i="1" u="sng" dirty="0">
                <a:solidFill>
                  <a:srgbClr val="008000"/>
                </a:solidFill>
              </a:rPr>
              <a:t>Mac</a:t>
            </a:r>
            <a:r>
              <a:rPr lang="en-US" dirty="0">
                <a:solidFill>
                  <a:srgbClr val="000000"/>
                </a:solidFill>
              </a:rPr>
              <a:t> menus through </a:t>
            </a:r>
            <a:r>
              <a:rPr lang="en-US" b="1" i="1" u="sng" dirty="0" err="1">
                <a:solidFill>
                  <a:srgbClr val="008000"/>
                </a:solidFill>
              </a:rPr>
              <a:t>MacOS</a:t>
            </a:r>
            <a:r>
              <a:rPr lang="en-US" b="1" i="1" u="sng" dirty="0">
                <a:solidFill>
                  <a:srgbClr val="008000"/>
                </a:solidFill>
              </a:rPr>
              <a:t> 7.6</a:t>
            </a:r>
            <a:r>
              <a:rPr lang="en-US" dirty="0">
                <a:solidFill>
                  <a:srgbClr val="000000"/>
                </a:solidFill>
              </a:rPr>
              <a:t>, and </a:t>
            </a:r>
            <a:r>
              <a:rPr lang="en-US" b="1" i="1" u="sng" dirty="0">
                <a:solidFill>
                  <a:srgbClr val="008000"/>
                </a:solidFill>
              </a:rPr>
              <a:t>OS 8 </a:t>
            </a:r>
            <a:r>
              <a:rPr lang="en-US" dirty="0">
                <a:solidFill>
                  <a:srgbClr val="000000"/>
                </a:solidFill>
              </a:rPr>
              <a:t>was released mid-1997..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143000"/>
            <a:ext cx="2819400" cy="120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i="1" u="sng" dirty="0">
                <a:solidFill>
                  <a:srgbClr val="FF0000"/>
                </a:solidFill>
              </a:rPr>
              <a:t>Chicago</a:t>
            </a:r>
            <a:r>
              <a:rPr lang="en-US" b="1" i="1" u="sng" dirty="0">
                <a:solidFill>
                  <a:srgbClr val="000000"/>
                </a:solidFill>
              </a:rPr>
              <a:t> </a:t>
            </a:r>
            <a:r>
              <a:rPr lang="en-US" b="1" i="1" u="sng" dirty="0">
                <a:solidFill>
                  <a:srgbClr val="FF0000"/>
                </a:solidFill>
              </a:rPr>
              <a:t>VIII</a:t>
            </a:r>
            <a:r>
              <a:rPr lang="en-US" b="1" i="1" u="sng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was one of the early 70s-era </a:t>
            </a:r>
            <a:r>
              <a:rPr lang="en-US" b="1" i="1" u="sng" dirty="0">
                <a:solidFill>
                  <a:srgbClr val="FF0000"/>
                </a:solidFill>
              </a:rPr>
              <a:t>Chicago</a:t>
            </a:r>
            <a:r>
              <a:rPr lang="en-US" dirty="0">
                <a:solidFill>
                  <a:srgbClr val="000000"/>
                </a:solidFill>
              </a:rPr>
              <a:t> albums to catch my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ear, along with </a:t>
            </a:r>
            <a:r>
              <a:rPr lang="en-US" b="1" i="1" u="sng" dirty="0">
                <a:solidFill>
                  <a:srgbClr val="FF0000"/>
                </a:solidFill>
              </a:rPr>
              <a:t>Chicago II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914400" y="1981200"/>
            <a:ext cx="1600200" cy="3810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1600200" y="1295400"/>
            <a:ext cx="1828800" cy="17526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1562100" y="3162300"/>
            <a:ext cx="3200400" cy="8382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H="1">
            <a:off x="3962400" y="3124200"/>
            <a:ext cx="2362200" cy="762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H="1">
            <a:off x="5734050" y="2266950"/>
            <a:ext cx="2133600" cy="4953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6200000" flipH="1">
            <a:off x="7658100" y="2705100"/>
            <a:ext cx="1219200" cy="3810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045" name="Picture 53" descr="apple-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71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Straight Arrow Connector 56"/>
          <p:cNvCxnSpPr/>
          <p:nvPr/>
        </p:nvCxnSpPr>
        <p:spPr>
          <a:xfrm rot="16200000" flipH="1">
            <a:off x="3276600" y="2362200"/>
            <a:ext cx="1447800" cy="762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047" name="Picture 67" descr="mac system 7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257800"/>
            <a:ext cx="12382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8" name="Picture 69" descr="220px-Chicago_typeface_spec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1117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9" name="Picture 75" descr="mac os 8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196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0" name="Picture 77" descr="800px-Chicagothebandmillbrook_la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876925"/>
            <a:ext cx="3429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1" name="Picture 79" descr="Chicago_-_Chicago_VIII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3429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2" name="Picture 81" descr="ChicagoIII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81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>
            <a:off x="2286000" y="1676400"/>
            <a:ext cx="1752600" cy="14478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5524501" y="3771900"/>
            <a:ext cx="4191000" cy="317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62" y="2514599"/>
            <a:ext cx="1895475" cy="152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69" y="2514600"/>
            <a:ext cx="1919873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553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Wikification: The Reference Problem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69560" y="1524000"/>
            <a:ext cx="697589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Blumenthal (D) is a candidate for the U.S. Senate seat now held by Christopher Dodd (D), and he has held a commanding lead in the race since he entered it. But the Times report has the potential to fundamentally reshape the contest in the Nutmeg State.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3997762"/>
            <a:ext cx="69596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+mj-lt"/>
              </a:rPr>
              <a:t>Blumenthal</a:t>
            </a:r>
            <a:r>
              <a:rPr lang="en-US" dirty="0">
                <a:latin typeface="+mj-lt"/>
              </a:rPr>
              <a:t> (</a:t>
            </a:r>
            <a:r>
              <a:rPr lang="en-US" u="sng" dirty="0">
                <a:solidFill>
                  <a:srgbClr val="0000FF"/>
                </a:solidFill>
                <a:latin typeface="+mj-lt"/>
              </a:rPr>
              <a:t>D</a:t>
            </a:r>
            <a:r>
              <a:rPr lang="en-US" dirty="0">
                <a:latin typeface="+mj-lt"/>
              </a:rPr>
              <a:t>) is a candidate for the </a:t>
            </a:r>
            <a:r>
              <a:rPr lang="en-US" u="sng" dirty="0">
                <a:solidFill>
                  <a:srgbClr val="0000FF"/>
                </a:solidFill>
                <a:latin typeface="+mj-lt"/>
              </a:rPr>
              <a:t>U.S. Senate</a:t>
            </a:r>
            <a:r>
              <a:rPr lang="en-US" dirty="0">
                <a:latin typeface="+mj-lt"/>
              </a:rPr>
              <a:t> seat now held </a:t>
            </a:r>
            <a:r>
              <a:rPr lang="en-US" dirty="0" smtClean="0">
                <a:latin typeface="+mj-lt"/>
              </a:rPr>
              <a:t>by </a:t>
            </a:r>
            <a:r>
              <a:rPr lang="en-US" u="sng" dirty="0" smtClean="0">
                <a:solidFill>
                  <a:srgbClr val="0000FF"/>
                </a:solidFill>
                <a:latin typeface="+mj-lt"/>
              </a:rPr>
              <a:t>Christopher Dodd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(</a:t>
            </a:r>
            <a:r>
              <a:rPr lang="en-US" dirty="0">
                <a:solidFill>
                  <a:srgbClr val="0033CC"/>
                </a:solidFill>
                <a:latin typeface="+mj-lt"/>
              </a:rPr>
              <a:t>D</a:t>
            </a:r>
            <a:r>
              <a:rPr lang="en-US" dirty="0">
                <a:latin typeface="+mj-lt"/>
              </a:rPr>
              <a:t>), and he has held a commanding lead in the </a:t>
            </a:r>
            <a:r>
              <a:rPr lang="en-US" dirty="0" smtClean="0">
                <a:latin typeface="+mj-lt"/>
              </a:rPr>
              <a:t>race since </a:t>
            </a:r>
            <a:r>
              <a:rPr lang="en-US" dirty="0">
                <a:latin typeface="+mj-lt"/>
              </a:rPr>
              <a:t>he entered it. </a:t>
            </a:r>
            <a:r>
              <a:rPr lang="en-US" dirty="0" smtClean="0">
                <a:latin typeface="+mj-lt"/>
              </a:rPr>
              <a:t>But the </a:t>
            </a:r>
            <a:r>
              <a:rPr lang="en-US" u="sng" dirty="0">
                <a:solidFill>
                  <a:srgbClr val="0000FF"/>
                </a:solidFill>
                <a:latin typeface="+mj-lt"/>
              </a:rPr>
              <a:t>Times</a:t>
            </a:r>
            <a:r>
              <a:rPr lang="en-US" dirty="0">
                <a:latin typeface="+mj-lt"/>
              </a:rPr>
              <a:t> report has the potential </a:t>
            </a:r>
            <a:r>
              <a:rPr lang="en-US" dirty="0" smtClean="0">
                <a:latin typeface="+mj-lt"/>
              </a:rPr>
              <a:t>to fundamentally </a:t>
            </a:r>
            <a:r>
              <a:rPr lang="en-US" dirty="0">
                <a:latin typeface="+mj-lt"/>
              </a:rPr>
              <a:t>reshape the contest in </a:t>
            </a:r>
            <a:r>
              <a:rPr lang="en-US" u="sng" dirty="0" smtClean="0">
                <a:solidFill>
                  <a:srgbClr val="0000FF"/>
                </a:solidFill>
                <a:latin typeface="+mj-lt"/>
              </a:rPr>
              <a:t>the Nutmeg </a:t>
            </a:r>
            <a:r>
              <a:rPr lang="en-US" u="sng" dirty="0">
                <a:solidFill>
                  <a:srgbClr val="0000FF"/>
                </a:solidFill>
                <a:latin typeface="+mj-lt"/>
              </a:rPr>
              <a:t>State</a:t>
            </a:r>
            <a:r>
              <a:rPr lang="en-US" dirty="0">
                <a:latin typeface="+mj-lt"/>
              </a:rPr>
              <a:t>.</a:t>
            </a:r>
          </a:p>
        </p:txBody>
      </p:sp>
      <p:sp>
        <p:nvSpPr>
          <p:cNvPr id="8" name="Down Arrow 7"/>
          <p:cNvSpPr/>
          <p:nvPr/>
        </p:nvSpPr>
        <p:spPr>
          <a:xfrm>
            <a:off x="4104484" y="2848328"/>
            <a:ext cx="265708" cy="3501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26" y="3256153"/>
            <a:ext cx="1647704" cy="41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Down Arrow 21"/>
          <p:cNvSpPr/>
          <p:nvPr/>
        </p:nvSpPr>
        <p:spPr>
          <a:xfrm rot="10800000">
            <a:off x="1585962" y="3708305"/>
            <a:ext cx="105115" cy="338056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67" y="3264639"/>
            <a:ext cx="2577850" cy="41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730" y="5498651"/>
            <a:ext cx="1470470" cy="39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502" y="5498651"/>
            <a:ext cx="1581150" cy="41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Down Arrow 23"/>
          <p:cNvSpPr/>
          <p:nvPr/>
        </p:nvSpPr>
        <p:spPr>
          <a:xfrm flipH="1">
            <a:off x="5628986" y="5234076"/>
            <a:ext cx="60262" cy="26457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942" y="3233831"/>
            <a:ext cx="1852342" cy="44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Down Arrow 26"/>
          <p:cNvSpPr/>
          <p:nvPr/>
        </p:nvSpPr>
        <p:spPr>
          <a:xfrm rot="14243175">
            <a:off x="2769282" y="3563472"/>
            <a:ext cx="88476" cy="579122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rved Right Arrow 2"/>
          <p:cNvSpPr/>
          <p:nvPr/>
        </p:nvSpPr>
        <p:spPr>
          <a:xfrm>
            <a:off x="816597" y="4448174"/>
            <a:ext cx="304800" cy="1334651"/>
          </a:xfrm>
          <a:prstGeom prst="curvedRightArrow">
            <a:avLst/>
          </a:prstGeom>
          <a:solidFill>
            <a:srgbClr val="9E9EFC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 rot="14243175">
            <a:off x="5645011" y="3581105"/>
            <a:ext cx="88476" cy="579122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01" y="5469657"/>
            <a:ext cx="1849432" cy="44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Down Arrow 30"/>
          <p:cNvSpPr/>
          <p:nvPr/>
        </p:nvSpPr>
        <p:spPr>
          <a:xfrm flipH="1">
            <a:off x="3962400" y="4904522"/>
            <a:ext cx="60262" cy="56513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5626306" y="44244"/>
            <a:ext cx="3473450" cy="707886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Cycles of Knowledge: Grounding for/using Knowledge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69976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2" grpId="0" animBg="1"/>
      <p:bldP spid="24" grpId="0" animBg="1"/>
      <p:bldP spid="27" grpId="0" animBg="1"/>
      <p:bldP spid="3" grpId="0" animBg="1"/>
      <p:bldP spid="29" grpId="0" animBg="1"/>
      <p:bldP spid="31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Paul’s Quality Assurance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753600" cy="5410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31004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Wikifikation</a:t>
            </a:r>
            <a:r>
              <a:rPr lang="en-US" dirty="0" smtClean="0"/>
              <a:t>: Demo Screen Shot  (</a:t>
            </a:r>
            <a:r>
              <a:rPr lang="en-US" dirty="0" smtClean="0">
                <a:hlinkClick r:id="rId2"/>
              </a:rPr>
              <a:t>Demo</a:t>
            </a:r>
            <a:r>
              <a:rPr lang="en-US" dirty="0" smtClean="0"/>
              <a:t>)</a:t>
            </a:r>
          </a:p>
        </p:txBody>
      </p:sp>
      <p:pic>
        <p:nvPicPr>
          <p:cNvPr id="5325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093788"/>
            <a:ext cx="7983538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>
            <a:spLocks noChangeArrowheads="1"/>
          </p:cNvSpPr>
          <p:nvPr/>
        </p:nvSpPr>
        <p:spPr bwMode="auto">
          <a:xfrm>
            <a:off x="4430713" y="2254250"/>
            <a:ext cx="3463925" cy="257175"/>
          </a:xfrm>
          <a:prstGeom prst="wedgeRectCallout">
            <a:avLst>
              <a:gd name="adj1" fmla="val -6426"/>
              <a:gd name="adj2" fmla="val 607500"/>
            </a:avLst>
          </a:prstGeom>
          <a:solidFill>
            <a:srgbClr val="FFFFCC"/>
          </a:solidFill>
          <a:ln w="28575" algn="ctr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r>
              <a:rPr lang="en-US" sz="1200">
                <a:solidFill>
                  <a:srgbClr val="000000"/>
                </a:solidFill>
              </a:rPr>
              <a:t>http://en.wikipedia.org/wiki/Mahmoud_Abbas</a:t>
            </a:r>
          </a:p>
        </p:txBody>
      </p:sp>
      <p:sp>
        <p:nvSpPr>
          <p:cNvPr id="10" name="Rectangular Callout 9"/>
          <p:cNvSpPr>
            <a:spLocks noChangeArrowheads="1"/>
          </p:cNvSpPr>
          <p:nvPr/>
        </p:nvSpPr>
        <p:spPr bwMode="auto">
          <a:xfrm>
            <a:off x="7018338" y="2614613"/>
            <a:ext cx="2125662" cy="500062"/>
          </a:xfrm>
          <a:prstGeom prst="wedgeRectCallout">
            <a:avLst>
              <a:gd name="adj1" fmla="val -56329"/>
              <a:gd name="adj2" fmla="val 257394"/>
            </a:avLst>
          </a:prstGeom>
          <a:solidFill>
            <a:srgbClr val="FFFFCC"/>
          </a:solidFill>
          <a:ln w="28575" algn="ctr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r>
              <a:rPr lang="en-US" sz="1200" dirty="0">
                <a:solidFill>
                  <a:srgbClr val="000000"/>
                </a:solidFill>
              </a:rPr>
              <a:t>http://en.wikipedia.org/wiki/Mahmoud_Abbas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228600"/>
            <a:ext cx="8515350" cy="838200"/>
          </a:xfrm>
          <a:prstGeom prst="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smtClean="0">
                <a:solidFill>
                  <a:srgbClr val="0033CC"/>
                </a:solidFill>
              </a:rPr>
              <a:t>Training a global model that identifies concepts in text , disambiguates  &amp; grounds them in Wikipedia is </a:t>
            </a:r>
            <a:r>
              <a:rPr lang="en-US" dirty="0">
                <a:solidFill>
                  <a:srgbClr val="0033CC"/>
                </a:solidFill>
              </a:rPr>
              <a:t>very involved and relies on the correctness of the (partial) link structure in </a:t>
            </a:r>
            <a:r>
              <a:rPr lang="en-US" dirty="0" smtClean="0">
                <a:solidFill>
                  <a:srgbClr val="0033CC"/>
                </a:solidFill>
              </a:rPr>
              <a:t>Wikipedia, </a:t>
            </a:r>
            <a:r>
              <a:rPr lang="en-US" dirty="0" smtClean="0">
                <a:solidFill>
                  <a:srgbClr val="FF0000"/>
                </a:solidFill>
              </a:rPr>
              <a:t>but – relying on annotation from Wikipedia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930074">
            <a:off x="4789645" y="3581400"/>
            <a:ext cx="9144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1186454">
            <a:off x="5014215" y="4213434"/>
            <a:ext cx="9144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ED7074CE-C30A-4906-A13E-F3E63223B4E1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59304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8077200" cy="3200400"/>
          </a:xfrm>
        </p:spPr>
        <p:txBody>
          <a:bodyPr/>
          <a:lstStyle/>
          <a:p>
            <a:r>
              <a:rPr lang="en-US" sz="2400" dirty="0" smtClean="0"/>
              <a:t>State-of-the-art systems (Ratinov et al. 2011) can achieve the above with local and global statistical features</a:t>
            </a:r>
            <a:endParaRPr lang="en-US" sz="1400" dirty="0"/>
          </a:p>
          <a:p>
            <a:pPr lvl="1"/>
            <a:r>
              <a:rPr lang="en-US" sz="2000" dirty="0" smtClean="0"/>
              <a:t>Reaches bottleneck around 70%~ 85% F1 on non-wiki datasets</a:t>
            </a:r>
          </a:p>
          <a:p>
            <a:pPr lvl="1"/>
            <a:r>
              <a:rPr lang="en-US" sz="2000" dirty="0" smtClean="0"/>
              <a:t>Check out our </a:t>
            </a:r>
            <a:r>
              <a:rPr lang="en-US" sz="2000" dirty="0"/>
              <a:t>demo at: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cogcomp.cs.illinois.edu/demos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What is missing?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523999"/>
            <a:ext cx="69596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+mj-lt"/>
              </a:rPr>
              <a:t>Blumenthal</a:t>
            </a:r>
            <a:r>
              <a:rPr lang="en-US" dirty="0">
                <a:latin typeface="+mj-lt"/>
              </a:rPr>
              <a:t> (</a:t>
            </a:r>
            <a:r>
              <a:rPr lang="en-US" u="sng" dirty="0">
                <a:solidFill>
                  <a:srgbClr val="0000FF"/>
                </a:solidFill>
                <a:latin typeface="+mj-lt"/>
              </a:rPr>
              <a:t>D</a:t>
            </a:r>
            <a:r>
              <a:rPr lang="en-US" dirty="0">
                <a:latin typeface="+mj-lt"/>
              </a:rPr>
              <a:t>) is a candidate for the </a:t>
            </a:r>
            <a:r>
              <a:rPr lang="en-US" u="sng" dirty="0">
                <a:solidFill>
                  <a:srgbClr val="0000FF"/>
                </a:solidFill>
                <a:latin typeface="+mj-lt"/>
              </a:rPr>
              <a:t>U.S. Senate</a:t>
            </a:r>
            <a:r>
              <a:rPr lang="en-US" dirty="0">
                <a:latin typeface="+mj-lt"/>
              </a:rPr>
              <a:t> seat now held </a:t>
            </a:r>
            <a:r>
              <a:rPr lang="en-US" dirty="0" smtClean="0">
                <a:latin typeface="+mj-lt"/>
              </a:rPr>
              <a:t>by </a:t>
            </a:r>
            <a:r>
              <a:rPr lang="en-US" u="sng" dirty="0" smtClean="0">
                <a:solidFill>
                  <a:srgbClr val="0000FF"/>
                </a:solidFill>
                <a:latin typeface="+mj-lt"/>
              </a:rPr>
              <a:t>Christopher Dodd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(D), and he has held a commanding lead in the </a:t>
            </a:r>
            <a:r>
              <a:rPr lang="en-US" dirty="0" smtClean="0">
                <a:latin typeface="+mj-lt"/>
              </a:rPr>
              <a:t>race since </a:t>
            </a:r>
            <a:r>
              <a:rPr lang="en-US" dirty="0">
                <a:latin typeface="+mj-lt"/>
              </a:rPr>
              <a:t>he entered it. </a:t>
            </a:r>
            <a:r>
              <a:rPr lang="en-US" dirty="0" smtClean="0">
                <a:latin typeface="+mj-lt"/>
              </a:rPr>
              <a:t>But the </a:t>
            </a:r>
            <a:r>
              <a:rPr lang="en-US" u="sng" dirty="0">
                <a:solidFill>
                  <a:srgbClr val="0000FF"/>
                </a:solidFill>
                <a:latin typeface="+mj-lt"/>
              </a:rPr>
              <a:t>Times</a:t>
            </a:r>
            <a:r>
              <a:rPr lang="en-US" dirty="0">
                <a:latin typeface="+mj-lt"/>
              </a:rPr>
              <a:t> report has the potential </a:t>
            </a:r>
            <a:r>
              <a:rPr lang="en-US" dirty="0" smtClean="0">
                <a:latin typeface="+mj-lt"/>
              </a:rPr>
              <a:t>to fundamentally </a:t>
            </a:r>
            <a:r>
              <a:rPr lang="en-US" dirty="0">
                <a:latin typeface="+mj-lt"/>
              </a:rPr>
              <a:t>reshape the contest in </a:t>
            </a:r>
            <a:r>
              <a:rPr lang="en-US" u="sng" dirty="0" smtClean="0">
                <a:solidFill>
                  <a:srgbClr val="0000FF"/>
                </a:solidFill>
                <a:latin typeface="+mj-lt"/>
              </a:rPr>
              <a:t>the Nutmeg </a:t>
            </a:r>
            <a:r>
              <a:rPr lang="en-US" u="sng" dirty="0">
                <a:solidFill>
                  <a:srgbClr val="0000FF"/>
                </a:solidFill>
                <a:latin typeface="+mj-lt"/>
              </a:rPr>
              <a:t>State</a:t>
            </a:r>
            <a:r>
              <a:rPr lang="en-US" dirty="0">
                <a:latin typeface="+mj-lt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BC3EEDB6-3FB3-436A-B1A9-6088B5E4AF06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97682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53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sz="2000" dirty="0" smtClean="0">
                <a:solidFill>
                  <a:srgbClr val="0000FF"/>
                </a:solidFill>
              </a:rPr>
              <a:t>Mubarak,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858296" y="2525106"/>
            <a:ext cx="7057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the wife of deposed Egyptian President Hosni </a:t>
            </a:r>
            <a:r>
              <a:rPr lang="en-US" sz="2000" dirty="0" smtClean="0">
                <a:solidFill>
                  <a:srgbClr val="0000FF"/>
                </a:solidFill>
              </a:rPr>
              <a:t>Mubarak,… 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67102" y="2916236"/>
            <a:ext cx="9438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415972" y="2916236"/>
            <a:ext cx="178209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79408" y="2916236"/>
            <a:ext cx="63909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48777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1146517"/>
            <a:ext cx="739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	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>
                <a:latin typeface="+mn-lt"/>
              </a:rPr>
              <a:t>the </a:t>
            </a:r>
            <a:r>
              <a:rPr lang="en-US" sz="2000" dirty="0" smtClean="0">
                <a:latin typeface="+mn-lt"/>
              </a:rPr>
              <a:t>         </a:t>
            </a:r>
            <a:r>
              <a:rPr lang="en-US" sz="2000" dirty="0">
                <a:latin typeface="+mn-lt"/>
              </a:rPr>
              <a:t>of deposed </a:t>
            </a:r>
            <a:r>
              <a:rPr lang="en-US" sz="2000" dirty="0" smtClean="0">
                <a:latin typeface="+mn-lt"/>
              </a:rPr>
              <a:t>                                  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                           </a:t>
            </a:r>
            <a:r>
              <a:rPr lang="en-US" sz="2000" dirty="0" smtClean="0">
                <a:latin typeface="+mn-lt"/>
              </a:rPr>
              <a:t>, … </a:t>
            </a:r>
            <a:endParaRPr lang="en-US" sz="20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Inference</a:t>
            </a:r>
          </a:p>
        </p:txBody>
      </p:sp>
      <p:sp>
        <p:nvSpPr>
          <p:cNvPr id="11" name="Oval 10"/>
          <p:cNvSpPr/>
          <p:nvPr/>
        </p:nvSpPr>
        <p:spPr>
          <a:xfrm>
            <a:off x="2209800" y="1963406"/>
            <a:ext cx="4046792" cy="156216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1146517"/>
            <a:ext cx="11219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>
                <a:solidFill>
                  <a:srgbClr val="0000FF"/>
                </a:solidFill>
                <a:latin typeface="+mn-lt"/>
              </a:rPr>
              <a:t>Mubarak</a:t>
            </a:r>
            <a:endParaRPr lang="en-US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1148766"/>
            <a:ext cx="6270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wife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46142" y="1143827"/>
            <a:ext cx="2130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n-lt"/>
              </a:rPr>
              <a:t>Egyptian President</a:t>
            </a:r>
            <a:endParaRPr lang="en-US" sz="20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24536" y="1143827"/>
            <a:ext cx="1769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>
                <a:solidFill>
                  <a:srgbClr val="0000FF"/>
                </a:solidFill>
                <a:latin typeface="+mn-lt"/>
              </a:rPr>
              <a:t>Hosni Mubarak</a:t>
            </a:r>
            <a:endParaRPr lang="en-US" sz="2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81000" y="3657600"/>
            <a:ext cx="8229600" cy="2667000"/>
          </a:xfrm>
        </p:spPr>
        <p:txBody>
          <a:bodyPr/>
          <a:lstStyle/>
          <a:p>
            <a:r>
              <a:rPr lang="en-US" sz="2000" dirty="0" smtClean="0"/>
              <a:t>What are we missing with Bag of Words (BOW) models?</a:t>
            </a:r>
          </a:p>
          <a:p>
            <a:pPr lvl="1"/>
            <a:r>
              <a:rPr lang="en-US" sz="1800" dirty="0" smtClean="0"/>
              <a:t>Who is </a:t>
            </a:r>
            <a:r>
              <a:rPr lang="en-US" sz="1800" u="sng" dirty="0" smtClean="0">
                <a:solidFill>
                  <a:srgbClr val="0000FF"/>
                </a:solidFill>
              </a:rPr>
              <a:t>Mubarak</a:t>
            </a:r>
            <a:r>
              <a:rPr lang="en-US" sz="1800" dirty="0" smtClean="0"/>
              <a:t>?</a:t>
            </a:r>
          </a:p>
          <a:p>
            <a:r>
              <a:rPr lang="en-US" sz="2000" dirty="0"/>
              <a:t>Textual relations provide another dimension of </a:t>
            </a:r>
            <a:r>
              <a:rPr lang="en-US" sz="2000" dirty="0" smtClean="0"/>
              <a:t>text understanding</a:t>
            </a:r>
          </a:p>
          <a:p>
            <a:r>
              <a:rPr lang="en-US" sz="2000" dirty="0" smtClean="0"/>
              <a:t>Can be used to constrain interactions between concepts</a:t>
            </a:r>
          </a:p>
          <a:p>
            <a:pPr lvl="1"/>
            <a:r>
              <a:rPr lang="en-US" dirty="0" smtClean="0"/>
              <a:t>(</a:t>
            </a:r>
            <a:r>
              <a:rPr lang="en-US" u="sng" dirty="0" smtClean="0">
                <a:solidFill>
                  <a:srgbClr val="0000FF"/>
                </a:solidFill>
              </a:rPr>
              <a:t>Mubarak</a:t>
            </a:r>
            <a:r>
              <a:rPr lang="en-US" dirty="0" smtClean="0"/>
              <a:t>, wife, </a:t>
            </a:r>
            <a:r>
              <a:rPr lang="en-US" u="sng" dirty="0">
                <a:solidFill>
                  <a:srgbClr val="00B050"/>
                </a:solidFill>
              </a:rPr>
              <a:t>Hosni Mubarak</a:t>
            </a:r>
            <a:r>
              <a:rPr lang="en-US" dirty="0" smtClean="0"/>
              <a:t>)</a:t>
            </a:r>
          </a:p>
          <a:p>
            <a:r>
              <a:rPr lang="en-US" sz="2000" dirty="0" smtClean="0"/>
              <a:t>Has </a:t>
            </a:r>
            <a:r>
              <a:rPr lang="en-US" sz="2000" dirty="0"/>
              <a:t>impact in several steps in the Wikification process:</a:t>
            </a:r>
          </a:p>
          <a:p>
            <a:pPr lvl="1"/>
            <a:r>
              <a:rPr lang="en-US" sz="1800" dirty="0"/>
              <a:t>From candidate selection to ranking and global decision</a:t>
            </a:r>
          </a:p>
          <a:p>
            <a:pPr lvl="1"/>
            <a:endParaRPr lang="en-US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682516" y="1143000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0000FF"/>
                </a:solidFill>
                <a:latin typeface="+mj-lt"/>
              </a:rPr>
              <a:t>Mubarak</a:t>
            </a:r>
            <a:r>
              <a:rPr lang="en-US" sz="2000" dirty="0">
                <a:latin typeface="+mj-lt"/>
              </a:rPr>
              <a:t>, the wife of deposed Egyptian President </a:t>
            </a:r>
            <a:r>
              <a:rPr lang="en-US" sz="2000" u="sng" dirty="0">
                <a:solidFill>
                  <a:srgbClr val="0000FF"/>
                </a:solidFill>
                <a:latin typeface="+mj-lt"/>
              </a:rPr>
              <a:t>Hosni Mubarak</a:t>
            </a:r>
            <a:r>
              <a:rPr lang="en-US" sz="2000" dirty="0">
                <a:solidFill>
                  <a:srgbClr val="0000FF"/>
                </a:solidFill>
                <a:latin typeface="+mj-lt"/>
              </a:rPr>
              <a:t>, </a:t>
            </a:r>
            <a:r>
              <a:rPr lang="en-US" sz="2000" dirty="0">
                <a:latin typeface="+mj-lt"/>
              </a:rPr>
              <a:t>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3000" y="5105400"/>
            <a:ext cx="3463816" cy="381000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6614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0.22205 0.241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1208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0.07414 0.1638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819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05382 0.142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" y="710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-0.21701 0.242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1210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8" grpId="0"/>
      <p:bldP spid="9" grpId="0"/>
      <p:bldP spid="16" grpId="0"/>
      <p:bldP spid="17" grpId="0"/>
      <p:bldP spid="19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in Relational Inference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89E94-D22A-4240-AC05-80F212CE71C5}" type="slidenum">
              <a:rPr lang="en-US" smtClean="0"/>
              <a:t>17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1216740"/>
            <a:ext cx="8795784" cy="8406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...ousted long time </a:t>
            </a:r>
            <a:r>
              <a:rPr lang="en-US" u="sng" dirty="0" smtClean="0">
                <a:solidFill>
                  <a:srgbClr val="00B050"/>
                </a:solidFill>
              </a:rPr>
              <a:t>Yugoslav President</a:t>
            </a:r>
            <a:r>
              <a:rPr lang="en-US" dirty="0" smtClean="0"/>
              <a:t>  </a:t>
            </a:r>
            <a:r>
              <a:rPr lang="en-US" u="sng" dirty="0" smtClean="0">
                <a:solidFill>
                  <a:srgbClr val="00B050"/>
                </a:solidFill>
              </a:rPr>
              <a:t>Slobodan </a:t>
            </a:r>
            <a:r>
              <a:rPr lang="en-US" u="sng" dirty="0" err="1" smtClean="0">
                <a:solidFill>
                  <a:srgbClr val="00B050"/>
                </a:solidFill>
              </a:rPr>
              <a:t>Milošević</a:t>
            </a:r>
            <a:r>
              <a:rPr lang="en-US" dirty="0" smtClean="0"/>
              <a:t> in October. The </a:t>
            </a:r>
            <a:r>
              <a:rPr lang="en-US" dirty="0" smtClean="0">
                <a:solidFill>
                  <a:srgbClr val="00CC66"/>
                </a:solidFill>
              </a:rPr>
              <a:t>Croatian parliament</a:t>
            </a:r>
            <a:r>
              <a:rPr lang="en-US" dirty="0" smtClean="0"/>
              <a:t>...   Mr. </a:t>
            </a:r>
            <a:r>
              <a:rPr lang="en-US" u="sng" dirty="0" err="1" smtClean="0">
                <a:solidFill>
                  <a:srgbClr val="00B050"/>
                </a:solidFill>
              </a:rPr>
              <a:t>Milošević</a:t>
            </a:r>
            <a:r>
              <a:rPr lang="en-US" dirty="0" err="1" smtClean="0"/>
              <a:t>'s</a:t>
            </a:r>
            <a:r>
              <a:rPr lang="en-US" dirty="0" smtClean="0"/>
              <a:t> </a:t>
            </a:r>
            <a:r>
              <a:rPr lang="en-US" u="sng" dirty="0" smtClean="0">
                <a:solidFill>
                  <a:srgbClr val="FF0000"/>
                </a:solidFill>
              </a:rPr>
              <a:t>Socialist Party</a:t>
            </a:r>
            <a:endParaRPr lang="en-US" dirty="0"/>
          </a:p>
        </p:txBody>
      </p:sp>
      <p:sp>
        <p:nvSpPr>
          <p:cNvPr id="38" name="Curved Down Arrow 37"/>
          <p:cNvSpPr/>
          <p:nvPr/>
        </p:nvSpPr>
        <p:spPr>
          <a:xfrm>
            <a:off x="4343400" y="933450"/>
            <a:ext cx="2133600" cy="302340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9" name="Curved Down Arrow 38"/>
          <p:cNvSpPr/>
          <p:nvPr/>
        </p:nvSpPr>
        <p:spPr>
          <a:xfrm flipV="1">
            <a:off x="6324600" y="1999020"/>
            <a:ext cx="2133600" cy="302340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5930247" y="1573924"/>
            <a:ext cx="994756" cy="1786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794560" y="44668"/>
            <a:ext cx="1229824" cy="369332"/>
          </a:xfrm>
          <a:prstGeom prst="rect">
            <a:avLst/>
          </a:prstGeom>
          <a:solidFill>
            <a:srgbClr val="FFFFCC"/>
          </a:solidFill>
          <a:ln>
            <a:solidFill>
              <a:srgbClr val="FF9933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apposition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96200" y="424200"/>
            <a:ext cx="1328184" cy="369332"/>
          </a:xfrm>
          <a:prstGeom prst="rect">
            <a:avLst/>
          </a:prstGeom>
          <a:solidFill>
            <a:srgbClr val="FFFFCC"/>
          </a:solidFill>
          <a:ln>
            <a:solidFill>
              <a:srgbClr val="FF9933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</a:rPr>
              <a:t>Coreference</a:t>
            </a:r>
            <a:endParaRPr lang="en-US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51306" y="809298"/>
            <a:ext cx="1173078" cy="369332"/>
          </a:xfrm>
          <a:prstGeom prst="rect">
            <a:avLst/>
          </a:prstGeom>
          <a:solidFill>
            <a:srgbClr val="FFFFCC"/>
          </a:solidFill>
          <a:ln>
            <a:solidFill>
              <a:srgbClr val="FF9933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</a:rPr>
              <a:t>possessive</a:t>
            </a:r>
            <a:endParaRPr lang="en-US" dirty="0">
              <a:latin typeface="+mj-lt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810000"/>
          </a:xfrm>
        </p:spPr>
        <p:txBody>
          <a:bodyPr/>
          <a:lstStyle/>
          <a:p>
            <a:r>
              <a:rPr lang="en-US" dirty="0" smtClean="0"/>
              <a:t>What concepts can “</a:t>
            </a:r>
            <a:r>
              <a:rPr lang="en-US" u="sng" dirty="0" smtClean="0">
                <a:solidFill>
                  <a:srgbClr val="FF0000"/>
                </a:solidFill>
              </a:rPr>
              <a:t>Socialist Party</a:t>
            </a:r>
            <a:r>
              <a:rPr lang="en-US" dirty="0" smtClean="0"/>
              <a:t>” refer to?</a:t>
            </a:r>
          </a:p>
          <a:p>
            <a:pPr lvl="1"/>
            <a:r>
              <a:rPr lang="en-US" dirty="0" smtClean="0"/>
              <a:t>Wikipedia link statistics is uninformative</a:t>
            </a:r>
          </a:p>
          <a:p>
            <a:endParaRPr lang="en-US" dirty="0" smtClean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247" y="2819400"/>
            <a:ext cx="2985153" cy="396240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36418" y="3291942"/>
            <a:ext cx="4648200" cy="3413658"/>
            <a:chOff x="3810000" y="2927279"/>
            <a:chExt cx="4381500" cy="3217792"/>
          </a:xfrm>
        </p:grpSpPr>
        <p:pic>
          <p:nvPicPr>
            <p:cNvPr id="15" name="Picture 4" descr="Milosevic-Lopez cropped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2927279"/>
              <a:ext cx="2095500" cy="2867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5500" y="2927279"/>
              <a:ext cx="2286000" cy="32177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012" y="2819400"/>
            <a:ext cx="298515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/>
          <p:cNvSpPr/>
          <p:nvPr/>
        </p:nvSpPr>
        <p:spPr>
          <a:xfrm>
            <a:off x="7463710" y="5742869"/>
            <a:ext cx="1378120" cy="2611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569482" y="4346364"/>
            <a:ext cx="1378120" cy="2611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20" idx="6"/>
            <a:endCxn id="18" idx="2"/>
          </p:cNvCxnSpPr>
          <p:nvPr/>
        </p:nvCxnSpPr>
        <p:spPr>
          <a:xfrm>
            <a:off x="4947602" y="4476947"/>
            <a:ext cx="2516108" cy="1396505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2549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3" grpId="0" animBg="1"/>
      <p:bldP spid="10" grpId="0" animBg="1"/>
      <p:bldP spid="11" grpId="0" animBg="1"/>
      <p:bldP spid="18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953000"/>
          </a:xfrm>
        </p:spPr>
        <p:txBody>
          <a:bodyPr/>
          <a:lstStyle/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200" dirty="0" smtClean="0">
                <a:solidFill>
                  <a:srgbClr val="0000FF"/>
                </a:solidFill>
              </a:rPr>
              <a:t>Goal: Promote </a:t>
            </a:r>
            <a:r>
              <a:rPr lang="en-US" sz="2200" dirty="0">
                <a:solidFill>
                  <a:srgbClr val="0000FF"/>
                </a:solidFill>
              </a:rPr>
              <a:t>concepts that are </a:t>
            </a:r>
            <a:r>
              <a:rPr lang="en-US" sz="2200" u="sng" dirty="0">
                <a:solidFill>
                  <a:srgbClr val="0000FF"/>
                </a:solidFill>
              </a:rPr>
              <a:t>coherent with textual relations</a:t>
            </a:r>
          </a:p>
          <a:p>
            <a:r>
              <a:rPr lang="en-US" sz="2200" dirty="0" smtClean="0"/>
              <a:t>Formulate as an Integer Linear Program (ILP):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If no relation exists, collapses to the non-structured decision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Formulation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76"/>
          <a:stretch/>
        </p:blipFill>
        <p:spPr bwMode="auto">
          <a:xfrm>
            <a:off x="1652954" y="2728818"/>
            <a:ext cx="553329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54" y="3674452"/>
            <a:ext cx="3657600" cy="158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ular Callout 11"/>
              <p:cNvSpPr/>
              <p:nvPr/>
            </p:nvSpPr>
            <p:spPr>
              <a:xfrm>
                <a:off x="7211646" y="3674452"/>
                <a:ext cx="1600200" cy="1219200"/>
              </a:xfrm>
              <a:prstGeom prst="wedgeRectCallout">
                <a:avLst>
                  <a:gd name="adj1" fmla="val -71626"/>
                  <a:gd name="adj2" fmla="val -80600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Whether a relation exists between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𝑙</m:t>
                        </m:r>
                      </m:sup>
                    </m:sSubSup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ular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646" y="3674452"/>
                <a:ext cx="1600200" cy="1219200"/>
              </a:xfrm>
              <a:prstGeom prst="wedgeRectCallout">
                <a:avLst>
                  <a:gd name="adj1" fmla="val -71626"/>
                  <a:gd name="adj2" fmla="val -80600"/>
                </a:avLst>
              </a:prstGeom>
              <a:blipFill rotWithShape="1">
                <a:blip r:embed="rId5"/>
                <a:stretch>
                  <a:fillRect r="-613" b="-4478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ular Callout 13"/>
              <p:cNvSpPr/>
              <p:nvPr/>
            </p:nvSpPr>
            <p:spPr>
              <a:xfrm>
                <a:off x="5486400" y="3674452"/>
                <a:ext cx="1600200" cy="1219200"/>
              </a:xfrm>
              <a:prstGeom prst="wedgeRectCallout">
                <a:avLst>
                  <a:gd name="adj1" fmla="val 1389"/>
                  <a:gd name="adj2" fmla="val -81712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weight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 relation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𝑙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ular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674452"/>
                <a:ext cx="1600200" cy="1219200"/>
              </a:xfrm>
              <a:prstGeom prst="wedgeRectCallout">
                <a:avLst>
                  <a:gd name="adj1" fmla="val 1389"/>
                  <a:gd name="adj2" fmla="val -81712"/>
                </a:avLst>
              </a:prstGeom>
              <a:blipFill rotWithShape="1">
                <a:blip r:embed="rId6"/>
                <a:stretch>
                  <a:fillRect l="-372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ular Callout 14"/>
              <p:cNvSpPr/>
              <p:nvPr/>
            </p:nvSpPr>
            <p:spPr>
              <a:xfrm>
                <a:off x="4686300" y="1998052"/>
                <a:ext cx="3086100" cy="609600"/>
              </a:xfrm>
              <a:prstGeom prst="wedgeRectCallout">
                <a:avLst>
                  <a:gd name="adj1" fmla="val -46054"/>
                  <a:gd name="adj2" fmla="val 91667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Whether to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err="1" smtClean="0">
                    <a:solidFill>
                      <a:srgbClr val="FF0000"/>
                    </a:solidFill>
                  </a:rPr>
                  <a:t>th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candidate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err="1" smtClean="0">
                    <a:solidFill>
                      <a:srgbClr val="FF0000"/>
                    </a:solidFill>
                  </a:rPr>
                  <a:t>th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mention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ular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0" y="1998052"/>
                <a:ext cx="3086100" cy="609600"/>
              </a:xfrm>
              <a:prstGeom prst="wedgeRectCallout">
                <a:avLst>
                  <a:gd name="adj1" fmla="val -46054"/>
                  <a:gd name="adj2" fmla="val 91667"/>
                </a:avLst>
              </a:prstGeom>
              <a:blipFill rotWithShape="1">
                <a:blip r:embed="rId7"/>
                <a:stretch>
                  <a:fillRect t="-3378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ular Callout 15"/>
              <p:cNvSpPr/>
              <p:nvPr/>
            </p:nvSpPr>
            <p:spPr>
              <a:xfrm>
                <a:off x="2362200" y="1998052"/>
                <a:ext cx="2070100" cy="609600"/>
              </a:xfrm>
              <a:prstGeom prst="wedgeRectCallout">
                <a:avLst>
                  <a:gd name="adj1" fmla="val 47773"/>
                  <a:gd name="adj2" fmla="val 93750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weight to output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ular Callou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998052"/>
                <a:ext cx="2070100" cy="609600"/>
              </a:xfrm>
              <a:prstGeom prst="wedgeRectCallout">
                <a:avLst>
                  <a:gd name="adj1" fmla="val 47773"/>
                  <a:gd name="adj2" fmla="val 93750"/>
                </a:avLst>
              </a:prstGeom>
              <a:blipFill rotWithShape="1">
                <a:blip r:embed="rId8"/>
                <a:stretch>
                  <a:fillRect l="-1159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2514600" y="3490818"/>
            <a:ext cx="2362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787900" y="76200"/>
            <a:ext cx="4279900" cy="838200"/>
          </a:xfrm>
          <a:prstGeom prst="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smtClean="0">
                <a:solidFill>
                  <a:srgbClr val="0033CC"/>
                </a:solidFill>
              </a:rPr>
              <a:t>Having some knowledge, and knowing how to use it to support decisions, facilitates the acquisition of additional knowledge.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19460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Coreference Resolution:</a:t>
            </a:r>
          </a:p>
          <a:p>
            <a:pPr lvl="1"/>
            <a:r>
              <a:rPr lang="en-US" dirty="0" smtClean="0"/>
              <a:t>Using Wikipedia to bridge between raw texts and existing structured knowledge</a:t>
            </a:r>
          </a:p>
          <a:p>
            <a:pPr lvl="1"/>
            <a:r>
              <a:rPr lang="en-US" dirty="0" smtClean="0"/>
              <a:t>Inject knowledge into coreference decisions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Entity Linking</a:t>
            </a:r>
          </a:p>
          <a:p>
            <a:pPr lvl="1"/>
            <a:r>
              <a:rPr lang="en-US" dirty="0" smtClean="0"/>
              <a:t>Top DEFT system in TAC KBP Entity Linking Task</a:t>
            </a:r>
          </a:p>
          <a:p>
            <a:pPr lvl="1"/>
            <a:r>
              <a:rPr lang="en-US" dirty="0"/>
              <a:t>Wikifier + Non-trivial cross-document clustering</a:t>
            </a:r>
          </a:p>
          <a:p>
            <a:pPr lvl="2"/>
            <a:r>
              <a:rPr lang="en-US" sz="1800" dirty="0"/>
              <a:t>Best Latent Left-Linking approach 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Profiling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89E94-D22A-4240-AC05-80F212CE71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982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9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0525" y="1066800"/>
            <a:ext cx="8448675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Most of the data today is unstructured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Text, Images, Sensory Data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It’s not only </a:t>
            </a:r>
            <a:r>
              <a:rPr lang="en-US" b="1" dirty="0" smtClean="0"/>
              <a:t>BIG, </a:t>
            </a:r>
            <a:r>
              <a:rPr lang="en-US" dirty="0" smtClean="0"/>
              <a:t>it’s </a:t>
            </a:r>
            <a:r>
              <a:rPr lang="en-US" b="1" dirty="0" smtClean="0"/>
              <a:t>COMPLEX &amp; Heterogeneous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33CC"/>
                </a:solidFill>
              </a:rPr>
              <a:t>Challenge: </a:t>
            </a:r>
            <a:r>
              <a:rPr lang="en-US" dirty="0" smtClean="0"/>
              <a:t>How to </a:t>
            </a:r>
            <a:r>
              <a:rPr lang="en-US" i="1" dirty="0" smtClean="0"/>
              <a:t>understand</a:t>
            </a:r>
            <a:r>
              <a:rPr lang="en-US" dirty="0" smtClean="0"/>
              <a:t> what the data says? How to deal with the huge amount of unstructured data as if it was organized in a database with a </a:t>
            </a:r>
            <a:r>
              <a:rPr lang="en-US" i="1" dirty="0" smtClean="0"/>
              <a:t>known</a:t>
            </a:r>
            <a:r>
              <a:rPr lang="en-US" dirty="0" smtClean="0"/>
              <a:t> schema.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/>
              <a:t>O</a:t>
            </a:r>
            <a:r>
              <a:rPr lang="en-US" b="1" dirty="0" smtClean="0"/>
              <a:t>rganize, access, analyze and synthesize unstructured data.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2060"/>
                </a:solidFill>
              </a:rPr>
              <a:t>Develop the theories, algorithms, and tools to enable </a:t>
            </a:r>
            <a:r>
              <a:rPr lang="en-US" b="1" dirty="0" smtClean="0">
                <a:solidFill>
                  <a:srgbClr val="002060"/>
                </a:solidFill>
              </a:rPr>
              <a:t>transforming raw data</a:t>
            </a:r>
            <a:r>
              <a:rPr lang="en-US" dirty="0" smtClean="0">
                <a:solidFill>
                  <a:srgbClr val="002060"/>
                </a:solidFill>
              </a:rPr>
              <a:t> into </a:t>
            </a:r>
            <a:r>
              <a:rPr lang="en-US" b="1" dirty="0" smtClean="0">
                <a:solidFill>
                  <a:srgbClr val="002060"/>
                </a:solidFill>
              </a:rPr>
              <a:t>useful and understandable information</a:t>
            </a:r>
            <a:r>
              <a:rPr lang="en-US" dirty="0" smtClean="0">
                <a:solidFill>
                  <a:srgbClr val="002060"/>
                </a:solidFill>
              </a:rPr>
              <a:t> &amp; integrating it with existing resources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33CC"/>
                </a:solidFill>
              </a:rPr>
              <a:t>[data </a:t>
            </a:r>
            <a:r>
              <a:rPr lang="en-US" b="1" dirty="0" smtClean="0">
                <a:solidFill>
                  <a:srgbClr val="0033CC"/>
                </a:solidFill>
                <a:sym typeface="Wingdings" pitchFamily="2" charset="2"/>
              </a:rPr>
              <a:t> meaning] transformation</a:t>
            </a:r>
            <a:r>
              <a:rPr lang="en-US" dirty="0" smtClean="0">
                <a:solidFill>
                  <a:srgbClr val="0033CC"/>
                </a:solidFill>
                <a:sym typeface="Wingdings" pitchFamily="2" charset="2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TODAY: Why is it hard – What we can do….how Paul helped us</a:t>
            </a:r>
          </a:p>
          <a:p>
            <a:pPr marL="0" indent="0"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/>
          </a:p>
        </p:txBody>
      </p:sp>
      <p:sp>
        <p:nvSpPr>
          <p:cNvPr id="14341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sz="2400" smtClean="0"/>
              <a:t>Data Science: Making Sense of (Unstructured) Data</a:t>
            </a:r>
            <a:endParaRPr lang="en-US" sz="2400" smtClean="0">
              <a:solidFill>
                <a:srgbClr val="FF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813786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Wikification Performance Result </a:t>
            </a:r>
            <a:r>
              <a:rPr lang="en-US" sz="2000" dirty="0" smtClean="0"/>
              <a:t>[EMNLP’13]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38822"/>
              </p:ext>
            </p:extLst>
          </p:nvPr>
        </p:nvGraphicFramePr>
        <p:xfrm>
          <a:off x="457200" y="1219200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6235700" y="76200"/>
            <a:ext cx="2755900" cy="1143000"/>
          </a:xfrm>
          <a:prstGeom prst="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smtClean="0">
                <a:solidFill>
                  <a:srgbClr val="0033CC"/>
                </a:solidFill>
              </a:rPr>
              <a:t>How to use it to get more knowledge? </a:t>
            </a:r>
          </a:p>
          <a:p>
            <a:pPr>
              <a:defRPr/>
            </a:pPr>
            <a:r>
              <a:rPr lang="en-US" dirty="0" smtClean="0">
                <a:solidFill>
                  <a:srgbClr val="0033CC"/>
                </a:solidFill>
              </a:rPr>
              <a:t>How to represent it so that it’s useful?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6" name="Rectangle 5"/>
          <p:cNvSpPr/>
          <p:nvPr/>
        </p:nvSpPr>
        <p:spPr>
          <a:xfrm>
            <a:off x="6781800" y="2133600"/>
            <a:ext cx="1714500" cy="609600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Thank you!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364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5.jpg" descr="nexlp-slides-0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09600" y="0"/>
            <a:ext cx="10363200" cy="603504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827792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-186319" y="-209396"/>
            <a:ext cx="9516638" cy="7276792"/>
          </a:xfrm>
          <a:prstGeom prst="rect">
            <a:avLst/>
          </a:prstGeom>
          <a:solidFill>
            <a:srgbClr val="4D4229"/>
          </a:solidFill>
          <a:ln w="12700">
            <a:solidFill>
              <a:srgbClr val="5B9BD5"/>
            </a:solidFill>
            <a:miter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102" name="pasted-image.pdf"/>
          <p:cNvPicPr/>
          <p:nvPr/>
        </p:nvPicPr>
        <p:blipFill>
          <a:blip r:embed="rId3">
            <a:alphaModFix amt="25622"/>
            <a:extLst/>
          </a:blip>
          <a:stretch>
            <a:fillRect/>
          </a:stretch>
        </p:blipFill>
        <p:spPr>
          <a:xfrm>
            <a:off x="1502470" y="5068476"/>
            <a:ext cx="939356" cy="8827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7" name="Group 107"/>
          <p:cNvGrpSpPr/>
          <p:nvPr/>
        </p:nvGrpSpPr>
        <p:grpSpPr>
          <a:xfrm>
            <a:off x="736548" y="4633148"/>
            <a:ext cx="1421617" cy="1322540"/>
            <a:chOff x="0" y="0"/>
            <a:chExt cx="1895487" cy="1322538"/>
          </a:xfrm>
        </p:grpSpPr>
        <p:pic>
          <p:nvPicPr>
            <p:cNvPr id="103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47128"/>
              <a:ext cx="1895488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4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70513"/>
              <a:ext cx="1895488" cy="1075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5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88890"/>
              <a:ext cx="1895488" cy="1075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6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895488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08" name="pasted-image.pdf"/>
          <p:cNvPicPr/>
          <p:nvPr/>
        </p:nvPicPr>
        <p:blipFill>
          <a:blip r:embed="rId3">
            <a:alphaModFix amt="25622"/>
            <a:extLst/>
          </a:blip>
          <a:stretch>
            <a:fillRect/>
          </a:stretch>
        </p:blipFill>
        <p:spPr>
          <a:xfrm>
            <a:off x="3338770" y="4976631"/>
            <a:ext cx="939356" cy="8827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1" name="Group 121"/>
          <p:cNvGrpSpPr/>
          <p:nvPr/>
        </p:nvGrpSpPr>
        <p:grpSpPr>
          <a:xfrm>
            <a:off x="2542767" y="3959228"/>
            <a:ext cx="1421617" cy="1919847"/>
            <a:chOff x="0" y="0"/>
            <a:chExt cx="1895487" cy="1919845"/>
          </a:xfrm>
        </p:grpSpPr>
        <p:pic>
          <p:nvPicPr>
            <p:cNvPr id="109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844435"/>
              <a:ext cx="1895488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0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784863"/>
              <a:ext cx="1895488" cy="1075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1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731066"/>
              <a:ext cx="1895488" cy="1075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2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642176"/>
              <a:ext cx="1895488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3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564469"/>
              <a:ext cx="1895488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4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498717"/>
              <a:ext cx="1895488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5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426987"/>
              <a:ext cx="1895488" cy="1075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6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49910"/>
              <a:ext cx="1895488" cy="1075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7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75240"/>
              <a:ext cx="1895488" cy="1075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8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03200"/>
              <a:ext cx="1895488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9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01600"/>
              <a:ext cx="1895488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0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895488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22" name="pasted-image.pdf"/>
          <p:cNvPicPr/>
          <p:nvPr/>
        </p:nvPicPr>
        <p:blipFill>
          <a:blip r:embed="rId3">
            <a:alphaModFix amt="25622"/>
            <a:extLst/>
          </a:blip>
          <a:stretch>
            <a:fillRect/>
          </a:stretch>
        </p:blipFill>
        <p:spPr>
          <a:xfrm>
            <a:off x="5403433" y="4976631"/>
            <a:ext cx="939356" cy="8827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7" name="Group 147"/>
          <p:cNvGrpSpPr/>
          <p:nvPr/>
        </p:nvGrpSpPr>
        <p:grpSpPr>
          <a:xfrm>
            <a:off x="4607430" y="3023024"/>
            <a:ext cx="1421617" cy="2856050"/>
            <a:chOff x="0" y="0"/>
            <a:chExt cx="1895488" cy="2856048"/>
          </a:xfrm>
        </p:grpSpPr>
        <p:pic>
          <p:nvPicPr>
            <p:cNvPr id="123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780638"/>
              <a:ext cx="1895489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721067"/>
              <a:ext cx="1895489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5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667269"/>
              <a:ext cx="1895489" cy="1075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6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578379"/>
              <a:ext cx="1895489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7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500672"/>
              <a:ext cx="1895489" cy="1075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8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434920"/>
              <a:ext cx="1895489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9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363190"/>
              <a:ext cx="1895489" cy="1075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0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286114"/>
              <a:ext cx="1895489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211443"/>
              <a:ext cx="1895489" cy="1075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139403"/>
              <a:ext cx="1895489" cy="1075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3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037803"/>
              <a:ext cx="1895489" cy="1075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4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936203"/>
              <a:ext cx="1895489" cy="1075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5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844434"/>
              <a:ext cx="1895488" cy="1075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784863"/>
              <a:ext cx="1895488" cy="1075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7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731066"/>
              <a:ext cx="1895488" cy="1075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642175"/>
              <a:ext cx="1895488" cy="1075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9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564469"/>
              <a:ext cx="1895488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498716"/>
              <a:ext cx="1895488" cy="1075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1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426987"/>
              <a:ext cx="1895488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49910"/>
              <a:ext cx="1895488" cy="1075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3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75240"/>
              <a:ext cx="1895488" cy="1075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4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03200"/>
              <a:ext cx="1895488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5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01600"/>
              <a:ext cx="1895488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6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895488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48" name="pasted-image.pdf"/>
          <p:cNvPicPr/>
          <p:nvPr/>
        </p:nvPicPr>
        <p:blipFill>
          <a:blip r:embed="rId3">
            <a:alphaModFix amt="25622"/>
            <a:extLst/>
          </a:blip>
          <a:stretch>
            <a:fillRect/>
          </a:stretch>
        </p:blipFill>
        <p:spPr>
          <a:xfrm>
            <a:off x="7468096" y="4976631"/>
            <a:ext cx="939356" cy="8827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7" name="Group 197"/>
          <p:cNvGrpSpPr/>
          <p:nvPr/>
        </p:nvGrpSpPr>
        <p:grpSpPr>
          <a:xfrm>
            <a:off x="6672093" y="1139472"/>
            <a:ext cx="1421617" cy="4739602"/>
            <a:chOff x="0" y="0"/>
            <a:chExt cx="1895487" cy="4739600"/>
          </a:xfrm>
        </p:grpSpPr>
        <p:pic>
          <p:nvPicPr>
            <p:cNvPr id="149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664190"/>
              <a:ext cx="1895488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0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604619"/>
              <a:ext cx="1895488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1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550822"/>
              <a:ext cx="1895488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2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461931"/>
              <a:ext cx="1895488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384224"/>
              <a:ext cx="1895488" cy="1075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318472"/>
              <a:ext cx="1895488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246742"/>
              <a:ext cx="1895488" cy="1075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6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169666"/>
              <a:ext cx="1895488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094995"/>
              <a:ext cx="1895488" cy="1075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8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022955"/>
              <a:ext cx="1895488" cy="1075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9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921355"/>
              <a:ext cx="1895488" cy="1075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0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819755"/>
              <a:ext cx="1895488" cy="1075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1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727986"/>
              <a:ext cx="1895488" cy="1075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2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668415"/>
              <a:ext cx="1895488" cy="1075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3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614618"/>
              <a:ext cx="1895488" cy="1075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4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525728"/>
              <a:ext cx="1895488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5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448021"/>
              <a:ext cx="1895488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6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382268"/>
              <a:ext cx="1895488" cy="1075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7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310539"/>
              <a:ext cx="1895488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8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233462"/>
              <a:ext cx="1895488" cy="1075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9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158792"/>
              <a:ext cx="1895488" cy="1075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0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086752"/>
              <a:ext cx="1895488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1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985152"/>
              <a:ext cx="1895488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883552"/>
              <a:ext cx="1895488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780638"/>
              <a:ext cx="1895488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721067"/>
              <a:ext cx="1895488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667269"/>
              <a:ext cx="1895488" cy="1075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6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578379"/>
              <a:ext cx="1895488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7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500672"/>
              <a:ext cx="1895488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8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434920"/>
              <a:ext cx="1895488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363190"/>
              <a:ext cx="1895488" cy="1075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286114"/>
              <a:ext cx="1895488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211443"/>
              <a:ext cx="1895488" cy="1075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139403"/>
              <a:ext cx="1895488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3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037803"/>
              <a:ext cx="1895488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4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936203"/>
              <a:ext cx="1895488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844434"/>
              <a:ext cx="1895488" cy="1075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784863"/>
              <a:ext cx="1895488" cy="1075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731066"/>
              <a:ext cx="1895488" cy="1075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642175"/>
              <a:ext cx="1895488" cy="1075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564469"/>
              <a:ext cx="1895488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498716"/>
              <a:ext cx="1895488" cy="1075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426987"/>
              <a:ext cx="1895488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49910"/>
              <a:ext cx="1895488" cy="1075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3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75240"/>
              <a:ext cx="1895488" cy="1075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4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03200"/>
              <a:ext cx="1895488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5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01600"/>
              <a:ext cx="1895488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895488" cy="1075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98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30751" y="6148923"/>
            <a:ext cx="433212" cy="2844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115295" y="6148923"/>
            <a:ext cx="432918" cy="2844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146691" y="6148923"/>
            <a:ext cx="433212" cy="2844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pasted-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178380" y="6148923"/>
            <a:ext cx="434390" cy="2844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pasted-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87466" y="951978"/>
            <a:ext cx="3044220" cy="7982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5" name="Group 205"/>
          <p:cNvGrpSpPr/>
          <p:nvPr/>
        </p:nvGrpSpPr>
        <p:grpSpPr>
          <a:xfrm>
            <a:off x="180845" y="825246"/>
            <a:ext cx="719873" cy="1118377"/>
            <a:chOff x="-249299" y="-121794"/>
            <a:chExt cx="959828" cy="1248299"/>
          </a:xfrm>
        </p:grpSpPr>
        <p:sp>
          <p:nvSpPr>
            <p:cNvPr id="203" name="Shape 203"/>
            <p:cNvSpPr/>
            <p:nvPr/>
          </p:nvSpPr>
          <p:spPr>
            <a:xfrm>
              <a:off x="-203774" y="-121795"/>
              <a:ext cx="914304" cy="1248301"/>
            </a:xfrm>
            <a:prstGeom prst="rect">
              <a:avLst/>
            </a:prstGeom>
            <a:solidFill>
              <a:srgbClr val="4D422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204" name="pasted-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249300" y="-5056"/>
              <a:ext cx="736198" cy="9271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6" name="Shape 206"/>
          <p:cNvSpPr/>
          <p:nvPr/>
        </p:nvSpPr>
        <p:spPr>
          <a:xfrm>
            <a:off x="566447" y="3623327"/>
            <a:ext cx="1761819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2200" dirty="0">
                <a:solidFill>
                  <a:srgbClr val="FFFFFF"/>
                </a:solidFill>
                <a:latin typeface="AkzidenzGroteskBE-Md"/>
                <a:ea typeface="AkzidenzGroteskBE-Md"/>
                <a:cs typeface="AkzidenzGroteskBE-Md"/>
                <a:sym typeface="AkzidenzGroteskBE-Md"/>
              </a:rPr>
              <a:t>Sarbanes </a:t>
            </a:r>
          </a:p>
          <a:p>
            <a:pPr lvl="0"/>
            <a:r>
              <a:rPr sz="2200" dirty="0">
                <a:solidFill>
                  <a:srgbClr val="FFFFFF"/>
                </a:solidFill>
                <a:latin typeface="AkzidenzGroteskBE-Md"/>
                <a:ea typeface="AkzidenzGroteskBE-Md"/>
                <a:cs typeface="AkzidenzGroteskBE-Md"/>
                <a:sym typeface="AkzidenzGroteskBE-Md"/>
              </a:rPr>
              <a:t>Oxley</a:t>
            </a:r>
          </a:p>
        </p:txBody>
      </p:sp>
      <p:sp>
        <p:nvSpPr>
          <p:cNvPr id="207" name="Shape 207"/>
          <p:cNvSpPr/>
          <p:nvPr/>
        </p:nvSpPr>
        <p:spPr>
          <a:xfrm>
            <a:off x="2210069" y="2891131"/>
            <a:ext cx="2064663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200">
                <a:solidFill>
                  <a:srgbClr val="FFFFFF"/>
                </a:solidFill>
                <a:latin typeface="AkzidenzGroteskBE-Md"/>
                <a:ea typeface="AkzidenzGroteskBE-Md"/>
                <a:cs typeface="AkzidenzGroteskBE-Md"/>
                <a:sym typeface="AkzidenzGroteskBE-M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FFFFFF"/>
                </a:solidFill>
              </a:rPr>
              <a:t>Amended Federal Rules of Civil Procedure</a:t>
            </a:r>
          </a:p>
        </p:txBody>
      </p:sp>
      <p:sp>
        <p:nvSpPr>
          <p:cNvPr id="208" name="Shape 208"/>
          <p:cNvSpPr/>
          <p:nvPr/>
        </p:nvSpPr>
        <p:spPr>
          <a:xfrm>
            <a:off x="4278126" y="1752600"/>
            <a:ext cx="2064663" cy="1354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2200" dirty="0">
                <a:solidFill>
                  <a:srgbClr val="FFFFFF"/>
                </a:solidFill>
                <a:latin typeface="AkzidenzGroteskBE-Md"/>
                <a:ea typeface="AkzidenzGroteskBE-Md"/>
                <a:cs typeface="AkzidenzGroteskBE-Md"/>
                <a:sym typeface="AkzidenzGroteskBE-Md"/>
              </a:rPr>
              <a:t>Amended Federal </a:t>
            </a:r>
          </a:p>
          <a:p>
            <a:pPr lvl="0"/>
            <a:r>
              <a:rPr sz="2200" dirty="0">
                <a:solidFill>
                  <a:srgbClr val="FFFFFF"/>
                </a:solidFill>
                <a:latin typeface="AkzidenzGroteskBE-Md"/>
                <a:ea typeface="AkzidenzGroteskBE-Md"/>
                <a:cs typeface="AkzidenzGroteskBE-Md"/>
                <a:sym typeface="AkzidenzGroteskBE-Md"/>
              </a:rPr>
              <a:t>Rules of Evidence</a:t>
            </a:r>
          </a:p>
        </p:txBody>
      </p:sp>
      <p:sp>
        <p:nvSpPr>
          <p:cNvPr id="209" name="Shape 209"/>
          <p:cNvSpPr/>
          <p:nvPr/>
        </p:nvSpPr>
        <p:spPr>
          <a:xfrm>
            <a:off x="6514666" y="609925"/>
            <a:ext cx="1761818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200">
                <a:solidFill>
                  <a:srgbClr val="FFFFFF"/>
                </a:solidFill>
                <a:latin typeface="AkzidenzGroteskBE-Md"/>
                <a:ea typeface="AkzidenzGroteskBE-Md"/>
                <a:cs typeface="AkzidenzGroteskBE-Md"/>
                <a:sym typeface="AkzidenzGroteskBE-M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FFFFFF"/>
                </a:solidFill>
              </a:rPr>
              <a:t>Dodd-Frank Act</a:t>
            </a:r>
          </a:p>
        </p:txBody>
      </p:sp>
      <p:sp>
        <p:nvSpPr>
          <p:cNvPr id="210" name="Rectangle 209"/>
          <p:cNvSpPr/>
          <p:nvPr/>
        </p:nvSpPr>
        <p:spPr>
          <a:xfrm>
            <a:off x="990601" y="-44668"/>
            <a:ext cx="5105400" cy="923330"/>
          </a:xfrm>
          <a:prstGeom prst="rect">
            <a:avLst/>
          </a:prstGeom>
          <a:solidFill>
            <a:srgbClr val="FFFFCC"/>
          </a:solidFill>
          <a:ln>
            <a:solidFill>
              <a:srgbClr val="FF9933"/>
            </a:solidFill>
          </a:ln>
        </p:spPr>
        <p:txBody>
          <a:bodyPr wrap="square">
            <a:spAutoFit/>
          </a:bodyPr>
          <a:lstStyle/>
          <a:p>
            <a:pPr lvl="0" defTabSz="914400">
              <a:lnSpc>
                <a:spcPct val="100000"/>
              </a:lnSpc>
              <a:defRPr sz="1800"/>
            </a:pPr>
            <a:r>
              <a:rPr lang="en-US" dirty="0" smtClean="0">
                <a:latin typeface="+mn-lt"/>
              </a:rPr>
              <a:t>More </a:t>
            </a:r>
            <a:r>
              <a:rPr lang="en-US" dirty="0">
                <a:latin typeface="+mn-lt"/>
              </a:rPr>
              <a:t>than a </a:t>
            </a:r>
            <a:r>
              <a:rPr lang="en-US" b="1" dirty="0">
                <a:latin typeface="+mn-lt"/>
              </a:rPr>
              <a:t>million rules, </a:t>
            </a:r>
            <a:r>
              <a:rPr lang="en-US" dirty="0">
                <a:latin typeface="+mn-lt"/>
              </a:rPr>
              <a:t>requiring companies and their boards to understand what their employees are doing and with whom they are communicating. </a:t>
            </a:r>
            <a:endParaRPr lang="en-US" dirty="0">
              <a:latin typeface="+mn-lt"/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919337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3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3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6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9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3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2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3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3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8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3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1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1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1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1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1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3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31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3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61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3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91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3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1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 advAuto="0"/>
      <p:bldP spid="107" grpId="0" animBg="1" advAuto="0"/>
      <p:bldP spid="108" grpId="0" animBg="1" advAuto="0"/>
      <p:bldP spid="121" grpId="0" animBg="1" advAuto="0"/>
      <p:bldP spid="122" grpId="0" animBg="1" advAuto="0"/>
      <p:bldP spid="147" grpId="0" animBg="1" advAuto="0"/>
      <p:bldP spid="148" grpId="0" animBg="1" advAuto="0"/>
      <p:bldP spid="197" grpId="0" animBg="1" advAuto="0"/>
      <p:bldP spid="198" grpId="0" animBg="1" advAuto="0"/>
      <p:bldP spid="199" grpId="0" animBg="1" advAuto="0"/>
      <p:bldP spid="200" grpId="0" animBg="1" advAuto="0"/>
      <p:bldP spid="201" grpId="0" animBg="1" advAuto="0"/>
      <p:bldP spid="202" grpId="0" animBg="1" advAuto="0"/>
      <p:bldP spid="205" grpId="0" animBg="1" advAuto="0"/>
      <p:bldP spid="206" grpId="0" animBg="1" advAuto="0"/>
      <p:bldP spid="207" grpId="0" animBg="1" advAuto="0"/>
      <p:bldP spid="208" grpId="0" animBg="1" advAuto="0"/>
      <p:bldP spid="209" grpId="0" animBg="1" advAuto="0"/>
      <p:bldP spid="2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-186319" y="-209396"/>
            <a:ext cx="9516638" cy="7276792"/>
          </a:xfrm>
          <a:prstGeom prst="rect">
            <a:avLst/>
          </a:prstGeom>
          <a:solidFill>
            <a:srgbClr val="4D4229"/>
          </a:solidFill>
          <a:ln w="12700">
            <a:solidFill>
              <a:srgbClr val="5B9BD5"/>
            </a:solidFill>
            <a:miter/>
          </a:ln>
        </p:spPr>
        <p:txBody>
          <a:bodyPr lIns="0" tIns="0" rIns="0" bIns="0" anchor="ctr"/>
          <a:lstStyle/>
          <a:p>
            <a:pPr lvl="0"/>
            <a:endParaRPr dirty="0"/>
          </a:p>
        </p:txBody>
      </p:sp>
      <p:pic>
        <p:nvPicPr>
          <p:cNvPr id="214" name="image8.jpg" descr="nexlp-slides-2014-08-20-08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00200" y="-1219200"/>
            <a:ext cx="10149840" cy="7589520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hape 215"/>
          <p:cNvSpPr/>
          <p:nvPr/>
        </p:nvSpPr>
        <p:spPr>
          <a:xfrm>
            <a:off x="2362200" y="1371600"/>
            <a:ext cx="6707670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0" spc="0">
                <a:solidFill>
                  <a:srgbClr val="FFFFFF"/>
                </a:solidFill>
                <a:latin typeface="AkzidenzGroteskBE-MdCn"/>
                <a:ea typeface="AkzidenzGroteskBE-MdCn"/>
                <a:cs typeface="AkzidenzGroteskBE-MdCn"/>
                <a:sym typeface="AkzidenzGroteskBE-MdCn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8000" spc="0" dirty="0">
                <a:solidFill>
                  <a:srgbClr val="FFFFFF"/>
                </a:solidFill>
              </a:rPr>
              <a:t>WORLD TEXT</a:t>
            </a:r>
          </a:p>
        </p:txBody>
      </p:sp>
      <p:grpSp>
        <p:nvGrpSpPr>
          <p:cNvPr id="218" name="Group 218"/>
          <p:cNvGrpSpPr/>
          <p:nvPr/>
        </p:nvGrpSpPr>
        <p:grpSpPr>
          <a:xfrm>
            <a:off x="467097" y="5588298"/>
            <a:ext cx="667925" cy="739418"/>
            <a:chOff x="0" y="0"/>
            <a:chExt cx="890565" cy="739417"/>
          </a:xfrm>
        </p:grpSpPr>
        <p:sp>
          <p:nvSpPr>
            <p:cNvPr id="216" name="Shape 216"/>
            <p:cNvSpPr/>
            <p:nvPr/>
          </p:nvSpPr>
          <p:spPr>
            <a:xfrm>
              <a:off x="249928" y="0"/>
              <a:ext cx="243840" cy="18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BE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0" y="400863"/>
              <a:ext cx="890565" cy="338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200">
                  <a:solidFill>
                    <a:srgbClr val="FFFFFF"/>
                  </a:solidFill>
                  <a:latin typeface="AkzidenzGroteskBE-Md"/>
                  <a:ea typeface="AkzidenzGroteskBE-Md"/>
                  <a:cs typeface="AkzidenzGroteskBE-Md"/>
                  <a:sym typeface="AkzidenzGroteskBE-M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200">
                  <a:solidFill>
                    <a:srgbClr val="FFFFFF"/>
                  </a:solidFill>
                </a:rPr>
                <a:t>2012</a:t>
              </a:r>
            </a:p>
          </p:txBody>
        </p:sp>
      </p:grpSp>
      <p:grpSp>
        <p:nvGrpSpPr>
          <p:cNvPr id="221" name="Group 221"/>
          <p:cNvGrpSpPr/>
          <p:nvPr/>
        </p:nvGrpSpPr>
        <p:grpSpPr>
          <a:xfrm>
            <a:off x="1634577" y="5086895"/>
            <a:ext cx="667925" cy="1240821"/>
            <a:chOff x="0" y="-1"/>
            <a:chExt cx="890565" cy="1240819"/>
          </a:xfrm>
        </p:grpSpPr>
        <p:sp>
          <p:nvSpPr>
            <p:cNvPr id="219" name="Shape 219"/>
            <p:cNvSpPr/>
            <p:nvPr/>
          </p:nvSpPr>
          <p:spPr>
            <a:xfrm>
              <a:off x="9749" y="-1"/>
              <a:ext cx="853438" cy="640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BE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0" y="902265"/>
              <a:ext cx="890565" cy="338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2200">
                  <a:solidFill>
                    <a:srgbClr val="FFFFFF"/>
                  </a:solidFill>
                  <a:latin typeface="AkzidenzGroteskBE-Md"/>
                  <a:ea typeface="AkzidenzGroteskBE-Md"/>
                  <a:cs typeface="AkzidenzGroteskBE-Md"/>
                  <a:sym typeface="AkzidenzGroteskBE-M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200">
                  <a:solidFill>
                    <a:srgbClr val="FFFFFF"/>
                  </a:solidFill>
                </a:rPr>
                <a:t>2014</a:t>
              </a:r>
            </a:p>
          </p:txBody>
        </p:sp>
      </p:grpSp>
      <p:sp>
        <p:nvSpPr>
          <p:cNvPr id="222" name="Shape 222"/>
          <p:cNvSpPr/>
          <p:nvPr/>
        </p:nvSpPr>
        <p:spPr>
          <a:xfrm>
            <a:off x="2802057" y="5989162"/>
            <a:ext cx="667924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200">
                <a:solidFill>
                  <a:srgbClr val="FFFFFF"/>
                </a:solidFill>
                <a:latin typeface="AkzidenzGroteskBE-Md"/>
                <a:ea typeface="AkzidenzGroteskBE-Md"/>
                <a:cs typeface="AkzidenzGroteskBE-Md"/>
                <a:sym typeface="AkzidenzGroteskBE-M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2020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52800" y="2658070"/>
            <a:ext cx="4419600" cy="923330"/>
          </a:xfrm>
          <a:prstGeom prst="rect">
            <a:avLst/>
          </a:prstGeom>
          <a:solidFill>
            <a:srgbClr val="FFFFCC"/>
          </a:solidFill>
          <a:ln>
            <a:solidFill>
              <a:srgbClr val="FF9933"/>
            </a:solidFill>
          </a:ln>
        </p:spPr>
        <p:txBody>
          <a:bodyPr wrap="square">
            <a:spAutoFit/>
          </a:bodyPr>
          <a:lstStyle/>
          <a:p>
            <a:pPr lvl="0" defTabSz="914400">
              <a:lnSpc>
                <a:spcPct val="100000"/>
              </a:lnSpc>
              <a:defRPr sz="1800"/>
            </a:pP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90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the world’s </a:t>
            </a: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text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has been created in the last 2 years, and there will be </a:t>
            </a: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50-fold increase by 2020. </a:t>
            </a:r>
          </a:p>
        </p:txBody>
      </p:sp>
    </p:spTree>
    <p:extLst>
      <p:ext uri="{BB962C8B-B14F-4D97-AF65-F5344CB8AC3E}">
        <p14:creationId xmlns:p14="http://schemas.microsoft.com/office/powerpoint/2010/main" val="390853798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 advAuto="0"/>
      <p:bldP spid="218" grpId="0" animBg="1" advAuto="0"/>
      <p:bldP spid="221" grpId="0" animBg="1" advAuto="0"/>
      <p:bldP spid="222" grpId="0" animBg="1" advAuto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image10.jpg" descr="nexlp-slides-1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853440" y="-1"/>
            <a:ext cx="10607040" cy="685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720476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7924800" cy="6778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 view on Extracting Meaning from Unstructured Text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609600" y="1219200"/>
            <a:ext cx="7924800" cy="274320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en-US" smtClean="0"/>
              <a:t>Given: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chemeClr val="hlink"/>
                </a:solidFill>
              </a:rPr>
              <a:t>              </a:t>
            </a:r>
            <a:r>
              <a:rPr lang="en-US" smtClean="0"/>
              <a:t>A long contract that you need to</a:t>
            </a:r>
            <a:r>
              <a:rPr lang="en-US" smtClean="0">
                <a:solidFill>
                  <a:schemeClr val="hlink"/>
                </a:solidFill>
              </a:rPr>
              <a:t> </a:t>
            </a:r>
            <a:r>
              <a:rPr lang="en-US" smtClean="0">
                <a:solidFill>
                  <a:srgbClr val="0033CC"/>
                </a:solidFill>
              </a:rPr>
              <a:t>ACCEPT</a:t>
            </a:r>
          </a:p>
          <a:p>
            <a:pPr eaLnBrk="1" hangingPunct="1"/>
            <a:r>
              <a:rPr lang="en-US" smtClean="0"/>
              <a:t>Determine: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Does it satisfy the 3 conditions that you really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care about? </a:t>
            </a:r>
          </a:p>
        </p:txBody>
      </p:sp>
      <p:sp>
        <p:nvSpPr>
          <p:cNvPr id="1249284" name="Rectangle 3"/>
          <p:cNvSpPr>
            <a:spLocks noChangeArrowheads="1"/>
          </p:cNvSpPr>
          <p:nvPr/>
        </p:nvSpPr>
        <p:spPr bwMode="auto">
          <a:xfrm>
            <a:off x="2743200" y="2133600"/>
            <a:ext cx="5256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400" b="1">
                <a:latin typeface="Tempus Sans ITC" pitchFamily="82" charset="0"/>
              </a:rPr>
              <a:t>(and distinguish from other candidates)</a:t>
            </a:r>
          </a:p>
        </p:txBody>
      </p:sp>
      <p:pic>
        <p:nvPicPr>
          <p:cNvPr id="16389" name="Picture 4" descr="snow-acc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191500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04800" y="5653088"/>
            <a:ext cx="175260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ACCEPT?</a:t>
            </a:r>
            <a:r>
              <a:rPr lang="en-US" sz="2800" dirty="0">
                <a:latin typeface="Tahoma" pitchFamily="34" charset="0"/>
              </a:rPr>
              <a:t>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01600" y="4076700"/>
            <a:ext cx="4267200" cy="2133600"/>
            <a:chOff x="96" y="2784"/>
            <a:chExt cx="2688" cy="1344"/>
          </a:xfrm>
        </p:grpSpPr>
        <p:sp>
          <p:nvSpPr>
            <p:cNvPr id="16402" name="AutoShape 8"/>
            <p:cNvSpPr>
              <a:spLocks noChangeArrowheads="1"/>
            </p:cNvSpPr>
            <p:nvPr/>
          </p:nvSpPr>
          <p:spPr bwMode="auto">
            <a:xfrm rot="-2084416">
              <a:off x="1152" y="2784"/>
              <a:ext cx="1632" cy="672"/>
            </a:xfrm>
            <a:prstGeom prst="leftArrow">
              <a:avLst>
                <a:gd name="adj1" fmla="val 50000"/>
                <a:gd name="adj2" fmla="val 60714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403" name="Oval 9"/>
            <p:cNvSpPr>
              <a:spLocks noChangeArrowheads="1"/>
            </p:cNvSpPr>
            <p:nvPr/>
          </p:nvSpPr>
          <p:spPr bwMode="auto">
            <a:xfrm>
              <a:off x="96" y="3744"/>
              <a:ext cx="1296" cy="384"/>
            </a:xfrm>
            <a:prstGeom prst="ellipse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pic>
        <p:nvPicPr>
          <p:cNvPr id="1249290" name="Picture 4" descr="snow-acc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38288"/>
            <a:ext cx="81915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291" name="Picture 4" descr="snow-acc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62088"/>
            <a:ext cx="81915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292" name="Picture 4" descr="snow-acc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8191500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293" name="Picture 4" descr="snow-acc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8191500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294" name="Picture 4" descr="snow-acc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8191500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295" name="Picture 4" descr="snow-acc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8191500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296" name="Picture 4" descr="snow-acc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8191500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297" name="Picture 4" descr="snow-acc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8191500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298" name="Rectangle 18"/>
          <p:cNvSpPr>
            <a:spLocks noChangeArrowheads="1"/>
          </p:cNvSpPr>
          <p:nvPr/>
        </p:nvSpPr>
        <p:spPr bwMode="auto">
          <a:xfrm>
            <a:off x="2819400" y="2209800"/>
            <a:ext cx="3124200" cy="609600"/>
          </a:xfrm>
          <a:prstGeom prst="rect">
            <a:avLst/>
          </a:prstGeom>
          <a:solidFill>
            <a:srgbClr val="FFFF66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 b="1" dirty="0">
                <a:solidFill>
                  <a:srgbClr val="0033CC"/>
                </a:solidFill>
                <a:latin typeface="Calibri" pitchFamily="34" charset="0"/>
              </a:rPr>
              <a:t>Does it say that they’ll give </a:t>
            </a:r>
          </a:p>
          <a:p>
            <a:pPr marL="342900" indent="-342900" algn="ctr"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 b="1" dirty="0">
                <a:solidFill>
                  <a:srgbClr val="0033CC"/>
                </a:solidFill>
                <a:latin typeface="Calibri" pitchFamily="34" charset="0"/>
              </a:rPr>
              <a:t>my email address away?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640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B47B02-38F6-41E5-9CC5-F1E2C9ABC028}" type="slidenum">
              <a:rPr lang="en-US" altLang="zh-TW" smtClean="0">
                <a:cs typeface="Arial Unicode MS" pitchFamily="34" charset="-128"/>
              </a:rPr>
              <a:pPr eaLnBrk="1" hangingPunct="1"/>
              <a:t>7</a:t>
            </a:fld>
            <a:endParaRPr lang="en-US" altLang="zh-TW" smtClean="0">
              <a:cs typeface="Arial Unicode MS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800" y="990600"/>
            <a:ext cx="4419600" cy="646331"/>
          </a:xfrm>
          <a:prstGeom prst="rect">
            <a:avLst/>
          </a:prstGeom>
          <a:solidFill>
            <a:srgbClr val="FFFFCC"/>
          </a:solidFill>
          <a:ln>
            <a:solidFill>
              <a:srgbClr val="FF99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Large Scale </a:t>
            </a:r>
            <a:r>
              <a:rPr lang="en-US" dirty="0" smtClean="0">
                <a:solidFill>
                  <a:srgbClr val="0033CC"/>
                </a:solidFill>
                <a:latin typeface="+mn-lt"/>
              </a:rPr>
              <a:t>Data</a:t>
            </a:r>
            <a:r>
              <a:rPr lang="en-US" dirty="0" smtClean="0">
                <a:solidFill>
                  <a:srgbClr val="0033CC"/>
                </a:solidFill>
                <a:latin typeface="+mn-lt"/>
                <a:sym typeface="Wingdings" pitchFamily="2" charset="2"/>
              </a:rPr>
              <a:t> Meaning </a:t>
            </a:r>
            <a:r>
              <a:rPr lang="en-US" dirty="0" smtClean="0">
                <a:latin typeface="+mn-lt"/>
                <a:sym typeface="Wingdings" pitchFamily="2" charset="2"/>
              </a:rPr>
              <a:t>Transformation </a:t>
            </a:r>
            <a:r>
              <a:rPr lang="en-US" dirty="0" smtClean="0">
                <a:latin typeface="+mn-lt"/>
              </a:rPr>
              <a:t>Massive </a:t>
            </a:r>
            <a:r>
              <a:rPr lang="en-US" dirty="0">
                <a:latin typeface="+mn-lt"/>
              </a:rPr>
              <a:t>&amp; Deep </a:t>
            </a:r>
          </a:p>
        </p:txBody>
      </p:sp>
    </p:spTree>
    <p:extLst>
      <p:ext uri="{BB962C8B-B14F-4D97-AF65-F5344CB8AC3E}">
        <p14:creationId xmlns:p14="http://schemas.microsoft.com/office/powerpoint/2010/main" val="258603873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24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4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4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4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4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4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24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24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24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24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284" grpId="0"/>
      <p:bldP spid="16390" grpId="0" animBg="1"/>
      <p:bldP spid="1249298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54013"/>
            <a:ext cx="8110538" cy="712787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Why is it difficult?</a:t>
            </a: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2362200" y="3810000"/>
            <a:ext cx="586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90600" y="2514600"/>
            <a:ext cx="1447800" cy="43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Meaning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14400" y="4456113"/>
            <a:ext cx="1752600" cy="430212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Language</a:t>
            </a:r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3444766" y="2667000"/>
            <a:ext cx="304800" cy="2286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6705600" y="2667000"/>
            <a:ext cx="304800" cy="2286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5029200" y="2667000"/>
            <a:ext cx="304800" cy="2286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4114800" y="4495800"/>
            <a:ext cx="304800" cy="228600"/>
          </a:xfrm>
          <a:prstGeom prst="ellips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5562600" y="4495800"/>
            <a:ext cx="304800" cy="228600"/>
          </a:xfrm>
          <a:prstGeom prst="ellips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7086600" y="4495800"/>
            <a:ext cx="304800" cy="228600"/>
          </a:xfrm>
          <a:prstGeom prst="ellips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3048000" y="4495800"/>
            <a:ext cx="304800" cy="228600"/>
          </a:xfrm>
          <a:prstGeom prst="ellips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365750" y="2862263"/>
            <a:ext cx="2236788" cy="1666875"/>
            <a:chOff x="3044" y="1803"/>
            <a:chExt cx="1409" cy="1050"/>
          </a:xfrm>
        </p:grpSpPr>
        <p:cxnSp>
          <p:nvCxnSpPr>
            <p:cNvPr id="7188" name="AutoShape 14"/>
            <p:cNvCxnSpPr>
              <a:cxnSpLocks noChangeShapeType="1"/>
              <a:stCxn id="7179" idx="1"/>
              <a:endCxn id="7176" idx="5"/>
            </p:cNvCxnSpPr>
            <p:nvPr/>
          </p:nvCxnSpPr>
          <p:spPr bwMode="auto">
            <a:xfrm rot="16200000" flipV="1">
              <a:off x="3099" y="1748"/>
              <a:ext cx="1050" cy="1160"/>
            </a:xfrm>
            <a:prstGeom prst="straightConnector1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9" name="AutoShape 15"/>
            <p:cNvCxnSpPr>
              <a:cxnSpLocks noChangeShapeType="1"/>
              <a:stCxn id="7179" idx="1"/>
              <a:endCxn id="7175" idx="4"/>
            </p:cNvCxnSpPr>
            <p:nvPr/>
          </p:nvCxnSpPr>
          <p:spPr bwMode="auto">
            <a:xfrm rot="16200000" flipV="1">
              <a:off x="3604" y="2252"/>
              <a:ext cx="1029" cy="172"/>
            </a:xfrm>
            <a:prstGeom prst="straightConnector1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90" name="Text Box 16"/>
            <p:cNvSpPr txBox="1">
              <a:spLocks noChangeArrowheads="1"/>
            </p:cNvSpPr>
            <p:nvPr/>
          </p:nvSpPr>
          <p:spPr bwMode="auto">
            <a:xfrm>
              <a:off x="3467" y="2448"/>
              <a:ext cx="986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2800">
                  <a:solidFill>
                    <a:schemeClr val="hlink"/>
                  </a:solidFill>
                </a:rPr>
                <a:t>Ambiguity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743200" y="2895600"/>
            <a:ext cx="2863850" cy="1633537"/>
            <a:chOff x="1392" y="1824"/>
            <a:chExt cx="1804" cy="1029"/>
          </a:xfrm>
        </p:grpSpPr>
        <p:cxnSp>
          <p:nvCxnSpPr>
            <p:cNvPr id="7184" name="AutoShape 18"/>
            <p:cNvCxnSpPr>
              <a:cxnSpLocks noChangeShapeType="1"/>
              <a:stCxn id="7174" idx="4"/>
              <a:endCxn id="7177" idx="0"/>
            </p:cNvCxnSpPr>
            <p:nvPr/>
          </p:nvCxnSpPr>
          <p:spPr bwMode="auto">
            <a:xfrm>
              <a:off x="1930" y="1824"/>
              <a:ext cx="422" cy="1008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5" name="AutoShape 19"/>
            <p:cNvCxnSpPr>
              <a:cxnSpLocks noChangeShapeType="1"/>
              <a:stCxn id="7174" idx="4"/>
              <a:endCxn id="7180" idx="0"/>
            </p:cNvCxnSpPr>
            <p:nvPr/>
          </p:nvCxnSpPr>
          <p:spPr bwMode="auto">
            <a:xfrm flipH="1">
              <a:off x="1680" y="1824"/>
              <a:ext cx="250" cy="1008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6" name="AutoShape 20"/>
            <p:cNvCxnSpPr>
              <a:cxnSpLocks noChangeShapeType="1"/>
              <a:stCxn id="7174" idx="4"/>
              <a:endCxn id="7178" idx="1"/>
            </p:cNvCxnSpPr>
            <p:nvPr/>
          </p:nvCxnSpPr>
          <p:spPr bwMode="auto">
            <a:xfrm>
              <a:off x="1930" y="1824"/>
              <a:ext cx="1266" cy="1029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87" name="Text Box 21"/>
            <p:cNvSpPr txBox="1">
              <a:spLocks noChangeArrowheads="1"/>
            </p:cNvSpPr>
            <p:nvPr/>
          </p:nvSpPr>
          <p:spPr bwMode="auto">
            <a:xfrm>
              <a:off x="1392" y="2016"/>
              <a:ext cx="1584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Variability</a:t>
              </a:r>
            </a:p>
          </p:txBody>
        </p:sp>
      </p:grpSp>
      <p:sp>
        <p:nvSpPr>
          <p:cNvPr id="7183" name="Slide Number Placeholder 21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TW" smtClean="0">
                <a:cs typeface="Arial Unicode MS" pitchFamily="34" charset="-128"/>
              </a:rPr>
              <a:t>Page </a:t>
            </a:r>
            <a:fld id="{A304EE98-03B8-4407-A74F-38767DF83155}" type="slidenum">
              <a:rPr lang="en-US" altLang="zh-TW" smtClean="0">
                <a:cs typeface="Arial Unicode MS" pitchFamily="34" charset="-128"/>
              </a:rPr>
              <a:pPr eaLnBrk="1" hangingPunct="1"/>
              <a:t>8</a:t>
            </a:fld>
            <a:endParaRPr lang="en-US" altLang="zh-TW" smtClean="0"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39315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" y="914400"/>
            <a:ext cx="5867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Determine if </a:t>
            </a:r>
            <a:r>
              <a:rPr lang="en-US" sz="2000" dirty="0" smtClean="0">
                <a:solidFill>
                  <a:srgbClr val="0000FF"/>
                </a:solidFill>
              </a:rPr>
              <a:t>Jim Carpenter works for the government</a:t>
            </a:r>
          </a:p>
          <a:p>
            <a:pPr eaLnBrk="1" hangingPunct="1">
              <a:buFont typeface="Wingdings" pitchFamily="2" charset="2"/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Jim Carpenter works for the U.S. Government.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>
                <a:solidFill>
                  <a:srgbClr val="0033CC"/>
                </a:solidFill>
              </a:rPr>
              <a:t>The American government employed Jim Carpenter.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Jim Carpenter was fired by the US Government.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>
                <a:solidFill>
                  <a:srgbClr val="0033CC"/>
                </a:solidFill>
              </a:rPr>
              <a:t>Jim Carpenter worked in a number of important positions.  ….  As a press liaison for the IRS, he made contacts in the white house.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Russian interior minister </a:t>
            </a:r>
            <a:r>
              <a:rPr lang="en-US" sz="1800" dirty="0" err="1" smtClean="0">
                <a:solidFill>
                  <a:srgbClr val="FF0000"/>
                </a:solidFill>
              </a:rPr>
              <a:t>Yevgeny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Topolov</a:t>
            </a:r>
            <a:r>
              <a:rPr lang="en-US" sz="1800" dirty="0" smtClean="0">
                <a:solidFill>
                  <a:srgbClr val="FF0000"/>
                </a:solidFill>
              </a:rPr>
              <a:t> met yesterday with his US counterpart, Jim Carpenter.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>
                <a:solidFill>
                  <a:srgbClr val="0033CC"/>
                </a:solidFill>
              </a:rPr>
              <a:t>Former US Secretary of Defense Jim Carpenter spoke today…</a:t>
            </a:r>
            <a:endParaRPr lang="en-US" sz="1800" dirty="0" smtClean="0"/>
          </a:p>
        </p:txBody>
      </p:sp>
      <p:pic>
        <p:nvPicPr>
          <p:cNvPr id="17411" name="Picture 17" descr="ist2_5808627-glossy-detective-robot-with-magnifying-gla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"/>
            <a:ext cx="21637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 descr="MCBS00272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1266825"/>
            <a:ext cx="12017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7764463" cy="849313"/>
          </a:xfrm>
        </p:spPr>
        <p:txBody>
          <a:bodyPr/>
          <a:lstStyle/>
          <a:p>
            <a:pPr eaLnBrk="1" hangingPunct="1"/>
            <a:r>
              <a:rPr lang="en-US" sz="2400" dirty="0"/>
              <a:t>Variability in Natural Language Expressions</a:t>
            </a:r>
            <a:endParaRPr lang="en-US" sz="2400" dirty="0" smtClean="0"/>
          </a:p>
        </p:txBody>
      </p:sp>
      <p:sp>
        <p:nvSpPr>
          <p:cNvPr id="1251339" name="Rectangle 11"/>
          <p:cNvSpPr>
            <a:spLocks noChangeArrowheads="1"/>
          </p:cNvSpPr>
          <p:nvPr/>
        </p:nvSpPr>
        <p:spPr bwMode="auto">
          <a:xfrm>
            <a:off x="1104900" y="4724400"/>
            <a:ext cx="6934200" cy="14773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en-US" dirty="0"/>
              <a:t>Needs: </a:t>
            </a:r>
          </a:p>
          <a:p>
            <a:pPr lvl="1">
              <a:buClr>
                <a:schemeClr val="bg2"/>
              </a:buClr>
              <a:buSzPct val="80000"/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Relations, Entities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Semantic Classes</a:t>
            </a:r>
            <a:r>
              <a:rPr lang="en-US" dirty="0"/>
              <a:t>, NOT keywords </a:t>
            </a:r>
          </a:p>
          <a:p>
            <a:pPr lvl="1">
              <a:buClr>
                <a:schemeClr val="bg2"/>
              </a:buClr>
              <a:buSzPct val="80000"/>
              <a:buFont typeface="Wingdings" pitchFamily="2" charset="2"/>
              <a:buChar char="q"/>
            </a:pPr>
            <a:r>
              <a:rPr lang="en-US" dirty="0" smtClean="0"/>
              <a:t> Bring </a:t>
            </a:r>
            <a:r>
              <a:rPr lang="en-US" dirty="0" smtClean="0">
                <a:solidFill>
                  <a:srgbClr val="FF0000"/>
                </a:solidFill>
              </a:rPr>
              <a:t>knowledge</a:t>
            </a:r>
            <a:r>
              <a:rPr lang="en-US" dirty="0" smtClean="0"/>
              <a:t> from external resources</a:t>
            </a:r>
            <a:endParaRPr lang="en-US" dirty="0"/>
          </a:p>
          <a:p>
            <a:pPr lvl="1">
              <a:buClr>
                <a:schemeClr val="bg2"/>
              </a:buClr>
              <a:buSzPct val="80000"/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Integrate</a:t>
            </a:r>
            <a:r>
              <a:rPr lang="en-US" dirty="0"/>
              <a:t> over large collections of text and DBs</a:t>
            </a:r>
          </a:p>
          <a:p>
            <a:pPr lvl="1">
              <a:buClr>
                <a:schemeClr val="bg2"/>
              </a:buClr>
              <a:buSzPct val="80000"/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Identify, disambiguate 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track</a:t>
            </a:r>
            <a:r>
              <a:rPr lang="en-US" dirty="0"/>
              <a:t> entities, events, etc.</a:t>
            </a:r>
            <a:r>
              <a:rPr lang="en-US" b="1" dirty="0"/>
              <a:t> </a:t>
            </a: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5867400" y="2819400"/>
            <a:ext cx="3124200" cy="1631216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+mn-lt"/>
              </a:rPr>
              <a:t>Standard techniques cannot deal with the </a:t>
            </a:r>
            <a:r>
              <a:rPr lang="en-US" sz="2000" dirty="0">
                <a:solidFill>
                  <a:srgbClr val="FF3300"/>
                </a:solidFill>
                <a:latin typeface="+mn-lt"/>
              </a:rPr>
              <a:t>variability of expressing meaning</a:t>
            </a:r>
            <a:r>
              <a:rPr lang="en-US" sz="2000" dirty="0">
                <a:latin typeface="+mn-lt"/>
              </a:rPr>
              <a:t> </a:t>
            </a:r>
          </a:p>
          <a:p>
            <a:r>
              <a:rPr lang="en-US" sz="2000" dirty="0">
                <a:latin typeface="+mn-lt"/>
              </a:rPr>
              <a:t>nor with the </a:t>
            </a:r>
          </a:p>
          <a:p>
            <a:r>
              <a:rPr lang="en-US" sz="2000" dirty="0">
                <a:solidFill>
                  <a:srgbClr val="FF3300"/>
                </a:solidFill>
                <a:latin typeface="+mn-lt"/>
              </a:rPr>
              <a:t>ambiguity of interpretation</a:t>
            </a:r>
          </a:p>
        </p:txBody>
      </p:sp>
      <p:sp>
        <p:nvSpPr>
          <p:cNvPr id="2" name="Right Arrow 1"/>
          <p:cNvSpPr/>
          <p:nvPr/>
        </p:nvSpPr>
        <p:spPr>
          <a:xfrm>
            <a:off x="0" y="990600"/>
            <a:ext cx="228600" cy="2762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-12700" y="3495675"/>
            <a:ext cx="228600" cy="2762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2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468C093-DA61-499F-9BC7-CE4C780D288E}" type="slidenum">
              <a:rPr lang="en-US" altLang="zh-TW" smtClean="0">
                <a:cs typeface="Arial Unicode MS" pitchFamily="34" charset="-128"/>
              </a:rPr>
              <a:pPr eaLnBrk="1" hangingPunct="1"/>
              <a:t>9</a:t>
            </a:fld>
            <a:endParaRPr lang="en-US" altLang="zh-TW" smtClean="0"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3733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1339" grpId="0" animBg="1"/>
      <p:bldP spid="28698" grpId="0" animBg="1"/>
      <p:bldP spid="2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DANR@YOZKPGTFUVWXY5MI" val="2971"/>
  <p:tag name="ACCESSLIST" val=""/>
  <p:tag name="FIRSTDANR@EKFAUQOFUVWYY57I" val="3619"/>
  <p:tag name="FIRSTDANR@ELHXENZFUVWZY5H8" val="4613"/>
</p:tagLst>
</file>

<file path=ppt/theme/theme1.xml><?xml version="1.0" encoding="utf-8"?>
<a:theme xmlns:a="http://schemas.openxmlformats.org/drawingml/2006/main" name="vasin_CCG">
  <a:themeElements>
    <a:clrScheme name="vasin_CCG 10">
      <a:dk1>
        <a:srgbClr val="000000"/>
      </a:dk1>
      <a:lt1>
        <a:srgbClr val="FFFFFF"/>
      </a:lt1>
      <a:dk2>
        <a:srgbClr val="000000"/>
      </a:dk2>
      <a:lt2>
        <a:srgbClr val="FF9900"/>
      </a:lt2>
      <a:accent1>
        <a:srgbClr val="FFCC99"/>
      </a:accent1>
      <a:accent2>
        <a:srgbClr val="FBA313"/>
      </a:accent2>
      <a:accent3>
        <a:srgbClr val="FFFFFF"/>
      </a:accent3>
      <a:accent4>
        <a:srgbClr val="000000"/>
      </a:accent4>
      <a:accent5>
        <a:srgbClr val="FFE2CA"/>
      </a:accent5>
      <a:accent6>
        <a:srgbClr val="E39310"/>
      </a:accent6>
      <a:hlink>
        <a:srgbClr val="CC3300"/>
      </a:hlink>
      <a:folHlink>
        <a:srgbClr val="FCC66E"/>
      </a:folHlink>
    </a:clrScheme>
    <a:fontScheme name="vasin_CCG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sin_CCG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Settings\davzimak\Application Data\Microsoft\Templates\vasin_CCG.pot</Template>
  <TotalTime>61453</TotalTime>
  <Words>1521</Words>
  <Application>Microsoft Office PowerPoint</Application>
  <PresentationFormat>On-screen Show (4:3)</PresentationFormat>
  <Paragraphs>205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Tahoma</vt:lpstr>
      <vt:lpstr>Wingdings</vt:lpstr>
      <vt:lpstr>Cambria Math</vt:lpstr>
      <vt:lpstr>Tempus Sans ITC</vt:lpstr>
      <vt:lpstr>Arial Unicode MS</vt:lpstr>
      <vt:lpstr>Calibri</vt:lpstr>
      <vt:lpstr>Times New Roman</vt:lpstr>
      <vt:lpstr>AkzidenzGroteskBE-Md</vt:lpstr>
      <vt:lpstr>AkzidenzGroteskBE-MdCn</vt:lpstr>
      <vt:lpstr>vasin_CCG</vt:lpstr>
      <vt:lpstr>Making Sense of Unstructured Data </vt:lpstr>
      <vt:lpstr>Data Science: Making Sense of (Unstructured) Data</vt:lpstr>
      <vt:lpstr>PowerPoint Presentation</vt:lpstr>
      <vt:lpstr>PowerPoint Presentation</vt:lpstr>
      <vt:lpstr>PowerPoint Presentation</vt:lpstr>
      <vt:lpstr>PowerPoint Presentation</vt:lpstr>
      <vt:lpstr>A view on Extracting Meaning from Unstructured Text</vt:lpstr>
      <vt:lpstr>Why is it difficult?</vt:lpstr>
      <vt:lpstr>Variability in Natural Language Expressions</vt:lpstr>
      <vt:lpstr>Ambiguity </vt:lpstr>
      <vt:lpstr>Wikification: The Reference Problem </vt:lpstr>
      <vt:lpstr>Paul’s Quality Assurance</vt:lpstr>
      <vt:lpstr>Wikifikation: Demo Screen Shot  (Demo)</vt:lpstr>
      <vt:lpstr>Challenges</vt:lpstr>
      <vt:lpstr>Relational Inference</vt:lpstr>
      <vt:lpstr>Relational Inference</vt:lpstr>
      <vt:lpstr>Knowledge in Relational Inference</vt:lpstr>
      <vt:lpstr>Formulation</vt:lpstr>
      <vt:lpstr>Application</vt:lpstr>
      <vt:lpstr>Wikification Performance Result [EMNLP’13]</vt:lpstr>
    </vt:vector>
  </TitlesOfParts>
  <Company>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CCMs</dc:title>
  <dc:subject>Talk at Maryland, April 2009</dc:subject>
  <dc:creator>Dan Roth</dc:creator>
  <cp:lastModifiedBy>Dan Roth</cp:lastModifiedBy>
  <cp:revision>852</cp:revision>
  <dcterms:created xsi:type="dcterms:W3CDTF">2004-04-28T22:21:11Z</dcterms:created>
  <dcterms:modified xsi:type="dcterms:W3CDTF">2014-10-16T14:38:03Z</dcterms:modified>
</cp:coreProperties>
</file>