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91" r:id="rId4"/>
    <p:sldId id="288" r:id="rId5"/>
    <p:sldId id="290" r:id="rId6"/>
    <p:sldId id="262" r:id="rId7"/>
    <p:sldId id="265" r:id="rId8"/>
    <p:sldId id="263" r:id="rId9"/>
    <p:sldId id="277" r:id="rId10"/>
    <p:sldId id="261" r:id="rId11"/>
    <p:sldId id="292" r:id="rId12"/>
    <p:sldId id="295" r:id="rId13"/>
    <p:sldId id="293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498525073746312E-3"/>
                  <c:y val="3.731343283582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0"/>
                  <c:y val="4.97512437810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Sheet1!$A$5:$A$50</c:f>
              <c:numCache>
                <c:formatCode>General</c:formatCode>
                <c:ptCount val="46"/>
                <c:pt idx="0">
                  <c:v>1963</c:v>
                </c:pt>
                <c:pt idx="1">
                  <c:v>1964</c:v>
                </c:pt>
                <c:pt idx="2">
                  <c:v>1965</c:v>
                </c:pt>
                <c:pt idx="3">
                  <c:v>1966</c:v>
                </c:pt>
                <c:pt idx="4">
                  <c:v>1967</c:v>
                </c:pt>
                <c:pt idx="5">
                  <c:v>1968</c:v>
                </c:pt>
                <c:pt idx="6">
                  <c:v>1969</c:v>
                </c:pt>
                <c:pt idx="7">
                  <c:v>1970</c:v>
                </c:pt>
                <c:pt idx="8">
                  <c:v>1971</c:v>
                </c:pt>
                <c:pt idx="9">
                  <c:v>1972</c:v>
                </c:pt>
                <c:pt idx="10">
                  <c:v>1973</c:v>
                </c:pt>
                <c:pt idx="11">
                  <c:v>1974</c:v>
                </c:pt>
                <c:pt idx="12">
                  <c:v>1975</c:v>
                </c:pt>
                <c:pt idx="13">
                  <c:v>1976</c:v>
                </c:pt>
                <c:pt idx="14">
                  <c:v>1977</c:v>
                </c:pt>
                <c:pt idx="15">
                  <c:v>1978</c:v>
                </c:pt>
                <c:pt idx="16">
                  <c:v>1979</c:v>
                </c:pt>
                <c:pt idx="17">
                  <c:v>1980</c:v>
                </c:pt>
                <c:pt idx="18">
                  <c:v>1981</c:v>
                </c:pt>
                <c:pt idx="19">
                  <c:v>1982</c:v>
                </c:pt>
                <c:pt idx="20">
                  <c:v>1983</c:v>
                </c:pt>
                <c:pt idx="21">
                  <c:v>1984</c:v>
                </c:pt>
                <c:pt idx="22">
                  <c:v>1985</c:v>
                </c:pt>
                <c:pt idx="23">
                  <c:v>1986</c:v>
                </c:pt>
                <c:pt idx="24">
                  <c:v>1987</c:v>
                </c:pt>
                <c:pt idx="25">
                  <c:v>1988</c:v>
                </c:pt>
                <c:pt idx="26">
                  <c:v>1989</c:v>
                </c:pt>
                <c:pt idx="27">
                  <c:v>1990</c:v>
                </c:pt>
                <c:pt idx="28">
                  <c:v>1991</c:v>
                </c:pt>
                <c:pt idx="29">
                  <c:v>1992</c:v>
                </c:pt>
                <c:pt idx="30">
                  <c:v>1993</c:v>
                </c:pt>
                <c:pt idx="31">
                  <c:v>1994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</c:numCache>
            </c:numRef>
          </c:cat>
          <c:val>
            <c:numRef>
              <c:f>Sheet1!$R$5:$R$50</c:f>
              <c:numCache>
                <c:formatCode>0.0</c:formatCode>
                <c:ptCount val="46"/>
                <c:pt idx="0">
                  <c:v>5.9</c:v>
                </c:pt>
                <c:pt idx="1">
                  <c:v>6.9</c:v>
                </c:pt>
                <c:pt idx="2">
                  <c:v>7.6</c:v>
                </c:pt>
                <c:pt idx="3">
                  <c:v>8.5</c:v>
                </c:pt>
                <c:pt idx="4">
                  <c:v>8.6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8.1999999999999993</c:v>
                </c:pt>
                <c:pt idx="8">
                  <c:v>8.4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9.4</c:v>
                </c:pt>
                <c:pt idx="14">
                  <c:v>10.1</c:v>
                </c:pt>
                <c:pt idx="15">
                  <c:v>11.4</c:v>
                </c:pt>
                <c:pt idx="16">
                  <c:v>11.7</c:v>
                </c:pt>
                <c:pt idx="17">
                  <c:v>11</c:v>
                </c:pt>
                <c:pt idx="18">
                  <c:v>10.7</c:v>
                </c:pt>
                <c:pt idx="19">
                  <c:v>10.3</c:v>
                </c:pt>
                <c:pt idx="20">
                  <c:v>11</c:v>
                </c:pt>
                <c:pt idx="21">
                  <c:v>11.5</c:v>
                </c:pt>
                <c:pt idx="22">
                  <c:v>12.7</c:v>
                </c:pt>
                <c:pt idx="23">
                  <c:v>12.9</c:v>
                </c:pt>
                <c:pt idx="24">
                  <c:v>14</c:v>
                </c:pt>
                <c:pt idx="25">
                  <c:v>14.3</c:v>
                </c:pt>
                <c:pt idx="26">
                  <c:v>15</c:v>
                </c:pt>
                <c:pt idx="27">
                  <c:v>15.2</c:v>
                </c:pt>
                <c:pt idx="28">
                  <c:v>16.2</c:v>
                </c:pt>
                <c:pt idx="29">
                  <c:v>17.100000000000001</c:v>
                </c:pt>
                <c:pt idx="30">
                  <c:v>16.7</c:v>
                </c:pt>
                <c:pt idx="31">
                  <c:v>17.600000000000001</c:v>
                </c:pt>
                <c:pt idx="32">
                  <c:v>17.5</c:v>
                </c:pt>
                <c:pt idx="33">
                  <c:v>17.2</c:v>
                </c:pt>
                <c:pt idx="34">
                  <c:v>17.8</c:v>
                </c:pt>
                <c:pt idx="35">
                  <c:v>18.600000000000001</c:v>
                </c:pt>
                <c:pt idx="36">
                  <c:v>20.5</c:v>
                </c:pt>
                <c:pt idx="37">
                  <c:v>21.9</c:v>
                </c:pt>
                <c:pt idx="38">
                  <c:v>23.8</c:v>
                </c:pt>
                <c:pt idx="39">
                  <c:v>25.7</c:v>
                </c:pt>
                <c:pt idx="40">
                  <c:v>27.2</c:v>
                </c:pt>
                <c:pt idx="41">
                  <c:v>27.5</c:v>
                </c:pt>
                <c:pt idx="42">
                  <c:v>27.8</c:v>
                </c:pt>
                <c:pt idx="43">
                  <c:v>27</c:v>
                </c:pt>
                <c:pt idx="44">
                  <c:v>26.3</c:v>
                </c:pt>
                <c:pt idx="45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799288"/>
        <c:axId val="270793800"/>
      </c:lineChart>
      <c:catAx>
        <c:axId val="27079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2707938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70793800"/>
        <c:scaling>
          <c:logBase val="2"/>
          <c:orientation val="minMax"/>
          <c:max val="32"/>
          <c:min val="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en-US" sz="2000" baseline="0" dirty="0" smtClean="0"/>
                  <a:t>US </a:t>
                </a:r>
                <a:r>
                  <a:rPr lang="en-US" sz="2000" baseline="0" dirty="0"/>
                  <a:t>University R&amp;D (Billion 2008 $)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27079928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CAB7A-A3E0-4DAC-9697-F2692254EC5E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73E3C-41FA-4099-920A-852242FE0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5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73E3C-41FA-4099-920A-852242FE09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6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2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4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1B35-78D2-4FBA-9E57-830250CFBEB3}" type="datetimeFigureOut">
              <a:rPr lang="en-US" smtClean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DC92-16E7-417E-B778-A3BC360B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0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Avión</a:t>
            </a:r>
            <a:r>
              <a:rPr lang="en-US" dirty="0" smtClean="0"/>
              <a:t> con 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Douglas W. Oard</a:t>
            </a:r>
          </a:p>
          <a:p>
            <a:r>
              <a:rPr lang="en-US" dirty="0" smtClean="0"/>
              <a:t>iSchool and UMIACS</a:t>
            </a:r>
          </a:p>
          <a:p>
            <a:r>
              <a:rPr lang="en-US" dirty="0" smtClean="0"/>
              <a:t>University of Maryland, College Park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FusionFest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57"/>
            <a:ext cx="9144000" cy="914400"/>
          </a:xfrm>
        </p:spPr>
        <p:txBody>
          <a:bodyPr/>
          <a:lstStyle/>
          <a:p>
            <a:r>
              <a:rPr lang="en-US" dirty="0" smtClean="0"/>
              <a:t>US LIS Programs in Top-100 Universities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4191000" cy="639762"/>
          </a:xfrm>
        </p:spPr>
        <p:txBody>
          <a:bodyPr/>
          <a:lstStyle/>
          <a:p>
            <a:r>
              <a:rPr lang="en-US" u="sng" dirty="0" smtClean="0"/>
              <a:t>US LIS Program in an iSchool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39512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UCLA (11)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Washington (14)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Wisconsin-Madison (15)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Michigan (18)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Illinois  (19)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Maryland (28)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Texas (29)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UNC Chapel Hill  (30)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Rutgers (37)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Pittsburgh (38)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Indiana (50)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Florida State (70)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Tennessee (70)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Kentucky  (90)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08038"/>
            <a:ext cx="4041775" cy="639762"/>
          </a:xfrm>
        </p:spPr>
        <p:txBody>
          <a:bodyPr/>
          <a:lstStyle/>
          <a:p>
            <a:r>
              <a:rPr lang="en-US" u="sng" dirty="0" smtClean="0"/>
              <a:t>Other US LIS Programs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Arizona (45)</a:t>
            </a:r>
          </a:p>
          <a:p>
            <a:pPr marL="0" indent="0">
              <a:buNone/>
            </a:pPr>
            <a:r>
              <a:rPr lang="en-US" dirty="0" smtClean="0"/>
              <a:t>Hawaii (55)</a:t>
            </a:r>
          </a:p>
          <a:p>
            <a:pPr marL="0" indent="0">
              <a:buNone/>
            </a:pPr>
            <a:r>
              <a:rPr lang="en-US" dirty="0" smtClean="0"/>
              <a:t>Iowa (55)</a:t>
            </a:r>
          </a:p>
          <a:p>
            <a:pPr marL="0" indent="0">
              <a:buNone/>
            </a:pPr>
            <a:r>
              <a:rPr lang="en-US" dirty="0" smtClean="0"/>
              <a:t>Alabama (70)</a:t>
            </a:r>
          </a:p>
          <a:p>
            <a:pPr marL="0" indent="0">
              <a:buNone/>
            </a:pPr>
            <a:r>
              <a:rPr lang="en-US" dirty="0" smtClean="0"/>
              <a:t>Louisiana State (70)</a:t>
            </a:r>
          </a:p>
          <a:p>
            <a:pPr marL="0" indent="0">
              <a:buNone/>
            </a:pPr>
            <a:r>
              <a:rPr lang="en-US" dirty="0" smtClean="0"/>
              <a:t>SUNY Buffalo (90)</a:t>
            </a:r>
          </a:p>
          <a:p>
            <a:pPr marL="0" indent="0">
              <a:buNone/>
            </a:pPr>
            <a:r>
              <a:rPr lang="en-US" dirty="0" smtClean="0"/>
              <a:t>Missouri-Columbia (90)</a:t>
            </a:r>
          </a:p>
          <a:p>
            <a:pPr marL="0" indent="0">
              <a:buNone/>
            </a:pPr>
            <a:r>
              <a:rPr lang="en-US" dirty="0" smtClean="0"/>
              <a:t>South Carolina (90)</a:t>
            </a:r>
          </a:p>
          <a:p>
            <a:pPr marL="0" indent="0">
              <a:buNone/>
            </a:pPr>
            <a:r>
              <a:rPr lang="en-US" dirty="0" smtClean="0"/>
              <a:t>South Florida (90)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/>
          <a:stretch/>
        </p:blipFill>
        <p:spPr>
          <a:xfrm>
            <a:off x="0" y="-10700"/>
            <a:ext cx="9144000" cy="686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063"/>
          <a:stretch/>
        </p:blipFill>
        <p:spPr>
          <a:xfrm>
            <a:off x="838201" y="609600"/>
            <a:ext cx="2743200" cy="2438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158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9"/>
          <a:stretch/>
        </p:blipFill>
        <p:spPr>
          <a:xfrm>
            <a:off x="12954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57" t="14307" r="32778" b="33703"/>
          <a:stretch/>
        </p:blipFill>
        <p:spPr>
          <a:xfrm>
            <a:off x="-7257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81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914013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276600"/>
            <a:ext cx="846452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88" t="15926" r="19583" b="4074"/>
          <a:stretch/>
        </p:blipFill>
        <p:spPr>
          <a:xfrm>
            <a:off x="0" y="3629"/>
            <a:ext cx="9144000" cy="69005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8577" y="76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78977" y="685800"/>
            <a:ext cx="1521823" cy="5029200"/>
            <a:chOff x="4878977" y="685800"/>
            <a:chExt cx="1521823" cy="5029200"/>
          </a:xfrm>
        </p:grpSpPr>
        <p:sp>
          <p:nvSpPr>
            <p:cNvPr id="4" name="Oval 3"/>
            <p:cNvSpPr/>
            <p:nvPr/>
          </p:nvSpPr>
          <p:spPr>
            <a:xfrm>
              <a:off x="5791200" y="990600"/>
              <a:ext cx="609600" cy="609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5867400" y="685800"/>
              <a:ext cx="132806" cy="3243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878977" y="1598023"/>
              <a:ext cx="1217023" cy="4116977"/>
              <a:chOff x="4878977" y="1598023"/>
              <a:chExt cx="1217023" cy="41169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878977" y="5105400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5251269" y="1598023"/>
                <a:ext cx="844731" cy="3505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89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44" t="8885" r="69508" b="8213"/>
          <a:stretch/>
        </p:blipFill>
        <p:spPr>
          <a:xfrm>
            <a:off x="2133600" y="0"/>
            <a:ext cx="430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57500" y="4038600"/>
            <a:ext cx="152400" cy="152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48400" y="4038600"/>
            <a:ext cx="152400" cy="152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iSchool Vision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971800" y="2637174"/>
            <a:ext cx="3505200" cy="289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3695" y="1901764"/>
            <a:ext cx="191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Informatio</a:t>
            </a:r>
            <a:r>
              <a:rPr lang="en-US" sz="2800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438" y="5715000"/>
            <a:ext cx="117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People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715000"/>
            <a:ext cx="182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US Federal R&amp;D Funds </a:t>
            </a:r>
            <a:r>
              <a:rPr lang="en-US" u="sng" dirty="0" smtClean="0"/>
              <a:t>to Universities</a:t>
            </a:r>
            <a:endParaRPr lang="en-US" u="sng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931295"/>
              </p:ext>
            </p:extLst>
          </p:nvPr>
        </p:nvGraphicFramePr>
        <p:xfrm>
          <a:off x="152400" y="15240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7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School Closures (post-1945)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Top-100 US Universities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1962: Carnegie Institute (39)</a:t>
            </a:r>
          </a:p>
          <a:p>
            <a:pPr marL="0" indent="0">
              <a:buNone/>
            </a:pPr>
            <a:r>
              <a:rPr lang="en-US" dirty="0" smtClean="0"/>
              <a:t>1978: Oregon (90)</a:t>
            </a:r>
          </a:p>
          <a:p>
            <a:pPr marL="0" indent="0">
              <a:buNone/>
            </a:pPr>
            <a:r>
              <a:rPr lang="en-US" dirty="0" smtClean="0"/>
              <a:t>1985: Minnesota (20)</a:t>
            </a:r>
          </a:p>
          <a:p>
            <a:pPr marL="0" indent="0">
              <a:buNone/>
            </a:pPr>
            <a:r>
              <a:rPr lang="en-US" dirty="0" smtClean="0"/>
              <a:t>1986: Sothern California (32)</a:t>
            </a:r>
          </a:p>
          <a:p>
            <a:pPr marL="0" indent="0">
              <a:buNone/>
            </a:pPr>
            <a:r>
              <a:rPr lang="en-US" dirty="0" smtClean="0"/>
              <a:t>1986: Case Western (53)</a:t>
            </a:r>
          </a:p>
          <a:p>
            <a:pPr marL="0" indent="0">
              <a:buNone/>
            </a:pPr>
            <a:r>
              <a:rPr lang="en-US" dirty="0" smtClean="0"/>
              <a:t>1988: Vanderbilt (36)</a:t>
            </a:r>
          </a:p>
          <a:p>
            <a:pPr marL="0" indent="0">
              <a:buNone/>
            </a:pPr>
            <a:r>
              <a:rPr lang="en-US" dirty="0" smtClean="0"/>
              <a:t>1990: Chicago (8)</a:t>
            </a:r>
          </a:p>
          <a:p>
            <a:pPr marL="0" indent="0">
              <a:buNone/>
            </a:pPr>
            <a:r>
              <a:rPr lang="en-US" dirty="0" smtClean="0"/>
              <a:t>1992: Columbia  (7)</a:t>
            </a:r>
          </a:p>
          <a:p>
            <a:pPr marL="0" indent="0">
              <a:buNone/>
            </a:pPr>
            <a:r>
              <a:rPr lang="en-US" dirty="0" smtClean="0"/>
              <a:t>1994: Berkeley (2)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Other US Universities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1948: William and Mary </a:t>
            </a:r>
          </a:p>
          <a:p>
            <a:pPr marL="0" indent="0">
              <a:buNone/>
            </a:pPr>
            <a:r>
              <a:rPr lang="en-US" dirty="0" smtClean="0"/>
              <a:t>1952: NJ College for Women</a:t>
            </a:r>
          </a:p>
          <a:p>
            <a:pPr marL="0" indent="0">
              <a:buNone/>
            </a:pPr>
            <a:r>
              <a:rPr lang="en-US" dirty="0" smtClean="0"/>
              <a:t>1983: SUNY Genesco </a:t>
            </a:r>
          </a:p>
          <a:p>
            <a:pPr marL="0" indent="0">
              <a:buNone/>
            </a:pPr>
            <a:r>
              <a:rPr lang="en-US" dirty="0" smtClean="0"/>
              <a:t>1984: Mississippi</a:t>
            </a:r>
          </a:p>
          <a:p>
            <a:pPr marL="0" indent="0">
              <a:buNone/>
            </a:pPr>
            <a:r>
              <a:rPr lang="en-US" dirty="0" smtClean="0"/>
              <a:t>1985: Ball State</a:t>
            </a:r>
          </a:p>
          <a:p>
            <a:pPr marL="0" indent="0">
              <a:buNone/>
            </a:pPr>
            <a:r>
              <a:rPr lang="en-US" dirty="0" smtClean="0"/>
              <a:t>1993: Brigham Young</a:t>
            </a:r>
          </a:p>
          <a:p>
            <a:pPr marL="0" indent="0">
              <a:buNone/>
            </a:pPr>
            <a:r>
              <a:rPr lang="en-US" dirty="0" smtClean="0"/>
              <a:t>1994: Northern Illinois</a:t>
            </a:r>
          </a:p>
          <a:p>
            <a:pPr marL="0" indent="0">
              <a:buNone/>
            </a:pPr>
            <a:r>
              <a:rPr lang="en-US" dirty="0" smtClean="0"/>
              <a:t>2005: Clark Atlanta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5361" y="6487121"/>
            <a:ext cx="601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(2010 Shanghai Jiao Tong Academic Ranking of US Universities)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399" y="24882"/>
            <a:ext cx="9448800" cy="992356"/>
          </a:xfrm>
        </p:spPr>
        <p:txBody>
          <a:bodyPr/>
          <a:lstStyle/>
          <a:p>
            <a:r>
              <a:rPr lang="en-US" dirty="0" smtClean="0"/>
              <a:t>Internet </a:t>
            </a:r>
            <a:r>
              <a:rPr lang="en-US" u="sng" dirty="0" smtClean="0"/>
              <a:t>Adoption</a:t>
            </a:r>
            <a:r>
              <a:rPr lang="en-US" dirty="0" smtClean="0"/>
              <a:t> Changes the Dynamic</a:t>
            </a:r>
            <a:endParaRPr lang="en-US" u="sng" dirty="0"/>
          </a:p>
        </p:txBody>
      </p:sp>
      <p:pic>
        <p:nvPicPr>
          <p:cNvPr id="2050" name="Picture 2" descr="http://www.digitalsuperhighway.com/Future/InfoSuperhighwayImages/fig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10175"/>
          <a:stretch/>
        </p:blipFill>
        <p:spPr bwMode="auto">
          <a:xfrm>
            <a:off x="-1" y="1017238"/>
            <a:ext cx="9144001" cy="5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276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El Avión con Fusion</vt:lpstr>
      <vt:lpstr>PowerPoint Presentation</vt:lpstr>
      <vt:lpstr>PowerPoint Presentation</vt:lpstr>
      <vt:lpstr>PowerPoint Presentation</vt:lpstr>
      <vt:lpstr>PowerPoint Presentation</vt:lpstr>
      <vt:lpstr>The iSchool Vision</vt:lpstr>
      <vt:lpstr>US Federal R&amp;D Funds to Universities</vt:lpstr>
      <vt:lpstr>Library School Closures (post-1945)</vt:lpstr>
      <vt:lpstr>Internet Adoption Changes the Dynamic</vt:lpstr>
      <vt:lpstr>US LIS Programs in Top-100 Universities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an iSchool?</dc:title>
  <dc:creator>kk</dc:creator>
  <cp:lastModifiedBy>The Tablet</cp:lastModifiedBy>
  <cp:revision>77</cp:revision>
  <dcterms:created xsi:type="dcterms:W3CDTF">2012-07-18T07:04:59Z</dcterms:created>
  <dcterms:modified xsi:type="dcterms:W3CDTF">2014-10-27T03:55:30Z</dcterms:modified>
</cp:coreProperties>
</file>