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4.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82" r:id="rId1"/>
  </p:sldMasterIdLst>
  <p:notesMasterIdLst>
    <p:notesMasterId r:id="rId21"/>
  </p:notesMasterIdLst>
  <p:handoutMasterIdLst>
    <p:handoutMasterId r:id="rId22"/>
  </p:handoutMasterIdLst>
  <p:sldIdLst>
    <p:sldId id="315" r:id="rId2"/>
    <p:sldId id="319" r:id="rId3"/>
    <p:sldId id="322" r:id="rId4"/>
    <p:sldId id="320" r:id="rId5"/>
    <p:sldId id="321" r:id="rId6"/>
    <p:sldId id="323" r:id="rId7"/>
    <p:sldId id="324" r:id="rId8"/>
    <p:sldId id="330" r:id="rId9"/>
    <p:sldId id="332" r:id="rId10"/>
    <p:sldId id="331" r:id="rId11"/>
    <p:sldId id="333" r:id="rId12"/>
    <p:sldId id="334" r:id="rId13"/>
    <p:sldId id="335" r:id="rId14"/>
    <p:sldId id="336" r:id="rId15"/>
    <p:sldId id="337" r:id="rId16"/>
    <p:sldId id="338" r:id="rId17"/>
    <p:sldId id="339" r:id="rId18"/>
    <p:sldId id="342" r:id="rId19"/>
    <p:sldId id="343" r:id="rId20"/>
  </p:sldIdLst>
  <p:sldSz cx="9144000" cy="6858000" type="screen4x3"/>
  <p:notesSz cx="7315200" cy="9601200"/>
  <p:embeddedFontLst>
    <p:embeddedFont>
      <p:font typeface="cmsy10" panose="020B0500000000000000" pitchFamily="34" charset="0"/>
      <p:regular r:id="rId23"/>
    </p:embeddedFont>
    <p:embeddedFont>
      <p:font typeface="Cambria Math" panose="02040503050406030204" pitchFamily="18" charset="0"/>
      <p:regular r:id="rId24"/>
    </p:embeddedFont>
    <p:embeddedFont>
      <p:font typeface="Calibri" panose="020F0502020204030204" pitchFamily="34" charset="0"/>
      <p:regular r:id="rId25"/>
      <p:bold r:id="rId26"/>
      <p:italic r:id="rId27"/>
      <p:boldItalic r:id="rId28"/>
    </p:embeddedFont>
    <p:embeddedFont>
      <p:font typeface="MT Extra" panose="05050102010205020202" pitchFamily="18" charset="2"/>
      <p:regular r:id="rId29"/>
    </p:embeddedFont>
  </p:embeddedFontLst>
  <p:custDataLst>
    <p:tags r:id="rId30"/>
  </p:custDataLst>
  <p:defaultTextStyle>
    <a:defPPr>
      <a:defRPr lang="en-US"/>
    </a:defPPr>
    <a:lvl1pPr algn="ctr" rtl="0" fontAlgn="base">
      <a:spcBef>
        <a:spcPct val="0"/>
      </a:spcBef>
      <a:spcAft>
        <a:spcPct val="0"/>
      </a:spcAft>
      <a:defRPr sz="1200" kern="1200">
        <a:solidFill>
          <a:schemeClr val="tx1"/>
        </a:solidFill>
        <a:latin typeface="Times New Roman" pitchFamily="18" charset="0"/>
        <a:ea typeface="+mn-ea"/>
        <a:cs typeface="+mn-cs"/>
      </a:defRPr>
    </a:lvl1pPr>
    <a:lvl2pPr marL="457200" algn="ctr" rtl="0" fontAlgn="base">
      <a:spcBef>
        <a:spcPct val="0"/>
      </a:spcBef>
      <a:spcAft>
        <a:spcPct val="0"/>
      </a:spcAft>
      <a:defRPr sz="1200" kern="1200">
        <a:solidFill>
          <a:schemeClr val="tx1"/>
        </a:solidFill>
        <a:latin typeface="Times New Roman" pitchFamily="18" charset="0"/>
        <a:ea typeface="+mn-ea"/>
        <a:cs typeface="+mn-cs"/>
      </a:defRPr>
    </a:lvl2pPr>
    <a:lvl3pPr marL="914400" algn="ctr" rtl="0" fontAlgn="base">
      <a:spcBef>
        <a:spcPct val="0"/>
      </a:spcBef>
      <a:spcAft>
        <a:spcPct val="0"/>
      </a:spcAft>
      <a:defRPr sz="1200" kern="1200">
        <a:solidFill>
          <a:schemeClr val="tx1"/>
        </a:solidFill>
        <a:latin typeface="Times New Roman" pitchFamily="18" charset="0"/>
        <a:ea typeface="+mn-ea"/>
        <a:cs typeface="+mn-cs"/>
      </a:defRPr>
    </a:lvl3pPr>
    <a:lvl4pPr marL="1371600" algn="ctr" rtl="0" fontAlgn="base">
      <a:spcBef>
        <a:spcPct val="0"/>
      </a:spcBef>
      <a:spcAft>
        <a:spcPct val="0"/>
      </a:spcAft>
      <a:defRPr sz="1200" kern="1200">
        <a:solidFill>
          <a:schemeClr val="tx1"/>
        </a:solidFill>
        <a:latin typeface="Times New Roman" pitchFamily="18" charset="0"/>
        <a:ea typeface="+mn-ea"/>
        <a:cs typeface="+mn-cs"/>
      </a:defRPr>
    </a:lvl4pPr>
    <a:lvl5pPr marL="1828800" algn="ctr"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D4EA04"/>
    <a:srgbClr val="00CC99"/>
    <a:srgbClr val="996633"/>
    <a:srgbClr val="FF3300"/>
    <a:srgbClr val="00B050"/>
    <a:srgbClr val="000000"/>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1845" autoAdjust="0"/>
  </p:normalViewPr>
  <p:slideViewPr>
    <p:cSldViewPr>
      <p:cViewPr>
        <p:scale>
          <a:sx n="70" d="100"/>
          <a:sy n="70" d="100"/>
        </p:scale>
        <p:origin x="-1181"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j\Documents\changed\ecir11\graph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ORIG</c:v>
                </c:pt>
              </c:strCache>
            </c:strRef>
          </c:tx>
          <c:spPr>
            <a:solidFill>
              <a:schemeClr val="accent3">
                <a:lumMod val="40000"/>
                <a:lumOff val="6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Sheet1!$B$2:$B$10</c:f>
              <c:numCache>
                <c:formatCode>General</c:formatCode>
                <c:ptCount val="9"/>
                <c:pt idx="0">
                  <c:v>0.68000000000000038</c:v>
                </c:pt>
                <c:pt idx="1">
                  <c:v>0.24700000000000008</c:v>
                </c:pt>
                <c:pt idx="2">
                  <c:v>1.9249999999999998</c:v>
                </c:pt>
                <c:pt idx="3">
                  <c:v>0.7130000000000003</c:v>
                </c:pt>
                <c:pt idx="4">
                  <c:v>0.1368</c:v>
                </c:pt>
                <c:pt idx="5">
                  <c:v>0.55400000000000005</c:v>
                </c:pt>
                <c:pt idx="6">
                  <c:v>0.45800000000000002</c:v>
                </c:pt>
                <c:pt idx="7">
                  <c:v>0.5166666666666665</c:v>
                </c:pt>
                <c:pt idx="8">
                  <c:v>1.0666666666666667</c:v>
                </c:pt>
              </c:numCache>
            </c:numRef>
          </c:val>
        </c:ser>
        <c:ser>
          <c:idx val="1"/>
          <c:order val="1"/>
          <c:tx>
            <c:strRef>
              <c:f>Sheet1!$C$1</c:f>
              <c:strCache>
                <c:ptCount val="1"/>
                <c:pt idx="0">
                  <c:v>FLAT</c:v>
                </c:pt>
              </c:strCache>
            </c:strRef>
          </c:tx>
          <c:spPr>
            <a:solidFill>
              <a:schemeClr val="accent3">
                <a:lumMod val="60000"/>
                <a:lumOff val="40000"/>
                <a:alpha val="7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Sheet1!$C$2:$C$10</c:f>
              <c:numCache>
                <c:formatCode>General</c:formatCode>
                <c:ptCount val="9"/>
                <c:pt idx="0">
                  <c:v>0.72500000000000031</c:v>
                </c:pt>
                <c:pt idx="1">
                  <c:v>0.25700000000000001</c:v>
                </c:pt>
                <c:pt idx="2">
                  <c:v>1.9629999999999999</c:v>
                </c:pt>
                <c:pt idx="3">
                  <c:v>0.55600000000000005</c:v>
                </c:pt>
                <c:pt idx="4">
                  <c:v>0.10050000000000002</c:v>
                </c:pt>
                <c:pt idx="5">
                  <c:v>0.52</c:v>
                </c:pt>
                <c:pt idx="6">
                  <c:v>0.44200000000000006</c:v>
                </c:pt>
                <c:pt idx="7">
                  <c:v>0.5</c:v>
                </c:pt>
                <c:pt idx="8">
                  <c:v>1</c:v>
                </c:pt>
              </c:numCache>
            </c:numRef>
          </c:val>
        </c:ser>
        <c:ser>
          <c:idx val="2"/>
          <c:order val="2"/>
          <c:tx>
            <c:strRef>
              <c:f>Sheet1!$D$1</c:f>
              <c:strCache>
                <c:ptCount val="1"/>
                <c:pt idx="0">
                  <c:v>RAND</c:v>
                </c:pt>
              </c:strCache>
            </c:strRef>
          </c:tx>
          <c:spPr>
            <a:solidFill>
              <a:srgbClr val="0070C0">
                <a:alpha val="64000"/>
              </a:srgb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Sheet1!$D$2:$D$10</c:f>
              <c:numCache>
                <c:formatCode>General</c:formatCode>
                <c:ptCount val="9"/>
                <c:pt idx="0">
                  <c:v>0.72600000000000031</c:v>
                </c:pt>
                <c:pt idx="1">
                  <c:v>0.26</c:v>
                </c:pt>
                <c:pt idx="2">
                  <c:v>2</c:v>
                </c:pt>
                <c:pt idx="3">
                  <c:v>0.53300000000000003</c:v>
                </c:pt>
                <c:pt idx="4">
                  <c:v>0.10360000000000004</c:v>
                </c:pt>
                <c:pt idx="5">
                  <c:v>0.51800000000000002</c:v>
                </c:pt>
                <c:pt idx="6">
                  <c:v>0.43900000000000017</c:v>
                </c:pt>
                <c:pt idx="7">
                  <c:v>0.53333333333333333</c:v>
                </c:pt>
                <c:pt idx="8">
                  <c:v>1.0333333333333334</c:v>
                </c:pt>
              </c:numCache>
            </c:numRef>
          </c:val>
        </c:ser>
        <c:ser>
          <c:idx val="3"/>
          <c:order val="3"/>
          <c:tx>
            <c:strRef>
              <c:f>Sheet1!$E$1</c:f>
              <c:strCache>
                <c:ptCount val="1"/>
                <c:pt idx="0">
                  <c:v>ORIG </c:v>
                </c:pt>
              </c:strCache>
            </c:strRef>
          </c:tx>
          <c:spPr>
            <a:solidFill>
              <a:schemeClr val="accent2">
                <a:lumMod val="40000"/>
                <a:lumOff val="6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Sheet1!$E$2:$E$10</c:f>
              <c:numCache>
                <c:formatCode>General</c:formatCode>
                <c:ptCount val="9"/>
                <c:pt idx="0">
                  <c:v>0.70400000000000029</c:v>
                </c:pt>
                <c:pt idx="1">
                  <c:v>0.24800000000000008</c:v>
                </c:pt>
                <c:pt idx="2">
                  <c:v>1.9709999999999999</c:v>
                </c:pt>
                <c:pt idx="3">
                  <c:v>0.72000000000000031</c:v>
                </c:pt>
                <c:pt idx="4">
                  <c:v>0.11760000000000002</c:v>
                </c:pt>
                <c:pt idx="5">
                  <c:v>0.53800000000000003</c:v>
                </c:pt>
                <c:pt idx="6">
                  <c:v>0.44400000000000006</c:v>
                </c:pt>
                <c:pt idx="7">
                  <c:v>0.4666666666666669</c:v>
                </c:pt>
                <c:pt idx="8">
                  <c:v>1.1833333333333333</c:v>
                </c:pt>
              </c:numCache>
            </c:numRef>
          </c:val>
        </c:ser>
        <c:ser>
          <c:idx val="4"/>
          <c:order val="4"/>
          <c:tx>
            <c:strRef>
              <c:f>Sheet1!$F$1</c:f>
              <c:strCache>
                <c:ptCount val="1"/>
                <c:pt idx="0">
                  <c:v>SWAP2</c:v>
                </c:pt>
              </c:strCache>
            </c:strRef>
          </c:tx>
          <c:spPr>
            <a:solidFill>
              <a:schemeClr val="accent2">
                <a:lumMod val="60000"/>
                <a:lumOff val="40000"/>
                <a:alpha val="6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Sheet1!$F$2:$F$10</c:f>
              <c:numCache>
                <c:formatCode>General</c:formatCode>
                <c:ptCount val="9"/>
                <c:pt idx="0">
                  <c:v>0.68000000000000038</c:v>
                </c:pt>
                <c:pt idx="1">
                  <c:v>0.25</c:v>
                </c:pt>
                <c:pt idx="2">
                  <c:v>1.9569999999999999</c:v>
                </c:pt>
                <c:pt idx="3">
                  <c:v>0.76000000000000034</c:v>
                </c:pt>
                <c:pt idx="4">
                  <c:v>0.13339999999999999</c:v>
                </c:pt>
                <c:pt idx="5">
                  <c:v>0.55900000000000005</c:v>
                </c:pt>
                <c:pt idx="6">
                  <c:v>0.46700000000000008</c:v>
                </c:pt>
                <c:pt idx="7">
                  <c:v>0.4666666666666669</c:v>
                </c:pt>
                <c:pt idx="8">
                  <c:v>0.93333333333333335</c:v>
                </c:pt>
              </c:numCache>
            </c:numRef>
          </c:val>
        </c:ser>
        <c:ser>
          <c:idx val="5"/>
          <c:order val="5"/>
          <c:tx>
            <c:strRef>
              <c:f>Sheet1!$G$1</c:f>
              <c:strCache>
                <c:ptCount val="1"/>
                <c:pt idx="0">
                  <c:v>SWAP4</c:v>
                </c:pt>
              </c:strCache>
            </c:strRef>
          </c:tx>
          <c:spPr>
            <a:solidFill>
              <a:schemeClr val="accent2">
                <a:lumMod val="60000"/>
                <a:lumOff val="40000"/>
                <a:alpha val="3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Sheet1!$G$2:$G$10</c:f>
              <c:numCache>
                <c:formatCode>General</c:formatCode>
                <c:ptCount val="9"/>
                <c:pt idx="0">
                  <c:v>0.69800000000000029</c:v>
                </c:pt>
                <c:pt idx="1">
                  <c:v>0.24800000000000008</c:v>
                </c:pt>
                <c:pt idx="2">
                  <c:v>1.8839999999999992</c:v>
                </c:pt>
                <c:pt idx="3">
                  <c:v>0.73400000000000032</c:v>
                </c:pt>
                <c:pt idx="4">
                  <c:v>9.8300000000000068E-2</c:v>
                </c:pt>
                <c:pt idx="5">
                  <c:v>0.48800000000000021</c:v>
                </c:pt>
                <c:pt idx="6">
                  <c:v>0.39400000000000024</c:v>
                </c:pt>
                <c:pt idx="7">
                  <c:v>0.53333333333333333</c:v>
                </c:pt>
                <c:pt idx="8">
                  <c:v>1.1000000000000001</c:v>
                </c:pt>
              </c:numCache>
            </c:numRef>
          </c:val>
        </c:ser>
        <c:dLbls>
          <c:showLegendKey val="0"/>
          <c:showVal val="0"/>
          <c:showCatName val="0"/>
          <c:showSerName val="0"/>
          <c:showPercent val="0"/>
          <c:showBubbleSize val="0"/>
        </c:dLbls>
        <c:gapWidth val="150"/>
        <c:axId val="8384512"/>
        <c:axId val="8386048"/>
      </c:barChart>
      <c:catAx>
        <c:axId val="8384512"/>
        <c:scaling>
          <c:orientation val="minMax"/>
        </c:scaling>
        <c:delete val="0"/>
        <c:axPos val="b"/>
        <c:majorTickMark val="out"/>
        <c:minorTickMark val="none"/>
        <c:tickLblPos val="nextTo"/>
        <c:crossAx val="8386048"/>
        <c:crosses val="autoZero"/>
        <c:auto val="1"/>
        <c:lblAlgn val="ctr"/>
        <c:lblOffset val="100"/>
        <c:noMultiLvlLbl val="0"/>
      </c:catAx>
      <c:valAx>
        <c:axId val="8386048"/>
        <c:scaling>
          <c:orientation val="minMax"/>
        </c:scaling>
        <c:delete val="0"/>
        <c:axPos val="l"/>
        <c:majorGridlines/>
        <c:numFmt formatCode="General" sourceLinked="1"/>
        <c:majorTickMark val="out"/>
        <c:minorTickMark val="none"/>
        <c:tickLblPos val="nextTo"/>
        <c:crossAx val="8384512"/>
        <c:crosses val="autoZero"/>
        <c:crossBetween val="between"/>
      </c:valAx>
      <c:spPr>
        <a:solidFill>
          <a:schemeClr val="bg1"/>
        </a:solidFill>
      </c:spPr>
    </c:plotArea>
    <c:legend>
      <c:legendPos val="r"/>
      <c:layout>
        <c:manualLayout>
          <c:xMode val="edge"/>
          <c:yMode val="edge"/>
          <c:x val="0.54056068763091059"/>
          <c:y val="5.3515696803826847E-2"/>
          <c:w val="0.11408563979515475"/>
          <c:h val="0.3847131863667228"/>
        </c:manualLayout>
      </c:layout>
      <c:overlay val="0"/>
      <c:spPr>
        <a:solidFill>
          <a:prstClr val="black"/>
        </a:solidFill>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temp!$B$1</c:f>
              <c:strCache>
                <c:ptCount val="1"/>
                <c:pt idx="0">
                  <c:v> B&gt;A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temp!$B$2:$B$10</c:f>
              <c:numCache>
                <c:formatCode>General</c:formatCode>
                <c:ptCount val="9"/>
                <c:pt idx="0">
                  <c:v>0.27</c:v>
                </c:pt>
                <c:pt idx="1">
                  <c:v>-0.21400000000000008</c:v>
                </c:pt>
                <c:pt idx="2">
                  <c:v>-0.36500000000000021</c:v>
                </c:pt>
                <c:pt idx="3">
                  <c:v>4.9000000000000037E-2</c:v>
                </c:pt>
                <c:pt idx="4">
                  <c:v>-3.9000000000000014E-2</c:v>
                </c:pt>
                <c:pt idx="5">
                  <c:v>-6.9000000000000034E-2</c:v>
                </c:pt>
                <c:pt idx="6">
                  <c:v>-1.4000000000000002E-2</c:v>
                </c:pt>
                <c:pt idx="7">
                  <c:v>0.64600000000000035</c:v>
                </c:pt>
                <c:pt idx="8">
                  <c:v>-0.72500000000000031</c:v>
                </c:pt>
              </c:numCache>
            </c:numRef>
          </c:val>
        </c:ser>
        <c:ser>
          <c:idx val="1"/>
          <c:order val="1"/>
          <c:tx>
            <c:strRef>
              <c:f>temp!$C$1</c:f>
              <c:strCache>
                <c:ptCount val="1"/>
                <c:pt idx="0">
                  <c:v> C&gt;A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temp!$C$2:$C$10</c:f>
              <c:numCache>
                <c:formatCode>General</c:formatCode>
                <c:ptCount val="9"/>
                <c:pt idx="0">
                  <c:v>0.5</c:v>
                </c:pt>
                <c:pt idx="1">
                  <c:v>8.4000000000000047E-2</c:v>
                </c:pt>
                <c:pt idx="2">
                  <c:v>-3.3000000000000002E-2</c:v>
                </c:pt>
                <c:pt idx="3">
                  <c:v>0.24500000000000008</c:v>
                </c:pt>
                <c:pt idx="4">
                  <c:v>0.14000000000000001</c:v>
                </c:pt>
                <c:pt idx="5">
                  <c:v>0.15500000000000008</c:v>
                </c:pt>
                <c:pt idx="6">
                  <c:v>0.17800000000000007</c:v>
                </c:pt>
                <c:pt idx="7">
                  <c:v>0.24500000000000008</c:v>
                </c:pt>
                <c:pt idx="8">
                  <c:v>-0.28200000000000008</c:v>
                </c:pt>
              </c:numCache>
            </c:numRef>
          </c:val>
        </c:ser>
        <c:ser>
          <c:idx val="2"/>
          <c:order val="2"/>
          <c:tx>
            <c:strRef>
              <c:f>temp!$D$1</c:f>
              <c:strCache>
                <c:ptCount val="1"/>
                <c:pt idx="0">
                  <c:v> D&gt;A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temp!$D$2:$D$10</c:f>
              <c:numCache>
                <c:formatCode>General</c:formatCode>
                <c:ptCount val="9"/>
                <c:pt idx="0">
                  <c:v>0.65000000000000036</c:v>
                </c:pt>
                <c:pt idx="1">
                  <c:v>0.22800000000000004</c:v>
                </c:pt>
                <c:pt idx="2">
                  <c:v>-9.7000000000000017E-2</c:v>
                </c:pt>
                <c:pt idx="3">
                  <c:v>0.84400000000000031</c:v>
                </c:pt>
                <c:pt idx="4">
                  <c:v>0.46500000000000002</c:v>
                </c:pt>
                <c:pt idx="5">
                  <c:v>0.52700000000000002</c:v>
                </c:pt>
                <c:pt idx="6">
                  <c:v>0.59900000000000009</c:v>
                </c:pt>
                <c:pt idx="7">
                  <c:v>0.38100000000000017</c:v>
                </c:pt>
                <c:pt idx="8">
                  <c:v>-0.23300000000000001</c:v>
                </c:pt>
              </c:numCache>
            </c:numRef>
          </c:val>
        </c:ser>
        <c:ser>
          <c:idx val="3"/>
          <c:order val="3"/>
          <c:tx>
            <c:strRef>
              <c:f>temp!$E$1</c:f>
              <c:strCache>
                <c:ptCount val="1"/>
                <c:pt idx="0">
                  <c:v> C&gt;B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temp!$E$2:$E$10</c:f>
              <c:numCache>
                <c:formatCode>General</c:formatCode>
                <c:ptCount val="9"/>
                <c:pt idx="0">
                  <c:v>0.23</c:v>
                </c:pt>
                <c:pt idx="1">
                  <c:v>0.29800000000000021</c:v>
                </c:pt>
                <c:pt idx="2">
                  <c:v>0.33400000000000024</c:v>
                </c:pt>
                <c:pt idx="3">
                  <c:v>0.19600000000000004</c:v>
                </c:pt>
                <c:pt idx="4">
                  <c:v>0.18000000000000008</c:v>
                </c:pt>
                <c:pt idx="5">
                  <c:v>0.22400000000000003</c:v>
                </c:pt>
                <c:pt idx="6">
                  <c:v>0.19200000000000003</c:v>
                </c:pt>
                <c:pt idx="7">
                  <c:v>-0.40300000000000002</c:v>
                </c:pt>
                <c:pt idx="8">
                  <c:v>0.44600000000000006</c:v>
                </c:pt>
              </c:numCache>
            </c:numRef>
          </c:val>
        </c:ser>
        <c:ser>
          <c:idx val="4"/>
          <c:order val="4"/>
          <c:tx>
            <c:strRef>
              <c:f>temp!$F$1</c:f>
              <c:strCache>
                <c:ptCount val="1"/>
                <c:pt idx="0">
                  <c:v> D&gt;B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temp!$F$2:$F$10</c:f>
              <c:numCache>
                <c:formatCode>General</c:formatCode>
                <c:ptCount val="9"/>
                <c:pt idx="0">
                  <c:v>0.38000000000000017</c:v>
                </c:pt>
                <c:pt idx="1">
                  <c:v>0.44100000000000006</c:v>
                </c:pt>
                <c:pt idx="2">
                  <c:v>0.26900000000000002</c:v>
                </c:pt>
                <c:pt idx="3">
                  <c:v>0.79500000000000004</c:v>
                </c:pt>
                <c:pt idx="4">
                  <c:v>0.504</c:v>
                </c:pt>
                <c:pt idx="5">
                  <c:v>0.59600000000000009</c:v>
                </c:pt>
                <c:pt idx="6">
                  <c:v>0.61300000000000032</c:v>
                </c:pt>
                <c:pt idx="7">
                  <c:v>-0.26600000000000001</c:v>
                </c:pt>
                <c:pt idx="8">
                  <c:v>0.49600000000000016</c:v>
                </c:pt>
              </c:numCache>
            </c:numRef>
          </c:val>
        </c:ser>
        <c:ser>
          <c:idx val="5"/>
          <c:order val="5"/>
          <c:tx>
            <c:strRef>
              <c:f>temp!$G$1</c:f>
              <c:strCache>
                <c:ptCount val="1"/>
                <c:pt idx="0">
                  <c:v> D&gt;C </c:v>
                </c:pt>
              </c:strCache>
            </c:strRef>
          </c:tx>
          <c:spPr>
            <a:solidFill>
              <a:srgbClr val="92D050"/>
            </a:solidFill>
          </c:spPr>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temp!$G$2:$G$10</c:f>
              <c:numCache>
                <c:formatCode>General</c:formatCode>
                <c:ptCount val="9"/>
                <c:pt idx="0">
                  <c:v>0.16000000000000003</c:v>
                </c:pt>
                <c:pt idx="1">
                  <c:v>0.14400000000000004</c:v>
                </c:pt>
                <c:pt idx="2">
                  <c:v>-6.4000000000000043E-2</c:v>
                </c:pt>
                <c:pt idx="3">
                  <c:v>0.59700000000000009</c:v>
                </c:pt>
                <c:pt idx="4">
                  <c:v>0.32600000000000018</c:v>
                </c:pt>
                <c:pt idx="5">
                  <c:v>0.37100000000000016</c:v>
                </c:pt>
                <c:pt idx="6">
                  <c:v>0.42000000000000015</c:v>
                </c:pt>
                <c:pt idx="7">
                  <c:v>0.13700000000000001</c:v>
                </c:pt>
                <c:pt idx="8">
                  <c:v>5.0000000000000024E-2</c:v>
                </c:pt>
              </c:numCache>
            </c:numRef>
          </c:val>
        </c:ser>
        <c:dLbls>
          <c:showLegendKey val="0"/>
          <c:showVal val="0"/>
          <c:showCatName val="0"/>
          <c:showSerName val="0"/>
          <c:showPercent val="0"/>
          <c:showBubbleSize val="0"/>
        </c:dLbls>
        <c:gapWidth val="150"/>
        <c:axId val="106750720"/>
        <c:axId val="106752256"/>
      </c:barChart>
      <c:catAx>
        <c:axId val="106750720"/>
        <c:scaling>
          <c:orientation val="minMax"/>
        </c:scaling>
        <c:delete val="0"/>
        <c:axPos val="l"/>
        <c:majorTickMark val="out"/>
        <c:minorTickMark val="none"/>
        <c:tickLblPos val="nextTo"/>
        <c:crossAx val="106752256"/>
        <c:crosses val="autoZero"/>
        <c:auto val="1"/>
        <c:lblAlgn val="ctr"/>
        <c:lblOffset val="100"/>
        <c:noMultiLvlLbl val="0"/>
      </c:catAx>
      <c:valAx>
        <c:axId val="106752256"/>
        <c:scaling>
          <c:orientation val="minMax"/>
        </c:scaling>
        <c:delete val="0"/>
        <c:axPos val="b"/>
        <c:majorGridlines/>
        <c:numFmt formatCode="General" sourceLinked="1"/>
        <c:majorTickMark val="out"/>
        <c:minorTickMark val="none"/>
        <c:tickLblPos val="nextTo"/>
        <c:crossAx val="106750720"/>
        <c:crosses val="autoZero"/>
        <c:crossBetween val="between"/>
      </c:valAx>
    </c:plotArea>
    <c:legend>
      <c:legendPos val="r"/>
      <c:layout>
        <c:manualLayout>
          <c:xMode val="edge"/>
          <c:yMode val="edge"/>
          <c:x val="0.84400142234424158"/>
          <c:y val="5.6254392455657484E-2"/>
          <c:w val="0.13354656012037958"/>
          <c:h val="0.32247358334597537"/>
        </c:manualLayout>
      </c:layout>
      <c:overlay val="0"/>
    </c:legend>
    <c:plotVisOnly val="1"/>
    <c:dispBlanksAs val="gap"/>
    <c:showDLblsOverMax val="0"/>
  </c:chart>
  <c:spPr>
    <a:solidFill>
      <a:schemeClr val="bg1">
        <a:lumMod val="85000"/>
        <a:lumOff val="15000"/>
      </a:schemeClr>
    </a:solidFill>
    <a:ln w="38100">
      <a:solidFill>
        <a:schemeClr val="accent6">
          <a:lumMod val="50000"/>
          <a:lumOff val="50000"/>
        </a:schemeClr>
      </a:solidFill>
    </a:ln>
  </c:spPr>
  <c:txPr>
    <a:bodyPr/>
    <a:lstStyle/>
    <a:p>
      <a:pPr>
        <a:defRPr sz="12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00000"/>
            </a:solidFill>
          </c:spPr>
          <c:invertIfNegative val="0"/>
          <c:cat>
            <c:strRef>
              <c:f>Sheet1!$A$2:$A$7</c:f>
              <c:strCache>
                <c:ptCount val="6"/>
                <c:pt idx="0">
                  <c:v>ORIG&gt;FLAT</c:v>
                </c:pt>
                <c:pt idx="1">
                  <c:v>FLAT&gt;RAND</c:v>
                </c:pt>
                <c:pt idx="2">
                  <c:v>ORIG&gt;RAND</c:v>
                </c:pt>
                <c:pt idx="3">
                  <c:v>ORIG&gt;SWAP2</c:v>
                </c:pt>
                <c:pt idx="4">
                  <c:v>SWAP2&gt;SWAP4</c:v>
                </c:pt>
                <c:pt idx="5">
                  <c:v>ORIG&gt;SWAP4</c:v>
                </c:pt>
              </c:strCache>
            </c:strRef>
          </c:cat>
          <c:val>
            <c:numRef>
              <c:f>Sheet1!$B$2:$B$7</c:f>
              <c:numCache>
                <c:formatCode>General</c:formatCode>
                <c:ptCount val="6"/>
                <c:pt idx="0">
                  <c:v>30.6</c:v>
                </c:pt>
                <c:pt idx="1">
                  <c:v>28</c:v>
                </c:pt>
                <c:pt idx="2">
                  <c:v>40.9</c:v>
                </c:pt>
                <c:pt idx="3">
                  <c:v>18.100000000000001</c:v>
                </c:pt>
                <c:pt idx="4">
                  <c:v>33.6</c:v>
                </c:pt>
                <c:pt idx="5">
                  <c:v>32.1</c:v>
                </c:pt>
              </c:numCache>
            </c:numRef>
          </c:val>
        </c:ser>
        <c:ser>
          <c:idx val="1"/>
          <c:order val="1"/>
          <c:tx>
            <c:strRef>
              <c:f>Sheet1!$C$1</c:f>
              <c:strCache>
                <c:ptCount val="1"/>
                <c:pt idx="0">
                  <c:v>Series 2</c:v>
                </c:pt>
              </c:strCache>
            </c:strRef>
          </c:tx>
          <c:spPr>
            <a:solidFill>
              <a:srgbClr val="2D2DB9">
                <a:lumMod val="75000"/>
              </a:srgbClr>
            </a:solidFill>
          </c:spPr>
          <c:invertIfNegative val="0"/>
          <c:cat>
            <c:strRef>
              <c:f>Sheet1!$A$2:$A$7</c:f>
              <c:strCache>
                <c:ptCount val="6"/>
                <c:pt idx="0">
                  <c:v>ORIG&gt;FLAT</c:v>
                </c:pt>
                <c:pt idx="1">
                  <c:v>FLAT&gt;RAND</c:v>
                </c:pt>
                <c:pt idx="2">
                  <c:v>ORIG&gt;RAND</c:v>
                </c:pt>
                <c:pt idx="3">
                  <c:v>ORIG&gt;SWAP2</c:v>
                </c:pt>
                <c:pt idx="4">
                  <c:v>SWAP2&gt;SWAP4</c:v>
                </c:pt>
                <c:pt idx="5">
                  <c:v>ORIG&gt;SWAP4</c:v>
                </c:pt>
              </c:strCache>
            </c:strRef>
          </c:cat>
          <c:val>
            <c:numRef>
              <c:f>Sheet1!$C$2:$C$7</c:f>
              <c:numCache>
                <c:formatCode>General</c:formatCode>
                <c:ptCount val="6"/>
                <c:pt idx="0">
                  <c:v>21.9</c:v>
                </c:pt>
                <c:pt idx="1">
                  <c:v>22.9</c:v>
                </c:pt>
                <c:pt idx="2">
                  <c:v>30.1</c:v>
                </c:pt>
                <c:pt idx="3">
                  <c:v>14.6</c:v>
                </c:pt>
                <c:pt idx="4">
                  <c:v>27.5</c:v>
                </c:pt>
                <c:pt idx="5">
                  <c:v>24.5</c:v>
                </c:pt>
              </c:numCache>
            </c:numRef>
          </c:val>
        </c:ser>
        <c:dLbls>
          <c:showLegendKey val="0"/>
          <c:showVal val="0"/>
          <c:showCatName val="0"/>
          <c:showSerName val="0"/>
          <c:showPercent val="0"/>
          <c:showBubbleSize val="0"/>
        </c:dLbls>
        <c:gapWidth val="150"/>
        <c:axId val="47585152"/>
        <c:axId val="47586688"/>
      </c:barChart>
      <c:catAx>
        <c:axId val="47585152"/>
        <c:scaling>
          <c:orientation val="minMax"/>
        </c:scaling>
        <c:delete val="0"/>
        <c:axPos val="b"/>
        <c:majorTickMark val="out"/>
        <c:minorTickMark val="none"/>
        <c:tickLblPos val="nextTo"/>
        <c:crossAx val="47586688"/>
        <c:crosses val="autoZero"/>
        <c:auto val="1"/>
        <c:lblAlgn val="ctr"/>
        <c:lblOffset val="100"/>
        <c:noMultiLvlLbl val="0"/>
      </c:catAx>
      <c:valAx>
        <c:axId val="47586688"/>
        <c:scaling>
          <c:orientation val="minMax"/>
        </c:scaling>
        <c:delete val="0"/>
        <c:axPos val="l"/>
        <c:majorGridlines/>
        <c:numFmt formatCode="General" sourceLinked="1"/>
        <c:majorTickMark val="out"/>
        <c:minorTickMark val="none"/>
        <c:tickLblPos val="nextTo"/>
        <c:crossAx val="47585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00000"/>
            </a:solidFill>
          </c:spPr>
          <c:invertIfNegative val="0"/>
          <c:cat>
            <c:strRef>
              <c:f>Sheet1!$A$2:$A$7</c:f>
              <c:strCache>
                <c:ptCount val="6"/>
                <c:pt idx="0">
                  <c:v>ORIG&gt;FLAT</c:v>
                </c:pt>
                <c:pt idx="1">
                  <c:v>FLAT&gt;RAND</c:v>
                </c:pt>
                <c:pt idx="2">
                  <c:v>ORIG&gt;RAND</c:v>
                </c:pt>
                <c:pt idx="3">
                  <c:v>ORIG&gt;SWAP2</c:v>
                </c:pt>
                <c:pt idx="4">
                  <c:v>SWAP2&gt;SWAP4</c:v>
                </c:pt>
                <c:pt idx="5">
                  <c:v>ORIG&gt;SWAP4</c:v>
                </c:pt>
              </c:strCache>
            </c:strRef>
          </c:cat>
          <c:val>
            <c:numRef>
              <c:f>Sheet1!$B$2:$B$7</c:f>
              <c:numCache>
                <c:formatCode>General</c:formatCode>
                <c:ptCount val="6"/>
                <c:pt idx="0">
                  <c:v>47.4</c:v>
                </c:pt>
                <c:pt idx="1">
                  <c:v>46.7</c:v>
                </c:pt>
                <c:pt idx="2">
                  <c:v>55.6</c:v>
                </c:pt>
                <c:pt idx="3">
                  <c:v>44.4</c:v>
                </c:pt>
                <c:pt idx="4">
                  <c:v>44.2</c:v>
                </c:pt>
                <c:pt idx="5">
                  <c:v>47.7</c:v>
                </c:pt>
              </c:numCache>
            </c:numRef>
          </c:val>
        </c:ser>
        <c:ser>
          <c:idx val="1"/>
          <c:order val="1"/>
          <c:tx>
            <c:strRef>
              <c:f>Sheet1!$C$1</c:f>
              <c:strCache>
                <c:ptCount val="1"/>
                <c:pt idx="0">
                  <c:v>Series 2</c:v>
                </c:pt>
              </c:strCache>
            </c:strRef>
          </c:tx>
          <c:spPr>
            <a:solidFill>
              <a:srgbClr val="2D2DB9">
                <a:lumMod val="75000"/>
                <a:alpha val="70000"/>
              </a:srgbClr>
            </a:solidFill>
          </c:spPr>
          <c:invertIfNegative val="0"/>
          <c:cat>
            <c:strRef>
              <c:f>Sheet1!$A$2:$A$7</c:f>
              <c:strCache>
                <c:ptCount val="6"/>
                <c:pt idx="0">
                  <c:v>ORIG&gt;FLAT</c:v>
                </c:pt>
                <c:pt idx="1">
                  <c:v>FLAT&gt;RAND</c:v>
                </c:pt>
                <c:pt idx="2">
                  <c:v>ORIG&gt;RAND</c:v>
                </c:pt>
                <c:pt idx="3">
                  <c:v>ORIG&gt;SWAP2</c:v>
                </c:pt>
                <c:pt idx="4">
                  <c:v>SWAP2&gt;SWAP4</c:v>
                </c:pt>
                <c:pt idx="5">
                  <c:v>ORIG&gt;SWAP4</c:v>
                </c:pt>
              </c:strCache>
            </c:strRef>
          </c:cat>
          <c:val>
            <c:numRef>
              <c:f>Sheet1!$C$2:$C$7</c:f>
              <c:numCache>
                <c:formatCode>General</c:formatCode>
                <c:ptCount val="6"/>
                <c:pt idx="0">
                  <c:v>37.300000000000004</c:v>
                </c:pt>
                <c:pt idx="1">
                  <c:v>39.700000000000003</c:v>
                </c:pt>
                <c:pt idx="2">
                  <c:v>29.8</c:v>
                </c:pt>
                <c:pt idx="3">
                  <c:v>40.300000000000004</c:v>
                </c:pt>
                <c:pt idx="4">
                  <c:v>40.300000000000004</c:v>
                </c:pt>
                <c:pt idx="5">
                  <c:v>37.800000000000004</c:v>
                </c:pt>
              </c:numCache>
            </c:numRef>
          </c:val>
        </c:ser>
        <c:dLbls>
          <c:showLegendKey val="0"/>
          <c:showVal val="0"/>
          <c:showCatName val="0"/>
          <c:showSerName val="0"/>
          <c:showPercent val="0"/>
          <c:showBubbleSize val="0"/>
        </c:dLbls>
        <c:gapWidth val="150"/>
        <c:axId val="46889216"/>
        <c:axId val="46895104"/>
      </c:barChart>
      <c:catAx>
        <c:axId val="46889216"/>
        <c:scaling>
          <c:orientation val="minMax"/>
        </c:scaling>
        <c:delete val="0"/>
        <c:axPos val="b"/>
        <c:majorTickMark val="out"/>
        <c:minorTickMark val="none"/>
        <c:tickLblPos val="nextTo"/>
        <c:crossAx val="46895104"/>
        <c:crosses val="autoZero"/>
        <c:auto val="1"/>
        <c:lblAlgn val="ctr"/>
        <c:lblOffset val="100"/>
        <c:noMultiLvlLbl val="0"/>
      </c:catAx>
      <c:valAx>
        <c:axId val="46895104"/>
        <c:scaling>
          <c:orientation val="minMax"/>
        </c:scaling>
        <c:delete val="0"/>
        <c:axPos val="l"/>
        <c:majorGridlines/>
        <c:numFmt formatCode="General" sourceLinked="1"/>
        <c:majorTickMark val="out"/>
        <c:minorTickMark val="none"/>
        <c:tickLblPos val="nextTo"/>
        <c:crossAx val="46889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788">
              <a:defRPr/>
            </a:lvl1pPr>
          </a:lstStyle>
          <a:p>
            <a:pPr>
              <a:defRPr/>
            </a:pPr>
            <a:endParaRPr lang="en-US"/>
          </a:p>
        </p:txBody>
      </p:sp>
      <p:sp>
        <p:nvSpPr>
          <p:cNvPr id="491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a:defRPr/>
            </a:lvl1pPr>
          </a:lstStyle>
          <a:p>
            <a:pPr>
              <a:defRPr/>
            </a:pPr>
            <a:endParaRPr lang="en-US"/>
          </a:p>
        </p:txBody>
      </p:sp>
      <p:sp>
        <p:nvSpPr>
          <p:cNvPr id="491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788">
              <a:defRPr/>
            </a:lvl1pPr>
          </a:lstStyle>
          <a:p>
            <a:pPr>
              <a:defRPr/>
            </a:pPr>
            <a:endParaRPr lang="en-US"/>
          </a:p>
        </p:txBody>
      </p:sp>
      <p:sp>
        <p:nvSpPr>
          <p:cNvPr id="491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a:defRPr/>
            </a:lvl1pPr>
          </a:lstStyle>
          <a:p>
            <a:pPr>
              <a:defRPr/>
            </a:pPr>
            <a:fld id="{F4D62933-A791-44B4-A764-A61E791536C2}" type="slidenum">
              <a:rPr lang="en-US"/>
              <a:pPr>
                <a:defRPr/>
              </a:pPr>
              <a:t>‹#›</a:t>
            </a:fld>
            <a:endParaRPr lang="en-US"/>
          </a:p>
        </p:txBody>
      </p:sp>
    </p:spTree>
    <p:extLst>
      <p:ext uri="{BB962C8B-B14F-4D97-AF65-F5344CB8AC3E}">
        <p14:creationId xmlns:p14="http://schemas.microsoft.com/office/powerpoint/2010/main" val="192655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788">
              <a:defRPr/>
            </a:lvl1pPr>
          </a:lstStyle>
          <a:p>
            <a:pPr>
              <a:defRPr/>
            </a:pPr>
            <a:endParaRPr lang="en-US"/>
          </a:p>
        </p:txBody>
      </p:sp>
      <p:sp>
        <p:nvSpPr>
          <p:cNvPr id="4403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788">
              <a:defRPr/>
            </a:lvl1pPr>
          </a:lstStyle>
          <a:p>
            <a:pPr>
              <a:defRPr/>
            </a:pPr>
            <a:endParaRPr lang="en-US"/>
          </a:p>
        </p:txBody>
      </p:sp>
      <p:sp>
        <p:nvSpPr>
          <p:cNvPr id="4403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a:defRPr/>
            </a:lvl1pPr>
          </a:lstStyle>
          <a:p>
            <a:pPr>
              <a:defRPr/>
            </a:pPr>
            <a:fld id="{6B49054B-FB52-44B4-AA37-42E26A382B74}" type="slidenum">
              <a:rPr lang="en-US"/>
              <a:pPr>
                <a:defRPr/>
              </a:pPr>
              <a:t>‹#›</a:t>
            </a:fld>
            <a:endParaRPr lang="en-US"/>
          </a:p>
        </p:txBody>
      </p:sp>
    </p:spTree>
    <p:extLst>
      <p:ext uri="{BB962C8B-B14F-4D97-AF65-F5344CB8AC3E}">
        <p14:creationId xmlns:p14="http://schemas.microsoft.com/office/powerpoint/2010/main" val="175126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1DCA1BD-E695-49FC-B33A-60818A852762}" type="slidenum">
              <a:rPr lang="en-US" smtClean="0"/>
              <a:pPr/>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Big Data often</a:t>
            </a:r>
            <a:r>
              <a:rPr lang="en-US" baseline="0" dirty="0" smtClean="0"/>
              <a:t> comes from</a:t>
            </a:r>
            <a:r>
              <a:rPr lang="en-US" dirty="0" smtClean="0"/>
              <a:t> human</a:t>
            </a:r>
            <a:r>
              <a:rPr lang="en-US" baseline="0" dirty="0" smtClean="0"/>
              <a:t> behavior and decisions</a:t>
            </a:r>
          </a:p>
          <a:p>
            <a:pPr eaLnBrk="1" hangingPunct="1"/>
            <a:r>
              <a:rPr lang="en-US" baseline="0" dirty="0" smtClean="0"/>
              <a:t>Understanding data means understanding human preferences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a:t>
            </a:r>
            <a:r>
              <a:rPr lang="en-US" baseline="0" dirty="0" smtClean="0"/>
              <a:t> </a:t>
            </a:r>
          </a:p>
          <a:p>
            <a:pPr>
              <a:buFont typeface="Arial" pitchFamily="34" charset="0"/>
              <a:buChar char="•"/>
            </a:pPr>
            <a:r>
              <a:rPr lang="en-US" baseline="0" dirty="0" smtClean="0"/>
              <a:t> Off-the-shelf IR system installed on company intranet</a:t>
            </a:r>
          </a:p>
          <a:p>
            <a:pPr>
              <a:buFont typeface="Arial" pitchFamily="34" charset="0"/>
              <a:buChar char="•"/>
            </a:pPr>
            <a:r>
              <a:rPr lang="en-US" baseline="0" dirty="0" smtClean="0"/>
              <a:t> scientific paper search</a:t>
            </a:r>
          </a:p>
          <a:p>
            <a:pPr>
              <a:buFont typeface="Arial" pitchFamily="34" charset="0"/>
              <a:buChar char="•"/>
            </a:pPr>
            <a:r>
              <a:rPr lang="en-US" baseline="0" dirty="0" smtClean="0"/>
              <a:t> any other search that does not have big bucks</a:t>
            </a:r>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p>
          <a:p>
            <a:pPr>
              <a:buFont typeface="Arial" pitchFamily="34" charset="0"/>
              <a:buChar char="•"/>
            </a:pPr>
            <a:r>
              <a:rPr lang="en-US" baseline="0" dirty="0" smtClean="0"/>
              <a:t>Data Cleaning</a:t>
            </a:r>
          </a:p>
          <a:p>
            <a:pPr>
              <a:buFont typeface="Arial" pitchFamily="34" charset="0"/>
              <a:buChar char="•"/>
            </a:pPr>
            <a:r>
              <a:rPr lang="en-US" dirty="0" smtClean="0"/>
              <a:t>Two months worth</a:t>
            </a:r>
            <a:r>
              <a:rPr lang="en-US" baseline="0" dirty="0" smtClean="0"/>
              <a:t> of data (700 queries / 300 users per day)</a:t>
            </a:r>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a:t>
            </a:r>
            <a:r>
              <a:rPr lang="en-US" baseline="0" dirty="0" smtClean="0"/>
              <a:t> </a:t>
            </a:r>
          </a:p>
          <a:p>
            <a:pPr>
              <a:buFont typeface="Arial" pitchFamily="34" charset="0"/>
              <a:buChar char="•"/>
            </a:pPr>
            <a:r>
              <a:rPr lang="en-US" baseline="0" dirty="0" smtClean="0"/>
              <a:t> Off-the-shelf IR system installed on company intranet</a:t>
            </a:r>
          </a:p>
          <a:p>
            <a:pPr>
              <a:buFont typeface="Arial" pitchFamily="34" charset="0"/>
              <a:buChar char="•"/>
            </a:pPr>
            <a:r>
              <a:rPr lang="en-US" baseline="0" dirty="0" smtClean="0"/>
              <a:t> scientific paper search</a:t>
            </a:r>
          </a:p>
          <a:p>
            <a:pPr>
              <a:buFont typeface="Arial" pitchFamily="34" charset="0"/>
              <a:buChar char="•"/>
            </a:pPr>
            <a:r>
              <a:rPr lang="en-US" baseline="0" dirty="0" smtClean="0"/>
              <a:t> any other search that does not have big bucks</a:t>
            </a:r>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ym typeface="Wingdings" pitchFamily="2" charset="2"/>
              </a:rPr>
              <a:t>If only I could get 1 (noisy) bit of knowledge out of every user interaction.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9</a:t>
            </a:fld>
            <a:endParaRPr lang="en-US"/>
          </a:p>
        </p:txBody>
      </p:sp>
    </p:spTree>
    <p:extLst>
      <p:ext uri="{BB962C8B-B14F-4D97-AF65-F5344CB8AC3E}">
        <p14:creationId xmlns:p14="http://schemas.microsoft.com/office/powerpoint/2010/main" val="423776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CCE1E1A-B818-480B-B186-DAC6F735CE6F}" type="slidenum">
              <a:rPr lang="en-US" smtClean="0"/>
              <a:pPr/>
              <a:t>11</a:t>
            </a:fld>
            <a:endParaRPr lang="en-US" dirty="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You might want to skip this slide.</a:t>
            </a:r>
          </a:p>
          <a:p>
            <a:pPr eaLnBrk="1" hangingPunct="1"/>
            <a:endParaRPr lang="en-US" dirty="0" smtClean="0"/>
          </a:p>
          <a:p>
            <a:pPr eaLnBrk="1" hangingPunct="1"/>
            <a:r>
              <a:rPr lang="en-US" dirty="0" smtClean="0"/>
              <a:t>This is the evaluation method. Get the ranking for the learned retrieval function and for the standard retrieval function (e.g. Google).</a:t>
            </a:r>
          </a:p>
          <a:p>
            <a:pPr eaLnBrk="1" hangingPunct="1"/>
            <a:endParaRPr lang="en-US" dirty="0" smtClean="0"/>
          </a:p>
          <a:p>
            <a:pPr eaLnBrk="1" hangingPunct="1"/>
            <a:r>
              <a:rPr lang="en-US" dirty="0" smtClean="0"/>
              <a:t>Combine both rankings into one combined ranking in a “fair and unbiased” way. This means, that at each position in the combined ranking the number of links from “learned” equals the number of links from “</a:t>
            </a:r>
            <a:r>
              <a:rPr lang="en-US" dirty="0" err="1" smtClean="0"/>
              <a:t>google</a:t>
            </a:r>
            <a:r>
              <a:rPr lang="en-US" dirty="0" smtClean="0"/>
              <a:t>” plus/minus 1. So, if user have no preference for a ranking function, with 50/50 chance they will click on links from either ranking function.</a:t>
            </a:r>
          </a:p>
          <a:p>
            <a:pPr eaLnBrk="1" hangingPunct="1"/>
            <a:endParaRPr lang="en-US" dirty="0" smtClean="0"/>
          </a:p>
          <a:p>
            <a:pPr eaLnBrk="1" hangingPunct="1"/>
            <a:r>
              <a:rPr lang="en-US" dirty="0" smtClean="0"/>
              <a:t>We then evaluate, if the users click on links from one ranking function significantly more often. In the example, the lowest click in the combined ranking is 7. Due to the “fair” merging, the user has seen the top 4 from both rankings. Tracing back where the clicked on links came from, 3 links were in the top 4 from “Learned”, but only one in the top  4 from “</a:t>
            </a:r>
            <a:r>
              <a:rPr lang="en-US" dirty="0" err="1" smtClean="0"/>
              <a:t>google</a:t>
            </a:r>
            <a:r>
              <a:rPr lang="en-US" dirty="0" smtClean="0"/>
              <a:t>”. So, “learned” wins on this query.</a:t>
            </a:r>
          </a:p>
          <a:p>
            <a:pPr eaLnBrk="1" hangingPunct="1"/>
            <a:endParaRPr lang="en-US" dirty="0" smtClean="0"/>
          </a:p>
          <a:p>
            <a:pPr eaLnBrk="1" hangingPunct="1"/>
            <a:r>
              <a:rPr lang="en-US" dirty="0" smtClean="0"/>
              <a:t>Note that this is a blind test. Users do not know which retrieval function the link came from. In particular, we use the same abstract generator.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CCE1E1A-B818-480B-B186-DAC6F735CE6F}" type="slidenum">
              <a:rPr lang="en-US" smtClean="0"/>
              <a:pPr/>
              <a:t>13</a:t>
            </a:fld>
            <a:endParaRPr lang="en-US" dirty="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You might want to skip this slide.</a:t>
            </a:r>
          </a:p>
          <a:p>
            <a:pPr eaLnBrk="1" hangingPunct="1"/>
            <a:endParaRPr lang="en-US" dirty="0" smtClean="0"/>
          </a:p>
          <a:p>
            <a:pPr eaLnBrk="1" hangingPunct="1"/>
            <a:r>
              <a:rPr lang="en-US" dirty="0" smtClean="0"/>
              <a:t>This is the evaluation method. Get the ranking for the learned retrieval function and for the standard retrieval function (e.g. Google).</a:t>
            </a:r>
          </a:p>
          <a:p>
            <a:pPr eaLnBrk="1" hangingPunct="1"/>
            <a:endParaRPr lang="en-US" dirty="0" smtClean="0"/>
          </a:p>
          <a:p>
            <a:pPr eaLnBrk="1" hangingPunct="1"/>
            <a:r>
              <a:rPr lang="en-US" dirty="0" smtClean="0"/>
              <a:t>Combine both rankings into one combined ranking in a “fair and unbiased” way. This means, that at each position in the combined ranking the number of links from “learned” equals the number of links from “</a:t>
            </a:r>
            <a:r>
              <a:rPr lang="en-US" dirty="0" err="1" smtClean="0"/>
              <a:t>google</a:t>
            </a:r>
            <a:r>
              <a:rPr lang="en-US" dirty="0" smtClean="0"/>
              <a:t>” plus/minus 1. So, if user have no preference for a ranking function, with 50/50 chance they will click on links from either ranking function.</a:t>
            </a:r>
          </a:p>
          <a:p>
            <a:pPr eaLnBrk="1" hangingPunct="1"/>
            <a:endParaRPr lang="en-US" dirty="0" smtClean="0"/>
          </a:p>
          <a:p>
            <a:pPr eaLnBrk="1" hangingPunct="1"/>
            <a:r>
              <a:rPr lang="en-US" dirty="0" smtClean="0"/>
              <a:t>We then evaluate, if the users click on links from one ranking function significantly more often. In the example, the lowest click in the combined ranking is 7. Due to the “fair” merging, the user has seen the top 4 from both rankings. Tracing back where the clicked on links came from, 3 links were in the top 4 from “Learned”, but only one in the top  4 from “</a:t>
            </a:r>
            <a:r>
              <a:rPr lang="en-US" dirty="0" err="1" smtClean="0"/>
              <a:t>google</a:t>
            </a:r>
            <a:r>
              <a:rPr lang="en-US" dirty="0" smtClean="0"/>
              <a:t>”. So, “learned” wins on this query.</a:t>
            </a:r>
          </a:p>
          <a:p>
            <a:pPr eaLnBrk="1" hangingPunct="1"/>
            <a:endParaRPr lang="en-US" dirty="0" smtClean="0"/>
          </a:p>
          <a:p>
            <a:pPr eaLnBrk="1" hangingPunct="1"/>
            <a:r>
              <a:rPr lang="en-US" dirty="0" smtClean="0"/>
              <a:t>Note that this is a blind test. Users do not know which retrieval function the link came from. In particular, we use the same abstract generator.</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8925"/>
            <a:ext cx="7772400"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3280410"/>
            <a:ext cx="6400800" cy="2857500"/>
          </a:xfrm>
        </p:spPr>
        <p:txBody>
          <a:bodyPr>
            <a:normAutofit/>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D71ABC-DD78-4DAC-A8CC-A7EFEA07CD8F}" type="slidenum">
              <a:rPr lang="en-US" smtClean="0"/>
              <a:pPr>
                <a:defRPr/>
              </a:pPr>
              <a:t>‹#›</a:t>
            </a:fld>
            <a:endParaRPr lang="en-US"/>
          </a:p>
        </p:txBody>
      </p:sp>
    </p:spTree>
    <p:extLst>
      <p:ext uri="{BB962C8B-B14F-4D97-AF65-F5344CB8AC3E}">
        <p14:creationId xmlns:p14="http://schemas.microsoft.com/office/powerpoint/2010/main" val="118990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76EC5E-9C46-4E8F-B393-AE2A07CBDB24}" type="slidenum">
              <a:rPr lang="en-US" smtClean="0"/>
              <a:pPr>
                <a:defRPr/>
              </a:pPr>
              <a:t>‹#›</a:t>
            </a:fld>
            <a:endParaRPr lang="en-US"/>
          </a:p>
        </p:txBody>
      </p:sp>
    </p:spTree>
    <p:extLst>
      <p:ext uri="{BB962C8B-B14F-4D97-AF65-F5344CB8AC3E}">
        <p14:creationId xmlns:p14="http://schemas.microsoft.com/office/powerpoint/2010/main" val="169529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F5D359-582A-463C-AD95-C6036E636B0D}" type="slidenum">
              <a:rPr lang="en-US" smtClean="0"/>
              <a:pPr>
                <a:defRPr/>
              </a:pPr>
              <a:t>‹#›</a:t>
            </a:fld>
            <a:endParaRPr lang="en-US"/>
          </a:p>
        </p:txBody>
      </p:sp>
    </p:spTree>
    <p:extLst>
      <p:ext uri="{BB962C8B-B14F-4D97-AF65-F5344CB8AC3E}">
        <p14:creationId xmlns:p14="http://schemas.microsoft.com/office/powerpoint/2010/main" val="47599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56507-4EA5-4E61-AFF7-E52AFD698B79}" type="slidenum">
              <a:rPr lang="en-US" smtClean="0"/>
              <a:pPr>
                <a:defRPr/>
              </a:pPr>
              <a:t>‹#›</a:t>
            </a:fld>
            <a:endParaRPr lang="en-US"/>
          </a:p>
        </p:txBody>
      </p:sp>
    </p:spTree>
    <p:extLst>
      <p:ext uri="{BB962C8B-B14F-4D97-AF65-F5344CB8AC3E}">
        <p14:creationId xmlns:p14="http://schemas.microsoft.com/office/powerpoint/2010/main" val="395609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49574C-4617-4176-9AE4-297A2E644940}" type="slidenum">
              <a:rPr lang="en-US" smtClean="0"/>
              <a:pPr>
                <a:defRPr/>
              </a:pPr>
              <a:t>‹#›</a:t>
            </a:fld>
            <a:endParaRPr lang="en-US"/>
          </a:p>
        </p:txBody>
      </p:sp>
    </p:spTree>
    <p:extLst>
      <p:ext uri="{BB962C8B-B14F-4D97-AF65-F5344CB8AC3E}">
        <p14:creationId xmlns:p14="http://schemas.microsoft.com/office/powerpoint/2010/main" val="248156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defTabSz="274320">
              <a:buNone/>
              <a:tabLst/>
              <a:defRPr>
                <a:latin typeface="Courier New" pitchFamily="49" charset="0"/>
                <a:cs typeface="Courier New" pitchFamily="49" charset="0"/>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C548E0-ABFD-4E55-9351-B6084C762DEA}" type="slidenum">
              <a:rPr lang="en-US" smtClean="0"/>
              <a:pPr>
                <a:defRPr/>
              </a:pPr>
              <a:t>‹#›</a:t>
            </a:fld>
            <a:endParaRPr lang="en-US"/>
          </a:p>
        </p:txBody>
      </p:sp>
    </p:spTree>
    <p:extLst>
      <p:ext uri="{BB962C8B-B14F-4D97-AF65-F5344CB8AC3E}">
        <p14:creationId xmlns:p14="http://schemas.microsoft.com/office/powerpoint/2010/main" val="66351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58D6A-BA3D-4C10-9C8B-9B211F2B05CF}" type="slidenum">
              <a:rPr lang="en-US" smtClean="0"/>
              <a:pPr>
                <a:defRPr/>
              </a:pPr>
              <a:t>‹#›</a:t>
            </a:fld>
            <a:endParaRPr lang="en-US"/>
          </a:p>
        </p:txBody>
      </p:sp>
    </p:spTree>
    <p:extLst>
      <p:ext uri="{BB962C8B-B14F-4D97-AF65-F5344CB8AC3E}">
        <p14:creationId xmlns:p14="http://schemas.microsoft.com/office/powerpoint/2010/main" val="123165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5C5BF-0C8E-4725-8244-4164D83738DC}" type="slidenum">
              <a:rPr lang="en-US" smtClean="0"/>
              <a:pPr>
                <a:defRPr/>
              </a:pPr>
              <a:t>‹#›</a:t>
            </a:fld>
            <a:endParaRPr lang="en-US"/>
          </a:p>
        </p:txBody>
      </p:sp>
    </p:spTree>
    <p:extLst>
      <p:ext uri="{BB962C8B-B14F-4D97-AF65-F5344CB8AC3E}">
        <p14:creationId xmlns:p14="http://schemas.microsoft.com/office/powerpoint/2010/main" val="255209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15F1C4-6461-4715-8235-5C4B5005AEBD}" type="slidenum">
              <a:rPr lang="en-US" smtClean="0"/>
              <a:pPr>
                <a:defRPr/>
              </a:pPr>
              <a:t>‹#›</a:t>
            </a:fld>
            <a:endParaRPr lang="en-US"/>
          </a:p>
        </p:txBody>
      </p:sp>
    </p:spTree>
    <p:extLst>
      <p:ext uri="{BB962C8B-B14F-4D97-AF65-F5344CB8AC3E}">
        <p14:creationId xmlns:p14="http://schemas.microsoft.com/office/powerpoint/2010/main" val="17308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08FF71-15D2-46AB-BDA7-19114D11831B}" type="slidenum">
              <a:rPr lang="en-US" smtClean="0"/>
              <a:pPr>
                <a:defRPr/>
              </a:pPr>
              <a:t>‹#›</a:t>
            </a:fld>
            <a:endParaRPr lang="en-US"/>
          </a:p>
        </p:txBody>
      </p:sp>
    </p:spTree>
    <p:extLst>
      <p:ext uri="{BB962C8B-B14F-4D97-AF65-F5344CB8AC3E}">
        <p14:creationId xmlns:p14="http://schemas.microsoft.com/office/powerpoint/2010/main" val="289017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892519-587A-4B59-8E8A-7C7C5DE71CD9}" type="slidenum">
              <a:rPr lang="en-US" smtClean="0"/>
              <a:pPr>
                <a:defRPr/>
              </a:pPr>
              <a:t>‹#›</a:t>
            </a:fld>
            <a:endParaRPr lang="en-US"/>
          </a:p>
        </p:txBody>
      </p:sp>
    </p:spTree>
    <p:extLst>
      <p:ext uri="{BB962C8B-B14F-4D97-AF65-F5344CB8AC3E}">
        <p14:creationId xmlns:p14="http://schemas.microsoft.com/office/powerpoint/2010/main" val="192981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84A5C6-46DA-4F88-82C1-FF5801C48608}" type="slidenum">
              <a:rPr lang="en-US" smtClean="0"/>
              <a:pPr>
                <a:defRPr/>
              </a:pPr>
              <a:t>‹#›</a:t>
            </a:fld>
            <a:endParaRPr lang="en-US"/>
          </a:p>
        </p:txBody>
      </p:sp>
    </p:spTree>
    <p:extLst>
      <p:ext uri="{BB962C8B-B14F-4D97-AF65-F5344CB8AC3E}">
        <p14:creationId xmlns:p14="http://schemas.microsoft.com/office/powerpoint/2010/main" val="323642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C548E0-ABFD-4E55-9351-B6084C762DEA}"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4.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04968" y="404814"/>
            <a:ext cx="7937358" cy="2747819"/>
          </a:xfrm>
        </p:spPr>
        <p:txBody>
          <a:bodyPr/>
          <a:lstStyle/>
          <a:p>
            <a:r>
              <a:rPr lang="en-US" sz="5400" dirty="0" smtClean="0"/>
              <a:t>Paired Experiments and Interleaving for </a:t>
            </a:r>
            <a:r>
              <a:rPr lang="en-US" sz="5400" smtClean="0"/>
              <a:t/>
            </a:r>
            <a:br>
              <a:rPr lang="en-US" sz="5400" smtClean="0"/>
            </a:br>
            <a:r>
              <a:rPr lang="en-US" sz="5400" smtClean="0"/>
              <a:t>Retrieval </a:t>
            </a:r>
            <a:r>
              <a:rPr lang="en-US" sz="5400" dirty="0" smtClean="0"/>
              <a:t>Evaluation</a:t>
            </a:r>
          </a:p>
        </p:txBody>
      </p:sp>
      <p:sp>
        <p:nvSpPr>
          <p:cNvPr id="7171" name="Rectangle 3"/>
          <p:cNvSpPr>
            <a:spLocks noGrp="1" noChangeArrowheads="1"/>
          </p:cNvSpPr>
          <p:nvPr>
            <p:ph type="subTitle" idx="1"/>
          </p:nvPr>
        </p:nvSpPr>
        <p:spPr>
          <a:xfrm>
            <a:off x="573088" y="3500816"/>
            <a:ext cx="7985125" cy="2962716"/>
          </a:xfrm>
        </p:spPr>
        <p:txBody>
          <a:bodyPr>
            <a:normAutofit fontScale="92500"/>
          </a:bodyPr>
          <a:lstStyle/>
          <a:p>
            <a:r>
              <a:rPr lang="en-US" u="sng" dirty="0" smtClean="0"/>
              <a:t>Thorsten Joachims</a:t>
            </a:r>
            <a:r>
              <a:rPr lang="en-US" dirty="0" smtClean="0"/>
              <a:t>, </a:t>
            </a:r>
            <a:r>
              <a:rPr lang="en-US" dirty="0" err="1" smtClean="0"/>
              <a:t>Madhu</a:t>
            </a:r>
            <a:r>
              <a:rPr lang="en-US" dirty="0" smtClean="0"/>
              <a:t> Kurup, Filip Radlinski</a:t>
            </a:r>
          </a:p>
          <a:p>
            <a:pPr eaLnBrk="1" hangingPunct="1"/>
            <a:r>
              <a:rPr lang="en-US" dirty="0" smtClean="0"/>
              <a:t/>
            </a:r>
            <a:br>
              <a:rPr lang="en-US" dirty="0" smtClean="0"/>
            </a:br>
            <a:r>
              <a:rPr lang="en-US" dirty="0" smtClean="0"/>
              <a:t>Department of Computer Science</a:t>
            </a:r>
          </a:p>
          <a:p>
            <a:pPr eaLnBrk="1" hangingPunct="1"/>
            <a:r>
              <a:rPr lang="en-US" dirty="0" smtClean="0"/>
              <a:t>Department of Information Science</a:t>
            </a:r>
          </a:p>
          <a:p>
            <a:pPr eaLnBrk="1" hangingPunct="1"/>
            <a:r>
              <a:rPr lang="en-US" dirty="0" smtClean="0"/>
              <a:t>Cornell University</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5672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how Users Click in Search</a:t>
            </a:r>
            <a:endParaRPr lang="en-US" dirty="0"/>
          </a:p>
        </p:txBody>
      </p:sp>
      <p:sp>
        <p:nvSpPr>
          <p:cNvPr id="3" name="Content Placeholder 2"/>
          <p:cNvSpPr>
            <a:spLocks noGrp="1"/>
          </p:cNvSpPr>
          <p:nvPr>
            <p:ph idx="1"/>
          </p:nvPr>
        </p:nvSpPr>
        <p:spPr>
          <a:xfrm>
            <a:off x="457200" y="1600200"/>
            <a:ext cx="4230015" cy="5131630"/>
          </a:xfrm>
        </p:spPr>
        <p:txBody>
          <a:bodyPr>
            <a:normAutofit fontScale="92500" lnSpcReduction="10000"/>
          </a:bodyPr>
          <a:lstStyle/>
          <a:p>
            <a:r>
              <a:rPr lang="en-US" dirty="0" smtClean="0"/>
              <a:t>Model of clicking: </a:t>
            </a:r>
          </a:p>
          <a:p>
            <a:pPr lvl="1"/>
            <a:r>
              <a:rPr lang="en-US" dirty="0" smtClean="0"/>
              <a:t>Users explore ranking to position k</a:t>
            </a:r>
          </a:p>
          <a:p>
            <a:pPr lvl="1"/>
            <a:r>
              <a:rPr lang="en-US" dirty="0" smtClean="0"/>
              <a:t>Users click on most relevant (looking) links in top k</a:t>
            </a:r>
          </a:p>
          <a:p>
            <a:pPr lvl="1"/>
            <a:r>
              <a:rPr lang="en-US" dirty="0" smtClean="0"/>
              <a:t>Users stop clicking when time budget up or other action more promising (e.g. reformulation)</a:t>
            </a:r>
          </a:p>
          <a:p>
            <a:pPr lvl="1"/>
            <a:r>
              <a:rPr lang="en-US" dirty="0" smtClean="0"/>
              <a:t>Empirically supported by [</a:t>
            </a:r>
            <a:r>
              <a:rPr lang="en-US" dirty="0" err="1" smtClean="0"/>
              <a:t>Granka</a:t>
            </a:r>
            <a:r>
              <a:rPr lang="en-US" dirty="0" smtClean="0"/>
              <a:t> et al., 2004]</a:t>
            </a:r>
          </a:p>
        </p:txBody>
      </p:sp>
      <p:pic>
        <p:nvPicPr>
          <p:cNvPr id="4" name="Picture 5" descr="google_svm2"/>
          <p:cNvPicPr>
            <a:picLocks noChangeAspect="1" noChangeArrowheads="1"/>
          </p:cNvPicPr>
          <p:nvPr/>
        </p:nvPicPr>
        <p:blipFill>
          <a:blip r:embed="rId2" cstate="print"/>
          <a:srcRect/>
          <a:stretch>
            <a:fillRect/>
          </a:stretch>
        </p:blipFill>
        <p:spPr bwMode="auto">
          <a:xfrm>
            <a:off x="4802430" y="1774199"/>
            <a:ext cx="3994120" cy="4842415"/>
          </a:xfrm>
          <a:prstGeom prst="rect">
            <a:avLst/>
          </a:prstGeom>
          <a:noFill/>
          <a:ln w="9525">
            <a:noFill/>
            <a:miter lim="800000"/>
            <a:headEnd/>
            <a:tailEnd/>
          </a:ln>
        </p:spPr>
      </p:pic>
      <p:sp>
        <p:nvSpPr>
          <p:cNvPr id="5" name="Explosion 1 4"/>
          <p:cNvSpPr/>
          <p:nvPr/>
        </p:nvSpPr>
        <p:spPr bwMode="auto">
          <a:xfrm>
            <a:off x="5608935" y="4312315"/>
            <a:ext cx="900752" cy="354842"/>
          </a:xfrm>
          <a:prstGeom prst="irregularSeal1">
            <a:avLst/>
          </a:prstGeom>
          <a:solidFill>
            <a:srgbClr val="FF0000"/>
          </a:solidFill>
          <a:ln w="9525" cap="flat" cmpd="sng" algn="ctr">
            <a:solidFill>
              <a:schemeClr val="accent6">
                <a:lumMod val="90000"/>
                <a:lumOff val="1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Times New Roman" pitchFamily="18" charset="0"/>
              </a:rPr>
              <a:t>Click</a:t>
            </a:r>
          </a:p>
        </p:txBody>
      </p:sp>
      <p:sp>
        <p:nvSpPr>
          <p:cNvPr id="6" name="Right Brace 5"/>
          <p:cNvSpPr/>
          <p:nvPr/>
        </p:nvSpPr>
        <p:spPr>
          <a:xfrm>
            <a:off x="7375565" y="3467406"/>
            <a:ext cx="327534" cy="23043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mc:AlternateContent xmlns:mc="http://schemas.openxmlformats.org/markup-compatibility/2006" xmlns:a14="http://schemas.microsoft.com/office/drawing/2010/main">
        <mc:Choice Requires="a14">
          <p:sp>
            <p:nvSpPr>
              <p:cNvPr id="8" name="TextBox 7"/>
              <p:cNvSpPr txBox="1"/>
              <p:nvPr/>
            </p:nvSpPr>
            <p:spPr>
              <a:xfrm>
                <a:off x="7682805" y="4354077"/>
                <a:ext cx="1382580" cy="534313"/>
              </a:xfrm>
              <a:prstGeom prst="rect">
                <a:avLst/>
              </a:prstGeom>
              <a:solidFill>
                <a:schemeClr val="accent6">
                  <a:lumMod val="50000"/>
                  <a:lumOff val="50000"/>
                </a:schemeClr>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solidFill>
                                <a:schemeClr val="bg1"/>
                              </a:solidFill>
                              <a:latin typeface="Cambria Math"/>
                            </a:rPr>
                          </m:ctrlPr>
                        </m:funcPr>
                        <m:fName>
                          <m:limLow>
                            <m:limLowPr>
                              <m:ctrlPr>
                                <a:rPr lang="en-US" sz="1800" i="1">
                                  <a:solidFill>
                                    <a:schemeClr val="bg1"/>
                                  </a:solidFill>
                                  <a:latin typeface="Cambria Math"/>
                                </a:rPr>
                              </m:ctrlPr>
                            </m:limLowPr>
                            <m:e>
                              <m:r>
                                <m:rPr>
                                  <m:sty m:val="p"/>
                                </m:rPr>
                                <a:rPr lang="en-US" sz="1800">
                                  <a:solidFill>
                                    <a:schemeClr val="bg1"/>
                                  </a:solidFill>
                                  <a:latin typeface="Cambria Math"/>
                                </a:rPr>
                                <m:t>argmax</m:t>
                              </m:r>
                            </m:e>
                            <m:lim>
                              <m:r>
                                <a:rPr lang="en-US" sz="1800" i="1">
                                  <a:solidFill>
                                    <a:schemeClr val="bg1"/>
                                  </a:solidFill>
                                  <a:latin typeface="Cambria Math"/>
                                </a:rPr>
                                <m:t>𝑦</m:t>
                              </m:r>
                              <m:r>
                                <a:rPr lang="en-US" sz="1800" i="1">
                                  <a:solidFill>
                                    <a:schemeClr val="bg1"/>
                                  </a:solidFill>
                                  <a:latin typeface="Cambria Math"/>
                                </a:rPr>
                                <m:t>∈</m:t>
                              </m:r>
                              <m:r>
                                <a:rPr lang="en-US" sz="1800" i="1">
                                  <a:solidFill>
                                    <a:schemeClr val="bg1"/>
                                  </a:solidFill>
                                  <a:latin typeface="Cambria Math"/>
                                </a:rPr>
                                <m:t>𝑇𝑜𝑝</m:t>
                              </m:r>
                              <m:r>
                                <a:rPr lang="en-US" sz="1800" b="0" i="1" smtClean="0">
                                  <a:solidFill>
                                    <a:schemeClr val="bg1"/>
                                  </a:solidFill>
                                  <a:latin typeface="Cambria Math"/>
                                </a:rPr>
                                <m:t> </m:t>
                              </m:r>
                              <m:r>
                                <a:rPr lang="en-US" sz="1800" b="0" i="1" smtClean="0">
                                  <a:solidFill>
                                    <a:schemeClr val="bg1"/>
                                  </a:solidFill>
                                  <a:latin typeface="Cambria Math"/>
                                </a:rPr>
                                <m:t>𝑘</m:t>
                              </m:r>
                            </m:lim>
                          </m:limLow>
                        </m:fName>
                        <m:e>
                          <m:r>
                            <a:rPr lang="en-US" sz="1800" i="1">
                              <a:solidFill>
                                <a:schemeClr val="bg1"/>
                              </a:solidFill>
                              <a:latin typeface="Cambria Math"/>
                            </a:rPr>
                            <m:t>𝑈</m:t>
                          </m:r>
                          <m:r>
                            <a:rPr lang="en-US" sz="1800" i="1">
                              <a:solidFill>
                                <a:schemeClr val="bg1"/>
                              </a:solidFill>
                              <a:latin typeface="Cambria Math"/>
                            </a:rPr>
                            <m:t>(</m:t>
                          </m:r>
                          <m:r>
                            <a:rPr lang="en-US" sz="1800" i="1">
                              <a:solidFill>
                                <a:schemeClr val="bg1"/>
                              </a:solidFill>
                              <a:latin typeface="Cambria Math"/>
                            </a:rPr>
                            <m:t>𝑦</m:t>
                          </m:r>
                          <m:r>
                            <a:rPr lang="en-US" sz="1800" i="1">
                              <a:solidFill>
                                <a:schemeClr val="bg1"/>
                              </a:solidFill>
                              <a:latin typeface="Cambria Math"/>
                            </a:rPr>
                            <m:t>)</m:t>
                          </m:r>
                        </m:e>
                      </m:func>
                    </m:oMath>
                  </m:oMathPara>
                </a14:m>
                <a:endParaRPr lang="en-US" sz="18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82805" y="4354077"/>
                <a:ext cx="1382580" cy="534313"/>
              </a:xfrm>
              <a:prstGeom prst="rect">
                <a:avLst/>
              </a:prstGeom>
              <a:blipFill rotWithShape="1">
                <a:blip r:embed="rId3"/>
                <a:stretch>
                  <a:fillRect l="-1717" r="-429"/>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09557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3500"/>
                            </p:stCondLst>
                            <p:childTnLst>
                              <p:par>
                                <p:cTn id="13" presetID="22" presetClass="entr" presetSubtype="8" fill="hold" grpId="0" nodeType="afterEffect">
                                  <p:stCondLst>
                                    <p:cond delay="100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4" fill="hold" grpId="0" nodeType="withEffect">
                                  <p:stCondLst>
                                    <p:cond delay="1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4716" y="204716"/>
            <a:ext cx="8584442" cy="1090684"/>
          </a:xfrm>
        </p:spPr>
        <p:txBody>
          <a:bodyPr/>
          <a:lstStyle/>
          <a:p>
            <a:pPr eaLnBrk="1" hangingPunct="1"/>
            <a:r>
              <a:rPr lang="en-US" dirty="0" smtClean="0"/>
              <a:t>Balanced Interleaving</a:t>
            </a:r>
          </a:p>
        </p:txBody>
      </p:sp>
      <p:sp>
        <p:nvSpPr>
          <p:cNvPr id="32776" name="Text Box 5"/>
          <p:cNvSpPr txBox="1">
            <a:spLocks noChangeArrowheads="1"/>
          </p:cNvSpPr>
          <p:nvPr/>
        </p:nvSpPr>
        <p:spPr bwMode="auto">
          <a:xfrm>
            <a:off x="673101" y="2269773"/>
            <a:ext cx="2608263" cy="1200150"/>
          </a:xfrm>
          <a:prstGeom prst="rect">
            <a:avLst/>
          </a:prstGeom>
          <a:solidFill>
            <a:schemeClr val="bg1">
              <a:lumMod val="85000"/>
              <a:lumOff val="15000"/>
            </a:schemeClr>
          </a:solidFill>
          <a:ln w="38100">
            <a:solidFill>
              <a:schemeClr val="folHlink"/>
            </a:solidFill>
            <a:miter lim="800000"/>
            <a:headEnd/>
            <a:tailEnd/>
          </a:ln>
        </p:spPr>
        <p:txBody>
          <a:bodyPr>
            <a:spAutoFit/>
          </a:bodyPr>
          <a:lstStyle/>
          <a:p>
            <a:pPr algn="l">
              <a:lnSpc>
                <a:spcPct val="90000"/>
              </a:lnSpc>
              <a:tabLst>
                <a:tab pos="290513" algn="l"/>
              </a:tabLst>
            </a:pPr>
            <a:r>
              <a:rPr lang="en-US" sz="800" dirty="0">
                <a:latin typeface="+mn-lt"/>
              </a:rPr>
              <a:t>1. 	Kernel Machines </a:t>
            </a:r>
            <a:br>
              <a:rPr lang="en-US" sz="800"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Lst>
            </a:pPr>
            <a:r>
              <a:rPr lang="en-US" sz="800" dirty="0">
                <a:latin typeface="+mn-lt"/>
              </a:rPr>
              <a:t>2.	Support Vector Machine</a:t>
            </a:r>
            <a:br>
              <a:rPr lang="en-US" sz="800" dirty="0">
                <a:latin typeface="+mn-lt"/>
              </a:rPr>
            </a:br>
            <a:r>
              <a:rPr lang="en-US" sz="800" dirty="0">
                <a:latin typeface="+mn-lt"/>
              </a:rPr>
              <a:t>	</a:t>
            </a:r>
            <a:r>
              <a:rPr lang="en-US" sz="800" i="1" dirty="0">
                <a:latin typeface="+mn-lt"/>
              </a:rPr>
              <a:t>http://jbolivar.freeservers.com/</a:t>
            </a:r>
            <a:endParaRPr lang="en-US" sz="800" dirty="0">
              <a:latin typeface="+mn-lt"/>
            </a:endParaRPr>
          </a:p>
          <a:p>
            <a:pPr algn="l">
              <a:lnSpc>
                <a:spcPct val="90000"/>
              </a:lnSpc>
              <a:tabLst>
                <a:tab pos="290513" algn="l"/>
              </a:tabLst>
            </a:pPr>
            <a:r>
              <a:rPr lang="en-US" sz="800" dirty="0">
                <a:latin typeface="+mn-lt"/>
              </a:rPr>
              <a:t>3.	An Introduction to Support Vector Machines</a:t>
            </a:r>
            <a:br>
              <a:rPr lang="en-US" sz="800" dirty="0">
                <a:latin typeface="+mn-lt"/>
              </a:rPr>
            </a:br>
            <a:r>
              <a:rPr lang="en-US" sz="800" dirty="0">
                <a:latin typeface="+mn-lt"/>
              </a:rPr>
              <a:t>	</a:t>
            </a:r>
            <a:r>
              <a:rPr lang="en-US" sz="800" i="1" dirty="0">
                <a:latin typeface="+mn-lt"/>
              </a:rPr>
              <a:t>http://www.support-vector.net/</a:t>
            </a:r>
            <a:endParaRPr lang="en-US" sz="800" dirty="0">
              <a:latin typeface="+mn-lt"/>
            </a:endParaRPr>
          </a:p>
          <a:p>
            <a:pPr algn="l">
              <a:lnSpc>
                <a:spcPct val="90000"/>
              </a:lnSpc>
              <a:tabLst>
                <a:tab pos="290513" algn="l"/>
              </a:tabLst>
            </a:pPr>
            <a:r>
              <a:rPr lang="en-US" sz="800" dirty="0">
                <a:latin typeface="+mn-lt"/>
              </a:rPr>
              <a:t>4.	Archives of SUPPORT-VECTOR-MACHINES ...</a:t>
            </a:r>
            <a:br>
              <a:rPr lang="en-US" sz="800" dirty="0">
                <a:latin typeface="+mn-lt"/>
              </a:rPr>
            </a:br>
            <a:r>
              <a:rPr lang="en-US" sz="800" dirty="0">
                <a:latin typeface="+mn-lt"/>
              </a:rPr>
              <a:t>	</a:t>
            </a:r>
            <a:r>
              <a:rPr lang="en-US" sz="800" i="1" dirty="0">
                <a:latin typeface="+mn-lt"/>
              </a:rPr>
              <a:t>http://www.jiscmail.ac.uk/lists/SUPPORT...</a:t>
            </a:r>
            <a:endParaRPr lang="en-US" sz="800" dirty="0">
              <a:latin typeface="+mn-lt"/>
            </a:endParaRPr>
          </a:p>
          <a:p>
            <a:pPr algn="l">
              <a:lnSpc>
                <a:spcPct val="90000"/>
              </a:lnSpc>
              <a:tabLst>
                <a:tab pos="290513" algn="l"/>
              </a:tabLst>
            </a:pPr>
            <a:r>
              <a:rPr lang="en-US" sz="800" dirty="0">
                <a:latin typeface="+mn-lt"/>
              </a:rPr>
              <a:t>5.	SVM-Light Support Vector Machine </a:t>
            </a:r>
            <a:br>
              <a:rPr lang="en-US" sz="800" dirty="0">
                <a:latin typeface="+mn-lt"/>
              </a:rPr>
            </a:br>
            <a:r>
              <a:rPr lang="en-US" sz="800" dirty="0">
                <a:latin typeface="+mn-lt"/>
              </a:rPr>
              <a:t>	</a:t>
            </a:r>
            <a:r>
              <a:rPr lang="en-US" sz="800" i="1" dirty="0">
                <a:latin typeface="+mn-lt"/>
              </a:rPr>
              <a:t>http://ais.gmd.de/~thorsten/svm light/</a:t>
            </a:r>
            <a:endParaRPr lang="en-US" sz="800" dirty="0">
              <a:latin typeface="+mn-lt"/>
            </a:endParaRPr>
          </a:p>
        </p:txBody>
      </p:sp>
      <p:sp>
        <p:nvSpPr>
          <p:cNvPr id="32777" name="Text Box 6"/>
          <p:cNvSpPr txBox="1">
            <a:spLocks noChangeArrowheads="1"/>
          </p:cNvSpPr>
          <p:nvPr/>
        </p:nvSpPr>
        <p:spPr bwMode="auto">
          <a:xfrm>
            <a:off x="5830889" y="2242785"/>
            <a:ext cx="2716213" cy="1200150"/>
          </a:xfrm>
          <a:prstGeom prst="rect">
            <a:avLst/>
          </a:prstGeom>
          <a:solidFill>
            <a:schemeClr val="bg1">
              <a:lumMod val="85000"/>
              <a:lumOff val="15000"/>
            </a:schemeClr>
          </a:solidFill>
          <a:ln w="38100">
            <a:solidFill>
              <a:schemeClr val="folHlink"/>
            </a:solidFill>
            <a:miter lim="800000"/>
            <a:headEnd/>
            <a:tailEnd/>
          </a:ln>
        </p:spPr>
        <p:txBody>
          <a:bodyPr>
            <a:spAutoFit/>
          </a:bodyPr>
          <a:lstStyle/>
          <a:p>
            <a:pPr algn="l">
              <a:lnSpc>
                <a:spcPct val="90000"/>
              </a:lnSpc>
              <a:tabLst>
                <a:tab pos="290513" algn="l"/>
              </a:tabLst>
            </a:pPr>
            <a:r>
              <a:rPr lang="en-US" sz="800" dirty="0">
                <a:latin typeface="+mn-lt"/>
              </a:rPr>
              <a:t>1. 	Kernel Machines </a:t>
            </a:r>
            <a:br>
              <a:rPr lang="en-US" sz="800"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Lst>
            </a:pPr>
            <a:r>
              <a:rPr lang="en-US" sz="800" dirty="0">
                <a:latin typeface="+mn-lt"/>
              </a:rPr>
              <a:t>2.	SVM-Light Support Vector Machine </a:t>
            </a:r>
            <a:br>
              <a:rPr lang="en-US" sz="800" dirty="0">
                <a:latin typeface="+mn-lt"/>
              </a:rPr>
            </a:br>
            <a:r>
              <a:rPr lang="en-US" sz="800" dirty="0">
                <a:latin typeface="+mn-lt"/>
              </a:rPr>
              <a:t>	</a:t>
            </a:r>
            <a:r>
              <a:rPr lang="en-US" sz="800" i="1" dirty="0">
                <a:latin typeface="+mn-lt"/>
              </a:rPr>
              <a:t>http://ais.gmd.de/~thorsten/svm light/</a:t>
            </a:r>
            <a:endParaRPr lang="en-US" sz="800" dirty="0">
              <a:latin typeface="+mn-lt"/>
            </a:endParaRPr>
          </a:p>
          <a:p>
            <a:pPr algn="l">
              <a:lnSpc>
                <a:spcPct val="90000"/>
              </a:lnSpc>
              <a:tabLst>
                <a:tab pos="290513" algn="l"/>
              </a:tabLst>
            </a:pPr>
            <a:r>
              <a:rPr lang="en-US" sz="800" i="1" dirty="0">
                <a:latin typeface="+mn-lt"/>
              </a:rPr>
              <a:t>3.	</a:t>
            </a:r>
            <a:r>
              <a:rPr lang="en-US" sz="800" dirty="0">
                <a:latin typeface="+mn-lt"/>
              </a:rPr>
              <a:t>Support Vector Machine and Kernel ... References</a:t>
            </a:r>
            <a:r>
              <a:rPr lang="en-US" sz="800" i="1" dirty="0">
                <a:latin typeface="+mn-lt"/>
              </a:rPr>
              <a:t/>
            </a:r>
            <a:br>
              <a:rPr lang="en-US" sz="800" i="1" dirty="0">
                <a:latin typeface="+mn-lt"/>
              </a:rPr>
            </a:br>
            <a:r>
              <a:rPr lang="en-US" sz="800" i="1" dirty="0">
                <a:latin typeface="+mn-lt"/>
              </a:rPr>
              <a:t>	http://svm.</a:t>
            </a:r>
            <a:r>
              <a:rPr lang="en-US" sz="800" dirty="0">
                <a:latin typeface="+mn-lt"/>
              </a:rPr>
              <a:t>research.bell-labs.com/SVMrefs.html</a:t>
            </a:r>
          </a:p>
          <a:p>
            <a:pPr algn="l">
              <a:lnSpc>
                <a:spcPct val="90000"/>
              </a:lnSpc>
              <a:tabLst>
                <a:tab pos="290513" algn="l"/>
              </a:tabLst>
            </a:pPr>
            <a:r>
              <a:rPr lang="en-US" sz="800" dirty="0">
                <a:latin typeface="+mn-lt"/>
              </a:rPr>
              <a:t>4.	Lucent Technologies: SVM demo applet </a:t>
            </a:r>
            <a:br>
              <a:rPr lang="en-US" sz="800" dirty="0">
                <a:latin typeface="+mn-lt"/>
              </a:rPr>
            </a:br>
            <a:r>
              <a:rPr lang="en-US" sz="800" dirty="0">
                <a:latin typeface="+mn-lt"/>
              </a:rPr>
              <a:t>	</a:t>
            </a:r>
            <a:r>
              <a:rPr lang="en-US" sz="800" i="1" dirty="0">
                <a:latin typeface="+mn-lt"/>
              </a:rPr>
              <a:t>http://svm.</a:t>
            </a:r>
            <a:r>
              <a:rPr lang="en-US" sz="800" dirty="0">
                <a:latin typeface="+mn-lt"/>
              </a:rPr>
              <a:t>research.bell-labs.com/SVT/SVMsvt.html</a:t>
            </a:r>
          </a:p>
          <a:p>
            <a:pPr algn="l">
              <a:lnSpc>
                <a:spcPct val="90000"/>
              </a:lnSpc>
              <a:tabLst>
                <a:tab pos="290513" algn="l"/>
              </a:tabLst>
            </a:pPr>
            <a:r>
              <a:rPr lang="en-US" sz="800" dirty="0">
                <a:latin typeface="+mn-lt"/>
              </a:rPr>
              <a:t>5.	Royal Holloway Support Vector Machine </a:t>
            </a:r>
            <a:br>
              <a:rPr lang="en-US" sz="800" dirty="0">
                <a:latin typeface="+mn-lt"/>
              </a:rPr>
            </a:br>
            <a:r>
              <a:rPr lang="en-US" sz="800" dirty="0">
                <a:latin typeface="+mn-lt"/>
              </a:rPr>
              <a:t>	</a:t>
            </a:r>
            <a:r>
              <a:rPr lang="en-US" sz="800" i="1" dirty="0">
                <a:latin typeface="+mn-lt"/>
              </a:rPr>
              <a:t>http://svm.dcs.rhbnc.ac.uk</a:t>
            </a:r>
          </a:p>
        </p:txBody>
      </p:sp>
      <p:sp>
        <p:nvSpPr>
          <p:cNvPr id="32778" name="Text Box 7"/>
          <p:cNvSpPr txBox="1">
            <a:spLocks noChangeArrowheads="1"/>
          </p:cNvSpPr>
          <p:nvPr/>
        </p:nvSpPr>
        <p:spPr bwMode="auto">
          <a:xfrm>
            <a:off x="3170239" y="3674710"/>
            <a:ext cx="2757488" cy="1865126"/>
          </a:xfrm>
          <a:prstGeom prst="rect">
            <a:avLst/>
          </a:prstGeom>
          <a:solidFill>
            <a:schemeClr val="bg1">
              <a:lumMod val="85000"/>
              <a:lumOff val="15000"/>
            </a:schemeClr>
          </a:solidFill>
          <a:ln w="38100">
            <a:solidFill>
              <a:schemeClr val="folHlink"/>
            </a:solidFill>
            <a:miter lim="800000"/>
            <a:headEnd/>
            <a:tailEnd/>
          </a:ln>
        </p:spPr>
        <p:txBody>
          <a:bodyPr>
            <a:spAutoFit/>
          </a:bodyPr>
          <a:lstStyle/>
          <a:p>
            <a:pPr algn="l">
              <a:lnSpc>
                <a:spcPct val="90000"/>
              </a:lnSpc>
              <a:tabLst>
                <a:tab pos="290513" algn="l"/>
                <a:tab pos="2511425" algn="l"/>
              </a:tabLst>
            </a:pPr>
            <a:r>
              <a:rPr lang="en-US" sz="800" dirty="0">
                <a:latin typeface="+mn-lt"/>
              </a:rPr>
              <a:t>1. 	Kernel Machines </a:t>
            </a:r>
            <a:r>
              <a:rPr lang="en-US" sz="800" dirty="0" smtClean="0">
                <a:solidFill>
                  <a:srgbClr val="FF0000"/>
                </a:solidFill>
                <a:latin typeface="+mn-lt"/>
              </a:rPr>
              <a:t>	</a:t>
            </a:r>
            <a:r>
              <a:rPr lang="en-US" sz="800" b="1" dirty="0" smtClean="0">
                <a:latin typeface="+mn-lt"/>
              </a:rPr>
              <a:t>1</a:t>
            </a:r>
            <a:r>
              <a:rPr lang="en-US" sz="800" b="1" dirty="0">
                <a:solidFill>
                  <a:srgbClr val="0000FF"/>
                </a:solidFill>
                <a:latin typeface="+mn-lt"/>
              </a:rPr>
              <a:t/>
            </a:r>
            <a:br>
              <a:rPr lang="en-US" sz="800" b="1" dirty="0">
                <a:solidFill>
                  <a:srgbClr val="0000FF"/>
                </a:solidFill>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 pos="2511425" algn="l"/>
              </a:tabLst>
            </a:pPr>
            <a:r>
              <a:rPr lang="en-US" sz="800" dirty="0">
                <a:latin typeface="+mn-lt"/>
              </a:rPr>
              <a:t>2.	Support Vector </a:t>
            </a:r>
            <a:r>
              <a:rPr lang="en-US" sz="800" dirty="0" smtClean="0">
                <a:latin typeface="+mn-lt"/>
              </a:rPr>
              <a:t>Machine	</a:t>
            </a:r>
            <a:r>
              <a:rPr lang="en-US" sz="800" b="1" dirty="0" smtClean="0">
                <a:latin typeface="+mn-lt"/>
              </a:rPr>
              <a:t>2</a:t>
            </a:r>
            <a:r>
              <a:rPr lang="en-US" sz="800" b="1" dirty="0">
                <a:latin typeface="+mn-lt"/>
              </a:rPr>
              <a:t/>
            </a:r>
            <a:br>
              <a:rPr lang="en-US" sz="800" b="1" dirty="0">
                <a:latin typeface="+mn-lt"/>
              </a:rPr>
            </a:br>
            <a:r>
              <a:rPr lang="en-US" sz="800" dirty="0">
                <a:latin typeface="+mn-lt"/>
              </a:rPr>
              <a:t>	</a:t>
            </a:r>
            <a:r>
              <a:rPr lang="en-US" sz="800" i="1" dirty="0">
                <a:latin typeface="+mn-lt"/>
              </a:rPr>
              <a:t>http://jbolivar.freeservers.com/</a:t>
            </a:r>
            <a:endParaRPr lang="en-US" sz="800" dirty="0">
              <a:latin typeface="+mn-lt"/>
            </a:endParaRPr>
          </a:p>
          <a:p>
            <a:pPr algn="l">
              <a:lnSpc>
                <a:spcPct val="90000"/>
              </a:lnSpc>
              <a:tabLst>
                <a:tab pos="290513" algn="l"/>
                <a:tab pos="2511425" algn="l"/>
              </a:tabLst>
            </a:pPr>
            <a:r>
              <a:rPr lang="en-US" sz="800" dirty="0" smtClean="0">
                <a:latin typeface="+mn-lt"/>
              </a:rPr>
              <a:t>3.	SVM-Light Support Vector Machine </a:t>
            </a:r>
            <a:r>
              <a:rPr lang="en-US" sz="800" dirty="0" smtClean="0">
                <a:solidFill>
                  <a:srgbClr val="FF0000"/>
                </a:solidFill>
                <a:latin typeface="+mn-lt"/>
              </a:rPr>
              <a:t>	</a:t>
            </a:r>
            <a:r>
              <a:rPr lang="en-US" sz="800" b="1" dirty="0" smtClean="0">
                <a:latin typeface="+mn-lt"/>
              </a:rPr>
              <a:t>2</a:t>
            </a:r>
            <a:r>
              <a:rPr lang="en-US" sz="800" b="1" dirty="0">
                <a:latin typeface="+mn-lt"/>
              </a:rPr>
              <a:t/>
            </a:r>
            <a:br>
              <a:rPr lang="en-US" sz="800" b="1" dirty="0">
                <a:latin typeface="+mn-lt"/>
              </a:rPr>
            </a:br>
            <a:r>
              <a:rPr lang="en-US" sz="800" dirty="0">
                <a:solidFill>
                  <a:srgbClr val="FF0000"/>
                </a:solidFill>
                <a:latin typeface="+mn-lt"/>
              </a:rPr>
              <a:t>	</a:t>
            </a:r>
            <a:r>
              <a:rPr lang="en-US" sz="800" i="1" dirty="0">
                <a:latin typeface="+mn-lt"/>
              </a:rPr>
              <a:t>http://ais.gmd.de/~thorsten/svm </a:t>
            </a:r>
            <a:r>
              <a:rPr lang="en-US" sz="800" i="1" dirty="0" smtClean="0">
                <a:latin typeface="+mn-lt"/>
              </a:rPr>
              <a:t>light/</a:t>
            </a:r>
            <a:endParaRPr lang="en-US" sz="800" dirty="0">
              <a:latin typeface="+mn-lt"/>
            </a:endParaRPr>
          </a:p>
          <a:p>
            <a:pPr algn="l">
              <a:lnSpc>
                <a:spcPct val="90000"/>
              </a:lnSpc>
              <a:tabLst>
                <a:tab pos="290513" algn="l"/>
                <a:tab pos="2511425" algn="l"/>
              </a:tabLst>
            </a:pPr>
            <a:r>
              <a:rPr lang="en-US" sz="800" dirty="0">
                <a:latin typeface="+mn-lt"/>
              </a:rPr>
              <a:t>4.	An Introduction to Support Vector </a:t>
            </a:r>
            <a:r>
              <a:rPr lang="en-US" sz="800" dirty="0" smtClean="0">
                <a:latin typeface="+mn-lt"/>
              </a:rPr>
              <a:t>Machines	</a:t>
            </a:r>
            <a:r>
              <a:rPr lang="en-US" sz="800" b="1" dirty="0" smtClean="0">
                <a:latin typeface="+mn-lt"/>
              </a:rPr>
              <a:t>3</a:t>
            </a:r>
            <a:r>
              <a:rPr lang="en-US" sz="800" dirty="0">
                <a:latin typeface="+mn-lt"/>
              </a:rPr>
              <a:t/>
            </a:r>
            <a:br>
              <a:rPr lang="en-US" sz="800" dirty="0">
                <a:latin typeface="+mn-lt"/>
              </a:rPr>
            </a:br>
            <a:r>
              <a:rPr lang="en-US" sz="800" dirty="0">
                <a:latin typeface="+mn-lt"/>
              </a:rPr>
              <a:t>	</a:t>
            </a:r>
            <a:r>
              <a:rPr lang="en-US" sz="800" i="1" dirty="0">
                <a:latin typeface="+mn-lt"/>
              </a:rPr>
              <a:t>http://www.support-vector.net/</a:t>
            </a:r>
            <a:endParaRPr lang="en-US" sz="800" dirty="0">
              <a:latin typeface="+mn-lt"/>
            </a:endParaRPr>
          </a:p>
          <a:p>
            <a:pPr algn="l">
              <a:lnSpc>
                <a:spcPct val="90000"/>
              </a:lnSpc>
              <a:tabLst>
                <a:tab pos="290513" algn="l"/>
                <a:tab pos="2511425" algn="l"/>
              </a:tabLst>
            </a:pPr>
            <a:r>
              <a:rPr lang="en-US" sz="800" i="1" dirty="0">
                <a:latin typeface="+mn-lt"/>
              </a:rPr>
              <a:t>5.	</a:t>
            </a:r>
            <a:r>
              <a:rPr lang="en-US" sz="800" dirty="0">
                <a:latin typeface="+mn-lt"/>
              </a:rPr>
              <a:t>Support Vector Machine and Kernel ... </a:t>
            </a:r>
            <a:r>
              <a:rPr lang="en-US" sz="800" dirty="0" smtClean="0">
                <a:latin typeface="+mn-lt"/>
              </a:rPr>
              <a:t>References</a:t>
            </a:r>
            <a:r>
              <a:rPr lang="en-US" sz="800" i="1" dirty="0" smtClean="0">
                <a:latin typeface="+mn-lt"/>
              </a:rPr>
              <a:t>	</a:t>
            </a:r>
            <a:r>
              <a:rPr lang="en-US" sz="800" b="1" dirty="0" smtClean="0">
                <a:latin typeface="+mn-lt"/>
              </a:rPr>
              <a:t>3</a:t>
            </a:r>
            <a:r>
              <a:rPr lang="en-US" sz="800" b="1" dirty="0">
                <a:latin typeface="+mn-lt"/>
              </a:rPr>
              <a:t/>
            </a:r>
            <a:br>
              <a:rPr lang="en-US" sz="800" b="1" dirty="0">
                <a:latin typeface="+mn-lt"/>
              </a:rPr>
            </a:br>
            <a:r>
              <a:rPr lang="en-US" sz="800" i="1" dirty="0">
                <a:latin typeface="+mn-lt"/>
              </a:rPr>
              <a:t>	http://svm.</a:t>
            </a:r>
            <a:r>
              <a:rPr lang="en-US" sz="800" dirty="0">
                <a:latin typeface="+mn-lt"/>
              </a:rPr>
              <a:t>research.bell-labs.com/SVMrefs.html</a:t>
            </a:r>
          </a:p>
          <a:p>
            <a:pPr algn="l">
              <a:lnSpc>
                <a:spcPct val="90000"/>
              </a:lnSpc>
              <a:tabLst>
                <a:tab pos="290513" algn="l"/>
                <a:tab pos="2511425" algn="l"/>
              </a:tabLst>
            </a:pPr>
            <a:r>
              <a:rPr lang="en-US" sz="800" dirty="0">
                <a:latin typeface="+mn-lt"/>
              </a:rPr>
              <a:t>6.	Archives of SUPPORT-VECTOR-MACHINES </a:t>
            </a:r>
            <a:r>
              <a:rPr lang="en-US" sz="800" dirty="0" smtClean="0">
                <a:latin typeface="+mn-lt"/>
              </a:rPr>
              <a:t>...	</a:t>
            </a:r>
            <a:r>
              <a:rPr lang="en-US" sz="800" b="1" dirty="0" smtClean="0">
                <a:latin typeface="+mn-lt"/>
              </a:rPr>
              <a:t>4</a:t>
            </a:r>
            <a:r>
              <a:rPr lang="en-US" sz="800" dirty="0">
                <a:latin typeface="+mn-lt"/>
              </a:rPr>
              <a:t/>
            </a:r>
            <a:br>
              <a:rPr lang="en-US" sz="800" dirty="0">
                <a:latin typeface="+mn-lt"/>
              </a:rPr>
            </a:br>
            <a:r>
              <a:rPr lang="en-US" sz="800" dirty="0">
                <a:latin typeface="+mn-lt"/>
              </a:rPr>
              <a:t>	</a:t>
            </a:r>
            <a:r>
              <a:rPr lang="en-US" sz="800" i="1" dirty="0">
                <a:latin typeface="+mn-lt"/>
              </a:rPr>
              <a:t>http://www.jiscmail.ac.uk/lists/SUPPORT...</a:t>
            </a:r>
            <a:endParaRPr lang="en-US" sz="800" dirty="0">
              <a:latin typeface="+mn-lt"/>
            </a:endParaRPr>
          </a:p>
          <a:p>
            <a:pPr algn="l">
              <a:lnSpc>
                <a:spcPct val="90000"/>
              </a:lnSpc>
              <a:tabLst>
                <a:tab pos="290513" algn="l"/>
                <a:tab pos="2511425" algn="l"/>
              </a:tabLst>
            </a:pPr>
            <a:r>
              <a:rPr lang="en-US" sz="800" dirty="0" smtClean="0">
                <a:latin typeface="+mn-lt"/>
              </a:rPr>
              <a:t>7.	Lucent Technologies: SVM demo applet </a:t>
            </a:r>
            <a:r>
              <a:rPr lang="en-US" sz="800" dirty="0" smtClean="0">
                <a:solidFill>
                  <a:srgbClr val="FF0000"/>
                </a:solidFill>
                <a:latin typeface="+mn-lt"/>
              </a:rPr>
              <a:t>	</a:t>
            </a:r>
            <a:r>
              <a:rPr lang="en-US" sz="800" b="1" dirty="0" smtClean="0">
                <a:latin typeface="+mn-lt"/>
              </a:rPr>
              <a:t>4</a:t>
            </a:r>
            <a:r>
              <a:rPr lang="en-US" sz="800" dirty="0">
                <a:latin typeface="+mn-lt"/>
              </a:rPr>
              <a:t/>
            </a:r>
            <a:br>
              <a:rPr lang="en-US" sz="800" dirty="0">
                <a:latin typeface="+mn-lt"/>
              </a:rPr>
            </a:br>
            <a:r>
              <a:rPr lang="en-US" sz="800" dirty="0">
                <a:solidFill>
                  <a:srgbClr val="FF0000"/>
                </a:solidFill>
                <a:latin typeface="+mn-lt"/>
              </a:rPr>
              <a:t>	</a:t>
            </a:r>
            <a:r>
              <a:rPr lang="en-US" sz="800" i="1" dirty="0">
                <a:latin typeface="+mn-lt"/>
              </a:rPr>
              <a:t>http://</a:t>
            </a:r>
            <a:r>
              <a:rPr lang="en-US" sz="800" i="1" dirty="0" smtClean="0">
                <a:latin typeface="+mn-lt"/>
              </a:rPr>
              <a:t>svm.</a:t>
            </a:r>
            <a:r>
              <a:rPr lang="en-US" sz="800" dirty="0" smtClean="0">
                <a:latin typeface="+mn-lt"/>
              </a:rPr>
              <a:t>research.bell-labs.com/SVT/SVMsvt.html</a:t>
            </a:r>
          </a:p>
          <a:p>
            <a:pPr algn="l">
              <a:lnSpc>
                <a:spcPct val="90000"/>
              </a:lnSpc>
              <a:tabLst>
                <a:tab pos="290513" algn="l"/>
                <a:tab pos="2511425" algn="l"/>
              </a:tabLst>
            </a:pPr>
            <a:r>
              <a:rPr lang="en-US" sz="800" dirty="0">
                <a:solidFill>
                  <a:srgbClr val="FF0000"/>
                </a:solidFill>
                <a:latin typeface="+mn-lt"/>
              </a:rPr>
              <a:t/>
            </a:r>
            <a:br>
              <a:rPr lang="en-US" sz="800" dirty="0">
                <a:solidFill>
                  <a:srgbClr val="FF0000"/>
                </a:solidFill>
                <a:latin typeface="+mn-lt"/>
              </a:rPr>
            </a:br>
            <a:endParaRPr lang="en-US" sz="800" dirty="0" smtClean="0">
              <a:solidFill>
                <a:srgbClr val="FF0000"/>
              </a:solidFill>
              <a:latin typeface="+mn-lt"/>
            </a:endParaRPr>
          </a:p>
        </p:txBody>
      </p:sp>
      <p:sp>
        <p:nvSpPr>
          <p:cNvPr id="32779" name="Text Box 8"/>
          <p:cNvSpPr txBox="1">
            <a:spLocks noChangeArrowheads="1"/>
          </p:cNvSpPr>
          <p:nvPr/>
        </p:nvSpPr>
        <p:spPr bwMode="auto">
          <a:xfrm>
            <a:off x="1066801" y="1785585"/>
            <a:ext cx="1717675" cy="461963"/>
          </a:xfrm>
          <a:prstGeom prst="rect">
            <a:avLst/>
          </a:prstGeom>
          <a:noFill/>
          <a:ln w="9525">
            <a:noFill/>
            <a:miter lim="800000"/>
            <a:headEnd/>
            <a:tailEnd/>
          </a:ln>
        </p:spPr>
        <p:txBody>
          <a:bodyPr wrap="none">
            <a:spAutoFit/>
          </a:bodyPr>
          <a:lstStyle/>
          <a:p>
            <a:pPr algn="l"/>
            <a:r>
              <a:rPr lang="en-US" sz="2400" dirty="0">
                <a:latin typeface="+mn-lt"/>
              </a:rPr>
              <a:t> </a:t>
            </a:r>
            <a:r>
              <a:rPr lang="en-US" sz="2400" dirty="0" smtClean="0">
                <a:latin typeface="+mn-lt"/>
              </a:rPr>
              <a:t>f</a:t>
            </a:r>
            <a:r>
              <a:rPr lang="en-US" sz="2400" baseline="-25000" dirty="0" smtClean="0">
                <a:latin typeface="+mn-lt"/>
              </a:rPr>
              <a:t>1</a:t>
            </a:r>
            <a:r>
              <a:rPr lang="en-US" sz="2400" dirty="0" smtClean="0">
                <a:latin typeface="+mn-lt"/>
              </a:rPr>
              <a:t>(</a:t>
            </a:r>
            <a:r>
              <a:rPr lang="en-US" sz="2400" dirty="0" err="1" smtClean="0">
                <a:latin typeface="+mn-lt"/>
              </a:rPr>
              <a:t>u,q</a:t>
            </a:r>
            <a:r>
              <a:rPr lang="en-US" sz="2400" dirty="0" smtClean="0">
                <a:latin typeface="+mn-lt"/>
              </a:rPr>
              <a:t>) </a:t>
            </a:r>
            <a:r>
              <a:rPr lang="en-US" sz="2400" dirty="0" smtClean="0">
                <a:latin typeface="+mn-lt"/>
                <a:sym typeface="Wingdings" pitchFamily="2" charset="2"/>
              </a:rPr>
              <a:t> r</a:t>
            </a:r>
            <a:r>
              <a:rPr lang="en-US" sz="2400" baseline="-25000" dirty="0" smtClean="0">
                <a:latin typeface="+mn-lt"/>
                <a:sym typeface="Wingdings" pitchFamily="2" charset="2"/>
              </a:rPr>
              <a:t>1</a:t>
            </a:r>
            <a:endParaRPr lang="en-US" sz="2400" dirty="0">
              <a:latin typeface="+mn-lt"/>
            </a:endParaRPr>
          </a:p>
        </p:txBody>
      </p:sp>
      <p:sp>
        <p:nvSpPr>
          <p:cNvPr id="32780" name="Text Box 9"/>
          <p:cNvSpPr txBox="1">
            <a:spLocks noChangeArrowheads="1"/>
          </p:cNvSpPr>
          <p:nvPr/>
        </p:nvSpPr>
        <p:spPr bwMode="auto">
          <a:xfrm>
            <a:off x="6400801" y="1785585"/>
            <a:ext cx="1639888" cy="461963"/>
          </a:xfrm>
          <a:prstGeom prst="rect">
            <a:avLst/>
          </a:prstGeom>
          <a:noFill/>
          <a:ln w="9525">
            <a:noFill/>
            <a:miter lim="800000"/>
            <a:headEnd/>
            <a:tailEnd/>
          </a:ln>
        </p:spPr>
        <p:txBody>
          <a:bodyPr wrap="none">
            <a:spAutoFit/>
          </a:bodyPr>
          <a:lstStyle/>
          <a:p>
            <a:pPr algn="l"/>
            <a:r>
              <a:rPr lang="en-US" sz="2400" dirty="0" smtClean="0">
                <a:latin typeface="+mn-lt"/>
              </a:rPr>
              <a:t>f</a:t>
            </a:r>
            <a:r>
              <a:rPr lang="en-US" sz="2400" baseline="-25000" dirty="0" smtClean="0">
                <a:latin typeface="+mn-lt"/>
              </a:rPr>
              <a:t>2</a:t>
            </a:r>
            <a:r>
              <a:rPr lang="en-US" sz="2400" dirty="0" smtClean="0">
                <a:latin typeface="+mn-lt"/>
              </a:rPr>
              <a:t>(</a:t>
            </a:r>
            <a:r>
              <a:rPr lang="en-US" sz="2400" dirty="0" err="1" smtClean="0">
                <a:latin typeface="+mn-lt"/>
              </a:rPr>
              <a:t>u,q</a:t>
            </a:r>
            <a:r>
              <a:rPr lang="en-US" sz="2400" dirty="0" smtClean="0">
                <a:latin typeface="+mn-lt"/>
              </a:rPr>
              <a:t>) </a:t>
            </a:r>
            <a:r>
              <a:rPr lang="en-US" sz="2400" dirty="0" smtClean="0">
                <a:latin typeface="+mn-lt"/>
                <a:sym typeface="Wingdings" pitchFamily="2" charset="2"/>
              </a:rPr>
              <a:t> r</a:t>
            </a:r>
            <a:r>
              <a:rPr lang="en-US" sz="2400" baseline="-25000" dirty="0" smtClean="0">
                <a:latin typeface="+mn-lt"/>
                <a:sym typeface="Wingdings" pitchFamily="2" charset="2"/>
              </a:rPr>
              <a:t>2</a:t>
            </a:r>
            <a:endParaRPr lang="en-US" sz="2400" dirty="0">
              <a:latin typeface="+mn-lt"/>
            </a:endParaRPr>
          </a:p>
        </p:txBody>
      </p:sp>
      <p:sp>
        <p:nvSpPr>
          <p:cNvPr id="32781" name="Line 10"/>
          <p:cNvSpPr>
            <a:spLocks noChangeShapeType="1"/>
          </p:cNvSpPr>
          <p:nvPr/>
        </p:nvSpPr>
        <p:spPr bwMode="auto">
          <a:xfrm flipH="1">
            <a:off x="5954714" y="3541360"/>
            <a:ext cx="862013" cy="725488"/>
          </a:xfrm>
          <a:prstGeom prst="line">
            <a:avLst/>
          </a:prstGeom>
          <a:noFill/>
          <a:ln w="38100">
            <a:solidFill>
              <a:srgbClr val="333399"/>
            </a:solidFill>
            <a:round/>
            <a:headEnd/>
            <a:tailEnd type="triangle" w="med" len="med"/>
          </a:ln>
        </p:spPr>
        <p:txBody>
          <a:bodyPr/>
          <a:lstStyle/>
          <a:p>
            <a:endParaRPr lang="en-US"/>
          </a:p>
        </p:txBody>
      </p:sp>
      <p:sp>
        <p:nvSpPr>
          <p:cNvPr id="32782" name="Line 11"/>
          <p:cNvSpPr>
            <a:spLocks noChangeShapeType="1"/>
          </p:cNvSpPr>
          <p:nvPr/>
        </p:nvSpPr>
        <p:spPr bwMode="auto">
          <a:xfrm>
            <a:off x="2260601" y="3549298"/>
            <a:ext cx="862013" cy="725488"/>
          </a:xfrm>
          <a:prstGeom prst="line">
            <a:avLst/>
          </a:prstGeom>
          <a:noFill/>
          <a:ln w="38100">
            <a:solidFill>
              <a:srgbClr val="333399"/>
            </a:solidFill>
            <a:round/>
            <a:headEnd/>
            <a:tailEnd type="triangle" w="med" len="med"/>
          </a:ln>
        </p:spPr>
        <p:txBody>
          <a:bodyPr/>
          <a:lstStyle/>
          <a:p>
            <a:endParaRPr lang="en-US"/>
          </a:p>
        </p:txBody>
      </p:sp>
      <p:sp>
        <p:nvSpPr>
          <p:cNvPr id="1037" name="Line 13"/>
          <p:cNvSpPr>
            <a:spLocks noChangeShapeType="1"/>
          </p:cNvSpPr>
          <p:nvPr/>
        </p:nvSpPr>
        <p:spPr bwMode="auto">
          <a:xfrm>
            <a:off x="2727325" y="3696354"/>
            <a:ext cx="3581400" cy="0"/>
          </a:xfrm>
          <a:prstGeom prst="line">
            <a:avLst/>
          </a:prstGeom>
          <a:noFill/>
          <a:ln w="38100">
            <a:solidFill>
              <a:schemeClr val="accent2"/>
            </a:solidFill>
            <a:round/>
            <a:headEnd/>
            <a:tailEnd/>
          </a:ln>
        </p:spPr>
        <p:txBody>
          <a:bodyPr/>
          <a:lstStyle/>
          <a:p>
            <a:endParaRPr lang="en-US"/>
          </a:p>
        </p:txBody>
      </p:sp>
      <p:sp>
        <p:nvSpPr>
          <p:cNvPr id="1038" name="Line 14"/>
          <p:cNvSpPr>
            <a:spLocks noChangeShapeType="1"/>
          </p:cNvSpPr>
          <p:nvPr/>
        </p:nvSpPr>
        <p:spPr bwMode="auto">
          <a:xfrm>
            <a:off x="5556250" y="2272426"/>
            <a:ext cx="3124200" cy="0"/>
          </a:xfrm>
          <a:prstGeom prst="line">
            <a:avLst/>
          </a:prstGeom>
          <a:noFill/>
          <a:ln w="38100">
            <a:solidFill>
              <a:schemeClr val="accent2"/>
            </a:solidFill>
            <a:round/>
            <a:headEnd/>
            <a:tailEnd/>
          </a:ln>
        </p:spPr>
        <p:txBody>
          <a:bodyPr/>
          <a:lstStyle/>
          <a:p>
            <a:endParaRPr lang="en-US"/>
          </a:p>
        </p:txBody>
      </p:sp>
      <p:sp>
        <p:nvSpPr>
          <p:cNvPr id="1039" name="Line 15"/>
          <p:cNvSpPr>
            <a:spLocks noChangeShapeType="1"/>
          </p:cNvSpPr>
          <p:nvPr/>
        </p:nvSpPr>
        <p:spPr bwMode="auto">
          <a:xfrm>
            <a:off x="441325" y="2314996"/>
            <a:ext cx="3124200" cy="0"/>
          </a:xfrm>
          <a:prstGeom prst="line">
            <a:avLst/>
          </a:prstGeom>
          <a:noFill/>
          <a:ln w="38100">
            <a:solidFill>
              <a:schemeClr val="accent2"/>
            </a:solidFill>
            <a:round/>
            <a:headEnd/>
            <a:tailEnd/>
          </a:ln>
        </p:spPr>
        <p:txBody>
          <a:bodyPr/>
          <a:lstStyle/>
          <a:p>
            <a:endParaRPr lang="en-US"/>
          </a:p>
        </p:txBody>
      </p:sp>
      <p:sp>
        <p:nvSpPr>
          <p:cNvPr id="15" name="Text Box 8"/>
          <p:cNvSpPr txBox="1">
            <a:spLocks noChangeArrowheads="1"/>
          </p:cNvSpPr>
          <p:nvPr/>
        </p:nvSpPr>
        <p:spPr bwMode="auto">
          <a:xfrm>
            <a:off x="3352800" y="3213852"/>
            <a:ext cx="2361544" cy="461665"/>
          </a:xfrm>
          <a:prstGeom prst="rect">
            <a:avLst/>
          </a:prstGeom>
          <a:noFill/>
          <a:ln w="9525">
            <a:noFill/>
            <a:miter lim="800000"/>
            <a:headEnd/>
            <a:tailEnd/>
          </a:ln>
        </p:spPr>
        <p:txBody>
          <a:bodyPr wrap="none">
            <a:spAutoFit/>
          </a:bodyPr>
          <a:lstStyle/>
          <a:p>
            <a:r>
              <a:rPr lang="en-US" sz="2400" dirty="0" smtClean="0">
                <a:latin typeface="+mn-lt"/>
              </a:rPr>
              <a:t>Interleaving(r</a:t>
            </a:r>
            <a:r>
              <a:rPr lang="en-US" sz="2400" baseline="-25000" dirty="0" smtClean="0">
                <a:latin typeface="+mn-lt"/>
              </a:rPr>
              <a:t>1</a:t>
            </a:r>
            <a:r>
              <a:rPr lang="en-US" sz="2400" dirty="0" smtClean="0">
                <a:latin typeface="+mn-lt"/>
              </a:rPr>
              <a:t>,r</a:t>
            </a:r>
            <a:r>
              <a:rPr lang="en-US" sz="2400" baseline="-25000" dirty="0" smtClean="0">
                <a:latin typeface="+mn-lt"/>
              </a:rPr>
              <a:t>2</a:t>
            </a:r>
            <a:r>
              <a:rPr lang="en-US" sz="2400" dirty="0" smtClean="0">
                <a:latin typeface="+mn-lt"/>
              </a:rPr>
              <a:t>)</a:t>
            </a:r>
            <a:endParaRPr lang="en-US" sz="2400" dirty="0">
              <a:latin typeface="+mn-lt"/>
            </a:endParaRPr>
          </a:p>
        </p:txBody>
      </p:sp>
      <p:sp>
        <p:nvSpPr>
          <p:cNvPr id="16" name="TextBox 15"/>
          <p:cNvSpPr txBox="1"/>
          <p:nvPr/>
        </p:nvSpPr>
        <p:spPr>
          <a:xfrm>
            <a:off x="3657600" y="1404584"/>
            <a:ext cx="1905000" cy="400110"/>
          </a:xfrm>
          <a:prstGeom prst="rect">
            <a:avLst/>
          </a:prstGeom>
          <a:noFill/>
        </p:spPr>
        <p:txBody>
          <a:bodyPr wrap="square" rtlCol="0">
            <a:spAutoFit/>
          </a:bodyPr>
          <a:lstStyle/>
          <a:p>
            <a:r>
              <a:rPr lang="en-US" sz="2000" dirty="0" smtClean="0">
                <a:latin typeface="+mn-lt"/>
              </a:rPr>
              <a:t>(u=</a:t>
            </a:r>
            <a:r>
              <a:rPr lang="en-US" sz="2000" dirty="0" err="1" smtClean="0">
                <a:latin typeface="+mn-lt"/>
              </a:rPr>
              <a:t>tj</a:t>
            </a:r>
            <a:r>
              <a:rPr lang="en-US" sz="2000" dirty="0" smtClean="0">
                <a:latin typeface="+mn-lt"/>
              </a:rPr>
              <a:t>, q=“</a:t>
            </a:r>
            <a:r>
              <a:rPr lang="en-US" sz="2000" dirty="0" err="1" smtClean="0">
                <a:latin typeface="+mn-lt"/>
              </a:rPr>
              <a:t>svm</a:t>
            </a:r>
            <a:r>
              <a:rPr lang="en-US" sz="2000" dirty="0" smtClean="0">
                <a:latin typeface="+mn-lt"/>
              </a:rPr>
              <a:t>”)</a:t>
            </a:r>
            <a:endParaRPr lang="en-US" sz="2000" dirty="0">
              <a:latin typeface="+mn-lt"/>
            </a:endParaRPr>
          </a:p>
        </p:txBody>
      </p:sp>
      <p:cxnSp>
        <p:nvCxnSpPr>
          <p:cNvPr id="18" name="Straight Arrow Connector 17"/>
          <p:cNvCxnSpPr>
            <a:stCxn id="16" idx="2"/>
          </p:cNvCxnSpPr>
          <p:nvPr/>
        </p:nvCxnSpPr>
        <p:spPr bwMode="auto">
          <a:xfrm rot="5400000">
            <a:off x="3591158" y="997474"/>
            <a:ext cx="211723" cy="18261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16" idx="2"/>
          </p:cNvCxnSpPr>
          <p:nvPr/>
        </p:nvCxnSpPr>
        <p:spPr bwMode="auto">
          <a:xfrm rot="16200000" flipH="1">
            <a:off x="5399589" y="1015205"/>
            <a:ext cx="211723" cy="1790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3"/>
          <p:cNvSpPr txBox="1">
            <a:spLocks noChangeArrowheads="1"/>
          </p:cNvSpPr>
          <p:nvPr/>
        </p:nvSpPr>
        <p:spPr bwMode="auto">
          <a:xfrm>
            <a:off x="609600" y="5656490"/>
            <a:ext cx="8153400" cy="828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Interpretation: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r</a:t>
            </a:r>
            <a:r>
              <a:rPr kumimoji="0" lang="en-US" sz="2400" b="0" i="0" u="none" strike="noStrike" kern="0" cap="none" spc="0" normalizeH="0" baseline="-25000" noProof="0" dirty="0" smtClean="0">
                <a:ln>
                  <a:noFill/>
                </a:ln>
                <a:solidFill>
                  <a:schemeClr val="tx1"/>
                </a:solidFill>
                <a:effectLst/>
                <a:uLnTx/>
                <a:uFillTx/>
                <a:latin typeface="Times New Roman"/>
                <a:ea typeface="+mn-ea"/>
                <a:cs typeface="+mn-cs"/>
              </a:rPr>
              <a:t>1</a:t>
            </a:r>
            <a:r>
              <a:rPr kumimoji="0" lang="en-US" sz="2400" b="0" i="0" u="none" strike="noStrike" kern="0" cap="none" spc="0" normalizeH="0" baseline="0" noProof="0" dirty="0" smtClean="0">
                <a:ln>
                  <a:noFill/>
                </a:ln>
                <a:solidFill>
                  <a:schemeClr val="tx1"/>
                </a:solidFill>
                <a:effectLst/>
                <a:uLnTx/>
                <a:uFillTx/>
                <a:latin typeface="cmsy10"/>
                <a:ea typeface="+mn-ea"/>
                <a:cs typeface="+mn-cs"/>
                <a:sym typeface="Wingdings" pitchFamily="2" charset="2"/>
              </a:rPr>
              <a:t> Â</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r</a:t>
            </a:r>
            <a:r>
              <a:rPr kumimoji="0" lang="en-US" sz="2400" b="0" i="0" u="none" strike="noStrike" kern="0" cap="none" spc="0" normalizeH="0" baseline="-25000" noProof="0" dirty="0" smtClean="0">
                <a:ln>
                  <a:noFill/>
                </a:ln>
                <a:solidFill>
                  <a:schemeClr val="tx1"/>
                </a:solidFill>
                <a:effectLst/>
                <a:uLnTx/>
                <a:uFillTx/>
                <a:latin typeface="Times New Roman"/>
                <a:ea typeface="+mn-ea"/>
                <a:cs typeface="+mn-cs"/>
              </a:rPr>
              <a:t>2</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clicks(</a:t>
            </a:r>
            <a:r>
              <a:rPr kumimoji="0" lang="en-US" sz="2400" b="0" i="0" u="none" strike="noStrike" kern="0" cap="none" spc="0" normalizeH="0" baseline="0" noProof="0" dirty="0" err="1" smtClean="0">
                <a:ln>
                  <a:noFill/>
                </a:ln>
                <a:solidFill>
                  <a:schemeClr val="tx1"/>
                </a:solidFill>
                <a:effectLst/>
                <a:uLnTx/>
                <a:uFillTx/>
                <a:latin typeface="+mn-lt"/>
                <a:ea typeface="+mn-ea"/>
                <a:cs typeface="+mn-cs"/>
                <a:sym typeface="Wingdings" pitchFamily="2" charset="2"/>
              </a:rPr>
              <a:t>topk</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(r</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1</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&gt; clicks(</a:t>
            </a:r>
            <a:r>
              <a:rPr kumimoji="0" lang="en-US" sz="2400" b="0" i="0" u="none" strike="noStrike" kern="0" cap="none" spc="0" normalizeH="0" baseline="0" noProof="0" dirty="0" err="1" smtClean="0">
                <a:ln>
                  <a:noFill/>
                </a:ln>
                <a:solidFill>
                  <a:schemeClr val="tx1"/>
                </a:solidFill>
                <a:effectLst/>
                <a:uLnTx/>
                <a:uFillTx/>
                <a:latin typeface="+mn-lt"/>
                <a:ea typeface="+mn-ea"/>
                <a:cs typeface="+mn-cs"/>
                <a:sym typeface="Wingdings" pitchFamily="2" charset="2"/>
              </a:rPr>
              <a:t>topk</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(r</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2</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a:t>
            </a:r>
            <a:b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b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see also [Radlinski, </a:t>
            </a:r>
            <a:r>
              <a:rPr kumimoji="0" lang="en-US" sz="2000" b="0" i="0" u="none" strike="noStrike" kern="0" cap="none" spc="0" normalizeH="0" baseline="0" noProof="0" dirty="0" err="1" smtClean="0">
                <a:ln>
                  <a:noFill/>
                </a:ln>
                <a:solidFill>
                  <a:schemeClr val="tx1"/>
                </a:solidFill>
                <a:effectLst/>
                <a:uLnTx/>
                <a:uFillTx/>
                <a:latin typeface="+mn-lt"/>
                <a:ea typeface="+mn-ea"/>
                <a:cs typeface="+mn-cs"/>
                <a:sym typeface="Wingdings" pitchFamily="2" charset="2"/>
              </a:rPr>
              <a:t>Craswell</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2012]</a:t>
            </a:r>
            <a:r>
              <a:rPr kumimoji="0" lang="en-US" sz="2000" b="0" i="0" u="none" strike="noStrike" kern="0" cap="none" spc="0" normalizeH="0" noProof="0" dirty="0" smtClean="0">
                <a:ln>
                  <a:noFill/>
                </a:ln>
                <a:solidFill>
                  <a:schemeClr val="tx1"/>
                </a:solidFill>
                <a:effectLst/>
                <a:uLnTx/>
                <a:uFillTx/>
                <a:latin typeface="+mn-lt"/>
                <a:ea typeface="+mn-ea"/>
                <a:cs typeface="+mn-cs"/>
                <a:sym typeface="Wingdings" pitchFamily="2" charset="2"/>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[Hofmann, 2012] </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3" name="TextBox 22"/>
          <p:cNvSpPr txBox="1"/>
          <p:nvPr/>
        </p:nvSpPr>
        <p:spPr>
          <a:xfrm>
            <a:off x="6455884" y="4009155"/>
            <a:ext cx="2313542" cy="1323439"/>
          </a:xfrm>
          <a:prstGeom prst="rect">
            <a:avLst/>
          </a:prstGeom>
          <a:noFill/>
        </p:spPr>
        <p:txBody>
          <a:bodyPr wrap="square" rtlCol="0">
            <a:spAutoFit/>
          </a:bodyPr>
          <a:lstStyle/>
          <a:p>
            <a:pPr lvl="0"/>
            <a:r>
              <a:rPr lang="en-US" sz="1600" b="1" kern="0" dirty="0" smtClean="0">
                <a:latin typeface="+mn-lt"/>
              </a:rPr>
              <a:t>Invariant: </a:t>
            </a:r>
            <a:br>
              <a:rPr lang="en-US" sz="1600" b="1" kern="0" dirty="0" smtClean="0">
                <a:latin typeface="+mn-lt"/>
              </a:rPr>
            </a:br>
            <a:r>
              <a:rPr lang="en-US" sz="1600" kern="0" dirty="0" smtClean="0">
                <a:latin typeface="+mn-lt"/>
              </a:rPr>
              <a:t>For all k, top k of balanced interleaving is union of top k</a:t>
            </a:r>
            <a:r>
              <a:rPr lang="en-US" sz="1600" kern="0" baseline="-25000" dirty="0" smtClean="0">
                <a:latin typeface="+mn-lt"/>
              </a:rPr>
              <a:t>1</a:t>
            </a:r>
            <a:r>
              <a:rPr lang="en-US" sz="1600" kern="0" dirty="0" smtClean="0">
                <a:latin typeface="+mn-lt"/>
              </a:rPr>
              <a:t> of r</a:t>
            </a:r>
            <a:r>
              <a:rPr lang="en-US" sz="1600" kern="0" baseline="-25000" dirty="0" smtClean="0">
                <a:latin typeface="+mn-lt"/>
              </a:rPr>
              <a:t>1</a:t>
            </a:r>
            <a:r>
              <a:rPr lang="en-US" sz="1600" kern="0" dirty="0" smtClean="0">
                <a:latin typeface="+mn-lt"/>
              </a:rPr>
              <a:t> and top k</a:t>
            </a:r>
            <a:r>
              <a:rPr lang="en-US" sz="1600" kern="0" baseline="-25000" dirty="0" smtClean="0">
                <a:latin typeface="+mn-lt"/>
              </a:rPr>
              <a:t>2</a:t>
            </a:r>
            <a:r>
              <a:rPr lang="en-US" sz="1600" kern="0" dirty="0" smtClean="0">
                <a:latin typeface="+mn-lt"/>
              </a:rPr>
              <a:t> of r</a:t>
            </a:r>
            <a:r>
              <a:rPr lang="en-US" sz="1600" kern="0" baseline="-25000" dirty="0" smtClean="0">
                <a:latin typeface="+mn-lt"/>
              </a:rPr>
              <a:t>2</a:t>
            </a:r>
            <a:r>
              <a:rPr lang="en-US" sz="1600" kern="0" dirty="0" smtClean="0">
                <a:latin typeface="+mn-lt"/>
              </a:rPr>
              <a:t> with k</a:t>
            </a:r>
            <a:r>
              <a:rPr lang="en-US" sz="1600" kern="0" baseline="-25000" dirty="0" smtClean="0">
                <a:latin typeface="+mn-lt"/>
              </a:rPr>
              <a:t>1</a:t>
            </a:r>
            <a:r>
              <a:rPr lang="en-US" sz="1600" kern="0" dirty="0" smtClean="0">
                <a:latin typeface="+mn-lt"/>
              </a:rPr>
              <a:t>=k</a:t>
            </a:r>
            <a:r>
              <a:rPr lang="en-US" sz="1600" kern="0" baseline="-25000" dirty="0" smtClean="0">
                <a:latin typeface="+mn-lt"/>
              </a:rPr>
              <a:t>2</a:t>
            </a:r>
            <a:r>
              <a:rPr lang="en-US" sz="1600" kern="0" dirty="0" smtClean="0">
                <a:latin typeface="+mn-lt"/>
              </a:rPr>
              <a:t> ± 1</a:t>
            </a:r>
            <a:r>
              <a:rPr lang="en-US" sz="1600" dirty="0" smtClean="0">
                <a:latin typeface="+mn-lt"/>
              </a:rPr>
              <a:t>.</a:t>
            </a:r>
            <a:endParaRPr lang="en-US" sz="1600" kern="0" dirty="0" smtClean="0">
              <a:latin typeface="+mn-lt"/>
            </a:endParaRPr>
          </a:p>
        </p:txBody>
      </p:sp>
      <p:sp>
        <p:nvSpPr>
          <p:cNvPr id="25" name="TextBox 24"/>
          <p:cNvSpPr txBox="1"/>
          <p:nvPr/>
        </p:nvSpPr>
        <p:spPr>
          <a:xfrm>
            <a:off x="6373713" y="6485271"/>
            <a:ext cx="2702984" cy="276999"/>
          </a:xfrm>
          <a:prstGeom prst="rect">
            <a:avLst/>
          </a:prstGeom>
          <a:noFill/>
        </p:spPr>
        <p:txBody>
          <a:bodyPr wrap="none" rtlCol="0">
            <a:spAutoFit/>
          </a:bodyPr>
          <a:lstStyle/>
          <a:p>
            <a:r>
              <a:rPr lang="en-US" dirty="0" smtClean="0"/>
              <a:t>[Joachims, 2001] [Radlinski et al., 2008]</a:t>
            </a:r>
            <a:endParaRPr lang="en-US" dirty="0"/>
          </a:p>
        </p:txBody>
      </p:sp>
      <p:sp>
        <p:nvSpPr>
          <p:cNvPr id="22" name="TextBox 21"/>
          <p:cNvSpPr txBox="1"/>
          <p:nvPr/>
        </p:nvSpPr>
        <p:spPr>
          <a:xfrm>
            <a:off x="384796" y="4011427"/>
            <a:ext cx="2313542" cy="1077218"/>
          </a:xfrm>
          <a:prstGeom prst="rect">
            <a:avLst/>
          </a:prstGeom>
          <a:noFill/>
        </p:spPr>
        <p:txBody>
          <a:bodyPr wrap="square" rtlCol="0">
            <a:spAutoFit/>
          </a:bodyPr>
          <a:lstStyle/>
          <a:p>
            <a:pPr lvl="0"/>
            <a:r>
              <a:rPr lang="en-US" sz="1600" b="1" kern="0" dirty="0" smtClean="0">
                <a:latin typeface="+mn-lt"/>
              </a:rPr>
              <a:t>Model of User: </a:t>
            </a:r>
            <a:br>
              <a:rPr lang="en-US" sz="1600" b="1" kern="0" dirty="0" smtClean="0">
                <a:latin typeface="+mn-lt"/>
              </a:rPr>
            </a:br>
            <a:r>
              <a:rPr lang="en-US" sz="1600" kern="0" dirty="0" smtClean="0">
                <a:latin typeface="+mn-lt"/>
              </a:rPr>
              <a:t>Better retrieval functions is more likely to get more clicks</a:t>
            </a:r>
            <a:r>
              <a:rPr lang="en-US" sz="1600" dirty="0" smtClean="0">
                <a:latin typeface="+mn-lt"/>
              </a:rPr>
              <a:t>.</a:t>
            </a:r>
            <a:endParaRPr lang="en-US" sz="1600" kern="0" dirty="0" smtClean="0">
              <a:latin typeface="+mn-lt"/>
            </a:endParaRPr>
          </a:p>
        </p:txBody>
      </p:sp>
      <p:sp>
        <p:nvSpPr>
          <p:cNvPr id="2" name="Rectangle 1"/>
          <p:cNvSpPr/>
          <p:nvPr/>
        </p:nvSpPr>
        <p:spPr>
          <a:xfrm>
            <a:off x="3189420" y="3659430"/>
            <a:ext cx="2765160" cy="188184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1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6" nodeType="clickEffect">
                                  <p:stCondLst>
                                    <p:cond delay="0"/>
                                  </p:stCondLst>
                                  <p:childTnLst>
                                    <p:animMotion origin="layout" path="M 2.77778E-6 -0.00208 L -0.00087 0.03611 " pathEditMode="relative" rAng="0" ptsTypes="AA">
                                      <p:cBhvr>
                                        <p:cTn id="6" dur="1000" fill="hold"/>
                                        <p:tgtEl>
                                          <p:spTgt spid="1037"/>
                                        </p:tgtEl>
                                        <p:attrNameLst>
                                          <p:attrName>ppt_x</p:attrName>
                                          <p:attrName>ppt_y</p:attrName>
                                        </p:attrNameLst>
                                      </p:cBhvr>
                                      <p:rCtr x="-1" y="19"/>
                                    </p:animMotion>
                                  </p:childTnLst>
                                </p:cTn>
                              </p:par>
                              <p:par>
                                <p:cTn id="7" presetID="42" presetClass="path" presetSubtype="0" accel="50000" decel="50000" fill="hold" grpId="3" nodeType="withEffect">
                                  <p:stCondLst>
                                    <p:cond delay="0"/>
                                  </p:stCondLst>
                                  <p:childTnLst>
                                    <p:animMotion origin="layout" path="M -2.22222E-6 0.00023 L -2.22222E-6 0.03541 " pathEditMode="relative" rAng="0" ptsTypes="AA">
                                      <p:cBhvr>
                                        <p:cTn id="8" dur="1000" fill="hold"/>
                                        <p:tgtEl>
                                          <p:spTgt spid="1038"/>
                                        </p:tgtEl>
                                        <p:attrNameLst>
                                          <p:attrName>ppt_x</p:attrName>
                                          <p:attrName>ppt_y</p:attrName>
                                        </p:attrNameLst>
                                      </p:cBhvr>
                                      <p:rCtr x="0" y="18"/>
                                    </p:animMotion>
                                  </p:childTnLst>
                                </p:cTn>
                              </p:par>
                              <p:par>
                                <p:cTn id="9" presetID="22" presetClass="entr" presetSubtype="1" fill="hold" nodeType="withEffect">
                                  <p:stCondLst>
                                    <p:cond delay="0"/>
                                  </p:stCondLst>
                                  <p:childTnLst>
                                    <p:set>
                                      <p:cBhvr>
                                        <p:cTn id="10" dur="1" fill="hold">
                                          <p:stCondLst>
                                            <p:cond delay="0"/>
                                          </p:stCondLst>
                                        </p:cTn>
                                        <p:tgtEl>
                                          <p:spTgt spid="32778">
                                            <p:txEl>
                                              <p:pRg st="0" end="0"/>
                                            </p:txEl>
                                          </p:spTgt>
                                        </p:tgtEl>
                                        <p:attrNameLst>
                                          <p:attrName>style.visibility</p:attrName>
                                        </p:attrNameLst>
                                      </p:cBhvr>
                                      <p:to>
                                        <p:strVal val="visible"/>
                                      </p:to>
                                    </p:set>
                                    <p:animEffect transition="in" filter="wipe(up)">
                                      <p:cBhvr>
                                        <p:cTn id="11" dur="1000"/>
                                        <p:tgtEl>
                                          <p:spTgt spid="32778">
                                            <p:txEl>
                                              <p:pRg st="0" end="0"/>
                                            </p:txEl>
                                          </p:spTgt>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2.77778E-6 -0.00254 L -0.00035 0.0331 " pathEditMode="relative" rAng="0" ptsTypes="AA">
                                      <p:cBhvr>
                                        <p:cTn id="14" dur="1000" fill="hold"/>
                                        <p:tgtEl>
                                          <p:spTgt spid="1039"/>
                                        </p:tgtEl>
                                        <p:attrNameLst>
                                          <p:attrName>ppt_x</p:attrName>
                                          <p:attrName>ppt_y</p:attrName>
                                        </p:attrNameLst>
                                      </p:cBhvr>
                                      <p:rCtr x="0" y="18"/>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0.00087 0.03611 L -0.00104 0.07083 " pathEditMode="relative" rAng="0" ptsTypes="AA">
                                      <p:cBhvr>
                                        <p:cTn id="17" dur="1000" fill="hold"/>
                                        <p:tgtEl>
                                          <p:spTgt spid="1037"/>
                                        </p:tgtEl>
                                        <p:attrNameLst>
                                          <p:attrName>ppt_x</p:attrName>
                                          <p:attrName>ppt_y</p:attrName>
                                        </p:attrNameLst>
                                      </p:cBhvr>
                                      <p:rCtr x="0" y="17"/>
                                    </p:animMotion>
                                  </p:childTnLst>
                                </p:cTn>
                              </p:par>
                              <p:par>
                                <p:cTn id="18" presetID="42" presetClass="path" presetSubtype="0" accel="50000" decel="50000" fill="hold" grpId="1" nodeType="withEffect">
                                  <p:stCondLst>
                                    <p:cond delay="0"/>
                                  </p:stCondLst>
                                  <p:childTnLst>
                                    <p:animMotion origin="layout" path="M -0.00035 0.0331 L -0.00122 0.06596 " pathEditMode="relative" rAng="0" ptsTypes="AA">
                                      <p:cBhvr>
                                        <p:cTn id="19" dur="1000" fill="hold"/>
                                        <p:tgtEl>
                                          <p:spTgt spid="1039"/>
                                        </p:tgtEl>
                                        <p:attrNameLst>
                                          <p:attrName>ppt_x</p:attrName>
                                          <p:attrName>ppt_y</p:attrName>
                                        </p:attrNameLst>
                                      </p:cBhvr>
                                      <p:rCtr x="-1" y="16"/>
                                    </p:animMotion>
                                  </p:childTnLst>
                                </p:cTn>
                              </p:par>
                              <p:par>
                                <p:cTn id="20" presetID="22" presetClass="entr" presetSubtype="1" fill="hold" nodeType="withEffect">
                                  <p:stCondLst>
                                    <p:cond delay="0"/>
                                  </p:stCondLst>
                                  <p:childTnLst>
                                    <p:set>
                                      <p:cBhvr>
                                        <p:cTn id="21" dur="1" fill="hold">
                                          <p:stCondLst>
                                            <p:cond delay="0"/>
                                          </p:stCondLst>
                                        </p:cTn>
                                        <p:tgtEl>
                                          <p:spTgt spid="32778">
                                            <p:txEl>
                                              <p:pRg st="1" end="1"/>
                                            </p:txEl>
                                          </p:spTgt>
                                        </p:tgtEl>
                                        <p:attrNameLst>
                                          <p:attrName>style.visibility</p:attrName>
                                        </p:attrNameLst>
                                      </p:cBhvr>
                                      <p:to>
                                        <p:strVal val="visible"/>
                                      </p:to>
                                    </p:set>
                                    <p:animEffect transition="in" filter="wipe(up)">
                                      <p:cBhvr>
                                        <p:cTn id="22" dur="1000"/>
                                        <p:tgtEl>
                                          <p:spTgt spid="32778">
                                            <p:txEl>
                                              <p:pRg st="1" end="1"/>
                                            </p:txEl>
                                          </p:spTgt>
                                        </p:tgtEl>
                                      </p:cBhvr>
                                    </p:animEffect>
                                  </p:childTnLst>
                                </p:cTn>
                              </p:par>
                            </p:childTnLst>
                          </p:cTn>
                        </p:par>
                        <p:par>
                          <p:cTn id="23" fill="hold">
                            <p:stCondLst>
                              <p:cond delay="3000"/>
                            </p:stCondLst>
                            <p:childTnLst>
                              <p:par>
                                <p:cTn id="24" presetID="42" presetClass="path" presetSubtype="0" accel="50000" decel="50000" fill="hold" grpId="1" nodeType="afterEffect">
                                  <p:stCondLst>
                                    <p:cond delay="0"/>
                                  </p:stCondLst>
                                  <p:childTnLst>
                                    <p:animMotion origin="layout" path="M -0.00104 0.07083 L -0.0007 0.10092 " pathEditMode="relative" rAng="0" ptsTypes="AA">
                                      <p:cBhvr>
                                        <p:cTn id="25" dur="1000" fill="hold"/>
                                        <p:tgtEl>
                                          <p:spTgt spid="1037"/>
                                        </p:tgtEl>
                                        <p:attrNameLst>
                                          <p:attrName>ppt_x</p:attrName>
                                          <p:attrName>ppt_y</p:attrName>
                                        </p:attrNameLst>
                                      </p:cBhvr>
                                      <p:rCtr x="0" y="15"/>
                                    </p:animMotion>
                                  </p:childTnLst>
                                </p:cTn>
                              </p:par>
                              <p:par>
                                <p:cTn id="26" presetID="42" presetClass="path" presetSubtype="0" accel="50000" decel="50000" fill="hold" grpId="0" nodeType="withEffect">
                                  <p:stCondLst>
                                    <p:cond delay="0"/>
                                  </p:stCondLst>
                                  <p:childTnLst>
                                    <p:animMotion origin="layout" path="M -2.22222E-6 0.03542 L -2.22222E-6 0.06759 " pathEditMode="relative" rAng="0" ptsTypes="AA">
                                      <p:cBhvr>
                                        <p:cTn id="27" dur="1000" fill="hold"/>
                                        <p:tgtEl>
                                          <p:spTgt spid="1038"/>
                                        </p:tgtEl>
                                        <p:attrNameLst>
                                          <p:attrName>ppt_x</p:attrName>
                                          <p:attrName>ppt_y</p:attrName>
                                        </p:attrNameLst>
                                      </p:cBhvr>
                                      <p:rCtr x="0" y="16"/>
                                    </p:animMotion>
                                  </p:childTnLst>
                                </p:cTn>
                              </p:par>
                              <p:par>
                                <p:cTn id="28" presetID="22" presetClass="entr" presetSubtype="1" fill="hold" nodeType="withEffect">
                                  <p:stCondLst>
                                    <p:cond delay="0"/>
                                  </p:stCondLst>
                                  <p:childTnLst>
                                    <p:set>
                                      <p:cBhvr>
                                        <p:cTn id="29" dur="1" fill="hold">
                                          <p:stCondLst>
                                            <p:cond delay="0"/>
                                          </p:stCondLst>
                                        </p:cTn>
                                        <p:tgtEl>
                                          <p:spTgt spid="32778">
                                            <p:txEl>
                                              <p:pRg st="2" end="2"/>
                                            </p:txEl>
                                          </p:spTgt>
                                        </p:tgtEl>
                                        <p:attrNameLst>
                                          <p:attrName>style.visibility</p:attrName>
                                        </p:attrNameLst>
                                      </p:cBhvr>
                                      <p:to>
                                        <p:strVal val="visible"/>
                                      </p:to>
                                    </p:set>
                                    <p:animEffect transition="in" filter="wipe(up)">
                                      <p:cBhvr>
                                        <p:cTn id="30" dur="1000"/>
                                        <p:tgtEl>
                                          <p:spTgt spid="32778">
                                            <p:txEl>
                                              <p:pRg st="2" end="2"/>
                                            </p:txEl>
                                          </p:spTgt>
                                        </p:tgtEl>
                                      </p:cBhvr>
                                    </p:animEffect>
                                  </p:childTnLst>
                                </p:cTn>
                              </p:par>
                            </p:childTnLst>
                          </p:cTn>
                        </p:par>
                        <p:par>
                          <p:cTn id="31" fill="hold">
                            <p:stCondLst>
                              <p:cond delay="4000"/>
                            </p:stCondLst>
                            <p:childTnLst>
                              <p:par>
                                <p:cTn id="32" presetID="42" presetClass="path" presetSubtype="0" accel="50000" decel="50000" fill="hold" grpId="2" nodeType="afterEffect">
                                  <p:stCondLst>
                                    <p:cond delay="0"/>
                                  </p:stCondLst>
                                  <p:childTnLst>
                                    <p:animMotion origin="layout" path="M -0.0007 0.10092 L -0.00139 0.13333 " pathEditMode="relative" rAng="0" ptsTypes="AA">
                                      <p:cBhvr>
                                        <p:cTn id="33" dur="1000" fill="hold"/>
                                        <p:tgtEl>
                                          <p:spTgt spid="1037"/>
                                        </p:tgtEl>
                                        <p:attrNameLst>
                                          <p:attrName>ppt_x</p:attrName>
                                          <p:attrName>ppt_y</p:attrName>
                                        </p:attrNameLst>
                                      </p:cBhvr>
                                      <p:rCtr x="0" y="16"/>
                                    </p:animMotion>
                                  </p:childTnLst>
                                </p:cTn>
                              </p:par>
                              <p:par>
                                <p:cTn id="34" presetID="42" presetClass="path" presetSubtype="0" accel="50000" decel="50000" fill="hold" grpId="2" nodeType="withEffect">
                                  <p:stCondLst>
                                    <p:cond delay="0"/>
                                  </p:stCondLst>
                                  <p:childTnLst>
                                    <p:animMotion origin="layout" path="M -0.00087 0.06202 L -0.00174 0.09419 " pathEditMode="relative" rAng="0" ptsTypes="AA">
                                      <p:cBhvr>
                                        <p:cTn id="35" dur="1000" fill="hold"/>
                                        <p:tgtEl>
                                          <p:spTgt spid="1039"/>
                                        </p:tgtEl>
                                        <p:attrNameLst>
                                          <p:attrName>ppt_x</p:attrName>
                                          <p:attrName>ppt_y</p:attrName>
                                        </p:attrNameLst>
                                      </p:cBhvr>
                                      <p:rCtr x="-1" y="16"/>
                                    </p:animMotion>
                                  </p:childTnLst>
                                </p:cTn>
                              </p:par>
                              <p:par>
                                <p:cTn id="36" presetID="22" presetClass="entr" presetSubtype="1" fill="hold" nodeType="withEffect">
                                  <p:stCondLst>
                                    <p:cond delay="0"/>
                                  </p:stCondLst>
                                  <p:childTnLst>
                                    <p:set>
                                      <p:cBhvr>
                                        <p:cTn id="37" dur="1" fill="hold">
                                          <p:stCondLst>
                                            <p:cond delay="0"/>
                                          </p:stCondLst>
                                        </p:cTn>
                                        <p:tgtEl>
                                          <p:spTgt spid="32778">
                                            <p:txEl>
                                              <p:pRg st="3" end="3"/>
                                            </p:txEl>
                                          </p:spTgt>
                                        </p:tgtEl>
                                        <p:attrNameLst>
                                          <p:attrName>style.visibility</p:attrName>
                                        </p:attrNameLst>
                                      </p:cBhvr>
                                      <p:to>
                                        <p:strVal val="visible"/>
                                      </p:to>
                                    </p:set>
                                    <p:animEffect transition="in" filter="wipe(up)">
                                      <p:cBhvr>
                                        <p:cTn id="38" dur="1000"/>
                                        <p:tgtEl>
                                          <p:spTgt spid="32778">
                                            <p:txEl>
                                              <p:pRg st="3" end="3"/>
                                            </p:txEl>
                                          </p:spTgt>
                                        </p:tgtEl>
                                      </p:cBhvr>
                                    </p:animEffect>
                                  </p:childTnLst>
                                </p:cTn>
                              </p:par>
                            </p:childTnLst>
                          </p:cTn>
                        </p:par>
                        <p:par>
                          <p:cTn id="39" fill="hold">
                            <p:stCondLst>
                              <p:cond delay="5000"/>
                            </p:stCondLst>
                            <p:childTnLst>
                              <p:par>
                                <p:cTn id="40" presetID="42" presetClass="path" presetSubtype="0" accel="50000" decel="50000" fill="hold" grpId="3" nodeType="afterEffect">
                                  <p:stCondLst>
                                    <p:cond delay="0"/>
                                  </p:stCondLst>
                                  <p:childTnLst>
                                    <p:animMotion origin="layout" path="M -0.00139 0.13333 L -0.00104 0.16366 " pathEditMode="relative" rAng="0" ptsTypes="AA">
                                      <p:cBhvr>
                                        <p:cTn id="41" dur="1000" fill="hold"/>
                                        <p:tgtEl>
                                          <p:spTgt spid="1037"/>
                                        </p:tgtEl>
                                        <p:attrNameLst>
                                          <p:attrName>ppt_x</p:attrName>
                                          <p:attrName>ppt_y</p:attrName>
                                        </p:attrNameLst>
                                      </p:cBhvr>
                                      <p:rCtr x="0" y="15"/>
                                    </p:animMotion>
                                  </p:childTnLst>
                                </p:cTn>
                              </p:par>
                              <p:par>
                                <p:cTn id="42" presetID="42" presetClass="path" presetSubtype="0" accel="50000" decel="50000" fill="hold" grpId="1" nodeType="withEffect">
                                  <p:stCondLst>
                                    <p:cond delay="0"/>
                                  </p:stCondLst>
                                  <p:childTnLst>
                                    <p:animMotion origin="layout" path="M -2.22222E-6 0.06759 L -0.00121 0.09768 " pathEditMode="relative" rAng="0" ptsTypes="AA">
                                      <p:cBhvr>
                                        <p:cTn id="43" dur="1000" fill="hold"/>
                                        <p:tgtEl>
                                          <p:spTgt spid="1038"/>
                                        </p:tgtEl>
                                        <p:attrNameLst>
                                          <p:attrName>ppt_x</p:attrName>
                                          <p:attrName>ppt_y</p:attrName>
                                        </p:attrNameLst>
                                      </p:cBhvr>
                                      <p:rCtr x="-1" y="15"/>
                                    </p:animMotion>
                                  </p:childTnLst>
                                </p:cTn>
                              </p:par>
                              <p:par>
                                <p:cTn id="44" presetID="22" presetClass="entr" presetSubtype="1" fill="hold" nodeType="withEffect">
                                  <p:stCondLst>
                                    <p:cond delay="0"/>
                                  </p:stCondLst>
                                  <p:childTnLst>
                                    <p:set>
                                      <p:cBhvr>
                                        <p:cTn id="45" dur="1" fill="hold">
                                          <p:stCondLst>
                                            <p:cond delay="0"/>
                                          </p:stCondLst>
                                        </p:cTn>
                                        <p:tgtEl>
                                          <p:spTgt spid="32778">
                                            <p:txEl>
                                              <p:pRg st="4" end="4"/>
                                            </p:txEl>
                                          </p:spTgt>
                                        </p:tgtEl>
                                        <p:attrNameLst>
                                          <p:attrName>style.visibility</p:attrName>
                                        </p:attrNameLst>
                                      </p:cBhvr>
                                      <p:to>
                                        <p:strVal val="visible"/>
                                      </p:to>
                                    </p:set>
                                    <p:animEffect transition="in" filter="wipe(up)">
                                      <p:cBhvr>
                                        <p:cTn id="46" dur="1000"/>
                                        <p:tgtEl>
                                          <p:spTgt spid="32778">
                                            <p:txEl>
                                              <p:pRg st="4" end="4"/>
                                            </p:txEl>
                                          </p:spTgt>
                                        </p:tgtEl>
                                      </p:cBhvr>
                                    </p:animEffect>
                                  </p:childTnLst>
                                </p:cTn>
                              </p:par>
                            </p:childTnLst>
                          </p:cTn>
                        </p:par>
                        <p:par>
                          <p:cTn id="47" fill="hold">
                            <p:stCondLst>
                              <p:cond delay="6000"/>
                            </p:stCondLst>
                            <p:childTnLst>
                              <p:par>
                                <p:cTn id="48" presetID="42" presetClass="path" presetSubtype="0" accel="50000" decel="50000" fill="hold" grpId="4" nodeType="afterEffect">
                                  <p:stCondLst>
                                    <p:cond delay="0"/>
                                  </p:stCondLst>
                                  <p:childTnLst>
                                    <p:animMotion origin="layout" path="M -0.00104 0.16366 L -0.00122 0.19514 " pathEditMode="relative" rAng="0" ptsTypes="AA">
                                      <p:cBhvr>
                                        <p:cTn id="49" dur="1000" fill="hold"/>
                                        <p:tgtEl>
                                          <p:spTgt spid="1037"/>
                                        </p:tgtEl>
                                        <p:attrNameLst>
                                          <p:attrName>ppt_x</p:attrName>
                                          <p:attrName>ppt_y</p:attrName>
                                        </p:attrNameLst>
                                      </p:cBhvr>
                                      <p:rCtr x="0" y="16"/>
                                    </p:animMotion>
                                  </p:childTnLst>
                                </p:cTn>
                              </p:par>
                              <p:par>
                                <p:cTn id="50" presetID="42" presetClass="path" presetSubtype="0" accel="50000" decel="50000" fill="hold" grpId="3" nodeType="withEffect">
                                  <p:stCondLst>
                                    <p:cond delay="0"/>
                                  </p:stCondLst>
                                  <p:childTnLst>
                                    <p:animMotion origin="layout" path="M -0.00174 0.09419 L -0.00209 0.12914 " pathEditMode="relative" rAng="0" ptsTypes="AA">
                                      <p:cBhvr>
                                        <p:cTn id="51" dur="1000" fill="hold"/>
                                        <p:tgtEl>
                                          <p:spTgt spid="1039"/>
                                        </p:tgtEl>
                                        <p:attrNameLst>
                                          <p:attrName>ppt_x</p:attrName>
                                          <p:attrName>ppt_y</p:attrName>
                                        </p:attrNameLst>
                                      </p:cBhvr>
                                      <p:rCtr x="0" y="17"/>
                                    </p:animMotion>
                                  </p:childTnLst>
                                </p:cTn>
                              </p:par>
                              <p:par>
                                <p:cTn id="52" presetID="22" presetClass="entr" presetSubtype="1" fill="hold" nodeType="withEffect">
                                  <p:stCondLst>
                                    <p:cond delay="0"/>
                                  </p:stCondLst>
                                  <p:childTnLst>
                                    <p:set>
                                      <p:cBhvr>
                                        <p:cTn id="53" dur="1" fill="hold">
                                          <p:stCondLst>
                                            <p:cond delay="0"/>
                                          </p:stCondLst>
                                        </p:cTn>
                                        <p:tgtEl>
                                          <p:spTgt spid="32778">
                                            <p:txEl>
                                              <p:pRg st="5" end="5"/>
                                            </p:txEl>
                                          </p:spTgt>
                                        </p:tgtEl>
                                        <p:attrNameLst>
                                          <p:attrName>style.visibility</p:attrName>
                                        </p:attrNameLst>
                                      </p:cBhvr>
                                      <p:to>
                                        <p:strVal val="visible"/>
                                      </p:to>
                                    </p:set>
                                    <p:animEffect transition="in" filter="wipe(up)">
                                      <p:cBhvr>
                                        <p:cTn id="54" dur="1000"/>
                                        <p:tgtEl>
                                          <p:spTgt spid="32778">
                                            <p:txEl>
                                              <p:pRg st="5" end="5"/>
                                            </p:txEl>
                                          </p:spTgt>
                                        </p:tgtEl>
                                      </p:cBhvr>
                                    </p:animEffect>
                                  </p:childTnLst>
                                </p:cTn>
                              </p:par>
                            </p:childTnLst>
                          </p:cTn>
                        </p:par>
                        <p:par>
                          <p:cTn id="55" fill="hold">
                            <p:stCondLst>
                              <p:cond delay="7000"/>
                            </p:stCondLst>
                            <p:childTnLst>
                              <p:par>
                                <p:cTn id="56" presetID="42" presetClass="path" presetSubtype="0" accel="50000" decel="50000" fill="hold" grpId="5" nodeType="afterEffect">
                                  <p:stCondLst>
                                    <p:cond delay="0"/>
                                  </p:stCondLst>
                                  <p:childTnLst>
                                    <p:animMotion origin="layout" path="M -0.00122 0.19514 L -0.00157 0.22801 " pathEditMode="relative" rAng="0" ptsTypes="AA">
                                      <p:cBhvr>
                                        <p:cTn id="57" dur="1000" fill="hold"/>
                                        <p:tgtEl>
                                          <p:spTgt spid="1037"/>
                                        </p:tgtEl>
                                        <p:attrNameLst>
                                          <p:attrName>ppt_x</p:attrName>
                                          <p:attrName>ppt_y</p:attrName>
                                        </p:attrNameLst>
                                      </p:cBhvr>
                                      <p:rCtr x="0" y="16"/>
                                    </p:animMotion>
                                  </p:childTnLst>
                                </p:cTn>
                              </p:par>
                              <p:par>
                                <p:cTn id="58" presetID="42" presetClass="path" presetSubtype="0" accel="50000" decel="50000" fill="hold" grpId="2" nodeType="withEffect">
                                  <p:stCondLst>
                                    <p:cond delay="0"/>
                                  </p:stCondLst>
                                  <p:childTnLst>
                                    <p:animMotion origin="layout" path="M -0.00121 0.09768 L -0.00121 0.12986 " pathEditMode="relative" rAng="0" ptsTypes="AA">
                                      <p:cBhvr>
                                        <p:cTn id="59" dur="1000" fill="hold"/>
                                        <p:tgtEl>
                                          <p:spTgt spid="1038"/>
                                        </p:tgtEl>
                                        <p:attrNameLst>
                                          <p:attrName>ppt_x</p:attrName>
                                          <p:attrName>ppt_y</p:attrName>
                                        </p:attrNameLst>
                                      </p:cBhvr>
                                      <p:rCtr x="0" y="16"/>
                                    </p:animMotion>
                                  </p:childTnLst>
                                </p:cTn>
                              </p:par>
                              <p:par>
                                <p:cTn id="60" presetID="22" presetClass="entr" presetSubtype="1" fill="hold" nodeType="withEffect">
                                  <p:stCondLst>
                                    <p:cond delay="0"/>
                                  </p:stCondLst>
                                  <p:childTnLst>
                                    <p:set>
                                      <p:cBhvr>
                                        <p:cTn id="61" dur="1" fill="hold">
                                          <p:stCondLst>
                                            <p:cond delay="0"/>
                                          </p:stCondLst>
                                        </p:cTn>
                                        <p:tgtEl>
                                          <p:spTgt spid="32778">
                                            <p:txEl>
                                              <p:pRg st="6" end="6"/>
                                            </p:txEl>
                                          </p:spTgt>
                                        </p:tgtEl>
                                        <p:attrNameLst>
                                          <p:attrName>style.visibility</p:attrName>
                                        </p:attrNameLst>
                                      </p:cBhvr>
                                      <p:to>
                                        <p:strVal val="visible"/>
                                      </p:to>
                                    </p:set>
                                    <p:animEffect transition="in" filter="wipe(up)">
                                      <p:cBhvr>
                                        <p:cTn id="62" dur="1000"/>
                                        <p:tgtEl>
                                          <p:spTgt spid="3277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nodeType="clickEffect">
                                  <p:stCondLst>
                                    <p:cond delay="0"/>
                                  </p:stCondLst>
                                  <p:childTnLst>
                                    <p:animClr clrSpc="rgb" dir="cw">
                                      <p:cBhvr override="childStyle">
                                        <p:cTn id="66" dur="500" fill="hold"/>
                                        <p:tgtEl>
                                          <p:spTgt spid="32778">
                                            <p:txEl>
                                              <p:pRg st="0" end="0"/>
                                            </p:txEl>
                                          </p:spTgt>
                                        </p:tgtEl>
                                        <p:attrNameLst>
                                          <p:attrName>style.color</p:attrName>
                                        </p:attrNameLst>
                                      </p:cBhvr>
                                      <p:to>
                                        <a:srgbClr val="FF0000"/>
                                      </p:to>
                                    </p:animClr>
                                  </p:childTnLst>
                                </p:cTn>
                              </p:par>
                              <p:par>
                                <p:cTn id="67" presetID="3" presetClass="emph" presetSubtype="2" fill="hold" nodeType="withEffect">
                                  <p:stCondLst>
                                    <p:cond delay="0"/>
                                  </p:stCondLst>
                                  <p:childTnLst>
                                    <p:animClr clrSpc="rgb" dir="cw">
                                      <p:cBhvr override="childStyle">
                                        <p:cTn id="68" dur="500" fill="hold"/>
                                        <p:tgtEl>
                                          <p:spTgt spid="32778">
                                            <p:txEl>
                                              <p:pRg st="0" end="0"/>
                                            </p:txEl>
                                          </p:spTgt>
                                        </p:tgtEl>
                                        <p:attrNameLst>
                                          <p:attrName>style.color</p:attrName>
                                        </p:attrNameLst>
                                      </p:cBhvr>
                                      <p:to>
                                        <a:srgbClr val="FF0000"/>
                                      </p:to>
                                    </p:animClr>
                                  </p:childTnLst>
                                </p:cTn>
                              </p:par>
                              <p:par>
                                <p:cTn id="69" presetID="3" presetClass="emph" presetSubtype="2" fill="hold" nodeType="withEffect">
                                  <p:stCondLst>
                                    <p:cond delay="0"/>
                                  </p:stCondLst>
                                  <p:childTnLst>
                                    <p:animClr clrSpc="rgb" dir="cw">
                                      <p:cBhvr override="childStyle">
                                        <p:cTn id="70" dur="500" fill="hold"/>
                                        <p:tgtEl>
                                          <p:spTgt spid="32778">
                                            <p:txEl>
                                              <p:pRg st="2" end="2"/>
                                            </p:txEl>
                                          </p:spTgt>
                                        </p:tgtEl>
                                        <p:attrNameLst>
                                          <p:attrName>style.color</p:attrName>
                                        </p:attrNameLst>
                                      </p:cBhvr>
                                      <p:to>
                                        <a:srgbClr val="FF0000"/>
                                      </p:to>
                                    </p:animClr>
                                  </p:childTnLst>
                                </p:cTn>
                              </p:par>
                              <p:par>
                                <p:cTn id="71" presetID="3" presetClass="emph" presetSubtype="2" fill="hold" nodeType="withEffect">
                                  <p:stCondLst>
                                    <p:cond delay="0"/>
                                  </p:stCondLst>
                                  <p:childTnLst>
                                    <p:animClr clrSpc="rgb" dir="cw">
                                      <p:cBhvr override="childStyle">
                                        <p:cTn id="72" dur="500" fill="hold"/>
                                        <p:tgtEl>
                                          <p:spTgt spid="32778">
                                            <p:txEl>
                                              <p:pRg st="2" end="2"/>
                                            </p:txEl>
                                          </p:spTgt>
                                        </p:tgtEl>
                                        <p:attrNameLst>
                                          <p:attrName>style.color</p:attrName>
                                        </p:attrNameLst>
                                      </p:cBhvr>
                                      <p:to>
                                        <a:srgbClr val="FF0000"/>
                                      </p:to>
                                    </p:animClr>
                                  </p:childTnLst>
                                </p:cTn>
                              </p:par>
                              <p:par>
                                <p:cTn id="73" presetID="3" presetClass="emph" presetSubtype="2" fill="hold" nodeType="withEffect">
                                  <p:stCondLst>
                                    <p:cond delay="0"/>
                                  </p:stCondLst>
                                  <p:childTnLst>
                                    <p:animClr clrSpc="rgb" dir="cw">
                                      <p:cBhvr override="childStyle">
                                        <p:cTn id="74" dur="500" fill="hold"/>
                                        <p:tgtEl>
                                          <p:spTgt spid="32778">
                                            <p:txEl>
                                              <p:pRg st="6" end="6"/>
                                            </p:txEl>
                                          </p:spTgt>
                                        </p:tgtEl>
                                        <p:attrNameLst>
                                          <p:attrName>style.color</p:attrName>
                                        </p:attrNameLst>
                                      </p:cBhvr>
                                      <p:to>
                                        <a:srgbClr val="FF0000"/>
                                      </p:to>
                                    </p:animClr>
                                  </p:childTnLst>
                                </p:cTn>
                              </p:par>
                              <p:par>
                                <p:cTn id="75" presetID="3" presetClass="emph" presetSubtype="2" fill="hold" nodeType="withEffect">
                                  <p:stCondLst>
                                    <p:cond delay="0"/>
                                  </p:stCondLst>
                                  <p:childTnLst>
                                    <p:animClr clrSpc="rgb" dir="cw">
                                      <p:cBhvr override="childStyle">
                                        <p:cTn id="76" dur="500" fill="hold"/>
                                        <p:tgtEl>
                                          <p:spTgt spid="32778">
                                            <p:txEl>
                                              <p:pRg st="6" end="6"/>
                                            </p:txEl>
                                          </p:spTgt>
                                        </p:tgtEl>
                                        <p:attrNameLst>
                                          <p:attrName>style.color</p:attrName>
                                        </p:attrNameLst>
                                      </p:cBhvr>
                                      <p:to>
                                        <a:srgbClr val="FF0000"/>
                                      </p:to>
                                    </p:animClr>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dir="cw">
                                      <p:cBhvr override="childStyle">
                                        <p:cTn id="80" dur="500" fill="hold"/>
                                        <p:tgtEl>
                                          <p:spTgt spid="32776">
                                            <p:txEl>
                                              <p:pRg st="0" end="0"/>
                                            </p:txEl>
                                          </p:spTgt>
                                        </p:tgtEl>
                                        <p:attrNameLst>
                                          <p:attrName>style.color</p:attrName>
                                        </p:attrNameLst>
                                      </p:cBhvr>
                                      <p:to>
                                        <a:srgbClr val="FF0000"/>
                                      </p:to>
                                    </p:animClr>
                                  </p:childTnLst>
                                </p:cTn>
                              </p:par>
                              <p:par>
                                <p:cTn id="81" presetID="3" presetClass="emph" presetSubtype="2" fill="hold" nodeType="withEffect">
                                  <p:stCondLst>
                                    <p:cond delay="0"/>
                                  </p:stCondLst>
                                  <p:childTnLst>
                                    <p:animClr clrSpc="rgb" dir="cw">
                                      <p:cBhvr override="childStyle">
                                        <p:cTn id="82" dur="500" fill="hold"/>
                                        <p:tgtEl>
                                          <p:spTgt spid="32776">
                                            <p:txEl>
                                              <p:pRg st="4" end="4"/>
                                            </p:txEl>
                                          </p:spTgt>
                                        </p:tgtEl>
                                        <p:attrNameLst>
                                          <p:attrName>style.color</p:attrName>
                                        </p:attrNameLst>
                                      </p:cBhvr>
                                      <p:to>
                                        <a:srgbClr val="FF0000"/>
                                      </p:to>
                                    </p:animClr>
                                  </p:childTnLst>
                                </p:cTn>
                              </p:par>
                              <p:par>
                                <p:cTn id="83" presetID="3" presetClass="emph" presetSubtype="2" fill="hold" nodeType="withEffect">
                                  <p:stCondLst>
                                    <p:cond delay="0"/>
                                  </p:stCondLst>
                                  <p:childTnLst>
                                    <p:animClr clrSpc="rgb" dir="cw">
                                      <p:cBhvr override="childStyle">
                                        <p:cTn id="84" dur="500" fill="hold"/>
                                        <p:tgtEl>
                                          <p:spTgt spid="32777">
                                            <p:txEl>
                                              <p:pRg st="0" end="0"/>
                                            </p:txEl>
                                          </p:spTgt>
                                        </p:tgtEl>
                                        <p:attrNameLst>
                                          <p:attrName>style.color</p:attrName>
                                        </p:attrNameLst>
                                      </p:cBhvr>
                                      <p:to>
                                        <a:srgbClr val="FF0000"/>
                                      </p:to>
                                    </p:animClr>
                                  </p:childTnLst>
                                </p:cTn>
                              </p:par>
                              <p:par>
                                <p:cTn id="85" presetID="3" presetClass="emph" presetSubtype="2" fill="hold" nodeType="withEffect">
                                  <p:stCondLst>
                                    <p:cond delay="0"/>
                                  </p:stCondLst>
                                  <p:childTnLst>
                                    <p:animClr clrSpc="rgb" dir="cw">
                                      <p:cBhvr override="childStyle">
                                        <p:cTn id="86" dur="500" fill="hold"/>
                                        <p:tgtEl>
                                          <p:spTgt spid="32777">
                                            <p:txEl>
                                              <p:pRg st="1" end="1"/>
                                            </p:txEl>
                                          </p:spTgt>
                                        </p:tgtEl>
                                        <p:attrNameLst>
                                          <p:attrName>style.color</p:attrName>
                                        </p:attrNameLst>
                                      </p:cBhvr>
                                      <p:to>
                                        <a:srgbClr val="FF0000"/>
                                      </p:to>
                                    </p:animClr>
                                  </p:childTnLst>
                                </p:cTn>
                              </p:par>
                              <p:par>
                                <p:cTn id="87" presetID="3" presetClass="emph" presetSubtype="2" fill="hold" nodeType="withEffect">
                                  <p:stCondLst>
                                    <p:cond delay="0"/>
                                  </p:stCondLst>
                                  <p:childTnLst>
                                    <p:animClr clrSpc="rgb" dir="cw">
                                      <p:cBhvr override="childStyle">
                                        <p:cTn id="88" dur="500" fill="hold"/>
                                        <p:tgtEl>
                                          <p:spTgt spid="32777">
                                            <p:txEl>
                                              <p:pRg st="3" end="3"/>
                                            </p:txEl>
                                          </p:spTgt>
                                        </p:tgtEl>
                                        <p:attrNameLst>
                                          <p:attrName>style.color</p:attrName>
                                        </p:attrNameLst>
                                      </p:cBhvr>
                                      <p:to>
                                        <a:srgbClr val="FF0000"/>
                                      </p:to>
                                    </p:animClr>
                                  </p:childTnLst>
                                </p:cTn>
                              </p:par>
                            </p:childTnLst>
                          </p:cTn>
                        </p:par>
                        <p:par>
                          <p:cTn id="89" fill="hold">
                            <p:stCondLst>
                              <p:cond delay="500"/>
                            </p:stCondLst>
                            <p:childTnLst>
                              <p:par>
                                <p:cTn id="90" presetID="3" presetClass="entr" presetSubtype="1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7" grpId="1" animBg="1"/>
      <p:bldP spid="1037" grpId="2" animBg="1"/>
      <p:bldP spid="1037" grpId="3" animBg="1"/>
      <p:bldP spid="1037" grpId="4" animBg="1"/>
      <p:bldP spid="1037" grpId="5" animBg="1"/>
      <p:bldP spid="1037" grpId="6" animBg="1"/>
      <p:bldP spid="1038" grpId="0" animBg="1"/>
      <p:bldP spid="1038" grpId="1" animBg="1"/>
      <p:bldP spid="1038" grpId="2" animBg="1"/>
      <p:bldP spid="1038" grpId="3" animBg="1"/>
      <p:bldP spid="1039" grpId="0" animBg="1"/>
      <p:bldP spid="1039" grpId="1" animBg="1"/>
      <p:bldP spid="1039" grpId="2" animBg="1"/>
      <p:bldP spid="1039" grpId="3"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Interleaving: a Problem</a:t>
            </a:r>
            <a:endParaRPr lang="en-US" dirty="0"/>
          </a:p>
        </p:txBody>
      </p:sp>
      <p:sp>
        <p:nvSpPr>
          <p:cNvPr id="3" name="Content Placeholder 2"/>
          <p:cNvSpPr>
            <a:spLocks noGrp="1"/>
          </p:cNvSpPr>
          <p:nvPr>
            <p:ph idx="1"/>
          </p:nvPr>
        </p:nvSpPr>
        <p:spPr>
          <a:xfrm>
            <a:off x="609600" y="1371600"/>
            <a:ext cx="5163403" cy="4800600"/>
          </a:xfrm>
        </p:spPr>
        <p:txBody>
          <a:bodyPr>
            <a:normAutofit fontScale="92500" lnSpcReduction="10000"/>
          </a:bodyPr>
          <a:lstStyle/>
          <a:p>
            <a:r>
              <a:rPr lang="en-US" dirty="0" smtClean="0"/>
              <a:t>Example:</a:t>
            </a:r>
          </a:p>
          <a:p>
            <a:pPr lvl="1"/>
            <a:r>
              <a:rPr lang="en-US" dirty="0" smtClean="0"/>
              <a:t>Two rankings r</a:t>
            </a:r>
            <a:r>
              <a:rPr lang="en-US" baseline="-25000" dirty="0" smtClean="0"/>
              <a:t>1</a:t>
            </a:r>
            <a:r>
              <a:rPr lang="en-US" dirty="0" smtClean="0"/>
              <a:t> and r</a:t>
            </a:r>
            <a:r>
              <a:rPr lang="en-US" baseline="-25000" dirty="0" smtClean="0"/>
              <a:t>2</a:t>
            </a:r>
            <a:r>
              <a:rPr lang="en-US" dirty="0" smtClean="0"/>
              <a:t> that are identical up to one insertion (X)</a:t>
            </a:r>
          </a:p>
          <a:p>
            <a:pPr lvl="1"/>
            <a:r>
              <a:rPr lang="en-US" dirty="0" smtClean="0"/>
              <a:t>“Random user” clicks uniformly on results in interleaved ranking</a:t>
            </a:r>
          </a:p>
          <a:p>
            <a:pPr marL="1371600" lvl="2" indent="-457200">
              <a:buFont typeface="+mj-lt"/>
              <a:buAutoNum type="arabicPeriod"/>
            </a:pPr>
            <a:r>
              <a:rPr lang="en-US" dirty="0" smtClean="0"/>
              <a:t>“X” </a:t>
            </a:r>
            <a:r>
              <a:rPr lang="en-US" dirty="0" smtClean="0">
                <a:sym typeface="Wingdings" pitchFamily="2" charset="2"/>
              </a:rPr>
              <a:t> r</a:t>
            </a:r>
            <a:r>
              <a:rPr lang="en-US" baseline="-25000" dirty="0" smtClean="0">
                <a:sym typeface="Wingdings" pitchFamily="2" charset="2"/>
              </a:rPr>
              <a:t>2</a:t>
            </a:r>
            <a:r>
              <a:rPr lang="en-US" dirty="0" smtClean="0">
                <a:sym typeface="Wingdings" pitchFamily="2" charset="2"/>
              </a:rPr>
              <a:t> wins</a:t>
            </a:r>
          </a:p>
          <a:p>
            <a:pPr marL="1371600" lvl="2" indent="-457200">
              <a:buFont typeface="+mj-lt"/>
              <a:buAutoNum type="arabicPeriod"/>
            </a:pPr>
            <a:r>
              <a:rPr lang="en-US" dirty="0" smtClean="0"/>
              <a:t>“A” </a:t>
            </a:r>
            <a:r>
              <a:rPr lang="en-US" dirty="0" smtClean="0">
                <a:sym typeface="Wingdings" pitchFamily="2" charset="2"/>
              </a:rPr>
              <a:t> r</a:t>
            </a:r>
            <a:r>
              <a:rPr lang="en-US" baseline="-25000" dirty="0" smtClean="0">
                <a:sym typeface="Wingdings" pitchFamily="2" charset="2"/>
              </a:rPr>
              <a:t>1</a:t>
            </a:r>
            <a:r>
              <a:rPr lang="en-US" dirty="0" smtClean="0">
                <a:sym typeface="Wingdings" pitchFamily="2" charset="2"/>
              </a:rPr>
              <a:t> wins</a:t>
            </a:r>
          </a:p>
          <a:p>
            <a:pPr marL="1371600" lvl="2" indent="-457200">
              <a:buFont typeface="+mj-lt"/>
              <a:buAutoNum type="arabicPeriod"/>
            </a:pPr>
            <a:r>
              <a:rPr lang="en-US" dirty="0" smtClean="0"/>
              <a:t>“B” </a:t>
            </a:r>
            <a:r>
              <a:rPr lang="en-US" dirty="0" smtClean="0">
                <a:sym typeface="Wingdings" pitchFamily="2" charset="2"/>
              </a:rPr>
              <a:t> r</a:t>
            </a:r>
            <a:r>
              <a:rPr lang="en-US" baseline="-25000" dirty="0" smtClean="0">
                <a:sym typeface="Wingdings" pitchFamily="2" charset="2"/>
              </a:rPr>
              <a:t>1</a:t>
            </a:r>
            <a:r>
              <a:rPr lang="en-US" dirty="0" smtClean="0">
                <a:sym typeface="Wingdings" pitchFamily="2" charset="2"/>
              </a:rPr>
              <a:t> wins</a:t>
            </a:r>
          </a:p>
          <a:p>
            <a:pPr marL="1371600" lvl="2" indent="-457200">
              <a:buFont typeface="+mj-lt"/>
              <a:buAutoNum type="arabicPeriod"/>
            </a:pPr>
            <a:r>
              <a:rPr lang="en-US" dirty="0" smtClean="0"/>
              <a:t>“C” </a:t>
            </a:r>
            <a:r>
              <a:rPr lang="en-US" dirty="0" smtClean="0">
                <a:sym typeface="Wingdings" pitchFamily="2" charset="2"/>
              </a:rPr>
              <a:t> r</a:t>
            </a:r>
            <a:r>
              <a:rPr lang="en-US" baseline="-25000" dirty="0" smtClean="0">
                <a:sym typeface="Wingdings" pitchFamily="2" charset="2"/>
              </a:rPr>
              <a:t>1</a:t>
            </a:r>
            <a:r>
              <a:rPr lang="en-US" dirty="0" smtClean="0">
                <a:sym typeface="Wingdings" pitchFamily="2" charset="2"/>
              </a:rPr>
              <a:t> wins</a:t>
            </a:r>
          </a:p>
          <a:p>
            <a:pPr marL="1371600" lvl="2" indent="-457200">
              <a:buFont typeface="+mj-lt"/>
              <a:buAutoNum type="arabicPeriod"/>
            </a:pPr>
            <a:r>
              <a:rPr lang="en-US" dirty="0" smtClean="0"/>
              <a:t>“D” </a:t>
            </a:r>
            <a:r>
              <a:rPr lang="en-US" dirty="0" smtClean="0">
                <a:sym typeface="Wingdings" pitchFamily="2" charset="2"/>
              </a:rPr>
              <a:t> r</a:t>
            </a:r>
            <a:r>
              <a:rPr lang="en-US" baseline="-25000" dirty="0" smtClean="0">
                <a:sym typeface="Wingdings" pitchFamily="2" charset="2"/>
              </a:rPr>
              <a:t>1</a:t>
            </a:r>
            <a:r>
              <a:rPr lang="en-US" dirty="0" smtClean="0">
                <a:sym typeface="Wingdings" pitchFamily="2" charset="2"/>
              </a:rPr>
              <a:t> wins</a:t>
            </a:r>
          </a:p>
          <a:p>
            <a:pPr marL="971550" lvl="1" indent="-457200">
              <a:buNone/>
            </a:pPr>
            <a:r>
              <a:rPr lang="en-US" dirty="0" smtClean="0">
                <a:sym typeface="Wingdings" pitchFamily="2" charset="2"/>
              </a:rPr>
              <a:t> biased</a:t>
            </a:r>
          </a:p>
          <a:p>
            <a:pPr marL="1371600" lvl="2" indent="-457200">
              <a:buFont typeface="+mj-lt"/>
              <a:buAutoNum type="arabicPeriod"/>
            </a:pPr>
            <a:endParaRPr lang="en-US" dirty="0" smtClean="0"/>
          </a:p>
        </p:txBody>
      </p:sp>
      <p:sp>
        <p:nvSpPr>
          <p:cNvPr id="4" name="TextBox 3"/>
          <p:cNvSpPr txBox="1"/>
          <p:nvPr/>
        </p:nvSpPr>
        <p:spPr>
          <a:xfrm>
            <a:off x="6018623" y="1596788"/>
            <a:ext cx="627837" cy="1938992"/>
          </a:xfrm>
          <a:prstGeom prst="rect">
            <a:avLst/>
          </a:prstGeom>
          <a:noFill/>
          <a:ln w="76200">
            <a:solidFill>
              <a:schemeClr val="bg1">
                <a:lumMod val="75000"/>
              </a:schemeClr>
            </a:solidFill>
          </a:ln>
        </p:spPr>
        <p:txBody>
          <a:bodyPr wrap="square" rtlCol="0">
            <a:spAutoFit/>
          </a:bodyPr>
          <a:lstStyle/>
          <a:p>
            <a:r>
              <a:rPr lang="en-US" sz="2400" dirty="0" smtClean="0"/>
              <a:t>A</a:t>
            </a:r>
          </a:p>
          <a:p>
            <a:r>
              <a:rPr lang="en-US" sz="2400" dirty="0" smtClean="0"/>
              <a:t>B</a:t>
            </a:r>
          </a:p>
          <a:p>
            <a:r>
              <a:rPr lang="en-US" sz="2400" dirty="0" smtClean="0"/>
              <a:t>C</a:t>
            </a:r>
          </a:p>
          <a:p>
            <a:r>
              <a:rPr lang="en-US" sz="2400" dirty="0" smtClean="0"/>
              <a:t>D</a:t>
            </a:r>
          </a:p>
          <a:p>
            <a:r>
              <a:rPr lang="en-US" sz="2400" dirty="0" smtClean="0"/>
              <a:t>⁞</a:t>
            </a:r>
          </a:p>
        </p:txBody>
      </p:sp>
      <p:sp>
        <p:nvSpPr>
          <p:cNvPr id="5" name="TextBox 4"/>
          <p:cNvSpPr txBox="1"/>
          <p:nvPr/>
        </p:nvSpPr>
        <p:spPr>
          <a:xfrm>
            <a:off x="7685951" y="1599060"/>
            <a:ext cx="627837" cy="1938992"/>
          </a:xfrm>
          <a:prstGeom prst="rect">
            <a:avLst/>
          </a:prstGeom>
          <a:noFill/>
          <a:ln w="76200">
            <a:solidFill>
              <a:schemeClr val="bg1">
                <a:lumMod val="75000"/>
              </a:schemeClr>
            </a:solidFill>
          </a:ln>
        </p:spPr>
        <p:txBody>
          <a:bodyPr wrap="square" rtlCol="0">
            <a:spAutoFit/>
          </a:bodyPr>
          <a:lstStyle/>
          <a:p>
            <a:r>
              <a:rPr lang="en-US" sz="2400" dirty="0" smtClean="0"/>
              <a:t>X</a:t>
            </a:r>
          </a:p>
          <a:p>
            <a:r>
              <a:rPr lang="en-US" sz="2400" dirty="0" smtClean="0"/>
              <a:t>A</a:t>
            </a:r>
          </a:p>
          <a:p>
            <a:r>
              <a:rPr lang="en-US" sz="2400" dirty="0" smtClean="0"/>
              <a:t>B</a:t>
            </a:r>
          </a:p>
          <a:p>
            <a:r>
              <a:rPr lang="en-US" sz="2400" dirty="0" smtClean="0"/>
              <a:t>C</a:t>
            </a:r>
          </a:p>
          <a:p>
            <a:r>
              <a:rPr lang="en-US" sz="2400" dirty="0" smtClean="0"/>
              <a:t>⁞</a:t>
            </a:r>
          </a:p>
        </p:txBody>
      </p:sp>
      <p:sp>
        <p:nvSpPr>
          <p:cNvPr id="6" name="TextBox 5"/>
          <p:cNvSpPr txBox="1"/>
          <p:nvPr/>
        </p:nvSpPr>
        <p:spPr>
          <a:xfrm>
            <a:off x="6689647" y="4014756"/>
            <a:ext cx="939455" cy="2308324"/>
          </a:xfrm>
          <a:prstGeom prst="rect">
            <a:avLst/>
          </a:prstGeom>
          <a:noFill/>
          <a:ln w="76200">
            <a:solidFill>
              <a:schemeClr val="bg1">
                <a:lumMod val="75000"/>
              </a:schemeClr>
            </a:solidFill>
          </a:ln>
        </p:spPr>
        <p:txBody>
          <a:bodyPr wrap="square" rtlCol="0">
            <a:spAutoFit/>
          </a:bodyPr>
          <a:lstStyle/>
          <a:p>
            <a:r>
              <a:rPr lang="en-US" sz="2400" dirty="0" smtClean="0"/>
              <a:t>X </a:t>
            </a:r>
            <a:r>
              <a:rPr lang="en-US" sz="2400" baseline="30000" dirty="0" smtClean="0">
                <a:solidFill>
                  <a:srgbClr val="0000FF"/>
                </a:solidFill>
              </a:rPr>
              <a:t>1</a:t>
            </a:r>
            <a:r>
              <a:rPr lang="en-US" sz="2400" dirty="0" smtClean="0"/>
              <a:t> </a:t>
            </a:r>
          </a:p>
          <a:p>
            <a:r>
              <a:rPr lang="en-US" sz="2400" dirty="0" smtClean="0"/>
              <a:t>A </a:t>
            </a:r>
            <a:r>
              <a:rPr lang="en-US" sz="2400" baseline="30000" dirty="0" smtClean="0">
                <a:solidFill>
                  <a:srgbClr val="0000FF"/>
                </a:solidFill>
              </a:rPr>
              <a:t>1</a:t>
            </a:r>
            <a:endParaRPr lang="en-US" sz="2400" dirty="0" smtClean="0"/>
          </a:p>
          <a:p>
            <a:r>
              <a:rPr lang="en-US" sz="2400" dirty="0" smtClean="0"/>
              <a:t>B </a:t>
            </a:r>
            <a:r>
              <a:rPr lang="en-US" sz="2400" baseline="30000" dirty="0" smtClean="0">
                <a:solidFill>
                  <a:srgbClr val="0000FF"/>
                </a:solidFill>
              </a:rPr>
              <a:t>2</a:t>
            </a:r>
            <a:endParaRPr lang="en-US" sz="2400" dirty="0" smtClean="0"/>
          </a:p>
          <a:p>
            <a:r>
              <a:rPr lang="en-US" sz="2400" dirty="0" smtClean="0"/>
              <a:t>C </a:t>
            </a:r>
            <a:r>
              <a:rPr lang="en-US" sz="2400" baseline="30000" dirty="0" smtClean="0">
                <a:solidFill>
                  <a:srgbClr val="0000FF"/>
                </a:solidFill>
              </a:rPr>
              <a:t>3</a:t>
            </a:r>
            <a:endParaRPr lang="en-US" sz="2400" dirty="0" smtClean="0"/>
          </a:p>
          <a:p>
            <a:r>
              <a:rPr lang="en-US" sz="2400" dirty="0" smtClean="0"/>
              <a:t>D </a:t>
            </a:r>
            <a:r>
              <a:rPr lang="en-US" sz="2400" baseline="30000" dirty="0" smtClean="0">
                <a:solidFill>
                  <a:srgbClr val="0000FF"/>
                </a:solidFill>
              </a:rPr>
              <a:t>4</a:t>
            </a:r>
            <a:endParaRPr lang="en-US" sz="2400" dirty="0" smtClean="0"/>
          </a:p>
          <a:p>
            <a:r>
              <a:rPr lang="en-US" sz="2400" dirty="0" smtClean="0"/>
              <a:t>⁞</a:t>
            </a:r>
          </a:p>
        </p:txBody>
      </p:sp>
      <p:sp>
        <p:nvSpPr>
          <p:cNvPr id="7" name="TextBox 6"/>
          <p:cNvSpPr txBox="1"/>
          <p:nvPr/>
        </p:nvSpPr>
        <p:spPr>
          <a:xfrm>
            <a:off x="6141493" y="1064523"/>
            <a:ext cx="423080" cy="523220"/>
          </a:xfrm>
          <a:prstGeom prst="rect">
            <a:avLst/>
          </a:prstGeom>
          <a:noFill/>
        </p:spPr>
        <p:txBody>
          <a:bodyPr wrap="square" rtlCol="0">
            <a:spAutoFit/>
          </a:bodyPr>
          <a:lstStyle/>
          <a:p>
            <a:r>
              <a:rPr lang="en-US" sz="2800" dirty="0" smtClean="0"/>
              <a:t>r</a:t>
            </a:r>
            <a:r>
              <a:rPr lang="en-US" sz="2800" baseline="-25000" dirty="0" smtClean="0"/>
              <a:t>1</a:t>
            </a:r>
            <a:endParaRPr lang="en-US" sz="2800" dirty="0"/>
          </a:p>
        </p:txBody>
      </p:sp>
      <p:sp>
        <p:nvSpPr>
          <p:cNvPr id="8" name="TextBox 7"/>
          <p:cNvSpPr txBox="1"/>
          <p:nvPr/>
        </p:nvSpPr>
        <p:spPr>
          <a:xfrm>
            <a:off x="7781525" y="1053147"/>
            <a:ext cx="423080" cy="523220"/>
          </a:xfrm>
          <a:prstGeom prst="rect">
            <a:avLst/>
          </a:prstGeom>
          <a:noFill/>
        </p:spPr>
        <p:txBody>
          <a:bodyPr wrap="square" rtlCol="0">
            <a:spAutoFit/>
          </a:bodyPr>
          <a:lstStyle/>
          <a:p>
            <a:r>
              <a:rPr lang="en-US" sz="2800" dirty="0" smtClean="0"/>
              <a:t>r</a:t>
            </a:r>
            <a:r>
              <a:rPr lang="en-US" sz="2800" baseline="-25000" dirty="0" smtClean="0"/>
              <a:t>2</a:t>
            </a:r>
            <a:endParaRPr lang="en-US" sz="2800" dirty="0"/>
          </a:p>
        </p:txBody>
      </p:sp>
      <p:cxnSp>
        <p:nvCxnSpPr>
          <p:cNvPr id="10" name="Straight Arrow Connector 9"/>
          <p:cNvCxnSpPr>
            <a:stCxn id="5" idx="2"/>
            <a:endCxn id="6" idx="0"/>
          </p:cNvCxnSpPr>
          <p:nvPr/>
        </p:nvCxnSpPr>
        <p:spPr bwMode="auto">
          <a:xfrm rot="5400000">
            <a:off x="7341271" y="3356157"/>
            <a:ext cx="476704" cy="84049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Straight Arrow Connector 11"/>
          <p:cNvCxnSpPr>
            <a:stCxn id="4" idx="2"/>
            <a:endCxn id="6" idx="0"/>
          </p:cNvCxnSpPr>
          <p:nvPr/>
        </p:nvCxnSpPr>
        <p:spPr bwMode="auto">
          <a:xfrm rot="16200000" flipH="1">
            <a:off x="6506470" y="3361851"/>
            <a:ext cx="478976" cy="8268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Line 13"/>
          <p:cNvSpPr>
            <a:spLocks noChangeShapeType="1"/>
          </p:cNvSpPr>
          <p:nvPr/>
        </p:nvSpPr>
        <p:spPr bwMode="auto">
          <a:xfrm>
            <a:off x="6507779" y="4419683"/>
            <a:ext cx="1280160" cy="0"/>
          </a:xfrm>
          <a:prstGeom prst="line">
            <a:avLst/>
          </a:prstGeom>
          <a:noFill/>
          <a:ln w="38100">
            <a:solidFill>
              <a:schemeClr val="accent2"/>
            </a:solidFill>
            <a:round/>
            <a:headEnd/>
            <a:tailEnd/>
          </a:ln>
        </p:spPr>
        <p:txBody>
          <a:bodyPr/>
          <a:lstStyle/>
          <a:p>
            <a:endParaRPr lang="en-US"/>
          </a:p>
        </p:txBody>
      </p:sp>
      <p:sp>
        <p:nvSpPr>
          <p:cNvPr id="15" name="Line 13"/>
          <p:cNvSpPr>
            <a:spLocks noChangeShapeType="1"/>
          </p:cNvSpPr>
          <p:nvPr/>
        </p:nvSpPr>
        <p:spPr bwMode="auto">
          <a:xfrm>
            <a:off x="6510051" y="4776803"/>
            <a:ext cx="1280160" cy="0"/>
          </a:xfrm>
          <a:prstGeom prst="line">
            <a:avLst/>
          </a:prstGeom>
          <a:noFill/>
          <a:ln w="38100">
            <a:solidFill>
              <a:schemeClr val="accent2"/>
            </a:solidFill>
            <a:round/>
            <a:headEnd/>
            <a:tailEnd/>
          </a:ln>
        </p:spPr>
        <p:txBody>
          <a:bodyPr/>
          <a:lstStyle/>
          <a:p>
            <a:endParaRPr lang="en-US"/>
          </a:p>
        </p:txBody>
      </p:sp>
      <p:sp>
        <p:nvSpPr>
          <p:cNvPr id="16" name="Line 13"/>
          <p:cNvSpPr>
            <a:spLocks noChangeShapeType="1"/>
          </p:cNvSpPr>
          <p:nvPr/>
        </p:nvSpPr>
        <p:spPr bwMode="auto">
          <a:xfrm>
            <a:off x="6512323" y="5147571"/>
            <a:ext cx="1280160" cy="0"/>
          </a:xfrm>
          <a:prstGeom prst="line">
            <a:avLst/>
          </a:prstGeom>
          <a:noFill/>
          <a:ln w="38100">
            <a:solidFill>
              <a:schemeClr val="accent2"/>
            </a:solidFill>
            <a:round/>
            <a:headEnd/>
            <a:tailEnd/>
          </a:ln>
        </p:spPr>
        <p:txBody>
          <a:bodyPr/>
          <a:lstStyle/>
          <a:p>
            <a:endParaRPr lang="en-US"/>
          </a:p>
        </p:txBody>
      </p:sp>
      <p:sp>
        <p:nvSpPr>
          <p:cNvPr id="17" name="Line 13"/>
          <p:cNvSpPr>
            <a:spLocks noChangeShapeType="1"/>
          </p:cNvSpPr>
          <p:nvPr/>
        </p:nvSpPr>
        <p:spPr bwMode="auto">
          <a:xfrm>
            <a:off x="6514595" y="5518339"/>
            <a:ext cx="1280160" cy="0"/>
          </a:xfrm>
          <a:prstGeom prst="line">
            <a:avLst/>
          </a:prstGeom>
          <a:noFill/>
          <a:ln w="38100">
            <a:solidFill>
              <a:schemeClr val="accent2"/>
            </a:solidFill>
            <a:round/>
            <a:headEnd/>
            <a:tailEnd/>
          </a:ln>
        </p:spPr>
        <p:txBody>
          <a:bodyPr/>
          <a:lstStyle/>
          <a:p>
            <a:endParaRPr lang="en-US"/>
          </a:p>
        </p:txBody>
      </p:sp>
      <p:sp>
        <p:nvSpPr>
          <p:cNvPr id="18" name="Line 13"/>
          <p:cNvSpPr>
            <a:spLocks noChangeShapeType="1"/>
          </p:cNvSpPr>
          <p:nvPr/>
        </p:nvSpPr>
        <p:spPr bwMode="auto">
          <a:xfrm>
            <a:off x="6516867" y="5875459"/>
            <a:ext cx="1280160" cy="0"/>
          </a:xfrm>
          <a:prstGeom prst="line">
            <a:avLst/>
          </a:prstGeom>
          <a:noFill/>
          <a:ln w="38100">
            <a:solidFill>
              <a:schemeClr val="accent2"/>
            </a:solidFill>
            <a:round/>
            <a:headEnd/>
            <a:tailEnd/>
          </a:ln>
        </p:spPr>
        <p:txBody>
          <a:bodyPr/>
          <a:lstStyle/>
          <a:p>
            <a:endParaRPr lang="en-US"/>
          </a:p>
        </p:txBody>
      </p:sp>
      <p:sp>
        <p:nvSpPr>
          <p:cNvPr id="19" name="Line 13"/>
          <p:cNvSpPr>
            <a:spLocks noChangeShapeType="1"/>
          </p:cNvSpPr>
          <p:nvPr/>
        </p:nvSpPr>
        <p:spPr bwMode="auto">
          <a:xfrm>
            <a:off x="5691171" y="1992611"/>
            <a:ext cx="1280160" cy="0"/>
          </a:xfrm>
          <a:prstGeom prst="line">
            <a:avLst/>
          </a:prstGeom>
          <a:noFill/>
          <a:ln w="38100">
            <a:solidFill>
              <a:schemeClr val="accent2"/>
            </a:solidFill>
            <a:round/>
            <a:headEnd/>
            <a:tailEnd/>
          </a:ln>
        </p:spPr>
        <p:txBody>
          <a:bodyPr/>
          <a:lstStyle/>
          <a:p>
            <a:endParaRPr lang="en-US"/>
          </a:p>
        </p:txBody>
      </p:sp>
      <p:sp>
        <p:nvSpPr>
          <p:cNvPr id="20" name="Line 13"/>
          <p:cNvSpPr>
            <a:spLocks noChangeShapeType="1"/>
          </p:cNvSpPr>
          <p:nvPr/>
        </p:nvSpPr>
        <p:spPr bwMode="auto">
          <a:xfrm>
            <a:off x="5693443" y="2349731"/>
            <a:ext cx="1280160" cy="0"/>
          </a:xfrm>
          <a:prstGeom prst="line">
            <a:avLst/>
          </a:prstGeom>
          <a:noFill/>
          <a:ln w="38100">
            <a:solidFill>
              <a:schemeClr val="accent2"/>
            </a:solidFill>
            <a:round/>
            <a:headEnd/>
            <a:tailEnd/>
          </a:ln>
        </p:spPr>
        <p:txBody>
          <a:bodyPr/>
          <a:lstStyle/>
          <a:p>
            <a:endParaRPr lang="en-US"/>
          </a:p>
        </p:txBody>
      </p:sp>
      <p:sp>
        <p:nvSpPr>
          <p:cNvPr id="21" name="Line 13"/>
          <p:cNvSpPr>
            <a:spLocks noChangeShapeType="1"/>
          </p:cNvSpPr>
          <p:nvPr/>
        </p:nvSpPr>
        <p:spPr bwMode="auto">
          <a:xfrm>
            <a:off x="5695715" y="2720499"/>
            <a:ext cx="1280160" cy="0"/>
          </a:xfrm>
          <a:prstGeom prst="line">
            <a:avLst/>
          </a:prstGeom>
          <a:noFill/>
          <a:ln w="38100">
            <a:solidFill>
              <a:schemeClr val="accent2"/>
            </a:solidFill>
            <a:round/>
            <a:headEnd/>
            <a:tailEnd/>
          </a:ln>
        </p:spPr>
        <p:txBody>
          <a:bodyPr/>
          <a:lstStyle/>
          <a:p>
            <a:endParaRPr lang="en-US"/>
          </a:p>
        </p:txBody>
      </p:sp>
      <p:sp>
        <p:nvSpPr>
          <p:cNvPr id="22" name="Line 13"/>
          <p:cNvSpPr>
            <a:spLocks noChangeShapeType="1"/>
          </p:cNvSpPr>
          <p:nvPr/>
        </p:nvSpPr>
        <p:spPr bwMode="auto">
          <a:xfrm>
            <a:off x="5697987" y="3091267"/>
            <a:ext cx="1280160" cy="0"/>
          </a:xfrm>
          <a:prstGeom prst="line">
            <a:avLst/>
          </a:prstGeom>
          <a:noFill/>
          <a:ln w="38100">
            <a:solidFill>
              <a:schemeClr val="accent2"/>
            </a:solidFill>
            <a:round/>
            <a:headEnd/>
            <a:tailEnd/>
          </a:ln>
        </p:spPr>
        <p:txBody>
          <a:bodyPr/>
          <a:lstStyle/>
          <a:p>
            <a:endParaRPr lang="en-US"/>
          </a:p>
        </p:txBody>
      </p:sp>
      <p:sp>
        <p:nvSpPr>
          <p:cNvPr id="24" name="Line 13"/>
          <p:cNvSpPr>
            <a:spLocks noChangeShapeType="1"/>
          </p:cNvSpPr>
          <p:nvPr/>
        </p:nvSpPr>
        <p:spPr bwMode="auto">
          <a:xfrm>
            <a:off x="7372147" y="1994883"/>
            <a:ext cx="1280160" cy="0"/>
          </a:xfrm>
          <a:prstGeom prst="line">
            <a:avLst/>
          </a:prstGeom>
          <a:noFill/>
          <a:ln w="38100">
            <a:solidFill>
              <a:schemeClr val="accent2"/>
            </a:solidFill>
            <a:round/>
            <a:headEnd/>
            <a:tailEnd/>
          </a:ln>
        </p:spPr>
        <p:txBody>
          <a:bodyPr/>
          <a:lstStyle/>
          <a:p>
            <a:endParaRPr lang="en-US"/>
          </a:p>
        </p:txBody>
      </p:sp>
      <p:sp>
        <p:nvSpPr>
          <p:cNvPr id="25" name="Line 13"/>
          <p:cNvSpPr>
            <a:spLocks noChangeShapeType="1"/>
          </p:cNvSpPr>
          <p:nvPr/>
        </p:nvSpPr>
        <p:spPr bwMode="auto">
          <a:xfrm>
            <a:off x="7374419" y="2352003"/>
            <a:ext cx="1280160" cy="0"/>
          </a:xfrm>
          <a:prstGeom prst="line">
            <a:avLst/>
          </a:prstGeom>
          <a:noFill/>
          <a:ln w="38100">
            <a:solidFill>
              <a:schemeClr val="accent2"/>
            </a:solidFill>
            <a:round/>
            <a:headEnd/>
            <a:tailEnd/>
          </a:ln>
        </p:spPr>
        <p:txBody>
          <a:bodyPr/>
          <a:lstStyle/>
          <a:p>
            <a:endParaRPr lang="en-US"/>
          </a:p>
        </p:txBody>
      </p:sp>
      <p:sp>
        <p:nvSpPr>
          <p:cNvPr id="26" name="Line 13"/>
          <p:cNvSpPr>
            <a:spLocks noChangeShapeType="1"/>
          </p:cNvSpPr>
          <p:nvPr/>
        </p:nvSpPr>
        <p:spPr bwMode="auto">
          <a:xfrm>
            <a:off x="7376691" y="2722771"/>
            <a:ext cx="1280160" cy="0"/>
          </a:xfrm>
          <a:prstGeom prst="line">
            <a:avLst/>
          </a:prstGeom>
          <a:noFill/>
          <a:ln w="38100">
            <a:solidFill>
              <a:schemeClr val="accent2"/>
            </a:solidFill>
            <a:round/>
            <a:headEnd/>
            <a:tailEnd/>
          </a:ln>
        </p:spPr>
        <p:txBody>
          <a:bodyPr/>
          <a:lstStyle/>
          <a:p>
            <a:endParaRPr lang="en-US"/>
          </a:p>
        </p:txBody>
      </p:sp>
      <p:sp>
        <p:nvSpPr>
          <p:cNvPr id="27" name="Line 13"/>
          <p:cNvSpPr>
            <a:spLocks noChangeShapeType="1"/>
          </p:cNvSpPr>
          <p:nvPr/>
        </p:nvSpPr>
        <p:spPr bwMode="auto">
          <a:xfrm>
            <a:off x="7378963" y="3093539"/>
            <a:ext cx="1280160" cy="0"/>
          </a:xfrm>
          <a:prstGeom prst="line">
            <a:avLst/>
          </a:prstGeom>
          <a:noFill/>
          <a:ln w="38100">
            <a:solidFill>
              <a:schemeClr val="accent2"/>
            </a:solidFill>
            <a:round/>
            <a:headEnd/>
            <a:tailEnd/>
          </a:ln>
        </p:spPr>
        <p:txBody>
          <a:bodyPr/>
          <a:lstStyle/>
          <a:p>
            <a:endParaRPr lang="en-US"/>
          </a:p>
        </p:txBody>
      </p:sp>
      <p:sp>
        <p:nvSpPr>
          <p:cNvPr id="29" name="Line 13"/>
          <p:cNvSpPr>
            <a:spLocks noChangeShapeType="1"/>
          </p:cNvSpPr>
          <p:nvPr/>
        </p:nvSpPr>
        <p:spPr bwMode="auto">
          <a:xfrm>
            <a:off x="5693443" y="1994883"/>
            <a:ext cx="1280160" cy="0"/>
          </a:xfrm>
          <a:prstGeom prst="line">
            <a:avLst/>
          </a:prstGeom>
          <a:noFill/>
          <a:ln w="38100">
            <a:solidFill>
              <a:schemeClr val="accent2"/>
            </a:solidFill>
            <a:round/>
            <a:headEnd/>
            <a:tailEnd/>
          </a:ln>
        </p:spPr>
        <p:txBody>
          <a:bodyPr/>
          <a:lstStyle/>
          <a:p>
            <a:endParaRPr lang="en-US"/>
          </a:p>
        </p:txBody>
      </p:sp>
      <p:sp>
        <p:nvSpPr>
          <p:cNvPr id="30" name="Line 13"/>
          <p:cNvSpPr>
            <a:spLocks noChangeShapeType="1"/>
          </p:cNvSpPr>
          <p:nvPr/>
        </p:nvSpPr>
        <p:spPr bwMode="auto">
          <a:xfrm>
            <a:off x="7374419" y="1997155"/>
            <a:ext cx="1280160" cy="0"/>
          </a:xfrm>
          <a:prstGeom prst="line">
            <a:avLst/>
          </a:prstGeom>
          <a:noFill/>
          <a:ln w="38100">
            <a:solidFill>
              <a:schemeClr val="accent2"/>
            </a:solidFill>
            <a:round/>
            <a:headEnd/>
            <a:tailEnd/>
          </a:ln>
        </p:spPr>
        <p:txBody>
          <a:bodyPr/>
          <a:lstStyle/>
          <a:p>
            <a:endParaRPr lang="en-US"/>
          </a:p>
        </p:txBody>
      </p:sp>
      <p:cxnSp>
        <p:nvCxnSpPr>
          <p:cNvPr id="32" name="Straight Connector 31"/>
          <p:cNvCxnSpPr/>
          <p:nvPr/>
        </p:nvCxnSpPr>
        <p:spPr bwMode="auto">
          <a:xfrm>
            <a:off x="7422964" y="1665031"/>
            <a:ext cx="1173708"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33" name="Straight Connector 32"/>
          <p:cNvCxnSpPr/>
          <p:nvPr/>
        </p:nvCxnSpPr>
        <p:spPr bwMode="auto">
          <a:xfrm>
            <a:off x="5738026" y="1662163"/>
            <a:ext cx="1173708"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34" name="Straight Connector 33"/>
          <p:cNvCxnSpPr/>
          <p:nvPr/>
        </p:nvCxnSpPr>
        <p:spPr bwMode="auto">
          <a:xfrm>
            <a:off x="6461185" y="4088921"/>
            <a:ext cx="1380226"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992022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2858E-6 L 0.00156 0.04671 " pathEditMode="relative" rAng="0" ptsTypes="AA">
                                      <p:cBhvr>
                                        <p:cTn id="6" dur="500" fill="hold"/>
                                        <p:tgtEl>
                                          <p:spTgt spid="34"/>
                                        </p:tgtEl>
                                        <p:attrNameLst>
                                          <p:attrName>ppt_x</p:attrName>
                                          <p:attrName>ppt_y</p:attrName>
                                        </p:attrNameLst>
                                      </p:cBhvr>
                                      <p:rCtr x="1" y="23"/>
                                    </p:animMotion>
                                  </p:childTnLst>
                                </p:cTn>
                              </p:par>
                              <p:par>
                                <p:cTn id="7" presetID="42" presetClass="path" presetSubtype="0" accel="50000" decel="50000" fill="hold" nodeType="withEffect">
                                  <p:stCondLst>
                                    <p:cond delay="0"/>
                                  </p:stCondLst>
                                  <p:childTnLst>
                                    <p:animMotion origin="layout" path="M 8.33333E-7 1.12858E-6 L 0.00156 0.04671 " pathEditMode="relative" rAng="0" ptsTypes="AA">
                                      <p:cBhvr>
                                        <p:cTn id="8" dur="500" fill="hold"/>
                                        <p:tgtEl>
                                          <p:spTgt spid="32"/>
                                        </p:tgtEl>
                                        <p:attrNameLst>
                                          <p:attrName>ppt_x</p:attrName>
                                          <p:attrName>ppt_y</p:attrName>
                                        </p:attrNameLst>
                                      </p:cBhvr>
                                      <p:rCtr x="1" y="23"/>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156 0.04676 L 0.00347 0.09838 " pathEditMode="relative" rAng="0" ptsTypes="AA">
                                      <p:cBhvr>
                                        <p:cTn id="12" dur="500" fill="hold"/>
                                        <p:tgtEl>
                                          <p:spTgt spid="34"/>
                                        </p:tgtEl>
                                        <p:attrNameLst>
                                          <p:attrName>ppt_x</p:attrName>
                                          <p:attrName>ppt_y</p:attrName>
                                        </p:attrNameLst>
                                      </p:cBhvr>
                                      <p:rCtr x="1" y="26"/>
                                    </p:animMotion>
                                  </p:childTnLst>
                                </p:cTn>
                              </p:par>
                              <p:par>
                                <p:cTn id="13" presetID="42" presetClass="path" presetSubtype="0" accel="50000" decel="50000" fill="hold" nodeType="withEffect">
                                  <p:stCondLst>
                                    <p:cond delay="0"/>
                                  </p:stCondLst>
                                  <p:childTnLst>
                                    <p:animMotion origin="layout" path="M 8.33333E-7 1.12858E-6 L 0.00156 0.04671 " pathEditMode="relative" rAng="0" ptsTypes="AA">
                                      <p:cBhvr>
                                        <p:cTn id="14" dur="500" fill="hold"/>
                                        <p:tgtEl>
                                          <p:spTgt spid="33"/>
                                        </p:tgtEl>
                                        <p:attrNameLst>
                                          <p:attrName>ppt_x</p:attrName>
                                          <p:attrName>ppt_y</p:attrName>
                                        </p:attrNameLst>
                                      </p:cBhvr>
                                      <p:rCtr x="1" y="2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156 0.04676 L 0.00347 0.09838 " pathEditMode="relative" rAng="0" ptsTypes="AA">
                                      <p:cBhvr>
                                        <p:cTn id="18" dur="500" fill="hold"/>
                                        <p:tgtEl>
                                          <p:spTgt spid="32"/>
                                        </p:tgtEl>
                                        <p:attrNameLst>
                                          <p:attrName>ppt_x</p:attrName>
                                          <p:attrName>ppt_y</p:attrName>
                                        </p:attrNameLst>
                                      </p:cBhvr>
                                      <p:rCtr x="1" y="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347 0.09838 L 0.00347 0.15371 " pathEditMode="relative" rAng="0" ptsTypes="AA">
                                      <p:cBhvr>
                                        <p:cTn id="22" dur="500" fill="hold"/>
                                        <p:tgtEl>
                                          <p:spTgt spid="34"/>
                                        </p:tgtEl>
                                        <p:attrNameLst>
                                          <p:attrName>ppt_x</p:attrName>
                                          <p:attrName>ppt_y</p:attrName>
                                        </p:attrNameLst>
                                      </p:cBhvr>
                                      <p:rCtr x="0" y="28"/>
                                    </p:animMotion>
                                  </p:childTnLst>
                                </p:cTn>
                              </p:par>
                              <p:par>
                                <p:cTn id="23" presetID="42" presetClass="path" presetSubtype="0" accel="50000" decel="50000" fill="hold" nodeType="withEffect">
                                  <p:stCondLst>
                                    <p:cond delay="0"/>
                                  </p:stCondLst>
                                  <p:childTnLst>
                                    <p:animMotion origin="layout" path="M 0.00156 0.04676 L 0.00347 0.09838 " pathEditMode="relative" rAng="0" ptsTypes="AA">
                                      <p:cBhvr>
                                        <p:cTn id="24" dur="500" fill="hold"/>
                                        <p:tgtEl>
                                          <p:spTgt spid="33"/>
                                        </p:tgtEl>
                                        <p:attrNameLst>
                                          <p:attrName>ppt_x</p:attrName>
                                          <p:attrName>ppt_y</p:attrName>
                                        </p:attrNameLst>
                                      </p:cBhvr>
                                      <p:rCtr x="1" y="26"/>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00347 0.09838 L 0.00347 0.15371 " pathEditMode="relative" rAng="0" ptsTypes="AA">
                                      <p:cBhvr>
                                        <p:cTn id="28" dur="500" fill="hold"/>
                                        <p:tgtEl>
                                          <p:spTgt spid="32"/>
                                        </p:tgtEl>
                                        <p:attrNameLst>
                                          <p:attrName>ppt_x</p:attrName>
                                          <p:attrName>ppt_y</p:attrName>
                                        </p:attrNameLst>
                                      </p:cBhvr>
                                      <p:rCtr x="0" y="28"/>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00347 0.15371 L 0.00347 0.20764 " pathEditMode="relative" rAng="0" ptsTypes="AA">
                                      <p:cBhvr>
                                        <p:cTn id="32" dur="500" fill="hold"/>
                                        <p:tgtEl>
                                          <p:spTgt spid="34"/>
                                        </p:tgtEl>
                                        <p:attrNameLst>
                                          <p:attrName>ppt_x</p:attrName>
                                          <p:attrName>ppt_y</p:attrName>
                                        </p:attrNameLst>
                                      </p:cBhvr>
                                      <p:rCtr x="0" y="27"/>
                                    </p:animMotion>
                                  </p:childTnLst>
                                </p:cTn>
                              </p:par>
                              <p:par>
                                <p:cTn id="33" presetID="42" presetClass="path" presetSubtype="0" accel="50000" decel="50000" fill="hold" nodeType="withEffect">
                                  <p:stCondLst>
                                    <p:cond delay="0"/>
                                  </p:stCondLst>
                                  <p:childTnLst>
                                    <p:animMotion origin="layout" path="M 0.00347 0.09838 L 0.00347 0.15371 " pathEditMode="relative" rAng="0" ptsTypes="AA">
                                      <p:cBhvr>
                                        <p:cTn id="34" dur="500" fill="hold"/>
                                        <p:tgtEl>
                                          <p:spTgt spid="33"/>
                                        </p:tgtEl>
                                        <p:attrNameLst>
                                          <p:attrName>ppt_x</p:attrName>
                                          <p:attrName>ppt_y</p:attrName>
                                        </p:attrNameLst>
                                      </p:cBhvr>
                                      <p:rCtr x="0" y="28"/>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00347 0.15371 L 0.00347 0.20764 " pathEditMode="relative" rAng="0" ptsTypes="AA">
                                      <p:cBhvr>
                                        <p:cTn id="38" dur="500" fill="hold"/>
                                        <p:tgtEl>
                                          <p:spTgt spid="32"/>
                                        </p:tgtEl>
                                        <p:attrNameLst>
                                          <p:attrName>ppt_x</p:attrName>
                                          <p:attrName>ppt_y</p:attrName>
                                        </p:attrNameLst>
                                      </p:cBhvr>
                                      <p:rCtr x="0" y="2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348 0.20764 L 0.00365 0.26181 " pathEditMode="relative" rAng="0" ptsTypes="AA">
                                      <p:cBhvr>
                                        <p:cTn id="42" dur="500" fill="hold"/>
                                        <p:tgtEl>
                                          <p:spTgt spid="34"/>
                                        </p:tgtEl>
                                        <p:attrNameLst>
                                          <p:attrName>ppt_x</p:attrName>
                                          <p:attrName>ppt_y</p:attrName>
                                        </p:attrNameLst>
                                      </p:cBhvr>
                                      <p:rCtr x="0" y="27"/>
                                    </p:animMotion>
                                  </p:childTnLst>
                                </p:cTn>
                              </p:par>
                              <p:par>
                                <p:cTn id="43" presetID="42" presetClass="path" presetSubtype="0" accel="50000" decel="50000" fill="hold" nodeType="withEffect">
                                  <p:stCondLst>
                                    <p:cond delay="0"/>
                                  </p:stCondLst>
                                  <p:childTnLst>
                                    <p:animMotion origin="layout" path="M 0.00347 0.15371 L 0.00347 0.20764 " pathEditMode="relative" rAng="0" ptsTypes="AA">
                                      <p:cBhvr>
                                        <p:cTn id="44" dur="500" fill="hold"/>
                                        <p:tgtEl>
                                          <p:spTgt spid="33"/>
                                        </p:tgtEl>
                                        <p:attrNameLst>
                                          <p:attrName>ppt_x</p:attrName>
                                          <p:attrName>ppt_y</p:attrName>
                                        </p:attrNameLst>
                                      </p:cBhvr>
                                      <p:rCtr x="0" y="27"/>
                                    </p:animMotion>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par>
                          <p:cTn id="56" fill="hold">
                            <p:stCondLst>
                              <p:cond delay="500"/>
                            </p:stCondLst>
                            <p:childTnLst>
                              <p:par>
                                <p:cTn id="57" presetID="3" presetClass="emph" presetSubtype="2" fill="hold" nodeType="afterEffect">
                                  <p:stCondLst>
                                    <p:cond delay="0"/>
                                  </p:stCondLst>
                                  <p:childTnLst>
                                    <p:animClr clrSpc="rgb" dir="cw">
                                      <p:cBhvr override="childStyle">
                                        <p:cTn id="58" dur="500" fill="hold"/>
                                        <p:tgtEl>
                                          <p:spTgt spid="6">
                                            <p:txEl>
                                              <p:pRg st="0" end="0"/>
                                            </p:txEl>
                                          </p:spTgt>
                                        </p:tgtEl>
                                        <p:attrNameLst>
                                          <p:attrName>style.color</p:attrName>
                                        </p:attrNameLst>
                                      </p:cBhvr>
                                      <p:to>
                                        <a:srgbClr val="FF0000"/>
                                      </p:to>
                                    </p:animClr>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amond(in)">
                                      <p:cBhvr>
                                        <p:cTn id="63" dur="500"/>
                                        <p:tgtEl>
                                          <p:spTgt spid="14"/>
                                        </p:tgtEl>
                                      </p:cBhvr>
                                    </p:animEffect>
                                  </p:childTnLst>
                                </p:cTn>
                              </p:par>
                            </p:childTnLst>
                          </p:cTn>
                        </p:par>
                        <p:par>
                          <p:cTn id="64" fill="hold">
                            <p:stCondLst>
                              <p:cond delay="500"/>
                            </p:stCondLst>
                            <p:childTnLst>
                              <p:par>
                                <p:cTn id="65" presetID="8"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diamond(in)">
                                      <p:cBhvr>
                                        <p:cTn id="67" dur="500"/>
                                        <p:tgtEl>
                                          <p:spTgt spid="19"/>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amond(in)">
                                      <p:cBhvr>
                                        <p:cTn id="70" dur="500"/>
                                        <p:tgtEl>
                                          <p:spTgt spid="24"/>
                                        </p:tgtEl>
                                      </p:cBhvr>
                                    </p:animEffect>
                                  </p:childTnLst>
                                </p:cTn>
                              </p:par>
                              <p:par>
                                <p:cTn id="71" presetID="3" presetClass="emph" presetSubtype="2" fill="hold" nodeType="withEffect">
                                  <p:stCondLst>
                                    <p:cond delay="0"/>
                                  </p:stCondLst>
                                  <p:childTnLst>
                                    <p:animClr clrSpc="rgb" dir="cw">
                                      <p:cBhvr override="childStyle">
                                        <p:cTn id="72" dur="500" fill="hold"/>
                                        <p:tgtEl>
                                          <p:spTgt spid="5">
                                            <p:txEl>
                                              <p:pRg st="0" end="0"/>
                                            </p:txEl>
                                          </p:spTgt>
                                        </p:tgtEl>
                                        <p:attrNameLst>
                                          <p:attrName>style.color</p:attrName>
                                        </p:attrNameLst>
                                      </p:cBhvr>
                                      <p:to>
                                        <a:srgbClr val="FF0000"/>
                                      </p:to>
                                    </p:animClr>
                                  </p:childTnLst>
                                </p:cTn>
                              </p:par>
                            </p:childTnLst>
                          </p:cTn>
                        </p:par>
                      </p:childTnLst>
                    </p:cTn>
                  </p:par>
                  <p:par>
                    <p:cTn id="73" fill="hold">
                      <p:stCondLst>
                        <p:cond delay="indefinite"/>
                      </p:stCondLst>
                      <p:childTnLst>
                        <p:par>
                          <p:cTn id="74" fill="hold">
                            <p:stCondLst>
                              <p:cond delay="0"/>
                            </p:stCondLst>
                            <p:childTnLst>
                              <p:par>
                                <p:cTn id="75" presetID="8" presetClass="exit" presetSubtype="16" fill="hold" nodeType="clickEffect">
                                  <p:stCondLst>
                                    <p:cond delay="0"/>
                                  </p:stCondLst>
                                  <p:childTnLst>
                                    <p:animEffect transition="out" filter="diamond(in)">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8" presetClass="exit" presetSubtype="16" fill="hold" nodeType="withEffect">
                                  <p:stCondLst>
                                    <p:cond delay="0"/>
                                  </p:stCondLst>
                                  <p:childTnLst>
                                    <p:animEffect transition="out" filter="diamond(in)">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8" presetClass="exit" presetSubtype="16" fill="hold" nodeType="withEffect">
                                  <p:stCondLst>
                                    <p:cond delay="0"/>
                                  </p:stCondLst>
                                  <p:childTnLst>
                                    <p:animEffect transition="out" filter="diamond(in)">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3" presetClass="emph" presetSubtype="2" fill="hold" nodeType="withEffect">
                                  <p:stCondLst>
                                    <p:cond delay="0"/>
                                  </p:stCondLst>
                                  <p:childTnLst>
                                    <p:animClr clrSpc="rgb" dir="cw">
                                      <p:cBhvr override="childStyle">
                                        <p:cTn id="85" dur="500" fill="hold"/>
                                        <p:tgtEl>
                                          <p:spTgt spid="5">
                                            <p:txEl>
                                              <p:pRg st="0" end="0"/>
                                            </p:txEl>
                                          </p:spTgt>
                                        </p:tgtEl>
                                        <p:attrNameLst>
                                          <p:attrName>style.color</p:attrName>
                                        </p:attrNameLst>
                                      </p:cBhvr>
                                      <p:to>
                                        <a:schemeClr val="tx1"/>
                                      </p:to>
                                    </p:animClr>
                                  </p:childTnLst>
                                </p:cTn>
                              </p:par>
                              <p:par>
                                <p:cTn id="86" presetID="3" presetClass="emph" presetSubtype="2" fill="hold" nodeType="withEffect">
                                  <p:stCondLst>
                                    <p:cond delay="0"/>
                                  </p:stCondLst>
                                  <p:childTnLst>
                                    <p:animClr clrSpc="rgb" dir="cw">
                                      <p:cBhvr override="childStyle">
                                        <p:cTn id="87" dur="500" fill="hold"/>
                                        <p:tgtEl>
                                          <p:spTgt spid="6">
                                            <p:txEl>
                                              <p:pRg st="0" end="0"/>
                                            </p:txEl>
                                          </p:spTgt>
                                        </p:tgtEl>
                                        <p:attrNameLst>
                                          <p:attrName>style.color</p:attrName>
                                        </p:attrNameLst>
                                      </p:cBhvr>
                                      <p:to>
                                        <a:schemeClr val="tx1"/>
                                      </p:to>
                                    </p:animClr>
                                  </p:childTnLst>
                                </p:cTn>
                              </p:par>
                            </p:childTnLst>
                          </p:cTn>
                        </p:par>
                        <p:par>
                          <p:cTn id="88" fill="hold">
                            <p:stCondLst>
                              <p:cond delay="500"/>
                            </p:stCondLst>
                            <p:childTnLst>
                              <p:par>
                                <p:cTn id="89" presetID="3" presetClass="emph" presetSubtype="2" fill="hold" nodeType="afterEffect">
                                  <p:stCondLst>
                                    <p:cond delay="0"/>
                                  </p:stCondLst>
                                  <p:childTnLst>
                                    <p:animClr clrSpc="rgb" dir="cw">
                                      <p:cBhvr override="childStyle">
                                        <p:cTn id="90" dur="500" fill="hold"/>
                                        <p:tgtEl>
                                          <p:spTgt spid="6">
                                            <p:txEl>
                                              <p:pRg st="1" end="1"/>
                                            </p:txEl>
                                          </p:spTgt>
                                        </p:tgtEl>
                                        <p:attrNameLst>
                                          <p:attrName>style.color</p:attrName>
                                        </p:attrNameLst>
                                      </p:cBhvr>
                                      <p:to>
                                        <a:srgbClr val="FF0000"/>
                                      </p:to>
                                    </p:animClr>
                                  </p:childTnLst>
                                </p:cTn>
                              </p:par>
                            </p:childTnLst>
                          </p:cTn>
                        </p:par>
                        <p:par>
                          <p:cTn id="91" fill="hold">
                            <p:stCondLst>
                              <p:cond delay="1000"/>
                            </p:stCondLst>
                            <p:childTnLst>
                              <p:par>
                                <p:cTn id="92" presetID="8" presetClass="entr" presetSubtype="16"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diamond(in)">
                                      <p:cBhvr>
                                        <p:cTn id="94" dur="500"/>
                                        <p:tgtEl>
                                          <p:spTgt spid="15"/>
                                        </p:tgtEl>
                                      </p:cBhvr>
                                    </p:animEffect>
                                  </p:childTnLst>
                                </p:cTn>
                              </p:par>
                            </p:childTnLst>
                          </p:cTn>
                        </p:par>
                        <p:par>
                          <p:cTn id="95" fill="hold">
                            <p:stCondLst>
                              <p:cond delay="1500"/>
                            </p:stCondLst>
                            <p:childTnLst>
                              <p:par>
                                <p:cTn id="96" presetID="8" presetClass="entr" presetSubtype="16"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diamond(in)">
                                      <p:cBhvr>
                                        <p:cTn id="98" dur="500"/>
                                        <p:tgtEl>
                                          <p:spTgt spid="29"/>
                                        </p:tgtEl>
                                      </p:cBhvr>
                                    </p:animEffect>
                                  </p:childTnLst>
                                </p:cTn>
                              </p:par>
                              <p:par>
                                <p:cTn id="99" presetID="8" presetClass="entr" presetSubtype="16"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diamond(in)">
                                      <p:cBhvr>
                                        <p:cTn id="101" dur="500"/>
                                        <p:tgtEl>
                                          <p:spTgt spid="30"/>
                                        </p:tgtEl>
                                      </p:cBhvr>
                                    </p:animEffect>
                                  </p:childTnLst>
                                </p:cTn>
                              </p:par>
                              <p:par>
                                <p:cTn id="102" presetID="3" presetClass="emph" presetSubtype="2" fill="hold" nodeType="withEffect">
                                  <p:stCondLst>
                                    <p:cond delay="0"/>
                                  </p:stCondLst>
                                  <p:childTnLst>
                                    <p:animClr clrSpc="rgb" dir="cw">
                                      <p:cBhvr override="childStyle">
                                        <p:cTn id="103" dur="500" fill="hold"/>
                                        <p:tgtEl>
                                          <p:spTgt spid="5">
                                            <p:txEl>
                                              <p:pRg st="1" end="1"/>
                                            </p:txEl>
                                          </p:spTgt>
                                        </p:tgtEl>
                                        <p:attrNameLst>
                                          <p:attrName>style.color</p:attrName>
                                        </p:attrNameLst>
                                      </p:cBhvr>
                                      <p:to>
                                        <a:srgbClr val="FF0000"/>
                                      </p:to>
                                    </p:animClr>
                                  </p:childTnLst>
                                </p:cTn>
                              </p:par>
                              <p:par>
                                <p:cTn id="104" presetID="3" presetClass="emph" presetSubtype="2" fill="hold" nodeType="withEffect">
                                  <p:stCondLst>
                                    <p:cond delay="0"/>
                                  </p:stCondLst>
                                  <p:childTnLst>
                                    <p:animClr clrSpc="rgb" dir="cw">
                                      <p:cBhvr override="childStyle">
                                        <p:cTn id="105" dur="500" fill="hold"/>
                                        <p:tgtEl>
                                          <p:spTgt spid="4">
                                            <p:txEl>
                                              <p:pRg st="0" end="0"/>
                                            </p:txEl>
                                          </p:spTgt>
                                        </p:tgtEl>
                                        <p:attrNameLst>
                                          <p:attrName>style.color</p:attrName>
                                        </p:attrNameLst>
                                      </p:cBhvr>
                                      <p:to>
                                        <a:srgbClr val="FF0000"/>
                                      </p:to>
                                    </p:animClr>
                                  </p:childTnLst>
                                </p:cTn>
                              </p:par>
                            </p:childTnLst>
                          </p:cTn>
                        </p:par>
                      </p:childTnLst>
                    </p:cTn>
                  </p:par>
                  <p:par>
                    <p:cTn id="106" fill="hold">
                      <p:stCondLst>
                        <p:cond delay="indefinite"/>
                      </p:stCondLst>
                      <p:childTnLst>
                        <p:par>
                          <p:cTn id="107" fill="hold">
                            <p:stCondLst>
                              <p:cond delay="0"/>
                            </p:stCondLst>
                            <p:childTnLst>
                              <p:par>
                                <p:cTn id="108" presetID="8" presetClass="exit" presetSubtype="16" fill="hold" nodeType="clickEffect">
                                  <p:stCondLst>
                                    <p:cond delay="0"/>
                                  </p:stCondLst>
                                  <p:childTnLst>
                                    <p:animEffect transition="out" filter="diamond(in)">
                                      <p:cBhvr>
                                        <p:cTn id="109" dur="500"/>
                                        <p:tgtEl>
                                          <p:spTgt spid="15"/>
                                        </p:tgtEl>
                                      </p:cBhvr>
                                    </p:animEffect>
                                    <p:set>
                                      <p:cBhvr>
                                        <p:cTn id="110" dur="1" fill="hold">
                                          <p:stCondLst>
                                            <p:cond delay="499"/>
                                          </p:stCondLst>
                                        </p:cTn>
                                        <p:tgtEl>
                                          <p:spTgt spid="15"/>
                                        </p:tgtEl>
                                        <p:attrNameLst>
                                          <p:attrName>style.visibility</p:attrName>
                                        </p:attrNameLst>
                                      </p:cBhvr>
                                      <p:to>
                                        <p:strVal val="hidden"/>
                                      </p:to>
                                    </p:set>
                                  </p:childTnLst>
                                </p:cTn>
                              </p:par>
                              <p:par>
                                <p:cTn id="111" presetID="8" presetClass="exit" presetSubtype="16" fill="hold" nodeType="withEffect">
                                  <p:stCondLst>
                                    <p:cond delay="0"/>
                                  </p:stCondLst>
                                  <p:childTnLst>
                                    <p:animEffect transition="out" filter="diamond(in)">
                                      <p:cBhvr>
                                        <p:cTn id="112" dur="500"/>
                                        <p:tgtEl>
                                          <p:spTgt spid="29"/>
                                        </p:tgtEl>
                                      </p:cBhvr>
                                    </p:animEffect>
                                    <p:set>
                                      <p:cBhvr>
                                        <p:cTn id="113" dur="1" fill="hold">
                                          <p:stCondLst>
                                            <p:cond delay="499"/>
                                          </p:stCondLst>
                                        </p:cTn>
                                        <p:tgtEl>
                                          <p:spTgt spid="29"/>
                                        </p:tgtEl>
                                        <p:attrNameLst>
                                          <p:attrName>style.visibility</p:attrName>
                                        </p:attrNameLst>
                                      </p:cBhvr>
                                      <p:to>
                                        <p:strVal val="hidden"/>
                                      </p:to>
                                    </p:set>
                                  </p:childTnLst>
                                </p:cTn>
                              </p:par>
                              <p:par>
                                <p:cTn id="114" presetID="8" presetClass="exit" presetSubtype="16" fill="hold" nodeType="withEffect">
                                  <p:stCondLst>
                                    <p:cond delay="0"/>
                                  </p:stCondLst>
                                  <p:childTnLst>
                                    <p:animEffect transition="out" filter="diamond(in)">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3" presetClass="emph" presetSubtype="2" fill="hold" nodeType="withEffect">
                                  <p:stCondLst>
                                    <p:cond delay="0"/>
                                  </p:stCondLst>
                                  <p:childTnLst>
                                    <p:animClr clrSpc="rgb" dir="cw">
                                      <p:cBhvr override="childStyle">
                                        <p:cTn id="118" dur="500" fill="hold"/>
                                        <p:tgtEl>
                                          <p:spTgt spid="6">
                                            <p:txEl>
                                              <p:pRg st="1" end="1"/>
                                            </p:txEl>
                                          </p:spTgt>
                                        </p:tgtEl>
                                        <p:attrNameLst>
                                          <p:attrName>style.color</p:attrName>
                                        </p:attrNameLst>
                                      </p:cBhvr>
                                      <p:to>
                                        <a:schemeClr val="tx1"/>
                                      </p:to>
                                    </p:animClr>
                                  </p:childTnLst>
                                </p:cTn>
                              </p:par>
                              <p:par>
                                <p:cTn id="119" presetID="3" presetClass="emph" presetSubtype="2" fill="hold" nodeType="withEffect">
                                  <p:stCondLst>
                                    <p:cond delay="0"/>
                                  </p:stCondLst>
                                  <p:childTnLst>
                                    <p:animClr clrSpc="rgb" dir="cw">
                                      <p:cBhvr override="childStyle">
                                        <p:cTn id="120" dur="500" fill="hold"/>
                                        <p:tgtEl>
                                          <p:spTgt spid="5">
                                            <p:txEl>
                                              <p:pRg st="1" end="1"/>
                                            </p:txEl>
                                          </p:spTgt>
                                        </p:tgtEl>
                                        <p:attrNameLst>
                                          <p:attrName>style.color</p:attrName>
                                        </p:attrNameLst>
                                      </p:cBhvr>
                                      <p:to>
                                        <a:schemeClr val="tx1"/>
                                      </p:to>
                                    </p:animClr>
                                  </p:childTnLst>
                                </p:cTn>
                              </p:par>
                              <p:par>
                                <p:cTn id="121" presetID="3" presetClass="emph" presetSubtype="2" fill="hold" nodeType="withEffect">
                                  <p:stCondLst>
                                    <p:cond delay="0"/>
                                  </p:stCondLst>
                                  <p:childTnLst>
                                    <p:animClr clrSpc="rgb" dir="cw">
                                      <p:cBhvr override="childStyle">
                                        <p:cTn id="122" dur="500" fill="hold"/>
                                        <p:tgtEl>
                                          <p:spTgt spid="4">
                                            <p:txEl>
                                              <p:pRg st="0" end="0"/>
                                            </p:txEl>
                                          </p:spTgt>
                                        </p:tgtEl>
                                        <p:attrNameLst>
                                          <p:attrName>style.color</p:attrName>
                                        </p:attrNameLst>
                                      </p:cBhvr>
                                      <p:to>
                                        <a:schemeClr val="tx1"/>
                                      </p:to>
                                    </p:animClr>
                                  </p:childTnLst>
                                </p:cTn>
                              </p:par>
                            </p:childTnLst>
                          </p:cTn>
                        </p:par>
                        <p:par>
                          <p:cTn id="123" fill="hold">
                            <p:stCondLst>
                              <p:cond delay="500"/>
                            </p:stCondLst>
                            <p:childTnLst>
                              <p:par>
                                <p:cTn id="124" presetID="3" presetClass="emph" presetSubtype="2" fill="hold" nodeType="afterEffect">
                                  <p:stCondLst>
                                    <p:cond delay="0"/>
                                  </p:stCondLst>
                                  <p:childTnLst>
                                    <p:animClr clrSpc="rgb" dir="cw">
                                      <p:cBhvr override="childStyle">
                                        <p:cTn id="125" dur="500" fill="hold"/>
                                        <p:tgtEl>
                                          <p:spTgt spid="6">
                                            <p:txEl>
                                              <p:pRg st="2" end="2"/>
                                            </p:txEl>
                                          </p:spTgt>
                                        </p:tgtEl>
                                        <p:attrNameLst>
                                          <p:attrName>style.color</p:attrName>
                                        </p:attrNameLst>
                                      </p:cBhvr>
                                      <p:to>
                                        <a:srgbClr val="FF0000"/>
                                      </p:to>
                                    </p:animClr>
                                  </p:childTnLst>
                                </p:cTn>
                              </p:par>
                            </p:childTnLst>
                          </p:cTn>
                        </p:par>
                        <p:par>
                          <p:cTn id="126" fill="hold">
                            <p:stCondLst>
                              <p:cond delay="1000"/>
                            </p:stCondLst>
                            <p:childTnLst>
                              <p:par>
                                <p:cTn id="127" presetID="8" presetClass="entr" presetSubtype="16" fill="hold" nodeType="after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diamond(in)">
                                      <p:cBhvr>
                                        <p:cTn id="129" dur="500"/>
                                        <p:tgtEl>
                                          <p:spTgt spid="16"/>
                                        </p:tgtEl>
                                      </p:cBhvr>
                                    </p:animEffect>
                                  </p:childTnLst>
                                </p:cTn>
                              </p:par>
                            </p:childTnLst>
                          </p:cTn>
                        </p:par>
                        <p:par>
                          <p:cTn id="130" fill="hold">
                            <p:stCondLst>
                              <p:cond delay="1500"/>
                            </p:stCondLst>
                            <p:childTnLst>
                              <p:par>
                                <p:cTn id="131" presetID="8" presetClass="entr" presetSubtype="16" fill="hold"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diamond(in)">
                                      <p:cBhvr>
                                        <p:cTn id="133" dur="500"/>
                                        <p:tgtEl>
                                          <p:spTgt spid="20"/>
                                        </p:tgtEl>
                                      </p:cBhvr>
                                    </p:animEffect>
                                  </p:childTnLst>
                                </p:cTn>
                              </p:par>
                              <p:par>
                                <p:cTn id="134" presetID="8" presetClass="entr" presetSubtype="16" fill="hold" nodeType="with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diamond(in)">
                                      <p:cBhvr>
                                        <p:cTn id="136" dur="500"/>
                                        <p:tgtEl>
                                          <p:spTgt spid="25"/>
                                        </p:tgtEl>
                                      </p:cBhvr>
                                    </p:animEffect>
                                  </p:childTnLst>
                                </p:cTn>
                              </p:par>
                              <p:par>
                                <p:cTn id="137" presetID="3" presetClass="emph" presetSubtype="2" fill="hold" nodeType="withEffect">
                                  <p:stCondLst>
                                    <p:cond delay="0"/>
                                  </p:stCondLst>
                                  <p:childTnLst>
                                    <p:animClr clrSpc="rgb" dir="cw">
                                      <p:cBhvr override="childStyle">
                                        <p:cTn id="138" dur="500" fill="hold"/>
                                        <p:tgtEl>
                                          <p:spTgt spid="4">
                                            <p:txEl>
                                              <p:pRg st="1" end="1"/>
                                            </p:txEl>
                                          </p:spTgt>
                                        </p:tgtEl>
                                        <p:attrNameLst>
                                          <p:attrName>style.color</p:attrName>
                                        </p:attrNameLst>
                                      </p:cBhvr>
                                      <p:to>
                                        <a:srgbClr val="FF0000"/>
                                      </p:to>
                                    </p:animClr>
                                  </p:childTnLst>
                                </p:cTn>
                              </p:par>
                              <p:par>
                                <p:cTn id="139" presetID="3" presetClass="emph" presetSubtype="2" fill="hold" nodeType="withEffect">
                                  <p:stCondLst>
                                    <p:cond delay="0"/>
                                  </p:stCondLst>
                                  <p:childTnLst>
                                    <p:animClr clrSpc="rgb" dir="cw">
                                      <p:cBhvr override="childStyle">
                                        <p:cTn id="140" dur="500" fill="hold"/>
                                        <p:tgtEl>
                                          <p:spTgt spid="5">
                                            <p:txEl>
                                              <p:pRg st="2" end="2"/>
                                            </p:txEl>
                                          </p:spTgt>
                                        </p:tgtEl>
                                        <p:attrNameLst>
                                          <p:attrName>style.color</p:attrName>
                                        </p:attrNameLst>
                                      </p:cBhvr>
                                      <p:to>
                                        <a:srgbClr val="FF0000"/>
                                      </p:to>
                                    </p:animClr>
                                  </p:childTnLst>
                                </p:cTn>
                              </p:par>
                            </p:childTnLst>
                          </p:cTn>
                        </p:par>
                      </p:childTnLst>
                    </p:cTn>
                  </p:par>
                  <p:par>
                    <p:cTn id="141" fill="hold">
                      <p:stCondLst>
                        <p:cond delay="indefinite"/>
                      </p:stCondLst>
                      <p:childTnLst>
                        <p:par>
                          <p:cTn id="142" fill="hold">
                            <p:stCondLst>
                              <p:cond delay="0"/>
                            </p:stCondLst>
                            <p:childTnLst>
                              <p:par>
                                <p:cTn id="143" presetID="8" presetClass="exit" presetSubtype="16" fill="hold" nodeType="clickEffect">
                                  <p:stCondLst>
                                    <p:cond delay="0"/>
                                  </p:stCondLst>
                                  <p:childTnLst>
                                    <p:animEffect transition="out" filter="diamond(in)">
                                      <p:cBhvr>
                                        <p:cTn id="144" dur="500"/>
                                        <p:tgtEl>
                                          <p:spTgt spid="16"/>
                                        </p:tgtEl>
                                      </p:cBhvr>
                                    </p:animEffect>
                                    <p:set>
                                      <p:cBhvr>
                                        <p:cTn id="145" dur="1" fill="hold">
                                          <p:stCondLst>
                                            <p:cond delay="499"/>
                                          </p:stCondLst>
                                        </p:cTn>
                                        <p:tgtEl>
                                          <p:spTgt spid="16"/>
                                        </p:tgtEl>
                                        <p:attrNameLst>
                                          <p:attrName>style.visibility</p:attrName>
                                        </p:attrNameLst>
                                      </p:cBhvr>
                                      <p:to>
                                        <p:strVal val="hidden"/>
                                      </p:to>
                                    </p:set>
                                  </p:childTnLst>
                                </p:cTn>
                              </p:par>
                              <p:par>
                                <p:cTn id="146" presetID="8" presetClass="exit" presetSubtype="16" fill="hold" nodeType="withEffect">
                                  <p:stCondLst>
                                    <p:cond delay="0"/>
                                  </p:stCondLst>
                                  <p:childTnLst>
                                    <p:animEffect transition="out" filter="diamond(in)">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cTn>
                              </p:par>
                              <p:par>
                                <p:cTn id="149" presetID="8" presetClass="exit" presetSubtype="16" fill="hold" nodeType="withEffect">
                                  <p:stCondLst>
                                    <p:cond delay="0"/>
                                  </p:stCondLst>
                                  <p:childTnLst>
                                    <p:animEffect transition="out" filter="diamond(in)">
                                      <p:cBhvr>
                                        <p:cTn id="150" dur="500"/>
                                        <p:tgtEl>
                                          <p:spTgt spid="20"/>
                                        </p:tgtEl>
                                      </p:cBhvr>
                                    </p:animEffect>
                                    <p:set>
                                      <p:cBhvr>
                                        <p:cTn id="151" dur="1" fill="hold">
                                          <p:stCondLst>
                                            <p:cond delay="499"/>
                                          </p:stCondLst>
                                        </p:cTn>
                                        <p:tgtEl>
                                          <p:spTgt spid="20"/>
                                        </p:tgtEl>
                                        <p:attrNameLst>
                                          <p:attrName>style.visibility</p:attrName>
                                        </p:attrNameLst>
                                      </p:cBhvr>
                                      <p:to>
                                        <p:strVal val="hidden"/>
                                      </p:to>
                                    </p:set>
                                  </p:childTnLst>
                                </p:cTn>
                              </p:par>
                              <p:par>
                                <p:cTn id="152" presetID="3" presetClass="emph" presetSubtype="2" fill="hold" nodeType="withEffect">
                                  <p:stCondLst>
                                    <p:cond delay="0"/>
                                  </p:stCondLst>
                                  <p:childTnLst>
                                    <p:animClr clrSpc="rgb" dir="cw">
                                      <p:cBhvr override="childStyle">
                                        <p:cTn id="153" dur="500" fill="hold"/>
                                        <p:tgtEl>
                                          <p:spTgt spid="6">
                                            <p:txEl>
                                              <p:pRg st="2" end="2"/>
                                            </p:txEl>
                                          </p:spTgt>
                                        </p:tgtEl>
                                        <p:attrNameLst>
                                          <p:attrName>style.color</p:attrName>
                                        </p:attrNameLst>
                                      </p:cBhvr>
                                      <p:to>
                                        <a:schemeClr val="tx1"/>
                                      </p:to>
                                    </p:animClr>
                                  </p:childTnLst>
                                </p:cTn>
                              </p:par>
                              <p:par>
                                <p:cTn id="154" presetID="3" presetClass="emph" presetSubtype="2" fill="hold" nodeType="withEffect">
                                  <p:stCondLst>
                                    <p:cond delay="0"/>
                                  </p:stCondLst>
                                  <p:childTnLst>
                                    <p:animClr clrSpc="rgb" dir="cw">
                                      <p:cBhvr override="childStyle">
                                        <p:cTn id="155" dur="500" fill="hold"/>
                                        <p:tgtEl>
                                          <p:spTgt spid="4">
                                            <p:txEl>
                                              <p:pRg st="1" end="1"/>
                                            </p:txEl>
                                          </p:spTgt>
                                        </p:tgtEl>
                                        <p:attrNameLst>
                                          <p:attrName>style.color</p:attrName>
                                        </p:attrNameLst>
                                      </p:cBhvr>
                                      <p:to>
                                        <a:schemeClr val="tx1"/>
                                      </p:to>
                                    </p:animClr>
                                  </p:childTnLst>
                                </p:cTn>
                              </p:par>
                              <p:par>
                                <p:cTn id="156" presetID="3" presetClass="emph" presetSubtype="2" fill="hold" nodeType="withEffect">
                                  <p:stCondLst>
                                    <p:cond delay="0"/>
                                  </p:stCondLst>
                                  <p:childTnLst>
                                    <p:animClr clrSpc="rgb" dir="cw">
                                      <p:cBhvr override="childStyle">
                                        <p:cTn id="157" dur="500" fill="hold"/>
                                        <p:tgtEl>
                                          <p:spTgt spid="5">
                                            <p:txEl>
                                              <p:pRg st="2" end="2"/>
                                            </p:txEl>
                                          </p:spTgt>
                                        </p:tgtEl>
                                        <p:attrNameLst>
                                          <p:attrName>style.color</p:attrName>
                                        </p:attrNameLst>
                                      </p:cBhvr>
                                      <p:to>
                                        <a:schemeClr val="tx1"/>
                                      </p:to>
                                    </p:animClr>
                                  </p:childTnLst>
                                </p:cTn>
                              </p:par>
                            </p:childTnLst>
                          </p:cTn>
                        </p:par>
                        <p:par>
                          <p:cTn id="158" fill="hold">
                            <p:stCondLst>
                              <p:cond delay="500"/>
                            </p:stCondLst>
                            <p:childTnLst>
                              <p:par>
                                <p:cTn id="159" presetID="3" presetClass="emph" presetSubtype="2" fill="hold" nodeType="afterEffect">
                                  <p:stCondLst>
                                    <p:cond delay="0"/>
                                  </p:stCondLst>
                                  <p:childTnLst>
                                    <p:animClr clrSpc="rgb" dir="cw">
                                      <p:cBhvr override="childStyle">
                                        <p:cTn id="160" dur="500" fill="hold"/>
                                        <p:tgtEl>
                                          <p:spTgt spid="6">
                                            <p:txEl>
                                              <p:pRg st="3" end="3"/>
                                            </p:txEl>
                                          </p:spTgt>
                                        </p:tgtEl>
                                        <p:attrNameLst>
                                          <p:attrName>style.color</p:attrName>
                                        </p:attrNameLst>
                                      </p:cBhvr>
                                      <p:to>
                                        <a:srgbClr val="FF0000"/>
                                      </p:to>
                                    </p:animClr>
                                  </p:childTnLst>
                                </p:cTn>
                              </p:par>
                            </p:childTnLst>
                          </p:cTn>
                        </p:par>
                        <p:par>
                          <p:cTn id="161" fill="hold">
                            <p:stCondLst>
                              <p:cond delay="1000"/>
                            </p:stCondLst>
                            <p:childTnLst>
                              <p:par>
                                <p:cTn id="162" presetID="8" presetClass="entr" presetSubtype="16" fill="hold" nodeType="afterEffect">
                                  <p:stCondLst>
                                    <p:cond delay="0"/>
                                  </p:stCondLst>
                                  <p:childTnLst>
                                    <p:set>
                                      <p:cBhvr>
                                        <p:cTn id="163" dur="1" fill="hold">
                                          <p:stCondLst>
                                            <p:cond delay="0"/>
                                          </p:stCondLst>
                                        </p:cTn>
                                        <p:tgtEl>
                                          <p:spTgt spid="17"/>
                                        </p:tgtEl>
                                        <p:attrNameLst>
                                          <p:attrName>style.visibility</p:attrName>
                                        </p:attrNameLst>
                                      </p:cBhvr>
                                      <p:to>
                                        <p:strVal val="visible"/>
                                      </p:to>
                                    </p:set>
                                    <p:animEffect transition="in" filter="diamond(in)">
                                      <p:cBhvr>
                                        <p:cTn id="164" dur="500"/>
                                        <p:tgtEl>
                                          <p:spTgt spid="17"/>
                                        </p:tgtEl>
                                      </p:cBhvr>
                                    </p:animEffect>
                                  </p:childTnLst>
                                </p:cTn>
                              </p:par>
                            </p:childTnLst>
                          </p:cTn>
                        </p:par>
                        <p:par>
                          <p:cTn id="165" fill="hold">
                            <p:stCondLst>
                              <p:cond delay="1500"/>
                            </p:stCondLst>
                            <p:childTnLst>
                              <p:par>
                                <p:cTn id="166" presetID="8" presetClass="entr" presetSubtype="16" fill="hold" nodeType="afterEffect">
                                  <p:stCondLst>
                                    <p:cond delay="0"/>
                                  </p:stCondLst>
                                  <p:childTnLst>
                                    <p:set>
                                      <p:cBhvr>
                                        <p:cTn id="167" dur="1" fill="hold">
                                          <p:stCondLst>
                                            <p:cond delay="0"/>
                                          </p:stCondLst>
                                        </p:cTn>
                                        <p:tgtEl>
                                          <p:spTgt spid="21"/>
                                        </p:tgtEl>
                                        <p:attrNameLst>
                                          <p:attrName>style.visibility</p:attrName>
                                        </p:attrNameLst>
                                      </p:cBhvr>
                                      <p:to>
                                        <p:strVal val="visible"/>
                                      </p:to>
                                    </p:set>
                                    <p:animEffect transition="in" filter="diamond(in)">
                                      <p:cBhvr>
                                        <p:cTn id="168" dur="500"/>
                                        <p:tgtEl>
                                          <p:spTgt spid="21"/>
                                        </p:tgtEl>
                                      </p:cBhvr>
                                    </p:animEffect>
                                  </p:childTnLst>
                                </p:cTn>
                              </p:par>
                              <p:par>
                                <p:cTn id="169" presetID="8" presetClass="entr" presetSubtype="16" fill="hold" nodeType="with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diamond(in)">
                                      <p:cBhvr>
                                        <p:cTn id="171" dur="500"/>
                                        <p:tgtEl>
                                          <p:spTgt spid="26"/>
                                        </p:tgtEl>
                                      </p:cBhvr>
                                    </p:animEffect>
                                  </p:childTnLst>
                                </p:cTn>
                              </p:par>
                              <p:par>
                                <p:cTn id="172" presetID="3" presetClass="emph" presetSubtype="2" fill="hold" nodeType="withEffect">
                                  <p:stCondLst>
                                    <p:cond delay="0"/>
                                  </p:stCondLst>
                                  <p:childTnLst>
                                    <p:animClr clrSpc="rgb" dir="cw">
                                      <p:cBhvr override="childStyle">
                                        <p:cTn id="173" dur="500" fill="hold"/>
                                        <p:tgtEl>
                                          <p:spTgt spid="4">
                                            <p:txEl>
                                              <p:pRg st="2" end="2"/>
                                            </p:txEl>
                                          </p:spTgt>
                                        </p:tgtEl>
                                        <p:attrNameLst>
                                          <p:attrName>style.color</p:attrName>
                                        </p:attrNameLst>
                                      </p:cBhvr>
                                      <p:to>
                                        <a:srgbClr val="FF0000"/>
                                      </p:to>
                                    </p:animClr>
                                  </p:childTnLst>
                                </p:cTn>
                              </p:par>
                              <p:par>
                                <p:cTn id="174" presetID="3" presetClass="emph" presetSubtype="2" fill="hold" nodeType="withEffect">
                                  <p:stCondLst>
                                    <p:cond delay="0"/>
                                  </p:stCondLst>
                                  <p:childTnLst>
                                    <p:animClr clrSpc="rgb" dir="cw">
                                      <p:cBhvr override="childStyle">
                                        <p:cTn id="175" dur="500" fill="hold"/>
                                        <p:tgtEl>
                                          <p:spTgt spid="5">
                                            <p:txEl>
                                              <p:pRg st="3" end="3"/>
                                            </p:txEl>
                                          </p:spTgt>
                                        </p:tgtEl>
                                        <p:attrNameLst>
                                          <p:attrName>style.color</p:attrName>
                                        </p:attrNameLst>
                                      </p:cBhvr>
                                      <p:to>
                                        <a:srgbClr val="FF0000"/>
                                      </p:to>
                                    </p:animClr>
                                  </p:childTnLst>
                                </p:cTn>
                              </p:par>
                            </p:childTnLst>
                          </p:cTn>
                        </p:par>
                      </p:childTnLst>
                    </p:cTn>
                  </p:par>
                  <p:par>
                    <p:cTn id="176" fill="hold">
                      <p:stCondLst>
                        <p:cond delay="indefinite"/>
                      </p:stCondLst>
                      <p:childTnLst>
                        <p:par>
                          <p:cTn id="177" fill="hold">
                            <p:stCondLst>
                              <p:cond delay="0"/>
                            </p:stCondLst>
                            <p:childTnLst>
                              <p:par>
                                <p:cTn id="178" presetID="8" presetClass="exit" presetSubtype="16" fill="hold" nodeType="clickEffect">
                                  <p:stCondLst>
                                    <p:cond delay="0"/>
                                  </p:stCondLst>
                                  <p:childTnLst>
                                    <p:animEffect transition="out" filter="diamond(in)">
                                      <p:cBhvr>
                                        <p:cTn id="179" dur="500"/>
                                        <p:tgtEl>
                                          <p:spTgt spid="17"/>
                                        </p:tgtEl>
                                      </p:cBhvr>
                                    </p:animEffect>
                                    <p:set>
                                      <p:cBhvr>
                                        <p:cTn id="180" dur="1" fill="hold">
                                          <p:stCondLst>
                                            <p:cond delay="499"/>
                                          </p:stCondLst>
                                        </p:cTn>
                                        <p:tgtEl>
                                          <p:spTgt spid="17"/>
                                        </p:tgtEl>
                                        <p:attrNameLst>
                                          <p:attrName>style.visibility</p:attrName>
                                        </p:attrNameLst>
                                      </p:cBhvr>
                                      <p:to>
                                        <p:strVal val="hidden"/>
                                      </p:to>
                                    </p:set>
                                  </p:childTnLst>
                                </p:cTn>
                              </p:par>
                              <p:par>
                                <p:cTn id="181" presetID="8" presetClass="exit" presetSubtype="16" fill="hold" nodeType="withEffect">
                                  <p:stCondLst>
                                    <p:cond delay="0"/>
                                  </p:stCondLst>
                                  <p:childTnLst>
                                    <p:animEffect transition="out" filter="diamond(in)">
                                      <p:cBhvr>
                                        <p:cTn id="182" dur="500"/>
                                        <p:tgtEl>
                                          <p:spTgt spid="21"/>
                                        </p:tgtEl>
                                      </p:cBhvr>
                                    </p:animEffect>
                                    <p:set>
                                      <p:cBhvr>
                                        <p:cTn id="183" dur="1" fill="hold">
                                          <p:stCondLst>
                                            <p:cond delay="499"/>
                                          </p:stCondLst>
                                        </p:cTn>
                                        <p:tgtEl>
                                          <p:spTgt spid="21"/>
                                        </p:tgtEl>
                                        <p:attrNameLst>
                                          <p:attrName>style.visibility</p:attrName>
                                        </p:attrNameLst>
                                      </p:cBhvr>
                                      <p:to>
                                        <p:strVal val="hidden"/>
                                      </p:to>
                                    </p:set>
                                  </p:childTnLst>
                                </p:cTn>
                              </p:par>
                              <p:par>
                                <p:cTn id="184" presetID="8" presetClass="exit" presetSubtype="16" fill="hold" nodeType="withEffect">
                                  <p:stCondLst>
                                    <p:cond delay="0"/>
                                  </p:stCondLst>
                                  <p:childTnLst>
                                    <p:animEffect transition="out" filter="diamond(in)">
                                      <p:cBhvr>
                                        <p:cTn id="185" dur="500"/>
                                        <p:tgtEl>
                                          <p:spTgt spid="26"/>
                                        </p:tgtEl>
                                      </p:cBhvr>
                                    </p:animEffect>
                                    <p:set>
                                      <p:cBhvr>
                                        <p:cTn id="186" dur="1" fill="hold">
                                          <p:stCondLst>
                                            <p:cond delay="499"/>
                                          </p:stCondLst>
                                        </p:cTn>
                                        <p:tgtEl>
                                          <p:spTgt spid="26"/>
                                        </p:tgtEl>
                                        <p:attrNameLst>
                                          <p:attrName>style.visibility</p:attrName>
                                        </p:attrNameLst>
                                      </p:cBhvr>
                                      <p:to>
                                        <p:strVal val="hidden"/>
                                      </p:to>
                                    </p:set>
                                  </p:childTnLst>
                                </p:cTn>
                              </p:par>
                              <p:par>
                                <p:cTn id="187" presetID="3" presetClass="emph" presetSubtype="2" fill="hold" nodeType="withEffect">
                                  <p:stCondLst>
                                    <p:cond delay="0"/>
                                  </p:stCondLst>
                                  <p:childTnLst>
                                    <p:animClr clrSpc="rgb" dir="cw">
                                      <p:cBhvr override="childStyle">
                                        <p:cTn id="188" dur="500" fill="hold"/>
                                        <p:tgtEl>
                                          <p:spTgt spid="4">
                                            <p:txEl>
                                              <p:pRg st="2" end="2"/>
                                            </p:txEl>
                                          </p:spTgt>
                                        </p:tgtEl>
                                        <p:attrNameLst>
                                          <p:attrName>style.color</p:attrName>
                                        </p:attrNameLst>
                                      </p:cBhvr>
                                      <p:to>
                                        <a:schemeClr val="tx1"/>
                                      </p:to>
                                    </p:animClr>
                                  </p:childTnLst>
                                </p:cTn>
                              </p:par>
                              <p:par>
                                <p:cTn id="189" presetID="3" presetClass="emph" presetSubtype="2" fill="hold" nodeType="withEffect">
                                  <p:stCondLst>
                                    <p:cond delay="0"/>
                                  </p:stCondLst>
                                  <p:childTnLst>
                                    <p:animClr clrSpc="rgb" dir="cw">
                                      <p:cBhvr override="childStyle">
                                        <p:cTn id="190" dur="500" fill="hold"/>
                                        <p:tgtEl>
                                          <p:spTgt spid="5">
                                            <p:txEl>
                                              <p:pRg st="3" end="3"/>
                                            </p:txEl>
                                          </p:spTgt>
                                        </p:tgtEl>
                                        <p:attrNameLst>
                                          <p:attrName>style.color</p:attrName>
                                        </p:attrNameLst>
                                      </p:cBhvr>
                                      <p:to>
                                        <a:schemeClr val="tx1"/>
                                      </p:to>
                                    </p:animClr>
                                  </p:childTnLst>
                                </p:cTn>
                              </p:par>
                              <p:par>
                                <p:cTn id="191" presetID="3" presetClass="emph" presetSubtype="2" fill="hold" nodeType="withEffect">
                                  <p:stCondLst>
                                    <p:cond delay="0"/>
                                  </p:stCondLst>
                                  <p:childTnLst>
                                    <p:animClr clrSpc="rgb" dir="cw">
                                      <p:cBhvr override="childStyle">
                                        <p:cTn id="192" dur="500" fill="hold"/>
                                        <p:tgtEl>
                                          <p:spTgt spid="6">
                                            <p:txEl>
                                              <p:pRg st="3" end="3"/>
                                            </p:txEl>
                                          </p:spTgt>
                                        </p:tgtEl>
                                        <p:attrNameLst>
                                          <p:attrName>style.color</p:attrName>
                                        </p:attrNameLst>
                                      </p:cBhvr>
                                      <p:to>
                                        <a:schemeClr val="tx1"/>
                                      </p:to>
                                    </p:animClr>
                                  </p:childTnLst>
                                </p:cTn>
                              </p:par>
                            </p:childTnLst>
                          </p:cTn>
                        </p:par>
                        <p:par>
                          <p:cTn id="193" fill="hold">
                            <p:stCondLst>
                              <p:cond delay="500"/>
                            </p:stCondLst>
                            <p:childTnLst>
                              <p:par>
                                <p:cTn id="194" presetID="3" presetClass="emph" presetSubtype="2" fill="hold" nodeType="afterEffect">
                                  <p:stCondLst>
                                    <p:cond delay="0"/>
                                  </p:stCondLst>
                                  <p:childTnLst>
                                    <p:animClr clrSpc="rgb" dir="cw">
                                      <p:cBhvr override="childStyle">
                                        <p:cTn id="195" dur="500" fill="hold"/>
                                        <p:tgtEl>
                                          <p:spTgt spid="6">
                                            <p:txEl>
                                              <p:pRg st="4" end="4"/>
                                            </p:txEl>
                                          </p:spTgt>
                                        </p:tgtEl>
                                        <p:attrNameLst>
                                          <p:attrName>style.color</p:attrName>
                                        </p:attrNameLst>
                                      </p:cBhvr>
                                      <p:to>
                                        <a:srgbClr val="FF0000"/>
                                      </p:to>
                                    </p:animClr>
                                  </p:childTnLst>
                                </p:cTn>
                              </p:par>
                            </p:childTnLst>
                          </p:cTn>
                        </p:par>
                        <p:par>
                          <p:cTn id="196" fill="hold">
                            <p:stCondLst>
                              <p:cond delay="1000"/>
                            </p:stCondLst>
                            <p:childTnLst>
                              <p:par>
                                <p:cTn id="197" presetID="8" presetClass="entr" presetSubtype="16" fill="hold" nodeType="afterEffect">
                                  <p:stCondLst>
                                    <p:cond delay="0"/>
                                  </p:stCondLst>
                                  <p:childTnLst>
                                    <p:set>
                                      <p:cBhvr>
                                        <p:cTn id="198" dur="1" fill="hold">
                                          <p:stCondLst>
                                            <p:cond delay="0"/>
                                          </p:stCondLst>
                                        </p:cTn>
                                        <p:tgtEl>
                                          <p:spTgt spid="18"/>
                                        </p:tgtEl>
                                        <p:attrNameLst>
                                          <p:attrName>style.visibility</p:attrName>
                                        </p:attrNameLst>
                                      </p:cBhvr>
                                      <p:to>
                                        <p:strVal val="visible"/>
                                      </p:to>
                                    </p:set>
                                    <p:animEffect transition="in" filter="diamond(in)">
                                      <p:cBhvr>
                                        <p:cTn id="199" dur="500"/>
                                        <p:tgtEl>
                                          <p:spTgt spid="18"/>
                                        </p:tgtEl>
                                      </p:cBhvr>
                                    </p:animEffect>
                                  </p:childTnLst>
                                </p:cTn>
                              </p:par>
                            </p:childTnLst>
                          </p:cTn>
                        </p:par>
                        <p:par>
                          <p:cTn id="200" fill="hold">
                            <p:stCondLst>
                              <p:cond delay="1500"/>
                            </p:stCondLst>
                            <p:childTnLst>
                              <p:par>
                                <p:cTn id="201" presetID="8" presetClass="entr" presetSubtype="16" fill="hold"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diamond(in)">
                                      <p:cBhvr>
                                        <p:cTn id="203" dur="500"/>
                                        <p:tgtEl>
                                          <p:spTgt spid="27"/>
                                        </p:tgtEl>
                                      </p:cBhvr>
                                    </p:animEffect>
                                  </p:childTnLst>
                                </p:cTn>
                              </p:par>
                              <p:par>
                                <p:cTn id="204" presetID="8" presetClass="entr" presetSubtype="16" fill="hold" nodeType="withEffect">
                                  <p:stCondLst>
                                    <p:cond delay="0"/>
                                  </p:stCondLst>
                                  <p:childTnLst>
                                    <p:set>
                                      <p:cBhvr>
                                        <p:cTn id="205" dur="1" fill="hold">
                                          <p:stCondLst>
                                            <p:cond delay="0"/>
                                          </p:stCondLst>
                                        </p:cTn>
                                        <p:tgtEl>
                                          <p:spTgt spid="22"/>
                                        </p:tgtEl>
                                        <p:attrNameLst>
                                          <p:attrName>style.visibility</p:attrName>
                                        </p:attrNameLst>
                                      </p:cBhvr>
                                      <p:to>
                                        <p:strVal val="visible"/>
                                      </p:to>
                                    </p:set>
                                    <p:animEffect transition="in" filter="diamond(in)">
                                      <p:cBhvr>
                                        <p:cTn id="206" dur="500"/>
                                        <p:tgtEl>
                                          <p:spTgt spid="22"/>
                                        </p:tgtEl>
                                      </p:cBhvr>
                                    </p:animEffect>
                                  </p:childTnLst>
                                </p:cTn>
                              </p:par>
                              <p:par>
                                <p:cTn id="207" presetID="3" presetClass="emph" presetSubtype="2" fill="hold" nodeType="withEffect">
                                  <p:stCondLst>
                                    <p:cond delay="0"/>
                                  </p:stCondLst>
                                  <p:childTnLst>
                                    <p:animClr clrSpc="rgb" dir="cw">
                                      <p:cBhvr override="childStyle">
                                        <p:cTn id="208" dur="500" fill="hold"/>
                                        <p:tgtEl>
                                          <p:spTgt spid="4">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30872"/>
            <a:ext cx="9144000" cy="914400"/>
          </a:xfrm>
        </p:spPr>
        <p:txBody>
          <a:bodyPr/>
          <a:lstStyle/>
          <a:p>
            <a:pPr eaLnBrk="1" hangingPunct="1"/>
            <a:r>
              <a:rPr lang="en-US" dirty="0" smtClean="0"/>
              <a:t>Team-Game Interleaving</a:t>
            </a:r>
          </a:p>
        </p:txBody>
      </p:sp>
      <p:sp>
        <p:nvSpPr>
          <p:cNvPr id="32776" name="Text Box 5"/>
          <p:cNvSpPr txBox="1">
            <a:spLocks noChangeArrowheads="1"/>
          </p:cNvSpPr>
          <p:nvPr/>
        </p:nvSpPr>
        <p:spPr bwMode="auto">
          <a:xfrm>
            <a:off x="673101" y="2160589"/>
            <a:ext cx="2608263" cy="1200150"/>
          </a:xfrm>
          <a:prstGeom prst="rect">
            <a:avLst/>
          </a:prstGeom>
          <a:noFill/>
          <a:ln w="76200">
            <a:solidFill>
              <a:schemeClr val="folHlink"/>
            </a:solidFill>
            <a:miter lim="800000"/>
            <a:headEnd/>
            <a:tailEnd/>
          </a:ln>
        </p:spPr>
        <p:txBody>
          <a:bodyPr>
            <a:spAutoFit/>
          </a:bodyPr>
          <a:lstStyle/>
          <a:p>
            <a:pPr algn="l">
              <a:lnSpc>
                <a:spcPct val="90000"/>
              </a:lnSpc>
              <a:tabLst>
                <a:tab pos="290513" algn="l"/>
              </a:tabLst>
            </a:pPr>
            <a:r>
              <a:rPr lang="en-US" sz="800" dirty="0">
                <a:latin typeface="+mn-lt"/>
              </a:rPr>
              <a:t>1. 	Kernel Machines </a:t>
            </a:r>
            <a:br>
              <a:rPr lang="en-US" sz="800"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Lst>
            </a:pPr>
            <a:r>
              <a:rPr lang="en-US" sz="800" dirty="0">
                <a:latin typeface="+mn-lt"/>
              </a:rPr>
              <a:t>2.	Support Vector Machine</a:t>
            </a:r>
            <a:br>
              <a:rPr lang="en-US" sz="800" dirty="0">
                <a:latin typeface="+mn-lt"/>
              </a:rPr>
            </a:br>
            <a:r>
              <a:rPr lang="en-US" sz="800" dirty="0">
                <a:latin typeface="+mn-lt"/>
              </a:rPr>
              <a:t>	</a:t>
            </a:r>
            <a:r>
              <a:rPr lang="en-US" sz="800" i="1" dirty="0">
                <a:latin typeface="+mn-lt"/>
              </a:rPr>
              <a:t>http://jbolivar.freeservers.com/</a:t>
            </a:r>
            <a:endParaRPr lang="en-US" sz="800" dirty="0">
              <a:latin typeface="+mn-lt"/>
            </a:endParaRPr>
          </a:p>
          <a:p>
            <a:pPr algn="l">
              <a:lnSpc>
                <a:spcPct val="90000"/>
              </a:lnSpc>
              <a:tabLst>
                <a:tab pos="290513" algn="l"/>
              </a:tabLst>
            </a:pPr>
            <a:r>
              <a:rPr lang="en-US" sz="800" dirty="0">
                <a:latin typeface="+mn-lt"/>
              </a:rPr>
              <a:t>3.	An Introduction to Support Vector Machines</a:t>
            </a:r>
            <a:br>
              <a:rPr lang="en-US" sz="800" dirty="0">
                <a:latin typeface="+mn-lt"/>
              </a:rPr>
            </a:br>
            <a:r>
              <a:rPr lang="en-US" sz="800" dirty="0">
                <a:latin typeface="+mn-lt"/>
              </a:rPr>
              <a:t>	</a:t>
            </a:r>
            <a:r>
              <a:rPr lang="en-US" sz="800" i="1" dirty="0">
                <a:latin typeface="+mn-lt"/>
              </a:rPr>
              <a:t>http://www.support-vector.net/</a:t>
            </a:r>
            <a:endParaRPr lang="en-US" sz="800" dirty="0">
              <a:latin typeface="+mn-lt"/>
            </a:endParaRPr>
          </a:p>
          <a:p>
            <a:pPr algn="l">
              <a:lnSpc>
                <a:spcPct val="90000"/>
              </a:lnSpc>
              <a:tabLst>
                <a:tab pos="290513" algn="l"/>
              </a:tabLst>
            </a:pPr>
            <a:r>
              <a:rPr lang="en-US" sz="800" dirty="0">
                <a:latin typeface="+mn-lt"/>
              </a:rPr>
              <a:t>4.	Archives of SUPPORT-VECTOR-MACHINES ...</a:t>
            </a:r>
            <a:br>
              <a:rPr lang="en-US" sz="800" dirty="0">
                <a:latin typeface="+mn-lt"/>
              </a:rPr>
            </a:br>
            <a:r>
              <a:rPr lang="en-US" sz="800" dirty="0">
                <a:latin typeface="+mn-lt"/>
              </a:rPr>
              <a:t>	</a:t>
            </a:r>
            <a:r>
              <a:rPr lang="en-US" sz="800" i="1" dirty="0">
                <a:latin typeface="+mn-lt"/>
              </a:rPr>
              <a:t>http://www.jiscmail.ac.uk/lists/SUPPORT...</a:t>
            </a:r>
            <a:endParaRPr lang="en-US" sz="800" dirty="0">
              <a:latin typeface="+mn-lt"/>
            </a:endParaRPr>
          </a:p>
          <a:p>
            <a:pPr algn="l">
              <a:lnSpc>
                <a:spcPct val="90000"/>
              </a:lnSpc>
              <a:tabLst>
                <a:tab pos="290513" algn="l"/>
              </a:tabLst>
            </a:pPr>
            <a:r>
              <a:rPr lang="en-US" sz="800" dirty="0">
                <a:latin typeface="+mn-lt"/>
              </a:rPr>
              <a:t>5.	SVM-Light Support Vector Machine </a:t>
            </a:r>
            <a:br>
              <a:rPr lang="en-US" sz="800" dirty="0">
                <a:latin typeface="+mn-lt"/>
              </a:rPr>
            </a:br>
            <a:r>
              <a:rPr lang="en-US" sz="800" dirty="0">
                <a:latin typeface="+mn-lt"/>
              </a:rPr>
              <a:t>	</a:t>
            </a:r>
            <a:r>
              <a:rPr lang="en-US" sz="800" i="1" dirty="0">
                <a:latin typeface="+mn-lt"/>
              </a:rPr>
              <a:t>http://ais.gmd.de/~thorsten/svm light/</a:t>
            </a:r>
            <a:endParaRPr lang="en-US" sz="800" dirty="0">
              <a:latin typeface="+mn-lt"/>
            </a:endParaRPr>
          </a:p>
        </p:txBody>
      </p:sp>
      <p:sp>
        <p:nvSpPr>
          <p:cNvPr id="32777" name="Text Box 6"/>
          <p:cNvSpPr txBox="1">
            <a:spLocks noChangeArrowheads="1"/>
          </p:cNvSpPr>
          <p:nvPr/>
        </p:nvSpPr>
        <p:spPr bwMode="auto">
          <a:xfrm>
            <a:off x="5830889" y="2133601"/>
            <a:ext cx="2716213" cy="1200150"/>
          </a:xfrm>
          <a:prstGeom prst="rect">
            <a:avLst/>
          </a:prstGeom>
          <a:noFill/>
          <a:ln w="76200">
            <a:solidFill>
              <a:schemeClr val="folHlink"/>
            </a:solidFill>
            <a:miter lim="800000"/>
            <a:headEnd/>
            <a:tailEnd/>
          </a:ln>
        </p:spPr>
        <p:txBody>
          <a:bodyPr>
            <a:spAutoFit/>
          </a:bodyPr>
          <a:lstStyle/>
          <a:p>
            <a:pPr algn="l">
              <a:lnSpc>
                <a:spcPct val="90000"/>
              </a:lnSpc>
              <a:tabLst>
                <a:tab pos="290513" algn="l"/>
              </a:tabLst>
            </a:pPr>
            <a:r>
              <a:rPr lang="en-US" sz="800" dirty="0">
                <a:latin typeface="+mn-lt"/>
              </a:rPr>
              <a:t>1. 	Kernel Machines </a:t>
            </a:r>
            <a:br>
              <a:rPr lang="en-US" sz="800"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Lst>
            </a:pPr>
            <a:r>
              <a:rPr lang="en-US" sz="800" dirty="0">
                <a:latin typeface="+mn-lt"/>
              </a:rPr>
              <a:t>2.	SVM-Light Support Vector Machine </a:t>
            </a:r>
            <a:br>
              <a:rPr lang="en-US" sz="800" dirty="0">
                <a:latin typeface="+mn-lt"/>
              </a:rPr>
            </a:br>
            <a:r>
              <a:rPr lang="en-US" sz="800" dirty="0">
                <a:latin typeface="+mn-lt"/>
              </a:rPr>
              <a:t>	</a:t>
            </a:r>
            <a:r>
              <a:rPr lang="en-US" sz="800" i="1" dirty="0">
                <a:latin typeface="+mn-lt"/>
              </a:rPr>
              <a:t>http://ais.gmd.de/~thorsten/svm light/</a:t>
            </a:r>
            <a:endParaRPr lang="en-US" sz="800" dirty="0">
              <a:latin typeface="+mn-lt"/>
            </a:endParaRPr>
          </a:p>
          <a:p>
            <a:pPr algn="l">
              <a:lnSpc>
                <a:spcPct val="90000"/>
              </a:lnSpc>
              <a:tabLst>
                <a:tab pos="290513" algn="l"/>
              </a:tabLst>
            </a:pPr>
            <a:r>
              <a:rPr lang="en-US" sz="800" i="1" dirty="0">
                <a:latin typeface="+mn-lt"/>
              </a:rPr>
              <a:t>3.	</a:t>
            </a:r>
            <a:r>
              <a:rPr lang="en-US" sz="800" dirty="0">
                <a:latin typeface="+mn-lt"/>
              </a:rPr>
              <a:t>Support Vector Machine and Kernel ... References</a:t>
            </a:r>
            <a:r>
              <a:rPr lang="en-US" sz="800" i="1" dirty="0">
                <a:latin typeface="+mn-lt"/>
              </a:rPr>
              <a:t/>
            </a:r>
            <a:br>
              <a:rPr lang="en-US" sz="800" i="1" dirty="0">
                <a:latin typeface="+mn-lt"/>
              </a:rPr>
            </a:br>
            <a:r>
              <a:rPr lang="en-US" sz="800" i="1" dirty="0">
                <a:latin typeface="+mn-lt"/>
              </a:rPr>
              <a:t>	http://svm.</a:t>
            </a:r>
            <a:r>
              <a:rPr lang="en-US" sz="800" dirty="0">
                <a:latin typeface="+mn-lt"/>
              </a:rPr>
              <a:t>research.bell-labs.com/SVMrefs.html</a:t>
            </a:r>
          </a:p>
          <a:p>
            <a:pPr algn="l">
              <a:lnSpc>
                <a:spcPct val="90000"/>
              </a:lnSpc>
              <a:tabLst>
                <a:tab pos="290513" algn="l"/>
              </a:tabLst>
            </a:pPr>
            <a:r>
              <a:rPr lang="en-US" sz="800" dirty="0">
                <a:latin typeface="+mn-lt"/>
              </a:rPr>
              <a:t>4.	Lucent Technologies: SVM demo applet </a:t>
            </a:r>
            <a:br>
              <a:rPr lang="en-US" sz="800" dirty="0">
                <a:latin typeface="+mn-lt"/>
              </a:rPr>
            </a:br>
            <a:r>
              <a:rPr lang="en-US" sz="800" dirty="0">
                <a:latin typeface="+mn-lt"/>
              </a:rPr>
              <a:t>	</a:t>
            </a:r>
            <a:r>
              <a:rPr lang="en-US" sz="800" i="1" dirty="0">
                <a:latin typeface="+mn-lt"/>
              </a:rPr>
              <a:t>http://svm.</a:t>
            </a:r>
            <a:r>
              <a:rPr lang="en-US" sz="800" dirty="0">
                <a:latin typeface="+mn-lt"/>
              </a:rPr>
              <a:t>research.bell-labs.com/SVT/SVMsvt.html</a:t>
            </a:r>
          </a:p>
          <a:p>
            <a:pPr algn="l">
              <a:lnSpc>
                <a:spcPct val="90000"/>
              </a:lnSpc>
              <a:tabLst>
                <a:tab pos="290513" algn="l"/>
              </a:tabLst>
            </a:pPr>
            <a:r>
              <a:rPr lang="en-US" sz="800" dirty="0">
                <a:latin typeface="+mn-lt"/>
              </a:rPr>
              <a:t>5.	Royal Holloway Support Vector Machine </a:t>
            </a:r>
            <a:r>
              <a:rPr lang="en-US" sz="800" dirty="0">
                <a:solidFill>
                  <a:srgbClr val="000000"/>
                </a:solidFill>
                <a:latin typeface="+mn-lt"/>
              </a:rPr>
              <a:t/>
            </a:r>
            <a:br>
              <a:rPr lang="en-US" sz="800" dirty="0">
                <a:solidFill>
                  <a:srgbClr val="000000"/>
                </a:solidFill>
                <a:latin typeface="+mn-lt"/>
              </a:rPr>
            </a:br>
            <a:r>
              <a:rPr lang="en-US" sz="800" dirty="0">
                <a:solidFill>
                  <a:srgbClr val="000000"/>
                </a:solidFill>
                <a:latin typeface="+mn-lt"/>
              </a:rPr>
              <a:t>	</a:t>
            </a:r>
            <a:r>
              <a:rPr lang="en-US" sz="800" i="1" dirty="0">
                <a:solidFill>
                  <a:srgbClr val="000000"/>
                </a:solidFill>
                <a:latin typeface="+mn-lt"/>
              </a:rPr>
              <a:t>http://svm.dcs.rhbnc.ac.uk</a:t>
            </a:r>
          </a:p>
        </p:txBody>
      </p:sp>
      <p:sp>
        <p:nvSpPr>
          <p:cNvPr id="32778" name="Text Box 7"/>
          <p:cNvSpPr txBox="1">
            <a:spLocks noChangeArrowheads="1"/>
          </p:cNvSpPr>
          <p:nvPr/>
        </p:nvSpPr>
        <p:spPr bwMode="auto">
          <a:xfrm>
            <a:off x="3170239" y="3565526"/>
            <a:ext cx="2757488" cy="1865126"/>
          </a:xfrm>
          <a:prstGeom prst="rect">
            <a:avLst/>
          </a:prstGeom>
          <a:noFill/>
          <a:ln w="76200">
            <a:solidFill>
              <a:schemeClr val="folHlink"/>
            </a:solidFill>
            <a:miter lim="800000"/>
            <a:headEnd/>
            <a:tailEnd/>
          </a:ln>
        </p:spPr>
        <p:txBody>
          <a:bodyPr>
            <a:spAutoFit/>
          </a:bodyPr>
          <a:lstStyle/>
          <a:p>
            <a:pPr algn="l">
              <a:lnSpc>
                <a:spcPct val="90000"/>
              </a:lnSpc>
              <a:tabLst>
                <a:tab pos="290513" algn="l"/>
                <a:tab pos="2397125" algn="l"/>
              </a:tabLst>
            </a:pPr>
            <a:r>
              <a:rPr lang="en-US" sz="800" dirty="0">
                <a:latin typeface="+mn-lt"/>
              </a:rPr>
              <a:t>1. 	Kernel Machines </a:t>
            </a:r>
            <a:r>
              <a:rPr lang="en-US" sz="800" dirty="0" smtClean="0">
                <a:latin typeface="+mn-lt"/>
              </a:rPr>
              <a:t>	</a:t>
            </a:r>
            <a:r>
              <a:rPr lang="en-US" sz="800" b="1" dirty="0" smtClean="0">
                <a:latin typeface="+mn-lt"/>
              </a:rPr>
              <a:t>T2</a:t>
            </a:r>
            <a:r>
              <a:rPr lang="en-US" sz="800" b="1" dirty="0">
                <a:latin typeface="+mn-lt"/>
              </a:rPr>
              <a:t/>
            </a:r>
            <a:br>
              <a:rPr lang="en-US" sz="800" b="1"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 pos="2397125" algn="l"/>
              </a:tabLst>
            </a:pPr>
            <a:r>
              <a:rPr lang="en-US" sz="800" dirty="0">
                <a:latin typeface="+mn-lt"/>
              </a:rPr>
              <a:t>2.	Support Vector </a:t>
            </a:r>
            <a:r>
              <a:rPr lang="en-US" sz="800" dirty="0" smtClean="0">
                <a:latin typeface="+mn-lt"/>
              </a:rPr>
              <a:t>Machine	</a:t>
            </a:r>
            <a:r>
              <a:rPr lang="en-US" sz="800" b="1" dirty="0" smtClean="0">
                <a:latin typeface="+mn-lt"/>
              </a:rPr>
              <a:t>T1</a:t>
            </a:r>
            <a:r>
              <a:rPr lang="en-US" sz="800" b="1" dirty="0">
                <a:latin typeface="+mn-lt"/>
              </a:rPr>
              <a:t/>
            </a:r>
            <a:br>
              <a:rPr lang="en-US" sz="800" b="1" dirty="0">
                <a:latin typeface="+mn-lt"/>
              </a:rPr>
            </a:br>
            <a:r>
              <a:rPr lang="en-US" sz="800" dirty="0">
                <a:latin typeface="+mn-lt"/>
              </a:rPr>
              <a:t>	</a:t>
            </a:r>
            <a:r>
              <a:rPr lang="en-US" sz="800" i="1" dirty="0">
                <a:latin typeface="+mn-lt"/>
              </a:rPr>
              <a:t>http://jbolivar.freeservers.com/</a:t>
            </a:r>
            <a:endParaRPr lang="en-US" sz="800" dirty="0">
              <a:latin typeface="+mn-lt"/>
            </a:endParaRPr>
          </a:p>
          <a:p>
            <a:pPr algn="l">
              <a:lnSpc>
                <a:spcPct val="90000"/>
              </a:lnSpc>
              <a:tabLst>
                <a:tab pos="290513" algn="l"/>
                <a:tab pos="2397125" algn="l"/>
              </a:tabLst>
            </a:pPr>
            <a:r>
              <a:rPr lang="en-US" sz="800" dirty="0">
                <a:latin typeface="+mn-lt"/>
              </a:rPr>
              <a:t>3.	SVM-Light Support Vector Machine </a:t>
            </a:r>
            <a:r>
              <a:rPr lang="en-US" sz="800" dirty="0" smtClean="0">
                <a:latin typeface="+mn-lt"/>
              </a:rPr>
              <a:t>	</a:t>
            </a:r>
            <a:r>
              <a:rPr lang="en-US" sz="800" b="1" dirty="0" smtClean="0">
                <a:latin typeface="+mn-lt"/>
              </a:rPr>
              <a:t>T2</a:t>
            </a:r>
            <a:r>
              <a:rPr lang="en-US" sz="800" b="1" dirty="0">
                <a:latin typeface="+mn-lt"/>
              </a:rPr>
              <a:t/>
            </a:r>
            <a:br>
              <a:rPr lang="en-US" sz="800" b="1" dirty="0">
                <a:latin typeface="+mn-lt"/>
              </a:rPr>
            </a:br>
            <a:r>
              <a:rPr lang="en-US" sz="800" dirty="0">
                <a:latin typeface="+mn-lt"/>
              </a:rPr>
              <a:t>	</a:t>
            </a:r>
            <a:r>
              <a:rPr lang="en-US" sz="800" i="1" dirty="0">
                <a:latin typeface="+mn-lt"/>
              </a:rPr>
              <a:t>http://ais.gmd.de/~thorsten/svm light/</a:t>
            </a:r>
            <a:endParaRPr lang="en-US" sz="800" dirty="0">
              <a:latin typeface="+mn-lt"/>
            </a:endParaRPr>
          </a:p>
          <a:p>
            <a:pPr algn="l">
              <a:lnSpc>
                <a:spcPct val="90000"/>
              </a:lnSpc>
              <a:tabLst>
                <a:tab pos="290513" algn="l"/>
                <a:tab pos="2397125" algn="l"/>
              </a:tabLst>
            </a:pPr>
            <a:r>
              <a:rPr lang="en-US" sz="800" dirty="0">
                <a:latin typeface="+mn-lt"/>
              </a:rPr>
              <a:t>4.	An Introduction to Support Vector </a:t>
            </a:r>
            <a:r>
              <a:rPr lang="en-US" sz="800" dirty="0" smtClean="0">
                <a:latin typeface="+mn-lt"/>
              </a:rPr>
              <a:t>Machines	</a:t>
            </a:r>
            <a:r>
              <a:rPr lang="en-US" sz="800" b="1" dirty="0" smtClean="0">
                <a:latin typeface="+mn-lt"/>
              </a:rPr>
              <a:t>T1</a:t>
            </a:r>
            <a:r>
              <a:rPr lang="en-US" sz="800" dirty="0">
                <a:latin typeface="+mn-lt"/>
              </a:rPr>
              <a:t/>
            </a:r>
            <a:br>
              <a:rPr lang="en-US" sz="800" dirty="0">
                <a:latin typeface="+mn-lt"/>
              </a:rPr>
            </a:br>
            <a:r>
              <a:rPr lang="en-US" sz="800" dirty="0">
                <a:latin typeface="+mn-lt"/>
              </a:rPr>
              <a:t>	</a:t>
            </a:r>
            <a:r>
              <a:rPr lang="en-US" sz="800" i="1" dirty="0">
                <a:latin typeface="+mn-lt"/>
              </a:rPr>
              <a:t>http://www.support-vector.net/</a:t>
            </a:r>
            <a:endParaRPr lang="en-US" sz="800" dirty="0">
              <a:latin typeface="+mn-lt"/>
            </a:endParaRPr>
          </a:p>
          <a:p>
            <a:pPr algn="l">
              <a:lnSpc>
                <a:spcPct val="90000"/>
              </a:lnSpc>
              <a:tabLst>
                <a:tab pos="290513" algn="l"/>
                <a:tab pos="2397125" algn="l"/>
              </a:tabLst>
            </a:pPr>
            <a:r>
              <a:rPr lang="en-US" sz="800" i="1" dirty="0">
                <a:latin typeface="+mn-lt"/>
              </a:rPr>
              <a:t>5.	</a:t>
            </a:r>
            <a:r>
              <a:rPr lang="en-US" sz="800" dirty="0">
                <a:latin typeface="+mn-lt"/>
              </a:rPr>
              <a:t>Support Vector Machine and Kernel ... </a:t>
            </a:r>
            <a:r>
              <a:rPr lang="en-US" sz="800" dirty="0" smtClean="0">
                <a:latin typeface="+mn-lt"/>
              </a:rPr>
              <a:t>References</a:t>
            </a:r>
            <a:r>
              <a:rPr lang="en-US" sz="800" i="1" dirty="0" smtClean="0">
                <a:latin typeface="+mn-lt"/>
              </a:rPr>
              <a:t>	</a:t>
            </a:r>
            <a:r>
              <a:rPr lang="en-US" sz="800" b="1" dirty="0" smtClean="0">
                <a:latin typeface="+mn-lt"/>
              </a:rPr>
              <a:t>T2</a:t>
            </a:r>
            <a:r>
              <a:rPr lang="en-US" sz="800" b="1" dirty="0">
                <a:latin typeface="+mn-lt"/>
              </a:rPr>
              <a:t/>
            </a:r>
            <a:br>
              <a:rPr lang="en-US" sz="800" b="1" dirty="0">
                <a:latin typeface="+mn-lt"/>
              </a:rPr>
            </a:br>
            <a:r>
              <a:rPr lang="en-US" sz="800" i="1" dirty="0">
                <a:latin typeface="+mn-lt"/>
              </a:rPr>
              <a:t>	http://svm.</a:t>
            </a:r>
            <a:r>
              <a:rPr lang="en-US" sz="800" dirty="0">
                <a:latin typeface="+mn-lt"/>
              </a:rPr>
              <a:t>research.bell-labs.com/SVMrefs.html</a:t>
            </a:r>
          </a:p>
          <a:p>
            <a:pPr algn="l">
              <a:lnSpc>
                <a:spcPct val="90000"/>
              </a:lnSpc>
              <a:tabLst>
                <a:tab pos="290513" algn="l"/>
                <a:tab pos="2397125" algn="l"/>
              </a:tabLst>
            </a:pPr>
            <a:r>
              <a:rPr lang="en-US" sz="800" dirty="0">
                <a:latin typeface="+mn-lt"/>
              </a:rPr>
              <a:t>6.	Archives of SUPPORT-VECTOR-MACHINES </a:t>
            </a:r>
            <a:r>
              <a:rPr lang="en-US" sz="800" dirty="0" smtClean="0">
                <a:latin typeface="+mn-lt"/>
              </a:rPr>
              <a:t>...	</a:t>
            </a:r>
            <a:r>
              <a:rPr lang="en-US" sz="800" b="1" dirty="0" smtClean="0">
                <a:latin typeface="+mn-lt"/>
              </a:rPr>
              <a:t>T1</a:t>
            </a:r>
            <a:r>
              <a:rPr lang="en-US" sz="800" dirty="0">
                <a:latin typeface="+mn-lt"/>
              </a:rPr>
              <a:t/>
            </a:r>
            <a:br>
              <a:rPr lang="en-US" sz="800" dirty="0">
                <a:latin typeface="+mn-lt"/>
              </a:rPr>
            </a:br>
            <a:r>
              <a:rPr lang="en-US" sz="800" dirty="0">
                <a:latin typeface="+mn-lt"/>
              </a:rPr>
              <a:t>	</a:t>
            </a:r>
            <a:r>
              <a:rPr lang="en-US" sz="800" i="1" dirty="0">
                <a:latin typeface="+mn-lt"/>
              </a:rPr>
              <a:t>http://www.jiscmail.ac.uk/lists/SUPPORT...</a:t>
            </a:r>
            <a:endParaRPr lang="en-US" sz="800" dirty="0">
              <a:latin typeface="+mn-lt"/>
            </a:endParaRPr>
          </a:p>
          <a:p>
            <a:pPr algn="l">
              <a:lnSpc>
                <a:spcPct val="90000"/>
              </a:lnSpc>
              <a:tabLst>
                <a:tab pos="290513" algn="l"/>
                <a:tab pos="2397125" algn="l"/>
              </a:tabLst>
            </a:pPr>
            <a:r>
              <a:rPr lang="en-US" sz="800" dirty="0" smtClean="0">
                <a:latin typeface="+mn-lt"/>
              </a:rPr>
              <a:t>7.	Lucent </a:t>
            </a:r>
            <a:r>
              <a:rPr lang="en-US" sz="800" dirty="0">
                <a:latin typeface="+mn-lt"/>
              </a:rPr>
              <a:t>Technologies: SVM demo applet </a:t>
            </a:r>
            <a:r>
              <a:rPr lang="en-US" sz="800" dirty="0" smtClean="0">
                <a:latin typeface="+mn-lt"/>
              </a:rPr>
              <a:t>	</a:t>
            </a:r>
            <a:r>
              <a:rPr lang="en-US" sz="800" b="1" dirty="0" smtClean="0">
                <a:latin typeface="+mn-lt"/>
              </a:rPr>
              <a:t>T2</a:t>
            </a:r>
            <a:r>
              <a:rPr lang="en-US" sz="800" dirty="0">
                <a:latin typeface="+mn-lt"/>
              </a:rPr>
              <a:t/>
            </a:r>
            <a:br>
              <a:rPr lang="en-US" sz="800" dirty="0">
                <a:latin typeface="+mn-lt"/>
              </a:rPr>
            </a:br>
            <a:r>
              <a:rPr lang="en-US" sz="800" dirty="0">
                <a:latin typeface="+mn-lt"/>
              </a:rPr>
              <a:t>	</a:t>
            </a:r>
            <a:r>
              <a:rPr lang="en-US" sz="800" i="1" dirty="0">
                <a:latin typeface="+mn-lt"/>
              </a:rPr>
              <a:t>http://</a:t>
            </a:r>
            <a:r>
              <a:rPr lang="en-US" sz="800" i="1" dirty="0" smtClean="0">
                <a:latin typeface="+mn-lt"/>
              </a:rPr>
              <a:t>svm.</a:t>
            </a:r>
            <a:r>
              <a:rPr lang="en-US" sz="800" dirty="0" smtClean="0">
                <a:latin typeface="+mn-lt"/>
              </a:rPr>
              <a:t>research.bell-labs.com/SVT/SVMsvt.html</a:t>
            </a:r>
          </a:p>
          <a:p>
            <a:pPr algn="l">
              <a:lnSpc>
                <a:spcPct val="90000"/>
              </a:lnSpc>
              <a:tabLst>
                <a:tab pos="290513" algn="l"/>
                <a:tab pos="2397125" algn="l"/>
              </a:tabLst>
            </a:pPr>
            <a:r>
              <a:rPr lang="en-US" sz="800" dirty="0">
                <a:latin typeface="+mn-lt"/>
              </a:rPr>
              <a:t/>
            </a:r>
            <a:br>
              <a:rPr lang="en-US" sz="800" dirty="0">
                <a:latin typeface="+mn-lt"/>
              </a:rPr>
            </a:br>
            <a:endParaRPr lang="en-US" sz="800" dirty="0" smtClean="0">
              <a:latin typeface="+mn-lt"/>
            </a:endParaRPr>
          </a:p>
        </p:txBody>
      </p:sp>
      <p:sp>
        <p:nvSpPr>
          <p:cNvPr id="32779" name="Text Box 8"/>
          <p:cNvSpPr txBox="1">
            <a:spLocks noChangeArrowheads="1"/>
          </p:cNvSpPr>
          <p:nvPr/>
        </p:nvSpPr>
        <p:spPr bwMode="auto">
          <a:xfrm>
            <a:off x="1066801" y="1676401"/>
            <a:ext cx="1717675" cy="461963"/>
          </a:xfrm>
          <a:prstGeom prst="rect">
            <a:avLst/>
          </a:prstGeom>
          <a:noFill/>
          <a:ln w="9525">
            <a:noFill/>
            <a:miter lim="800000"/>
            <a:headEnd/>
            <a:tailEnd/>
          </a:ln>
        </p:spPr>
        <p:txBody>
          <a:bodyPr wrap="none">
            <a:spAutoFit/>
          </a:bodyPr>
          <a:lstStyle/>
          <a:p>
            <a:pPr algn="l"/>
            <a:r>
              <a:rPr lang="en-US" sz="2400" dirty="0"/>
              <a:t> </a:t>
            </a:r>
            <a:r>
              <a:rPr lang="en-US" sz="2400" dirty="0" smtClean="0"/>
              <a:t>f</a:t>
            </a:r>
            <a:r>
              <a:rPr lang="en-US" sz="2400" baseline="-25000" dirty="0" smtClean="0"/>
              <a:t>1</a:t>
            </a:r>
            <a:r>
              <a:rPr lang="en-US" sz="2400" dirty="0" smtClean="0"/>
              <a:t>(</a:t>
            </a:r>
            <a:r>
              <a:rPr lang="en-US" sz="2400" dirty="0" err="1" smtClean="0"/>
              <a:t>u,q</a:t>
            </a:r>
            <a:r>
              <a:rPr lang="en-US" sz="2400" dirty="0" smtClean="0"/>
              <a:t>) </a:t>
            </a:r>
            <a:r>
              <a:rPr lang="en-US" sz="2400" dirty="0" smtClean="0">
                <a:sym typeface="Wingdings" pitchFamily="2" charset="2"/>
              </a:rPr>
              <a:t> r</a:t>
            </a:r>
            <a:r>
              <a:rPr lang="en-US" sz="2400" baseline="-25000" dirty="0" smtClean="0">
                <a:sym typeface="Wingdings" pitchFamily="2" charset="2"/>
              </a:rPr>
              <a:t>1</a:t>
            </a:r>
            <a:endParaRPr lang="en-US" sz="2400" dirty="0"/>
          </a:p>
        </p:txBody>
      </p:sp>
      <p:sp>
        <p:nvSpPr>
          <p:cNvPr id="32780" name="Text Box 9"/>
          <p:cNvSpPr txBox="1">
            <a:spLocks noChangeArrowheads="1"/>
          </p:cNvSpPr>
          <p:nvPr/>
        </p:nvSpPr>
        <p:spPr bwMode="auto">
          <a:xfrm>
            <a:off x="6400801" y="1676401"/>
            <a:ext cx="1639888" cy="461963"/>
          </a:xfrm>
          <a:prstGeom prst="rect">
            <a:avLst/>
          </a:prstGeom>
          <a:noFill/>
          <a:ln w="9525">
            <a:noFill/>
            <a:miter lim="800000"/>
            <a:headEnd/>
            <a:tailEnd/>
          </a:ln>
        </p:spPr>
        <p:txBody>
          <a:bodyPr wrap="none">
            <a:spAutoFit/>
          </a:bodyPr>
          <a:lstStyle/>
          <a:p>
            <a:pPr algn="l"/>
            <a:r>
              <a:rPr lang="en-US" sz="2400" dirty="0" smtClean="0"/>
              <a:t>f</a:t>
            </a:r>
            <a:r>
              <a:rPr lang="en-US" sz="2400" baseline="-25000" dirty="0" smtClean="0"/>
              <a:t>2</a:t>
            </a:r>
            <a:r>
              <a:rPr lang="en-US" sz="2400" dirty="0" smtClean="0"/>
              <a:t>(</a:t>
            </a:r>
            <a:r>
              <a:rPr lang="en-US" sz="2400" dirty="0" err="1" smtClean="0"/>
              <a:t>u,q</a:t>
            </a:r>
            <a:r>
              <a:rPr lang="en-US" sz="2400" dirty="0" smtClean="0"/>
              <a:t>) </a:t>
            </a:r>
            <a:r>
              <a:rPr lang="en-US" sz="2400" dirty="0" smtClean="0">
                <a:sym typeface="Wingdings" pitchFamily="2" charset="2"/>
              </a:rPr>
              <a:t> r</a:t>
            </a:r>
            <a:r>
              <a:rPr lang="en-US" sz="2400" baseline="-25000" dirty="0" smtClean="0">
                <a:sym typeface="Wingdings" pitchFamily="2" charset="2"/>
              </a:rPr>
              <a:t>2</a:t>
            </a:r>
            <a:endParaRPr lang="en-US" sz="2400" dirty="0"/>
          </a:p>
        </p:txBody>
      </p:sp>
      <p:sp>
        <p:nvSpPr>
          <p:cNvPr id="32781" name="Line 10"/>
          <p:cNvSpPr>
            <a:spLocks noChangeShapeType="1"/>
          </p:cNvSpPr>
          <p:nvPr/>
        </p:nvSpPr>
        <p:spPr bwMode="auto">
          <a:xfrm flipH="1">
            <a:off x="5954714" y="3432176"/>
            <a:ext cx="862013" cy="725488"/>
          </a:xfrm>
          <a:prstGeom prst="line">
            <a:avLst/>
          </a:prstGeom>
          <a:noFill/>
          <a:ln w="38100">
            <a:solidFill>
              <a:srgbClr val="333399"/>
            </a:solidFill>
            <a:round/>
            <a:headEnd/>
            <a:tailEnd type="triangle" w="med" len="med"/>
          </a:ln>
        </p:spPr>
        <p:txBody>
          <a:bodyPr/>
          <a:lstStyle/>
          <a:p>
            <a:endParaRPr lang="en-US"/>
          </a:p>
        </p:txBody>
      </p:sp>
      <p:sp>
        <p:nvSpPr>
          <p:cNvPr id="32782" name="Line 11"/>
          <p:cNvSpPr>
            <a:spLocks noChangeShapeType="1"/>
          </p:cNvSpPr>
          <p:nvPr/>
        </p:nvSpPr>
        <p:spPr bwMode="auto">
          <a:xfrm>
            <a:off x="2260601" y="3440114"/>
            <a:ext cx="862013" cy="725488"/>
          </a:xfrm>
          <a:prstGeom prst="line">
            <a:avLst/>
          </a:prstGeom>
          <a:noFill/>
          <a:ln w="38100">
            <a:solidFill>
              <a:srgbClr val="333399"/>
            </a:solidFill>
            <a:round/>
            <a:headEnd/>
            <a:tailEnd type="triangle" w="med" len="med"/>
          </a:ln>
        </p:spPr>
        <p:txBody>
          <a:bodyPr/>
          <a:lstStyle/>
          <a:p>
            <a:endParaRPr lang="en-US"/>
          </a:p>
        </p:txBody>
      </p:sp>
      <p:sp>
        <p:nvSpPr>
          <p:cNvPr id="1037" name="Line 13"/>
          <p:cNvSpPr>
            <a:spLocks noChangeShapeType="1"/>
          </p:cNvSpPr>
          <p:nvPr/>
        </p:nvSpPr>
        <p:spPr bwMode="auto">
          <a:xfrm>
            <a:off x="2727325" y="3607171"/>
            <a:ext cx="3581400" cy="0"/>
          </a:xfrm>
          <a:prstGeom prst="line">
            <a:avLst/>
          </a:prstGeom>
          <a:noFill/>
          <a:ln w="38100">
            <a:solidFill>
              <a:schemeClr val="accent2"/>
            </a:solidFill>
            <a:round/>
            <a:headEnd/>
            <a:tailEnd/>
          </a:ln>
        </p:spPr>
        <p:txBody>
          <a:bodyPr/>
          <a:lstStyle/>
          <a:p>
            <a:endParaRPr lang="en-US"/>
          </a:p>
        </p:txBody>
      </p:sp>
      <p:sp>
        <p:nvSpPr>
          <p:cNvPr id="15" name="Text Box 8"/>
          <p:cNvSpPr txBox="1">
            <a:spLocks noChangeArrowheads="1"/>
          </p:cNvSpPr>
          <p:nvPr/>
        </p:nvSpPr>
        <p:spPr bwMode="auto">
          <a:xfrm>
            <a:off x="3352800" y="3104668"/>
            <a:ext cx="2361544" cy="461665"/>
          </a:xfrm>
          <a:prstGeom prst="rect">
            <a:avLst/>
          </a:prstGeom>
          <a:noFill/>
          <a:ln w="9525">
            <a:noFill/>
            <a:miter lim="800000"/>
            <a:headEnd/>
            <a:tailEnd/>
          </a:ln>
        </p:spPr>
        <p:txBody>
          <a:bodyPr wrap="none">
            <a:spAutoFit/>
          </a:bodyPr>
          <a:lstStyle/>
          <a:p>
            <a:r>
              <a:rPr lang="en-US" sz="2400" dirty="0" smtClean="0"/>
              <a:t>Interleaving(r</a:t>
            </a:r>
            <a:r>
              <a:rPr lang="en-US" sz="2400" baseline="-25000" dirty="0" smtClean="0"/>
              <a:t>1</a:t>
            </a:r>
            <a:r>
              <a:rPr lang="en-US" sz="2400" dirty="0" smtClean="0"/>
              <a:t>,r</a:t>
            </a:r>
            <a:r>
              <a:rPr lang="en-US" sz="2400" baseline="-25000" dirty="0" smtClean="0"/>
              <a:t>2</a:t>
            </a:r>
            <a:r>
              <a:rPr lang="en-US" sz="2400" dirty="0" smtClean="0"/>
              <a:t>)</a:t>
            </a:r>
            <a:endParaRPr lang="en-US" sz="2400" dirty="0"/>
          </a:p>
        </p:txBody>
      </p:sp>
      <p:sp>
        <p:nvSpPr>
          <p:cNvPr id="16" name="TextBox 15"/>
          <p:cNvSpPr txBox="1"/>
          <p:nvPr/>
        </p:nvSpPr>
        <p:spPr>
          <a:xfrm>
            <a:off x="3657600" y="1295400"/>
            <a:ext cx="1905000" cy="400110"/>
          </a:xfrm>
          <a:prstGeom prst="rect">
            <a:avLst/>
          </a:prstGeom>
          <a:noFill/>
        </p:spPr>
        <p:txBody>
          <a:bodyPr wrap="square" rtlCol="0">
            <a:spAutoFit/>
          </a:bodyPr>
          <a:lstStyle/>
          <a:p>
            <a:r>
              <a:rPr lang="en-US" sz="2000" dirty="0" smtClean="0"/>
              <a:t>(u=</a:t>
            </a:r>
            <a:r>
              <a:rPr lang="en-US" sz="2000" dirty="0" err="1" smtClean="0"/>
              <a:t>tj,q</a:t>
            </a:r>
            <a:r>
              <a:rPr lang="en-US" sz="2000" dirty="0" smtClean="0"/>
              <a:t>=“</a:t>
            </a:r>
            <a:r>
              <a:rPr lang="en-US" sz="2000" dirty="0" err="1" smtClean="0"/>
              <a:t>svm</a:t>
            </a:r>
            <a:r>
              <a:rPr lang="en-US" sz="2000" dirty="0" smtClean="0"/>
              <a:t>”)</a:t>
            </a:r>
            <a:endParaRPr lang="en-US" sz="2000" dirty="0"/>
          </a:p>
        </p:txBody>
      </p:sp>
      <p:cxnSp>
        <p:nvCxnSpPr>
          <p:cNvPr id="18" name="Straight Arrow Connector 17"/>
          <p:cNvCxnSpPr>
            <a:stCxn id="16" idx="2"/>
          </p:cNvCxnSpPr>
          <p:nvPr/>
        </p:nvCxnSpPr>
        <p:spPr bwMode="auto">
          <a:xfrm rot="5400000">
            <a:off x="3591158" y="888290"/>
            <a:ext cx="211723" cy="18261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16" idx="2"/>
          </p:cNvCxnSpPr>
          <p:nvPr/>
        </p:nvCxnSpPr>
        <p:spPr bwMode="auto">
          <a:xfrm rot="16200000" flipH="1">
            <a:off x="5399589" y="906021"/>
            <a:ext cx="211723" cy="1790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3"/>
          <p:cNvSpPr txBox="1">
            <a:spLocks noChangeArrowheads="1"/>
          </p:cNvSpPr>
          <p:nvPr/>
        </p:nvSpPr>
        <p:spPr bwMode="auto">
          <a:xfrm>
            <a:off x="609600" y="5694362"/>
            <a:ext cx="8153400" cy="706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Interpretation: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r</a:t>
            </a:r>
            <a:r>
              <a:rPr kumimoji="0" lang="en-US" sz="2400" b="0" i="0" u="none" strike="noStrike" kern="0" cap="none" spc="0" normalizeH="0" baseline="-25000" noProof="0" dirty="0" smtClean="0">
                <a:ln>
                  <a:noFill/>
                </a:ln>
                <a:solidFill>
                  <a:schemeClr val="tx1"/>
                </a:solidFill>
                <a:effectLst/>
                <a:uLnTx/>
                <a:uFillTx/>
                <a:latin typeface="Times New Roman"/>
                <a:ea typeface="+mn-ea"/>
                <a:cs typeface="+mn-cs"/>
              </a:rPr>
              <a:t>1</a:t>
            </a:r>
            <a:r>
              <a:rPr kumimoji="0" lang="en-US" sz="2400" b="0" i="0" u="none" strike="noStrike" kern="0" cap="none" spc="0" normalizeH="0" baseline="0" noProof="0" dirty="0" smtClean="0">
                <a:ln>
                  <a:noFill/>
                </a:ln>
                <a:solidFill>
                  <a:schemeClr val="tx1"/>
                </a:solidFill>
                <a:effectLst/>
                <a:uLnTx/>
                <a:uFillTx/>
                <a:latin typeface="cmsy10"/>
                <a:ea typeface="+mn-ea"/>
                <a:cs typeface="+mn-cs"/>
                <a:sym typeface="Wingdings" pitchFamily="2" charset="2"/>
              </a:rPr>
              <a:t> Â</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r</a:t>
            </a:r>
            <a:r>
              <a:rPr kumimoji="0" lang="en-US" sz="2400" b="0" i="0" u="none" strike="noStrike" kern="0" cap="none" spc="0" normalizeH="0" baseline="-25000" noProof="0" dirty="0" smtClean="0">
                <a:ln>
                  <a:noFill/>
                </a:ln>
                <a:solidFill>
                  <a:schemeClr val="tx1"/>
                </a:solidFill>
                <a:effectLst/>
                <a:uLnTx/>
                <a:uFillTx/>
                <a:latin typeface="Times New Roman"/>
                <a:ea typeface="+mn-ea"/>
                <a:cs typeface="+mn-cs"/>
              </a:rPr>
              <a:t>2</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clicks(T</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1</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&gt; clicks(T</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2</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3" name="TextBox 22"/>
          <p:cNvSpPr txBox="1"/>
          <p:nvPr/>
        </p:nvSpPr>
        <p:spPr>
          <a:xfrm>
            <a:off x="6455884" y="3899971"/>
            <a:ext cx="2313542" cy="1323439"/>
          </a:xfrm>
          <a:prstGeom prst="rect">
            <a:avLst/>
          </a:prstGeom>
          <a:noFill/>
        </p:spPr>
        <p:txBody>
          <a:bodyPr wrap="square" rtlCol="0">
            <a:spAutoFit/>
          </a:bodyPr>
          <a:lstStyle/>
          <a:p>
            <a:pPr lvl="0"/>
            <a:r>
              <a:rPr lang="en-US" sz="1600" b="1" kern="0" dirty="0" smtClean="0"/>
              <a:t>Invariant: </a:t>
            </a:r>
            <a:br>
              <a:rPr lang="en-US" sz="1600" b="1" kern="0" dirty="0" smtClean="0"/>
            </a:br>
            <a:r>
              <a:rPr lang="en-US" sz="1600" kern="0" dirty="0" smtClean="0"/>
              <a:t>For all k, in expectation same number of team members in top k from each team.</a:t>
            </a:r>
          </a:p>
        </p:txBody>
      </p:sp>
      <p:sp>
        <p:nvSpPr>
          <p:cNvPr id="22" name="Multiply 21"/>
          <p:cNvSpPr/>
          <p:nvPr/>
        </p:nvSpPr>
        <p:spPr bwMode="auto">
          <a:xfrm>
            <a:off x="6071286" y="2166550"/>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Multiply 23"/>
          <p:cNvSpPr/>
          <p:nvPr/>
        </p:nvSpPr>
        <p:spPr bwMode="auto">
          <a:xfrm>
            <a:off x="922636" y="2195382"/>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Multiply 24"/>
          <p:cNvSpPr/>
          <p:nvPr/>
        </p:nvSpPr>
        <p:spPr bwMode="auto">
          <a:xfrm>
            <a:off x="6063045" y="2380735"/>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Multiply 25"/>
          <p:cNvSpPr/>
          <p:nvPr/>
        </p:nvSpPr>
        <p:spPr bwMode="auto">
          <a:xfrm>
            <a:off x="934994" y="3072729"/>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Multiply 27"/>
          <p:cNvSpPr/>
          <p:nvPr/>
        </p:nvSpPr>
        <p:spPr bwMode="auto">
          <a:xfrm>
            <a:off x="6067168" y="2817343"/>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Multiply 28"/>
          <p:cNvSpPr/>
          <p:nvPr/>
        </p:nvSpPr>
        <p:spPr bwMode="auto">
          <a:xfrm>
            <a:off x="930876" y="2870890"/>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Multiply 29"/>
          <p:cNvSpPr/>
          <p:nvPr/>
        </p:nvSpPr>
        <p:spPr bwMode="auto">
          <a:xfrm>
            <a:off x="6063049" y="2590802"/>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Multiply 30"/>
          <p:cNvSpPr/>
          <p:nvPr/>
        </p:nvSpPr>
        <p:spPr bwMode="auto">
          <a:xfrm>
            <a:off x="926757" y="2644352"/>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Multiply 31"/>
          <p:cNvSpPr/>
          <p:nvPr/>
        </p:nvSpPr>
        <p:spPr bwMode="auto">
          <a:xfrm>
            <a:off x="930876" y="2426046"/>
            <a:ext cx="1149179" cy="222422"/>
          </a:xfrm>
          <a:prstGeom prst="mathMultiply">
            <a:avLst/>
          </a:prstGeom>
          <a:solidFill>
            <a:srgbClr val="00CC99">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3" name="TextBox 32"/>
          <p:cNvSpPr txBox="1"/>
          <p:nvPr/>
        </p:nvSpPr>
        <p:spPr>
          <a:xfrm>
            <a:off x="4191000" y="2133600"/>
            <a:ext cx="762000" cy="523220"/>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400" dirty="0" smtClean="0"/>
              <a:t>NEXT</a:t>
            </a:r>
            <a:br>
              <a:rPr lang="en-US" sz="1400" dirty="0" smtClean="0"/>
            </a:br>
            <a:r>
              <a:rPr lang="en-US" sz="1400" dirty="0" smtClean="0"/>
              <a:t>PICK</a:t>
            </a:r>
            <a:endParaRPr lang="en-US" sz="1400" dirty="0"/>
          </a:p>
        </p:txBody>
      </p:sp>
    </p:spTree>
    <p:extLst>
      <p:ext uri="{BB962C8B-B14F-4D97-AF65-F5344CB8AC3E}">
        <p14:creationId xmlns:p14="http://schemas.microsoft.com/office/powerpoint/2010/main" val="2683702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4.44444E-6 L 0.08819 -0.00047 " pathEditMode="relative" rAng="0" ptsTypes="AA">
                                      <p:cBhvr>
                                        <p:cTn id="6" dur="500" fill="hold"/>
                                        <p:tgtEl>
                                          <p:spTgt spid="33"/>
                                        </p:tgtEl>
                                        <p:attrNameLst>
                                          <p:attrName>ppt_x</p:attrName>
                                          <p:attrName>ppt_y</p:attrName>
                                        </p:attrNameLst>
                                      </p:cBhvr>
                                      <p:rCtr x="44"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6" nodeType="clickEffect">
                                  <p:stCondLst>
                                    <p:cond delay="0"/>
                                  </p:stCondLst>
                                  <p:childTnLst>
                                    <p:animMotion origin="layout" path="M -0.00052 0.00162 L -0.00087 0.03402 " pathEditMode="relative" rAng="0" ptsTypes="AA">
                                      <p:cBhvr>
                                        <p:cTn id="10" dur="1000" fill="hold"/>
                                        <p:tgtEl>
                                          <p:spTgt spid="1037"/>
                                        </p:tgtEl>
                                        <p:attrNameLst>
                                          <p:attrName>ppt_x</p:attrName>
                                          <p:attrName>ppt_y</p:attrName>
                                        </p:attrNameLst>
                                      </p:cBhvr>
                                      <p:rCtr x="0" y="16"/>
                                    </p:animMotion>
                                  </p:childTnLst>
                                </p:cTn>
                              </p:par>
                              <p:par>
                                <p:cTn id="11" presetID="8" presetClass="entr" presetSubtype="3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amond(out)">
                                      <p:cBhvr>
                                        <p:cTn id="13" dur="500"/>
                                        <p:tgtEl>
                                          <p:spTgt spid="24"/>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amond(out)">
                                      <p:cBhvr>
                                        <p:cTn id="16" dur="500"/>
                                        <p:tgtEl>
                                          <p:spTgt spid="22"/>
                                        </p:tgtEl>
                                      </p:cBhvr>
                                    </p:animEffect>
                                  </p:childTnLst>
                                </p:cTn>
                              </p:par>
                              <p:par>
                                <p:cTn id="17" presetID="22" presetClass="entr" presetSubtype="1" fill="hold" nodeType="withEffect">
                                  <p:stCondLst>
                                    <p:cond delay="0"/>
                                  </p:stCondLst>
                                  <p:childTnLst>
                                    <p:set>
                                      <p:cBhvr>
                                        <p:cTn id="18" dur="1" fill="hold">
                                          <p:stCondLst>
                                            <p:cond delay="0"/>
                                          </p:stCondLst>
                                        </p:cTn>
                                        <p:tgtEl>
                                          <p:spTgt spid="32778">
                                            <p:txEl>
                                              <p:pRg st="0" end="0"/>
                                            </p:txEl>
                                          </p:spTgt>
                                        </p:tgtEl>
                                        <p:attrNameLst>
                                          <p:attrName>style.visibility</p:attrName>
                                        </p:attrNameLst>
                                      </p:cBhvr>
                                      <p:to>
                                        <p:strVal val="visible"/>
                                      </p:to>
                                    </p:set>
                                    <p:animEffect transition="in" filter="wipe(up)">
                                      <p:cBhvr>
                                        <p:cTn id="19" dur="1000"/>
                                        <p:tgtEl>
                                          <p:spTgt spid="3277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1" nodeType="clickEffect">
                                  <p:stCondLst>
                                    <p:cond delay="0"/>
                                  </p:stCondLst>
                                  <p:childTnLst>
                                    <p:animMotion origin="layout" path="M 0.08819 -0.00047 L -0.08819 -0.00047 " pathEditMode="relative" rAng="0" ptsTypes="AA">
                                      <p:cBhvr>
                                        <p:cTn id="23" dur="500" fill="hold"/>
                                        <p:tgtEl>
                                          <p:spTgt spid="33"/>
                                        </p:tgtEl>
                                        <p:attrNameLst>
                                          <p:attrName>ppt_x</p:attrName>
                                          <p:attrName>ppt_y</p:attrName>
                                        </p:attrNameLst>
                                      </p:cBhvr>
                                      <p:rCtr x="-88" y="0"/>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087 0.03402 L -0.00104 0.06875 " pathEditMode="relative" rAng="0" ptsTypes="AA">
                                      <p:cBhvr>
                                        <p:cTn id="27" dur="1000" fill="hold"/>
                                        <p:tgtEl>
                                          <p:spTgt spid="1037"/>
                                        </p:tgtEl>
                                        <p:attrNameLst>
                                          <p:attrName>ppt_x</p:attrName>
                                          <p:attrName>ppt_y</p:attrName>
                                        </p:attrNameLst>
                                      </p:cBhvr>
                                      <p:rCtr x="0" y="17"/>
                                    </p:animMotion>
                                  </p:childTnLst>
                                </p:cTn>
                              </p:par>
                              <p:par>
                                <p:cTn id="28" presetID="8" presetClass="entr" presetSubtype="32"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amond(out)">
                                      <p:cBhvr>
                                        <p:cTn id="30" dur="500"/>
                                        <p:tgtEl>
                                          <p:spTgt spid="32"/>
                                        </p:tgtEl>
                                      </p:cBhvr>
                                    </p:animEffect>
                                  </p:childTnLst>
                                </p:cTn>
                              </p:par>
                              <p:par>
                                <p:cTn id="31" presetID="22" presetClass="entr" presetSubtype="1" fill="hold" nodeType="withEffect">
                                  <p:stCondLst>
                                    <p:cond delay="0"/>
                                  </p:stCondLst>
                                  <p:childTnLst>
                                    <p:set>
                                      <p:cBhvr>
                                        <p:cTn id="32" dur="1" fill="hold">
                                          <p:stCondLst>
                                            <p:cond delay="0"/>
                                          </p:stCondLst>
                                        </p:cTn>
                                        <p:tgtEl>
                                          <p:spTgt spid="32778">
                                            <p:txEl>
                                              <p:pRg st="1" end="1"/>
                                            </p:txEl>
                                          </p:spTgt>
                                        </p:tgtEl>
                                        <p:attrNameLst>
                                          <p:attrName>style.visibility</p:attrName>
                                        </p:attrNameLst>
                                      </p:cBhvr>
                                      <p:to>
                                        <p:strVal val="visible"/>
                                      </p:to>
                                    </p:set>
                                    <p:animEffect transition="in" filter="wipe(up)">
                                      <p:cBhvr>
                                        <p:cTn id="33" dur="1000"/>
                                        <p:tgtEl>
                                          <p:spTgt spid="3277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2" nodeType="clickEffect">
                                  <p:stCondLst>
                                    <p:cond delay="0"/>
                                  </p:stCondLst>
                                  <p:childTnLst>
                                    <p:animMotion origin="layout" path="M -0.08819 -0.00047 L 0.08403 -0.00047 " pathEditMode="relative" rAng="0" ptsTypes="AA">
                                      <p:cBhvr>
                                        <p:cTn id="37" dur="500" fill="hold"/>
                                        <p:tgtEl>
                                          <p:spTgt spid="33"/>
                                        </p:tgtEl>
                                        <p:attrNameLst>
                                          <p:attrName>ppt_x</p:attrName>
                                          <p:attrName>ppt_y</p:attrName>
                                        </p:attrNameLst>
                                      </p:cBhvr>
                                      <p:rCtr x="86" y="0"/>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0.00104 0.06875 L -0.0007 0.09884 " pathEditMode="relative" rAng="0" ptsTypes="AA">
                                      <p:cBhvr>
                                        <p:cTn id="41" dur="1000" fill="hold"/>
                                        <p:tgtEl>
                                          <p:spTgt spid="1037"/>
                                        </p:tgtEl>
                                        <p:attrNameLst>
                                          <p:attrName>ppt_x</p:attrName>
                                          <p:attrName>ppt_y</p:attrName>
                                        </p:attrNameLst>
                                      </p:cBhvr>
                                      <p:rCtr x="0" y="15"/>
                                    </p:animMotion>
                                  </p:childTnLst>
                                </p:cTn>
                              </p:par>
                              <p:par>
                                <p:cTn id="42" presetID="8" presetClass="entr" presetSubtype="32"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amond(out)">
                                      <p:cBhvr>
                                        <p:cTn id="44" dur="500"/>
                                        <p:tgtEl>
                                          <p:spTgt spid="25"/>
                                        </p:tgtEl>
                                      </p:cBhvr>
                                    </p:animEffect>
                                  </p:childTnLst>
                                </p:cTn>
                              </p:par>
                              <p:par>
                                <p:cTn id="45" presetID="8" presetClass="entr" presetSubtype="3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amond(out)">
                                      <p:cBhvr>
                                        <p:cTn id="47" dur="500"/>
                                        <p:tgtEl>
                                          <p:spTgt spid="26"/>
                                        </p:tgtEl>
                                      </p:cBhvr>
                                    </p:animEffect>
                                  </p:childTnLst>
                                </p:cTn>
                              </p:par>
                              <p:par>
                                <p:cTn id="48" presetID="22" presetClass="entr" presetSubtype="1" fill="hold" nodeType="withEffect">
                                  <p:stCondLst>
                                    <p:cond delay="0"/>
                                  </p:stCondLst>
                                  <p:childTnLst>
                                    <p:set>
                                      <p:cBhvr>
                                        <p:cTn id="49" dur="1" fill="hold">
                                          <p:stCondLst>
                                            <p:cond delay="0"/>
                                          </p:stCondLst>
                                        </p:cTn>
                                        <p:tgtEl>
                                          <p:spTgt spid="32778">
                                            <p:txEl>
                                              <p:pRg st="2" end="2"/>
                                            </p:txEl>
                                          </p:spTgt>
                                        </p:tgtEl>
                                        <p:attrNameLst>
                                          <p:attrName>style.visibility</p:attrName>
                                        </p:attrNameLst>
                                      </p:cBhvr>
                                      <p:to>
                                        <p:strVal val="visible"/>
                                      </p:to>
                                    </p:set>
                                    <p:animEffect transition="in" filter="wipe(up)">
                                      <p:cBhvr>
                                        <p:cTn id="50" dur="1000"/>
                                        <p:tgtEl>
                                          <p:spTgt spid="3277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grpId="3" nodeType="clickEffect">
                                  <p:stCondLst>
                                    <p:cond delay="0"/>
                                  </p:stCondLst>
                                  <p:childTnLst>
                                    <p:animMotion origin="layout" path="M 0.08819 -0.00047 L -0.08819 -0.00047 " pathEditMode="relative" rAng="0" ptsTypes="AA">
                                      <p:cBhvr>
                                        <p:cTn id="54" dur="500" fill="hold"/>
                                        <p:tgtEl>
                                          <p:spTgt spid="33"/>
                                        </p:tgtEl>
                                        <p:attrNameLst>
                                          <p:attrName>ppt_x</p:attrName>
                                          <p:attrName>ppt_y</p:attrName>
                                        </p:attrNameLst>
                                      </p:cBhvr>
                                      <p:rCtr x="-88" y="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2" nodeType="clickEffect">
                                  <p:stCondLst>
                                    <p:cond delay="0"/>
                                  </p:stCondLst>
                                  <p:childTnLst>
                                    <p:animMotion origin="layout" path="M -0.0007 0.09884 L -0.00139 0.13125 " pathEditMode="relative" rAng="0" ptsTypes="AA">
                                      <p:cBhvr>
                                        <p:cTn id="58" dur="1000" fill="hold"/>
                                        <p:tgtEl>
                                          <p:spTgt spid="1037"/>
                                        </p:tgtEl>
                                        <p:attrNameLst>
                                          <p:attrName>ppt_x</p:attrName>
                                          <p:attrName>ppt_y</p:attrName>
                                        </p:attrNameLst>
                                      </p:cBhvr>
                                      <p:rCtr x="0" y="16"/>
                                    </p:animMotion>
                                  </p:childTnLst>
                                </p:cTn>
                              </p:par>
                              <p:par>
                                <p:cTn id="59" presetID="8" presetClass="entr" presetSubtype="3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diamond(out)">
                                      <p:cBhvr>
                                        <p:cTn id="61" dur="500"/>
                                        <p:tgtEl>
                                          <p:spTgt spid="31"/>
                                        </p:tgtEl>
                                      </p:cBhvr>
                                    </p:animEffect>
                                  </p:childTnLst>
                                </p:cTn>
                              </p:par>
                              <p:par>
                                <p:cTn id="62" presetID="22" presetClass="entr" presetSubtype="1" fill="hold" nodeType="withEffect">
                                  <p:stCondLst>
                                    <p:cond delay="0"/>
                                  </p:stCondLst>
                                  <p:childTnLst>
                                    <p:set>
                                      <p:cBhvr>
                                        <p:cTn id="63" dur="1" fill="hold">
                                          <p:stCondLst>
                                            <p:cond delay="0"/>
                                          </p:stCondLst>
                                        </p:cTn>
                                        <p:tgtEl>
                                          <p:spTgt spid="32778">
                                            <p:txEl>
                                              <p:pRg st="3" end="3"/>
                                            </p:txEl>
                                          </p:spTgt>
                                        </p:tgtEl>
                                        <p:attrNameLst>
                                          <p:attrName>style.visibility</p:attrName>
                                        </p:attrNameLst>
                                      </p:cBhvr>
                                      <p:to>
                                        <p:strVal val="visible"/>
                                      </p:to>
                                    </p:set>
                                    <p:animEffect transition="in" filter="wipe(up)">
                                      <p:cBhvr>
                                        <p:cTn id="64" dur="1000"/>
                                        <p:tgtEl>
                                          <p:spTgt spid="3277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grpId="4" nodeType="clickEffect">
                                  <p:stCondLst>
                                    <p:cond delay="0"/>
                                  </p:stCondLst>
                                  <p:childTnLst>
                                    <p:animMotion origin="layout" path="M -0.08819 -0.00047 L 0.08403 -0.00047 " pathEditMode="relative" rAng="0" ptsTypes="AA">
                                      <p:cBhvr>
                                        <p:cTn id="68" dur="500" fill="hold"/>
                                        <p:tgtEl>
                                          <p:spTgt spid="33"/>
                                        </p:tgtEl>
                                        <p:attrNameLst>
                                          <p:attrName>ppt_x</p:attrName>
                                          <p:attrName>ppt_y</p:attrName>
                                        </p:attrNameLst>
                                      </p:cBhvr>
                                      <p:rCtr x="86" y="0"/>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3" nodeType="clickEffect">
                                  <p:stCondLst>
                                    <p:cond delay="0"/>
                                  </p:stCondLst>
                                  <p:childTnLst>
                                    <p:animMotion origin="layout" path="M -0.00139 0.13125 L -0.00104 0.16134 " pathEditMode="relative" rAng="0" ptsTypes="AA">
                                      <p:cBhvr>
                                        <p:cTn id="72" dur="1000" fill="hold"/>
                                        <p:tgtEl>
                                          <p:spTgt spid="1037"/>
                                        </p:tgtEl>
                                        <p:attrNameLst>
                                          <p:attrName>ppt_x</p:attrName>
                                          <p:attrName>ppt_y</p:attrName>
                                        </p:attrNameLst>
                                      </p:cBhvr>
                                      <p:rCtr x="0" y="15"/>
                                    </p:animMotion>
                                  </p:childTnLst>
                                </p:cTn>
                              </p:par>
                              <p:par>
                                <p:cTn id="73" presetID="8" presetClass="entr" presetSubtype="32"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amond(out)">
                                      <p:cBhvr>
                                        <p:cTn id="75" dur="500"/>
                                        <p:tgtEl>
                                          <p:spTgt spid="30"/>
                                        </p:tgtEl>
                                      </p:cBhvr>
                                    </p:animEffect>
                                  </p:childTnLst>
                                </p:cTn>
                              </p:par>
                              <p:par>
                                <p:cTn id="76" presetID="22" presetClass="entr" presetSubtype="1" fill="hold" nodeType="withEffect">
                                  <p:stCondLst>
                                    <p:cond delay="0"/>
                                  </p:stCondLst>
                                  <p:childTnLst>
                                    <p:set>
                                      <p:cBhvr>
                                        <p:cTn id="77" dur="1" fill="hold">
                                          <p:stCondLst>
                                            <p:cond delay="0"/>
                                          </p:stCondLst>
                                        </p:cTn>
                                        <p:tgtEl>
                                          <p:spTgt spid="32778">
                                            <p:txEl>
                                              <p:pRg st="4" end="4"/>
                                            </p:txEl>
                                          </p:spTgt>
                                        </p:tgtEl>
                                        <p:attrNameLst>
                                          <p:attrName>style.visibility</p:attrName>
                                        </p:attrNameLst>
                                      </p:cBhvr>
                                      <p:to>
                                        <p:strVal val="visible"/>
                                      </p:to>
                                    </p:set>
                                    <p:animEffect transition="in" filter="wipe(up)">
                                      <p:cBhvr>
                                        <p:cTn id="78" dur="1000"/>
                                        <p:tgtEl>
                                          <p:spTgt spid="32778">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5" presetClass="path" presetSubtype="0" accel="50000" decel="50000" fill="hold" grpId="5" nodeType="clickEffect">
                                  <p:stCondLst>
                                    <p:cond delay="0"/>
                                  </p:stCondLst>
                                  <p:childTnLst>
                                    <p:animMotion origin="layout" path="M 0.08819 -0.00047 L -0.08819 -0.00047 " pathEditMode="relative" rAng="0" ptsTypes="AA">
                                      <p:cBhvr>
                                        <p:cTn id="82" dur="500" fill="hold"/>
                                        <p:tgtEl>
                                          <p:spTgt spid="33"/>
                                        </p:tgtEl>
                                        <p:attrNameLst>
                                          <p:attrName>ppt_x</p:attrName>
                                          <p:attrName>ppt_y</p:attrName>
                                        </p:attrNameLst>
                                      </p:cBhvr>
                                      <p:rCtr x="-88" y="0"/>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4" nodeType="clickEffect">
                                  <p:stCondLst>
                                    <p:cond delay="0"/>
                                  </p:stCondLst>
                                  <p:childTnLst>
                                    <p:animMotion origin="layout" path="M -0.00104 0.16134 L -0.00122 0.19282 " pathEditMode="relative" rAng="0" ptsTypes="AA">
                                      <p:cBhvr>
                                        <p:cTn id="86" dur="1000" fill="hold"/>
                                        <p:tgtEl>
                                          <p:spTgt spid="1037"/>
                                        </p:tgtEl>
                                        <p:attrNameLst>
                                          <p:attrName>ppt_x</p:attrName>
                                          <p:attrName>ppt_y</p:attrName>
                                        </p:attrNameLst>
                                      </p:cBhvr>
                                      <p:rCtr x="0" y="16"/>
                                    </p:animMotion>
                                  </p:childTnLst>
                                </p:cTn>
                              </p:par>
                              <p:par>
                                <p:cTn id="87" presetID="8" presetClass="entr" presetSubtype="32"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diamond(out)">
                                      <p:cBhvr>
                                        <p:cTn id="89" dur="500"/>
                                        <p:tgtEl>
                                          <p:spTgt spid="29"/>
                                        </p:tgtEl>
                                      </p:cBhvr>
                                    </p:animEffect>
                                  </p:childTnLst>
                                </p:cTn>
                              </p:par>
                              <p:par>
                                <p:cTn id="90" presetID="22" presetClass="entr" presetSubtype="1" fill="hold" nodeType="withEffect">
                                  <p:stCondLst>
                                    <p:cond delay="0"/>
                                  </p:stCondLst>
                                  <p:childTnLst>
                                    <p:set>
                                      <p:cBhvr>
                                        <p:cTn id="91" dur="1" fill="hold">
                                          <p:stCondLst>
                                            <p:cond delay="0"/>
                                          </p:stCondLst>
                                        </p:cTn>
                                        <p:tgtEl>
                                          <p:spTgt spid="32778">
                                            <p:txEl>
                                              <p:pRg st="5" end="5"/>
                                            </p:txEl>
                                          </p:spTgt>
                                        </p:tgtEl>
                                        <p:attrNameLst>
                                          <p:attrName>style.visibility</p:attrName>
                                        </p:attrNameLst>
                                      </p:cBhvr>
                                      <p:to>
                                        <p:strVal val="visible"/>
                                      </p:to>
                                    </p:set>
                                    <p:animEffect transition="in" filter="wipe(up)">
                                      <p:cBhvr>
                                        <p:cTn id="92" dur="1000"/>
                                        <p:tgtEl>
                                          <p:spTgt spid="32778">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6" nodeType="clickEffect">
                                  <p:stCondLst>
                                    <p:cond delay="0"/>
                                  </p:stCondLst>
                                  <p:childTnLst>
                                    <p:animMotion origin="layout" path="M -0.08819 -0.00047 L 0.08819 -0.00047 " pathEditMode="relative" rAng="0" ptsTypes="AA">
                                      <p:cBhvr>
                                        <p:cTn id="96" dur="500" fill="hold"/>
                                        <p:tgtEl>
                                          <p:spTgt spid="33"/>
                                        </p:tgtEl>
                                        <p:attrNameLst>
                                          <p:attrName>ppt_x</p:attrName>
                                          <p:attrName>ppt_y</p:attrName>
                                        </p:attrNameLst>
                                      </p:cBhvr>
                                      <p:rCtr x="88" y="0"/>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5" nodeType="clickEffect">
                                  <p:stCondLst>
                                    <p:cond delay="0"/>
                                  </p:stCondLst>
                                  <p:childTnLst>
                                    <p:animMotion origin="layout" path="M -0.00122 0.19282 L -0.00157 0.22569 " pathEditMode="relative" rAng="0" ptsTypes="AA">
                                      <p:cBhvr>
                                        <p:cTn id="100" dur="1000" fill="hold"/>
                                        <p:tgtEl>
                                          <p:spTgt spid="1037"/>
                                        </p:tgtEl>
                                        <p:attrNameLst>
                                          <p:attrName>ppt_x</p:attrName>
                                          <p:attrName>ppt_y</p:attrName>
                                        </p:attrNameLst>
                                      </p:cBhvr>
                                      <p:rCtr x="0" y="16"/>
                                    </p:animMotion>
                                  </p:childTnLst>
                                </p:cTn>
                              </p:par>
                              <p:par>
                                <p:cTn id="101" presetID="8" presetClass="entr" presetSubtype="32"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diamond(out)">
                                      <p:cBhvr>
                                        <p:cTn id="103" dur="500"/>
                                        <p:tgtEl>
                                          <p:spTgt spid="28"/>
                                        </p:tgtEl>
                                      </p:cBhvr>
                                    </p:animEffect>
                                  </p:childTnLst>
                                </p:cTn>
                              </p:par>
                              <p:par>
                                <p:cTn id="104" presetID="22" presetClass="entr" presetSubtype="1" fill="hold" nodeType="withEffect">
                                  <p:stCondLst>
                                    <p:cond delay="0"/>
                                  </p:stCondLst>
                                  <p:childTnLst>
                                    <p:set>
                                      <p:cBhvr>
                                        <p:cTn id="105" dur="1" fill="hold">
                                          <p:stCondLst>
                                            <p:cond delay="0"/>
                                          </p:stCondLst>
                                        </p:cTn>
                                        <p:tgtEl>
                                          <p:spTgt spid="32778">
                                            <p:txEl>
                                              <p:pRg st="6" end="6"/>
                                            </p:txEl>
                                          </p:spTgt>
                                        </p:tgtEl>
                                        <p:attrNameLst>
                                          <p:attrName>style.visibility</p:attrName>
                                        </p:attrNameLst>
                                      </p:cBhvr>
                                      <p:to>
                                        <p:strVal val="visible"/>
                                      </p:to>
                                    </p:set>
                                    <p:animEffect transition="in" filter="wipe(up)">
                                      <p:cBhvr>
                                        <p:cTn id="106" dur="1000"/>
                                        <p:tgtEl>
                                          <p:spTgt spid="32778">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mph" presetSubtype="2" fill="hold" nodeType="clickEffect">
                                  <p:stCondLst>
                                    <p:cond delay="0"/>
                                  </p:stCondLst>
                                  <p:childTnLst>
                                    <p:animClr clrSpc="rgb" dir="cw">
                                      <p:cBhvr override="childStyle">
                                        <p:cTn id="110" dur="500" fill="hold"/>
                                        <p:tgtEl>
                                          <p:spTgt spid="32778">
                                            <p:txEl>
                                              <p:pRg st="0" end="0"/>
                                            </p:txEl>
                                          </p:spTgt>
                                        </p:tgtEl>
                                        <p:attrNameLst>
                                          <p:attrName>style.color</p:attrName>
                                        </p:attrNameLst>
                                      </p:cBhvr>
                                      <p:to>
                                        <a:srgbClr val="FF0000"/>
                                      </p:to>
                                    </p:animClr>
                                  </p:childTnLst>
                                </p:cTn>
                              </p:par>
                              <p:par>
                                <p:cTn id="111" presetID="3" presetClass="emph" presetSubtype="2" fill="hold" nodeType="withEffect">
                                  <p:stCondLst>
                                    <p:cond delay="0"/>
                                  </p:stCondLst>
                                  <p:childTnLst>
                                    <p:animClr clrSpc="rgb" dir="cw">
                                      <p:cBhvr override="childStyle">
                                        <p:cTn id="112" dur="500" fill="hold"/>
                                        <p:tgtEl>
                                          <p:spTgt spid="32778">
                                            <p:txEl>
                                              <p:pRg st="0" end="0"/>
                                            </p:txEl>
                                          </p:spTgt>
                                        </p:tgtEl>
                                        <p:attrNameLst>
                                          <p:attrName>style.color</p:attrName>
                                        </p:attrNameLst>
                                      </p:cBhvr>
                                      <p:to>
                                        <a:srgbClr val="FF0000"/>
                                      </p:to>
                                    </p:animClr>
                                  </p:childTnLst>
                                </p:cTn>
                              </p:par>
                              <p:par>
                                <p:cTn id="113" presetID="3" presetClass="emph" presetSubtype="2" fill="hold" nodeType="withEffect">
                                  <p:stCondLst>
                                    <p:cond delay="0"/>
                                  </p:stCondLst>
                                  <p:childTnLst>
                                    <p:animClr clrSpc="rgb" dir="cw">
                                      <p:cBhvr override="childStyle">
                                        <p:cTn id="114" dur="500" fill="hold"/>
                                        <p:tgtEl>
                                          <p:spTgt spid="32778">
                                            <p:txEl>
                                              <p:pRg st="2" end="2"/>
                                            </p:txEl>
                                          </p:spTgt>
                                        </p:tgtEl>
                                        <p:attrNameLst>
                                          <p:attrName>style.color</p:attrName>
                                        </p:attrNameLst>
                                      </p:cBhvr>
                                      <p:to>
                                        <a:srgbClr val="FF0000"/>
                                      </p:to>
                                    </p:animClr>
                                  </p:childTnLst>
                                </p:cTn>
                              </p:par>
                              <p:par>
                                <p:cTn id="115" presetID="3" presetClass="emph" presetSubtype="2" fill="hold" nodeType="withEffect">
                                  <p:stCondLst>
                                    <p:cond delay="0"/>
                                  </p:stCondLst>
                                  <p:childTnLst>
                                    <p:animClr clrSpc="rgb" dir="cw">
                                      <p:cBhvr override="childStyle">
                                        <p:cTn id="116" dur="500" fill="hold"/>
                                        <p:tgtEl>
                                          <p:spTgt spid="32778">
                                            <p:txEl>
                                              <p:pRg st="2" end="2"/>
                                            </p:txEl>
                                          </p:spTgt>
                                        </p:tgtEl>
                                        <p:attrNameLst>
                                          <p:attrName>style.color</p:attrName>
                                        </p:attrNameLst>
                                      </p:cBhvr>
                                      <p:to>
                                        <a:srgbClr val="FF0000"/>
                                      </p:to>
                                    </p:animClr>
                                  </p:childTnLst>
                                </p:cTn>
                              </p:par>
                              <p:par>
                                <p:cTn id="117" presetID="3" presetClass="emph" presetSubtype="2" fill="hold" nodeType="withEffect">
                                  <p:stCondLst>
                                    <p:cond delay="0"/>
                                  </p:stCondLst>
                                  <p:childTnLst>
                                    <p:animClr clrSpc="rgb" dir="cw">
                                      <p:cBhvr override="childStyle">
                                        <p:cTn id="118" dur="500" fill="hold"/>
                                        <p:tgtEl>
                                          <p:spTgt spid="32778">
                                            <p:txEl>
                                              <p:pRg st="6" end="6"/>
                                            </p:txEl>
                                          </p:spTgt>
                                        </p:tgtEl>
                                        <p:attrNameLst>
                                          <p:attrName>style.color</p:attrName>
                                        </p:attrNameLst>
                                      </p:cBhvr>
                                      <p:to>
                                        <a:srgbClr val="FF0000"/>
                                      </p:to>
                                    </p:animClr>
                                  </p:childTnLst>
                                </p:cTn>
                              </p:par>
                              <p:par>
                                <p:cTn id="119" presetID="3" presetClass="emph" presetSubtype="2" fill="hold" nodeType="withEffect">
                                  <p:stCondLst>
                                    <p:cond delay="0"/>
                                  </p:stCondLst>
                                  <p:childTnLst>
                                    <p:animClr clrSpc="rgb" dir="cw">
                                      <p:cBhvr override="childStyle">
                                        <p:cTn id="120" dur="500" fill="hold"/>
                                        <p:tgtEl>
                                          <p:spTgt spid="32778">
                                            <p:txEl>
                                              <p:pRg st="6" end="6"/>
                                            </p:txEl>
                                          </p:spTgt>
                                        </p:tgtEl>
                                        <p:attrNameLst>
                                          <p:attrName>style.color</p:attrName>
                                        </p:attrNameLst>
                                      </p:cBhvr>
                                      <p:to>
                                        <a:srgbClr val="FF0000"/>
                                      </p:to>
                                    </p:animClr>
                                  </p:childTnLst>
                                </p:cTn>
                              </p:par>
                            </p:childTnLst>
                          </p:cTn>
                        </p:par>
                        <p:par>
                          <p:cTn id="121" fill="hold">
                            <p:stCondLst>
                              <p:cond delay="500"/>
                            </p:stCondLst>
                            <p:childTnLst>
                              <p:par>
                                <p:cTn id="122" presetID="3" presetClass="entr" presetSubtype="1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blinds(horizontal)">
                                      <p:cBhvr>
                                        <p:cTn id="1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7" grpId="1" animBg="1"/>
      <p:bldP spid="1037" grpId="2" animBg="1"/>
      <p:bldP spid="1037" grpId="3" animBg="1"/>
      <p:bldP spid="1037" grpId="4" animBg="1"/>
      <p:bldP spid="1037" grpId="5" animBg="1"/>
      <p:bldP spid="1037" grpId="6" animBg="1"/>
      <p:bldP spid="21" grpId="0"/>
      <p:bldP spid="22" grpId="0" animBg="1"/>
      <p:bldP spid="24" grpId="0" animBg="1"/>
      <p:bldP spid="25" grpId="0" animBg="1"/>
      <p:bldP spid="26" grpId="0" animBg="1"/>
      <p:bldP spid="28" grpId="0" animBg="1"/>
      <p:bldP spid="29" grpId="0" animBg="1"/>
      <p:bldP spid="30" grpId="0" animBg="1"/>
      <p:bldP spid="31" grpId="0" animBg="1"/>
      <p:bldP spid="32" grpId="0" animBg="1"/>
      <p:bldP spid="33" grpId="0" animBg="1"/>
      <p:bldP spid="33" grpId="1" animBg="1"/>
      <p:bldP spid="33" grpId="2" animBg="1"/>
      <p:bldP spid="33" grpId="3" animBg="1"/>
      <p:bldP spid="33" grpId="4" animBg="1"/>
      <p:bldP spid="33" grpId="5" animBg="1"/>
      <p:bldP spid="33" grpId="6"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Interleaving Experiment </a:t>
            </a:r>
            <a:endParaRPr lang="en-US" dirty="0"/>
          </a:p>
        </p:txBody>
      </p:sp>
      <p:sp>
        <p:nvSpPr>
          <p:cNvPr id="3" name="Content Placeholder 2"/>
          <p:cNvSpPr>
            <a:spLocks noGrp="1"/>
          </p:cNvSpPr>
          <p:nvPr>
            <p:ph idx="1"/>
          </p:nvPr>
        </p:nvSpPr>
        <p:spPr/>
        <p:txBody>
          <a:bodyPr/>
          <a:lstStyle/>
          <a:p>
            <a:r>
              <a:rPr lang="en-US" dirty="0" smtClean="0"/>
              <a:t>Experiment Setup</a:t>
            </a:r>
          </a:p>
          <a:p>
            <a:pPr lvl="1"/>
            <a:r>
              <a:rPr lang="en-US" dirty="0" smtClean="0"/>
              <a:t>Phase I: 36 days</a:t>
            </a:r>
          </a:p>
          <a:p>
            <a:pPr lvl="2"/>
            <a:r>
              <a:rPr lang="en-US" dirty="0" smtClean="0"/>
              <a:t>Balanced Interleaving of (</a:t>
            </a:r>
            <a:r>
              <a:rPr lang="en-US" dirty="0" err="1" smtClean="0"/>
              <a:t>Orig,Flat</a:t>
            </a:r>
            <a:r>
              <a:rPr lang="en-US" dirty="0" smtClean="0"/>
              <a:t>) (</a:t>
            </a:r>
            <a:r>
              <a:rPr lang="en-US" dirty="0" err="1" smtClean="0"/>
              <a:t>Flat,Rand</a:t>
            </a:r>
            <a:r>
              <a:rPr lang="en-US" dirty="0" smtClean="0"/>
              <a:t>) (</a:t>
            </a:r>
            <a:r>
              <a:rPr lang="en-US" dirty="0" err="1" smtClean="0"/>
              <a:t>Orig,Rand</a:t>
            </a:r>
            <a:r>
              <a:rPr lang="en-US" dirty="0" smtClean="0"/>
              <a:t>)</a:t>
            </a:r>
          </a:p>
          <a:p>
            <a:pPr lvl="1"/>
            <a:r>
              <a:rPr lang="en-US" dirty="0" smtClean="0"/>
              <a:t>Phase II: 30 days</a:t>
            </a:r>
          </a:p>
          <a:p>
            <a:pPr lvl="2"/>
            <a:r>
              <a:rPr lang="en-US" dirty="0" smtClean="0"/>
              <a:t>Balanced Interleaving of (Orig,Swap2) (Swap2,Swap4) (Orig,Swap4)</a:t>
            </a:r>
          </a:p>
          <a:p>
            <a:r>
              <a:rPr lang="en-US" dirty="0" smtClean="0"/>
              <a:t>Quality Control and Data Cleaning</a:t>
            </a:r>
          </a:p>
          <a:p>
            <a:pPr lvl="1"/>
            <a:r>
              <a:rPr lang="en-US" dirty="0" smtClean="0"/>
              <a:t>Same as for absolute metrics</a:t>
            </a:r>
          </a:p>
          <a:p>
            <a:pPr lvl="1"/>
            <a:endParaRPr lang="en-US" dirty="0" smtClean="0"/>
          </a:p>
          <a:p>
            <a:pPr lvl="1"/>
            <a:endParaRPr lang="en-US" dirty="0" smtClean="0"/>
          </a:p>
        </p:txBody>
      </p:sp>
    </p:spTree>
    <p:extLst>
      <p:ext uri="{BB962C8B-B14F-4D97-AF65-F5344CB8AC3E}">
        <p14:creationId xmlns:p14="http://schemas.microsoft.com/office/powerpoint/2010/main" val="35361780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Interleaving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638490"/>
              </p:ext>
            </p:extLst>
          </p:nvPr>
        </p:nvGraphicFramePr>
        <p:xfrm>
          <a:off x="609600" y="1971200"/>
          <a:ext cx="7924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bwMode="auto">
          <a:xfrm>
            <a:off x="2143592" y="1454046"/>
            <a:ext cx="1409076" cy="374754"/>
          </a:xfrm>
          <a:prstGeom prst="rect">
            <a:avLst/>
          </a:prstGeom>
          <a:solidFill>
            <a:schemeClr val="bg1">
              <a:lumMod val="8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0" u="none" strike="noStrike" cap="none" normalizeH="0" dirty="0" smtClean="0">
                <a:ln>
                  <a:noFill/>
                </a:ln>
                <a:solidFill>
                  <a:schemeClr val="tx1"/>
                </a:solidFill>
                <a:effectLst/>
                <a:latin typeface="Times New Roman" pitchFamily="18" charset="0"/>
              </a:rPr>
              <a:t> wins </a:t>
            </a:r>
            <a:r>
              <a:rPr kumimoji="0" lang="en-US" sz="1800" b="0" i="0" u="none" strike="noStrike" cap="small" normalizeH="0" dirty="0" err="1" smtClean="0">
                <a:ln>
                  <a:noFill/>
                </a:ln>
                <a:solidFill>
                  <a:schemeClr val="tx1"/>
                </a:solidFill>
                <a:effectLst/>
                <a:latin typeface="Times New Roman" pitchFamily="18" charset="0"/>
              </a:rPr>
              <a:t>Orig</a:t>
            </a:r>
            <a:endParaRPr kumimoji="0" lang="en-US" sz="1800" b="0" i="0" u="none" strike="noStrike" cap="small" normalizeH="0" dirty="0" smtClean="0">
              <a:ln>
                <a:noFill/>
              </a:ln>
              <a:solidFill>
                <a:schemeClr val="tx1"/>
              </a:solidFill>
              <a:effectLst/>
              <a:latin typeface="Times New Roman" pitchFamily="18" charset="0"/>
            </a:endParaRPr>
          </a:p>
        </p:txBody>
      </p:sp>
      <p:cxnSp>
        <p:nvCxnSpPr>
          <p:cNvPr id="15" name="Straight Arrow Connector 14"/>
          <p:cNvCxnSpPr>
            <a:stCxn id="13" idx="2"/>
          </p:cNvCxnSpPr>
          <p:nvPr/>
        </p:nvCxnSpPr>
        <p:spPr bwMode="auto">
          <a:xfrm rot="16200000" flipH="1">
            <a:off x="3013022" y="1663908"/>
            <a:ext cx="614600" cy="9443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ectangle 17"/>
          <p:cNvSpPr/>
          <p:nvPr/>
        </p:nvSpPr>
        <p:spPr bwMode="auto">
          <a:xfrm>
            <a:off x="4499522" y="1441556"/>
            <a:ext cx="1409076" cy="374754"/>
          </a:xfrm>
          <a:prstGeom prst="rect">
            <a:avLst/>
          </a:prstGeom>
          <a:solidFill>
            <a:schemeClr val="bg1">
              <a:lumMod val="8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0" u="none" strike="noStrike" cap="none" normalizeH="0" dirty="0" smtClean="0">
                <a:ln>
                  <a:noFill/>
                </a:ln>
                <a:solidFill>
                  <a:schemeClr val="tx1"/>
                </a:solidFill>
                <a:effectLst/>
                <a:latin typeface="Times New Roman" pitchFamily="18" charset="0"/>
              </a:rPr>
              <a:t> wins </a:t>
            </a:r>
            <a:r>
              <a:rPr lang="en-US" sz="1800" cap="small" dirty="0" smtClean="0"/>
              <a:t>Rand</a:t>
            </a:r>
            <a:endParaRPr kumimoji="0" lang="en-US" sz="1800" b="0" i="0" u="none" strike="noStrike" cap="small" normalizeH="0" dirty="0" smtClean="0">
              <a:ln>
                <a:noFill/>
              </a:ln>
              <a:solidFill>
                <a:schemeClr val="tx1"/>
              </a:solidFill>
              <a:effectLst/>
              <a:latin typeface="Times New Roman" pitchFamily="18" charset="0"/>
            </a:endParaRPr>
          </a:p>
        </p:txBody>
      </p:sp>
      <p:cxnSp>
        <p:nvCxnSpPr>
          <p:cNvPr id="19" name="Straight Arrow Connector 18"/>
          <p:cNvCxnSpPr>
            <a:stCxn id="18" idx="2"/>
          </p:cNvCxnSpPr>
          <p:nvPr/>
        </p:nvCxnSpPr>
        <p:spPr bwMode="auto">
          <a:xfrm rot="5400000">
            <a:off x="4199732" y="2128618"/>
            <a:ext cx="1316637" cy="6920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rot="16200000">
            <a:off x="-72553" y="3446062"/>
            <a:ext cx="1275606" cy="338554"/>
          </a:xfrm>
          <a:prstGeom prst="rect">
            <a:avLst/>
          </a:prstGeom>
          <a:noFill/>
        </p:spPr>
        <p:txBody>
          <a:bodyPr wrap="none" rtlCol="0">
            <a:spAutoFit/>
          </a:bodyPr>
          <a:lstStyle/>
          <a:p>
            <a:r>
              <a:rPr lang="en-US" sz="1600" dirty="0" smtClean="0"/>
              <a:t>Percent Wins</a:t>
            </a:r>
            <a:endParaRPr lang="en-US" sz="1600" dirty="0"/>
          </a:p>
        </p:txBody>
      </p:sp>
      <p:sp>
        <p:nvSpPr>
          <p:cNvPr id="20" name="TextBox 19"/>
          <p:cNvSpPr txBox="1"/>
          <p:nvPr/>
        </p:nvSpPr>
        <p:spPr>
          <a:xfrm>
            <a:off x="2245624" y="1512657"/>
            <a:ext cx="4953000" cy="3408625"/>
          </a:xfrm>
          <a:prstGeom prst="rect">
            <a:avLst/>
          </a:prstGeom>
          <a:solidFill>
            <a:schemeClr val="bg1">
              <a:lumMod val="85000"/>
              <a:lumOff val="15000"/>
            </a:schemeClr>
          </a:solidFill>
          <a:ln w="38100">
            <a:solidFill>
              <a:schemeClr val="accent1"/>
            </a:solidFill>
          </a:ln>
        </p:spPr>
        <p:txBody>
          <a:bodyPr wrap="square" rtlCol="0">
            <a:spAutoFit/>
          </a:bodyPr>
          <a:lstStyle/>
          <a:p>
            <a:r>
              <a:rPr lang="en-US" sz="2800" b="1" dirty="0" smtClean="0">
                <a:latin typeface="+mn-lt"/>
              </a:rPr>
              <a:t>Conclusions</a:t>
            </a:r>
          </a:p>
          <a:p>
            <a:endParaRPr lang="en-US" b="1" dirty="0" smtClean="0">
              <a:latin typeface="+mn-lt"/>
            </a:endParaRPr>
          </a:p>
          <a:p>
            <a:pPr>
              <a:buFont typeface="Arial" pitchFamily="34" charset="0"/>
              <a:buChar char="•"/>
            </a:pPr>
            <a:r>
              <a:rPr lang="en-US" sz="2400" dirty="0" smtClean="0">
                <a:latin typeface="+mn-lt"/>
              </a:rPr>
              <a:t> All interleaving experiments reflect the expected order.</a:t>
            </a:r>
          </a:p>
          <a:p>
            <a:endParaRPr lang="en-US" sz="1050" dirty="0" smtClean="0">
              <a:latin typeface="+mn-lt"/>
            </a:endParaRPr>
          </a:p>
          <a:p>
            <a:pPr>
              <a:buFont typeface="Arial" pitchFamily="34" charset="0"/>
              <a:buChar char="•"/>
            </a:pPr>
            <a:r>
              <a:rPr lang="en-US" sz="2400" dirty="0" smtClean="0">
                <a:latin typeface="+mn-lt"/>
              </a:rPr>
              <a:t> All differences are significant after one month of data.</a:t>
            </a:r>
          </a:p>
          <a:p>
            <a:endParaRPr lang="en-US" sz="1050" dirty="0" smtClean="0">
              <a:latin typeface="+mn-lt"/>
            </a:endParaRPr>
          </a:p>
          <a:p>
            <a:pPr>
              <a:buFont typeface="Arial" pitchFamily="34" charset="0"/>
              <a:buChar char="•"/>
            </a:pPr>
            <a:r>
              <a:rPr lang="en-US" sz="2400" dirty="0" smtClean="0">
                <a:latin typeface="+mn-lt"/>
              </a:rPr>
              <a:t> Same results also for alternative data-preprocessing.</a:t>
            </a:r>
          </a:p>
          <a:p>
            <a:endParaRPr lang="en-US" sz="1050" dirty="0" smtClean="0">
              <a:latin typeface="+mn-lt"/>
            </a:endParaRPr>
          </a:p>
        </p:txBody>
      </p:sp>
    </p:spTree>
    <p:extLst>
      <p:ext uri="{BB962C8B-B14F-4D97-AF65-F5344CB8AC3E}">
        <p14:creationId xmlns:p14="http://schemas.microsoft.com/office/powerpoint/2010/main" val="16292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bg/>
                                          </p:spTgt>
                                        </p:tgtEl>
                                        <p:attrNameLst>
                                          <p:attrName>style.visibility</p:attrName>
                                        </p:attrNameLst>
                                      </p:cBhvr>
                                      <p:to>
                                        <p:strVal val="visible"/>
                                      </p:to>
                                    </p:set>
                                    <p:animEffect transition="in" filter="blinds(horizontal)">
                                      <p:cBhvr>
                                        <p:cTn id="21" dur="500"/>
                                        <p:tgtEl>
                                          <p:spTgt spid="20">
                                            <p:bg/>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up)">
                                      <p:cBhvr>
                                        <p:cTn id="24" dur="500"/>
                                        <p:tgtEl>
                                          <p:spTgt spid="20">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wipe(up)">
                                      <p:cBhvr>
                                        <p:cTn id="27" dur="500"/>
                                        <p:tgtEl>
                                          <p:spTgt spid="20">
                                            <p:txEl>
                                              <p:pRg st="2" end="2"/>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wipe(up)">
                                      <p:cBhvr>
                                        <p:cTn id="30" dur="500"/>
                                        <p:tgtEl>
                                          <p:spTgt spid="20">
                                            <p:txEl>
                                              <p:pRg st="4" end="4"/>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wipe(up)">
                                      <p:cBhvr>
                                        <p:cTn id="33"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Team-Game Interleaving: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3627125"/>
              </p:ext>
            </p:extLst>
          </p:nvPr>
        </p:nvGraphicFramePr>
        <p:xfrm>
          <a:off x="609600" y="1971200"/>
          <a:ext cx="7924800" cy="4800600"/>
        </p:xfrm>
        <a:graphic>
          <a:graphicData uri="http://schemas.openxmlformats.org/drawingml/2006/chart">
            <c:chart xmlns:c="http://schemas.openxmlformats.org/drawingml/2006/chart" xmlns:r="http://schemas.openxmlformats.org/officeDocument/2006/relationships" r:id="rId6"/>
          </a:graphicData>
        </a:graphic>
      </p:graphicFrame>
      <p:pic>
        <p:nvPicPr>
          <p:cNvPr id="6" name="Picture 5" descr="txp_fig.png"/>
          <p:cNvPicPr>
            <a:picLocks noChangeAspect="1"/>
          </p:cNvPicPr>
          <p:nvPr>
            <p:custDataLst>
              <p:tags r:id="rId1"/>
            </p:custDataLst>
          </p:nvPr>
        </p:nvPicPr>
        <p:blipFill>
          <a:blip r:embed="rId7" cstate="print">
            <a:clrChange>
              <a:clrFrom>
                <a:srgbClr val="FFFFFF"/>
              </a:clrFrom>
              <a:clrTo>
                <a:srgbClr val="FFFFFF">
                  <a:alpha val="0"/>
                </a:srgbClr>
              </a:clrTo>
            </a:clrChange>
            <a:lum/>
          </a:blip>
          <a:stretch>
            <a:fillRect/>
          </a:stretch>
        </p:blipFill>
        <p:spPr>
          <a:xfrm>
            <a:off x="1726315" y="2379899"/>
            <a:ext cx="353568" cy="402336"/>
          </a:xfrm>
          <a:prstGeom prst="rect">
            <a:avLst/>
          </a:prstGeom>
          <a:noFill/>
        </p:spPr>
      </p:pic>
      <p:pic>
        <p:nvPicPr>
          <p:cNvPr id="8" name="Picture 7" descr="txp_fig.png"/>
          <p:cNvPicPr>
            <a:picLocks noChangeAspect="1"/>
          </p:cNvPicPr>
          <p:nvPr>
            <p:custDataLst>
              <p:tags r:id="rId2"/>
            </p:custDataLst>
          </p:nvPr>
        </p:nvPicPr>
        <p:blipFill>
          <a:blip r:embed="rId7" cstate="print">
            <a:clrChange>
              <a:clrFrom>
                <a:srgbClr val="FFFFFF"/>
              </a:clrFrom>
              <a:clrTo>
                <a:srgbClr val="FFFFFF">
                  <a:alpha val="0"/>
                </a:srgbClr>
              </a:clrTo>
            </a:clrChange>
            <a:lum/>
          </a:blip>
          <a:stretch>
            <a:fillRect/>
          </a:stretch>
        </p:blipFill>
        <p:spPr>
          <a:xfrm>
            <a:off x="2930525" y="2404664"/>
            <a:ext cx="353568" cy="402336"/>
          </a:xfrm>
          <a:prstGeom prst="rect">
            <a:avLst/>
          </a:prstGeom>
          <a:noFill/>
        </p:spPr>
      </p:pic>
      <p:pic>
        <p:nvPicPr>
          <p:cNvPr id="9" name="Picture 8" descr="txp_fig.png"/>
          <p:cNvPicPr>
            <a:picLocks noChangeAspect="1"/>
          </p:cNvPicPr>
          <p:nvPr>
            <p:custDataLst>
              <p:tags r:id="rId3"/>
            </p:custDataLst>
          </p:nvPr>
        </p:nvPicPr>
        <p:blipFill>
          <a:blip r:embed="rId7" cstate="print">
            <a:clrChange>
              <a:clrFrom>
                <a:srgbClr val="FFFFFF"/>
              </a:clrFrom>
              <a:clrTo>
                <a:srgbClr val="FFFFFF">
                  <a:alpha val="0"/>
                </a:srgbClr>
              </a:clrTo>
            </a:clrChange>
            <a:lum/>
          </a:blip>
          <a:stretch>
            <a:fillRect/>
          </a:stretch>
        </p:blipFill>
        <p:spPr>
          <a:xfrm>
            <a:off x="4132237" y="1937377"/>
            <a:ext cx="353568" cy="402336"/>
          </a:xfrm>
          <a:prstGeom prst="rect">
            <a:avLst/>
          </a:prstGeom>
          <a:noFill/>
        </p:spPr>
      </p:pic>
      <p:pic>
        <p:nvPicPr>
          <p:cNvPr id="12" name="Picture 11" descr="txp_fig.png"/>
          <p:cNvPicPr>
            <a:picLocks noChangeAspect="1"/>
          </p:cNvPicPr>
          <p:nvPr>
            <p:custDataLst>
              <p:tags r:id="rId4"/>
            </p:custDataLst>
          </p:nvPr>
        </p:nvPicPr>
        <p:blipFill>
          <a:blip r:embed="rId7" cstate="print">
            <a:clrChange>
              <a:clrFrom>
                <a:srgbClr val="FFFFFF"/>
              </a:clrFrom>
              <a:clrTo>
                <a:srgbClr val="FFFFFF">
                  <a:alpha val="0"/>
                </a:srgbClr>
              </a:clrTo>
            </a:clrChange>
            <a:lum/>
          </a:blip>
          <a:stretch>
            <a:fillRect/>
          </a:stretch>
        </p:blipFill>
        <p:spPr>
          <a:xfrm>
            <a:off x="7752361" y="2358054"/>
            <a:ext cx="353568" cy="402336"/>
          </a:xfrm>
          <a:prstGeom prst="rect">
            <a:avLst/>
          </a:prstGeom>
          <a:noFill/>
        </p:spPr>
      </p:pic>
      <p:sp>
        <p:nvSpPr>
          <p:cNvPr id="16" name="TextBox 15"/>
          <p:cNvSpPr txBox="1"/>
          <p:nvPr/>
        </p:nvSpPr>
        <p:spPr>
          <a:xfrm>
            <a:off x="2111992" y="1582008"/>
            <a:ext cx="4953000" cy="3677930"/>
          </a:xfrm>
          <a:prstGeom prst="rect">
            <a:avLst/>
          </a:prstGeom>
          <a:solidFill>
            <a:schemeClr val="bg1">
              <a:lumMod val="85000"/>
              <a:lumOff val="15000"/>
            </a:schemeClr>
          </a:solidFill>
          <a:ln w="38100">
            <a:solidFill>
              <a:schemeClr val="accent1"/>
            </a:solidFill>
          </a:ln>
        </p:spPr>
        <p:txBody>
          <a:bodyPr wrap="square" rtlCol="0">
            <a:spAutoFit/>
          </a:bodyPr>
          <a:lstStyle/>
          <a:p>
            <a:r>
              <a:rPr lang="en-US" sz="2800" b="1" dirty="0" smtClean="0"/>
              <a:t>Paired Comparison Tests:</a:t>
            </a:r>
          </a:p>
          <a:p>
            <a:r>
              <a:rPr lang="en-US" sz="2800" b="1" dirty="0" smtClean="0"/>
              <a:t>Summary and Conclusions</a:t>
            </a:r>
          </a:p>
          <a:p>
            <a:endParaRPr lang="en-US" b="1" dirty="0" smtClean="0"/>
          </a:p>
          <a:p>
            <a:pPr>
              <a:buFont typeface="Arial" pitchFamily="34" charset="0"/>
              <a:buChar char="•"/>
            </a:pPr>
            <a:r>
              <a:rPr lang="en-US" sz="2400" dirty="0" smtClean="0"/>
              <a:t> All interleaving experiments reflect the expected order.</a:t>
            </a:r>
          </a:p>
          <a:p>
            <a:pPr>
              <a:buFont typeface="Arial" pitchFamily="34" charset="0"/>
              <a:buChar char="•"/>
            </a:pPr>
            <a:r>
              <a:rPr lang="en-US" sz="2400" dirty="0" smtClean="0"/>
              <a:t> Same results also for larger scale experiment on Yahoo and Bing</a:t>
            </a:r>
          </a:p>
          <a:p>
            <a:endParaRPr lang="en-US" sz="1050" dirty="0" smtClean="0"/>
          </a:p>
          <a:p>
            <a:pPr>
              <a:buFont typeface="Arial" pitchFamily="34" charset="0"/>
              <a:buChar char="•"/>
            </a:pPr>
            <a:r>
              <a:rPr lang="en-US" sz="2400" dirty="0" smtClean="0"/>
              <a:t> Most differences are significant after one month of data.</a:t>
            </a:r>
          </a:p>
          <a:p>
            <a:endParaRPr lang="en-US" sz="1050" dirty="0" smtClean="0"/>
          </a:p>
        </p:txBody>
      </p:sp>
      <p:sp>
        <p:nvSpPr>
          <p:cNvPr id="10" name="TextBox 9"/>
          <p:cNvSpPr txBox="1"/>
          <p:nvPr/>
        </p:nvSpPr>
        <p:spPr>
          <a:xfrm rot="16200000">
            <a:off x="-72553" y="3446062"/>
            <a:ext cx="1275606" cy="338554"/>
          </a:xfrm>
          <a:prstGeom prst="rect">
            <a:avLst/>
          </a:prstGeom>
          <a:noFill/>
        </p:spPr>
        <p:txBody>
          <a:bodyPr wrap="none" rtlCol="0">
            <a:spAutoFit/>
          </a:bodyPr>
          <a:lstStyle/>
          <a:p>
            <a:r>
              <a:rPr lang="en-US" sz="1600" dirty="0" smtClean="0"/>
              <a:t>Percent Wins</a:t>
            </a:r>
            <a:endParaRPr lang="en-US" sz="1600" dirty="0"/>
          </a:p>
        </p:txBody>
      </p:sp>
    </p:spTree>
    <p:extLst>
      <p:ext uri="{BB962C8B-B14F-4D97-AF65-F5344CB8AC3E}">
        <p14:creationId xmlns:p14="http://schemas.microsoft.com/office/powerpoint/2010/main" val="2043534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bg/>
                                          </p:spTgt>
                                        </p:tgtEl>
                                        <p:attrNameLst>
                                          <p:attrName>style.visibility</p:attrName>
                                        </p:attrNameLst>
                                      </p:cBhvr>
                                      <p:to>
                                        <p:strVal val="visible"/>
                                      </p:to>
                                    </p:set>
                                    <p:animEffect transition="in" filter="blinds(horizontal)">
                                      <p:cBhvr>
                                        <p:cTn id="21" dur="500"/>
                                        <p:tgtEl>
                                          <p:spTgt spid="16">
                                            <p:bg/>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up)">
                                      <p:cBhvr>
                                        <p:cTn id="24" dur="500"/>
                                        <p:tgtEl>
                                          <p:spTgt spid="16">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up)">
                                      <p:cBhvr>
                                        <p:cTn id="27" dur="500"/>
                                        <p:tgtEl>
                                          <p:spTgt spid="16">
                                            <p:txEl>
                                              <p:pRg st="1" end="1"/>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wipe(up)">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wipe(up)">
                                      <p:cBhvr>
                                        <p:cTn id="35" dur="500"/>
                                        <p:tgtEl>
                                          <p:spTgt spid="16">
                                            <p:txEl>
                                              <p:pRg st="4" end="4"/>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xEl>
                                              <p:pRg st="6" end="6"/>
                                            </p:txEl>
                                          </p:spTgt>
                                        </p:tgtEl>
                                        <p:attrNameLst>
                                          <p:attrName>style.visibility</p:attrName>
                                        </p:attrNameLst>
                                      </p:cBhvr>
                                      <p:to>
                                        <p:strVal val="visible"/>
                                      </p:to>
                                    </p:set>
                                    <p:animEffect transition="in" filter="wipe(up)">
                                      <p:cBhvr>
                                        <p:cTn id="38"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274638"/>
            <a:ext cx="8454565" cy="1143000"/>
          </a:xfrm>
        </p:spPr>
        <p:txBody>
          <a:bodyPr/>
          <a:lstStyle/>
          <a:p>
            <a:r>
              <a:rPr lang="en-US" dirty="0" smtClean="0"/>
              <a:t>Yahoo and Bing: Interleaving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Yahoo Web Search [Chapelle et al., 2012]</a:t>
            </a:r>
          </a:p>
          <a:p>
            <a:pPr lvl="1"/>
            <a:r>
              <a:rPr lang="en-US" dirty="0" smtClean="0"/>
              <a:t>Four retrieval functions (i.e. 6 paired comparisons)</a:t>
            </a:r>
          </a:p>
          <a:p>
            <a:pPr lvl="1"/>
            <a:r>
              <a:rPr lang="en-US" dirty="0" smtClean="0"/>
              <a:t>Balanced Interleaving</a:t>
            </a:r>
          </a:p>
          <a:p>
            <a:pPr marL="457200" lvl="1" indent="0">
              <a:buNone/>
            </a:pPr>
            <a:r>
              <a:rPr lang="en-US" dirty="0" smtClean="0">
                <a:sym typeface="Wingdings" panose="05000000000000000000" pitchFamily="2" charset="2"/>
              </a:rPr>
              <a:t>	 </a:t>
            </a:r>
            <a:r>
              <a:rPr lang="en-US" dirty="0" smtClean="0"/>
              <a:t>All paired comparisons consistent </a:t>
            </a:r>
            <a:r>
              <a:rPr lang="en-US" dirty="0"/>
              <a:t>with ordering by </a:t>
            </a:r>
            <a:r>
              <a:rPr lang="en-US" dirty="0" smtClean="0"/>
              <a:t>NDCG.</a:t>
            </a:r>
          </a:p>
          <a:p>
            <a:endParaRPr lang="en-US" dirty="0" smtClean="0"/>
          </a:p>
          <a:p>
            <a:r>
              <a:rPr lang="en-US" dirty="0" smtClean="0"/>
              <a:t>Bing Web Search [Radlinski &amp; Craswell, 2010]</a:t>
            </a:r>
          </a:p>
          <a:p>
            <a:pPr lvl="1"/>
            <a:r>
              <a:rPr lang="en-US" dirty="0" smtClean="0"/>
              <a:t>Five retrieval function pairs</a:t>
            </a:r>
          </a:p>
          <a:p>
            <a:pPr lvl="1"/>
            <a:r>
              <a:rPr lang="en-US" dirty="0" smtClean="0"/>
              <a:t>Team-Game Interleaving</a:t>
            </a:r>
          </a:p>
          <a:p>
            <a:pPr marL="457200" lvl="1" indent="0">
              <a:buNone/>
            </a:pPr>
            <a:r>
              <a:rPr lang="en-US" dirty="0" smtClean="0">
                <a:sym typeface="Wingdings" panose="05000000000000000000" pitchFamily="2" charset="2"/>
              </a:rPr>
              <a:t>	 </a:t>
            </a:r>
            <a:r>
              <a:rPr lang="en-US" dirty="0" smtClean="0"/>
              <a:t>Consistent </a:t>
            </a:r>
            <a:r>
              <a:rPr lang="en-US" dirty="0"/>
              <a:t>with ordering by NDGC </a:t>
            </a:r>
            <a:r>
              <a:rPr lang="en-US" dirty="0" smtClean="0"/>
              <a:t>when </a:t>
            </a:r>
            <a:r>
              <a:rPr lang="en-US" dirty="0"/>
              <a:t>NDCG </a:t>
            </a:r>
            <a:r>
              <a:rPr lang="en-US" dirty="0" smtClean="0"/>
              <a:t>significant.</a:t>
            </a:r>
            <a:endParaRPr lang="en-US" dirty="0"/>
          </a:p>
        </p:txBody>
      </p:sp>
    </p:spTree>
    <p:extLst>
      <p:ext uri="{BB962C8B-B14F-4D97-AF65-F5344CB8AC3E}">
        <p14:creationId xmlns:p14="http://schemas.microsoft.com/office/powerpoint/2010/main" val="195579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Interleaving vs. Explicit</a:t>
            </a:r>
            <a:endParaRPr lang="en-US" dirty="0"/>
          </a:p>
        </p:txBody>
      </p:sp>
      <p:sp>
        <p:nvSpPr>
          <p:cNvPr id="3" name="Content Placeholder 2"/>
          <p:cNvSpPr>
            <a:spLocks noGrp="1"/>
          </p:cNvSpPr>
          <p:nvPr>
            <p:ph idx="1"/>
          </p:nvPr>
        </p:nvSpPr>
        <p:spPr>
          <a:xfrm>
            <a:off x="457200" y="1600200"/>
            <a:ext cx="8229600" cy="4759657"/>
          </a:xfrm>
        </p:spPr>
        <p:txBody>
          <a:bodyPr>
            <a:normAutofit fontScale="85000" lnSpcReduction="20000"/>
          </a:bodyPr>
          <a:lstStyle/>
          <a:p>
            <a:r>
              <a:rPr lang="en-US" dirty="0" smtClean="0"/>
              <a:t>Bing Web Search</a:t>
            </a:r>
          </a:p>
          <a:p>
            <a:pPr lvl="1"/>
            <a:r>
              <a:rPr lang="en-US" dirty="0" smtClean="0"/>
              <a:t>4 retrieval function</a:t>
            </a:r>
            <a:br>
              <a:rPr lang="en-US" dirty="0" smtClean="0"/>
            </a:br>
            <a:r>
              <a:rPr lang="en-US" dirty="0" smtClean="0"/>
              <a:t>pairs</a:t>
            </a:r>
          </a:p>
          <a:p>
            <a:pPr lvl="1"/>
            <a:r>
              <a:rPr lang="en-US" dirty="0" smtClean="0"/>
              <a:t>~12k manually </a:t>
            </a:r>
            <a:br>
              <a:rPr lang="en-US" dirty="0" smtClean="0"/>
            </a:br>
            <a:r>
              <a:rPr lang="en-US" dirty="0" smtClean="0"/>
              <a:t>judged queries</a:t>
            </a:r>
          </a:p>
          <a:p>
            <a:pPr lvl="1"/>
            <a:r>
              <a:rPr lang="en-US" dirty="0" smtClean="0"/>
              <a:t>~200k interleaved </a:t>
            </a:r>
            <a:br>
              <a:rPr lang="en-US" dirty="0" smtClean="0"/>
            </a:br>
            <a:r>
              <a:rPr lang="en-US" dirty="0" smtClean="0"/>
              <a:t>queries</a:t>
            </a:r>
          </a:p>
          <a:p>
            <a:r>
              <a:rPr lang="en-US" dirty="0" smtClean="0"/>
              <a:t>Experiment</a:t>
            </a:r>
          </a:p>
          <a:p>
            <a:pPr lvl="1"/>
            <a:r>
              <a:rPr lang="en-US" dirty="0" smtClean="0"/>
              <a:t>p = probability that NDCG is correct on subsample of size y</a:t>
            </a:r>
          </a:p>
          <a:p>
            <a:pPr lvl="1"/>
            <a:r>
              <a:rPr lang="en-US" dirty="0" smtClean="0"/>
              <a:t>x = number of queries needed to reach same p-value with interleaving</a:t>
            </a:r>
          </a:p>
          <a:p>
            <a:pPr marL="463550" indent="-463550">
              <a:buNone/>
            </a:pPr>
            <a:r>
              <a:rPr lang="en-US" dirty="0" smtClean="0">
                <a:sym typeface="Wingdings" pitchFamily="2" charset="2"/>
              </a:rPr>
              <a:t> Ten interleaved queries are equivalent to one manually judged query.</a:t>
            </a:r>
            <a:endParaRPr lang="en-US" dirty="0"/>
          </a:p>
        </p:txBody>
      </p:sp>
      <p:pic>
        <p:nvPicPr>
          <p:cNvPr id="227331" name="Picture 3"/>
          <p:cNvPicPr>
            <a:picLocks noChangeAspect="1" noChangeArrowheads="1"/>
          </p:cNvPicPr>
          <p:nvPr/>
        </p:nvPicPr>
        <p:blipFill>
          <a:blip r:embed="rId3" cstate="print"/>
          <a:srcRect/>
          <a:stretch>
            <a:fillRect/>
          </a:stretch>
        </p:blipFill>
        <p:spPr bwMode="auto">
          <a:xfrm>
            <a:off x="3724300" y="1269242"/>
            <a:ext cx="5365108" cy="3009261"/>
          </a:xfrm>
          <a:prstGeom prst="rect">
            <a:avLst/>
          </a:prstGeom>
          <a:noFill/>
          <a:ln w="38100">
            <a:solidFill>
              <a:schemeClr val="accent1"/>
            </a:solidFill>
            <a:miter lim="800000"/>
            <a:headEnd/>
            <a:tailEnd/>
          </a:ln>
        </p:spPr>
      </p:pic>
      <p:sp>
        <p:nvSpPr>
          <p:cNvPr id="5" name="TextBox 4"/>
          <p:cNvSpPr txBox="1"/>
          <p:nvPr/>
        </p:nvSpPr>
        <p:spPr>
          <a:xfrm>
            <a:off x="6220799" y="6373498"/>
            <a:ext cx="2207912" cy="307777"/>
          </a:xfrm>
          <a:prstGeom prst="rect">
            <a:avLst/>
          </a:prstGeom>
          <a:noFill/>
        </p:spPr>
        <p:txBody>
          <a:bodyPr wrap="none" rtlCol="0">
            <a:spAutoFit/>
          </a:bodyPr>
          <a:lstStyle/>
          <a:p>
            <a:r>
              <a:rPr lang="en-US" sz="1400" dirty="0" smtClean="0">
                <a:latin typeface="+mn-lt"/>
              </a:rPr>
              <a:t>[Radlinski &amp; Craswell, 2010]</a:t>
            </a:r>
            <a:endParaRPr lang="en-US" sz="1400" dirty="0">
              <a:latin typeface="+mn-lt"/>
            </a:endParaRPr>
          </a:p>
        </p:txBody>
      </p:sp>
    </p:spTree>
    <p:extLst>
      <p:ext uri="{BB962C8B-B14F-4D97-AF65-F5344CB8AC3E}">
        <p14:creationId xmlns:p14="http://schemas.microsoft.com/office/powerpoint/2010/main" val="192050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lgn="r"/>
            <a:r>
              <a:rPr lang="en-US" dirty="0" smtClean="0"/>
              <a:t>Pick Paul’s brain frequently</a:t>
            </a:r>
          </a:p>
          <a:p>
            <a:pPr algn="r"/>
            <a:r>
              <a:rPr lang="en-US" dirty="0" smtClean="0"/>
              <a:t>Pick Paul’s brain early</a:t>
            </a:r>
          </a:p>
          <a:p>
            <a:pPr algn="r"/>
            <a:r>
              <a:rPr lang="en-US" dirty="0" smtClean="0"/>
              <a:t>Library dust is not harmful</a:t>
            </a:r>
          </a:p>
          <a:p>
            <a:pPr algn="r"/>
            <a:endParaRPr lang="en-US" dirty="0"/>
          </a:p>
        </p:txBody>
      </p:sp>
    </p:spTree>
    <p:extLst>
      <p:ext uri="{BB962C8B-B14F-4D97-AF65-F5344CB8AC3E}">
        <p14:creationId xmlns:p14="http://schemas.microsoft.com/office/powerpoint/2010/main" val="230055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between two Ranking Functions</a:t>
            </a:r>
            <a:endParaRPr lang="en-US" dirty="0"/>
          </a:p>
        </p:txBody>
      </p:sp>
      <p:sp>
        <p:nvSpPr>
          <p:cNvPr id="4" name="Rounded Rectangle 3"/>
          <p:cNvSpPr/>
          <p:nvPr/>
        </p:nvSpPr>
        <p:spPr bwMode="auto">
          <a:xfrm>
            <a:off x="2971800" y="1371600"/>
            <a:ext cx="3200400" cy="1089781"/>
          </a:xfrm>
          <a:prstGeom prst="roundRect">
            <a:avLst/>
          </a:prstGeom>
          <a:solidFill>
            <a:schemeClr val="accent3">
              <a:lumMod val="85000"/>
            </a:schemeClr>
          </a:solidFill>
          <a:ln w="19050" cap="flat" cmpd="sng" algn="ctr">
            <a:solidFill>
              <a:schemeClr val="accent6">
                <a:lumMod val="25000"/>
                <a:lumOff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Distribution P(</a:t>
            </a:r>
            <a:r>
              <a:rPr lang="en-US" sz="2800" dirty="0" err="1" smtClean="0">
                <a:latin typeface="+mn-lt"/>
              </a:rPr>
              <a:t>u,q</a:t>
            </a:r>
            <a:r>
              <a:rPr lang="en-US" sz="2800" dirty="0" smtClean="0">
                <a:latin typeface="+mn-lt"/>
              </a:rPr>
              <a:t>)</a:t>
            </a:r>
          </a:p>
          <a:p>
            <a:r>
              <a:rPr lang="en-US" sz="2800" dirty="0" smtClean="0">
                <a:latin typeface="+mn-lt"/>
              </a:rPr>
              <a:t>of users u, queries q</a:t>
            </a:r>
          </a:p>
        </p:txBody>
      </p:sp>
      <p:sp>
        <p:nvSpPr>
          <p:cNvPr id="5" name="Rounded Rectangle 4"/>
          <p:cNvSpPr/>
          <p:nvPr/>
        </p:nvSpPr>
        <p:spPr bwMode="auto">
          <a:xfrm>
            <a:off x="609600" y="2796419"/>
            <a:ext cx="3200400" cy="1089781"/>
          </a:xfrm>
          <a:prstGeom prst="roundRect">
            <a:avLst/>
          </a:prstGeom>
          <a:solidFill>
            <a:schemeClr val="accent3">
              <a:lumMod val="85000"/>
            </a:schemeClr>
          </a:solidFill>
          <a:ln w="19050" cap="flat" cmpd="sng" algn="ctr">
            <a:solidFill>
              <a:schemeClr val="accent6">
                <a:lumMod val="25000"/>
                <a:lumOff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1</a:t>
            </a:r>
            <a:br>
              <a:rPr lang="en-US" sz="2800" dirty="0" smtClean="0">
                <a:latin typeface="+mn-lt"/>
              </a:rPr>
            </a:br>
            <a:r>
              <a:rPr lang="en-US" sz="2800" dirty="0" smtClean="0">
                <a:latin typeface="+mn-lt"/>
              </a:rPr>
              <a:t> f</a:t>
            </a:r>
            <a:r>
              <a:rPr lang="en-US" sz="2800" baseline="-25000" dirty="0" smtClean="0">
                <a:latin typeface="+mn-lt"/>
              </a:rPr>
              <a:t>1</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1</a:t>
            </a:r>
            <a:endParaRPr lang="en-US" sz="2800" baseline="-25000" dirty="0" smtClean="0">
              <a:latin typeface="+mn-lt"/>
            </a:endParaRPr>
          </a:p>
        </p:txBody>
      </p:sp>
      <p:sp>
        <p:nvSpPr>
          <p:cNvPr id="7" name="Rounded Rectangle 6"/>
          <p:cNvSpPr/>
          <p:nvPr/>
        </p:nvSpPr>
        <p:spPr bwMode="auto">
          <a:xfrm>
            <a:off x="5334000" y="2796419"/>
            <a:ext cx="3200400" cy="1089781"/>
          </a:xfrm>
          <a:prstGeom prst="roundRect">
            <a:avLst/>
          </a:prstGeom>
          <a:solidFill>
            <a:schemeClr val="accent3">
              <a:lumMod val="85000"/>
            </a:schemeClr>
          </a:solidFill>
          <a:ln w="19050" cap="flat" cmpd="sng" algn="ctr">
            <a:solidFill>
              <a:schemeClr val="accent6">
                <a:lumMod val="25000"/>
                <a:lumOff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2</a:t>
            </a:r>
            <a:br>
              <a:rPr lang="en-US" sz="2800" dirty="0" smtClean="0">
                <a:latin typeface="+mn-lt"/>
              </a:rPr>
            </a:br>
            <a:r>
              <a:rPr lang="en-US" sz="2800" dirty="0" smtClean="0">
                <a:latin typeface="+mn-lt"/>
              </a:rPr>
              <a:t> f</a:t>
            </a:r>
            <a:r>
              <a:rPr lang="en-US" sz="2800" baseline="-25000" dirty="0" smtClean="0">
                <a:latin typeface="+mn-lt"/>
              </a:rPr>
              <a:t>2</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2</a:t>
            </a:r>
            <a:endParaRPr lang="en-US" sz="2800" baseline="-25000" dirty="0" smtClean="0">
              <a:latin typeface="+mn-lt"/>
            </a:endParaRPr>
          </a:p>
        </p:txBody>
      </p:sp>
      <p:sp>
        <p:nvSpPr>
          <p:cNvPr id="9" name="TextBox 8"/>
          <p:cNvSpPr txBox="1"/>
          <p:nvPr/>
        </p:nvSpPr>
        <p:spPr>
          <a:xfrm>
            <a:off x="3657600" y="3025019"/>
            <a:ext cx="1828800" cy="707886"/>
          </a:xfrm>
          <a:prstGeom prst="rect">
            <a:avLst/>
          </a:prstGeom>
          <a:noFill/>
        </p:spPr>
        <p:txBody>
          <a:bodyPr wrap="square" rtlCol="0">
            <a:spAutoFit/>
          </a:bodyPr>
          <a:lstStyle/>
          <a:p>
            <a:r>
              <a:rPr lang="en-US" sz="2000" dirty="0" smtClean="0">
                <a:latin typeface="+mn-lt"/>
              </a:rPr>
              <a:t>Which one </a:t>
            </a:r>
            <a:br>
              <a:rPr lang="en-US" sz="2000" dirty="0" smtClean="0">
                <a:latin typeface="+mn-lt"/>
              </a:rPr>
            </a:br>
            <a:r>
              <a:rPr lang="en-US" sz="2000" dirty="0" smtClean="0">
                <a:latin typeface="+mn-lt"/>
              </a:rPr>
              <a:t>is better?</a:t>
            </a:r>
            <a:endParaRPr lang="en-US" sz="2000" dirty="0">
              <a:latin typeface="+mn-lt"/>
            </a:endParaRPr>
          </a:p>
        </p:txBody>
      </p:sp>
      <p:cxnSp>
        <p:nvCxnSpPr>
          <p:cNvPr id="18" name="Straight Arrow Connector 17"/>
          <p:cNvCxnSpPr/>
          <p:nvPr/>
        </p:nvCxnSpPr>
        <p:spPr bwMode="auto">
          <a:xfrm rot="5400000">
            <a:off x="3223381" y="1447800"/>
            <a:ext cx="335038" cy="2362200"/>
          </a:xfrm>
          <a:prstGeom prst="straightConnector1">
            <a:avLst/>
          </a:prstGeom>
          <a:solidFill>
            <a:schemeClr val="accent1"/>
          </a:solidFill>
          <a:ln w="19050" cap="flat" cmpd="sng" algn="ctr">
            <a:solidFill>
              <a:schemeClr val="accent6">
                <a:lumMod val="25000"/>
                <a:lumOff val="75000"/>
              </a:schemeClr>
            </a:solidFill>
            <a:prstDash val="solid"/>
            <a:round/>
            <a:headEnd type="none" w="med" len="med"/>
            <a:tailEnd type="arrow"/>
          </a:ln>
          <a:effectLst/>
        </p:spPr>
      </p:cxnSp>
      <p:cxnSp>
        <p:nvCxnSpPr>
          <p:cNvPr id="19" name="Straight Arrow Connector 18"/>
          <p:cNvCxnSpPr/>
          <p:nvPr/>
        </p:nvCxnSpPr>
        <p:spPr bwMode="auto">
          <a:xfrm rot="16200000" flipH="1">
            <a:off x="5585581" y="1447800"/>
            <a:ext cx="335038" cy="2362200"/>
          </a:xfrm>
          <a:prstGeom prst="straightConnector1">
            <a:avLst/>
          </a:prstGeom>
          <a:solidFill>
            <a:schemeClr val="accent1"/>
          </a:solidFill>
          <a:ln w="19050" cap="flat" cmpd="sng" algn="ctr">
            <a:solidFill>
              <a:schemeClr val="accent6">
                <a:lumMod val="25000"/>
                <a:lumOff val="75000"/>
              </a:schemeClr>
            </a:solidFill>
            <a:prstDash val="solid"/>
            <a:round/>
            <a:headEnd type="none" w="med" len="med"/>
            <a:tailEnd type="arrow"/>
          </a:ln>
          <a:effectLst/>
        </p:spPr>
      </p:cxnSp>
      <p:sp>
        <p:nvSpPr>
          <p:cNvPr id="16" name="TextBox 15"/>
          <p:cNvSpPr txBox="1"/>
          <p:nvPr/>
        </p:nvSpPr>
        <p:spPr>
          <a:xfrm>
            <a:off x="6138155" y="1488335"/>
            <a:ext cx="1332689" cy="861774"/>
          </a:xfrm>
          <a:prstGeom prst="rect">
            <a:avLst/>
          </a:prstGeom>
          <a:noFill/>
        </p:spPr>
        <p:txBody>
          <a:bodyPr wrap="square" rtlCol="0">
            <a:spAutoFit/>
          </a:bodyPr>
          <a:lstStyle/>
          <a:p>
            <a:r>
              <a:rPr lang="en-US" sz="1600" dirty="0" smtClean="0">
                <a:latin typeface="+mn-lt"/>
                <a:sym typeface="MT Extra"/>
              </a:rPr>
              <a:t></a:t>
            </a:r>
            <a:endParaRPr lang="en-US" sz="1600" dirty="0" smtClean="0">
              <a:latin typeface="+mn-lt"/>
            </a:endParaRPr>
          </a:p>
          <a:p>
            <a:r>
              <a:rPr lang="en-US" sz="1800" dirty="0" smtClean="0">
                <a:latin typeface="+mn-lt"/>
              </a:rPr>
              <a:t>(</a:t>
            </a:r>
            <a:r>
              <a:rPr lang="en-US" sz="1800" dirty="0" err="1" smtClean="0">
                <a:latin typeface="+mn-lt"/>
              </a:rPr>
              <a:t>tj,”SVM</a:t>
            </a:r>
            <a:r>
              <a:rPr lang="en-US" sz="1800" dirty="0" smtClean="0">
                <a:latin typeface="+mn-lt"/>
              </a:rPr>
              <a:t>”)</a:t>
            </a:r>
          </a:p>
          <a:p>
            <a:r>
              <a:rPr lang="en-US" sz="1600" dirty="0" smtClean="0">
                <a:latin typeface="+mn-lt"/>
                <a:sym typeface="MT Extra"/>
              </a:rPr>
              <a:t></a:t>
            </a:r>
            <a:endParaRPr lang="en-US" sz="1600" dirty="0" smtClean="0">
              <a:latin typeface="+mn-lt"/>
            </a:endParaRPr>
          </a:p>
        </p:txBody>
      </p:sp>
      <p:sp>
        <p:nvSpPr>
          <p:cNvPr id="21" name="Text Box 5"/>
          <p:cNvSpPr txBox="1">
            <a:spLocks noChangeArrowheads="1"/>
          </p:cNvSpPr>
          <p:nvPr/>
        </p:nvSpPr>
        <p:spPr bwMode="auto">
          <a:xfrm>
            <a:off x="653644" y="4145032"/>
            <a:ext cx="3110959"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a:latin typeface="+mn-lt"/>
              </a:rPr>
              <a:t>1. 	Kernel Machines </a:t>
            </a:r>
            <a:br>
              <a:rPr lang="en-US" sz="1050" dirty="0">
                <a:latin typeface="+mn-lt"/>
              </a:rPr>
            </a:br>
            <a:r>
              <a:rPr lang="en-US" sz="1050" dirty="0">
                <a:latin typeface="+mn-lt"/>
              </a:rPr>
              <a:t>	</a:t>
            </a:r>
            <a:r>
              <a:rPr lang="en-US" sz="1050" i="1" dirty="0">
                <a:latin typeface="+mn-lt"/>
              </a:rPr>
              <a:t>http://svm.first.gmd.de/</a:t>
            </a:r>
            <a:endParaRPr lang="en-US" sz="1050" dirty="0">
              <a:latin typeface="+mn-lt"/>
            </a:endParaRPr>
          </a:p>
          <a:p>
            <a:pPr algn="l">
              <a:lnSpc>
                <a:spcPct val="90000"/>
              </a:lnSpc>
              <a:tabLst>
                <a:tab pos="290513" algn="l"/>
              </a:tabLst>
            </a:pPr>
            <a:r>
              <a:rPr lang="en-US" sz="1050" dirty="0" smtClean="0">
                <a:latin typeface="+mn-lt"/>
              </a:rPr>
              <a:t>2.	SVM-Light Support Vector Machine </a:t>
            </a:r>
            <a:br>
              <a:rPr lang="en-US" sz="1050" dirty="0" smtClean="0">
                <a:latin typeface="+mn-lt"/>
              </a:rPr>
            </a:br>
            <a:r>
              <a:rPr lang="en-US" sz="1050" dirty="0" smtClean="0">
                <a:latin typeface="+mn-lt"/>
              </a:rPr>
              <a:t>	</a:t>
            </a:r>
            <a:r>
              <a:rPr lang="en-US" sz="1050" i="1" dirty="0" smtClean="0">
                <a:latin typeface="+mn-lt"/>
              </a:rPr>
              <a:t>http://svmlight.joachims.org/</a:t>
            </a:r>
            <a:endParaRPr lang="en-US" sz="1050" dirty="0" smtClean="0">
              <a:latin typeface="+mn-lt"/>
            </a:endParaRPr>
          </a:p>
          <a:p>
            <a:pPr algn="l">
              <a:lnSpc>
                <a:spcPct val="90000"/>
              </a:lnSpc>
              <a:tabLst>
                <a:tab pos="290513" algn="l"/>
              </a:tabLst>
            </a:pPr>
            <a:r>
              <a:rPr lang="en-US" sz="1050" dirty="0" smtClean="0">
                <a:latin typeface="+mn-lt"/>
              </a:rPr>
              <a:t>3.</a:t>
            </a:r>
            <a:r>
              <a:rPr lang="en-US" sz="1050" dirty="0">
                <a:latin typeface="+mn-lt"/>
              </a:rPr>
              <a:t>	</a:t>
            </a:r>
            <a:r>
              <a:rPr lang="en-US" sz="1050" dirty="0" smtClean="0">
                <a:latin typeface="+mn-lt"/>
              </a:rPr>
              <a:t>School of Veterinary Medicine at </a:t>
            </a:r>
            <a:r>
              <a:rPr lang="en-US" sz="1050" dirty="0" err="1" smtClean="0">
                <a:latin typeface="+mn-lt"/>
              </a:rPr>
              <a:t>UPenn</a:t>
            </a:r>
            <a:r>
              <a:rPr lang="en-US" sz="1050" dirty="0">
                <a:latin typeface="+mn-lt"/>
              </a:rPr>
              <a:t/>
            </a:r>
            <a:br>
              <a:rPr lang="en-US" sz="1050" dirty="0">
                <a:latin typeface="+mn-lt"/>
              </a:rPr>
            </a:br>
            <a:r>
              <a:rPr lang="en-US" sz="1050" dirty="0">
                <a:latin typeface="+mn-lt"/>
              </a:rPr>
              <a:t>	</a:t>
            </a:r>
            <a:r>
              <a:rPr lang="en-US" sz="1050" i="1" dirty="0">
                <a:latin typeface="+mn-lt"/>
              </a:rPr>
              <a:t>http</a:t>
            </a:r>
            <a:r>
              <a:rPr lang="en-US" sz="1050" i="1" dirty="0" smtClean="0">
                <a:latin typeface="+mn-lt"/>
              </a:rPr>
              <a:t>://</a:t>
            </a:r>
            <a:r>
              <a:rPr lang="en-US" sz="1050" dirty="0" smtClean="0">
                <a:latin typeface="+mn-lt"/>
              </a:rPr>
              <a:t>www.vet.upenn.edu</a:t>
            </a:r>
            <a:r>
              <a:rPr lang="en-US" sz="1050" i="1" dirty="0" smtClean="0">
                <a:latin typeface="+mn-lt"/>
              </a:rPr>
              <a:t>/</a:t>
            </a:r>
            <a:endParaRPr lang="en-US" sz="1050" dirty="0">
              <a:latin typeface="+mn-lt"/>
            </a:endParaRPr>
          </a:p>
          <a:p>
            <a:pPr algn="l">
              <a:lnSpc>
                <a:spcPct val="90000"/>
              </a:lnSpc>
              <a:tabLst>
                <a:tab pos="290513" algn="l"/>
              </a:tabLst>
            </a:pPr>
            <a:r>
              <a:rPr lang="en-US" sz="1050" dirty="0">
                <a:latin typeface="+mn-lt"/>
              </a:rPr>
              <a:t>4</a:t>
            </a:r>
            <a:r>
              <a:rPr lang="en-US" sz="1050" dirty="0" smtClean="0">
                <a:latin typeface="+mn-lt"/>
              </a:rPr>
              <a:t>.</a:t>
            </a:r>
            <a:r>
              <a:rPr lang="en-US" sz="1050" dirty="0">
                <a:latin typeface="+mn-lt"/>
              </a:rPr>
              <a:t>	An Introduction to Support Vector Machines</a:t>
            </a:r>
            <a:br>
              <a:rPr lang="en-US" sz="1050" dirty="0">
                <a:latin typeface="+mn-lt"/>
              </a:rPr>
            </a:br>
            <a:r>
              <a:rPr lang="en-US" sz="1050" dirty="0">
                <a:latin typeface="+mn-lt"/>
              </a:rPr>
              <a:t>	</a:t>
            </a:r>
            <a:r>
              <a:rPr lang="en-US" sz="1050" i="1" dirty="0">
                <a:latin typeface="+mn-lt"/>
              </a:rPr>
              <a:t>http://www.support-vector.net/</a:t>
            </a:r>
            <a:endParaRPr lang="en-US" sz="1050" dirty="0">
              <a:latin typeface="+mn-lt"/>
            </a:endParaRPr>
          </a:p>
          <a:p>
            <a:pPr algn="l">
              <a:lnSpc>
                <a:spcPct val="90000"/>
              </a:lnSpc>
              <a:tabLst>
                <a:tab pos="290513" algn="l"/>
              </a:tabLst>
            </a:pPr>
            <a:r>
              <a:rPr lang="en-US" sz="1050" dirty="0" smtClean="0">
                <a:latin typeface="+mn-lt"/>
              </a:rPr>
              <a:t>5.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a:t>
            </a:r>
          </a:p>
          <a:p>
            <a:pPr>
              <a:lnSpc>
                <a:spcPct val="90000"/>
              </a:lnSpc>
              <a:tabLst>
                <a:tab pos="290513" algn="l"/>
              </a:tabLst>
            </a:pPr>
            <a:r>
              <a:rPr lang="en-US" sz="1050" dirty="0" smtClean="0">
                <a:latin typeface="+mn-lt"/>
              </a:rPr>
              <a:t>⁞</a:t>
            </a:r>
          </a:p>
        </p:txBody>
      </p:sp>
      <p:sp>
        <p:nvSpPr>
          <p:cNvPr id="22" name="Text Box 5"/>
          <p:cNvSpPr txBox="1">
            <a:spLocks noChangeArrowheads="1"/>
          </p:cNvSpPr>
          <p:nvPr/>
        </p:nvSpPr>
        <p:spPr bwMode="auto">
          <a:xfrm>
            <a:off x="5387771" y="4151517"/>
            <a:ext cx="3114203"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smtClean="0">
                <a:latin typeface="+mn-lt"/>
              </a:rPr>
              <a:t>1.	School of Veterinary Medicine at </a:t>
            </a:r>
            <a:r>
              <a:rPr lang="en-US" sz="1050" dirty="0" err="1" smtClean="0">
                <a:latin typeface="+mn-lt"/>
              </a:rPr>
              <a:t>UPenn</a:t>
            </a:r>
            <a:r>
              <a:rPr lang="en-US" sz="1050" dirty="0" smtClean="0">
                <a:latin typeface="+mn-lt"/>
              </a:rPr>
              <a:t/>
            </a:r>
            <a:br>
              <a:rPr lang="en-US" sz="1050" dirty="0" smtClean="0">
                <a:latin typeface="+mn-lt"/>
              </a:rPr>
            </a:br>
            <a:r>
              <a:rPr lang="en-US" sz="1050" dirty="0" smtClean="0">
                <a:latin typeface="+mn-lt"/>
              </a:rPr>
              <a:t>	</a:t>
            </a:r>
            <a:r>
              <a:rPr lang="en-US" sz="1050" i="1" dirty="0" smtClean="0">
                <a:latin typeface="+mn-lt"/>
              </a:rPr>
              <a:t>http://</a:t>
            </a:r>
            <a:r>
              <a:rPr lang="en-US" sz="1050" dirty="0" smtClean="0">
                <a:latin typeface="+mn-lt"/>
              </a:rPr>
              <a:t>www.vet.upenn.edu</a:t>
            </a:r>
            <a:r>
              <a:rPr lang="en-US" sz="1050" i="1" dirty="0" smtClean="0">
                <a:latin typeface="+mn-lt"/>
              </a:rPr>
              <a:t>/</a:t>
            </a:r>
            <a:endParaRPr lang="en-US" sz="1050" dirty="0" smtClean="0">
              <a:latin typeface="+mn-lt"/>
            </a:endParaRPr>
          </a:p>
          <a:p>
            <a:pPr algn="l">
              <a:lnSpc>
                <a:spcPct val="90000"/>
              </a:lnSpc>
              <a:tabLst>
                <a:tab pos="290513" algn="l"/>
              </a:tabLst>
            </a:pPr>
            <a:r>
              <a:rPr lang="en-US" sz="1050" dirty="0" smtClean="0">
                <a:latin typeface="+mn-lt"/>
              </a:rPr>
              <a:t>2.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 </a:t>
            </a:r>
          </a:p>
          <a:p>
            <a:pPr algn="l">
              <a:lnSpc>
                <a:spcPct val="90000"/>
              </a:lnSpc>
              <a:tabLst>
                <a:tab pos="290513" algn="l"/>
              </a:tabLst>
            </a:pPr>
            <a:r>
              <a:rPr lang="en-US" sz="1050" dirty="0" smtClean="0">
                <a:latin typeface="+mn-lt"/>
              </a:rPr>
              <a:t>3.</a:t>
            </a:r>
            <a:r>
              <a:rPr lang="en-US" sz="1050" dirty="0">
                <a:latin typeface="+mn-lt"/>
              </a:rPr>
              <a:t>	Support Vector Machine</a:t>
            </a:r>
            <a:br>
              <a:rPr lang="en-US" sz="1050" dirty="0">
                <a:latin typeface="+mn-lt"/>
              </a:rPr>
            </a:br>
            <a:r>
              <a:rPr lang="en-US" sz="1050" dirty="0">
                <a:latin typeface="+mn-lt"/>
              </a:rPr>
              <a:t>	</a:t>
            </a:r>
            <a:r>
              <a:rPr lang="en-US" sz="1050" i="1" dirty="0">
                <a:latin typeface="+mn-lt"/>
              </a:rPr>
              <a:t>http://jbolivar.freeservers.com/</a:t>
            </a:r>
            <a:endParaRPr lang="en-US" sz="1050" dirty="0">
              <a:latin typeface="+mn-lt"/>
            </a:endParaRPr>
          </a:p>
          <a:p>
            <a:pPr algn="l">
              <a:lnSpc>
                <a:spcPct val="90000"/>
              </a:lnSpc>
              <a:tabLst>
                <a:tab pos="290513" algn="l"/>
              </a:tabLst>
            </a:pPr>
            <a:r>
              <a:rPr lang="en-US" sz="1050" dirty="0" smtClean="0">
                <a:latin typeface="+mn-lt"/>
              </a:rPr>
              <a:t>4.</a:t>
            </a:r>
            <a:r>
              <a:rPr lang="en-US" sz="1050" dirty="0">
                <a:latin typeface="+mn-lt"/>
              </a:rPr>
              <a:t>	Archives of SUPPORT-VECTOR-MACHINES </a:t>
            </a:r>
            <a:br>
              <a:rPr lang="en-US" sz="1050" dirty="0">
                <a:latin typeface="+mn-lt"/>
              </a:rPr>
            </a:br>
            <a:r>
              <a:rPr lang="en-US" sz="1050" dirty="0">
                <a:latin typeface="+mn-lt"/>
              </a:rPr>
              <a:t>	</a:t>
            </a:r>
            <a:r>
              <a:rPr lang="en-US" sz="1050" i="1" dirty="0">
                <a:latin typeface="+mn-lt"/>
              </a:rPr>
              <a:t>http://www.jiscmail.ac.uk/lists/SUPPORT...</a:t>
            </a:r>
            <a:endParaRPr lang="en-US" sz="1050" dirty="0">
              <a:latin typeface="+mn-lt"/>
            </a:endParaRPr>
          </a:p>
          <a:p>
            <a:pPr algn="l">
              <a:lnSpc>
                <a:spcPct val="90000"/>
              </a:lnSpc>
              <a:tabLst>
                <a:tab pos="290513" algn="l"/>
              </a:tabLst>
            </a:pPr>
            <a:r>
              <a:rPr lang="en-US" sz="1050" dirty="0" smtClean="0">
                <a:latin typeface="+mn-lt"/>
              </a:rPr>
              <a:t>5.	SVM-Light </a:t>
            </a:r>
            <a:r>
              <a:rPr lang="en-US" sz="1050" dirty="0">
                <a:latin typeface="+mn-lt"/>
              </a:rPr>
              <a:t>Support Vector Machine </a:t>
            </a:r>
            <a:br>
              <a:rPr lang="en-US" sz="1050" dirty="0">
                <a:latin typeface="+mn-lt"/>
              </a:rPr>
            </a:br>
            <a:r>
              <a:rPr lang="en-US" sz="1050" dirty="0">
                <a:latin typeface="+mn-lt"/>
              </a:rPr>
              <a:t>	</a:t>
            </a:r>
            <a:r>
              <a:rPr lang="en-US" sz="1050" i="1" dirty="0">
                <a:latin typeface="+mn-lt"/>
              </a:rPr>
              <a:t>http://ais.gmd.de/~thorsten/svm light</a:t>
            </a:r>
            <a:r>
              <a:rPr lang="en-US" sz="1050" i="1" dirty="0" smtClean="0">
                <a:latin typeface="+mn-lt"/>
              </a:rPr>
              <a:t>/</a:t>
            </a:r>
          </a:p>
          <a:p>
            <a:pPr>
              <a:lnSpc>
                <a:spcPct val="90000"/>
              </a:lnSpc>
              <a:tabLst>
                <a:tab pos="290513" algn="l"/>
              </a:tabLst>
            </a:pPr>
            <a:r>
              <a:rPr lang="en-US" sz="1050" dirty="0" smtClean="0">
                <a:latin typeface="+mn-lt"/>
              </a:rPr>
              <a:t>⁞</a:t>
            </a:r>
          </a:p>
        </p:txBody>
      </p:sp>
      <p:sp>
        <p:nvSpPr>
          <p:cNvPr id="23" name="TextBox 22"/>
          <p:cNvSpPr txBox="1"/>
          <p:nvPr/>
        </p:nvSpPr>
        <p:spPr>
          <a:xfrm>
            <a:off x="1215954" y="591441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1</a:t>
            </a:r>
            <a:r>
              <a:rPr lang="en-US" sz="2000" dirty="0" smtClean="0">
                <a:latin typeface="+mn-lt"/>
              </a:rPr>
              <a:t>)</a:t>
            </a:r>
            <a:endParaRPr lang="en-US" sz="2000" dirty="0">
              <a:latin typeface="+mn-lt"/>
            </a:endParaRPr>
          </a:p>
        </p:txBody>
      </p:sp>
      <p:sp>
        <p:nvSpPr>
          <p:cNvPr id="24" name="TextBox 23"/>
          <p:cNvSpPr txBox="1"/>
          <p:nvPr/>
        </p:nvSpPr>
        <p:spPr>
          <a:xfrm>
            <a:off x="5872418" y="592089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2</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8503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Utility</a:t>
            </a:r>
            <a:endParaRPr lang="en-US" dirty="0"/>
          </a:p>
        </p:txBody>
      </p:sp>
      <p:graphicFrame>
        <p:nvGraphicFramePr>
          <p:cNvPr id="4" name="Content Placeholder 3"/>
          <p:cNvGraphicFramePr>
            <a:graphicFrameLocks noGrp="1"/>
          </p:cNvGraphicFramePr>
          <p:nvPr>
            <p:ph idx="1"/>
          </p:nvPr>
        </p:nvGraphicFramePr>
        <p:xfrm>
          <a:off x="547048" y="1303360"/>
          <a:ext cx="8077201" cy="5328920"/>
        </p:xfrm>
        <a:graphic>
          <a:graphicData uri="http://schemas.openxmlformats.org/drawingml/2006/table">
            <a:tbl>
              <a:tblPr firstRow="1" bandRow="1">
                <a:tableStyleId>{5C22544A-7EE6-4342-B048-85BDC9FD1C3A}</a:tableStyleId>
              </a:tblPr>
              <a:tblGrid>
                <a:gridCol w="2407627"/>
                <a:gridCol w="2718288"/>
                <a:gridCol w="931985"/>
                <a:gridCol w="2019301"/>
              </a:tblGrid>
              <a:tr h="370840">
                <a:tc>
                  <a:txBody>
                    <a:bodyPr/>
                    <a:lstStyle/>
                    <a:p>
                      <a:r>
                        <a:rPr lang="en-US" dirty="0" smtClean="0"/>
                        <a:t>Name</a:t>
                      </a:r>
                      <a:endParaRPr lang="en-US" dirty="0"/>
                    </a:p>
                  </a:txBody>
                  <a:tcPr/>
                </a:tc>
                <a:tc>
                  <a:txBody>
                    <a:bodyPr/>
                    <a:lstStyle/>
                    <a:p>
                      <a:r>
                        <a:rPr lang="en-US" dirty="0" smtClean="0"/>
                        <a:t>Description</a:t>
                      </a:r>
                      <a:endParaRPr lang="en-US" dirty="0"/>
                    </a:p>
                  </a:txBody>
                  <a:tcPr/>
                </a:tc>
                <a:tc>
                  <a:txBody>
                    <a:bodyPr/>
                    <a:lstStyle/>
                    <a:p>
                      <a:r>
                        <a:rPr lang="en-US" dirty="0" err="1" smtClean="0"/>
                        <a:t>Aggre-gation</a:t>
                      </a:r>
                      <a:endParaRPr lang="en-US" dirty="0"/>
                    </a:p>
                  </a:txBody>
                  <a:tcPr/>
                </a:tc>
                <a:tc>
                  <a:txBody>
                    <a:bodyPr/>
                    <a:lstStyle/>
                    <a:p>
                      <a:r>
                        <a:rPr lang="en-US" dirty="0" smtClean="0"/>
                        <a:t>Hypothesized</a:t>
                      </a:r>
                      <a:r>
                        <a:rPr lang="en-US" baseline="0" dirty="0" smtClean="0"/>
                        <a:t> Change with Decreased Quality</a:t>
                      </a:r>
                      <a:endParaRPr lang="en-US" dirty="0"/>
                    </a:p>
                  </a:txBody>
                  <a:tcPr/>
                </a:tc>
              </a:tr>
              <a:tr h="370840">
                <a:tc>
                  <a:txBody>
                    <a:bodyPr/>
                    <a:lstStyle/>
                    <a:p>
                      <a:r>
                        <a:rPr lang="en-US" dirty="0" smtClean="0"/>
                        <a:t>Abandonment Rate</a:t>
                      </a:r>
                      <a:endParaRPr lang="en-US" dirty="0"/>
                    </a:p>
                  </a:txBody>
                  <a:tcPr/>
                </a:tc>
                <a:tc>
                  <a:txBody>
                    <a:bodyPr/>
                    <a:lstStyle/>
                    <a:p>
                      <a:r>
                        <a:rPr lang="en-US" dirty="0" smtClean="0"/>
                        <a:t>%</a:t>
                      </a:r>
                      <a:r>
                        <a:rPr lang="en-US" baseline="0" dirty="0" smtClean="0"/>
                        <a:t> of queries with no click</a:t>
                      </a:r>
                      <a:endParaRPr lang="en-US" dirty="0"/>
                    </a:p>
                  </a:txBody>
                  <a:tcPr/>
                </a:tc>
                <a:tc>
                  <a:txBody>
                    <a:bodyPr/>
                    <a:lstStyle/>
                    <a:p>
                      <a:r>
                        <a:rPr lang="en-US" dirty="0" smtClean="0"/>
                        <a:t>N/A</a:t>
                      </a:r>
                      <a:endParaRPr lang="en-US" dirty="0"/>
                    </a:p>
                  </a:txBody>
                  <a:tcPr/>
                </a:tc>
                <a:tc>
                  <a:txBody>
                    <a:bodyPr/>
                    <a:lstStyle/>
                    <a:p>
                      <a:r>
                        <a:rPr lang="en-US" dirty="0" smtClean="0"/>
                        <a:t>Increase</a:t>
                      </a:r>
                      <a:endParaRPr lang="en-US" dirty="0"/>
                    </a:p>
                  </a:txBody>
                  <a:tcPr/>
                </a:tc>
              </a:tr>
              <a:tr h="370840">
                <a:tc>
                  <a:txBody>
                    <a:bodyPr/>
                    <a:lstStyle/>
                    <a:p>
                      <a:r>
                        <a:rPr lang="en-US" dirty="0" smtClean="0"/>
                        <a:t>Reformulation Rate</a:t>
                      </a:r>
                      <a:endParaRPr lang="en-US" dirty="0"/>
                    </a:p>
                  </a:txBody>
                  <a:tcPr/>
                </a:tc>
                <a:tc>
                  <a:txBody>
                    <a:bodyPr/>
                    <a:lstStyle/>
                    <a:p>
                      <a:r>
                        <a:rPr lang="en-US" dirty="0" smtClean="0"/>
                        <a:t>% of queries that are followed by reformulation</a:t>
                      </a:r>
                      <a:endParaRPr lang="en-US" dirty="0"/>
                    </a:p>
                  </a:txBody>
                  <a:tcPr/>
                </a:tc>
                <a:tc>
                  <a:txBody>
                    <a:bodyPr/>
                    <a:lstStyle/>
                    <a:p>
                      <a:r>
                        <a:rPr lang="en-US" dirty="0" smtClean="0"/>
                        <a:t>N/A</a:t>
                      </a:r>
                      <a:endParaRPr lang="en-US" dirty="0"/>
                    </a:p>
                  </a:txBody>
                  <a:tcPr/>
                </a:tc>
                <a:tc>
                  <a:txBody>
                    <a:bodyPr/>
                    <a:lstStyle/>
                    <a:p>
                      <a:r>
                        <a:rPr lang="en-US" dirty="0" smtClean="0"/>
                        <a:t>Increase</a:t>
                      </a:r>
                      <a:endParaRPr lang="en-US" dirty="0"/>
                    </a:p>
                  </a:txBody>
                  <a:tcPr/>
                </a:tc>
              </a:tr>
              <a:tr h="370840">
                <a:tc>
                  <a:txBody>
                    <a:bodyPr/>
                    <a:lstStyle/>
                    <a:p>
                      <a:r>
                        <a:rPr lang="en-US" dirty="0" smtClean="0"/>
                        <a:t>Queries per</a:t>
                      </a:r>
                      <a:r>
                        <a:rPr lang="en-US" baseline="0" dirty="0" smtClean="0"/>
                        <a:t> Session</a:t>
                      </a:r>
                      <a:endParaRPr lang="en-US" dirty="0"/>
                    </a:p>
                  </a:txBody>
                  <a:tcPr/>
                </a:tc>
                <a:tc>
                  <a:txBody>
                    <a:bodyPr/>
                    <a:lstStyle/>
                    <a:p>
                      <a:r>
                        <a:rPr lang="en-US" dirty="0" smtClean="0"/>
                        <a:t>Session = no</a:t>
                      </a:r>
                      <a:r>
                        <a:rPr lang="en-US" baseline="0" dirty="0" smtClean="0"/>
                        <a:t> interruption of more than 30 minutes</a:t>
                      </a:r>
                      <a:endParaRPr lang="en-US" dirty="0"/>
                    </a:p>
                  </a:txBody>
                  <a:tcPr/>
                </a:tc>
                <a:tc>
                  <a:txBody>
                    <a:bodyPr/>
                    <a:lstStyle/>
                    <a:p>
                      <a:r>
                        <a:rPr lang="en-US" dirty="0" smtClean="0"/>
                        <a:t>Mean</a:t>
                      </a:r>
                      <a:endParaRPr lang="en-US" dirty="0"/>
                    </a:p>
                  </a:txBody>
                  <a:tcPr/>
                </a:tc>
                <a:tc>
                  <a:txBody>
                    <a:bodyPr/>
                    <a:lstStyle/>
                    <a:p>
                      <a:r>
                        <a:rPr lang="en-US" dirty="0" smtClean="0"/>
                        <a:t>Increase</a:t>
                      </a:r>
                      <a:endParaRPr lang="en-US" dirty="0"/>
                    </a:p>
                  </a:txBody>
                  <a:tcPr/>
                </a:tc>
              </a:tr>
              <a:tr h="370840">
                <a:tc>
                  <a:txBody>
                    <a:bodyPr/>
                    <a:lstStyle/>
                    <a:p>
                      <a:r>
                        <a:rPr lang="en-US" dirty="0" smtClean="0"/>
                        <a:t>Clicks per Query</a:t>
                      </a:r>
                      <a:endParaRPr lang="en-US" dirty="0"/>
                    </a:p>
                  </a:txBody>
                  <a:tcPr/>
                </a:tc>
                <a:tc>
                  <a:txBody>
                    <a:bodyPr/>
                    <a:lstStyle/>
                    <a:p>
                      <a:r>
                        <a:rPr lang="en-US" dirty="0" smtClean="0"/>
                        <a:t>Number of clicks</a:t>
                      </a:r>
                      <a:endParaRPr lang="en-US" dirty="0"/>
                    </a:p>
                  </a:txBody>
                  <a:tcPr/>
                </a:tc>
                <a:tc>
                  <a:txBody>
                    <a:bodyPr/>
                    <a:lstStyle/>
                    <a:p>
                      <a:r>
                        <a:rPr lang="en-US" dirty="0" smtClean="0"/>
                        <a:t>Mean</a:t>
                      </a:r>
                      <a:endParaRPr lang="en-US" dirty="0"/>
                    </a:p>
                  </a:txBody>
                  <a:tcPr/>
                </a:tc>
                <a:tc>
                  <a:txBody>
                    <a:bodyPr/>
                    <a:lstStyle/>
                    <a:p>
                      <a:r>
                        <a:rPr lang="en-US" dirty="0" smtClean="0"/>
                        <a:t>Decrease</a:t>
                      </a:r>
                      <a:endParaRPr lang="en-US" dirty="0"/>
                    </a:p>
                  </a:txBody>
                  <a:tcPr/>
                </a:tc>
              </a:tr>
              <a:tr h="370840">
                <a:tc>
                  <a:txBody>
                    <a:bodyPr/>
                    <a:lstStyle/>
                    <a:p>
                      <a:r>
                        <a:rPr lang="en-US" dirty="0" smtClean="0"/>
                        <a:t>Click@</a:t>
                      </a:r>
                      <a:r>
                        <a:rPr lang="en-US" baseline="0" dirty="0" smtClean="0"/>
                        <a:t>1</a:t>
                      </a:r>
                      <a:endParaRPr lang="en-US" dirty="0"/>
                    </a:p>
                  </a:txBody>
                  <a:tcPr/>
                </a:tc>
                <a:tc>
                  <a:txBody>
                    <a:bodyPr/>
                    <a:lstStyle/>
                    <a:p>
                      <a:r>
                        <a:rPr lang="en-US" dirty="0" smtClean="0"/>
                        <a:t>%</a:t>
                      </a:r>
                      <a:r>
                        <a:rPr lang="en-US" baseline="0" dirty="0" smtClean="0"/>
                        <a:t> of queries with c</a:t>
                      </a:r>
                      <a:r>
                        <a:rPr lang="en-US" dirty="0" smtClean="0"/>
                        <a:t>licks</a:t>
                      </a:r>
                      <a:r>
                        <a:rPr lang="en-US" baseline="0" dirty="0" smtClean="0"/>
                        <a:t> at position 1</a:t>
                      </a:r>
                      <a:endParaRPr lang="en-US" dirty="0"/>
                    </a:p>
                  </a:txBody>
                  <a:tcPr/>
                </a:tc>
                <a:tc>
                  <a:txBody>
                    <a:bodyPr/>
                    <a:lstStyle/>
                    <a:p>
                      <a:r>
                        <a:rPr lang="en-US" dirty="0" smtClean="0"/>
                        <a:t>N/A</a:t>
                      </a:r>
                      <a:endParaRPr lang="en-US" dirty="0"/>
                    </a:p>
                  </a:txBody>
                  <a:tcPr/>
                </a:tc>
                <a:tc>
                  <a:txBody>
                    <a:bodyPr/>
                    <a:lstStyle/>
                    <a:p>
                      <a:r>
                        <a:rPr lang="en-US" dirty="0" smtClean="0"/>
                        <a:t>Decrease</a:t>
                      </a:r>
                      <a:endParaRPr lang="en-US" dirty="0"/>
                    </a:p>
                  </a:txBody>
                  <a:tcPr/>
                </a:tc>
              </a:tr>
              <a:tr h="370840">
                <a:tc>
                  <a:txBody>
                    <a:bodyPr/>
                    <a:lstStyle/>
                    <a:p>
                      <a:r>
                        <a:rPr lang="en-US" dirty="0" smtClean="0"/>
                        <a:t>Max Reciprocal Rank*</a:t>
                      </a:r>
                      <a:endParaRPr lang="en-US" dirty="0"/>
                    </a:p>
                  </a:txBody>
                  <a:tcPr/>
                </a:tc>
                <a:tc>
                  <a:txBody>
                    <a:bodyPr/>
                    <a:lstStyle/>
                    <a:p>
                      <a:r>
                        <a:rPr lang="en-US" dirty="0" smtClean="0"/>
                        <a:t>1/rank for highest click</a:t>
                      </a:r>
                      <a:endParaRPr lang="en-US" dirty="0"/>
                    </a:p>
                  </a:txBody>
                  <a:tcPr/>
                </a:tc>
                <a:tc>
                  <a:txBody>
                    <a:bodyPr/>
                    <a:lstStyle/>
                    <a:p>
                      <a:r>
                        <a:rPr lang="en-US" dirty="0" smtClean="0"/>
                        <a:t>Mean</a:t>
                      </a:r>
                      <a:endParaRPr lang="en-US" dirty="0"/>
                    </a:p>
                  </a:txBody>
                  <a:tcPr/>
                </a:tc>
                <a:tc>
                  <a:txBody>
                    <a:bodyPr/>
                    <a:lstStyle/>
                    <a:p>
                      <a:r>
                        <a:rPr lang="en-US" dirty="0" smtClean="0"/>
                        <a:t>Decrease</a:t>
                      </a:r>
                      <a:endParaRPr lang="en-US" dirty="0"/>
                    </a:p>
                  </a:txBody>
                  <a:tcPr/>
                </a:tc>
              </a:tr>
              <a:tr h="370840">
                <a:tc>
                  <a:txBody>
                    <a:bodyPr/>
                    <a:lstStyle/>
                    <a:p>
                      <a:r>
                        <a:rPr lang="en-US" dirty="0" smtClean="0"/>
                        <a:t>Mean Reciprocal Rank*</a:t>
                      </a:r>
                      <a:endParaRPr lang="en-US" dirty="0"/>
                    </a:p>
                  </a:txBody>
                  <a:tcPr/>
                </a:tc>
                <a:tc>
                  <a:txBody>
                    <a:bodyPr/>
                    <a:lstStyle/>
                    <a:p>
                      <a:r>
                        <a:rPr lang="en-US" dirty="0" smtClean="0"/>
                        <a:t>Mean of 1/rank for</a:t>
                      </a:r>
                      <a:r>
                        <a:rPr lang="en-US" baseline="0" dirty="0" smtClean="0"/>
                        <a:t> all clicks</a:t>
                      </a:r>
                      <a:endParaRPr lang="en-US" dirty="0"/>
                    </a:p>
                  </a:txBody>
                  <a:tcPr/>
                </a:tc>
                <a:tc>
                  <a:txBody>
                    <a:bodyPr/>
                    <a:lstStyle/>
                    <a:p>
                      <a:r>
                        <a:rPr lang="en-US" dirty="0" smtClean="0"/>
                        <a:t>Mean</a:t>
                      </a:r>
                      <a:endParaRPr lang="en-US" dirty="0"/>
                    </a:p>
                  </a:txBody>
                  <a:tcPr/>
                </a:tc>
                <a:tc>
                  <a:txBody>
                    <a:bodyPr/>
                    <a:lstStyle/>
                    <a:p>
                      <a:r>
                        <a:rPr lang="en-US" dirty="0" smtClean="0"/>
                        <a:t>Decrease</a:t>
                      </a:r>
                      <a:endParaRPr lang="en-US" dirty="0"/>
                    </a:p>
                  </a:txBody>
                  <a:tcPr/>
                </a:tc>
              </a:tr>
              <a:tr h="370840">
                <a:tc>
                  <a:txBody>
                    <a:bodyPr/>
                    <a:lstStyle/>
                    <a:p>
                      <a:r>
                        <a:rPr lang="en-US" dirty="0" smtClean="0"/>
                        <a:t>Time to First Click*</a:t>
                      </a:r>
                      <a:endParaRPr lang="en-US" dirty="0"/>
                    </a:p>
                  </a:txBody>
                  <a:tcPr/>
                </a:tc>
                <a:tc>
                  <a:txBody>
                    <a:bodyPr/>
                    <a:lstStyle/>
                    <a:p>
                      <a:r>
                        <a:rPr lang="en-US" dirty="0" smtClean="0"/>
                        <a:t>Seconds</a:t>
                      </a:r>
                      <a:r>
                        <a:rPr lang="en-US" baseline="0" dirty="0" smtClean="0"/>
                        <a:t> before first click</a:t>
                      </a:r>
                      <a:endParaRPr lang="en-US" dirty="0"/>
                    </a:p>
                  </a:txBody>
                  <a:tcPr/>
                </a:tc>
                <a:tc>
                  <a:txBody>
                    <a:bodyPr/>
                    <a:lstStyle/>
                    <a:p>
                      <a:r>
                        <a:rPr lang="en-US" dirty="0" smtClean="0"/>
                        <a:t>Median</a:t>
                      </a:r>
                      <a:endParaRPr lang="en-US" dirty="0"/>
                    </a:p>
                  </a:txBody>
                  <a:tcPr/>
                </a:tc>
                <a:tc>
                  <a:txBody>
                    <a:bodyPr/>
                    <a:lstStyle/>
                    <a:p>
                      <a:r>
                        <a:rPr lang="en-US" dirty="0" smtClean="0"/>
                        <a:t>Increase</a:t>
                      </a:r>
                      <a:endParaRPr lang="en-US" dirty="0"/>
                    </a:p>
                  </a:txBody>
                  <a:tcPr/>
                </a:tc>
              </a:tr>
              <a:tr h="370840">
                <a:tc>
                  <a:txBody>
                    <a:bodyPr/>
                    <a:lstStyle/>
                    <a:p>
                      <a:r>
                        <a:rPr lang="en-US" dirty="0" smtClean="0"/>
                        <a:t>Time to Last</a:t>
                      </a:r>
                      <a:r>
                        <a:rPr lang="en-US" baseline="0" dirty="0" smtClean="0"/>
                        <a:t> Click*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Seconds</a:t>
                      </a:r>
                      <a:r>
                        <a:rPr lang="en-US" baseline="0" dirty="0" smtClean="0"/>
                        <a:t> before final click</a:t>
                      </a:r>
                      <a:endParaRPr lang="en-US" dirty="0" smtClean="0"/>
                    </a:p>
                  </a:txBody>
                  <a:tcPr/>
                </a:tc>
                <a:tc>
                  <a:txBody>
                    <a:bodyPr/>
                    <a:lstStyle/>
                    <a:p>
                      <a:r>
                        <a:rPr lang="en-US" dirty="0" smtClean="0"/>
                        <a:t>Median</a:t>
                      </a:r>
                      <a:endParaRPr lang="en-US" dirty="0"/>
                    </a:p>
                  </a:txBody>
                  <a:tcPr/>
                </a:tc>
                <a:tc>
                  <a:txBody>
                    <a:bodyPr/>
                    <a:lstStyle/>
                    <a:p>
                      <a:r>
                        <a:rPr lang="en-US" dirty="0" smtClean="0"/>
                        <a:t>Decrease</a:t>
                      </a:r>
                      <a:endParaRPr lang="en-US" dirty="0"/>
                    </a:p>
                  </a:txBody>
                  <a:tcPr/>
                </a:tc>
              </a:tr>
            </a:tbl>
          </a:graphicData>
        </a:graphic>
      </p:graphicFrame>
      <p:sp>
        <p:nvSpPr>
          <p:cNvPr id="5" name="TextBox 4"/>
          <p:cNvSpPr txBox="1"/>
          <p:nvPr/>
        </p:nvSpPr>
        <p:spPr>
          <a:xfrm>
            <a:off x="4925704" y="6567992"/>
            <a:ext cx="3842720" cy="338554"/>
          </a:xfrm>
          <a:prstGeom prst="rect">
            <a:avLst/>
          </a:prstGeom>
          <a:noFill/>
        </p:spPr>
        <p:txBody>
          <a:bodyPr wrap="none" rtlCol="0">
            <a:spAutoFit/>
          </a:bodyPr>
          <a:lstStyle/>
          <a:p>
            <a:r>
              <a:rPr lang="en-US" sz="1600" dirty="0" smtClean="0">
                <a:latin typeface="+mn-lt"/>
              </a:rPr>
              <a:t>(*) only queries with at least one click count</a:t>
            </a:r>
            <a:endParaRPr lang="en-US" sz="1600" dirty="0">
              <a:latin typeface="+mn-lt"/>
            </a:endParaRPr>
          </a:p>
        </p:txBody>
      </p:sp>
    </p:spTree>
    <p:extLst>
      <p:ext uri="{BB962C8B-B14F-4D97-AF65-F5344CB8AC3E}">
        <p14:creationId xmlns:p14="http://schemas.microsoft.com/office/powerpoint/2010/main" val="327280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User Study</a:t>
            </a:r>
            <a:endParaRPr lang="en-US" dirty="0"/>
          </a:p>
        </p:txBody>
      </p:sp>
      <p:sp>
        <p:nvSpPr>
          <p:cNvPr id="3" name="Content Placeholder 2"/>
          <p:cNvSpPr>
            <a:spLocks noGrp="1"/>
          </p:cNvSpPr>
          <p:nvPr>
            <p:ph idx="1"/>
          </p:nvPr>
        </p:nvSpPr>
        <p:spPr>
          <a:xfrm>
            <a:off x="532266" y="1524000"/>
            <a:ext cx="4885898" cy="4648200"/>
          </a:xfrm>
        </p:spPr>
        <p:txBody>
          <a:bodyPr>
            <a:normAutofit fontScale="85000" lnSpcReduction="10000"/>
          </a:bodyPr>
          <a:lstStyle/>
          <a:p>
            <a:pPr>
              <a:buNone/>
            </a:pPr>
            <a:r>
              <a:rPr lang="en-US" dirty="0" smtClean="0"/>
              <a:t>User Study in ArXiv.org</a:t>
            </a:r>
          </a:p>
          <a:p>
            <a:pPr marL="290513" lvl="1" indent="-231775"/>
            <a:r>
              <a:rPr lang="en-US" dirty="0" smtClean="0"/>
              <a:t>Natural user and query population</a:t>
            </a:r>
          </a:p>
          <a:p>
            <a:pPr marL="290513" lvl="1" indent="-231775"/>
            <a:r>
              <a:rPr lang="en-US" dirty="0" smtClean="0"/>
              <a:t>User in natural context, not lab</a:t>
            </a:r>
          </a:p>
          <a:p>
            <a:pPr marL="290513" lvl="1" indent="-231775"/>
            <a:r>
              <a:rPr lang="en-US" dirty="0" smtClean="0"/>
              <a:t>Live and operational search engine</a:t>
            </a:r>
          </a:p>
          <a:p>
            <a:pPr marL="290513" lvl="1" indent="-231775"/>
            <a:r>
              <a:rPr lang="en-US" dirty="0" smtClean="0"/>
              <a:t>Ground truth by construction</a:t>
            </a:r>
          </a:p>
          <a:p>
            <a:pPr marL="739775" lvl="1" indent="-333375">
              <a:buNone/>
            </a:pPr>
            <a:r>
              <a:rPr lang="en-US" sz="2000" cap="small" dirty="0" err="1" smtClean="0"/>
              <a:t>Orig</a:t>
            </a:r>
            <a:r>
              <a:rPr lang="en-US" sz="2000" dirty="0" smtClean="0"/>
              <a:t> </a:t>
            </a:r>
            <a:r>
              <a:rPr lang="en-US" sz="2000" dirty="0" smtClean="0">
                <a:latin typeface="cmsy10"/>
              </a:rPr>
              <a:t>Â</a:t>
            </a:r>
            <a:r>
              <a:rPr lang="en-US" sz="2000" dirty="0" smtClean="0"/>
              <a:t> </a:t>
            </a:r>
            <a:r>
              <a:rPr lang="en-US" sz="2000" cap="small" dirty="0" smtClean="0"/>
              <a:t>Swap2</a:t>
            </a:r>
            <a:r>
              <a:rPr lang="en-US" sz="2000" dirty="0" smtClean="0"/>
              <a:t> </a:t>
            </a:r>
            <a:r>
              <a:rPr lang="en-US" sz="2000" dirty="0" smtClean="0">
                <a:latin typeface="cmsy10"/>
              </a:rPr>
              <a:t>Â</a:t>
            </a:r>
            <a:r>
              <a:rPr lang="en-US" sz="2000" dirty="0" smtClean="0"/>
              <a:t> </a:t>
            </a:r>
            <a:r>
              <a:rPr lang="en-US" sz="2000" cap="small" dirty="0" smtClean="0"/>
              <a:t>Swap4</a:t>
            </a:r>
          </a:p>
          <a:p>
            <a:pPr marL="739775" lvl="2" indent="-173038"/>
            <a:r>
              <a:rPr lang="en-US" sz="1800" cap="small" dirty="0" err="1" smtClean="0"/>
              <a:t>Orig</a:t>
            </a:r>
            <a:r>
              <a:rPr lang="en-US" sz="1800" dirty="0" smtClean="0"/>
              <a:t>: Hand-tuned fielded</a:t>
            </a:r>
          </a:p>
          <a:p>
            <a:pPr marL="739775" lvl="2" indent="-173038"/>
            <a:r>
              <a:rPr lang="en-US" sz="1800" cap="small" dirty="0" smtClean="0"/>
              <a:t>Swap2</a:t>
            </a:r>
            <a:r>
              <a:rPr lang="en-US" sz="1800" dirty="0" smtClean="0"/>
              <a:t>: </a:t>
            </a:r>
            <a:r>
              <a:rPr lang="en-US" sz="1800" cap="small" dirty="0" err="1" smtClean="0"/>
              <a:t>Orig</a:t>
            </a:r>
            <a:r>
              <a:rPr lang="en-US" sz="1800" dirty="0" smtClean="0"/>
              <a:t> with 2 pairs swapped</a:t>
            </a:r>
          </a:p>
          <a:p>
            <a:pPr marL="739775" lvl="2" indent="-173038"/>
            <a:r>
              <a:rPr lang="en-US" sz="1800" cap="small" dirty="0" smtClean="0"/>
              <a:t>Swap4</a:t>
            </a:r>
            <a:r>
              <a:rPr lang="en-US" sz="1800" dirty="0" smtClean="0"/>
              <a:t>: </a:t>
            </a:r>
            <a:r>
              <a:rPr lang="en-US" sz="1800" cap="small" dirty="0" err="1" smtClean="0"/>
              <a:t>Orig</a:t>
            </a:r>
            <a:r>
              <a:rPr lang="en-US" sz="1800" dirty="0" smtClean="0"/>
              <a:t> with 4 pairs swapped</a:t>
            </a:r>
            <a:endParaRPr lang="en-US" dirty="0" smtClean="0"/>
          </a:p>
          <a:p>
            <a:pPr marL="739775" lvl="1" indent="-333375">
              <a:buNone/>
            </a:pPr>
            <a:r>
              <a:rPr lang="en-US" sz="2000" cap="small" dirty="0" err="1" smtClean="0"/>
              <a:t>Orig</a:t>
            </a:r>
            <a:r>
              <a:rPr lang="en-US" sz="2000" dirty="0" smtClean="0"/>
              <a:t> </a:t>
            </a:r>
            <a:r>
              <a:rPr lang="en-US" sz="2000" dirty="0" smtClean="0">
                <a:latin typeface="cmsy10"/>
              </a:rPr>
              <a:t>Â</a:t>
            </a:r>
            <a:r>
              <a:rPr lang="en-US" sz="2000" dirty="0" smtClean="0"/>
              <a:t> </a:t>
            </a:r>
            <a:r>
              <a:rPr lang="en-US" sz="2000" cap="small" dirty="0" smtClean="0"/>
              <a:t>Flat</a:t>
            </a:r>
            <a:r>
              <a:rPr lang="en-US" sz="2000" dirty="0" smtClean="0"/>
              <a:t> </a:t>
            </a:r>
            <a:r>
              <a:rPr lang="en-US" sz="2000" dirty="0" smtClean="0">
                <a:latin typeface="cmsy10"/>
              </a:rPr>
              <a:t>Â</a:t>
            </a:r>
            <a:r>
              <a:rPr lang="en-US" sz="2000" dirty="0" smtClean="0"/>
              <a:t> </a:t>
            </a:r>
            <a:r>
              <a:rPr lang="en-US" sz="2000" cap="small" dirty="0" smtClean="0"/>
              <a:t>Rand</a:t>
            </a:r>
          </a:p>
          <a:p>
            <a:pPr marL="739775" lvl="2" indent="-173038"/>
            <a:r>
              <a:rPr lang="en-US" sz="1800" cap="small" dirty="0" err="1" smtClean="0"/>
              <a:t>Orig</a:t>
            </a:r>
            <a:r>
              <a:rPr lang="en-US" sz="1800" dirty="0" smtClean="0"/>
              <a:t>: Hand-tuned fielded</a:t>
            </a:r>
          </a:p>
          <a:p>
            <a:pPr marL="739775" lvl="2" indent="-173038"/>
            <a:r>
              <a:rPr lang="en-US" sz="1800" cap="small" dirty="0" smtClean="0"/>
              <a:t>Flat</a:t>
            </a:r>
            <a:r>
              <a:rPr lang="en-US" sz="1800" dirty="0" smtClean="0"/>
              <a:t>: No field weights</a:t>
            </a:r>
          </a:p>
          <a:p>
            <a:pPr marL="739775" lvl="2" indent="-173038"/>
            <a:r>
              <a:rPr lang="en-US" sz="1800" cap="small" dirty="0" smtClean="0"/>
              <a:t>Rand </a:t>
            </a:r>
            <a:r>
              <a:rPr lang="en-US" sz="1800" dirty="0" smtClean="0"/>
              <a:t>: Top 10 of </a:t>
            </a:r>
            <a:r>
              <a:rPr lang="en-US" sz="1800" cap="small" dirty="0" smtClean="0"/>
              <a:t>Flat</a:t>
            </a:r>
            <a:r>
              <a:rPr lang="en-US" sz="1800" dirty="0" smtClean="0"/>
              <a:t> shuffled</a:t>
            </a:r>
          </a:p>
        </p:txBody>
      </p:sp>
      <p:pic>
        <p:nvPicPr>
          <p:cNvPr id="48130" name="Picture 2" descr="C:\Users\tj\Documents\doc\cikm08-interleave\implicitMetrics_2007\screenshot_svm.gif"/>
          <p:cNvPicPr>
            <a:picLocks noChangeAspect="1" noChangeArrowheads="1"/>
          </p:cNvPicPr>
          <p:nvPr/>
        </p:nvPicPr>
        <p:blipFill>
          <a:blip r:embed="rId2" cstate="print"/>
          <a:srcRect/>
          <a:stretch>
            <a:fillRect/>
          </a:stretch>
        </p:blipFill>
        <p:spPr bwMode="auto">
          <a:xfrm>
            <a:off x="5310120" y="1676400"/>
            <a:ext cx="3654189" cy="4448175"/>
          </a:xfrm>
          <a:prstGeom prst="rect">
            <a:avLst/>
          </a:prstGeom>
          <a:noFill/>
        </p:spPr>
      </p:pic>
      <p:pic>
        <p:nvPicPr>
          <p:cNvPr id="35841" name="Picture 1"/>
          <p:cNvPicPr>
            <a:picLocks noChangeAspect="1" noChangeArrowheads="1"/>
          </p:cNvPicPr>
          <p:nvPr/>
        </p:nvPicPr>
        <p:blipFill>
          <a:blip r:embed="rId3" cstate="print"/>
          <a:srcRect/>
          <a:stretch>
            <a:fillRect/>
          </a:stretch>
        </p:blipFill>
        <p:spPr bwMode="auto">
          <a:xfrm>
            <a:off x="5485908" y="1556427"/>
            <a:ext cx="3557304" cy="4912468"/>
          </a:xfrm>
          <a:prstGeom prst="rect">
            <a:avLst/>
          </a:prstGeom>
          <a:noFill/>
          <a:ln w="9525">
            <a:noFill/>
            <a:miter lim="800000"/>
            <a:headEnd/>
            <a:tailEnd/>
          </a:ln>
          <a:effectLst/>
        </p:spPr>
      </p:pic>
      <p:sp>
        <p:nvSpPr>
          <p:cNvPr id="9" name="Freeform 8"/>
          <p:cNvSpPr/>
          <p:nvPr/>
        </p:nvSpPr>
        <p:spPr bwMode="auto">
          <a:xfrm>
            <a:off x="5165826" y="3424135"/>
            <a:ext cx="428017" cy="2597285"/>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5172312" y="3041515"/>
            <a:ext cx="428017" cy="2298970"/>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Freeform 10"/>
          <p:cNvSpPr/>
          <p:nvPr/>
        </p:nvSpPr>
        <p:spPr bwMode="auto">
          <a:xfrm>
            <a:off x="5058823" y="2658893"/>
            <a:ext cx="557720" cy="2389761"/>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a:off x="5272831" y="4156987"/>
            <a:ext cx="343706" cy="1546698"/>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937080" y="6424590"/>
            <a:ext cx="1797928" cy="307777"/>
          </a:xfrm>
          <a:prstGeom prst="rect">
            <a:avLst/>
          </a:prstGeom>
          <a:noFill/>
        </p:spPr>
        <p:txBody>
          <a:bodyPr wrap="none" rtlCol="0">
            <a:spAutoFit/>
          </a:bodyPr>
          <a:lstStyle/>
          <a:p>
            <a:pPr algn="r"/>
            <a:r>
              <a:rPr lang="en-US" sz="1400" dirty="0" smtClean="0">
                <a:latin typeface="+mn-lt"/>
              </a:rPr>
              <a:t>[Radlinski et al., 2008]</a:t>
            </a:r>
            <a:endParaRPr lang="en-US" sz="1400" dirty="0">
              <a:latin typeface="+mn-lt"/>
            </a:endParaRPr>
          </a:p>
        </p:txBody>
      </p:sp>
    </p:spTree>
    <p:extLst>
      <p:ext uri="{BB962C8B-B14F-4D97-AF65-F5344CB8AC3E}">
        <p14:creationId xmlns:p14="http://schemas.microsoft.com/office/powerpoint/2010/main" val="38901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8130"/>
                                        </p:tgtEl>
                                      </p:cBhvr>
                                    </p:animEffect>
                                    <p:set>
                                      <p:cBhvr>
                                        <p:cTn id="7" dur="1" fill="hold">
                                          <p:stCondLst>
                                            <p:cond delay="499"/>
                                          </p:stCondLst>
                                        </p:cTn>
                                        <p:tgtEl>
                                          <p:spTgt spid="48130"/>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841"/>
                                        </p:tgtEl>
                                        <p:attrNameLst>
                                          <p:attrName>style.visibility</p:attrName>
                                        </p:attrNameLst>
                                      </p:cBhvr>
                                      <p:to>
                                        <p:strVal val="visible"/>
                                      </p:to>
                                    </p:set>
                                    <p:animEffect transition="in" filter="blinds(horizontal)">
                                      <p:cBhvr>
                                        <p:cTn id="11" dur="500"/>
                                        <p:tgtEl>
                                          <p:spTgt spid="358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Experiment Setup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Experiment Setup</a:t>
            </a:r>
          </a:p>
          <a:p>
            <a:pPr lvl="1"/>
            <a:r>
              <a:rPr lang="en-US" dirty="0" smtClean="0"/>
              <a:t>Phase I: 36 days</a:t>
            </a:r>
          </a:p>
          <a:p>
            <a:pPr lvl="2"/>
            <a:r>
              <a:rPr lang="en-US" dirty="0" smtClean="0"/>
              <a:t>Users randomly receive ranking from </a:t>
            </a:r>
            <a:r>
              <a:rPr lang="en-US" dirty="0" err="1" smtClean="0"/>
              <a:t>Orig</a:t>
            </a:r>
            <a:r>
              <a:rPr lang="en-US" dirty="0" smtClean="0"/>
              <a:t>, Flat, Rand</a:t>
            </a:r>
          </a:p>
          <a:p>
            <a:pPr lvl="1"/>
            <a:r>
              <a:rPr lang="en-US" dirty="0" smtClean="0"/>
              <a:t>Phase II: 30 days</a:t>
            </a:r>
          </a:p>
          <a:p>
            <a:pPr lvl="2"/>
            <a:r>
              <a:rPr lang="en-US" dirty="0" smtClean="0"/>
              <a:t>Users randomly receive ranking from </a:t>
            </a:r>
            <a:r>
              <a:rPr lang="en-US" dirty="0" err="1" smtClean="0"/>
              <a:t>Orig</a:t>
            </a:r>
            <a:r>
              <a:rPr lang="en-US" dirty="0" smtClean="0"/>
              <a:t>, Swap2, Swap4</a:t>
            </a:r>
          </a:p>
          <a:p>
            <a:pPr lvl="1"/>
            <a:r>
              <a:rPr lang="en-US" dirty="0" smtClean="0"/>
              <a:t>User are permanently assigned to one experimental condition based on IP address and browser.</a:t>
            </a:r>
          </a:p>
          <a:p>
            <a:r>
              <a:rPr lang="en-US" dirty="0" smtClean="0"/>
              <a:t>Basic Statistics</a:t>
            </a:r>
          </a:p>
          <a:p>
            <a:pPr lvl="1"/>
            <a:r>
              <a:rPr lang="en-US" dirty="0" smtClean="0"/>
              <a:t>~700 queries per day / ~300 distinct users per day</a:t>
            </a:r>
          </a:p>
          <a:p>
            <a:r>
              <a:rPr lang="en-US" dirty="0" smtClean="0"/>
              <a:t>Quality Control and Data Cleaning</a:t>
            </a:r>
          </a:p>
          <a:p>
            <a:pPr lvl="1"/>
            <a:r>
              <a:rPr lang="en-US" dirty="0" smtClean="0"/>
              <a:t>Test run for 32 days</a:t>
            </a:r>
          </a:p>
          <a:p>
            <a:pPr lvl="1"/>
            <a:r>
              <a:rPr lang="en-US" dirty="0" smtClean="0"/>
              <a:t>Heuristics to identify bots and spammers</a:t>
            </a:r>
          </a:p>
          <a:p>
            <a:pPr lvl="1"/>
            <a:r>
              <a:rPr lang="en-US" dirty="0" smtClean="0"/>
              <a:t>All evaluation code was written twice and cross-validated</a:t>
            </a:r>
          </a:p>
          <a:p>
            <a:pPr lvl="1"/>
            <a:endParaRPr lang="en-US" dirty="0" smtClean="0"/>
          </a:p>
          <a:p>
            <a:pPr lvl="1"/>
            <a:endParaRPr lang="en-US" dirty="0" smtClean="0"/>
          </a:p>
        </p:txBody>
      </p:sp>
    </p:spTree>
    <p:extLst>
      <p:ext uri="{BB962C8B-B14F-4D97-AF65-F5344CB8AC3E}">
        <p14:creationId xmlns:p14="http://schemas.microsoft.com/office/powerpoint/2010/main" val="8014564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Results</a:t>
            </a:r>
            <a:endParaRPr lang="en-US" dirty="0"/>
          </a:p>
        </p:txBody>
      </p:sp>
      <p:graphicFrame>
        <p:nvGraphicFramePr>
          <p:cNvPr id="4" name="Content Placeholder 3"/>
          <p:cNvGraphicFramePr>
            <a:graphicFrameLocks noGrp="1"/>
          </p:cNvGraphicFramePr>
          <p:nvPr>
            <p:ph idx="1"/>
          </p:nvPr>
        </p:nvGraphicFramePr>
        <p:xfrm>
          <a:off x="609600" y="1371599"/>
          <a:ext cx="9012072" cy="509743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5478440" y="1600200"/>
            <a:ext cx="1045190" cy="9906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478440" y="2590800"/>
            <a:ext cx="1045190" cy="9906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3" name="Group 9"/>
          <p:cNvGrpSpPr/>
          <p:nvPr/>
        </p:nvGrpSpPr>
        <p:grpSpPr>
          <a:xfrm>
            <a:off x="1371600" y="3581400"/>
            <a:ext cx="762000" cy="152400"/>
            <a:chOff x="1371600" y="3581400"/>
            <a:chExt cx="762000" cy="152400"/>
          </a:xfrm>
        </p:grpSpPr>
        <p:cxnSp>
          <p:nvCxnSpPr>
            <p:cNvPr id="8" name="Straight Connector 7"/>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 name="Group 10"/>
          <p:cNvGrpSpPr/>
          <p:nvPr/>
        </p:nvGrpSpPr>
        <p:grpSpPr>
          <a:xfrm>
            <a:off x="2217760" y="4191000"/>
            <a:ext cx="762000" cy="152400"/>
            <a:chOff x="1371600" y="3581400"/>
            <a:chExt cx="762000" cy="152400"/>
          </a:xfrm>
        </p:grpSpPr>
        <p:cxnSp>
          <p:nvCxnSpPr>
            <p:cNvPr id="12" name="Straight Connector 11"/>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13"/>
          <p:cNvGrpSpPr/>
          <p:nvPr/>
        </p:nvGrpSpPr>
        <p:grpSpPr>
          <a:xfrm>
            <a:off x="3009328" y="1905000"/>
            <a:ext cx="762000" cy="152400"/>
            <a:chOff x="1371600" y="3581400"/>
            <a:chExt cx="762000" cy="152400"/>
          </a:xfrm>
        </p:grpSpPr>
        <p:cxnSp>
          <p:nvCxnSpPr>
            <p:cNvPr id="15" name="Straight Connector 14"/>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16"/>
          <p:cNvGrpSpPr/>
          <p:nvPr/>
        </p:nvGrpSpPr>
        <p:grpSpPr>
          <a:xfrm flipV="1">
            <a:off x="3738344" y="3505200"/>
            <a:ext cx="762000" cy="152400"/>
            <a:chOff x="1371600" y="3581400"/>
            <a:chExt cx="762000" cy="152400"/>
          </a:xfrm>
        </p:grpSpPr>
        <p:cxnSp>
          <p:nvCxnSpPr>
            <p:cNvPr id="18" name="Straight Connector 17"/>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9"/>
          <p:cNvGrpSpPr/>
          <p:nvPr/>
        </p:nvGrpSpPr>
        <p:grpSpPr>
          <a:xfrm flipV="1">
            <a:off x="5299888" y="3810000"/>
            <a:ext cx="762000" cy="152400"/>
            <a:chOff x="1371600" y="3581400"/>
            <a:chExt cx="762000" cy="152400"/>
          </a:xfrm>
        </p:grpSpPr>
        <p:cxnSp>
          <p:nvCxnSpPr>
            <p:cNvPr id="21" name="Straight Connector 20"/>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 name="Group 22"/>
          <p:cNvGrpSpPr/>
          <p:nvPr/>
        </p:nvGrpSpPr>
        <p:grpSpPr>
          <a:xfrm flipV="1">
            <a:off x="6105104" y="3886200"/>
            <a:ext cx="762000" cy="152400"/>
            <a:chOff x="1371600" y="3581400"/>
            <a:chExt cx="762000" cy="152400"/>
          </a:xfrm>
        </p:grpSpPr>
        <p:cxnSp>
          <p:nvCxnSpPr>
            <p:cNvPr id="24" name="Straight Connector 23"/>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0" name="Group 28"/>
          <p:cNvGrpSpPr/>
          <p:nvPr/>
        </p:nvGrpSpPr>
        <p:grpSpPr>
          <a:xfrm>
            <a:off x="6923968" y="3810000"/>
            <a:ext cx="762000" cy="152400"/>
            <a:chOff x="1371600" y="3581400"/>
            <a:chExt cx="762000" cy="152400"/>
          </a:xfrm>
        </p:grpSpPr>
        <p:cxnSp>
          <p:nvCxnSpPr>
            <p:cNvPr id="30" name="Straight Connector 29"/>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 name="Group 34"/>
          <p:cNvGrpSpPr/>
          <p:nvPr/>
        </p:nvGrpSpPr>
        <p:grpSpPr>
          <a:xfrm flipV="1">
            <a:off x="7612040" y="2971800"/>
            <a:ext cx="762000" cy="152400"/>
            <a:chOff x="1371600" y="3581400"/>
            <a:chExt cx="762000" cy="152400"/>
          </a:xfrm>
        </p:grpSpPr>
        <p:cxnSp>
          <p:nvCxnSpPr>
            <p:cNvPr id="36" name="Straight Connector 35"/>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3" name="Group 19"/>
          <p:cNvGrpSpPr/>
          <p:nvPr/>
        </p:nvGrpSpPr>
        <p:grpSpPr>
          <a:xfrm flipV="1">
            <a:off x="4524224" y="4221712"/>
            <a:ext cx="762000" cy="152400"/>
            <a:chOff x="1371600" y="3581400"/>
            <a:chExt cx="762000" cy="152400"/>
          </a:xfrm>
        </p:grpSpPr>
        <p:cxnSp>
          <p:nvCxnSpPr>
            <p:cNvPr id="34" name="Straight Connector 33"/>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2" name="TextBox 31"/>
          <p:cNvSpPr txBox="1"/>
          <p:nvPr/>
        </p:nvSpPr>
        <p:spPr>
          <a:xfrm>
            <a:off x="2212245" y="1404580"/>
            <a:ext cx="5184843" cy="3247043"/>
          </a:xfrm>
          <a:prstGeom prst="rect">
            <a:avLst/>
          </a:prstGeom>
          <a:solidFill>
            <a:schemeClr val="bg1">
              <a:lumMod val="85000"/>
              <a:lumOff val="15000"/>
            </a:schemeClr>
          </a:solidFill>
          <a:ln w="38100">
            <a:solidFill>
              <a:schemeClr val="accent1"/>
            </a:solidFill>
          </a:ln>
        </p:spPr>
        <p:txBody>
          <a:bodyPr wrap="square" rtlCol="0">
            <a:spAutoFit/>
          </a:bodyPr>
          <a:lstStyle/>
          <a:p>
            <a:r>
              <a:rPr lang="en-US" sz="2800" b="1" dirty="0" smtClean="0">
                <a:latin typeface="+mn-lt"/>
              </a:rPr>
              <a:t>Conclusions</a:t>
            </a:r>
          </a:p>
          <a:p>
            <a:endParaRPr lang="en-US" b="1" dirty="0" smtClean="0">
              <a:latin typeface="+mn-lt"/>
            </a:endParaRPr>
          </a:p>
          <a:p>
            <a:pPr>
              <a:buFont typeface="Arial" pitchFamily="34" charset="0"/>
              <a:buChar char="•"/>
            </a:pPr>
            <a:r>
              <a:rPr lang="en-US" sz="2400" dirty="0" smtClean="0">
                <a:latin typeface="+mn-lt"/>
              </a:rPr>
              <a:t> None of the absolute metrics reflects expected order.</a:t>
            </a:r>
          </a:p>
          <a:p>
            <a:endParaRPr lang="en-US" sz="1050" dirty="0" smtClean="0">
              <a:latin typeface="+mn-lt"/>
            </a:endParaRPr>
          </a:p>
          <a:p>
            <a:pPr>
              <a:buFont typeface="Arial" pitchFamily="34" charset="0"/>
              <a:buChar char="•"/>
            </a:pPr>
            <a:r>
              <a:rPr lang="en-US" sz="2400" dirty="0" smtClean="0">
                <a:latin typeface="+mn-lt"/>
              </a:rPr>
              <a:t> Most differences not significant after one month of data.</a:t>
            </a:r>
          </a:p>
          <a:p>
            <a:endParaRPr lang="en-US" sz="1050" dirty="0" smtClean="0">
              <a:latin typeface="+mn-lt"/>
            </a:endParaRPr>
          </a:p>
          <a:p>
            <a:pPr>
              <a:buFont typeface="Arial" pitchFamily="34" charset="0"/>
              <a:buChar char="•"/>
            </a:pPr>
            <a:r>
              <a:rPr lang="en-US" sz="2400" dirty="0" smtClean="0">
                <a:latin typeface="+mn-lt"/>
              </a:rPr>
              <a:t> </a:t>
            </a:r>
            <a:r>
              <a:rPr lang="en-US" sz="2400" dirty="0" smtClean="0">
                <a:latin typeface="+mn-lt"/>
              </a:rPr>
              <a:t>Analogous results for Yahoo! Search with much more data.</a:t>
            </a:r>
          </a:p>
        </p:txBody>
      </p:sp>
      <p:sp>
        <p:nvSpPr>
          <p:cNvPr id="38" name="TextBox 37"/>
          <p:cNvSpPr txBox="1"/>
          <p:nvPr/>
        </p:nvSpPr>
        <p:spPr>
          <a:xfrm>
            <a:off x="6937080" y="6424590"/>
            <a:ext cx="1797928" cy="307777"/>
          </a:xfrm>
          <a:prstGeom prst="rect">
            <a:avLst/>
          </a:prstGeom>
          <a:noFill/>
        </p:spPr>
        <p:txBody>
          <a:bodyPr wrap="none" rtlCol="0">
            <a:spAutoFit/>
          </a:bodyPr>
          <a:lstStyle/>
          <a:p>
            <a:pPr algn="r"/>
            <a:r>
              <a:rPr lang="en-US" sz="1400" dirty="0" smtClean="0">
                <a:latin typeface="+mn-lt"/>
              </a:rPr>
              <a:t>[Radlinski et al., 2008]</a:t>
            </a:r>
            <a:endParaRPr lang="en-US" sz="1400" dirty="0">
              <a:latin typeface="+mn-lt"/>
            </a:endParaRPr>
          </a:p>
        </p:txBody>
      </p:sp>
    </p:spTree>
    <p:extLst>
      <p:ext uri="{BB962C8B-B14F-4D97-AF65-F5344CB8AC3E}">
        <p14:creationId xmlns:p14="http://schemas.microsoft.com/office/powerpoint/2010/main" val="21162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blinds(horizontal)">
                                      <p:cBhvr>
                                        <p:cTn id="7" dur="500"/>
                                        <p:tgtEl>
                                          <p:spTgt spid="32">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blinds(horizontal)">
                                      <p:cBhvr>
                                        <p:cTn id="10" dur="500"/>
                                        <p:tgtEl>
                                          <p:spTgt spid="32">
                                            <p:txEl>
                                              <p:pRg st="0" end="0"/>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32">
                                            <p:txEl>
                                              <p:pRg st="2" end="2"/>
                                            </p:txEl>
                                          </p:spTgt>
                                        </p:tgtEl>
                                        <p:attrNameLst>
                                          <p:attrName>style.visibility</p:attrName>
                                        </p:attrNameLst>
                                      </p:cBhvr>
                                      <p:to>
                                        <p:strVal val="visible"/>
                                      </p:to>
                                    </p:set>
                                    <p:animEffect transition="in" filter="blinds(horizontal)">
                                      <p:cBhvr>
                                        <p:cTn id="14" dur="500"/>
                                        <p:tgtEl>
                                          <p:spTgt spid="32">
                                            <p:txEl>
                                              <p:pRg st="2" end="2"/>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2">
                                            <p:txEl>
                                              <p:pRg st="4" end="4"/>
                                            </p:txEl>
                                          </p:spTgt>
                                        </p:tgtEl>
                                        <p:attrNameLst>
                                          <p:attrName>style.visibility</p:attrName>
                                        </p:attrNameLst>
                                      </p:cBhvr>
                                      <p:to>
                                        <p:strVal val="visible"/>
                                      </p:to>
                                    </p:set>
                                    <p:animEffect transition="in" filter="blinds(horizontal)">
                                      <p:cBhvr>
                                        <p:cTn id="18" dur="500"/>
                                        <p:tgtEl>
                                          <p:spTgt spid="32">
                                            <p:txEl>
                                              <p:pRg st="4" end="4"/>
                                            </p:txEl>
                                          </p:spTgt>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32">
                                            <p:txEl>
                                              <p:pRg st="6" end="6"/>
                                            </p:txEl>
                                          </p:spTgt>
                                        </p:tgtEl>
                                        <p:attrNameLst>
                                          <p:attrName>style.visibility</p:attrName>
                                        </p:attrNameLst>
                                      </p:cBhvr>
                                      <p:to>
                                        <p:strVal val="visible"/>
                                      </p:to>
                                    </p:set>
                                    <p:animEffect transition="in" filter="blinds(horizontal)">
                                      <p:cBhvr>
                                        <p:cTn id="22"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Search: Results</a:t>
            </a:r>
            <a:endParaRPr lang="en-US" dirty="0"/>
          </a:p>
        </p:txBody>
      </p:sp>
      <p:sp>
        <p:nvSpPr>
          <p:cNvPr id="3" name="Content Placeholder 2"/>
          <p:cNvSpPr>
            <a:spLocks noGrp="1"/>
          </p:cNvSpPr>
          <p:nvPr>
            <p:ph idx="1"/>
          </p:nvPr>
        </p:nvSpPr>
        <p:spPr>
          <a:xfrm>
            <a:off x="457200" y="1499937"/>
            <a:ext cx="3692345" cy="4771033"/>
          </a:xfrm>
        </p:spPr>
        <p:txBody>
          <a:bodyPr>
            <a:normAutofit lnSpcReduction="10000"/>
          </a:bodyPr>
          <a:lstStyle/>
          <a:p>
            <a:pPr marL="342900" lvl="2" indent="-342900"/>
            <a:r>
              <a:rPr lang="en-US" dirty="0" smtClean="0"/>
              <a:t>Retrieval Functions</a:t>
            </a:r>
          </a:p>
          <a:p>
            <a:pPr marL="800100" lvl="3" indent="-342900"/>
            <a:r>
              <a:rPr lang="en-US" dirty="0" smtClean="0"/>
              <a:t>4 variants of  production retrieval function</a:t>
            </a:r>
          </a:p>
          <a:p>
            <a:pPr marL="342900" lvl="2" indent="-342900"/>
            <a:r>
              <a:rPr lang="en-US" dirty="0" smtClean="0"/>
              <a:t>Data</a:t>
            </a:r>
          </a:p>
          <a:p>
            <a:pPr marL="800100" lvl="3" indent="-342900"/>
            <a:r>
              <a:rPr lang="en-US" dirty="0" smtClean="0"/>
              <a:t>10M – 70M queries for each retrieval function</a:t>
            </a:r>
          </a:p>
          <a:p>
            <a:pPr marL="800100" lvl="3" indent="-342900"/>
            <a:r>
              <a:rPr lang="en-US" dirty="0" smtClean="0"/>
              <a:t>Expert relevance judgments</a:t>
            </a:r>
          </a:p>
          <a:p>
            <a:pPr marL="342900" lvl="2" indent="-342900"/>
            <a:r>
              <a:rPr lang="en-US" dirty="0" smtClean="0"/>
              <a:t>Results</a:t>
            </a:r>
          </a:p>
          <a:p>
            <a:pPr marL="800100" lvl="3" indent="-342900"/>
            <a:r>
              <a:rPr lang="en-US" dirty="0" smtClean="0"/>
              <a:t>Still </a:t>
            </a:r>
            <a:r>
              <a:rPr lang="en-US" dirty="0"/>
              <a:t>not always significant even after more than 10M queries per </a:t>
            </a:r>
            <a:r>
              <a:rPr lang="en-US" dirty="0" smtClean="0"/>
              <a:t>function</a:t>
            </a:r>
          </a:p>
          <a:p>
            <a:pPr marL="800100" lvl="3" indent="-342900"/>
            <a:r>
              <a:rPr lang="en-US" dirty="0" smtClean="0"/>
              <a:t>Only </a:t>
            </a:r>
            <a:r>
              <a:rPr lang="en-US" dirty="0"/>
              <a:t>Click@1 consistent with DCG@5.</a:t>
            </a:r>
          </a:p>
          <a:p>
            <a:endParaRPr lang="en-US" dirty="0"/>
          </a:p>
        </p:txBody>
      </p:sp>
      <p:graphicFrame>
        <p:nvGraphicFramePr>
          <p:cNvPr id="4" name="Chart 3"/>
          <p:cNvGraphicFramePr/>
          <p:nvPr>
            <p:extLst>
              <p:ext uri="{D42A27DB-BD31-4B8C-83A1-F6EECF244321}">
                <p14:modId xmlns:p14="http://schemas.microsoft.com/office/powerpoint/2010/main" val="1638464175"/>
              </p:ext>
            </p:extLst>
          </p:nvPr>
        </p:nvGraphicFramePr>
        <p:xfrm>
          <a:off x="4418380" y="1470345"/>
          <a:ext cx="4271821" cy="48449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3110" y="6424590"/>
            <a:ext cx="1781898" cy="307777"/>
          </a:xfrm>
          <a:prstGeom prst="rect">
            <a:avLst/>
          </a:prstGeom>
          <a:noFill/>
        </p:spPr>
        <p:txBody>
          <a:bodyPr wrap="none" rtlCol="0">
            <a:spAutoFit/>
          </a:bodyPr>
          <a:lstStyle/>
          <a:p>
            <a:pPr algn="r"/>
            <a:r>
              <a:rPr lang="en-US" sz="1400" dirty="0" smtClean="0">
                <a:latin typeface="+mn-lt"/>
              </a:rPr>
              <a:t>[Chapelle et al., 2012]</a:t>
            </a:r>
            <a:endParaRPr lang="en-US" sz="1400" dirty="0">
              <a:latin typeface="+mn-lt"/>
            </a:endParaRPr>
          </a:p>
        </p:txBody>
      </p:sp>
      <p:sp>
        <p:nvSpPr>
          <p:cNvPr id="6" name="Freeform 5"/>
          <p:cNvSpPr/>
          <p:nvPr/>
        </p:nvSpPr>
        <p:spPr>
          <a:xfrm>
            <a:off x="3189420" y="3805588"/>
            <a:ext cx="2457920" cy="1896711"/>
          </a:xfrm>
          <a:custGeom>
            <a:avLst/>
            <a:gdLst>
              <a:gd name="connsiteX0" fmla="*/ 0 w 2146300"/>
              <a:gd name="connsiteY0" fmla="*/ 29154 h 1921454"/>
              <a:gd name="connsiteX1" fmla="*/ 800100 w 2146300"/>
              <a:gd name="connsiteY1" fmla="*/ 194254 h 1921454"/>
              <a:gd name="connsiteX2" fmla="*/ 1193800 w 2146300"/>
              <a:gd name="connsiteY2" fmla="*/ 1489654 h 1921454"/>
              <a:gd name="connsiteX3" fmla="*/ 2146300 w 2146300"/>
              <a:gd name="connsiteY3" fmla="*/ 1921454 h 1921454"/>
              <a:gd name="connsiteX0" fmla="*/ 0 w 2146300"/>
              <a:gd name="connsiteY0" fmla="*/ 7048 h 1899348"/>
              <a:gd name="connsiteX1" fmla="*/ 774700 w 2146300"/>
              <a:gd name="connsiteY1" fmla="*/ 337248 h 1899348"/>
              <a:gd name="connsiteX2" fmla="*/ 1193800 w 2146300"/>
              <a:gd name="connsiteY2" fmla="*/ 1467548 h 1899348"/>
              <a:gd name="connsiteX3" fmla="*/ 2146300 w 2146300"/>
              <a:gd name="connsiteY3" fmla="*/ 1899348 h 1899348"/>
              <a:gd name="connsiteX0" fmla="*/ 0 w 2146300"/>
              <a:gd name="connsiteY0" fmla="*/ 4034 h 1896334"/>
              <a:gd name="connsiteX1" fmla="*/ 787400 w 2146300"/>
              <a:gd name="connsiteY1" fmla="*/ 461234 h 1896334"/>
              <a:gd name="connsiteX2" fmla="*/ 1193800 w 2146300"/>
              <a:gd name="connsiteY2" fmla="*/ 1464534 h 1896334"/>
              <a:gd name="connsiteX3" fmla="*/ 2146300 w 2146300"/>
              <a:gd name="connsiteY3" fmla="*/ 1896334 h 1896334"/>
              <a:gd name="connsiteX0" fmla="*/ 0 w 2146300"/>
              <a:gd name="connsiteY0" fmla="*/ 3195 h 1895495"/>
              <a:gd name="connsiteX1" fmla="*/ 749300 w 2146300"/>
              <a:gd name="connsiteY1" fmla="*/ 536595 h 1895495"/>
              <a:gd name="connsiteX2" fmla="*/ 1193800 w 2146300"/>
              <a:gd name="connsiteY2" fmla="*/ 1463695 h 1895495"/>
              <a:gd name="connsiteX3" fmla="*/ 2146300 w 2146300"/>
              <a:gd name="connsiteY3" fmla="*/ 1895495 h 1895495"/>
              <a:gd name="connsiteX0" fmla="*/ 0 w 2146300"/>
              <a:gd name="connsiteY0" fmla="*/ 4216 h 1896516"/>
              <a:gd name="connsiteX1" fmla="*/ 825500 w 2146300"/>
              <a:gd name="connsiteY1" fmla="*/ 448716 h 1896516"/>
              <a:gd name="connsiteX2" fmla="*/ 1193800 w 2146300"/>
              <a:gd name="connsiteY2" fmla="*/ 1464716 h 1896516"/>
              <a:gd name="connsiteX3" fmla="*/ 2146300 w 2146300"/>
              <a:gd name="connsiteY3" fmla="*/ 1896516 h 1896516"/>
              <a:gd name="connsiteX0" fmla="*/ 0 w 2146300"/>
              <a:gd name="connsiteY0" fmla="*/ 4411 h 1896711"/>
              <a:gd name="connsiteX1" fmla="*/ 825500 w 2146300"/>
              <a:gd name="connsiteY1" fmla="*/ 448911 h 1896711"/>
              <a:gd name="connsiteX2" fmla="*/ 1193800 w 2146300"/>
              <a:gd name="connsiteY2" fmla="*/ 1464911 h 1896711"/>
              <a:gd name="connsiteX3" fmla="*/ 2146300 w 2146300"/>
              <a:gd name="connsiteY3" fmla="*/ 1896711 h 1896711"/>
            </a:gdLst>
            <a:ahLst/>
            <a:cxnLst>
              <a:cxn ang="0">
                <a:pos x="connsiteX0" y="connsiteY0"/>
              </a:cxn>
              <a:cxn ang="0">
                <a:pos x="connsiteX1" y="connsiteY1"/>
              </a:cxn>
              <a:cxn ang="0">
                <a:pos x="connsiteX2" y="connsiteY2"/>
              </a:cxn>
              <a:cxn ang="0">
                <a:pos x="connsiteX3" y="connsiteY3"/>
              </a:cxn>
            </a:cxnLst>
            <a:rect l="l" t="t" r="r" b="b"/>
            <a:pathLst>
              <a:path w="2146300" h="1896711">
                <a:moveTo>
                  <a:pt x="0" y="4411"/>
                </a:moveTo>
                <a:cubicBezTo>
                  <a:pt x="300566" y="-34748"/>
                  <a:pt x="677333" y="192794"/>
                  <a:pt x="825500" y="448911"/>
                </a:cubicBezTo>
                <a:cubicBezTo>
                  <a:pt x="973667" y="705028"/>
                  <a:pt x="973667" y="1223611"/>
                  <a:pt x="1193800" y="1464911"/>
                </a:cubicBezTo>
                <a:cubicBezTo>
                  <a:pt x="1413933" y="1706211"/>
                  <a:pt x="1782233" y="1824744"/>
                  <a:pt x="2146300" y="1896711"/>
                </a:cubicBezTo>
              </a:path>
            </a:pathLst>
          </a:custGeom>
          <a:noFill/>
          <a:ln w="381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108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between two Ranking Functions</a:t>
            </a:r>
            <a:endParaRPr lang="en-US" dirty="0"/>
          </a:p>
        </p:txBody>
      </p:sp>
      <p:sp>
        <p:nvSpPr>
          <p:cNvPr id="4" name="Rounded Rectangle 3"/>
          <p:cNvSpPr/>
          <p:nvPr/>
        </p:nvSpPr>
        <p:spPr bwMode="auto">
          <a:xfrm>
            <a:off x="2971800" y="1371600"/>
            <a:ext cx="3200400" cy="1089781"/>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Distribution P(</a:t>
            </a:r>
            <a:r>
              <a:rPr lang="en-US" sz="2800" dirty="0" err="1" smtClean="0">
                <a:latin typeface="+mn-lt"/>
              </a:rPr>
              <a:t>u,q</a:t>
            </a:r>
            <a:r>
              <a:rPr lang="en-US" sz="2800" dirty="0" smtClean="0">
                <a:latin typeface="+mn-lt"/>
              </a:rPr>
              <a:t>)</a:t>
            </a:r>
          </a:p>
          <a:p>
            <a:r>
              <a:rPr lang="en-US" sz="2800" dirty="0" smtClean="0">
                <a:latin typeface="+mn-lt"/>
              </a:rPr>
              <a:t>of users u, queries q</a:t>
            </a:r>
          </a:p>
        </p:txBody>
      </p:sp>
      <p:sp>
        <p:nvSpPr>
          <p:cNvPr id="5" name="Rounded Rectangle 4"/>
          <p:cNvSpPr/>
          <p:nvPr/>
        </p:nvSpPr>
        <p:spPr bwMode="auto">
          <a:xfrm>
            <a:off x="609600" y="2796419"/>
            <a:ext cx="3200400" cy="1089781"/>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1</a:t>
            </a:r>
            <a:br>
              <a:rPr lang="en-US" sz="2800" dirty="0" smtClean="0">
                <a:latin typeface="+mn-lt"/>
              </a:rPr>
            </a:br>
            <a:r>
              <a:rPr lang="en-US" sz="2800" dirty="0" smtClean="0">
                <a:latin typeface="+mn-lt"/>
              </a:rPr>
              <a:t> f</a:t>
            </a:r>
            <a:r>
              <a:rPr lang="en-US" sz="2800" baseline="-25000" dirty="0" smtClean="0">
                <a:latin typeface="+mn-lt"/>
              </a:rPr>
              <a:t>1</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1</a:t>
            </a:r>
            <a:endParaRPr lang="en-US" sz="2800" baseline="-25000" dirty="0" smtClean="0">
              <a:latin typeface="+mn-lt"/>
            </a:endParaRPr>
          </a:p>
        </p:txBody>
      </p:sp>
      <p:sp>
        <p:nvSpPr>
          <p:cNvPr id="7" name="Rounded Rectangle 6"/>
          <p:cNvSpPr/>
          <p:nvPr/>
        </p:nvSpPr>
        <p:spPr bwMode="auto">
          <a:xfrm>
            <a:off x="5334000" y="2796419"/>
            <a:ext cx="3200400" cy="1089781"/>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2</a:t>
            </a:r>
            <a:br>
              <a:rPr lang="en-US" sz="2800" dirty="0" smtClean="0">
                <a:latin typeface="+mn-lt"/>
              </a:rPr>
            </a:br>
            <a:r>
              <a:rPr lang="en-US" sz="2800" dirty="0" smtClean="0">
                <a:latin typeface="+mn-lt"/>
              </a:rPr>
              <a:t> f</a:t>
            </a:r>
            <a:r>
              <a:rPr lang="en-US" sz="2800" baseline="-25000" dirty="0" smtClean="0">
                <a:latin typeface="+mn-lt"/>
              </a:rPr>
              <a:t>2</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2</a:t>
            </a:r>
            <a:endParaRPr lang="en-US" sz="2800" baseline="-25000" dirty="0" smtClean="0">
              <a:latin typeface="+mn-lt"/>
            </a:endParaRPr>
          </a:p>
        </p:txBody>
      </p:sp>
      <p:sp>
        <p:nvSpPr>
          <p:cNvPr id="9" name="TextBox 8"/>
          <p:cNvSpPr txBox="1"/>
          <p:nvPr/>
        </p:nvSpPr>
        <p:spPr>
          <a:xfrm>
            <a:off x="3657600" y="3025019"/>
            <a:ext cx="1828800" cy="707886"/>
          </a:xfrm>
          <a:prstGeom prst="rect">
            <a:avLst/>
          </a:prstGeom>
          <a:noFill/>
        </p:spPr>
        <p:txBody>
          <a:bodyPr wrap="square" rtlCol="0">
            <a:spAutoFit/>
          </a:bodyPr>
          <a:lstStyle/>
          <a:p>
            <a:r>
              <a:rPr lang="en-US" sz="2000" dirty="0" smtClean="0">
                <a:latin typeface="+mn-lt"/>
              </a:rPr>
              <a:t>Which one </a:t>
            </a:r>
            <a:br>
              <a:rPr lang="en-US" sz="2000" dirty="0" smtClean="0">
                <a:latin typeface="+mn-lt"/>
              </a:rPr>
            </a:br>
            <a:r>
              <a:rPr lang="en-US" sz="2000" dirty="0" smtClean="0">
                <a:latin typeface="+mn-lt"/>
              </a:rPr>
              <a:t>is better?</a:t>
            </a:r>
            <a:endParaRPr lang="en-US" sz="2000" dirty="0">
              <a:latin typeface="+mn-lt"/>
            </a:endParaRPr>
          </a:p>
        </p:txBody>
      </p:sp>
      <p:cxnSp>
        <p:nvCxnSpPr>
          <p:cNvPr id="18" name="Straight Arrow Connector 17"/>
          <p:cNvCxnSpPr/>
          <p:nvPr/>
        </p:nvCxnSpPr>
        <p:spPr bwMode="auto">
          <a:xfrm rot="5400000">
            <a:off x="3223381" y="1447800"/>
            <a:ext cx="335038" cy="2362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H="1">
            <a:off x="5585581" y="1447800"/>
            <a:ext cx="335038" cy="2362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6138155" y="1488335"/>
            <a:ext cx="1332689" cy="861774"/>
          </a:xfrm>
          <a:prstGeom prst="rect">
            <a:avLst/>
          </a:prstGeom>
          <a:noFill/>
        </p:spPr>
        <p:txBody>
          <a:bodyPr wrap="square" rtlCol="0">
            <a:spAutoFit/>
          </a:bodyPr>
          <a:lstStyle/>
          <a:p>
            <a:r>
              <a:rPr lang="en-US" sz="1600" dirty="0" smtClean="0">
                <a:latin typeface="+mn-lt"/>
                <a:sym typeface="MT Extra"/>
              </a:rPr>
              <a:t></a:t>
            </a:r>
            <a:endParaRPr lang="en-US" sz="1600" dirty="0" smtClean="0">
              <a:latin typeface="+mn-lt"/>
            </a:endParaRPr>
          </a:p>
          <a:p>
            <a:r>
              <a:rPr lang="en-US" sz="1800" dirty="0" smtClean="0">
                <a:latin typeface="+mn-lt"/>
              </a:rPr>
              <a:t>(</a:t>
            </a:r>
            <a:r>
              <a:rPr lang="en-US" sz="1800" dirty="0" err="1" smtClean="0">
                <a:latin typeface="+mn-lt"/>
              </a:rPr>
              <a:t>tj,”SVM</a:t>
            </a:r>
            <a:r>
              <a:rPr lang="en-US" sz="1800" dirty="0" smtClean="0">
                <a:latin typeface="+mn-lt"/>
              </a:rPr>
              <a:t>”)</a:t>
            </a:r>
          </a:p>
          <a:p>
            <a:r>
              <a:rPr lang="en-US" sz="1600" dirty="0" smtClean="0">
                <a:latin typeface="+mn-lt"/>
                <a:sym typeface="MT Extra"/>
              </a:rPr>
              <a:t></a:t>
            </a:r>
            <a:endParaRPr lang="en-US" sz="1600" dirty="0" smtClean="0">
              <a:latin typeface="+mn-lt"/>
            </a:endParaRPr>
          </a:p>
        </p:txBody>
      </p:sp>
      <p:sp>
        <p:nvSpPr>
          <p:cNvPr id="21" name="Text Box 5"/>
          <p:cNvSpPr txBox="1">
            <a:spLocks noChangeArrowheads="1"/>
          </p:cNvSpPr>
          <p:nvPr/>
        </p:nvSpPr>
        <p:spPr bwMode="auto">
          <a:xfrm>
            <a:off x="653644" y="4145032"/>
            <a:ext cx="3110959"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a:latin typeface="+mn-lt"/>
              </a:rPr>
              <a:t>1. 	Kernel Machines </a:t>
            </a:r>
            <a:br>
              <a:rPr lang="en-US" sz="1050" dirty="0">
                <a:latin typeface="+mn-lt"/>
              </a:rPr>
            </a:br>
            <a:r>
              <a:rPr lang="en-US" sz="1050" dirty="0">
                <a:latin typeface="+mn-lt"/>
              </a:rPr>
              <a:t>	</a:t>
            </a:r>
            <a:r>
              <a:rPr lang="en-US" sz="1050" i="1" dirty="0">
                <a:latin typeface="+mn-lt"/>
              </a:rPr>
              <a:t>http://svm.first.gmd.de/</a:t>
            </a:r>
            <a:endParaRPr lang="en-US" sz="1050" dirty="0">
              <a:latin typeface="+mn-lt"/>
            </a:endParaRPr>
          </a:p>
          <a:p>
            <a:pPr algn="l">
              <a:lnSpc>
                <a:spcPct val="90000"/>
              </a:lnSpc>
              <a:tabLst>
                <a:tab pos="290513" algn="l"/>
              </a:tabLst>
            </a:pPr>
            <a:r>
              <a:rPr lang="en-US" sz="1050" dirty="0" smtClean="0">
                <a:latin typeface="+mn-lt"/>
              </a:rPr>
              <a:t>2.	SVM-Light Support Vector Machine </a:t>
            </a:r>
            <a:br>
              <a:rPr lang="en-US" sz="1050" dirty="0" smtClean="0">
                <a:latin typeface="+mn-lt"/>
              </a:rPr>
            </a:br>
            <a:r>
              <a:rPr lang="en-US" sz="1050" dirty="0" smtClean="0">
                <a:latin typeface="+mn-lt"/>
              </a:rPr>
              <a:t>	</a:t>
            </a:r>
            <a:r>
              <a:rPr lang="en-US" sz="1050" i="1" dirty="0" smtClean="0">
                <a:latin typeface="+mn-lt"/>
              </a:rPr>
              <a:t>http://svmlight.joachims.org/</a:t>
            </a:r>
            <a:endParaRPr lang="en-US" sz="1050" dirty="0" smtClean="0">
              <a:latin typeface="+mn-lt"/>
            </a:endParaRPr>
          </a:p>
          <a:p>
            <a:pPr algn="l">
              <a:lnSpc>
                <a:spcPct val="90000"/>
              </a:lnSpc>
              <a:tabLst>
                <a:tab pos="290513" algn="l"/>
              </a:tabLst>
            </a:pPr>
            <a:r>
              <a:rPr lang="en-US" sz="1050" dirty="0" smtClean="0">
                <a:latin typeface="+mn-lt"/>
              </a:rPr>
              <a:t>3.</a:t>
            </a:r>
            <a:r>
              <a:rPr lang="en-US" sz="1050" dirty="0">
                <a:latin typeface="+mn-lt"/>
              </a:rPr>
              <a:t>	</a:t>
            </a:r>
            <a:r>
              <a:rPr lang="en-US" sz="1050" dirty="0" smtClean="0">
                <a:latin typeface="+mn-lt"/>
              </a:rPr>
              <a:t>School of Veterinary Medicine at </a:t>
            </a:r>
            <a:r>
              <a:rPr lang="en-US" sz="1050" dirty="0" err="1" smtClean="0">
                <a:latin typeface="+mn-lt"/>
              </a:rPr>
              <a:t>UPenn</a:t>
            </a:r>
            <a:r>
              <a:rPr lang="en-US" sz="1050" dirty="0">
                <a:latin typeface="+mn-lt"/>
              </a:rPr>
              <a:t/>
            </a:r>
            <a:br>
              <a:rPr lang="en-US" sz="1050" dirty="0">
                <a:latin typeface="+mn-lt"/>
              </a:rPr>
            </a:br>
            <a:r>
              <a:rPr lang="en-US" sz="1050" dirty="0">
                <a:latin typeface="+mn-lt"/>
              </a:rPr>
              <a:t>	</a:t>
            </a:r>
            <a:r>
              <a:rPr lang="en-US" sz="1050" i="1" dirty="0">
                <a:latin typeface="+mn-lt"/>
              </a:rPr>
              <a:t>http</a:t>
            </a:r>
            <a:r>
              <a:rPr lang="en-US" sz="1050" i="1" dirty="0" smtClean="0">
                <a:latin typeface="+mn-lt"/>
              </a:rPr>
              <a:t>://</a:t>
            </a:r>
            <a:r>
              <a:rPr lang="en-US" sz="1050" dirty="0" smtClean="0">
                <a:latin typeface="+mn-lt"/>
              </a:rPr>
              <a:t>www.vet.upenn.edu</a:t>
            </a:r>
            <a:r>
              <a:rPr lang="en-US" sz="1050" i="1" dirty="0" smtClean="0">
                <a:latin typeface="+mn-lt"/>
              </a:rPr>
              <a:t>/</a:t>
            </a:r>
            <a:endParaRPr lang="en-US" sz="1050" dirty="0">
              <a:latin typeface="+mn-lt"/>
            </a:endParaRPr>
          </a:p>
          <a:p>
            <a:pPr algn="l">
              <a:lnSpc>
                <a:spcPct val="90000"/>
              </a:lnSpc>
              <a:tabLst>
                <a:tab pos="290513" algn="l"/>
              </a:tabLst>
            </a:pPr>
            <a:r>
              <a:rPr lang="en-US" sz="1050" dirty="0">
                <a:latin typeface="+mn-lt"/>
              </a:rPr>
              <a:t>4</a:t>
            </a:r>
            <a:r>
              <a:rPr lang="en-US" sz="1050" dirty="0" smtClean="0">
                <a:latin typeface="+mn-lt"/>
              </a:rPr>
              <a:t>.</a:t>
            </a:r>
            <a:r>
              <a:rPr lang="en-US" sz="1050" dirty="0">
                <a:latin typeface="+mn-lt"/>
              </a:rPr>
              <a:t>	An Introduction to Support Vector Machines</a:t>
            </a:r>
            <a:br>
              <a:rPr lang="en-US" sz="1050" dirty="0">
                <a:latin typeface="+mn-lt"/>
              </a:rPr>
            </a:br>
            <a:r>
              <a:rPr lang="en-US" sz="1050" dirty="0">
                <a:latin typeface="+mn-lt"/>
              </a:rPr>
              <a:t>	</a:t>
            </a:r>
            <a:r>
              <a:rPr lang="en-US" sz="1050" i="1" dirty="0">
                <a:latin typeface="+mn-lt"/>
              </a:rPr>
              <a:t>http://www.support-vector.net/</a:t>
            </a:r>
            <a:endParaRPr lang="en-US" sz="1050" dirty="0">
              <a:latin typeface="+mn-lt"/>
            </a:endParaRPr>
          </a:p>
          <a:p>
            <a:pPr algn="l">
              <a:lnSpc>
                <a:spcPct val="90000"/>
              </a:lnSpc>
              <a:tabLst>
                <a:tab pos="290513" algn="l"/>
              </a:tabLst>
            </a:pPr>
            <a:r>
              <a:rPr lang="en-US" sz="1050" dirty="0" smtClean="0">
                <a:latin typeface="+mn-lt"/>
              </a:rPr>
              <a:t>5.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a:t>
            </a:r>
          </a:p>
          <a:p>
            <a:pPr>
              <a:lnSpc>
                <a:spcPct val="90000"/>
              </a:lnSpc>
              <a:tabLst>
                <a:tab pos="290513" algn="l"/>
              </a:tabLst>
            </a:pPr>
            <a:r>
              <a:rPr lang="en-US" sz="1050" dirty="0" smtClean="0">
                <a:latin typeface="+mn-lt"/>
              </a:rPr>
              <a:t>⁞</a:t>
            </a:r>
          </a:p>
        </p:txBody>
      </p:sp>
      <p:sp>
        <p:nvSpPr>
          <p:cNvPr id="22" name="Text Box 5"/>
          <p:cNvSpPr txBox="1">
            <a:spLocks noChangeArrowheads="1"/>
          </p:cNvSpPr>
          <p:nvPr/>
        </p:nvSpPr>
        <p:spPr bwMode="auto">
          <a:xfrm>
            <a:off x="5387771" y="4151517"/>
            <a:ext cx="3114203"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smtClean="0">
                <a:latin typeface="+mn-lt"/>
              </a:rPr>
              <a:t>1.	School of Veterinary Medicine at </a:t>
            </a:r>
            <a:r>
              <a:rPr lang="en-US" sz="1050" dirty="0" err="1" smtClean="0">
                <a:latin typeface="+mn-lt"/>
              </a:rPr>
              <a:t>UPenn</a:t>
            </a:r>
            <a:r>
              <a:rPr lang="en-US" sz="1050" dirty="0" smtClean="0">
                <a:latin typeface="+mn-lt"/>
              </a:rPr>
              <a:t/>
            </a:r>
            <a:br>
              <a:rPr lang="en-US" sz="1050" dirty="0" smtClean="0">
                <a:latin typeface="+mn-lt"/>
              </a:rPr>
            </a:br>
            <a:r>
              <a:rPr lang="en-US" sz="1050" dirty="0" smtClean="0">
                <a:latin typeface="+mn-lt"/>
              </a:rPr>
              <a:t>	</a:t>
            </a:r>
            <a:r>
              <a:rPr lang="en-US" sz="1050" i="1" dirty="0" smtClean="0">
                <a:latin typeface="+mn-lt"/>
              </a:rPr>
              <a:t>http://</a:t>
            </a:r>
            <a:r>
              <a:rPr lang="en-US" sz="1050" dirty="0" smtClean="0">
                <a:latin typeface="+mn-lt"/>
              </a:rPr>
              <a:t>www.vet.upenn.edu</a:t>
            </a:r>
            <a:r>
              <a:rPr lang="en-US" sz="1050" i="1" dirty="0" smtClean="0">
                <a:latin typeface="+mn-lt"/>
              </a:rPr>
              <a:t>/</a:t>
            </a:r>
            <a:endParaRPr lang="en-US" sz="1050" dirty="0" smtClean="0">
              <a:latin typeface="+mn-lt"/>
            </a:endParaRPr>
          </a:p>
          <a:p>
            <a:pPr algn="l">
              <a:lnSpc>
                <a:spcPct val="90000"/>
              </a:lnSpc>
              <a:tabLst>
                <a:tab pos="290513" algn="l"/>
              </a:tabLst>
            </a:pPr>
            <a:r>
              <a:rPr lang="en-US" sz="1050" dirty="0" smtClean="0">
                <a:latin typeface="+mn-lt"/>
              </a:rPr>
              <a:t>2.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 </a:t>
            </a:r>
          </a:p>
          <a:p>
            <a:pPr algn="l">
              <a:lnSpc>
                <a:spcPct val="90000"/>
              </a:lnSpc>
              <a:tabLst>
                <a:tab pos="290513" algn="l"/>
              </a:tabLst>
            </a:pPr>
            <a:r>
              <a:rPr lang="en-US" sz="1050" dirty="0" smtClean="0">
                <a:latin typeface="+mn-lt"/>
              </a:rPr>
              <a:t>3.</a:t>
            </a:r>
            <a:r>
              <a:rPr lang="en-US" sz="1050" dirty="0">
                <a:latin typeface="+mn-lt"/>
              </a:rPr>
              <a:t>	Support Vector Machine</a:t>
            </a:r>
            <a:br>
              <a:rPr lang="en-US" sz="1050" dirty="0">
                <a:latin typeface="+mn-lt"/>
              </a:rPr>
            </a:br>
            <a:r>
              <a:rPr lang="en-US" sz="1050" dirty="0">
                <a:latin typeface="+mn-lt"/>
              </a:rPr>
              <a:t>	</a:t>
            </a:r>
            <a:r>
              <a:rPr lang="en-US" sz="1050" i="1" dirty="0">
                <a:latin typeface="+mn-lt"/>
              </a:rPr>
              <a:t>http://jbolivar.freeservers.com/</a:t>
            </a:r>
            <a:endParaRPr lang="en-US" sz="1050" dirty="0">
              <a:latin typeface="+mn-lt"/>
            </a:endParaRPr>
          </a:p>
          <a:p>
            <a:pPr algn="l">
              <a:lnSpc>
                <a:spcPct val="90000"/>
              </a:lnSpc>
              <a:tabLst>
                <a:tab pos="290513" algn="l"/>
              </a:tabLst>
            </a:pPr>
            <a:r>
              <a:rPr lang="en-US" sz="1050" dirty="0" smtClean="0">
                <a:latin typeface="+mn-lt"/>
              </a:rPr>
              <a:t>4.</a:t>
            </a:r>
            <a:r>
              <a:rPr lang="en-US" sz="1050" dirty="0">
                <a:latin typeface="+mn-lt"/>
              </a:rPr>
              <a:t>	Archives of SUPPORT-VECTOR-MACHINES </a:t>
            </a:r>
            <a:br>
              <a:rPr lang="en-US" sz="1050" dirty="0">
                <a:latin typeface="+mn-lt"/>
              </a:rPr>
            </a:br>
            <a:r>
              <a:rPr lang="en-US" sz="1050" dirty="0">
                <a:latin typeface="+mn-lt"/>
              </a:rPr>
              <a:t>	</a:t>
            </a:r>
            <a:r>
              <a:rPr lang="en-US" sz="1050" i="1" dirty="0">
                <a:latin typeface="+mn-lt"/>
              </a:rPr>
              <a:t>http://www.jiscmail.ac.uk/lists/SUPPORT...</a:t>
            </a:r>
            <a:endParaRPr lang="en-US" sz="1050" dirty="0">
              <a:latin typeface="+mn-lt"/>
            </a:endParaRPr>
          </a:p>
          <a:p>
            <a:pPr algn="l">
              <a:lnSpc>
                <a:spcPct val="90000"/>
              </a:lnSpc>
              <a:tabLst>
                <a:tab pos="290513" algn="l"/>
              </a:tabLst>
            </a:pPr>
            <a:r>
              <a:rPr lang="en-US" sz="1050" dirty="0" smtClean="0">
                <a:latin typeface="+mn-lt"/>
              </a:rPr>
              <a:t>5.	SVM-Light </a:t>
            </a:r>
            <a:r>
              <a:rPr lang="en-US" sz="1050" dirty="0">
                <a:latin typeface="+mn-lt"/>
              </a:rPr>
              <a:t>Support Vector Machine </a:t>
            </a:r>
            <a:br>
              <a:rPr lang="en-US" sz="1050" dirty="0">
                <a:latin typeface="+mn-lt"/>
              </a:rPr>
            </a:br>
            <a:r>
              <a:rPr lang="en-US" sz="1050" dirty="0">
                <a:latin typeface="+mn-lt"/>
              </a:rPr>
              <a:t>	</a:t>
            </a:r>
            <a:r>
              <a:rPr lang="en-US" sz="1050" i="1" dirty="0">
                <a:latin typeface="+mn-lt"/>
              </a:rPr>
              <a:t>http://ais.gmd.de/~thorsten/svm light</a:t>
            </a:r>
            <a:r>
              <a:rPr lang="en-US" sz="1050" i="1" dirty="0" smtClean="0">
                <a:latin typeface="+mn-lt"/>
              </a:rPr>
              <a:t>/</a:t>
            </a:r>
          </a:p>
          <a:p>
            <a:pPr>
              <a:lnSpc>
                <a:spcPct val="90000"/>
              </a:lnSpc>
              <a:tabLst>
                <a:tab pos="290513" algn="l"/>
              </a:tabLst>
            </a:pPr>
            <a:r>
              <a:rPr lang="en-US" sz="1050" dirty="0" smtClean="0">
                <a:latin typeface="+mn-lt"/>
              </a:rPr>
              <a:t>⁞</a:t>
            </a:r>
          </a:p>
        </p:txBody>
      </p:sp>
      <p:sp>
        <p:nvSpPr>
          <p:cNvPr id="23" name="TextBox 22"/>
          <p:cNvSpPr txBox="1"/>
          <p:nvPr/>
        </p:nvSpPr>
        <p:spPr>
          <a:xfrm>
            <a:off x="1215954" y="591441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1</a:t>
            </a:r>
            <a:r>
              <a:rPr lang="en-US" sz="2000" dirty="0" smtClean="0">
                <a:latin typeface="+mn-lt"/>
              </a:rPr>
              <a:t>)</a:t>
            </a:r>
            <a:endParaRPr lang="en-US" sz="2000" dirty="0">
              <a:latin typeface="+mn-lt"/>
            </a:endParaRPr>
          </a:p>
        </p:txBody>
      </p:sp>
      <p:sp>
        <p:nvSpPr>
          <p:cNvPr id="24" name="TextBox 23"/>
          <p:cNvSpPr txBox="1"/>
          <p:nvPr/>
        </p:nvSpPr>
        <p:spPr>
          <a:xfrm>
            <a:off x="5872418" y="592089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2</a:t>
            </a:r>
            <a:r>
              <a:rPr lang="en-US" sz="2000" dirty="0" smtClean="0">
                <a:latin typeface="+mn-lt"/>
              </a:rPr>
              <a:t>)</a:t>
            </a:r>
            <a:endParaRPr lang="en-US" sz="2000" dirty="0">
              <a:latin typeface="+mn-lt"/>
            </a:endParaRPr>
          </a:p>
        </p:txBody>
      </p:sp>
      <p:sp>
        <p:nvSpPr>
          <p:cNvPr id="14" name="TextBox 13"/>
          <p:cNvSpPr txBox="1"/>
          <p:nvPr/>
        </p:nvSpPr>
        <p:spPr>
          <a:xfrm>
            <a:off x="1307576" y="1678679"/>
            <a:ext cx="6797684" cy="3862596"/>
          </a:xfrm>
          <a:prstGeom prst="rect">
            <a:avLst/>
          </a:prstGeom>
          <a:solidFill>
            <a:schemeClr val="bg1">
              <a:lumMod val="85000"/>
              <a:lumOff val="15000"/>
            </a:schemeClr>
          </a:solidFill>
          <a:ln w="38100">
            <a:solidFill>
              <a:schemeClr val="accent1"/>
            </a:solidFill>
          </a:ln>
        </p:spPr>
        <p:txBody>
          <a:bodyPr wrap="square" rtlCol="0">
            <a:spAutoFit/>
          </a:bodyPr>
          <a:lstStyle/>
          <a:p>
            <a:r>
              <a:rPr lang="en-US" sz="2800" b="1" dirty="0" smtClean="0">
                <a:latin typeface="+mn-lt"/>
              </a:rPr>
              <a:t>What woul</a:t>
            </a:r>
            <a:r>
              <a:rPr lang="en-US" sz="2800" b="1" dirty="0" smtClean="0">
                <a:latin typeface="+mn-lt"/>
              </a:rPr>
              <a:t>d Paul do?</a:t>
            </a:r>
          </a:p>
          <a:p>
            <a:endParaRPr lang="en-US" sz="1600" dirty="0" smtClean="0">
              <a:latin typeface="+mn-lt"/>
            </a:endParaRPr>
          </a:p>
          <a:p>
            <a:endParaRPr lang="en-US" b="1" dirty="0" smtClean="0">
              <a:latin typeface="+mn-lt"/>
            </a:endParaRPr>
          </a:p>
          <a:p>
            <a:endParaRPr lang="en-US" b="1" dirty="0">
              <a:latin typeface="+mn-lt"/>
            </a:endParaRPr>
          </a:p>
          <a:p>
            <a:endParaRPr lang="en-US" b="1" dirty="0" smtClean="0">
              <a:latin typeface="+mn-lt"/>
            </a:endParaRPr>
          </a:p>
          <a:p>
            <a:endParaRPr lang="en-US" b="1" dirty="0">
              <a:latin typeface="+mn-lt"/>
            </a:endParaRPr>
          </a:p>
          <a:p>
            <a:endParaRPr lang="en-US" b="1" dirty="0" smtClean="0">
              <a:latin typeface="+mn-lt"/>
            </a:endParaRPr>
          </a:p>
          <a:p>
            <a:pPr>
              <a:buFont typeface="Arial" pitchFamily="34" charset="0"/>
              <a:buChar char="•"/>
            </a:pPr>
            <a:r>
              <a:rPr lang="en-US" sz="2400" dirty="0" smtClean="0">
                <a:latin typeface="+mn-lt"/>
              </a:rPr>
              <a:t> </a:t>
            </a:r>
            <a:r>
              <a:rPr lang="en-US" sz="2400" dirty="0" smtClean="0">
                <a:latin typeface="+mn-lt"/>
              </a:rPr>
              <a:t>Take results from two retrieval functions and </a:t>
            </a:r>
            <a:br>
              <a:rPr lang="en-US" sz="2400" dirty="0" smtClean="0">
                <a:latin typeface="+mn-lt"/>
              </a:rPr>
            </a:br>
            <a:r>
              <a:rPr lang="en-US" sz="2400" dirty="0" smtClean="0">
                <a:latin typeface="+mn-lt"/>
              </a:rPr>
              <a:t>mix them </a:t>
            </a:r>
            <a:r>
              <a:rPr lang="en-US" sz="2400" dirty="0" smtClean="0">
                <a:latin typeface="+mn-lt"/>
                <a:sym typeface="Wingdings" panose="05000000000000000000" pitchFamily="2" charset="2"/>
              </a:rPr>
              <a:t> blind paired comparison.</a:t>
            </a:r>
            <a:endParaRPr lang="en-US" sz="2400" dirty="0" smtClean="0">
              <a:latin typeface="+mn-lt"/>
            </a:endParaRPr>
          </a:p>
          <a:p>
            <a:endParaRPr lang="en-US" sz="1050" dirty="0" smtClean="0">
              <a:latin typeface="+mn-lt"/>
            </a:endParaRPr>
          </a:p>
          <a:p>
            <a:pPr>
              <a:buFont typeface="Arial" pitchFamily="34" charset="0"/>
              <a:buChar char="•"/>
            </a:pPr>
            <a:r>
              <a:rPr lang="en-US" sz="2400" dirty="0" smtClean="0">
                <a:latin typeface="+mn-lt"/>
              </a:rPr>
              <a:t> </a:t>
            </a:r>
            <a:r>
              <a:rPr lang="en-US" sz="2400" dirty="0" err="1" smtClean="0">
                <a:latin typeface="+mn-lt"/>
              </a:rPr>
              <a:t>Fedex</a:t>
            </a:r>
            <a:r>
              <a:rPr lang="en-US" sz="2400" dirty="0" smtClean="0">
                <a:latin typeface="+mn-lt"/>
              </a:rPr>
              <a:t> them to the users</a:t>
            </a:r>
            <a:r>
              <a:rPr lang="en-US" sz="2400" dirty="0" smtClean="0">
                <a:latin typeface="+mn-lt"/>
              </a:rPr>
              <a:t>.</a:t>
            </a:r>
            <a:endParaRPr lang="en-US" sz="2400" dirty="0" smtClean="0">
              <a:latin typeface="+mn-lt"/>
            </a:endParaRPr>
          </a:p>
          <a:p>
            <a:endParaRPr lang="en-US" sz="1050" dirty="0" smtClean="0">
              <a:latin typeface="+mn-lt"/>
            </a:endParaRPr>
          </a:p>
          <a:p>
            <a:pPr>
              <a:buFont typeface="Arial" pitchFamily="34" charset="0"/>
              <a:buChar char="•"/>
            </a:pPr>
            <a:r>
              <a:rPr lang="en-US" sz="2400" dirty="0" smtClean="0">
                <a:latin typeface="+mn-lt"/>
              </a:rPr>
              <a:t> </a:t>
            </a:r>
            <a:r>
              <a:rPr lang="en-US" sz="2400" dirty="0" smtClean="0">
                <a:latin typeface="+mn-lt"/>
              </a:rPr>
              <a:t>Users assess relevance of papers</a:t>
            </a:r>
            <a:r>
              <a:rPr lang="en-US" sz="2400" dirty="0" smtClean="0">
                <a:latin typeface="+mn-lt"/>
              </a:rPr>
              <a:t>. Retrieval system with more relevant papers wins. </a:t>
            </a:r>
            <a:endParaRPr lang="en-US" sz="2400" dirty="0" smtClean="0">
              <a:latin typeface="+mn-lt"/>
            </a:endParaRPr>
          </a:p>
        </p:txBody>
      </p:sp>
      <p:sp>
        <p:nvSpPr>
          <p:cNvPr id="3" name="TextBox 2"/>
          <p:cNvSpPr txBox="1"/>
          <p:nvPr/>
        </p:nvSpPr>
        <p:spPr>
          <a:xfrm>
            <a:off x="1576411" y="2282114"/>
            <a:ext cx="6298420" cy="830997"/>
          </a:xfrm>
          <a:prstGeom prst="rect">
            <a:avLst/>
          </a:prstGeom>
          <a:solidFill>
            <a:schemeClr val="accent6">
              <a:lumMod val="75000"/>
              <a:lumOff val="25000"/>
            </a:schemeClr>
          </a:solidFill>
        </p:spPr>
        <p:txBody>
          <a:bodyPr wrap="square" rtlCol="0">
            <a:spAutoFit/>
          </a:bodyPr>
          <a:lstStyle/>
          <a:p>
            <a:pPr algn="l"/>
            <a:r>
              <a:rPr lang="en-US" sz="1600" dirty="0">
                <a:latin typeface="+mn-lt"/>
              </a:rPr>
              <a:t>KANTOR, P. 1988. National, language-specific evaluation sites for retrieval systems and interfaces. </a:t>
            </a:r>
            <a:r>
              <a:rPr lang="en-US" sz="1600" dirty="0" smtClean="0">
                <a:latin typeface="+mn-lt"/>
              </a:rPr>
              <a:t>Proceedings </a:t>
            </a:r>
            <a:r>
              <a:rPr lang="en-US" sz="1600" dirty="0">
                <a:latin typeface="+mn-lt"/>
              </a:rPr>
              <a:t>of the International Conference on Computer-Assisted </a:t>
            </a:r>
            <a:r>
              <a:rPr lang="en-US" sz="1600" dirty="0" smtClean="0">
                <a:latin typeface="+mn-lt"/>
              </a:rPr>
              <a:t>Information Retrieval </a:t>
            </a:r>
            <a:r>
              <a:rPr lang="en-US" sz="1600" dirty="0">
                <a:latin typeface="+mn-lt"/>
              </a:rPr>
              <a:t>(RIAO</a:t>
            </a:r>
            <a:r>
              <a:rPr lang="en-US" sz="1600" dirty="0" smtClean="0">
                <a:latin typeface="+mn-lt"/>
              </a:rPr>
              <a:t>). 139–147</a:t>
            </a:r>
            <a:r>
              <a:rPr lang="en-US" sz="1600" dirty="0">
                <a:latin typeface="+mn-lt"/>
              </a:rPr>
              <a:t>.</a:t>
            </a:r>
          </a:p>
        </p:txBody>
      </p:sp>
    </p:spTree>
    <p:extLst>
      <p:ext uri="{BB962C8B-B14F-4D97-AF65-F5344CB8AC3E}">
        <p14:creationId xmlns:p14="http://schemas.microsoft.com/office/powerpoint/2010/main" val="839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bg/>
                                          </p:spTgt>
                                        </p:tgtEl>
                                        <p:attrNameLst>
                                          <p:attrName>style.visibility</p:attrName>
                                        </p:attrNameLst>
                                      </p:cBhvr>
                                      <p:to>
                                        <p:strVal val="visible"/>
                                      </p:to>
                                    </p:set>
                                    <p:animEffect transition="in" filter="blinds(horizontal)">
                                      <p:cBhvr>
                                        <p:cTn id="24" dur="500"/>
                                        <p:tgtEl>
                                          <p:spTgt spid="14">
                                            <p:bg/>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blinds(horizontal)">
                                      <p:cBhvr>
                                        <p:cTn id="35" dur="500"/>
                                        <p:tgtEl>
                                          <p:spTgt spid="1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
                                            <p:txEl>
                                              <p:pRg st="9" end="9"/>
                                            </p:txEl>
                                          </p:spTgt>
                                        </p:tgtEl>
                                        <p:attrNameLst>
                                          <p:attrName>style.visibility</p:attrName>
                                        </p:attrNameLst>
                                      </p:cBhvr>
                                      <p:to>
                                        <p:strVal val="visible"/>
                                      </p:to>
                                    </p:set>
                                    <p:animEffect transition="in" filter="blinds(horizontal)">
                                      <p:cBhvr>
                                        <p:cTn id="40" dur="500"/>
                                        <p:tgtEl>
                                          <p:spTgt spid="1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xEl>
                                              <p:pRg st="11" end="11"/>
                                            </p:txEl>
                                          </p:spTgt>
                                        </p:tgtEl>
                                        <p:attrNameLst>
                                          <p:attrName>style.visibility</p:attrName>
                                        </p:attrNameLst>
                                      </p:cBhvr>
                                      <p:to>
                                        <p:strVal val="visible"/>
                                      </p:to>
                                    </p:set>
                                    <p:animEffect transition="in" filter="blinds(horizontal)">
                                      <p:cBhvr>
                                        <p:cTn id="45"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3" grpId="0"/>
      <p:bldP spid="24" grpId="0"/>
      <p:bldP spid="14" grpId="0" uiExpand="1"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Models of </a:t>
            </a:r>
            <a:br>
              <a:rPr lang="en-US" dirty="0" smtClean="0"/>
            </a:br>
            <a:r>
              <a:rPr lang="en-US" dirty="0" smtClean="0"/>
              <a:t>Decision Making</a:t>
            </a:r>
            <a:endParaRPr lang="en-US" dirty="0"/>
          </a:p>
        </p:txBody>
      </p:sp>
      <p:sp>
        <p:nvSpPr>
          <p:cNvPr id="3" name="Content Placeholder 2"/>
          <p:cNvSpPr>
            <a:spLocks noGrp="1"/>
          </p:cNvSpPr>
          <p:nvPr>
            <p:ph idx="1"/>
          </p:nvPr>
        </p:nvSpPr>
        <p:spPr>
          <a:xfrm>
            <a:off x="577880" y="1470346"/>
            <a:ext cx="7924800" cy="4992650"/>
          </a:xfrm>
        </p:spPr>
        <p:txBody>
          <a:bodyPr>
            <a:normAutofit fontScale="77500" lnSpcReduction="20000"/>
          </a:bodyPr>
          <a:lstStyle/>
          <a:p>
            <a:r>
              <a:rPr lang="en-US" dirty="0" smtClean="0"/>
              <a:t>Rational Choice</a:t>
            </a:r>
          </a:p>
          <a:p>
            <a:pPr lvl="1"/>
            <a:r>
              <a:rPr lang="en-US" dirty="0" smtClean="0"/>
              <a:t>Alternatives </a:t>
            </a:r>
            <a:r>
              <a:rPr lang="en-US" dirty="0" smtClean="0">
                <a:latin typeface="cmsy10"/>
              </a:rPr>
              <a:t>Y</a:t>
            </a:r>
            <a:endParaRPr lang="en-US" dirty="0" smtClean="0"/>
          </a:p>
          <a:p>
            <a:pPr lvl="1"/>
            <a:r>
              <a:rPr lang="en-US" dirty="0" smtClean="0"/>
              <a:t>Utility function U(y)</a:t>
            </a:r>
          </a:p>
          <a:p>
            <a:pPr lvl="1"/>
            <a:r>
              <a:rPr lang="en-US" dirty="0" smtClean="0"/>
              <a:t>Decision </a:t>
            </a:r>
            <a:br>
              <a:rPr lang="en-US" dirty="0" smtClean="0"/>
            </a:br>
            <a:r>
              <a:rPr lang="en-US" dirty="0" smtClean="0"/>
              <a:t>y</a:t>
            </a:r>
            <a:r>
              <a:rPr lang="en-US" baseline="30000" dirty="0" smtClean="0"/>
              <a:t>*</a:t>
            </a:r>
            <a:r>
              <a:rPr lang="en-US" dirty="0" smtClean="0"/>
              <a:t>=</a:t>
            </a:r>
            <a:r>
              <a:rPr lang="en-US" dirty="0" smtClean="0">
                <a:latin typeface="Times New Roman"/>
              </a:rPr>
              <a:t>argmax</a:t>
            </a:r>
            <a:r>
              <a:rPr lang="en-US" baseline="-25000" dirty="0" smtClean="0">
                <a:latin typeface="Times New Roman"/>
              </a:rPr>
              <a:t>y</a:t>
            </a:r>
            <a:r>
              <a:rPr lang="en-US" baseline="-25000" dirty="0" smtClean="0">
                <a:latin typeface="cmsy10"/>
              </a:rPr>
              <a:t>2Y</a:t>
            </a:r>
            <a:r>
              <a:rPr lang="en-US" dirty="0" smtClean="0"/>
              <a:t>{U(y)}</a:t>
            </a:r>
          </a:p>
          <a:p>
            <a:r>
              <a:rPr lang="en-US" dirty="0" smtClean="0"/>
              <a:t>Bounded Rationality</a:t>
            </a:r>
          </a:p>
          <a:p>
            <a:pPr lvl="1"/>
            <a:r>
              <a:rPr lang="en-US" dirty="0" smtClean="0"/>
              <a:t>Time constraints</a:t>
            </a:r>
          </a:p>
          <a:p>
            <a:pPr lvl="1"/>
            <a:r>
              <a:rPr lang="en-US" dirty="0" smtClean="0"/>
              <a:t>Computation constraints</a:t>
            </a:r>
          </a:p>
          <a:p>
            <a:pPr lvl="1"/>
            <a:r>
              <a:rPr lang="en-US" dirty="0" smtClean="0"/>
              <a:t>Approximate U(y)</a:t>
            </a:r>
            <a:endParaRPr lang="en-US" dirty="0"/>
          </a:p>
          <a:p>
            <a:r>
              <a:rPr lang="en-US" dirty="0" smtClean="0"/>
              <a:t>Behavioral Economics</a:t>
            </a:r>
          </a:p>
          <a:p>
            <a:pPr lvl="1"/>
            <a:r>
              <a:rPr lang="en-US" dirty="0" smtClean="0"/>
              <a:t>Framing</a:t>
            </a:r>
          </a:p>
          <a:p>
            <a:pPr lvl="1"/>
            <a:r>
              <a:rPr lang="en-US" dirty="0" smtClean="0"/>
              <a:t>Fairness</a:t>
            </a:r>
          </a:p>
          <a:p>
            <a:pPr lvl="1"/>
            <a:r>
              <a:rPr lang="en-US" dirty="0" smtClean="0"/>
              <a:t>Loss aversion</a:t>
            </a:r>
          </a:p>
          <a:p>
            <a:pPr lvl="1"/>
            <a:r>
              <a:rPr lang="en-US" dirty="0" smtClean="0"/>
              <a:t>Handling uncertainty</a:t>
            </a:r>
          </a:p>
        </p:txBody>
      </p:sp>
      <p:pic>
        <p:nvPicPr>
          <p:cNvPr id="15" name="Picture 5" descr="google_svm2"/>
          <p:cNvPicPr>
            <a:picLocks noChangeAspect="1" noChangeArrowheads="1"/>
          </p:cNvPicPr>
          <p:nvPr/>
        </p:nvPicPr>
        <p:blipFill>
          <a:blip r:embed="rId3" cstate="print"/>
          <a:srcRect/>
          <a:stretch>
            <a:fillRect/>
          </a:stretch>
        </p:blipFill>
        <p:spPr bwMode="auto">
          <a:xfrm>
            <a:off x="4802430" y="1774199"/>
            <a:ext cx="3994120" cy="4842415"/>
          </a:xfrm>
          <a:prstGeom prst="rect">
            <a:avLst/>
          </a:prstGeom>
          <a:noFill/>
          <a:ln w="9525">
            <a:noFill/>
            <a:miter lim="800000"/>
            <a:headEnd/>
            <a:tailEnd/>
          </a:ln>
        </p:spPr>
      </p:pic>
      <p:sp>
        <p:nvSpPr>
          <p:cNvPr id="5" name="Explosion 1 4"/>
          <p:cNvSpPr/>
          <p:nvPr/>
        </p:nvSpPr>
        <p:spPr bwMode="auto">
          <a:xfrm>
            <a:off x="5608935" y="4312315"/>
            <a:ext cx="900752" cy="354842"/>
          </a:xfrm>
          <a:prstGeom prst="irregularSeal1">
            <a:avLst/>
          </a:prstGeom>
          <a:solidFill>
            <a:srgbClr val="FF0000"/>
          </a:solidFill>
          <a:ln w="9525" cap="flat" cmpd="sng" algn="ctr">
            <a:solidFill>
              <a:schemeClr val="accent6">
                <a:lumMod val="90000"/>
                <a:lumOff val="1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Times New Roman" pitchFamily="18" charset="0"/>
              </a:rPr>
              <a:t>Click</a:t>
            </a:r>
          </a:p>
        </p:txBody>
      </p:sp>
    </p:spTree>
    <p:extLst>
      <p:ext uri="{BB962C8B-B14F-4D97-AF65-F5344CB8AC3E}">
        <p14:creationId xmlns:p14="http://schemas.microsoft.com/office/powerpoint/2010/main" val="11660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14"/>
  <p:tag name="DEFAULTHEIGHT" val="45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begin{document}&#10;\checkmark&#10;\end{document}&#10;"/>
  <p:tag name="EXTERNALNAME" val="txp_fig"/>
  <p:tag name="BLEND" val="False"/>
  <p:tag name="TRANSPARENT" val="True"/>
  <p:tag name="KEEPFILES" val="False"/>
  <p:tag name="DEBUGPAUSE" val="False"/>
  <p:tag name="RESOLUTION" val="300"/>
  <p:tag name="TIMEOUT" val="(none)"/>
  <p:tag name="BOXWIDTH" val="614"/>
  <p:tag name="BOXHEIGHT" val="455"/>
  <p:tag name="BOXFONT" val="10"/>
  <p:tag name="BOXWRAP" val="False"/>
  <p:tag name="WORKAROUNDTRANSPARENCYBUG" val="False"/>
  <p:tag name="ALLOWFONTSUBSTITUTION" val="False"/>
  <p:tag name="BITMAPFORMAT" val="pngmono"/>
  <p:tag name="ORIGWIDTH" val="13.92"/>
  <p:tag name="PICTUREFILESIZE" val="287"/>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begin{document}&#10;\checkmark&#10;\end{document}&#10;"/>
  <p:tag name="EXTERNALNAME" val="txp_fig"/>
  <p:tag name="BLEND" val="False"/>
  <p:tag name="TRANSPARENT" val="True"/>
  <p:tag name="KEEPFILES" val="False"/>
  <p:tag name="DEBUGPAUSE" val="False"/>
  <p:tag name="RESOLUTION" val="300"/>
  <p:tag name="TIMEOUT" val="(none)"/>
  <p:tag name="BOXWIDTH" val="614"/>
  <p:tag name="BOXHEIGHT" val="455"/>
  <p:tag name="BOXFONT" val="10"/>
  <p:tag name="BOXWRAP" val="False"/>
  <p:tag name="WORKAROUNDTRANSPARENCYBUG" val="False"/>
  <p:tag name="ALLOWFONTSUBSTITUTION" val="False"/>
  <p:tag name="BITMAPFORMAT" val="pngmono"/>
  <p:tag name="ORIGWIDTH" val="13.92"/>
  <p:tag name="PICTUREFILESIZE" val="287"/>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begin{document}&#10;\checkmark&#10;\end{document}&#10;"/>
  <p:tag name="EXTERNALNAME" val="txp_fig"/>
  <p:tag name="BLEND" val="False"/>
  <p:tag name="TRANSPARENT" val="True"/>
  <p:tag name="KEEPFILES" val="False"/>
  <p:tag name="DEBUGPAUSE" val="False"/>
  <p:tag name="RESOLUTION" val="300"/>
  <p:tag name="TIMEOUT" val="(none)"/>
  <p:tag name="BOXWIDTH" val="614"/>
  <p:tag name="BOXHEIGHT" val="455"/>
  <p:tag name="BOXFONT" val="10"/>
  <p:tag name="BOXWRAP" val="False"/>
  <p:tag name="WORKAROUNDTRANSPARENCYBUG" val="False"/>
  <p:tag name="ALLOWFONTSUBSTITUTION" val="False"/>
  <p:tag name="BITMAPFORMAT" val="pngmono"/>
  <p:tag name="ORIGWIDTH" val="13.92"/>
  <p:tag name="PICTUREFILESIZE" val="287"/>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begin{document}&#10;\checkmark&#10;\end{document}&#10;"/>
  <p:tag name="EXTERNALNAME" val="txp_fig"/>
  <p:tag name="BLEND" val="False"/>
  <p:tag name="TRANSPARENT" val="True"/>
  <p:tag name="KEEPFILES" val="False"/>
  <p:tag name="DEBUGPAUSE" val="False"/>
  <p:tag name="RESOLUTION" val="300"/>
  <p:tag name="TIMEOUT" val="(none)"/>
  <p:tag name="BOXWIDTH" val="614"/>
  <p:tag name="BOXHEIGHT" val="455"/>
  <p:tag name="BOXFONT" val="10"/>
  <p:tag name="BOXWRAP" val="False"/>
  <p:tag name="WORKAROUNDTRANSPARENCYBUG" val="False"/>
  <p:tag name="ALLOWFONTSUBSTITUTION" val="False"/>
  <p:tag name="BITMAPFORMAT" val="pngmono"/>
  <p:tag name="ORIGWIDTH" val="13.92"/>
  <p:tag name="PICTUREFILESIZE" val="287"/>
</p:tagLst>
</file>

<file path=ppt/theme/theme1.xml><?xml version="1.0" encoding="utf-8"?>
<a:theme xmlns:a="http://schemas.openxmlformats.org/drawingml/2006/main" name="Slides_Black">
  <a:themeElements>
    <a:clrScheme name="Custom 1">
      <a:dk1>
        <a:sysClr val="windowText" lastClr="000000"/>
      </a:dk1>
      <a:lt1>
        <a:sysClr val="window" lastClr="FFFFFF"/>
      </a:lt1>
      <a:dk2>
        <a:srgbClr val="323232"/>
      </a:dk2>
      <a:lt2>
        <a:srgbClr val="F8F8F8"/>
      </a:lt2>
      <a:accent1>
        <a:srgbClr val="F07F09"/>
      </a:accent1>
      <a:accent2>
        <a:srgbClr val="9F2936"/>
      </a:accent2>
      <a:accent3>
        <a:srgbClr val="1B587C"/>
      </a:accent3>
      <a:accent4>
        <a:srgbClr val="4E8542"/>
      </a:accent4>
      <a:accent5>
        <a:srgbClr val="F8F8F8"/>
      </a:accent5>
      <a:accent6>
        <a:srgbClr val="080808"/>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71365</TotalTime>
  <Words>1558</Words>
  <Application>Microsoft Office PowerPoint</Application>
  <PresentationFormat>On-screen Show (4:3)</PresentationFormat>
  <Paragraphs>354</Paragraphs>
  <Slides>19</Slides>
  <Notes>9</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cmsy10</vt:lpstr>
      <vt:lpstr>Courier New</vt:lpstr>
      <vt:lpstr>Wingdings</vt:lpstr>
      <vt:lpstr>Cambria Math</vt:lpstr>
      <vt:lpstr>Calibri</vt:lpstr>
      <vt:lpstr>MT Extra</vt:lpstr>
      <vt:lpstr>Times New Roman</vt:lpstr>
      <vt:lpstr>Slides_Black</vt:lpstr>
      <vt:lpstr>Paired Experiments and Interleaving for  Retrieval Evaluation</vt:lpstr>
      <vt:lpstr>Decide between two Ranking Functions</vt:lpstr>
      <vt:lpstr>Measuring Utility</vt:lpstr>
      <vt:lpstr>ArXiv.org: User Study</vt:lpstr>
      <vt:lpstr>ArXiv.org: Experiment Setup</vt:lpstr>
      <vt:lpstr>Arxiv.org: Results</vt:lpstr>
      <vt:lpstr>Yahoo! Search: Results</vt:lpstr>
      <vt:lpstr>Decide between two Ranking Functions</vt:lpstr>
      <vt:lpstr>Economic Models of  Decision Making</vt:lpstr>
      <vt:lpstr>A Model of how Users Click in Search</vt:lpstr>
      <vt:lpstr>Balanced Interleaving</vt:lpstr>
      <vt:lpstr>Balanced Interleaving: a Problem</vt:lpstr>
      <vt:lpstr>Team-Game Interleaving</vt:lpstr>
      <vt:lpstr>Arxiv.org: Interleaving Experiment </vt:lpstr>
      <vt:lpstr>Arxiv.org: Interleaving Results</vt:lpstr>
      <vt:lpstr>Team-Game Interleaving: Results</vt:lpstr>
      <vt:lpstr>Yahoo and Bing: Interleaving Results</vt:lpstr>
      <vt:lpstr>Efficiency: Interleaving vs. Explicit</vt:lpstr>
      <vt:lpstr>Conclusion</vt:lpstr>
    </vt:vector>
  </TitlesOfParts>
  <Company>CUCS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Indexing and Preprocessing</dc:title>
  <dc:creator>Thorsten Joachims</dc:creator>
  <cp:lastModifiedBy>Thorsten Joachims</cp:lastModifiedBy>
  <cp:revision>1362</cp:revision>
  <dcterms:created xsi:type="dcterms:W3CDTF">2002-08-29T18:17:19Z</dcterms:created>
  <dcterms:modified xsi:type="dcterms:W3CDTF">2014-10-10T11:52:57Z</dcterms:modified>
</cp:coreProperties>
</file>