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887" r:id="rId3"/>
    <p:sldId id="760" r:id="rId4"/>
    <p:sldId id="896" r:id="rId5"/>
    <p:sldId id="895" r:id="rId6"/>
    <p:sldId id="824" r:id="rId7"/>
    <p:sldId id="898" r:id="rId8"/>
    <p:sldId id="876" r:id="rId9"/>
    <p:sldId id="902" r:id="rId10"/>
    <p:sldId id="815" r:id="rId11"/>
    <p:sldId id="903" r:id="rId12"/>
    <p:sldId id="900" r:id="rId13"/>
  </p:sldIdLst>
  <p:sldSz cx="9144000" cy="6858000" type="screen4x3"/>
  <p:notesSz cx="7315200" cy="9601200"/>
  <p:custShowLst>
    <p:custShow name="MORE-Eye Reading Model details" id="0">
      <p:sldLst/>
    </p:custShow>
    <p:custShow name="MORE-TCE: Eye-CogEffort" id="1">
      <p:sldLst/>
    </p:custShow>
    <p:custShow name="MORE-DKE: Eye-Knowledge" id="2">
      <p:sldLst/>
    </p:custShow>
    <p:custShow name="MORE-Other Projects" id="3">
      <p:sldLst/>
    </p:custShow>
    <p:custShow name="MORE-Task Difficulty" id="4">
      <p:sldLst/>
    </p:custShow>
    <p:custShow name="MAIN-CogLoad: PAIS Study" id="5">
      <p:sldLst/>
    </p:custShow>
    <p:custShow name="MAIN-Method: Eye-tracking" id="6">
      <p:sldLst/>
    </p:custShow>
    <p:custShow name="MAIN-KPE: CogEffort_Abilities" id="7">
      <p:sldLst/>
    </p:custShow>
    <p:custShow name="MAIN-Research Agenda" id="8">
      <p:sldLst/>
    </p:custShow>
    <p:custShow name="Info Relevance fMRI" id="9">
      <p:sldLst/>
    </p:custShow>
    <p:custShow name="Adv of Eye tracking method" id="10">
      <p:sldLst/>
    </p:custShow>
    <p:custShow name="TOC" id="11">
      <p:sldLst/>
    </p:custShow>
    <p:custShow name="JUMP_PG-Other Studies" id="12">
      <p:sldLst/>
    </p:custShow>
    <p:custShow name="Other Projects" id="13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8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9CC"/>
    <a:srgbClr val="FF9933"/>
    <a:srgbClr val="6699FF"/>
    <a:srgbClr val="3399CC"/>
    <a:srgbClr val="73DDF1"/>
    <a:srgbClr val="323232"/>
    <a:srgbClr val="244ECC"/>
    <a:srgbClr val="33CC66"/>
    <a:srgbClr val="CC3300"/>
    <a:srgbClr val="9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5" autoAdjust="0"/>
    <p:restoredTop sz="93134" autoAdjust="0"/>
  </p:normalViewPr>
  <p:slideViewPr>
    <p:cSldViewPr snapToObjects="1">
      <p:cViewPr varScale="1">
        <p:scale>
          <a:sx n="103" d="100"/>
          <a:sy n="103" d="100"/>
        </p:scale>
        <p:origin x="-168" y="-112"/>
      </p:cViewPr>
      <p:guideLst>
        <p:guide orient="horz" pos="4080"/>
        <p:guide pos="2928"/>
      </p:guideLst>
    </p:cSldViewPr>
  </p:slideViewPr>
  <p:outlineViewPr>
    <p:cViewPr>
      <p:scale>
        <a:sx n="33" d="100"/>
        <a:sy n="33" d="100"/>
      </p:scale>
      <p:origin x="48" y="4986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69920" cy="480061"/>
          </a:xfrm>
          <a:prstGeom prst="rect">
            <a:avLst/>
          </a:prstGeom>
        </p:spPr>
        <p:txBody>
          <a:bodyPr vert="horz" lIns="96632" tIns="48316" rIns="96632" bIns="483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3"/>
            <a:ext cx="3169920" cy="480061"/>
          </a:xfrm>
          <a:prstGeom prst="rect">
            <a:avLst/>
          </a:prstGeom>
        </p:spPr>
        <p:txBody>
          <a:bodyPr vert="horz" lIns="96632" tIns="48316" rIns="96632" bIns="48316" rtlCol="0"/>
          <a:lstStyle>
            <a:lvl1pPr algn="r">
              <a:defRPr sz="1200"/>
            </a:lvl1pPr>
          </a:lstStyle>
          <a:p>
            <a:fld id="{017B3CEF-3F97-414E-A4E5-6DD0D8FCA36A}" type="datetimeFigureOut">
              <a:rPr lang="en-US" smtClean="0"/>
              <a:pPr/>
              <a:t>09.10.14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6"/>
            <a:ext cx="3169920" cy="480061"/>
          </a:xfrm>
          <a:prstGeom prst="rect">
            <a:avLst/>
          </a:prstGeom>
        </p:spPr>
        <p:txBody>
          <a:bodyPr vert="horz" lIns="96632" tIns="48316" rIns="96632" bIns="483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0061"/>
          </a:xfrm>
          <a:prstGeom prst="rect">
            <a:avLst/>
          </a:prstGeom>
        </p:spPr>
        <p:txBody>
          <a:bodyPr vert="horz" lIns="96632" tIns="48316" rIns="96632" bIns="48316" rtlCol="0" anchor="b"/>
          <a:lstStyle>
            <a:lvl1pPr algn="r">
              <a:defRPr sz="1200"/>
            </a:lvl1pPr>
          </a:lstStyle>
          <a:p>
            <a:fld id="{82DD5A3D-E7E8-4A47-AF78-CCDC21CB1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11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69920" cy="480061"/>
          </a:xfrm>
          <a:prstGeom prst="rect">
            <a:avLst/>
          </a:prstGeom>
        </p:spPr>
        <p:txBody>
          <a:bodyPr vert="horz" lIns="96632" tIns="48316" rIns="96632" bIns="483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3"/>
            <a:ext cx="3169920" cy="480061"/>
          </a:xfrm>
          <a:prstGeom prst="rect">
            <a:avLst/>
          </a:prstGeom>
        </p:spPr>
        <p:txBody>
          <a:bodyPr vert="horz" lIns="96632" tIns="48316" rIns="96632" bIns="48316" rtlCol="0"/>
          <a:lstStyle>
            <a:lvl1pPr algn="r">
              <a:defRPr sz="1200"/>
            </a:lvl1pPr>
          </a:lstStyle>
          <a:p>
            <a:fld id="{9ED7F495-608A-1B4D-98C4-EE59970757AB}" type="datetimeFigureOut">
              <a:rPr lang="en-US" smtClean="0"/>
              <a:pPr/>
              <a:t>09.10.14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19138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1"/>
          </a:xfrm>
          <a:prstGeom prst="rect">
            <a:avLst/>
          </a:prstGeom>
        </p:spPr>
        <p:txBody>
          <a:bodyPr vert="horz" lIns="96632" tIns="48316" rIns="96632" bIns="483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0061"/>
          </a:xfrm>
          <a:prstGeom prst="rect">
            <a:avLst/>
          </a:prstGeom>
        </p:spPr>
        <p:txBody>
          <a:bodyPr vert="horz" lIns="96632" tIns="48316" rIns="96632" bIns="483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0061"/>
          </a:xfrm>
          <a:prstGeom prst="rect">
            <a:avLst/>
          </a:prstGeom>
        </p:spPr>
        <p:txBody>
          <a:bodyPr vert="horz" lIns="96632" tIns="48316" rIns="96632" bIns="48316" rtlCol="0" anchor="b"/>
          <a:lstStyle>
            <a:lvl1pPr algn="r">
              <a:defRPr sz="1200"/>
            </a:lvl1pPr>
          </a:lstStyle>
          <a:p>
            <a:fld id="{2D7C1EEC-9030-274C-8E1C-9B32D2951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1EEC-9030-274C-8E1C-9B32D295186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0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1EEC-9030-274C-8E1C-9B32D2951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6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1EEC-9030-274C-8E1C-9B32D29518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5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6A459-40D2-E243-BE7F-A3A1C1FD22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7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6A459-40D2-E243-BE7F-A3A1C1FD22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4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1EEC-9030-274C-8E1C-9B32D29518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481751"/>
            <a:ext cx="9144000" cy="2579345"/>
          </a:xfrm>
          <a:solidFill>
            <a:schemeClr val="bg1"/>
          </a:solidFill>
        </p:spPr>
        <p:txBody>
          <a:bodyPr lIns="45720" rIns="45720" bIns="45720">
            <a:normAutofit/>
          </a:bodyPr>
          <a:lstStyle>
            <a:lvl1pPr algn="r">
              <a:defRPr sz="3200" b="1" spc="11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19050" dir="5400000" algn="tl" rotWithShape="0">
                    <a:schemeClr val="accent1">
                      <a:lumMod val="75000"/>
                      <a:alpha val="34000"/>
                    </a:scheme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0" y="4069189"/>
            <a:ext cx="9144000" cy="1301180"/>
          </a:xfrm>
          <a:solidFill>
            <a:schemeClr val="bg1"/>
          </a:solidFill>
        </p:spPr>
        <p:txBody>
          <a:bodyPr lIns="182880" tIns="0"/>
          <a:lstStyle>
            <a:lvl1pPr marL="36576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14AE-D84F-EB47-820E-908BE0595AF6}" type="datetime1">
              <a:rPr lang="en-US" smtClean="0"/>
              <a:pPr/>
              <a:t>09.10.14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Jacek Gwizdka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C965-6048-1646-A947-DD09BBDDA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92609" y="6483642"/>
            <a:ext cx="2286000" cy="262020"/>
          </a:xfrm>
        </p:spPr>
        <p:txBody>
          <a:bodyPr/>
          <a:lstStyle/>
          <a:p>
            <a:fld id="{EADF4F51-01FA-9D43-905B-009EAEB993F8}" type="datetime1">
              <a:rPr lang="en-US" smtClean="0"/>
              <a:pPr/>
              <a:t>09.10.14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78609" y="6483642"/>
            <a:ext cx="2286000" cy="27016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dirty="0" smtClean="0"/>
              <a:t>© Jacek Gwizdka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83642"/>
            <a:ext cx="457200" cy="270161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  <a:latin typeface="+mn-lt"/>
              </a:defRPr>
            </a:lvl1pPr>
          </a:lstStyle>
          <a:p>
            <a:fld id="{3D3AC965-6048-1646-A947-DD09BBDDA0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9153" y="1136623"/>
            <a:ext cx="8623197" cy="53470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IX_lab_head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24733"/>
            <a:ext cx="1143000" cy="358994"/>
          </a:xfrm>
          <a:prstGeom prst="rect">
            <a:avLst/>
          </a:prstGeom>
        </p:spPr>
      </p:pic>
      <p:pic>
        <p:nvPicPr>
          <p:cNvPr id="9" name="Picture 8" descr="iSchool_UTAustin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" y="6441343"/>
            <a:ext cx="1032265" cy="34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481751"/>
            <a:ext cx="9144000" cy="2579345"/>
          </a:xfrm>
          <a:solidFill>
            <a:schemeClr val="bg1"/>
          </a:solidFill>
        </p:spPr>
        <p:txBody>
          <a:bodyPr lIns="45720" rIns="45720" bIns="45720">
            <a:normAutofit/>
          </a:bodyPr>
          <a:lstStyle>
            <a:lvl1pPr algn="r">
              <a:defRPr sz="3200" b="1" spc="11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19050" dir="5400000" algn="tl" rotWithShape="0">
                    <a:schemeClr val="accent1">
                      <a:lumMod val="75000"/>
                      <a:alpha val="34000"/>
                    </a:scheme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0" y="4069189"/>
            <a:ext cx="9144000" cy="1301180"/>
          </a:xfrm>
          <a:solidFill>
            <a:schemeClr val="bg1"/>
          </a:solidFill>
        </p:spPr>
        <p:txBody>
          <a:bodyPr lIns="182880" tIns="0"/>
          <a:lstStyle>
            <a:lvl1pPr marL="36576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AEF3-E077-4246-A68B-F132B1721CB6}" type="datetime1">
              <a:rPr lang="en-US" smtClean="0"/>
              <a:pPr/>
              <a:t>09.10.14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Jacek Gwizdka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C965-6048-1646-A947-DD09BBDDA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E258-5FDB-344E-A211-3F9EAF3D8537}" type="datetime1">
              <a:rPr lang="en-US" smtClean="0"/>
              <a:pPr/>
              <a:t>09.10.14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Jacek Gwizdka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3D3AC965-6048-1646-A947-DD09BBDDA0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9153" y="1136623"/>
            <a:ext cx="8623197" cy="5347019"/>
          </a:xfrm>
        </p:spPr>
        <p:txBody>
          <a:bodyPr/>
          <a:lstStyle>
            <a:lvl1pPr>
              <a:defRPr u="none" strike="noStrike" cap="none" normalizeH="0" baseline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 u="none" strike="noStrike" cap="none" normalizeH="0" baseline="0"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 u="none" strike="noStrike" cap="none" normalizeH="0" baseline="0"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 u="none" strike="noStrike" cap="none" normalizeH="0" baseline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 u="none" strike="noStrike" cap="none" normalizeH="0" baseline="0"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IX_lab_head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75073"/>
            <a:ext cx="1219200" cy="382927"/>
          </a:xfrm>
          <a:prstGeom prst="rect">
            <a:avLst/>
          </a:prstGeom>
        </p:spPr>
      </p:pic>
      <p:pic>
        <p:nvPicPr>
          <p:cNvPr id="9" name="Picture 8" descr="iSchool_UTAustin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" y="6475072"/>
            <a:ext cx="1154499" cy="3829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260500" y="222948"/>
            <a:ext cx="8629104" cy="737721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1759" y="1131635"/>
            <a:ext cx="8653525" cy="5297127"/>
          </a:xfrm>
          <a:prstGeom prst="rect">
            <a:avLst/>
          </a:prstGeom>
        </p:spPr>
        <p:txBody>
          <a:bodyPr vert="horz" lIns="0" tIns="9144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92609" y="638053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Calibri"/>
              </a:defRPr>
            </a:lvl1pPr>
          </a:lstStyle>
          <a:p>
            <a:fld id="{E9D68C2B-CE6C-794F-932F-BCFCFB49E8C0}" type="datetime1">
              <a:rPr lang="en-US" smtClean="0"/>
              <a:pPr/>
              <a:t>09.10.14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78609" y="6388678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Calibri"/>
              </a:defRPr>
            </a:lvl1pPr>
          </a:lstStyle>
          <a:p>
            <a:r>
              <a:rPr lang="pl-PL" dirty="0" smtClean="0"/>
              <a:t>© Jacek Gwizdka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58200" y="6388678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  <a:latin typeface="Calibri"/>
              </a:defRPr>
            </a:lvl1pPr>
          </a:lstStyle>
          <a:p>
            <a:fld id="{3D3AC965-6048-1646-A947-DD09BBDDA0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3400" b="1" kern="1200" spc="30" dirty="0">
          <a:solidFill>
            <a:schemeClr val="accent1">
              <a:tint val="88000"/>
              <a:satMod val="150000"/>
            </a:schemeClr>
          </a:solidFill>
          <a:effectLst>
            <a:outerShdw blurRad="34925" dist="19050" dir="5400000" algn="tl" rotWithShape="0">
              <a:schemeClr val="accent1">
                <a:lumMod val="75000"/>
                <a:alpha val="50000"/>
              </a:schemeClr>
            </a:outerShdw>
          </a:effectLst>
          <a:latin typeface="Arial"/>
          <a:ea typeface="+mj-ea"/>
          <a:cs typeface="Arial"/>
        </a:defRPr>
      </a:lvl1pPr>
    </p:titleStyle>
    <p:bodyStyle>
      <a:lvl1pPr marL="227013" indent="-227013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bg2"/>
          </a:solidFill>
          <a:effectLst/>
          <a:latin typeface="Arial"/>
          <a:ea typeface="+mn-ea"/>
          <a:cs typeface="Arial"/>
        </a:defRPr>
      </a:lvl1pPr>
      <a:lvl2pPr marL="396875" indent="-169863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tabLst/>
        <a:defRPr kumimoji="0" sz="2000" kern="1200">
          <a:solidFill>
            <a:schemeClr val="bg2"/>
          </a:solidFill>
          <a:latin typeface="Arial"/>
          <a:ea typeface="+mn-ea"/>
          <a:cs typeface="Arial"/>
        </a:defRPr>
      </a:lvl2pPr>
      <a:lvl3pPr marL="573088" indent="-176213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1800" kern="1200">
          <a:solidFill>
            <a:schemeClr val="bg2"/>
          </a:solidFill>
          <a:latin typeface="Arial"/>
          <a:ea typeface="+mn-ea"/>
          <a:cs typeface="Arial"/>
        </a:defRPr>
      </a:lvl3pPr>
      <a:lvl4pPr marL="741363" indent="-168275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600" kern="1200">
          <a:solidFill>
            <a:schemeClr val="bg2"/>
          </a:solidFill>
          <a:latin typeface="Arial"/>
          <a:ea typeface="+mn-ea"/>
          <a:cs typeface="Arial"/>
        </a:defRPr>
      </a:lvl4pPr>
      <a:lvl5pPr marL="917575" indent="-176213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600" kern="1200">
          <a:solidFill>
            <a:schemeClr val="bg2"/>
          </a:solidFill>
          <a:latin typeface="Arial"/>
          <a:ea typeface="+mn-ea"/>
          <a:cs typeface="Arial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1.wdp"/><Relationship Id="rId5" Type="http://schemas.openxmlformats.org/officeDocument/2006/relationships/hyperlink" Target="mailto:jgwizdka@acm.org" TargetMode="External"/><Relationship Id="rId6" Type="http://schemas.openxmlformats.org/officeDocument/2006/relationships/hyperlink" Target="http://www.gwizdka.com" TargetMode="External"/><Relationship Id="rId7" Type="http://schemas.openxmlformats.org/officeDocument/2006/relationships/hyperlink" Target="http://www.neuroinfoscience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650916" cy="433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600200"/>
            <a:ext cx="8305800" cy="2057400"/>
          </a:xfrm>
          <a:noFill/>
        </p:spPr>
        <p:txBody>
          <a:bodyPr lIns="91440" rIns="91440">
            <a:noAutofit/>
          </a:bodyPr>
          <a:lstStyle/>
          <a:p>
            <a:pPr algn="ctr"/>
            <a:r>
              <a:rPr lang="en-US" sz="3600" spc="90" dirty="0" smtClean="0">
                <a:solidFill>
                  <a:srgbClr val="FF9933"/>
                </a:solidFill>
              </a:rPr>
              <a:t>Marrying </a:t>
            </a:r>
            <a:r>
              <a:rPr lang="en-US" sz="3600" spc="90" dirty="0" err="1">
                <a:solidFill>
                  <a:srgbClr val="FF9933"/>
                </a:solidFill>
              </a:rPr>
              <a:t>N</a:t>
            </a:r>
            <a:r>
              <a:rPr lang="en-US" sz="3600" spc="90" dirty="0" err="1" smtClean="0">
                <a:solidFill>
                  <a:srgbClr val="FF9933"/>
                </a:solidFill>
              </a:rPr>
              <a:t>euro</a:t>
            </a:r>
            <a:r>
              <a:rPr lang="en-US" sz="3600" spc="90" dirty="0" smtClean="0">
                <a:solidFill>
                  <a:srgbClr val="FF9933"/>
                </a:solidFill>
              </a:rPr>
              <a:t>-cognitive </a:t>
            </a:r>
            <a:r>
              <a:rPr lang="en-US" sz="3600" spc="90" dirty="0">
                <a:solidFill>
                  <a:srgbClr val="FF9933"/>
                </a:solidFill>
              </a:rPr>
              <a:t>M</a:t>
            </a:r>
            <a:r>
              <a:rPr lang="en-US" sz="3600" spc="90" dirty="0" smtClean="0">
                <a:solidFill>
                  <a:srgbClr val="FF9933"/>
                </a:solidFill>
              </a:rPr>
              <a:t>ethods </a:t>
            </a:r>
            <a:r>
              <a:rPr lang="en-US" sz="3600" spc="90" dirty="0" smtClean="0">
                <a:solidFill>
                  <a:srgbClr val="FF9933"/>
                </a:solidFill>
              </a:rPr>
              <a:t>and </a:t>
            </a:r>
            <a:r>
              <a:rPr lang="en-US" sz="3600" spc="90" dirty="0" smtClean="0">
                <a:solidFill>
                  <a:srgbClr val="FF9933"/>
                </a:solidFill>
              </a:rPr>
              <a:t>Information </a:t>
            </a:r>
            <a:r>
              <a:rPr lang="en-US" sz="3600" spc="90" dirty="0">
                <a:solidFill>
                  <a:srgbClr val="FF9933"/>
                </a:solidFill>
              </a:rPr>
              <a:t>S</a:t>
            </a:r>
            <a:r>
              <a:rPr lang="en-US" sz="3600" spc="90" dirty="0" smtClean="0">
                <a:solidFill>
                  <a:srgbClr val="FF9933"/>
                </a:solidFill>
              </a:rPr>
              <a:t>cience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0" y="3886200"/>
            <a:ext cx="4953000" cy="2133600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400" b="1" dirty="0" smtClean="0">
                <a:solidFill>
                  <a:schemeClr val="bg2"/>
                </a:solidFill>
              </a:rPr>
              <a:t>Jacek Gwizdka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b="1" dirty="0" smtClean="0">
                <a:solidFill>
                  <a:schemeClr val="bg2"/>
                </a:solidFill>
              </a:rPr>
              <a:t>Information </a:t>
            </a:r>
            <a:r>
              <a:rPr lang="en-US" sz="1600" b="1" dirty="0" err="1" smtClean="0">
                <a:solidFill>
                  <a:schemeClr val="bg2"/>
                </a:solidFill>
              </a:rPr>
              <a:t>eXperience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(IX) Lab</a:t>
            </a:r>
            <a:r>
              <a:rPr lang="en-US" sz="1600" dirty="0" smtClean="0">
                <a:solidFill>
                  <a:schemeClr val="bg2"/>
                </a:solidFill>
              </a:rPr>
              <a:t>, Co-director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 smtClean="0">
                <a:solidFill>
                  <a:schemeClr val="bg2"/>
                </a:solidFill>
              </a:rPr>
              <a:t>School of Information, University of Texas at Austin</a:t>
            </a:r>
          </a:p>
          <a:p>
            <a:pPr>
              <a:spcBef>
                <a:spcPts val="600"/>
              </a:spcBef>
            </a:pPr>
            <a:r>
              <a:rPr lang="en-US" sz="1600" spc="80" dirty="0" smtClean="0">
                <a:solidFill>
                  <a:schemeClr val="bg2"/>
                </a:solidFill>
              </a:rPr>
              <a:t>fusionfest2014@gwizdka.com                     </a:t>
            </a:r>
          </a:p>
          <a:p>
            <a:pPr>
              <a:spcBef>
                <a:spcPts val="600"/>
              </a:spcBef>
            </a:pPr>
            <a:r>
              <a:rPr lang="en-US" sz="1600" spc="80" dirty="0" smtClean="0">
                <a:solidFill>
                  <a:schemeClr val="bg2"/>
                </a:solidFill>
              </a:rPr>
              <a:t>http://www.gwizdka.com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64190" y="6019800"/>
            <a:ext cx="181562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Fusion Fest ’2014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October 11, 2014</a:t>
            </a:r>
            <a:endParaRPr lang="en-US" sz="1600" b="1" dirty="0">
              <a:solidFill>
                <a:srgbClr val="FF99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pic>
        <p:nvPicPr>
          <p:cNvPr id="6" name="Picture 5" descr="IX_lab_header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814"/>
            <a:ext cx="2589524" cy="914965"/>
          </a:xfrm>
          <a:prstGeom prst="rect">
            <a:avLst/>
          </a:prstGeom>
        </p:spPr>
      </p:pic>
      <p:pic>
        <p:nvPicPr>
          <p:cNvPr id="7" name="Picture 6" descr="iSchool_UTAustin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423"/>
            <a:ext cx="2547390" cy="845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33406" y="1066800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spc="80" dirty="0">
                <a:solidFill>
                  <a:srgbClr val="6699FF"/>
                </a:solidFill>
              </a:rPr>
              <a:t>http:/</a:t>
            </a:r>
            <a:r>
              <a:rPr lang="en-US" sz="1200" spc="80" dirty="0" smtClean="0">
                <a:solidFill>
                  <a:srgbClr val="6699FF"/>
                </a:solidFill>
              </a:rPr>
              <a:t>/</a:t>
            </a:r>
            <a:r>
              <a:rPr lang="en-US" sz="1200" spc="80" dirty="0" err="1" smtClean="0">
                <a:solidFill>
                  <a:srgbClr val="6699FF"/>
                </a:solidFill>
              </a:rPr>
              <a:t>bit.ly</a:t>
            </a:r>
            <a:r>
              <a:rPr lang="en-US" sz="1200" spc="80" dirty="0" smtClean="0">
                <a:solidFill>
                  <a:srgbClr val="6699FF"/>
                </a:solidFill>
              </a:rPr>
              <a:t>/</a:t>
            </a:r>
            <a:r>
              <a:rPr lang="en-US" sz="1200" spc="80" dirty="0" err="1" smtClean="0">
                <a:solidFill>
                  <a:srgbClr val="6699FF"/>
                </a:solidFill>
              </a:rPr>
              <a:t>ix_lab</a:t>
            </a:r>
            <a:endParaRPr lang="en-US" sz="1200" spc="80" dirty="0">
              <a:solidFill>
                <a:srgbClr val="6699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00" y="990600"/>
            <a:ext cx="2504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spc="80" dirty="0">
                <a:solidFill>
                  <a:srgbClr val="FF6600"/>
                </a:solidFill>
              </a:rPr>
              <a:t>http:</a:t>
            </a:r>
            <a:r>
              <a:rPr lang="en-US" sz="1200" spc="80" dirty="0" smtClean="0">
                <a:solidFill>
                  <a:srgbClr val="FF6600"/>
                </a:solidFill>
              </a:rPr>
              <a:t>//</a:t>
            </a:r>
            <a:r>
              <a:rPr lang="en-US" sz="1200" spc="80" dirty="0" err="1" smtClean="0">
                <a:solidFill>
                  <a:srgbClr val="FF6600"/>
                </a:solidFill>
              </a:rPr>
              <a:t>www.ischool.utexas.edu</a:t>
            </a:r>
            <a:endParaRPr lang="en-US" sz="1200" spc="80" dirty="0">
              <a:solidFill>
                <a:srgbClr val="FF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5253" y="6172200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99CC"/>
                </a:solidFill>
              </a:rPr>
              <a:t>@</a:t>
            </a:r>
            <a:r>
              <a:rPr lang="en-US" sz="1400" dirty="0" err="1" smtClean="0">
                <a:solidFill>
                  <a:srgbClr val="3399CC"/>
                </a:solidFill>
              </a:rPr>
              <a:t>jaceksg</a:t>
            </a:r>
            <a:endParaRPr lang="en-US" sz="1400" dirty="0" smtClean="0">
              <a:solidFill>
                <a:srgbClr val="3399CC"/>
              </a:solidFill>
            </a:endParaRPr>
          </a:p>
          <a:p>
            <a:endParaRPr lang="en-US" sz="1400" dirty="0">
              <a:solidFill>
                <a:srgbClr val="3399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176679"/>
            <a:ext cx="8629104" cy="5853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8542-A313-B548-B437-D948F90E2CE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200400"/>
            <a:ext cx="8763000" cy="2362200"/>
          </a:xfrm>
        </p:spPr>
        <p:txBody>
          <a:bodyPr>
            <a:noAutofit/>
          </a:bodyPr>
          <a:lstStyle/>
          <a:p>
            <a:pPr marL="173038" lvl="1" indent="-173038" algn="ctr">
              <a:spcBef>
                <a:spcPts val="200"/>
              </a:spcBef>
              <a:buNone/>
            </a:pPr>
            <a:r>
              <a:rPr lang="en-US" dirty="0">
                <a:solidFill>
                  <a:srgbClr val="FF9933"/>
                </a:solidFill>
              </a:rPr>
              <a:t>Acknowledgements</a:t>
            </a:r>
            <a:endParaRPr lang="en-US" dirty="0" smtClean="0">
              <a:solidFill>
                <a:srgbClr val="FF9933"/>
              </a:solidFill>
            </a:endParaRPr>
          </a:p>
          <a:p>
            <a:pPr marL="173038" lvl="1" indent="-173038">
              <a:spcBef>
                <a:spcPts val="200"/>
              </a:spcBef>
              <a:buNone/>
            </a:pPr>
            <a:r>
              <a:rPr lang="en-US" sz="1800" i="1" dirty="0" smtClean="0"/>
              <a:t>Funding</a:t>
            </a:r>
            <a:r>
              <a:rPr lang="en-US" dirty="0" smtClean="0"/>
              <a:t>:  </a:t>
            </a:r>
            <a:r>
              <a:rPr lang="en-US" sz="1800" b="1" dirty="0" smtClean="0">
                <a:solidFill>
                  <a:srgbClr val="33CC66"/>
                </a:solidFill>
              </a:rPr>
              <a:t>IMLS </a:t>
            </a:r>
            <a:r>
              <a:rPr lang="en-US" sz="1600" dirty="0" smtClean="0">
                <a:solidFill>
                  <a:srgbClr val="33CC66"/>
                </a:solidFill>
              </a:rPr>
              <a:t>National Leadership Research </a:t>
            </a:r>
            <a:r>
              <a:rPr lang="en-US" sz="1600" b="1" dirty="0" smtClean="0">
                <a:solidFill>
                  <a:srgbClr val="33CC66"/>
                </a:solidFill>
              </a:rPr>
              <a:t>CAREER </a:t>
            </a:r>
            <a:r>
              <a:rPr lang="en-US" sz="1600" dirty="0" smtClean="0">
                <a:solidFill>
                  <a:srgbClr val="33CC66"/>
                </a:solidFill>
              </a:rPr>
              <a:t>Award   </a:t>
            </a:r>
            <a:r>
              <a:rPr lang="en-US" sz="1600" dirty="0">
                <a:solidFill>
                  <a:srgbClr val="33CC66"/>
                </a:solidFill>
              </a:rPr>
              <a:t> </a:t>
            </a:r>
            <a:endParaRPr lang="en-US" sz="1600" dirty="0" smtClean="0">
              <a:solidFill>
                <a:srgbClr val="33CC66"/>
              </a:solidFill>
            </a:endParaRPr>
          </a:p>
          <a:p>
            <a:pPr marL="173038" lvl="1" indent="-173038">
              <a:spcBef>
                <a:spcPts val="200"/>
              </a:spcBef>
              <a:buNone/>
            </a:pPr>
            <a:r>
              <a:rPr lang="en-US" sz="1600" dirty="0">
                <a:solidFill>
                  <a:srgbClr val="D3CBB6"/>
                </a:solidFill>
              </a:rPr>
              <a:t>	</a:t>
            </a:r>
            <a:r>
              <a:rPr lang="en-US" sz="1600" dirty="0" smtClean="0">
                <a:solidFill>
                  <a:srgbClr val="D3CBB6"/>
                </a:solidFill>
              </a:rPr>
              <a:t>	  Google Faculty Award, Lockheed Martin </a:t>
            </a:r>
            <a:r>
              <a:rPr lang="en-US" sz="1600" dirty="0" smtClean="0">
                <a:solidFill>
                  <a:srgbClr val="D3CBB6"/>
                </a:solidFill>
              </a:rPr>
              <a:t>Corp, Rutgers University (fMRI)</a:t>
            </a:r>
            <a:endParaRPr lang="en-US" sz="1600" dirty="0" smtClean="0">
              <a:solidFill>
                <a:srgbClr val="D3CBB6"/>
              </a:solidFill>
            </a:endParaRPr>
          </a:p>
          <a:p>
            <a:pPr marL="173038" lvl="1" indent="-173038">
              <a:spcBef>
                <a:spcPts val="200"/>
              </a:spcBef>
              <a:buNone/>
            </a:pPr>
            <a:r>
              <a:rPr lang="en-US" sz="1600" i="1" dirty="0" smtClean="0">
                <a:solidFill>
                  <a:srgbClr val="D3CBB6"/>
                </a:solidFill>
              </a:rPr>
              <a:t>Collaboration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GB" sz="1600" dirty="0" err="1">
                <a:solidFill>
                  <a:srgbClr val="FF9933"/>
                </a:solidFill>
              </a:rPr>
              <a:t>Prof.</a:t>
            </a:r>
            <a:r>
              <a:rPr lang="en-GB" sz="1600" dirty="0">
                <a:solidFill>
                  <a:srgbClr val="FF9933"/>
                </a:solidFill>
              </a:rPr>
              <a:t> Paul </a:t>
            </a:r>
            <a:r>
              <a:rPr lang="en-GB" sz="1600" dirty="0" smtClean="0">
                <a:solidFill>
                  <a:srgbClr val="FF9933"/>
                </a:solidFill>
              </a:rPr>
              <a:t>Kantor</a:t>
            </a:r>
            <a:r>
              <a:rPr lang="en-GB" sz="1600" dirty="0" smtClean="0"/>
              <a:t> </a:t>
            </a:r>
            <a:r>
              <a:rPr lang="en-GB" sz="1400" dirty="0" smtClean="0">
                <a:solidFill>
                  <a:schemeClr val="bg2">
                    <a:lumMod val="90000"/>
                  </a:schemeClr>
                </a:solidFill>
              </a:rPr>
              <a:t>(fMRI)</a:t>
            </a:r>
            <a:endParaRPr lang="en-GB" sz="16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173038" lvl="1" indent="-173038">
              <a:spcBef>
                <a:spcPts val="200"/>
              </a:spcBef>
              <a:buNone/>
              <a:tabLst>
                <a:tab pos="1317625" algn="l"/>
              </a:tabLst>
            </a:pPr>
            <a:r>
              <a:rPr lang="en-GB" sz="1600" dirty="0"/>
              <a:t>		</a:t>
            </a:r>
            <a:r>
              <a:rPr lang="en-GB" sz="1600" dirty="0" err="1" smtClean="0"/>
              <a:t>Prof</a:t>
            </a:r>
            <a:r>
              <a:rPr lang="en-GB" sz="1600" dirty="0" err="1"/>
              <a:t>.</a:t>
            </a:r>
            <a:r>
              <a:rPr lang="en-GB" sz="1600" dirty="0"/>
              <a:t> Steve Hanson and </a:t>
            </a:r>
            <a:r>
              <a:rPr lang="en-GB" sz="1600" dirty="0" err="1"/>
              <a:t>Dr.</a:t>
            </a:r>
            <a:r>
              <a:rPr lang="en-GB" sz="1600" dirty="0"/>
              <a:t> Catherine Hanson </a:t>
            </a:r>
            <a:r>
              <a:rPr lang="en-GB" sz="1400" dirty="0" smtClean="0"/>
              <a:t>(fMRI - RUBIC </a:t>
            </a:r>
            <a:r>
              <a:rPr lang="en-GB" sz="1400" dirty="0"/>
              <a:t>at Rutgers University)</a:t>
            </a:r>
            <a:r>
              <a:rPr lang="en-GB" sz="1600" dirty="0"/>
              <a:t> </a:t>
            </a:r>
            <a:endParaRPr lang="en-GB" sz="1600" dirty="0" smtClean="0"/>
          </a:p>
          <a:p>
            <a:pPr marL="1319213" lvl="1" indent="-1319213">
              <a:spcBef>
                <a:spcPts val="200"/>
              </a:spcBef>
              <a:buNone/>
            </a:pPr>
            <a:r>
              <a:rPr lang="en-GB" sz="16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GB" sz="1600" dirty="0" err="1" smtClean="0">
                <a:solidFill>
                  <a:schemeClr val="bg2">
                    <a:lumMod val="90000"/>
                  </a:schemeClr>
                </a:solidFill>
              </a:rPr>
              <a:t>Prof.</a:t>
            </a:r>
            <a:r>
              <a:rPr lang="en-GB" sz="1600" dirty="0">
                <a:solidFill>
                  <a:schemeClr val="bg2">
                    <a:lumMod val="90000"/>
                  </a:schemeClr>
                </a:solidFill>
              </a:rPr>
              <a:t> B</a:t>
            </a:r>
            <a:r>
              <a:rPr lang="en-GB" sz="1600" dirty="0" smtClean="0">
                <a:solidFill>
                  <a:schemeClr val="bg2">
                    <a:lumMod val="90000"/>
                  </a:schemeClr>
                </a:solidFill>
              </a:rPr>
              <a:t>radley D. Hatfield, Joe </a:t>
            </a:r>
            <a:r>
              <a:rPr lang="en-GB" sz="1600" dirty="0" err="1" smtClean="0">
                <a:solidFill>
                  <a:schemeClr val="bg2">
                    <a:lumMod val="90000"/>
                  </a:schemeClr>
                </a:solidFill>
              </a:rPr>
              <a:t>Dien</a:t>
            </a:r>
            <a:r>
              <a:rPr lang="en-GB" sz="1600" dirty="0" smtClean="0">
                <a:solidFill>
                  <a:schemeClr val="bg2">
                    <a:lumMod val="90000"/>
                  </a:schemeClr>
                </a:solidFill>
              </a:rPr>
              <a:t>, Rodolphe </a:t>
            </a:r>
            <a:r>
              <a:rPr lang="en-GB" sz="1600" dirty="0">
                <a:solidFill>
                  <a:schemeClr val="bg2">
                    <a:lumMod val="90000"/>
                  </a:schemeClr>
                </a:solidFill>
              </a:rPr>
              <a:t>J. </a:t>
            </a:r>
            <a:r>
              <a:rPr lang="en-GB" sz="1600" dirty="0" err="1" smtClean="0">
                <a:solidFill>
                  <a:schemeClr val="bg2">
                    <a:lumMod val="90000"/>
                  </a:schemeClr>
                </a:solidFill>
              </a:rPr>
              <a:t>Gentili</a:t>
            </a:r>
            <a:r>
              <a:rPr lang="en-GB" sz="1600" dirty="0" smtClean="0">
                <a:solidFill>
                  <a:schemeClr val="bg2">
                    <a:lumMod val="90000"/>
                  </a:schemeClr>
                </a:solidFill>
              </a:rPr>
              <a:t> (U Maryland</a:t>
            </a:r>
            <a:r>
              <a:rPr lang="en-GB" sz="1600" dirty="0" smtClean="0">
                <a:solidFill>
                  <a:schemeClr val="bg2">
                    <a:lumMod val="90000"/>
                  </a:schemeClr>
                </a:solidFill>
              </a:rPr>
              <a:t>) </a:t>
            </a:r>
            <a:r>
              <a:rPr lang="en-GB" sz="1400" dirty="0" smtClean="0">
                <a:solidFill>
                  <a:schemeClr val="bg2">
                    <a:lumMod val="90000"/>
                  </a:schemeClr>
                </a:solidFill>
              </a:rPr>
              <a:t>(EEG)</a:t>
            </a:r>
            <a:endParaRPr lang="en-US" sz="1600" dirty="0">
              <a:solidFill>
                <a:schemeClr val="bg2">
                  <a:lumMod val="90000"/>
                </a:schemeClr>
              </a:solidFill>
            </a:endParaRPr>
          </a:p>
          <a:p>
            <a:pPr marL="1319213" lvl="1" indent="-1319213">
              <a:spcBef>
                <a:spcPts val="200"/>
              </a:spcBef>
              <a:buNone/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	Michael Cole </a:t>
            </a:r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</a:rPr>
              <a:t>(PhD candidate at Rutgers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en-US" sz="1400" dirty="0" smtClean="0">
                <a:solidFill>
                  <a:srgbClr val="D3CBB6"/>
                </a:solidFill>
              </a:rPr>
              <a:t>(fMRI, eye-tracking)</a:t>
            </a:r>
            <a:endParaRPr lang="en-US" sz="1400" dirty="0" smtClean="0">
              <a:solidFill>
                <a:srgbClr val="D3CBB6"/>
              </a:solidFill>
            </a:endParaRPr>
          </a:p>
        </p:txBody>
      </p:sp>
      <p:pic>
        <p:nvPicPr>
          <p:cNvPr id="4" name="Picture 3" descr="IMLS_Logo_2c.gif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70"/>
                    </a14:imgEffect>
                    <a14:imgEffect>
                      <a14:saturation sat="222000"/>
                    </a14:imgEffect>
                    <a14:imgEffect>
                      <a14:brightnessContrast bright="85000"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4600" y="3622622"/>
            <a:ext cx="914400" cy="4159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Jacek Gwizdka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33600" y="457200"/>
            <a:ext cx="4876800" cy="2514600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US" sz="4400" spc="30" dirty="0" smtClean="0">
              <a:solidFill>
                <a:srgbClr val="89C3E5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ts val="1200"/>
              </a:spcBef>
            </a:pPr>
            <a:r>
              <a:rPr lang="en-US" sz="4400" spc="30" dirty="0" smtClean="0">
                <a:solidFill>
                  <a:srgbClr val="89C3E5"/>
                </a:solidFill>
                <a:latin typeface="Arial"/>
                <a:ea typeface="+mj-ea"/>
                <a:cs typeface="Arial"/>
              </a:rPr>
              <a:t>Thank</a:t>
            </a:r>
            <a:r>
              <a:rPr lang="en-US" sz="2400" b="1" dirty="0" smtClean="0">
                <a:solidFill>
                  <a:srgbClr val="669966"/>
                </a:solidFill>
              </a:rPr>
              <a:t> </a:t>
            </a:r>
            <a:r>
              <a:rPr lang="en-US" sz="4400" spc="30" dirty="0" smtClean="0">
                <a:solidFill>
                  <a:srgbClr val="89C3E5"/>
                </a:solidFill>
                <a:latin typeface="Arial"/>
                <a:ea typeface="+mj-ea"/>
                <a:cs typeface="Arial"/>
              </a:rPr>
              <a:t>You </a:t>
            </a:r>
            <a:endParaRPr lang="en-US" sz="4400" spc="30" dirty="0">
              <a:solidFill>
                <a:srgbClr val="89C3E5"/>
              </a:solidFill>
              <a:latin typeface="Arial"/>
              <a:ea typeface="+mj-ea"/>
              <a:cs typeface="Arial"/>
            </a:endParaRPr>
          </a:p>
          <a:p>
            <a:pPr algn="ctr"/>
            <a:endParaRPr lang="en-US" sz="2400" b="1" dirty="0" smtClean="0">
              <a:solidFill>
                <a:srgbClr val="669966"/>
              </a:solidFill>
            </a:endParaRPr>
          </a:p>
          <a:p>
            <a:pPr algn="ctr"/>
            <a:r>
              <a:rPr lang="en-US" sz="4400" spc="30" dirty="0">
                <a:solidFill>
                  <a:srgbClr val="89C3E5"/>
                </a:solidFill>
                <a:latin typeface="Arial"/>
                <a:ea typeface="+mj-ea"/>
                <a:cs typeface="Arial"/>
              </a:rPr>
              <a:t>Questions</a:t>
            </a:r>
            <a:r>
              <a:rPr lang="en-US" sz="4400" spc="30" dirty="0" smtClean="0">
                <a:solidFill>
                  <a:srgbClr val="89C3E5"/>
                </a:solidFill>
                <a:latin typeface="Arial"/>
                <a:ea typeface="+mj-ea"/>
                <a:cs typeface="Arial"/>
              </a:rPr>
              <a:t>?</a:t>
            </a:r>
            <a:endParaRPr lang="en-US" sz="4400" spc="30" dirty="0">
              <a:solidFill>
                <a:srgbClr val="89C3E5"/>
              </a:solidFill>
              <a:latin typeface="Arial"/>
              <a:ea typeface="+mj-ea"/>
              <a:cs typeface="Arial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9800" y="547747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3DED1"/>
                </a:solidFill>
              </a:rPr>
              <a:t>More info &amp; </a:t>
            </a:r>
            <a:r>
              <a:rPr lang="en-US" dirty="0" smtClean="0">
                <a:solidFill>
                  <a:srgbClr val="E3DED1"/>
                </a:solidFill>
              </a:rPr>
              <a:t>contact:</a:t>
            </a:r>
            <a:r>
              <a:rPr lang="en-US" dirty="0" smtClean="0"/>
              <a:t> </a:t>
            </a:r>
            <a:r>
              <a:rPr lang="en-US" b="1" spc="120" dirty="0">
                <a:solidFill>
                  <a:schemeClr val="accent1"/>
                </a:solidFill>
                <a:hlinkClick r:id="rId5"/>
              </a:rPr>
              <a:t>jgwizdka@acm.org</a:t>
            </a:r>
            <a:r>
              <a:rPr lang="en-US" b="1" spc="120" dirty="0">
                <a:solidFill>
                  <a:schemeClr val="accent1"/>
                </a:solidFill>
              </a:rPr>
              <a:t> </a:t>
            </a:r>
            <a:r>
              <a:rPr lang="en-US" b="1" spc="120" dirty="0" smtClean="0">
                <a:solidFill>
                  <a:schemeClr val="accent1"/>
                </a:solidFill>
              </a:rPr>
              <a:t> </a:t>
            </a:r>
            <a:r>
              <a:rPr lang="en-US" b="1" spc="120" dirty="0" smtClean="0">
                <a:solidFill>
                  <a:schemeClr val="accent1"/>
                </a:solidFill>
                <a:hlinkClick r:id="rId6"/>
              </a:rPr>
              <a:t>www.gwizdka.com</a:t>
            </a:r>
            <a:r>
              <a:rPr lang="en-US" b="1" spc="120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b="1" spc="120" dirty="0" smtClean="0">
                <a:solidFill>
                  <a:schemeClr val="accent1"/>
                </a:solidFill>
                <a:hlinkClick r:id="rId7"/>
              </a:rPr>
              <a:t>www.neuroinfoscience.org</a:t>
            </a:r>
            <a:endParaRPr lang="en-US" b="1" spc="12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2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Jacek Gwizdka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C965-6048-1646-A947-DD09BBDDA0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0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5486400"/>
            <a:ext cx="8839200" cy="1219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00" y="152400"/>
            <a:ext cx="8629104" cy="737721"/>
          </a:xfrm>
        </p:spPr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1" y="838200"/>
            <a:ext cx="8958566" cy="23614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Mixed-design: </a:t>
            </a:r>
            <a:r>
              <a:rPr lang="en-US" sz="2000" dirty="0" smtClean="0"/>
              <a:t>2 </a:t>
            </a:r>
            <a:r>
              <a:rPr lang="en-US" sz="2000" dirty="0" smtClean="0"/>
              <a:t>blocks </a:t>
            </a:r>
            <a:r>
              <a:rPr lang="en-US" sz="1600" dirty="0" smtClean="0"/>
              <a:t>(types of tasks, balanced)</a:t>
            </a:r>
            <a:endParaRPr lang="en-US" sz="2000" dirty="0" smtClean="0"/>
          </a:p>
          <a:p>
            <a:pPr lvl="1"/>
            <a:r>
              <a:rPr lang="en-US" sz="1800" dirty="0" smtClean="0">
                <a:solidFill>
                  <a:srgbClr val="FF9933"/>
                </a:solidFill>
              </a:rPr>
              <a:t>WS – word search: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/>
              <a:t>find target word in a short news story – press yes/no</a:t>
            </a:r>
          </a:p>
          <a:p>
            <a:pPr lvl="1"/>
            <a:r>
              <a:rPr lang="en-US" sz="1800" dirty="0" smtClean="0">
                <a:solidFill>
                  <a:srgbClr val="FF9933"/>
                </a:solidFill>
              </a:rPr>
              <a:t>IS – information search</a:t>
            </a:r>
            <a:r>
              <a:rPr lang="en-US" sz="1800" dirty="0" smtClean="0"/>
              <a:t>: find information that answers given </a:t>
            </a:r>
            <a:r>
              <a:rPr lang="en-US" sz="1800" dirty="0" smtClean="0"/>
              <a:t>question– press yes/no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21 </a:t>
            </a:r>
            <a:r>
              <a:rPr lang="en-US" dirty="0" smtClean="0"/>
              <a:t>trials – a </a:t>
            </a:r>
            <a:r>
              <a:rPr lang="en-US" dirty="0"/>
              <a:t>question </a:t>
            </a:r>
            <a:r>
              <a:rPr lang="en-US" dirty="0" smtClean="0"/>
              <a:t>and </a:t>
            </a:r>
            <a:r>
              <a:rPr lang="en-US" dirty="0"/>
              <a:t>3 </a:t>
            </a:r>
            <a:r>
              <a:rPr lang="en-US" dirty="0" smtClean="0"/>
              <a:t>documents: </a:t>
            </a:r>
            <a:r>
              <a:rPr lang="en-US" sz="1800" dirty="0" smtClean="0">
                <a:solidFill>
                  <a:srgbClr val="FF9933"/>
                </a:solidFill>
              </a:rPr>
              <a:t>Relevant </a:t>
            </a:r>
            <a:r>
              <a:rPr lang="en-US" sz="1800" dirty="0">
                <a:solidFill>
                  <a:srgbClr val="FF9933"/>
                </a:solidFill>
              </a:rPr>
              <a:t>(R), Topical (T), Irrelevant (I</a:t>
            </a:r>
            <a:r>
              <a:rPr lang="en-US" sz="1800" dirty="0" smtClean="0">
                <a:solidFill>
                  <a:srgbClr val="FF9933"/>
                </a:solidFill>
              </a:rPr>
              <a:t>)</a:t>
            </a:r>
            <a:endParaRPr lang="en-US" sz="1400" dirty="0" smtClean="0"/>
          </a:p>
          <a:p>
            <a:pPr lvl="1">
              <a:lnSpc>
                <a:spcPct val="110000"/>
              </a:lnSpc>
            </a:pPr>
            <a:r>
              <a:rPr lang="en-US" sz="1600" dirty="0"/>
              <a:t>Order of trials randomized 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To minimize memory load, the question was repeated before each stimulus</a:t>
            </a:r>
            <a:endParaRPr lang="en-US" sz="1600" dirty="0" smtClean="0"/>
          </a:p>
          <a:p>
            <a:pPr lvl="1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5691624" y="5742038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50" dirty="0" err="1" smtClean="0"/>
              <a:t>xmx</a:t>
            </a:r>
            <a:r>
              <a:rPr lang="en-US" sz="550" dirty="0" smtClean="0"/>
              <a:t> </a:t>
            </a:r>
            <a:r>
              <a:rPr lang="en-US" sz="550" dirty="0" err="1" smtClean="0"/>
              <a:t>ssms</a:t>
            </a:r>
            <a:r>
              <a:rPr lang="en-US" sz="550" dirty="0" smtClean="0"/>
              <a:t> </a:t>
            </a:r>
            <a:r>
              <a:rPr lang="en-US" sz="550" dirty="0" err="1" smtClean="0"/>
              <a:t>nsns</a:t>
            </a:r>
            <a:r>
              <a:rPr lang="en-US" sz="550" dirty="0" smtClean="0"/>
              <a:t> </a:t>
            </a:r>
            <a:r>
              <a:rPr lang="en-US" sz="550" dirty="0" err="1" smtClean="0"/>
              <a:t>snsns</a:t>
            </a:r>
            <a:r>
              <a:rPr lang="en-US" sz="550" dirty="0" smtClean="0"/>
              <a:t> </a:t>
            </a:r>
            <a:r>
              <a:rPr lang="en-US" sz="550" dirty="0" err="1" smtClean="0"/>
              <a:t>jsdjsd</a:t>
            </a:r>
            <a:r>
              <a:rPr lang="en-US" sz="550" dirty="0" smtClean="0"/>
              <a:t> </a:t>
            </a:r>
            <a:r>
              <a:rPr lang="en-US" sz="550" dirty="0" err="1" smtClean="0"/>
              <a:t>djdjd</a:t>
            </a:r>
            <a:r>
              <a:rPr lang="en-US" sz="550" dirty="0" smtClean="0"/>
              <a:t> </a:t>
            </a:r>
            <a:r>
              <a:rPr lang="en-US" sz="550" dirty="0" err="1" smtClean="0"/>
              <a:t>djdj</a:t>
            </a:r>
            <a:r>
              <a:rPr lang="en-US" sz="550" dirty="0" smtClean="0"/>
              <a:t> </a:t>
            </a:r>
            <a:r>
              <a:rPr lang="en-US" sz="550" dirty="0" err="1" smtClean="0"/>
              <a:t>dkke</a:t>
            </a:r>
            <a:r>
              <a:rPr lang="en-US" sz="550" dirty="0" smtClean="0"/>
              <a:t> </a:t>
            </a:r>
            <a:r>
              <a:rPr lang="en-US" sz="550" dirty="0" err="1" smtClean="0"/>
              <a:t>ekek</a:t>
            </a:r>
            <a:r>
              <a:rPr lang="en-US" sz="550" dirty="0" smtClean="0"/>
              <a:t> </a:t>
            </a:r>
            <a:r>
              <a:rPr lang="en-US" sz="550" dirty="0" err="1" smtClean="0"/>
              <a:t>dkdkdkkd</a:t>
            </a:r>
            <a:endParaRPr lang="en-US" sz="550" dirty="0" smtClean="0"/>
          </a:p>
          <a:p>
            <a:endParaRPr lang="en-US" sz="550" dirty="0" smtClean="0"/>
          </a:p>
          <a:p>
            <a:r>
              <a:rPr lang="en-US" sz="550" dirty="0" err="1" smtClean="0"/>
              <a:t>kdkddk</a:t>
            </a:r>
            <a:r>
              <a:rPr lang="en-US" sz="550" dirty="0" smtClean="0"/>
              <a:t> </a:t>
            </a:r>
            <a:r>
              <a:rPr lang="en-US" sz="550" dirty="0" err="1" smtClean="0"/>
              <a:t>dkdkdk</a:t>
            </a:r>
            <a:r>
              <a:rPr lang="en-US" sz="550" dirty="0" smtClean="0"/>
              <a:t> </a:t>
            </a:r>
            <a:r>
              <a:rPr lang="en-US" sz="550" dirty="0" err="1" smtClean="0"/>
              <a:t>dkdkdkd</a:t>
            </a:r>
            <a:endParaRPr lang="en-US" sz="550" dirty="0" smtClean="0"/>
          </a:p>
          <a:p>
            <a:r>
              <a:rPr lang="en-US" sz="550" dirty="0" err="1" smtClean="0"/>
              <a:t>kkdkd</a:t>
            </a:r>
            <a:r>
              <a:rPr lang="en-US" sz="550" dirty="0" smtClean="0"/>
              <a:t> d </a:t>
            </a:r>
            <a:r>
              <a:rPr lang="en-US" sz="550" dirty="0" err="1" smtClean="0"/>
              <a:t>d</a:t>
            </a:r>
            <a:r>
              <a:rPr lang="en-US" sz="550" dirty="0" smtClean="0"/>
              <a:t> </a:t>
            </a:r>
            <a:r>
              <a:rPr lang="en-US" sz="550" dirty="0" err="1" smtClean="0"/>
              <a:t>dd</a:t>
            </a:r>
            <a:r>
              <a:rPr lang="en-US" sz="550" dirty="0" smtClean="0"/>
              <a:t> d </a:t>
            </a:r>
            <a:r>
              <a:rPr lang="en-US" sz="550" dirty="0" err="1" smtClean="0"/>
              <a:t>djdj</a:t>
            </a:r>
            <a:r>
              <a:rPr lang="en-US" sz="550" dirty="0" smtClean="0"/>
              <a:t> </a:t>
            </a:r>
            <a:r>
              <a:rPr lang="en-US" sz="550" dirty="0" err="1" smtClean="0"/>
              <a:t>djdjdj</a:t>
            </a:r>
            <a:r>
              <a:rPr lang="en-US" sz="550" dirty="0" smtClean="0"/>
              <a:t> </a:t>
            </a:r>
            <a:r>
              <a:rPr lang="en-US" sz="550" dirty="0" err="1" smtClean="0"/>
              <a:t>rjrjr</a:t>
            </a:r>
            <a:r>
              <a:rPr lang="en-US" sz="550" dirty="0" smtClean="0"/>
              <a:t> </a:t>
            </a:r>
            <a:r>
              <a:rPr lang="en-US" sz="550" dirty="0" err="1" smtClean="0"/>
              <a:t>rjjweje</a:t>
            </a:r>
            <a:r>
              <a:rPr lang="en-US" sz="550" dirty="0" smtClean="0"/>
              <a:t> </a:t>
            </a:r>
            <a:r>
              <a:rPr lang="en-US" sz="550" dirty="0" err="1" smtClean="0"/>
              <a:t>ejejej</a:t>
            </a:r>
            <a:r>
              <a:rPr lang="en-US" sz="550" dirty="0" smtClean="0"/>
              <a:t> </a:t>
            </a:r>
            <a:r>
              <a:rPr lang="en-US" sz="550" dirty="0" err="1" smtClean="0"/>
              <a:t>ejej</a:t>
            </a:r>
            <a:endParaRPr lang="en-US" sz="550" dirty="0" smtClean="0"/>
          </a:p>
          <a:p>
            <a:endParaRPr lang="en-US" sz="550" dirty="0" smtClean="0"/>
          </a:p>
          <a:p>
            <a:r>
              <a:rPr lang="en-US" sz="550" dirty="0" err="1" smtClean="0"/>
              <a:t>kek</a:t>
            </a:r>
            <a:r>
              <a:rPr lang="en-US" sz="550" dirty="0" smtClean="0"/>
              <a:t> </a:t>
            </a:r>
            <a:r>
              <a:rPr lang="en-US" sz="550" dirty="0" err="1" smtClean="0"/>
              <a:t>ekeke</a:t>
            </a:r>
            <a:r>
              <a:rPr lang="en-US" sz="550" dirty="0" smtClean="0"/>
              <a:t> </a:t>
            </a:r>
            <a:r>
              <a:rPr lang="en-US" sz="550" dirty="0" err="1" smtClean="0"/>
              <a:t>wej</a:t>
            </a:r>
            <a:r>
              <a:rPr lang="en-US" sz="550" dirty="0" smtClean="0"/>
              <a:t> e </a:t>
            </a:r>
            <a:r>
              <a:rPr lang="en-US" sz="550" dirty="0" err="1" smtClean="0"/>
              <a:t>ejej</a:t>
            </a:r>
            <a:r>
              <a:rPr lang="en-US" sz="550" dirty="0" smtClean="0"/>
              <a:t> </a:t>
            </a:r>
            <a:r>
              <a:rPr lang="en-US" sz="550" dirty="0" err="1" smtClean="0"/>
              <a:t>eje</a:t>
            </a:r>
            <a:r>
              <a:rPr lang="en-US" sz="550" dirty="0" smtClean="0"/>
              <a:t> j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0440" y="5742038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50" dirty="0" err="1" smtClean="0"/>
              <a:t>xmx</a:t>
            </a:r>
            <a:r>
              <a:rPr lang="en-US" sz="550" dirty="0" smtClean="0"/>
              <a:t> </a:t>
            </a:r>
            <a:r>
              <a:rPr lang="en-US" sz="550" dirty="0" err="1" smtClean="0"/>
              <a:t>ssms</a:t>
            </a:r>
            <a:r>
              <a:rPr lang="en-US" sz="550" dirty="0" smtClean="0"/>
              <a:t> </a:t>
            </a:r>
            <a:r>
              <a:rPr lang="en-US" sz="550" dirty="0" err="1" smtClean="0"/>
              <a:t>nsns</a:t>
            </a:r>
            <a:r>
              <a:rPr lang="en-US" sz="550" dirty="0" smtClean="0"/>
              <a:t> </a:t>
            </a:r>
            <a:r>
              <a:rPr lang="en-US" sz="550" dirty="0" err="1" smtClean="0"/>
              <a:t>snsns</a:t>
            </a:r>
            <a:r>
              <a:rPr lang="en-US" sz="550" dirty="0" smtClean="0"/>
              <a:t> </a:t>
            </a:r>
            <a:r>
              <a:rPr lang="en-US" sz="550" dirty="0" err="1" smtClean="0"/>
              <a:t>jsdjsd</a:t>
            </a:r>
            <a:r>
              <a:rPr lang="en-US" sz="550" dirty="0" smtClean="0"/>
              <a:t> </a:t>
            </a:r>
            <a:r>
              <a:rPr lang="en-US" sz="550" dirty="0" err="1" smtClean="0"/>
              <a:t>ke</a:t>
            </a:r>
            <a:r>
              <a:rPr lang="en-US" sz="550" dirty="0" smtClean="0"/>
              <a:t> </a:t>
            </a:r>
            <a:r>
              <a:rPr lang="en-US" sz="550" dirty="0" err="1" smtClean="0"/>
              <a:t>ekek</a:t>
            </a:r>
            <a:r>
              <a:rPr lang="en-US" sz="550" dirty="0" smtClean="0"/>
              <a:t> </a:t>
            </a:r>
            <a:r>
              <a:rPr lang="en-US" sz="550" dirty="0" err="1" smtClean="0"/>
              <a:t>dkdkdkk</a:t>
            </a:r>
            <a:endParaRPr lang="en-US" sz="550" dirty="0" smtClean="0"/>
          </a:p>
          <a:p>
            <a:r>
              <a:rPr lang="en-US" sz="550" dirty="0" err="1" smtClean="0"/>
              <a:t>kdkddk</a:t>
            </a:r>
            <a:r>
              <a:rPr lang="en-US" sz="550" dirty="0" smtClean="0"/>
              <a:t> </a:t>
            </a:r>
            <a:r>
              <a:rPr lang="en-US" sz="550" dirty="0" err="1" smtClean="0"/>
              <a:t>dkdkdkdkdkdkd</a:t>
            </a:r>
            <a:endParaRPr lang="en-US" sz="550" dirty="0" smtClean="0"/>
          </a:p>
          <a:p>
            <a:r>
              <a:rPr lang="en-US" sz="550" dirty="0" err="1" smtClean="0"/>
              <a:t>kkdkd</a:t>
            </a:r>
            <a:r>
              <a:rPr lang="en-US" sz="550" dirty="0" smtClean="0"/>
              <a:t> d </a:t>
            </a:r>
            <a:r>
              <a:rPr lang="en-US" sz="550" dirty="0" err="1" smtClean="0"/>
              <a:t>rjr</a:t>
            </a:r>
            <a:r>
              <a:rPr lang="en-US" sz="550" dirty="0" smtClean="0"/>
              <a:t> </a:t>
            </a:r>
            <a:r>
              <a:rPr lang="en-US" sz="550" dirty="0" err="1" smtClean="0"/>
              <a:t>jweje</a:t>
            </a:r>
            <a:r>
              <a:rPr lang="en-US" sz="550" dirty="0" smtClean="0"/>
              <a:t> </a:t>
            </a:r>
            <a:r>
              <a:rPr lang="en-US" sz="550" dirty="0" err="1" smtClean="0"/>
              <a:t>ejeje</a:t>
            </a:r>
            <a:endParaRPr lang="en-US" sz="550" dirty="0" smtClean="0"/>
          </a:p>
          <a:p>
            <a:endParaRPr lang="en-US" sz="550" dirty="0" smtClean="0"/>
          </a:p>
          <a:p>
            <a:r>
              <a:rPr lang="en-US" sz="550" dirty="0" err="1" smtClean="0"/>
              <a:t>ekeke</a:t>
            </a:r>
            <a:r>
              <a:rPr lang="en-US" sz="550" dirty="0" smtClean="0"/>
              <a:t> </a:t>
            </a:r>
            <a:r>
              <a:rPr lang="en-US" sz="550" dirty="0" err="1" smtClean="0"/>
              <a:t>wej</a:t>
            </a:r>
            <a:r>
              <a:rPr lang="en-US" sz="550" dirty="0" smtClean="0"/>
              <a:t> e </a:t>
            </a:r>
            <a:r>
              <a:rPr lang="en-US" sz="550" dirty="0" err="1" smtClean="0"/>
              <a:t>ejej</a:t>
            </a:r>
            <a:r>
              <a:rPr lang="en-US" sz="550" dirty="0" smtClean="0"/>
              <a:t>  </a:t>
            </a:r>
            <a:r>
              <a:rPr lang="en-US" sz="550" dirty="0" err="1" smtClean="0"/>
              <a:t>fjfjf</a:t>
            </a:r>
            <a:r>
              <a:rPr lang="en-US" sz="550" dirty="0" smtClean="0"/>
              <a:t> </a:t>
            </a:r>
            <a:r>
              <a:rPr lang="en-US" sz="550" dirty="0" err="1" smtClean="0"/>
              <a:t>fjfjfjfjf</a:t>
            </a:r>
            <a:r>
              <a:rPr lang="en-US" sz="550" dirty="0" smtClean="0"/>
              <a:t> </a:t>
            </a:r>
            <a:r>
              <a:rPr lang="en-US" sz="550" dirty="0" err="1" smtClean="0"/>
              <a:t>fjfjrjr</a:t>
            </a:r>
            <a:r>
              <a:rPr lang="en-US" sz="550" dirty="0" smtClean="0"/>
              <a:t> </a:t>
            </a:r>
            <a:r>
              <a:rPr lang="en-US" sz="550" dirty="0" err="1" smtClean="0"/>
              <a:t>rreje</a:t>
            </a:r>
            <a:r>
              <a:rPr lang="en-US" sz="550" dirty="0" smtClean="0"/>
              <a:t> j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3591" y="6046838"/>
            <a:ext cx="822244" cy="106751"/>
          </a:xfrm>
          <a:prstGeom prst="rect">
            <a:avLst/>
          </a:prstGeom>
          <a:solidFill>
            <a:schemeClr val="accent4">
              <a:alpha val="68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22808" y="5742038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50" dirty="0" err="1" smtClean="0"/>
              <a:t>xmx</a:t>
            </a:r>
            <a:r>
              <a:rPr lang="en-US" sz="550" dirty="0" smtClean="0"/>
              <a:t> </a:t>
            </a:r>
            <a:r>
              <a:rPr lang="en-US" sz="550" dirty="0" err="1" smtClean="0"/>
              <a:t>ssms</a:t>
            </a:r>
            <a:r>
              <a:rPr lang="en-US" sz="550" dirty="0" smtClean="0"/>
              <a:t> </a:t>
            </a:r>
            <a:r>
              <a:rPr lang="en-US" sz="550" dirty="0" err="1" smtClean="0"/>
              <a:t>nsns</a:t>
            </a:r>
            <a:r>
              <a:rPr lang="en-US" sz="550" dirty="0" smtClean="0"/>
              <a:t> </a:t>
            </a:r>
            <a:r>
              <a:rPr lang="en-US" sz="550" dirty="0" err="1" smtClean="0"/>
              <a:t>snsns</a:t>
            </a:r>
            <a:r>
              <a:rPr lang="en-US" sz="550" dirty="0" smtClean="0"/>
              <a:t> </a:t>
            </a:r>
            <a:r>
              <a:rPr lang="en-US" sz="550" dirty="0" err="1" smtClean="0"/>
              <a:t>jsdjsd</a:t>
            </a:r>
            <a:r>
              <a:rPr lang="en-US" sz="550" dirty="0" smtClean="0"/>
              <a:t> </a:t>
            </a:r>
            <a:r>
              <a:rPr lang="en-US" sz="550" dirty="0" err="1" smtClean="0"/>
              <a:t>ke</a:t>
            </a:r>
            <a:r>
              <a:rPr lang="en-US" sz="550" dirty="0" smtClean="0"/>
              <a:t> </a:t>
            </a:r>
            <a:r>
              <a:rPr lang="en-US" sz="550" dirty="0" err="1" smtClean="0"/>
              <a:t>ekek</a:t>
            </a:r>
            <a:r>
              <a:rPr lang="en-US" sz="550" dirty="0" smtClean="0"/>
              <a:t> </a:t>
            </a:r>
            <a:r>
              <a:rPr lang="en-US" sz="550" dirty="0" err="1" smtClean="0"/>
              <a:t>dkdkdkkd</a:t>
            </a:r>
            <a:endParaRPr lang="en-US" sz="550" dirty="0" smtClean="0"/>
          </a:p>
          <a:p>
            <a:endParaRPr lang="en-US" sz="300" dirty="0" smtClean="0"/>
          </a:p>
          <a:p>
            <a:r>
              <a:rPr lang="en-US" sz="550" dirty="0" err="1" smtClean="0"/>
              <a:t>kdkddk</a:t>
            </a:r>
            <a:r>
              <a:rPr lang="en-US" sz="550" dirty="0" smtClean="0"/>
              <a:t> </a:t>
            </a:r>
            <a:r>
              <a:rPr lang="en-US" sz="550" dirty="0" err="1" smtClean="0"/>
              <a:t>dkdkdk</a:t>
            </a:r>
            <a:r>
              <a:rPr lang="en-US" sz="550" dirty="0" smtClean="0"/>
              <a:t> </a:t>
            </a:r>
            <a:r>
              <a:rPr lang="en-US" sz="550" dirty="0" err="1" smtClean="0"/>
              <a:t>dkdkdkd</a:t>
            </a:r>
            <a:endParaRPr lang="en-US" sz="550" dirty="0" smtClean="0"/>
          </a:p>
          <a:p>
            <a:r>
              <a:rPr lang="en-US" sz="550" dirty="0" err="1" smtClean="0"/>
              <a:t>kkdkd</a:t>
            </a:r>
            <a:r>
              <a:rPr lang="en-US" sz="550" dirty="0" smtClean="0"/>
              <a:t> d </a:t>
            </a:r>
            <a:r>
              <a:rPr lang="en-US" sz="550" dirty="0" err="1" smtClean="0"/>
              <a:t>rjr</a:t>
            </a:r>
            <a:r>
              <a:rPr lang="en-US" sz="550" dirty="0" smtClean="0"/>
              <a:t> </a:t>
            </a:r>
            <a:r>
              <a:rPr lang="en-US" sz="550" dirty="0" err="1" smtClean="0"/>
              <a:t>jweje</a:t>
            </a:r>
            <a:r>
              <a:rPr lang="en-US" sz="550" dirty="0" smtClean="0"/>
              <a:t> </a:t>
            </a:r>
            <a:r>
              <a:rPr lang="en-US" sz="550" dirty="0" err="1" smtClean="0"/>
              <a:t>ejejej</a:t>
            </a:r>
            <a:r>
              <a:rPr lang="en-US" sz="550" dirty="0" smtClean="0"/>
              <a:t> </a:t>
            </a:r>
            <a:r>
              <a:rPr lang="en-US" sz="550" dirty="0" err="1" smtClean="0"/>
              <a:t>ejej</a:t>
            </a:r>
            <a:endParaRPr lang="en-US" sz="550" dirty="0" smtClean="0"/>
          </a:p>
          <a:p>
            <a:endParaRPr lang="en-US" sz="400" dirty="0" smtClean="0"/>
          </a:p>
          <a:p>
            <a:r>
              <a:rPr lang="en-US" sz="550" dirty="0" err="1" smtClean="0"/>
              <a:t>kekekek</a:t>
            </a:r>
            <a:r>
              <a:rPr lang="en-US" sz="550" dirty="0" smtClean="0"/>
              <a:t> </a:t>
            </a:r>
            <a:r>
              <a:rPr lang="en-US" sz="550" dirty="0" err="1" smtClean="0"/>
              <a:t>ekeke</a:t>
            </a:r>
            <a:r>
              <a:rPr lang="en-US" sz="550" dirty="0" smtClean="0"/>
              <a:t> wee </a:t>
            </a:r>
            <a:r>
              <a:rPr lang="en-US" sz="550" dirty="0" err="1" smtClean="0"/>
              <a:t>ejej</a:t>
            </a:r>
            <a:r>
              <a:rPr lang="en-US" sz="550" dirty="0" smtClean="0"/>
              <a:t>  </a:t>
            </a:r>
            <a:r>
              <a:rPr lang="en-US" sz="550" dirty="0" err="1" smtClean="0"/>
              <a:t>fjfjf</a:t>
            </a:r>
            <a:r>
              <a:rPr lang="en-US" sz="550" dirty="0" smtClean="0"/>
              <a:t> </a:t>
            </a:r>
            <a:r>
              <a:rPr lang="en-US" sz="550" dirty="0" err="1" smtClean="0"/>
              <a:t>fjfjfjfjf</a:t>
            </a:r>
            <a:r>
              <a:rPr lang="en-US" sz="550" dirty="0" smtClean="0"/>
              <a:t> </a:t>
            </a:r>
            <a:r>
              <a:rPr lang="en-US" sz="550" dirty="0" err="1" smtClean="0"/>
              <a:t>fjfjrjr</a:t>
            </a:r>
            <a:r>
              <a:rPr lang="en-US" sz="550" dirty="0" smtClean="0"/>
              <a:t> </a:t>
            </a:r>
            <a:r>
              <a:rPr lang="en-US" sz="550" dirty="0" err="1" smtClean="0"/>
              <a:t>rreje</a:t>
            </a:r>
            <a:r>
              <a:rPr lang="en-US" sz="550" dirty="0" smtClean="0"/>
              <a:t> j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5742038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5742038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target: </a:t>
            </a:r>
            <a:r>
              <a:rPr lang="en-US" sz="2000" dirty="0" err="1" smtClean="0"/>
              <a:t>infoQ</a:t>
            </a:r>
            <a:endParaRPr lang="en-US" sz="2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6776032" y="5742038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target: </a:t>
            </a:r>
            <a:r>
              <a:rPr lang="en-US" sz="2000" dirty="0" err="1" smtClean="0"/>
              <a:t>infoQ</a:t>
            </a:r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607216" y="5742038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target: </a:t>
            </a:r>
            <a:r>
              <a:rPr lang="en-US" sz="2000" dirty="0" err="1" smtClean="0"/>
              <a:t>infoQ</a:t>
            </a:r>
            <a:endParaRPr lang="en-US" sz="20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52400" y="3645932"/>
            <a:ext cx="8839200" cy="1219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94903" y="3878463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50" dirty="0" err="1" smtClean="0"/>
              <a:t>xmx</a:t>
            </a:r>
            <a:r>
              <a:rPr lang="en-US" sz="550" dirty="0" smtClean="0"/>
              <a:t> </a:t>
            </a:r>
            <a:r>
              <a:rPr lang="en-US" sz="550" dirty="0" err="1" smtClean="0"/>
              <a:t>ssms</a:t>
            </a:r>
            <a:r>
              <a:rPr lang="en-US" sz="550" dirty="0" smtClean="0"/>
              <a:t> </a:t>
            </a:r>
            <a:r>
              <a:rPr lang="en-US" sz="550" dirty="0" err="1" smtClean="0"/>
              <a:t>nsns</a:t>
            </a:r>
            <a:r>
              <a:rPr lang="en-US" sz="550" dirty="0" smtClean="0"/>
              <a:t> </a:t>
            </a:r>
            <a:r>
              <a:rPr lang="en-US" sz="550" dirty="0" err="1" smtClean="0"/>
              <a:t>snsns</a:t>
            </a:r>
            <a:r>
              <a:rPr lang="en-US" sz="550" dirty="0" smtClean="0"/>
              <a:t> </a:t>
            </a:r>
            <a:r>
              <a:rPr lang="en-US" sz="550" dirty="0" err="1" smtClean="0"/>
              <a:t>jsdjsd</a:t>
            </a:r>
            <a:r>
              <a:rPr lang="en-US" sz="550" dirty="0" smtClean="0"/>
              <a:t> </a:t>
            </a:r>
            <a:r>
              <a:rPr lang="en-US" sz="550" dirty="0" err="1" smtClean="0"/>
              <a:t>djdjd</a:t>
            </a:r>
            <a:r>
              <a:rPr lang="en-US" sz="550" dirty="0" smtClean="0"/>
              <a:t> </a:t>
            </a:r>
            <a:r>
              <a:rPr lang="en-US" sz="550" dirty="0" err="1" smtClean="0"/>
              <a:t>djdj</a:t>
            </a:r>
            <a:r>
              <a:rPr lang="en-US" sz="550" dirty="0" smtClean="0"/>
              <a:t> </a:t>
            </a:r>
            <a:r>
              <a:rPr lang="en-US" sz="550" dirty="0" err="1" smtClean="0"/>
              <a:t>dkke</a:t>
            </a:r>
            <a:r>
              <a:rPr lang="en-US" sz="550" dirty="0" smtClean="0"/>
              <a:t> </a:t>
            </a:r>
            <a:r>
              <a:rPr lang="en-US" sz="550" dirty="0" err="1" smtClean="0"/>
              <a:t>ekek</a:t>
            </a:r>
            <a:r>
              <a:rPr lang="en-US" sz="550" dirty="0" smtClean="0"/>
              <a:t> </a:t>
            </a:r>
          </a:p>
          <a:p>
            <a:endParaRPr lang="en-US" sz="550" dirty="0" smtClean="0"/>
          </a:p>
          <a:p>
            <a:r>
              <a:rPr lang="en-US" sz="550" dirty="0" err="1" smtClean="0"/>
              <a:t>kdkddk</a:t>
            </a:r>
            <a:r>
              <a:rPr lang="en-US" sz="550" dirty="0" smtClean="0"/>
              <a:t> </a:t>
            </a:r>
            <a:r>
              <a:rPr lang="en-US" sz="550" dirty="0" err="1" smtClean="0"/>
              <a:t>dkdkdk</a:t>
            </a:r>
            <a:r>
              <a:rPr lang="en-US" sz="550" dirty="0" smtClean="0"/>
              <a:t> </a:t>
            </a:r>
            <a:r>
              <a:rPr lang="en-US" sz="550" dirty="0" err="1" smtClean="0"/>
              <a:t>dkdkdkd</a:t>
            </a:r>
            <a:endParaRPr lang="en-US" sz="550" dirty="0" smtClean="0"/>
          </a:p>
          <a:p>
            <a:r>
              <a:rPr lang="en-US" sz="550" dirty="0" err="1" smtClean="0"/>
              <a:t>kkdkd</a:t>
            </a:r>
            <a:r>
              <a:rPr lang="en-US" sz="550" dirty="0" smtClean="0"/>
              <a:t> d </a:t>
            </a:r>
            <a:r>
              <a:rPr lang="en-US" sz="550" dirty="0" err="1" smtClean="0"/>
              <a:t>d</a:t>
            </a:r>
            <a:r>
              <a:rPr lang="en-US" sz="550" dirty="0" smtClean="0"/>
              <a:t> </a:t>
            </a:r>
            <a:r>
              <a:rPr lang="en-US" sz="550" dirty="0" err="1" smtClean="0"/>
              <a:t>dd</a:t>
            </a:r>
            <a:r>
              <a:rPr lang="en-US" sz="550" dirty="0" smtClean="0"/>
              <a:t> d </a:t>
            </a:r>
            <a:r>
              <a:rPr lang="en-US" sz="550" dirty="0" err="1" smtClean="0"/>
              <a:t>djdj</a:t>
            </a:r>
            <a:r>
              <a:rPr lang="en-US" sz="550" dirty="0" smtClean="0"/>
              <a:t> </a:t>
            </a:r>
            <a:r>
              <a:rPr lang="en-US" sz="550" dirty="0" err="1" smtClean="0"/>
              <a:t>djdjdj</a:t>
            </a:r>
            <a:r>
              <a:rPr lang="en-US" sz="550" dirty="0" smtClean="0"/>
              <a:t> </a:t>
            </a:r>
            <a:r>
              <a:rPr lang="en-US" sz="550" dirty="0" err="1" smtClean="0"/>
              <a:t>rjrjr</a:t>
            </a:r>
            <a:r>
              <a:rPr lang="en-US" sz="550" dirty="0" smtClean="0"/>
              <a:t> </a:t>
            </a:r>
            <a:r>
              <a:rPr lang="en-US" sz="550" dirty="0" err="1" smtClean="0"/>
              <a:t>rjr</a:t>
            </a:r>
            <a:r>
              <a:rPr lang="en-US" sz="550" dirty="0" smtClean="0"/>
              <a:t> </a:t>
            </a:r>
            <a:r>
              <a:rPr lang="en-US" sz="550" dirty="0" err="1" smtClean="0"/>
              <a:t>jweje</a:t>
            </a:r>
            <a:r>
              <a:rPr lang="en-US" sz="550" dirty="0" smtClean="0"/>
              <a:t> </a:t>
            </a:r>
            <a:r>
              <a:rPr lang="en-US" sz="550" dirty="0" err="1" smtClean="0"/>
              <a:t>ejejej</a:t>
            </a:r>
            <a:r>
              <a:rPr lang="en-US" sz="550" dirty="0" smtClean="0"/>
              <a:t> </a:t>
            </a:r>
            <a:r>
              <a:rPr lang="en-US" sz="550" dirty="0" err="1" smtClean="0"/>
              <a:t>ejej</a:t>
            </a:r>
            <a:endParaRPr lang="en-US" sz="550" dirty="0" smtClean="0"/>
          </a:p>
          <a:p>
            <a:endParaRPr lang="en-US" sz="550" dirty="0" smtClean="0"/>
          </a:p>
          <a:p>
            <a:r>
              <a:rPr lang="en-US" sz="550" dirty="0" err="1" smtClean="0"/>
              <a:t>kekekek</a:t>
            </a:r>
            <a:r>
              <a:rPr lang="en-US" sz="550" dirty="0" smtClean="0"/>
              <a:t> </a:t>
            </a:r>
            <a:r>
              <a:rPr lang="en-US" sz="550" dirty="0" err="1" smtClean="0"/>
              <a:t>ekeke</a:t>
            </a:r>
            <a:r>
              <a:rPr lang="en-US" sz="550" dirty="0" smtClean="0"/>
              <a:t> </a:t>
            </a:r>
            <a:r>
              <a:rPr lang="en-US" sz="550" dirty="0" err="1" smtClean="0"/>
              <a:t>wej</a:t>
            </a:r>
            <a:r>
              <a:rPr lang="en-US" sz="550" dirty="0" smtClean="0"/>
              <a:t> e </a:t>
            </a:r>
            <a:r>
              <a:rPr lang="en-US" sz="550" dirty="0" err="1" smtClean="0"/>
              <a:t>eej</a:t>
            </a:r>
            <a:r>
              <a:rPr lang="en-US" sz="550" dirty="0" smtClean="0"/>
              <a:t> </a:t>
            </a:r>
            <a:r>
              <a:rPr lang="en-US" sz="550" dirty="0" err="1" smtClean="0"/>
              <a:t>eje</a:t>
            </a:r>
            <a:r>
              <a:rPr lang="en-US" sz="550" dirty="0" smtClean="0"/>
              <a:t> j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92284" y="4482347"/>
            <a:ext cx="341716" cy="45719"/>
          </a:xfrm>
          <a:prstGeom prst="rect">
            <a:avLst/>
          </a:prstGeom>
          <a:solidFill>
            <a:schemeClr val="accent4">
              <a:alpha val="68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99936" y="3878463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47802" y="3878463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+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32210" y="3878463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target: word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7917" y="28194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21 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Left Brace 28"/>
          <p:cNvSpPr/>
          <p:nvPr/>
        </p:nvSpPr>
        <p:spPr>
          <a:xfrm rot="5400000">
            <a:off x="3866299" y="703194"/>
            <a:ext cx="402562" cy="523955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330668" y="48884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21 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5400000">
            <a:off x="4912004" y="1463329"/>
            <a:ext cx="357088" cy="75981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800" y="3878463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WS </a:t>
            </a:r>
            <a:r>
              <a:rPr lang="en-US" sz="1600" dirty="0" smtClean="0"/>
              <a:t>task </a:t>
            </a:r>
            <a:r>
              <a:rPr lang="en-US" sz="1600" dirty="0" err="1" smtClean="0"/>
              <a:t>instruc-tions</a:t>
            </a:r>
            <a:endParaRPr lang="en-US" sz="16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304800" y="5742038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IS </a:t>
            </a:r>
            <a:r>
              <a:rPr lang="en-US" sz="1600" dirty="0" smtClean="0"/>
              <a:t>task </a:t>
            </a:r>
            <a:r>
              <a:rPr lang="en-US" sz="1600" dirty="0" err="1" smtClean="0"/>
              <a:t>instruc-tions</a:t>
            </a:r>
            <a:endParaRPr lang="en-US" sz="16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3626244" y="3878463"/>
            <a:ext cx="986692" cy="747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8785" y="544092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47557" y="544092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94031" y="544092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77651" y="544092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687473" y="544092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641341" y="544092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7995" y="3645932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30s                   6s                 6s                  </a:t>
            </a:r>
            <a:r>
              <a:rPr lang="en-US" sz="1400" b="1" dirty="0" err="1" smtClean="0"/>
              <a:t>6s</a:t>
            </a:r>
            <a:r>
              <a:rPr lang="en-US" sz="1400" b="1" dirty="0" smtClean="0"/>
              <a:t>            20s </a:t>
            </a:r>
            <a:r>
              <a:rPr lang="en-US" sz="1400" b="1" dirty="0" smtClean="0">
                <a:solidFill>
                  <a:schemeClr val="accent1"/>
                </a:solidFill>
              </a:rPr>
              <a:t>max</a:t>
            </a:r>
            <a:r>
              <a:rPr lang="en-US" sz="1400" b="1" dirty="0" smtClean="0"/>
              <a:t>                6s  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8700" y="5502481"/>
            <a:ext cx="8512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30s                6s                8s            </a:t>
            </a:r>
            <a:r>
              <a:rPr lang="en-US" sz="1200" b="1" dirty="0" smtClean="0"/>
              <a:t>6s</a:t>
            </a:r>
            <a:r>
              <a:rPr lang="en-US" sz="1400" b="1" dirty="0" smtClean="0"/>
              <a:t>  20s </a:t>
            </a:r>
            <a:r>
              <a:rPr lang="en-US" sz="1400" b="1" dirty="0" smtClean="0">
                <a:solidFill>
                  <a:schemeClr val="accent1"/>
                </a:solidFill>
              </a:rPr>
              <a:t>max</a:t>
            </a:r>
            <a:r>
              <a:rPr lang="en-US" sz="1400" b="1" dirty="0" smtClean="0"/>
              <a:t>   </a:t>
            </a:r>
            <a:r>
              <a:rPr lang="en-US" sz="1200" b="1" dirty="0" smtClean="0"/>
              <a:t>6s</a:t>
            </a:r>
            <a:r>
              <a:rPr lang="en-US" sz="1400" b="1" dirty="0" smtClean="0"/>
              <a:t>    4s          </a:t>
            </a:r>
            <a:r>
              <a:rPr lang="en-US" sz="1200" b="1" dirty="0" smtClean="0"/>
              <a:t>6s</a:t>
            </a:r>
            <a:r>
              <a:rPr lang="en-US" sz="1400" b="1" dirty="0" smtClean="0"/>
              <a:t>  20s</a:t>
            </a:r>
            <a:r>
              <a:rPr lang="en-US" sz="1400" b="1" dirty="0" smtClean="0">
                <a:solidFill>
                  <a:schemeClr val="accent1"/>
                </a:solidFill>
              </a:rPr>
              <a:t>max</a:t>
            </a:r>
            <a:r>
              <a:rPr lang="en-US" sz="1400" b="1" dirty="0" smtClean="0"/>
              <a:t>   </a:t>
            </a:r>
            <a:r>
              <a:rPr lang="en-US" sz="1200" b="1" dirty="0" smtClean="0"/>
              <a:t>6s</a:t>
            </a:r>
            <a:r>
              <a:rPr lang="en-US" sz="1400" b="1" dirty="0" smtClean="0"/>
              <a:t>     4s 	      </a:t>
            </a:r>
            <a:r>
              <a:rPr lang="en-US" sz="1100" b="1" dirty="0" smtClean="0"/>
              <a:t>6s</a:t>
            </a:r>
            <a:r>
              <a:rPr lang="en-US" sz="1400" b="1" dirty="0" smtClean="0"/>
              <a:t>  20s</a:t>
            </a:r>
            <a:r>
              <a:rPr lang="en-US" sz="1400" b="1" dirty="0" smtClean="0">
                <a:solidFill>
                  <a:schemeClr val="accent1"/>
                </a:solidFill>
              </a:rPr>
              <a:t>max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4609" y="6416675"/>
            <a:ext cx="457200" cy="365125"/>
          </a:xfrm>
        </p:spPr>
        <p:txBody>
          <a:bodyPr/>
          <a:lstStyle/>
          <a:p>
            <a:fld id="{57AE7E19-F74E-BD47-A93C-3F60CB31C4A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Jacek Gwizdka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2137" y="3210296"/>
            <a:ext cx="598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440" y="510540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9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Paul Kantor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Jacek Gwizdka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C965-6048-1646-A947-DD09BBDDA0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9153" y="1136623"/>
            <a:ext cx="8623197" cy="511177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spcBef>
                <a:spcPts val="850"/>
              </a:spcBef>
              <a:buNone/>
            </a:pPr>
            <a:r>
              <a:rPr lang="en-US" dirty="0" smtClean="0"/>
              <a:t>Department of Library and Information </a:t>
            </a:r>
            <a:r>
              <a:rPr lang="en-US" dirty="0" smtClean="0"/>
              <a:t>Science </a:t>
            </a:r>
            <a:r>
              <a:rPr lang="en-US" sz="2000" dirty="0" smtClean="0"/>
              <a:t>(2005-12)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University of Toronto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Department of Industrial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Engineering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(1996-2004)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RU_SIG_SCI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99869"/>
            <a:ext cx="3810000" cy="1400531"/>
          </a:xfrm>
          <a:prstGeom prst="rect">
            <a:avLst/>
          </a:prstGeom>
        </p:spPr>
      </p:pic>
      <p:pic>
        <p:nvPicPr>
          <p:cNvPr id="7" name="Picture 7" descr="C:\FrontPageWebs\Content\imlweb\icons\UofT.gif"/>
          <p:cNvPicPr>
            <a:picLocks noChangeAspect="1" noChangeArrowheads="1"/>
          </p:cNvPicPr>
          <p:nvPr/>
        </p:nvPicPr>
        <p:blipFill>
          <a:blip r:embed="rId3">
            <a:lum bright="5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4168551"/>
            <a:ext cx="768350" cy="10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 smtClean="0">
                <a:solidFill>
                  <a:srgbClr val="FF9933"/>
                </a:solidFill>
              </a:rPr>
              <a:t>Neuro</a:t>
            </a:r>
            <a:r>
              <a:rPr lang="en-US" sz="3000" dirty="0" smtClean="0">
                <a:solidFill>
                  <a:srgbClr val="FF9933"/>
                </a:solidFill>
              </a:rPr>
              <a:t>-cognitive </a:t>
            </a:r>
            <a:r>
              <a:rPr lang="en-US" sz="3000" dirty="0" smtClean="0">
                <a:solidFill>
                  <a:srgbClr val="FF9933"/>
                </a:solidFill>
              </a:rPr>
              <a:t>Methods &amp; Info Science: </a:t>
            </a:r>
            <a:br>
              <a:rPr lang="en-US" sz="3000" dirty="0" smtClean="0">
                <a:solidFill>
                  <a:srgbClr val="FF9933"/>
                </a:solidFill>
              </a:rPr>
            </a:br>
            <a:r>
              <a:rPr lang="en-US" sz="3000" dirty="0" smtClean="0">
                <a:solidFill>
                  <a:srgbClr val="FF9933"/>
                </a:solidFill>
              </a:rPr>
              <a:t>A Promising Marriage? </a:t>
            </a:r>
            <a:endParaRPr lang="en-US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Jacek Gwizdka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C965-6048-1646-A947-DD09BBDDA0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9153" y="1143000"/>
            <a:ext cx="8623197" cy="5410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Improve IR systems</a:t>
            </a:r>
            <a:r>
              <a:rPr lang="en-US" sz="2000" dirty="0"/>
              <a:t>’ understanding of user information intent and needs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Obtaining </a:t>
            </a:r>
            <a:r>
              <a:rPr lang="en-US" sz="2000" dirty="0"/>
              <a:t>more information from and about users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self</a:t>
            </a:r>
            <a:r>
              <a:rPr lang="en-US" sz="1800" dirty="0"/>
              <a:t>-reports </a:t>
            </a:r>
            <a:r>
              <a:rPr lang="en-US" sz="1800" dirty="0" smtClean="0"/>
              <a:t>are subjectively </a:t>
            </a:r>
            <a:r>
              <a:rPr lang="en-US" sz="1800" dirty="0" smtClean="0"/>
              <a:t>biased</a:t>
            </a:r>
            <a:endParaRPr lang="en-US" sz="1800" dirty="0" smtClean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explicit </a:t>
            </a:r>
            <a:r>
              <a:rPr lang="en-US" sz="1800" dirty="0"/>
              <a:t>relevance </a:t>
            </a:r>
            <a:r>
              <a:rPr lang="en-US" sz="1800" dirty="0" smtClean="0"/>
              <a:t>feedback - </a:t>
            </a:r>
            <a:r>
              <a:rPr lang="en-US" sz="1600" dirty="0" smtClean="0"/>
              <a:t>users </a:t>
            </a:r>
            <a:r>
              <a:rPr lang="en-US" sz="1600" dirty="0"/>
              <a:t>are </a:t>
            </a:r>
            <a:r>
              <a:rPr lang="en-US" sz="1600" dirty="0" smtClean="0"/>
              <a:t>typically not </a:t>
            </a:r>
            <a:r>
              <a:rPr lang="en-US" sz="1600" dirty="0"/>
              <a:t>willing to do this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ym typeface="Wingdings" pitchFamily="2" charset="2"/>
              </a:rPr>
              <a:t>implicit relevance feedback 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>
                <a:sym typeface="Wingdings" pitchFamily="2" charset="2"/>
              </a:rPr>
              <a:t>inferring user intent </a:t>
            </a:r>
            <a:r>
              <a:rPr lang="en-US" sz="1600" dirty="0">
                <a:sym typeface="Wingdings" pitchFamily="2" charset="2"/>
              </a:rPr>
              <a:t>and </a:t>
            </a:r>
            <a:r>
              <a:rPr lang="en-US" sz="1600" dirty="0" smtClean="0">
                <a:sym typeface="Wingdings" pitchFamily="2" charset="2"/>
              </a:rPr>
              <a:t>needs from </a:t>
            </a:r>
            <a:r>
              <a:rPr lang="en-US" sz="1600" dirty="0" smtClean="0">
                <a:sym typeface="Wingdings" pitchFamily="2" charset="2"/>
              </a:rPr>
              <a:t>click </a:t>
            </a:r>
            <a:r>
              <a:rPr lang="en-US" sz="1600" dirty="0" err="1" smtClean="0">
                <a:sym typeface="Wingdings" pitchFamily="2" charset="2"/>
              </a:rPr>
              <a:t>throughs</a:t>
            </a:r>
            <a:r>
              <a:rPr lang="en-US" sz="1600" dirty="0" smtClean="0">
                <a:sym typeface="Wingdings" pitchFamily="2" charset="2"/>
              </a:rPr>
              <a:t>, dwell time etc. </a:t>
            </a:r>
            <a:endParaRPr lang="en-US" sz="1600" dirty="0">
              <a:sym typeface="Wingdings" pitchFamily="2" charset="2"/>
            </a:endParaRPr>
          </a:p>
          <a:p>
            <a:pPr lvl="3">
              <a:lnSpc>
                <a:spcPct val="110000"/>
              </a:lnSpc>
            </a:pPr>
            <a:r>
              <a:rPr lang="en-US" sz="1400" dirty="0">
                <a:sym typeface="Wingdings" pitchFamily="2" charset="2"/>
              </a:rPr>
              <a:t>some success, but some “signals” ambiguous (e.g., dwell time)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>
                <a:sym typeface="Wingdings" pitchFamily="2" charset="2"/>
              </a:rPr>
              <a:t>need to find </a:t>
            </a:r>
            <a:r>
              <a:rPr lang="en-US" sz="1600" dirty="0" smtClean="0">
                <a:sym typeface="Wingdings" pitchFamily="2" charset="2"/>
              </a:rPr>
              <a:t>other</a:t>
            </a:r>
            <a:r>
              <a:rPr lang="en-US" sz="1600" dirty="0">
                <a:sym typeface="Wingdings" pitchFamily="2" charset="2"/>
              </a:rPr>
              <a:t>, complementary sources of information 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ym typeface="Wingdings" pitchFamily="2" charset="2"/>
              </a:rPr>
              <a:t>implicit feedback more </a:t>
            </a:r>
            <a:r>
              <a:rPr lang="en-US" sz="1800" dirty="0" smtClean="0">
                <a:sym typeface="Wingdings" pitchFamily="2" charset="2"/>
              </a:rPr>
              <a:t>generally</a:t>
            </a:r>
            <a:r>
              <a:rPr lang="en-US" sz="1600" dirty="0" smtClean="0">
                <a:sym typeface="Wingdings" pitchFamily="2" charset="2"/>
              </a:rPr>
              <a:t> (not only relevance)</a:t>
            </a:r>
            <a:endParaRPr lang="en-US" sz="1800" dirty="0">
              <a:sym typeface="Wingdings" pitchFamily="2" charset="2"/>
            </a:endParaRPr>
          </a:p>
          <a:p>
            <a:pPr lvl="2">
              <a:lnSpc>
                <a:spcPct val="110000"/>
              </a:lnSpc>
            </a:pPr>
            <a:r>
              <a:rPr lang="en-US" sz="1600" dirty="0">
                <a:sym typeface="Wingdings" pitchFamily="2" charset="2"/>
              </a:rPr>
              <a:t>detecting user’s cognitive </a:t>
            </a:r>
            <a:r>
              <a:rPr lang="en-US" sz="1600" dirty="0" smtClean="0">
                <a:sym typeface="Wingdings" pitchFamily="2" charset="2"/>
              </a:rPr>
              <a:t>states </a:t>
            </a:r>
            <a:r>
              <a:rPr lang="en-US" sz="1600" dirty="0">
                <a:sym typeface="Wingdings" pitchFamily="2" charset="2"/>
              </a:rPr>
              <a:t>(cognitive load, daydreaming, …)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Take advantage of </a:t>
            </a:r>
            <a:r>
              <a:rPr lang="en-US" sz="2000" dirty="0" err="1"/>
              <a:t>n</a:t>
            </a:r>
            <a:r>
              <a:rPr lang="en-US" sz="2000" dirty="0" err="1" smtClean="0"/>
              <a:t>euro</a:t>
            </a:r>
            <a:r>
              <a:rPr lang="en-US" sz="2000" dirty="0" smtClean="0"/>
              <a:t>-cognitive methods and tools to learn more about information searchers</a:t>
            </a:r>
          </a:p>
          <a:p>
            <a:pPr lvl="1"/>
            <a:r>
              <a:rPr lang="en-US" sz="1600" dirty="0" smtClean="0"/>
              <a:t>What </a:t>
            </a:r>
            <a:r>
              <a:rPr lang="en-US" sz="1600" dirty="0" smtClean="0"/>
              <a:t>cognitive functions are engaged </a:t>
            </a:r>
            <a:r>
              <a:rPr lang="en-US" sz="1600" dirty="0" smtClean="0"/>
              <a:t>during human-information interaction?</a:t>
            </a:r>
            <a:endParaRPr lang="en-US" sz="1600" dirty="0" smtClean="0"/>
          </a:p>
          <a:p>
            <a:pPr lvl="1"/>
            <a:r>
              <a:rPr lang="en-US" sz="1600" dirty="0" smtClean="0"/>
              <a:t>How </a:t>
            </a:r>
            <a:r>
              <a:rPr lang="en-US" sz="1600" dirty="0" smtClean="0"/>
              <a:t>do users acquire </a:t>
            </a:r>
            <a:r>
              <a:rPr lang="en-US" sz="1600" dirty="0" smtClean="0"/>
              <a:t>information </a:t>
            </a:r>
            <a:r>
              <a:rPr lang="en-US" sz="1600" dirty="0" smtClean="0"/>
              <a:t>and learn </a:t>
            </a:r>
            <a:r>
              <a:rPr lang="en-US" sz="1600" dirty="0" smtClean="0"/>
              <a:t>while searching?</a:t>
            </a:r>
          </a:p>
          <a:p>
            <a:pPr lvl="1"/>
            <a:r>
              <a:rPr lang="en-US" sz="1600" dirty="0" smtClean="0"/>
              <a:t>H</a:t>
            </a:r>
            <a:r>
              <a:rPr lang="en-US" sz="1600" dirty="0" smtClean="0"/>
              <a:t>ow do  </a:t>
            </a:r>
            <a:r>
              <a:rPr lang="en-US" sz="1600" dirty="0" smtClean="0"/>
              <a:t>they read </a:t>
            </a:r>
            <a:r>
              <a:rPr lang="en-US" sz="1600" dirty="0" smtClean="0"/>
              <a:t>documents?</a:t>
            </a:r>
          </a:p>
          <a:p>
            <a:pPr lvl="1"/>
            <a:r>
              <a:rPr lang="en-US" sz="1600" dirty="0" smtClean="0"/>
              <a:t>What are cognitive demands of different search systems and tasks?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Information Searchers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9153" y="1069777"/>
            <a:ext cx="8623197" cy="5102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Recent </a:t>
            </a:r>
            <a:r>
              <a:rPr lang="en-US" dirty="0" smtClean="0"/>
              <a:t>work on understanding how searchers r</a:t>
            </a:r>
            <a:r>
              <a:rPr lang="en-US" dirty="0" smtClean="0"/>
              <a:t>ead and process </a:t>
            </a:r>
            <a:r>
              <a:rPr lang="en-US" dirty="0" smtClean="0"/>
              <a:t>text documents at different </a:t>
            </a:r>
            <a:r>
              <a:rPr lang="en-US" dirty="0" smtClean="0"/>
              <a:t>levels of relevance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81000" y="2417113"/>
            <a:ext cx="2729615" cy="1678479"/>
            <a:chOff x="228600" y="2819400"/>
            <a:chExt cx="4114800" cy="2064964"/>
          </a:xfrm>
        </p:grpSpPr>
        <p:pic>
          <p:nvPicPr>
            <p:cNvPr id="6" name="Picture 2" descr="C:\Documents and Settings\jacekg\My Documents\Dropbox\My Papers\2013-NeuroIS-retreat\Presentation\img2\Q66.3_stimSet_RTI_NYT20000821.0503.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2819400"/>
              <a:ext cx="4114800" cy="2064964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2255447" y="3962400"/>
              <a:ext cx="1106739" cy="103671"/>
            </a:xfrm>
            <a:prstGeom prst="rect">
              <a:avLst/>
            </a:prstGeom>
            <a:noFill/>
            <a:ln w="22225">
              <a:solidFill>
                <a:srgbClr val="FF99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24177" y="204778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9933"/>
                </a:solidFill>
              </a:rPr>
              <a:t>R</a:t>
            </a:r>
            <a:r>
              <a:rPr lang="en-US" dirty="0" smtClean="0">
                <a:solidFill>
                  <a:srgbClr val="FF9933"/>
                </a:solidFill>
              </a:rPr>
              <a:t>elevant News Story (R)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9707" y="3190781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9933"/>
                </a:solidFill>
              </a:rPr>
              <a:t>Irr</a:t>
            </a:r>
            <a:r>
              <a:rPr lang="en-US" dirty="0" smtClean="0">
                <a:solidFill>
                  <a:srgbClr val="FF9933"/>
                </a:solidFill>
              </a:rPr>
              <a:t>elevant Story  (I)</a:t>
            </a:r>
            <a:endParaRPr lang="en-US" dirty="0">
              <a:solidFill>
                <a:srgbClr val="FF9933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19200" y="4408438"/>
            <a:ext cx="3657600" cy="1894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00688" y="3262621"/>
            <a:ext cx="1772253" cy="114581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+</a:t>
            </a:r>
          </a:p>
        </p:txBody>
      </p:sp>
      <p:pic>
        <p:nvPicPr>
          <p:cNvPr id="9" name="Picture 2" descr="C:\Documents and Settings\jacekg\My Documents\Dropbox\My Papers\2013-NeuroIS-retreat\Presentation\img2\Q66.3_stimSet_RTI_NYT19991223.0228.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7969" y="3577488"/>
            <a:ext cx="3011097" cy="158282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343400" y="4398313"/>
            <a:ext cx="1772253" cy="114581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+</a:t>
            </a:r>
          </a:p>
        </p:txBody>
      </p:sp>
      <p:pic>
        <p:nvPicPr>
          <p:cNvPr id="8" name="Picture 2" descr="C:\Documents and Settings\jacekg\My Documents\Dropbox\My Papers\2013-NeuroIS-retreat\Presentation\img2\Q66.3_stimSet_RTI_NYT20000816.0039-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760458"/>
            <a:ext cx="2895600" cy="148794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517036" y="4376968"/>
            <a:ext cx="1864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</a:rPr>
              <a:t>Topical Story (</a:t>
            </a:r>
            <a:r>
              <a:rPr lang="en-US" b="1" dirty="0" smtClean="0">
                <a:solidFill>
                  <a:srgbClr val="FF9933"/>
                </a:solidFill>
              </a:rPr>
              <a:t>T</a:t>
            </a:r>
            <a:r>
              <a:rPr lang="en-US" dirty="0" smtClean="0">
                <a:solidFill>
                  <a:srgbClr val="FF9933"/>
                </a:solidFill>
              </a:rPr>
              <a:t>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3400" y="6169223"/>
            <a:ext cx="290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9933"/>
                </a:solidFill>
              </a:rPr>
              <a:t>t</a:t>
            </a:r>
            <a:endParaRPr lang="en-US" sz="1400" dirty="0">
              <a:solidFill>
                <a:srgbClr val="FF9933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78609" y="6483642"/>
            <a:ext cx="2286000" cy="270161"/>
          </a:xfrm>
        </p:spPr>
        <p:txBody>
          <a:bodyPr/>
          <a:lstStyle/>
          <a:p>
            <a:r>
              <a:rPr lang="pl-PL" dirty="0" smtClean="0"/>
              <a:t>© Jacek Gwizdka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3642"/>
            <a:ext cx="457200" cy="270161"/>
          </a:xfrm>
        </p:spPr>
        <p:txBody>
          <a:bodyPr/>
          <a:lstStyle/>
          <a:p>
            <a:fld id="{3D3AC965-6048-1646-A947-DD09BBDDA0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2948"/>
            <a:ext cx="8629104" cy="737721"/>
          </a:xfrm>
        </p:spPr>
        <p:txBody>
          <a:bodyPr>
            <a:normAutofit/>
          </a:bodyPr>
          <a:lstStyle/>
          <a:p>
            <a:r>
              <a:rPr lang="en-US" dirty="0" smtClean="0"/>
              <a:t>Brain Activations and Text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65223"/>
            <a:ext cx="3474647" cy="45021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Significant difference in activation between answering questions vs. finding words </a:t>
            </a:r>
          </a:p>
          <a:p>
            <a:pPr marL="455613" indent="0">
              <a:buNone/>
            </a:pPr>
            <a:r>
              <a:rPr lang="en-US" sz="1400" dirty="0" smtClean="0">
                <a:solidFill>
                  <a:srgbClr val="92D050"/>
                </a:solidFill>
              </a:rPr>
              <a:t>Left/right Occipital </a:t>
            </a:r>
            <a:r>
              <a:rPr lang="nb-NO" sz="1400" dirty="0" err="1" smtClean="0">
                <a:solidFill>
                  <a:srgbClr val="92D050"/>
                </a:solidFill>
              </a:rPr>
              <a:t>lobe</a:t>
            </a:r>
            <a:r>
              <a:rPr lang="nb-NO" sz="1400" dirty="0" smtClean="0">
                <a:solidFill>
                  <a:srgbClr val="92D050"/>
                </a:solidFill>
              </a:rPr>
              <a:t>/pole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Significant differences in activation between finding answers to relevant, topical vs. irrelevant documents </a:t>
            </a:r>
          </a:p>
          <a:p>
            <a:pPr marL="455613" indent="0">
              <a:buNone/>
            </a:pPr>
            <a:r>
              <a:rPr lang="en-US" sz="1400" dirty="0" smtClean="0">
                <a:solidFill>
                  <a:srgbClr val="92D050"/>
                </a:solidFill>
              </a:rPr>
              <a:t>Left </a:t>
            </a:r>
            <a:r>
              <a:rPr lang="nb-NO" sz="1400" dirty="0">
                <a:solidFill>
                  <a:srgbClr val="92D050"/>
                </a:solidFill>
              </a:rPr>
              <a:t>Frontal </a:t>
            </a:r>
            <a:r>
              <a:rPr lang="nb-NO" sz="1400" dirty="0" err="1" smtClean="0">
                <a:solidFill>
                  <a:srgbClr val="92D050"/>
                </a:solidFill>
              </a:rPr>
              <a:t>lobe</a:t>
            </a:r>
            <a:r>
              <a:rPr lang="nb-NO" sz="1400" dirty="0" smtClean="0">
                <a:solidFill>
                  <a:srgbClr val="92D050"/>
                </a:solidFill>
              </a:rPr>
              <a:t> </a:t>
            </a:r>
            <a:r>
              <a:rPr lang="nb-NO" sz="1400" dirty="0">
                <a:solidFill>
                  <a:srgbClr val="92D050"/>
                </a:solidFill>
              </a:rPr>
              <a:t>(</a:t>
            </a:r>
            <a:r>
              <a:rPr lang="nb-NO" sz="1400" dirty="0" err="1">
                <a:solidFill>
                  <a:srgbClr val="92D050"/>
                </a:solidFill>
              </a:rPr>
              <a:t>Middle</a:t>
            </a:r>
            <a:r>
              <a:rPr lang="nb-NO" sz="1400" dirty="0">
                <a:solidFill>
                  <a:srgbClr val="92D050"/>
                </a:solidFill>
              </a:rPr>
              <a:t> Frontal Gyrus</a:t>
            </a:r>
            <a:r>
              <a:rPr lang="nb-NO" sz="1400" dirty="0" smtClean="0">
                <a:solidFill>
                  <a:srgbClr val="92D050"/>
                </a:solidFill>
              </a:rPr>
              <a:t>)</a:t>
            </a:r>
            <a:endParaRPr lang="nb-NO" sz="1600" dirty="0" smtClean="0">
              <a:solidFill>
                <a:srgbClr val="92D050"/>
              </a:solidFill>
            </a:endParaRPr>
          </a:p>
          <a:p>
            <a:pPr lvl="2"/>
            <a:r>
              <a:rPr lang="en-US" dirty="0" smtClean="0"/>
              <a:t>R-I &gt; R-T &gt; T-I</a:t>
            </a:r>
            <a:endParaRPr lang="en-US" dirty="0"/>
          </a:p>
          <a:p>
            <a:endParaRPr lang="nb-NO" sz="1600" dirty="0" smtClean="0">
              <a:solidFill>
                <a:srgbClr val="92D050"/>
              </a:solidFill>
            </a:endParaRPr>
          </a:p>
        </p:txBody>
      </p:sp>
      <p:pic>
        <p:nvPicPr>
          <p:cNvPr id="5" name="Picture 2" descr="C:\Documents and Settings\jacekg\My Documents\Dropbox\My Papers\2013-NeuroIS-retreat\Presentation\2-level-images-no-Nifty\2-level-IS-at_rr_vox-8subs-ANOVA-SubConf-cl1_65_0_01.gfeat\Ftest\Cluster1-ZMAX-Ftest-c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505200"/>
            <a:ext cx="5168506" cy="2115337"/>
          </a:xfrm>
          <a:prstGeom prst="rect">
            <a:avLst/>
          </a:prstGeom>
          <a:noFill/>
        </p:spPr>
      </p:pic>
      <p:pic>
        <p:nvPicPr>
          <p:cNvPr id="7" name="Picture 3" descr="C:\Documents and Settings\jacekg\My Documents\Dropbox\My Papers\2013-NeuroIS-retreat\Presentation\2-level-images-no-Nifty\2-level-IS_WS-at_rr_vox-8subs-tTest-wSubConf-Cl2_33_0_001.gfeat\1-IS-WS\Cluster2-Z-MAX-c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331976"/>
            <a:ext cx="5257800" cy="1892808"/>
          </a:xfrm>
          <a:prstGeom prst="rect">
            <a:avLst/>
          </a:prstGeom>
          <a:noFill/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78609" y="6483642"/>
            <a:ext cx="2286000" cy="270161"/>
          </a:xfrm>
        </p:spPr>
        <p:txBody>
          <a:bodyPr/>
          <a:lstStyle/>
          <a:p>
            <a:r>
              <a:rPr lang="pl-PL" dirty="0" smtClean="0"/>
              <a:t>© Jacek Gwizdka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3642"/>
            <a:ext cx="457200" cy="270161"/>
          </a:xfrm>
        </p:spPr>
        <p:txBody>
          <a:bodyPr/>
          <a:lstStyle/>
          <a:p>
            <a:fld id="{3D3AC965-6048-1646-A947-DD09BBDDA0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2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2948"/>
            <a:ext cx="8763000" cy="737721"/>
          </a:xfrm>
        </p:spPr>
        <p:txBody>
          <a:bodyPr>
            <a:noAutofit/>
          </a:bodyPr>
          <a:lstStyle/>
          <a:p>
            <a:r>
              <a:rPr lang="en-US" dirty="0" smtClean="0"/>
              <a:t>Eye</a:t>
            </a:r>
            <a:r>
              <a:rPr lang="en-US" dirty="0"/>
              <a:t>-Movement </a:t>
            </a:r>
            <a:r>
              <a:rPr lang="en-US" dirty="0" smtClean="0"/>
              <a:t>and Text Relevance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Jacek Gwizdka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C965-6048-1646-A947-DD09BBDDA0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82953" y="1136623"/>
            <a:ext cx="3855647" cy="534701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Irrelevant doc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3400"/>
              </a:spcBef>
              <a:buNone/>
            </a:pPr>
            <a:r>
              <a:rPr lang="en-US" dirty="0" smtClean="0"/>
              <a:t>2. Topical doc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2050"/>
              </a:spcBef>
              <a:buNone/>
            </a:pPr>
            <a:r>
              <a:rPr lang="en-US" dirty="0" smtClean="0"/>
              <a:t>3. Relevant doc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I-uid_13_iid_877_Q89.1_stimSet_RTI_NYT19980610.0292.I.htm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066800"/>
            <a:ext cx="2137673" cy="1710139"/>
          </a:xfrm>
          <a:prstGeom prst="rect">
            <a:avLst/>
          </a:prstGeom>
        </p:spPr>
      </p:pic>
      <p:pic>
        <p:nvPicPr>
          <p:cNvPr id="8" name="Picture 7" descr="T-uid_13_iid_879_Q89.1_stimSet_RTI_NYT19990526.0175.T.htm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86" y="2971800"/>
            <a:ext cx="2129702" cy="1703762"/>
          </a:xfrm>
          <a:prstGeom prst="rect">
            <a:avLst/>
          </a:prstGeom>
        </p:spPr>
      </p:pic>
      <p:pic>
        <p:nvPicPr>
          <p:cNvPr id="9" name="Picture 8" descr="R2-uid_13_iid_895_Q118.5_stimSet_RTI_NYT19980606.0056.R.htm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907279"/>
            <a:ext cx="2137673" cy="1710139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953000" y="1371601"/>
            <a:ext cx="4114800" cy="4648199"/>
          </a:xfrm>
          <a:prstGeom prst="rect">
            <a:avLst/>
          </a:prstGeom>
        </p:spPr>
        <p:txBody>
          <a:bodyPr vert="horz" lIns="0" tIns="91440">
            <a:normAutofit/>
          </a:bodyPr>
          <a:lstStyle>
            <a:lvl1pPr marL="227013" indent="-227013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bg2"/>
                </a:solidFill>
                <a:effectLst/>
                <a:latin typeface="Arial"/>
                <a:ea typeface="+mn-ea"/>
                <a:cs typeface="Arial"/>
              </a:defRPr>
            </a:lvl1pPr>
            <a:lvl2pPr marL="396875" indent="-169863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tabLst/>
              <a:defRPr kumimoji="0" sz="20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573088" indent="-176213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741363" indent="-168275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6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17575" indent="-176213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6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/>
              <a:t>Text relevance </a:t>
            </a:r>
            <a:r>
              <a:rPr lang="en-US" dirty="0" smtClean="0"/>
              <a:t>affects:  </a:t>
            </a:r>
            <a:endParaRPr lang="en-US" dirty="0" smtClean="0"/>
          </a:p>
          <a:p>
            <a:pPr marL="285750" lvl="1"/>
            <a:r>
              <a:rPr lang="en-US" dirty="0" smtClean="0"/>
              <a:t>How the text is read</a:t>
            </a:r>
          </a:p>
          <a:p>
            <a:pPr marL="285750" lvl="1"/>
            <a:r>
              <a:rPr lang="en-US" dirty="0" smtClean="0"/>
              <a:t>Cognitive load</a:t>
            </a:r>
          </a:p>
          <a:p>
            <a:pPr marL="285750" lvl="1"/>
            <a:endParaRPr lang="en-US" dirty="0" smtClean="0"/>
          </a:p>
          <a:p>
            <a:pPr marL="285750" lvl="1"/>
            <a:endParaRPr lang="en-US" dirty="0" smtClean="0"/>
          </a:p>
          <a:p>
            <a:pPr marL="115887" lvl="1" indent="0">
              <a:buNone/>
            </a:pPr>
            <a:r>
              <a:rPr lang="en-US" dirty="0" smtClean="0">
                <a:sym typeface="Wingdings"/>
              </a:rPr>
              <a:t>Eye-movement  relevance</a:t>
            </a:r>
          </a:p>
          <a:p>
            <a:pPr marL="285750" lvl="1"/>
            <a:r>
              <a:rPr lang="en-US" dirty="0" smtClean="0"/>
              <a:t>reading </a:t>
            </a:r>
            <a:r>
              <a:rPr lang="en-US" dirty="0" smtClean="0"/>
              <a:t>patterns, eye-movement measures, pupil dilation: 65%-74% </a:t>
            </a:r>
            <a:r>
              <a:rPr lang="en-US" dirty="0" smtClean="0"/>
              <a:t>classification </a:t>
            </a:r>
            <a:r>
              <a:rPr lang="en-US" dirty="0" smtClean="0"/>
              <a:t>accuracy </a:t>
            </a:r>
            <a:r>
              <a:rPr lang="en-US" dirty="0"/>
              <a:t>of predicting binary relevance </a:t>
            </a:r>
            <a:endParaRPr lang="en-US" dirty="0" smtClean="0"/>
          </a:p>
          <a:p>
            <a:pPr marL="285750" lvl="1"/>
            <a:endParaRPr lang="en-US" dirty="0" smtClean="0"/>
          </a:p>
          <a:p>
            <a:pPr marL="285750" lvl="1"/>
            <a:endParaRPr lang="en-US" dirty="0" smtClean="0"/>
          </a:p>
          <a:p>
            <a:pPr marL="115887" lvl="1" indent="0">
              <a:buFont typeface="Verdana"/>
              <a:buNone/>
            </a:pPr>
            <a:endParaRPr lang="en-US" dirty="0" smtClean="0"/>
          </a:p>
          <a:p>
            <a:pPr marL="115887" lvl="1" indent="0">
              <a:buFont typeface="Verdana"/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7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00" y="222948"/>
            <a:ext cx="8629104" cy="737721"/>
          </a:xfrm>
        </p:spPr>
        <p:txBody>
          <a:bodyPr>
            <a:normAutofit/>
          </a:bodyPr>
          <a:lstStyle/>
          <a:p>
            <a:r>
              <a:rPr lang="en-US" dirty="0" smtClean="0"/>
              <a:t>EEG / Eye-Movement and Relevance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8542-A313-B548-B437-D948F90E2C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5509" y="1066800"/>
            <a:ext cx="8624095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EEG and Eye-tracking to infer relevant words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kern="0" dirty="0" smtClean="0">
                <a:latin typeface="Calibri"/>
                <a:ea typeface="ＭＳ Ｐゴシック" pitchFamily="-106" charset="-128"/>
                <a:cs typeface="ＭＳ Ｐゴシック" pitchFamily="-106" charset="-128"/>
              </a:rPr>
              <a:t>Hypothesis: we can </a:t>
            </a:r>
            <a:r>
              <a:rPr lang="en-US" kern="0" dirty="0" smtClean="0">
                <a:latin typeface="Calibri"/>
                <a:ea typeface="ＭＳ Ｐゴシック" pitchFamily="-106" charset="-128"/>
                <a:cs typeface="ＭＳ Ｐゴシック" pitchFamily="-106" charset="-128"/>
              </a:rPr>
              <a:t>distinguish when a person is reading </a:t>
            </a:r>
            <a:r>
              <a:rPr lang="en-US" kern="0" dirty="0" smtClean="0">
                <a:latin typeface="Calibri"/>
                <a:ea typeface="ＭＳ Ｐゴシック" pitchFamily="-106" charset="-128"/>
                <a:cs typeface="ＭＳ Ｐゴシック" pitchFamily="-106" charset="-128"/>
              </a:rPr>
              <a:t>relevant </a:t>
            </a:r>
            <a:r>
              <a:rPr lang="en-US" kern="0" dirty="0" smtClean="0">
                <a:latin typeface="Calibri"/>
                <a:ea typeface="ＭＳ Ｐゴシック" pitchFamily="-106" charset="-128"/>
                <a:cs typeface="ＭＳ Ｐゴシック" pitchFamily="-106" charset="-128"/>
              </a:rPr>
              <a:t>vs. irrelevant paragraphs</a:t>
            </a:r>
            <a:r>
              <a:rPr lang="en-US" kern="0" dirty="0" smtClean="0">
                <a:latin typeface="Calibri"/>
                <a:ea typeface="ＭＳ Ｐゴシック" pitchFamily="-106" charset="-128"/>
                <a:cs typeface="ＭＳ Ｐゴシック" pitchFamily="-106" charset="-128"/>
              </a:rPr>
              <a:t>/words </a:t>
            </a:r>
            <a:r>
              <a:rPr lang="en-US" kern="0" dirty="0" smtClean="0">
                <a:latin typeface="Calibri"/>
                <a:ea typeface="ＭＳ Ｐゴシック" pitchFamily="-106" charset="-128"/>
                <a:cs typeface="ＭＳ Ｐゴシック" pitchFamily="-106" charset="-128"/>
              </a:rPr>
              <a:t>by combining EEG and eye-tracking data</a:t>
            </a:r>
            <a:endParaRPr lang="en-US" sz="2400" kern="0" dirty="0" smtClean="0">
              <a:latin typeface="Calibri"/>
              <a:ea typeface="ＭＳ Ｐゴシック" pitchFamily="-106" charset="-128"/>
              <a:cs typeface="ＭＳ Ｐゴシック" pitchFamily="-106" charset="-128"/>
            </a:endParaRPr>
          </a:p>
          <a:p>
            <a:pPr lvl="1"/>
            <a:r>
              <a:rPr lang="en-US" kern="0" dirty="0">
                <a:latin typeface="Calibri"/>
                <a:ea typeface="ＭＳ Ｐゴシック" pitchFamily="-106" charset="-128"/>
                <a:cs typeface="ＭＳ Ｐゴシック" pitchFamily="-106" charset="-128"/>
              </a:rPr>
              <a:t>EFRPs – Eye-fixation related potentials </a:t>
            </a:r>
            <a:r>
              <a:rPr lang="en-US" kern="0" dirty="0">
                <a:latin typeface="Calibri"/>
                <a:ea typeface="ＭＳ Ｐゴシック" pitchFamily="-106" charset="-128"/>
                <a:cs typeface="ＭＳ Ｐゴシック" pitchFamily="-106" charset="-128"/>
                <a:sym typeface="Wingdings"/>
              </a:rPr>
              <a:t> word relevance</a:t>
            </a:r>
            <a:endParaRPr lang="en-US" kern="0" dirty="0">
              <a:latin typeface="Calibri"/>
              <a:ea typeface="ＭＳ Ｐゴシック" pitchFamily="-106" charset="-128"/>
              <a:cs typeface="ＭＳ Ｐゴシック" pitchFamily="-106" charset="-128"/>
            </a:endParaRPr>
          </a:p>
          <a:p>
            <a:pPr marL="227012" lvl="1" indent="0">
              <a:buNone/>
            </a:pPr>
            <a:endParaRPr lang="en-US" kern="0" dirty="0">
              <a:latin typeface="Calibri"/>
              <a:ea typeface="ＭＳ Ｐゴシック" pitchFamily="-106" charset="-128"/>
              <a:cs typeface="ＭＳ Ｐゴシック" pitchFamily="-106" charset="-128"/>
            </a:endParaRPr>
          </a:p>
          <a:p>
            <a:pPr lvl="1"/>
            <a:endParaRPr lang="en-US" kern="0" dirty="0" smtClean="0">
              <a:latin typeface="Calibri"/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>
              <a:buNone/>
            </a:pPr>
            <a:endParaRPr lang="en-US" i="1" kern="0" dirty="0">
              <a:latin typeface="Calibri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kern="0" dirty="0" smtClean="0">
              <a:latin typeface="Calibri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kern="0" dirty="0">
              <a:latin typeface="Calibri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Jacek Gwizdka</a:t>
            </a:r>
            <a:endParaRPr lang="en-US" dirty="0"/>
          </a:p>
        </p:txBody>
      </p:sp>
      <p:pic>
        <p:nvPicPr>
          <p:cNvPr id="6" name="Picture 5" descr="EFRPs_Frey_e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82804"/>
            <a:ext cx="3066944" cy="2368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35098" y="5668941"/>
            <a:ext cx="1551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</a:rPr>
              <a:t>(Frey et al. 2013)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 descr="Figures-eye-ee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3845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Jacek Gwizdka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C965-6048-1646-A947-DD09BBDDA0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9153" y="990601"/>
            <a:ext cx="8427647" cy="48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At an applied </a:t>
            </a:r>
            <a:r>
              <a:rPr lang="en-GB" dirty="0" smtClean="0"/>
              <a:t>level: </a:t>
            </a:r>
          </a:p>
          <a:p>
            <a:pPr lvl="1"/>
            <a:r>
              <a:rPr lang="en-GB" dirty="0" smtClean="0"/>
              <a:t>eye</a:t>
            </a:r>
            <a:r>
              <a:rPr lang="en-GB" dirty="0" smtClean="0"/>
              <a:t>-tracking </a:t>
            </a:r>
            <a:r>
              <a:rPr lang="en-GB" dirty="0" smtClean="0"/>
              <a:t>/ EEG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a </a:t>
            </a:r>
            <a:r>
              <a:rPr lang="en-GB" dirty="0" smtClean="0"/>
              <a:t>possibility of </a:t>
            </a:r>
            <a:r>
              <a:rPr lang="en-GB" dirty="0" smtClean="0"/>
              <a:t>inferring relevance in </a:t>
            </a:r>
            <a:r>
              <a:rPr lang="en-GB" dirty="0" smtClean="0"/>
              <a:t>real-</a:t>
            </a:r>
            <a:r>
              <a:rPr lang="en-GB" dirty="0" smtClean="0"/>
              <a:t>time </a:t>
            </a: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At a theoretical </a:t>
            </a:r>
            <a:r>
              <a:rPr lang="en-GB" dirty="0" smtClean="0"/>
              <a:t>level: </a:t>
            </a:r>
          </a:p>
          <a:p>
            <a:pPr lvl="1"/>
            <a:r>
              <a:rPr lang="en-GB" dirty="0" smtClean="0"/>
              <a:t>mapping </a:t>
            </a:r>
            <a:r>
              <a:rPr lang="en-GB" dirty="0" err="1"/>
              <a:t>neuro</a:t>
            </a:r>
            <a:r>
              <a:rPr lang="en-GB" dirty="0" smtClean="0"/>
              <a:t>-cognitive signals </a:t>
            </a:r>
            <a:r>
              <a:rPr lang="en-GB" dirty="0"/>
              <a:t>on information science phenomena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improve </a:t>
            </a:r>
            <a:r>
              <a:rPr lang="en-GB" dirty="0"/>
              <a:t>our information science models and </a:t>
            </a:r>
            <a:r>
              <a:rPr lang="en-GB" dirty="0" smtClean="0"/>
              <a:t>theories</a:t>
            </a:r>
            <a:endParaRPr lang="en-GB" dirty="0"/>
          </a:p>
          <a:p>
            <a:pPr lvl="2"/>
            <a:r>
              <a:rPr lang="en-GB" dirty="0" smtClean="0"/>
              <a:t>for example, a </a:t>
            </a:r>
            <a:r>
              <a:rPr lang="en-GB" dirty="0" smtClean="0"/>
              <a:t>better </a:t>
            </a:r>
            <a:r>
              <a:rPr lang="en-GB" dirty="0" smtClean="0"/>
              <a:t>understanding of how texts </a:t>
            </a:r>
            <a:r>
              <a:rPr lang="en-GB" dirty="0" smtClean="0"/>
              <a:t>of different </a:t>
            </a:r>
            <a:r>
              <a:rPr lang="en-GB" dirty="0" smtClean="0"/>
              <a:t>relevance </a:t>
            </a:r>
            <a:r>
              <a:rPr lang="en-GB" dirty="0" smtClean="0"/>
              <a:t>are </a:t>
            </a:r>
            <a:r>
              <a:rPr lang="en-GB" dirty="0" smtClean="0"/>
              <a:t>processed and of cognitive effort involved in relevance judgments</a:t>
            </a:r>
          </a:p>
          <a:p>
            <a:pPr>
              <a:spcBef>
                <a:spcPts val="400"/>
              </a:spcBef>
            </a:pPr>
            <a:r>
              <a:rPr lang="en-GB" dirty="0" smtClean="0"/>
              <a:t>When we marry the </a:t>
            </a:r>
            <a:r>
              <a:rPr lang="en-GB" dirty="0" smtClean="0"/>
              <a:t>methods we make progress – theoretical and applied </a:t>
            </a:r>
            <a:r>
              <a:rPr lang="en-GB" dirty="0">
                <a:sym typeface="Wingdings"/>
              </a:rPr>
              <a:t> leading to </a:t>
            </a:r>
            <a:r>
              <a:rPr lang="en-GB" dirty="0" smtClean="0">
                <a:sym typeface="Wingdings"/>
              </a:rPr>
              <a:t>the design </a:t>
            </a:r>
            <a:r>
              <a:rPr lang="en-GB" dirty="0">
                <a:sym typeface="Wingdings"/>
              </a:rPr>
              <a:t>of better search </a:t>
            </a:r>
            <a:r>
              <a:rPr lang="en-GB" dirty="0" smtClean="0">
                <a:sym typeface="Wingdings"/>
              </a:rPr>
              <a:t>engines</a:t>
            </a:r>
            <a:endParaRPr lang="en-GB" dirty="0" smtClean="0"/>
          </a:p>
          <a:p>
            <a:pPr>
              <a:lnSpc>
                <a:spcPct val="110000"/>
              </a:lnSpc>
            </a:pPr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2775440" y="5755957"/>
            <a:ext cx="38455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Neuro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-Information Science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94143" y="4898727"/>
            <a:ext cx="29047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Information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Science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" y="4898727"/>
            <a:ext cx="3674504" cy="740073"/>
            <a:chOff x="443304" y="4898727"/>
            <a:chExt cx="3674504" cy="740073"/>
          </a:xfrm>
        </p:grpSpPr>
        <p:sp>
          <p:nvSpPr>
            <p:cNvPr id="8" name="Rectangle 7"/>
            <p:cNvSpPr/>
            <p:nvPr/>
          </p:nvSpPr>
          <p:spPr>
            <a:xfrm>
              <a:off x="443304" y="4898727"/>
              <a:ext cx="36745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dirty="0" err="1" smtClean="0">
                  <a:solidFill>
                    <a:schemeClr val="bg2">
                      <a:lumMod val="90000"/>
                    </a:schemeClr>
                  </a:solidFill>
                </a:rPr>
                <a:t>Neuro</a:t>
              </a:r>
              <a:r>
                <a:rPr lang="en-US" sz="2400" dirty="0" smtClean="0">
                  <a:solidFill>
                    <a:schemeClr val="bg2">
                      <a:lumMod val="90000"/>
                    </a:schemeClr>
                  </a:solidFill>
                </a:rPr>
                <a:t>-Cognitive Methods</a:t>
              </a:r>
              <a:endParaRPr lang="en-US" sz="2400" dirty="0" smtClean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5667" y="5279727"/>
              <a:ext cx="2624637" cy="359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fMRI, Eye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-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tracking, EEG…</a:t>
              </a:r>
              <a:endParaRPr lang="en-US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31704" y="4724400"/>
            <a:ext cx="1219200" cy="1143000"/>
            <a:chOff x="4191000" y="4724400"/>
            <a:chExt cx="1219200" cy="12954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792809" y="556260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ring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4724400"/>
              <a:ext cx="1219200" cy="1219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Jacek Gwizdka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C965-6048-1646-A947-DD09BBDDA0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and …  </a:t>
            </a:r>
            <a:endParaRPr lang="en-US" dirty="0"/>
          </a:p>
        </p:txBody>
      </p:sp>
      <p:pic>
        <p:nvPicPr>
          <p:cNvPr id="7" name="Picture 6" descr="PaulK-3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5562600" cy="57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7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cekImgBack1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FF9933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25977</TotalTime>
  <Words>894</Words>
  <Application>Microsoft Macintosh PowerPoint</Application>
  <PresentationFormat>On-screen Show (4:3)</PresentationFormat>
  <Paragraphs>196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14</vt:i4>
      </vt:variant>
    </vt:vector>
  </HeadingPairs>
  <TitlesOfParts>
    <vt:vector size="27" baseType="lpstr">
      <vt:lpstr>JacekImgBack1</vt:lpstr>
      <vt:lpstr>Marrying Neuro-cognitive Methods and Information Science</vt:lpstr>
      <vt:lpstr>Connection to Paul Kantor</vt:lpstr>
      <vt:lpstr>Neuro-cognitive Methods &amp; Info Science:  A Promising Marriage? </vt:lpstr>
      <vt:lpstr>Understanding Information Searchers </vt:lpstr>
      <vt:lpstr>Brain Activations and Text Relevance</vt:lpstr>
      <vt:lpstr>Eye-Movement and Text Relevance</vt:lpstr>
      <vt:lpstr>EEG / Eye-Movement and Relevance</vt:lpstr>
      <vt:lpstr>So What?</vt:lpstr>
      <vt:lpstr>PowerPoint Presentation</vt:lpstr>
      <vt:lpstr>PowerPoint Presentation</vt:lpstr>
      <vt:lpstr>Bonus Slides</vt:lpstr>
      <vt:lpstr>Experimental Design</vt:lpstr>
      <vt:lpstr>MORE-Eye Reading Model details</vt:lpstr>
      <vt:lpstr>MORE-TCE: Eye-CogEffort</vt:lpstr>
      <vt:lpstr>MORE-DKE: Eye-Knowledge</vt:lpstr>
      <vt:lpstr>MORE-Other Projects</vt:lpstr>
      <vt:lpstr>MORE-Task Difficulty</vt:lpstr>
      <vt:lpstr>MAIN-CogLoad: PAIS Study</vt:lpstr>
      <vt:lpstr>MAIN-Method: Eye-tracking</vt:lpstr>
      <vt:lpstr>MAIN-KPE: CogEffort_Abilities</vt:lpstr>
      <vt:lpstr>MAIN-Research Agenda</vt:lpstr>
      <vt:lpstr>Info Relevance fMRI</vt:lpstr>
      <vt:lpstr>Adv of Eye tracking method</vt:lpstr>
      <vt:lpstr>TOC</vt:lpstr>
      <vt:lpstr>JUMP_PG-Other Studies</vt:lpstr>
      <vt:lpstr>Other Projects</vt:lpstr>
    </vt:vector>
  </TitlesOfParts>
  <Company>Rutgers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About Information Searchers Without Even Asking Them</dc:title>
  <dc:creator>Jacek Gwizdka</dc:creator>
  <cp:lastModifiedBy>Jacek Gwizdka</cp:lastModifiedBy>
  <cp:revision>1106</cp:revision>
  <cp:lastPrinted>2014-10-09T00:10:48Z</cp:lastPrinted>
  <dcterms:created xsi:type="dcterms:W3CDTF">2012-05-27T23:46:02Z</dcterms:created>
  <dcterms:modified xsi:type="dcterms:W3CDTF">2014-10-09T19:03:22Z</dcterms:modified>
</cp:coreProperties>
</file>