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4" r:id="rId3"/>
    <p:sldId id="258" r:id="rId4"/>
    <p:sldId id="265" r:id="rId5"/>
    <p:sldId id="267" r:id="rId6"/>
    <p:sldId id="269" r:id="rId7"/>
    <p:sldId id="268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D2472-F8DC-4D5D-BC55-78B002AA24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B901-8AF9-41BC-9252-4B2416E0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B901-8AF9-41BC-9252-4B2416E02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2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6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3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7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BA427-BB76-4DEA-A0FE-D2C4CBB9E82A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75E2-928B-4779-9A20-351E582A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28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roll-healy.jpg"/>
          <p:cNvPicPr>
            <a:picLocks noChangeAspect="1"/>
          </p:cNvPicPr>
          <p:nvPr/>
        </p:nvPicPr>
        <p:blipFill>
          <a:blip r:embed="rId2"/>
          <a:srcRect l="5841" t="20561"/>
          <a:stretch>
            <a:fillRect/>
          </a:stretch>
        </p:blipFill>
        <p:spPr>
          <a:xfrm>
            <a:off x="0" y="0"/>
            <a:ext cx="9144000" cy="42136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Working Outside One’s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Domain of Understandin</a:t>
            </a:r>
            <a:r>
              <a:rPr lang="en-US" b="1" dirty="0"/>
              <a:t>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7620000" cy="1752600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Ophir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Frieder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Computer Science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Georgetown University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BioStatistics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BioInformatics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BioMathematics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Georgetown University Medical Center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ophir@ir.cs.georgetown.edu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/>
          </a:p>
        </p:txBody>
      </p:sp>
      <p:sp>
        <p:nvSpPr>
          <p:cNvPr id="2" name="AutoShape 2" descr="data:image/jpeg;base64,/9j/4AAQSkZJRgABAQAAAQABAAD/2wCEAAkGBxQTEhUUEhQWFhUXGR0bFxcYFxoeGxocGxodGB0aHCAaHCggGBolHBkaITEhJSktLi4uGB8zODMsNygtLisBCgoKDg0OGxAQGzQkICY0NCwsLCwsLC8sLCwsLCwsLCwsLCwsLCwsLCwsLCwsNCwsLCwsLCwsLCwsLCwsLCwsLP/AABEIALABHgMBIgACEQEDEQH/xAAbAAADAQEBAQEAAAAAAAAAAAAEBQYDAgEAB//EAEQQAAECBAMFBAcFBgUEAwAAAAECEQADITEEEkEFIlFhcQYTgZEyQlKhscHRI2Jy4fAUMzSCorIHJJLC8RVDU3Njg9L/xAAZAQADAQEBAAAAAAAAAAAAAAAAAQIDBAX/xAArEQACAgICAQIFAwUAAAAAAAAAAQIRAyESMUFR8AQiYXGRMtHhEyOBocH/2gAMAwEAAhEDEQA/AJsSyVlJJKRcIZwa6FtbtB+zUy+7UlctQmUykoo1yCH9EhmIq+ukfYDByx3i1IWpCWYoNaVJdSLMC9BUdYosLskjPMyFSVJKkoWQtmcndDZVZafy+s9PLyZlHQkhTsCZMR3+GQoOElaXA3gBVn4pNeASeEMNn4RphVOKpIAUJmULJJAZhUqcpBfSo0NMdt4WccqwlQnSioJCUsQhAdqO5BKSK6kQ02Ft6WiUhSQ/esJoCf3ZGVBAaqhlVTU39UxccjiudW/f2ChB2gwgXlnBROen3gEgZQon0lZSHJ5ReYTaKZex5i0r30IMq4ouiEhLUF0mEnaHD99ImzsrKlozgg5gyUgjM1QpQsS9AKnX8/wuMnLEuQFDIuY+VTZc5GXM5tSOvFPkrqhUWfYBc1ImCXIXMmAv6QAoCwmPQJfxOloY9oMOqdvzFBc3KBUspyySjIlwhCCXLupRbSM8PN/Z5KkSFspWXMxIURkLlJzBhmFugc2DDDbMlpxKFFTZfTJVmVYEKQa77gAgeqa83DNGUexUNey2FV3aZM5CVoZxrkJBccKOQwDDxgDHYiXKQO6VkA3UqKnUsJYqBAS6WJa91HSx2J2xmClIVM7tDlZyJddGq6SkA5WDAV8oiBiEKFBvlRzKWp3FOOpL1vTmYyyfEw4tLY12EY7aveZi1U5cpPqsrMCnWpuT82gPFLUtYBeqakJoHzJZ3oTd/hqVg9mJK013RvKCrqbXmLW4x3idwoKmyEk5nYhV0gVD6FuQ8fNnk5NSfZT7A8NIAmBKaM5Y+sXAYObkh35DjHE2cVEhKUhExORJzF91T5iwcb2hYGlxcmbmmL7sEOojfawY/Gza+cYzp5CkiXlBQlSWS5NDmZSvWon3GHF+q2JM2wxCSnOsJU7ZyWIZwQQAzEVc6DpHmzZJKlLCmZgwUrMpANw5S4Li5sBSkarnd4kpXLOWwUkmhYtSreN/GMdmSc2RKparBLCit2qgHYXcEnkNIFyq6pj2yq2OkEpTukFLpowcaDQVcu1XPGG2Ew5SgVypzucrkefB4UTJACvtJRSlipBJcJoGqDpw4v1JmxcT3coqmkISpy2Vg1WCeJoaflGFrrv34KSsMxcsy5mYBLlNADlrSvOra/GJaZNPeKmLysxGaiiHSnK4sSLVNWUOrTtLNClBlICQHSzkqpUPoG0oC41tPEg8Kx14/hv6seXn35K4aEaZ37NOKQPsFLzIBskva9AwAPRPAxQbY2dmBUkAS1AZgkiqSoUZ3qyVUuOjx4vCCagy1gFKgSkmhChQKSfV+BZuMJdmTFylnDzhlUn0HFxenGjNy6RcMcZZKva/2JLdMTYCQP2iXLX/AOTuzfU5QeNy8XG1ezg7iYnCr7w5Q8mYxUCkv9mq70NC7vo9YzbCSjEFQuWUOv8AyI/RsFhcksrWl3SCllVUTWgJDNZuPu2y5I4pKc/wS1sF2Lt1M7Z5zmaVyQygneJI9BQKjRklzxIN4nF4v/KS+8IC+8KVlbHOg7+YC6QndSeosKHnDkSMUQR9lNDqQFN3amLZnFFAk0ay2FRAnaGS01QKs4qQUhgxZyAOJ82iVkV/Kte/wJ6WxvIQFyHROSmWuYfss7UTTPxSHVaharaxptTJLxEoEAymlvlHpJuTVZLmvraaQr2RgkqQvOwISGI4tYtYEZrPVrs0abVnNh5QzgqSogIpupI5Czps5vFxy3KkiNjbsvtMy/2hMhH2k3KhJUoAArzNatzetop9j7LnSGmJChvFJclSlAkBwlqCj1424xvZ/AzsisTJZ5RS9qOlyQNb6Wv0/XMDlTKQcyinKDmUriHcx0qFpNgiM7TbFkOViaCpRbKvjQPcEa2uTCPaOJljKJstyhKUoOY0DgKfKaO6ucNduYlC8ShK0IyHeWpCsylcHWQCmjUFmpEttdLTQFLHdqUFekTQq9dwCVACpMTNU20F7LPD7KwyijDg5t4qKgsHKagJUXNC7AA68Y2x+E7vCMlQdKk1AGYngHNDlIp8SYXdhscZalSxKWoqUwsACn0idUkA8KtDfa0yTKyIloSc6irvVuzqO8xDHq1gYjgprk0NNUTC8bllJQlJKhug5TZdz91WmtCeML5icyc5AWCWGZTGg5VoGFYL2viDLKpCe7Ioys2a4BZNgHpUB7uTCnFYRaVFKiARqkpNwC2YEEhmo5AIPGMZpxe/H2/cVFFtjALlCWZgU0wVCcqdUkuy6Fy5L1L2BoFi50pRmZMqWAuk5mY2KSa5SxHSoZ4c4xa5hlEkzClKlJStLaBJpqkVNHpCzbO+klKmWVigZSQQkB3F+JoaHQ35puDn8lfYoS7Tw8wJdSi9SAKJQwAzJKVsLqGXVnc1hRLxcyTMBlbrgEZmD+sCHvUFug1hxKwBWrJMW4zpKglmIU9QBSrGtbPrVb2hKFpVlSN1glQz7vpfZnNStTyy3NY1hkbaRJpI2lM7lctc0oQqWoJS4a3okuCBejEPo8K+yOE7zEy0lPeJqSkBb0QS+4XLXb5Q5xOMkq2aVpAE1Kss1JUHJWQyg6XYtYGjEtqOf8P56ZWMQsgFkLI3wkeiRU+Yrr0jviqex00V2xVGRNmKMnu8qRlSoFTFmcEksd01NKHhVTtDG95NUtTZswGZJzVNjwNBpRhFVtraciaF7zLO6oMVBASa2AyllHeNBUmzxCSFpQrKoKCaka3YguEkEUc04+HH8UpJJJ6E0UE7aCUJCQoCaumVNgC4K1By2W5GtGZywA2WDMEpKkBJc1U2XKkG5Z1EVu1zyI+AmhcxcyYczMkFjpvEuCwcH3GOcZjHUFNmBLBkpaiAhJNA4Zzl5DSOaLfRS+oywSUsd1KiU5UkUFGdibmou/ygPGqUdyrIDroCEgEDNUs9rHh4YzTmSlRSUqQQCr1qjwLUFDUPygvAzkDvQvM0yqQLhgcuZzRNdDrEyhS1+ATvQLISCAFIWUq9PQktStyAoCgjnD4ZIVuhRcsAArKqrtq4YjXjW0eom5M7gpWBuhzx1e35iNEbTeWENVy2V3OY2A8rcWhR5N+/yOrG2JkJUWkgAkApZyQQluISKVrV+ME4JC2WEhSuJYAXrlzKBU9Ta4ZzeEU7HqSQSoBL2agsKgXL5S+ugrDBONzkpDC+UEkMkVchrskm+pbllc4x3/0EymSjNlSWKfWQoB6Vy3LKchvwGD5suWQlC0Ok2QwIBoxBLAa+cTmxsYBMKpocEgpIs4o/UDwYmKiXiUZFFIO6kuWJNKtxP5xnj+WabKTE2K2PJVVGdAzEFNHcU9Y20BFIAGzZLkZp2vqpryFamKDGzj3ZUcwTle28C/A6nh8IQTpOMSkrBmAhQYMkliHrlF6iPY+Gzuad+Pfdj2UOGw0tKUFSSCkMCqitL5SW9HhE92u7JJnJVNlLUZyapBaoBYpfTkdIZ7Lx81DomqBWxNwUhjyoL2f4w0kKdRUeAZx6TcPEktfhHLLLGEnKFWPs/Fdr41MwSgUFE5AKZrvUg0IB9HVxxeP1TsqkzMDJdRLABrWUwDvyHlEX/iLsoS5qJyR+9fNwdLEHqQfd1iv7D4ojAoIAVkKwQ7AVKw9KUN4rNWXEmFOzHtHsOWpKkS0SwqYvMpTH0hU+jRIA1q7x+bTkzUzjLIKQgssNqPi7O/AvH63jseiXmTKJUsMQKOLGhJGZJswq3Sv532ln5MQmYlai6cxBJAsUEPdwUinNozxXF8e/3JmjTB4OScjqXnUQVkA5SSaIyhipw9fvGNtqSnRuyEpZQALKCgWNFAm5v1GsNdmyJM2UhaJa1EpC1qJLgsxSk2JBc6+jyMB9uMAnOhIWt8ql1VmCiTlSXPQ6cYvDlbbhLsji6GXYjZM7fmImLljMxRLCcpJY1Czwu1a0im2xjk4eUkqlqNfsyFOL5nOaqTyIOgeEfZ7tOiUhMsIAClllOE04l3ctqwtrDhXaPDpKklWfKBllpSVEtUKzWArQE6A8o9LFlXBLyEVZLSEKnAzJoSRNWkZwggOEkMkghlOWNGL3dgUU6eqeO5VM9FRdSkuwp6Kk0NRe1bxSY3ac1CCcPNlmQad0qWWlvvEOS66q5X0ZoncIhaM60LSrMkoI7stlVulmUGPXi5IjKX6uV68g4FT2DxkpC5uebvJBSsqSAlSUkBCgbg5QaGN+1XaRE2X3eHuTlKiGOVqgUt4g0tE5szZ0/L3ctSUApUpRUSAEk1IGoDAX18lO1MJOkryqUksSAQ4NLFmpRizm9eSeWVVCg4utGs+ckTGUCUlgwLUHAl214s8YYiap3orTT/cKxijEEJBMk7yh9oS4CbWTY0ve4rHZnJKQUqBfXMBTx8Y55JxXqKqOsJjVSZwWsHOXqoM9w4J8qQ3SkrXnQbAFLihzEOAK1JIAH1hRitrqmgApdZfeNSE+y5qABrzqTDvAbSQJZTUqU+6VEAWKS6SA4ozszG9oyadJtbEqF215swgzFGhCUlIRU0CSkEFnSDahFepQyEFYqEgJdRehymgD6l7UuNAIJ7QYtSyAtSlN6GYmlQ7F96/iNYWyp5oFMWBCXPoi9Ba5JrSsbY01GxAW3ZSUrJSxqcrdas9W4ddYZbCkJZSyoBQAYVsS9/VIKXhRtIcLBL10c++0MNnTSZawSoOQARUbrHWmojobfAq9DvB4+axQhSgKKOUspnCi5FfSY6WHEGOF4kksUkuB6SuFXPDz98L04rKKpOrqHzFx7xGy8qmyqfpZ2dhxqQHjnmnLsgLw87KFkA5s1Fh2bKHHW4/4grZZCSVKsgFkmhLi9i3WAJM9KhkZ2BADm5AY1o6a8jrBclaxLy5whKiyizA8MzB1UenEGMpQooLlYks4YFZc5tDcEB77x6VeCJWEeWVuOYLcbB9KJL/eAgeXg1JQ7On0c1x7WZrMG5VPGFuLxysgSlQbXLQ9Cw5fCLjV3EdvybYie4IZAqWLF9BlFR7XWscSlOQpSVcAliz0YcakCvWAkTspzMHY0o3DoeLVjvG7UmKQkE1eiRQG7qpYuzdeUCi09Cs52jiitSEhlMSp2DBg1zW3HlBmzVnPZXUVpyFKuB+WoGABSwF9eg05wx2cElaAaBwFOE8HrUUp4e6DJSVBZU4TDzVpVMlEZQAGTYkUswyki5brFNsdawgAV5HSmviR5xKbGxSsOrLVIL5ioVyhwCdKnjpcw42vjVywhaHO6Qcq/vesl6pKRfRzybhlFX0aIpUrJAJAdiwoTarPaB8PiM+atixJURZ3IymwZno7Qj2RtFyrvFg5lFkLHDno9bjXwjrESgkB8wSSDmFU7zEMWajjR2D3BiJN3VFJha55VuyiKqdSy7OBXLS+8By8oGVillAEtJSU1KlFg1t0BJd63+YjNeFQ60qmFRQxCUq3Ap6kDUimnvYwJjZ5y5gFTSfSGZRFRe9d5qF4UY7oa7BO3YKsIk5gooWCpsxYHMh3IFHUnTXlBn+H+OATNAcAKSU6UKSC4t6ojDb6icGuWUjNkKlUtlZdgwFQ9PmYldlBeUKRm+z31oHrpQQVJPg9OLR3YVyxST1Qn2fqCZElQckIQknKH3nJcljRypLuAXfrEP22wEsZVpWFXAWFAmwIdnHFnIsW0g/H7TTkEzuwlTZihBplJbMQxBXlIsx4kaZ9p8R32D7woT9mUFJIIdzkO6RSpqHY5eUTi5Rak13rY3sx7M7YEvC5CM7EpQnK6r5s1iAmpFK08YQ7fxhUuxSkksnRuAOlSaWrDnseqVMM5IKg0uWAPaJCs5YH0szAaAEaRO7VxQmTZ2ZxlWoIAZgymYtcU0jXGv7717ZDQ9RglqlyTNO6UOhKB6vMnddj1c3hph9n5EBBSSaGxqfSBKncs4T09y3DYScpiVZCAENyl/Z6M1UmNsQuclyqapQYnqaMBx0jrWFxjbqq/knkk9GWJnEKKQxCXAFwAN7k9Yww2MUklZDIFwnV6gaNYUjnFLKQQ4UVM7XA1c14kGMsRhyZSipQoQogJADkBIZhTVw8YQyR6/x9/U1jK3SODjCtRUaJG9oTQ7o5DWvDlG+aWUKUpQzFSSA5K7sWdmBZ3q7igrCeefa9Ingwbi4Id+kbiUGqoBtBqPnwjp4pqjfoImCUGcK4u/F2IAoeHiYD2nh5RmKOY6A3uByq3XhBKJaZhQ5TLDNckU49flHc+Ul2zOmjPQksznUxPFJkOC7ONmbMWpRWN4KS5yZQ1A6fWIYnK9zoNBR4HYyJis6pU0AGoWHSokG7lw4ar0ewZoSzMfhnbDoypY1Kjmc1TUcC9C7gXiq2Dt8JQETCASUnd4Fw7gk5szUIs3NvOyc6tHOqJjtvgpISkywUTAd6W1GoHQ9TUA14mtokJIYO4J1T8z9Ir+0eGK1rQ2YpWoIsWQSDcBlCpPiIncRISmxuACTeoc6cHaOqGo0S0I8d6bchB+ywCli9yQ3MtXyEBY2QUly4rbXkYZYKQTL5C/n9Y6JfoDwbyJgcClyDcNoTqPdAkyZ3ahTdJrwfQ6VYwfhMGFkJAL1alCQ1L/nbjH03CDKpKwdwve3GnDVxEqumJIyBZYygVLEPQ9SNIokYWWrKe9SbZsxANfGpBen1iVwqE3Ara5+EHJAtpD4b6HQyx04IV3aFAgl8wWGqWYvRJF/G8CYpKEvv5yDQhspOrB6h6P8AkYG7pIrHkxJIz1D6ACh58AafKFKNA9GMxQuCS13H08Yxw6HmZlaUTUjk/QXjOaujRvKTQcomtEjCSACXvoXceeoijTMkrQmqUqLWTVSg5BOiUixoXblE3hpQN7sb610brrDvBSymW4FSSCagkMzDSoNfCMpQvRSKzBATkJmKWmYqWP8AtgklhUFjvEEjTg4gHHbRkoWsMd05QpRUXbKwZqA5X84lUYooBSCwNWdtQfGoHlGmN2ktbAqp4NQFtOvnHO8T5fQqxrMx8pZKsxzVoEqoz+t8n5Qdg9sAycilpZgSRxfNV2P08InTPR3St9ILDdI9JrEEmrP5A3rDHYmYyFZQlnL06846oY1J8qqgNl7bkuci1O7hkm+teBhphcehUndVVJcgpYm7MSRdm1vEEmaniPONsLit4AK8H5flFZMN7XaGUeP2ghcudlzJV3ZGlQQU2zcwGhDsHFBJUFlQQtJQvLdlBnHO3lH03FAE7zMNTYcf1ygHCTWWWL8NRxh4rldhZW4bGYSVKZCSgBRYbys/BZJBIDC33g2sTe0sewmIld53EypQttxRVmdLE0diR8wDGH7YkMCq0eLxKCCHFRDhgjFtvYzXs5tb9lXNmPUyylKaVUSCKEH2anR+cY4dlqQ6QkOCQlyTXMpRdySz+UKZct1GKjsnhFLmKWPUHK6qcDo8aqO7JGicSUy0VzUJKq6rKnfU1qOsDz58wezlObK7vc1Y218o4kfuyLAGYCKeqQ17VVAffJJ3ruAGrT6+6Mc7btVY+DfSPZa94imrk6M3LU6xxNxZJy1yuG+HjxrHSJ6EKUU1IYD7w1L6flHMmcQ5CDQhTBjY8Hc3jPBiXJyqioxr5qODhkk7ynB0Ar0fjbhGsvCAOFE0a7OLlrD4R9MxRILS5gbXKzMbufrGJxDllEmxtvNQ61jsqjVTT77NJyU8SoDQ3qRYas9bR0hJIuRw9U/Ri/H3RhIWCWJUSSH5a0arkH3wSmWoh1IJBqAoORy3iDpCZSroTYd5SwQsBQFwoDq3OD8KsAvnSGu6m1hOZb2PTgenA8o6RMNAztp+rRHBM5FAocVjkKUk98BlDBlOQ9zo4MBTZcomuIzeHAN7XjCwylH1T5R6Ekaeb/r/AJilBJaNOH1BNqpSFbqswpVm9xhnskJ7sBUzIFOCWL3JAfR4W45NCSax1hFkoZ6PaHWia3Q+GLkgneUq5cu1aM2VzDabLT+xKIF0hibsSD5RIJmNz/X5Ra4hQTgi9sifkISjTDjRA4nEFBBTc384HTiC1z5wRtKXVLey/vjaT3ZY5GMO6KSAkT1cTFElctGHBUGmeqWcKqQRX4j2fNPilCyUh+LQ32RsUKQtanJEvMBYChZzcnlSF2TKhMhLkkmp0Hy+sEmqWYONa6xlJFMxuXto3KCUTwahI84zb2TWxb3hSbsQfGL3sxLK8IFKVXfI65lV/XGJPETN0nIHOpa51teLHsj/AAaf5v7lRqtlsh8JigS8wkuwBe1fzg9ZCd4q3SxTQu3xA5wqwq8qhR+UHqnn2Wrw6xlKGwaQunYkqqT+uEfoHYcvhK+0r4xEYrEkhrVrFr2IP+W/mV8o1j0DIJZNRwMd4eatFUg6h240ggTCiZMAtmNOhMbDFngIlsoXGap3I8xSDJaGlIWDQrUlxyAPz90YY+aosD5CHWycPnwMzjLm5/6QD7ifKKT0JiPES1EuAS9aCPjh1s+Uw3xC2SFJ8YGRjCSB8hCbYJoxwRABJ4t8ouOxiB3c065gPID6mIzDooVEcadYsux1Jaxz+Qi0QI9oqPeLS7ATFsBzUa+VI5GIIc3OlPhH22aYiZ1fzAPzgTPA4pm8ZBUicpJcEAs3GOk4tQsoCruAn6W5WvAgVHpgqg77DJm0ZiksqY44ZUge4RhPxUwhs6uNEpHvAcR2ZOUAqID8OYcHnGIUwJ9/y9zwrGsaQJMlKdyS9KhgeTkBz4xorGzf/KfEA/KPQ+WwqX5dSPH4wXgsJmGjD2UZifDQQmxqCZhiJ6Q6lSyz5SrdGZhwdz5aRj/1FBIyorZy1ID2mo94QTQWHBwD84HEU3sxjCxzNmTApsvuP0jVUvMhWYMRUEuAGvVuEJ8XiFpmFAWWBSKrrUPxjiRiVLd1Puuzv6wHGFsSZ9OS6T0jbZGAVNCspSGa76vy5R4gOW40gSVNY0PGGOWmPJuwlOWWk9QR9YottBsEsckj+pIiGkTQpaRmFVIFj60WvaOY2EUOJSB/qCvgDCJbtEdtBPofgHzjOWogBj+RjbGEKKWNAgDxGnvjWYqX3LP9qSHBAZKdC99TrAkDegaXKLEjeoXPAN9TFrsqW2EWr2pT3p6Bq2l/dCEqSJKgh6hlOEjidA5HjFFh6YP/AOr/AGQ5JJiiQApUUhjhZZWpgwNfFnf3QAoQUCXLGyq/pozasuVJnuJUcpB/VekWnZX+ER/N/cqIR3eosaN97pF32YP+VR0P9xhpUhXaIGWneHWC1vu1frwgeWN8dYPVLDAubtWEymA4pTjS/wBYs+xiv8sfxn5RI41LCnEfOKjsafsT+I/AQ10ImMYPtZo+8v8AuMcolcy/LpG2P/fzfxL+JjxCH0FYTEwTFgPR2rfwit7DN3UxJsVVHIpAiYXhlEpSkEqJLDjTSKPsQrdX1Hw/KKXQeABUnKqZKOhYfL3NCtUspNXhltlxiprfdP8ASmMMekKSCLl/yg7E0d7H9Eefzip7LHdX1iR2MqpT1aK3s9QdX+JiiUA7VmoRPXnl5nyl6cAPlA52pKZjJoLOExr2jpNWf/jBr+NvnCGbN/D62h0AMA2w7GTQogpSlAYboYHi5brH2BnZFPlC6VSQPnYxyuSpTEJJBCS7cgNYLw8oAUAIHHjbkw/XRN0bxja2bzMe4DSsguUhi4twA4xzisUkoFEB9L3FycrDpA+LmKshQDkdKMDQ6co3VITMQA5pUAA1JLNagcGnOIb9TRRroWyiotlBYdfLhwp0htJ2soJzCWl3ZnLsKv6JDV90LhICX3zn1ygNzoeHGnzgrDIQslCs7jg1mF3LawPYLsQbZP28xvabySlPygYCNMaftFk+0r+4xzJFR1EUZR6OsaAZ66p9NOheiejR5KQwLNUAUFbvw5RolY7xZf1z6o0HvjSdVLizpo3IxbMY9owCmrwgeenfUB1HjWN4wxS6pIGnzP68IlF5EbbNlOtBd2XLfdGgbwrDfb20DPIlS6oTw9ZVqcrjzhBJSo7ofeNhq/KK/ZOxRKRnW2c2Hsj5qhszRP4rDGWcp4A05w72PhMikFUkrWp0B1EBLpY0FTR6vqYB2z+9P4R84O7O4woemchWZnLimlLacohyklcVs3hGDrn0DY7BTQSyFJSEl0lQURTiAKRR2wp/9f8AtiU2nP7yatftF/IMIq538Mr/ANZ/tgVtK+yZRSbrohghyw1pDGXgJgOlVPcQCZcZlP6pDG1YxxeFISVbtq8bxU9m/wCGR0PxMQyURb9nj/l0dPmYQmqRGIQ6/HlHm0ZCnSywGCjQ6gP5x3NTU9fnAWIw+Zqs3PSGuwktDTFy9300m1iH8of9kP3Svxn4JiSSIq+yf7tX4vkIOgrQkx6HxE0Egbyqm1Y7CEAfvE/6o42yn/MTOvyELwnrCasKsoMDMKUlUlUtSwoBylKiAqlMwOU8xDrZ0vJNWmlgaJSKEqZ8oAJYVMSmy5xSpkhypg1Lio1466Q+2FiCqdMCgxAAIsQQS7g2qTFbr6BUUqrfr9AHbyQMUXVldILsTyanSF8oDOQk5kmxYit9ba+UMO1aftx+AfFULMKplDn+f1iUhNas0w7BZYUeKvYZ3U9PnEqHCjlDnR4pdiL3UvwI8i3yikZoF7Sjf6y1e5QVrE4otUAa3I1TSKftG2aXmLAhYPiBCZWHlH/uJ5U4Bvbhoppvo6lzCUpUTdNa9Y8lJrUkAF/n+usanIlI3s1GPGmn6MArWGo8Z1s6+VJWMELSneCjcsAwPMc3+cdTtpGuX1QGfifWtU195gU90wdZ1cBJ1GXQRjMmS8pAmqJYAOFerbQcIpRVGTyNukZTMQp6l+PPlHWExZRMK61SzDr48oEUsmp/TR3LlyyAV5nq2XhAEr8GOKnOtRbU26xzKmEEFrcbRkVPWPQecALSGP8A1OZpl8j9YyxOMUsMpjqP08CBXOPc8AqR0VQPiZhNKaeDANGxPKMJwdX5tDROToL2PL+1ln74+nkx90X+J9ARD7IS0yUPv/CLfF+iIbI8CASpasQoTXy5R6Lvp7NdYpdmS8BLcpRMdSSk5kqLpVQjeoH4xLIrilPy/wBtq0POGGlqbr7tLm4BcwRdF8U47NMRsWRNTN/ZkrQUSjMGYK3stSN5V8oU3SC8V/DL/AfhHmziU4fFKDgiQWNdVaV/XjH2N/h1/gPwibthKNURLF2Y++OkSFk0QfKNJCFuFJFjy+saK2ssFiKgtb84Bt0Yd2r2T5GK/s+fsEdD8TEsraS1JItTho7cecVHZ79wjofiYCbtElMBKiACS5t1jlOEmH1T40+MaBZC3BrmPxaPBtRZ9/qjS+sA26OU4Vdykt0il7Iegr8XyETn7atYUCaMCaAO7fWKLsiXSv8AF8oA7Qo2zJUrFTAkPUf2jjGUrZkwmobqR8oI20ojFqyli4r/ACiBhjphFzbj+UFhdFnI2tlYiQhmcVJLfyopSO5231VIlIB1Lq6Xy1hEguAWFtMr6GtY6Xc7o10BHhvUiuTL4QOO0+HUuclmfJx5n6wr/YVIDqatOOj/AChn2ofPKIJBKVMRfT6wuwhVnTmUSHrduGsIzbpUfLp1IIh9sRVA3H5QkxKgG/WjfL3Q12Cr0n4j6fKBEHva8biD974j8oQycQyWAD8ffFJ2lklctIDPnF+hhHK2QvVSR5n6QdmkZUCzZ6lFz9I4eDJ+zFoSVKUlhwJfwpAQfhAVdnZVyjGYYaydkFSQoLSx6/p4+m7BrSYG5p/OEHISvHoXHk1DEgFwCztfneCtnYNMx80zIRowqOpMBVgeJWColIyjQCNMFOSlW+kKDWOnOsYEQZssVWKOZam4gtflAiXpDKXOTldMl0mrgBjAO0ZgoBLya2Dny0hrhcXlKS5ylCSoey4YK6Ehj5wB2gYTQ1so06xcoJKzKEm5ULEli4jzFHMpwGzZSEjgRHpjmYGV4J8GDGJReQZ7DR9qmn5Ud/1xisxymSHiX2Er7QHTUtyh7thaSkCn6I49Yfkz8CmQR+0TCQCKXZvV4tB8ommjMw3X1sxpC/ZQ+3mMCCwbKz6Wh3NKRuDKco3y4O9l4tZLNwJKjwgo3i6SOsMlsLizSspIo2qxzjrHn/Lr/CY8kOcNivwSx6r1WOEZ7QW+HWA9vZP0aIXYZH0SchOZQS9+EYrmh2cO5eCNlj7WX1+UKZ6jnVVPpr4aRokZTDpc0Mqo9H/cIsuz37hHQ/Ex+f4JVVVT6OgHtJi92KsJkpBd25aknUiFJCT0SylDvL+v84ElzvvH17fh6wXNSRMIsc3zgCSpyQS1SBQX8eUCQSC0q9OpO6mjfhij7IrotuI+ET6kJCCXJUeQZgUjTV4edllZUqUXYmnhA1QRegPbpbFm90/2iAZcxLAOddDDDb6ft0q0UzHowOvSF85gRlUSGPwB+MKhvY+lglKeYLV5P4x9nLuKkvql7PXlH2AxJQJUxJqgpVVV8rKYjQUr1MbY1KQtYS2UKOR1XSQ6SeZSxgN029A/aQ/w58/EJgBCmLNaxcceRg7bJzols24z10py5QuThwA9bk/MQ1VHPLuj6e5LsWc041+kM9jnKug3SONmb6++BJop4n4PG+CWxSeTe5vC0JCGXaMfYvwUn4t84lJqpodi+V3OZ7a3ik2hPMxCkAitrXBca8uEJ8ThzvFIsTofW/OAdgCVqL5i7ENUmhB5x68aAJCaA5mBVw0AYN11McBUF2XEznkgBiKg0Y3HhGUskrSCQxWzNpSlq6wUpIIBJDJzUbiAOEApWMwIUKFBbKOFvGKpUZyuzQ0jpAjvEekofePxjIxBv4NtlbPmz5iZcpGZR00A1JNkgcTDjGSMNJPdJWpcxI+1xCScosMstPrJHtG+jCK8SQEmTh0lKFNnUXzzOuoTwT4ngBcR2Vcb6CqjNXl+UDnBeTP5n4I5eHMnKsqC5amlhadKHxatlc+UL5s3MElm3efEjWsXOF7PoaaARLKSAEqqC6QSFat8I72dsTCTlZZici0gbmZW8HulQNRfpBLIqCEHdn58o0jaaN9VHuPItH6gj/D/AAZDlU0Jv6Wn+l2gHG7D2ahRDzlGu8lY8t4MfAREcsX0VODZI7FWA+Z7AUb5wfiDmSyMxqCzAa8jDBOHwiSShE40bfmo05CXBmzZAUVKCDkSLCpUdEJI1Op0AJ0i7syqhVs/C90DMIOdYIQCS4FiuhvcDoToI6kIvew9rQcD8frDXCyTOmgTgUJBdbD1RomvQDh4Q7OyJBClok5UBhVS3OgHpRV/guL0IsGrLhsQS5pLDAvqfahUcXRsqvd8ofzZEtKZ0uXMQtKlIKCC7pGYsa3BYHz1gAYAv6Sfd/8AqM427KyboSSMCErSoS2Y8awNN2UnMdxNST530iqmYYnUe76xl+wEkfVMXszonZezAkv3ST+VeHSC/wBoPsn/AFH6Q9/6fQjMf6fpHEvZv3vh9IVMKEUzZxWc2QdTeOUbJyVyDyrFKMOwor4fSOThSfWLfr7sFMKEP7GoiwbmXjtEpSaAJ8j9YeowVBU+/wCkczNnubn3/SCmAnOGWpqJHgfrA+IwSgWYF+X5w+lYVr5iP5o9nZLsp/H6wUwEaUEBnqKMx4cYIxCD3cpb/cVxdNQWb2VAfyQ12NMSRNFq5g960+QjTESc0tfUm7VSH/sMw+AjRLQ+WxDLwqlsXHItWNZuHVJVLIUcxUMtLEG9BFDsnDypaUmaHJsCXs3BuPvMcSVpmz0TkgJHfJRLADJygKdXCqvhGCmrKePViHb+H3u8lhkTWWkAWU7LR4KenAiA8FhlZg6VAPdiwoeMfoePwi99AV6e8gppvpFU3rmSDTigRJzFqJALvrrFcr2iHGtGJwIAcE+bRiMMohtQXckV8uEGy5oJNiAAOmlBxjwzg1FHUNUeILVEFgqEitkTCC6kuw1J1B0Eeo7NTSHzI5tm+kPJJSDVTPo5/wCYJEuWSftADzPxpSFdGiYjwvZRczcE5KdTuqIYaGN5/wDhvMSkKOKQKBhkU9D14Q/wk5IWCFABxUEg9WetooMVjkS94EkezmNfKIc5XotQi+z81xXZlyVCckuXbJx8YzR2TmEUV/S3zi/xG0pUxDKRMY0Cio+bp5/CBJGIlJSBlU38x97H3wcmOl6gsragRXu3PM08xHM/bcyZRIYC7E/W0DYvBZAAVXtmFD72PCBzJlJG6pQtmIIYnkGiaizNOS0EYVAXnUrKxX8ALAAvBWK7ht8kl6KSCCk6FJJDNCsruSCanoC9+D/SOcMkqYuGfUN+YH1imvqTyNcXtKasZJi1ZbBVgqtM+iT7ucd4zZipYDsVUpehg5G0ES0FAy7wYg1fi+jQmTMWhOUElAs9SHGlXIHCBb60Eq8hWzpAUvKaE+4M5JOgADvwhkja4H2clOVIpb03461oW6DSFU/EpTLaXlKpgBWUuwTogOSatmVXgNDB+xZFBMIZqJvVWqumnXpF8OSpmaexpJU0xIUSpQSSrg6imj2akF7d2mP2ZKAoJKllgCQ6UXYgXdh4wBiliVLKzc/p/D5xOIxK1mpOUBgAsM3TnFuOkkaRfqMMPMSj0KMGcKHj6sdzMc9zbn+UCg82/mEfCuv9UNIG2GSsQ+vvP0glM19fer6QLKSOP9R+UGJmAC481/SCwo0lzCLK/u+kaLxyy4ceSoEM19R5qjjPzH9UMTRqE8f90dpTyPkr6wOJldP6o0Kvw/1QwOinkfJX1jlQPA/6T9Y9bkPJUclPL+k/WAAeZ0P+n84AWXf6D6wyWi9P6D9YXzJbUynwl/UwgMMCtpuXRQbTqLeEOZEzuwtSg7KCmAvUAjxS48Ym1rKFpUB6JF2Fvzit2msZN2zA+8EQ0JondqzMi1SwSSVZQX09ocstfEQVJxLS5eUslKgUh3Zi1SzEiMdtST3y2AYAJTYuAHBIPBGVPDdhfhpm8A/upcCMqV0ieQ1XthSlBSVElJBSbVFtA8FY9AK0qSNyYMw+65ZQLeyot4iEEohVSLszaVrQ3HjDzZEwlK5XMql8QWqnqRpxEOK1xFyt22Y4jBgJ3Fbz3AJ+FRaFxlqBVmCi1yaDyUQdYKm4o5mTc01106wOtbnfJJ1epiEmW2j6WA5FLsCbNZ708rGNJeUOABcNu3bqLeMed2SMwNPm3wjRUtxw0pDEMtjygV1KRS5snqIa7TGVnWkdGIIIbn+uEIpUxkKupRrUHhd3rzjjgyTu8z86RDTs1jNJBmIxaQGyA8VAi1m15VpGuB2iEOzjmfqLwsKXfdUCzX5vpemkcCSpJy5SRd3GX3qHHrFVoXP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hQWFhUXGR0bFxcYFxoeGxocGxodGB0aHCAaHCggGBolHBkaITEhJSktLi4uGB8zODMsNygtLisBCgoKDg0OGxAQGzQkICY0NCwsLCwsLC8sLCwsLCwsLCwsLCwsLCwsLCwsLCwsNCwsLCwsLCwsLCwsLCwsLCwsLP/AABEIALABHgMBIgACEQEDEQH/xAAbAAADAQEBAQEAAAAAAAAAAAAEBQYDAgEAB//EAEQQAAECBAMFBAcFBgUEAwAAAAECEQADITEEEkEFIlFhcQYTgZEyQlKhscHRI2Jy4fAUMzSCorIHJJLC8RVDU3Njg9L/xAAZAQADAQEBAAAAAAAAAAAAAAAAAQIDBAX/xAArEQACAgICAQIFAwUAAAAAAAAAAQIRAyESMUFR8AQiYXGRMtHhEyOBocH/2gAMAwEAAhEDEQA/AJsSyVlJJKRcIZwa6FtbtB+zUy+7UlctQmUykoo1yCH9EhmIq+ukfYDByx3i1IWpCWYoNaVJdSLMC9BUdYosLskjPMyFSVJKkoWQtmcndDZVZafy+s9PLyZlHQkhTsCZMR3+GQoOElaXA3gBVn4pNeASeEMNn4RphVOKpIAUJmULJJAZhUqcpBfSo0NMdt4WccqwlQnSioJCUsQhAdqO5BKSK6kQ02Ft6WiUhSQ/esJoCf3ZGVBAaqhlVTU39UxccjiudW/f2ChB2gwgXlnBROen3gEgZQon0lZSHJ5ReYTaKZex5i0r30IMq4ouiEhLUF0mEnaHD99ImzsrKlozgg5gyUgjM1QpQsS9AKnX8/wuMnLEuQFDIuY+VTZc5GXM5tSOvFPkrqhUWfYBc1ImCXIXMmAv6QAoCwmPQJfxOloY9oMOqdvzFBc3KBUspyySjIlwhCCXLupRbSM8PN/Z5KkSFspWXMxIURkLlJzBhmFugc2DDDbMlpxKFFTZfTJVmVYEKQa77gAgeqa83DNGUexUNey2FV3aZM5CVoZxrkJBccKOQwDDxgDHYiXKQO6VkA3UqKnUsJYqBAS6WJa91HSx2J2xmClIVM7tDlZyJddGq6SkA5WDAV8oiBiEKFBvlRzKWp3FOOpL1vTmYyyfEw4tLY12EY7aveZi1U5cpPqsrMCnWpuT82gPFLUtYBeqakJoHzJZ3oTd/hqVg9mJK013RvKCrqbXmLW4x3idwoKmyEk5nYhV0gVD6FuQ8fNnk5NSfZT7A8NIAmBKaM5Y+sXAYObkh35DjHE2cVEhKUhExORJzF91T5iwcb2hYGlxcmbmmL7sEOojfawY/Gza+cYzp5CkiXlBQlSWS5NDmZSvWon3GHF+q2JM2wxCSnOsJU7ZyWIZwQQAzEVc6DpHmzZJKlLCmZgwUrMpANw5S4Li5sBSkarnd4kpXLOWwUkmhYtSreN/GMdmSc2RKparBLCit2qgHYXcEnkNIFyq6pj2yq2OkEpTukFLpowcaDQVcu1XPGG2Ew5SgVypzucrkefB4UTJACvtJRSlipBJcJoGqDpw4v1JmxcT3coqmkISpy2Vg1WCeJoaflGFrrv34KSsMxcsy5mYBLlNADlrSvOra/GJaZNPeKmLysxGaiiHSnK4sSLVNWUOrTtLNClBlICQHSzkqpUPoG0oC41tPEg8Kx14/hv6seXn35K4aEaZ37NOKQPsFLzIBskva9AwAPRPAxQbY2dmBUkAS1AZgkiqSoUZ3qyVUuOjx4vCCagy1gFKgSkmhChQKSfV+BZuMJdmTFylnDzhlUn0HFxenGjNy6RcMcZZKva/2JLdMTYCQP2iXLX/AOTuzfU5QeNy8XG1ezg7iYnCr7w5Q8mYxUCkv9mq70NC7vo9YzbCSjEFQuWUOv8AyI/RsFhcksrWl3SCllVUTWgJDNZuPu2y5I4pKc/wS1sF2Lt1M7Z5zmaVyQygneJI9BQKjRklzxIN4nF4v/KS+8IC+8KVlbHOg7+YC6QndSeosKHnDkSMUQR9lNDqQFN3amLZnFFAk0ay2FRAnaGS01QKs4qQUhgxZyAOJ82iVkV/Kte/wJ6WxvIQFyHROSmWuYfss7UTTPxSHVaharaxptTJLxEoEAymlvlHpJuTVZLmvraaQr2RgkqQvOwISGI4tYtYEZrPVrs0abVnNh5QzgqSogIpupI5Czps5vFxy3KkiNjbsvtMy/2hMhH2k3KhJUoAArzNatzetop9j7LnSGmJChvFJclSlAkBwlqCj1424xvZ/AzsisTJZ5RS9qOlyQNb6Wv0/XMDlTKQcyinKDmUriHcx0qFpNgiM7TbFkOViaCpRbKvjQPcEa2uTCPaOJljKJstyhKUoOY0DgKfKaO6ucNduYlC8ShK0IyHeWpCsylcHWQCmjUFmpEttdLTQFLHdqUFekTQq9dwCVACpMTNU20F7LPD7KwyijDg5t4qKgsHKagJUXNC7AA68Y2x+E7vCMlQdKk1AGYngHNDlIp8SYXdhscZalSxKWoqUwsACn0idUkA8KtDfa0yTKyIloSc6irvVuzqO8xDHq1gYjgprk0NNUTC8bllJQlJKhug5TZdz91WmtCeML5icyc5AWCWGZTGg5VoGFYL2viDLKpCe7Ioys2a4BZNgHpUB7uTCnFYRaVFKiARqkpNwC2YEEhmo5AIPGMZpxe/H2/cVFFtjALlCWZgU0wVCcqdUkuy6Fy5L1L2BoFi50pRmZMqWAuk5mY2KSa5SxHSoZ4c4xa5hlEkzClKlJStLaBJpqkVNHpCzbO+klKmWVigZSQQkB3F+JoaHQ35puDn8lfYoS7Tw8wJdSi9SAKJQwAzJKVsLqGXVnc1hRLxcyTMBlbrgEZmD+sCHvUFug1hxKwBWrJMW4zpKglmIU9QBSrGtbPrVb2hKFpVlSN1glQz7vpfZnNStTyy3NY1hkbaRJpI2lM7lctc0oQqWoJS4a3okuCBejEPo8K+yOE7zEy0lPeJqSkBb0QS+4XLXb5Q5xOMkq2aVpAE1Kss1JUHJWQyg6XYtYGjEtqOf8P56ZWMQsgFkLI3wkeiRU+Yrr0jviqex00V2xVGRNmKMnu8qRlSoFTFmcEksd01NKHhVTtDG95NUtTZswGZJzVNjwNBpRhFVtraciaF7zLO6oMVBASa2AyllHeNBUmzxCSFpQrKoKCaka3YguEkEUc04+HH8UpJJJ6E0UE7aCUJCQoCaumVNgC4K1By2W5GtGZywA2WDMEpKkBJc1U2XKkG5Z1EVu1zyI+AmhcxcyYczMkFjpvEuCwcH3GOcZjHUFNmBLBkpaiAhJNA4Zzl5DSOaLfRS+oywSUsd1KiU5UkUFGdibmou/ygPGqUdyrIDroCEgEDNUs9rHh4YzTmSlRSUqQQCr1qjwLUFDUPygvAzkDvQvM0yqQLhgcuZzRNdDrEyhS1+ATvQLISCAFIWUq9PQktStyAoCgjnD4ZIVuhRcsAArKqrtq4YjXjW0eom5M7gpWBuhzx1e35iNEbTeWENVy2V3OY2A8rcWhR5N+/yOrG2JkJUWkgAkApZyQQluISKVrV+ME4JC2WEhSuJYAXrlzKBU9Ta4ZzeEU7HqSQSoBL2agsKgXL5S+ugrDBONzkpDC+UEkMkVchrskm+pbllc4x3/0EymSjNlSWKfWQoB6Vy3LKchvwGD5suWQlC0Ok2QwIBoxBLAa+cTmxsYBMKpocEgpIs4o/UDwYmKiXiUZFFIO6kuWJNKtxP5xnj+WabKTE2K2PJVVGdAzEFNHcU9Y20BFIAGzZLkZp2vqpryFamKDGzj3ZUcwTle28C/A6nh8IQTpOMSkrBmAhQYMkliHrlF6iPY+Gzuad+Pfdj2UOGw0tKUFSSCkMCqitL5SW9HhE92u7JJnJVNlLUZyapBaoBYpfTkdIZ7Lx81DomqBWxNwUhjyoL2f4w0kKdRUeAZx6TcPEktfhHLLLGEnKFWPs/Fdr41MwSgUFE5AKZrvUg0IB9HVxxeP1TsqkzMDJdRLABrWUwDvyHlEX/iLsoS5qJyR+9fNwdLEHqQfd1iv7D4ojAoIAVkKwQ7AVKw9KUN4rNWXEmFOzHtHsOWpKkS0SwqYvMpTH0hU+jRIA1q7x+bTkzUzjLIKQgssNqPi7O/AvH63jseiXmTKJUsMQKOLGhJGZJswq3Sv532ln5MQmYlai6cxBJAsUEPdwUinNozxXF8e/3JmjTB4OScjqXnUQVkA5SSaIyhipw9fvGNtqSnRuyEpZQALKCgWNFAm5v1GsNdmyJM2UhaJa1EpC1qJLgsxSk2JBc6+jyMB9uMAnOhIWt8ql1VmCiTlSXPQ6cYvDlbbhLsji6GXYjZM7fmImLljMxRLCcpJY1Czwu1a0im2xjk4eUkqlqNfsyFOL5nOaqTyIOgeEfZ7tOiUhMsIAClllOE04l3ctqwtrDhXaPDpKklWfKBllpSVEtUKzWArQE6A8o9LFlXBLyEVZLSEKnAzJoSRNWkZwggOEkMkghlOWNGL3dgUU6eqeO5VM9FRdSkuwp6Kk0NRe1bxSY3ac1CCcPNlmQad0qWWlvvEOS66q5X0ZoncIhaM60LSrMkoI7stlVulmUGPXi5IjKX6uV68g4FT2DxkpC5uebvJBSsqSAlSUkBCgbg5QaGN+1XaRE2X3eHuTlKiGOVqgUt4g0tE5szZ0/L3ctSUApUpRUSAEk1IGoDAX18lO1MJOkryqUksSAQ4NLFmpRizm9eSeWVVCg4utGs+ckTGUCUlgwLUHAl214s8YYiap3orTT/cKxijEEJBMk7yh9oS4CbWTY0ve4rHZnJKQUqBfXMBTx8Y55JxXqKqOsJjVSZwWsHOXqoM9w4J8qQ3SkrXnQbAFLihzEOAK1JIAH1hRitrqmgApdZfeNSE+y5qABrzqTDvAbSQJZTUqU+6VEAWKS6SA4ozszG9oyadJtbEqF215swgzFGhCUlIRU0CSkEFnSDahFepQyEFYqEgJdRehymgD6l7UuNAIJ7QYtSyAtSlN6GYmlQ7F96/iNYWyp5oFMWBCXPoi9Ba5JrSsbY01GxAW3ZSUrJSxqcrdas9W4ddYZbCkJZSyoBQAYVsS9/VIKXhRtIcLBL10c++0MNnTSZawSoOQARUbrHWmojobfAq9DvB4+axQhSgKKOUspnCi5FfSY6WHEGOF4kksUkuB6SuFXPDz98L04rKKpOrqHzFx7xGy8qmyqfpZ2dhxqQHjnmnLsgLw87KFkA5s1Fh2bKHHW4/4grZZCSVKsgFkmhLi9i3WAJM9KhkZ2BADm5AY1o6a8jrBclaxLy5whKiyizA8MzB1UenEGMpQooLlYks4YFZc5tDcEB77x6VeCJWEeWVuOYLcbB9KJL/eAgeXg1JQ7On0c1x7WZrMG5VPGFuLxysgSlQbXLQ9Cw5fCLjV3EdvybYie4IZAqWLF9BlFR7XWscSlOQpSVcAliz0YcakCvWAkTspzMHY0o3DoeLVjvG7UmKQkE1eiRQG7qpYuzdeUCi09Cs52jiitSEhlMSp2DBg1zW3HlBmzVnPZXUVpyFKuB+WoGABSwF9eg05wx2cElaAaBwFOE8HrUUp4e6DJSVBZU4TDzVpVMlEZQAGTYkUswyki5brFNsdawgAV5HSmviR5xKbGxSsOrLVIL5ioVyhwCdKnjpcw42vjVywhaHO6Qcq/vesl6pKRfRzybhlFX0aIpUrJAJAdiwoTarPaB8PiM+atixJURZ3IymwZno7Qj2RtFyrvFg5lFkLHDno9bjXwjrESgkB8wSSDmFU7zEMWajjR2D3BiJN3VFJha55VuyiKqdSy7OBXLS+8By8oGVillAEtJSU1KlFg1t0BJd63+YjNeFQ60qmFRQxCUq3Ap6kDUimnvYwJjZ5y5gFTSfSGZRFRe9d5qF4UY7oa7BO3YKsIk5gooWCpsxYHMh3IFHUnTXlBn+H+OATNAcAKSU6UKSC4t6ojDb6icGuWUjNkKlUtlZdgwFQ9PmYldlBeUKRm+z31oHrpQQVJPg9OLR3YVyxST1Qn2fqCZElQckIQknKH3nJcljRypLuAXfrEP22wEsZVpWFXAWFAmwIdnHFnIsW0g/H7TTkEzuwlTZihBplJbMQxBXlIsx4kaZ9p8R32D7woT9mUFJIIdzkO6RSpqHY5eUTi5Rak13rY3sx7M7YEvC5CM7EpQnK6r5s1iAmpFK08YQ7fxhUuxSkksnRuAOlSaWrDnseqVMM5IKg0uWAPaJCs5YH0szAaAEaRO7VxQmTZ2ZxlWoIAZgymYtcU0jXGv7717ZDQ9RglqlyTNO6UOhKB6vMnddj1c3hph9n5EBBSSaGxqfSBKncs4T09y3DYScpiVZCAENyl/Z6M1UmNsQuclyqapQYnqaMBx0jrWFxjbqq/knkk9GWJnEKKQxCXAFwAN7k9Yww2MUklZDIFwnV6gaNYUjnFLKQQ4UVM7XA1c14kGMsRhyZSipQoQogJADkBIZhTVw8YQyR6/x9/U1jK3SODjCtRUaJG9oTQ7o5DWvDlG+aWUKUpQzFSSA5K7sWdmBZ3q7igrCeefa9Ingwbi4Id+kbiUGqoBtBqPnwjp4pqjfoImCUGcK4u/F2IAoeHiYD2nh5RmKOY6A3uByq3XhBKJaZhQ5TLDNckU49flHc+Ul2zOmjPQksznUxPFJkOC7ONmbMWpRWN4KS5yZQ1A6fWIYnK9zoNBR4HYyJis6pU0AGoWHSokG7lw4ar0ewZoSzMfhnbDoypY1Kjmc1TUcC9C7gXiq2Dt8JQETCASUnd4Fw7gk5szUIs3NvOyc6tHOqJjtvgpISkywUTAd6W1GoHQ9TUA14mtokJIYO4J1T8z9Ir+0eGK1rQ2YpWoIsWQSDcBlCpPiIncRISmxuACTeoc6cHaOqGo0S0I8d6bchB+ywCli9yQ3MtXyEBY2QUly4rbXkYZYKQTL5C/n9Y6JfoDwbyJgcClyDcNoTqPdAkyZ3ahTdJrwfQ6VYwfhMGFkJAL1alCQ1L/nbjH03CDKpKwdwve3GnDVxEqumJIyBZYygVLEPQ9SNIokYWWrKe9SbZsxANfGpBen1iVwqE3Ara5+EHJAtpD4b6HQyx04IV3aFAgl8wWGqWYvRJF/G8CYpKEvv5yDQhspOrB6h6P8AkYG7pIrHkxJIz1D6ACh58AafKFKNA9GMxQuCS13H08Yxw6HmZlaUTUjk/QXjOaujRvKTQcomtEjCSACXvoXceeoijTMkrQmqUqLWTVSg5BOiUixoXblE3hpQN7sb610brrDvBSymW4FSSCagkMzDSoNfCMpQvRSKzBATkJmKWmYqWP8AtgklhUFjvEEjTg4gHHbRkoWsMd05QpRUXbKwZqA5X84lUYooBSCwNWdtQfGoHlGmN2ktbAqp4NQFtOvnHO8T5fQqxrMx8pZKsxzVoEqoz+t8n5Qdg9sAycilpZgSRxfNV2P08InTPR3St9ILDdI9JrEEmrP5A3rDHYmYyFZQlnL06846oY1J8qqgNl7bkuci1O7hkm+teBhphcehUndVVJcgpYm7MSRdm1vEEmaniPONsLit4AK8H5flFZMN7XaGUeP2ghcudlzJV3ZGlQQU2zcwGhDsHFBJUFlQQtJQvLdlBnHO3lH03FAE7zMNTYcf1ygHCTWWWL8NRxh4rldhZW4bGYSVKZCSgBRYbys/BZJBIDC33g2sTe0sewmIld53EypQttxRVmdLE0diR8wDGH7YkMCq0eLxKCCHFRDhgjFtvYzXs5tb9lXNmPUyylKaVUSCKEH2anR+cY4dlqQ6QkOCQlyTXMpRdySz+UKZct1GKjsnhFLmKWPUHK6qcDo8aqO7JGicSUy0VzUJKq6rKnfU1qOsDz58wezlObK7vc1Y218o4kfuyLAGYCKeqQ17VVAffJJ3ruAGrT6+6Mc7btVY+DfSPZa94imrk6M3LU6xxNxZJy1yuG+HjxrHSJ6EKUU1IYD7w1L6flHMmcQ5CDQhTBjY8Hc3jPBiXJyqioxr5qODhkk7ynB0Ar0fjbhGsvCAOFE0a7OLlrD4R9MxRILS5gbXKzMbufrGJxDllEmxtvNQ61jsqjVTT77NJyU8SoDQ3qRYas9bR0hJIuRw9U/Ri/H3RhIWCWJUSSH5a0arkH3wSmWoh1IJBqAoORy3iDpCZSroTYd5SwQsBQFwoDq3OD8KsAvnSGu6m1hOZb2PTgenA8o6RMNAztp+rRHBM5FAocVjkKUk98BlDBlOQ9zo4MBTZcomuIzeHAN7XjCwylH1T5R6Ekaeb/r/AJilBJaNOH1BNqpSFbqswpVm9xhnskJ7sBUzIFOCWL3JAfR4W45NCSax1hFkoZ6PaHWia3Q+GLkgneUq5cu1aM2VzDabLT+xKIF0hibsSD5RIJmNz/X5Ra4hQTgi9sifkISjTDjRA4nEFBBTc384HTiC1z5wRtKXVLey/vjaT3ZY5GMO6KSAkT1cTFElctGHBUGmeqWcKqQRX4j2fNPilCyUh+LQ32RsUKQtanJEvMBYChZzcnlSF2TKhMhLkkmp0Hy+sEmqWYONa6xlJFMxuXto3KCUTwahI84zb2TWxb3hSbsQfGL3sxLK8IFKVXfI65lV/XGJPETN0nIHOpa51teLHsj/AAaf5v7lRqtlsh8JigS8wkuwBe1fzg9ZCd4q3SxTQu3xA5wqwq8qhR+UHqnn2Wrw6xlKGwaQunYkqqT+uEfoHYcvhK+0r4xEYrEkhrVrFr2IP+W/mV8o1j0DIJZNRwMd4eatFUg6h240ggTCiZMAtmNOhMbDFngIlsoXGap3I8xSDJaGlIWDQrUlxyAPz90YY+aosD5CHWycPnwMzjLm5/6QD7ifKKT0JiPES1EuAS9aCPjh1s+Uw3xC2SFJ8YGRjCSB8hCbYJoxwRABJ4t8ouOxiB3c065gPID6mIzDooVEcadYsux1Jaxz+Qi0QI9oqPeLS7ATFsBzUa+VI5GIIc3OlPhH22aYiZ1fzAPzgTPA4pm8ZBUicpJcEAs3GOk4tQsoCruAn6W5WvAgVHpgqg77DJm0ZiksqY44ZUge4RhPxUwhs6uNEpHvAcR2ZOUAqID8OYcHnGIUwJ9/y9zwrGsaQJMlKdyS9KhgeTkBz4xorGzf/KfEA/KPQ+WwqX5dSPH4wXgsJmGjD2UZifDQQmxqCZhiJ6Q6lSyz5SrdGZhwdz5aRj/1FBIyorZy1ID2mo94QTQWHBwD84HEU3sxjCxzNmTApsvuP0jVUvMhWYMRUEuAGvVuEJ8XiFpmFAWWBSKrrUPxjiRiVLd1Puuzv6wHGFsSZ9OS6T0jbZGAVNCspSGa76vy5R4gOW40gSVNY0PGGOWmPJuwlOWWk9QR9YottBsEsckj+pIiGkTQpaRmFVIFj60WvaOY2EUOJSB/qCvgDCJbtEdtBPofgHzjOWogBj+RjbGEKKWNAgDxGnvjWYqX3LP9qSHBAZKdC99TrAkDegaXKLEjeoXPAN9TFrsqW2EWr2pT3p6Bq2l/dCEqSJKgh6hlOEjidA5HjFFh6YP/AOr/AGQ5JJiiQApUUhjhZZWpgwNfFnf3QAoQUCXLGyq/pozasuVJnuJUcpB/VekWnZX+ER/N/cqIR3eosaN97pF32YP+VR0P9xhpUhXaIGWneHWC1vu1frwgeWN8dYPVLDAubtWEymA4pTjS/wBYs+xiv8sfxn5RI41LCnEfOKjsafsT+I/AQ10ImMYPtZo+8v8AuMcolcy/LpG2P/fzfxL+JjxCH0FYTEwTFgPR2rfwit7DN3UxJsVVHIpAiYXhlEpSkEqJLDjTSKPsQrdX1Hw/KKXQeABUnKqZKOhYfL3NCtUspNXhltlxiprfdP8ASmMMekKSCLl/yg7E0d7H9Eefzip7LHdX1iR2MqpT1aK3s9QdX+JiiUA7VmoRPXnl5nyl6cAPlA52pKZjJoLOExr2jpNWf/jBr+NvnCGbN/D62h0AMA2w7GTQogpSlAYboYHi5brH2BnZFPlC6VSQPnYxyuSpTEJJBCS7cgNYLw8oAUAIHHjbkw/XRN0bxja2bzMe4DSsguUhi4twA4xzisUkoFEB9L3FycrDpA+LmKshQDkdKMDQ6co3VITMQA5pUAA1JLNagcGnOIb9TRRroWyiotlBYdfLhwp0htJ2soJzCWl3ZnLsKv6JDV90LhICX3zn1ygNzoeHGnzgrDIQslCs7jg1mF3LawPYLsQbZP28xvabySlPygYCNMaftFk+0r+4xzJFR1EUZR6OsaAZ66p9NOheiejR5KQwLNUAUFbvw5RolY7xZf1z6o0HvjSdVLizpo3IxbMY9owCmrwgeenfUB1HjWN4wxS6pIGnzP68IlF5EbbNlOtBd2XLfdGgbwrDfb20DPIlS6oTw9ZVqcrjzhBJSo7ofeNhq/KK/ZOxRKRnW2c2Hsj5qhszRP4rDGWcp4A05w72PhMikFUkrWp0B1EBLpY0FTR6vqYB2z+9P4R84O7O4woemchWZnLimlLacohyklcVs3hGDrn0DY7BTQSyFJSEl0lQURTiAKRR2wp/9f8AtiU2nP7yatftF/IMIq538Mr/ANZ/tgVtK+yZRSbrohghyw1pDGXgJgOlVPcQCZcZlP6pDG1YxxeFISVbtq8bxU9m/wCGR0PxMQyURb9nj/l0dPmYQmqRGIQ6/HlHm0ZCnSywGCjQ6gP5x3NTU9fnAWIw+Zqs3PSGuwktDTFy9300m1iH8of9kP3Svxn4JiSSIq+yf7tX4vkIOgrQkx6HxE0Egbyqm1Y7CEAfvE/6o42yn/MTOvyELwnrCasKsoMDMKUlUlUtSwoBylKiAqlMwOU8xDrZ0vJNWmlgaJSKEqZ8oAJYVMSmy5xSpkhypg1Lio1466Q+2FiCqdMCgxAAIsQQS7g2qTFbr6BUUqrfr9AHbyQMUXVldILsTyanSF8oDOQk5kmxYit9ba+UMO1aftx+AfFULMKplDn+f1iUhNas0w7BZYUeKvYZ3U9PnEqHCjlDnR4pdiL3UvwI8i3yikZoF7Sjf6y1e5QVrE4otUAa3I1TSKftG2aXmLAhYPiBCZWHlH/uJ5U4Bvbhoppvo6lzCUpUTdNa9Y8lJrUkAF/n+usanIlI3s1GPGmn6MArWGo8Z1s6+VJWMELSneCjcsAwPMc3+cdTtpGuX1QGfifWtU195gU90wdZ1cBJ1GXQRjMmS8pAmqJYAOFerbQcIpRVGTyNukZTMQp6l+PPlHWExZRMK61SzDr48oEUsmp/TR3LlyyAV5nq2XhAEr8GOKnOtRbU26xzKmEEFrcbRkVPWPQecALSGP8A1OZpl8j9YyxOMUsMpjqP08CBXOPc8AqR0VQPiZhNKaeDANGxPKMJwdX5tDROToL2PL+1ln74+nkx90X+J9ARD7IS0yUPv/CLfF+iIbI8CASpasQoTXy5R6Lvp7NdYpdmS8BLcpRMdSSk5kqLpVQjeoH4xLIrilPy/wBtq0POGGlqbr7tLm4BcwRdF8U47NMRsWRNTN/ZkrQUSjMGYK3stSN5V8oU3SC8V/DL/AfhHmziU4fFKDgiQWNdVaV/XjH2N/h1/gPwibthKNURLF2Y++OkSFk0QfKNJCFuFJFjy+saK2ssFiKgtb84Bt0Yd2r2T5GK/s+fsEdD8TEsraS1JItTho7cecVHZ79wjofiYCbtElMBKiACS5t1jlOEmH1T40+MaBZC3BrmPxaPBtRZ9/qjS+sA26OU4Vdykt0il7Iegr8XyETn7atYUCaMCaAO7fWKLsiXSv8AF8oA7Qo2zJUrFTAkPUf2jjGUrZkwmobqR8oI20ojFqyli4r/ACiBhjphFzbj+UFhdFnI2tlYiQhmcVJLfyopSO5231VIlIB1Lq6Xy1hEguAWFtMr6GtY6Xc7o10BHhvUiuTL4QOO0+HUuclmfJx5n6wr/YVIDqatOOj/AChn2ofPKIJBKVMRfT6wuwhVnTmUSHrduGsIzbpUfLp1IIh9sRVA3H5QkxKgG/WjfL3Q12Cr0n4j6fKBEHva8biD974j8oQycQyWAD8ffFJ2lklctIDPnF+hhHK2QvVSR5n6QdmkZUCzZ6lFz9I4eDJ+zFoSVKUlhwJfwpAQfhAVdnZVyjGYYaydkFSQoLSx6/p4+m7BrSYG5p/OEHISvHoXHk1DEgFwCztfneCtnYNMx80zIRowqOpMBVgeJWColIyjQCNMFOSlW+kKDWOnOsYEQZssVWKOZam4gtflAiXpDKXOTldMl0mrgBjAO0ZgoBLya2Dny0hrhcXlKS5ylCSoey4YK6Ehj5wB2gYTQ1so06xcoJKzKEm5ULEli4jzFHMpwGzZSEjgRHpjmYGV4J8GDGJReQZ7DR9qmn5Ud/1xisxymSHiX2Er7QHTUtyh7thaSkCn6I49Yfkz8CmQR+0TCQCKXZvV4tB8ommjMw3X1sxpC/ZQ+3mMCCwbKz6Wh3NKRuDKco3y4O9l4tZLNwJKjwgo3i6SOsMlsLizSspIo2qxzjrHn/Lr/CY8kOcNivwSx6r1WOEZ7QW+HWA9vZP0aIXYZH0SchOZQS9+EYrmh2cO5eCNlj7WX1+UKZ6jnVVPpr4aRokZTDpc0Mqo9H/cIsuz37hHQ/Ex+f4JVVVT6OgHtJi92KsJkpBd25aknUiFJCT0SylDvL+v84ElzvvH17fh6wXNSRMIsc3zgCSpyQS1SBQX8eUCQSC0q9OpO6mjfhij7IrotuI+ET6kJCCXJUeQZgUjTV4edllZUqUXYmnhA1QRegPbpbFm90/2iAZcxLAOddDDDb6ft0q0UzHowOvSF85gRlUSGPwB+MKhvY+lglKeYLV5P4x9nLuKkvql7PXlH2AxJQJUxJqgpVVV8rKYjQUr1MbY1KQtYS2UKOR1XSQ6SeZSxgN029A/aQ/w58/EJgBCmLNaxcceRg7bJzols24z10py5QuThwA9bk/MQ1VHPLuj6e5LsWc041+kM9jnKug3SONmb6++BJop4n4PG+CWxSeTe5vC0JCGXaMfYvwUn4t84lJqpodi+V3OZ7a3ik2hPMxCkAitrXBca8uEJ8ThzvFIsTofW/OAdgCVqL5i7ENUmhB5x68aAJCaA5mBVw0AYN11McBUF2XEznkgBiKg0Y3HhGUskrSCQxWzNpSlq6wUpIIBJDJzUbiAOEApWMwIUKFBbKOFvGKpUZyuzQ0jpAjvEekofePxjIxBv4NtlbPmz5iZcpGZR00A1JNkgcTDjGSMNJPdJWpcxI+1xCScosMstPrJHtG+jCK8SQEmTh0lKFNnUXzzOuoTwT4ngBcR2Vcb6CqjNXl+UDnBeTP5n4I5eHMnKsqC5amlhadKHxatlc+UL5s3MElm3efEjWsXOF7PoaaARLKSAEqqC6QSFat8I72dsTCTlZZici0gbmZW8HulQNRfpBLIqCEHdn58o0jaaN9VHuPItH6gj/D/AAZDlU0Jv6Wn+l2gHG7D2ahRDzlGu8lY8t4MfAREcsX0VODZI7FWA+Z7AUb5wfiDmSyMxqCzAa8jDBOHwiSShE40bfmo05CXBmzZAUVKCDkSLCpUdEJI1Op0AJ0i7syqhVs/C90DMIOdYIQCS4FiuhvcDoToI6kIvew9rQcD8frDXCyTOmgTgUJBdbD1RomvQDh4Q7OyJBClok5UBhVS3OgHpRV/guL0IsGrLhsQS5pLDAvqfahUcXRsqvd8ofzZEtKZ0uXMQtKlIKCC7pGYsa3BYHz1gAYAv6Sfd/8AqM427KyboSSMCErSoS2Y8awNN2UnMdxNST530iqmYYnUe76xl+wEkfVMXszonZezAkv3ST+VeHSC/wBoPsn/AFH6Q9/6fQjMf6fpHEvZv3vh9IVMKEUzZxWc2QdTeOUbJyVyDyrFKMOwor4fSOThSfWLfr7sFMKEP7GoiwbmXjtEpSaAJ8j9YeowVBU+/wCkczNnubn3/SCmAnOGWpqJHgfrA+IwSgWYF+X5w+lYVr5iP5o9nZLsp/H6wUwEaUEBnqKMx4cYIxCD3cpb/cVxdNQWb2VAfyQ12NMSRNFq5g960+QjTESc0tfUm7VSH/sMw+AjRLQ+WxDLwqlsXHItWNZuHVJVLIUcxUMtLEG9BFDsnDypaUmaHJsCXs3BuPvMcSVpmz0TkgJHfJRLADJygKdXCqvhGCmrKePViHb+H3u8lhkTWWkAWU7LR4KenAiA8FhlZg6VAPdiwoeMfoePwi99AV6e8gppvpFU3rmSDTigRJzFqJALvrrFcr2iHGtGJwIAcE+bRiMMohtQXckV8uEGy5oJNiAAOmlBxjwzg1FHUNUeILVEFgqEitkTCC6kuw1J1B0Eeo7NTSHzI5tm+kPJJSDVTPo5/wCYJEuWSftADzPxpSFdGiYjwvZRczcE5KdTuqIYaGN5/wDhvMSkKOKQKBhkU9D14Q/wk5IWCFABxUEg9WetooMVjkS94EkezmNfKIc5XotQi+z81xXZlyVCckuXbJx8YzR2TmEUV/S3zi/xG0pUxDKRMY0Cio+bp5/CBJGIlJSBlU38x97H3wcmOl6gsragRXu3PM08xHM/bcyZRIYC7E/W0DYvBZAAVXtmFD72PCBzJlJG6pQtmIIYnkGiaizNOS0EYVAXnUrKxX8ALAAvBWK7ht8kl6KSCCk6FJJDNCsruSCanoC9+D/SOcMkqYuGfUN+YH1imvqTyNcXtKasZJi1ZbBVgqtM+iT7ucd4zZipYDsVUpehg5G0ES0FAy7wYg1fi+jQmTMWhOUElAs9SHGlXIHCBb60Eq8hWzpAUvKaE+4M5JOgADvwhkja4H2clOVIpb03461oW6DSFU/EpTLaXlKpgBWUuwTogOSatmVXgNDB+xZFBMIZqJvVWqumnXpF8OSpmaexpJU0xIUSpQSSrg6imj2akF7d2mP2ZKAoJKllgCQ6UXYgXdh4wBiliVLKzc/p/D5xOIxK1mpOUBgAsM3TnFuOkkaRfqMMPMSj0KMGcKHj6sdzMc9zbn+UCg82/mEfCuv9UNIG2GSsQ+vvP0glM19fer6QLKSOP9R+UGJmAC481/SCwo0lzCLK/u+kaLxyy4ceSoEM19R5qjjPzH9UMTRqE8f90dpTyPkr6wOJldP6o0Kvw/1QwOinkfJX1jlQPA/6T9Y9bkPJUclPL+k/WAAeZ0P+n84AWXf6D6wyWi9P6D9YXzJbUynwl/UwgMMCtpuXRQbTqLeEOZEzuwtSg7KCmAvUAjxS48Ym1rKFpUB6JF2Fvzit2msZN2zA+8EQ0JondqzMi1SwSSVZQX09ocstfEQVJxLS5eUslKgUh3Zi1SzEiMdtST3y2AYAJTYuAHBIPBGVPDdhfhpm8A/upcCMqV0ieQ1XthSlBSVElJBSbVFtA8FY9AK0qSNyYMw+65ZQLeyot4iEEohVSLszaVrQ3HjDzZEwlK5XMql8QWqnqRpxEOK1xFyt22Y4jBgJ3Fbz3AJ+FRaFxlqBVmCi1yaDyUQdYKm4o5mTc01106wOtbnfJJ1epiEmW2j6WA5FLsCbNZ708rGNJeUOABcNu3bqLeMed2SMwNPm3wjRUtxw0pDEMtjygV1KRS5snqIa7TGVnWkdGIIIbn+uEIpUxkKupRrUHhd3rzjjgyTu8z86RDTs1jNJBmIxaQGyA8VAi1m15VpGuB2iEOzjmfqLwsKXfdUCzX5vpemkcCSpJy5SRd3GX3qHHrFVoXP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https://encrypted-tbn1.gstatic.com/images?q=tbn:ANd9GcS7e1Rxrl7hqXXCegZ8H7TRLSodGg8NS-xJWigB4BpMHPkE0b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Once upon a time… decades ago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03" y="3104297"/>
            <a:ext cx="5706497" cy="3677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Desiring to visit Chicago, and not understanding the domain nor the conference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Frieder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H. T.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Siegelmann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., "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Allocation of Documents in Information Retrieval Systems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,"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ACM Fourteenth Conference on Research and Development in Information Retrieval (SIGIR),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Chicago, Illinois, October 1991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40" y="2524007"/>
            <a:ext cx="2837360" cy="433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2526268"/>
            <a:ext cx="291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Courtesy of en.wikipedia.org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5555" y="648866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Courtesy of atproperties.com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libraries.rutgers.edu/rul/libs/scua/archive_images/dooli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"/>
            <a:ext cx="9144000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a few years later…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P. Kantor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W. A. Woods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H.D.,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Moser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&amp; O.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Frieder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“An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Experimental Evaluation of Task Scheduling on Reconfigurable Multicomputer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Architectures,”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Seventh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Conference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on Parallel and Distributed Computing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Systems, </a:t>
            </a: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Vegas, </a:t>
            </a: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Nevada,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October </a:t>
            </a: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6 - 8, 1994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Best Paper Award</a:t>
            </a:r>
          </a:p>
          <a:p>
            <a:pPr marL="457200" lvl="1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W. A. Woods, H.D. Moser, O.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Frieder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P. Kantor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"A Case for Reconfigurable Parallel Architectures for Information Retrieval,"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Third Conference on Information and Knowledge Management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Gaithersburg, Maryland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November 1994. </a:t>
            </a:r>
          </a:p>
          <a:p>
            <a:pPr lvl="1"/>
            <a:endParaRPr lang="en-US" sz="24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4124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Watercolor of Rutgers College by T. Sanford </a:t>
            </a:r>
            <a:r>
              <a:rPr lang="en-US" b="1" i="1" dirty="0" smtClean="0"/>
              <a:t>Doolittle, ca</a:t>
            </a:r>
            <a:r>
              <a:rPr lang="en-US" b="1" i="1" dirty="0"/>
              <a:t>. 1850's.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76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0.gstatic.com/images?q=tbn:ANd9GcSI7jV3dmICVbtyleRvd89pReDlaYMA4TDo9bDhZDOQuR6DUb9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From within the vast I do not know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Diagnosing complicated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rinary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nfections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Detecting health-related outbreaks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Eliminating malaria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6400800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Courtesy of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Icaid.com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flipV="1">
            <a:off x="8001000" y="1752600"/>
            <a:ext cx="1066800" cy="40386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48358"/>
              </p:ext>
            </p:extLst>
          </p:nvPr>
        </p:nvGraphicFramePr>
        <p:xfrm>
          <a:off x="914401" y="2971800"/>
          <a:ext cx="7391399" cy="2971800"/>
        </p:xfrm>
        <a:graphic>
          <a:graphicData uri="http://schemas.openxmlformats.org/drawingml/2006/table">
            <a:tbl>
              <a:tblPr/>
              <a:tblGrid>
                <a:gridCol w="2566902"/>
                <a:gridCol w="949394"/>
                <a:gridCol w="1786505"/>
                <a:gridCol w="2088598"/>
              </a:tblGrid>
              <a:tr h="673211">
                <a:tc rowSpan="2">
                  <a:txBody>
                    <a:bodyPr/>
                    <a:lstStyle/>
                    <a:p>
                      <a:pPr marL="0" marR="0" lvl="0" indent="0" algn="l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Patient group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Num</a:t>
                      </a:r>
                    </a:p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Patients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susceptibility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137">
                <a:tc vMerge="1">
                  <a:txBody>
                    <a:bodyPr/>
                    <a:lstStyle/>
                    <a:p>
                      <a:pPr marL="0" marR="0" lvl="0" indent="0" algn="l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Nitro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Nitro + algorithm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211">
                <a:tc>
                  <a:txBody>
                    <a:bodyPr/>
                    <a:lstStyle/>
                    <a:p>
                      <a:pPr marL="0" marR="0" lvl="0" indent="0" algn="l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all patients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2233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75.3%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76.7%  </a:t>
                      </a:r>
                    </a:p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(p &lt; 0.01)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241">
                <a:tc>
                  <a:txBody>
                    <a:bodyPr/>
                    <a:lstStyle/>
                    <a:p>
                      <a:pPr marL="0" marR="0" lvl="0" indent="0" algn="l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patients w/ prior culture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823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72.4%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75.3%  </a:t>
                      </a:r>
                    </a:p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(p &lt; 0.01)</a:t>
                      </a:r>
                    </a:p>
                    <a:p>
                      <a:pPr marL="0" marR="0" lvl="0" indent="0" algn="ctr" defTabSz="28225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Diagnosing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Complicated Urinary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Infections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latin typeface="Times New Roman" pitchFamily="18" charset="0"/>
                <a:cs typeface="Times New Roman" pitchFamily="18" charset="0"/>
              </a:rPr>
              <a:t>“Urinary tract infections are the second most common type of infection in the body, accounting for about 8.1 million visits to health care providers each year” –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NIH study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4695" y="1981200"/>
            <a:ext cx="765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specific data  vs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guidelines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driven treatment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/>
              <a:t>a</a:t>
            </a:r>
            <a:r>
              <a:rPr lang="en-US" dirty="0" smtClean="0"/>
              <a:t>ge, sex, geographical location, occupation, symptoms , prior </a:t>
            </a:r>
            <a:r>
              <a:rPr lang="en-US" dirty="0"/>
              <a:t>prescription </a:t>
            </a:r>
            <a:r>
              <a:rPr lang="en-US" dirty="0" smtClean="0"/>
              <a:t>use)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6096000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Alphs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-Jackson, J.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Cashy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O.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Frieder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A. Schaeffer, “Data Mining Derived Treatment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Algorithms from</a:t>
            </a: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Electronic Medical Record Improve Theoretical Empirical Therapy for Outpatient Urinary Tract Infections,”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Journal of Urology,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vol. 186, December 2011.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Detecting 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ealth-Related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utbreaks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10" y="6301026"/>
            <a:ext cx="83286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AutoNum type="alphaU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Yates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J. Parker, N.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Goharian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O.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Frieder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“A Framework for Public Health Surveillance,”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9th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Language Resources and Evaluation Conference (LREC-2014)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Reykjavik, Iceland, May 2014.</a:t>
            </a:r>
          </a:p>
          <a:p>
            <a:endParaRPr lang="en-US" dirty="0"/>
          </a:p>
        </p:txBody>
      </p:sp>
      <p:pic>
        <p:nvPicPr>
          <p:cNvPr id="6" name="Shape 16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66750" y="3657600"/>
            <a:ext cx="3829050" cy="254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33950" y="3657600"/>
            <a:ext cx="3524250" cy="25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66750" y="1600200"/>
            <a:ext cx="7582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Global health surveillance is human intensive &amp; delayed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Monitor real-time common media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Hypothesis generation vs. validation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Joint effort with Twitter &amp; 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14320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Staging Malaria Elimination</a:t>
            </a:r>
            <a:br>
              <a:rPr lang="en-US" dirty="0" smtClean="0"/>
            </a:br>
            <a:r>
              <a:rPr lang="en-US" sz="2200" dirty="0" smtClean="0"/>
              <a:t>How can we optimize the pathway to elimination?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049" r="43454" b="37229"/>
          <a:stretch/>
        </p:blipFill>
        <p:spPr>
          <a:xfrm>
            <a:off x="204101" y="1929504"/>
            <a:ext cx="4163345" cy="4719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1929504"/>
            <a:ext cx="426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Malaria: Maps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Malaria theory &amp; micro-simulation modeling framework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Large, well-curated databases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eostatistical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models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Strategy &amp; Implementation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Spatial targeting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Stratification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Regional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coordination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54102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Supported by: “Strategic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Planning Tools for Staging Malaria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Elimination”, Bill and Melinda Gates Foundation, Lead PI: David Smith, Oxford University, Sept 2014 – August 2019.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(Subcontract to Georgetown Univ. – PI: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Frieder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8" y="152400"/>
            <a:ext cx="8179662" cy="509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386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Paul!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And many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more to come !!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25683" y="6477000"/>
            <a:ext cx="391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November2013calendar.org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451</Words>
  <Application>Microsoft Office PowerPoint</Application>
  <PresentationFormat>On-screen Show (4:3)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Office Theme</vt:lpstr>
      <vt:lpstr>Working Outside One’s  Domain of Understanding</vt:lpstr>
      <vt:lpstr>Once upon a time… decades ago </vt:lpstr>
      <vt:lpstr>And a few years later…</vt:lpstr>
      <vt:lpstr>From within the vast I do not know</vt:lpstr>
      <vt:lpstr>Diagnosing Complicated Urinary Tract Infections </vt:lpstr>
      <vt:lpstr>Detecting Health-Related Outbreaks</vt:lpstr>
      <vt:lpstr>Staging Malaria Elimination How can we optimize the pathway to elimination?</vt:lpstr>
      <vt:lpstr>PowerPoint Presentation</vt:lpstr>
    </vt:vector>
  </TitlesOfParts>
  <Company>Georgetown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Ophir Frieder</dc:creator>
  <cp:lastModifiedBy>Ophir</cp:lastModifiedBy>
  <cp:revision>51</cp:revision>
  <dcterms:created xsi:type="dcterms:W3CDTF">2014-09-30T02:40:29Z</dcterms:created>
  <dcterms:modified xsi:type="dcterms:W3CDTF">2014-10-10T14:55:12Z</dcterms:modified>
</cp:coreProperties>
</file>