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66" r:id="rId6"/>
    <p:sldId id="261" r:id="rId7"/>
    <p:sldId id="262" r:id="rId8"/>
    <p:sldId id="263" r:id="rId9"/>
    <p:sldId id="267"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05A80-25CA-44DB-A81C-83C6B69A72C2}"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E9F59-650B-4E14-A66D-740D0707B61E}" type="slidenum">
              <a:rPr lang="en-US" smtClean="0"/>
              <a:t>‹#›</a:t>
            </a:fld>
            <a:endParaRPr lang="en-US"/>
          </a:p>
        </p:txBody>
      </p:sp>
    </p:spTree>
    <p:extLst>
      <p:ext uri="{BB962C8B-B14F-4D97-AF65-F5344CB8AC3E}">
        <p14:creationId xmlns:p14="http://schemas.microsoft.com/office/powerpoint/2010/main" val="175585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F9594-2095-4504-B411-C56F425FBA50}" type="slidenum">
              <a:rPr lang="en-US" altLang="zh-CN"/>
              <a:pPr/>
              <a:t>4</a:t>
            </a:fld>
            <a:endParaRPr lang="en-US" altLang="zh-CN"/>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en-US"/>
              <a:t>The atom of 3D image is called “voxel”, corresponding to a pixel in 2d images. For a certain voxel, if its time series has correlation to the stimulus sequence, it’s more likely that this voxel is involved in processing that stimuli. The waveform here is the intensity of a voxel over time. Usually, fMRI analysis will mark evaluate the activation level, which we will talk about later, and set a threshold, to mark a responsive region.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4F6E1-5FCF-4F84-87F7-45CEA9E5A446}" type="slidenum">
              <a:rPr lang="en-US" altLang="zh-CN"/>
              <a:pPr/>
              <a:t>5</a:t>
            </a:fld>
            <a:endParaRPr lang="en-US" altLang="zh-CN"/>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zh-CN"/>
              <a:t>How do we generate the design matrix? We will present a non-linear model later, but the most popular way so far, is that the hypothesized response is the convolution of the stimulus with a impulse response function. The most widely used HRF model is called canonical HRF model. This impulse response function is called hemodynamic response function. We will get into this more later. Note this beta has nothing to do with the weights we were using.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E5C18-F4DF-40E9-A787-43549E2A981C}" type="slidenum">
              <a:rPr lang="en-US" altLang="zh-CN"/>
              <a:pPr/>
              <a:t>6</a:t>
            </a:fld>
            <a:endParaRPr lang="en-US" altLang="zh-CN"/>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zh-CN"/>
              <a:t>FIR model relaxed the shape of HRF, but it is still based on the linear time-invariant model. In recent years, people are more and more interested in non-linear models such as balloon models and volterra models.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03817-C9B0-404D-8537-C268A4C95627}" type="slidenum">
              <a:rPr lang="en-US" altLang="zh-CN"/>
              <a:pPr/>
              <a:t>7</a:t>
            </a:fld>
            <a:endParaRPr lang="en-US" altLang="zh-CN"/>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C55EF-EB4E-43E9-8FEF-AD53575557D5}" type="slidenum">
              <a:rPr lang="en-US" altLang="zh-CN"/>
              <a:pPr/>
              <a:t>9</a:t>
            </a:fld>
            <a:endParaRPr lang="en-US" altLang="zh-CN"/>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zh-CN"/>
              <a:t>Ok, now I am going to talk about the retrieval frame work we proposed. Let us look at the retrieval on GLM method first, something will be shared in the ICA methods too. Activation indicators are generated (t-maps). Then we threshold it to get most activated regions. And we do this for all experiment with different stimulus.</a:t>
            </a:r>
          </a:p>
          <a:p>
            <a:r>
              <a:rPr lang="en-US" altLang="zh-CN"/>
              <a:t>Then we calculate the similarity between these thresholded t-maps, that is the overlap of the highlighted regions. as the similarity between the original images. There are three steps we can work on to improve the performance, GLM, thresholding, and matching.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7A76A-E9F4-4DD1-B112-F143C01448CB}" type="slidenum">
              <a:rPr lang="en-US" altLang="zh-CN"/>
              <a:pPr/>
              <a:t>10</a:t>
            </a:fld>
            <a:endParaRPr lang="en-US" altLang="zh-CN"/>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zh-CN"/>
              <a:t>Here is the results of feature selection models. We see that MAP results is better than others. The multiple regression doesn’t show much improvements than single regressoins in this case. SPNN is not good either, like we said before, probably SPNN eliminated too much non-trivial non-negativeness. We will try to model negative weights with the similar idea. More in future work. LLFOM is not good either, there are several issues here, the first is the searching initial points. Another possibility is also the nonnegativeness. More in future 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17957-0458-48DA-BD00-0C584FA09A5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386954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17957-0458-48DA-BD00-0C584FA09A5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420700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17957-0458-48DA-BD00-0C584FA09A5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56265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2B1301B-E997-44F9-8915-BCC0406AAB57}" type="slidenum">
              <a:rPr lang="en-US" altLang="zh-CN"/>
              <a:pPr/>
              <a:t>‹#›</a:t>
            </a:fld>
            <a:endParaRPr lang="en-US" altLang="zh-CN"/>
          </a:p>
        </p:txBody>
      </p:sp>
    </p:spTree>
    <p:extLst>
      <p:ext uri="{BB962C8B-B14F-4D97-AF65-F5344CB8AC3E}">
        <p14:creationId xmlns:p14="http://schemas.microsoft.com/office/powerpoint/2010/main" val="52138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82ED788-F4C8-419E-B878-2A0BD0E1050A}" type="slidenum">
              <a:rPr lang="en-US" altLang="zh-CN"/>
              <a:pPr/>
              <a:t>‹#›</a:t>
            </a:fld>
            <a:endParaRPr lang="en-US" altLang="zh-CN"/>
          </a:p>
        </p:txBody>
      </p:sp>
    </p:spTree>
    <p:extLst>
      <p:ext uri="{BB962C8B-B14F-4D97-AF65-F5344CB8AC3E}">
        <p14:creationId xmlns:p14="http://schemas.microsoft.com/office/powerpoint/2010/main" val="86931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17957-0458-48DA-BD00-0C584FA09A5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3786041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17957-0458-48DA-BD00-0C584FA09A5D}"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66191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17957-0458-48DA-BD00-0C584FA09A5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313826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17957-0458-48DA-BD00-0C584FA09A5D}"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62810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17957-0458-48DA-BD00-0C584FA09A5D}"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281913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17957-0458-48DA-BD00-0C584FA09A5D}"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233400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17957-0458-48DA-BD00-0C584FA09A5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187656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17957-0458-48DA-BD00-0C584FA09A5D}"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B9E890-7381-4012-AC0E-CE1463008EB1}" type="slidenum">
              <a:rPr lang="en-US" smtClean="0"/>
              <a:t>‹#›</a:t>
            </a:fld>
            <a:endParaRPr lang="en-US"/>
          </a:p>
        </p:txBody>
      </p:sp>
    </p:spTree>
    <p:extLst>
      <p:ext uri="{BB962C8B-B14F-4D97-AF65-F5344CB8AC3E}">
        <p14:creationId xmlns:p14="http://schemas.microsoft.com/office/powerpoint/2010/main" val="258899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17957-0458-48DA-BD00-0C584FA09A5D}"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9E890-7381-4012-AC0E-CE1463008EB1}" type="slidenum">
              <a:rPr lang="en-US" smtClean="0"/>
              <a:t>‹#›</a:t>
            </a:fld>
            <a:endParaRPr lang="en-US"/>
          </a:p>
        </p:txBody>
      </p:sp>
    </p:spTree>
    <p:extLst>
      <p:ext uri="{BB962C8B-B14F-4D97-AF65-F5344CB8AC3E}">
        <p14:creationId xmlns:p14="http://schemas.microsoft.com/office/powerpoint/2010/main" val="295030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image" Target="../media/image3.png"/><Relationship Id="rId10"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3" Type="http://schemas.openxmlformats.org/officeDocument/2006/relationships/image" Target="../media/image17.wmf"/><Relationship Id="rId7" Type="http://schemas.openxmlformats.org/officeDocument/2006/relationships/image" Target="../media/image12.wmf"/><Relationship Id="rId12"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LLFOM: A Nonlinear Hemodynamic Response Model</a:t>
            </a:r>
            <a:br>
              <a:rPr lang="en-US" b="1" dirty="0"/>
            </a:br>
            <a:endParaRPr lang="en-US" dirty="0"/>
          </a:p>
        </p:txBody>
      </p:sp>
      <p:sp>
        <p:nvSpPr>
          <p:cNvPr id="3" name="Subtitle 2"/>
          <p:cNvSpPr>
            <a:spLocks noGrp="1"/>
          </p:cNvSpPr>
          <p:nvPr>
            <p:ph type="subTitle" idx="1"/>
          </p:nvPr>
        </p:nvSpPr>
        <p:spPr/>
        <p:txBody>
          <a:bodyPr/>
          <a:lstStyle/>
          <a:p>
            <a:r>
              <a:rPr lang="en-US" dirty="0" smtClean="0"/>
              <a:t>Bing Bai</a:t>
            </a:r>
          </a:p>
          <a:p>
            <a:r>
              <a:rPr lang="en-US" dirty="0" smtClean="0"/>
              <a:t>NEC Labs America</a:t>
            </a:r>
          </a:p>
          <a:p>
            <a:r>
              <a:rPr lang="en-US" dirty="0" smtClean="0"/>
              <a:t>Oct 2014</a:t>
            </a:r>
            <a:endParaRPr lang="en-US" dirty="0"/>
          </a:p>
        </p:txBody>
      </p:sp>
    </p:spTree>
    <p:extLst>
      <p:ext uri="{BB962C8B-B14F-4D97-AF65-F5344CB8AC3E}">
        <p14:creationId xmlns:p14="http://schemas.microsoft.com/office/powerpoint/2010/main" val="61108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zh-CN"/>
              <a:t>Results: GLM-based Features</a:t>
            </a:r>
          </a:p>
        </p:txBody>
      </p:sp>
      <p:pic>
        <p:nvPicPr>
          <p:cNvPr id="97289"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600200"/>
            <a:ext cx="7767638" cy="2546350"/>
          </a:xfrm>
          <a:noFill/>
          <a:ln/>
        </p:spPr>
      </p:pic>
      <p:sp>
        <p:nvSpPr>
          <p:cNvPr id="97290" name="Rectangle 10"/>
          <p:cNvSpPr>
            <a:spLocks noChangeArrowheads="1"/>
          </p:cNvSpPr>
          <p:nvPr/>
        </p:nvSpPr>
        <p:spPr bwMode="auto">
          <a:xfrm>
            <a:off x="5791200" y="2667000"/>
            <a:ext cx="1295400" cy="5334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38487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lstStyle/>
          <a:p>
            <a:r>
              <a:rPr lang="en-US" dirty="0" smtClean="0"/>
              <a:t>Future work (what should have been done)</a:t>
            </a:r>
          </a:p>
          <a:p>
            <a:pPr lvl="1"/>
            <a:r>
              <a:rPr lang="en-US" dirty="0" smtClean="0"/>
              <a:t>Smoothing across voxels</a:t>
            </a:r>
          </a:p>
          <a:p>
            <a:pPr lvl="1"/>
            <a:r>
              <a:rPr lang="en-US" dirty="0" smtClean="0"/>
              <a:t>Analysis on the good performance on the pure Bayesian approach</a:t>
            </a:r>
          </a:p>
          <a:p>
            <a:r>
              <a:rPr lang="en-US" dirty="0" smtClean="0"/>
              <a:t>I like to thank Paul for his guidance</a:t>
            </a:r>
          </a:p>
          <a:p>
            <a:pPr lvl="1"/>
            <a:r>
              <a:rPr lang="en-US" dirty="0" smtClean="0"/>
              <a:t>On research</a:t>
            </a:r>
          </a:p>
          <a:p>
            <a:pPr lvl="1"/>
            <a:r>
              <a:rPr lang="en-US" dirty="0" smtClean="0"/>
              <a:t>On many other things (morality, values, life, …)</a:t>
            </a:r>
            <a:endParaRPr lang="en-US" dirty="0"/>
          </a:p>
        </p:txBody>
      </p:sp>
    </p:spTree>
    <p:extLst>
      <p:ext uri="{BB962C8B-B14F-4D97-AF65-F5344CB8AC3E}">
        <p14:creationId xmlns:p14="http://schemas.microsoft.com/office/powerpoint/2010/main" val="175234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who I am</a:t>
            </a:r>
            <a:endParaRPr lang="en-US" dirty="0"/>
          </a:p>
        </p:txBody>
      </p:sp>
      <p:sp>
        <p:nvSpPr>
          <p:cNvPr id="3" name="Content Placeholder 2"/>
          <p:cNvSpPr>
            <a:spLocks noGrp="1"/>
          </p:cNvSpPr>
          <p:nvPr>
            <p:ph idx="1"/>
          </p:nvPr>
        </p:nvSpPr>
        <p:spPr/>
        <p:txBody>
          <a:bodyPr/>
          <a:lstStyle/>
          <a:p>
            <a:r>
              <a:rPr lang="en-US" dirty="0" smtClean="0"/>
              <a:t>Paul’s only student that got </a:t>
            </a:r>
            <a:r>
              <a:rPr lang="en-US" dirty="0" err="1" smtClean="0"/>
              <a:t>Ph.D</a:t>
            </a:r>
            <a:r>
              <a:rPr lang="en-US" dirty="0" smtClean="0"/>
              <a:t> in Computer Science</a:t>
            </a:r>
          </a:p>
          <a:p>
            <a:pPr lvl="1"/>
            <a:r>
              <a:rPr lang="en-US" dirty="0" smtClean="0"/>
              <a:t>Thus the least favorite one (</a:t>
            </a:r>
            <a:r>
              <a:rPr lang="en-US" dirty="0" err="1" smtClean="0"/>
              <a:t>orz</a:t>
            </a:r>
            <a:r>
              <a:rPr lang="en-US" dirty="0" smtClean="0"/>
              <a:t>)</a:t>
            </a:r>
          </a:p>
          <a:p>
            <a:pPr lvl="1"/>
            <a:r>
              <a:rPr lang="en-US" dirty="0" smtClean="0"/>
              <a:t>Worked with Paul on:</a:t>
            </a:r>
          </a:p>
          <a:p>
            <a:pPr lvl="2"/>
            <a:r>
              <a:rPr lang="en-US" dirty="0" smtClean="0"/>
              <a:t>Question answering </a:t>
            </a:r>
          </a:p>
          <a:p>
            <a:pPr lvl="2"/>
            <a:r>
              <a:rPr lang="en-US" dirty="0" smtClean="0"/>
              <a:t>fMRI image retrieval</a:t>
            </a:r>
          </a:p>
          <a:p>
            <a:r>
              <a:rPr lang="en-US" dirty="0" smtClean="0"/>
              <a:t>Currently researcher in NEC Labs America</a:t>
            </a:r>
          </a:p>
          <a:p>
            <a:pPr lvl="1"/>
            <a:r>
              <a:rPr lang="en-US" dirty="0" smtClean="0"/>
              <a:t>Machine learning</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1931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Lagged</a:t>
            </a:r>
            <a:r>
              <a:rPr lang="en-US" dirty="0"/>
              <a:t>, Limited First Order Model (LLFOM)</a:t>
            </a:r>
          </a:p>
        </p:txBody>
      </p:sp>
      <p:sp>
        <p:nvSpPr>
          <p:cNvPr id="3" name="Content Placeholder 2"/>
          <p:cNvSpPr>
            <a:spLocks noGrp="1"/>
          </p:cNvSpPr>
          <p:nvPr>
            <p:ph idx="1"/>
          </p:nvPr>
        </p:nvSpPr>
        <p:spPr/>
        <p:txBody>
          <a:bodyPr>
            <a:normAutofit/>
          </a:bodyPr>
          <a:lstStyle/>
          <a:p>
            <a:r>
              <a:rPr lang="en-US" dirty="0" smtClean="0"/>
              <a:t>A Nonlinear hemodynamic model used in fMRI study</a:t>
            </a:r>
          </a:p>
          <a:p>
            <a:r>
              <a:rPr lang="en-US" dirty="0" smtClean="0"/>
              <a:t>A example of Paul’s many overlooked great ideas</a:t>
            </a:r>
          </a:p>
          <a:p>
            <a:pPr lvl="1"/>
            <a:r>
              <a:rPr lang="en-US" dirty="0" smtClean="0"/>
              <a:t>A nice, novel idea</a:t>
            </a:r>
          </a:p>
          <a:p>
            <a:pPr lvl="1"/>
            <a:r>
              <a:rPr lang="en-US" dirty="0" smtClean="0"/>
              <a:t>Published only in my thesis</a:t>
            </a:r>
          </a:p>
          <a:p>
            <a:r>
              <a:rPr lang="en-US" dirty="0" smtClean="0"/>
              <a:t>A example of “Paul is a nice guy”</a:t>
            </a:r>
          </a:p>
          <a:p>
            <a:pPr lvl="1"/>
            <a:r>
              <a:rPr lang="en-US" dirty="0" smtClean="0"/>
              <a:t>I could be still doing this right now, if he makes me</a:t>
            </a:r>
          </a:p>
        </p:txBody>
      </p:sp>
    </p:spTree>
    <p:extLst>
      <p:ext uri="{BB962C8B-B14F-4D97-AF65-F5344CB8AC3E}">
        <p14:creationId xmlns:p14="http://schemas.microsoft.com/office/powerpoint/2010/main" val="90343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CN"/>
              <a:t>Active and Inactive voxels</a:t>
            </a:r>
          </a:p>
        </p:txBody>
      </p:sp>
      <p:graphicFrame>
        <p:nvGraphicFramePr>
          <p:cNvPr id="4099" name="Object 3"/>
          <p:cNvGraphicFramePr>
            <a:graphicFrameLocks noGrp="1" noChangeAspect="1"/>
          </p:cNvGraphicFramePr>
          <p:nvPr>
            <p:ph sz="half" idx="1"/>
          </p:nvPr>
        </p:nvGraphicFramePr>
        <p:xfrm>
          <a:off x="533400" y="3505200"/>
          <a:ext cx="4038600" cy="2698750"/>
        </p:xfrm>
        <a:graphic>
          <a:graphicData uri="http://schemas.openxmlformats.org/presentationml/2006/ole">
            <mc:AlternateContent xmlns:mc="http://schemas.openxmlformats.org/markup-compatibility/2006">
              <mc:Choice xmlns:v="urn:schemas-microsoft-com:vml" Requires="v">
                <p:oleObj spid="_x0000_s1028" name="Visio" r:id="rId4" imgW="6124575" imgH="4092702" progId="Visio.Drawing.11">
                  <p:embed/>
                </p:oleObj>
              </mc:Choice>
              <mc:Fallback>
                <p:oleObj name="Visio" r:id="rId4" imgW="6124575" imgH="409270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505200"/>
                        <a:ext cx="4038600" cy="269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Rectangle 4"/>
          <p:cNvSpPr>
            <a:spLocks noChangeArrowheads="1"/>
          </p:cNvSpPr>
          <p:nvPr/>
        </p:nvSpPr>
        <p:spPr bwMode="auto">
          <a:xfrm>
            <a:off x="457200" y="1371600"/>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ea typeface="宋体" charset="-122"/>
              </a:defRPr>
            </a:lvl1pPr>
            <a:lvl2pPr marL="742950" indent="-285750">
              <a:spcBef>
                <a:spcPct val="20000"/>
              </a:spcBef>
              <a:buChar char="–"/>
              <a:defRPr sz="2800">
                <a:solidFill>
                  <a:schemeClr val="tx1"/>
                </a:solidFill>
                <a:latin typeface="Arial" charset="0"/>
                <a:ea typeface="宋体" charset="-122"/>
              </a:defRPr>
            </a:lvl2pPr>
            <a:lvl3pPr marL="1143000" indent="-228600">
              <a:spcBef>
                <a:spcPct val="20000"/>
              </a:spcBef>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fontAlgn="base">
              <a:spcBef>
                <a:spcPct val="20000"/>
              </a:spcBef>
              <a:spcAft>
                <a:spcPct val="0"/>
              </a:spcAft>
              <a:buChar char="»"/>
              <a:defRPr sz="2000">
                <a:solidFill>
                  <a:schemeClr val="tx1"/>
                </a:solidFill>
                <a:latin typeface="Arial" charset="0"/>
                <a:ea typeface="宋体" charset="-122"/>
              </a:defRPr>
            </a:lvl6pPr>
            <a:lvl7pPr marL="2971800" indent="-228600" fontAlgn="base">
              <a:spcBef>
                <a:spcPct val="20000"/>
              </a:spcBef>
              <a:spcAft>
                <a:spcPct val="0"/>
              </a:spcAft>
              <a:buChar char="»"/>
              <a:defRPr sz="2000">
                <a:solidFill>
                  <a:schemeClr val="tx1"/>
                </a:solidFill>
                <a:latin typeface="Arial" charset="0"/>
                <a:ea typeface="宋体" charset="-122"/>
              </a:defRPr>
            </a:lvl7pPr>
            <a:lvl8pPr marL="3429000" indent="-228600" fontAlgn="base">
              <a:spcBef>
                <a:spcPct val="20000"/>
              </a:spcBef>
              <a:spcAft>
                <a:spcPct val="0"/>
              </a:spcAft>
              <a:buChar char="»"/>
              <a:defRPr sz="2000">
                <a:solidFill>
                  <a:schemeClr val="tx1"/>
                </a:solidFill>
                <a:latin typeface="Arial" charset="0"/>
                <a:ea typeface="宋体" charset="-122"/>
              </a:defRPr>
            </a:lvl8pPr>
            <a:lvl9pPr marL="3886200" indent="-228600" fontAlgn="base">
              <a:spcBef>
                <a:spcPct val="20000"/>
              </a:spcBef>
              <a:spcAft>
                <a:spcPct val="0"/>
              </a:spcAft>
              <a:buChar char="»"/>
              <a:defRPr sz="2000">
                <a:solidFill>
                  <a:schemeClr val="tx1"/>
                </a:solidFill>
                <a:latin typeface="Arial" charset="0"/>
                <a:ea typeface="宋体" charset="-122"/>
              </a:defRPr>
            </a:lvl9pPr>
          </a:lstStyle>
          <a:p>
            <a:r>
              <a:rPr lang="en-US" altLang="zh-CN" sz="2000"/>
              <a:t>The intensity change of some voxels are correlated with stimulus, they are considered to be “active”.</a:t>
            </a:r>
          </a:p>
          <a:p>
            <a:r>
              <a:rPr lang="en-US" altLang="zh-CN" sz="2000"/>
              <a:t>The </a:t>
            </a:r>
            <a:r>
              <a:rPr lang="en-US" altLang="zh-CN" sz="2000" i="1"/>
              <a:t>unofficial </a:t>
            </a:r>
            <a:r>
              <a:rPr lang="en-US" altLang="zh-CN" sz="2000"/>
              <a:t>goal of fMRI: detecting voxels activated by visual, audio, conscience, love … and whatever is interesting.</a:t>
            </a:r>
            <a:endParaRPr lang="en-US" altLang="zh-CN" sz="2400"/>
          </a:p>
        </p:txBody>
      </p:sp>
      <p:pic>
        <p:nvPicPr>
          <p:cNvPr id="4102" name="Picture 6"/>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5257800" y="3811588"/>
            <a:ext cx="2514600" cy="2090737"/>
          </a:xfrm>
          <a:noFill/>
          <a:ln/>
        </p:spPr>
      </p:pic>
      <p:sp>
        <p:nvSpPr>
          <p:cNvPr id="4104" name="Line 8"/>
          <p:cNvSpPr>
            <a:spLocks noChangeShapeType="1"/>
          </p:cNvSpPr>
          <p:nvPr/>
        </p:nvSpPr>
        <p:spPr bwMode="auto">
          <a:xfrm flipV="1">
            <a:off x="4419600" y="49530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Line 9"/>
          <p:cNvSpPr>
            <a:spLocks noChangeShapeType="1"/>
          </p:cNvSpPr>
          <p:nvPr/>
        </p:nvSpPr>
        <p:spPr bwMode="auto">
          <a:xfrm flipV="1">
            <a:off x="4419600" y="5334000"/>
            <a:ext cx="2209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97548196"/>
      </p:ext>
    </p:extLst>
  </p:cSld>
  <p:clrMapOvr>
    <a:masterClrMapping/>
  </p:clrMapOvr>
  <p:transition advTm="5627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CN"/>
              <a:t>Generalized Linear Model (GLM)</a:t>
            </a:r>
          </a:p>
        </p:txBody>
      </p:sp>
      <p:sp>
        <p:nvSpPr>
          <p:cNvPr id="41987" name="Rectangle 3"/>
          <p:cNvSpPr>
            <a:spLocks noGrp="1" noChangeArrowheads="1"/>
          </p:cNvSpPr>
          <p:nvPr>
            <p:ph type="body" sz="half" idx="1"/>
          </p:nvPr>
        </p:nvSpPr>
        <p:spPr>
          <a:xfrm>
            <a:off x="457200" y="1600200"/>
            <a:ext cx="8077200" cy="4191000"/>
          </a:xfrm>
        </p:spPr>
        <p:txBody>
          <a:bodyPr/>
          <a:lstStyle/>
          <a:p>
            <a:pPr>
              <a:lnSpc>
                <a:spcPct val="90000"/>
              </a:lnSpc>
            </a:pPr>
            <a:r>
              <a:rPr lang="en-US" altLang="zh-CN" sz="2400"/>
              <a:t>How to get Design Matrix X?</a:t>
            </a:r>
          </a:p>
          <a:p>
            <a:pPr lvl="1">
              <a:lnSpc>
                <a:spcPct val="90000"/>
              </a:lnSpc>
            </a:pPr>
            <a:r>
              <a:rPr lang="en-US" altLang="zh-CN" sz="2000"/>
              <a:t>Hypothesis: </a:t>
            </a:r>
          </a:p>
          <a:p>
            <a:pPr lvl="2">
              <a:lnSpc>
                <a:spcPct val="90000"/>
              </a:lnSpc>
            </a:pPr>
            <a:r>
              <a:rPr lang="en-US" altLang="zh-CN" sz="1800"/>
              <a:t>A voxel is a linear time-invariant (LTI) system</a:t>
            </a:r>
          </a:p>
          <a:p>
            <a:pPr lvl="2">
              <a:lnSpc>
                <a:spcPct val="90000"/>
              </a:lnSpc>
            </a:pPr>
            <a:r>
              <a:rPr lang="en-US" altLang="zh-CN" sz="1800"/>
              <a:t>The impulse response function is known as Hemodynamic Response Function (HRF)</a:t>
            </a:r>
          </a:p>
          <a:p>
            <a:pPr lvl="1">
              <a:lnSpc>
                <a:spcPct val="90000"/>
              </a:lnSpc>
            </a:pPr>
            <a:r>
              <a:rPr lang="en-US" altLang="zh-CN" sz="2000"/>
              <a:t>If we convolve the HRF with the stimulus we will get a response time series, and we put it in the design matrix as a column.</a:t>
            </a:r>
          </a:p>
          <a:p>
            <a:pPr lvl="2">
              <a:lnSpc>
                <a:spcPct val="90000"/>
              </a:lnSpc>
            </a:pPr>
            <a:endParaRPr lang="en-US" altLang="zh-CN" sz="1800"/>
          </a:p>
          <a:p>
            <a:pPr lvl="1">
              <a:lnSpc>
                <a:spcPct val="90000"/>
              </a:lnSpc>
            </a:pPr>
            <a:endParaRPr lang="en-US" altLang="zh-CN" sz="2000"/>
          </a:p>
          <a:p>
            <a:pPr lvl="1">
              <a:lnSpc>
                <a:spcPct val="90000"/>
              </a:lnSpc>
            </a:pPr>
            <a:endParaRPr lang="en-US" altLang="zh-CN" sz="2000"/>
          </a:p>
          <a:p>
            <a:pPr>
              <a:lnSpc>
                <a:spcPct val="90000"/>
              </a:lnSpc>
            </a:pPr>
            <a:r>
              <a:rPr lang="en-US" altLang="zh-CN" sz="2400"/>
              <a:t>Canonical HRF</a:t>
            </a:r>
          </a:p>
          <a:p>
            <a:pPr lvl="1">
              <a:lnSpc>
                <a:spcPct val="90000"/>
              </a:lnSpc>
            </a:pPr>
            <a:r>
              <a:rPr lang="en-US" altLang="zh-CN" sz="2000"/>
              <a:t>An ad-hoc model</a:t>
            </a:r>
          </a:p>
          <a:p>
            <a:pPr lvl="1">
              <a:lnSpc>
                <a:spcPct val="90000"/>
              </a:lnSpc>
            </a:pPr>
            <a:endParaRPr lang="en-US" altLang="zh-CN" sz="2000"/>
          </a:p>
        </p:txBody>
      </p:sp>
      <p:graphicFrame>
        <p:nvGraphicFramePr>
          <p:cNvPr id="41988" name="Object 4"/>
          <p:cNvGraphicFramePr>
            <a:graphicFrameLocks noChangeAspect="1"/>
          </p:cNvGraphicFramePr>
          <p:nvPr/>
        </p:nvGraphicFramePr>
        <p:xfrm>
          <a:off x="1447800" y="3810000"/>
          <a:ext cx="4800600" cy="685800"/>
        </p:xfrm>
        <a:graphic>
          <a:graphicData uri="http://schemas.openxmlformats.org/presentationml/2006/ole">
            <mc:AlternateContent xmlns:mc="http://schemas.openxmlformats.org/markup-compatibility/2006">
              <mc:Choice xmlns:v="urn:schemas-microsoft-com:vml" Requires="v">
                <p:oleObj spid="_x0000_s4104" name="Bitmap Image" r:id="rId4" imgW="5323810" imgH="1371429" progId="Paint.Picture">
                  <p:embed/>
                </p:oleObj>
              </mc:Choice>
              <mc:Fallback>
                <p:oleObj name="Bitmap Image" r:id="rId4" imgW="5323810" imgH="13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810000"/>
                        <a:ext cx="480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334000"/>
            <a:ext cx="32766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1995" name="Object 11"/>
          <p:cNvGraphicFramePr>
            <a:graphicFrameLocks noChangeAspect="1"/>
          </p:cNvGraphicFramePr>
          <p:nvPr/>
        </p:nvGraphicFramePr>
        <p:xfrm>
          <a:off x="1295400" y="5486400"/>
          <a:ext cx="2667000" cy="584200"/>
        </p:xfrm>
        <a:graphic>
          <a:graphicData uri="http://schemas.openxmlformats.org/presentationml/2006/ole">
            <mc:AlternateContent xmlns:mc="http://schemas.openxmlformats.org/markup-compatibility/2006">
              <mc:Choice xmlns:v="urn:schemas-microsoft-com:vml" Requires="v">
                <p:oleObj spid="_x0000_s4105" name="Equation" r:id="rId7" imgW="1790640" imgH="393480" progId="Equation.DSMT4">
                  <p:embed/>
                </p:oleObj>
              </mc:Choice>
              <mc:Fallback>
                <p:oleObj name="Equation" r:id="rId7" imgW="17906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486400"/>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nvGraphicFramePr>
        <p:xfrm>
          <a:off x="1295400" y="6019800"/>
          <a:ext cx="2743200" cy="644525"/>
        </p:xfrm>
        <a:graphic>
          <a:graphicData uri="http://schemas.openxmlformats.org/presentationml/2006/ole">
            <mc:AlternateContent xmlns:mc="http://schemas.openxmlformats.org/markup-compatibility/2006">
              <mc:Choice xmlns:v="urn:schemas-microsoft-com:vml" Requires="v">
                <p:oleObj spid="_x0000_s4106" name="Equation" r:id="rId9" imgW="1777680" imgH="419040" progId="Equation.DSMT4">
                  <p:embed/>
                </p:oleObj>
              </mc:Choice>
              <mc:Fallback>
                <p:oleObj name="Equation" r:id="rId9" imgW="177768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6019800"/>
                        <a:ext cx="27432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0824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zh-CN" sz="4000"/>
              <a:t>Lagged, Limited First Order Model (LLFOM) nonlinear model</a:t>
            </a:r>
          </a:p>
        </p:txBody>
      </p:sp>
      <p:sp>
        <p:nvSpPr>
          <p:cNvPr id="58371" name="Rectangle 3"/>
          <p:cNvSpPr>
            <a:spLocks noGrp="1" noChangeArrowheads="1"/>
          </p:cNvSpPr>
          <p:nvPr>
            <p:ph type="body" idx="1"/>
          </p:nvPr>
        </p:nvSpPr>
        <p:spPr/>
        <p:txBody>
          <a:bodyPr/>
          <a:lstStyle/>
          <a:p>
            <a:r>
              <a:rPr lang="en-US" altLang="zh-CN" sz="2800"/>
              <a:t>Earlier nonlinear hemodynamic models</a:t>
            </a:r>
          </a:p>
          <a:p>
            <a:pPr lvl="1"/>
            <a:r>
              <a:rPr lang="en-US" altLang="zh-CN" sz="2400"/>
              <a:t>Balloon model (Buxton et al. 1998) </a:t>
            </a:r>
          </a:p>
          <a:p>
            <a:pPr lvl="2"/>
            <a:r>
              <a:rPr lang="en-US" altLang="zh-CN" sz="2000"/>
              <a:t>A model with clear physiological explanations</a:t>
            </a:r>
          </a:p>
          <a:p>
            <a:pPr lvl="2"/>
            <a:r>
              <a:rPr lang="en-US" altLang="zh-CN" sz="2000"/>
              <a:t>Complicated</a:t>
            </a:r>
          </a:p>
          <a:p>
            <a:pPr lvl="1"/>
            <a:r>
              <a:rPr lang="en-US" altLang="zh-CN" sz="2400"/>
              <a:t>Volterra kernels (Friston et al. 2000).</a:t>
            </a:r>
          </a:p>
          <a:p>
            <a:pPr lvl="2"/>
            <a:r>
              <a:rPr lang="en-US" altLang="zh-CN" sz="2000"/>
              <a:t>Black box, no physiological explanations</a:t>
            </a:r>
          </a:p>
          <a:p>
            <a:pPr lvl="2"/>
            <a:r>
              <a:rPr lang="en-US" altLang="zh-CN" sz="2000"/>
              <a:t>Complicated</a:t>
            </a:r>
          </a:p>
          <a:p>
            <a:r>
              <a:rPr lang="en-US" altLang="zh-CN" sz="2800"/>
              <a:t>LLFOM model</a:t>
            </a:r>
          </a:p>
          <a:p>
            <a:pPr lvl="1"/>
            <a:r>
              <a:rPr lang="en-US" altLang="zh-CN" sz="2400"/>
              <a:t>With physiological explanation</a:t>
            </a:r>
          </a:p>
          <a:p>
            <a:pPr lvl="1"/>
            <a:r>
              <a:rPr lang="en-US" altLang="zh-CN" sz="2400"/>
              <a:t>Simple enough for large-scale processing</a:t>
            </a:r>
          </a:p>
        </p:txBody>
      </p:sp>
    </p:spTree>
    <p:extLst>
      <p:ext uri="{BB962C8B-B14F-4D97-AF65-F5344CB8AC3E}">
        <p14:creationId xmlns:p14="http://schemas.microsoft.com/office/powerpoint/2010/main" val="369254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altLang="zh-CN" sz="4000"/>
              <a:t>Lagged, Limited First Order Model (LLFOM) nonlinear model</a:t>
            </a:r>
          </a:p>
        </p:txBody>
      </p:sp>
      <p:sp>
        <p:nvSpPr>
          <p:cNvPr id="59395" name="Rectangle 3"/>
          <p:cNvSpPr>
            <a:spLocks noGrp="1" noChangeArrowheads="1"/>
          </p:cNvSpPr>
          <p:nvPr>
            <p:ph type="body" sz="half" idx="1"/>
          </p:nvPr>
        </p:nvSpPr>
        <p:spPr>
          <a:xfrm>
            <a:off x="457200" y="1600200"/>
            <a:ext cx="7848600" cy="4525963"/>
          </a:xfrm>
        </p:spPr>
        <p:txBody>
          <a:bodyPr/>
          <a:lstStyle/>
          <a:p>
            <a:r>
              <a:rPr lang="en-US" altLang="zh-CN" sz="2800" dirty="0"/>
              <a:t>The response is modeled with differential equation of 4 parameters </a:t>
            </a:r>
            <a:r>
              <a:rPr lang="en-US" altLang="zh-CN" sz="2800" dirty="0" smtClean="0"/>
              <a:t>(                    </a:t>
            </a:r>
            <a:r>
              <a:rPr lang="en-US" altLang="zh-CN" sz="2800" dirty="0"/>
              <a:t>):</a:t>
            </a:r>
          </a:p>
          <a:p>
            <a:endParaRPr lang="en-US" altLang="zh-CN" sz="2800" dirty="0"/>
          </a:p>
          <a:p>
            <a:endParaRPr lang="en-US" altLang="zh-CN" sz="2800" dirty="0"/>
          </a:p>
          <a:p>
            <a:pPr lvl="1"/>
            <a:r>
              <a:rPr lang="en-US" altLang="zh-CN" sz="2400" dirty="0"/>
              <a:t>The first term is the positive response, proportional to the stimulus with a lag (</a:t>
            </a:r>
            <a:r>
              <a:rPr lang="el-GR" altLang="zh-CN" sz="2400" i="1" dirty="0">
                <a:cs typeface="Arial" charset="0"/>
              </a:rPr>
              <a:t>τ</a:t>
            </a:r>
            <a:r>
              <a:rPr lang="en-US" altLang="zh-CN" sz="2400" dirty="0"/>
              <a:t>), the </a:t>
            </a:r>
            <a:r>
              <a:rPr lang="en-US" altLang="zh-CN" sz="2400" dirty="0" err="1"/>
              <a:t>the</a:t>
            </a:r>
            <a:r>
              <a:rPr lang="en-US" altLang="zh-CN" sz="2400" dirty="0"/>
              <a:t> strength of the response, and limited by the capability of blood flow (      ). The second term is an exponential decay.</a:t>
            </a:r>
          </a:p>
          <a:p>
            <a:pPr lvl="1"/>
            <a:r>
              <a:rPr lang="en-US" altLang="zh-CN" sz="2400" dirty="0"/>
              <a:t>Can be regrouped as</a:t>
            </a:r>
          </a:p>
        </p:txBody>
      </p:sp>
      <p:graphicFrame>
        <p:nvGraphicFramePr>
          <p:cNvPr id="59396" name="Object 4"/>
          <p:cNvGraphicFramePr>
            <a:graphicFrameLocks noGrp="1" noChangeAspect="1"/>
          </p:cNvGraphicFramePr>
          <p:nvPr>
            <p:ph sz="quarter" idx="2"/>
          </p:nvPr>
        </p:nvGraphicFramePr>
        <p:xfrm>
          <a:off x="914400" y="2668588"/>
          <a:ext cx="4495800" cy="741362"/>
        </p:xfrm>
        <a:graphic>
          <a:graphicData uri="http://schemas.openxmlformats.org/presentationml/2006/ole">
            <mc:AlternateContent xmlns:mc="http://schemas.openxmlformats.org/markup-compatibility/2006">
              <mc:Choice xmlns:v="urn:schemas-microsoft-com:vml" Requires="v">
                <p:oleObj spid="_x0000_s2058" name="Equation" r:id="rId4" imgW="2387520" imgH="393480" progId="Equation.DSMT4">
                  <p:embed/>
                </p:oleObj>
              </mc:Choice>
              <mc:Fallback>
                <p:oleObj name="Equation" r:id="rId4" imgW="23875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68588"/>
                        <a:ext cx="4495800"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398" name="Object 6"/>
          <p:cNvGraphicFramePr>
            <a:graphicFrameLocks noGrp="1" noChangeAspect="1"/>
          </p:cNvGraphicFramePr>
          <p:nvPr>
            <p:ph sz="quarter" idx="3"/>
          </p:nvPr>
        </p:nvGraphicFramePr>
        <p:xfrm>
          <a:off x="990600" y="5791200"/>
          <a:ext cx="7391400" cy="735013"/>
        </p:xfrm>
        <a:graphic>
          <a:graphicData uri="http://schemas.openxmlformats.org/presentationml/2006/ole">
            <mc:AlternateContent xmlns:mc="http://schemas.openxmlformats.org/markup-compatibility/2006">
              <mc:Choice xmlns:v="urn:schemas-microsoft-com:vml" Requires="v">
                <p:oleObj spid="_x0000_s2059" name="Equation" r:id="rId6" imgW="3962160" imgH="393480" progId="Equation.DSMT4">
                  <p:embed/>
                </p:oleObj>
              </mc:Choice>
              <mc:Fallback>
                <p:oleObj name="Equation" r:id="rId6" imgW="39621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791200"/>
                        <a:ext cx="739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0" name="Object 8"/>
          <p:cNvGraphicFramePr>
            <a:graphicFrameLocks noChangeAspect="1"/>
          </p:cNvGraphicFramePr>
          <p:nvPr>
            <p:extLst>
              <p:ext uri="{D42A27DB-BD31-4B8C-83A1-F6EECF244321}">
                <p14:modId xmlns:p14="http://schemas.microsoft.com/office/powerpoint/2010/main" val="1821145483"/>
              </p:ext>
            </p:extLst>
          </p:nvPr>
        </p:nvGraphicFramePr>
        <p:xfrm>
          <a:off x="1371600" y="4648200"/>
          <a:ext cx="533400" cy="419100"/>
        </p:xfrm>
        <a:graphic>
          <a:graphicData uri="http://schemas.openxmlformats.org/presentationml/2006/ole">
            <mc:AlternateContent xmlns:mc="http://schemas.openxmlformats.org/markup-compatibility/2006">
              <mc:Choice xmlns:v="urn:schemas-microsoft-com:vml" Requires="v">
                <p:oleObj spid="_x0000_s2060" name="Equation" r:id="rId8" imgW="291960" imgH="228600" progId="Equation.DSMT4">
                  <p:embed/>
                </p:oleObj>
              </mc:Choice>
              <mc:Fallback>
                <p:oleObj name="Equation" r:id="rId8" imgW="29196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648200"/>
                        <a:ext cx="5334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401" name="Object 9"/>
          <p:cNvGraphicFramePr>
            <a:graphicFrameLocks noChangeAspect="1"/>
          </p:cNvGraphicFramePr>
          <p:nvPr>
            <p:extLst>
              <p:ext uri="{D42A27DB-BD31-4B8C-83A1-F6EECF244321}">
                <p14:modId xmlns:p14="http://schemas.microsoft.com/office/powerpoint/2010/main" val="2872580929"/>
              </p:ext>
            </p:extLst>
          </p:nvPr>
        </p:nvGraphicFramePr>
        <p:xfrm>
          <a:off x="4876800" y="2057401"/>
          <a:ext cx="1620141" cy="457199"/>
        </p:xfrm>
        <a:graphic>
          <a:graphicData uri="http://schemas.openxmlformats.org/presentationml/2006/ole">
            <mc:AlternateContent xmlns:mc="http://schemas.openxmlformats.org/markup-compatibility/2006">
              <mc:Choice xmlns:v="urn:schemas-microsoft-com:vml" Requires="v">
                <p:oleObj spid="_x0000_s2061" name="Equation" r:id="rId10" imgW="698400" imgH="228600" progId="Equation.DSMT4">
                  <p:embed/>
                </p:oleObj>
              </mc:Choice>
              <mc:Fallback>
                <p:oleObj name="Equation" r:id="rId10" imgW="6984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2057401"/>
                        <a:ext cx="1620141" cy="4571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9037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p:txBody>
          <a:bodyPr>
            <a:normAutofit fontScale="90000"/>
          </a:bodyPr>
          <a:lstStyle/>
          <a:p>
            <a:r>
              <a:rPr lang="en-US" altLang="zh-CN" sz="4000"/>
              <a:t>Lagged, Limited First Order Model (LLFOM) nonlinear model</a:t>
            </a:r>
          </a:p>
        </p:txBody>
      </p:sp>
      <p:pic>
        <p:nvPicPr>
          <p:cNvPr id="6349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676400"/>
            <a:ext cx="4230688" cy="4495800"/>
          </a:xfrm>
          <a:noFill/>
          <a:ln/>
        </p:spPr>
      </p:pic>
      <p:sp>
        <p:nvSpPr>
          <p:cNvPr id="63495" name="Rectangle 7"/>
          <p:cNvSpPr>
            <a:spLocks noGrp="1" noChangeArrowheads="1"/>
          </p:cNvSpPr>
          <p:nvPr>
            <p:ph type="body" sz="half" idx="3"/>
          </p:nvPr>
        </p:nvSpPr>
        <p:spPr>
          <a:xfrm>
            <a:off x="4648200" y="1600200"/>
            <a:ext cx="4038600" cy="5257800"/>
          </a:xfrm>
        </p:spPr>
        <p:txBody>
          <a:bodyPr/>
          <a:lstStyle/>
          <a:p>
            <a:r>
              <a:rPr lang="en-US" altLang="zh-CN" sz="2800"/>
              <a:t>Model fitting: </a:t>
            </a:r>
          </a:p>
          <a:p>
            <a:endParaRPr lang="en-US" altLang="zh-CN" sz="2800"/>
          </a:p>
          <a:p>
            <a:pPr lvl="1"/>
            <a:r>
              <a:rPr lang="en-US" altLang="zh-CN" sz="2400"/>
              <a:t>    is the constant component</a:t>
            </a:r>
          </a:p>
          <a:p>
            <a:pPr lvl="1"/>
            <a:r>
              <a:rPr lang="en-US" altLang="zh-CN" sz="2400"/>
              <a:t>Nonlinear optimization (BFGS-B)</a:t>
            </a:r>
          </a:p>
          <a:p>
            <a:pPr lvl="1"/>
            <a:r>
              <a:rPr lang="en-US" altLang="zh-CN" sz="2400"/>
              <a:t>Initial point in search (A=0.1, B=0.1, C=0.2)</a:t>
            </a:r>
          </a:p>
          <a:p>
            <a:pPr lvl="1"/>
            <a:r>
              <a:rPr lang="en-US" altLang="zh-CN" sz="2400"/>
              <a:t>Grid search for </a:t>
            </a:r>
          </a:p>
          <a:p>
            <a:pPr lvl="1"/>
            <a:r>
              <a:rPr lang="en-US" altLang="zh-CN" sz="2400"/>
              <a:t>(a) (b) (c) are           , </a:t>
            </a:r>
          </a:p>
          <a:p>
            <a:pPr lvl="1">
              <a:buFontTx/>
              <a:buNone/>
            </a:pPr>
            <a:r>
              <a:rPr lang="en-US" altLang="zh-CN" sz="2400"/>
              <a:t>             and                ,</a:t>
            </a:r>
          </a:p>
          <a:p>
            <a:pPr lvl="1">
              <a:buFontTx/>
              <a:buNone/>
            </a:pPr>
            <a:r>
              <a:rPr lang="en-US" altLang="zh-CN" sz="2400"/>
              <a:t>    respectively.</a:t>
            </a:r>
          </a:p>
        </p:txBody>
      </p:sp>
      <p:graphicFrame>
        <p:nvGraphicFramePr>
          <p:cNvPr id="63496" name="Object 8"/>
          <p:cNvGraphicFramePr>
            <a:graphicFrameLocks noGrp="1" noChangeAspect="1"/>
          </p:cNvGraphicFramePr>
          <p:nvPr>
            <p:ph sz="quarter" idx="2"/>
          </p:nvPr>
        </p:nvGraphicFramePr>
        <p:xfrm>
          <a:off x="5029200" y="2133600"/>
          <a:ext cx="3524250" cy="579438"/>
        </p:xfrm>
        <a:graphic>
          <a:graphicData uri="http://schemas.openxmlformats.org/presentationml/2006/ole">
            <mc:AlternateContent xmlns:mc="http://schemas.openxmlformats.org/markup-compatibility/2006">
              <mc:Choice xmlns:v="urn:schemas-microsoft-com:vml" Requires="v">
                <p:oleObj spid="_x0000_s3086" name="Equation" r:id="rId4" imgW="2628720" imgH="431640" progId="Equation.DSMT4">
                  <p:embed/>
                </p:oleObj>
              </mc:Choice>
              <mc:Fallback>
                <p:oleObj name="Equation" r:id="rId4" imgW="262872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33600"/>
                        <a:ext cx="35242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8" name="Object 10"/>
          <p:cNvGraphicFramePr>
            <a:graphicFrameLocks noChangeAspect="1"/>
          </p:cNvGraphicFramePr>
          <p:nvPr/>
        </p:nvGraphicFramePr>
        <p:xfrm>
          <a:off x="5486400" y="2743200"/>
          <a:ext cx="187325" cy="222250"/>
        </p:xfrm>
        <a:graphic>
          <a:graphicData uri="http://schemas.openxmlformats.org/presentationml/2006/ole">
            <mc:AlternateContent xmlns:mc="http://schemas.openxmlformats.org/markup-compatibility/2006">
              <mc:Choice xmlns:v="urn:schemas-microsoft-com:vml" Requires="v">
                <p:oleObj spid="_x0000_s3087" name="Equation" r:id="rId6" imgW="139680" imgH="164880" progId="Equation.DSMT4">
                  <p:embed/>
                </p:oleObj>
              </mc:Choice>
              <mc:Fallback>
                <p:oleObj name="Equation" r:id="rId6" imgW="1396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743200"/>
                        <a:ext cx="18732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9" name="Object 11"/>
          <p:cNvGraphicFramePr>
            <a:graphicFrameLocks noChangeAspect="1"/>
          </p:cNvGraphicFramePr>
          <p:nvPr/>
        </p:nvGraphicFramePr>
        <p:xfrm>
          <a:off x="7620000" y="5105400"/>
          <a:ext cx="263525" cy="288925"/>
        </p:xfrm>
        <a:graphic>
          <a:graphicData uri="http://schemas.openxmlformats.org/presentationml/2006/ole">
            <mc:AlternateContent xmlns:mc="http://schemas.openxmlformats.org/markup-compatibility/2006">
              <mc:Choice xmlns:v="urn:schemas-microsoft-com:vml" Requires="v">
                <p:oleObj spid="_x0000_s3088" name="Equation" r:id="rId8" imgW="126720" imgH="139680" progId="Equation.DSMT4">
                  <p:embed/>
                </p:oleObj>
              </mc:Choice>
              <mc:Fallback>
                <p:oleObj name="Equation" r:id="rId8"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5105400"/>
                        <a:ext cx="2635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00" name="Object 12"/>
          <p:cNvGraphicFramePr>
            <a:graphicFrameLocks noChangeAspect="1"/>
          </p:cNvGraphicFramePr>
          <p:nvPr/>
        </p:nvGraphicFramePr>
        <p:xfrm>
          <a:off x="7391400" y="5486400"/>
          <a:ext cx="711200" cy="366713"/>
        </p:xfrm>
        <a:graphic>
          <a:graphicData uri="http://schemas.openxmlformats.org/presentationml/2006/ole">
            <mc:AlternateContent xmlns:mc="http://schemas.openxmlformats.org/markup-compatibility/2006">
              <mc:Choice xmlns:v="urn:schemas-microsoft-com:vml" Requires="v">
                <p:oleObj spid="_x0000_s3089" name="Equation" r:id="rId10" imgW="342720" imgH="177480" progId="Equation.DSMT4">
                  <p:embed/>
                </p:oleObj>
              </mc:Choice>
              <mc:Fallback>
                <p:oleObj name="Equation" r:id="rId10" imgW="342720" imgH="177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5486400"/>
                        <a:ext cx="711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01" name="Object 13"/>
          <p:cNvGraphicFramePr>
            <a:graphicFrameLocks noChangeAspect="1"/>
          </p:cNvGraphicFramePr>
          <p:nvPr/>
        </p:nvGraphicFramePr>
        <p:xfrm>
          <a:off x="5486400" y="5943600"/>
          <a:ext cx="738188" cy="366713"/>
        </p:xfrm>
        <a:graphic>
          <a:graphicData uri="http://schemas.openxmlformats.org/presentationml/2006/ole">
            <mc:AlternateContent xmlns:mc="http://schemas.openxmlformats.org/markup-compatibility/2006">
              <mc:Choice xmlns:v="urn:schemas-microsoft-com:vml" Requires="v">
                <p:oleObj spid="_x0000_s3090" name="Equation" r:id="rId12" imgW="355320" imgH="177480" progId="Equation.DSMT4">
                  <p:embed/>
                </p:oleObj>
              </mc:Choice>
              <mc:Fallback>
                <p:oleObj name="Equation" r:id="rId12" imgW="3553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5943600"/>
                        <a:ext cx="7381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02" name="Object 14"/>
          <p:cNvGraphicFramePr>
            <a:graphicFrameLocks noChangeAspect="1"/>
          </p:cNvGraphicFramePr>
          <p:nvPr/>
        </p:nvGraphicFramePr>
        <p:xfrm>
          <a:off x="6934200" y="5943600"/>
          <a:ext cx="711200" cy="366713"/>
        </p:xfrm>
        <a:graphic>
          <a:graphicData uri="http://schemas.openxmlformats.org/presentationml/2006/ole">
            <mc:AlternateContent xmlns:mc="http://schemas.openxmlformats.org/markup-compatibility/2006">
              <mc:Choice xmlns:v="urn:schemas-microsoft-com:vml" Requires="v">
                <p:oleObj spid="_x0000_s3091" name="Equation" r:id="rId14" imgW="342720" imgH="177480" progId="Equation.DSMT4">
                  <p:embed/>
                </p:oleObj>
              </mc:Choice>
              <mc:Fallback>
                <p:oleObj name="Equation" r:id="rId14" imgW="34272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4200" y="5943600"/>
                        <a:ext cx="711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1191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zh-CN"/>
              <a:t>fMRI Retrieval Based on GLM</a:t>
            </a:r>
          </a:p>
        </p:txBody>
      </p:sp>
      <p:graphicFrame>
        <p:nvGraphicFramePr>
          <p:cNvPr id="137219" name="Object 3"/>
          <p:cNvGraphicFramePr>
            <a:graphicFrameLocks noGrp="1" noChangeAspect="1"/>
          </p:cNvGraphicFramePr>
          <p:nvPr>
            <p:ph idx="1"/>
          </p:nvPr>
        </p:nvGraphicFramePr>
        <p:xfrm>
          <a:off x="1600200" y="1371600"/>
          <a:ext cx="5895975" cy="5013325"/>
        </p:xfrm>
        <a:graphic>
          <a:graphicData uri="http://schemas.openxmlformats.org/presentationml/2006/ole">
            <mc:AlternateContent xmlns:mc="http://schemas.openxmlformats.org/markup-compatibility/2006">
              <mc:Choice xmlns:v="urn:schemas-microsoft-com:vml" Requires="v">
                <p:oleObj spid="_x0000_s5123" name="Visio" r:id="rId4" imgW="5687949" imgH="4837557" progId="Visio.Drawing.11">
                  <p:embed/>
                </p:oleObj>
              </mc:Choice>
              <mc:Fallback>
                <p:oleObj name="Visio" r:id="rId4" imgW="5687949" imgH="48375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71600"/>
                        <a:ext cx="5895975" cy="5013325"/>
                      </a:xfrm>
                      <a:prstGeom prst="rect">
                        <a:avLst/>
                      </a:prstGeom>
                    </p:spPr>
                  </p:pic>
                </p:oleObj>
              </mc:Fallback>
            </mc:AlternateContent>
          </a:graphicData>
        </a:graphic>
      </p:graphicFrame>
      <p:sp>
        <p:nvSpPr>
          <p:cNvPr id="137220" name="Text Box 4"/>
          <p:cNvSpPr txBox="1">
            <a:spLocks noChangeArrowheads="1"/>
          </p:cNvSpPr>
          <p:nvPr/>
        </p:nvSpPr>
        <p:spPr bwMode="auto">
          <a:xfrm>
            <a:off x="1371600" y="2819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Condition 1</a:t>
            </a:r>
          </a:p>
        </p:txBody>
      </p:sp>
      <p:sp>
        <p:nvSpPr>
          <p:cNvPr id="137221" name="Text Box 5"/>
          <p:cNvSpPr txBox="1">
            <a:spLocks noChangeArrowheads="1"/>
          </p:cNvSpPr>
          <p:nvPr/>
        </p:nvSpPr>
        <p:spPr bwMode="auto">
          <a:xfrm>
            <a:off x="1371600" y="5410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Condition 2</a:t>
            </a:r>
          </a:p>
        </p:txBody>
      </p:sp>
    </p:spTree>
    <p:extLst>
      <p:ext uri="{BB962C8B-B14F-4D97-AF65-F5344CB8AC3E}">
        <p14:creationId xmlns:p14="http://schemas.microsoft.com/office/powerpoint/2010/main" val="3344950073"/>
      </p:ext>
    </p:extLst>
  </p:cSld>
  <p:clrMapOvr>
    <a:masterClrMapping/>
  </p:clrMapOvr>
  <p:transition advTm="304"/>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901</Words>
  <Application>Microsoft Office PowerPoint</Application>
  <PresentationFormat>On-screen Show (4:3)</PresentationFormat>
  <Paragraphs>84</Paragraphs>
  <Slides>11</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vt:i4>
      </vt:variant>
    </vt:vector>
  </HeadingPairs>
  <TitlesOfParts>
    <vt:vector size="15" baseType="lpstr">
      <vt:lpstr>Office Theme</vt:lpstr>
      <vt:lpstr>Visio</vt:lpstr>
      <vt:lpstr>Equation</vt:lpstr>
      <vt:lpstr>Bitmap Image</vt:lpstr>
      <vt:lpstr>LLFOM: A Nonlinear Hemodynamic Response Model </vt:lpstr>
      <vt:lpstr>About who I am</vt:lpstr>
      <vt:lpstr>Lagged, Limited First Order Model (LLFOM)</vt:lpstr>
      <vt:lpstr>Active and Inactive voxels</vt:lpstr>
      <vt:lpstr>Generalized Linear Model (GLM)</vt:lpstr>
      <vt:lpstr>Lagged, Limited First Order Model (LLFOM) nonlinear model</vt:lpstr>
      <vt:lpstr>Lagged, Limited First Order Model (LLFOM) nonlinear model</vt:lpstr>
      <vt:lpstr>Lagged, Limited First Order Model (LLFOM) nonlinear model</vt:lpstr>
      <vt:lpstr>fMRI Retrieval Based on GLM</vt:lpstr>
      <vt:lpstr>Results: GLM-based Features</vt:lpstr>
      <vt:lpstr>Concluding Remarks</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LLFOM: A Nonlinear Hemodynamic Response Model</dc:title>
  <dc:creator>Bing Bai</dc:creator>
  <cp:lastModifiedBy>Bing Bai</cp:lastModifiedBy>
  <cp:revision>8</cp:revision>
  <dcterms:created xsi:type="dcterms:W3CDTF">2014-10-09T04:37:32Z</dcterms:created>
  <dcterms:modified xsi:type="dcterms:W3CDTF">2014-10-10T02:24:40Z</dcterms:modified>
</cp:coreProperties>
</file>