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788" r:id="rId2"/>
    <p:sldId id="789" r:id="rId3"/>
    <p:sldId id="818" r:id="rId4"/>
    <p:sldId id="819" r:id="rId5"/>
    <p:sldId id="793" r:id="rId6"/>
    <p:sldId id="794" r:id="rId7"/>
    <p:sldId id="795" r:id="rId8"/>
    <p:sldId id="547" r:id="rId9"/>
    <p:sldId id="827" r:id="rId10"/>
    <p:sldId id="828" r:id="rId11"/>
    <p:sldId id="829" r:id="rId12"/>
    <p:sldId id="697" r:id="rId13"/>
    <p:sldId id="698" r:id="rId14"/>
    <p:sldId id="699" r:id="rId15"/>
    <p:sldId id="700" r:id="rId16"/>
    <p:sldId id="720" r:id="rId17"/>
    <p:sldId id="721" r:id="rId18"/>
    <p:sldId id="722" r:id="rId19"/>
    <p:sldId id="723" r:id="rId20"/>
    <p:sldId id="825" r:id="rId21"/>
    <p:sldId id="826" r:id="rId22"/>
    <p:sldId id="830" r:id="rId23"/>
    <p:sldId id="774" r:id="rId24"/>
    <p:sldId id="725" r:id="rId25"/>
    <p:sldId id="726" r:id="rId26"/>
    <p:sldId id="728" r:id="rId27"/>
    <p:sldId id="736" r:id="rId28"/>
    <p:sldId id="737" r:id="rId29"/>
    <p:sldId id="831" r:id="rId30"/>
    <p:sldId id="755" r:id="rId31"/>
    <p:sldId id="756" r:id="rId32"/>
    <p:sldId id="757" r:id="rId33"/>
    <p:sldId id="758" r:id="rId34"/>
    <p:sldId id="745" r:id="rId35"/>
    <p:sldId id="759" r:id="rId36"/>
    <p:sldId id="760" r:id="rId37"/>
    <p:sldId id="761" r:id="rId38"/>
    <p:sldId id="762" r:id="rId39"/>
    <p:sldId id="763" r:id="rId40"/>
    <p:sldId id="807" r:id="rId41"/>
    <p:sldId id="832" r:id="rId42"/>
    <p:sldId id="833" r:id="rId43"/>
    <p:sldId id="750" r:id="rId44"/>
    <p:sldId id="751" r:id="rId45"/>
    <p:sldId id="738" r:id="rId46"/>
    <p:sldId id="776" r:id="rId47"/>
    <p:sldId id="739" r:id="rId48"/>
    <p:sldId id="811" r:id="rId49"/>
    <p:sldId id="812" r:id="rId50"/>
    <p:sldId id="813" r:id="rId51"/>
    <p:sldId id="834" r:id="rId52"/>
    <p:sldId id="817" r:id="rId53"/>
    <p:sldId id="753" r:id="rId54"/>
    <p:sldId id="775" r:id="rId55"/>
  </p:sldIdLst>
  <p:sldSz cx="9144000" cy="6858000" type="screen4x3"/>
  <p:notesSz cx="6858000" cy="9144000"/>
  <p:defaultTextStyle>
    <a:defPPr>
      <a:defRPr lang="en-GB"/>
    </a:defPPr>
    <a:lvl1pPr algn="ctr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3200" kern="1200">
        <a:solidFill>
          <a:srgbClr val="FFFF00"/>
        </a:solidFill>
        <a:latin typeface="Arial Black" pitchFamily="34" charset="0"/>
        <a:ea typeface="+mn-ea"/>
        <a:cs typeface="+mn-cs"/>
      </a:defRPr>
    </a:lvl1pPr>
    <a:lvl2pPr marL="457200" algn="ctr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3200" kern="1200">
        <a:solidFill>
          <a:srgbClr val="FFFF00"/>
        </a:solidFill>
        <a:latin typeface="Arial Black" pitchFamily="34" charset="0"/>
        <a:ea typeface="+mn-ea"/>
        <a:cs typeface="+mn-cs"/>
      </a:defRPr>
    </a:lvl2pPr>
    <a:lvl3pPr marL="914400" algn="ctr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3200" kern="1200">
        <a:solidFill>
          <a:srgbClr val="FFFF00"/>
        </a:solidFill>
        <a:latin typeface="Arial Black" pitchFamily="34" charset="0"/>
        <a:ea typeface="+mn-ea"/>
        <a:cs typeface="+mn-cs"/>
      </a:defRPr>
    </a:lvl3pPr>
    <a:lvl4pPr marL="1371600" algn="ctr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3200" kern="1200">
        <a:solidFill>
          <a:srgbClr val="FFFF00"/>
        </a:solidFill>
        <a:latin typeface="Arial Black" pitchFamily="34" charset="0"/>
        <a:ea typeface="+mn-ea"/>
        <a:cs typeface="+mn-cs"/>
      </a:defRPr>
    </a:lvl4pPr>
    <a:lvl5pPr marL="1828800" algn="ctr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3200" kern="1200">
        <a:solidFill>
          <a:srgbClr val="FFFF00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FFFF00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FFFF00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FFFF00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FFFF00"/>
        </a:solidFill>
        <a:latin typeface="Arial Black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612" autoAdjust="0"/>
  </p:normalViewPr>
  <p:slideViewPr>
    <p:cSldViewPr>
      <p:cViewPr>
        <p:scale>
          <a:sx n="100" d="100"/>
          <a:sy n="100" d="100"/>
        </p:scale>
        <p:origin x="-660" y="-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12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5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8.wmf"/><Relationship Id="rId7" Type="http://schemas.openxmlformats.org/officeDocument/2006/relationships/image" Target="../media/image15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6.e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B401C-1CB1-D644-A250-DA634EA1073C}" type="datetimeFigureOut">
              <a:t>5/15/13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8B39A-8309-5745-9620-49424728CA3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32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defRPr/>
            </a:pP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defRPr/>
            </a:pP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defRPr/>
            </a:pP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defRPr/>
            </a:pP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defRPr/>
            </a:pP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defRPr/>
            </a:pP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10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196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BA684719-9FDF-47FC-AC22-8AC9039C6E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4221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01FE33-1CE5-4B85-8015-CC475DD0832E}" type="slidenum">
              <a:rPr lang="en-US"/>
              <a:pPr/>
              <a:t>10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01FE33-1CE5-4B85-8015-CC475DD0832E}" type="slidenum">
              <a:rPr lang="en-US"/>
              <a:pPr/>
              <a:t>11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D6DDF2-88FB-4D71-9B05-4BFA59595CBA}" type="slidenum">
              <a:rPr lang="en-US"/>
              <a:pPr/>
              <a:t>12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solidFill>
            <a:srgbClr val="FFFFFF"/>
          </a:solidFill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DF18BD-5686-490E-B68C-83E359B6DBC6}" type="slidenum">
              <a:rPr lang="en-US"/>
              <a:pPr/>
              <a:t>13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solidFill>
            <a:srgbClr val="FFFFFF"/>
          </a:solidFill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082D44-027E-4AB4-809F-41A68B8B1897}" type="slidenum">
              <a:rPr lang="en-US"/>
              <a:pPr/>
              <a:t>14</a:t>
            </a:fld>
            <a:endParaRPr lang="en-US"/>
          </a:p>
        </p:txBody>
      </p:sp>
      <p:sp>
        <p:nvSpPr>
          <p:cNvPr id="1310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solidFill>
            <a:srgbClr val="FFFFFF"/>
          </a:solidFill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C6D4A7-2D7D-4826-90C6-81C6A83EA38F}" type="slidenum">
              <a:rPr lang="en-US"/>
              <a:pPr/>
              <a:t>15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solidFill>
            <a:srgbClr val="FFFFFF"/>
          </a:solidFill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3806202-9E1B-44AC-95E1-F8B457133F92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1454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5412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lIns="91440" tIns="45720" rIns="91440" bIns="45720"/>
          <a:lstStyle/>
          <a:p>
            <a:pPr defTabSz="914400" eaLnBrk="1" hangingPunct="1"/>
            <a:r>
              <a:rPr lang="en-GB" smtClean="0"/>
              <a:t>The main drawback is that meta-analysis focuses on comparing only two alternatives at the time leading to </a:t>
            </a:r>
            <a:r>
              <a:rPr lang="en-GB" b="1" i="1" smtClean="0"/>
              <a:t>a plethora of analyses to interpret with no quantitatively rigorous methods for integrating them.</a:t>
            </a:r>
            <a:r>
              <a:rPr lang="en-GB" smtClean="0"/>
              <a:t> </a:t>
            </a:r>
          </a:p>
        </p:txBody>
      </p:sp>
      <p:sp>
        <p:nvSpPr>
          <p:cNvPr id="14541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>
              <a:buClrTx/>
              <a:buSzTx/>
              <a:buFontTx/>
              <a:buNone/>
            </a:pPr>
            <a:fld id="{B723AD37-6E48-4872-AC31-5E731F3B7706}" type="slidenum">
              <a:rPr lang="el-GR" sz="1200">
                <a:solidFill>
                  <a:schemeClr val="tx1"/>
                </a:solidFill>
                <a:latin typeface="Arial" charset="0"/>
                <a:cs typeface="Arial" charset="0"/>
              </a:rPr>
              <a:pPr algn="r" defTabSz="914400" eaLnBrk="1" hangingPunct="1">
                <a:buClrTx/>
                <a:buSzTx/>
                <a:buFontTx/>
                <a:buNone/>
              </a:pPr>
              <a:t>16</a:t>
            </a:fld>
            <a:endParaRPr lang="el-GR" sz="12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2"/>
          <p:cNvSpPr txBox="1">
            <a:spLocks noGrp="1" noChangeArrowheads="1"/>
          </p:cNvSpPr>
          <p:nvPr/>
        </p:nvSpPr>
        <p:spPr bwMode="auto">
          <a:xfrm>
            <a:off x="3886200" y="868680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AFEA9D5-26F0-40B3-9F81-D51FD077F454}" type="slidenum">
              <a:rPr lang="en-GB" sz="1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 algn="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17</a:t>
            </a:fld>
            <a:endParaRPr lang="en-GB" sz="120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02DADD0-9EEE-4203-AAC7-6DA913F0301F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05475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57713" cy="34147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3325" cy="4098925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9pPr>
          </a:lstStyle>
          <a:p>
            <a:fld id="{E17B29D9-8094-7A4D-8525-365EDCE6256F}" type="slidenum">
              <a:rPr lang="en-GB" sz="1200">
                <a:solidFill>
                  <a:srgbClr val="000000"/>
                </a:solidFill>
                <a:latin typeface="Times New Roman" charset="0"/>
              </a:rPr>
              <a:pPr/>
              <a:t>23</a:t>
            </a:fld>
            <a:endParaRPr lang="en-GB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938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62475" cy="3422650"/>
          </a:xfrm>
          <a:ln/>
        </p:spPr>
      </p:sp>
      <p:sp>
        <p:nvSpPr>
          <p:cNvPr id="293892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29389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r" eaLnBrk="1" hangingPunct="1">
              <a:buFont typeface="Arial" charset="0"/>
              <a:buNone/>
            </a:pPr>
            <a:fld id="{23706AEA-9E12-424C-9EA3-C94DC6A02178}" type="slidenum">
              <a:rPr lang="en-GB" sz="120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hangingPunct="1">
                <a:buFont typeface="Arial" charset="0"/>
                <a:buNone/>
              </a:pPr>
              <a:t>23</a:t>
            </a:fld>
            <a:endParaRPr lang="en-GB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650230A-5DF7-49F4-A31A-6A588CF63398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650230A-5DF7-49F4-A31A-6A588CF63398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FDD0EE2-C186-4378-A747-8C6A568587AD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168963" name="Rectangle 10"/>
          <p:cNvSpPr txBox="1">
            <a:spLocks noGrp="1"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9BB87B4-D923-4D0A-8531-B01FA3B4706F}" type="slidenum">
              <a:rPr lang="en-GB" sz="120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hangingPunct="1"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27</a:t>
            </a:fld>
            <a:endParaRPr lang="en-GB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896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>
              <a:buFont typeface="Arial" charset="0"/>
              <a:buNone/>
            </a:pPr>
            <a:endParaRPr lang="en-US" sz="18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6896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FA7164B-99B0-44ED-8874-77420213677B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2475" cy="3422650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9pPr>
          </a:lstStyle>
          <a:p>
            <a:fld id="{083B1248-519E-8E46-BD88-B50963E8C5F9}" type="slidenum">
              <a:rPr lang="en-GB" sz="1200">
                <a:solidFill>
                  <a:srgbClr val="000000"/>
                </a:solidFill>
                <a:latin typeface="Times New Roman" charset="0"/>
              </a:rPr>
              <a:pPr/>
              <a:t>30</a:t>
            </a:fld>
            <a:endParaRPr lang="en-GB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7545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l" eaLnBrk="1" hangingPunct="1">
              <a:buFont typeface="Arial" charset="0"/>
              <a:buNone/>
            </a:pPr>
            <a:endParaRPr lang="en-US" sz="2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7546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9"/>
          <p:cNvSpPr txBox="1">
            <a:spLocks noGrp="1" noChangeArrowheads="1"/>
          </p:cNvSpPr>
          <p:nvPr/>
        </p:nvSpPr>
        <p:spPr bwMode="auto">
          <a:xfrm>
            <a:off x="3886200" y="8636439"/>
            <a:ext cx="2971800" cy="50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8" tIns="0" rIns="19048" bIns="0" anchor="b"/>
          <a:lstStyle/>
          <a:p>
            <a:pPr algn="r"/>
            <a:fld id="{F32162C7-F6A5-4C57-BEF2-F85D0515854E}" type="slidenum">
              <a:rPr lang="en-US" sz="1000" i="1"/>
              <a:pPr algn="r"/>
              <a:t>3</a:t>
            </a:fld>
            <a:endParaRPr lang="en-US" sz="1000" i="1"/>
          </a:p>
        </p:txBody>
      </p:sp>
      <p:sp>
        <p:nvSpPr>
          <p:cNvPr id="855043" name="Text Box 1"/>
          <p:cNvSpPr txBox="1">
            <a:spLocks noChangeArrowheads="1"/>
          </p:cNvSpPr>
          <p:nvPr/>
        </p:nvSpPr>
        <p:spPr bwMode="auto">
          <a:xfrm>
            <a:off x="3884613" y="8685457"/>
            <a:ext cx="2971800" cy="456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9196C6C-DD7B-45C1-AA8C-CAEAF2A746FD}" type="slidenum">
              <a:rPr lang="en-GB" sz="1200">
                <a:solidFill>
                  <a:srgbClr val="000000"/>
                </a:solidFill>
                <a:cs typeface="Lucida Sans Unicode" pitchFamily="34" charset="0"/>
              </a:rPr>
              <a:pPr algn="r">
                <a:buClr>
                  <a:srgbClr val="FFFFFF"/>
                </a:buCl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</a:t>
            </a:fld>
            <a:endParaRPr lang="en-GB" sz="120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855044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6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855045" name="Text Box 3"/>
          <p:cNvSpPr txBox="1">
            <a:spLocks noChangeArrowheads="1"/>
          </p:cNvSpPr>
          <p:nvPr/>
        </p:nvSpPr>
        <p:spPr bwMode="auto">
          <a:xfrm>
            <a:off x="3884613" y="0"/>
            <a:ext cx="2971800" cy="456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855046" name="Text Box 4"/>
          <p:cNvSpPr txBox="1">
            <a:spLocks noChangeArrowheads="1"/>
          </p:cNvSpPr>
          <p:nvPr/>
        </p:nvSpPr>
        <p:spPr bwMode="auto">
          <a:xfrm>
            <a:off x="1138238" y="687817"/>
            <a:ext cx="4584700" cy="342484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5047" name="Rectangle 5"/>
          <p:cNvSpPr>
            <a:spLocks noGrp="1" noChangeArrowheads="1"/>
          </p:cNvSpPr>
          <p:nvPr>
            <p:ph type="body"/>
          </p:nvPr>
        </p:nvSpPr>
        <p:spPr>
          <a:xfrm>
            <a:off x="914401" y="4343519"/>
            <a:ext cx="5026025" cy="4111084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3C0D23C-197B-419E-960B-EA9D484803D2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17408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>
              <a:buFont typeface="Arial" charset="0"/>
              <a:buNone/>
            </a:pP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408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2475" cy="3422650"/>
          </a:xfrm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2475" cy="3422650"/>
          </a:xfrm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62475" cy="3422650"/>
          </a:xfrm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7C66961-3D0F-47A7-B0F7-0CA701CA43BE}" type="slidenum">
              <a:rPr lang="en-GB" smtClean="0"/>
              <a:pPr/>
              <a:t>34</a:t>
            </a:fld>
            <a:endParaRPr lang="en-GB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E55A843-7160-4471-9F3D-9AACEE6E3867}" type="slidenum">
              <a:rPr lang="en-GB" smtClean="0"/>
              <a:pPr/>
              <a:t>39</a:t>
            </a:fld>
            <a:endParaRPr lang="en-GB" smtClean="0"/>
          </a:p>
        </p:txBody>
      </p:sp>
      <p:sp>
        <p:nvSpPr>
          <p:cNvPr id="17613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>
              <a:buFont typeface="Arial" charset="0"/>
              <a:buNone/>
            </a:pP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613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37C82D-8221-4845-AB26-896045A1F28F}" type="slidenum">
              <a:rPr lang="en-GB"/>
              <a:pPr/>
              <a:t>40</a:t>
            </a:fld>
            <a:endParaRPr lang="en-GB"/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7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10150" cy="4095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37C82D-8221-4845-AB26-896045A1F28F}" type="slidenum">
              <a:rPr lang="en-GB"/>
              <a:pPr/>
              <a:t>41</a:t>
            </a:fld>
            <a:endParaRPr lang="en-GB"/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7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10150" cy="4095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62475" cy="3422650"/>
          </a:xfrm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A988D23-D2E1-4008-B2FA-832B23FA6373}" type="slidenum">
              <a:rPr lang="en-GB" smtClean="0"/>
              <a:pPr/>
              <a:t>43</a:t>
            </a:fld>
            <a:endParaRPr lang="en-GB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62475" cy="3422650"/>
          </a:xfrm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FF2F012-D531-49D3-806E-373DEA1B448A}" type="slidenum">
              <a:rPr lang="en-GB" smtClean="0"/>
              <a:pPr/>
              <a:t>45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9FA36FA-2711-477C-96C7-CCBD239E3082}" type="slidenum">
              <a:rPr lang="en-GB" smtClean="0">
                <a:latin typeface="Times New Roman" pitchFamily="18" charset="0"/>
                <a:ea typeface="MS Gothic" pitchFamily="49" charset="-128"/>
              </a:rPr>
              <a:pPr>
                <a:buFont typeface="Times New Roman" pitchFamily="18" charset="0"/>
                <a:buNone/>
              </a:pPr>
              <a:t>4</a:t>
            </a:fld>
            <a:endParaRPr lang="en-GB" smtClean="0"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653315" name="Text Box 1"/>
          <p:cNvSpPr txBox="1">
            <a:spLocks noChangeArrowheads="1"/>
          </p:cNvSpPr>
          <p:nvPr/>
        </p:nvSpPr>
        <p:spPr bwMode="auto">
          <a:xfrm>
            <a:off x="1143000" y="683072"/>
            <a:ext cx="4572000" cy="34153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78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5331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519"/>
            <a:ext cx="5467350" cy="409527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9pPr>
          </a:lstStyle>
          <a:p>
            <a:fld id="{9BA36DCC-DF69-124F-8F90-E0343DC78AE1}" type="slidenum">
              <a:rPr lang="en-GB" sz="1200">
                <a:solidFill>
                  <a:srgbClr val="000000"/>
                </a:solidFill>
                <a:latin typeface="Times New Roman" charset="0"/>
              </a:rPr>
              <a:pPr/>
              <a:t>46</a:t>
            </a:fld>
            <a:endParaRPr lang="en-GB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510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l" eaLnBrk="1" hangingPunct="1">
              <a:buFont typeface="Arial" charset="0"/>
              <a:buNone/>
            </a:pPr>
            <a:endParaRPr lang="en-US" sz="2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75108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62475" cy="3422650"/>
          </a:xfrm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FF2F012-D531-49D3-806E-373DEA1B448A}" type="slidenum">
              <a:rPr lang="en-GB" smtClean="0"/>
              <a:pPr/>
              <a:t>47</a:t>
            </a:fld>
            <a:endParaRPr lang="en-GB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FE9CFA-5F0E-8F4B-8E86-3172EC61BF40}" type="slidenum">
              <a:rPr lang="en-GB"/>
              <a:pPr/>
              <a:t>48</a:t>
            </a:fld>
            <a:endParaRPr lang="en-GB"/>
          </a:p>
        </p:txBody>
      </p:sp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10150" cy="4095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54F579-D320-324C-8008-6E063FDE1B93}" type="slidenum">
              <a:rPr lang="en-GB"/>
              <a:pPr/>
              <a:t>49</a:t>
            </a:fld>
            <a:endParaRPr lang="en-GB"/>
          </a:p>
        </p:txBody>
      </p:sp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10150" cy="4095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02673F-BEEC-734E-95FE-FCC69D5C9E60}" type="slidenum">
              <a:rPr lang="en-GB"/>
              <a:pPr/>
              <a:t>50</a:t>
            </a:fld>
            <a:endParaRPr lang="en-GB"/>
          </a:p>
        </p:txBody>
      </p:sp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10150" cy="4095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02673F-BEEC-734E-95FE-FCC69D5C9E60}" type="slidenum">
              <a:rPr lang="en-GB"/>
              <a:pPr/>
              <a:t>51</a:t>
            </a:fld>
            <a:endParaRPr lang="en-GB"/>
          </a:p>
        </p:txBody>
      </p:sp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10150" cy="4095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62475" cy="3422650"/>
          </a:xfrm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A988D23-D2E1-4008-B2FA-832B23FA6373}" type="slidenum">
              <a:rPr lang="en-GB" smtClean="0"/>
              <a:pPr/>
              <a:t>52</a:t>
            </a:fld>
            <a:endParaRPr lang="en-GB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2475" cy="3422650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2475" cy="3422650"/>
          </a:xfrm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299BEBF-367B-47D0-938D-E6893331AF4B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12697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698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360" tIns="44280" rIns="90360" bIns="44280" anchor="b"/>
          <a:lstStyle/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2698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698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6983" name="Text Box 6"/>
          <p:cNvSpPr txBox="1">
            <a:spLocks noChangeArrowheads="1"/>
          </p:cNvSpPr>
          <p:nvPr/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6984" name="Rectangle 7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3325" cy="4098925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931A7C9-E007-43B0-907E-2ADB7E0E3668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12800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800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360" tIns="44280" rIns="90360" bIns="44280" anchor="b"/>
          <a:lstStyle/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2800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800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8007" name="Text Box 6"/>
          <p:cNvSpPr txBox="1">
            <a:spLocks noChangeArrowheads="1"/>
          </p:cNvSpPr>
          <p:nvPr/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8008" name="Rectangle 7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3325" cy="4098925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513903A-E501-4DB9-AE37-8545BF7A1BFA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12902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902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360" tIns="44280" rIns="90360" bIns="44280" anchor="b"/>
          <a:lstStyle/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2902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903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9031" name="Text Box 6"/>
          <p:cNvSpPr txBox="1">
            <a:spLocks noChangeArrowheads="1"/>
          </p:cNvSpPr>
          <p:nvPr/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9032" name="Rectangle 7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3325" cy="4098925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79EA894-FE15-4CE6-AE42-56F4605E88D0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01FE33-1CE5-4B85-8015-CC475DD0832E}" type="slidenum">
              <a:rPr lang="en-US"/>
              <a:pPr/>
              <a:t>9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70D41-25A0-5A42-B177-B18ED3589651}" type="datetime1">
              <a:t>5/15/13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2B28B-4C22-4855-A64E-3CBCAD4BA8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886A5-1E36-1548-B552-AFABFC6A8162}" type="datetime1">
              <a:t>5/15/13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62A98-C568-4214-8396-AFC3EB6847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8750" y="609600"/>
            <a:ext cx="1939925" cy="5476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0550" cy="5476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D3C9A-5132-E043-BF89-4A4058128046}" type="datetime1">
              <a:t>5/15/13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E9566-B895-4290-A513-92D0BF277E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62875" cy="1133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62875" cy="41052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62634-20C6-1A4F-BBD7-54F24DC3D67D}" type="datetime1">
              <a:t>5/15/13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D563E-9744-4AF9-A6DE-B6A534DBE8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62875" cy="1133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5238" cy="4105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981200"/>
            <a:ext cx="3805237" cy="1976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4110038"/>
            <a:ext cx="3805237" cy="1976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3B086-9FAA-4C41-B54E-CC88682AACCF}" type="datetime1">
              <a:t>5/15/13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0671E-6291-4E4E-856B-51FFD60FF0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62875" cy="1133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5238" cy="4105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805237" cy="4105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F108C-46C5-3048-9E90-711D3F33D18E}" type="datetime1">
              <a:t>5/15/13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C476A-87CE-4E98-AE71-DED336B777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62875" cy="1133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05238" cy="1976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981200"/>
            <a:ext cx="3805237" cy="1976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0038"/>
            <a:ext cx="3805238" cy="1976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4110038"/>
            <a:ext cx="3805237" cy="1976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3838E-A9AC-F64D-9953-718B829DD323}" type="datetime1">
              <a:t>5/15/13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61A54-049D-4781-B00D-8557BB139A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6F3C8-D962-EA4E-941F-972780672860}" type="datetime1">
              <a:t>5/15/13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4228A-5191-407B-BF1F-8F4BF2335A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75F92-5C65-8543-8553-84458286E794}" type="datetime1">
              <a:t>5/15/13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E0919-63FC-4337-9468-69788E9417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5238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8052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4A8AB-9FD1-7941-A7C7-7F320311DF0D}" type="datetime1">
              <a:t>5/15/13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A6C89-393C-49FF-8E76-24640EB2E3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64134-6DA6-8546-BA4F-FBD8B9FC0DDA}" type="datetime1">
              <a:t>5/15/13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E400C-1573-4696-87F4-B3EC177D75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1684A-811A-9244-A2F4-E9C54CF2374D}" type="datetime1">
              <a:t>5/15/13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EBBBC-DC62-4C99-811C-A35A56839F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7AE16-67CE-B243-A312-309A3B889F8A}" type="datetime1">
              <a:t>5/15/13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56FA1-AB40-4EF7-A6E5-8420EC6D36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80B0A-C0F5-C64A-B748-0CEDA423A7D4}" type="datetime1">
              <a:t>5/15/13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3634D-9263-47B5-9FD0-E0A154ADA8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AF80C-524C-5F47-AEA3-4BF3C472FEDA}" type="datetime1">
              <a:t>5/15/13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0187F-0EE2-40F2-9372-1677099C6B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2875" cy="1133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2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8954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E78C3955-CCAA-7242-97C4-490A6CA80173}" type="datetime1">
              <a:t>5/15/13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629400" y="6248400"/>
            <a:ext cx="18954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Arial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039E484D-7A07-4220-B90E-62EE06A2DA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00"/>
          </a:solidFill>
          <a:latin typeface="Arial Black" pitchFamily="34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00"/>
          </a:solidFill>
          <a:latin typeface="Arial Black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00"/>
          </a:solidFill>
          <a:latin typeface="Arial Black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00"/>
          </a:solidFill>
          <a:latin typeface="Arial Black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00"/>
          </a:solidFill>
          <a:latin typeface="Arial Black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333375" indent="-333375" algn="l" defTabSz="457200" rtl="0" eaLnBrk="0" fontAlgn="base" hangingPunct="0">
        <a:spcBef>
          <a:spcPts val="800"/>
        </a:spcBef>
        <a:spcAft>
          <a:spcPct val="0"/>
        </a:spcAft>
        <a:buClr>
          <a:schemeClr val="bg1"/>
        </a:buClr>
        <a:buSzPct val="100000"/>
        <a:buFont typeface="Times New Roman" pitchFamily="18" charset="0"/>
        <a:buChar char="•"/>
        <a:defRPr sz="2400">
          <a:solidFill>
            <a:schemeClr val="bg1"/>
          </a:solidFill>
          <a:latin typeface="Arial" charset="0"/>
          <a:ea typeface="+mn-ea"/>
          <a:cs typeface="+mn-cs"/>
        </a:defRPr>
      </a:lvl1pPr>
      <a:lvl2pPr marL="733425" indent="-276225" algn="l" defTabSz="457200" rtl="0" eaLnBrk="0" fontAlgn="base" hangingPunct="0">
        <a:spcBef>
          <a:spcPts val="700"/>
        </a:spcBef>
        <a:spcAft>
          <a:spcPct val="0"/>
        </a:spcAft>
        <a:buClr>
          <a:schemeClr val="bg1"/>
        </a:buClr>
        <a:buSzPct val="100000"/>
        <a:buFont typeface="Times New Roman" pitchFamily="18" charset="0"/>
        <a:buChar char="–"/>
        <a:defRPr sz="2400">
          <a:solidFill>
            <a:schemeClr val="bg1"/>
          </a:solidFill>
          <a:latin typeface="Arial" charset="0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chemeClr val="bg1"/>
        </a:buClr>
        <a:buSzPct val="100000"/>
        <a:buFont typeface="Times New Roman" pitchFamily="18" charset="0"/>
        <a:buChar char="•"/>
        <a:defRPr sz="2400">
          <a:solidFill>
            <a:schemeClr val="bg1"/>
          </a:solidFill>
          <a:latin typeface="Arial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chemeClr val="bg1"/>
        </a:buClr>
        <a:buSzPct val="100000"/>
        <a:buFont typeface="Times New Roman" pitchFamily="18" charset="0"/>
        <a:buChar char="–"/>
        <a:defRPr sz="2400">
          <a:solidFill>
            <a:schemeClr val="bg1"/>
          </a:solidFill>
          <a:latin typeface="Arial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chemeClr val="bg1"/>
        </a:buClr>
        <a:buSzPct val="100000"/>
        <a:buFont typeface="Times New Roman" pitchFamily="18" charset="0"/>
        <a:buChar char="»"/>
        <a:defRPr sz="2400">
          <a:solidFill>
            <a:schemeClr val="bg1"/>
          </a:solidFill>
          <a:latin typeface="Arial" charset="0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3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2.wmf"/><Relationship Id="rId5" Type="http://schemas.openxmlformats.org/officeDocument/2006/relationships/image" Target="../media/image10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13.wmf"/><Relationship Id="rId18" Type="http://schemas.openxmlformats.org/officeDocument/2006/relationships/oleObject" Target="../embeddings/oleObject21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0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2.wmf"/><Relationship Id="rId5" Type="http://schemas.openxmlformats.org/officeDocument/2006/relationships/image" Target="../media/image10.wmf"/><Relationship Id="rId15" Type="http://schemas.openxmlformats.org/officeDocument/2006/relationships/image" Target="../media/image16.e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17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package" Target="../embeddings/Microsoft_Word_Document1.doc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25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31.wmf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29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4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3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0.png"/><Relationship Id="rId5" Type="http://schemas.openxmlformats.org/officeDocument/2006/relationships/package" Target="../embeddings/Microsoft_Word_Document2.docx"/><Relationship Id="rId4" Type="http://schemas.openxmlformats.org/officeDocument/2006/relationships/oleObject" Target="../embeddings/oleObject44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41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51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55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5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6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62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8.png"/><Relationship Id="rId5" Type="http://schemas.openxmlformats.org/officeDocument/2006/relationships/package" Target="../embeddings/Microsoft_Word_Document3.docx"/><Relationship Id="rId4" Type="http://schemas.openxmlformats.org/officeDocument/2006/relationships/oleObject" Target="../embeddings/oleObject63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0.png"/><Relationship Id="rId5" Type="http://schemas.openxmlformats.org/officeDocument/2006/relationships/package" Target="../embeddings/Microsoft_Word_Document4.docx"/><Relationship Id="rId4" Type="http://schemas.openxmlformats.org/officeDocument/2006/relationships/oleObject" Target="../embeddings/oleObject64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1.png"/><Relationship Id="rId5" Type="http://schemas.openxmlformats.org/officeDocument/2006/relationships/package" Target="../embeddings/Microsoft_Word_Document5.docx"/><Relationship Id="rId4" Type="http://schemas.openxmlformats.org/officeDocument/2006/relationships/oleObject" Target="../embeddings/oleObject65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2.png"/><Relationship Id="rId5" Type="http://schemas.openxmlformats.org/officeDocument/2006/relationships/package" Target="../embeddings/Microsoft_Word_Document6.docx"/><Relationship Id="rId4" Type="http://schemas.openxmlformats.org/officeDocument/2006/relationships/oleObject" Target="../embeddings/oleObject66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3.png"/><Relationship Id="rId5" Type="http://schemas.openxmlformats.org/officeDocument/2006/relationships/package" Target="../embeddings/Microsoft_Word_Document7.docx"/><Relationship Id="rId4" Type="http://schemas.openxmlformats.org/officeDocument/2006/relationships/oleObject" Target="../embeddings/oleObject67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4.png"/><Relationship Id="rId5" Type="http://schemas.openxmlformats.org/officeDocument/2006/relationships/package" Target="../embeddings/Microsoft_Word_Document8.docx"/><Relationship Id="rId4" Type="http://schemas.openxmlformats.org/officeDocument/2006/relationships/oleObject" Target="../embeddings/oleObject68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Document2.doc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11" Type="http://schemas.openxmlformats.org/officeDocument/2006/relationships/image" Target="../media/image4.wmf"/><Relationship Id="rId5" Type="http://schemas.openxmlformats.org/officeDocument/2006/relationships/oleObject" Target="../embeddings/Microsoft_Word_97_-_2003_Document1.doc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715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b="1" dirty="0"/>
              <a:t>Bayesian Network Meta-Analysis for Unordered Categorical Outcomes with Incomplete Data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 </a:t>
            </a:r>
          </a:p>
          <a:p>
            <a:pPr marL="342900" indent="-342900">
              <a:spcBef>
                <a:spcPct val="20000"/>
              </a:spcBef>
            </a:pPr>
            <a:endParaRPr lang="en-US" sz="2000" b="1" dirty="0"/>
          </a:p>
          <a:p>
            <a:pPr marL="342900" indent="-342900">
              <a:spcBef>
                <a:spcPct val="20000"/>
              </a:spcBef>
            </a:pPr>
            <a:endParaRPr lang="en-US" sz="2000" b="1" dirty="0"/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/>
              <a:t>Christopher </a:t>
            </a:r>
            <a:r>
              <a:rPr lang="en-US" sz="2400" dirty="0"/>
              <a:t>H </a:t>
            </a:r>
            <a:r>
              <a:rPr lang="en-US" sz="2400" dirty="0" err="1"/>
              <a:t>Schmid</a:t>
            </a:r>
            <a:endParaRPr lang="en-US" sz="2400" dirty="0"/>
          </a:p>
          <a:p>
            <a:pPr marL="342900" indent="-342900">
              <a:spcBef>
                <a:spcPct val="20000"/>
              </a:spcBef>
            </a:pPr>
            <a:r>
              <a:rPr lang="en-US" sz="2400" dirty="0"/>
              <a:t>Brown University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Christopher_schmid@brown.edu</a:t>
            </a:r>
          </a:p>
          <a:p>
            <a:pPr marL="342900" indent="-342900">
              <a:spcBef>
                <a:spcPct val="20000"/>
              </a:spcBef>
            </a:pPr>
            <a:endParaRPr lang="en-US" dirty="0"/>
          </a:p>
          <a:p>
            <a:pPr marL="342900" indent="-342900">
              <a:spcBef>
                <a:spcPct val="20000"/>
              </a:spcBef>
            </a:pPr>
            <a:endParaRPr lang="en-US" dirty="0"/>
          </a:p>
          <a:p>
            <a:pPr marL="342900" indent="-342900">
              <a:spcBef>
                <a:spcPct val="20000"/>
              </a:spcBef>
            </a:pPr>
            <a:r>
              <a:rPr lang="en-US" sz="2400" b="1" dirty="0"/>
              <a:t>Rutgers</a:t>
            </a:r>
            <a:r>
              <a:rPr lang="en-US" sz="2400" b="1" dirty="0" smtClean="0"/>
              <a:t> University</a:t>
            </a:r>
            <a:endParaRPr lang="en-US" sz="2400" b="1" dirty="0"/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/>
              <a:t>16 </a:t>
            </a:r>
            <a:r>
              <a:rPr lang="en-US" sz="2400" dirty="0"/>
              <a:t>May 2013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/>
              <a:t>New Brunswick, NJ</a:t>
            </a:r>
            <a:endParaRPr lang="en-US" sz="2400" dirty="0"/>
          </a:p>
          <a:p>
            <a:pPr marL="342900" indent="-342900"/>
            <a:endParaRPr lang="en-US" dirty="0"/>
          </a:p>
        </p:txBody>
      </p:sp>
      <p:sp>
        <p:nvSpPr>
          <p:cNvPr id="1945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7B14056-163E-4332-87DC-092569B02AFD}" type="slidenum">
              <a:rPr lang="en-GB" smtClean="0"/>
              <a:pPr/>
              <a:t>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7624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62875" cy="1133475"/>
          </a:xfrm>
        </p:spPr>
        <p:txBody>
          <a:bodyPr/>
          <a:lstStyle/>
          <a:p>
            <a:pPr eaLnBrk="1" hangingPunct="1"/>
            <a:r>
              <a:rPr lang="en-US" dirty="0" smtClean="0"/>
              <a:t>Indirect comparison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2380243" y="1603375"/>
            <a:ext cx="5036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</a:rPr>
              <a:t>A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3531975" y="2743200"/>
            <a:ext cx="5036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6600"/>
                </a:solidFill>
              </a:rPr>
              <a:t>C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2388975" y="2743200"/>
            <a:ext cx="5036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</a:rPr>
              <a:t>C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3523243" y="1600200"/>
            <a:ext cx="5036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</a:rPr>
              <a:t>B</a:t>
            </a:r>
          </a:p>
        </p:txBody>
      </p:sp>
      <p:sp>
        <p:nvSpPr>
          <p:cNvPr id="123912" name="Line 8"/>
          <p:cNvSpPr>
            <a:spLocks noChangeShapeType="1"/>
          </p:cNvSpPr>
          <p:nvPr/>
        </p:nvSpPr>
        <p:spPr bwMode="auto">
          <a:xfrm>
            <a:off x="2633663" y="19812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23913" name="Line 9"/>
          <p:cNvSpPr>
            <a:spLocks noChangeShapeType="1"/>
          </p:cNvSpPr>
          <p:nvPr/>
        </p:nvSpPr>
        <p:spPr bwMode="auto">
          <a:xfrm>
            <a:off x="3754438" y="19812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5099631" y="1603375"/>
            <a:ext cx="5036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</a:rPr>
              <a:t>A</a:t>
            </a:r>
          </a:p>
        </p:txBody>
      </p:sp>
      <p:sp>
        <p:nvSpPr>
          <p:cNvPr id="123915" name="Text Box 12"/>
          <p:cNvSpPr txBox="1">
            <a:spLocks noChangeArrowheads="1"/>
          </p:cNvSpPr>
          <p:nvPr/>
        </p:nvSpPr>
        <p:spPr bwMode="auto">
          <a:xfrm>
            <a:off x="5708437" y="2743200"/>
            <a:ext cx="5036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6600"/>
                </a:solidFill>
              </a:rPr>
              <a:t>C</a:t>
            </a:r>
          </a:p>
        </p:txBody>
      </p:sp>
      <p:sp>
        <p:nvSpPr>
          <p:cNvPr id="123916" name="Text Box 13"/>
          <p:cNvSpPr txBox="1">
            <a:spLocks noChangeArrowheads="1"/>
          </p:cNvSpPr>
          <p:nvPr/>
        </p:nvSpPr>
        <p:spPr bwMode="auto">
          <a:xfrm>
            <a:off x="6242631" y="1600200"/>
            <a:ext cx="5036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6600"/>
                </a:solidFill>
              </a:rPr>
              <a:t>B</a:t>
            </a:r>
          </a:p>
        </p:txBody>
      </p:sp>
      <p:sp>
        <p:nvSpPr>
          <p:cNvPr id="123917" name="Line 14"/>
          <p:cNvSpPr>
            <a:spLocks noChangeShapeType="1"/>
          </p:cNvSpPr>
          <p:nvPr/>
        </p:nvSpPr>
        <p:spPr bwMode="auto">
          <a:xfrm>
            <a:off x="5353050" y="1981200"/>
            <a:ext cx="590550" cy="83820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918" name="Line 15"/>
          <p:cNvSpPr>
            <a:spLocks noChangeShapeType="1"/>
          </p:cNvSpPr>
          <p:nvPr/>
        </p:nvSpPr>
        <p:spPr bwMode="auto">
          <a:xfrm flipH="1">
            <a:off x="5943600" y="1981200"/>
            <a:ext cx="530225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3756FA1-AB40-4EF7-A6E5-8420EC6D36C8}" type="slidenum">
              <a:rPr lang="en-GB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9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62875" cy="1133475"/>
          </a:xfrm>
        </p:spPr>
        <p:txBody>
          <a:bodyPr/>
          <a:lstStyle/>
          <a:p>
            <a:pPr eaLnBrk="1" hangingPunct="1"/>
            <a:r>
              <a:rPr lang="en-US" dirty="0" smtClean="0"/>
              <a:t>Indirect comparison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2380243" y="1603375"/>
            <a:ext cx="5036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</a:rPr>
              <a:t>A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3531975" y="2743200"/>
            <a:ext cx="5036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6600"/>
                </a:solidFill>
              </a:rPr>
              <a:t>C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2388975" y="2743200"/>
            <a:ext cx="5036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</a:rPr>
              <a:t>C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3523243" y="1600200"/>
            <a:ext cx="5036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</a:rPr>
              <a:t>B</a:t>
            </a:r>
          </a:p>
        </p:txBody>
      </p:sp>
      <p:sp>
        <p:nvSpPr>
          <p:cNvPr id="123912" name="Line 8"/>
          <p:cNvSpPr>
            <a:spLocks noChangeShapeType="1"/>
          </p:cNvSpPr>
          <p:nvPr/>
        </p:nvSpPr>
        <p:spPr bwMode="auto">
          <a:xfrm>
            <a:off x="2633663" y="19812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23913" name="Line 9"/>
          <p:cNvSpPr>
            <a:spLocks noChangeShapeType="1"/>
          </p:cNvSpPr>
          <p:nvPr/>
        </p:nvSpPr>
        <p:spPr bwMode="auto">
          <a:xfrm>
            <a:off x="3754438" y="19812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5099631" y="1603375"/>
            <a:ext cx="5036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</a:rPr>
              <a:t>A</a:t>
            </a:r>
          </a:p>
        </p:txBody>
      </p:sp>
      <p:sp>
        <p:nvSpPr>
          <p:cNvPr id="123915" name="Text Box 12"/>
          <p:cNvSpPr txBox="1">
            <a:spLocks noChangeArrowheads="1"/>
          </p:cNvSpPr>
          <p:nvPr/>
        </p:nvSpPr>
        <p:spPr bwMode="auto">
          <a:xfrm>
            <a:off x="5708437" y="2743200"/>
            <a:ext cx="5036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6600"/>
                </a:solidFill>
              </a:rPr>
              <a:t>C</a:t>
            </a:r>
          </a:p>
        </p:txBody>
      </p:sp>
      <p:sp>
        <p:nvSpPr>
          <p:cNvPr id="123916" name="Text Box 13"/>
          <p:cNvSpPr txBox="1">
            <a:spLocks noChangeArrowheads="1"/>
          </p:cNvSpPr>
          <p:nvPr/>
        </p:nvSpPr>
        <p:spPr bwMode="auto">
          <a:xfrm>
            <a:off x="6242631" y="1600200"/>
            <a:ext cx="5036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6600"/>
                </a:solidFill>
              </a:rPr>
              <a:t>B</a:t>
            </a:r>
          </a:p>
        </p:txBody>
      </p:sp>
      <p:sp>
        <p:nvSpPr>
          <p:cNvPr id="123917" name="Line 14"/>
          <p:cNvSpPr>
            <a:spLocks noChangeShapeType="1"/>
          </p:cNvSpPr>
          <p:nvPr/>
        </p:nvSpPr>
        <p:spPr bwMode="auto">
          <a:xfrm>
            <a:off x="5353050" y="1981200"/>
            <a:ext cx="590550" cy="83820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918" name="Line 15"/>
          <p:cNvSpPr>
            <a:spLocks noChangeShapeType="1"/>
          </p:cNvSpPr>
          <p:nvPr/>
        </p:nvSpPr>
        <p:spPr bwMode="auto">
          <a:xfrm flipH="1">
            <a:off x="5943600" y="1981200"/>
            <a:ext cx="530225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752600" y="4191000"/>
            <a:ext cx="586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– B = (A – C) – (B – C)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3756FA1-AB40-4EF7-A6E5-8420EC6D36C8}" type="slidenum">
              <a:rPr lang="en-GB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91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Indirect comparison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5199543" y="2133600"/>
            <a:ext cx="50386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6600"/>
                </a:solidFill>
              </a:rPr>
              <a:t>B</a:t>
            </a:r>
            <a:endParaRPr lang="en-US" sz="1800">
              <a:solidFill>
                <a:srgbClr val="FF6600"/>
              </a:solidFill>
            </a:endParaRP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4162112" y="3962400"/>
            <a:ext cx="50386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6600"/>
                </a:solidFill>
              </a:rPr>
              <a:t>C</a:t>
            </a:r>
            <a:endParaRPr lang="en-US" sz="1800">
              <a:solidFill>
                <a:srgbClr val="FF6600"/>
              </a:solidFill>
            </a:endParaRP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3065242" y="2133600"/>
            <a:ext cx="50526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6600"/>
                </a:solidFill>
              </a:rPr>
              <a:t>A</a:t>
            </a:r>
            <a:endParaRPr lang="en-US" sz="1800">
              <a:solidFill>
                <a:srgbClr val="FF6600"/>
              </a:solidFill>
            </a:endParaRPr>
          </a:p>
        </p:txBody>
      </p:sp>
      <p:sp>
        <p:nvSpPr>
          <p:cNvPr id="125958" name="Line 6"/>
          <p:cNvSpPr>
            <a:spLocks noChangeShapeType="1"/>
          </p:cNvSpPr>
          <p:nvPr/>
        </p:nvSpPr>
        <p:spPr bwMode="auto">
          <a:xfrm>
            <a:off x="3429000" y="2590800"/>
            <a:ext cx="958850" cy="1371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59" name="Line 7"/>
          <p:cNvSpPr>
            <a:spLocks noChangeShapeType="1"/>
          </p:cNvSpPr>
          <p:nvPr/>
        </p:nvSpPr>
        <p:spPr bwMode="auto">
          <a:xfrm flipH="1">
            <a:off x="4464050" y="2590800"/>
            <a:ext cx="946150" cy="1371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3172844" y="3124200"/>
            <a:ext cx="569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FFFFFF"/>
                </a:solidFill>
              </a:rPr>
              <a:t>-10</a:t>
            </a:r>
          </a:p>
        </p:txBody>
      </p:sp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5091326" y="312420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bg1"/>
                </a:solidFill>
              </a:rPr>
              <a:t>-8</a:t>
            </a:r>
          </a:p>
        </p:txBody>
      </p:sp>
      <p:sp>
        <p:nvSpPr>
          <p:cNvPr id="125962" name="Line 10"/>
          <p:cNvSpPr>
            <a:spLocks noChangeShapeType="1"/>
          </p:cNvSpPr>
          <p:nvPr/>
        </p:nvSpPr>
        <p:spPr bwMode="auto">
          <a:xfrm>
            <a:off x="3505200" y="2362200"/>
            <a:ext cx="1752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3" name="Text Box 11"/>
          <p:cNvSpPr txBox="1">
            <a:spLocks noChangeArrowheads="1"/>
          </p:cNvSpPr>
          <p:nvPr/>
        </p:nvSpPr>
        <p:spPr bwMode="auto">
          <a:xfrm>
            <a:off x="4320266" y="1871663"/>
            <a:ext cx="325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3756FA1-AB40-4EF7-A6E5-8420EC6D36C8}" type="slidenum">
              <a:rPr lang="en-GB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Indirect comparison</a:t>
            </a: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5199543" y="2133600"/>
            <a:ext cx="50386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6600"/>
                </a:solidFill>
              </a:rPr>
              <a:t>B</a:t>
            </a:r>
            <a:endParaRPr lang="en-US" sz="1800">
              <a:solidFill>
                <a:srgbClr val="FF6600"/>
              </a:solidFill>
            </a:endParaRP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4162112" y="3962400"/>
            <a:ext cx="50386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6600"/>
                </a:solidFill>
              </a:rPr>
              <a:t>C</a:t>
            </a:r>
            <a:endParaRPr lang="en-US" sz="1800">
              <a:solidFill>
                <a:srgbClr val="FF6600"/>
              </a:solidFill>
            </a:endParaRP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3065242" y="2133600"/>
            <a:ext cx="50526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6600"/>
                </a:solidFill>
              </a:rPr>
              <a:t>A</a:t>
            </a:r>
            <a:endParaRPr lang="en-US" sz="1800">
              <a:solidFill>
                <a:srgbClr val="FF6600"/>
              </a:solidFill>
            </a:endParaRPr>
          </a:p>
        </p:txBody>
      </p:sp>
      <p:sp>
        <p:nvSpPr>
          <p:cNvPr id="128006" name="Line 6"/>
          <p:cNvSpPr>
            <a:spLocks noChangeShapeType="1"/>
          </p:cNvSpPr>
          <p:nvPr/>
        </p:nvSpPr>
        <p:spPr bwMode="auto">
          <a:xfrm>
            <a:off x="3429000" y="2590800"/>
            <a:ext cx="958850" cy="1371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07" name="Line 7"/>
          <p:cNvSpPr>
            <a:spLocks noChangeShapeType="1"/>
          </p:cNvSpPr>
          <p:nvPr/>
        </p:nvSpPr>
        <p:spPr bwMode="auto">
          <a:xfrm flipH="1">
            <a:off x="4464050" y="2590800"/>
            <a:ext cx="946150" cy="1371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3172844" y="3124200"/>
            <a:ext cx="569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FFFFFF"/>
                </a:solidFill>
              </a:rPr>
              <a:t>-10</a:t>
            </a:r>
          </a:p>
        </p:txBody>
      </p:sp>
      <p:sp>
        <p:nvSpPr>
          <p:cNvPr id="128009" name="Text Box 9"/>
          <p:cNvSpPr txBox="1">
            <a:spLocks noChangeArrowheads="1"/>
          </p:cNvSpPr>
          <p:nvPr/>
        </p:nvSpPr>
        <p:spPr bwMode="auto">
          <a:xfrm>
            <a:off x="5091326" y="312420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FFFFFF"/>
                </a:solidFill>
              </a:rPr>
              <a:t>-8</a:t>
            </a:r>
          </a:p>
        </p:txBody>
      </p:sp>
      <p:sp>
        <p:nvSpPr>
          <p:cNvPr id="128010" name="Line 10"/>
          <p:cNvSpPr>
            <a:spLocks noChangeShapeType="1"/>
          </p:cNvSpPr>
          <p:nvPr/>
        </p:nvSpPr>
        <p:spPr bwMode="auto">
          <a:xfrm>
            <a:off x="3505200" y="2362200"/>
            <a:ext cx="1752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11" name="Text Box 11"/>
          <p:cNvSpPr txBox="1">
            <a:spLocks noChangeArrowheads="1"/>
          </p:cNvSpPr>
          <p:nvPr/>
        </p:nvSpPr>
        <p:spPr bwMode="auto">
          <a:xfrm>
            <a:off x="3565447" y="1919288"/>
            <a:ext cx="15940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FFFFFF"/>
                </a:solidFill>
              </a:rPr>
              <a:t>-10-(-8) = -2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3756FA1-AB40-4EF7-A6E5-8420EC6D36C8}" type="slidenum">
              <a:rPr lang="en-GB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8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7762875" cy="1133475"/>
          </a:xfrm>
        </p:spPr>
        <p:txBody>
          <a:bodyPr/>
          <a:lstStyle/>
          <a:p>
            <a:pPr eaLnBrk="1" hangingPunct="1"/>
            <a:r>
              <a:rPr lang="en-US" smtClean="0"/>
              <a:t>Consistency</a:t>
            </a: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5199543" y="2133600"/>
            <a:ext cx="50386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6600"/>
                </a:solidFill>
              </a:rPr>
              <a:t>B</a:t>
            </a:r>
            <a:endParaRPr lang="en-US" sz="1800">
              <a:solidFill>
                <a:srgbClr val="FF6600"/>
              </a:solidFill>
            </a:endParaRP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4162112" y="3962400"/>
            <a:ext cx="50386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6600"/>
                </a:solidFill>
              </a:rPr>
              <a:t>C</a:t>
            </a:r>
            <a:endParaRPr lang="en-US" sz="1800">
              <a:solidFill>
                <a:srgbClr val="FF6600"/>
              </a:solidFill>
            </a:endParaRP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3065242" y="2133600"/>
            <a:ext cx="50526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6600"/>
                </a:solidFill>
              </a:rPr>
              <a:t>A</a:t>
            </a:r>
            <a:endParaRPr lang="en-US" sz="1800">
              <a:solidFill>
                <a:srgbClr val="FF6600"/>
              </a:solidFill>
            </a:endParaRPr>
          </a:p>
        </p:txBody>
      </p:sp>
      <p:sp>
        <p:nvSpPr>
          <p:cNvPr id="130054" name="Line 6"/>
          <p:cNvSpPr>
            <a:spLocks noChangeShapeType="1"/>
          </p:cNvSpPr>
          <p:nvPr/>
        </p:nvSpPr>
        <p:spPr bwMode="auto">
          <a:xfrm>
            <a:off x="3429000" y="2590800"/>
            <a:ext cx="958850" cy="1371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55" name="Line 7"/>
          <p:cNvSpPr>
            <a:spLocks noChangeShapeType="1"/>
          </p:cNvSpPr>
          <p:nvPr/>
        </p:nvSpPr>
        <p:spPr bwMode="auto">
          <a:xfrm flipH="1">
            <a:off x="4464050" y="2590800"/>
            <a:ext cx="946150" cy="1371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3172844" y="3124200"/>
            <a:ext cx="569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FFFFFF"/>
                </a:solidFill>
              </a:rPr>
              <a:t>-10</a:t>
            </a: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5091326" y="312420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FFFFFF"/>
                </a:solidFill>
              </a:rPr>
              <a:t>-8</a:t>
            </a:r>
          </a:p>
        </p:txBody>
      </p:sp>
      <p:sp>
        <p:nvSpPr>
          <p:cNvPr id="130058" name="Line 10"/>
          <p:cNvSpPr>
            <a:spLocks noChangeShapeType="1"/>
          </p:cNvSpPr>
          <p:nvPr/>
        </p:nvSpPr>
        <p:spPr bwMode="auto">
          <a:xfrm>
            <a:off x="3505200" y="2362200"/>
            <a:ext cx="1752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4156760" y="2452688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bg1"/>
                </a:solidFill>
              </a:rPr>
              <a:t>-1.9</a:t>
            </a:r>
          </a:p>
        </p:txBody>
      </p:sp>
      <p:sp>
        <p:nvSpPr>
          <p:cNvPr id="130060" name="Line 12"/>
          <p:cNvSpPr>
            <a:spLocks noChangeShapeType="1"/>
          </p:cNvSpPr>
          <p:nvPr/>
        </p:nvSpPr>
        <p:spPr bwMode="auto">
          <a:xfrm>
            <a:off x="3505200" y="2090738"/>
            <a:ext cx="1752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4313451" y="1600200"/>
            <a:ext cx="415498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FFFFFF"/>
                </a:solidFill>
              </a:rPr>
              <a:t>-2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3756FA1-AB40-4EF7-A6E5-8420EC6D36C8}" type="slidenum">
              <a:rPr lang="en-GB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8"/>
          <p:cNvSpPr>
            <a:spLocks noGrp="1"/>
          </p:cNvSpPr>
          <p:nvPr>
            <p:ph type="title" idx="4294967295"/>
          </p:nvPr>
        </p:nvSpPr>
        <p:spPr>
          <a:xfrm>
            <a:off x="609600" y="152401"/>
            <a:ext cx="7762875" cy="914400"/>
          </a:xfrm>
        </p:spPr>
        <p:txBody>
          <a:bodyPr/>
          <a:lstStyle/>
          <a:p>
            <a:pPr eaLnBrk="1" hangingPunct="1"/>
            <a:r>
              <a:rPr lang="en-US" smtClean="0"/>
              <a:t>Inconsistency</a:t>
            </a: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5199543" y="2158424"/>
            <a:ext cx="50386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6600"/>
                </a:solidFill>
              </a:rPr>
              <a:t>B</a:t>
            </a:r>
            <a:endParaRPr lang="en-US" sz="1800">
              <a:solidFill>
                <a:srgbClr val="FF6600"/>
              </a:solidFill>
            </a:endParaRP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4162112" y="3962400"/>
            <a:ext cx="50386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6600"/>
                </a:solidFill>
              </a:rPr>
              <a:t>C</a:t>
            </a:r>
            <a:endParaRPr lang="en-US" sz="1800">
              <a:solidFill>
                <a:srgbClr val="FF6600"/>
              </a:solidFill>
            </a:endParaRPr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3065242" y="2133600"/>
            <a:ext cx="50526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6600"/>
                </a:solidFill>
              </a:rPr>
              <a:t>A</a:t>
            </a:r>
            <a:endParaRPr lang="en-US" sz="1800">
              <a:solidFill>
                <a:srgbClr val="FF6600"/>
              </a:solidFill>
            </a:endParaRPr>
          </a:p>
        </p:txBody>
      </p:sp>
      <p:sp>
        <p:nvSpPr>
          <p:cNvPr id="132102" name="Line 6"/>
          <p:cNvSpPr>
            <a:spLocks noChangeShapeType="1"/>
          </p:cNvSpPr>
          <p:nvPr/>
        </p:nvSpPr>
        <p:spPr bwMode="auto">
          <a:xfrm>
            <a:off x="3429000" y="2590800"/>
            <a:ext cx="958850" cy="1371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3" name="Line 7"/>
          <p:cNvSpPr>
            <a:spLocks noChangeShapeType="1"/>
          </p:cNvSpPr>
          <p:nvPr/>
        </p:nvSpPr>
        <p:spPr bwMode="auto">
          <a:xfrm flipH="1">
            <a:off x="4464050" y="2590800"/>
            <a:ext cx="946150" cy="1371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3172844" y="3124200"/>
            <a:ext cx="569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FFFFFF"/>
                </a:solidFill>
              </a:rPr>
              <a:t>-10</a:t>
            </a: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5091326" y="312420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FFFFFF"/>
                </a:solidFill>
              </a:rPr>
              <a:t>-8</a:t>
            </a:r>
          </a:p>
        </p:txBody>
      </p:sp>
      <p:sp>
        <p:nvSpPr>
          <p:cNvPr id="132106" name="Line 10"/>
          <p:cNvSpPr>
            <a:spLocks noChangeShapeType="1"/>
          </p:cNvSpPr>
          <p:nvPr/>
        </p:nvSpPr>
        <p:spPr bwMode="auto">
          <a:xfrm>
            <a:off x="3505200" y="2362200"/>
            <a:ext cx="1752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4327525" y="2452688"/>
            <a:ext cx="444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FF0000"/>
                </a:solidFill>
              </a:rPr>
              <a:t>+5</a:t>
            </a:r>
            <a:endParaRPr lang="en-US" sz="1800"/>
          </a:p>
        </p:txBody>
      </p:sp>
      <p:sp>
        <p:nvSpPr>
          <p:cNvPr id="132108" name="Line 12"/>
          <p:cNvSpPr>
            <a:spLocks noChangeShapeType="1"/>
          </p:cNvSpPr>
          <p:nvPr/>
        </p:nvSpPr>
        <p:spPr bwMode="auto">
          <a:xfrm>
            <a:off x="3505200" y="2090738"/>
            <a:ext cx="1752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9" name="Text Box 13"/>
          <p:cNvSpPr txBox="1">
            <a:spLocks noChangeArrowheads="1"/>
          </p:cNvSpPr>
          <p:nvPr/>
        </p:nvSpPr>
        <p:spPr bwMode="auto">
          <a:xfrm>
            <a:off x="4313451" y="1600200"/>
            <a:ext cx="415498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FFFFFF"/>
                </a:solidFill>
              </a:rPr>
              <a:t>-2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3756FA1-AB40-4EF7-A6E5-8420EC6D36C8}" type="slidenum">
              <a:rPr lang="en-GB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895475" cy="447675"/>
          </a:xfrm>
          <a:noFill/>
        </p:spPr>
        <p:txBody>
          <a:bodyPr/>
          <a:lstStyle/>
          <a:p>
            <a:fld id="{04F78B97-4EAF-4A80-B1F0-399E0AFF647C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58371" name="Rectangle 53"/>
          <p:cNvSpPr>
            <a:spLocks noChangeArrowheads="1"/>
          </p:cNvSpPr>
          <p:nvPr/>
        </p:nvSpPr>
        <p:spPr bwMode="auto">
          <a:xfrm>
            <a:off x="522288" y="1460500"/>
            <a:ext cx="1063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it-IT" sz="1800">
                <a:solidFill>
                  <a:schemeClr val="bg1"/>
                </a:solidFill>
                <a:latin typeface="Tahoma" pitchFamily="34" charset="0"/>
                <a:cs typeface="Arial" charset="0"/>
              </a:rPr>
              <a:t>paroxetine</a:t>
            </a:r>
          </a:p>
        </p:txBody>
      </p:sp>
      <p:sp>
        <p:nvSpPr>
          <p:cNvPr id="58372" name="Rectangle 55"/>
          <p:cNvSpPr>
            <a:spLocks noChangeArrowheads="1"/>
          </p:cNvSpPr>
          <p:nvPr/>
        </p:nvSpPr>
        <p:spPr bwMode="auto">
          <a:xfrm>
            <a:off x="477838" y="3214688"/>
            <a:ext cx="1116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it-IT" sz="1800">
                <a:solidFill>
                  <a:schemeClr val="bg1"/>
                </a:solidFill>
                <a:latin typeface="Tahoma" pitchFamily="34" charset="0"/>
                <a:cs typeface="Arial" charset="0"/>
              </a:rPr>
              <a:t>sertraline</a:t>
            </a:r>
          </a:p>
        </p:txBody>
      </p:sp>
      <p:sp>
        <p:nvSpPr>
          <p:cNvPr id="58373" name="Rectangle 57"/>
          <p:cNvSpPr>
            <a:spLocks noChangeArrowheads="1"/>
          </p:cNvSpPr>
          <p:nvPr/>
        </p:nvSpPr>
        <p:spPr bwMode="auto">
          <a:xfrm>
            <a:off x="2501900" y="2789238"/>
            <a:ext cx="10525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it-IT" sz="1800">
                <a:solidFill>
                  <a:schemeClr val="bg1"/>
                </a:solidFill>
                <a:latin typeface="Tahoma" pitchFamily="34" charset="0"/>
                <a:cs typeface="Arial" charset="0"/>
              </a:rPr>
              <a:t>citalopram</a:t>
            </a:r>
          </a:p>
        </p:txBody>
      </p:sp>
      <p:sp>
        <p:nvSpPr>
          <p:cNvPr id="58374" name="Rectangle 60"/>
          <p:cNvSpPr>
            <a:spLocks noChangeArrowheads="1"/>
          </p:cNvSpPr>
          <p:nvPr/>
        </p:nvSpPr>
        <p:spPr bwMode="auto">
          <a:xfrm>
            <a:off x="2462213" y="3665538"/>
            <a:ext cx="9858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it-IT" sz="1800">
                <a:solidFill>
                  <a:schemeClr val="bg1"/>
                </a:solidFill>
                <a:latin typeface="Tahoma" pitchFamily="34" charset="0"/>
                <a:cs typeface="Arial" charset="0"/>
              </a:rPr>
              <a:t>fluoxetine</a:t>
            </a:r>
          </a:p>
        </p:txBody>
      </p:sp>
      <p:sp>
        <p:nvSpPr>
          <p:cNvPr id="58375" name="Rectangle 62"/>
          <p:cNvSpPr>
            <a:spLocks noChangeArrowheads="1"/>
          </p:cNvSpPr>
          <p:nvPr/>
        </p:nvSpPr>
        <p:spPr bwMode="auto">
          <a:xfrm>
            <a:off x="2433638" y="2400300"/>
            <a:ext cx="121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it-IT" sz="1800">
                <a:solidFill>
                  <a:schemeClr val="bg1"/>
                </a:solidFill>
                <a:latin typeface="Tahoma" pitchFamily="34" charset="0"/>
                <a:cs typeface="Arial" charset="0"/>
              </a:rPr>
              <a:t>fluvoxamine</a:t>
            </a:r>
          </a:p>
        </p:txBody>
      </p:sp>
      <p:sp>
        <p:nvSpPr>
          <p:cNvPr id="58376" name="Rectangle 64"/>
          <p:cNvSpPr>
            <a:spLocks noChangeArrowheads="1"/>
          </p:cNvSpPr>
          <p:nvPr/>
        </p:nvSpPr>
        <p:spPr bwMode="auto">
          <a:xfrm>
            <a:off x="387350" y="2789238"/>
            <a:ext cx="1158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it-IT" sz="1800">
                <a:solidFill>
                  <a:schemeClr val="bg1"/>
                </a:solidFill>
                <a:latin typeface="Tahoma" pitchFamily="34" charset="0"/>
                <a:cs typeface="Arial" charset="0"/>
              </a:rPr>
              <a:t>milnacipran</a:t>
            </a:r>
          </a:p>
        </p:txBody>
      </p:sp>
      <p:sp>
        <p:nvSpPr>
          <p:cNvPr id="58377" name="Rectangle 66"/>
          <p:cNvSpPr>
            <a:spLocks noChangeArrowheads="1"/>
          </p:cNvSpPr>
          <p:nvPr/>
        </p:nvSpPr>
        <p:spPr bwMode="auto">
          <a:xfrm>
            <a:off x="2501900" y="3198813"/>
            <a:ext cx="1141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it-IT" sz="1800">
                <a:solidFill>
                  <a:schemeClr val="bg1"/>
                </a:solidFill>
                <a:latin typeface="Tahoma" pitchFamily="34" charset="0"/>
                <a:cs typeface="Arial" charset="0"/>
              </a:rPr>
              <a:t>venlafaxine</a:t>
            </a:r>
          </a:p>
        </p:txBody>
      </p:sp>
      <p:sp>
        <p:nvSpPr>
          <p:cNvPr id="58378" name="Rectangle 68"/>
          <p:cNvSpPr>
            <a:spLocks noChangeArrowheads="1"/>
          </p:cNvSpPr>
          <p:nvPr/>
        </p:nvSpPr>
        <p:spPr bwMode="auto">
          <a:xfrm>
            <a:off x="2478088" y="1449388"/>
            <a:ext cx="1063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it-IT" sz="1800">
                <a:solidFill>
                  <a:schemeClr val="bg1"/>
                </a:solidFill>
                <a:latin typeface="Tahoma" pitchFamily="34" charset="0"/>
                <a:cs typeface="Arial" charset="0"/>
              </a:rPr>
              <a:t>reboxetine</a:t>
            </a:r>
          </a:p>
        </p:txBody>
      </p:sp>
      <p:sp>
        <p:nvSpPr>
          <p:cNvPr id="58379" name="Rectangle 70"/>
          <p:cNvSpPr>
            <a:spLocks noChangeArrowheads="1"/>
          </p:cNvSpPr>
          <p:nvPr/>
        </p:nvSpPr>
        <p:spPr bwMode="auto">
          <a:xfrm>
            <a:off x="566738" y="3665538"/>
            <a:ext cx="1017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it-IT" sz="1800">
                <a:solidFill>
                  <a:schemeClr val="bg1"/>
                </a:solidFill>
                <a:latin typeface="Tahoma" pitchFamily="34" charset="0"/>
                <a:cs typeface="Arial" charset="0"/>
              </a:rPr>
              <a:t>bupropion</a:t>
            </a:r>
          </a:p>
        </p:txBody>
      </p:sp>
      <p:sp>
        <p:nvSpPr>
          <p:cNvPr id="58380" name="Rectangle 72"/>
          <p:cNvSpPr>
            <a:spLocks noChangeArrowheads="1"/>
          </p:cNvSpPr>
          <p:nvPr/>
        </p:nvSpPr>
        <p:spPr bwMode="auto">
          <a:xfrm>
            <a:off x="2433638" y="1974850"/>
            <a:ext cx="1173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it-IT" sz="1800">
                <a:solidFill>
                  <a:schemeClr val="bg1"/>
                </a:solidFill>
                <a:latin typeface="Tahoma" pitchFamily="34" charset="0"/>
                <a:cs typeface="Arial" charset="0"/>
              </a:rPr>
              <a:t>mirtazapine</a:t>
            </a:r>
          </a:p>
        </p:txBody>
      </p:sp>
      <p:sp>
        <p:nvSpPr>
          <p:cNvPr id="58381" name="Rectangle 74"/>
          <p:cNvSpPr>
            <a:spLocks noChangeArrowheads="1"/>
          </p:cNvSpPr>
          <p:nvPr/>
        </p:nvSpPr>
        <p:spPr bwMode="auto">
          <a:xfrm>
            <a:off x="549275" y="1930400"/>
            <a:ext cx="1039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it-IT" sz="1800">
                <a:solidFill>
                  <a:schemeClr val="bg1"/>
                </a:solidFill>
                <a:latin typeface="Tahoma" pitchFamily="34" charset="0"/>
                <a:cs typeface="Arial" charset="0"/>
              </a:rPr>
              <a:t>duloxetine</a:t>
            </a:r>
          </a:p>
        </p:txBody>
      </p:sp>
      <p:sp>
        <p:nvSpPr>
          <p:cNvPr id="58382" name="Rectangle 75"/>
          <p:cNvSpPr>
            <a:spLocks noChangeArrowheads="1"/>
          </p:cNvSpPr>
          <p:nvPr/>
        </p:nvSpPr>
        <p:spPr bwMode="auto">
          <a:xfrm>
            <a:off x="296863" y="2370138"/>
            <a:ext cx="12747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it-IT" sz="1800">
                <a:solidFill>
                  <a:schemeClr val="bg1"/>
                </a:solidFill>
                <a:latin typeface="Tahoma" pitchFamily="34" charset="0"/>
                <a:cs typeface="Arial" charset="0"/>
              </a:rPr>
              <a:t>escitalopram</a:t>
            </a:r>
          </a:p>
        </p:txBody>
      </p:sp>
      <p:sp>
        <p:nvSpPr>
          <p:cNvPr id="58383" name="Rectangle 55"/>
          <p:cNvSpPr>
            <a:spLocks noChangeArrowheads="1"/>
          </p:cNvSpPr>
          <p:nvPr/>
        </p:nvSpPr>
        <p:spPr bwMode="auto">
          <a:xfrm>
            <a:off x="477838" y="4575175"/>
            <a:ext cx="1116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it-IT" sz="1800">
                <a:solidFill>
                  <a:schemeClr val="bg1"/>
                </a:solidFill>
                <a:latin typeface="Tahoma" pitchFamily="34" charset="0"/>
                <a:cs typeface="Arial" charset="0"/>
              </a:rPr>
              <a:t>sertraline</a:t>
            </a:r>
          </a:p>
        </p:txBody>
      </p:sp>
      <p:sp>
        <p:nvSpPr>
          <p:cNvPr id="58384" name="Rectangle 64"/>
          <p:cNvSpPr>
            <a:spLocks noChangeArrowheads="1"/>
          </p:cNvSpPr>
          <p:nvPr/>
        </p:nvSpPr>
        <p:spPr bwMode="auto">
          <a:xfrm>
            <a:off x="387350" y="4113213"/>
            <a:ext cx="1158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it-IT" sz="1800">
                <a:solidFill>
                  <a:schemeClr val="bg1"/>
                </a:solidFill>
                <a:latin typeface="Tahoma" pitchFamily="34" charset="0"/>
                <a:cs typeface="Arial" charset="0"/>
              </a:rPr>
              <a:t>milnacipran</a:t>
            </a:r>
          </a:p>
        </p:txBody>
      </p:sp>
      <p:sp>
        <p:nvSpPr>
          <p:cNvPr id="58385" name="Rectangle 70"/>
          <p:cNvSpPr>
            <a:spLocks noChangeArrowheads="1"/>
          </p:cNvSpPr>
          <p:nvPr/>
        </p:nvSpPr>
        <p:spPr bwMode="auto">
          <a:xfrm>
            <a:off x="566738" y="5024438"/>
            <a:ext cx="1017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it-IT" sz="1800">
                <a:solidFill>
                  <a:schemeClr val="bg1"/>
                </a:solidFill>
                <a:latin typeface="Tahoma" pitchFamily="34" charset="0"/>
                <a:cs typeface="Arial" charset="0"/>
              </a:rPr>
              <a:t>bupropion</a:t>
            </a:r>
          </a:p>
        </p:txBody>
      </p:sp>
      <p:sp>
        <p:nvSpPr>
          <p:cNvPr id="58386" name="Rectangle 53"/>
          <p:cNvSpPr>
            <a:spLocks noChangeArrowheads="1"/>
          </p:cNvSpPr>
          <p:nvPr/>
        </p:nvSpPr>
        <p:spPr bwMode="auto">
          <a:xfrm>
            <a:off x="2447925" y="4113213"/>
            <a:ext cx="1063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it-IT" sz="1800">
                <a:solidFill>
                  <a:schemeClr val="bg1"/>
                </a:solidFill>
                <a:latin typeface="Tahoma" pitchFamily="34" charset="0"/>
                <a:cs typeface="Arial" charset="0"/>
              </a:rPr>
              <a:t>paroxetine</a:t>
            </a:r>
          </a:p>
        </p:txBody>
      </p:sp>
      <p:sp>
        <p:nvSpPr>
          <p:cNvPr id="58387" name="Rectangle 64"/>
          <p:cNvSpPr>
            <a:spLocks noChangeArrowheads="1"/>
          </p:cNvSpPr>
          <p:nvPr/>
        </p:nvSpPr>
        <p:spPr bwMode="auto">
          <a:xfrm>
            <a:off x="2447925" y="5462588"/>
            <a:ext cx="1158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it-IT" sz="1800">
                <a:solidFill>
                  <a:schemeClr val="bg1"/>
                </a:solidFill>
                <a:latin typeface="Tahoma" pitchFamily="34" charset="0"/>
                <a:cs typeface="Arial" charset="0"/>
              </a:rPr>
              <a:t>milnacipran</a:t>
            </a:r>
          </a:p>
        </p:txBody>
      </p:sp>
      <p:sp>
        <p:nvSpPr>
          <p:cNvPr id="58388" name="Rectangle 74"/>
          <p:cNvSpPr>
            <a:spLocks noChangeArrowheads="1"/>
          </p:cNvSpPr>
          <p:nvPr/>
        </p:nvSpPr>
        <p:spPr bwMode="auto">
          <a:xfrm>
            <a:off x="2413000" y="4579938"/>
            <a:ext cx="10398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it-IT" sz="1800">
                <a:solidFill>
                  <a:schemeClr val="bg1"/>
                </a:solidFill>
                <a:latin typeface="Tahoma" pitchFamily="34" charset="0"/>
                <a:cs typeface="Arial" charset="0"/>
              </a:rPr>
              <a:t>duloxetine</a:t>
            </a:r>
          </a:p>
        </p:txBody>
      </p:sp>
      <p:sp>
        <p:nvSpPr>
          <p:cNvPr id="58389" name="Rectangle 75"/>
          <p:cNvSpPr>
            <a:spLocks noChangeArrowheads="1"/>
          </p:cNvSpPr>
          <p:nvPr/>
        </p:nvSpPr>
        <p:spPr bwMode="auto">
          <a:xfrm>
            <a:off x="2417763" y="5022850"/>
            <a:ext cx="1274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it-IT" sz="1800">
                <a:solidFill>
                  <a:schemeClr val="bg1"/>
                </a:solidFill>
                <a:latin typeface="Tahoma" pitchFamily="34" charset="0"/>
                <a:cs typeface="Arial" charset="0"/>
              </a:rPr>
              <a:t>escitalopram</a:t>
            </a:r>
          </a:p>
        </p:txBody>
      </p:sp>
      <p:sp>
        <p:nvSpPr>
          <p:cNvPr id="58390" name="Rectangle 62"/>
          <p:cNvSpPr>
            <a:spLocks noChangeArrowheads="1"/>
          </p:cNvSpPr>
          <p:nvPr/>
        </p:nvSpPr>
        <p:spPr bwMode="auto">
          <a:xfrm>
            <a:off x="385763" y="5494338"/>
            <a:ext cx="1216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it-IT" sz="1800">
                <a:solidFill>
                  <a:schemeClr val="bg1"/>
                </a:solidFill>
                <a:latin typeface="Tahoma" pitchFamily="34" charset="0"/>
                <a:cs typeface="Arial" charset="0"/>
              </a:rPr>
              <a:t>fluvoxamine</a:t>
            </a:r>
          </a:p>
        </p:txBody>
      </p:sp>
      <p:grpSp>
        <p:nvGrpSpPr>
          <p:cNvPr id="58391" name="Group 48"/>
          <p:cNvGrpSpPr>
            <a:grpSpLocks/>
          </p:cNvGrpSpPr>
          <p:nvPr/>
        </p:nvGrpSpPr>
        <p:grpSpPr bwMode="auto">
          <a:xfrm>
            <a:off x="1633538" y="1624013"/>
            <a:ext cx="658812" cy="4021137"/>
            <a:chOff x="1029" y="931"/>
            <a:chExt cx="415" cy="2533"/>
          </a:xfrm>
        </p:grpSpPr>
        <p:sp>
          <p:nvSpPr>
            <p:cNvPr id="58397" name="Line 26"/>
            <p:cNvSpPr>
              <a:spLocks noChangeShapeType="1"/>
            </p:cNvSpPr>
            <p:nvPr/>
          </p:nvSpPr>
          <p:spPr bwMode="auto">
            <a:xfrm>
              <a:off x="1047" y="931"/>
              <a:ext cx="397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8" name="Line 27"/>
            <p:cNvSpPr>
              <a:spLocks noChangeShapeType="1"/>
            </p:cNvSpPr>
            <p:nvPr/>
          </p:nvSpPr>
          <p:spPr bwMode="auto">
            <a:xfrm>
              <a:off x="1038" y="1224"/>
              <a:ext cx="397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9" name="Line 29"/>
            <p:cNvSpPr>
              <a:spLocks noChangeShapeType="1"/>
            </p:cNvSpPr>
            <p:nvPr/>
          </p:nvSpPr>
          <p:spPr bwMode="auto">
            <a:xfrm>
              <a:off x="1038" y="1506"/>
              <a:ext cx="397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0" name="Line 30"/>
            <p:cNvSpPr>
              <a:spLocks noChangeShapeType="1"/>
            </p:cNvSpPr>
            <p:nvPr/>
          </p:nvSpPr>
          <p:spPr bwMode="auto">
            <a:xfrm>
              <a:off x="1038" y="1769"/>
              <a:ext cx="397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1" name="Line 31"/>
            <p:cNvSpPr>
              <a:spLocks noChangeShapeType="1"/>
            </p:cNvSpPr>
            <p:nvPr/>
          </p:nvSpPr>
          <p:spPr bwMode="auto">
            <a:xfrm>
              <a:off x="1038" y="2041"/>
              <a:ext cx="397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2" name="Line 32"/>
            <p:cNvSpPr>
              <a:spLocks noChangeShapeType="1"/>
            </p:cNvSpPr>
            <p:nvPr/>
          </p:nvSpPr>
          <p:spPr bwMode="auto">
            <a:xfrm>
              <a:off x="1047" y="2321"/>
              <a:ext cx="397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3" name="Line 33"/>
            <p:cNvSpPr>
              <a:spLocks noChangeShapeType="1"/>
            </p:cNvSpPr>
            <p:nvPr/>
          </p:nvSpPr>
          <p:spPr bwMode="auto">
            <a:xfrm>
              <a:off x="1038" y="2614"/>
              <a:ext cx="397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4" name="Line 35"/>
            <p:cNvSpPr>
              <a:spLocks noChangeShapeType="1"/>
            </p:cNvSpPr>
            <p:nvPr/>
          </p:nvSpPr>
          <p:spPr bwMode="auto">
            <a:xfrm>
              <a:off x="1038" y="3171"/>
              <a:ext cx="397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5" name="Line 36"/>
            <p:cNvSpPr>
              <a:spLocks noChangeShapeType="1"/>
            </p:cNvSpPr>
            <p:nvPr/>
          </p:nvSpPr>
          <p:spPr bwMode="auto">
            <a:xfrm>
              <a:off x="1029" y="3464"/>
              <a:ext cx="397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92" name="Text Box 49"/>
          <p:cNvSpPr txBox="1">
            <a:spLocks noChangeArrowheads="1"/>
          </p:cNvSpPr>
          <p:nvPr/>
        </p:nvSpPr>
        <p:spPr bwMode="auto">
          <a:xfrm>
            <a:off x="1827213" y="4537075"/>
            <a:ext cx="404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bg1"/>
                </a:solidFill>
                <a:latin typeface="Tahoma" pitchFamily="34" charset="0"/>
                <a:cs typeface="Arial" charset="0"/>
              </a:rPr>
              <a:t>?</a:t>
            </a:r>
            <a:endParaRPr lang="el-GR" sz="1800">
              <a:solidFill>
                <a:schemeClr val="bg1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8393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cs typeface="Arial" charset="0"/>
              </a:rPr>
              <a:t>Network of 12 Antidepressants</a:t>
            </a:r>
            <a:endParaRPr lang="el-GR">
              <a:cs typeface="Arial" charset="0"/>
            </a:endParaRPr>
          </a:p>
        </p:txBody>
      </p:sp>
      <p:grpSp>
        <p:nvGrpSpPr>
          <p:cNvPr id="58394" name="Group 34"/>
          <p:cNvGrpSpPr>
            <a:grpSpLocks/>
          </p:cNvGrpSpPr>
          <p:nvPr/>
        </p:nvGrpSpPr>
        <p:grpSpPr bwMode="auto">
          <a:xfrm>
            <a:off x="3962400" y="1600200"/>
            <a:ext cx="4876800" cy="4114800"/>
            <a:chOff x="255" y="86"/>
            <a:chExt cx="4214" cy="3129"/>
          </a:xfrm>
        </p:grpSpPr>
        <p:pic>
          <p:nvPicPr>
            <p:cNvPr id="58396" name="Picture 3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" y="86"/>
              <a:ext cx="4214" cy="31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58395" name="Text Box 36"/>
          <p:cNvSpPr txBox="1">
            <a:spLocks noChangeArrowheads="1"/>
          </p:cNvSpPr>
          <p:nvPr/>
        </p:nvSpPr>
        <p:spPr bwMode="auto">
          <a:xfrm>
            <a:off x="533400" y="63246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19 </a:t>
            </a: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meta-analyses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of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</a:rPr>
              <a:t>pairwise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 comparisons published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793533"/>
      </p:ext>
    </p:extLst>
  </p:cSld>
  <p:clrMapOvr>
    <a:masterClrMapping/>
  </p:clrMapOvr>
  <p:transition advTm="18219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 txBox="1">
            <a:spLocks noGrp="1" noChangeArrowheads="1"/>
          </p:cNvSpPr>
          <p:nvPr/>
        </p:nvSpPr>
        <p:spPr bwMode="auto">
          <a:xfrm>
            <a:off x="6553200" y="6248400"/>
            <a:ext cx="18954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eaLnBrk="1" hangingPunct="1"/>
            <a:fld id="{E815D6D6-4626-43B0-9D6C-8631DB7DEE39}" type="slidenum">
              <a:rPr lang="en-GB" sz="1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 algn="r" eaLnBrk="1" hangingPunct="1"/>
              <a:t>17</a:t>
            </a:fld>
            <a:endParaRPr lang="en-GB" sz="1400">
              <a:solidFill>
                <a:schemeClr val="bg1"/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eaLnBrk="1" hangingPunct="1"/>
            <a:r>
              <a:rPr lang="en-US" dirty="0" smtClean="0"/>
              <a:t>Network Meta-Analysis</a:t>
            </a:r>
            <a:br>
              <a:rPr lang="en-US" dirty="0" smtClean="0"/>
            </a:b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Multiple Treatments Meta-Analysis, Mixed Treatment Comparisons) </a:t>
            </a:r>
            <a:br>
              <a:rPr lang="en-US" sz="2400" dirty="0">
                <a:solidFill>
                  <a:schemeClr val="bg1"/>
                </a:solidFill>
                <a:latin typeface="Arial" charset="0"/>
              </a:rPr>
            </a:br>
            <a:endParaRPr lang="en-US" sz="2400" dirty="0" smtClean="0"/>
          </a:p>
        </p:txBody>
      </p:sp>
      <p:sp>
        <p:nvSpPr>
          <p:cNvPr id="57348" name="Text Box 6"/>
          <p:cNvSpPr txBox="1">
            <a:spLocks noChangeArrowheads="1"/>
          </p:cNvSpPr>
          <p:nvPr/>
        </p:nvSpPr>
        <p:spPr bwMode="auto">
          <a:xfrm>
            <a:off x="0" y="1828800"/>
            <a:ext cx="9144000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l" defTabSz="914400" eaLnBrk="1" hangingPunct="1">
              <a:spcAft>
                <a:spcPts val="1500"/>
              </a:spcAft>
              <a:buClrTx/>
              <a:buSzTx/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Combine direct + indirect estimates of multiple treatment effects</a:t>
            </a:r>
          </a:p>
          <a:p>
            <a:pPr marL="174625" indent="-174625" algn="l" defTabSz="914400" eaLnBrk="1" hangingPunct="1">
              <a:spcAft>
                <a:spcPts val="1500"/>
              </a:spcAft>
              <a:buClrTx/>
              <a:buSzTx/>
              <a:buFontTx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Internally consistent set of estimates that respects randomization</a:t>
            </a:r>
          </a:p>
          <a:p>
            <a:pPr marL="174625" indent="-174625" algn="l" defTabSz="914400" eaLnBrk="1" hangingPunct="1">
              <a:spcAft>
                <a:spcPts val="1500"/>
              </a:spcAft>
              <a:buClrTx/>
              <a:buSzTx/>
              <a:buFontTx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Estimate effect of each intervention relative to every other </a:t>
            </a:r>
            <a:r>
              <a:rPr lang="en-US" sz="2400" b="1" dirty="0">
                <a:solidFill>
                  <a:srgbClr val="FF6600"/>
                </a:solidFill>
                <a:latin typeface="Arial" charset="0"/>
              </a:rPr>
              <a:t>whether or not there is direct comparison in studies</a:t>
            </a:r>
          </a:p>
          <a:p>
            <a:pPr marL="174625" indent="-174625" algn="l" defTabSz="914400" eaLnBrk="1" hangingPunct="1">
              <a:spcAft>
                <a:spcPts val="1500"/>
              </a:spcAft>
              <a:buClrTx/>
              <a:buSzTx/>
              <a:buFontTx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Calculate probability that each treatment is most effective</a:t>
            </a:r>
          </a:p>
          <a:p>
            <a:pPr marL="174625" indent="-174625" algn="l" defTabSz="914400" eaLnBrk="1" hangingPunct="1">
              <a:spcAft>
                <a:spcPts val="1500"/>
              </a:spcAft>
              <a:buClrTx/>
              <a:buSzTx/>
              <a:buFontTx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Compared to conventional pair-wise meta-analysis:</a:t>
            </a:r>
          </a:p>
          <a:p>
            <a:pPr marL="742950" lvl="1" indent="-285750" algn="l" defTabSz="914400" eaLnBrk="1" hangingPunct="1">
              <a:spcAft>
                <a:spcPts val="1500"/>
              </a:spcAft>
              <a:buClrTx/>
              <a:buSzTx/>
              <a:buFontTx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Greater precision in summary estimates </a:t>
            </a:r>
          </a:p>
          <a:p>
            <a:pPr marL="742950" lvl="1" indent="-285750" algn="l" defTabSz="914400" eaLnBrk="1" hangingPunct="1">
              <a:spcAft>
                <a:spcPts val="1500"/>
              </a:spcAft>
              <a:buClrTx/>
              <a:buSzTx/>
              <a:buFontTx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Ranking of treatments according to effectiveness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3756FA1-AB40-4EF7-A6E5-8420EC6D36C8}" type="slidenum">
              <a:rPr lang="en-GB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3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8247063" cy="5840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246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EAD6EFC-3959-4E43-8588-0E7AB750E8F1}" type="slidenum">
              <a:rPr lang="en-GB" smtClean="0"/>
              <a:pPr/>
              <a:t>18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01466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9600"/>
            <a:ext cx="8477250" cy="5746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349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FD25969-04AC-4E01-9DC1-0213E5626A81}" type="slidenum">
              <a:rPr lang="en-GB" smtClean="0"/>
              <a:pPr/>
              <a:t>19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580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895475" cy="447675"/>
          </a:xfrm>
          <a:noFill/>
        </p:spPr>
        <p:txBody>
          <a:bodyPr/>
          <a:lstStyle/>
          <a:p>
            <a:fld id="{DE8C3A37-EEE0-461B-83AC-8406A51725BF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58113" cy="457200"/>
          </a:xfrm>
        </p:spPr>
        <p:txBody>
          <a:bodyPr lIns="0" tIns="0" rIns="0" bIns="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smtClean="0"/>
              <a:t>Outline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22250" indent="-222250" algn="l" eaLnBrk="1" hangingPunct="1">
              <a:lnSpc>
                <a:spcPct val="150000"/>
              </a:lnSpc>
              <a:spcAft>
                <a:spcPts val="1000"/>
              </a:spcAft>
              <a:buClr>
                <a:srgbClr val="FFFFFF"/>
              </a:buClr>
              <a:buFont typeface="Times New Roman" pitchFamily="18" charset="0"/>
              <a:buChar char="•"/>
              <a:tabLst>
                <a:tab pos="222250" algn="l"/>
                <a:tab pos="679450" algn="l"/>
                <a:tab pos="1136650" algn="l"/>
                <a:tab pos="1593850" algn="l"/>
                <a:tab pos="2051050" algn="l"/>
                <a:tab pos="2508250" algn="l"/>
                <a:tab pos="2965450" algn="l"/>
                <a:tab pos="3422650" algn="l"/>
                <a:tab pos="3879850" algn="l"/>
                <a:tab pos="4337050" algn="l"/>
                <a:tab pos="4794250" algn="l"/>
                <a:tab pos="5251450" algn="l"/>
                <a:tab pos="5708650" algn="l"/>
                <a:tab pos="6165850" algn="l"/>
                <a:tab pos="6623050" algn="l"/>
                <a:tab pos="7080250" algn="l"/>
                <a:tab pos="7537450" algn="l"/>
                <a:tab pos="7994650" algn="l"/>
                <a:tab pos="8451850" algn="l"/>
                <a:tab pos="8909050" algn="l"/>
                <a:tab pos="9366250" algn="l"/>
              </a:tabLst>
            </a:pPr>
            <a:r>
              <a:rPr lang="en-GB" sz="2400" dirty="0">
                <a:solidFill>
                  <a:srgbClr val="FFFFFF"/>
                </a:solidFill>
                <a:latin typeface="Arial" charset="0"/>
              </a:rPr>
              <a:t>Meta-Analysis</a:t>
            </a:r>
          </a:p>
          <a:p>
            <a:pPr marL="222250" indent="-222250" algn="l" eaLnBrk="1" hangingPunct="1">
              <a:lnSpc>
                <a:spcPct val="150000"/>
              </a:lnSpc>
              <a:spcAft>
                <a:spcPts val="1000"/>
              </a:spcAft>
              <a:buClr>
                <a:srgbClr val="FFFFFF"/>
              </a:buClr>
              <a:buFont typeface="Times New Roman" pitchFamily="18" charset="0"/>
              <a:buChar char="•"/>
              <a:tabLst>
                <a:tab pos="222250" algn="l"/>
                <a:tab pos="679450" algn="l"/>
                <a:tab pos="1136650" algn="l"/>
                <a:tab pos="1593850" algn="l"/>
                <a:tab pos="2051050" algn="l"/>
                <a:tab pos="2508250" algn="l"/>
                <a:tab pos="2965450" algn="l"/>
                <a:tab pos="3422650" algn="l"/>
                <a:tab pos="3879850" algn="l"/>
                <a:tab pos="4337050" algn="l"/>
                <a:tab pos="4794250" algn="l"/>
                <a:tab pos="5251450" algn="l"/>
                <a:tab pos="5708650" algn="l"/>
                <a:tab pos="6165850" algn="l"/>
                <a:tab pos="6623050" algn="l"/>
                <a:tab pos="7080250" algn="l"/>
                <a:tab pos="7537450" algn="l"/>
                <a:tab pos="7994650" algn="l"/>
                <a:tab pos="8451850" algn="l"/>
                <a:tab pos="8909050" algn="l"/>
                <a:tab pos="9366250" algn="l"/>
              </a:tabLst>
            </a:pPr>
            <a:r>
              <a:rPr lang="en-GB" sz="2400" dirty="0">
                <a:solidFill>
                  <a:srgbClr val="FFFFFF"/>
                </a:solidFill>
                <a:latin typeface="Arial" charset="0"/>
              </a:rPr>
              <a:t>Indirect Comparisons</a:t>
            </a:r>
          </a:p>
          <a:p>
            <a:pPr marL="222250" indent="-222250" algn="l" eaLnBrk="1" hangingPunct="1">
              <a:lnSpc>
                <a:spcPct val="150000"/>
              </a:lnSpc>
              <a:spcAft>
                <a:spcPts val="1000"/>
              </a:spcAft>
              <a:buClr>
                <a:srgbClr val="FFFFFF"/>
              </a:buClr>
              <a:buFont typeface="Times New Roman" pitchFamily="18" charset="0"/>
              <a:buChar char="•"/>
              <a:tabLst>
                <a:tab pos="222250" algn="l"/>
                <a:tab pos="679450" algn="l"/>
                <a:tab pos="1136650" algn="l"/>
                <a:tab pos="1593850" algn="l"/>
                <a:tab pos="2051050" algn="l"/>
                <a:tab pos="2508250" algn="l"/>
                <a:tab pos="2965450" algn="l"/>
                <a:tab pos="3422650" algn="l"/>
                <a:tab pos="3879850" algn="l"/>
                <a:tab pos="4337050" algn="l"/>
                <a:tab pos="4794250" algn="l"/>
                <a:tab pos="5251450" algn="l"/>
                <a:tab pos="5708650" algn="l"/>
                <a:tab pos="6165850" algn="l"/>
                <a:tab pos="6623050" algn="l"/>
                <a:tab pos="7080250" algn="l"/>
                <a:tab pos="7537450" algn="l"/>
                <a:tab pos="7994650" algn="l"/>
                <a:tab pos="8451850" algn="l"/>
                <a:tab pos="8909050" algn="l"/>
                <a:tab pos="9366250" algn="l"/>
              </a:tabLst>
            </a:pPr>
            <a:r>
              <a:rPr lang="en-GB" sz="2400" dirty="0">
                <a:solidFill>
                  <a:srgbClr val="FFFFFF"/>
                </a:solidFill>
                <a:latin typeface="Arial" charset="0"/>
              </a:rPr>
              <a:t>Network </a:t>
            </a:r>
            <a:r>
              <a:rPr lang="en-GB" sz="2400" dirty="0" smtClean="0">
                <a:solidFill>
                  <a:srgbClr val="FFFFFF"/>
                </a:solidFill>
                <a:latin typeface="Arial" charset="0"/>
              </a:rPr>
              <a:t>Meta-Analysis</a:t>
            </a:r>
            <a:endParaRPr lang="en-GB" sz="2400" dirty="0">
              <a:solidFill>
                <a:srgbClr val="FFFFFF"/>
              </a:solidFill>
              <a:latin typeface="Arial" charset="0"/>
            </a:endParaRPr>
          </a:p>
          <a:p>
            <a:pPr marL="222250" indent="-222250" algn="l" eaLnBrk="1" hangingPunct="1">
              <a:lnSpc>
                <a:spcPct val="150000"/>
              </a:lnSpc>
              <a:spcAft>
                <a:spcPts val="1000"/>
              </a:spcAft>
              <a:buClr>
                <a:srgbClr val="FFFFFF"/>
              </a:buClr>
              <a:buFont typeface="Times New Roman" pitchFamily="18" charset="0"/>
              <a:buChar char="•"/>
              <a:tabLst>
                <a:tab pos="222250" algn="l"/>
                <a:tab pos="679450" algn="l"/>
                <a:tab pos="1136650" algn="l"/>
                <a:tab pos="1593850" algn="l"/>
                <a:tab pos="2051050" algn="l"/>
                <a:tab pos="2508250" algn="l"/>
                <a:tab pos="2965450" algn="l"/>
                <a:tab pos="3422650" algn="l"/>
                <a:tab pos="3879850" algn="l"/>
                <a:tab pos="4337050" algn="l"/>
                <a:tab pos="4794250" algn="l"/>
                <a:tab pos="5251450" algn="l"/>
                <a:tab pos="5708650" algn="l"/>
                <a:tab pos="6165850" algn="l"/>
                <a:tab pos="6623050" algn="l"/>
                <a:tab pos="7080250" algn="l"/>
                <a:tab pos="7537450" algn="l"/>
                <a:tab pos="7994650" algn="l"/>
                <a:tab pos="8451850" algn="l"/>
                <a:tab pos="8909050" algn="l"/>
                <a:tab pos="9366250" algn="l"/>
              </a:tabLst>
            </a:pPr>
            <a:r>
              <a:rPr lang="en-GB" sz="2400" dirty="0" smtClean="0">
                <a:solidFill>
                  <a:srgbClr val="FFFFFF"/>
                </a:solidFill>
                <a:latin typeface="Arial" charset="0"/>
              </a:rPr>
              <a:t>Problem</a:t>
            </a:r>
          </a:p>
          <a:p>
            <a:pPr marL="222250" indent="-222250" algn="l" eaLnBrk="1" hangingPunct="1">
              <a:lnSpc>
                <a:spcPct val="150000"/>
              </a:lnSpc>
              <a:spcAft>
                <a:spcPts val="1000"/>
              </a:spcAft>
              <a:buClr>
                <a:srgbClr val="FFFFFF"/>
              </a:buClr>
              <a:buFont typeface="Times New Roman" pitchFamily="18" charset="0"/>
              <a:buChar char="•"/>
              <a:tabLst>
                <a:tab pos="222250" algn="l"/>
                <a:tab pos="679450" algn="l"/>
                <a:tab pos="1136650" algn="l"/>
                <a:tab pos="1593850" algn="l"/>
                <a:tab pos="2051050" algn="l"/>
                <a:tab pos="2508250" algn="l"/>
                <a:tab pos="2965450" algn="l"/>
                <a:tab pos="3422650" algn="l"/>
                <a:tab pos="3879850" algn="l"/>
                <a:tab pos="4337050" algn="l"/>
                <a:tab pos="4794250" algn="l"/>
                <a:tab pos="5251450" algn="l"/>
                <a:tab pos="5708650" algn="l"/>
                <a:tab pos="6165850" algn="l"/>
                <a:tab pos="6623050" algn="l"/>
                <a:tab pos="7080250" algn="l"/>
                <a:tab pos="7537450" algn="l"/>
                <a:tab pos="7994650" algn="l"/>
                <a:tab pos="8451850" algn="l"/>
                <a:tab pos="8909050" algn="l"/>
                <a:tab pos="9366250" algn="l"/>
              </a:tabLst>
            </a:pPr>
            <a:r>
              <a:rPr lang="en-GB" sz="2400" dirty="0" smtClean="0">
                <a:solidFill>
                  <a:srgbClr val="FFFFFF"/>
                </a:solidFill>
                <a:latin typeface="Arial" charset="0"/>
              </a:rPr>
              <a:t>Multinomial Model</a:t>
            </a:r>
            <a:endParaRPr lang="en-GB" sz="2400" dirty="0">
              <a:solidFill>
                <a:srgbClr val="FFFFFF"/>
              </a:solidFill>
              <a:latin typeface="Arial" charset="0"/>
            </a:endParaRPr>
          </a:p>
          <a:p>
            <a:pPr marL="222250" indent="-222250" algn="l" eaLnBrk="1" hangingPunct="1">
              <a:lnSpc>
                <a:spcPct val="150000"/>
              </a:lnSpc>
              <a:spcAft>
                <a:spcPts val="1000"/>
              </a:spcAft>
              <a:buClr>
                <a:srgbClr val="FFFFFF"/>
              </a:buClr>
              <a:buFont typeface="Times New Roman" pitchFamily="18" charset="0"/>
              <a:buChar char="•"/>
              <a:tabLst>
                <a:tab pos="222250" algn="l"/>
                <a:tab pos="679450" algn="l"/>
                <a:tab pos="1136650" algn="l"/>
                <a:tab pos="1593850" algn="l"/>
                <a:tab pos="2051050" algn="l"/>
                <a:tab pos="2508250" algn="l"/>
                <a:tab pos="2965450" algn="l"/>
                <a:tab pos="3422650" algn="l"/>
                <a:tab pos="3879850" algn="l"/>
                <a:tab pos="4337050" algn="l"/>
                <a:tab pos="4794250" algn="l"/>
                <a:tab pos="5251450" algn="l"/>
                <a:tab pos="5708650" algn="l"/>
                <a:tab pos="6165850" algn="l"/>
                <a:tab pos="6623050" algn="l"/>
                <a:tab pos="7080250" algn="l"/>
                <a:tab pos="7537450" algn="l"/>
                <a:tab pos="7994650" algn="l"/>
                <a:tab pos="8451850" algn="l"/>
                <a:tab pos="8909050" algn="l"/>
                <a:tab pos="9366250" algn="l"/>
              </a:tabLst>
            </a:pPr>
            <a:r>
              <a:rPr lang="en-GB" sz="2400" dirty="0" smtClean="0">
                <a:solidFill>
                  <a:srgbClr val="FFFFFF"/>
                </a:solidFill>
                <a:latin typeface="Arial" charset="0"/>
              </a:rPr>
              <a:t>Incomplete Data</a:t>
            </a:r>
            <a:endParaRPr lang="en-GB" sz="2400" dirty="0">
              <a:solidFill>
                <a:srgbClr val="FFFFFF"/>
              </a:solidFill>
              <a:latin typeface="Arial" charset="0"/>
            </a:endParaRPr>
          </a:p>
          <a:p>
            <a:pPr marL="222250" indent="-222250" algn="l" eaLnBrk="1" hangingPunct="1">
              <a:lnSpc>
                <a:spcPct val="150000"/>
              </a:lnSpc>
              <a:spcAft>
                <a:spcPts val="1000"/>
              </a:spcAft>
              <a:buClr>
                <a:srgbClr val="FFFFFF"/>
              </a:buClr>
              <a:buFont typeface="Times New Roman" pitchFamily="18" charset="0"/>
              <a:buChar char="•"/>
              <a:tabLst>
                <a:tab pos="222250" algn="l"/>
                <a:tab pos="679450" algn="l"/>
                <a:tab pos="1136650" algn="l"/>
                <a:tab pos="1593850" algn="l"/>
                <a:tab pos="2051050" algn="l"/>
                <a:tab pos="2508250" algn="l"/>
                <a:tab pos="2965450" algn="l"/>
                <a:tab pos="3422650" algn="l"/>
                <a:tab pos="3879850" algn="l"/>
                <a:tab pos="4337050" algn="l"/>
                <a:tab pos="4794250" algn="l"/>
                <a:tab pos="5251450" algn="l"/>
                <a:tab pos="5708650" algn="l"/>
                <a:tab pos="6165850" algn="l"/>
                <a:tab pos="6623050" algn="l"/>
                <a:tab pos="7080250" algn="l"/>
                <a:tab pos="7537450" algn="l"/>
                <a:tab pos="7994650" algn="l"/>
                <a:tab pos="8451850" algn="l"/>
                <a:tab pos="8909050" algn="l"/>
                <a:tab pos="9366250" algn="l"/>
              </a:tabLst>
            </a:pPr>
            <a:r>
              <a:rPr lang="en-GB" sz="2400" dirty="0">
                <a:solidFill>
                  <a:srgbClr val="FFFFFF"/>
                </a:solidFill>
                <a:latin typeface="Arial" charset="0"/>
              </a:rPr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557152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62875" cy="1133475"/>
          </a:xfrm>
        </p:spPr>
        <p:txBody>
          <a:bodyPr/>
          <a:lstStyle/>
          <a:p>
            <a:r>
              <a:rPr lang="en-US" smtClean="0"/>
              <a:t>Single Contrast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419600" cy="4105275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z="2000" smtClean="0"/>
              <a:t>Distributions of observations</a:t>
            </a:r>
          </a:p>
          <a:p>
            <a:pPr>
              <a:buFont typeface="Times New Roman" pitchFamily="18" charset="0"/>
              <a:buNone/>
            </a:pPr>
            <a:endParaRPr lang="en-US" sz="2000" smtClean="0"/>
          </a:p>
          <a:p>
            <a:pPr>
              <a:buFont typeface="Times New Roman" pitchFamily="18" charset="0"/>
              <a:buNone/>
            </a:pPr>
            <a:endParaRPr lang="en-US" sz="2000" smtClean="0"/>
          </a:p>
          <a:p>
            <a:pPr>
              <a:buFont typeface="Times New Roman" pitchFamily="18" charset="0"/>
              <a:buNone/>
            </a:pPr>
            <a:endParaRPr lang="en-US" sz="2000" smtClean="0"/>
          </a:p>
          <a:p>
            <a:pPr>
              <a:buFont typeface="Times New Roman" pitchFamily="18" charset="0"/>
              <a:buNone/>
            </a:pPr>
            <a:r>
              <a:rPr lang="en-US" sz="2000" smtClean="0"/>
              <a:t>Distribution of random effects</a:t>
            </a: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438400" y="2514600"/>
          <a:ext cx="2438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7" name="Equation" r:id="rId4" imgW="1117440" imgH="279360" progId="Equation.DSMT4">
                  <p:embed/>
                </p:oleObj>
              </mc:Choice>
              <mc:Fallback>
                <p:oleObj name="Equation" r:id="rId4" imgW="11174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514600"/>
                        <a:ext cx="24384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286000" y="4572000"/>
          <a:ext cx="24955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8" name="Equation" r:id="rId6" imgW="1143000" imgH="279360" progId="Equation.3">
                  <p:embed/>
                </p:oleObj>
              </mc:Choice>
              <mc:Fallback>
                <p:oleObj name="Equation" r:id="rId6" imgW="11430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572000"/>
                        <a:ext cx="249555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Line 11"/>
          <p:cNvSpPr>
            <a:spLocks noChangeShapeType="1"/>
          </p:cNvSpPr>
          <p:nvPr/>
        </p:nvSpPr>
        <p:spPr bwMode="auto">
          <a:xfrm flipV="1">
            <a:off x="5943600" y="3124200"/>
            <a:ext cx="1600200" cy="1143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079" name="Text Box 12"/>
          <p:cNvSpPr txBox="1">
            <a:spLocks noChangeArrowheads="1"/>
          </p:cNvSpPr>
          <p:nvPr/>
        </p:nvSpPr>
        <p:spPr bwMode="auto">
          <a:xfrm>
            <a:off x="5334000" y="4191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A</a:t>
            </a:r>
          </a:p>
        </p:txBody>
      </p:sp>
      <p:sp>
        <p:nvSpPr>
          <p:cNvPr id="3080" name="Text Box 13"/>
          <p:cNvSpPr txBox="1">
            <a:spLocks noChangeArrowheads="1"/>
          </p:cNvSpPr>
          <p:nvPr/>
        </p:nvSpPr>
        <p:spPr bwMode="auto">
          <a:xfrm>
            <a:off x="7772400" y="27432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C</a:t>
            </a:r>
          </a:p>
        </p:txBody>
      </p:sp>
      <p:sp>
        <p:nvSpPr>
          <p:cNvPr id="3081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6F9B8D1-0DF8-4394-B022-2F0E8EA66C5B}" type="slidenum">
              <a:rPr lang="en-GB" smtClean="0"/>
              <a:pPr/>
              <a:t>20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78333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62875" cy="685800"/>
          </a:xfrm>
        </p:spPr>
        <p:txBody>
          <a:bodyPr/>
          <a:lstStyle/>
          <a:p>
            <a:r>
              <a:rPr lang="en-US" smtClean="0"/>
              <a:t>Closed Loop of Contrasts</a:t>
            </a:r>
          </a:p>
        </p:txBody>
      </p:sp>
      <p:sp>
        <p:nvSpPr>
          <p:cNvPr id="41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3805238" cy="685800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z="2000" smtClean="0"/>
              <a:t>Distributions of observations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084263" y="2209800"/>
          <a:ext cx="15636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71" name="Equation" r:id="rId4" imgW="1091880" imgH="279360" progId="Equation.DSMT4">
                  <p:embed/>
                </p:oleObj>
              </mc:Choice>
              <mc:Fallback>
                <p:oleObj name="Equation" r:id="rId4" imgW="1091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2209800"/>
                        <a:ext cx="1563687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953000" y="1524000"/>
          <a:ext cx="17526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72" name="Equation" r:id="rId6" imgW="1143000" imgH="279360" progId="Equation.DSMT4">
                  <p:embed/>
                </p:oleObj>
              </mc:Choice>
              <mc:Fallback>
                <p:oleObj name="Equation" r:id="rId6" imgW="11430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524000"/>
                        <a:ext cx="17526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Text Box 7"/>
          <p:cNvSpPr txBox="1">
            <a:spLocks noChangeArrowheads="1"/>
          </p:cNvSpPr>
          <p:nvPr/>
        </p:nvSpPr>
        <p:spPr bwMode="auto">
          <a:xfrm>
            <a:off x="2743200" y="42672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A</a:t>
            </a:r>
          </a:p>
        </p:txBody>
      </p:sp>
      <p:sp>
        <p:nvSpPr>
          <p:cNvPr id="4108" name="Text Box 8"/>
          <p:cNvSpPr txBox="1">
            <a:spLocks noChangeArrowheads="1"/>
          </p:cNvSpPr>
          <p:nvPr/>
        </p:nvSpPr>
        <p:spPr bwMode="auto">
          <a:xfrm>
            <a:off x="3657600" y="3048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C</a:t>
            </a:r>
          </a:p>
        </p:txBody>
      </p:sp>
      <p:graphicFrame>
        <p:nvGraphicFramePr>
          <p:cNvPr id="4100" name="Object 9"/>
          <p:cNvGraphicFramePr>
            <a:graphicFrameLocks noChangeAspect="1"/>
          </p:cNvGraphicFramePr>
          <p:nvPr/>
        </p:nvGraphicFramePr>
        <p:xfrm>
          <a:off x="1143000" y="1524000"/>
          <a:ext cx="16002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73" name="Equation" r:id="rId8" imgW="1117440" imgH="279360" progId="Equation.DSMT4">
                  <p:embed/>
                </p:oleObj>
              </mc:Choice>
              <mc:Fallback>
                <p:oleObj name="Equation" r:id="rId8" imgW="11174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24000"/>
                        <a:ext cx="16002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10"/>
          <p:cNvGraphicFramePr>
            <a:graphicFrameLocks noChangeAspect="1"/>
          </p:cNvGraphicFramePr>
          <p:nvPr/>
        </p:nvGraphicFramePr>
        <p:xfrm>
          <a:off x="1152525" y="2895600"/>
          <a:ext cx="15811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74" name="Equation" r:id="rId10" imgW="1104840" imgH="279360" progId="Equation.DSMT4">
                  <p:embed/>
                </p:oleObj>
              </mc:Choice>
              <mc:Fallback>
                <p:oleObj name="Equation" r:id="rId10" imgW="11048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2895600"/>
                        <a:ext cx="15811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Rectangle 12"/>
          <p:cNvSpPr>
            <a:spLocks noChangeArrowheads="1"/>
          </p:cNvSpPr>
          <p:nvPr/>
        </p:nvSpPr>
        <p:spPr bwMode="auto">
          <a:xfrm>
            <a:off x="4495800" y="990600"/>
            <a:ext cx="3805238" cy="981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3375" indent="-333375" algn="l">
              <a:spcBef>
                <a:spcPts val="800"/>
              </a:spcBef>
            </a:pPr>
            <a:r>
              <a:rPr lang="en-US" sz="2000">
                <a:solidFill>
                  <a:schemeClr val="bg1"/>
                </a:solidFill>
                <a:latin typeface="Arial" charset="0"/>
              </a:rPr>
              <a:t>Distribution of random effects</a:t>
            </a:r>
          </a:p>
        </p:txBody>
      </p:sp>
      <p:graphicFrame>
        <p:nvGraphicFramePr>
          <p:cNvPr id="4102" name="Object 13"/>
          <p:cNvGraphicFramePr>
            <a:graphicFrameLocks noChangeAspect="1"/>
          </p:cNvGraphicFramePr>
          <p:nvPr/>
        </p:nvGraphicFramePr>
        <p:xfrm>
          <a:off x="5029200" y="2152650"/>
          <a:ext cx="16002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75" name="Equation" r:id="rId12" imgW="1130040" imgH="279360" progId="Equation.DSMT4">
                  <p:embed/>
                </p:oleObj>
              </mc:Choice>
              <mc:Fallback>
                <p:oleObj name="Equation" r:id="rId12" imgW="11300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152650"/>
                        <a:ext cx="160020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14"/>
          <p:cNvGraphicFramePr>
            <a:graphicFrameLocks noChangeAspect="1"/>
          </p:cNvGraphicFramePr>
          <p:nvPr/>
        </p:nvGraphicFramePr>
        <p:xfrm>
          <a:off x="5029200" y="2743200"/>
          <a:ext cx="17272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76" name="Equation" r:id="rId14" imgW="1130040" imgH="279360" progId="Equation.DSMT4">
                  <p:embed/>
                </p:oleObj>
              </mc:Choice>
              <mc:Fallback>
                <p:oleObj name="Equation" r:id="rId14" imgW="11300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743200"/>
                        <a:ext cx="172720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0" name="AutoShape 17"/>
          <p:cNvSpPr>
            <a:spLocks noChangeArrowheads="1"/>
          </p:cNvSpPr>
          <p:nvPr/>
        </p:nvSpPr>
        <p:spPr bwMode="auto">
          <a:xfrm>
            <a:off x="3048000" y="5943600"/>
            <a:ext cx="1057275" cy="914400"/>
          </a:xfrm>
          <a:prstGeom prst="triangle">
            <a:avLst>
              <a:gd name="adj" fmla="val 50000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111" name="AutoShape 18"/>
          <p:cNvSpPr>
            <a:spLocks noChangeArrowheads="1"/>
          </p:cNvSpPr>
          <p:nvPr/>
        </p:nvSpPr>
        <p:spPr bwMode="auto">
          <a:xfrm>
            <a:off x="3352800" y="3581400"/>
            <a:ext cx="1057275" cy="914400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112" name="Text Box 20"/>
          <p:cNvSpPr txBox="1">
            <a:spLocks noChangeArrowheads="1"/>
          </p:cNvSpPr>
          <p:nvPr/>
        </p:nvSpPr>
        <p:spPr bwMode="auto">
          <a:xfrm>
            <a:off x="4572000" y="42672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B</a:t>
            </a:r>
          </a:p>
        </p:txBody>
      </p:sp>
      <p:graphicFrame>
        <p:nvGraphicFramePr>
          <p:cNvPr id="4104" name="Object 22"/>
          <p:cNvGraphicFramePr>
            <a:graphicFrameLocks noChangeAspect="1"/>
          </p:cNvGraphicFramePr>
          <p:nvPr/>
        </p:nvGraphicFramePr>
        <p:xfrm>
          <a:off x="228600" y="5140325"/>
          <a:ext cx="2284413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77" name="Equation" r:id="rId16" imgW="1091880" imgH="482400" progId="Equation.3">
                  <p:embed/>
                </p:oleObj>
              </mc:Choice>
              <mc:Fallback>
                <p:oleObj name="Equation" r:id="rId16" imgW="1091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140325"/>
                        <a:ext cx="2284413" cy="1011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3" name="Text Box 23"/>
          <p:cNvSpPr txBox="1">
            <a:spLocks noChangeArrowheads="1"/>
          </p:cNvSpPr>
          <p:nvPr/>
        </p:nvSpPr>
        <p:spPr bwMode="auto">
          <a:xfrm>
            <a:off x="2819400" y="5181600"/>
            <a:ext cx="59436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Functional parameter </a:t>
            </a:r>
            <a:r>
              <a:rPr lang="en-US" sz="240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sz="2400" baseline="30000">
                <a:solidFill>
                  <a:schemeClr val="bg1"/>
                </a:solidFill>
                <a:latin typeface="Arial" charset="0"/>
              </a:rPr>
              <a:t>BC</a:t>
            </a:r>
            <a:r>
              <a:rPr lang="en-US" sz="2400">
                <a:solidFill>
                  <a:schemeClr val="bg1"/>
                </a:solidFill>
                <a:latin typeface="Arial" charset="0"/>
              </a:rPr>
              <a:t> expressed in terms of basic parameters </a:t>
            </a:r>
            <a:r>
              <a:rPr lang="en-US" sz="240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sz="2400" baseline="30000">
                <a:solidFill>
                  <a:schemeClr val="bg1"/>
                </a:solidFill>
                <a:latin typeface="Arial" charset="0"/>
              </a:rPr>
              <a:t>AB</a:t>
            </a:r>
            <a:r>
              <a:rPr lang="en-US" sz="2400">
                <a:solidFill>
                  <a:schemeClr val="bg1"/>
                </a:solidFill>
                <a:latin typeface="Arial" charset="0"/>
              </a:rPr>
              <a:t> and </a:t>
            </a:r>
            <a:r>
              <a:rPr lang="en-US" sz="240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sz="2400" baseline="30000">
                <a:solidFill>
                  <a:schemeClr val="bg1"/>
                </a:solidFill>
                <a:latin typeface="Arial" charset="0"/>
              </a:rPr>
              <a:t>AC</a:t>
            </a:r>
          </a:p>
        </p:txBody>
      </p:sp>
      <p:sp>
        <p:nvSpPr>
          <p:cNvPr id="4114" name="Slide Number Placeholder 1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6C6744F-8394-4630-A2F5-7352C278AA83}" type="slidenum">
              <a:rPr lang="en-GB" smtClean="0"/>
              <a:pPr/>
              <a:t>21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8794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62875" cy="685800"/>
          </a:xfrm>
        </p:spPr>
        <p:txBody>
          <a:bodyPr/>
          <a:lstStyle/>
          <a:p>
            <a:r>
              <a:rPr lang="en-US" smtClean="0"/>
              <a:t>Closed Loop of Contrasts</a:t>
            </a:r>
          </a:p>
        </p:txBody>
      </p:sp>
      <p:sp>
        <p:nvSpPr>
          <p:cNvPr id="41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3805238" cy="685800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z="2000" smtClean="0"/>
              <a:t>Distributions of observations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084263" y="2209800"/>
          <a:ext cx="15636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08" name="Equation" r:id="rId4" imgW="1091880" imgH="279360" progId="Equation.DSMT4">
                  <p:embed/>
                </p:oleObj>
              </mc:Choice>
              <mc:Fallback>
                <p:oleObj name="Equation" r:id="rId4" imgW="1091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2209800"/>
                        <a:ext cx="1563687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953000" y="1524000"/>
          <a:ext cx="17526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09" name="Equation" r:id="rId6" imgW="1143000" imgH="279360" progId="Equation.DSMT4">
                  <p:embed/>
                </p:oleObj>
              </mc:Choice>
              <mc:Fallback>
                <p:oleObj name="Equation" r:id="rId6" imgW="11430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524000"/>
                        <a:ext cx="17526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Text Box 7"/>
          <p:cNvSpPr txBox="1">
            <a:spLocks noChangeArrowheads="1"/>
          </p:cNvSpPr>
          <p:nvPr/>
        </p:nvSpPr>
        <p:spPr bwMode="auto">
          <a:xfrm>
            <a:off x="2743200" y="42672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A</a:t>
            </a:r>
          </a:p>
        </p:txBody>
      </p:sp>
      <p:sp>
        <p:nvSpPr>
          <p:cNvPr id="4108" name="Text Box 8"/>
          <p:cNvSpPr txBox="1">
            <a:spLocks noChangeArrowheads="1"/>
          </p:cNvSpPr>
          <p:nvPr/>
        </p:nvSpPr>
        <p:spPr bwMode="auto">
          <a:xfrm>
            <a:off x="3657600" y="30480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C</a:t>
            </a:r>
          </a:p>
        </p:txBody>
      </p:sp>
      <p:graphicFrame>
        <p:nvGraphicFramePr>
          <p:cNvPr id="4100" name="Object 9"/>
          <p:cNvGraphicFramePr>
            <a:graphicFrameLocks noChangeAspect="1"/>
          </p:cNvGraphicFramePr>
          <p:nvPr/>
        </p:nvGraphicFramePr>
        <p:xfrm>
          <a:off x="1143000" y="1524000"/>
          <a:ext cx="16002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10" name="Equation" r:id="rId8" imgW="1117440" imgH="279360" progId="Equation.DSMT4">
                  <p:embed/>
                </p:oleObj>
              </mc:Choice>
              <mc:Fallback>
                <p:oleObj name="Equation" r:id="rId8" imgW="11174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24000"/>
                        <a:ext cx="16002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10"/>
          <p:cNvGraphicFramePr>
            <a:graphicFrameLocks noChangeAspect="1"/>
          </p:cNvGraphicFramePr>
          <p:nvPr/>
        </p:nvGraphicFramePr>
        <p:xfrm>
          <a:off x="1152525" y="2895600"/>
          <a:ext cx="15811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11" name="Equation" r:id="rId10" imgW="1104840" imgH="279360" progId="Equation.DSMT4">
                  <p:embed/>
                </p:oleObj>
              </mc:Choice>
              <mc:Fallback>
                <p:oleObj name="Equation" r:id="rId10" imgW="11048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2895600"/>
                        <a:ext cx="15811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Rectangle 12"/>
          <p:cNvSpPr>
            <a:spLocks noChangeArrowheads="1"/>
          </p:cNvSpPr>
          <p:nvPr/>
        </p:nvSpPr>
        <p:spPr bwMode="auto">
          <a:xfrm>
            <a:off x="4495800" y="990600"/>
            <a:ext cx="3805238" cy="981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3375" indent="-333375" algn="l">
              <a:spcBef>
                <a:spcPts val="800"/>
              </a:spcBef>
            </a:pPr>
            <a:r>
              <a:rPr lang="en-US" sz="2000">
                <a:solidFill>
                  <a:schemeClr val="bg1"/>
                </a:solidFill>
                <a:latin typeface="Arial" charset="0"/>
              </a:rPr>
              <a:t>Distribution of random effects</a:t>
            </a:r>
          </a:p>
        </p:txBody>
      </p:sp>
      <p:graphicFrame>
        <p:nvGraphicFramePr>
          <p:cNvPr id="4102" name="Object 13"/>
          <p:cNvGraphicFramePr>
            <a:graphicFrameLocks noChangeAspect="1"/>
          </p:cNvGraphicFramePr>
          <p:nvPr/>
        </p:nvGraphicFramePr>
        <p:xfrm>
          <a:off x="5029200" y="2152650"/>
          <a:ext cx="16002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12" name="Equation" r:id="rId12" imgW="1130040" imgH="279360" progId="Equation.DSMT4">
                  <p:embed/>
                </p:oleObj>
              </mc:Choice>
              <mc:Fallback>
                <p:oleObj name="Equation" r:id="rId12" imgW="11300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152650"/>
                        <a:ext cx="160020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846557"/>
              </p:ext>
            </p:extLst>
          </p:nvPr>
        </p:nvGraphicFramePr>
        <p:xfrm>
          <a:off x="5048250" y="2724150"/>
          <a:ext cx="16875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13" name="Equation" r:id="rId14" imgW="1104900" imgH="304800" progId="Equation.3">
                  <p:embed/>
                </p:oleObj>
              </mc:Choice>
              <mc:Fallback>
                <p:oleObj name="Equation" r:id="rId14" imgW="11049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0" y="2724150"/>
                        <a:ext cx="1687513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0" name="AutoShape 17"/>
          <p:cNvSpPr>
            <a:spLocks noChangeArrowheads="1"/>
          </p:cNvSpPr>
          <p:nvPr/>
        </p:nvSpPr>
        <p:spPr bwMode="auto">
          <a:xfrm>
            <a:off x="3048000" y="5943600"/>
            <a:ext cx="1057275" cy="914400"/>
          </a:xfrm>
          <a:prstGeom prst="triangle">
            <a:avLst>
              <a:gd name="adj" fmla="val 50000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111" name="AutoShape 18"/>
          <p:cNvSpPr>
            <a:spLocks noChangeArrowheads="1"/>
          </p:cNvSpPr>
          <p:nvPr/>
        </p:nvSpPr>
        <p:spPr bwMode="auto">
          <a:xfrm>
            <a:off x="3352800" y="3581400"/>
            <a:ext cx="1057275" cy="914400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112" name="Text Box 20"/>
          <p:cNvSpPr txBox="1">
            <a:spLocks noChangeArrowheads="1"/>
          </p:cNvSpPr>
          <p:nvPr/>
        </p:nvSpPr>
        <p:spPr bwMode="auto">
          <a:xfrm>
            <a:off x="4572000" y="42672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B</a:t>
            </a:r>
          </a:p>
        </p:txBody>
      </p:sp>
      <p:graphicFrame>
        <p:nvGraphicFramePr>
          <p:cNvPr id="4104" name="Object 22"/>
          <p:cNvGraphicFramePr>
            <a:graphicFrameLocks noChangeAspect="1"/>
          </p:cNvGraphicFramePr>
          <p:nvPr/>
        </p:nvGraphicFramePr>
        <p:xfrm>
          <a:off x="228600" y="5140325"/>
          <a:ext cx="2284413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14" name="Equation" r:id="rId16" imgW="1091880" imgH="482400" progId="Equation.3">
                  <p:embed/>
                </p:oleObj>
              </mc:Choice>
              <mc:Fallback>
                <p:oleObj name="Equation" r:id="rId16" imgW="1091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140325"/>
                        <a:ext cx="2284413" cy="1011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4" name="Slide Number Placeholder 1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6C6744F-8394-4630-A2F5-7352C278AA83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2" name="TextBox 1"/>
          <p:cNvSpPr txBox="1"/>
          <p:nvPr/>
        </p:nvSpPr>
        <p:spPr>
          <a:xfrm>
            <a:off x="5257800" y="39624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Three-arm study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048321"/>
              </p:ext>
            </p:extLst>
          </p:nvPr>
        </p:nvGraphicFramePr>
        <p:xfrm>
          <a:off x="4419599" y="4953000"/>
          <a:ext cx="4510391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15" name="Equation" r:id="rId18" imgW="2717800" imgH="596900" progId="Equation.DSMT4">
                  <p:embed/>
                </p:oleObj>
              </mc:Choice>
              <mc:Fallback>
                <p:oleObj name="Equation" r:id="rId18" imgW="2717800" imgH="596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419599" y="4953000"/>
                        <a:ext cx="4510391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624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9pPr>
          </a:lstStyle>
          <a:p>
            <a:fld id="{44F5295C-5253-1E40-A5FE-5D7A1BCDF7B6}" type="slidenum">
              <a:rPr lang="en-GB" sz="1400">
                <a:solidFill>
                  <a:schemeClr val="bg1"/>
                </a:solidFill>
                <a:latin typeface="Times New Roman" charset="0"/>
              </a:rPr>
              <a:pPr/>
              <a:t>23</a:t>
            </a:fld>
            <a:endParaRPr lang="en-GB" sz="1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6391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8954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r" eaLnBrk="1" hangingPunct="1"/>
            <a:fld id="{EC6C4D5B-35DF-1E4A-AEFF-79D2C702C579}" type="slidenum">
              <a:rPr lang="en-GB" sz="1400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algn="r" eaLnBrk="1" hangingPunct="1"/>
              <a:t>23</a:t>
            </a:fld>
            <a:endParaRPr lang="en-GB" sz="1400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16392" name="Title 1"/>
          <p:cNvSpPr>
            <a:spLocks noGrp="1"/>
          </p:cNvSpPr>
          <p:nvPr>
            <p:ph type="title" idx="4294967295"/>
          </p:nvPr>
        </p:nvSpPr>
        <p:spPr>
          <a:xfrm>
            <a:off x="533400" y="0"/>
            <a:ext cx="8223250" cy="563563"/>
          </a:xfrm>
        </p:spPr>
        <p:txBody>
          <a:bodyPr/>
          <a:lstStyle/>
          <a:p>
            <a:pPr eaLnBrk="1" hangingPunct="1"/>
            <a:r>
              <a:rPr lang="en-US">
                <a:latin typeface="Arial Black" charset="0"/>
              </a:rPr>
              <a:t>Measuring Inconsistency</a:t>
            </a:r>
          </a:p>
        </p:txBody>
      </p:sp>
      <p:sp>
        <p:nvSpPr>
          <p:cNvPr id="16393" name="Text Box 5"/>
          <p:cNvSpPr txBox="1">
            <a:spLocks noChangeArrowheads="1"/>
          </p:cNvSpPr>
          <p:nvPr/>
        </p:nvSpPr>
        <p:spPr bwMode="auto">
          <a:xfrm>
            <a:off x="0" y="685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l" defTabSz="914400" eaLnBrk="1" hangingPunct="1">
              <a:buClrTx/>
              <a:buSzTx/>
              <a:buFontTx/>
              <a:buNone/>
            </a:pPr>
            <a:r>
              <a:rPr lang="en-US" sz="2400">
                <a:solidFill>
                  <a:schemeClr val="bg1"/>
                </a:solidFill>
                <a:latin typeface="Arial" charset="0"/>
                <a:cs typeface="Arial" charset="0"/>
              </a:rPr>
              <a:t>Suppose we have AB, AC, BC direct evidence</a:t>
            </a:r>
          </a:p>
        </p:txBody>
      </p:sp>
      <p:sp>
        <p:nvSpPr>
          <p:cNvPr id="16394" name="Text Box 9"/>
          <p:cNvSpPr txBox="1">
            <a:spLocks noChangeArrowheads="1"/>
          </p:cNvSpPr>
          <p:nvPr/>
        </p:nvSpPr>
        <p:spPr bwMode="auto">
          <a:xfrm>
            <a:off x="152400" y="18288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l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bg1"/>
                </a:solidFill>
                <a:latin typeface="Arial" charset="0"/>
                <a:cs typeface="Arial" charset="0"/>
              </a:rPr>
              <a:t>Indirect estimate</a:t>
            </a:r>
          </a:p>
        </p:txBody>
      </p:sp>
      <p:sp>
        <p:nvSpPr>
          <p:cNvPr id="16395" name="Text Box 10"/>
          <p:cNvSpPr txBox="1">
            <a:spLocks noChangeArrowheads="1"/>
          </p:cNvSpPr>
          <p:nvPr/>
        </p:nvSpPr>
        <p:spPr bwMode="auto">
          <a:xfrm>
            <a:off x="898525" y="4303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l" defTabSz="914400" eaLnBrk="1" hangingPunct="1">
              <a:buClrTx/>
              <a:buSzTx/>
              <a:buFontTx/>
              <a:buNone/>
            </a:pPr>
            <a:endParaRPr lang="en-US" sz="18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6386" name="Object 13"/>
          <p:cNvGraphicFramePr>
            <a:graphicFrameLocks noChangeAspect="1"/>
          </p:cNvGraphicFramePr>
          <p:nvPr/>
        </p:nvGraphicFramePr>
        <p:xfrm>
          <a:off x="3048000" y="1752600"/>
          <a:ext cx="350520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57" name="Equation" r:id="rId4" imgW="1358640" imgH="253800" progId="Equation.DSMT4">
                  <p:embed/>
                </p:oleObj>
              </mc:Choice>
              <mc:Fallback>
                <p:oleObj name="Equation" r:id="rId4" imgW="1358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752600"/>
                        <a:ext cx="3505200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6" name="Text Box 15"/>
          <p:cNvSpPr txBox="1">
            <a:spLocks noChangeArrowheads="1"/>
          </p:cNvSpPr>
          <p:nvPr/>
        </p:nvSpPr>
        <p:spPr bwMode="auto">
          <a:xfrm>
            <a:off x="152400" y="30480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l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bg1"/>
                </a:solidFill>
                <a:latin typeface="Arial" charset="0"/>
                <a:cs typeface="Arial" charset="0"/>
              </a:rPr>
              <a:t>Measure of inconsistency: </a:t>
            </a:r>
          </a:p>
        </p:txBody>
      </p:sp>
      <p:graphicFrame>
        <p:nvGraphicFramePr>
          <p:cNvPr id="16387" name="Object 16"/>
          <p:cNvGraphicFramePr>
            <a:graphicFrameLocks noChangeAspect="1"/>
          </p:cNvGraphicFramePr>
          <p:nvPr/>
        </p:nvGraphicFramePr>
        <p:xfrm>
          <a:off x="4114800" y="2971800"/>
          <a:ext cx="327660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58" name="Equation" r:id="rId6" imgW="1269720" imgH="253800" progId="Equation.DSMT4">
                  <p:embed/>
                </p:oleObj>
              </mc:Choice>
              <mc:Fallback>
                <p:oleObj name="Equation" r:id="rId6" imgW="1269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971800"/>
                        <a:ext cx="3276600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7" name="Text Box 19"/>
          <p:cNvSpPr txBox="1">
            <a:spLocks noChangeArrowheads="1"/>
          </p:cNvSpPr>
          <p:nvPr/>
        </p:nvSpPr>
        <p:spPr bwMode="auto">
          <a:xfrm>
            <a:off x="152400" y="41148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bg1"/>
                </a:solidFill>
                <a:latin typeface="Arial" charset="0"/>
                <a:cs typeface="Arial" charset="0"/>
              </a:rPr>
              <a:t>Approximate test (normal distribution): </a:t>
            </a:r>
          </a:p>
        </p:txBody>
      </p:sp>
      <p:graphicFrame>
        <p:nvGraphicFramePr>
          <p:cNvPr id="16388" name="Object 20"/>
          <p:cNvGraphicFramePr>
            <a:graphicFrameLocks noChangeAspect="1"/>
          </p:cNvGraphicFramePr>
          <p:nvPr/>
        </p:nvGraphicFramePr>
        <p:xfrm>
          <a:off x="3124200" y="4572000"/>
          <a:ext cx="21336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59" name="Equation" r:id="rId8" imgW="1015920" imgH="482400" progId="Equation.DSMT4">
                  <p:embed/>
                </p:oleObj>
              </mc:Choice>
              <mc:Fallback>
                <p:oleObj name="Equation" r:id="rId8" imgW="10159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572000"/>
                        <a:ext cx="213360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Text Box 21"/>
          <p:cNvSpPr txBox="1">
            <a:spLocks noChangeArrowheads="1"/>
          </p:cNvSpPr>
          <p:nvPr/>
        </p:nvSpPr>
        <p:spPr bwMode="auto">
          <a:xfrm>
            <a:off x="228600" y="5638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bg1"/>
                </a:solidFill>
                <a:latin typeface="Arial" charset="0"/>
                <a:cs typeface="Arial" charset="0"/>
              </a:rPr>
              <a:t>with variance</a:t>
            </a:r>
          </a:p>
        </p:txBody>
      </p:sp>
      <p:graphicFrame>
        <p:nvGraphicFramePr>
          <p:cNvPr id="16389" name="Object 22"/>
          <p:cNvGraphicFramePr>
            <a:graphicFrameLocks noChangeAspect="1"/>
          </p:cNvGraphicFramePr>
          <p:nvPr/>
        </p:nvGraphicFramePr>
        <p:xfrm>
          <a:off x="2819400" y="5867400"/>
          <a:ext cx="43434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60" name="Equation" r:id="rId10" imgW="2628720" imgH="279360" progId="Equation.3">
                  <p:embed/>
                </p:oleObj>
              </mc:Choice>
              <mc:Fallback>
                <p:oleObj name="Equation" r:id="rId10" imgW="26287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867400"/>
                        <a:ext cx="4343400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8715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895475" cy="447675"/>
          </a:xfrm>
          <a:noFill/>
        </p:spPr>
        <p:txBody>
          <a:bodyPr/>
          <a:lstStyle/>
          <a:p>
            <a:fld id="{80830BCF-A9AB-4950-AF2B-D49A5D0D7C33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mtClean="0"/>
              <a:t>Basic Assumptions</a:t>
            </a:r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-23690" y="114300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defTabSz="914400">
              <a:buClrTx/>
              <a:buSzTx/>
              <a:buFont typeface="Arial"/>
              <a:buChar char="•"/>
            </a:pPr>
            <a:r>
              <a:rPr lang="en-US" sz="2400" dirty="0">
                <a:solidFill>
                  <a:srgbClr val="FF6600"/>
                </a:solidFill>
                <a:latin typeface="Arial" charset="0"/>
                <a:cs typeface="Arial" charset="0"/>
              </a:rPr>
              <a:t>Transitivity (Similarity)</a:t>
            </a:r>
          </a:p>
          <a:p>
            <a:pPr algn="l" defTabSz="914400">
              <a:buClrTx/>
              <a:buSzTx/>
            </a:pPr>
            <a:endParaRPr lang="en-US" sz="2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 defTabSz="914400">
              <a:buClrTx/>
              <a:buSzTx/>
            </a:pPr>
            <a:r>
              <a:rPr lang="en-US" sz="2400" i="1" dirty="0">
                <a:solidFill>
                  <a:schemeClr val="bg1"/>
                </a:solidFill>
                <a:latin typeface="Arial" charset="0"/>
                <a:cs typeface="Arial" charset="0"/>
              </a:rPr>
              <a:t>Trials involving treatments needed to make indirect comparisons are comparable so that it makes sense to combine them</a:t>
            </a:r>
          </a:p>
          <a:p>
            <a:pPr algn="l" defTabSz="914400">
              <a:buClrTx/>
              <a:buSzTx/>
            </a:pPr>
            <a:endParaRPr lang="en-US" sz="2400" i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 defTabSz="914400">
              <a:buClrTx/>
              <a:buSzTx/>
            </a:pPr>
            <a:r>
              <a:rPr lang="en-US" sz="2400" i="1" dirty="0">
                <a:solidFill>
                  <a:srgbClr val="00E400"/>
                </a:solidFill>
                <a:latin typeface="Arial" charset="0"/>
                <a:cs typeface="Arial" charset="0"/>
              </a:rPr>
              <a:t>Needed for valid indirect comparison estimates</a:t>
            </a:r>
          </a:p>
          <a:p>
            <a:pPr marL="457200" indent="-457200" algn="l" defTabSz="914400">
              <a:buClrTx/>
              <a:buSzTx/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57200" indent="-457200" algn="l" defTabSz="914400">
              <a:buClrTx/>
              <a:buSzTx/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57200" indent="-457200" algn="l" defTabSz="914400">
              <a:buClrTx/>
              <a:buSzTx/>
              <a:buFont typeface="Arial"/>
              <a:buChar char="•"/>
            </a:pPr>
            <a:r>
              <a:rPr lang="en-US" sz="2400" dirty="0">
                <a:solidFill>
                  <a:srgbClr val="FF6600"/>
                </a:solidFill>
                <a:latin typeface="Arial" charset="0"/>
                <a:cs typeface="Arial" charset="0"/>
              </a:rPr>
              <a:t>Consistency</a:t>
            </a:r>
          </a:p>
          <a:p>
            <a:pPr algn="l" defTabSz="914400">
              <a:buClrTx/>
              <a:buSzTx/>
            </a:pPr>
            <a:endParaRPr lang="en-US" sz="2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 defTabSz="914400">
              <a:buClrTx/>
              <a:buSzTx/>
            </a:pPr>
            <a:r>
              <a:rPr lang="en-US" sz="2400" i="1" dirty="0">
                <a:solidFill>
                  <a:schemeClr val="bg1"/>
                </a:solidFill>
                <a:latin typeface="Arial" charset="0"/>
                <a:cs typeface="Arial" charset="0"/>
              </a:rPr>
              <a:t>Direct and indirect estimates give same answer</a:t>
            </a:r>
          </a:p>
          <a:p>
            <a:pPr algn="l" defTabSz="914400">
              <a:buClrTx/>
              <a:buSzTx/>
            </a:pPr>
            <a:endParaRPr lang="en-US" sz="2400" i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 defTabSz="914400">
              <a:buClrTx/>
              <a:buSzTx/>
            </a:pPr>
            <a:r>
              <a:rPr lang="en-US" sz="2400" i="1" dirty="0">
                <a:solidFill>
                  <a:srgbClr val="00E400"/>
                </a:solidFill>
                <a:latin typeface="Arial" charset="0"/>
                <a:cs typeface="Arial" charset="0"/>
              </a:rPr>
              <a:t>Needed for valid mixed treatment comparison estimates</a:t>
            </a:r>
          </a:p>
          <a:p>
            <a:pPr marL="457200" indent="-457200" algn="l" defTabSz="914400">
              <a:buClrTx/>
              <a:buSzTx/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17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895475" cy="447675"/>
          </a:xfrm>
          <a:noFill/>
        </p:spPr>
        <p:txBody>
          <a:bodyPr/>
          <a:lstStyle/>
          <a:p>
            <a:fld id="{80830BCF-A9AB-4950-AF2B-D49A5D0D7C33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Five Interpretations of Transitivity</a:t>
            </a:r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 defTabSz="914400">
              <a:buClr>
                <a:schemeClr val="bg1"/>
              </a:buClr>
              <a:buSzTx/>
            </a:pP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Salanti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(2012)</a:t>
            </a:r>
          </a:p>
          <a:p>
            <a:pPr marL="457200" indent="-457200" algn="l" defTabSz="914400">
              <a:buClr>
                <a:schemeClr val="bg1"/>
              </a:buClr>
              <a:buSzTx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 defTabSz="914400">
              <a:buClr>
                <a:schemeClr val="bg1"/>
              </a:buClr>
              <a:buSzTx/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Treatment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 is similar when it appears in AC and BC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trials</a:t>
            </a:r>
          </a:p>
          <a:p>
            <a:pPr marL="457200" indent="-457200" algn="l" defTabSz="914400">
              <a:buClr>
                <a:schemeClr val="bg1"/>
              </a:buClr>
              <a:buSzTx/>
              <a:buFont typeface="+mj-lt"/>
              <a:buAutoNum type="arabicPeriod"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 defTabSz="914400">
              <a:buClr>
                <a:schemeClr val="bg1"/>
              </a:buClr>
              <a:buSzTx/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‘Missing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’ treatment in each trial is missing at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random</a:t>
            </a:r>
          </a:p>
          <a:p>
            <a:pPr marL="457200" indent="-457200" algn="l" defTabSz="914400">
              <a:buClr>
                <a:schemeClr val="bg1"/>
              </a:buClr>
              <a:buSzTx/>
              <a:buFont typeface="+mj-lt"/>
              <a:buAutoNum type="arabicPeriod"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Clr>
                <a:schemeClr val="bg1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There are no differences between observed and unobserved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relative effects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AC and BC beyond what can be explained by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heterogeneity</a:t>
            </a:r>
          </a:p>
          <a:p>
            <a:pPr marL="457200" indent="-457200" algn="l">
              <a:buClr>
                <a:schemeClr val="bg1"/>
              </a:buClr>
              <a:buFont typeface="+mj-lt"/>
              <a:buAutoNum type="arabicPeriod"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Clr>
                <a:schemeClr val="bg1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two sets of trials AC and BC do not differ with respect to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distribution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effect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modifiers</a:t>
            </a:r>
          </a:p>
          <a:p>
            <a:pPr marL="457200" indent="-457200" algn="l">
              <a:buClr>
                <a:schemeClr val="bg1"/>
              </a:buClr>
              <a:buFont typeface="+mj-lt"/>
              <a:buAutoNum type="arabicPeriod"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Clr>
                <a:schemeClr val="bg1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Participants included in the network could in principle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 randomized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any of the three treatments A, B, C.</a:t>
            </a:r>
          </a:p>
        </p:txBody>
      </p:sp>
    </p:spTree>
    <p:extLst>
      <p:ext uri="{BB962C8B-B14F-4D97-AF65-F5344CB8AC3E}">
        <p14:creationId xmlns:p14="http://schemas.microsoft.com/office/powerpoint/2010/main" val="413809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62875" cy="609600"/>
          </a:xfrm>
        </p:spPr>
        <p:txBody>
          <a:bodyPr/>
          <a:lstStyle/>
          <a:p>
            <a:r>
              <a:rPr lang="en-US" smtClean="0"/>
              <a:t>Inconsistency vs. Heterogeneity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b="1" i="1" dirty="0" smtClean="0">
                <a:solidFill>
                  <a:srgbClr val="FF0000"/>
                </a:solidFill>
              </a:rPr>
              <a:t>Heterogeneity</a:t>
            </a:r>
            <a:r>
              <a:rPr lang="en-US" dirty="0" smtClean="0"/>
              <a:t> occurs within treatment comparisons</a:t>
            </a:r>
          </a:p>
          <a:p>
            <a:pPr lvl="1">
              <a:buClr>
                <a:schemeClr val="bg1"/>
              </a:buClr>
            </a:pPr>
            <a:r>
              <a:rPr lang="en-US" dirty="0" smtClean="0"/>
              <a:t>Type of interaction (treatment effects vary by study characteristics)</a:t>
            </a:r>
          </a:p>
          <a:p>
            <a:pPr>
              <a:buClr>
                <a:schemeClr val="bg1"/>
              </a:buClr>
            </a:pPr>
            <a:endParaRPr lang="en-US" dirty="0" smtClean="0"/>
          </a:p>
          <a:p>
            <a:pPr>
              <a:buClr>
                <a:schemeClr val="bg1"/>
              </a:buClr>
            </a:pPr>
            <a:r>
              <a:rPr lang="en-US" b="1" i="1" dirty="0" smtClean="0">
                <a:solidFill>
                  <a:srgbClr val="FF0000"/>
                </a:solidFill>
              </a:rPr>
              <a:t>Inconsistency</a:t>
            </a:r>
            <a:r>
              <a:rPr lang="en-US" dirty="0" smtClean="0"/>
              <a:t> occurs across treatment comparisons</a:t>
            </a:r>
          </a:p>
          <a:p>
            <a:pPr lvl="1">
              <a:buClr>
                <a:schemeClr val="bg1"/>
              </a:buClr>
            </a:pPr>
            <a:r>
              <a:rPr lang="en-US" dirty="0" smtClean="0"/>
              <a:t>Interaction with study design (e.g. 3-arm vs. 2-arm) or within loops</a:t>
            </a:r>
          </a:p>
          <a:p>
            <a:pPr lvl="1">
              <a:buClr>
                <a:schemeClr val="bg1"/>
              </a:buClr>
            </a:pPr>
            <a:r>
              <a:rPr lang="en-US" dirty="0" smtClean="0"/>
              <a:t>Consistency can be checked by model extensions when direct and indirect evidence is available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26D74FE-E355-4EB7-9727-BB57B4218B2D}" type="slidenum">
              <a:rPr lang="en-GB" smtClean="0"/>
              <a:pPr/>
              <a:t>26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87395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895475" cy="447675"/>
          </a:xfrm>
          <a:noFill/>
        </p:spPr>
        <p:txBody>
          <a:bodyPr/>
          <a:lstStyle/>
          <a:p>
            <a:fld id="{0EE290C6-9173-4DC8-A6BC-19D6E8F0B53F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7680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Multinomial Network Example</a:t>
            </a:r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4572000"/>
          </a:xfrm>
        </p:spPr>
        <p:txBody>
          <a:bodyPr/>
          <a:lstStyle/>
          <a:p>
            <a:pPr marL="336550" indent="-336550" eaLnBrk="1" hangingPunct="1">
              <a:lnSpc>
                <a:spcPct val="80000"/>
              </a:lnSpc>
              <a:spcBef>
                <a:spcPts val="700"/>
              </a:spcBef>
              <a:buClr>
                <a:schemeClr val="bg1"/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mtClean="0"/>
              <a:t>Population: Patients with cardiovascular disease</a:t>
            </a:r>
          </a:p>
          <a:p>
            <a:pPr marL="336550" indent="-336550" eaLnBrk="1" hangingPunct="1">
              <a:lnSpc>
                <a:spcPct val="80000"/>
              </a:lnSpc>
              <a:spcBef>
                <a:spcPts val="700"/>
              </a:spcBef>
              <a:buClr>
                <a:schemeClr val="bg1"/>
              </a:buClr>
              <a:buFont typeface="Times New Roman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mtClean="0"/>
          </a:p>
          <a:p>
            <a:pPr marL="336550" indent="-336550" eaLnBrk="1" hangingPunct="1">
              <a:lnSpc>
                <a:spcPct val="80000"/>
              </a:lnSpc>
              <a:spcBef>
                <a:spcPts val="700"/>
              </a:spcBef>
              <a:buClr>
                <a:schemeClr val="bg1"/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mtClean="0"/>
              <a:t>Treatments: High and Low statins, usual care or placebo</a:t>
            </a:r>
          </a:p>
          <a:p>
            <a:pPr marL="336550" indent="-336550" eaLnBrk="1" hangingPunct="1">
              <a:lnSpc>
                <a:spcPct val="80000"/>
              </a:lnSpc>
              <a:spcBef>
                <a:spcPts val="700"/>
              </a:spcBef>
              <a:buClr>
                <a:schemeClr val="bg1"/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mtClean="0"/>
          </a:p>
          <a:p>
            <a:pPr marL="336550" indent="-336550" eaLnBrk="1" hangingPunct="1">
              <a:lnSpc>
                <a:spcPct val="80000"/>
              </a:lnSpc>
              <a:spcBef>
                <a:spcPts val="700"/>
              </a:spcBef>
              <a:buClr>
                <a:schemeClr val="bg1"/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mtClean="0"/>
              <a:t>Outcomes:</a:t>
            </a:r>
          </a:p>
          <a:p>
            <a:pPr marL="736600" lvl="1" indent="-279400" eaLnBrk="1" hangingPunct="1">
              <a:lnSpc>
                <a:spcPct val="80000"/>
              </a:lnSpc>
              <a:spcBef>
                <a:spcPts val="600"/>
              </a:spcBef>
              <a:buClr>
                <a:schemeClr val="bg1"/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mtClean="0"/>
              <a:t>Fatal coronary heart disease (CHD)</a:t>
            </a:r>
          </a:p>
          <a:p>
            <a:pPr marL="736600" lvl="1" indent="-279400" eaLnBrk="1" hangingPunct="1">
              <a:lnSpc>
                <a:spcPct val="80000"/>
              </a:lnSpc>
              <a:spcBef>
                <a:spcPts val="600"/>
              </a:spcBef>
              <a:buClr>
                <a:schemeClr val="bg1"/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Fatal stroke</a:t>
            </a:r>
          </a:p>
          <a:p>
            <a:pPr marL="736600" lvl="1" indent="-279400" eaLnBrk="1" hangingPunct="1">
              <a:lnSpc>
                <a:spcPct val="80000"/>
              </a:lnSpc>
              <a:spcBef>
                <a:spcPts val="600"/>
              </a:spcBef>
              <a:buClr>
                <a:schemeClr val="bg1"/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mtClean="0"/>
              <a:t>Other fatal cardiovascular disease (CVD)</a:t>
            </a:r>
          </a:p>
          <a:p>
            <a:pPr marL="736600" lvl="1" indent="-279400" eaLnBrk="1" hangingPunct="1">
              <a:lnSpc>
                <a:spcPct val="80000"/>
              </a:lnSpc>
              <a:spcBef>
                <a:spcPts val="600"/>
              </a:spcBef>
              <a:buClr>
                <a:schemeClr val="bg1"/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mtClean="0"/>
              <a:t>Death from all other causes</a:t>
            </a:r>
          </a:p>
          <a:p>
            <a:pPr marL="736600" lvl="1" indent="-279400" eaLnBrk="1" hangingPunct="1">
              <a:lnSpc>
                <a:spcPct val="80000"/>
              </a:lnSpc>
              <a:spcBef>
                <a:spcPts val="600"/>
              </a:spcBef>
              <a:buClr>
                <a:schemeClr val="bg1"/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Non-fatal myocardial infarction (MI)</a:t>
            </a:r>
          </a:p>
          <a:p>
            <a:pPr marL="736600" lvl="1" indent="-279400" eaLnBrk="1" hangingPunct="1">
              <a:lnSpc>
                <a:spcPct val="80000"/>
              </a:lnSpc>
              <a:spcBef>
                <a:spcPts val="600"/>
              </a:spcBef>
              <a:buClr>
                <a:schemeClr val="bg1"/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mtClean="0"/>
              <a:t>Non-fatal stroke</a:t>
            </a:r>
          </a:p>
          <a:p>
            <a:pPr marL="736600" lvl="1" indent="-279400" eaLnBrk="1" hangingPunct="1">
              <a:lnSpc>
                <a:spcPct val="80000"/>
              </a:lnSpc>
              <a:spcBef>
                <a:spcPts val="600"/>
              </a:spcBef>
              <a:buClr>
                <a:schemeClr val="bg1"/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No event</a:t>
            </a:r>
            <a:endParaRPr lang="en-GB" smtClean="0"/>
          </a:p>
          <a:p>
            <a:pPr marL="736600" lvl="1" indent="-279400" eaLnBrk="1" hangingPunct="1">
              <a:lnSpc>
                <a:spcPct val="80000"/>
              </a:lnSpc>
              <a:spcBef>
                <a:spcPts val="600"/>
              </a:spcBef>
              <a:buClr>
                <a:schemeClr val="bg1"/>
              </a:buClr>
              <a:buFont typeface="Times New Roman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mtClean="0"/>
          </a:p>
          <a:p>
            <a:pPr marL="336550" indent="-336550" eaLnBrk="1" hangingPunct="1">
              <a:lnSpc>
                <a:spcPct val="80000"/>
              </a:lnSpc>
              <a:spcBef>
                <a:spcPts val="700"/>
              </a:spcBef>
              <a:buClr>
                <a:schemeClr val="bg1"/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mtClean="0"/>
              <a:t>Design: RCTs</a:t>
            </a:r>
          </a:p>
        </p:txBody>
      </p:sp>
    </p:spTree>
    <p:extLst>
      <p:ext uri="{BB962C8B-B14F-4D97-AF65-F5344CB8AC3E}">
        <p14:creationId xmlns:p14="http://schemas.microsoft.com/office/powerpoint/2010/main" val="3200709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895475" cy="447675"/>
          </a:xfrm>
          <a:noFill/>
        </p:spPr>
        <p:txBody>
          <a:bodyPr/>
          <a:lstStyle/>
          <a:p>
            <a:fld id="{37746BC8-968A-438C-BC6A-0305B61F04B0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62875" cy="1133475"/>
          </a:xfrm>
        </p:spPr>
        <p:txBody>
          <a:bodyPr/>
          <a:lstStyle/>
          <a:p>
            <a:pPr eaLnBrk="1" hangingPunct="1"/>
            <a:r>
              <a:rPr lang="en-US" dirty="0" smtClean="0"/>
              <a:t>Multinomial Network</a:t>
            </a:r>
          </a:p>
        </p:txBody>
      </p:sp>
      <p:sp>
        <p:nvSpPr>
          <p:cNvPr id="77828" name="Oval 4"/>
          <p:cNvSpPr>
            <a:spLocks noChangeArrowheads="1"/>
          </p:cNvSpPr>
          <p:nvPr/>
        </p:nvSpPr>
        <p:spPr bwMode="auto">
          <a:xfrm>
            <a:off x="5867400" y="1828800"/>
            <a:ext cx="25146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1" hangingPunct="1">
              <a:buClrTx/>
              <a:buSzTx/>
              <a:buFontTx/>
              <a:buNone/>
            </a:pPr>
            <a:endParaRPr lang="en-US" sz="18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7829" name="Oval 5"/>
          <p:cNvSpPr>
            <a:spLocks noChangeArrowheads="1"/>
          </p:cNvSpPr>
          <p:nvPr/>
        </p:nvSpPr>
        <p:spPr bwMode="auto">
          <a:xfrm>
            <a:off x="762000" y="1828800"/>
            <a:ext cx="2286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1" hangingPunct="1">
              <a:buClrTx/>
              <a:buSzTx/>
              <a:buFontTx/>
              <a:buNone/>
            </a:pPr>
            <a:endParaRPr lang="en-US" sz="18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7831" name="Oval 7"/>
          <p:cNvSpPr>
            <a:spLocks noChangeArrowheads="1"/>
          </p:cNvSpPr>
          <p:nvPr/>
        </p:nvSpPr>
        <p:spPr bwMode="auto">
          <a:xfrm>
            <a:off x="3505200" y="5105400"/>
            <a:ext cx="25146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1" hangingPunct="1">
              <a:buClrTx/>
              <a:buSzTx/>
              <a:buFontTx/>
              <a:buNone/>
            </a:pPr>
            <a:endParaRPr lang="en-US" sz="18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1143000" y="1905000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bg1"/>
                </a:solidFill>
                <a:latin typeface="Arial" charset="0"/>
                <a:cs typeface="Arial" charset="0"/>
              </a:rPr>
              <a:t>High Dose Statins</a:t>
            </a:r>
          </a:p>
        </p:txBody>
      </p:sp>
      <p:sp>
        <p:nvSpPr>
          <p:cNvPr id="77834" name="Text Box 11"/>
          <p:cNvSpPr txBox="1">
            <a:spLocks noChangeArrowheads="1"/>
          </p:cNvSpPr>
          <p:nvPr/>
        </p:nvSpPr>
        <p:spPr bwMode="auto">
          <a:xfrm>
            <a:off x="6324600" y="1981200"/>
            <a:ext cx="2057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bg1"/>
                </a:solidFill>
                <a:latin typeface="Arial" charset="0"/>
                <a:cs typeface="Arial" charset="0"/>
              </a:rPr>
              <a:t>Low Dose Statins</a:t>
            </a:r>
          </a:p>
        </p:txBody>
      </p:sp>
      <p:sp>
        <p:nvSpPr>
          <p:cNvPr id="77835" name="Text Box 12"/>
          <p:cNvSpPr txBox="1">
            <a:spLocks noChangeArrowheads="1"/>
          </p:cNvSpPr>
          <p:nvPr/>
        </p:nvSpPr>
        <p:spPr bwMode="auto">
          <a:xfrm>
            <a:off x="4038600" y="5410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bg1"/>
                </a:solidFill>
                <a:latin typeface="Arial" charset="0"/>
                <a:cs typeface="Arial" charset="0"/>
              </a:rPr>
              <a:t>Control</a:t>
            </a:r>
          </a:p>
        </p:txBody>
      </p:sp>
      <p:sp>
        <p:nvSpPr>
          <p:cNvPr id="77837" name="Text Box 14"/>
          <p:cNvSpPr txBox="1">
            <a:spLocks noChangeArrowheads="1"/>
          </p:cNvSpPr>
          <p:nvPr/>
        </p:nvSpPr>
        <p:spPr bwMode="auto">
          <a:xfrm>
            <a:off x="1295400" y="3657600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bg1"/>
                </a:solidFill>
                <a:latin typeface="Arial" charset="0"/>
                <a:cs typeface="Arial" charset="0"/>
              </a:rPr>
              <a:t>9 studies</a:t>
            </a:r>
          </a:p>
        </p:txBody>
      </p:sp>
      <p:sp>
        <p:nvSpPr>
          <p:cNvPr id="77839" name="Text Box 16"/>
          <p:cNvSpPr txBox="1">
            <a:spLocks noChangeArrowheads="1"/>
          </p:cNvSpPr>
          <p:nvPr/>
        </p:nvSpPr>
        <p:spPr bwMode="auto">
          <a:xfrm>
            <a:off x="6400800" y="3810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bg1"/>
                </a:solidFill>
                <a:latin typeface="Arial" charset="0"/>
                <a:cs typeface="Arial" charset="0"/>
              </a:rPr>
              <a:t>4 studies</a:t>
            </a:r>
          </a:p>
        </p:txBody>
      </p:sp>
      <p:sp>
        <p:nvSpPr>
          <p:cNvPr id="77843" name="Text Box 21"/>
          <p:cNvSpPr txBox="1">
            <a:spLocks noChangeArrowheads="1"/>
          </p:cNvSpPr>
          <p:nvPr/>
        </p:nvSpPr>
        <p:spPr bwMode="auto">
          <a:xfrm>
            <a:off x="3581400" y="1676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bg1"/>
                </a:solidFill>
                <a:latin typeface="Arial" charset="0"/>
                <a:cs typeface="Arial" charset="0"/>
              </a:rPr>
              <a:t>4 studies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362200" y="2895600"/>
            <a:ext cx="1600200" cy="2286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3048000" y="2362200"/>
            <a:ext cx="28194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5562600" y="3048000"/>
            <a:ext cx="1143000" cy="21336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0002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3756FA1-AB40-4EF7-A6E5-8420EC6D36C8}" type="slidenum">
              <a:rPr lang="en-GB"/>
              <a:pPr>
                <a:defRPr/>
              </a:pPr>
              <a:t>29</a:t>
            </a:fld>
            <a:endParaRPr lang="en-GB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61111"/>
              </p:ext>
            </p:extLst>
          </p:nvPr>
        </p:nvGraphicFramePr>
        <p:xfrm>
          <a:off x="381000" y="838200"/>
          <a:ext cx="6324600" cy="5289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83" name="Document" r:id="rId4" imgW="5524500" imgH="7670800" progId="Word.Document.12">
                  <p:embed/>
                </p:oleObj>
              </mc:Choice>
              <mc:Fallback>
                <p:oleObj name="Document" r:id="rId4" imgW="5524500" imgH="7670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838200"/>
                        <a:ext cx="6324600" cy="52893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47800" y="152400"/>
            <a:ext cx="5257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Subset of 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1800" y="10668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Tx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Arial"/>
                <a:cs typeface="Arial"/>
              </a:rPr>
              <a:t>3 treatments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Arial"/>
                <a:cs typeface="Arial"/>
              </a:rPr>
              <a:t>3 outcomes</a:t>
            </a:r>
          </a:p>
        </p:txBody>
      </p:sp>
    </p:spTree>
    <p:extLst>
      <p:ext uri="{BB962C8B-B14F-4D97-AF65-F5344CB8AC3E}">
        <p14:creationId xmlns:p14="http://schemas.microsoft.com/office/powerpoint/2010/main" val="395132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pPr>
              <a:lnSpc>
                <a:spcPct val="118000"/>
              </a:lnSpc>
              <a:buFont typeface="Arial Black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0" smtClean="0">
                <a:latin typeface="Arial Black" pitchFamily="34" charset="0"/>
              </a:rPr>
              <a:t>Meta-Analysis</a:t>
            </a:r>
          </a:p>
        </p:txBody>
      </p:sp>
      <p:sp>
        <p:nvSpPr>
          <p:cNvPr id="85401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9144000" cy="4038600"/>
          </a:xfrm>
        </p:spPr>
        <p:txBody>
          <a:bodyPr/>
          <a:lstStyle/>
          <a:p>
            <a:pPr marL="333375" indent="-333375">
              <a:lnSpc>
                <a:spcPct val="100000"/>
              </a:lnSpc>
              <a:spcBef>
                <a:spcPts val="600"/>
              </a:spcBef>
              <a:spcAft>
                <a:spcPct val="50000"/>
              </a:spcAft>
              <a:buClr>
                <a:schemeClr val="bg1"/>
              </a:buClr>
              <a:tabLst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 sz="2400" smtClean="0"/>
              <a:t>Quantitative analysis of data from systematic review</a:t>
            </a:r>
          </a:p>
          <a:p>
            <a:pPr marL="333375" indent="-333375">
              <a:lnSpc>
                <a:spcPct val="100000"/>
              </a:lnSpc>
              <a:spcBef>
                <a:spcPts val="600"/>
              </a:spcBef>
              <a:spcAft>
                <a:spcPct val="50000"/>
              </a:spcAft>
              <a:buClr>
                <a:schemeClr val="bg1"/>
              </a:buClr>
              <a:tabLst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/>
              <a:t>Compare effectiveness or safety</a:t>
            </a:r>
            <a:endParaRPr lang="en-GB" sz="2400" smtClean="0"/>
          </a:p>
          <a:p>
            <a:pPr marL="333375" indent="-333375">
              <a:lnSpc>
                <a:spcPct val="100000"/>
              </a:lnSpc>
              <a:spcBef>
                <a:spcPts val="600"/>
              </a:spcBef>
              <a:spcAft>
                <a:spcPct val="50000"/>
              </a:spcAft>
              <a:buClr>
                <a:schemeClr val="bg1"/>
              </a:buClr>
              <a:tabLst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 sz="2400" smtClean="0"/>
              <a:t>Estimate effect size and uncertainty (treatment effect, association, test accuracy)</a:t>
            </a:r>
            <a:r>
              <a:rPr lang="en-US" sz="2400" smtClean="0">
                <a:cs typeface="Arial" charset="0"/>
              </a:rPr>
              <a:t> by statistical methods</a:t>
            </a:r>
          </a:p>
          <a:p>
            <a:pPr marL="333375" indent="-333375">
              <a:lnSpc>
                <a:spcPct val="100000"/>
              </a:lnSpc>
              <a:spcAft>
                <a:spcPct val="50000"/>
              </a:spcAft>
              <a:buClr>
                <a:schemeClr val="bg1"/>
              </a:buClr>
              <a:tabLst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sz="2400" smtClean="0">
                <a:cs typeface="Arial" charset="0"/>
              </a:rPr>
              <a:t>Combine “under-powered” studies to give more definitive conclusion</a:t>
            </a:r>
          </a:p>
          <a:p>
            <a:pPr marL="333375" indent="-333375">
              <a:lnSpc>
                <a:spcPct val="100000"/>
              </a:lnSpc>
              <a:spcBef>
                <a:spcPts val="600"/>
              </a:spcBef>
              <a:spcAft>
                <a:spcPct val="50000"/>
              </a:spcAft>
              <a:buClr>
                <a:schemeClr val="bg1"/>
              </a:buClr>
              <a:tabLst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sz="2400" smtClean="0"/>
              <a:t>Explore heterogeneity / explain discrepancies</a:t>
            </a:r>
          </a:p>
          <a:p>
            <a:pPr marL="333375" indent="-333375">
              <a:lnSpc>
                <a:spcPct val="100000"/>
              </a:lnSpc>
              <a:spcBef>
                <a:spcPts val="600"/>
              </a:spcBef>
              <a:spcAft>
                <a:spcPct val="50000"/>
              </a:spcAft>
              <a:buClr>
                <a:schemeClr val="bg1"/>
              </a:buClr>
              <a:tabLst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 sz="2400" smtClean="0"/>
              <a:t>Identify research gaps and need for future studies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3756FA1-AB40-4EF7-A6E5-8420EC6D36C8}" type="slidenum">
              <a:rPr lang="en-GB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567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9pPr>
          </a:lstStyle>
          <a:p>
            <a:fld id="{686D970B-6365-0C4D-9E32-3FC4F374ECC1}" type="slidenum">
              <a:rPr lang="en-GB" sz="1400">
                <a:solidFill>
                  <a:schemeClr val="bg1"/>
                </a:solidFill>
                <a:latin typeface="Times New Roman" charset="0"/>
              </a:rPr>
              <a:pPr/>
              <a:t>30</a:t>
            </a:fld>
            <a:endParaRPr lang="en-GB" sz="1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127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Arial Black" charset="0"/>
              </a:rPr>
              <a:t>Multinomial Model</a:t>
            </a:r>
          </a:p>
        </p:txBody>
      </p:sp>
      <p:sp>
        <p:nvSpPr>
          <p:cNvPr id="112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18288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048875" algn="l"/>
                <a:tab pos="10506075" algn="l"/>
                <a:tab pos="10509250" algn="l"/>
                <a:tab pos="10512425" algn="l"/>
              </a:tabLst>
            </a:pPr>
            <a:r>
              <a:rPr lang="en-GB"/>
              <a:t>For each treatment arm in each study, outcome counts follow multinomial distributions</a:t>
            </a:r>
          </a:p>
          <a:p>
            <a:pPr marL="0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  <a:tabLst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048875" algn="l"/>
                <a:tab pos="10506075" algn="l"/>
                <a:tab pos="10509250" algn="l"/>
                <a:tab pos="10512425" algn="l"/>
              </a:tabLst>
            </a:pPr>
            <a:r>
              <a:rPr lang="en-GB"/>
              <a:t>Studies	k = 1, 2, …, I, </a:t>
            </a:r>
          </a:p>
          <a:p>
            <a:pPr marL="0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  <a:tabLst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048875" algn="l"/>
                <a:tab pos="10506075" algn="l"/>
                <a:tab pos="10509250" algn="l"/>
                <a:tab pos="10512425" algn="l"/>
              </a:tabLst>
            </a:pPr>
            <a:r>
              <a:rPr lang="en-GB"/>
              <a:t>Treatments	j = 0, 2, …, J-1</a:t>
            </a:r>
          </a:p>
          <a:p>
            <a:pPr marL="0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  <a:tabLst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048875" algn="l"/>
                <a:tab pos="10506075" algn="l"/>
                <a:tab pos="10509250" algn="l"/>
                <a:tab pos="10512425" algn="l"/>
              </a:tabLst>
            </a:pPr>
            <a:r>
              <a:rPr lang="en-GB"/>
              <a:t>Outcomes	m = 0, 2, …, M-1</a:t>
            </a:r>
            <a:endParaRPr lang="en-GB" baseline="-25000"/>
          </a:p>
        </p:txBody>
      </p:sp>
      <p:sp>
        <p:nvSpPr>
          <p:cNvPr id="112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charset="0"/>
            </a:endParaRP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090488"/>
              </p:ext>
            </p:extLst>
          </p:nvPr>
        </p:nvGraphicFramePr>
        <p:xfrm>
          <a:off x="0" y="4191000"/>
          <a:ext cx="69342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4" imgW="3149280" imgH="279360" progId="Equation.DSMT4">
                  <p:embed/>
                </p:oleObj>
              </mc:Choice>
              <mc:Fallback>
                <p:oleObj name="Equation" r:id="rId4" imgW="31492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91000"/>
                        <a:ext cx="6934200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charset="0"/>
            </a:endParaRP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803304"/>
              </p:ext>
            </p:extLst>
          </p:nvPr>
        </p:nvGraphicFramePr>
        <p:xfrm>
          <a:off x="0" y="4800600"/>
          <a:ext cx="19050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6" imgW="876240" imgH="431640" progId="Equation.DSMT4">
                  <p:embed/>
                </p:oleObj>
              </mc:Choice>
              <mc:Fallback>
                <p:oleObj name="Equation" r:id="rId6" imgW="876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800600"/>
                        <a:ext cx="1905000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charset="0"/>
            </a:endParaRP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133481"/>
              </p:ext>
            </p:extLst>
          </p:nvPr>
        </p:nvGraphicFramePr>
        <p:xfrm>
          <a:off x="304800" y="5867400"/>
          <a:ext cx="3352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8" imgW="1549080" imgH="279360" progId="Equation.DSMT4">
                  <p:embed/>
                </p:oleObj>
              </mc:Choice>
              <mc:Fallback>
                <p:oleObj name="Equation" r:id="rId8" imgW="15490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867400"/>
                        <a:ext cx="33528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891314"/>
              </p:ext>
            </p:extLst>
          </p:nvPr>
        </p:nvGraphicFramePr>
        <p:xfrm>
          <a:off x="4343400" y="5715000"/>
          <a:ext cx="13716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10" imgW="698400" imgH="431640" progId="Equation.3">
                  <p:embed/>
                </p:oleObj>
              </mc:Choice>
              <mc:Fallback>
                <p:oleObj name="Equation" r:id="rId10" imgW="698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715000"/>
                        <a:ext cx="1371600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50633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86600" y="6172200"/>
            <a:ext cx="1895475" cy="447675"/>
          </a:xfrm>
          <a:noFill/>
        </p:spPr>
        <p:txBody>
          <a:bodyPr/>
          <a:lstStyle/>
          <a:p>
            <a:fld id="{03CA0FF9-B0D3-45A9-BAD6-24E1EB2CD36D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819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Baseline Category Logits  Model</a:t>
            </a:r>
          </a:p>
        </p:txBody>
      </p:sp>
      <p:sp>
        <p:nvSpPr>
          <p:cNvPr id="82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tabLst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048875" algn="l"/>
                <a:tab pos="10506075" algn="l"/>
                <a:tab pos="10509250" algn="l"/>
                <a:tab pos="10512425" algn="l"/>
              </a:tabLst>
            </a:pPr>
            <a:r>
              <a:rPr lang="en-GB" smtClean="0"/>
              <a:t>Multinomial probabilities are re-expressed relative to reference</a:t>
            </a:r>
            <a:endParaRPr lang="en-GB"/>
          </a:p>
        </p:txBody>
      </p:sp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588946"/>
              </p:ext>
            </p:extLst>
          </p:nvPr>
        </p:nvGraphicFramePr>
        <p:xfrm>
          <a:off x="685800" y="1524000"/>
          <a:ext cx="2684462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59" name="Equation" r:id="rId4" imgW="1346040" imgH="279360" progId="Equation.DSMT4">
                  <p:embed/>
                </p:oleObj>
              </mc:Choice>
              <mc:Fallback>
                <p:oleObj name="Equation" r:id="rId4" imgW="13460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24000"/>
                        <a:ext cx="2684462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724902"/>
              </p:ext>
            </p:extLst>
          </p:nvPr>
        </p:nvGraphicFramePr>
        <p:xfrm>
          <a:off x="1524000" y="3657600"/>
          <a:ext cx="232886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60" name="Equation" r:id="rId6" imgW="1015920" imgH="253800" progId="Equation.DSMT4">
                  <p:embed/>
                </p:oleObj>
              </mc:Choice>
              <mc:Fallback>
                <p:oleObj name="Equation" r:id="rId6" imgW="1015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57600"/>
                        <a:ext cx="2328863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247379"/>
              </p:ext>
            </p:extLst>
          </p:nvPr>
        </p:nvGraphicFramePr>
        <p:xfrm>
          <a:off x="8382000" y="2743200"/>
          <a:ext cx="608013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61" name="Equation" r:id="rId8" imgW="266400" imgH="253800" progId="Equation.DSMT4">
                  <p:embed/>
                </p:oleObj>
              </mc:Choice>
              <mc:Fallback>
                <p:oleObj name="Equation" r:id="rId8" imgW="266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2743200"/>
                        <a:ext cx="608013" cy="588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53000" y="1295400"/>
            <a:ext cx="1981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k study</a:t>
            </a:r>
          </a:p>
          <a:p>
            <a:pPr algn="l"/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m outcome</a:t>
            </a:r>
          </a:p>
          <a:p>
            <a:pPr algn="l"/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j treatment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8194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chemeClr val="bg1"/>
              </a:buClr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Arial"/>
                <a:cs typeface="Arial"/>
              </a:rPr>
              <a:t>Model as function of study effect         and treatment effect </a:t>
            </a:r>
          </a:p>
        </p:txBody>
      </p:sp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663478"/>
              </p:ext>
            </p:extLst>
          </p:nvPr>
        </p:nvGraphicFramePr>
        <p:xfrm>
          <a:off x="4876800" y="2743200"/>
          <a:ext cx="6096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62" name="Equation" r:id="rId10" imgW="253800" imgH="241200" progId="Equation.DSMT4">
                  <p:embed/>
                </p:oleObj>
              </mc:Choice>
              <mc:Fallback>
                <p:oleObj name="Equation" r:id="rId10" imgW="253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743200"/>
                        <a:ext cx="60960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410200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Aft>
                <a:spcPts val="1200"/>
              </a:spcAft>
              <a:buClr>
                <a:schemeClr val="bg1"/>
              </a:buClr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Arial"/>
                <a:cs typeface="Arial"/>
              </a:rPr>
              <a:t>Study effects may apply to different “base” tx in each study</a:t>
            </a:r>
          </a:p>
          <a:p>
            <a:pPr marL="342900" indent="-342900" algn="l">
              <a:buClr>
                <a:schemeClr val="bg1"/>
              </a:buClr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Arial"/>
                <a:cs typeface="Arial"/>
              </a:rPr>
              <a:t>Random treatment effects centered around fixed “d’s”</a:t>
            </a:r>
          </a:p>
        </p:txBody>
      </p:sp>
      <p:graphicFrame>
        <p:nvGraphicFramePr>
          <p:cNvPr id="1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491385"/>
              </p:ext>
            </p:extLst>
          </p:nvPr>
        </p:nvGraphicFramePr>
        <p:xfrm>
          <a:off x="5638800" y="3657600"/>
          <a:ext cx="1041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63" name="Equation" r:id="rId12" imgW="520560" imgH="241200" progId="Equation.3">
                  <p:embed/>
                </p:oleObj>
              </mc:Choice>
              <mc:Fallback>
                <p:oleObj name="Equation" r:id="rId12" imgW="520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657600"/>
                        <a:ext cx="1041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6200" y="4419600"/>
            <a:ext cx="9067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Treatment effects are set of basic parameters representing random effects 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for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tx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i="1" dirty="0">
                <a:solidFill>
                  <a:schemeClr val="bg1"/>
                </a:solidFill>
                <a:latin typeface="Arial" charset="0"/>
              </a:rPr>
              <a:t>j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relative to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</a:rPr>
              <a:t>tx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 0 in 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study </a:t>
            </a:r>
            <a:r>
              <a:rPr lang="en-US" sz="2400" i="1" dirty="0">
                <a:solidFill>
                  <a:schemeClr val="bg1"/>
                </a:solidFill>
                <a:latin typeface="Arial" charset="0"/>
              </a:rPr>
              <a:t>k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for outcome </a:t>
            </a:r>
            <a:r>
              <a:rPr lang="en-US" sz="2400" i="1" dirty="0">
                <a:solidFill>
                  <a:schemeClr val="bg1"/>
                </a:solidFill>
                <a:latin typeface="Arial" charset="0"/>
              </a:rPr>
              <a:t>m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82317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895475" cy="447675"/>
          </a:xfrm>
          <a:noFill/>
        </p:spPr>
        <p:txBody>
          <a:bodyPr/>
          <a:lstStyle/>
          <a:p>
            <a:fld id="{AC1E3D1C-47E7-45A9-88D6-248AF6CCC39D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3250" cy="563562"/>
          </a:xfrm>
        </p:spPr>
        <p:txBody>
          <a:bodyPr/>
          <a:lstStyle/>
          <a:p>
            <a:pPr eaLnBrk="1" hangingPunct="1"/>
            <a:r>
              <a:rPr lang="en-US" smtClean="0"/>
              <a:t>Random Effects Model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2514600" y="1676400"/>
          <a:ext cx="35052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69" name="Equation" r:id="rId4" imgW="1803240" imgH="317160" progId="Equation.DSMT4">
                  <p:embed/>
                </p:oleObj>
              </mc:Choice>
              <mc:Fallback>
                <p:oleObj name="Equation" r:id="rId4" imgW="18032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676400"/>
                        <a:ext cx="3505200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Rectangle 10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2514600" y="2590800"/>
          <a:ext cx="32766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70" name="Equation" r:id="rId6" imgW="1777680" imgH="317160" progId="Equation.DSMT4">
                  <p:embed/>
                </p:oleObj>
              </mc:Choice>
              <mc:Fallback>
                <p:oleObj name="Equation" r:id="rId6" imgW="17776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590800"/>
                        <a:ext cx="3276600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Rectangle 12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2590800" y="3429000"/>
          <a:ext cx="35814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71" name="Equation" r:id="rId8" imgW="1828800" imgH="317160" progId="Equation.DSMT4">
                  <p:embed/>
                </p:oleObj>
              </mc:Choice>
              <mc:Fallback>
                <p:oleObj name="Equation" r:id="rId8" imgW="18288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429000"/>
                        <a:ext cx="3581400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Text Box 14"/>
          <p:cNvSpPr txBox="1">
            <a:spLocks noChangeArrowheads="1"/>
          </p:cNvSpPr>
          <p:nvPr/>
        </p:nvSpPr>
        <p:spPr bwMode="auto">
          <a:xfrm>
            <a:off x="457200" y="9906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 eaLnBrk="1" hangingPunct="1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Combine across outcomes:</a:t>
            </a:r>
          </a:p>
        </p:txBody>
      </p:sp>
      <p:sp>
        <p:nvSpPr>
          <p:cNvPr id="10252" name="Rectangle 16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2971800" y="4724400"/>
          <a:ext cx="2135188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72" name="Equation" r:id="rId10" imgW="1015920" imgH="253800" progId="Equation.3">
                  <p:embed/>
                </p:oleObj>
              </mc:Choice>
              <mc:Fallback>
                <p:oleObj name="Equation" r:id="rId10" imgW="10159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724400"/>
                        <a:ext cx="2135188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Text Box 17"/>
          <p:cNvSpPr txBox="1">
            <a:spLocks noChangeArrowheads="1"/>
          </p:cNvSpPr>
          <p:nvPr/>
        </p:nvSpPr>
        <p:spPr bwMode="auto">
          <a:xfrm>
            <a:off x="457200" y="4335463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 eaLnBrk="1" hangingPunct="1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so that</a:t>
            </a:r>
          </a:p>
        </p:txBody>
      </p:sp>
    </p:spTree>
    <p:extLst>
      <p:ext uri="{BB962C8B-B14F-4D97-AF65-F5344CB8AC3E}">
        <p14:creationId xmlns:p14="http://schemas.microsoft.com/office/powerpoint/2010/main" val="3975444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895475" cy="447675"/>
          </a:xfrm>
          <a:noFill/>
        </p:spPr>
        <p:txBody>
          <a:bodyPr/>
          <a:lstStyle/>
          <a:p>
            <a:fld id="{4CC9FB11-3FC4-4F41-ADB5-E2DB03AE8893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112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563562"/>
          </a:xfrm>
        </p:spPr>
        <p:txBody>
          <a:bodyPr/>
          <a:lstStyle/>
          <a:p>
            <a:pPr eaLnBrk="1" hangingPunct="1"/>
            <a:r>
              <a:rPr lang="en-US" smtClean="0"/>
              <a:t>Random Effects Model for Tx Effects</a:t>
            </a:r>
          </a:p>
        </p:txBody>
      </p:sp>
      <p:sp>
        <p:nvSpPr>
          <p:cNvPr id="112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8200" y="4419600"/>
            <a:ext cx="4191000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 err="1" smtClean="0"/>
              <a:t>Σ</a:t>
            </a:r>
            <a:r>
              <a:rPr lang="en-US" baseline="-25000" dirty="0" err="1" smtClean="0"/>
              <a:t>ij</a:t>
            </a:r>
            <a:r>
              <a:rPr lang="en-US" dirty="0" smtClean="0"/>
              <a:t> is covariance matrix between treatments </a:t>
            </a:r>
            <a:r>
              <a:rPr lang="en-US" dirty="0" err="1" smtClean="0"/>
              <a:t>i</a:t>
            </a:r>
            <a:r>
              <a:rPr lang="en-US" dirty="0" smtClean="0"/>
              <a:t> and j among different outcome categories</a:t>
            </a:r>
          </a:p>
        </p:txBody>
      </p:sp>
      <p:sp>
        <p:nvSpPr>
          <p:cNvPr id="112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274" name="Rectangle 6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275" name="Rectangle 8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27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279" name="Rectangle 20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28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1752600" y="1828800"/>
          <a:ext cx="3429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97" name="Equation" r:id="rId4" imgW="1523880" imgH="279360" progId="Equation.DSMT4">
                  <p:embed/>
                </p:oleObj>
              </mc:Choice>
              <mc:Fallback>
                <p:oleObj name="Equation" r:id="rId4" imgW="1523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828800"/>
                        <a:ext cx="34290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1" name="Rectangle 2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381000" y="2819400"/>
          <a:ext cx="34290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98" name="Equation" r:id="rId6" imgW="1676160" imgH="317160" progId="Equation.DSMT4">
                  <p:embed/>
                </p:oleObj>
              </mc:Choice>
              <mc:Fallback>
                <p:oleObj name="Equation" r:id="rId6" imgW="16761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19400"/>
                        <a:ext cx="3429000" cy="60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2" name="Rectangle 25"/>
          <p:cNvSpPr>
            <a:spLocks noChangeArrowheads="1"/>
          </p:cNvSpPr>
          <p:nvPr/>
        </p:nvSpPr>
        <p:spPr bwMode="auto">
          <a:xfrm>
            <a:off x="3886200" y="2720975"/>
            <a:ext cx="487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1" hangingPunct="1"/>
            <a:r>
              <a:rPr lang="en-US" sz="2400">
                <a:solidFill>
                  <a:schemeClr val="bg1"/>
                </a:solidFill>
                <a:latin typeface="Arial" charset="0"/>
              </a:rPr>
              <a:t>d</a:t>
            </a:r>
            <a:r>
              <a:rPr lang="en-US" sz="2400" baseline="-25000">
                <a:solidFill>
                  <a:schemeClr val="bg1"/>
                </a:solidFill>
                <a:latin typeface="Arial" charset="0"/>
              </a:rPr>
              <a:t>jm</a:t>
            </a:r>
            <a:r>
              <a:rPr lang="en-US" sz="2400">
                <a:solidFill>
                  <a:schemeClr val="bg1"/>
                </a:solidFill>
                <a:latin typeface="Arial" charset="0"/>
              </a:rPr>
              <a:t> is average treatment effect for outcome </a:t>
            </a:r>
            <a:r>
              <a:rPr lang="en-US" sz="2400" i="1">
                <a:solidFill>
                  <a:schemeClr val="bg1"/>
                </a:solidFill>
                <a:latin typeface="Arial" charset="0"/>
              </a:rPr>
              <a:t>m</a:t>
            </a:r>
            <a:r>
              <a:rPr lang="en-US" sz="2400">
                <a:solidFill>
                  <a:schemeClr val="bg1"/>
                </a:solidFill>
                <a:latin typeface="Arial" charset="0"/>
              </a:rPr>
              <a:t> and treatment </a:t>
            </a:r>
            <a:r>
              <a:rPr lang="en-US" sz="2400" i="1">
                <a:solidFill>
                  <a:schemeClr val="bg1"/>
                </a:solidFill>
                <a:latin typeface="Arial" charset="0"/>
              </a:rPr>
              <a:t>j</a:t>
            </a:r>
            <a:r>
              <a:rPr lang="en-US" sz="2400">
                <a:solidFill>
                  <a:schemeClr val="bg1"/>
                </a:solidFill>
                <a:latin typeface="Arial" charset="0"/>
              </a:rPr>
              <a:t> relative to reference treatment 0 </a:t>
            </a:r>
          </a:p>
        </p:txBody>
      </p:sp>
      <p:sp>
        <p:nvSpPr>
          <p:cNvPr id="11283" name="Text Box 26"/>
          <p:cNvSpPr txBox="1">
            <a:spLocks noChangeArrowheads="1"/>
          </p:cNvSpPr>
          <p:nvPr/>
        </p:nvSpPr>
        <p:spPr bwMode="auto">
          <a:xfrm>
            <a:off x="304800" y="1676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 eaLnBrk="1" hangingPunct="1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with</a:t>
            </a:r>
          </a:p>
        </p:txBody>
      </p:sp>
      <p:sp>
        <p:nvSpPr>
          <p:cNvPr id="11284" name="Rectangle 22"/>
          <p:cNvSpPr>
            <a:spLocks noChangeArrowheads="1"/>
          </p:cNvSpPr>
          <p:nvPr/>
        </p:nvSpPr>
        <p:spPr bwMode="auto">
          <a:xfrm>
            <a:off x="0" y="28860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graphicFrame>
        <p:nvGraphicFramePr>
          <p:cNvPr id="11269" name="Object 21"/>
          <p:cNvGraphicFramePr>
            <a:graphicFrameLocks noChangeAspect="1"/>
          </p:cNvGraphicFramePr>
          <p:nvPr/>
        </p:nvGraphicFramePr>
        <p:xfrm>
          <a:off x="304800" y="4191000"/>
          <a:ext cx="38100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99" name="Equation" r:id="rId8" imgW="2019240" imgH="939600" progId="Equation.DSMT4">
                  <p:embed/>
                </p:oleObj>
              </mc:Choice>
              <mc:Fallback>
                <p:oleObj name="Equation" r:id="rId8" imgW="201924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191000"/>
                        <a:ext cx="3810000" cy="175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8" name="Object 24"/>
          <p:cNvGraphicFramePr>
            <a:graphicFrameLocks noChangeAspect="1"/>
          </p:cNvGraphicFramePr>
          <p:nvPr/>
        </p:nvGraphicFramePr>
        <p:xfrm>
          <a:off x="1981200" y="914400"/>
          <a:ext cx="5524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00" name="Equation" r:id="rId10" imgW="2577960" imgH="355320" progId="Equation.3">
                  <p:embed/>
                </p:oleObj>
              </mc:Choice>
              <mc:Fallback>
                <p:oleObj name="Equation" r:id="rId10" imgW="257796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914400"/>
                        <a:ext cx="55245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0546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48525" y="6410325"/>
            <a:ext cx="1895475" cy="447675"/>
          </a:xfrm>
          <a:noFill/>
        </p:spPr>
        <p:txBody>
          <a:bodyPr/>
          <a:lstStyle/>
          <a:p>
            <a:fld id="{5188F712-3F83-4AF1-B16F-32D87E4B02B5}" type="slidenum">
              <a:rPr lang="en-GB" smtClean="0"/>
              <a:pPr/>
              <a:t>34</a:t>
            </a:fld>
            <a:endParaRPr lang="en-GB" smtClean="0"/>
          </a:p>
        </p:txBody>
      </p:sp>
      <p:sp>
        <p:nvSpPr>
          <p:cNvPr id="8704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3250" cy="715963"/>
          </a:xfrm>
        </p:spPr>
        <p:txBody>
          <a:bodyPr/>
          <a:lstStyle/>
          <a:p>
            <a:pPr eaLnBrk="1" hangingPunct="1"/>
            <a:r>
              <a:rPr lang="en-US" smtClean="0"/>
              <a:t>Baseline Category Logit Model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091814"/>
              </p:ext>
            </p:extLst>
          </p:nvPr>
        </p:nvGraphicFramePr>
        <p:xfrm>
          <a:off x="209725" y="2438400"/>
          <a:ext cx="872455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44" name="Document" r:id="rId5" imgW="6096000" imgH="1384300" progId="Word.Document.12">
                  <p:embed/>
                </p:oleObj>
              </mc:Choice>
              <mc:Fallback>
                <p:oleObj name="Document" r:id="rId5" imgW="6096000" imgH="1384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9725" y="2438400"/>
                        <a:ext cx="8724550" cy="22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53030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1"/>
            <a:ext cx="7762875" cy="838200"/>
          </a:xfrm>
        </p:spPr>
        <p:txBody>
          <a:bodyPr/>
          <a:lstStyle/>
          <a:p>
            <a:r>
              <a:rPr lang="en-US" dirty="0" smtClean="0"/>
              <a:t>General Variance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8A9E3E5D-C255-4E46-A13C-B67E769F95CD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  <p:sp>
        <p:nvSpPr>
          <p:cNvPr id="2344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4497" name="Object 1"/>
          <p:cNvGraphicFramePr>
            <a:graphicFrameLocks noChangeAspect="1"/>
          </p:cNvGraphicFramePr>
          <p:nvPr/>
        </p:nvGraphicFramePr>
        <p:xfrm>
          <a:off x="1447800" y="3429000"/>
          <a:ext cx="5105399" cy="632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03" name="Equation" r:id="rId3" imgW="2247840" imgH="279360" progId="Equation.DSMT4">
                  <p:embed/>
                </p:oleObj>
              </mc:Choice>
              <mc:Fallback>
                <p:oleObj name="Equation" r:id="rId3" imgW="22478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429000"/>
                        <a:ext cx="5105399" cy="632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4499" name="Object 3"/>
          <p:cNvGraphicFramePr>
            <a:graphicFrameLocks noChangeAspect="1"/>
          </p:cNvGraphicFramePr>
          <p:nvPr/>
        </p:nvGraphicFramePr>
        <p:xfrm>
          <a:off x="838200" y="5181600"/>
          <a:ext cx="69342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04" name="Equation" r:id="rId5" imgW="2997000" imgH="279360" progId="Equation.DSMT4">
                  <p:embed/>
                </p:oleObj>
              </mc:Choice>
              <mc:Fallback>
                <p:oleObj name="Equation" r:id="rId5" imgW="29970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181600"/>
                        <a:ext cx="6934200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1" name="Object 21"/>
          <p:cNvGraphicFramePr>
            <a:graphicFrameLocks noChangeAspect="1"/>
          </p:cNvGraphicFramePr>
          <p:nvPr/>
        </p:nvGraphicFramePr>
        <p:xfrm>
          <a:off x="2362200" y="1219200"/>
          <a:ext cx="38100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05" name="Equation" r:id="rId7" imgW="2019240" imgH="939600" progId="Equation.3">
                  <p:embed/>
                </p:oleObj>
              </mc:Choice>
              <mc:Fallback>
                <p:oleObj name="Equation" r:id="rId7" imgW="201924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219200"/>
                        <a:ext cx="3810000" cy="175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16938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62875" cy="838200"/>
          </a:xfrm>
        </p:spPr>
        <p:txBody>
          <a:bodyPr/>
          <a:lstStyle/>
          <a:p>
            <a:r>
              <a:rPr lang="en-US" dirty="0" smtClean="0"/>
              <a:t>Homogeneous Variance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8A9E3E5D-C255-4E46-A13C-B67E769F95CD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  <p:sp>
        <p:nvSpPr>
          <p:cNvPr id="2344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5525" name="Object 5"/>
          <p:cNvGraphicFramePr>
            <a:graphicFrameLocks noChangeAspect="1"/>
          </p:cNvGraphicFramePr>
          <p:nvPr/>
        </p:nvGraphicFramePr>
        <p:xfrm>
          <a:off x="2362200" y="762000"/>
          <a:ext cx="4097866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41" name="Equation" r:id="rId3" imgW="1968480" imgH="914400" progId="Equation.DSMT4">
                  <p:embed/>
                </p:oleObj>
              </mc:Choice>
              <mc:Fallback>
                <p:oleObj name="Equation" r:id="rId3" imgW="196848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762000"/>
                        <a:ext cx="4097866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5527" name="Object 7"/>
          <p:cNvGraphicFramePr>
            <a:graphicFrameLocks noChangeAspect="1"/>
          </p:cNvGraphicFramePr>
          <p:nvPr/>
        </p:nvGraphicFramePr>
        <p:xfrm>
          <a:off x="381000" y="2667000"/>
          <a:ext cx="576580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42" name="Equation" r:id="rId5" imgW="2501640" imgH="279360" progId="Equation.DSMT4">
                  <p:embed/>
                </p:oleObj>
              </mc:Choice>
              <mc:Fallback>
                <p:oleObj name="Equation" r:id="rId5" imgW="25016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667000"/>
                        <a:ext cx="5765800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5529" name="Object 9"/>
          <p:cNvGraphicFramePr>
            <a:graphicFrameLocks noChangeAspect="1"/>
          </p:cNvGraphicFramePr>
          <p:nvPr/>
        </p:nvGraphicFramePr>
        <p:xfrm>
          <a:off x="533400" y="4267200"/>
          <a:ext cx="746234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43" name="Equation" r:id="rId7" imgW="3416040" imgH="279360" progId="Equation.DSMT4">
                  <p:embed/>
                </p:oleObj>
              </mc:Choice>
              <mc:Fallback>
                <p:oleObj name="Equation" r:id="rId7" imgW="34160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267200"/>
                        <a:ext cx="746234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5531" name="Object 11"/>
          <p:cNvGraphicFramePr>
            <a:graphicFrameLocks noChangeAspect="1"/>
          </p:cNvGraphicFramePr>
          <p:nvPr/>
        </p:nvGraphicFramePr>
        <p:xfrm>
          <a:off x="533400" y="5867400"/>
          <a:ext cx="6858000" cy="588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44" name="Equation" r:id="rId9" imgW="3251160" imgH="279360" progId="Equation.3">
                  <p:embed/>
                </p:oleObj>
              </mc:Choice>
              <mc:Fallback>
                <p:oleObj name="Equation" r:id="rId9" imgW="32511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867400"/>
                        <a:ext cx="6858000" cy="5884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 flipH="1">
            <a:off x="0" y="5105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Covariance between arms that do not share treatment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0" y="36576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Covariance between arms that share treatment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2339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"/>
            <a:ext cx="7762875" cy="838200"/>
          </a:xfrm>
        </p:spPr>
        <p:txBody>
          <a:bodyPr/>
          <a:lstStyle/>
          <a:p>
            <a:r>
              <a:rPr lang="en-US" dirty="0" smtClean="0"/>
              <a:t>Incomplete Treatments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0DF723D-24B2-4DE4-9CFE-39C369991128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 algn="l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</a:rPr>
              <a:t>Usual assumption that treatments ordered so that lowest numbered is base treatment b(k) in study k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36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6545" name="Object 1"/>
          <p:cNvGraphicFramePr>
            <a:graphicFrameLocks noChangeAspect="1"/>
          </p:cNvGraphicFramePr>
          <p:nvPr/>
        </p:nvGraphicFramePr>
        <p:xfrm>
          <a:off x="685800" y="2057400"/>
          <a:ext cx="3047999" cy="69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65" name="Equation" r:id="rId3" imgW="1130040" imgH="253800" progId="Equation.DSMT4">
                  <p:embed/>
                </p:oleObj>
              </mc:Choice>
              <mc:Fallback>
                <p:oleObj name="Equation" r:id="rId3" imgW="1130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057400"/>
                        <a:ext cx="3047999" cy="69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29718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 algn="l">
              <a:buClr>
                <a:schemeClr val="bg1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</a:rPr>
              <a:t>              are fixed effects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236547" name="Object 3"/>
          <p:cNvGraphicFramePr>
            <a:graphicFrameLocks noChangeAspect="1"/>
          </p:cNvGraphicFramePr>
          <p:nvPr/>
        </p:nvGraphicFramePr>
        <p:xfrm>
          <a:off x="457201" y="2895601"/>
          <a:ext cx="63463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66" name="Equation" r:id="rId5" imgW="253800" imgH="241200" progId="Equation.DSMT4">
                  <p:embed/>
                </p:oleObj>
              </mc:Choice>
              <mc:Fallback>
                <p:oleObj name="Equation" r:id="rId5" imgW="253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2895601"/>
                        <a:ext cx="634632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5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6548" name="Object 4"/>
          <p:cNvGraphicFramePr>
            <a:graphicFrameLocks noChangeAspect="1"/>
          </p:cNvGraphicFramePr>
          <p:nvPr/>
        </p:nvGraphicFramePr>
        <p:xfrm>
          <a:off x="1524000" y="3733800"/>
          <a:ext cx="3048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67" name="Equation" r:id="rId7" imgW="1143000" imgH="253800" progId="Equation.DSMT4">
                  <p:embed/>
                </p:oleObj>
              </mc:Choice>
              <mc:Fallback>
                <p:oleObj name="Equation" r:id="rId7" imgW="1143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733800"/>
                        <a:ext cx="30480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5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6550" name="Object 6"/>
          <p:cNvGraphicFramePr>
            <a:graphicFrameLocks noChangeAspect="1"/>
          </p:cNvGraphicFramePr>
          <p:nvPr/>
        </p:nvGraphicFramePr>
        <p:xfrm>
          <a:off x="1981200" y="4724400"/>
          <a:ext cx="1828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68" name="Equation" r:id="rId9" imgW="761760" imgH="253800" progId="Equation.3">
                  <p:embed/>
                </p:oleObj>
              </mc:Choice>
              <mc:Fallback>
                <p:oleObj name="Equation" r:id="rId9" imgW="761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724400"/>
                        <a:ext cx="18288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3733800" y="2209800"/>
            <a:ext cx="541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b &lt; j; j = 1, …, J; m = 1, …, M</a:t>
            </a:r>
          </a:p>
        </p:txBody>
      </p:sp>
    </p:spTree>
    <p:extLst>
      <p:ext uri="{BB962C8B-B14F-4D97-AF65-F5344CB8AC3E}">
        <p14:creationId xmlns:p14="http://schemas.microsoft.com/office/powerpoint/2010/main" val="36010039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28601"/>
            <a:ext cx="7162800" cy="762000"/>
          </a:xfrm>
        </p:spPr>
        <p:txBody>
          <a:bodyPr/>
          <a:lstStyle/>
          <a:p>
            <a:r>
              <a:rPr lang="en-US" dirty="0" smtClean="0"/>
              <a:t>Incomplete Treatments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0DF723D-24B2-4DE4-9CFE-39C369991128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7569" name="Object 1"/>
          <p:cNvGraphicFramePr>
            <a:graphicFrameLocks noChangeAspect="1"/>
          </p:cNvGraphicFramePr>
          <p:nvPr/>
        </p:nvGraphicFramePr>
        <p:xfrm>
          <a:off x="3048000" y="1143000"/>
          <a:ext cx="2528711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03" name="Equation" r:id="rId3" imgW="1054080" imgH="253800" progId="Equation.DSMT4">
                  <p:embed/>
                </p:oleObj>
              </mc:Choice>
              <mc:Fallback>
                <p:oleObj name="Equation" r:id="rId3" imgW="1054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143000"/>
                        <a:ext cx="2528711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75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7571" name="Object 3"/>
          <p:cNvGraphicFramePr>
            <a:graphicFrameLocks noChangeAspect="1"/>
          </p:cNvGraphicFramePr>
          <p:nvPr/>
        </p:nvGraphicFramePr>
        <p:xfrm>
          <a:off x="2286000" y="1905000"/>
          <a:ext cx="443753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04" name="Equation" r:id="rId5" imgW="1981080" imgH="317160" progId="Equation.DSMT4">
                  <p:embed/>
                </p:oleObj>
              </mc:Choice>
              <mc:Fallback>
                <p:oleObj name="Equation" r:id="rId5" imgW="19810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905000"/>
                        <a:ext cx="443753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75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7573" name="Object 5"/>
          <p:cNvGraphicFramePr>
            <a:graphicFrameLocks noChangeAspect="1"/>
          </p:cNvGraphicFramePr>
          <p:nvPr/>
        </p:nvGraphicFramePr>
        <p:xfrm>
          <a:off x="1600200" y="3352800"/>
          <a:ext cx="5643154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05" name="Equation" r:id="rId7" imgW="3111480" imgH="330120" progId="Equation.DSMT4">
                  <p:embed/>
                </p:oleObj>
              </mc:Choice>
              <mc:Fallback>
                <p:oleObj name="Equation" r:id="rId7" imgW="31114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352800"/>
                        <a:ext cx="5643154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75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7575" name="Object 7"/>
          <p:cNvGraphicFramePr>
            <a:graphicFrameLocks noChangeAspect="1"/>
          </p:cNvGraphicFramePr>
          <p:nvPr/>
        </p:nvGraphicFramePr>
        <p:xfrm>
          <a:off x="304800" y="4191000"/>
          <a:ext cx="4374776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06" name="Equation" r:id="rId9" imgW="2349360" imgH="330120" progId="Equation.DSMT4">
                  <p:embed/>
                </p:oleObj>
              </mc:Choice>
              <mc:Fallback>
                <p:oleObj name="Equation" r:id="rId9" imgW="23493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191000"/>
                        <a:ext cx="4374776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75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7577" name="Object 9"/>
          <p:cNvGraphicFramePr>
            <a:graphicFrameLocks noChangeAspect="1"/>
          </p:cNvGraphicFramePr>
          <p:nvPr/>
        </p:nvGraphicFramePr>
        <p:xfrm>
          <a:off x="2667000" y="4804756"/>
          <a:ext cx="5423986" cy="2053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07" name="Equation" r:id="rId11" imgW="2628720" imgH="1041120" progId="Equation.3">
                  <p:embed/>
                </p:oleObj>
              </mc:Choice>
              <mc:Fallback>
                <p:oleObj name="Equation" r:id="rId11" imgW="262872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804756"/>
                        <a:ext cx="5423986" cy="20532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28194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</a:rPr>
              <a:t>Collecting treatments together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2382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895475" cy="447675"/>
          </a:xfrm>
          <a:noFill/>
        </p:spPr>
        <p:txBody>
          <a:bodyPr/>
          <a:lstStyle/>
          <a:p>
            <a:fld id="{C257F074-E6E7-48EF-AE24-40CD42316562}" type="slidenum">
              <a:rPr lang="en-GB" smtClean="0"/>
              <a:pPr/>
              <a:t>39</a:t>
            </a:fld>
            <a:endParaRPr lang="en-GB" smtClean="0"/>
          </a:p>
        </p:txBody>
      </p:sp>
      <p:sp>
        <p:nvSpPr>
          <p:cNvPr id="1229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Prior Distributions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chemeClr val="bg1"/>
              </a:buClr>
              <a:buFont typeface="Times New Roman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Noninformative normal priors for means</a:t>
            </a:r>
          </a:p>
          <a:p>
            <a:pPr eaLnBrk="1" hangingPunct="1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chemeClr val="bg1"/>
              </a:buClr>
              <a:buFont typeface="Times New Roman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b="1" dirty="0" smtClean="0"/>
              <a:t>                  </a:t>
            </a:r>
            <a:r>
              <a:rPr lang="en-US" b="1" dirty="0" err="1" smtClean="0"/>
              <a:t>d</a:t>
            </a:r>
            <a:r>
              <a:rPr lang="en-US" b="1" baseline="-25000" dirty="0" err="1" smtClean="0"/>
              <a:t>j</a:t>
            </a:r>
            <a:r>
              <a:rPr lang="en-US" dirty="0" smtClean="0"/>
              <a:t> = (d</a:t>
            </a:r>
            <a:r>
              <a:rPr lang="en-US" baseline="-25000" dirty="0" smtClean="0"/>
              <a:t>j1</a:t>
            </a:r>
            <a:r>
              <a:rPr lang="en-US" dirty="0" smtClean="0"/>
              <a:t>, d</a:t>
            </a:r>
            <a:r>
              <a:rPr lang="en-US" baseline="-25000" dirty="0" smtClean="0"/>
              <a:t>j2</a:t>
            </a:r>
            <a:r>
              <a:rPr lang="en-US" dirty="0" smtClean="0"/>
              <a:t>, …, d</a:t>
            </a:r>
            <a:r>
              <a:rPr lang="en-US" baseline="-25000" dirty="0" smtClean="0"/>
              <a:t>jM-1</a:t>
            </a:r>
            <a:r>
              <a:rPr lang="en-US" dirty="0" smtClean="0"/>
              <a:t>) ~ N</a:t>
            </a:r>
            <a:r>
              <a:rPr lang="en-US" baseline="-25000" dirty="0" smtClean="0"/>
              <a:t>M-1</a:t>
            </a:r>
            <a:r>
              <a:rPr lang="en-US" dirty="0" smtClean="0"/>
              <a:t>(</a:t>
            </a:r>
            <a:r>
              <a:rPr lang="en-US" b="1" dirty="0" smtClean="0"/>
              <a:t>0</a:t>
            </a:r>
            <a:r>
              <a:rPr lang="en-US" dirty="0" smtClean="0"/>
              <a:t>,10</a:t>
            </a:r>
            <a:r>
              <a:rPr lang="en-US" baseline="30000" dirty="0" smtClean="0"/>
              <a:t>6 </a:t>
            </a:r>
            <a:r>
              <a:rPr lang="en-US" dirty="0" smtClean="0"/>
              <a:t>x</a:t>
            </a:r>
            <a:r>
              <a:rPr lang="en-US" baseline="30000" dirty="0" smtClean="0"/>
              <a:t> </a:t>
            </a:r>
            <a:r>
              <a:rPr lang="en-US" b="1" dirty="0" smtClean="0"/>
              <a:t>I</a:t>
            </a:r>
            <a:r>
              <a:rPr lang="en-US" b="1" baseline="-25000" dirty="0" smtClean="0"/>
              <a:t>M-1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Font typeface="Times New Roman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 smtClean="0">
              <a:latin typeface="Symbol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Font typeface="Times New Roman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 smtClean="0"/>
          </a:p>
          <a:p>
            <a:pPr eaLnBrk="1" hangingPunct="1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chemeClr val="bg1"/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Implies that event probabilities in no event reference group are centered at 0.5 with standard deviation of 2 on logit scale</a:t>
            </a:r>
          </a:p>
          <a:p>
            <a:pPr eaLnBrk="1" hangingPunct="1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chemeClr val="bg1"/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This implies that event probabilities lie between 0.02 and 0.98 with probability 0.95, sufficiently broad to encompass all reasonable results</a:t>
            </a:r>
            <a:endParaRPr lang="en-GB" dirty="0" smtClean="0"/>
          </a:p>
          <a:p>
            <a:pPr eaLnBrk="1" hangingPunct="1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 smtClean="0"/>
          </a:p>
          <a:p>
            <a:pPr eaLnBrk="1" hangingPunct="1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 smtClean="0"/>
          </a:p>
        </p:txBody>
      </p:sp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eaLnBrk="1" hangingPunct="1">
              <a:buFont typeface="Arial" charset="0"/>
              <a:buNone/>
            </a:pP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eaLnBrk="1" hangingPunct="1">
              <a:buFont typeface="Arial" charset="0"/>
              <a:buNone/>
            </a:pP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eaLnBrk="1" hangingPunct="1">
              <a:buFont typeface="Arial" charset="0"/>
              <a:buNone/>
            </a:pP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0" y="30861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eaLnBrk="1" hangingPunct="1">
              <a:buFont typeface="Arial" charset="0"/>
              <a:buNone/>
            </a:pP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98" name="Rectangle 12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eaLnBrk="1" hangingPunct="1">
              <a:buFont typeface="Arial" charset="0"/>
              <a:buNone/>
            </a:pP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1911350" y="2514600"/>
          <a:ext cx="2576513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81" name="Equation" r:id="rId4" imgW="1180800" imgH="279360" progId="Equation.DSMT4">
                  <p:embed/>
                </p:oleObj>
              </mc:Choice>
              <mc:Fallback>
                <p:oleObj name="Equation" r:id="rId4" imgW="11808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50" y="2514600"/>
                        <a:ext cx="2576513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1598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1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 Black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0" smtClean="0">
                <a:latin typeface="Arial Black" pitchFamily="34" charset="0"/>
              </a:rPr>
              <a:t>Types of Data to Combine</a:t>
            </a:r>
          </a:p>
        </p:txBody>
      </p:sp>
      <p:sp>
        <p:nvSpPr>
          <p:cNvPr id="65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6019800"/>
          </a:xfrm>
        </p:spPr>
        <p:txBody>
          <a:bodyPr/>
          <a:lstStyle/>
          <a:p>
            <a:pPr marL="327025" indent="-327025" eaLnBrk="1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tabLst>
                <a:tab pos="458788" algn="l"/>
                <a:tab pos="915988" algn="l"/>
                <a:tab pos="1373188" algn="l"/>
                <a:tab pos="1830388" algn="l"/>
                <a:tab pos="2287588" algn="l"/>
                <a:tab pos="2744788" algn="l"/>
                <a:tab pos="3201988" algn="l"/>
                <a:tab pos="3659188" algn="l"/>
                <a:tab pos="4116388" algn="l"/>
                <a:tab pos="4573588" algn="l"/>
                <a:tab pos="5030788" algn="l"/>
                <a:tab pos="5487988" algn="l"/>
                <a:tab pos="5945188" algn="l"/>
                <a:tab pos="6402388" algn="l"/>
                <a:tab pos="6859588" algn="l"/>
                <a:tab pos="7316788" algn="l"/>
                <a:tab pos="7773988" algn="l"/>
                <a:tab pos="8231188" algn="l"/>
                <a:tab pos="8688388" algn="l"/>
                <a:tab pos="9145588" algn="l"/>
              </a:tabLst>
            </a:pPr>
            <a:r>
              <a:rPr lang="en-US" sz="2400" smtClean="0"/>
              <a:t>Dichotomous (events, e.g. deaths)</a:t>
            </a:r>
            <a:r>
              <a:rPr lang="x-none" sz="2400" smtClean="0">
                <a:cs typeface="Arial" charset="0"/>
              </a:rPr>
              <a:t>‏</a:t>
            </a:r>
            <a:endParaRPr lang="en-US" sz="2400" smtClean="0">
              <a:cs typeface="Arial" charset="0"/>
            </a:endParaRPr>
          </a:p>
          <a:p>
            <a:pPr marL="327025" indent="-327025" eaLnBrk="1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tabLst>
                <a:tab pos="458788" algn="l"/>
                <a:tab pos="915988" algn="l"/>
                <a:tab pos="1373188" algn="l"/>
                <a:tab pos="1830388" algn="l"/>
                <a:tab pos="2287588" algn="l"/>
                <a:tab pos="2744788" algn="l"/>
                <a:tab pos="3201988" algn="l"/>
                <a:tab pos="3659188" algn="l"/>
                <a:tab pos="4116388" algn="l"/>
                <a:tab pos="4573588" algn="l"/>
                <a:tab pos="5030788" algn="l"/>
                <a:tab pos="5487988" algn="l"/>
                <a:tab pos="5945188" algn="l"/>
                <a:tab pos="6402388" algn="l"/>
                <a:tab pos="6859588" algn="l"/>
                <a:tab pos="7316788" algn="l"/>
                <a:tab pos="7773988" algn="l"/>
                <a:tab pos="8231188" algn="l"/>
                <a:tab pos="8688388" algn="l"/>
                <a:tab pos="9145588" algn="l"/>
              </a:tabLst>
            </a:pPr>
            <a:endParaRPr lang="en-US" sz="2400" smtClean="0"/>
          </a:p>
          <a:p>
            <a:pPr marL="327025" indent="-327025" eaLnBrk="1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tabLst>
                <a:tab pos="458788" algn="l"/>
                <a:tab pos="915988" algn="l"/>
                <a:tab pos="1373188" algn="l"/>
                <a:tab pos="1830388" algn="l"/>
                <a:tab pos="2287588" algn="l"/>
                <a:tab pos="2744788" algn="l"/>
                <a:tab pos="3201988" algn="l"/>
                <a:tab pos="3659188" algn="l"/>
                <a:tab pos="4116388" algn="l"/>
                <a:tab pos="4573588" algn="l"/>
                <a:tab pos="5030788" algn="l"/>
                <a:tab pos="5487988" algn="l"/>
                <a:tab pos="5945188" algn="l"/>
                <a:tab pos="6402388" algn="l"/>
                <a:tab pos="6859588" algn="l"/>
                <a:tab pos="7316788" algn="l"/>
                <a:tab pos="7773988" algn="l"/>
                <a:tab pos="8231188" algn="l"/>
                <a:tab pos="8688388" algn="l"/>
                <a:tab pos="9145588" algn="l"/>
              </a:tabLst>
            </a:pPr>
            <a:r>
              <a:rPr lang="en-US" sz="2400" smtClean="0"/>
              <a:t>Measures (odds ratios, correlations)</a:t>
            </a:r>
            <a:r>
              <a:rPr lang="x-none" sz="2400" smtClean="0">
                <a:cs typeface="Arial" charset="0"/>
              </a:rPr>
              <a:t>‏</a:t>
            </a:r>
            <a:endParaRPr lang="en-US" sz="2400" smtClean="0">
              <a:cs typeface="Arial" charset="0"/>
            </a:endParaRPr>
          </a:p>
          <a:p>
            <a:pPr marL="327025" indent="-327025" eaLnBrk="1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tabLst>
                <a:tab pos="458788" algn="l"/>
                <a:tab pos="915988" algn="l"/>
                <a:tab pos="1373188" algn="l"/>
                <a:tab pos="1830388" algn="l"/>
                <a:tab pos="2287588" algn="l"/>
                <a:tab pos="2744788" algn="l"/>
                <a:tab pos="3201988" algn="l"/>
                <a:tab pos="3659188" algn="l"/>
                <a:tab pos="4116388" algn="l"/>
                <a:tab pos="4573588" algn="l"/>
                <a:tab pos="5030788" algn="l"/>
                <a:tab pos="5487988" algn="l"/>
                <a:tab pos="5945188" algn="l"/>
                <a:tab pos="6402388" algn="l"/>
                <a:tab pos="6859588" algn="l"/>
                <a:tab pos="7316788" algn="l"/>
                <a:tab pos="7773988" algn="l"/>
                <a:tab pos="8231188" algn="l"/>
                <a:tab pos="8688388" algn="l"/>
                <a:tab pos="9145588" algn="l"/>
              </a:tabLst>
            </a:pPr>
            <a:endParaRPr lang="en-US" sz="2400" smtClean="0"/>
          </a:p>
          <a:p>
            <a:pPr marL="327025" indent="-327025" eaLnBrk="1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tabLst>
                <a:tab pos="458788" algn="l"/>
                <a:tab pos="915988" algn="l"/>
                <a:tab pos="1373188" algn="l"/>
                <a:tab pos="1830388" algn="l"/>
                <a:tab pos="2287588" algn="l"/>
                <a:tab pos="2744788" algn="l"/>
                <a:tab pos="3201988" algn="l"/>
                <a:tab pos="3659188" algn="l"/>
                <a:tab pos="4116388" algn="l"/>
                <a:tab pos="4573588" algn="l"/>
                <a:tab pos="5030788" algn="l"/>
                <a:tab pos="5487988" algn="l"/>
                <a:tab pos="5945188" algn="l"/>
                <a:tab pos="6402388" algn="l"/>
                <a:tab pos="6859588" algn="l"/>
                <a:tab pos="7316788" algn="l"/>
                <a:tab pos="7773988" algn="l"/>
                <a:tab pos="8231188" algn="l"/>
                <a:tab pos="8688388" algn="l"/>
                <a:tab pos="9145588" algn="l"/>
              </a:tabLst>
            </a:pPr>
            <a:r>
              <a:rPr lang="en-US" sz="2400" smtClean="0"/>
              <a:t>Continuous data (mmHg, pain scores)</a:t>
            </a:r>
            <a:r>
              <a:rPr lang="x-none" sz="2400" smtClean="0">
                <a:cs typeface="Arial" charset="0"/>
              </a:rPr>
              <a:t>‏</a:t>
            </a:r>
            <a:endParaRPr lang="en-US" sz="2400" smtClean="0">
              <a:cs typeface="Arial" charset="0"/>
            </a:endParaRPr>
          </a:p>
          <a:p>
            <a:pPr marL="327025" indent="-327025" eaLnBrk="1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tabLst>
                <a:tab pos="458788" algn="l"/>
                <a:tab pos="915988" algn="l"/>
                <a:tab pos="1373188" algn="l"/>
                <a:tab pos="1830388" algn="l"/>
                <a:tab pos="2287588" algn="l"/>
                <a:tab pos="2744788" algn="l"/>
                <a:tab pos="3201988" algn="l"/>
                <a:tab pos="3659188" algn="l"/>
                <a:tab pos="4116388" algn="l"/>
                <a:tab pos="4573588" algn="l"/>
                <a:tab pos="5030788" algn="l"/>
                <a:tab pos="5487988" algn="l"/>
                <a:tab pos="5945188" algn="l"/>
                <a:tab pos="6402388" algn="l"/>
                <a:tab pos="6859588" algn="l"/>
                <a:tab pos="7316788" algn="l"/>
                <a:tab pos="7773988" algn="l"/>
                <a:tab pos="8231188" algn="l"/>
                <a:tab pos="8688388" algn="l"/>
                <a:tab pos="9145588" algn="l"/>
              </a:tabLst>
            </a:pPr>
            <a:endParaRPr lang="en-US" sz="2400" smtClean="0">
              <a:cs typeface="Arial" charset="0"/>
            </a:endParaRPr>
          </a:p>
          <a:p>
            <a:pPr marL="327025" indent="-327025" eaLnBrk="1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tabLst>
                <a:tab pos="458788" algn="l"/>
                <a:tab pos="915988" algn="l"/>
                <a:tab pos="1373188" algn="l"/>
                <a:tab pos="1830388" algn="l"/>
                <a:tab pos="2287588" algn="l"/>
                <a:tab pos="2744788" algn="l"/>
                <a:tab pos="3201988" algn="l"/>
                <a:tab pos="3659188" algn="l"/>
                <a:tab pos="4116388" algn="l"/>
                <a:tab pos="4573588" algn="l"/>
                <a:tab pos="5030788" algn="l"/>
                <a:tab pos="5487988" algn="l"/>
                <a:tab pos="5945188" algn="l"/>
                <a:tab pos="6402388" algn="l"/>
                <a:tab pos="6859588" algn="l"/>
                <a:tab pos="7316788" algn="l"/>
                <a:tab pos="7773988" algn="l"/>
                <a:tab pos="8231188" algn="l"/>
                <a:tab pos="8688388" algn="l"/>
                <a:tab pos="9145588" algn="l"/>
              </a:tabLst>
            </a:pPr>
            <a:r>
              <a:rPr lang="en-US" sz="2400" smtClean="0"/>
              <a:t>Effect size</a:t>
            </a:r>
            <a:endParaRPr lang="en-US" sz="2400" smtClean="0">
              <a:cs typeface="Arial" charset="0"/>
            </a:endParaRPr>
          </a:p>
          <a:p>
            <a:pPr marL="327025" indent="-327025" eaLnBrk="1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tabLst>
                <a:tab pos="458788" algn="l"/>
                <a:tab pos="915988" algn="l"/>
                <a:tab pos="1373188" algn="l"/>
                <a:tab pos="1830388" algn="l"/>
                <a:tab pos="2287588" algn="l"/>
                <a:tab pos="2744788" algn="l"/>
                <a:tab pos="3201988" algn="l"/>
                <a:tab pos="3659188" algn="l"/>
                <a:tab pos="4116388" algn="l"/>
                <a:tab pos="4573588" algn="l"/>
                <a:tab pos="5030788" algn="l"/>
                <a:tab pos="5487988" algn="l"/>
                <a:tab pos="5945188" algn="l"/>
                <a:tab pos="6402388" algn="l"/>
                <a:tab pos="6859588" algn="l"/>
                <a:tab pos="7316788" algn="l"/>
                <a:tab pos="7773988" algn="l"/>
                <a:tab pos="8231188" algn="l"/>
                <a:tab pos="8688388" algn="l"/>
                <a:tab pos="9145588" algn="l"/>
              </a:tabLst>
            </a:pPr>
            <a:endParaRPr lang="en-US" sz="2400" smtClean="0"/>
          </a:p>
          <a:p>
            <a:pPr marL="327025" indent="-327025" eaLnBrk="1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tabLst>
                <a:tab pos="458788" algn="l"/>
                <a:tab pos="915988" algn="l"/>
                <a:tab pos="1373188" algn="l"/>
                <a:tab pos="1830388" algn="l"/>
                <a:tab pos="2287588" algn="l"/>
                <a:tab pos="2744788" algn="l"/>
                <a:tab pos="3201988" algn="l"/>
                <a:tab pos="3659188" algn="l"/>
                <a:tab pos="4116388" algn="l"/>
                <a:tab pos="4573588" algn="l"/>
                <a:tab pos="5030788" algn="l"/>
                <a:tab pos="5487988" algn="l"/>
                <a:tab pos="5945188" algn="l"/>
                <a:tab pos="6402388" algn="l"/>
                <a:tab pos="6859588" algn="l"/>
                <a:tab pos="7316788" algn="l"/>
                <a:tab pos="7773988" algn="l"/>
                <a:tab pos="8231188" algn="l"/>
                <a:tab pos="8688388" algn="l"/>
                <a:tab pos="9145588" algn="l"/>
              </a:tabLst>
            </a:pPr>
            <a:r>
              <a:rPr lang="en-US" sz="2400" smtClean="0"/>
              <a:t>Survival curves </a:t>
            </a:r>
          </a:p>
          <a:p>
            <a:pPr marL="327025" indent="-327025" eaLnBrk="1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tabLst>
                <a:tab pos="458788" algn="l"/>
                <a:tab pos="915988" algn="l"/>
                <a:tab pos="1373188" algn="l"/>
                <a:tab pos="1830388" algn="l"/>
                <a:tab pos="2287588" algn="l"/>
                <a:tab pos="2744788" algn="l"/>
                <a:tab pos="3201988" algn="l"/>
                <a:tab pos="3659188" algn="l"/>
                <a:tab pos="4116388" algn="l"/>
                <a:tab pos="4573588" algn="l"/>
                <a:tab pos="5030788" algn="l"/>
                <a:tab pos="5487988" algn="l"/>
                <a:tab pos="5945188" algn="l"/>
                <a:tab pos="6402388" algn="l"/>
                <a:tab pos="6859588" algn="l"/>
                <a:tab pos="7316788" algn="l"/>
                <a:tab pos="7773988" algn="l"/>
                <a:tab pos="8231188" algn="l"/>
                <a:tab pos="8688388" algn="l"/>
                <a:tab pos="9145588" algn="l"/>
              </a:tabLst>
            </a:pPr>
            <a:endParaRPr lang="en-US" sz="2400" smtClean="0"/>
          </a:p>
          <a:p>
            <a:pPr marL="327025" indent="-327025" eaLnBrk="1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tabLst>
                <a:tab pos="458788" algn="l"/>
                <a:tab pos="915988" algn="l"/>
                <a:tab pos="1373188" algn="l"/>
                <a:tab pos="1830388" algn="l"/>
                <a:tab pos="2287588" algn="l"/>
                <a:tab pos="2744788" algn="l"/>
                <a:tab pos="3201988" algn="l"/>
                <a:tab pos="3659188" algn="l"/>
                <a:tab pos="4116388" algn="l"/>
                <a:tab pos="4573588" algn="l"/>
                <a:tab pos="5030788" algn="l"/>
                <a:tab pos="5487988" algn="l"/>
                <a:tab pos="5945188" algn="l"/>
                <a:tab pos="6402388" algn="l"/>
                <a:tab pos="6859588" algn="l"/>
                <a:tab pos="7316788" algn="l"/>
                <a:tab pos="7773988" algn="l"/>
                <a:tab pos="8231188" algn="l"/>
                <a:tab pos="8688388" algn="l"/>
                <a:tab pos="9145588" algn="l"/>
              </a:tabLst>
            </a:pPr>
            <a:r>
              <a:rPr lang="en-US" sz="2400" smtClean="0"/>
              <a:t>Diagnostic test (sensitivity, specificity)</a:t>
            </a:r>
            <a:r>
              <a:rPr lang="x-none" sz="2400" smtClean="0">
                <a:cs typeface="Arial" charset="0"/>
              </a:rPr>
              <a:t>‏</a:t>
            </a:r>
            <a:endParaRPr lang="en-US" sz="2400" smtClean="0">
              <a:cs typeface="Arial" charset="0"/>
            </a:endParaRPr>
          </a:p>
          <a:p>
            <a:pPr marL="327025" indent="-327025" eaLnBrk="1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tabLst>
                <a:tab pos="458788" algn="l"/>
                <a:tab pos="915988" algn="l"/>
                <a:tab pos="1373188" algn="l"/>
                <a:tab pos="1830388" algn="l"/>
                <a:tab pos="2287588" algn="l"/>
                <a:tab pos="2744788" algn="l"/>
                <a:tab pos="3201988" algn="l"/>
                <a:tab pos="3659188" algn="l"/>
                <a:tab pos="4116388" algn="l"/>
                <a:tab pos="4573588" algn="l"/>
                <a:tab pos="5030788" algn="l"/>
                <a:tab pos="5487988" algn="l"/>
                <a:tab pos="5945188" algn="l"/>
                <a:tab pos="6402388" algn="l"/>
                <a:tab pos="6859588" algn="l"/>
                <a:tab pos="7316788" algn="l"/>
                <a:tab pos="7773988" algn="l"/>
                <a:tab pos="8231188" algn="l"/>
                <a:tab pos="8688388" algn="l"/>
                <a:tab pos="9145588" algn="l"/>
              </a:tabLst>
            </a:pPr>
            <a:endParaRPr lang="en-US" sz="2400" smtClean="0"/>
          </a:p>
          <a:p>
            <a:pPr marL="327025" indent="-327025" eaLnBrk="1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tabLst>
                <a:tab pos="458788" algn="l"/>
                <a:tab pos="915988" algn="l"/>
                <a:tab pos="1373188" algn="l"/>
                <a:tab pos="1830388" algn="l"/>
                <a:tab pos="2287588" algn="l"/>
                <a:tab pos="2744788" algn="l"/>
                <a:tab pos="3201988" algn="l"/>
                <a:tab pos="3659188" algn="l"/>
                <a:tab pos="4116388" algn="l"/>
                <a:tab pos="4573588" algn="l"/>
                <a:tab pos="5030788" algn="l"/>
                <a:tab pos="5487988" algn="l"/>
                <a:tab pos="5945188" algn="l"/>
                <a:tab pos="6402388" algn="l"/>
                <a:tab pos="6859588" algn="l"/>
                <a:tab pos="7316788" algn="l"/>
                <a:tab pos="7773988" algn="l"/>
                <a:tab pos="8231188" algn="l"/>
                <a:tab pos="8688388" algn="l"/>
                <a:tab pos="9145588" algn="l"/>
              </a:tabLst>
            </a:pPr>
            <a:r>
              <a:rPr lang="en-US" sz="2400" smtClean="0"/>
              <a:t>Individual patient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454228A-5191-407B-BF1F-8F4BF2335AC0}" type="slidenum">
              <a:rPr lang="en-GB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58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ln/>
        </p:spPr>
        <p:txBody>
          <a:bodyPr/>
          <a:lstStyle/>
          <a:p>
            <a:pP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>
                <a:solidFill>
                  <a:srgbClr val="FFFF00"/>
                </a:solidFill>
                <a:latin typeface="Arial Black" charset="0"/>
              </a:rPr>
              <a:t>Noninformative Inverse Wishart Priors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7748" y="685800"/>
            <a:ext cx="9161747" cy="6019800"/>
          </a:xfrm>
          <a:ln/>
        </p:spPr>
        <p:txBody>
          <a:bodyPr/>
          <a:lstStyle/>
          <a:p>
            <a:pPr marL="0" indent="0" algn="ctr" eaLnBrk="1" hangingPunct="1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GB">
                <a:cs typeface="Arial" charset="0"/>
              </a:rPr>
              <a:t>Σ~ InvWish(</a:t>
            </a:r>
            <a:r>
              <a:rPr lang="en-US" b="1">
                <a:cs typeface="Arial" charset="0"/>
              </a:rPr>
              <a:t>R,</a:t>
            </a:r>
            <a:r>
              <a:rPr lang="en-US">
                <a:cs typeface="Arial" charset="0"/>
              </a:rPr>
              <a:t>ν)</a:t>
            </a:r>
            <a:endParaRPr lang="en-GB">
              <a:cs typeface="Arial" charset="0"/>
            </a:endParaRPr>
          </a:p>
          <a:p>
            <a:pPr marL="0" eaLnBrk="1" hangingPunct="1">
              <a:spcBef>
                <a:spcPts val="1200"/>
              </a:spcBef>
            </a:pPr>
            <a:r>
              <a:rPr lang="en-GB">
                <a:cs typeface="Arial" charset="0"/>
              </a:rPr>
              <a:t>R is the scale factor, </a:t>
            </a:r>
            <a:r>
              <a:rPr lang="en-US">
                <a:cs typeface="Arial" charset="0"/>
              </a:rPr>
              <a:t>ν</a:t>
            </a:r>
            <a:r>
              <a:rPr lang="en-GB">
                <a:cs typeface="Arial" charset="0"/>
              </a:rPr>
              <a:t> is the degrees of freedom</a:t>
            </a:r>
          </a:p>
          <a:p>
            <a:pPr marL="0" eaLnBrk="1" hangingPunct="1">
              <a:spcBef>
                <a:spcPts val="1200"/>
              </a:spcBef>
            </a:pPr>
            <a:r>
              <a:rPr lang="en-GB">
                <a:cs typeface="Arial" charset="0"/>
              </a:rPr>
              <a:t>Minimum value of </a:t>
            </a:r>
            <a:r>
              <a:rPr lang="en-US" b="1">
                <a:cs typeface="Arial" charset="0"/>
              </a:rPr>
              <a:t>ν</a:t>
            </a:r>
            <a:r>
              <a:rPr lang="en-GB">
                <a:cs typeface="Arial" charset="0"/>
              </a:rPr>
              <a:t> is rank of covariance matrix</a:t>
            </a:r>
          </a:p>
          <a:p>
            <a:pPr marL="0" eaLnBrk="1" hangingPunct="1">
              <a:spcBef>
                <a:spcPts val="1200"/>
              </a:spcBef>
            </a:pPr>
            <a:r>
              <a:rPr lang="en-GB">
                <a:cs typeface="Arial" charset="0"/>
              </a:rPr>
              <a:t>R may be interpreted as an estimate of the covariance matrix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endParaRPr lang="en-GB"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endParaRPr lang="en-GB"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endParaRPr lang="en-GB"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GB">
                <a:cs typeface="Arial" charset="0"/>
              </a:rPr>
              <a:t>Choosing R as the identity matrix implies that the prior standard deviations and variances are each one on the log scale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</a:pPr>
            <a:r>
              <a:rPr lang="en-GB" sz="2000">
                <a:cs typeface="Arial" charset="0"/>
              </a:rPr>
              <a:t>A 95% CI is then approximately log OR +/- 2 which corresponds to a range for the OR of about [1/7, 7]</a:t>
            </a:r>
            <a:endParaRPr lang="en-GB">
              <a:cs typeface="Arial" charset="0"/>
            </a:endParaRPr>
          </a:p>
          <a:p>
            <a:pPr marL="400050" indent="-342900">
              <a:spcBef>
                <a:spcPts val="600"/>
              </a:spcBef>
              <a:buClr>
                <a:srgbClr val="FFFFFF"/>
              </a:buClr>
              <a:buFont typeface="Arial"/>
              <a:buChar char="•"/>
              <a:tabLst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GB">
              <a:solidFill>
                <a:srgbClr val="FFFFFF"/>
              </a:solidFill>
              <a:latin typeface="Arial" charset="0"/>
            </a:endParaRPr>
          </a:p>
          <a:p>
            <a:pPr marL="315913" indent="-315913">
              <a:spcBef>
                <a:spcPts val="600"/>
              </a:spcBef>
              <a:buFont typeface="Arial" charset="0"/>
              <a:buNone/>
              <a:tabLst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GB" sz="2400">
              <a:solidFill>
                <a:srgbClr val="FFFFFF"/>
              </a:solidFill>
              <a:latin typeface="Arial" charset="0"/>
            </a:endParaRPr>
          </a:p>
          <a:p>
            <a:pPr marL="315913" indent="-315913">
              <a:spcBef>
                <a:spcPts val="600"/>
              </a:spcBef>
              <a:buFont typeface="Arial" charset="0"/>
              <a:buNone/>
              <a:tabLst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GB" sz="2400">
              <a:solidFill>
                <a:srgbClr val="FFFFFF"/>
              </a:solidFill>
              <a:latin typeface="Arial" charset="0"/>
            </a:endParaRPr>
          </a:p>
          <a:p>
            <a:pPr marL="715963" lvl="1" indent="-258763">
              <a:spcBef>
                <a:spcPts val="600"/>
              </a:spcBef>
              <a:buFont typeface="Arial" charset="0"/>
              <a:buNone/>
              <a:tabLst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GB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454228A-5191-407B-BF1F-8F4BF2335AC0}" type="slidenum">
              <a:rPr lang="en-GB"/>
              <a:pPr>
                <a:defRPr/>
              </a:pPr>
              <a:t>40</a:t>
            </a:fld>
            <a:endParaRPr lang="en-GB"/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669722"/>
              </p:ext>
            </p:extLst>
          </p:nvPr>
        </p:nvGraphicFramePr>
        <p:xfrm>
          <a:off x="2286000" y="2971800"/>
          <a:ext cx="3276600" cy="625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96" name="Equation" r:id="rId4" imgW="1447560" imgH="279360" progId="Equation.3">
                  <p:embed/>
                </p:oleObj>
              </mc:Choice>
              <mc:Fallback>
                <p:oleObj name="Equation" r:id="rId4" imgW="14475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971800"/>
                        <a:ext cx="3276600" cy="62514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43418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ln/>
        </p:spPr>
        <p:txBody>
          <a:bodyPr/>
          <a:lstStyle/>
          <a:p>
            <a:pP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>
                <a:solidFill>
                  <a:srgbClr val="FFFF00"/>
                </a:solidFill>
                <a:latin typeface="Arial Black" charset="0"/>
              </a:rPr>
              <a:t>Noninformative Inverse Wishart Priors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7747" y="838200"/>
            <a:ext cx="9161747" cy="5410200"/>
          </a:xfrm>
          <a:ln/>
        </p:spPr>
        <p:txBody>
          <a:bodyPr/>
          <a:lstStyle/>
          <a:p>
            <a:pPr marL="315913" indent="-315913">
              <a:spcBef>
                <a:spcPts val="1800"/>
              </a:spcBef>
              <a:buClr>
                <a:srgbClr val="FFFFFF"/>
              </a:buClr>
              <a:buFont typeface="Arial" charset="0"/>
              <a:buChar char="•"/>
              <a:tabLst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GB" sz="2400">
                <a:solidFill>
                  <a:srgbClr val="FFFFFF"/>
                </a:solidFill>
                <a:latin typeface="Arial" charset="0"/>
              </a:rPr>
              <a:t>As R→0, posterior approaches likelihood</a:t>
            </a:r>
          </a:p>
          <a:p>
            <a:pPr marL="315913" indent="-315913">
              <a:spcBef>
                <a:spcPts val="1800"/>
              </a:spcBef>
              <a:buClr>
                <a:srgbClr val="FFFFFF"/>
              </a:buClr>
              <a:buFont typeface="Arial" charset="0"/>
              <a:buChar char="•"/>
              <a:tabLst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GB" sz="2400">
                <a:solidFill>
                  <a:srgbClr val="FFFFFF"/>
                </a:solidFill>
                <a:latin typeface="Arial" charset="0"/>
              </a:rPr>
              <a:t>Implies very small prior covariance matrix and runs into  same problems as inverse gamma prior with small parameters</a:t>
            </a:r>
          </a:p>
          <a:p>
            <a:pPr marL="715963" lvl="1" indent="-258763">
              <a:spcBef>
                <a:spcPts val="1800"/>
              </a:spcBef>
              <a:buClr>
                <a:srgbClr val="FFFFFF"/>
              </a:buClr>
              <a:buFont typeface="Arial" charset="0"/>
              <a:buChar char="–"/>
              <a:tabLst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GB" sz="2400">
                <a:solidFill>
                  <a:srgbClr val="FFFFFF"/>
                </a:solidFill>
                <a:latin typeface="Arial" charset="0"/>
              </a:rPr>
              <a:t>Too much weight is placed on small variances and so prior is not really noninformative</a:t>
            </a:r>
          </a:p>
          <a:p>
            <a:pPr marL="715963" lvl="1" indent="-258763">
              <a:spcBef>
                <a:spcPts val="1800"/>
              </a:spcBef>
              <a:buClr>
                <a:srgbClr val="FFFFFF"/>
              </a:buClr>
              <a:buFont typeface="Arial" charset="0"/>
              <a:buChar char="–"/>
              <a:tabLst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GB" sz="2400">
                <a:solidFill>
                  <a:srgbClr val="FFFFFF"/>
                </a:solidFill>
                <a:latin typeface="Arial" charset="0"/>
              </a:rPr>
              <a:t>Study effects are shrunk toward their mean</a:t>
            </a:r>
          </a:p>
          <a:p>
            <a:pPr marL="400050" indent="-342900">
              <a:spcBef>
                <a:spcPts val="1800"/>
              </a:spcBef>
              <a:buClr>
                <a:srgbClr val="FFFFFF"/>
              </a:buClr>
              <a:buFont typeface="Arial"/>
              <a:buChar char="•"/>
              <a:tabLst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GB">
                <a:solidFill>
                  <a:srgbClr val="FFFFFF"/>
                </a:solidFill>
              </a:rPr>
              <a:t>Could instead choose R with reasonable diagonal elements that match reasonable standard deviation</a:t>
            </a:r>
          </a:p>
          <a:p>
            <a:pPr marL="400050" indent="-342900">
              <a:spcBef>
                <a:spcPts val="1800"/>
              </a:spcBef>
              <a:buClr>
                <a:srgbClr val="FFFFFF"/>
              </a:buClr>
              <a:buFont typeface="Arial"/>
              <a:buChar char="•"/>
              <a:tabLst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GB">
                <a:solidFill>
                  <a:srgbClr val="FFFFFF"/>
                </a:solidFill>
                <a:latin typeface="Arial" charset="0"/>
              </a:rPr>
              <a:t>Still assumes independence</a:t>
            </a:r>
          </a:p>
          <a:p>
            <a:pPr marL="400050" lvl="1" indent="-342900">
              <a:spcBef>
                <a:spcPts val="1800"/>
              </a:spcBef>
              <a:buClr>
                <a:srgbClr val="FFFFFF"/>
              </a:buClr>
              <a:buFont typeface="Arial"/>
              <a:buChar char="•"/>
              <a:tabLst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GB">
                <a:cs typeface="Arial" charset="0"/>
              </a:rPr>
              <a:t>One degree of freedom parameter which implies same amount of prior information about all variance parameters</a:t>
            </a:r>
          </a:p>
          <a:p>
            <a:pPr marL="400050" indent="-342900">
              <a:spcBef>
                <a:spcPts val="600"/>
              </a:spcBef>
              <a:buClr>
                <a:srgbClr val="FFFFFF"/>
              </a:buClr>
              <a:buFont typeface="Arial"/>
              <a:buChar char="•"/>
              <a:tabLst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GB">
              <a:solidFill>
                <a:srgbClr val="FFFFFF"/>
              </a:solidFill>
              <a:latin typeface="Arial" charset="0"/>
            </a:endParaRPr>
          </a:p>
          <a:p>
            <a:pPr marL="315913" indent="-315913">
              <a:spcBef>
                <a:spcPts val="600"/>
              </a:spcBef>
              <a:buFont typeface="Arial" charset="0"/>
              <a:buNone/>
              <a:tabLst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GB" sz="2400">
              <a:solidFill>
                <a:srgbClr val="FFFFFF"/>
              </a:solidFill>
              <a:latin typeface="Arial" charset="0"/>
            </a:endParaRPr>
          </a:p>
          <a:p>
            <a:pPr marL="315913" indent="-315913">
              <a:spcBef>
                <a:spcPts val="600"/>
              </a:spcBef>
              <a:buFont typeface="Arial" charset="0"/>
              <a:buNone/>
              <a:tabLst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GB" sz="2400">
              <a:solidFill>
                <a:srgbClr val="FFFFFF"/>
              </a:solidFill>
              <a:latin typeface="Arial" charset="0"/>
            </a:endParaRPr>
          </a:p>
          <a:p>
            <a:pPr marL="715963" lvl="1" indent="-258763">
              <a:spcBef>
                <a:spcPts val="600"/>
              </a:spcBef>
              <a:buFont typeface="Arial" charset="0"/>
              <a:buNone/>
              <a:tabLst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GB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454228A-5191-407B-BF1F-8F4BF2335AC0}" type="slidenum">
              <a:rPr lang="en-GB"/>
              <a:pPr>
                <a:defRPr/>
              </a:pPr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758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454228A-5191-407B-BF1F-8F4BF2335AC0}" type="slidenum">
              <a:rPr lang="en-GB"/>
              <a:pPr>
                <a:defRPr/>
              </a:pPr>
              <a:t>42</a:t>
            </a:fld>
            <a:endParaRPr lang="en-GB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57200" y="152400"/>
            <a:ext cx="8229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FFFF00"/>
                </a:solidFill>
                <a:latin typeface="Arial Black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FFFF00"/>
                </a:solidFill>
                <a:latin typeface="Arial Black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FFFF00"/>
                </a:solidFill>
                <a:latin typeface="Arial Black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FFFF00"/>
                </a:solidFill>
                <a:latin typeface="Arial Black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Arial Black" charset="0"/>
                <a:cs typeface="Arial" charset="0"/>
              </a:rPr>
              <a:t>Variance Structure</a:t>
            </a:r>
            <a:endParaRPr lang="en-GB">
              <a:latin typeface="Arial Black" charset="0"/>
              <a:cs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914400"/>
            <a:ext cx="9144000" cy="579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33375" indent="-333375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Times New Roman" pitchFamily="18" charset="0"/>
              <a:buChar char="•"/>
              <a:defRPr sz="24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733425" indent="-2762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Times New Roman" pitchFamily="18" charset="0"/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Times New Roman" pitchFamily="18" charset="0"/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Times New Roman" pitchFamily="18" charset="0"/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Times New Roman" pitchFamily="18" charset="0"/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403225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cs typeface="Arial" charset="0"/>
              </a:rPr>
              <a:t>Factor covariance matrix</a:t>
            </a:r>
          </a:p>
          <a:p>
            <a:pPr marL="0" indent="403225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>
              <a:cs typeface="Arial" charset="0"/>
            </a:endParaRPr>
          </a:p>
          <a:p>
            <a:pPr marL="0" indent="403225" algn="ctr" eaLnBrk="1" hangingPunct="1">
              <a:lnSpc>
                <a:spcPct val="8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Σ= SRS </a:t>
            </a:r>
          </a:p>
          <a:p>
            <a:pPr marL="0" indent="403225" algn="ctr" eaLnBrk="1" hangingPunct="1">
              <a:lnSpc>
                <a:spcPct val="80000"/>
              </a:lnSpc>
              <a:spcBef>
                <a:spcPts val="500"/>
              </a:spcBef>
              <a:buFont typeface="Symbo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>
              <a:cs typeface="Arial" charset="0"/>
            </a:endParaRPr>
          </a:p>
          <a:p>
            <a:pPr marL="0" indent="403225" eaLnBrk="1" hangingPunct="1">
              <a:lnSpc>
                <a:spcPct val="80000"/>
              </a:lnSpc>
              <a:spcBef>
                <a:spcPts val="500"/>
              </a:spcBef>
              <a:buFont typeface="Symbo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cs typeface="Arial" charset="0"/>
              </a:rPr>
              <a:t>where S is diagonal matrix of standard deviations</a:t>
            </a:r>
            <a:endParaRPr lang="en-GB" baseline="-25000">
              <a:cs typeface="Arial" charset="0"/>
            </a:endParaRPr>
          </a:p>
          <a:p>
            <a:pPr marL="0" indent="403225" eaLnBrk="1" hangingPunct="1">
              <a:lnSpc>
                <a:spcPct val="80000"/>
              </a:lnSpc>
              <a:spcBef>
                <a:spcPts val="500"/>
              </a:spcBef>
              <a:buFont typeface="Symbo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cs typeface="Arial" charset="0"/>
              </a:rPr>
              <a:t>           R is correlation matrix</a:t>
            </a:r>
          </a:p>
          <a:p>
            <a:pPr marL="0" indent="403225" eaLnBrk="1" hangingPunct="1">
              <a:lnSpc>
                <a:spcPct val="80000"/>
              </a:lnSpc>
              <a:spcBef>
                <a:spcPts val="500"/>
              </a:spcBef>
              <a:buFont typeface="Symbo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>
              <a:cs typeface="Arial" charset="0"/>
            </a:endParaRPr>
          </a:p>
          <a:p>
            <a:pPr marL="0" indent="403225" eaLnBrk="1" hangingPunct="1">
              <a:lnSpc>
                <a:spcPct val="80000"/>
              </a:lnSpc>
              <a:spcBef>
                <a:spcPts val="500"/>
              </a:spcBef>
              <a:buFont typeface="Symbo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cs typeface="Arial" charset="0"/>
              </a:rPr>
              <a:t>Then factor </a:t>
            </a:r>
            <a:r>
              <a:rPr lang="en-GB"/>
              <a:t>Σ</a:t>
            </a:r>
            <a:r>
              <a:rPr lang="en-GB">
                <a:cs typeface="Arial" charset="0"/>
              </a:rPr>
              <a:t> as </a:t>
            </a:r>
          </a:p>
          <a:p>
            <a:pPr algn="ctr">
              <a:lnSpc>
                <a:spcPct val="90000"/>
              </a:lnSpc>
              <a:spcBef>
                <a:spcPts val="500"/>
              </a:spcBef>
              <a:buFont typeface="Symbo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f(Σ) = f(</a:t>
            </a:r>
            <a:r>
              <a:rPr lang="en-GB">
                <a:latin typeface="Symbol" charset="0"/>
              </a:rPr>
              <a:t>S</a:t>
            </a:r>
            <a:r>
              <a:rPr lang="en-GB"/>
              <a:t>)f(R|</a:t>
            </a:r>
            <a:r>
              <a:rPr lang="en-GB">
                <a:latin typeface="Symbol" charset="0"/>
              </a:rPr>
              <a:t>S</a:t>
            </a:r>
            <a:r>
              <a:rPr lang="en-GB"/>
              <a:t>)‏</a:t>
            </a:r>
          </a:p>
          <a:p>
            <a:pPr marL="0" indent="403225" eaLnBrk="1" hangingPunct="1">
              <a:lnSpc>
                <a:spcPct val="80000"/>
              </a:lnSpc>
              <a:spcBef>
                <a:spcPts val="500"/>
              </a:spcBef>
              <a:buFont typeface="Symbo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>
              <a:cs typeface="Arial" charset="0"/>
            </a:endParaRPr>
          </a:p>
          <a:p>
            <a:pPr marL="0" indent="403225" eaLnBrk="1" hangingPunct="1">
              <a:lnSpc>
                <a:spcPct val="80000"/>
              </a:lnSpc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>
              <a:cs typeface="Arial" charset="0"/>
            </a:endParaRPr>
          </a:p>
          <a:p>
            <a:pPr marL="0" indent="403225" eaLnBrk="1" hangingPunct="1">
              <a:lnSpc>
                <a:spcPct val="80000"/>
              </a:lnSpc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cs typeface="Arial" charset="0"/>
              </a:rPr>
              <a:t>More information about standard deviations and correlations</a:t>
            </a:r>
          </a:p>
          <a:p>
            <a:pPr marL="0" indent="403225" eaLnBrk="1" hangingPunct="1">
              <a:lnSpc>
                <a:spcPct val="80000"/>
              </a:lnSpc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>
              <a:cs typeface="Arial" charset="0"/>
            </a:endParaRPr>
          </a:p>
          <a:p>
            <a:pPr marL="0" indent="403225" eaLnBrk="1" hangingPunct="1">
              <a:lnSpc>
                <a:spcPct val="80000"/>
              </a:lnSpc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cs typeface="Arial" charset="0"/>
              </a:rPr>
              <a:t>Lu and Ades (2009) have implemented this for MTM</a:t>
            </a:r>
          </a:p>
        </p:txBody>
      </p:sp>
    </p:spTree>
    <p:extLst>
      <p:ext uri="{BB962C8B-B14F-4D97-AF65-F5344CB8AC3E}">
        <p14:creationId xmlns:p14="http://schemas.microsoft.com/office/powerpoint/2010/main" val="4252501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895475" cy="447675"/>
          </a:xfrm>
          <a:noFill/>
        </p:spPr>
        <p:txBody>
          <a:bodyPr/>
          <a:lstStyle/>
          <a:p>
            <a:fld id="{C173D69A-C0FE-41A6-828F-476F1C2C1B43}" type="slidenum">
              <a:rPr lang="en-GB" smtClean="0"/>
              <a:pPr/>
              <a:t>43</a:t>
            </a:fld>
            <a:endParaRPr lang="en-GB" smtClean="0"/>
          </a:p>
        </p:txBody>
      </p:sp>
      <p:sp>
        <p:nvSpPr>
          <p:cNvPr id="88067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3250" cy="715963"/>
          </a:xfrm>
        </p:spPr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88068" name="Rectangle 147"/>
          <p:cNvSpPr>
            <a:spLocks noChangeArrowheads="1"/>
          </p:cNvSpPr>
          <p:nvPr/>
        </p:nvSpPr>
        <p:spPr bwMode="auto">
          <a:xfrm>
            <a:off x="7620000" y="3124200"/>
            <a:ext cx="1219200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8069" name="Rectangle 149"/>
          <p:cNvSpPr>
            <a:spLocks noChangeArrowheads="1"/>
          </p:cNvSpPr>
          <p:nvPr/>
        </p:nvSpPr>
        <p:spPr bwMode="auto">
          <a:xfrm>
            <a:off x="7391400" y="3124200"/>
            <a:ext cx="1524000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984500"/>
              </p:ext>
            </p:extLst>
          </p:nvPr>
        </p:nvGraphicFramePr>
        <p:xfrm>
          <a:off x="47581" y="1371600"/>
          <a:ext cx="888126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70" name="Document" r:id="rId5" imgW="6172200" imgH="2806700" progId="Word.Document.12">
                  <p:embed/>
                </p:oleObj>
              </mc:Choice>
              <mc:Fallback>
                <p:oleObj name="Document" r:id="rId5" imgW="6172200" imgH="2806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581" y="1371600"/>
                        <a:ext cx="8881265" cy="403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042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62875" cy="6858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Rank Plot</a:t>
            </a: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895475" cy="447675"/>
          </a:xfrm>
          <a:noFill/>
        </p:spPr>
        <p:txBody>
          <a:bodyPr/>
          <a:lstStyle/>
          <a:p>
            <a:fld id="{D0CC0D05-E637-4B8E-B11E-3CE0495619AD}" type="slidenum">
              <a:rPr lang="en-GB" smtClean="0"/>
              <a:pPr/>
              <a:t>44</a:t>
            </a:fld>
            <a:endParaRPr lang="en-GB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300" y="838200"/>
            <a:ext cx="61214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462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895475" cy="447675"/>
          </a:xfrm>
          <a:noFill/>
        </p:spPr>
        <p:txBody>
          <a:bodyPr/>
          <a:lstStyle/>
          <a:p>
            <a:fld id="{7AB41604-EB0E-47E3-8AE9-B10130FB004F}" type="slidenum">
              <a:rPr lang="en-GB" smtClean="0"/>
              <a:pPr/>
              <a:t>45</a:t>
            </a:fld>
            <a:endParaRPr lang="en-GB" smtClean="0"/>
          </a:p>
        </p:txBody>
      </p:sp>
      <p:sp>
        <p:nvSpPr>
          <p:cNvPr id="79200" name="Text Box 352"/>
          <p:cNvSpPr txBox="1">
            <a:spLocks noChangeArrowheads="1"/>
          </p:cNvSpPr>
          <p:nvPr/>
        </p:nvSpPr>
        <p:spPr bwMode="auto">
          <a:xfrm>
            <a:off x="1371600" y="0"/>
            <a:ext cx="601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n-US"/>
              <a:t>Data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082362"/>
              </p:ext>
            </p:extLst>
          </p:nvPr>
        </p:nvGraphicFramePr>
        <p:xfrm>
          <a:off x="228600" y="685800"/>
          <a:ext cx="8763000" cy="6147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96" name="Document" r:id="rId5" imgW="7810500" imgH="6540500" progId="Word.Document.12">
                  <p:embed/>
                </p:oleObj>
              </mc:Choice>
              <mc:Fallback>
                <p:oleObj name="Document" r:id="rId5" imgW="7810500" imgH="654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685800"/>
                        <a:ext cx="8763000" cy="6147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526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895475" cy="447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9pPr>
          </a:lstStyle>
          <a:p>
            <a:fld id="{D9913178-A855-A543-BFEE-D2877D155068}" type="slidenum">
              <a:rPr lang="en-GB" sz="1400">
                <a:solidFill>
                  <a:schemeClr val="bg1"/>
                </a:solidFill>
                <a:latin typeface="Times New Roman" charset="0"/>
              </a:rPr>
              <a:pPr/>
              <a:t>46</a:t>
            </a:fld>
            <a:endParaRPr lang="en-GB" sz="1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1pPr>
            <a:lvl2pPr marL="742950" indent="-285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2pPr>
            <a:lvl3pPr marL="1143000" indent="-2286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3pPr>
            <a:lvl4pPr marL="1600200" indent="-2286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4pPr>
            <a:lvl5pPr marL="2057400" indent="-2286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9pPr>
          </a:lstStyle>
          <a:p>
            <a:pPr marL="282575" indent="-282575" algn="l" eaLnBrk="1" hangingPunct="1">
              <a:buClr>
                <a:schemeClr val="bg1"/>
              </a:buClr>
              <a:buFont typeface="Arial" charset="0"/>
              <a:buChar char="•"/>
              <a:tabLst>
                <a:tab pos="282575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sz="2400">
                <a:solidFill>
                  <a:schemeClr val="bg1"/>
                </a:solidFill>
                <a:latin typeface="Arial" charset="0"/>
              </a:rPr>
              <a:t>Each study has 7 possible outcomes and 3 possible treatments</a:t>
            </a:r>
          </a:p>
          <a:p>
            <a:pPr marL="282575" indent="-282575" algn="l" eaLnBrk="1" hangingPunct="1">
              <a:buClr>
                <a:schemeClr val="bg1"/>
              </a:buClr>
              <a:buFont typeface="Arial" charset="0"/>
              <a:buChar char="•"/>
              <a:tabLst>
                <a:tab pos="282575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2400">
              <a:solidFill>
                <a:schemeClr val="bg1"/>
              </a:solidFill>
              <a:latin typeface="Arial" charset="0"/>
            </a:endParaRPr>
          </a:p>
          <a:p>
            <a:pPr marL="282575" indent="-282575" algn="l" eaLnBrk="1" hangingPunct="1">
              <a:buClr>
                <a:schemeClr val="bg1"/>
              </a:buClr>
              <a:buFont typeface="Arial" charset="0"/>
              <a:buChar char="•"/>
              <a:tabLst>
                <a:tab pos="282575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sz="2400">
                <a:solidFill>
                  <a:schemeClr val="bg1"/>
                </a:solidFill>
                <a:latin typeface="Arial" charset="0"/>
              </a:rPr>
              <a:t>Not all treatments carried out in each study</a:t>
            </a:r>
          </a:p>
          <a:p>
            <a:pPr marL="282575" indent="-282575" algn="l" eaLnBrk="1" hangingPunct="1">
              <a:buClr>
                <a:schemeClr val="bg1"/>
              </a:buClr>
              <a:buFont typeface="Arial" charset="0"/>
              <a:buChar char="•"/>
              <a:tabLst>
                <a:tab pos="282575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2400">
              <a:solidFill>
                <a:schemeClr val="bg1"/>
              </a:solidFill>
              <a:latin typeface="Arial" charset="0"/>
            </a:endParaRPr>
          </a:p>
          <a:p>
            <a:pPr marL="282575" indent="-282575" algn="l" eaLnBrk="1" hangingPunct="1">
              <a:buClr>
                <a:schemeClr val="bg1"/>
              </a:buClr>
              <a:buFont typeface="Arial" charset="0"/>
              <a:buChar char="•"/>
              <a:tabLst>
                <a:tab pos="282575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sz="2400">
                <a:solidFill>
                  <a:schemeClr val="bg1"/>
                </a:solidFill>
                <a:latin typeface="Arial" charset="0"/>
              </a:rPr>
              <a:t>Not all outcomes observed in each study</a:t>
            </a:r>
          </a:p>
          <a:p>
            <a:pPr marL="282575" indent="-282575" algn="l" eaLnBrk="1" hangingPunct="1">
              <a:buClr>
                <a:schemeClr val="bg1"/>
              </a:buClr>
              <a:buFont typeface="Arial" charset="0"/>
              <a:buChar char="•"/>
              <a:tabLst>
                <a:tab pos="282575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2400">
              <a:solidFill>
                <a:schemeClr val="bg1"/>
              </a:solidFill>
              <a:latin typeface="Arial" charset="0"/>
            </a:endParaRPr>
          </a:p>
          <a:p>
            <a:pPr marL="282575" indent="-282575" algn="l" eaLnBrk="1" hangingPunct="1">
              <a:buClr>
                <a:schemeClr val="bg1"/>
              </a:buClr>
              <a:buFont typeface="Arial" charset="0"/>
              <a:buChar char="•"/>
              <a:tabLst>
                <a:tab pos="282575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sz="2400">
                <a:solidFill>
                  <a:schemeClr val="bg1"/>
                </a:solidFill>
                <a:latin typeface="Arial" charset="0"/>
              </a:rPr>
              <a:t>Incomplete data with partial information from summary categories</a:t>
            </a:r>
          </a:p>
          <a:p>
            <a:pPr marL="282575" indent="-282575" algn="l" eaLnBrk="1" hangingPunct="1">
              <a:buClr>
                <a:schemeClr val="bg1"/>
              </a:buClr>
              <a:buFont typeface="Arial" charset="0"/>
              <a:buNone/>
              <a:tabLst>
                <a:tab pos="282575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2400">
              <a:solidFill>
                <a:schemeClr val="bg1"/>
              </a:solidFill>
              <a:latin typeface="Arial" charset="0"/>
            </a:endParaRPr>
          </a:p>
          <a:p>
            <a:pPr marL="282575" indent="-282575" algn="l" eaLnBrk="1" hangingPunct="1">
              <a:buClr>
                <a:schemeClr val="bg1"/>
              </a:buClr>
              <a:buFont typeface="Arial" charset="0"/>
              <a:buChar char="•"/>
              <a:tabLst>
                <a:tab pos="282575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sz="2400">
                <a:solidFill>
                  <a:schemeClr val="bg1"/>
                </a:solidFill>
                <a:latin typeface="Arial" charset="0"/>
              </a:rPr>
              <a:t>Can use available information to impute missing values</a:t>
            </a:r>
          </a:p>
          <a:p>
            <a:pPr marL="282575" indent="-282575" algn="l" eaLnBrk="1" hangingPunct="1">
              <a:buClr>
                <a:schemeClr val="bg1"/>
              </a:buClr>
              <a:buFont typeface="Arial" charset="0"/>
              <a:buNone/>
              <a:tabLst>
                <a:tab pos="282575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2400">
              <a:solidFill>
                <a:schemeClr val="bg1"/>
              </a:solidFill>
              <a:latin typeface="Arial" charset="0"/>
            </a:endParaRPr>
          </a:p>
          <a:p>
            <a:pPr marL="282575" indent="-282575" algn="l" eaLnBrk="1" hangingPunct="1">
              <a:buClr>
                <a:schemeClr val="bg1"/>
              </a:buClr>
              <a:buFont typeface="Arial" charset="0"/>
              <a:buChar char="•"/>
              <a:tabLst>
                <a:tab pos="282575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sz="2400">
                <a:solidFill>
                  <a:schemeClr val="bg1"/>
                </a:solidFill>
                <a:latin typeface="Arial" charset="0"/>
              </a:rPr>
              <a:t>Can build this into Bayesian algorithm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971800" y="228600"/>
            <a:ext cx="2971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GB"/>
              <a:t>Data Setup</a:t>
            </a:r>
          </a:p>
        </p:txBody>
      </p:sp>
    </p:spTree>
    <p:extLst>
      <p:ext uri="{BB962C8B-B14F-4D97-AF65-F5344CB8AC3E}">
        <p14:creationId xmlns:p14="http://schemas.microsoft.com/office/powerpoint/2010/main" val="11290467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895475" cy="447675"/>
          </a:xfrm>
          <a:noFill/>
        </p:spPr>
        <p:txBody>
          <a:bodyPr/>
          <a:lstStyle/>
          <a:p>
            <a:fld id="{7AB41604-EB0E-47E3-8AE9-B10130FB004F}" type="slidenum">
              <a:rPr lang="en-GB" smtClean="0"/>
              <a:pPr/>
              <a:t>47</a:t>
            </a:fld>
            <a:endParaRPr lang="en-GB" smtClean="0"/>
          </a:p>
        </p:txBody>
      </p:sp>
      <p:sp>
        <p:nvSpPr>
          <p:cNvPr id="79200" name="Text Box 352"/>
          <p:cNvSpPr txBox="1">
            <a:spLocks noChangeArrowheads="1"/>
          </p:cNvSpPr>
          <p:nvPr/>
        </p:nvSpPr>
        <p:spPr bwMode="auto">
          <a:xfrm>
            <a:off x="0" y="152400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r>
              <a:rPr lang="en-US"/>
              <a:t>Six Patterns of Missing Outcome Data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81841"/>
              </p:ext>
            </p:extLst>
          </p:nvPr>
        </p:nvGraphicFramePr>
        <p:xfrm>
          <a:off x="152400" y="1219200"/>
          <a:ext cx="8812924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20" name="Document" r:id="rId5" imgW="7099300" imgH="2946400" progId="Word.Document.12">
                  <p:embed/>
                </p:oleObj>
              </mc:Choice>
              <mc:Fallback>
                <p:oleObj name="Document" r:id="rId5" imgW="7099300" imgH="294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" y="1219200"/>
                        <a:ext cx="8812924" cy="472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1198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9763"/>
          </a:xfrm>
          <a:ln/>
        </p:spPr>
        <p:txBody>
          <a:bodyPr/>
          <a:lstStyle/>
          <a:p>
            <a:pP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>
                <a:solidFill>
                  <a:srgbClr val="FFFF00"/>
                </a:solidFill>
                <a:latin typeface="Arial Black" charset="0"/>
              </a:rPr>
              <a:t>Missing Data Parameters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4114800"/>
          </a:xfrm>
          <a:ln/>
        </p:spPr>
        <p:txBody>
          <a:bodyPr/>
          <a:lstStyle/>
          <a:p>
            <a:pPr marL="315913" indent="-315913"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Font typeface="Arial" charset="0"/>
              <a:buChar char="•"/>
              <a:tabLst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Treat missing cell values as unknown parameters</a:t>
            </a:r>
          </a:p>
          <a:p>
            <a:pPr marL="315913" indent="-315913"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Font typeface="Arial" charset="0"/>
              <a:buChar char="•"/>
              <a:tabLst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>
                <a:solidFill>
                  <a:srgbClr val="FFFFFF"/>
                </a:solidFill>
              </a:rPr>
              <a:t>Need to account for partial sums known (e.g. all deaths, all FCVD, all stroke) </a:t>
            </a:r>
          </a:p>
          <a:p>
            <a:pPr marL="315913" indent="-315913"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Font typeface="Arial" charset="0"/>
              <a:buChar char="•"/>
              <a:tabLst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>
                <a:solidFill>
                  <a:srgbClr val="FFFFFF"/>
                </a:solidFill>
              </a:rPr>
              <a:t>May be able to treat sum of two categories as single category</a:t>
            </a:r>
          </a:p>
          <a:p>
            <a:pPr marL="315913" indent="-315913"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Font typeface="Arial" charset="0"/>
              <a:buChar char="•"/>
              <a:tabLst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Can use multiple imputation to fill in missing data and then perform complete data analysis</a:t>
            </a:r>
          </a:p>
          <a:p>
            <a:pPr marL="315913" indent="-315913"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Font typeface="Arial" charset="0"/>
              <a:buChar char="•"/>
              <a:tabLst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>
                <a:solidFill>
                  <a:srgbClr val="FFFFFF"/>
                </a:solidFill>
              </a:rPr>
              <a:t>Can i</a:t>
            </a:r>
            <a:r>
              <a:rPr lang="en-US" sz="2400">
                <a:solidFill>
                  <a:srgbClr val="FFFFFF"/>
                </a:solidFill>
                <a:latin typeface="Arial" charset="0"/>
              </a:rPr>
              <a:t>ncorporate uncertainty of missing cells into probability model</a:t>
            </a:r>
          </a:p>
          <a:p>
            <a:pPr marL="715963" lvl="1" indent="-258763">
              <a:buClr>
                <a:srgbClr val="FFFFFF"/>
              </a:buClr>
              <a:buFont typeface="Arial" charset="0"/>
              <a:buNone/>
              <a:tabLst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US" sz="2400">
              <a:solidFill>
                <a:srgbClr val="FFFFFF"/>
              </a:solidFill>
              <a:latin typeface="Arial" charset="0"/>
            </a:endParaRPr>
          </a:p>
          <a:p>
            <a:pPr marL="315913" indent="-315913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Font typeface="Arial" charset="0"/>
              <a:buNone/>
              <a:tabLst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176588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07181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08610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924C476A-87CE-4E98-AE71-DED336B77743}" type="slidenum">
              <a:rPr lang="en-GB"/>
              <a:pPr>
                <a:defRPr/>
              </a:pPr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0317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  <a:ln/>
        </p:spPr>
        <p:txBody>
          <a:bodyPr/>
          <a:lstStyle/>
          <a:p>
            <a:pPr>
              <a:buClr>
                <a:srgbClr val="FFFF00"/>
              </a:buClr>
              <a:buFont typeface="Arial Black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>
                <a:solidFill>
                  <a:srgbClr val="FFFF00"/>
                </a:solidFill>
                <a:latin typeface="Arial Black" charset="0"/>
              </a:rPr>
              <a:t>Imputations for Missing Data via MCMC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  <a:ln/>
        </p:spPr>
        <p:txBody>
          <a:bodyPr/>
          <a:lstStyle/>
          <a:p>
            <a:pPr>
              <a:spcBef>
                <a:spcPts val="600"/>
              </a:spcBef>
              <a:buClr>
                <a:srgbClr val="FFFFFF"/>
              </a:buClr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solidFill>
                  <a:srgbClr val="FFFFFF"/>
                </a:solidFill>
                <a:latin typeface="Arial" charset="0"/>
              </a:rPr>
              <a:t>EM gives us ‘‘plug-in’’ expected values for whatever we are treating as missing data</a:t>
            </a:r>
          </a:p>
          <a:p>
            <a:pPr>
              <a:spcBef>
                <a:spcPts val="600"/>
              </a:spcBef>
              <a:buClr>
                <a:srgbClr val="FFFFFF"/>
              </a:buClr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>
              <a:solidFill>
                <a:srgbClr val="FFFFFF"/>
              </a:solidFill>
              <a:latin typeface="Arial" charset="0"/>
            </a:endParaRPr>
          </a:p>
          <a:p>
            <a:pPr>
              <a:spcBef>
                <a:spcPts val="600"/>
              </a:spcBef>
              <a:buClr>
                <a:srgbClr val="FFFFFF"/>
              </a:buClr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solidFill>
                  <a:srgbClr val="FFFFFF"/>
                </a:solidFill>
                <a:latin typeface="Arial" charset="0"/>
              </a:rPr>
              <a:t>MCMC gives us a sample of ‘‘plug-in’’ values --- or multiple imputations</a:t>
            </a:r>
          </a:p>
          <a:p>
            <a:pPr lvl="1">
              <a:spcBef>
                <a:spcPts val="600"/>
              </a:spcBef>
              <a:buClr>
                <a:srgbClr val="FFFFFF"/>
              </a:buClr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solidFill>
                  <a:srgbClr val="FFFFFF"/>
                </a:solidFill>
                <a:latin typeface="Arial" charset="0"/>
              </a:rPr>
              <a:t>MCMC allows averaging over uncertainty in model’s other random quantities when making inferences about any particular random quantity (either missing data point or parameter)</a:t>
            </a:r>
            <a:r>
              <a:rPr lang="ar-SA" sz="2400">
                <a:solidFill>
                  <a:srgbClr val="FFFFFF"/>
                </a:solidFill>
                <a:latin typeface="Arial" charset="0"/>
                <a:cs typeface="Arial" charset="0"/>
              </a:rPr>
              <a:t>‏</a:t>
            </a:r>
          </a:p>
          <a:p>
            <a:pPr>
              <a:spcBef>
                <a:spcPts val="600"/>
              </a:spcBef>
              <a:buClr>
                <a:srgbClr val="FFFFFF"/>
              </a:buClr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>
              <a:solidFill>
                <a:srgbClr val="FFFFFF"/>
              </a:solidFill>
              <a:latin typeface="Arial" charset="0"/>
            </a:endParaRPr>
          </a:p>
          <a:p>
            <a:pPr>
              <a:spcBef>
                <a:spcPts val="600"/>
              </a:spcBef>
              <a:buClr>
                <a:srgbClr val="FFFFFF"/>
              </a:buClr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solidFill>
                  <a:srgbClr val="FFFFFF"/>
                </a:solidFill>
                <a:latin typeface="Arial" charset="0"/>
              </a:rPr>
              <a:t>Bottom line: really no distinction between missing data point and parameter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454228A-5191-407B-BF1F-8F4BF2335AC0}" type="slidenum">
              <a:rPr lang="en-GB"/>
              <a:pPr>
                <a:defRPr/>
              </a:pPr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3743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895475" cy="447675"/>
          </a:xfrm>
          <a:noFill/>
        </p:spPr>
        <p:txBody>
          <a:bodyPr/>
          <a:lstStyle/>
          <a:p>
            <a:fld id="{4EC62EB1-24A0-40F2-BFA1-4045AAA756E4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0" y="828675"/>
            <a:ext cx="9144000" cy="52600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360" tIns="44280" rIns="90360" bIns="44280">
            <a:spAutoFit/>
          </a:bodyPr>
          <a:lstStyle/>
          <a:p>
            <a:pPr algn="l">
              <a:buClr>
                <a:srgbClr val="FFFFFF"/>
              </a:buClr>
              <a:tabLst>
                <a:tab pos="219075" algn="l"/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</a:tabLst>
            </a:pPr>
            <a:r>
              <a:rPr lang="en-GB" sz="2400">
                <a:solidFill>
                  <a:srgbClr val="FFFFFF"/>
                </a:solidFill>
                <a:latin typeface="Arial" charset="0"/>
              </a:rPr>
              <a:t> Y</a:t>
            </a:r>
            <a:r>
              <a:rPr lang="en-GB" sz="2400" baseline="-25000">
                <a:solidFill>
                  <a:srgbClr val="FFFFFF"/>
                </a:solidFill>
                <a:latin typeface="Arial" charset="0"/>
              </a:rPr>
              <a:t>i</a:t>
            </a:r>
            <a:r>
              <a:rPr lang="en-GB" sz="2400">
                <a:solidFill>
                  <a:srgbClr val="FFFFFF"/>
                </a:solidFill>
                <a:latin typeface="Arial" charset="0"/>
              </a:rPr>
              <a:t> observed treatment effect (e.g. odds ratio) </a:t>
            </a:r>
          </a:p>
          <a:p>
            <a:pPr algn="l">
              <a:buClr>
                <a:srgbClr val="FFFFFF"/>
              </a:buClr>
              <a:tabLst>
                <a:tab pos="219075" algn="l"/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</a:tabLst>
            </a:pPr>
            <a:r>
              <a:rPr lang="en-GB" sz="2400">
                <a:solidFill>
                  <a:srgbClr val="FFFFFF"/>
                </a:solidFill>
                <a:latin typeface="Arial" charset="0"/>
              </a:rPr>
              <a:t> </a:t>
            </a:r>
          </a:p>
          <a:p>
            <a:pPr algn="l">
              <a:buClr>
                <a:srgbClr val="FFFFFF"/>
              </a:buClr>
              <a:tabLst>
                <a:tab pos="219075" algn="l"/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</a:tabLst>
            </a:pPr>
            <a:r>
              <a:rPr lang="en-GB" sz="2400">
                <a:solidFill>
                  <a:srgbClr val="FFFFFF"/>
                </a:solidFill>
                <a:latin typeface="Arial" charset="0"/>
              </a:rPr>
              <a:t> θ</a:t>
            </a:r>
            <a:r>
              <a:rPr lang="en-GB" sz="2400" baseline="-25000">
                <a:solidFill>
                  <a:srgbClr val="FFFFFF"/>
                </a:solidFill>
                <a:latin typeface="Arial" charset="0"/>
              </a:rPr>
              <a:t>i</a:t>
            </a:r>
            <a:r>
              <a:rPr lang="en-GB" sz="2400">
                <a:solidFill>
                  <a:srgbClr val="FFFFFF"/>
                </a:solidFill>
                <a:latin typeface="Arial" charset="0"/>
              </a:rPr>
              <a:t> unknown true treatment effect from i</a:t>
            </a:r>
            <a:r>
              <a:rPr lang="en-GB" sz="2400" baseline="30000">
                <a:solidFill>
                  <a:srgbClr val="FFFFFF"/>
                </a:solidFill>
                <a:latin typeface="Arial" charset="0"/>
              </a:rPr>
              <a:t>th</a:t>
            </a:r>
            <a:r>
              <a:rPr lang="en-GB" sz="2400">
                <a:solidFill>
                  <a:srgbClr val="FFFFFF"/>
                </a:solidFill>
                <a:latin typeface="Arial" charset="0"/>
              </a:rPr>
              <a:t> study</a:t>
            </a:r>
          </a:p>
          <a:p>
            <a:pPr marL="219075" indent="-219075" algn="l">
              <a:buClr>
                <a:srgbClr val="FFFFFF"/>
              </a:buClr>
              <a:buFont typeface="Arial" charset="0"/>
              <a:buNone/>
              <a:tabLst>
                <a:tab pos="219075" algn="l"/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</a:tabLst>
            </a:pPr>
            <a:endParaRPr lang="en-GB" sz="2400">
              <a:solidFill>
                <a:srgbClr val="FFFFFF"/>
              </a:solidFill>
              <a:latin typeface="Arial" charset="0"/>
            </a:endParaRPr>
          </a:p>
          <a:p>
            <a:pPr marL="219075" indent="-219075" algn="l">
              <a:buClr>
                <a:srgbClr val="FFFFFF"/>
              </a:buClr>
              <a:buFont typeface="Arial" charset="0"/>
              <a:buChar char="•"/>
              <a:tabLst>
                <a:tab pos="219075" algn="l"/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</a:tabLst>
            </a:pPr>
            <a:r>
              <a:rPr lang="en-GB" sz="2400">
                <a:solidFill>
                  <a:srgbClr val="FFFFFF"/>
                </a:solidFill>
                <a:latin typeface="Arial" charset="0"/>
              </a:rPr>
              <a:t> First  level describes variability of Y</a:t>
            </a:r>
            <a:r>
              <a:rPr lang="en-GB" sz="2400" baseline="-25000">
                <a:solidFill>
                  <a:srgbClr val="FFFFFF"/>
                </a:solidFill>
                <a:latin typeface="Arial" charset="0"/>
              </a:rPr>
              <a:t>i</a:t>
            </a:r>
            <a:r>
              <a:rPr lang="en-GB" sz="2400">
                <a:solidFill>
                  <a:srgbClr val="FFFFFF"/>
                </a:solidFill>
                <a:latin typeface="Arial" charset="0"/>
              </a:rPr>
              <a:t> given θ</a:t>
            </a:r>
            <a:r>
              <a:rPr lang="en-GB" sz="2400" baseline="-25000">
                <a:solidFill>
                  <a:srgbClr val="FFFFFF"/>
                </a:solidFill>
                <a:latin typeface="Arial" charset="0"/>
              </a:rPr>
              <a:t>i</a:t>
            </a:r>
          </a:p>
          <a:p>
            <a:pPr marL="219075" indent="-219075" algn="l">
              <a:buClr>
                <a:srgbClr val="FFFFFF"/>
              </a:buClr>
              <a:buFont typeface="Arial" charset="0"/>
              <a:buNone/>
              <a:tabLst>
                <a:tab pos="219075" algn="l"/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</a:tabLst>
            </a:pPr>
            <a:endParaRPr lang="en-GB" sz="2400" baseline="-25000">
              <a:solidFill>
                <a:srgbClr val="FFFFFF"/>
              </a:solidFill>
              <a:latin typeface="Arial" charset="0"/>
            </a:endParaRPr>
          </a:p>
          <a:p>
            <a:pPr marL="219075" indent="-219075" algn="l">
              <a:buClr>
                <a:srgbClr val="FFFFFF"/>
              </a:buClr>
              <a:buFont typeface="Arial" charset="0"/>
              <a:buNone/>
              <a:tabLst>
                <a:tab pos="219075" algn="l"/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</a:tabLst>
            </a:pPr>
            <a:endParaRPr lang="en-GB" sz="2400" baseline="-25000">
              <a:solidFill>
                <a:srgbClr val="FFFFFF"/>
              </a:solidFill>
              <a:latin typeface="Arial" charset="0"/>
            </a:endParaRPr>
          </a:p>
          <a:p>
            <a:pPr marL="219075" indent="-219075" algn="l">
              <a:buClr>
                <a:srgbClr val="FFFFFF"/>
              </a:buClr>
              <a:buFont typeface="Arial" charset="0"/>
              <a:buNone/>
              <a:tabLst>
                <a:tab pos="219075" algn="l"/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</a:tabLst>
            </a:pPr>
            <a:endParaRPr lang="en-GB" sz="2400" baseline="-25000">
              <a:solidFill>
                <a:srgbClr val="FFFFFF"/>
              </a:solidFill>
              <a:latin typeface="Arial" charset="0"/>
            </a:endParaRPr>
          </a:p>
          <a:p>
            <a:pPr marL="219075" indent="-219075" algn="l">
              <a:buClr>
                <a:srgbClr val="FFFFFF"/>
              </a:buClr>
              <a:buFont typeface="Arial" charset="0"/>
              <a:buNone/>
              <a:tabLst>
                <a:tab pos="219075" algn="l"/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</a:tabLst>
            </a:pPr>
            <a:endParaRPr lang="en-GB" sz="2400" baseline="-25000">
              <a:solidFill>
                <a:srgbClr val="FFFFFF"/>
              </a:solidFill>
              <a:latin typeface="Arial" charset="0"/>
            </a:endParaRPr>
          </a:p>
          <a:p>
            <a:pPr marL="219075" indent="-219075" algn="l">
              <a:buClr>
                <a:srgbClr val="FFFFFF"/>
              </a:buClr>
              <a:buFont typeface="Arial" charset="0"/>
              <a:buChar char="•"/>
              <a:tabLst>
                <a:tab pos="219075" algn="l"/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</a:tabLst>
            </a:pPr>
            <a:r>
              <a:rPr lang="en-GB" sz="2400">
                <a:solidFill>
                  <a:srgbClr val="FFFFFF"/>
                </a:solidFill>
                <a:latin typeface="Arial" charset="0"/>
              </a:rPr>
              <a:t>Within-study variance often assumed known</a:t>
            </a:r>
          </a:p>
          <a:p>
            <a:pPr marL="219075" indent="-219075" algn="l">
              <a:buClr>
                <a:srgbClr val="FFFFFF"/>
              </a:buClr>
              <a:buFont typeface="Arial" charset="0"/>
              <a:buNone/>
              <a:tabLst>
                <a:tab pos="219075" algn="l"/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</a:tabLst>
            </a:pPr>
            <a:endParaRPr lang="en-GB" sz="2400">
              <a:solidFill>
                <a:srgbClr val="FFFFFF"/>
              </a:solidFill>
              <a:latin typeface="Arial" charset="0"/>
            </a:endParaRPr>
          </a:p>
          <a:p>
            <a:pPr marL="219075" indent="-219075" algn="l">
              <a:buClr>
                <a:srgbClr val="FFFFFF"/>
              </a:buClr>
              <a:buFont typeface="Arial" charset="0"/>
              <a:buChar char="•"/>
              <a:tabLst>
                <a:tab pos="219075" algn="l"/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</a:tabLst>
            </a:pPr>
            <a:r>
              <a:rPr lang="en-GB" sz="2400">
                <a:solidFill>
                  <a:srgbClr val="FFFFFF"/>
                </a:solidFill>
                <a:latin typeface="Arial" charset="0"/>
              </a:rPr>
              <a:t>But could use common variance estimate if studies are small</a:t>
            </a:r>
          </a:p>
          <a:p>
            <a:pPr marL="219075" indent="-219075" algn="l">
              <a:buClr>
                <a:srgbClr val="FFFFFF"/>
              </a:buClr>
              <a:buFont typeface="Arial" charset="0"/>
              <a:buNone/>
              <a:tabLst>
                <a:tab pos="219075" algn="l"/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</a:tabLst>
            </a:pPr>
            <a:endParaRPr lang="en-GB" sz="2400">
              <a:solidFill>
                <a:srgbClr val="FFFFFF"/>
              </a:solidFill>
              <a:latin typeface="Arial" charset="0"/>
            </a:endParaRPr>
          </a:p>
          <a:p>
            <a:pPr marL="219075" indent="-219075" algn="l">
              <a:buClr>
                <a:srgbClr val="FFFFFF"/>
              </a:buClr>
              <a:buFont typeface="Arial" charset="0"/>
              <a:buChar char="•"/>
              <a:tabLst>
                <a:tab pos="219075" algn="l"/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</a:tabLst>
            </a:pPr>
            <a:r>
              <a:rPr lang="en-GB" sz="2400">
                <a:solidFill>
                  <a:srgbClr val="FFFFFF"/>
                </a:solidFill>
                <a:latin typeface="Arial" charset="0"/>
              </a:rPr>
              <a:t>DuMouchel suggests variance of form k* s</a:t>
            </a:r>
            <a:r>
              <a:rPr lang="en-GB" sz="2400" baseline="-25000">
                <a:solidFill>
                  <a:srgbClr val="FFFFFF"/>
                </a:solidFill>
                <a:latin typeface="Arial" charset="0"/>
              </a:rPr>
              <a:t>i</a:t>
            </a:r>
            <a:r>
              <a:rPr lang="en-GB" sz="2400" baseline="30000">
                <a:solidFill>
                  <a:srgbClr val="FFFFFF"/>
                </a:solidFill>
                <a:latin typeface="Arial" charset="0"/>
              </a:rPr>
              <a:t>2</a:t>
            </a:r>
          </a:p>
          <a:p>
            <a:pPr marL="219075" indent="-219075" algn="l">
              <a:buClr>
                <a:srgbClr val="FFFFFF"/>
              </a:buClr>
              <a:buFont typeface="Symbol" pitchFamily="18" charset="2"/>
              <a:buNone/>
              <a:tabLst>
                <a:tab pos="219075" algn="l"/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</a:tabLst>
            </a:pPr>
            <a:endParaRPr lang="en-GB" sz="2400" baseline="-25000">
              <a:solidFill>
                <a:srgbClr val="FFFFFF"/>
              </a:solidFill>
              <a:latin typeface="Arial" charset="0"/>
            </a:endParaRPr>
          </a:p>
          <a:p>
            <a:pPr lvl="2" algn="l">
              <a:buClr>
                <a:srgbClr val="FFFFFF"/>
              </a:buClr>
              <a:buFont typeface="Symbol" pitchFamily="18" charset="2"/>
              <a:buNone/>
              <a:tabLst>
                <a:tab pos="219075" algn="l"/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</a:tabLst>
            </a:pPr>
            <a:endParaRPr lang="en-GB" sz="2400" baseline="-25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0" y="329088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685800" y="228600"/>
            <a:ext cx="7767638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34" name="Text Box 9"/>
          <p:cNvSpPr txBox="1">
            <a:spLocks noChangeArrowheads="1"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Hierarchical Meta-Analysis Model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277593"/>
              </p:ext>
            </p:extLst>
          </p:nvPr>
        </p:nvGraphicFramePr>
        <p:xfrm>
          <a:off x="2855913" y="2971800"/>
          <a:ext cx="16240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1" name="Equation" r:id="rId4" imgW="850900" imgH="279400" progId="Equation.DSMT4">
                  <p:embed/>
                </p:oleObj>
              </mc:Choice>
              <mc:Fallback>
                <p:oleObj name="Equation" r:id="rId4" imgW="8509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55913" y="2971800"/>
                        <a:ext cx="1624012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8658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12725"/>
            <a:ext cx="8226425" cy="487363"/>
          </a:xfrm>
          <a:ln/>
        </p:spPr>
        <p:txBody>
          <a:bodyPr lIns="0" tIns="0" rIns="0" bIns="0"/>
          <a:lstStyle/>
          <a:p>
            <a:pP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>
                <a:solidFill>
                  <a:srgbClr val="FFFF00"/>
                </a:solidFill>
                <a:latin typeface="Arial Black" charset="0"/>
              </a:rPr>
              <a:t>Example of Imputation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2700" y="2743200"/>
            <a:ext cx="9144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590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0"/>
                <a:cs typeface="MS Gothic" charset="0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0"/>
                <a:cs typeface="MS Gothic" charset="0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0"/>
                <a:cs typeface="MS Gothic" charset="0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0"/>
                <a:cs typeface="MS Gothic" charset="0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0"/>
                <a:cs typeface="MS Gothic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0"/>
                <a:cs typeface="MS Gothic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0"/>
                <a:cs typeface="MS Gothic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0"/>
                <a:cs typeface="MS Gothic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0"/>
                <a:cs typeface="MS Gothic" charset="0"/>
              </a:defRPr>
            </a:lvl9pPr>
          </a:lstStyle>
          <a:p>
            <a:pPr algn="l">
              <a:buClr>
                <a:srgbClr val="FFFFFF"/>
              </a:buClr>
              <a:buFont typeface="Arial" charset="0"/>
              <a:buNone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Imputing FS in IDEAL trial:</a:t>
            </a:r>
          </a:p>
          <a:p>
            <a:pPr algn="l">
              <a:buClr>
                <a:srgbClr val="FFFFFF"/>
              </a:buClr>
              <a:buFont typeface="Arial" charset="0"/>
              <a:buNone/>
            </a:pPr>
            <a:endParaRPr lang="en-US">
              <a:solidFill>
                <a:srgbClr val="FFFFFF"/>
              </a:solidFill>
              <a:latin typeface="Arial" charset="0"/>
            </a:endParaRPr>
          </a:p>
          <a:p>
            <a:pPr algn="l">
              <a:spcBef>
                <a:spcPts val="12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Bounded by 48 (total of FS + OFCVD)</a:t>
            </a:r>
          </a:p>
          <a:p>
            <a:pPr algn="l">
              <a:spcBef>
                <a:spcPts val="12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Ratio of FS/(FS+OFCVD) between 0.14 and 0.69 with median about 0.5</a:t>
            </a:r>
          </a:p>
          <a:p>
            <a:pPr algn="l">
              <a:spcBef>
                <a:spcPts val="12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Logical choice is Bin (48, p) where p is probability of FS as fraction of all strokes</a:t>
            </a:r>
          </a:p>
          <a:p>
            <a:pPr algn="l">
              <a:spcBef>
                <a:spcPts val="12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Choose beta prior on p that fits data range, say beta(6,6)</a:t>
            </a:r>
          </a:p>
          <a:p>
            <a:pPr algn="l">
              <a:buClr>
                <a:srgbClr val="FFFFFF"/>
              </a:buClr>
              <a:buFont typeface="Arial" charset="0"/>
              <a:buChar char="•"/>
            </a:pPr>
            <a:endParaRPr lang="en-US">
              <a:solidFill>
                <a:srgbClr val="FFFFFF"/>
              </a:solidFill>
              <a:latin typeface="Arial" charset="0"/>
            </a:endParaRPr>
          </a:p>
          <a:p>
            <a:pPr algn="l">
              <a:buClr>
                <a:srgbClr val="FFFFFF"/>
              </a:buClr>
              <a:buFont typeface="Arial" charset="0"/>
              <a:buNone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BF0EBBBC-DC62-4C99-811C-A35A56839F69}" type="slidenum">
              <a:rPr lang="en-GB"/>
              <a:pPr>
                <a:defRPr/>
              </a:pPr>
              <a:t>50</a:t>
            </a:fld>
            <a:endParaRPr lang="en-GB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131609"/>
              </p:ext>
            </p:extLst>
          </p:nvPr>
        </p:nvGraphicFramePr>
        <p:xfrm>
          <a:off x="152400" y="914400"/>
          <a:ext cx="884063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26" name="Document" r:id="rId5" imgW="7099300" imgH="1346200" progId="Word.Document.12">
                  <p:embed/>
                </p:oleObj>
              </mc:Choice>
              <mc:Fallback>
                <p:oleObj name="Document" r:id="rId5" imgW="7099300" imgH="1346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" y="914400"/>
                        <a:ext cx="8840638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3915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12725"/>
            <a:ext cx="8226425" cy="487363"/>
          </a:xfrm>
          <a:ln/>
        </p:spPr>
        <p:txBody>
          <a:bodyPr lIns="0" tIns="0" rIns="0" bIns="0"/>
          <a:lstStyle/>
          <a:p>
            <a:pP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>
                <a:solidFill>
                  <a:srgbClr val="FFFF00"/>
                </a:solidFill>
                <a:latin typeface="Arial Black" charset="0"/>
              </a:rPr>
              <a:t>Example of Imputation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3276600"/>
            <a:ext cx="9144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590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0"/>
                <a:cs typeface="MS Gothic" charset="0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0"/>
                <a:cs typeface="MS Gothic" charset="0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0"/>
                <a:cs typeface="MS Gothic" charset="0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0"/>
                <a:cs typeface="MS Gothic" charset="0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0"/>
                <a:cs typeface="MS Gothic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0"/>
                <a:cs typeface="MS Gothic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0"/>
                <a:cs typeface="MS Gothic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0"/>
                <a:cs typeface="MS Gothic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0"/>
                <a:cs typeface="MS Gothic" charset="0"/>
              </a:defRPr>
            </a:lvl9pPr>
          </a:lstStyle>
          <a:p>
            <a:pPr marL="342900" indent="-342900" algn="l">
              <a:spcBef>
                <a:spcPts val="1200"/>
              </a:spcBef>
              <a:buClr>
                <a:srgbClr val="FFFFFF"/>
              </a:buClr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For AFCAPS trial, need to impute three cells</a:t>
            </a:r>
          </a:p>
          <a:p>
            <a:pPr marL="342900" indent="-342900" algn="l">
              <a:spcBef>
                <a:spcPts val="1200"/>
              </a:spcBef>
              <a:buClr>
                <a:srgbClr val="FFFFFF"/>
              </a:buClr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Possible competing bounds</a:t>
            </a:r>
          </a:p>
          <a:p>
            <a:pPr marL="342900" indent="-342900" algn="l">
              <a:spcBef>
                <a:spcPts val="1200"/>
              </a:spcBef>
              <a:buClr>
                <a:srgbClr val="FFFFFF"/>
              </a:buClr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May be difficult!</a:t>
            </a:r>
          </a:p>
          <a:p>
            <a:pPr algn="l">
              <a:buClr>
                <a:srgbClr val="FFFFFF"/>
              </a:buClr>
              <a:buFont typeface="Arial" charset="0"/>
              <a:buNone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BF0EBBBC-DC62-4C99-811C-A35A56839F69}" type="slidenum">
              <a:rPr lang="en-GB"/>
              <a:pPr>
                <a:defRPr/>
              </a:pPr>
              <a:t>51</a:t>
            </a:fld>
            <a:endParaRPr lang="en-GB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338653"/>
              </p:ext>
            </p:extLst>
          </p:nvPr>
        </p:nvGraphicFramePr>
        <p:xfrm>
          <a:off x="38099" y="685800"/>
          <a:ext cx="9016629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01" name="Document" r:id="rId5" imgW="7099300" imgH="1739900" progId="Word.Document.12">
                  <p:embed/>
                </p:oleObj>
              </mc:Choice>
              <mc:Fallback>
                <p:oleObj name="Document" r:id="rId5" imgW="7099300" imgH="1739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99" y="685800"/>
                        <a:ext cx="9016629" cy="22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88384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895475" cy="447675"/>
          </a:xfrm>
          <a:noFill/>
        </p:spPr>
        <p:txBody>
          <a:bodyPr/>
          <a:lstStyle/>
          <a:p>
            <a:fld id="{C173D69A-C0FE-41A6-828F-476F1C2C1B43}" type="slidenum">
              <a:rPr lang="en-GB" smtClean="0"/>
              <a:pPr/>
              <a:t>52</a:t>
            </a:fld>
            <a:endParaRPr lang="en-GB" smtClean="0"/>
          </a:p>
        </p:txBody>
      </p:sp>
      <p:sp>
        <p:nvSpPr>
          <p:cNvPr id="88067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3250" cy="715963"/>
          </a:xfrm>
        </p:spPr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88068" name="Rectangle 147"/>
          <p:cNvSpPr>
            <a:spLocks noChangeArrowheads="1"/>
          </p:cNvSpPr>
          <p:nvPr/>
        </p:nvSpPr>
        <p:spPr bwMode="auto">
          <a:xfrm>
            <a:off x="7620000" y="3124200"/>
            <a:ext cx="1219200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8069" name="Rectangle 149"/>
          <p:cNvSpPr>
            <a:spLocks noChangeArrowheads="1"/>
          </p:cNvSpPr>
          <p:nvPr/>
        </p:nvSpPr>
        <p:spPr bwMode="auto">
          <a:xfrm>
            <a:off x="7391400" y="3124200"/>
            <a:ext cx="1524000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400592"/>
              </p:ext>
            </p:extLst>
          </p:nvPr>
        </p:nvGraphicFramePr>
        <p:xfrm>
          <a:off x="158750" y="2476500"/>
          <a:ext cx="88265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78" name="Document" r:id="rId5" imgW="8826500" imgH="1905000" progId="Word.Document.12">
                  <p:embed/>
                </p:oleObj>
              </mc:Choice>
              <mc:Fallback>
                <p:oleObj name="Document" r:id="rId5" imgW="8826500" imgH="1905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50" y="2476500"/>
                        <a:ext cx="8826500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736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895475" cy="447675"/>
          </a:xfrm>
          <a:noFill/>
        </p:spPr>
        <p:txBody>
          <a:bodyPr/>
          <a:lstStyle/>
          <a:p>
            <a:fld id="{BCED2CB2-D8B9-4E7B-A1BB-0ACD5070E167}" type="slidenum">
              <a:rPr lang="en-GB" smtClean="0"/>
              <a:pPr/>
              <a:t>53</a:t>
            </a:fld>
            <a:endParaRPr lang="en-GB" smtClean="0"/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3250" cy="914400"/>
          </a:xfrm>
        </p:spPr>
        <p:txBody>
          <a:bodyPr/>
          <a:lstStyle/>
          <a:p>
            <a:pPr eaLnBrk="1" hangingPunct="1"/>
            <a:r>
              <a:rPr lang="en-US" smtClean="0"/>
              <a:t>Open Meta-Analyst Software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451961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dirty="0" smtClean="0"/>
              <a:t>Coded in R calling JAGS (open source BUGS)</a:t>
            </a:r>
          </a:p>
          <a:p>
            <a:pPr eaLnBrk="1" hangingPunct="1">
              <a:spcAft>
                <a:spcPts val="1200"/>
              </a:spcAft>
              <a:buClr>
                <a:schemeClr val="bg1"/>
              </a:buClr>
            </a:pPr>
            <a:r>
              <a:rPr lang="en-US" dirty="0" smtClean="0"/>
              <a:t>Inputs include data frame, model, missing data patterns, location of outcomes, trial, </a:t>
            </a:r>
            <a:r>
              <a:rPr lang="en-US" dirty="0" err="1" smtClean="0"/>
              <a:t>tx</a:t>
            </a:r>
            <a:r>
              <a:rPr lang="en-US" dirty="0" smtClean="0"/>
              <a:t>, MCMC convergence instructions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dirty="0" smtClean="0"/>
              <a:t>R code builds JAGS data, initial value and program files</a:t>
            </a:r>
          </a:p>
          <a:p>
            <a:pPr eaLnBrk="1" hangingPunct="1">
              <a:spcAft>
                <a:spcPts val="1200"/>
              </a:spcAft>
              <a:buClr>
                <a:schemeClr val="bg1"/>
              </a:buClr>
            </a:pPr>
            <a:r>
              <a:rPr lang="en-US" dirty="0" smtClean="0"/>
              <a:t>Complete flexibility for display using R computational and graphical commands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dirty="0" smtClean="0"/>
              <a:t>R output returned to Python for rendering</a:t>
            </a:r>
          </a:p>
          <a:p>
            <a:pPr eaLnBrk="1" hangingPunct="1">
              <a:buClr>
                <a:schemeClr val="bg1"/>
              </a:buClr>
            </a:pPr>
            <a:endParaRPr lang="en-US" smtClean="0"/>
          </a:p>
          <a:p>
            <a:pPr eaLnBrk="1" hangingPunct="1">
              <a:buClr>
                <a:schemeClr val="bg1"/>
              </a:buClr>
            </a:pPr>
            <a:endParaRPr lang="en-US" smtClean="0"/>
          </a:p>
          <a:p>
            <a:pPr eaLnBrk="1" hangingPunct="1">
              <a:buClr>
                <a:schemeClr val="bg1"/>
              </a:buClr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9526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00"/>
                </a:solidFill>
                <a:latin typeface="Arial Black" charset="0"/>
                <a:ea typeface="ＭＳ Ｐゴシック" charset="0"/>
              </a:defRPr>
            </a:lvl9pPr>
          </a:lstStyle>
          <a:p>
            <a:fld id="{6BFAF524-3FCB-F04B-8E5E-68B7017D632E}" type="slidenum">
              <a:rPr lang="en-GB" sz="1400">
                <a:solidFill>
                  <a:schemeClr val="bg1"/>
                </a:solidFill>
                <a:latin typeface="Times New Roman" charset="0"/>
              </a:rPr>
              <a:pPr/>
              <a:t>54</a:t>
            </a:fld>
            <a:endParaRPr lang="en-GB" sz="1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47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792162"/>
          </a:xfrm>
        </p:spPr>
        <p:txBody>
          <a:bodyPr/>
          <a:lstStyle/>
          <a:p>
            <a:pPr eaLnBrk="1" hangingPunct="1"/>
            <a:r>
              <a:rPr lang="en-US">
                <a:latin typeface="Arial Black" charset="0"/>
              </a:rPr>
              <a:t>Summary of Multiple Treatments MA</a:t>
            </a:r>
          </a:p>
        </p:txBody>
      </p:sp>
      <p:sp>
        <p:nvSpPr>
          <p:cNvPr id="147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en-US"/>
              <a:t>Network models can incorporate categorical outcomes</a:t>
            </a:r>
          </a:p>
          <a:p>
            <a:pPr eaLnBrk="1" hangingPunct="1">
              <a:buClr>
                <a:schemeClr val="bg1"/>
              </a:buClr>
            </a:pPr>
            <a:endParaRPr lang="en-US"/>
          </a:p>
          <a:p>
            <a:pPr eaLnBrk="1" hangingPunct="1">
              <a:buClr>
                <a:schemeClr val="bg1"/>
              </a:buClr>
            </a:pPr>
            <a:r>
              <a:rPr lang="en-US"/>
              <a:t>Simultaneous analysis of treatments and categories increases precision of estimation and promotes comparisons</a:t>
            </a:r>
          </a:p>
          <a:p>
            <a:pPr eaLnBrk="1" hangingPunct="1">
              <a:buClr>
                <a:schemeClr val="bg1"/>
              </a:buClr>
            </a:pPr>
            <a:endParaRPr lang="en-US"/>
          </a:p>
          <a:p>
            <a:pPr eaLnBrk="1" hangingPunct="1">
              <a:buClr>
                <a:schemeClr val="bg1"/>
              </a:buClr>
            </a:pPr>
            <a:r>
              <a:rPr lang="en-US"/>
              <a:t>Applicable to many clinical and non-clinical problems</a:t>
            </a:r>
          </a:p>
          <a:p>
            <a:pPr eaLnBrk="1" hangingPunct="1">
              <a:buClr>
                <a:schemeClr val="bg1"/>
              </a:buClr>
            </a:pPr>
            <a:endParaRPr lang="en-US"/>
          </a:p>
          <a:p>
            <a:pPr eaLnBrk="1" hangingPunct="1">
              <a:buClr>
                <a:schemeClr val="bg1"/>
              </a:buClr>
            </a:pPr>
            <a:r>
              <a:rPr lang="en-US"/>
              <a:t>Bayesian approach provides model flexibility and can accommodate missing data and prior information</a:t>
            </a:r>
          </a:p>
          <a:p>
            <a:pPr eaLnBrk="1" hangingPunct="1">
              <a:buClr>
                <a:schemeClr val="bg1"/>
              </a:buClr>
            </a:pPr>
            <a:endParaRPr lang="en-US"/>
          </a:p>
          <a:p>
            <a:pPr eaLnBrk="1" hangingPunct="1">
              <a:buClr>
                <a:schemeClr val="bg1"/>
              </a:buClr>
            </a:pPr>
            <a:r>
              <a:rPr lang="en-US"/>
              <a:t>Software will soon be available that will enable fitting of these models without need to be Bugs programmer</a:t>
            </a:r>
          </a:p>
        </p:txBody>
      </p:sp>
    </p:spTree>
    <p:extLst>
      <p:ext uri="{BB962C8B-B14F-4D97-AF65-F5344CB8AC3E}">
        <p14:creationId xmlns:p14="http://schemas.microsoft.com/office/powerpoint/2010/main" val="1474414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895475" cy="447675"/>
          </a:xfrm>
          <a:noFill/>
        </p:spPr>
        <p:txBody>
          <a:bodyPr/>
          <a:lstStyle/>
          <a:p>
            <a:fld id="{817AF46A-5E69-4064-BD0A-3DAC20979B40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712788" y="61722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3151188" y="61722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6" name="Rectangle 4"/>
          <p:cNvSpPr>
            <a:spLocks noChangeArrowheads="1"/>
          </p:cNvSpPr>
          <p:nvPr/>
        </p:nvSpPr>
        <p:spPr bwMode="auto">
          <a:xfrm>
            <a:off x="0" y="1295400"/>
            <a:ext cx="8644587" cy="4587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buClr>
                <a:srgbClr val="FFFFFF"/>
              </a:buClr>
              <a:buFont typeface="Symbol" pitchFamily="18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FFFFFF"/>
                </a:solidFill>
                <a:latin typeface="Arial" charset="0"/>
              </a:rPr>
              <a:t> Second level describes variability of study-level parameters θ</a:t>
            </a:r>
            <a:r>
              <a:rPr lang="en-GB" sz="2400" baseline="-25000">
                <a:solidFill>
                  <a:srgbClr val="FFFFFF"/>
                </a:solidFill>
                <a:latin typeface="Arial" charset="0"/>
              </a:rPr>
              <a:t>i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1397000" y="1981200"/>
          <a:ext cx="6288088" cy="280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17" r:id="rId5" imgW="6366600" imgH="2846160" progId="Word.Document.8">
                  <p:embed/>
                </p:oleObj>
              </mc:Choice>
              <mc:Fallback>
                <p:oleObj r:id="rId5" imgW="6366600" imgH="28461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1981200"/>
                        <a:ext cx="6288088" cy="280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Rectangle 6"/>
          <p:cNvSpPr>
            <a:spLocks noChangeArrowheads="1"/>
          </p:cNvSpPr>
          <p:nvPr/>
        </p:nvSpPr>
        <p:spPr bwMode="auto">
          <a:xfrm>
            <a:off x="84138" y="2755900"/>
            <a:ext cx="6775588" cy="168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60" tIns="44280" rIns="90360" bIns="44280">
            <a:spAutoFit/>
          </a:bodyPr>
          <a:lstStyle/>
          <a:p>
            <a:pPr algn="l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FFFFFF"/>
                </a:solidFill>
                <a:latin typeface="Arial" charset="0"/>
              </a:rPr>
              <a:t>in terms of population level parameters: θ and </a:t>
            </a:r>
            <a:r>
              <a:rPr lang="en-GB" sz="2400" i="1">
                <a:solidFill>
                  <a:srgbClr val="FFFFFF"/>
                </a:solidFill>
                <a:latin typeface="Arial" charset="0"/>
              </a:rPr>
              <a:t>τ</a:t>
            </a:r>
            <a:r>
              <a:rPr lang="en-GB" sz="2400" i="1" baseline="30000">
                <a:solidFill>
                  <a:srgbClr val="FFFFFF"/>
                </a:solidFill>
                <a:latin typeface="Arial" charset="0"/>
              </a:rPr>
              <a:t>2</a:t>
            </a:r>
            <a:endParaRPr lang="en-GB" sz="2400" baseline="30000">
              <a:solidFill>
                <a:srgbClr val="FFFFFF"/>
              </a:solidFill>
              <a:latin typeface="Arial" charset="0"/>
            </a:endParaRPr>
          </a:p>
          <a:p>
            <a:pPr algn="l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baseline="30000">
              <a:solidFill>
                <a:srgbClr val="FFFFFF"/>
              </a:solidFill>
              <a:latin typeface="Arial" charset="0"/>
            </a:endParaRPr>
          </a:p>
          <a:p>
            <a:pPr algn="l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baseline="30000">
              <a:solidFill>
                <a:srgbClr val="FFFFFF"/>
              </a:solidFill>
              <a:latin typeface="Arial" charset="0"/>
            </a:endParaRPr>
          </a:p>
          <a:p>
            <a:pPr algn="l">
              <a:buClr>
                <a:srgbClr val="FFFFFF"/>
              </a:buClr>
              <a:buFont typeface="Symbol" pitchFamily="18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i="1">
                <a:solidFill>
                  <a:srgbClr val="FFFFFF"/>
                </a:solidFill>
                <a:latin typeface="Arial" charset="0"/>
              </a:rPr>
              <a:t>Equal Effects    </a:t>
            </a:r>
            <a:r>
              <a:rPr lang="en-GB" sz="2400">
                <a:solidFill>
                  <a:srgbClr val="FFFFFF"/>
                </a:solidFill>
                <a:latin typeface="Arial" charset="0"/>
              </a:rPr>
              <a:t>θ</a:t>
            </a:r>
            <a:r>
              <a:rPr lang="en-GB" sz="2400" i="1" baseline="-25000">
                <a:solidFill>
                  <a:srgbClr val="FFFFFF"/>
                </a:solidFill>
                <a:latin typeface="Arial" charset="0"/>
              </a:rPr>
              <a:t>i</a:t>
            </a:r>
            <a:r>
              <a:rPr lang="en-GB" sz="2400" i="1">
                <a:solidFill>
                  <a:srgbClr val="FFFFFF"/>
                </a:solidFill>
                <a:latin typeface="Arial" charset="0"/>
              </a:rPr>
              <a:t> = </a:t>
            </a:r>
            <a:r>
              <a:rPr lang="en-GB" sz="2400">
                <a:solidFill>
                  <a:srgbClr val="FFFFFF"/>
                </a:solidFill>
                <a:latin typeface="Arial" charset="0"/>
              </a:rPr>
              <a:t>θ</a:t>
            </a:r>
            <a:r>
              <a:rPr lang="en-GB" sz="2400" i="1">
                <a:solidFill>
                  <a:srgbClr val="FFFFFF"/>
                </a:solidFill>
                <a:latin typeface="Arial" charset="0"/>
              </a:rPr>
              <a:t>  (τ</a:t>
            </a:r>
            <a:r>
              <a:rPr lang="en-GB" sz="2400" i="1" baseline="30000">
                <a:solidFill>
                  <a:srgbClr val="FFFFFF"/>
                </a:solidFill>
                <a:latin typeface="Arial" charset="0"/>
              </a:rPr>
              <a:t>2</a:t>
            </a:r>
            <a:r>
              <a:rPr lang="en-GB" sz="2400" i="1">
                <a:solidFill>
                  <a:srgbClr val="FFFFFF"/>
                </a:solidFill>
                <a:latin typeface="Arial" charset="0"/>
              </a:rPr>
              <a:t> = 0)</a:t>
            </a:r>
          </a:p>
          <a:p>
            <a:pPr algn="l" eaLnBrk="1" hangingPunct="1">
              <a:buClr>
                <a:srgbClr val="FFFFFF"/>
              </a:buClr>
              <a:buFont typeface="Symbol" pitchFamily="18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i="1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20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028107"/>
              </p:ext>
            </p:extLst>
          </p:nvPr>
        </p:nvGraphicFramePr>
        <p:xfrm>
          <a:off x="228600" y="4572000"/>
          <a:ext cx="55245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18" r:id="rId8" imgW="5521642" imgH="1686494" progId="Word.Document.8">
                  <p:embed/>
                </p:oleObj>
              </mc:Choice>
              <mc:Fallback>
                <p:oleObj r:id="rId8" imgW="5521642" imgH="168649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572000"/>
                        <a:ext cx="55245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Text Box 8"/>
          <p:cNvSpPr txBox="1">
            <a:spLocks noChangeArrowheads="1"/>
          </p:cNvSpPr>
          <p:nvPr/>
        </p:nvSpPr>
        <p:spPr bwMode="auto">
          <a:xfrm>
            <a:off x="712788" y="533400"/>
            <a:ext cx="7767637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9" name="Text Box 9"/>
          <p:cNvSpPr txBox="1">
            <a:spLocks noChangeArrowheads="1"/>
          </p:cNvSpPr>
          <p:nvPr/>
        </p:nvSpPr>
        <p:spPr bwMode="auto">
          <a:xfrm>
            <a:off x="0" y="228600"/>
            <a:ext cx="9144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Hierarchical Meta-Analysis Model</a:t>
            </a:r>
          </a:p>
        </p:txBody>
      </p:sp>
      <p:graphicFrame>
        <p:nvGraphicFramePr>
          <p:cNvPr id="205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952386"/>
              </p:ext>
            </p:extLst>
          </p:nvPr>
        </p:nvGraphicFramePr>
        <p:xfrm>
          <a:off x="2819400" y="2057400"/>
          <a:ext cx="1841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19" name="Equation" r:id="rId10" imgW="1841400" imgH="469800" progId="Equation.3">
                  <p:embed/>
                </p:oleObj>
              </mc:Choice>
              <mc:Fallback>
                <p:oleObj name="Equation" r:id="rId10" imgW="18414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057400"/>
                        <a:ext cx="18415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9585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895475" cy="447675"/>
          </a:xfrm>
          <a:noFill/>
        </p:spPr>
        <p:txBody>
          <a:bodyPr/>
          <a:lstStyle/>
          <a:p>
            <a:fld id="{82964F6E-B0AD-42B9-92C4-E8BC261A1800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33363" indent="-233363" algn="l"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Arial"/>
              <a:buChar char="•"/>
              <a:tabLst>
                <a:tab pos="233363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</a:pPr>
            <a:r>
              <a:rPr lang="en-GB" sz="2400">
                <a:solidFill>
                  <a:srgbClr val="FFFFFF"/>
                </a:solidFill>
                <a:latin typeface="Arial" charset="0"/>
              </a:rPr>
              <a:t>Placing priors on hyperparameters</a:t>
            </a:r>
            <a:r>
              <a:rPr lang="en-GB" sz="240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GB" sz="2400">
                <a:solidFill>
                  <a:srgbClr val="FFFFFF"/>
                </a:solidFill>
                <a:latin typeface="Arial" charset="0"/>
              </a:rPr>
              <a:t>(θ</a:t>
            </a:r>
            <a:r>
              <a:rPr lang="en-GB" sz="2400" i="1">
                <a:solidFill>
                  <a:srgbClr val="FFFFFF"/>
                </a:solidFill>
                <a:latin typeface="Arial" charset="0"/>
              </a:rPr>
              <a:t>, τ</a:t>
            </a:r>
            <a:r>
              <a:rPr lang="en-GB" sz="2400" i="1" baseline="30000">
                <a:solidFill>
                  <a:srgbClr val="FFFFFF"/>
                </a:solidFill>
                <a:latin typeface="Arial" charset="0"/>
              </a:rPr>
              <a:t>2</a:t>
            </a:r>
            <a:r>
              <a:rPr lang="en-GB" sz="2400">
                <a:solidFill>
                  <a:srgbClr val="FFFFFF"/>
                </a:solidFill>
                <a:latin typeface="Arial" charset="0"/>
              </a:rPr>
              <a:t>)</a:t>
            </a:r>
            <a:r>
              <a:rPr lang="en-GB" sz="2400" baseline="-2500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GB" sz="2400">
                <a:solidFill>
                  <a:srgbClr val="FFFFFF"/>
                </a:solidFill>
                <a:latin typeface="Arial" charset="0"/>
              </a:rPr>
              <a:t>makes Bayesian model</a:t>
            </a:r>
          </a:p>
          <a:p>
            <a:pPr marL="233363" indent="-233363" algn="l"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Arial"/>
              <a:buChar char="•"/>
              <a:tabLst>
                <a:tab pos="233363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</a:pPr>
            <a:endParaRPr lang="en-GB" sz="2400">
              <a:solidFill>
                <a:srgbClr val="FFFFFF"/>
              </a:solidFill>
              <a:latin typeface="Arial" charset="0"/>
            </a:endParaRPr>
          </a:p>
          <a:p>
            <a:pPr marL="233363" indent="-233363" algn="l"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Arial"/>
              <a:buChar char="•"/>
              <a:tabLst>
                <a:tab pos="233363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</a:pPr>
            <a:r>
              <a:rPr lang="en-GB" sz="2400">
                <a:solidFill>
                  <a:srgbClr val="FFFFFF"/>
                </a:solidFill>
                <a:latin typeface="Arial" charset="0"/>
              </a:rPr>
              <a:t>Usually noninformative normal prior on θ</a:t>
            </a:r>
          </a:p>
          <a:p>
            <a:pPr marL="233363" indent="-233363" algn="l"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Arial"/>
              <a:buChar char="•"/>
              <a:tabLst>
                <a:tab pos="233363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</a:pPr>
            <a:endParaRPr lang="en-GB" sz="2400" i="1">
              <a:solidFill>
                <a:srgbClr val="FFFFFF"/>
              </a:solidFill>
              <a:latin typeface="Symbol" pitchFamily="18" charset="2"/>
            </a:endParaRPr>
          </a:p>
          <a:p>
            <a:pPr marL="233363" indent="-233363" algn="l"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Arial"/>
              <a:buChar char="•"/>
              <a:tabLst>
                <a:tab pos="233363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</a:pPr>
            <a:r>
              <a:rPr lang="en-GB" sz="2400">
                <a:solidFill>
                  <a:srgbClr val="FFFFFF"/>
                </a:solidFill>
                <a:latin typeface="Arial" charset="0"/>
              </a:rPr>
              <a:t>Noninformative inverse gamma or uniform prior on </a:t>
            </a:r>
            <a:r>
              <a:rPr lang="en-GB" sz="2400" i="1">
                <a:solidFill>
                  <a:srgbClr val="FFFFFF"/>
                </a:solidFill>
                <a:latin typeface="Arial" charset="0"/>
              </a:rPr>
              <a:t>τ</a:t>
            </a:r>
            <a:r>
              <a:rPr lang="en-GB" sz="2400" i="1" baseline="30000">
                <a:solidFill>
                  <a:srgbClr val="FFFFFF"/>
                </a:solidFill>
                <a:latin typeface="Arial" charset="0"/>
              </a:rPr>
              <a:t>2</a:t>
            </a:r>
          </a:p>
          <a:p>
            <a:pPr marL="233363" indent="-233363" algn="l"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Arial"/>
              <a:buChar char="•"/>
              <a:tabLst>
                <a:tab pos="233363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</a:pPr>
            <a:endParaRPr lang="en-GB" sz="2400" i="1" baseline="30000">
              <a:solidFill>
                <a:srgbClr val="FFFFFF"/>
              </a:solidFill>
              <a:latin typeface="Arial" charset="0"/>
            </a:endParaRPr>
          </a:p>
          <a:p>
            <a:pPr marL="233363" indent="-233363" algn="l"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Arial"/>
              <a:buChar char="•"/>
              <a:tabLst>
                <a:tab pos="233363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</a:pPr>
            <a:r>
              <a:rPr lang="en-GB" sz="2400">
                <a:solidFill>
                  <a:srgbClr val="FFFFFF"/>
                </a:solidFill>
                <a:latin typeface="Arial" charset="0"/>
              </a:rPr>
              <a:t>Inferences sensitive to prior on </a:t>
            </a:r>
            <a:r>
              <a:rPr lang="en-GB" sz="2400" i="1">
                <a:solidFill>
                  <a:srgbClr val="FFFFFF"/>
                </a:solidFill>
                <a:latin typeface="Arial" charset="0"/>
              </a:rPr>
              <a:t>τ</a:t>
            </a:r>
            <a:r>
              <a:rPr lang="en-GB" sz="2400" i="1" baseline="30000">
                <a:solidFill>
                  <a:srgbClr val="FFFFFF"/>
                </a:solidFill>
                <a:latin typeface="Arial" charset="0"/>
              </a:rPr>
              <a:t>2</a:t>
            </a:r>
          </a:p>
          <a:p>
            <a:pPr marL="325438" indent="-325438" algn="l"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Arial" charset="0"/>
              <a:buNone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</a:pPr>
            <a:endParaRPr lang="en-GB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685800" y="228600"/>
            <a:ext cx="84582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Bayesian Hierarchical Model</a:t>
            </a:r>
          </a:p>
        </p:txBody>
      </p:sp>
    </p:spTree>
    <p:extLst>
      <p:ext uri="{BB962C8B-B14F-4D97-AF65-F5344CB8AC3E}">
        <p14:creationId xmlns:p14="http://schemas.microsoft.com/office/powerpoint/2010/main" val="3763973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895475" cy="447675"/>
          </a:xfrm>
          <a:noFill/>
        </p:spPr>
        <p:txBody>
          <a:bodyPr/>
          <a:lstStyle/>
          <a:p>
            <a:fld id="{0E5ED29A-ED33-4A9C-86F7-8B4187A170BC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066800"/>
          </a:xfrm>
        </p:spPr>
        <p:txBody>
          <a:bodyPr/>
          <a:lstStyle/>
          <a:p>
            <a:pPr eaLnBrk="1" hangingPunct="1"/>
            <a:r>
              <a:rPr lang="en-US" smtClean="0"/>
              <a:t>Indirect Comparisons of Multiple Treatments</a:t>
            </a:r>
          </a:p>
        </p:txBody>
      </p:sp>
      <p:sp>
        <p:nvSpPr>
          <p:cNvPr id="78853" name="Text Box 4"/>
          <p:cNvSpPr txBox="1">
            <a:spLocks noChangeArrowheads="1"/>
          </p:cNvSpPr>
          <p:nvPr/>
        </p:nvSpPr>
        <p:spPr bwMode="auto">
          <a:xfrm>
            <a:off x="381000" y="1066800"/>
            <a:ext cx="205740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bg1"/>
                </a:solidFill>
                <a:latin typeface="Arial" charset="0"/>
                <a:cs typeface="Arial" charset="0"/>
              </a:rPr>
              <a:t>Trial</a:t>
            </a:r>
          </a:p>
          <a:p>
            <a:pPr algn="l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bg1"/>
                </a:solidFill>
                <a:latin typeface="Arial" charset="0"/>
                <a:cs typeface="Arial" charset="0"/>
              </a:rPr>
              <a:t>  1	A	B</a:t>
            </a:r>
          </a:p>
          <a:p>
            <a:pPr algn="l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bg1"/>
                </a:solidFill>
                <a:latin typeface="Arial" charset="0"/>
                <a:cs typeface="Arial" charset="0"/>
              </a:rPr>
              <a:t>  2	A	B</a:t>
            </a:r>
          </a:p>
          <a:p>
            <a:pPr algn="l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bg1"/>
                </a:solidFill>
                <a:latin typeface="Arial" charset="0"/>
                <a:cs typeface="Arial" charset="0"/>
              </a:rPr>
              <a:t>  3		B	C</a:t>
            </a:r>
          </a:p>
          <a:p>
            <a:pPr algn="l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bg1"/>
                </a:solidFill>
                <a:latin typeface="Arial" charset="0"/>
                <a:cs typeface="Arial" charset="0"/>
              </a:rPr>
              <a:t>  4		B	C</a:t>
            </a:r>
          </a:p>
          <a:p>
            <a:pPr algn="l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bg1"/>
                </a:solidFill>
                <a:latin typeface="Arial" charset="0"/>
                <a:cs typeface="Arial" charset="0"/>
              </a:rPr>
              <a:t>  5	A		C</a:t>
            </a:r>
          </a:p>
          <a:p>
            <a:pPr algn="l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bg1"/>
                </a:solidFill>
                <a:latin typeface="Arial" charset="0"/>
                <a:cs typeface="Arial" charset="0"/>
              </a:rPr>
              <a:t>  6	A		C</a:t>
            </a:r>
          </a:p>
          <a:p>
            <a:pPr algn="l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bg1"/>
                </a:solidFill>
                <a:latin typeface="Arial" charset="0"/>
                <a:cs typeface="Arial" charset="0"/>
              </a:rPr>
              <a:t>  7	A	B	C</a:t>
            </a:r>
          </a:p>
        </p:txBody>
      </p:sp>
      <p:sp>
        <p:nvSpPr>
          <p:cNvPr id="78854" name="Text Box 5"/>
          <p:cNvSpPr txBox="1">
            <a:spLocks noChangeArrowheads="1"/>
          </p:cNvSpPr>
          <p:nvPr/>
        </p:nvSpPr>
        <p:spPr bwMode="auto">
          <a:xfrm>
            <a:off x="2362200" y="1447800"/>
            <a:ext cx="62547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5425" indent="-225425" algn="l">
              <a:buClrTx/>
              <a:buSzTx/>
              <a:buFontTx/>
              <a:buChar char="•"/>
            </a:pPr>
            <a:r>
              <a:rPr lang="en-US" sz="2400">
                <a:solidFill>
                  <a:schemeClr val="bg1"/>
                </a:solidFill>
                <a:latin typeface="Arial" charset="0"/>
                <a:cs typeface="Arial" charset="0"/>
              </a:rPr>
              <a:t>Want to compare A vs. B</a:t>
            </a:r>
          </a:p>
          <a:p>
            <a:pPr marL="225425" indent="-225425" algn="l">
              <a:buClrTx/>
              <a:buSzTx/>
              <a:buFontTx/>
              <a:buNone/>
            </a:pPr>
            <a:r>
              <a:rPr lang="en-US" sz="2400">
                <a:solidFill>
                  <a:schemeClr val="bg1"/>
                </a:solidFill>
                <a:latin typeface="Arial" charset="0"/>
                <a:cs typeface="Arial" charset="0"/>
              </a:rPr>
              <a:t>	Direct evidence from trials 1, 2 and 7</a:t>
            </a:r>
          </a:p>
          <a:p>
            <a:pPr marL="225425" indent="-225425" algn="l">
              <a:buClrTx/>
              <a:buSzTx/>
              <a:buFontTx/>
              <a:buNone/>
            </a:pPr>
            <a:r>
              <a:rPr lang="en-US" sz="2400">
                <a:solidFill>
                  <a:schemeClr val="bg1"/>
                </a:solidFill>
                <a:latin typeface="Arial" charset="0"/>
                <a:cs typeface="Arial" charset="0"/>
              </a:rPr>
              <a:t>	Indirect evidence from trials 3, 4, 5, 6 and 7</a:t>
            </a:r>
          </a:p>
        </p:txBody>
      </p:sp>
      <p:sp>
        <p:nvSpPr>
          <p:cNvPr id="78855" name="Text Box 6"/>
          <p:cNvSpPr txBox="1">
            <a:spLocks noChangeArrowheads="1"/>
          </p:cNvSpPr>
          <p:nvPr/>
        </p:nvSpPr>
        <p:spPr bwMode="auto">
          <a:xfrm>
            <a:off x="2286000" y="3429000"/>
            <a:ext cx="6781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l" defTabSz="914400" eaLnBrk="1" hangingPunct="1">
              <a:buClrTx/>
              <a:buSzTx/>
              <a:buFontTx/>
              <a:buChar char="•"/>
            </a:pPr>
            <a:r>
              <a:rPr lang="en-GB" sz="2400">
                <a:solidFill>
                  <a:schemeClr val="bg1"/>
                </a:solidFill>
                <a:latin typeface="Arial" charset="0"/>
                <a:cs typeface="Arial" charset="0"/>
              </a:rPr>
              <a:t>Combining all “A” arms and comparing with all “B” arms destroys randomization</a:t>
            </a:r>
          </a:p>
          <a:p>
            <a:pPr marL="174625" indent="-174625" algn="l" defTabSz="914400" eaLnBrk="1" hangingPunct="1">
              <a:buClrTx/>
              <a:buSzTx/>
              <a:buFontTx/>
              <a:buNone/>
            </a:pPr>
            <a:endParaRPr lang="en-GB" sz="24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174625" indent="-174625" algn="l" defTabSz="914400" eaLnBrk="1" hangingPunct="1">
              <a:buClrTx/>
              <a:buSzTx/>
              <a:buFontTx/>
              <a:buChar char="•"/>
            </a:pPr>
            <a:r>
              <a:rPr lang="en-GB" sz="2400">
                <a:solidFill>
                  <a:schemeClr val="bg1"/>
                </a:solidFill>
                <a:latin typeface="Arial" charset="0"/>
                <a:cs typeface="Arial" charset="0"/>
              </a:rPr>
              <a:t>Use indirect evidence of A vs. C and B vs. C comparisons as additional evidence to preserve randomization and within-study comparison</a:t>
            </a:r>
            <a:endParaRPr lang="en-US" sz="24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62875" cy="1133475"/>
          </a:xfrm>
        </p:spPr>
        <p:txBody>
          <a:bodyPr/>
          <a:lstStyle/>
          <a:p>
            <a:pPr eaLnBrk="1" hangingPunct="1"/>
            <a:r>
              <a:rPr lang="en-US" dirty="0" smtClean="0"/>
              <a:t>Indirect comparison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2380243" y="1603375"/>
            <a:ext cx="5036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</a:rPr>
              <a:t>A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3531975" y="2743200"/>
            <a:ext cx="5036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6600"/>
                </a:solidFill>
              </a:rPr>
              <a:t>C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2388975" y="2743200"/>
            <a:ext cx="5036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</a:rPr>
              <a:t>C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3523243" y="1600200"/>
            <a:ext cx="5036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</a:rPr>
              <a:t>B</a:t>
            </a:r>
          </a:p>
        </p:txBody>
      </p:sp>
      <p:sp>
        <p:nvSpPr>
          <p:cNvPr id="123912" name="Line 8"/>
          <p:cNvSpPr>
            <a:spLocks noChangeShapeType="1"/>
          </p:cNvSpPr>
          <p:nvPr/>
        </p:nvSpPr>
        <p:spPr bwMode="auto">
          <a:xfrm>
            <a:off x="2633663" y="19812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23913" name="Line 9"/>
          <p:cNvSpPr>
            <a:spLocks noChangeShapeType="1"/>
          </p:cNvSpPr>
          <p:nvPr/>
        </p:nvSpPr>
        <p:spPr bwMode="auto">
          <a:xfrm>
            <a:off x="3754438" y="19812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3756FA1-AB40-4EF7-A6E5-8420EC6D36C8}" type="slidenum">
              <a:rPr lang="en-GB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8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4473</TotalTime>
  <Words>1872</Words>
  <Application>Microsoft Office PowerPoint</Application>
  <PresentationFormat>On-screen Show (4:3)</PresentationFormat>
  <Paragraphs>487</Paragraphs>
  <Slides>54</Slides>
  <Notes>48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Default Design</vt:lpstr>
      <vt:lpstr>Equation</vt:lpstr>
      <vt:lpstr>Microsoft Word 97 - 2003 Document</vt:lpstr>
      <vt:lpstr>Document</vt:lpstr>
      <vt:lpstr>PowerPoint Presentation</vt:lpstr>
      <vt:lpstr>Outline</vt:lpstr>
      <vt:lpstr>Meta-Analysis</vt:lpstr>
      <vt:lpstr>Types of Data to Combine</vt:lpstr>
      <vt:lpstr>PowerPoint Presentation</vt:lpstr>
      <vt:lpstr>PowerPoint Presentation</vt:lpstr>
      <vt:lpstr>PowerPoint Presentation</vt:lpstr>
      <vt:lpstr>Indirect Comparisons of Multiple Treatments</vt:lpstr>
      <vt:lpstr>Indirect comparison</vt:lpstr>
      <vt:lpstr>Indirect comparison</vt:lpstr>
      <vt:lpstr>Indirect comparison</vt:lpstr>
      <vt:lpstr>Indirect comparison</vt:lpstr>
      <vt:lpstr>Indirect comparison</vt:lpstr>
      <vt:lpstr>Consistency</vt:lpstr>
      <vt:lpstr>Inconsistency</vt:lpstr>
      <vt:lpstr>PowerPoint Presentation</vt:lpstr>
      <vt:lpstr>Network Meta-Analysis (Multiple Treatments Meta-Analysis, Mixed Treatment Comparisons)  </vt:lpstr>
      <vt:lpstr>PowerPoint Presentation</vt:lpstr>
      <vt:lpstr>PowerPoint Presentation</vt:lpstr>
      <vt:lpstr>Single Contrast</vt:lpstr>
      <vt:lpstr>Closed Loop of Contrasts</vt:lpstr>
      <vt:lpstr>Closed Loop of Contrasts</vt:lpstr>
      <vt:lpstr>Measuring Inconsistency</vt:lpstr>
      <vt:lpstr>Basic Assumptions</vt:lpstr>
      <vt:lpstr>Five Interpretations of Transitivity</vt:lpstr>
      <vt:lpstr>Inconsistency vs. Heterogeneity</vt:lpstr>
      <vt:lpstr>Multinomial Network Example</vt:lpstr>
      <vt:lpstr>Multinomial Network</vt:lpstr>
      <vt:lpstr>PowerPoint Presentation</vt:lpstr>
      <vt:lpstr>Multinomial Model</vt:lpstr>
      <vt:lpstr>Baseline Category Logits  Model</vt:lpstr>
      <vt:lpstr>Random Effects Model</vt:lpstr>
      <vt:lpstr>Random Effects Model for Tx Effects</vt:lpstr>
      <vt:lpstr>Baseline Category Logit Model</vt:lpstr>
      <vt:lpstr>General Variance</vt:lpstr>
      <vt:lpstr>Homogeneous Variance</vt:lpstr>
      <vt:lpstr>Incomplete Treatments</vt:lpstr>
      <vt:lpstr>Incomplete Treatments</vt:lpstr>
      <vt:lpstr>Prior Distributions</vt:lpstr>
      <vt:lpstr>Noninformative Inverse Wishart Priors</vt:lpstr>
      <vt:lpstr>Noninformative Inverse Wishart Priors</vt:lpstr>
      <vt:lpstr>PowerPoint Presentation</vt:lpstr>
      <vt:lpstr>Example</vt:lpstr>
      <vt:lpstr>Rank Plot</vt:lpstr>
      <vt:lpstr>PowerPoint Presentation</vt:lpstr>
      <vt:lpstr>PowerPoint Presentation</vt:lpstr>
      <vt:lpstr>PowerPoint Presentation</vt:lpstr>
      <vt:lpstr>Missing Data Parameters</vt:lpstr>
      <vt:lpstr>Imputations for Missing Data via MCMC</vt:lpstr>
      <vt:lpstr>Example of Imputation</vt:lpstr>
      <vt:lpstr>Example of Imputation</vt:lpstr>
      <vt:lpstr>Example</vt:lpstr>
      <vt:lpstr>Open Meta-Analyst Software</vt:lpstr>
      <vt:lpstr>Summary of Multiple Treatments 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CSchmid</dc:creator>
  <cp:lastModifiedBy>Linda Casals</cp:lastModifiedBy>
  <cp:revision>133</cp:revision>
  <dcterms:modified xsi:type="dcterms:W3CDTF">2013-05-20T14:19:13Z</dcterms:modified>
</cp:coreProperties>
</file>