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15" r:id="rId3"/>
    <p:sldId id="416" r:id="rId4"/>
    <p:sldId id="417" r:id="rId5"/>
    <p:sldId id="419" r:id="rId6"/>
    <p:sldId id="420" r:id="rId7"/>
    <p:sldId id="421" r:id="rId8"/>
    <p:sldId id="435" r:id="rId9"/>
    <p:sldId id="290" r:id="rId10"/>
    <p:sldId id="438" r:id="rId11"/>
    <p:sldId id="317" r:id="rId12"/>
    <p:sldId id="440" r:id="rId13"/>
    <p:sldId id="441" r:id="rId14"/>
    <p:sldId id="422" r:id="rId15"/>
    <p:sldId id="423" r:id="rId16"/>
    <p:sldId id="424" r:id="rId17"/>
    <p:sldId id="425" r:id="rId18"/>
    <p:sldId id="426" r:id="rId19"/>
    <p:sldId id="427" r:id="rId20"/>
    <p:sldId id="433" r:id="rId21"/>
    <p:sldId id="436" r:id="rId22"/>
    <p:sldId id="397" r:id="rId23"/>
    <p:sldId id="429" r:id="rId24"/>
    <p:sldId id="428" r:id="rId25"/>
    <p:sldId id="430" r:id="rId26"/>
    <p:sldId id="437" r:id="rId27"/>
    <p:sldId id="431" r:id="rId28"/>
    <p:sldId id="432" r:id="rId29"/>
    <p:sldId id="345" r:id="rId30"/>
    <p:sldId id="349" r:id="rId31"/>
    <p:sldId id="346" r:id="rId32"/>
    <p:sldId id="434" r:id="rId33"/>
    <p:sldId id="35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009900"/>
    <a:srgbClr val="DDDDDD"/>
    <a:srgbClr val="99FFCC"/>
    <a:srgbClr val="99FF66"/>
    <a:srgbClr val="FF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2212" autoAdjust="0"/>
  </p:normalViewPr>
  <p:slideViewPr>
    <p:cSldViewPr snapToGrid="0">
      <p:cViewPr varScale="1">
        <p:scale>
          <a:sx n="72" d="100"/>
          <a:sy n="7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F1566E-D179-4308-A058-E62AE1AFFC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BCAA1-154A-4336-9F91-42CE0D298CFE}" type="slidenum">
              <a:rPr lang="en-US"/>
              <a:pPr/>
              <a:t>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7C9B43-B186-45F9-AD9D-FE45BA1544D1}" type="slidenum">
              <a:rPr lang="en-US" sz="1200">
                <a:latin typeface="Arial" pitchFamily="34" charset="0"/>
              </a:rPr>
              <a:pPr algn="r"/>
              <a:t>10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15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17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18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19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74E09-6C54-4C90-A127-6E3A8D736859}" type="slidenum">
              <a:rPr lang="en-US"/>
              <a:pPr/>
              <a:t>2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20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895D8-8EAE-4C09-A0CA-6FC5DF425854}" type="slidenum">
              <a:rPr lang="en-US"/>
              <a:pPr/>
              <a:t>21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C1796-1204-4D1A-B874-FA6DB719B220}" type="slidenum">
              <a:rPr lang="en-US"/>
              <a:pPr/>
              <a:t>22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8A5BF-F7D3-4BC9-A45B-B99B9D409BA5}" type="slidenum">
              <a:rPr lang="en-US"/>
              <a:pPr/>
              <a:t>23</a:t>
            </a:fld>
            <a:endParaRPr lang="en-US"/>
          </a:p>
        </p:txBody>
      </p:sp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C6BB5A-4BD9-4119-829C-C5BA842AEFCB}" type="slidenum">
              <a:rPr lang="en-US" sz="1200"/>
              <a:pPr algn="r"/>
              <a:t>23</a:t>
            </a:fld>
            <a:endParaRPr lang="en-US" sz="120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179A7-CB8C-4AAE-861F-93722449ED83}" type="slidenum">
              <a:rPr lang="en-US"/>
              <a:pPr/>
              <a:t>24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C1796-1204-4D1A-B874-FA6DB719B220}" type="slidenum">
              <a:rPr lang="en-US"/>
              <a:pPr/>
              <a:t>25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C1796-1204-4D1A-B874-FA6DB719B220}" type="slidenum">
              <a:rPr lang="en-US"/>
              <a:pPr/>
              <a:t>26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C1796-1204-4D1A-B874-FA6DB719B220}" type="slidenum">
              <a:rPr lang="en-US"/>
              <a:pPr/>
              <a:t>27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179A7-CB8C-4AAE-861F-93722449ED83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521CD-438D-46C7-B370-4E5746C577EB}" type="slidenum">
              <a:rPr lang="en-US"/>
              <a:pPr/>
              <a:t>29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FD5BB-FB8B-4D2B-8DE1-9BEFC4DC33EA}" type="slidenum">
              <a:rPr lang="en-US"/>
              <a:pPr/>
              <a:t>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29EF9-5979-4E47-BD58-56E3D65C4322}" type="slidenum">
              <a:rPr lang="en-US"/>
              <a:pPr/>
              <a:t>30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5E9B6-571B-4F61-B0F6-F5B9E06BC0BB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32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895D8-8EAE-4C09-A0CA-6FC5DF425854}" type="slidenum">
              <a:rPr lang="en-US"/>
              <a:pPr/>
              <a:t>33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1C1F2-07F3-479D-A8FC-757BE0A5B439}" type="slidenum">
              <a:rPr lang="en-US"/>
              <a:pPr/>
              <a:t>4</a:t>
            </a:fld>
            <a:endParaRPr lang="en-US"/>
          </a:p>
        </p:txBody>
      </p:sp>
      <p:sp>
        <p:nvSpPr>
          <p:cNvPr id="388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999A66-F4AB-42B7-83CC-D3668DA67B4D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388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8A5BF-F7D3-4BC9-A45B-B99B9D409BA5}" type="slidenum">
              <a:rPr lang="en-US"/>
              <a:pPr/>
              <a:t>5</a:t>
            </a:fld>
            <a:endParaRPr lang="en-US"/>
          </a:p>
        </p:txBody>
      </p:sp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C6BB5A-4BD9-4119-829C-C5BA842AEFCB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9574A-3CA4-4339-B454-768779C11D40}" type="slidenum">
              <a:rPr lang="en-US"/>
              <a:pPr/>
              <a:t>6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EBBD1-BF57-416D-BADC-2C4D8BEBCFE4}" type="slidenum">
              <a:rPr lang="en-US"/>
              <a:pPr/>
              <a:t>7</a:t>
            </a:fld>
            <a:endParaRPr lang="en-US"/>
          </a:p>
        </p:txBody>
      </p:sp>
      <p:sp>
        <p:nvSpPr>
          <p:cNvPr id="390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B3D8DD-AB7F-4BEF-A0EC-8B9F361134B5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895D8-8EAE-4C09-A0CA-6FC5DF425854}" type="slidenum">
              <a:rPr lang="en-US"/>
              <a:pPr/>
              <a:t>8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93BBD-AE16-4B5B-AD4D-1DC702DFF7C7}" type="slidenum">
              <a:rPr lang="en-US"/>
              <a:pPr/>
              <a:t>9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C50B0-3015-41F9-8085-B827EE997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5D774-8444-4905-AE27-AD0EDA529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7400" cy="599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D188D-2658-42D1-AC95-88C239C34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2600" y="6400800"/>
            <a:ext cx="2133600" cy="265113"/>
          </a:xfrm>
        </p:spPr>
        <p:txBody>
          <a:bodyPr/>
          <a:lstStyle>
            <a:lvl1pPr>
              <a:defRPr/>
            </a:lvl1pPr>
          </a:lstStyle>
          <a:p>
            <a:fld id="{59F0D87E-A0FE-40C2-978E-F6D0729FB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3E7AD-7309-472F-BE43-A94E6004D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84285-54B9-4714-86B6-AEAAD953D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797A-6B53-4249-8719-089F8B5FD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09F03-37D2-4E18-9EB1-B7C1DF4768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02D8C-8625-445D-8746-DF3BA739C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21BA-FF53-4B02-9E2C-5502777BC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300BE-A753-49A6-8D31-9F7424401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E9ECC-4937-448C-93EB-9A36D35C9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17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2600" y="6400800"/>
            <a:ext cx="2133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B8E211-1A1B-41C3-B824-6233CA5658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85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1949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37021"/>
            <a:ext cx="7739270" cy="1470025"/>
          </a:xfrm>
        </p:spPr>
        <p:txBody>
          <a:bodyPr/>
          <a:lstStyle/>
          <a:p>
            <a:r>
              <a:rPr lang="en-US" sz="4200" b="1" dirty="0" smtClean="0">
                <a:latin typeface="Comic Sans MS" pitchFamily="66" charset="0"/>
              </a:rPr>
              <a:t>Game Theoretic and Economic Perspectives on </a:t>
            </a:r>
            <a:r>
              <a:rPr lang="en-US" sz="4200" b="1" dirty="0" err="1" smtClean="0">
                <a:latin typeface="Comic Sans MS" pitchFamily="66" charset="0"/>
              </a:rPr>
              <a:t>Interdomain</a:t>
            </a:r>
            <a:r>
              <a:rPr lang="en-US" sz="4200" b="1" dirty="0" smtClean="0">
                <a:latin typeface="Comic Sans MS" pitchFamily="66" charset="0"/>
              </a:rPr>
              <a:t> Routing</a:t>
            </a:r>
            <a:endParaRPr lang="en-US" sz="4200" b="1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0711" y="3212605"/>
            <a:ext cx="7712075" cy="2048496"/>
          </a:xfrm>
        </p:spPr>
        <p:txBody>
          <a:bodyPr/>
          <a:lstStyle/>
          <a:p>
            <a:r>
              <a:rPr lang="en-US" sz="3600" dirty="0" smtClean="0">
                <a:latin typeface="Comic Sans MS" pitchFamily="66" charset="0"/>
              </a:rPr>
              <a:t>Michael </a:t>
            </a:r>
            <a:r>
              <a:rPr lang="en-US" sz="3600" dirty="0" err="1" smtClean="0">
                <a:latin typeface="Comic Sans MS" pitchFamily="66" charset="0"/>
              </a:rPr>
              <a:t>Schapira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endParaRPr lang="en-US" sz="1000" dirty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Yale University and UC Berkeley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pic>
        <p:nvPicPr>
          <p:cNvPr id="404484" name="Picture 4" descr="http://gilkalai.files.wordpress.com/2009/07/ch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0095" y="5091334"/>
            <a:ext cx="2335144" cy="1605707"/>
          </a:xfrm>
          <a:prstGeom prst="rect">
            <a:avLst/>
          </a:prstGeom>
          <a:noFill/>
        </p:spPr>
      </p:pic>
      <p:pic>
        <p:nvPicPr>
          <p:cNvPr id="404486" name="Picture 6" descr="http://news-libraries.mit.edu/blog/wp-content/uploads/2008/01/mon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3170" y="2135533"/>
            <a:ext cx="1950830" cy="1950830"/>
          </a:xfrm>
          <a:prstGeom prst="rect">
            <a:avLst/>
          </a:prstGeom>
          <a:noFill/>
        </p:spPr>
      </p:pic>
      <p:pic>
        <p:nvPicPr>
          <p:cNvPr id="404490" name="Picture 10" descr="http://www.clker.com/cliparts/8/f/9/a/11949856431316298822router_joeseph_teed_01.svg.h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8921" y="5131060"/>
            <a:ext cx="2070103" cy="1521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41"/>
          <p:cNvSpPr>
            <a:spLocks noChangeShapeType="1"/>
          </p:cNvSpPr>
          <p:nvPr/>
        </p:nvSpPr>
        <p:spPr bwMode="auto">
          <a:xfrm>
            <a:off x="3424238" y="3281363"/>
            <a:ext cx="1006475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A Stable State Might Not Exist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366963" y="2495550"/>
            <a:ext cx="4232275" cy="3765550"/>
            <a:chOff x="3059" y="1572"/>
            <a:chExt cx="2666" cy="237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3512" y="1879"/>
              <a:ext cx="1715" cy="1839"/>
              <a:chOff x="536" y="1576"/>
              <a:chExt cx="1715" cy="1839"/>
            </a:xfrm>
          </p:grpSpPr>
          <p:sp>
            <p:nvSpPr>
              <p:cNvPr id="107526" name="Line 38"/>
              <p:cNvSpPr>
                <a:spLocks noChangeShapeType="1"/>
              </p:cNvSpPr>
              <p:nvPr/>
            </p:nvSpPr>
            <p:spPr bwMode="auto">
              <a:xfrm>
                <a:off x="701" y="1773"/>
                <a:ext cx="65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36" y="1576"/>
                <a:ext cx="1715" cy="1839"/>
                <a:chOff x="527" y="1576"/>
                <a:chExt cx="1715" cy="1839"/>
              </a:xfrm>
            </p:grpSpPr>
            <p:sp>
              <p:nvSpPr>
                <p:cNvPr id="10752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378" y="2423"/>
                  <a:ext cx="0" cy="8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omic Sans MS" pitchFamily="66" charset="0"/>
                  </a:endParaRPr>
                </a:p>
              </p:txBody>
            </p:sp>
            <p:sp>
              <p:nvSpPr>
                <p:cNvPr id="10752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369" y="1774"/>
                  <a:ext cx="676" cy="6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omic Sans MS" pitchFamily="66" charset="0"/>
                  </a:endParaRPr>
                </a:p>
              </p:txBody>
            </p:sp>
            <p:sp>
              <p:nvSpPr>
                <p:cNvPr id="107530" name="Line 42"/>
                <p:cNvSpPr>
                  <a:spLocks noChangeShapeType="1"/>
                </p:cNvSpPr>
                <p:nvPr/>
              </p:nvSpPr>
              <p:spPr bwMode="auto">
                <a:xfrm>
                  <a:off x="712" y="1773"/>
                  <a:ext cx="13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omic Sans MS" pitchFamily="66" charset="0"/>
                  </a:endParaRPr>
                </a:p>
              </p:txBody>
            </p:sp>
            <p:sp>
              <p:nvSpPr>
                <p:cNvPr id="10753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406" y="1762"/>
                  <a:ext cx="654" cy="14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omic Sans MS" pitchFamily="66" charset="0"/>
                  </a:endParaRPr>
                </a:p>
              </p:txBody>
            </p:sp>
            <p:sp>
              <p:nvSpPr>
                <p:cNvPr id="107532" name="Oval 44"/>
                <p:cNvSpPr>
                  <a:spLocks noChangeArrowheads="1"/>
                </p:cNvSpPr>
                <p:nvPr/>
              </p:nvSpPr>
              <p:spPr bwMode="auto">
                <a:xfrm>
                  <a:off x="527" y="1578"/>
                  <a:ext cx="391" cy="391"/>
                </a:xfrm>
                <a:prstGeom prst="ellipse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b="1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107533" name="Oval 45"/>
                <p:cNvSpPr>
                  <a:spLocks noChangeArrowheads="1"/>
                </p:cNvSpPr>
                <p:nvPr/>
              </p:nvSpPr>
              <p:spPr bwMode="auto">
                <a:xfrm>
                  <a:off x="1851" y="1576"/>
                  <a:ext cx="391" cy="391"/>
                </a:xfrm>
                <a:prstGeom prst="ellipse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b="1">
                      <a:latin typeface="Comic Sans MS" pitchFamily="66" charset="0"/>
                    </a:rPr>
                    <a:t>1</a:t>
                  </a:r>
                </a:p>
              </p:txBody>
            </p:sp>
            <p:sp>
              <p:nvSpPr>
                <p:cNvPr id="107534" name="Oval 46"/>
                <p:cNvSpPr>
                  <a:spLocks noChangeArrowheads="1"/>
                </p:cNvSpPr>
                <p:nvPr/>
              </p:nvSpPr>
              <p:spPr bwMode="auto">
                <a:xfrm>
                  <a:off x="1191" y="3024"/>
                  <a:ext cx="391" cy="391"/>
                </a:xfrm>
                <a:prstGeom prst="ellipse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b="1"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107535" name="Oval 47"/>
                <p:cNvSpPr>
                  <a:spLocks noChangeArrowheads="1"/>
                </p:cNvSpPr>
                <p:nvPr/>
              </p:nvSpPr>
              <p:spPr bwMode="auto">
                <a:xfrm>
                  <a:off x="1196" y="2205"/>
                  <a:ext cx="391" cy="391"/>
                </a:xfrm>
                <a:prstGeom prst="ellipse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800" b="1">
                      <a:latin typeface="Comic Sans MS" pitchFamily="66" charset="0"/>
                    </a:rPr>
                    <a:t>d</a:t>
                  </a:r>
                </a:p>
              </p:txBody>
            </p:sp>
          </p:grpSp>
        </p:grpSp>
        <p:sp>
          <p:nvSpPr>
            <p:cNvPr id="107536" name="Text Box 48"/>
            <p:cNvSpPr txBox="1">
              <a:spLocks noChangeArrowheads="1"/>
            </p:cNvSpPr>
            <p:nvPr/>
          </p:nvSpPr>
          <p:spPr bwMode="auto">
            <a:xfrm>
              <a:off x="3059" y="1572"/>
              <a:ext cx="46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Comic Sans MS" pitchFamily="66" charset="0"/>
                </a:rPr>
                <a:t>31d</a:t>
              </a:r>
            </a:p>
            <a:p>
              <a:pPr algn="ctr"/>
              <a:r>
                <a:rPr lang="en-US" b="1">
                  <a:latin typeface="Comic Sans MS" pitchFamily="66" charset="0"/>
                </a:rPr>
                <a:t>3d</a:t>
              </a:r>
            </a:p>
            <a:p>
              <a:pPr algn="ctr"/>
              <a:r>
                <a:rPr lang="en-US" b="1">
                  <a:latin typeface="Comic Sans MS" pitchFamily="66" charset="0"/>
                </a:rPr>
                <a:t>312d</a:t>
              </a:r>
            </a:p>
          </p:txBody>
        </p:sp>
        <p:sp>
          <p:nvSpPr>
            <p:cNvPr id="107537" name="Text Box 49"/>
            <p:cNvSpPr txBox="1">
              <a:spLocks noChangeArrowheads="1"/>
            </p:cNvSpPr>
            <p:nvPr/>
          </p:nvSpPr>
          <p:spPr bwMode="auto">
            <a:xfrm>
              <a:off x="3680" y="3367"/>
              <a:ext cx="46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Comic Sans MS" pitchFamily="66" charset="0"/>
                </a:rPr>
                <a:t>23d</a:t>
              </a:r>
            </a:p>
            <a:p>
              <a:pPr algn="ctr"/>
              <a:r>
                <a:rPr lang="en-US" b="1">
                  <a:latin typeface="Comic Sans MS" pitchFamily="66" charset="0"/>
                </a:rPr>
                <a:t>2d</a:t>
              </a:r>
            </a:p>
            <a:p>
              <a:pPr algn="ctr"/>
              <a:r>
                <a:rPr lang="en-US" b="1">
                  <a:latin typeface="Comic Sans MS" pitchFamily="66" charset="0"/>
                </a:rPr>
                <a:t>231d</a:t>
              </a:r>
            </a:p>
          </p:txBody>
        </p:sp>
        <p:sp>
          <p:nvSpPr>
            <p:cNvPr id="107538" name="Text Box 50"/>
            <p:cNvSpPr txBox="1">
              <a:spLocks noChangeArrowheads="1"/>
            </p:cNvSpPr>
            <p:nvPr/>
          </p:nvSpPr>
          <p:spPr bwMode="auto">
            <a:xfrm>
              <a:off x="5178" y="1602"/>
              <a:ext cx="54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Comic Sans MS" pitchFamily="66" charset="0"/>
                </a:rPr>
                <a:t>12d</a:t>
              </a:r>
            </a:p>
            <a:p>
              <a:pPr algn="ctr"/>
              <a:r>
                <a:rPr lang="en-US" b="1">
                  <a:latin typeface="Comic Sans MS" pitchFamily="66" charset="0"/>
                </a:rPr>
                <a:t>1d</a:t>
              </a:r>
            </a:p>
            <a:p>
              <a:pPr algn="ctr"/>
              <a:r>
                <a:rPr lang="en-US" b="1">
                  <a:latin typeface="Comic Sans MS" pitchFamily="66" charset="0"/>
                </a:rPr>
                <a:t>123d</a:t>
              </a:r>
            </a:p>
          </p:txBody>
        </p:sp>
      </p:grpSp>
      <p:sp>
        <p:nvSpPr>
          <p:cNvPr id="107539" name="Rectangle 2"/>
          <p:cNvSpPr txBox="1">
            <a:spLocks noChangeArrowheads="1"/>
          </p:cNvSpPr>
          <p:nvPr/>
        </p:nvSpPr>
        <p:spPr bwMode="auto">
          <a:xfrm>
            <a:off x="393700" y="1339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u="sng" dirty="0">
                <a:solidFill>
                  <a:schemeClr val="tx2"/>
                </a:solidFill>
                <a:latin typeface="Comic Sans MS" pitchFamily="66" charset="0"/>
              </a:rPr>
              <a:t>Example</a:t>
            </a:r>
            <a:r>
              <a:rPr lang="en-US" sz="3200" dirty="0">
                <a:solidFill>
                  <a:schemeClr val="tx2"/>
                </a:solidFill>
                <a:latin typeface="Comic Sans MS" pitchFamily="66" charset="0"/>
              </a:rPr>
              <a:t>: </a:t>
            </a:r>
            <a:r>
              <a:rPr lang="en-US" sz="3200" b="1" dirty="0">
                <a:solidFill>
                  <a:schemeClr val="tx2"/>
                </a:solidFill>
                <a:latin typeface="Comic Sans MS" pitchFamily="66" charset="0"/>
              </a:rPr>
              <a:t>BAD-GADGET </a:t>
            </a:r>
            <a:r>
              <a:rPr lang="en-US" dirty="0">
                <a:latin typeface="Comic Sans MS" pitchFamily="66" charset="0"/>
              </a:rPr>
              <a:t>[</a:t>
            </a:r>
            <a:r>
              <a:rPr lang="en-US" dirty="0" smtClean="0">
                <a:latin typeface="Comic Sans MS" pitchFamily="66" charset="0"/>
              </a:rPr>
              <a:t>Griffin-Shepherd-</a:t>
            </a:r>
            <a:r>
              <a:rPr lang="en-US" dirty="0" err="1" smtClean="0">
                <a:latin typeface="Comic Sans MS" pitchFamily="66" charset="0"/>
              </a:rPr>
              <a:t>Wilfong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99]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57200" y="1600201"/>
            <a:ext cx="8229600" cy="498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Sufficient conditions for BGP safety?</a:t>
            </a:r>
            <a:endParaRPr lang="en-GB" sz="3200" dirty="0" smtClean="0">
              <a:latin typeface="Comic Sans MS" pitchFamily="66" charset="0"/>
            </a:endParaRPr>
          </a:p>
          <a:p>
            <a:pPr marL="798513" lvl="1" indent="-341313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latin typeface="Comic Sans MS" pitchFamily="66" charset="0"/>
              </a:rPr>
              <a:t>No Dispute Wheel [Griffin-Shepherd-</a:t>
            </a:r>
            <a:r>
              <a:rPr lang="en-GB" sz="2000" dirty="0" err="1" smtClean="0">
                <a:latin typeface="Comic Sans MS" pitchFamily="66" charset="0"/>
              </a:rPr>
              <a:t>Wilfong</a:t>
            </a:r>
            <a:r>
              <a:rPr lang="en-GB" sz="2000" dirty="0" smtClean="0">
                <a:latin typeface="Comic Sans MS" pitchFamily="66" charset="0"/>
              </a:rPr>
              <a:t>]</a:t>
            </a:r>
          </a:p>
          <a:p>
            <a:pPr marL="798513" lvl="1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latin typeface="Comic Sans MS" pitchFamily="66" charset="0"/>
            </a:endParaRPr>
          </a:p>
          <a:p>
            <a:pPr marL="341313" indent="-341313" defTabSz="4572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So, why is the Internet (relatively) stable?</a:t>
            </a:r>
          </a:p>
          <a:p>
            <a:pPr marL="341313" indent="-341313" defTabSz="4572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 eaLnBrk="0" hangingPunct="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Best answer to date: the </a:t>
            </a:r>
            <a:r>
              <a:rPr lang="en-US" sz="3200" b="1" i="1" u="sng" dirty="0" err="1" smtClean="0">
                <a:solidFill>
                  <a:srgbClr val="FF0000"/>
                </a:solidFill>
                <a:latin typeface="Comic Sans MS" pitchFamily="66" charset="0"/>
              </a:rPr>
              <a:t>Gao</a:t>
            </a:r>
            <a:r>
              <a:rPr lang="en-US" sz="3200" b="1" i="1" u="sng" dirty="0" smtClean="0">
                <a:solidFill>
                  <a:srgbClr val="FF0000"/>
                </a:solidFill>
                <a:latin typeface="Comic Sans MS" pitchFamily="66" charset="0"/>
              </a:rPr>
              <a:t>-Rexford conditions</a:t>
            </a:r>
            <a:r>
              <a:rPr lang="en-US" sz="3200" dirty="0" smtClean="0">
                <a:latin typeface="Comic Sans MS" pitchFamily="66" charset="0"/>
              </a:rPr>
              <a:t>.</a:t>
            </a:r>
          </a:p>
          <a:p>
            <a:pPr marL="741363" lvl="1" indent="-284163" defTabSz="457200" eaLnBrk="0" hangingPunct="0"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omic Sans MS" pitchFamily="66" charset="0"/>
              </a:rPr>
              <a:t>The Internet is formed by economic forces.</a:t>
            </a:r>
          </a:p>
          <a:p>
            <a:pPr marL="741363" lvl="1" indent="-284163" defTabSz="457200" eaLnBrk="0" hangingPunct="0"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omic Sans MS" pitchFamily="66" charset="0"/>
              </a:rPr>
              <a:t>ASes</a:t>
            </a:r>
            <a:r>
              <a:rPr lang="en-US" sz="2000" dirty="0" smtClean="0">
                <a:latin typeface="Comic Sans MS" pitchFamily="66" charset="0"/>
              </a:rPr>
              <a:t> sign long-term contracts that determine who provides connectivity to whom.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Designing Safe Networks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5" name="Picture 6" descr="http://news-libraries.mit.edu/blog/wp-content/uploads/2008/01/mon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313" y="5157030"/>
            <a:ext cx="874643" cy="8746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Gao-Rexford Framework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6350"/>
            <a:ext cx="8229600" cy="3775075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omic Sans MS" pitchFamily="66" charset="0"/>
              </a:rPr>
              <a:t>Neighboring pairs of ASes have:</a:t>
            </a:r>
            <a:br>
              <a:rPr lang="en-US" smtClean="0">
                <a:latin typeface="Comic Sans MS" pitchFamily="66" charset="0"/>
              </a:rPr>
            </a:br>
            <a:endParaRPr lang="en-US" sz="1000" smtClean="0">
              <a:latin typeface="Comic Sans MS" pitchFamily="66" charset="0"/>
            </a:endParaRPr>
          </a:p>
          <a:p>
            <a:pPr lvl="1"/>
            <a:r>
              <a:rPr lang="en-US" smtClean="0">
                <a:latin typeface="Comic Sans MS" pitchFamily="66" charset="0"/>
              </a:rPr>
              <a:t>a </a:t>
            </a:r>
            <a:r>
              <a:rPr lang="en-US" b="1" i="1" smtClean="0">
                <a:solidFill>
                  <a:srgbClr val="FF0000"/>
                </a:solidFill>
                <a:latin typeface="Comic Sans MS" pitchFamily="66" charset="0"/>
              </a:rPr>
              <a:t>customer-provider</a:t>
            </a:r>
            <a:r>
              <a:rPr lang="en-US" smtClean="0">
                <a:latin typeface="Comic Sans MS" pitchFamily="66" charset="0"/>
              </a:rPr>
              <a:t> relationship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(One node is purchasing connectivity from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the other node.)</a:t>
            </a:r>
            <a:br>
              <a:rPr lang="en-US" smtClean="0">
                <a:latin typeface="Comic Sans MS" pitchFamily="66" charset="0"/>
              </a:rPr>
            </a:br>
            <a:endParaRPr lang="en-US" sz="1200" smtClean="0">
              <a:latin typeface="Comic Sans MS" pitchFamily="66" charset="0"/>
            </a:endParaRPr>
          </a:p>
          <a:p>
            <a:pPr lvl="1"/>
            <a:r>
              <a:rPr lang="en-US" smtClean="0">
                <a:latin typeface="Comic Sans MS" pitchFamily="66" charset="0"/>
              </a:rPr>
              <a:t>a </a:t>
            </a:r>
            <a:r>
              <a:rPr lang="en-US" b="1" i="1" smtClean="0">
                <a:solidFill>
                  <a:srgbClr val="FF0000"/>
                </a:solidFill>
                <a:latin typeface="Comic Sans MS" pitchFamily="66" charset="0"/>
              </a:rPr>
              <a:t>peering</a:t>
            </a:r>
            <a:r>
              <a:rPr lang="en-US" smtClean="0">
                <a:latin typeface="Comic Sans MS" pitchFamily="66" charset="0"/>
              </a:rPr>
              <a:t> relationship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(Nodes carry each other’s transit traffic for free, often to shortcut a longer route.) 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 flipH="1">
            <a:off x="4857750" y="5722938"/>
            <a:ext cx="155575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5564188" y="5722938"/>
            <a:ext cx="138112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H="1">
            <a:off x="2166938" y="5619750"/>
            <a:ext cx="465137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2994025" y="5635625"/>
            <a:ext cx="34925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3408363" y="5619750"/>
            <a:ext cx="379412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3425825" y="5514975"/>
            <a:ext cx="1482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3856038" y="6446838"/>
            <a:ext cx="984250" cy="349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2252663" y="5135563"/>
            <a:ext cx="1414462" cy="7254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4545013" y="5149850"/>
            <a:ext cx="1414462" cy="7254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1873250" y="6135688"/>
            <a:ext cx="558800" cy="5349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0" name="Oval 14"/>
          <p:cNvSpPr>
            <a:spLocks noChangeArrowheads="1"/>
          </p:cNvSpPr>
          <p:nvPr/>
        </p:nvSpPr>
        <p:spPr bwMode="auto">
          <a:xfrm>
            <a:off x="2749550" y="6149975"/>
            <a:ext cx="558800" cy="5349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Oval 15"/>
          <p:cNvSpPr>
            <a:spLocks noChangeArrowheads="1"/>
          </p:cNvSpPr>
          <p:nvPr/>
        </p:nvSpPr>
        <p:spPr bwMode="auto">
          <a:xfrm>
            <a:off x="3578225" y="6167438"/>
            <a:ext cx="558800" cy="5349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632" name="Oval 16"/>
          <p:cNvSpPr>
            <a:spLocks noChangeArrowheads="1"/>
          </p:cNvSpPr>
          <p:nvPr/>
        </p:nvSpPr>
        <p:spPr bwMode="auto">
          <a:xfrm>
            <a:off x="4545013" y="6184900"/>
            <a:ext cx="558800" cy="5349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Oval 17"/>
          <p:cNvSpPr>
            <a:spLocks noChangeArrowheads="1"/>
          </p:cNvSpPr>
          <p:nvPr/>
        </p:nvSpPr>
        <p:spPr bwMode="auto">
          <a:xfrm>
            <a:off x="5408613" y="6202363"/>
            <a:ext cx="558800" cy="5349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3800475" y="51831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peer</a:t>
            </a: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6007100" y="5356225"/>
            <a:ext cx="1192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providers</a:t>
            </a: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6076950" y="6321425"/>
            <a:ext cx="1284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customers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4040188" y="5959475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57199" y="1639957"/>
            <a:ext cx="8474765" cy="498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smtClean="0">
                <a:latin typeface="Comic Sans MS" pitchFamily="66" charset="0"/>
              </a:rPr>
              <a:t>Necessary conditions?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6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Thm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[Sami-S-</a:t>
            </a:r>
            <a:r>
              <a:rPr lang="en-US" sz="2800" b="1" u="sng" dirty="0" err="1" smtClean="0">
                <a:solidFill>
                  <a:srgbClr val="FF0000"/>
                </a:solidFill>
                <a:latin typeface="Comic Sans MS" pitchFamily="66" charset="0"/>
              </a:rPr>
              <a:t>Zohar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600" dirty="0" smtClean="0">
                <a:latin typeface="Comic Sans MS" pitchFamily="66" charset="0"/>
              </a:rPr>
              <a:t>If two stable states (or more) exist in a network then BGP is not safe on that network.</a:t>
            </a:r>
          </a:p>
          <a:p>
            <a:pPr marL="798513" lvl="1" indent="-341313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Comic Sans MS" pitchFamily="66" charset="0"/>
              </a:rPr>
              <a:t>Conjectured by Griffin and </a:t>
            </a:r>
            <a:r>
              <a:rPr lang="en-GB" sz="2400" dirty="0" err="1" smtClean="0">
                <a:latin typeface="Comic Sans MS" pitchFamily="66" charset="0"/>
              </a:rPr>
              <a:t>Wilfong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Designing Safe Networks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679712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Games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18" name="Group 20"/>
          <p:cNvGraphicFramePr>
            <a:graphicFrameLocks/>
          </p:cNvGraphicFramePr>
          <p:nvPr/>
        </p:nvGraphicFramePr>
        <p:xfrm>
          <a:off x="2643252" y="3445561"/>
          <a:ext cx="4038600" cy="238953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15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35220" y="4163388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Row</a:t>
            </a:r>
          </a:p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886357" y="1681513"/>
            <a:ext cx="1346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Column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677606" y="3931480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680226" y="507778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221466" y="3036972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092618" y="304360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27716" y="3737096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latin typeface="Comic Sans MS" pitchFamily="66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75152" y="37304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288404" y="50556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234344" y="5042420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76939" y="3472070"/>
            <a:ext cx="1948070" cy="1113182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78017" y="4598505"/>
            <a:ext cx="1967924" cy="1192696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65503"/>
            <a:ext cx="8229600" cy="1143000"/>
          </a:xfrm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Pure Nash </a:t>
            </a:r>
            <a:r>
              <a:rPr lang="en-US" sz="4000" dirty="0" err="1" smtClean="0">
                <a:latin typeface="Comic Sans MS" pitchFamily="66" charset="0"/>
              </a:rPr>
              <a:t>Equilibria</a:t>
            </a:r>
            <a:r>
              <a:rPr lang="en-US" sz="4000" dirty="0" smtClean="0">
                <a:latin typeface="Comic Sans MS" pitchFamily="66" charset="0"/>
              </a:rPr>
              <a:t> and </a:t>
            </a:r>
            <a:r>
              <a:rPr lang="en-US" sz="4000" dirty="0">
                <a:latin typeface="Comic Sans MS" pitchFamily="66" charset="0"/>
              </a:rPr>
              <a:t/>
            </a:r>
            <a:br>
              <a:rPr lang="en-US" sz="4000" dirty="0">
                <a:latin typeface="Comic Sans MS" pitchFamily="66" charset="0"/>
              </a:rPr>
            </a:br>
            <a:r>
              <a:rPr lang="en-US" sz="4000" dirty="0" smtClean="0">
                <a:latin typeface="Comic Sans MS" pitchFamily="66" charset="0"/>
              </a:rPr>
              <a:t>Best-Replies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18" name="Group 20"/>
          <p:cNvGraphicFramePr>
            <a:graphicFrameLocks/>
          </p:cNvGraphicFramePr>
          <p:nvPr/>
        </p:nvGraphicFramePr>
        <p:xfrm>
          <a:off x="2643252" y="3445561"/>
          <a:ext cx="4038600" cy="238953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15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5478527" y="4369143"/>
            <a:ext cx="338138" cy="492125"/>
          </a:xfrm>
          <a:prstGeom prst="downArrow">
            <a:avLst>
              <a:gd name="adj1" fmla="val 50000"/>
              <a:gd name="adj2" fmla="val 3638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 rot="10800000">
            <a:off x="3459227" y="4321518"/>
            <a:ext cx="338138" cy="492125"/>
          </a:xfrm>
          <a:prstGeom prst="downArrow">
            <a:avLst>
              <a:gd name="adj1" fmla="val 50000"/>
              <a:gd name="adj2" fmla="val 3638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>
            <a:off x="4152965" y="5116695"/>
            <a:ext cx="1012825" cy="376052"/>
          </a:xfrm>
          <a:prstGeom prst="rightArrow">
            <a:avLst>
              <a:gd name="adj1" fmla="val 50000"/>
              <a:gd name="adj2" fmla="val 693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2" name="AutoShape 25"/>
          <p:cNvSpPr>
            <a:spLocks noChangeArrowheads="1"/>
          </p:cNvSpPr>
          <p:nvPr/>
        </p:nvSpPr>
        <p:spPr bwMode="auto">
          <a:xfrm rot="10800000">
            <a:off x="4133915" y="3809654"/>
            <a:ext cx="1012825" cy="365125"/>
          </a:xfrm>
          <a:prstGeom prst="rightArrow">
            <a:avLst>
              <a:gd name="adj1" fmla="val 50000"/>
              <a:gd name="adj2" fmla="val 693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35220" y="4163388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Row</a:t>
            </a:r>
          </a:p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886357" y="1681513"/>
            <a:ext cx="1346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Column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677606" y="3931480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680226" y="507778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221466" y="3036972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092618" y="304360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27716" y="3737096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latin typeface="Comic Sans MS" pitchFamily="66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75152" y="37304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288404" y="50556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234344" y="5042420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76939" y="3472070"/>
            <a:ext cx="1948070" cy="1113182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78017" y="4598505"/>
            <a:ext cx="1967924" cy="1192696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65503"/>
            <a:ext cx="8229600" cy="1143000"/>
          </a:xfrm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Best Reply Dynamics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18" name="Group 20"/>
          <p:cNvGraphicFramePr>
            <a:graphicFrameLocks/>
          </p:cNvGraphicFramePr>
          <p:nvPr/>
        </p:nvGraphicFramePr>
        <p:xfrm>
          <a:off x="2643252" y="3445561"/>
          <a:ext cx="4038600" cy="238953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15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5478527" y="4369143"/>
            <a:ext cx="338138" cy="492125"/>
          </a:xfrm>
          <a:prstGeom prst="downArrow">
            <a:avLst>
              <a:gd name="adj1" fmla="val 50000"/>
              <a:gd name="adj2" fmla="val 3638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 rot="10800000">
            <a:off x="3459227" y="4321518"/>
            <a:ext cx="338138" cy="492125"/>
          </a:xfrm>
          <a:prstGeom prst="downArrow">
            <a:avLst>
              <a:gd name="adj1" fmla="val 50000"/>
              <a:gd name="adj2" fmla="val 3638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>
            <a:off x="4152965" y="5116695"/>
            <a:ext cx="1012825" cy="376052"/>
          </a:xfrm>
          <a:prstGeom prst="rightArrow">
            <a:avLst>
              <a:gd name="adj1" fmla="val 50000"/>
              <a:gd name="adj2" fmla="val 693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2" name="AutoShape 25"/>
          <p:cNvSpPr>
            <a:spLocks noChangeArrowheads="1"/>
          </p:cNvSpPr>
          <p:nvPr/>
        </p:nvSpPr>
        <p:spPr bwMode="auto">
          <a:xfrm rot="10800000">
            <a:off x="4133915" y="3809654"/>
            <a:ext cx="1012825" cy="365125"/>
          </a:xfrm>
          <a:prstGeom prst="rightArrow">
            <a:avLst>
              <a:gd name="adj1" fmla="val 50000"/>
              <a:gd name="adj2" fmla="val 693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35220" y="4163388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Row</a:t>
            </a:r>
          </a:p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886357" y="1681513"/>
            <a:ext cx="1346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Column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677606" y="3931480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680226" y="507778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221466" y="3036972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092618" y="304360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27716" y="3737096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latin typeface="Comic Sans MS" pitchFamily="66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75152" y="37304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288404" y="50556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234344" y="5042420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6" name="5-Point Star 35"/>
          <p:cNvSpPr/>
          <p:nvPr/>
        </p:nvSpPr>
        <p:spPr>
          <a:xfrm>
            <a:off x="2862470" y="5035828"/>
            <a:ext cx="318052" cy="424070"/>
          </a:xfrm>
          <a:prstGeom prst="star5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2855846" y="3743760"/>
            <a:ext cx="318052" cy="424070"/>
          </a:xfrm>
          <a:prstGeom prst="star5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76939" y="3472070"/>
            <a:ext cx="1948070" cy="1113182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78017" y="4598505"/>
            <a:ext cx="1967924" cy="1192696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65503"/>
            <a:ext cx="8229600" cy="1143000"/>
          </a:xfrm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But…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18" name="Group 20"/>
          <p:cNvGraphicFramePr>
            <a:graphicFrameLocks/>
          </p:cNvGraphicFramePr>
          <p:nvPr/>
        </p:nvGraphicFramePr>
        <p:xfrm>
          <a:off x="2643252" y="3445561"/>
          <a:ext cx="4038600" cy="238953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15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5478527" y="4369143"/>
            <a:ext cx="338138" cy="492125"/>
          </a:xfrm>
          <a:prstGeom prst="downArrow">
            <a:avLst>
              <a:gd name="adj1" fmla="val 50000"/>
              <a:gd name="adj2" fmla="val 3638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 rot="10800000">
            <a:off x="3459227" y="4321518"/>
            <a:ext cx="338138" cy="492125"/>
          </a:xfrm>
          <a:prstGeom prst="downArrow">
            <a:avLst>
              <a:gd name="adj1" fmla="val 50000"/>
              <a:gd name="adj2" fmla="val 3638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>
            <a:off x="4152965" y="5116695"/>
            <a:ext cx="1012825" cy="376052"/>
          </a:xfrm>
          <a:prstGeom prst="rightArrow">
            <a:avLst>
              <a:gd name="adj1" fmla="val 50000"/>
              <a:gd name="adj2" fmla="val 693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2" name="AutoShape 25"/>
          <p:cNvSpPr>
            <a:spLocks noChangeArrowheads="1"/>
          </p:cNvSpPr>
          <p:nvPr/>
        </p:nvSpPr>
        <p:spPr bwMode="auto">
          <a:xfrm rot="10800000">
            <a:off x="4133915" y="3809654"/>
            <a:ext cx="1012825" cy="365125"/>
          </a:xfrm>
          <a:prstGeom prst="rightArrow">
            <a:avLst>
              <a:gd name="adj1" fmla="val 50000"/>
              <a:gd name="adj2" fmla="val 693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35220" y="4163388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Row</a:t>
            </a:r>
          </a:p>
          <a:p>
            <a:pPr algn="ctr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886357" y="1681513"/>
            <a:ext cx="1346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Column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Player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677606" y="3931480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680226" y="507778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221466" y="3036972"/>
            <a:ext cx="857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movie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092618" y="3043600"/>
            <a:ext cx="865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opera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27716" y="3737096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latin typeface="Comic Sans MS" pitchFamily="66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75152" y="37304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288404" y="5055672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234344" y="5042420"/>
            <a:ext cx="920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800" dirty="0"/>
          </a:p>
        </p:txBody>
      </p:sp>
      <p:sp>
        <p:nvSpPr>
          <p:cNvPr id="36" name="5-Point Star 35"/>
          <p:cNvSpPr/>
          <p:nvPr/>
        </p:nvSpPr>
        <p:spPr>
          <a:xfrm>
            <a:off x="2862470" y="5035828"/>
            <a:ext cx="318052" cy="424070"/>
          </a:xfrm>
          <a:prstGeom prst="star5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6195350" y="3743760"/>
            <a:ext cx="318052" cy="424070"/>
          </a:xfrm>
          <a:prstGeom prst="star5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7" grpId="0" animBg="1"/>
      <p:bldP spid="3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57200" y="1600201"/>
            <a:ext cx="8229600" cy="498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err="1" smtClean="0">
                <a:latin typeface="Comic Sans MS" pitchFamily="66" charset="0"/>
              </a:rPr>
              <a:t>Interdomain</a:t>
            </a:r>
            <a:r>
              <a:rPr lang="en-US" sz="3200" dirty="0" smtClean="0">
                <a:latin typeface="Comic Sans MS" pitchFamily="66" charset="0"/>
              </a:rPr>
              <a:t> routing with BGP is a game!</a:t>
            </a:r>
          </a:p>
          <a:p>
            <a:pPr marL="971550" lvl="1" indent="-514350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err="1" smtClean="0">
                <a:latin typeface="Comic Sans MS" pitchFamily="66" charset="0"/>
              </a:rPr>
              <a:t>ASes</a:t>
            </a:r>
            <a:r>
              <a:rPr lang="en-US" sz="3200" dirty="0" smtClean="0">
                <a:latin typeface="Comic Sans MS" pitchFamily="66" charset="0"/>
              </a:rPr>
              <a:t> = players.</a:t>
            </a:r>
          </a:p>
          <a:p>
            <a:pPr marL="971550" lvl="1" indent="-514350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stable states = pure Nash </a:t>
            </a:r>
            <a:r>
              <a:rPr lang="en-US" sz="3200" dirty="0" err="1" smtClean="0">
                <a:latin typeface="Comic Sans MS" pitchFamily="66" charset="0"/>
              </a:rPr>
              <a:t>equilibria</a:t>
            </a:r>
            <a:endParaRPr lang="en-US" sz="3200" dirty="0" smtClean="0">
              <a:latin typeface="Comic Sans MS" pitchFamily="66" charset="0"/>
            </a:endParaRPr>
          </a:p>
          <a:p>
            <a:pPr marL="971550" lvl="1" indent="-514350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BGP = best-reply dynamics</a:t>
            </a:r>
          </a:p>
          <a:p>
            <a:pPr marL="971550" lvl="1" indent="-514350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 u="sng" dirty="0" err="1" smtClean="0">
                <a:solidFill>
                  <a:srgbClr val="FF0000"/>
                </a:solidFill>
                <a:latin typeface="Comic Sans MS" pitchFamily="66" charset="0"/>
              </a:rPr>
              <a:t>Thm</a:t>
            </a:r>
            <a:r>
              <a:rPr lang="en-US" sz="3200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Comic Sans MS" pitchFamily="66" charset="0"/>
              </a:rPr>
              <a:t>[</a:t>
            </a:r>
            <a:r>
              <a:rPr lang="en-US" sz="2400" b="1" u="sng" dirty="0" err="1" smtClean="0">
                <a:solidFill>
                  <a:srgbClr val="FF0000"/>
                </a:solidFill>
                <a:latin typeface="Comic Sans MS" pitchFamily="66" charset="0"/>
              </a:rPr>
              <a:t>Jaggard</a:t>
            </a:r>
            <a:r>
              <a:rPr lang="en-US" sz="2400" b="1" u="sng" dirty="0" smtClean="0">
                <a:solidFill>
                  <a:srgbClr val="FF0000"/>
                </a:solidFill>
                <a:latin typeface="Comic Sans MS" pitchFamily="66" charset="0"/>
              </a:rPr>
              <a:t>-S-Wright]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If two pure Nash </a:t>
            </a:r>
            <a:r>
              <a:rPr lang="en-US" sz="3200" dirty="0" err="1" smtClean="0">
                <a:latin typeface="Comic Sans MS" pitchFamily="66" charset="0"/>
              </a:rPr>
              <a:t>equilibria</a:t>
            </a:r>
            <a:r>
              <a:rPr lang="en-US" sz="3200" dirty="0" smtClean="0">
                <a:latin typeface="Comic Sans MS" pitchFamily="66" charset="0"/>
              </a:rPr>
              <a:t> (or more) exist in a game then best-reply dynamics can potentially oscillate.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Looks Familiar?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57200" y="1600201"/>
            <a:ext cx="8229600" cy="498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sometimes it helps to abstract away from BGP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… and get rid of “noise”.</a:t>
            </a:r>
          </a:p>
          <a:p>
            <a:pPr marL="798513" lvl="1" indent="-341313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i="1" dirty="0" smtClean="0">
                <a:latin typeface="Comic Sans MS" pitchFamily="66" charset="0"/>
              </a:rPr>
              <a:t>e.g.</a:t>
            </a:r>
            <a:r>
              <a:rPr lang="en-US" sz="3200" dirty="0" smtClean="0">
                <a:latin typeface="Comic Sans MS" pitchFamily="66" charset="0"/>
              </a:rPr>
              <a:t>, update messages!</a:t>
            </a:r>
          </a:p>
          <a:p>
            <a:pPr marL="798513" lvl="1" indent="-341313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b="1" u="sng" dirty="0" smtClean="0">
                <a:solidFill>
                  <a:srgbClr val="FF0000"/>
                </a:solidFill>
                <a:latin typeface="Comic Sans MS" pitchFamily="66" charset="0"/>
              </a:rPr>
              <a:t>Insight (informal):</a:t>
            </a:r>
            <a:r>
              <a:rPr lang="en-US" sz="3200" dirty="0" smtClean="0">
                <a:latin typeface="Comic Sans MS" pitchFamily="66" charset="0"/>
              </a:rPr>
              <a:t> Every “BGP-like” protocol will have the same </a:t>
            </a:r>
            <a:r>
              <a:rPr lang="en-US" sz="3200" dirty="0" err="1" smtClean="0">
                <a:latin typeface="Comic Sans MS" pitchFamily="66" charset="0"/>
              </a:rPr>
              <a:t>behaviour</a:t>
            </a:r>
            <a:r>
              <a:rPr lang="en-US" sz="3200" dirty="0" smtClean="0">
                <a:latin typeface="Comic Sans MS" pitchFamily="66" charset="0"/>
              </a:rPr>
              <a:t>.</a:t>
            </a:r>
          </a:p>
          <a:p>
            <a:pPr marL="798513" lvl="1" indent="-341313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omic Sans MS" pitchFamily="66" charset="0"/>
              </a:rPr>
              <a:t>R-BGP </a:t>
            </a:r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en-US" sz="2000" dirty="0" err="1" smtClean="0">
                <a:latin typeface="Comic Sans MS" pitchFamily="66" charset="0"/>
              </a:rPr>
              <a:t>Kushman-Kandula-Katabi-Maggs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en-US" sz="2400" dirty="0" smtClean="0">
                <a:latin typeface="Comic Sans MS" pitchFamily="66" charset="0"/>
              </a:rPr>
              <a:t>, NS-BGP </a:t>
            </a:r>
            <a:r>
              <a:rPr lang="en-US" sz="2000" dirty="0" smtClean="0">
                <a:latin typeface="Comic Sans MS" pitchFamily="66" charset="0"/>
              </a:rPr>
              <a:t>[Wang-S-Rexford] </a:t>
            </a:r>
            <a:r>
              <a:rPr lang="en-US" sz="2400" dirty="0" smtClean="0">
                <a:latin typeface="Comic Sans MS" pitchFamily="66" charset="0"/>
              </a:rPr>
              <a:t>, …</a:t>
            </a:r>
          </a:p>
          <a:p>
            <a:pPr marL="798513" lvl="1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Insights for Protocol Analysis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Interdomain Routing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80975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500" dirty="0">
                <a:latin typeface="Comic Sans MS" pitchFamily="66" charset="0"/>
              </a:rPr>
              <a:t>Establish routes between Autonomous Systems (</a:t>
            </a:r>
            <a:r>
              <a:rPr lang="en-US" sz="2500" dirty="0" err="1">
                <a:latin typeface="Comic Sans MS" pitchFamily="66" charset="0"/>
              </a:rPr>
              <a:t>ASes</a:t>
            </a:r>
            <a:r>
              <a:rPr lang="en-US" sz="2500" dirty="0">
                <a:latin typeface="Comic Sans MS" pitchFamily="66" charset="0"/>
              </a:rPr>
              <a:t>).</a:t>
            </a:r>
          </a:p>
          <a:p>
            <a:pPr>
              <a:buFontTx/>
              <a:buNone/>
            </a:pPr>
            <a:endParaRPr lang="en-US" sz="25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5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5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Comic Sans MS" pitchFamily="66" charset="0"/>
              </a:rPr>
              <a:t>Handled by the Border </a:t>
            </a:r>
            <a:r>
              <a:rPr lang="en-US" sz="2500" dirty="0">
                <a:latin typeface="Comic Sans MS" pitchFamily="66" charset="0"/>
              </a:rPr>
              <a:t>Gateway Protocol (BGP).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2552700"/>
            <a:ext cx="5410200" cy="2316163"/>
            <a:chOff x="957" y="1008"/>
            <a:chExt cx="3955" cy="1778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957" y="1697"/>
              <a:ext cx="1015" cy="436"/>
            </a:xfrm>
            <a:prstGeom prst="ellipse">
              <a:avLst/>
            </a:prstGeom>
            <a:solidFill>
              <a:srgbClr val="33CCCC">
                <a:alpha val="3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Comic Sans MS" pitchFamily="66" charset="0"/>
                </a:rPr>
                <a:t>AT&amp;T</a:t>
              </a:r>
            </a:p>
          </p:txBody>
        </p:sp>
        <p:sp>
          <p:nvSpPr>
            <p:cNvPr id="40966" name="Oval 6"/>
            <p:cNvSpPr>
              <a:spLocks noChangeArrowheads="1"/>
            </p:cNvSpPr>
            <p:nvPr/>
          </p:nvSpPr>
          <p:spPr bwMode="auto">
            <a:xfrm>
              <a:off x="2263" y="2387"/>
              <a:ext cx="1016" cy="399"/>
            </a:xfrm>
            <a:prstGeom prst="ellipse">
              <a:avLst/>
            </a:prstGeom>
            <a:solidFill>
              <a:srgbClr val="33CCCC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Comic Sans MS" pitchFamily="66" charset="0"/>
                </a:rPr>
                <a:t>Qwest</a:t>
              </a:r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2299" y="1008"/>
              <a:ext cx="1343" cy="580"/>
            </a:xfrm>
            <a:prstGeom prst="ellipse">
              <a:avLst/>
            </a:prstGeom>
            <a:solidFill>
              <a:srgbClr val="33CCCC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3642" y="1806"/>
              <a:ext cx="1270" cy="399"/>
            </a:xfrm>
            <a:prstGeom prst="ellipse">
              <a:avLst/>
            </a:prstGeom>
            <a:solidFill>
              <a:srgbClr val="33CCCC">
                <a:alpha val="36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Comic Sans MS" pitchFamily="66" charset="0"/>
                </a:rPr>
                <a:t>Comcast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2590" y="1088"/>
              <a:ext cx="93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UUNET</a:t>
              </a:r>
            </a:p>
          </p:txBody>
        </p:sp>
        <p:cxnSp>
          <p:nvCxnSpPr>
            <p:cNvPr id="40970" name="AutoShape 10"/>
            <p:cNvCxnSpPr>
              <a:cxnSpLocks noChangeShapeType="1"/>
              <a:stCxn id="40966" idx="7"/>
              <a:endCxn id="40968" idx="3"/>
            </p:cNvCxnSpPr>
            <p:nvPr/>
          </p:nvCxnSpPr>
          <p:spPr bwMode="auto">
            <a:xfrm flipV="1">
              <a:off x="3130" y="2147"/>
              <a:ext cx="698" cy="2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0971" name="AutoShape 11"/>
            <p:cNvCxnSpPr>
              <a:cxnSpLocks noChangeShapeType="1"/>
              <a:stCxn id="40965" idx="7"/>
            </p:cNvCxnSpPr>
            <p:nvPr/>
          </p:nvCxnSpPr>
          <p:spPr bwMode="auto">
            <a:xfrm flipV="1">
              <a:off x="1823" y="1513"/>
              <a:ext cx="681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0972" name="AutoShape 12"/>
            <p:cNvCxnSpPr>
              <a:cxnSpLocks noChangeShapeType="1"/>
              <a:stCxn id="40965" idx="5"/>
              <a:endCxn id="40966" idx="1"/>
            </p:cNvCxnSpPr>
            <p:nvPr/>
          </p:nvCxnSpPr>
          <p:spPr bwMode="auto">
            <a:xfrm>
              <a:off x="1823" y="2069"/>
              <a:ext cx="589" cy="3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0973" name="AutoShape 13"/>
            <p:cNvCxnSpPr>
              <a:cxnSpLocks noChangeShapeType="1"/>
              <a:stCxn id="40966" idx="0"/>
              <a:endCxn id="40967" idx="4"/>
            </p:cNvCxnSpPr>
            <p:nvPr/>
          </p:nvCxnSpPr>
          <p:spPr bwMode="auto">
            <a:xfrm flipV="1">
              <a:off x="2771" y="1588"/>
              <a:ext cx="200" cy="7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0974" name="AutoShape 14"/>
            <p:cNvCxnSpPr>
              <a:cxnSpLocks noChangeShapeType="1"/>
              <a:stCxn id="40968" idx="1"/>
              <a:endCxn id="40967" idx="5"/>
            </p:cNvCxnSpPr>
            <p:nvPr/>
          </p:nvCxnSpPr>
          <p:spPr bwMode="auto">
            <a:xfrm flipH="1" flipV="1">
              <a:off x="3445" y="1503"/>
              <a:ext cx="383" cy="3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0975" name="Freeform 15"/>
            <p:cNvSpPr>
              <a:spLocks/>
            </p:cNvSpPr>
            <p:nvPr/>
          </p:nvSpPr>
          <p:spPr bwMode="auto">
            <a:xfrm>
              <a:off x="2510" y="1403"/>
              <a:ext cx="919" cy="11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479" y="4"/>
                </a:cxn>
                <a:cxn ang="0">
                  <a:pos x="919" y="88"/>
                </a:cxn>
              </a:cxnLst>
              <a:rect l="0" t="0" r="r" b="b"/>
              <a:pathLst>
                <a:path w="919" h="110">
                  <a:moveTo>
                    <a:pt x="0" y="110"/>
                  </a:moveTo>
                  <a:cubicBezTo>
                    <a:pt x="81" y="92"/>
                    <a:pt x="326" y="8"/>
                    <a:pt x="479" y="4"/>
                  </a:cubicBezTo>
                  <a:cubicBezTo>
                    <a:pt x="632" y="0"/>
                    <a:pt x="827" y="70"/>
                    <a:pt x="919" y="88"/>
                  </a:cubicBezTo>
                </a:path>
              </a:pathLst>
            </a:custGeom>
            <a:noFill/>
            <a:ln w="19050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auto">
            <a:xfrm>
              <a:off x="2408" y="2460"/>
              <a:ext cx="719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16"/>
                </a:cxn>
                <a:cxn ang="0">
                  <a:pos x="563" y="24"/>
                </a:cxn>
                <a:cxn ang="0">
                  <a:pos x="719" y="7"/>
                </a:cxn>
              </a:cxnLst>
              <a:rect l="0" t="0" r="r" b="b"/>
              <a:pathLst>
                <a:path w="719" h="25">
                  <a:moveTo>
                    <a:pt x="0" y="0"/>
                  </a:moveTo>
                  <a:cubicBezTo>
                    <a:pt x="76" y="3"/>
                    <a:pt x="362" y="12"/>
                    <a:pt x="456" y="16"/>
                  </a:cubicBezTo>
                  <a:cubicBezTo>
                    <a:pt x="550" y="20"/>
                    <a:pt x="519" y="25"/>
                    <a:pt x="563" y="24"/>
                  </a:cubicBezTo>
                  <a:cubicBezTo>
                    <a:pt x="607" y="23"/>
                    <a:pt x="687" y="11"/>
                    <a:pt x="719" y="7"/>
                  </a:cubicBezTo>
                </a:path>
              </a:pathLst>
            </a:custGeom>
            <a:noFill/>
            <a:ln w="19050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57200" y="1666461"/>
            <a:ext cx="8229600" cy="498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This helps with identifying sufficient conditions for BGP safety too.</a:t>
            </a:r>
          </a:p>
          <a:p>
            <a:pPr marL="798513" lvl="1" indent="-341313" defTabSz="457200">
              <a:spcBef>
                <a:spcPct val="20000"/>
              </a:spcBef>
              <a:buFont typeface="Comic Sans MS" pitchFamily="66" charset="0"/>
              <a:buChar char="―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latin typeface="Comic Sans MS" pitchFamily="66" charset="0"/>
              </a:rPr>
              <a:t> dominance-solvable games…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This is also a key ingredient in recent progress on the </a:t>
            </a:r>
            <a:r>
              <a:rPr lang="en-US" sz="3200" u="sng" dirty="0" smtClean="0">
                <a:latin typeface="Comic Sans MS" pitchFamily="66" charset="0"/>
              </a:rPr>
              <a:t>computational complexity</a:t>
            </a:r>
            <a:r>
              <a:rPr lang="en-US" sz="3200" dirty="0" smtClean="0">
                <a:latin typeface="Comic Sans MS" pitchFamily="66" charset="0"/>
              </a:rPr>
              <a:t> of BGP convergence. </a:t>
            </a:r>
            <a:r>
              <a:rPr lang="en-US" sz="2400" dirty="0" smtClean="0">
                <a:latin typeface="Comic Sans MS" pitchFamily="66" charset="0"/>
              </a:rPr>
              <a:t>[</a:t>
            </a:r>
            <a:r>
              <a:rPr lang="en-US" sz="2400" dirty="0" err="1" smtClean="0">
                <a:latin typeface="Comic Sans MS" pitchFamily="66" charset="0"/>
              </a:rPr>
              <a:t>Fabrikant</a:t>
            </a:r>
            <a:r>
              <a:rPr lang="en-US" sz="2400" dirty="0" smtClean="0">
                <a:latin typeface="Comic Sans MS" pitchFamily="66" charset="0"/>
              </a:rPr>
              <a:t>-Papadimitriou]</a:t>
            </a:r>
          </a:p>
          <a:p>
            <a:pPr marL="798513" lvl="1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Actually…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099930" y="189017"/>
            <a:ext cx="8044070" cy="7571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Incentives and Security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52612" name="Picture 4" descr="http://bp2.blogger.com/_KB3h9XkZ9cQ/SEP0R9aeMHI/AAAAAAAAALk/LtS9YdajvjU/s320/security-gu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5961" y="1997075"/>
            <a:ext cx="4057927" cy="43869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Do </a:t>
            </a:r>
            <a:r>
              <a:rPr lang="en-US" sz="4000" dirty="0" err="1" smtClean="0">
                <a:latin typeface="Comic Sans MS" pitchFamily="66" charset="0"/>
              </a:rPr>
              <a:t>ASes</a:t>
            </a:r>
            <a:r>
              <a:rPr lang="en-US" sz="4000" dirty="0" smtClean="0">
                <a:latin typeface="Comic Sans MS" pitchFamily="66" charset="0"/>
              </a:rPr>
              <a:t> Always </a:t>
            </a:r>
            <a:r>
              <a:rPr lang="en-US" sz="4000" dirty="0">
                <a:latin typeface="Comic Sans MS" pitchFamily="66" charset="0"/>
              </a:rPr>
              <a:t>Adhere to the Protocol?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98364"/>
            <a:ext cx="9144000" cy="2917825"/>
          </a:xfrm>
        </p:spPr>
        <p:txBody>
          <a:bodyPr/>
          <a:lstStyle/>
          <a:p>
            <a:r>
              <a:rPr lang="en-US" sz="3600" dirty="0">
                <a:latin typeface="Comic Sans MS" pitchFamily="66" charset="0"/>
              </a:rPr>
              <a:t>BGP was designed to guarantee connectivity between </a:t>
            </a:r>
            <a:r>
              <a:rPr lang="en-US" sz="3600" dirty="0" smtClean="0">
                <a:latin typeface="Comic Sans MS" pitchFamily="66" charset="0"/>
              </a:rPr>
              <a:t>largely trusted </a:t>
            </a:r>
            <a:r>
              <a:rPr lang="en-US" sz="3600" dirty="0">
                <a:latin typeface="Comic Sans MS" pitchFamily="66" charset="0"/>
              </a:rPr>
              <a:t>and obedient parties.</a:t>
            </a:r>
          </a:p>
          <a:p>
            <a:endParaRPr lang="en-US" sz="3600" dirty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In today’s commercial Internet </a:t>
            </a:r>
            <a:r>
              <a:rPr lang="en-US" sz="3600" dirty="0" err="1" smtClean="0">
                <a:latin typeface="Comic Sans MS" pitchFamily="66" charset="0"/>
              </a:rPr>
              <a:t>ASes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are owned by </a:t>
            </a:r>
            <a:r>
              <a:rPr lang="en-US" sz="3600" dirty="0" smtClean="0">
                <a:latin typeface="Comic Sans MS" pitchFamily="66" charset="0"/>
              </a:rPr>
              <a:t>self-interested, often competing, </a:t>
            </a:r>
            <a:r>
              <a:rPr lang="en-US" sz="3600" dirty="0">
                <a:latin typeface="Comic Sans MS" pitchFamily="66" charset="0"/>
              </a:rPr>
              <a:t>entities.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might not follow the “prescribed </a:t>
            </a:r>
            <a:r>
              <a:rPr lang="en-US" sz="2400" dirty="0" err="1" smtClean="0">
                <a:latin typeface="Comic Sans MS" pitchFamily="66" charset="0"/>
              </a:rPr>
              <a:t>behaviour</a:t>
            </a:r>
            <a:r>
              <a:rPr lang="en-US" sz="2400" dirty="0" smtClean="0">
                <a:latin typeface="Comic Sans MS" pitchFamily="66" charset="0"/>
              </a:rPr>
              <a:t>”.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Line 2"/>
          <p:cNvSpPr>
            <a:spLocks noChangeShapeType="1"/>
          </p:cNvSpPr>
          <p:nvPr/>
        </p:nvSpPr>
        <p:spPr bwMode="auto">
          <a:xfrm>
            <a:off x="3151188" y="3350310"/>
            <a:ext cx="1104900" cy="269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Strategic </a:t>
            </a:r>
            <a:r>
              <a:rPr lang="en-US" dirty="0" err="1" smtClean="0">
                <a:latin typeface="Comic Sans MS" pitchFamily="66" charset="0"/>
              </a:rPr>
              <a:t>ASes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>
            <a:off x="3173413" y="3355073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69" name="Line 5"/>
          <p:cNvSpPr>
            <a:spLocks noChangeShapeType="1"/>
          </p:cNvSpPr>
          <p:nvPr/>
        </p:nvSpPr>
        <p:spPr bwMode="auto">
          <a:xfrm>
            <a:off x="3155950" y="3355073"/>
            <a:ext cx="1104900" cy="269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70" name="Line 6"/>
          <p:cNvSpPr>
            <a:spLocks noChangeShapeType="1"/>
          </p:cNvSpPr>
          <p:nvPr/>
        </p:nvSpPr>
        <p:spPr bwMode="auto">
          <a:xfrm flipV="1">
            <a:off x="4260850" y="3337610"/>
            <a:ext cx="1052513" cy="270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71" name="Oval 7"/>
          <p:cNvSpPr>
            <a:spLocks noChangeArrowheads="1"/>
          </p:cNvSpPr>
          <p:nvPr/>
        </p:nvSpPr>
        <p:spPr bwMode="auto">
          <a:xfrm>
            <a:off x="2879725" y="3045510"/>
            <a:ext cx="620713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1</a:t>
            </a:r>
          </a:p>
        </p:txBody>
      </p:sp>
      <p:sp>
        <p:nvSpPr>
          <p:cNvPr id="395272" name="Oval 8"/>
          <p:cNvSpPr>
            <a:spLocks noChangeArrowheads="1"/>
          </p:cNvSpPr>
          <p:nvPr/>
        </p:nvSpPr>
        <p:spPr bwMode="auto">
          <a:xfrm>
            <a:off x="4981575" y="3042335"/>
            <a:ext cx="620713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2</a:t>
            </a:r>
          </a:p>
        </p:txBody>
      </p:sp>
      <p:sp>
        <p:nvSpPr>
          <p:cNvPr id="395273" name="Oval 9"/>
          <p:cNvSpPr>
            <a:spLocks noChangeArrowheads="1"/>
          </p:cNvSpPr>
          <p:nvPr/>
        </p:nvSpPr>
        <p:spPr bwMode="auto">
          <a:xfrm>
            <a:off x="3946525" y="5717273"/>
            <a:ext cx="620713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d</a:t>
            </a:r>
          </a:p>
        </p:txBody>
      </p:sp>
      <p:sp>
        <p:nvSpPr>
          <p:cNvPr id="179215" name="Line 15"/>
          <p:cNvSpPr>
            <a:spLocks noChangeShapeType="1"/>
          </p:cNvSpPr>
          <p:nvPr/>
        </p:nvSpPr>
        <p:spPr bwMode="auto">
          <a:xfrm flipV="1">
            <a:off x="3525077" y="3351898"/>
            <a:ext cx="1424747" cy="90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79217" name="AutoShape 17"/>
          <p:cNvSpPr>
            <a:spLocks noChangeArrowheads="1"/>
          </p:cNvSpPr>
          <p:nvPr/>
        </p:nvSpPr>
        <p:spPr bwMode="auto">
          <a:xfrm>
            <a:off x="4810125" y="5153710"/>
            <a:ext cx="1970088" cy="703263"/>
          </a:xfrm>
          <a:prstGeom prst="wedgeEllipseCallout">
            <a:avLst>
              <a:gd name="adj1" fmla="val -59347"/>
              <a:gd name="adj2" fmla="val 49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latin typeface="Comic Sans MS" pitchFamily="66" charset="0"/>
              </a:rPr>
              <a:t>2, I’m available</a:t>
            </a:r>
          </a:p>
        </p:txBody>
      </p:sp>
      <p:sp>
        <p:nvSpPr>
          <p:cNvPr id="179218" name="AutoShape 18"/>
          <p:cNvSpPr>
            <a:spLocks noChangeArrowheads="1"/>
          </p:cNvSpPr>
          <p:nvPr/>
        </p:nvSpPr>
        <p:spPr bwMode="auto">
          <a:xfrm>
            <a:off x="6175375" y="3363010"/>
            <a:ext cx="2425286" cy="703263"/>
          </a:xfrm>
          <a:prstGeom prst="wedgeEllipseCallout">
            <a:avLst>
              <a:gd name="adj1" fmla="val -75139"/>
              <a:gd name="adj2" fmla="val -53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I’m not telling 1 anything!</a:t>
            </a: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179219" name="AutoShape 19"/>
          <p:cNvSpPr>
            <a:spLocks noChangeArrowheads="1"/>
          </p:cNvSpPr>
          <p:nvPr/>
        </p:nvSpPr>
        <p:spPr bwMode="auto">
          <a:xfrm>
            <a:off x="1782763" y="5166410"/>
            <a:ext cx="1970087" cy="703263"/>
          </a:xfrm>
          <a:prstGeom prst="wedgeEllipseCallout">
            <a:avLst>
              <a:gd name="adj1" fmla="val 57093"/>
              <a:gd name="adj2" fmla="val 475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latin typeface="Comic Sans MS" pitchFamily="66" charset="0"/>
              </a:rPr>
              <a:t>1, I’m available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649357" y="1974569"/>
            <a:ext cx="2239617" cy="1152939"/>
          </a:xfrm>
          <a:prstGeom prst="cloudCallout">
            <a:avLst>
              <a:gd name="adj1" fmla="val 46773"/>
              <a:gd name="adj2" fmla="val 4722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Prefer routes through 2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5493020" y="1875177"/>
            <a:ext cx="2239617" cy="1152939"/>
          </a:xfrm>
          <a:prstGeom prst="cloudCallout">
            <a:avLst>
              <a:gd name="adj1" fmla="val -44352"/>
              <a:gd name="adj2" fmla="val 5411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Prefer routes through 1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351123" y="3382890"/>
            <a:ext cx="1970088" cy="703263"/>
          </a:xfrm>
          <a:prstGeom prst="wedgeEllipseCallout">
            <a:avLst>
              <a:gd name="adj1" fmla="val 76212"/>
              <a:gd name="adj2" fmla="val -519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>
                <a:latin typeface="Comic Sans MS" pitchFamily="66" charset="0"/>
              </a:rPr>
              <a:t>2, </a:t>
            </a:r>
            <a:r>
              <a:rPr lang="en-US" sz="1600" b="1" dirty="0">
                <a:latin typeface="Comic Sans MS" pitchFamily="66" charset="0"/>
              </a:rPr>
              <a:t>my route</a:t>
            </a:r>
          </a:p>
          <a:p>
            <a:pPr algn="ctr"/>
            <a:r>
              <a:rPr lang="en-US" sz="1600" b="1" dirty="0">
                <a:latin typeface="Comic Sans MS" pitchFamily="66" charset="0"/>
              </a:rPr>
              <a:t>is </a:t>
            </a:r>
            <a:r>
              <a:rPr lang="en-US" sz="1600" b="1" dirty="0" smtClean="0">
                <a:latin typeface="Comic Sans MS" pitchFamily="66" charset="0"/>
              </a:rPr>
              <a:t>2d.</a:t>
            </a: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H="1">
            <a:off x="4379639" y="3683411"/>
            <a:ext cx="801687" cy="20399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273287" y="3670853"/>
            <a:ext cx="874643" cy="20673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5" grpId="0" animBg="1"/>
      <p:bldP spid="179217" grpId="0" animBg="1"/>
      <p:bldP spid="179218" grpId="0" animBg="1"/>
      <p:bldP spid="179218" grpId="1" animBg="1"/>
      <p:bldP spid="179219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Undesirable Phenomena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[Levin-S-</a:t>
            </a:r>
            <a:r>
              <a:rPr lang="en-US" sz="3200" dirty="0" err="1" smtClean="0">
                <a:latin typeface="Comic Sans MS" pitchFamily="66" charset="0"/>
              </a:rPr>
              <a:t>Zohar</a:t>
            </a:r>
            <a:r>
              <a:rPr lang="en-US" sz="3200" dirty="0" smtClean="0">
                <a:latin typeface="Comic Sans MS" pitchFamily="66" charset="0"/>
              </a:rPr>
              <a:t>]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68400" y="2852331"/>
            <a:ext cx="2139950" cy="2343150"/>
            <a:chOff x="727" y="1770"/>
            <a:chExt cx="1348" cy="1476"/>
          </a:xfrm>
        </p:grpSpPr>
        <p:sp>
          <p:nvSpPr>
            <p:cNvPr id="138251" name="Line 11"/>
            <p:cNvSpPr>
              <a:spLocks noChangeShapeType="1"/>
            </p:cNvSpPr>
            <p:nvPr/>
          </p:nvSpPr>
          <p:spPr bwMode="auto">
            <a:xfrm flipV="1">
              <a:off x="1375" y="2420"/>
              <a:ext cx="0" cy="8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52" name="Line 12"/>
            <p:cNvSpPr>
              <a:spLocks noChangeShapeType="1"/>
            </p:cNvSpPr>
            <p:nvPr/>
          </p:nvSpPr>
          <p:spPr bwMode="auto">
            <a:xfrm flipV="1">
              <a:off x="1376" y="1831"/>
              <a:ext cx="654" cy="141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53" name="Line 13"/>
            <p:cNvSpPr>
              <a:spLocks noChangeShapeType="1"/>
            </p:cNvSpPr>
            <p:nvPr/>
          </p:nvSpPr>
          <p:spPr bwMode="auto">
            <a:xfrm>
              <a:off x="727" y="1770"/>
              <a:ext cx="134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822950" y="2780893"/>
            <a:ext cx="2157413" cy="2286000"/>
            <a:chOff x="3533" y="1770"/>
            <a:chExt cx="1359" cy="1440"/>
          </a:xfrm>
        </p:grpSpPr>
        <p:sp>
          <p:nvSpPr>
            <p:cNvPr id="138271" name="Line 31"/>
            <p:cNvSpPr>
              <a:spLocks noChangeShapeType="1"/>
            </p:cNvSpPr>
            <p:nvPr/>
          </p:nvSpPr>
          <p:spPr bwMode="auto">
            <a:xfrm>
              <a:off x="3570" y="1780"/>
              <a:ext cx="667" cy="6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72" name="Line 32"/>
            <p:cNvSpPr>
              <a:spLocks noChangeShapeType="1"/>
            </p:cNvSpPr>
            <p:nvPr/>
          </p:nvSpPr>
          <p:spPr bwMode="auto">
            <a:xfrm>
              <a:off x="3544" y="1770"/>
              <a:ext cx="134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73" name="Line 33"/>
            <p:cNvSpPr>
              <a:spLocks noChangeShapeType="1"/>
            </p:cNvSpPr>
            <p:nvPr/>
          </p:nvSpPr>
          <p:spPr bwMode="auto">
            <a:xfrm>
              <a:off x="3533" y="1770"/>
              <a:ext cx="650" cy="14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74" name="Line 34"/>
            <p:cNvSpPr>
              <a:spLocks noChangeShapeType="1"/>
            </p:cNvSpPr>
            <p:nvPr/>
          </p:nvSpPr>
          <p:spPr bwMode="auto">
            <a:xfrm flipH="1">
              <a:off x="4198" y="1777"/>
              <a:ext cx="676" cy="66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878388" y="1995081"/>
            <a:ext cx="3906837" cy="4022725"/>
            <a:chOff x="3073" y="1572"/>
            <a:chExt cx="2461" cy="2534"/>
          </a:xfrm>
        </p:grpSpPr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3073" y="1572"/>
              <a:ext cx="2461" cy="2202"/>
              <a:chOff x="3073" y="1572"/>
              <a:chExt cx="2461" cy="2202"/>
            </a:xfrm>
          </p:grpSpPr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3512" y="1879"/>
                <a:ext cx="1715" cy="1839"/>
                <a:chOff x="536" y="1576"/>
                <a:chExt cx="1715" cy="1839"/>
              </a:xfrm>
            </p:grpSpPr>
            <p:sp>
              <p:nvSpPr>
                <p:cNvPr id="138278" name="Line 38"/>
                <p:cNvSpPr>
                  <a:spLocks noChangeShapeType="1"/>
                </p:cNvSpPr>
                <p:nvPr/>
              </p:nvSpPr>
              <p:spPr bwMode="auto">
                <a:xfrm>
                  <a:off x="701" y="1773"/>
                  <a:ext cx="65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>
                    <a:latin typeface="Comic Sans MS" pitchFamily="66" charset="0"/>
                  </a:endParaRPr>
                </a:p>
              </p:txBody>
            </p: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>
                  <a:off x="536" y="1576"/>
                  <a:ext cx="1715" cy="1839"/>
                  <a:chOff x="527" y="1576"/>
                  <a:chExt cx="1715" cy="1839"/>
                </a:xfrm>
              </p:grpSpPr>
              <p:sp>
                <p:nvSpPr>
                  <p:cNvPr id="138280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8" y="2423"/>
                    <a:ext cx="0" cy="81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69" y="1774"/>
                    <a:ext cx="676" cy="66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712" y="1773"/>
                    <a:ext cx="13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3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6" y="1762"/>
                    <a:ext cx="654" cy="141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527" y="1578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m</a:t>
                    </a:r>
                  </a:p>
                </p:txBody>
              </p:sp>
              <p:sp>
                <p:nvSpPr>
                  <p:cNvPr id="1382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851" y="1576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1</a:t>
                    </a:r>
                  </a:p>
                </p:txBody>
              </p:sp>
              <p:sp>
                <p:nvSpPr>
                  <p:cNvPr id="1382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1191" y="3024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2</a:t>
                    </a:r>
                  </a:p>
                </p:txBody>
              </p:sp>
              <p:sp>
                <p:nvSpPr>
                  <p:cNvPr id="1382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2205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d</a:t>
                    </a:r>
                  </a:p>
                </p:txBody>
              </p:sp>
            </p:grpSp>
          </p:grpSp>
          <p:sp>
            <p:nvSpPr>
              <p:cNvPr id="138288" name="Text Box 48"/>
              <p:cNvSpPr txBox="1">
                <a:spLocks noChangeArrowheads="1"/>
              </p:cNvSpPr>
              <p:nvPr/>
            </p:nvSpPr>
            <p:spPr bwMode="auto">
              <a:xfrm>
                <a:off x="3073" y="1572"/>
                <a:ext cx="47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m1d</a:t>
                </a:r>
              </a:p>
              <a:p>
                <a:r>
                  <a:rPr lang="en-US">
                    <a:latin typeface="Comic Sans MS" pitchFamily="66" charset="0"/>
                  </a:rPr>
                  <a:t>m12d</a:t>
                </a:r>
              </a:p>
            </p:txBody>
          </p:sp>
          <p:sp>
            <p:nvSpPr>
              <p:cNvPr id="138289" name="Text Box 49"/>
              <p:cNvSpPr txBox="1">
                <a:spLocks noChangeArrowheads="1"/>
              </p:cNvSpPr>
              <p:nvPr/>
            </p:nvSpPr>
            <p:spPr bwMode="auto">
              <a:xfrm>
                <a:off x="3694" y="3367"/>
                <a:ext cx="404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2md</a:t>
                </a:r>
              </a:p>
              <a:p>
                <a:r>
                  <a:rPr lang="en-US">
                    <a:latin typeface="Comic Sans MS" pitchFamily="66" charset="0"/>
                  </a:rPr>
                  <a:t>2d</a:t>
                </a:r>
              </a:p>
            </p:txBody>
          </p:sp>
          <p:sp>
            <p:nvSpPr>
              <p:cNvPr id="138290" name="Text Box 50"/>
              <p:cNvSpPr txBox="1">
                <a:spLocks noChangeArrowheads="1"/>
              </p:cNvSpPr>
              <p:nvPr/>
            </p:nvSpPr>
            <p:spPr bwMode="auto">
              <a:xfrm>
                <a:off x="5178" y="1602"/>
                <a:ext cx="3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12d</a:t>
                </a:r>
              </a:p>
              <a:p>
                <a:r>
                  <a:rPr lang="en-US">
                    <a:latin typeface="Comic Sans MS" pitchFamily="66" charset="0"/>
                  </a:rPr>
                  <a:t>1d</a:t>
                </a:r>
              </a:p>
            </p:txBody>
          </p:sp>
        </p:grpSp>
        <p:sp>
          <p:nvSpPr>
            <p:cNvPr id="138291" name="Text Box 51"/>
            <p:cNvSpPr txBox="1">
              <a:spLocks noChangeArrowheads="1"/>
            </p:cNvSpPr>
            <p:nvPr/>
          </p:nvSpPr>
          <p:spPr bwMode="auto">
            <a:xfrm>
              <a:off x="3369" y="3873"/>
              <a:ext cx="19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endParaRPr lang="en-US" b="1" dirty="0">
                <a:latin typeface="Comic Sans MS" pitchFamily="66" charset="0"/>
              </a:endParaRP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198438" y="1950631"/>
            <a:ext cx="3684587" cy="4448176"/>
            <a:chOff x="125" y="1571"/>
            <a:chExt cx="2321" cy="2802"/>
          </a:xfrm>
        </p:grpSpPr>
        <p:sp>
          <p:nvSpPr>
            <p:cNvPr id="138257" name="Line 17"/>
            <p:cNvSpPr>
              <a:spLocks noChangeShapeType="1"/>
            </p:cNvSpPr>
            <p:nvPr/>
          </p:nvSpPr>
          <p:spPr bwMode="auto">
            <a:xfrm>
              <a:off x="701" y="2142"/>
              <a:ext cx="65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36" y="1945"/>
              <a:ext cx="1715" cy="1839"/>
              <a:chOff x="527" y="1576"/>
              <a:chExt cx="1715" cy="1839"/>
            </a:xfrm>
          </p:grpSpPr>
          <p:sp>
            <p:nvSpPr>
              <p:cNvPr id="138259" name="Line 19"/>
              <p:cNvSpPr>
                <a:spLocks noChangeShapeType="1"/>
              </p:cNvSpPr>
              <p:nvPr/>
            </p:nvSpPr>
            <p:spPr bwMode="auto">
              <a:xfrm flipV="1">
                <a:off x="1378" y="2423"/>
                <a:ext cx="0" cy="8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138260" name="Line 20"/>
              <p:cNvSpPr>
                <a:spLocks noChangeShapeType="1"/>
              </p:cNvSpPr>
              <p:nvPr/>
            </p:nvSpPr>
            <p:spPr bwMode="auto">
              <a:xfrm flipH="1">
                <a:off x="1369" y="1774"/>
                <a:ext cx="676" cy="6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138261" name="Line 21"/>
              <p:cNvSpPr>
                <a:spLocks noChangeShapeType="1"/>
              </p:cNvSpPr>
              <p:nvPr/>
            </p:nvSpPr>
            <p:spPr bwMode="auto">
              <a:xfrm>
                <a:off x="712" y="1773"/>
                <a:ext cx="13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138262" name="Line 22"/>
              <p:cNvSpPr>
                <a:spLocks noChangeShapeType="1"/>
              </p:cNvSpPr>
              <p:nvPr/>
            </p:nvSpPr>
            <p:spPr bwMode="auto">
              <a:xfrm flipV="1">
                <a:off x="1406" y="1762"/>
                <a:ext cx="654" cy="1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138263" name="Oval 23"/>
              <p:cNvSpPr>
                <a:spLocks noChangeArrowheads="1"/>
              </p:cNvSpPr>
              <p:nvPr/>
            </p:nvSpPr>
            <p:spPr bwMode="auto">
              <a:xfrm>
                <a:off x="527" y="1578"/>
                <a:ext cx="391" cy="391"/>
              </a:xfrm>
              <a:prstGeom prst="ellipse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mic Sans MS" pitchFamily="66" charset="0"/>
                  </a:rPr>
                  <a:t>m</a:t>
                </a:r>
              </a:p>
            </p:txBody>
          </p:sp>
          <p:sp>
            <p:nvSpPr>
              <p:cNvPr id="138264" name="Oval 24"/>
              <p:cNvSpPr>
                <a:spLocks noChangeArrowheads="1"/>
              </p:cNvSpPr>
              <p:nvPr/>
            </p:nvSpPr>
            <p:spPr bwMode="auto">
              <a:xfrm>
                <a:off x="1851" y="1576"/>
                <a:ext cx="391" cy="391"/>
              </a:xfrm>
              <a:prstGeom prst="ellipse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8265" name="Oval 25"/>
              <p:cNvSpPr>
                <a:spLocks noChangeArrowheads="1"/>
              </p:cNvSpPr>
              <p:nvPr/>
            </p:nvSpPr>
            <p:spPr bwMode="auto">
              <a:xfrm>
                <a:off x="1191" y="3024"/>
                <a:ext cx="391" cy="391"/>
              </a:xfrm>
              <a:prstGeom prst="ellipse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8266" name="Oval 26"/>
              <p:cNvSpPr>
                <a:spLocks noChangeArrowheads="1"/>
              </p:cNvSpPr>
              <p:nvPr/>
            </p:nvSpPr>
            <p:spPr bwMode="auto">
              <a:xfrm>
                <a:off x="1196" y="2205"/>
                <a:ext cx="391" cy="391"/>
              </a:xfrm>
              <a:prstGeom prst="ellipse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b="1">
                    <a:latin typeface="Comic Sans MS" pitchFamily="66" charset="0"/>
                  </a:rPr>
                  <a:t>d</a:t>
                </a:r>
              </a:p>
            </p:txBody>
          </p:sp>
        </p:grpSp>
        <p:sp>
          <p:nvSpPr>
            <p:cNvPr id="138267" name="Text Box 27"/>
            <p:cNvSpPr txBox="1">
              <a:spLocks noChangeArrowheads="1"/>
            </p:cNvSpPr>
            <p:nvPr/>
          </p:nvSpPr>
          <p:spPr bwMode="auto">
            <a:xfrm>
              <a:off x="125" y="1571"/>
              <a:ext cx="4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m1d</a:t>
              </a:r>
            </a:p>
            <a:p>
              <a:r>
                <a:rPr lang="en-US">
                  <a:latin typeface="Comic Sans MS" pitchFamily="66" charset="0"/>
                </a:rPr>
                <a:t>m12d</a:t>
              </a:r>
            </a:p>
          </p:txBody>
        </p:sp>
        <p:sp>
          <p:nvSpPr>
            <p:cNvPr id="138268" name="Text Box 28"/>
            <p:cNvSpPr txBox="1">
              <a:spLocks noChangeArrowheads="1"/>
            </p:cNvSpPr>
            <p:nvPr/>
          </p:nvSpPr>
          <p:spPr bwMode="auto">
            <a:xfrm>
              <a:off x="698" y="3449"/>
              <a:ext cx="4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2md</a:t>
              </a:r>
            </a:p>
            <a:p>
              <a:r>
                <a:rPr lang="en-US">
                  <a:latin typeface="Comic Sans MS" pitchFamily="66" charset="0"/>
                </a:rPr>
                <a:t>2d</a:t>
              </a:r>
            </a:p>
          </p:txBody>
        </p:sp>
        <p:sp>
          <p:nvSpPr>
            <p:cNvPr id="138269" name="Text Box 29"/>
            <p:cNvSpPr txBox="1">
              <a:spLocks noChangeArrowheads="1"/>
            </p:cNvSpPr>
            <p:nvPr/>
          </p:nvSpPr>
          <p:spPr bwMode="auto">
            <a:xfrm>
              <a:off x="2090" y="1583"/>
              <a:ext cx="3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12d</a:t>
              </a:r>
            </a:p>
            <a:p>
              <a:r>
                <a:rPr lang="en-US">
                  <a:latin typeface="Comic Sans MS" pitchFamily="66" charset="0"/>
                </a:rPr>
                <a:t>1d</a:t>
              </a:r>
            </a:p>
          </p:txBody>
        </p:sp>
        <p:sp>
          <p:nvSpPr>
            <p:cNvPr id="138292" name="Text Box 52"/>
            <p:cNvSpPr txBox="1">
              <a:spLocks noChangeArrowheads="1"/>
            </p:cNvSpPr>
            <p:nvPr/>
          </p:nvSpPr>
          <p:spPr bwMode="auto">
            <a:xfrm>
              <a:off x="351" y="3879"/>
              <a:ext cx="199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endParaRPr lang="en-US" b="1" dirty="0" smtClean="0">
                <a:latin typeface="Comic Sans MS" pitchFamily="66" charset="0"/>
              </a:endParaRPr>
            </a:p>
            <a:p>
              <a:pPr algn="ctr" rtl="1">
                <a:spcBef>
                  <a:spcPct val="50000"/>
                </a:spcBef>
              </a:pPr>
              <a:r>
                <a:rPr lang="en-US" b="1" dirty="0" smtClean="0">
                  <a:latin typeface="Comic Sans MS" pitchFamily="66" charset="0"/>
                </a:rPr>
                <a:t>with BGP</a:t>
              </a:r>
              <a:endParaRPr lang="en-US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How Can We Fix This?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15192"/>
            <a:ext cx="9144000" cy="2917825"/>
          </a:xfrm>
        </p:spPr>
        <p:txBody>
          <a:bodyPr/>
          <a:lstStyle/>
          <a:p>
            <a:r>
              <a:rPr lang="en-US" sz="3600" b="1" u="sng" dirty="0" smtClean="0">
                <a:latin typeface="Comic Sans MS" pitchFamily="66" charset="0"/>
              </a:rPr>
              <a:t>Economic Mechanism Design</a:t>
            </a:r>
            <a:r>
              <a:rPr lang="en-US" sz="3600" dirty="0" smtClean="0">
                <a:latin typeface="Comic Sans MS" pitchFamily="66" charset="0"/>
              </a:rPr>
              <a:t>: “the reverse-engineering approach to game-theory”.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b="1" u="sng" dirty="0" smtClean="0">
                <a:latin typeface="Comic Sans MS" pitchFamily="66" charset="0"/>
              </a:rPr>
              <a:t>Goal</a:t>
            </a:r>
            <a:r>
              <a:rPr lang="en-US" sz="3600" dirty="0" smtClean="0">
                <a:latin typeface="Comic Sans MS" pitchFamily="66" charset="0"/>
              </a:rPr>
              <a:t>: Incentivize players to follow the prescribed </a:t>
            </a:r>
            <a:r>
              <a:rPr lang="en-US" sz="3600" dirty="0" err="1" smtClean="0">
                <a:latin typeface="Comic Sans MS" pitchFamily="66" charset="0"/>
              </a:rPr>
              <a:t>behaviour</a:t>
            </a:r>
            <a:r>
              <a:rPr lang="en-US" sz="36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roduct-image.tradeindia.com/00112520/b/0/Painting-Board-St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744" y="2358888"/>
            <a:ext cx="1937578" cy="3246784"/>
          </a:xfrm>
          <a:prstGeom prst="rect">
            <a:avLst/>
          </a:prstGeom>
          <a:noFill/>
          <a:ln>
            <a:noFill/>
          </a:ln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2</a:t>
            </a:r>
            <a:r>
              <a:rPr lang="en-US" sz="4000" baseline="30000" dirty="0" smtClean="0">
                <a:latin typeface="Comic Sans MS" pitchFamily="66" charset="0"/>
              </a:rPr>
              <a:t>nd</a:t>
            </a:r>
            <a:r>
              <a:rPr lang="en-US" sz="4000" dirty="0" smtClean="0">
                <a:latin typeface="Comic Sans MS" pitchFamily="66" charset="0"/>
              </a:rPr>
              <a:t>-Price Auctions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456708" name="Picture 4" descr="http://s.wsj.net/public/resources/images/BA-AP165_plan_i_NS_200903272242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9481" y="1944067"/>
            <a:ext cx="1648581" cy="204483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</p:pic>
      <p:pic>
        <p:nvPicPr>
          <p:cNvPr id="9" name="Picture 4" descr="http://s.wsj.net/public/resources/images/BA-AP165_plan_i_NS_200903272242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9125" y="4442065"/>
            <a:ext cx="1675319" cy="2078003"/>
          </a:xfrm>
          <a:prstGeom prst="rect">
            <a:avLst/>
          </a:prstGeom>
          <a:noFill/>
          <a:ln w="63500">
            <a:solidFill>
              <a:schemeClr val="accent2"/>
            </a:solidFill>
          </a:ln>
        </p:spPr>
      </p:pic>
      <p:sp>
        <p:nvSpPr>
          <p:cNvPr id="10" name="Cloud Callout 9"/>
          <p:cNvSpPr/>
          <p:nvPr/>
        </p:nvSpPr>
        <p:spPr>
          <a:xfrm>
            <a:off x="7328446" y="2080591"/>
            <a:ext cx="1616766" cy="821634"/>
          </a:xfrm>
          <a:prstGeom prst="cloudCallout">
            <a:avLst>
              <a:gd name="adj1" fmla="val -100341"/>
              <a:gd name="adj2" fmla="val 33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155$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7388082" y="4512335"/>
            <a:ext cx="1616766" cy="821634"/>
          </a:xfrm>
          <a:prstGeom prst="cloudCallout">
            <a:avLst>
              <a:gd name="adj1" fmla="val -100341"/>
              <a:gd name="adj2" fmla="val 33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120$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56712" name="Picture 8" descr="http://images.asia.ru/img/alibaba/photo/51629268/Framed_Picture_Painting_Draw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50755" y="3266292"/>
            <a:ext cx="1546531" cy="1292458"/>
          </a:xfrm>
          <a:prstGeom prst="rect">
            <a:avLst/>
          </a:prstGeom>
          <a:noFill/>
        </p:spPr>
      </p:pic>
      <p:pic>
        <p:nvPicPr>
          <p:cNvPr id="456714" name="Picture 10" descr="http://www.josephhaworth.com/images/Fellow%20Actors/E.H.%20Sothern/E.%20H.%20Sothern%20as%20Jack%20Hammerton%20in%20The%20Hightest%20Bidder%202-Photo-B&amp;W-Re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012" y="2112984"/>
            <a:ext cx="25146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What does this have to do with BGP?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7796"/>
            <a:ext cx="9144000" cy="2917825"/>
          </a:xfrm>
        </p:spPr>
        <p:txBody>
          <a:bodyPr/>
          <a:lstStyle/>
          <a:p>
            <a:r>
              <a:rPr lang="en-US" sz="3400" dirty="0" smtClean="0">
                <a:latin typeface="Comic Sans MS" pitchFamily="66" charset="0"/>
              </a:rPr>
              <a:t>The mechanism design approach to </a:t>
            </a:r>
            <a:r>
              <a:rPr lang="en-US" sz="3400" dirty="0" err="1" smtClean="0">
                <a:latin typeface="Comic Sans MS" pitchFamily="66" charset="0"/>
              </a:rPr>
              <a:t>interdomain</a:t>
            </a:r>
            <a:r>
              <a:rPr lang="en-US" sz="3400" dirty="0" smtClean="0">
                <a:latin typeface="Comic Sans MS" pitchFamily="66" charset="0"/>
              </a:rPr>
              <a:t> routing </a:t>
            </a:r>
            <a:r>
              <a:rPr lang="en-US" sz="1800" dirty="0" smtClean="0">
                <a:latin typeface="Comic Sans MS" pitchFamily="66" charset="0"/>
              </a:rPr>
              <a:t>[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-Papadimitriou-Sami-</a:t>
            </a:r>
            <a:r>
              <a:rPr lang="en-US" sz="1800" dirty="0" err="1" smtClean="0">
                <a:latin typeface="Comic Sans MS" pitchFamily="66" charset="0"/>
              </a:rPr>
              <a:t>Shenker</a:t>
            </a:r>
            <a:r>
              <a:rPr lang="en-US" sz="1800" dirty="0" smtClean="0">
                <a:latin typeface="Comic Sans MS" pitchFamily="66" charset="0"/>
              </a:rPr>
              <a:t>]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3400" b="1" u="sng" dirty="0" smtClean="0">
                <a:latin typeface="Comic Sans MS" pitchFamily="66" charset="0"/>
              </a:rPr>
              <a:t>Approach 1:</a:t>
            </a:r>
            <a:r>
              <a:rPr lang="en-US" sz="3400" dirty="0" smtClean="0">
                <a:latin typeface="Comic Sans MS" pitchFamily="66" charset="0"/>
              </a:rPr>
              <a:t> Incentivize </a:t>
            </a:r>
            <a:r>
              <a:rPr lang="en-US" sz="3400" dirty="0" err="1" smtClean="0">
                <a:latin typeface="Comic Sans MS" pitchFamily="66" charset="0"/>
              </a:rPr>
              <a:t>ASes</a:t>
            </a:r>
            <a:r>
              <a:rPr lang="en-US" sz="3400" dirty="0" smtClean="0">
                <a:latin typeface="Comic Sans MS" pitchFamily="66" charset="0"/>
              </a:rPr>
              <a:t> to adhere to BGP via VCG payments. </a:t>
            </a:r>
            <a:r>
              <a:rPr lang="en-US" sz="1800" dirty="0" smtClean="0">
                <a:latin typeface="Comic Sans MS" pitchFamily="66" charset="0"/>
              </a:rPr>
              <a:t>[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-Papadimitriou-Sami-</a:t>
            </a:r>
            <a:r>
              <a:rPr lang="en-US" sz="1800" dirty="0" err="1" smtClean="0">
                <a:latin typeface="Comic Sans MS" pitchFamily="66" charset="0"/>
              </a:rPr>
              <a:t>Shenker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-Sami-</a:t>
            </a:r>
            <a:r>
              <a:rPr lang="en-US" sz="1800" dirty="0" err="1" smtClean="0">
                <a:latin typeface="Comic Sans MS" pitchFamily="66" charset="0"/>
              </a:rPr>
              <a:t>Shenker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Karger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Mirrokni</a:t>
            </a:r>
            <a:r>
              <a:rPr lang="en-US" sz="1800" dirty="0" smtClean="0">
                <a:latin typeface="Comic Sans MS" pitchFamily="66" charset="0"/>
              </a:rPr>
              <a:t>-Sami, 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Ramachandran</a:t>
            </a:r>
            <a:r>
              <a:rPr lang="en-US" sz="1800" dirty="0" smtClean="0">
                <a:latin typeface="Comic Sans MS" pitchFamily="66" charset="0"/>
              </a:rPr>
              <a:t>-S, Hall-</a:t>
            </a:r>
            <a:r>
              <a:rPr lang="en-US" sz="1800" dirty="0" err="1" smtClean="0">
                <a:latin typeface="Comic Sans MS" pitchFamily="66" charset="0"/>
              </a:rPr>
              <a:t>Nikolova</a:t>
            </a:r>
            <a:r>
              <a:rPr lang="en-US" sz="1800" dirty="0" smtClean="0">
                <a:latin typeface="Comic Sans MS" pitchFamily="66" charset="0"/>
              </a:rPr>
              <a:t>-Papadimitriou]</a:t>
            </a:r>
            <a:endParaRPr lang="en-US" sz="3600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r>
              <a:rPr lang="en-US" sz="3400" b="1" u="sng" dirty="0" smtClean="0">
                <a:latin typeface="Comic Sans MS" pitchFamily="66" charset="0"/>
              </a:rPr>
              <a:t>Approach 2</a:t>
            </a:r>
            <a:r>
              <a:rPr lang="en-US" sz="3400" dirty="0" smtClean="0">
                <a:latin typeface="Comic Sans MS" pitchFamily="66" charset="0"/>
              </a:rPr>
              <a:t>: Restrict </a:t>
            </a:r>
            <a:r>
              <a:rPr lang="en-US" sz="3400" dirty="0" err="1" smtClean="0">
                <a:latin typeface="Comic Sans MS" pitchFamily="66" charset="0"/>
              </a:rPr>
              <a:t>ASes</a:t>
            </a:r>
            <a:r>
              <a:rPr lang="en-US" sz="3400" dirty="0" smtClean="0">
                <a:latin typeface="Comic Sans MS" pitchFamily="66" charset="0"/>
              </a:rPr>
              <a:t>’ routing policies to achieve BGP incentive-compatibility </a:t>
            </a:r>
            <a:r>
              <a:rPr lang="en-US" sz="3400" u="sng" dirty="0" smtClean="0">
                <a:latin typeface="Comic Sans MS" pitchFamily="66" charset="0"/>
              </a:rPr>
              <a:t>without money</a:t>
            </a:r>
            <a:r>
              <a:rPr lang="en-US" sz="3400" dirty="0" smtClean="0">
                <a:latin typeface="Comic Sans MS" pitchFamily="66" charset="0"/>
              </a:rPr>
              <a:t>. </a:t>
            </a:r>
            <a:r>
              <a:rPr lang="en-US" sz="1800" dirty="0" smtClean="0">
                <a:latin typeface="Comic Sans MS" pitchFamily="66" charset="0"/>
              </a:rPr>
              <a:t>[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Ramachandran</a:t>
            </a:r>
            <a:r>
              <a:rPr lang="en-US" sz="1800" dirty="0" smtClean="0">
                <a:latin typeface="Comic Sans MS" pitchFamily="66" charset="0"/>
              </a:rPr>
              <a:t>-S, </a:t>
            </a:r>
            <a:r>
              <a:rPr lang="en-US" sz="1800" dirty="0" err="1" smtClean="0">
                <a:latin typeface="Comic Sans MS" pitchFamily="66" charset="0"/>
              </a:rPr>
              <a:t>Feigenbaum</a:t>
            </a:r>
            <a:r>
              <a:rPr lang="en-US" sz="1800" dirty="0" smtClean="0">
                <a:latin typeface="Comic Sans MS" pitchFamily="66" charset="0"/>
              </a:rPr>
              <a:t>-S-</a:t>
            </a:r>
            <a:r>
              <a:rPr lang="en-US" sz="1800" dirty="0" err="1" smtClean="0">
                <a:latin typeface="Comic Sans MS" pitchFamily="66" charset="0"/>
              </a:rPr>
              <a:t>Shenker</a:t>
            </a:r>
            <a:r>
              <a:rPr lang="en-US" sz="1800" dirty="0" smtClean="0">
                <a:latin typeface="Comic Sans MS" pitchFamily="66" charset="0"/>
              </a:rPr>
              <a:t>]</a:t>
            </a: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0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New Approach: Combining Security and Incentives </a:t>
            </a:r>
            <a:r>
              <a:rPr lang="en-US" sz="1600" b="1" dirty="0" smtClean="0">
                <a:latin typeface="Comic Sans MS" pitchFamily="66" charset="0"/>
              </a:rPr>
              <a:t>[Levin-S-</a:t>
            </a:r>
            <a:r>
              <a:rPr lang="en-US" sz="1600" b="1" dirty="0" err="1" smtClean="0">
                <a:latin typeface="Comic Sans MS" pitchFamily="66" charset="0"/>
              </a:rPr>
              <a:t>Zohar</a:t>
            </a:r>
            <a:r>
              <a:rPr lang="en-US" sz="1600" b="1" dirty="0" smtClean="0">
                <a:latin typeface="Comic Sans MS" pitchFamily="66" charset="0"/>
              </a:rPr>
              <a:t>]</a:t>
            </a:r>
            <a:endParaRPr lang="en-US" b="1" dirty="0">
              <a:latin typeface="Comic Sans MS" pitchFamily="66" charset="0"/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224506" y="3165201"/>
            <a:ext cx="2157413" cy="2286000"/>
            <a:chOff x="3533" y="1770"/>
            <a:chExt cx="1359" cy="1440"/>
          </a:xfrm>
        </p:grpSpPr>
        <p:sp>
          <p:nvSpPr>
            <p:cNvPr id="138271" name="Line 31"/>
            <p:cNvSpPr>
              <a:spLocks noChangeShapeType="1"/>
            </p:cNvSpPr>
            <p:nvPr/>
          </p:nvSpPr>
          <p:spPr bwMode="auto">
            <a:xfrm>
              <a:off x="3570" y="1780"/>
              <a:ext cx="667" cy="6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72" name="Line 32"/>
            <p:cNvSpPr>
              <a:spLocks noChangeShapeType="1"/>
            </p:cNvSpPr>
            <p:nvPr/>
          </p:nvSpPr>
          <p:spPr bwMode="auto">
            <a:xfrm>
              <a:off x="3544" y="1770"/>
              <a:ext cx="134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73" name="Line 33"/>
            <p:cNvSpPr>
              <a:spLocks noChangeShapeType="1"/>
            </p:cNvSpPr>
            <p:nvPr/>
          </p:nvSpPr>
          <p:spPr bwMode="auto">
            <a:xfrm>
              <a:off x="3533" y="1770"/>
              <a:ext cx="650" cy="14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38274" name="Line 34"/>
            <p:cNvSpPr>
              <a:spLocks noChangeShapeType="1"/>
            </p:cNvSpPr>
            <p:nvPr/>
          </p:nvSpPr>
          <p:spPr bwMode="auto">
            <a:xfrm flipH="1">
              <a:off x="4198" y="1777"/>
              <a:ext cx="676" cy="66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79944" y="2379389"/>
            <a:ext cx="3906837" cy="4022725"/>
            <a:chOff x="3073" y="1572"/>
            <a:chExt cx="2461" cy="2534"/>
          </a:xfrm>
        </p:grpSpPr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3073" y="1572"/>
              <a:ext cx="2461" cy="2202"/>
              <a:chOff x="3073" y="1572"/>
              <a:chExt cx="2461" cy="2202"/>
            </a:xfrm>
          </p:grpSpPr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3512" y="1879"/>
                <a:ext cx="1715" cy="1839"/>
                <a:chOff x="536" y="1576"/>
                <a:chExt cx="1715" cy="1839"/>
              </a:xfrm>
            </p:grpSpPr>
            <p:sp>
              <p:nvSpPr>
                <p:cNvPr id="138278" name="Line 38"/>
                <p:cNvSpPr>
                  <a:spLocks noChangeShapeType="1"/>
                </p:cNvSpPr>
                <p:nvPr/>
              </p:nvSpPr>
              <p:spPr bwMode="auto">
                <a:xfrm>
                  <a:off x="701" y="1773"/>
                  <a:ext cx="65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>
                    <a:latin typeface="Comic Sans MS" pitchFamily="66" charset="0"/>
                  </a:endParaRPr>
                </a:p>
              </p:txBody>
            </p:sp>
            <p:grpSp>
              <p:nvGrpSpPr>
                <p:cNvPr id="7" name="Group 39"/>
                <p:cNvGrpSpPr>
                  <a:grpSpLocks/>
                </p:cNvGrpSpPr>
                <p:nvPr/>
              </p:nvGrpSpPr>
              <p:grpSpPr bwMode="auto">
                <a:xfrm>
                  <a:off x="536" y="1576"/>
                  <a:ext cx="1715" cy="1839"/>
                  <a:chOff x="527" y="1576"/>
                  <a:chExt cx="1715" cy="1839"/>
                </a:xfrm>
              </p:grpSpPr>
              <p:sp>
                <p:nvSpPr>
                  <p:cNvPr id="138280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8" y="2423"/>
                    <a:ext cx="0" cy="81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69" y="1774"/>
                    <a:ext cx="676" cy="66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712" y="1773"/>
                    <a:ext cx="13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3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6" y="1762"/>
                    <a:ext cx="654" cy="141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1382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527" y="1578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m</a:t>
                    </a:r>
                  </a:p>
                </p:txBody>
              </p:sp>
              <p:sp>
                <p:nvSpPr>
                  <p:cNvPr id="1382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851" y="1576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1</a:t>
                    </a:r>
                  </a:p>
                </p:txBody>
              </p:sp>
              <p:sp>
                <p:nvSpPr>
                  <p:cNvPr id="1382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1191" y="3024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2</a:t>
                    </a:r>
                  </a:p>
                </p:txBody>
              </p:sp>
              <p:sp>
                <p:nvSpPr>
                  <p:cNvPr id="1382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2205"/>
                    <a:ext cx="391" cy="391"/>
                  </a:xfrm>
                  <a:prstGeom prst="ellipse">
                    <a:avLst/>
                  </a:prstGeom>
                  <a:solidFill>
                    <a:srgbClr val="99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sz="2800" b="1">
                        <a:latin typeface="Comic Sans MS" pitchFamily="66" charset="0"/>
                      </a:rPr>
                      <a:t>d</a:t>
                    </a:r>
                  </a:p>
                </p:txBody>
              </p:sp>
            </p:grpSp>
          </p:grpSp>
          <p:sp>
            <p:nvSpPr>
              <p:cNvPr id="138288" name="Text Box 48"/>
              <p:cNvSpPr txBox="1">
                <a:spLocks noChangeArrowheads="1"/>
              </p:cNvSpPr>
              <p:nvPr/>
            </p:nvSpPr>
            <p:spPr bwMode="auto">
              <a:xfrm>
                <a:off x="3073" y="1572"/>
                <a:ext cx="47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m1d</a:t>
                </a:r>
              </a:p>
              <a:p>
                <a:r>
                  <a:rPr lang="en-US">
                    <a:latin typeface="Comic Sans MS" pitchFamily="66" charset="0"/>
                  </a:rPr>
                  <a:t>m12d</a:t>
                </a:r>
              </a:p>
            </p:txBody>
          </p:sp>
          <p:sp>
            <p:nvSpPr>
              <p:cNvPr id="138289" name="Text Box 49"/>
              <p:cNvSpPr txBox="1">
                <a:spLocks noChangeArrowheads="1"/>
              </p:cNvSpPr>
              <p:nvPr/>
            </p:nvSpPr>
            <p:spPr bwMode="auto">
              <a:xfrm>
                <a:off x="3694" y="3367"/>
                <a:ext cx="404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2md</a:t>
                </a:r>
              </a:p>
              <a:p>
                <a:r>
                  <a:rPr lang="en-US">
                    <a:latin typeface="Comic Sans MS" pitchFamily="66" charset="0"/>
                  </a:rPr>
                  <a:t>2d</a:t>
                </a:r>
              </a:p>
            </p:txBody>
          </p:sp>
          <p:sp>
            <p:nvSpPr>
              <p:cNvPr id="138290" name="Text Box 50"/>
              <p:cNvSpPr txBox="1">
                <a:spLocks noChangeArrowheads="1"/>
              </p:cNvSpPr>
              <p:nvPr/>
            </p:nvSpPr>
            <p:spPr bwMode="auto">
              <a:xfrm>
                <a:off x="5178" y="1602"/>
                <a:ext cx="3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12d</a:t>
                </a:r>
              </a:p>
              <a:p>
                <a:r>
                  <a:rPr lang="en-US">
                    <a:latin typeface="Comic Sans MS" pitchFamily="66" charset="0"/>
                  </a:rPr>
                  <a:t>1d</a:t>
                </a:r>
              </a:p>
            </p:txBody>
          </p:sp>
        </p:grpSp>
        <p:sp>
          <p:nvSpPr>
            <p:cNvPr id="138291" name="Text Box 51"/>
            <p:cNvSpPr txBox="1">
              <a:spLocks noChangeArrowheads="1"/>
            </p:cNvSpPr>
            <p:nvPr/>
          </p:nvSpPr>
          <p:spPr bwMode="auto">
            <a:xfrm>
              <a:off x="3369" y="3873"/>
              <a:ext cx="19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endParaRPr lang="en-US" b="1" dirty="0">
                <a:latin typeface="Comic Sans MS" pitchFamily="66" charset="0"/>
              </a:endParaRPr>
            </a:p>
          </p:txBody>
        </p: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3975660" y="3578064"/>
            <a:ext cx="4346713" cy="151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latin typeface="Comic Sans MS" pitchFamily="66" charset="0"/>
                <a:cs typeface="+mn-cs"/>
              </a:rPr>
              <a:t>	m is able to announce a non-existent route and get away with it.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13" y="1457325"/>
            <a:ext cx="8815387" cy="5400675"/>
          </a:xfrm>
        </p:spPr>
        <p:txBody>
          <a:bodyPr/>
          <a:lstStyle/>
          <a:p>
            <a:r>
              <a:rPr lang="en-US" sz="3900" dirty="0">
                <a:latin typeface="Comic Sans MS" pitchFamily="66" charset="0"/>
              </a:rPr>
              <a:t>We define the following property:</a:t>
            </a:r>
          </a:p>
          <a:p>
            <a:endParaRPr lang="en-US" sz="1400" dirty="0">
              <a:latin typeface="Comic Sans MS" pitchFamily="66" charset="0"/>
            </a:endParaRPr>
          </a:p>
          <a:p>
            <a:pPr lvl="1"/>
            <a:r>
              <a:rPr lang="en-US" sz="3600" i="1" u="sng" dirty="0">
                <a:latin typeface="Comic Sans MS" pitchFamily="66" charset="0"/>
              </a:rPr>
              <a:t>Route verification</a:t>
            </a:r>
            <a:r>
              <a:rPr lang="en-US" sz="3600" dirty="0">
                <a:latin typeface="Comic Sans MS" pitchFamily="66" charset="0"/>
              </a:rPr>
              <a:t> means that an AS can verify that a route announced by a </a:t>
            </a:r>
            <a:r>
              <a:rPr lang="en-US" sz="3600" dirty="0" err="1">
                <a:latin typeface="Comic Sans MS" pitchFamily="66" charset="0"/>
              </a:rPr>
              <a:t>neighbouring</a:t>
            </a:r>
            <a:r>
              <a:rPr lang="en-US" sz="3600" dirty="0">
                <a:latin typeface="Comic Sans MS" pitchFamily="66" charset="0"/>
              </a:rPr>
              <a:t> AS is available.</a:t>
            </a:r>
          </a:p>
          <a:p>
            <a:pPr lvl="1"/>
            <a:endParaRPr lang="en-US" sz="3600" dirty="0">
              <a:latin typeface="Comic Sans MS" pitchFamily="66" charset="0"/>
            </a:endParaRPr>
          </a:p>
          <a:p>
            <a:r>
              <a:rPr lang="en-US" sz="3900" dirty="0">
                <a:latin typeface="Comic Sans MS" pitchFamily="66" charset="0"/>
              </a:rPr>
              <a:t>Route verification can be achieved via security tools (S-BGP etc</a:t>
            </a:r>
            <a:r>
              <a:rPr lang="en-US" sz="3900" dirty="0" smtClean="0">
                <a:latin typeface="Comic Sans MS" pitchFamily="66" charset="0"/>
              </a:rPr>
              <a:t>.).</a:t>
            </a:r>
            <a:endParaRPr lang="en-US" sz="3900" dirty="0"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Making BGP Incentive-Compatible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Comic Sans MS" pitchFamily="66" charset="0"/>
              </a:rPr>
              <a:t>Interdomain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>
                <a:latin typeface="Comic Sans MS" pitchFamily="66" charset="0"/>
              </a:rPr>
              <a:t>Routing </a:t>
            </a:r>
            <a:r>
              <a:rPr lang="en-US" sz="4000" dirty="0" smtClean="0">
                <a:latin typeface="Comic Sans MS" pitchFamily="66" charset="0"/>
              </a:rPr>
              <a:t>is Hard</a:t>
            </a:r>
            <a:r>
              <a:rPr lang="en-US" sz="4000" dirty="0">
                <a:latin typeface="Comic Sans MS" pitchFamily="66" charset="0"/>
              </a:rPr>
              <a:t>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Not shortest path routing!</a:t>
            </a:r>
            <a:br>
              <a:rPr lang="en-US" dirty="0" smtClean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Routing policies…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19375" y="3984625"/>
            <a:ext cx="3919538" cy="1677988"/>
            <a:chOff x="957" y="1008"/>
            <a:chExt cx="3955" cy="1778"/>
          </a:xfrm>
        </p:grpSpPr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957" y="1697"/>
              <a:ext cx="1015" cy="436"/>
            </a:xfrm>
            <a:prstGeom prst="ellipse">
              <a:avLst/>
            </a:prstGeom>
            <a:solidFill>
              <a:srgbClr val="33CCCC">
                <a:alpha val="3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omic Sans MS" pitchFamily="66" charset="0"/>
                </a:rPr>
                <a:t>AT&amp;T</a:t>
              </a:r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2263" y="2387"/>
              <a:ext cx="1016" cy="399"/>
            </a:xfrm>
            <a:prstGeom prst="ellipse">
              <a:avLst/>
            </a:prstGeom>
            <a:solidFill>
              <a:srgbClr val="33CCCC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omic Sans MS" pitchFamily="66" charset="0"/>
                </a:rPr>
                <a:t>Qwest</a:t>
              </a:r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2299" y="1008"/>
              <a:ext cx="1343" cy="580"/>
            </a:xfrm>
            <a:prstGeom prst="ellipse">
              <a:avLst/>
            </a:prstGeom>
            <a:solidFill>
              <a:srgbClr val="33CCCC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3642" y="1806"/>
              <a:ext cx="1270" cy="399"/>
            </a:xfrm>
            <a:prstGeom prst="ellipse">
              <a:avLst/>
            </a:prstGeom>
            <a:solidFill>
              <a:srgbClr val="33CCCC">
                <a:alpha val="36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omic Sans MS" pitchFamily="66" charset="0"/>
                </a:rPr>
                <a:t>Comcast</a:t>
              </a:r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2589" y="1166"/>
              <a:ext cx="1019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UUNET</a:t>
              </a:r>
            </a:p>
          </p:txBody>
        </p:sp>
        <p:cxnSp>
          <p:nvCxnSpPr>
            <p:cNvPr id="44042" name="AutoShape 10"/>
            <p:cNvCxnSpPr>
              <a:cxnSpLocks noChangeShapeType="1"/>
              <a:stCxn id="44038" idx="7"/>
              <a:endCxn id="44040" idx="3"/>
            </p:cNvCxnSpPr>
            <p:nvPr/>
          </p:nvCxnSpPr>
          <p:spPr bwMode="auto">
            <a:xfrm flipV="1">
              <a:off x="3130" y="2147"/>
              <a:ext cx="698" cy="2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4043" name="AutoShape 11"/>
            <p:cNvCxnSpPr>
              <a:cxnSpLocks noChangeShapeType="1"/>
              <a:stCxn id="44037" idx="7"/>
            </p:cNvCxnSpPr>
            <p:nvPr/>
          </p:nvCxnSpPr>
          <p:spPr bwMode="auto">
            <a:xfrm flipV="1">
              <a:off x="1823" y="1513"/>
              <a:ext cx="681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4044" name="AutoShape 12"/>
            <p:cNvCxnSpPr>
              <a:cxnSpLocks noChangeShapeType="1"/>
              <a:stCxn id="44037" idx="5"/>
              <a:endCxn id="44038" idx="1"/>
            </p:cNvCxnSpPr>
            <p:nvPr/>
          </p:nvCxnSpPr>
          <p:spPr bwMode="auto">
            <a:xfrm>
              <a:off x="1823" y="2069"/>
              <a:ext cx="589" cy="3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4045" name="AutoShape 13"/>
            <p:cNvCxnSpPr>
              <a:cxnSpLocks noChangeShapeType="1"/>
              <a:stCxn id="44038" idx="0"/>
              <a:endCxn id="44039" idx="4"/>
            </p:cNvCxnSpPr>
            <p:nvPr/>
          </p:nvCxnSpPr>
          <p:spPr bwMode="auto">
            <a:xfrm flipV="1">
              <a:off x="2771" y="1588"/>
              <a:ext cx="200" cy="7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4046" name="AutoShape 14"/>
            <p:cNvCxnSpPr>
              <a:cxnSpLocks noChangeShapeType="1"/>
              <a:stCxn id="44040" idx="1"/>
              <a:endCxn id="44039" idx="5"/>
            </p:cNvCxnSpPr>
            <p:nvPr/>
          </p:nvCxnSpPr>
          <p:spPr bwMode="auto">
            <a:xfrm flipH="1" flipV="1">
              <a:off x="3445" y="1503"/>
              <a:ext cx="383" cy="3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4047" name="Freeform 15"/>
            <p:cNvSpPr>
              <a:spLocks/>
            </p:cNvSpPr>
            <p:nvPr/>
          </p:nvSpPr>
          <p:spPr bwMode="auto">
            <a:xfrm>
              <a:off x="2510" y="1403"/>
              <a:ext cx="919" cy="11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479" y="4"/>
                </a:cxn>
                <a:cxn ang="0">
                  <a:pos x="919" y="88"/>
                </a:cxn>
              </a:cxnLst>
              <a:rect l="0" t="0" r="r" b="b"/>
              <a:pathLst>
                <a:path w="919" h="110">
                  <a:moveTo>
                    <a:pt x="0" y="110"/>
                  </a:moveTo>
                  <a:cubicBezTo>
                    <a:pt x="81" y="92"/>
                    <a:pt x="326" y="8"/>
                    <a:pt x="479" y="4"/>
                  </a:cubicBezTo>
                  <a:cubicBezTo>
                    <a:pt x="632" y="0"/>
                    <a:pt x="827" y="70"/>
                    <a:pt x="919" y="88"/>
                  </a:cubicBezTo>
                </a:path>
              </a:pathLst>
            </a:custGeom>
            <a:noFill/>
            <a:ln w="19050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auto">
            <a:xfrm>
              <a:off x="2408" y="2460"/>
              <a:ext cx="719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16"/>
                </a:cxn>
                <a:cxn ang="0">
                  <a:pos x="563" y="24"/>
                </a:cxn>
                <a:cxn ang="0">
                  <a:pos x="719" y="7"/>
                </a:cxn>
              </a:cxnLst>
              <a:rect l="0" t="0" r="r" b="b"/>
              <a:pathLst>
                <a:path w="719" h="25">
                  <a:moveTo>
                    <a:pt x="0" y="0"/>
                  </a:moveTo>
                  <a:cubicBezTo>
                    <a:pt x="76" y="3"/>
                    <a:pt x="362" y="12"/>
                    <a:pt x="456" y="16"/>
                  </a:cubicBezTo>
                  <a:cubicBezTo>
                    <a:pt x="550" y="20"/>
                    <a:pt x="519" y="25"/>
                    <a:pt x="563" y="24"/>
                  </a:cubicBezTo>
                  <a:cubicBezTo>
                    <a:pt x="607" y="23"/>
                    <a:pt x="687" y="11"/>
                    <a:pt x="719" y="7"/>
                  </a:cubicBezTo>
                </a:path>
              </a:pathLst>
            </a:custGeom>
            <a:noFill/>
            <a:ln w="19050">
              <a:solidFill>
                <a:srgbClr val="CC00CC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44049" name="AutoShape 17"/>
          <p:cNvSpPr>
            <a:spLocks noChangeArrowheads="1"/>
          </p:cNvSpPr>
          <p:nvPr/>
        </p:nvSpPr>
        <p:spPr bwMode="auto">
          <a:xfrm rot="10800000">
            <a:off x="792163" y="5795963"/>
            <a:ext cx="3038475" cy="706437"/>
          </a:xfrm>
          <a:prstGeom prst="wedgeRoundRectCallout">
            <a:avLst>
              <a:gd name="adj1" fmla="val -56324"/>
              <a:gd name="adj2" fmla="val 92468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966788" y="5842000"/>
            <a:ext cx="2774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Comic Sans MS" pitchFamily="66" charset="0"/>
              </a:rPr>
              <a:t>My link to UUNET is </a:t>
            </a:r>
            <a:r>
              <a:rPr lang="en-US" dirty="0" smtClean="0">
                <a:latin typeface="Comic Sans MS" pitchFamily="66" charset="0"/>
              </a:rPr>
              <a:t>for only for backup.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 rot="10800000">
            <a:off x="409575" y="3792538"/>
            <a:ext cx="2139950" cy="741362"/>
          </a:xfrm>
          <a:prstGeom prst="wedgeRoundRectCallout">
            <a:avLst>
              <a:gd name="adj1" fmla="val -63060"/>
              <a:gd name="adj2" fmla="val -74412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528638" y="3852863"/>
            <a:ext cx="19672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Load-balance my</a:t>
            </a:r>
            <a:br>
              <a:rPr lang="en-US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>outgoing traffic.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 rot="10800000">
            <a:off x="6191250" y="3498850"/>
            <a:ext cx="1760538" cy="741363"/>
          </a:xfrm>
          <a:prstGeom prst="wedgeRoundRectCallout">
            <a:avLst>
              <a:gd name="adj1" fmla="val 121412"/>
              <a:gd name="adj2" fmla="val -30731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203950" y="3541713"/>
            <a:ext cx="18421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Always choose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shortest paths.</a:t>
            </a: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 rot="10800000">
            <a:off x="6605588" y="5586413"/>
            <a:ext cx="1844675" cy="1000125"/>
          </a:xfrm>
          <a:prstGeom prst="wedgeRoundRectCallout">
            <a:avLst>
              <a:gd name="adj1" fmla="val 60065"/>
              <a:gd name="adj2" fmla="val 116028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6645275" y="5641975"/>
            <a:ext cx="18986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Avoid routes through AT&amp;T </a:t>
            </a:r>
            <a:r>
              <a:rPr lang="en-US" dirty="0" smtClean="0">
                <a:latin typeface="Comic Sans MS" pitchFamily="66" charset="0"/>
              </a:rPr>
              <a:t>if possible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101" y="1457325"/>
            <a:ext cx="8348662" cy="4943475"/>
          </a:xfrm>
        </p:spPr>
        <p:txBody>
          <a:bodyPr/>
          <a:lstStyle/>
          <a:p>
            <a:r>
              <a:rPr lang="en-US" sz="3500" dirty="0">
                <a:latin typeface="Comic Sans MS" pitchFamily="66" charset="0"/>
              </a:rPr>
              <a:t>Many forms of </a:t>
            </a:r>
            <a:r>
              <a:rPr lang="en-US" sz="3500" dirty="0" smtClean="0">
                <a:latin typeface="Comic Sans MS" pitchFamily="66" charset="0"/>
              </a:rPr>
              <a:t>non-BGP-compliant </a:t>
            </a:r>
            <a:r>
              <a:rPr lang="en-US" sz="3500" dirty="0" err="1" smtClean="0">
                <a:latin typeface="Comic Sans MS" pitchFamily="66" charset="0"/>
              </a:rPr>
              <a:t>behaviours</a:t>
            </a:r>
            <a:r>
              <a:rPr lang="en-US" sz="3500" dirty="0" smtClean="0">
                <a:latin typeface="Comic Sans MS" pitchFamily="66" charset="0"/>
              </a:rPr>
              <a:t> still possible:</a:t>
            </a:r>
            <a:endParaRPr lang="en-US" sz="3500" dirty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Data-plane-control-plane mismatch.</a:t>
            </a:r>
            <a:endParaRPr lang="en-US" dirty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Reporting </a:t>
            </a:r>
            <a:r>
              <a:rPr lang="en-US" dirty="0">
                <a:latin typeface="Comic Sans MS" pitchFamily="66" charset="0"/>
              </a:rPr>
              <a:t>inconsistent information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…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77688" y="131763"/>
            <a:ext cx="82296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Does this solve the problem?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13" y="1573769"/>
            <a:ext cx="8348662" cy="4451350"/>
          </a:xfrm>
        </p:spPr>
        <p:txBody>
          <a:bodyPr/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700" b="1" u="sng" dirty="0" err="1" smtClean="0">
                <a:solidFill>
                  <a:srgbClr val="FF0000"/>
                </a:solidFill>
                <a:latin typeface="Comic Sans MS" pitchFamily="66" charset="0"/>
              </a:rPr>
              <a:t>Thm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 [Levin-S-</a:t>
            </a:r>
            <a:r>
              <a:rPr lang="en-US" sz="2800" b="1" u="sng" dirty="0" err="1" smtClean="0">
                <a:solidFill>
                  <a:srgbClr val="FF0000"/>
                </a:solidFill>
                <a:latin typeface="Comic Sans MS" pitchFamily="66" charset="0"/>
              </a:rPr>
              <a:t>Zohar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n-US" sz="37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700" dirty="0" smtClean="0">
                <a:latin typeface="Comic Sans MS" pitchFamily="66" charset="0"/>
              </a:rPr>
              <a:t>Security enhancements of BGP are incentive-compatible (and even collusion-proof).</a:t>
            </a:r>
            <a:endParaRPr lang="en-US" sz="3700" dirty="0">
              <a:latin typeface="Comic Sans MS" pitchFamily="66" charset="0"/>
            </a:endParaRP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omic Sans MS" pitchFamily="66" charset="0"/>
            </a:endParaRP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700" dirty="0" smtClean="0">
                <a:latin typeface="Comic Sans MS" pitchFamily="66" charset="0"/>
              </a:rPr>
              <a:t>The connections between security and </a:t>
            </a:r>
            <a:r>
              <a:rPr lang="en-US" sz="3700" dirty="0" err="1" smtClean="0">
                <a:latin typeface="Comic Sans MS" pitchFamily="66" charset="0"/>
              </a:rPr>
              <a:t>incetives</a:t>
            </a:r>
            <a:r>
              <a:rPr lang="en-US" sz="3700" dirty="0" smtClean="0">
                <a:latin typeface="Comic Sans MS" pitchFamily="66" charset="0"/>
              </a:rPr>
              <a:t> in </a:t>
            </a:r>
            <a:r>
              <a:rPr lang="en-US" sz="3700" dirty="0" err="1" smtClean="0">
                <a:latin typeface="Comic Sans MS" pitchFamily="66" charset="0"/>
              </a:rPr>
              <a:t>interdomain</a:t>
            </a:r>
            <a:r>
              <a:rPr lang="en-US" sz="3700" dirty="0" smtClean="0">
                <a:latin typeface="Comic Sans MS" pitchFamily="66" charset="0"/>
              </a:rPr>
              <a:t> routing are further explored in </a:t>
            </a:r>
            <a:r>
              <a:rPr lang="en-US" dirty="0" smtClean="0">
                <a:latin typeface="Comic Sans MS" pitchFamily="66" charset="0"/>
              </a:rPr>
              <a:t>[Goldberg-</a:t>
            </a:r>
            <a:r>
              <a:rPr lang="en-US" dirty="0" err="1" smtClean="0">
                <a:latin typeface="Comic Sans MS" pitchFamily="66" charset="0"/>
              </a:rPr>
              <a:t>Halevi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err="1" smtClean="0">
                <a:latin typeface="Comic Sans MS" pitchFamily="66" charset="0"/>
              </a:rPr>
              <a:t>Jaggard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err="1" smtClean="0">
                <a:latin typeface="Comic Sans MS" pitchFamily="66" charset="0"/>
              </a:rPr>
              <a:t>Ramachandran</a:t>
            </a:r>
            <a:r>
              <a:rPr lang="en-US" dirty="0" smtClean="0">
                <a:latin typeface="Comic Sans MS" pitchFamily="66" charset="0"/>
              </a:rPr>
              <a:t>-Wright]</a:t>
            </a:r>
            <a:endParaRPr lang="en-US" sz="3700" dirty="0" smtClean="0">
              <a:latin typeface="Comic Sans MS" pitchFamily="66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001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Yet…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457200" y="2011013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Game theory and economics can be useful in addressing fundamental networking concerns.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latin typeface="Comic Sans MS" pitchFamily="66" charset="0"/>
              </a:rPr>
              <a:t>Not just in </a:t>
            </a:r>
            <a:r>
              <a:rPr lang="en-US" sz="3200" dirty="0" err="1" smtClean="0">
                <a:latin typeface="Comic Sans MS" pitchFamily="66" charset="0"/>
              </a:rPr>
              <a:t>interdomain</a:t>
            </a:r>
            <a:r>
              <a:rPr lang="en-US" sz="3200" dirty="0" smtClean="0">
                <a:latin typeface="Comic Sans MS" pitchFamily="66" charset="0"/>
              </a:rPr>
              <a:t> routing!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To Conclude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797050" y="2892425"/>
            <a:ext cx="6753225" cy="84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335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BGP</a:t>
            </a: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600200"/>
            <a:ext cx="8443912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latin typeface="Comic Sans MS" pitchFamily="66" charset="0"/>
              </a:rPr>
              <a:t>Routes to every destination AS are computed </a:t>
            </a:r>
            <a:r>
              <a:rPr lang="en-GB" sz="3200" i="1" u="sng" dirty="0">
                <a:latin typeface="Comic Sans MS" pitchFamily="66" charset="0"/>
              </a:rPr>
              <a:t>independently</a:t>
            </a:r>
            <a:r>
              <a:rPr lang="en-GB" sz="3200" dirty="0" smtClean="0">
                <a:latin typeface="Comic Sans MS" pitchFamily="66" charset="0"/>
              </a:rPr>
              <a:t>.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latin typeface="Comic Sans MS" pitchFamily="66" charset="0"/>
              </a:rPr>
              <a:t>Each node (AS) has preferences over all (simple) routes between itself and the destination.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>
              <a:latin typeface="Comic Sans MS" pitchFamily="66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349250" y="5147848"/>
            <a:ext cx="8497888" cy="1309687"/>
            <a:chOff x="220" y="3201"/>
            <a:chExt cx="5353" cy="82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645" y="3215"/>
              <a:ext cx="4507" cy="811"/>
            </a:xfrm>
            <a:prstGeom prst="rect">
              <a:avLst/>
            </a:prstGeom>
            <a:solidFill>
              <a:schemeClr val="bg2">
                <a:alpha val="20000"/>
              </a:schemeClr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661" y="3201"/>
              <a:ext cx="125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 smtClean="0">
                  <a:latin typeface="Comic Sans MS" pitchFamily="66" charset="0"/>
                </a:rPr>
                <a:t>Import</a:t>
              </a:r>
            </a:p>
            <a:p>
              <a:pPr algn="ctr"/>
              <a:r>
                <a:rPr lang="en-US" sz="2400" dirty="0" smtClean="0">
                  <a:latin typeface="Comic Sans MS" pitchFamily="66" charset="0"/>
                </a:rPr>
                <a:t>routes </a:t>
              </a:r>
              <a:r>
                <a:rPr lang="en-US" sz="2400" dirty="0">
                  <a:latin typeface="Comic Sans MS" pitchFamily="66" charset="0"/>
                </a:rPr>
                <a:t>from </a:t>
              </a:r>
              <a:r>
                <a:rPr lang="en-US" sz="2400" dirty="0" err="1">
                  <a:latin typeface="Comic Sans MS" pitchFamily="66" charset="0"/>
                </a:rPr>
                <a:t>neighbours</a:t>
              </a:r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444" y="3205"/>
              <a:ext cx="101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dirty="0" smtClean="0">
                  <a:latin typeface="Comic Sans MS" pitchFamily="66" charset="0"/>
                </a:rPr>
                <a:t>Choose</a:t>
              </a:r>
              <a:r>
                <a:rPr lang="en-US" sz="2400" dirty="0">
                  <a:latin typeface="Comic Sans MS" pitchFamily="66" charset="0"/>
                </a:rPr>
                <a:t/>
              </a:r>
              <a:br>
                <a:rPr lang="en-US" sz="2400" dirty="0">
                  <a:latin typeface="Comic Sans MS" pitchFamily="66" charset="0"/>
                </a:rPr>
              </a:br>
              <a:r>
                <a:rPr lang="en-US" sz="2400" dirty="0">
                  <a:latin typeface="Comic Sans MS" pitchFamily="66" charset="0"/>
                </a:rPr>
                <a:t>“best” </a:t>
              </a:r>
              <a:r>
                <a:rPr lang="en-US" sz="2400" dirty="0" err="1">
                  <a:latin typeface="Comic Sans MS" pitchFamily="66" charset="0"/>
                </a:rPr>
                <a:t>neighbour</a:t>
              </a:r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1924" y="3575"/>
              <a:ext cx="4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220" y="3575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3487" y="3575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3945" y="3203"/>
              <a:ext cx="1247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300" dirty="0" smtClean="0">
                  <a:latin typeface="Comic Sans MS" pitchFamily="66" charset="0"/>
                </a:rPr>
                <a:t>Export (or not) to </a:t>
              </a:r>
              <a:r>
                <a:rPr lang="en-US" sz="2300" dirty="0" err="1">
                  <a:latin typeface="Comic Sans MS" pitchFamily="66" charset="0"/>
                </a:rPr>
                <a:t>neighbours</a:t>
              </a:r>
              <a:endParaRPr lang="en-US" sz="2300" dirty="0">
                <a:latin typeface="Comic Sans MS" pitchFamily="66" charset="0"/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5213" y="3573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Line 2"/>
          <p:cNvSpPr>
            <a:spLocks noChangeShapeType="1"/>
          </p:cNvSpPr>
          <p:nvPr/>
        </p:nvSpPr>
        <p:spPr bwMode="auto">
          <a:xfrm>
            <a:off x="3151188" y="3350310"/>
            <a:ext cx="1104900" cy="269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BGP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(DISAGREE </a:t>
            </a:r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en-US" sz="2000" dirty="0" smtClean="0">
                <a:latin typeface="Comic Sans MS" pitchFamily="66" charset="0"/>
              </a:rPr>
              <a:t>Griffin-Shepherd-</a:t>
            </a:r>
            <a:r>
              <a:rPr lang="en-US" sz="2000" dirty="0" err="1" smtClean="0">
                <a:latin typeface="Comic Sans MS" pitchFamily="66" charset="0"/>
              </a:rPr>
              <a:t>Wilfong</a:t>
            </a:r>
            <a:r>
              <a:rPr lang="en-US" sz="2000" dirty="0" smtClean="0">
                <a:latin typeface="Comic Sans MS" pitchFamily="66" charset="0"/>
              </a:rPr>
              <a:t>])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>
            <a:off x="3173413" y="3355073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69" name="Line 5"/>
          <p:cNvSpPr>
            <a:spLocks noChangeShapeType="1"/>
          </p:cNvSpPr>
          <p:nvPr/>
        </p:nvSpPr>
        <p:spPr bwMode="auto">
          <a:xfrm>
            <a:off x="3155950" y="3355073"/>
            <a:ext cx="1104900" cy="269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70" name="Line 6"/>
          <p:cNvSpPr>
            <a:spLocks noChangeShapeType="1"/>
          </p:cNvSpPr>
          <p:nvPr/>
        </p:nvSpPr>
        <p:spPr bwMode="auto">
          <a:xfrm flipV="1">
            <a:off x="4260850" y="3337610"/>
            <a:ext cx="1052513" cy="270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95271" name="Oval 7"/>
          <p:cNvSpPr>
            <a:spLocks noChangeArrowheads="1"/>
          </p:cNvSpPr>
          <p:nvPr/>
        </p:nvSpPr>
        <p:spPr bwMode="auto">
          <a:xfrm>
            <a:off x="2879725" y="3045510"/>
            <a:ext cx="620713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1</a:t>
            </a:r>
          </a:p>
        </p:txBody>
      </p:sp>
      <p:sp>
        <p:nvSpPr>
          <p:cNvPr id="395272" name="Oval 8"/>
          <p:cNvSpPr>
            <a:spLocks noChangeArrowheads="1"/>
          </p:cNvSpPr>
          <p:nvPr/>
        </p:nvSpPr>
        <p:spPr bwMode="auto">
          <a:xfrm>
            <a:off x="4981575" y="3042335"/>
            <a:ext cx="620713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2</a:t>
            </a:r>
          </a:p>
        </p:txBody>
      </p:sp>
      <p:sp>
        <p:nvSpPr>
          <p:cNvPr id="395273" name="Oval 9"/>
          <p:cNvSpPr>
            <a:spLocks noChangeArrowheads="1"/>
          </p:cNvSpPr>
          <p:nvPr/>
        </p:nvSpPr>
        <p:spPr bwMode="auto">
          <a:xfrm>
            <a:off x="3946525" y="5717273"/>
            <a:ext cx="620713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d</a:t>
            </a:r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 flipH="1">
            <a:off x="4386263" y="3690035"/>
            <a:ext cx="801687" cy="20399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79215" name="Line 15"/>
          <p:cNvSpPr>
            <a:spLocks noChangeShapeType="1"/>
          </p:cNvSpPr>
          <p:nvPr/>
        </p:nvSpPr>
        <p:spPr bwMode="auto">
          <a:xfrm flipV="1">
            <a:off x="3514725" y="3351898"/>
            <a:ext cx="1435100" cy="142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79217" name="AutoShape 17"/>
          <p:cNvSpPr>
            <a:spLocks noChangeArrowheads="1"/>
          </p:cNvSpPr>
          <p:nvPr/>
        </p:nvSpPr>
        <p:spPr bwMode="auto">
          <a:xfrm>
            <a:off x="4810125" y="5153710"/>
            <a:ext cx="1970088" cy="703263"/>
          </a:xfrm>
          <a:prstGeom prst="wedgeEllipseCallout">
            <a:avLst>
              <a:gd name="adj1" fmla="val -59347"/>
              <a:gd name="adj2" fmla="val 49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latin typeface="Comic Sans MS" pitchFamily="66" charset="0"/>
              </a:rPr>
              <a:t>2, I’m available</a:t>
            </a:r>
          </a:p>
        </p:txBody>
      </p:sp>
      <p:sp>
        <p:nvSpPr>
          <p:cNvPr id="179218" name="AutoShape 18"/>
          <p:cNvSpPr>
            <a:spLocks noChangeArrowheads="1"/>
          </p:cNvSpPr>
          <p:nvPr/>
        </p:nvSpPr>
        <p:spPr bwMode="auto">
          <a:xfrm>
            <a:off x="6175375" y="3363010"/>
            <a:ext cx="1970088" cy="703263"/>
          </a:xfrm>
          <a:prstGeom prst="wedgeEllipseCallout">
            <a:avLst>
              <a:gd name="adj1" fmla="val -75139"/>
              <a:gd name="adj2" fmla="val -53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latin typeface="Comic Sans MS" pitchFamily="66" charset="0"/>
              </a:rPr>
              <a:t>1, my route</a:t>
            </a:r>
          </a:p>
          <a:p>
            <a:pPr algn="ctr"/>
            <a:r>
              <a:rPr lang="en-US" sz="1600" b="1">
                <a:latin typeface="Comic Sans MS" pitchFamily="66" charset="0"/>
              </a:rPr>
              <a:t>is 2d</a:t>
            </a:r>
          </a:p>
        </p:txBody>
      </p:sp>
      <p:sp>
        <p:nvSpPr>
          <p:cNvPr id="179219" name="AutoShape 19"/>
          <p:cNvSpPr>
            <a:spLocks noChangeArrowheads="1"/>
          </p:cNvSpPr>
          <p:nvPr/>
        </p:nvSpPr>
        <p:spPr bwMode="auto">
          <a:xfrm>
            <a:off x="1782763" y="5166410"/>
            <a:ext cx="1970087" cy="703263"/>
          </a:xfrm>
          <a:prstGeom prst="wedgeEllipseCallout">
            <a:avLst>
              <a:gd name="adj1" fmla="val 57093"/>
              <a:gd name="adj2" fmla="val 475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latin typeface="Comic Sans MS" pitchFamily="66" charset="0"/>
              </a:rPr>
              <a:t>1, I’m available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649357" y="1974569"/>
            <a:ext cx="2239617" cy="1152939"/>
          </a:xfrm>
          <a:prstGeom prst="cloudCallout">
            <a:avLst>
              <a:gd name="adj1" fmla="val 46773"/>
              <a:gd name="adj2" fmla="val 4722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Prefer routes through 2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5493020" y="1875177"/>
            <a:ext cx="2239617" cy="1152939"/>
          </a:xfrm>
          <a:prstGeom prst="cloudCallout">
            <a:avLst>
              <a:gd name="adj1" fmla="val -44352"/>
              <a:gd name="adj2" fmla="val 54119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Prefer routes through 1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3" grpId="0" animBg="1"/>
      <p:bldP spid="179215" grpId="0" animBg="1"/>
      <p:bldP spid="179217" grpId="0" animBg="1"/>
      <p:bldP spid="179217" grpId="1" animBg="1"/>
      <p:bldP spid="179218" grpId="0" animBg="1"/>
      <p:bldP spid="179218" grpId="1" animBg="1"/>
      <p:bldP spid="1792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Two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Important Desiderata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mic Sans MS" pitchFamily="66" charset="0"/>
              </a:rPr>
              <a:t> </a:t>
            </a:r>
          </a:p>
        </p:txBody>
      </p:sp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457200" y="1873250"/>
            <a:ext cx="82296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>
                <a:latin typeface="Comic Sans MS" pitchFamily="66" charset="0"/>
              </a:rPr>
              <a:t>BGP </a:t>
            </a:r>
            <a:r>
              <a:rPr lang="en-GB" sz="4000" b="1" dirty="0" smtClean="0">
                <a:latin typeface="Comic Sans MS" pitchFamily="66" charset="0"/>
              </a:rPr>
              <a:t>safety</a:t>
            </a:r>
            <a:endParaRPr lang="en-GB" sz="4000" dirty="0">
              <a:latin typeface="Comic Sans MS" pitchFamily="66" charset="0"/>
            </a:endParaRPr>
          </a:p>
          <a:p>
            <a:pPr marL="741363" lvl="1" indent="-284163" defTabSz="457200"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u="sng" dirty="0" smtClean="0">
                <a:latin typeface="Comic Sans MS" pitchFamily="66" charset="0"/>
              </a:rPr>
              <a:t>Guaranteeing</a:t>
            </a:r>
            <a:r>
              <a:rPr lang="en-GB" sz="3600" dirty="0" smtClean="0">
                <a:latin typeface="Comic Sans MS" pitchFamily="66" charset="0"/>
              </a:rPr>
              <a:t> convergence to a  </a:t>
            </a:r>
            <a:br>
              <a:rPr lang="en-GB" sz="3600" dirty="0" smtClean="0">
                <a:latin typeface="Comic Sans MS" pitchFamily="66" charset="0"/>
              </a:rPr>
            </a:br>
            <a:r>
              <a:rPr lang="en-GB" sz="3600" dirty="0" smtClean="0">
                <a:latin typeface="Comic Sans MS" pitchFamily="66" charset="0"/>
              </a:rPr>
              <a:t> stable routing state.</a:t>
            </a:r>
            <a:endParaRPr lang="en-GB" sz="36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40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>
                <a:latin typeface="Comic Sans MS" pitchFamily="66" charset="0"/>
              </a:rPr>
              <a:t>Compliant behaviour</a:t>
            </a:r>
            <a:r>
              <a:rPr lang="en-GB" sz="4000" dirty="0">
                <a:latin typeface="Comic Sans MS" pitchFamily="66" charset="0"/>
              </a:rPr>
              <a:t>.</a:t>
            </a:r>
          </a:p>
          <a:p>
            <a:pPr marL="741363" lvl="1" indent="-284163" defTabSz="457200">
              <a:spcBef>
                <a:spcPct val="20000"/>
              </a:spcBef>
              <a:buFontTx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u="sng" dirty="0" smtClean="0">
                <a:latin typeface="Comic Sans MS" pitchFamily="66" charset="0"/>
              </a:rPr>
              <a:t>Guaranteeing</a:t>
            </a:r>
            <a:r>
              <a:rPr lang="en-GB" sz="3600" dirty="0" smtClean="0">
                <a:latin typeface="Comic Sans MS" pitchFamily="66" charset="0"/>
              </a:rPr>
              <a:t> that nodes (</a:t>
            </a:r>
            <a:r>
              <a:rPr lang="en-GB" sz="3600" dirty="0" err="1" smtClean="0">
                <a:latin typeface="Comic Sans MS" pitchFamily="66" charset="0"/>
              </a:rPr>
              <a:t>ASes</a:t>
            </a:r>
            <a:r>
              <a:rPr lang="en-GB" sz="3600" dirty="0" smtClean="0">
                <a:latin typeface="Comic Sans MS" pitchFamily="66" charset="0"/>
              </a:rPr>
              <a:t>) adhere to the protocol.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335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Game Theory and Economics Help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457200" y="1457325"/>
            <a:ext cx="82296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300" b="1" u="sng" dirty="0" smtClean="0">
                <a:solidFill>
                  <a:srgbClr val="FF0000"/>
                </a:solidFill>
                <a:latin typeface="Comic Sans MS" pitchFamily="66" charset="0"/>
              </a:rPr>
              <a:t>Obvious reason</a:t>
            </a:r>
            <a:r>
              <a:rPr lang="en-US" sz="33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300" dirty="0" smtClean="0">
                <a:latin typeface="Comic Sans MS" pitchFamily="66" charset="0"/>
              </a:rPr>
              <a:t> </a:t>
            </a:r>
            <a:br>
              <a:rPr lang="en-US" sz="3300" dirty="0" smtClean="0">
                <a:latin typeface="Comic Sans MS" pitchFamily="66" charset="0"/>
              </a:rPr>
            </a:br>
            <a:r>
              <a:rPr lang="en-US" sz="3300" dirty="0" err="1" smtClean="0">
                <a:latin typeface="Comic Sans MS" pitchFamily="66" charset="0"/>
              </a:rPr>
              <a:t>Interdomain</a:t>
            </a:r>
            <a:r>
              <a:rPr lang="en-US" sz="3300" dirty="0" smtClean="0">
                <a:latin typeface="Comic Sans MS" pitchFamily="66" charset="0"/>
              </a:rPr>
              <a:t> routing is about the interaction of </a:t>
            </a:r>
            <a:r>
              <a:rPr lang="en-US" sz="3300" u="sng" dirty="0" smtClean="0">
                <a:latin typeface="Comic Sans MS" pitchFamily="66" charset="0"/>
              </a:rPr>
              <a:t>self-interested economic</a:t>
            </a:r>
            <a:r>
              <a:rPr lang="en-US" sz="3300" dirty="0" smtClean="0">
                <a:latin typeface="Comic Sans MS" pitchFamily="66" charset="0"/>
              </a:rPr>
              <a:t> entities.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3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300" b="1" u="sng" dirty="0" smtClean="0">
                <a:solidFill>
                  <a:srgbClr val="FF0000"/>
                </a:solidFill>
                <a:latin typeface="Comic Sans MS" pitchFamily="66" charset="0"/>
              </a:rPr>
              <a:t>Not-so-obvious reason</a:t>
            </a:r>
            <a:r>
              <a:rPr lang="en-US" sz="33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300" dirty="0" smtClean="0">
                <a:latin typeface="Comic Sans MS" pitchFamily="66" charset="0"/>
              </a:rPr>
              <a:t> </a:t>
            </a:r>
            <a:br>
              <a:rPr lang="en-US" sz="3300" dirty="0" smtClean="0">
                <a:latin typeface="Comic Sans MS" pitchFamily="66" charset="0"/>
              </a:rPr>
            </a:br>
            <a:r>
              <a:rPr lang="en-US" sz="3300" dirty="0" smtClean="0">
                <a:latin typeface="Comic Sans MS" pitchFamily="66" charset="0"/>
              </a:rPr>
              <a:t>Extensive research on </a:t>
            </a:r>
            <a:r>
              <a:rPr lang="en-US" sz="3300" u="sng" dirty="0" smtClean="0">
                <a:latin typeface="Comic Sans MS" pitchFamily="66" charset="0"/>
              </a:rPr>
              <a:t>dynamics</a:t>
            </a:r>
            <a:r>
              <a:rPr lang="en-US" sz="3300" dirty="0" smtClean="0">
                <a:latin typeface="Comic Sans MS" pitchFamily="66" charset="0"/>
              </a:rPr>
              <a:t> in game-theoretic and economic environments.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797050" y="189017"/>
            <a:ext cx="6753225" cy="84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BGP Safety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52614" name="Picture 6" descr="http://www.rockwoodwaterandgas.com/sitebuildercontent/sitebuilderpictures/.pond/SAFETY.jpg.w300h3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5975" y="1563758"/>
            <a:ext cx="4415735" cy="49904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49" name="Line 45"/>
          <p:cNvSpPr>
            <a:spLocks noChangeShapeType="1"/>
          </p:cNvSpPr>
          <p:nvPr/>
        </p:nvSpPr>
        <p:spPr bwMode="auto">
          <a:xfrm>
            <a:off x="1805056" y="3167679"/>
            <a:ext cx="1104900" cy="269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1827281" y="3172442"/>
            <a:ext cx="213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809819" y="3172442"/>
            <a:ext cx="1104900" cy="269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2914719" y="3154979"/>
            <a:ext cx="1052512" cy="270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1533594" y="2862879"/>
            <a:ext cx="620712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1</a:t>
            </a:r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3635444" y="2859704"/>
            <a:ext cx="620712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2</a:t>
            </a:r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2600394" y="5534642"/>
            <a:ext cx="620712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d</a:t>
            </a:r>
          </a:p>
        </p:txBody>
      </p:sp>
      <p:sp>
        <p:nvSpPr>
          <p:cNvPr id="72736" name="Rectangle 32"/>
          <p:cNvSpPr>
            <a:spLocks noChangeArrowheads="1"/>
          </p:cNvSpPr>
          <p:nvPr/>
        </p:nvSpPr>
        <p:spPr bwMode="auto">
          <a:xfrm>
            <a:off x="5911431" y="2303112"/>
            <a:ext cx="3070225" cy="322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BGP might oscillate</a:t>
            </a:r>
            <a:br>
              <a:rPr lang="en-US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forever between</a:t>
            </a:r>
          </a:p>
          <a:p>
            <a:pPr algn="ctr"/>
            <a:endParaRPr lang="en-US" sz="240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400" b="1" i="1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, 2</a:t>
            </a:r>
            <a:r>
              <a:rPr lang="en-US" sz="2400" b="1" i="1">
                <a:solidFill>
                  <a:schemeClr val="bg1"/>
                </a:solidFill>
                <a:latin typeface="Comic Sans MS" pitchFamily="66" charset="0"/>
              </a:rPr>
              <a:t>d</a:t>
            </a: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and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12</a:t>
            </a:r>
            <a:r>
              <a:rPr lang="en-US" sz="2400" b="1" i="1">
                <a:solidFill>
                  <a:schemeClr val="bg1"/>
                </a:solidFill>
                <a:latin typeface="Comic Sans MS" pitchFamily="66" charset="0"/>
              </a:rPr>
              <a:t>d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, 21</a:t>
            </a:r>
            <a:r>
              <a:rPr lang="en-US" sz="2400" b="1" i="1">
                <a:solidFill>
                  <a:schemeClr val="bg1"/>
                </a:solidFill>
                <a:latin typeface="Comic Sans MS" pitchFamily="66" charset="0"/>
              </a:rPr>
              <a:t>d</a:t>
            </a: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2750" name="Line 46"/>
          <p:cNvSpPr>
            <a:spLocks noChangeShapeType="1"/>
          </p:cNvSpPr>
          <p:nvPr/>
        </p:nvSpPr>
        <p:spPr bwMode="auto">
          <a:xfrm flipH="1">
            <a:off x="3040131" y="3507404"/>
            <a:ext cx="801688" cy="2039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>
            <a:off x="1943169" y="3493117"/>
            <a:ext cx="844550" cy="2066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 flipV="1">
            <a:off x="2168594" y="3169267"/>
            <a:ext cx="1435100" cy="14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2767" name="AutoShape 63"/>
          <p:cNvSpPr>
            <a:spLocks noChangeArrowheads="1"/>
          </p:cNvSpPr>
          <p:nvPr/>
        </p:nvSpPr>
        <p:spPr bwMode="auto">
          <a:xfrm>
            <a:off x="3383031" y="5142529"/>
            <a:ext cx="1970088" cy="703263"/>
          </a:xfrm>
          <a:prstGeom prst="wedgeEllipseCallout">
            <a:avLst>
              <a:gd name="adj1" fmla="val -57815"/>
              <a:gd name="adj2" fmla="val 29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dirty="0">
                <a:latin typeface="Comic Sans MS" pitchFamily="66" charset="0"/>
              </a:rPr>
              <a:t>1, 2, I’m </a:t>
            </a:r>
            <a:r>
              <a:rPr lang="en-US" sz="1600" b="1" dirty="0" smtClean="0">
                <a:latin typeface="Comic Sans MS" pitchFamily="66" charset="0"/>
              </a:rPr>
              <a:t>available.</a:t>
            </a: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72768" name="AutoShape 64"/>
          <p:cNvSpPr>
            <a:spLocks noChangeArrowheads="1"/>
          </p:cNvSpPr>
          <p:nvPr/>
        </p:nvSpPr>
        <p:spPr bwMode="auto">
          <a:xfrm>
            <a:off x="3735456" y="3766167"/>
            <a:ext cx="1989483" cy="703262"/>
          </a:xfrm>
          <a:prstGeom prst="wedgeEllipseCallout">
            <a:avLst>
              <a:gd name="adj1" fmla="val -34652"/>
              <a:gd name="adj2" fmla="val -1004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dirty="0">
                <a:latin typeface="Comic Sans MS" pitchFamily="66" charset="0"/>
              </a:rPr>
              <a:t>1, my route</a:t>
            </a:r>
          </a:p>
          <a:p>
            <a:pPr algn="ctr"/>
            <a:r>
              <a:rPr lang="en-US" sz="1600" b="1" dirty="0">
                <a:latin typeface="Comic Sans MS" pitchFamily="66" charset="0"/>
              </a:rPr>
              <a:t>is </a:t>
            </a:r>
            <a:r>
              <a:rPr lang="en-US" sz="1600" b="1" dirty="0" smtClean="0">
                <a:latin typeface="Comic Sans MS" pitchFamily="66" charset="0"/>
              </a:rPr>
              <a:t>2d.</a:t>
            </a: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72769" name="AutoShape 65"/>
          <p:cNvSpPr>
            <a:spLocks noChangeArrowheads="1"/>
          </p:cNvSpPr>
          <p:nvPr/>
        </p:nvSpPr>
        <p:spPr bwMode="auto">
          <a:xfrm>
            <a:off x="39755" y="3739532"/>
            <a:ext cx="2014329" cy="703262"/>
          </a:xfrm>
          <a:prstGeom prst="wedgeEllipseCallout">
            <a:avLst>
              <a:gd name="adj1" fmla="val 35183"/>
              <a:gd name="adj2" fmla="val -948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dirty="0">
                <a:latin typeface="Comic Sans MS" pitchFamily="66" charset="0"/>
              </a:rPr>
              <a:t>2, my route</a:t>
            </a:r>
          </a:p>
          <a:p>
            <a:pPr algn="ctr"/>
            <a:r>
              <a:rPr lang="en-US" sz="1600" b="1" dirty="0">
                <a:latin typeface="Comic Sans MS" pitchFamily="66" charset="0"/>
              </a:rPr>
              <a:t>is </a:t>
            </a:r>
            <a:r>
              <a:rPr lang="en-US" sz="1600" b="1" dirty="0" smtClean="0">
                <a:latin typeface="Comic Sans MS" pitchFamily="66" charset="0"/>
              </a:rPr>
              <a:t>1d.</a:t>
            </a: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BGP Instability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(DISAGREE </a:t>
            </a:r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en-US" sz="2000" dirty="0" smtClean="0">
                <a:latin typeface="Comic Sans MS" pitchFamily="66" charset="0"/>
              </a:rPr>
              <a:t>Griffin-Shepherd-</a:t>
            </a:r>
            <a:r>
              <a:rPr lang="en-US" sz="2000" dirty="0" err="1" smtClean="0">
                <a:latin typeface="Comic Sans MS" pitchFamily="66" charset="0"/>
              </a:rPr>
              <a:t>Wilfong</a:t>
            </a:r>
            <a:r>
              <a:rPr lang="en-US" sz="2000" dirty="0" smtClean="0">
                <a:latin typeface="Comic Sans MS" pitchFamily="66" charset="0"/>
              </a:rPr>
              <a:t>])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225286" y="1762535"/>
            <a:ext cx="2014331" cy="1152939"/>
          </a:xfrm>
          <a:prstGeom prst="cloudCallout">
            <a:avLst>
              <a:gd name="adj1" fmla="val 25269"/>
              <a:gd name="adj2" fmla="val 5182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Prefer routes through 2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3670853" y="1663143"/>
            <a:ext cx="1987826" cy="1152939"/>
          </a:xfrm>
          <a:prstGeom prst="cloudCallout">
            <a:avLst>
              <a:gd name="adj1" fmla="val -35019"/>
              <a:gd name="adj2" fmla="val 56418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Prefer routes through 1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2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2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0" grpId="0" animBg="1"/>
      <p:bldP spid="72750" grpId="1" animBg="1"/>
      <p:bldP spid="72750" grpId="2" animBg="1"/>
      <p:bldP spid="72751" grpId="0" animBg="1"/>
      <p:bldP spid="72751" grpId="1" animBg="1"/>
      <p:bldP spid="72751" grpId="2" animBg="1"/>
      <p:bldP spid="72753" grpId="0" animBg="1"/>
      <p:bldP spid="72753" grpId="1" animBg="1"/>
      <p:bldP spid="72767" grpId="1" animBg="1"/>
      <p:bldP spid="72767" grpId="2" animBg="1"/>
      <p:bldP spid="72767" grpId="3" animBg="1"/>
      <p:bldP spid="72768" grpId="0" animBg="1"/>
      <p:bldP spid="72768" grpId="1" animBg="1"/>
      <p:bldP spid="72768" grpId="4" animBg="1"/>
      <p:bldP spid="72769" grpId="1" animBg="1"/>
      <p:bldP spid="72769" grpId="4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7162</TotalTime>
  <Words>901</Words>
  <Application>Microsoft Office PowerPoint</Application>
  <PresentationFormat>On-screen Show (4:3)</PresentationFormat>
  <Paragraphs>318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Game Theoretic and Economic Perspectives on Interdomain Routing</vt:lpstr>
      <vt:lpstr>Interdomain Routing</vt:lpstr>
      <vt:lpstr>Interdomain Routing is Hard!</vt:lpstr>
      <vt:lpstr>BGP</vt:lpstr>
      <vt:lpstr>BGP  (DISAGREE [Griffin-Shepherd-Wilfong]) </vt:lpstr>
      <vt:lpstr>Two Important Desiderata</vt:lpstr>
      <vt:lpstr>Game Theory and Economics Help</vt:lpstr>
      <vt:lpstr>Slide 8</vt:lpstr>
      <vt:lpstr>BGP Instability  (DISAGREE [Griffin-Shepherd-Wilfong]) </vt:lpstr>
      <vt:lpstr>A Stable State Might Not Exist</vt:lpstr>
      <vt:lpstr>Designing Safe Networks</vt:lpstr>
      <vt:lpstr>Gao-Rexford Framework</vt:lpstr>
      <vt:lpstr>Designing Safe Networks</vt:lpstr>
      <vt:lpstr>Games</vt:lpstr>
      <vt:lpstr>Pure Nash Equilibria and  Best-Replies</vt:lpstr>
      <vt:lpstr>Best Reply Dynamics</vt:lpstr>
      <vt:lpstr>But…</vt:lpstr>
      <vt:lpstr>Looks Familiar?</vt:lpstr>
      <vt:lpstr>Insights for Protocol Analysis</vt:lpstr>
      <vt:lpstr>Actually…</vt:lpstr>
      <vt:lpstr>Slide 21</vt:lpstr>
      <vt:lpstr>Do ASes Always Adhere to the Protocol?</vt:lpstr>
      <vt:lpstr>Strategic ASes</vt:lpstr>
      <vt:lpstr>Undesirable Phenomena [Levin-S-Zohar]</vt:lpstr>
      <vt:lpstr>How Can We Fix This?</vt:lpstr>
      <vt:lpstr>2nd-Price Auctions</vt:lpstr>
      <vt:lpstr>What does this have to do with BGP?</vt:lpstr>
      <vt:lpstr>New Approach: Combining Security and Incentives [Levin-S-Zohar]</vt:lpstr>
      <vt:lpstr>Making BGP Incentive-Compatible</vt:lpstr>
      <vt:lpstr>Does this solve the problem?</vt:lpstr>
      <vt:lpstr>Yet…</vt:lpstr>
      <vt:lpstr>To Conclude</vt:lpstr>
      <vt:lpstr>Slide 33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Incentive-Compatible Inter-Domain Routing</dc:title>
  <dc:creator>Vijay Ramachandran</dc:creator>
  <cp:lastModifiedBy> </cp:lastModifiedBy>
  <cp:revision>561</cp:revision>
  <dcterms:created xsi:type="dcterms:W3CDTF">2005-10-10T20:39:04Z</dcterms:created>
  <dcterms:modified xsi:type="dcterms:W3CDTF">2009-11-21T23:47:39Z</dcterms:modified>
</cp:coreProperties>
</file>