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5" r:id="rId2"/>
    <p:sldId id="287" r:id="rId3"/>
    <p:sldId id="288" r:id="rId4"/>
    <p:sldId id="289" r:id="rId5"/>
    <p:sldId id="291" r:id="rId6"/>
    <p:sldId id="292" r:id="rId7"/>
    <p:sldId id="294" r:id="rId8"/>
    <p:sldId id="293" r:id="rId9"/>
    <p:sldId id="296" r:id="rId10"/>
    <p:sldId id="268" r:id="rId11"/>
    <p:sldId id="269" r:id="rId12"/>
    <p:sldId id="270" r:id="rId13"/>
    <p:sldId id="272" r:id="rId14"/>
    <p:sldId id="271" r:id="rId15"/>
    <p:sldId id="274" r:id="rId16"/>
    <p:sldId id="273" r:id="rId17"/>
    <p:sldId id="275" r:id="rId18"/>
    <p:sldId id="277" r:id="rId19"/>
    <p:sldId id="278" r:id="rId20"/>
    <p:sldId id="279" r:id="rId21"/>
    <p:sldId id="280" r:id="rId22"/>
    <p:sldId id="281" r:id="rId23"/>
    <p:sldId id="282" r:id="rId24"/>
    <p:sldId id="283" r:id="rId25"/>
    <p:sldId id="29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A1FD"/>
    <a:srgbClr val="6AD87C"/>
    <a:srgbClr val="700000"/>
    <a:srgbClr val="258F37"/>
    <a:srgbClr val="B889DB"/>
    <a:srgbClr val="319F3E"/>
    <a:srgbClr val="F48A78"/>
    <a:srgbClr val="9193D7"/>
    <a:srgbClr val="ABC3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667" autoAdjust="0"/>
  </p:normalViewPr>
  <p:slideViewPr>
    <p:cSldViewPr>
      <p:cViewPr varScale="1">
        <p:scale>
          <a:sx n="50" d="100"/>
          <a:sy n="50" d="100"/>
        </p:scale>
        <p:origin x="-210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7032F0-7340-43C6-8B08-78E270E8B06E}" type="datetimeFigureOut">
              <a:rPr lang="en-US" smtClean="0"/>
              <a:pPr/>
              <a:t>3/31/2014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7C8403-4FC2-40FE-9887-AD54106BE457}" type="slidenum">
              <a:rPr lang="en-US" smtClean="0"/>
              <a:pPr/>
              <a:t>‹#›</a:t>
            </a:fld>
            <a:endParaRPr lang="en-US"/>
          </a:p>
        </p:txBody>
      </p:sp>
    </p:spTree>
    <p:extLst>
      <p:ext uri="{BB962C8B-B14F-4D97-AF65-F5344CB8AC3E}">
        <p14:creationId xmlns:p14="http://schemas.microsoft.com/office/powerpoint/2010/main" val="3763295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B61C4D-2DD2-4A80-9B7B-58E9695AD16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step is to identify what information needs to be protected,</a:t>
            </a:r>
            <a:r>
              <a:rPr lang="en-US" baseline="0" dirty="0" smtClean="0"/>
              <a:t> which tables hold this information and what is the relationship between the tables.</a:t>
            </a:r>
          </a:p>
          <a:p>
            <a:endParaRPr lang="en-US" baseline="0" dirty="0" smtClean="0"/>
          </a:p>
          <a:p>
            <a:r>
              <a:rPr lang="en-US" baseline="0" dirty="0" smtClean="0"/>
              <a:t>Usually the person who manages database such as database administrator can readily answer this question. However, even in the absence of one, usually identifying this is fairly easy.</a:t>
            </a:r>
          </a:p>
          <a:p>
            <a:endParaRPr lang="en-US" baseline="0" dirty="0" smtClean="0"/>
          </a:p>
          <a:p>
            <a:r>
              <a:rPr lang="en-US" baseline="0" dirty="0" smtClean="0"/>
              <a:t>Any multiuser site has a unique user key to distinguish between users. Usually this key is also the primary key in most of the tables.</a:t>
            </a:r>
          </a:p>
          <a:p>
            <a:r>
              <a:rPr lang="en-US" baseline="0" dirty="0" smtClean="0"/>
              <a:t>So we first start with identifying this unique user primary key.</a:t>
            </a:r>
          </a:p>
          <a:p>
            <a:endParaRPr lang="en-US" baseline="0" dirty="0" smtClean="0"/>
          </a:p>
          <a:p>
            <a:r>
              <a:rPr lang="en-US" baseline="0" dirty="0" smtClean="0"/>
              <a:t>However, not all tables will always have unique user key as primary key. For this we identify foreign keys that serve as primary keys in other tables. </a:t>
            </a:r>
          </a:p>
          <a:p>
            <a:endParaRPr lang="en-US" baseline="0" dirty="0" smtClean="0"/>
          </a:p>
          <a:p>
            <a:r>
              <a:rPr lang="en-US" baseline="0" dirty="0" smtClean="0"/>
              <a:t>Once we have indentified all the unique keys, we group tables such that they share primary keys. Grouping help us to speed up taint retrieval process and I will explain how in the next slide. </a:t>
            </a:r>
          </a:p>
          <a:p>
            <a:endParaRPr lang="en-US" baseline="0" dirty="0" smtClean="0"/>
          </a:p>
          <a:p>
            <a:r>
              <a:rPr lang="en-US" baseline="0" dirty="0" smtClean="0"/>
              <a:t>After finding table groups, we decide which table we should monitor so that we can capture a new primary key creation for that group.</a:t>
            </a:r>
          </a:p>
          <a:p>
            <a:r>
              <a:rPr lang="en-US" baseline="0" dirty="0" smtClean="0"/>
              <a:t>This is important so that when such a key is inserted, we also create and insert a unique taint.</a:t>
            </a:r>
          </a:p>
          <a:p>
            <a:endParaRPr lang="en-US" baseline="0" dirty="0" smtClean="0"/>
          </a:p>
          <a:p>
            <a:r>
              <a:rPr lang="en-US" baseline="0" dirty="0" smtClean="0"/>
              <a:t>Finally we create taint-storage table for each group.</a:t>
            </a:r>
            <a:endParaRPr lang="en-US" dirty="0"/>
          </a:p>
        </p:txBody>
      </p:sp>
      <p:sp>
        <p:nvSpPr>
          <p:cNvPr id="4" name="Slide Number Placeholder 3"/>
          <p:cNvSpPr>
            <a:spLocks noGrp="1"/>
          </p:cNvSpPr>
          <p:nvPr>
            <p:ph type="sldNum" sz="quarter" idx="10"/>
          </p:nvPr>
        </p:nvSpPr>
        <p:spPr/>
        <p:txBody>
          <a:bodyPr/>
          <a:lstStyle/>
          <a:p>
            <a:fld id="{F57C8403-4FC2-40FE-9887-AD54106BE45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To explain why</a:t>
            </a:r>
            <a:r>
              <a:rPr lang="en-US" baseline="0" dirty="0" smtClean="0"/>
              <a:t> we need multiple taint-storage tables</a:t>
            </a:r>
            <a:r>
              <a:rPr lang="en-US" dirty="0" smtClean="0"/>
              <a:t>, lets walk through a hypothetical application that has two tables. User and Transaction. User table has User-ID as primary key.</a:t>
            </a:r>
            <a:r>
              <a:rPr lang="en-US" baseline="0" dirty="0" smtClean="0"/>
              <a:t> To minimize application changes, we decided to store taints in a separate tables. This way, any changes to either system are transparent to each other. Let’s say an application executes this query to get user name. </a:t>
            </a:r>
          </a:p>
          <a:p>
            <a:r>
              <a:rPr lang="en-US" baseline="0" dirty="0" smtClean="0"/>
              <a:t>Our database proxy intercepts this query and rewrites it to retrieve taints as shown.</a:t>
            </a:r>
          </a:p>
          <a:p>
            <a:endParaRPr lang="en-US" baseline="0" dirty="0" smtClean="0"/>
          </a:p>
          <a:p>
            <a:r>
              <a:rPr lang="en-US" baseline="0" dirty="0" smtClean="0"/>
              <a:t>Now table Transaction does not have User-ID as its primary key. So we can still retrieve taint associated with a query that runs on transaction table but we need to first take a join with User table and then User-Taint table. There is an extra join that will cause a lot of performance overhead.</a:t>
            </a:r>
          </a:p>
          <a:p>
            <a:endParaRPr lang="en-US" baseline="0" dirty="0" smtClean="0"/>
          </a:p>
          <a:p>
            <a:r>
              <a:rPr lang="en-US" baseline="0" dirty="0" smtClean="0"/>
              <a:t>To solve that, we create a group of tables that all share Transact-ID as their primary key and create a taint storage table for that group. Whenever a new Transact-ID is inserted in Transaction table, our database proxy will retrieve user and corresponding taint and it will insert that taint for that transaction id. </a:t>
            </a:r>
          </a:p>
          <a:p>
            <a:endParaRPr lang="en-US" baseline="0" dirty="0" smtClean="0"/>
          </a:p>
          <a:p>
            <a:r>
              <a:rPr lang="en-US" baseline="0" dirty="0" smtClean="0"/>
              <a:t>So anyone performing a select query on transaction can get associated taint by doing a join with Transact-Taint and does not have to travel hierarchy all the way up.</a:t>
            </a:r>
          </a:p>
          <a:p>
            <a:endParaRPr lang="en-US" baseline="0" dirty="0" smtClean="0"/>
          </a:p>
        </p:txBody>
      </p:sp>
      <p:sp>
        <p:nvSpPr>
          <p:cNvPr id="4" name="Slide Number Placeholder 3"/>
          <p:cNvSpPr>
            <a:spLocks noGrp="1"/>
          </p:cNvSpPr>
          <p:nvPr>
            <p:ph type="sldNum" sz="quarter" idx="10"/>
          </p:nvPr>
        </p:nvSpPr>
        <p:spPr/>
        <p:txBody>
          <a:bodyPr/>
          <a:lstStyle/>
          <a:p>
            <a:fld id="{F57C8403-4FC2-40FE-9887-AD54106BE45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OK, so now we have configured </a:t>
            </a:r>
            <a:r>
              <a:rPr lang="en-US" dirty="0" err="1" smtClean="0"/>
              <a:t>SilverLine</a:t>
            </a:r>
            <a:r>
              <a:rPr lang="en-US" baseline="0" dirty="0" err="1" smtClean="0"/>
              <a:t>’s</a:t>
            </a:r>
            <a:r>
              <a:rPr lang="en-US" baseline="0" dirty="0" smtClean="0"/>
              <a:t> database proxy and system is running.</a:t>
            </a:r>
          </a:p>
          <a:p>
            <a:r>
              <a:rPr lang="en-US" baseline="0" dirty="0" smtClean="0"/>
              <a:t>We have redirected all user authentication requests to another node that runs web application logic. This module should be in trusted realm and bug free. Because this code is usually small, it can be manually inspected for bugs by an experienced person or formally verified.</a:t>
            </a:r>
          </a:p>
          <a:p>
            <a:endParaRPr lang="en-US" baseline="0" dirty="0" smtClean="0"/>
          </a:p>
          <a:p>
            <a:r>
              <a:rPr lang="en-US" baseline="0" dirty="0" smtClean="0"/>
              <a:t>A user wanting to log into the applications sends her username password information to the server.</a:t>
            </a:r>
          </a:p>
          <a:p>
            <a:r>
              <a:rPr lang="en-US" baseline="0" dirty="0" smtClean="0"/>
              <a:t>Server redirects this information to the User authentication module.</a:t>
            </a:r>
          </a:p>
          <a:p>
            <a:endParaRPr lang="en-US" dirty="0"/>
          </a:p>
        </p:txBody>
      </p:sp>
      <p:sp>
        <p:nvSpPr>
          <p:cNvPr id="4" name="Slide Number Placeholder 3"/>
          <p:cNvSpPr>
            <a:spLocks noGrp="1"/>
          </p:cNvSpPr>
          <p:nvPr>
            <p:ph type="sldNum" sz="quarter" idx="10"/>
          </p:nvPr>
        </p:nvSpPr>
        <p:spPr/>
        <p:txBody>
          <a:bodyPr/>
          <a:lstStyle/>
          <a:p>
            <a:fld id="{F57C8403-4FC2-40FE-9887-AD54106BE45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After getting this request, the module will check authentication</a:t>
            </a:r>
            <a:r>
              <a:rPr lang="en-US" baseline="0" dirty="0" smtClean="0"/>
              <a:t> info and generate a session cookie.</a:t>
            </a:r>
          </a:p>
          <a:p>
            <a:pPr marL="228600" indent="-228600">
              <a:buAutoNum type="arabicPeriod"/>
            </a:pPr>
            <a:r>
              <a:rPr lang="en-US" baseline="0" dirty="0" smtClean="0"/>
              <a:t>This session cookie also gets stored in User-Sessions table</a:t>
            </a:r>
          </a:p>
          <a:p>
            <a:pPr marL="228600" indent="-228600">
              <a:buAutoNum type="arabicPeriod"/>
            </a:pPr>
            <a:r>
              <a:rPr lang="en-US" baseline="0" dirty="0" smtClean="0"/>
              <a:t>Auth module also finds out which taints are allowed to be associated with this user’s connection and enters that information in a “Connection-Capability” table. This is a 5-tuple and list of taints.</a:t>
            </a:r>
          </a:p>
          <a:p>
            <a:pPr marL="228600" indent="-228600">
              <a:buAutoNum type="arabicPeriod"/>
            </a:pPr>
            <a:r>
              <a:rPr lang="en-US" baseline="0" dirty="0" smtClean="0"/>
              <a:t>Since web requests are made up of multiple HTTP requests, often over different 5-tuple, the next time user tries to access service, her browser will automatically send session cookie. This cookie is verified by user authentication module. (Since we spawn a new process for each request, in our evaluation, to save performance overhead, we enabled Keep-Alive parameter in apache)</a:t>
            </a:r>
          </a:p>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F57C8403-4FC2-40FE-9887-AD54106BE45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Once the user has logged in and authenticated herself,</a:t>
            </a:r>
            <a:r>
              <a:rPr lang="en-US" baseline="0" dirty="0" smtClean="0"/>
              <a:t> she can start using web application and check for say new items added to books.</a:t>
            </a:r>
          </a:p>
          <a:p>
            <a:pPr marL="228600" indent="-228600">
              <a:buAutoNum type="arabicPeriod"/>
            </a:pPr>
            <a:r>
              <a:rPr lang="en-US" baseline="0" dirty="0" smtClean="0"/>
              <a:t>That action causes a database query to be issued against database.</a:t>
            </a:r>
            <a:endParaRPr lang="en-US" dirty="0"/>
          </a:p>
        </p:txBody>
      </p:sp>
      <p:sp>
        <p:nvSpPr>
          <p:cNvPr id="4" name="Slide Number Placeholder 3"/>
          <p:cNvSpPr>
            <a:spLocks noGrp="1"/>
          </p:cNvSpPr>
          <p:nvPr>
            <p:ph type="sldNum" sz="quarter" idx="10"/>
          </p:nvPr>
        </p:nvSpPr>
        <p:spPr/>
        <p:txBody>
          <a:bodyPr/>
          <a:lstStyle/>
          <a:p>
            <a:fld id="{F57C8403-4FC2-40FE-9887-AD54106BE45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Internally,</a:t>
            </a:r>
            <a:r>
              <a:rPr lang="en-US" baseline="0" dirty="0" smtClean="0"/>
              <a:t> to convert original SQL query to </a:t>
            </a:r>
            <a:r>
              <a:rPr lang="en-US" baseline="0" dirty="0" err="1" smtClean="0"/>
              <a:t>data+taint</a:t>
            </a:r>
            <a:r>
              <a:rPr lang="en-US" baseline="0" dirty="0" smtClean="0"/>
              <a:t> retrieval query, database proxy accesses “regular expression” table. </a:t>
            </a:r>
          </a:p>
          <a:p>
            <a:r>
              <a:rPr lang="en-US" baseline="0" dirty="0" smtClean="0"/>
              <a:t>Its format is “regular expression for original query” and “regular expression for taint retrieval query”.</a:t>
            </a:r>
          </a:p>
          <a:p>
            <a:r>
              <a:rPr lang="en-US" baseline="0" dirty="0" smtClean="0"/>
              <a:t>If a match is found, then original query is executed against that regular expression and extracted parameters are substituted in the taint retrieval queries regular expression. Then this query is issued against database.</a:t>
            </a:r>
          </a:p>
          <a:p>
            <a:endParaRPr lang="en-US" baseline="0" dirty="0" smtClean="0"/>
          </a:p>
          <a:p>
            <a:r>
              <a:rPr lang="en-US" baseline="0" dirty="0" smtClean="0"/>
              <a:t>If no match is found, then proxy invokes a query parser process that parses the SQL syntax, creates a parsing tree and modifies it to retrieve taints.</a:t>
            </a:r>
          </a:p>
          <a:p>
            <a:r>
              <a:rPr lang="en-US" baseline="0" dirty="0" smtClean="0"/>
              <a:t>Then it converts both queries to regular expressions and adds to the table.</a:t>
            </a:r>
          </a:p>
          <a:p>
            <a:endParaRPr lang="en-US" baseline="0" dirty="0" smtClean="0"/>
          </a:p>
          <a:p>
            <a:r>
              <a:rPr lang="en-US" baseline="0" dirty="0" smtClean="0"/>
              <a:t>Once the results are back the data is returned to </a:t>
            </a:r>
            <a:r>
              <a:rPr lang="en-US" baseline="0" dirty="0" err="1" smtClean="0"/>
              <a:t>webserver</a:t>
            </a:r>
            <a:r>
              <a:rPr lang="en-US" baseline="0" dirty="0" smtClean="0"/>
              <a:t> and taint goes in connection-taints database.</a:t>
            </a:r>
            <a:endParaRPr lang="en-US" dirty="0"/>
          </a:p>
        </p:txBody>
      </p:sp>
      <p:sp>
        <p:nvSpPr>
          <p:cNvPr id="4" name="Slide Number Placeholder 3"/>
          <p:cNvSpPr>
            <a:spLocks noGrp="1"/>
          </p:cNvSpPr>
          <p:nvPr>
            <p:ph type="sldNum" sz="quarter" idx="10"/>
          </p:nvPr>
        </p:nvSpPr>
        <p:spPr/>
        <p:txBody>
          <a:bodyPr/>
          <a:lstStyle/>
          <a:p>
            <a:fld id="{F57C8403-4FC2-40FE-9887-AD54106BE45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When the query comes to the database, it is intercepted by database proxy and it modifies it to</a:t>
            </a:r>
            <a:r>
              <a:rPr lang="en-US" baseline="0" dirty="0" smtClean="0"/>
              <a:t> retrieve taint as well as original data.</a:t>
            </a:r>
          </a:p>
          <a:p>
            <a:pPr marL="228600" indent="-228600">
              <a:buAutoNum type="arabicPeriod"/>
            </a:pPr>
            <a:r>
              <a:rPr lang="en-US" baseline="0" dirty="0" smtClean="0"/>
              <a:t>Once the results come back, the proxy sends the data to the requesting process and sends the taints to a network table called connection-taints. </a:t>
            </a:r>
          </a:p>
          <a:p>
            <a:pPr marL="228600" indent="-228600">
              <a:buAutoNum type="arabicPeriod"/>
            </a:pPr>
            <a:r>
              <a:rPr lang="en-US" baseline="0" dirty="0" smtClean="0"/>
              <a:t>The requesting process’s kernel will use that table to access those taints and apply them to the process.</a:t>
            </a:r>
          </a:p>
          <a:p>
            <a:pPr marL="228600" indent="-228600">
              <a:buAutoNum type="arabicPeriod"/>
            </a:pPr>
            <a:r>
              <a:rPr lang="en-US" baseline="0" dirty="0" smtClean="0"/>
              <a:t>Here the proxy gets back taints ABCDEF and applies it to the network connection.</a:t>
            </a:r>
          </a:p>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F57C8403-4FC2-40FE-9887-AD54106BE45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Once the data gets back to the webserver, it is tracked</a:t>
            </a:r>
            <a:r>
              <a:rPr lang="en-US" baseline="0" dirty="0" smtClean="0"/>
              <a:t> using host’s information flow control system.</a:t>
            </a:r>
          </a:p>
          <a:p>
            <a:pPr marL="228600" indent="-228600">
              <a:buAutoNum type="arabicPeriod"/>
            </a:pPr>
            <a:r>
              <a:rPr lang="en-US" baseline="0" dirty="0" smtClean="0"/>
              <a:t> Thus any modifications to data or exchanging it with other resources are closely monitored and taints are updated accordingly</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F57C8403-4FC2-40FE-9887-AD54106BE45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information flow control system consists of a Linux security module that hooks into system calls and monitors all the data exchanges.</a:t>
            </a:r>
          </a:p>
          <a:p>
            <a:r>
              <a:rPr lang="en-US" dirty="0" smtClean="0"/>
              <a:t>Some examples of subsystems</a:t>
            </a:r>
            <a:r>
              <a:rPr lang="en-US" baseline="0" dirty="0" smtClean="0"/>
              <a:t> and examples of few </a:t>
            </a:r>
            <a:r>
              <a:rPr lang="en-US" baseline="0" dirty="0" err="1" smtClean="0"/>
              <a:t>apis</a:t>
            </a:r>
            <a:r>
              <a:rPr lang="en-US" baseline="0" dirty="0" smtClean="0"/>
              <a:t> that we monitor are send, receive, read, write, </a:t>
            </a:r>
            <a:r>
              <a:rPr lang="en-US" baseline="0" dirty="0" err="1" smtClean="0"/>
              <a:t>mmap</a:t>
            </a:r>
            <a:r>
              <a:rPr lang="en-US" baseline="0" dirty="0" smtClean="0"/>
              <a:t>, fork etc.</a:t>
            </a:r>
          </a:p>
          <a:p>
            <a:endParaRPr lang="en-US" baseline="0" dirty="0" smtClean="0"/>
          </a:p>
          <a:p>
            <a:r>
              <a:rPr lang="en-US" baseline="0" dirty="0" smtClean="0"/>
              <a:t>Any time a resource is written to or read form, receiver gets appropriate taints.</a:t>
            </a:r>
          </a:p>
          <a:p>
            <a:endParaRPr lang="en-US" baseline="0" dirty="0" smtClean="0"/>
          </a:p>
          <a:p>
            <a:r>
              <a:rPr lang="en-US" baseline="0" dirty="0" smtClean="0"/>
              <a:t>To track taints across networks, we push them to a network database. When a kernel receives a new connection, it checks if there are any pending taints in the database for that connection. If so, it will fetch them and apply them to the receiver process. Anytime sender gets new taints, the sending kernel changes the</a:t>
            </a:r>
          </a:p>
          <a:p>
            <a:r>
              <a:rPr lang="en-US" baseline="0" dirty="0" smtClean="0"/>
              <a:t>TOS field in the packets to indicate that receiving kernel should check network database.</a:t>
            </a:r>
            <a:endParaRPr lang="en-US" dirty="0"/>
          </a:p>
        </p:txBody>
      </p:sp>
      <p:sp>
        <p:nvSpPr>
          <p:cNvPr id="4" name="Slide Number Placeholder 3"/>
          <p:cNvSpPr>
            <a:spLocks noGrp="1"/>
          </p:cNvSpPr>
          <p:nvPr>
            <p:ph type="sldNum" sz="quarter" idx="10"/>
          </p:nvPr>
        </p:nvSpPr>
        <p:spPr/>
        <p:txBody>
          <a:bodyPr/>
          <a:lstStyle/>
          <a:p>
            <a:fld id="{F57C8403-4FC2-40FE-9887-AD54106BE45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Finally when a</a:t>
            </a:r>
            <a:r>
              <a:rPr lang="en-US" baseline="0" dirty="0" smtClean="0"/>
              <a:t> connection is about to send data, </a:t>
            </a:r>
            <a:r>
              <a:rPr lang="en-US" baseline="0" dirty="0" err="1" smtClean="0"/>
              <a:t>declassifier</a:t>
            </a:r>
            <a:r>
              <a:rPr lang="en-US" baseline="0" dirty="0" smtClean="0"/>
              <a:t> first checks Connection-Capability table that we created in login step.</a:t>
            </a:r>
          </a:p>
          <a:p>
            <a:pPr marL="228600" indent="-228600">
              <a:buAutoNum type="arabicPeriod"/>
            </a:pPr>
            <a:r>
              <a:rPr lang="en-US" baseline="0" dirty="0" smtClean="0"/>
              <a:t>If the taints associated with the connection are authorized for that user then the data can go through.</a:t>
            </a:r>
          </a:p>
          <a:p>
            <a:pPr marL="228600" indent="-228600">
              <a:buAutoNum type="arabicPeriod"/>
            </a:pPr>
            <a:r>
              <a:rPr lang="en-US" baseline="0" dirty="0" smtClean="0"/>
              <a:t>For example an admin user will have capability to read all taints where as normal user won’t</a:t>
            </a:r>
          </a:p>
          <a:p>
            <a:pPr marL="228600" indent="-228600">
              <a:buAutoNum type="arabicPeriod"/>
            </a:pPr>
            <a:endParaRPr lang="en-US" baseline="0" dirty="0" smtClean="0"/>
          </a:p>
          <a:p>
            <a:pPr marL="228600" indent="-228600">
              <a:buAutoNum type="arabicPeriod"/>
            </a:pPr>
            <a:r>
              <a:rPr lang="en-US" baseline="0" dirty="0" smtClean="0"/>
              <a:t>Otherwise </a:t>
            </a:r>
            <a:r>
              <a:rPr lang="en-US" baseline="0" dirty="0" err="1" smtClean="0"/>
              <a:t>declassifier</a:t>
            </a:r>
            <a:r>
              <a:rPr lang="en-US" baseline="0" dirty="0" smtClean="0"/>
              <a:t> drops that data and signals the </a:t>
            </a:r>
            <a:r>
              <a:rPr lang="en-US" baseline="0" dirty="0" err="1" smtClean="0"/>
              <a:t>webserver</a:t>
            </a:r>
            <a:r>
              <a:rPr lang="en-US" baseline="0" dirty="0" smtClean="0"/>
              <a:t> kernel to kill that process and log about it.</a:t>
            </a:r>
          </a:p>
          <a:p>
            <a:pPr marL="228600" indent="-228600">
              <a:buAutoNum type="arabicPeriod"/>
            </a:pPr>
            <a:r>
              <a:rPr lang="en-US" baseline="0" dirty="0" err="1" smtClean="0"/>
              <a:t>Declassifier</a:t>
            </a:r>
            <a:r>
              <a:rPr lang="en-US" baseline="0" dirty="0" smtClean="0"/>
              <a:t> will check for new taints only when TOS field changes.</a:t>
            </a:r>
            <a:endParaRPr lang="en-US" dirty="0"/>
          </a:p>
        </p:txBody>
      </p:sp>
      <p:sp>
        <p:nvSpPr>
          <p:cNvPr id="4" name="Slide Number Placeholder 3"/>
          <p:cNvSpPr>
            <a:spLocks noGrp="1"/>
          </p:cNvSpPr>
          <p:nvPr>
            <p:ph type="sldNum" sz="quarter" idx="10"/>
          </p:nvPr>
        </p:nvSpPr>
        <p:spPr/>
        <p:txBody>
          <a:bodyPr/>
          <a:lstStyle/>
          <a:p>
            <a:fld id="{F57C8403-4FC2-40FE-9887-AD54106BE45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motivate our problem statement, I would like to start with top data breach incidents.</a:t>
            </a:r>
          </a:p>
          <a:p>
            <a:r>
              <a:rPr lang="en-US" dirty="0" smtClean="0"/>
              <a:t>In the first case, SONY lost hundreds of thousands of customers valuable information because of a simple SQL injection</a:t>
            </a:r>
            <a:r>
              <a:rPr lang="en-US" baseline="0" dirty="0" smtClean="0"/>
              <a:t> attack. It was reported that this incident cost </a:t>
            </a:r>
            <a:r>
              <a:rPr lang="en-US" baseline="0" dirty="0" err="1" smtClean="0"/>
              <a:t>sony</a:t>
            </a:r>
            <a:r>
              <a:rPr lang="en-US" baseline="0" dirty="0" smtClean="0"/>
              <a:t> $171 millions directly and about billion dollars indirectly.</a:t>
            </a:r>
          </a:p>
          <a:p>
            <a:endParaRPr lang="en-US" baseline="0" dirty="0" smtClean="0"/>
          </a:p>
          <a:p>
            <a:r>
              <a:rPr lang="en-US" baseline="0" dirty="0" smtClean="0"/>
              <a:t>In the second case, Citibank lost important financial information because of web application vulnerability loosing records of 350,000 people.</a:t>
            </a:r>
          </a:p>
          <a:p>
            <a:endParaRPr lang="en-US" baseline="0" dirty="0" smtClean="0"/>
          </a:p>
          <a:p>
            <a:r>
              <a:rPr lang="en-US" baseline="0" dirty="0" smtClean="0"/>
              <a:t>This year, twitter lost password information among other critical information for 250,000 users. Considering that password reuse is very prevalent, it is highly likely that some of these users faced other consequences.</a:t>
            </a:r>
          </a:p>
          <a:p>
            <a:endParaRPr lang="en-US" baseline="0" dirty="0" smtClean="0"/>
          </a:p>
          <a:p>
            <a:r>
              <a:rPr lang="en-US" baseline="0" dirty="0" smtClean="0"/>
              <a:t>Also a couple of months ago, Adobe was breached loosing about records for 152 million customers that included encrypted passwords and credit card, debit card numbers.</a:t>
            </a:r>
          </a:p>
          <a:p>
            <a:endParaRPr lang="en-US" baseline="0" dirty="0" smtClean="0"/>
          </a:p>
          <a:p>
            <a:endParaRPr lang="en-US" baseline="0" dirty="0" smtClean="0"/>
          </a:p>
          <a:p>
            <a:r>
              <a:rPr lang="en-US" baseline="0" dirty="0" smtClean="0"/>
              <a:t>According to a </a:t>
            </a:r>
            <a:r>
              <a:rPr lang="en-US" baseline="0" dirty="0" err="1" smtClean="0"/>
              <a:t>verizon</a:t>
            </a:r>
            <a:r>
              <a:rPr lang="en-US" baseline="0" dirty="0" smtClean="0"/>
              <a:t> report,  90% of these leakages occur at the web application server side.</a:t>
            </a:r>
            <a:endParaRPr lang="en-US" dirty="0" smtClean="0"/>
          </a:p>
          <a:p>
            <a:endParaRPr lang="en-US" dirty="0"/>
          </a:p>
        </p:txBody>
      </p:sp>
      <p:sp>
        <p:nvSpPr>
          <p:cNvPr id="4" name="Slide Number Placeholder 3"/>
          <p:cNvSpPr>
            <a:spLocks noGrp="1"/>
          </p:cNvSpPr>
          <p:nvPr>
            <p:ph type="sldNum" sz="quarter" idx="10"/>
          </p:nvPr>
        </p:nvSpPr>
        <p:spPr/>
        <p:txBody>
          <a:bodyPr/>
          <a:lstStyle/>
          <a:p>
            <a:fld id="{F57C8403-4FC2-40FE-9887-AD54106BE45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mentioned earlier, we changed</a:t>
            </a:r>
            <a:r>
              <a:rPr lang="en-US" baseline="0" dirty="0" smtClean="0"/>
              <a:t> only 60 lines in underlying application for redirection.</a:t>
            </a:r>
          </a:p>
          <a:p>
            <a:endParaRPr lang="en-US" dirty="0" smtClean="0"/>
          </a:p>
          <a:p>
            <a:r>
              <a:rPr lang="en-US" dirty="0" smtClean="0"/>
              <a:t>Our information flow tracking system is about 8000 lines of ‘C’ code in Linux kernel.</a:t>
            </a:r>
          </a:p>
          <a:p>
            <a:r>
              <a:rPr lang="en-US" dirty="0" smtClean="0"/>
              <a:t>1500 for hooks and 6500 for internal logic.</a:t>
            </a:r>
          </a:p>
          <a:p>
            <a:endParaRPr lang="en-US" dirty="0" smtClean="0"/>
          </a:p>
          <a:p>
            <a:r>
              <a:rPr lang="en-US" dirty="0" smtClean="0"/>
              <a:t>We used </a:t>
            </a:r>
            <a:r>
              <a:rPr lang="en-US" dirty="0" err="1" smtClean="0"/>
              <a:t>Redis</a:t>
            </a:r>
            <a:r>
              <a:rPr lang="en-US" dirty="0" smtClean="0"/>
              <a:t> key-value store for various</a:t>
            </a:r>
            <a:r>
              <a:rPr lang="en-US" baseline="0" dirty="0" smtClean="0"/>
              <a:t> security tables. We blocked access to this </a:t>
            </a:r>
            <a:r>
              <a:rPr lang="en-US" baseline="0" dirty="0" err="1" smtClean="0"/>
              <a:t>redis</a:t>
            </a:r>
            <a:r>
              <a:rPr lang="en-US" baseline="0" dirty="0" smtClean="0"/>
              <a:t> store from user level processes so that no malicious process can access it.</a:t>
            </a:r>
          </a:p>
          <a:p>
            <a:endParaRPr lang="en-US" baseline="0" dirty="0" smtClean="0"/>
          </a:p>
          <a:p>
            <a:r>
              <a:rPr lang="en-US" baseline="0" dirty="0" smtClean="0"/>
              <a:t>Finally our database proxy code is 350 lines of </a:t>
            </a:r>
            <a:r>
              <a:rPr lang="en-US" baseline="0" dirty="0" err="1" smtClean="0"/>
              <a:t>Lua</a:t>
            </a:r>
            <a:r>
              <a:rPr lang="en-US" baseline="0" dirty="0" smtClean="0"/>
              <a:t> code that does query parsing and regular expression matching.</a:t>
            </a:r>
            <a:endParaRPr lang="en-US" dirty="0"/>
          </a:p>
        </p:txBody>
      </p:sp>
      <p:sp>
        <p:nvSpPr>
          <p:cNvPr id="4" name="Slide Number Placeholder 3"/>
          <p:cNvSpPr>
            <a:spLocks noGrp="1"/>
          </p:cNvSpPr>
          <p:nvPr>
            <p:ph type="sldNum" sz="quarter" idx="10"/>
          </p:nvPr>
        </p:nvSpPr>
        <p:spPr/>
        <p:txBody>
          <a:bodyPr/>
          <a:lstStyle/>
          <a:p>
            <a:fld id="{F57C8403-4FC2-40FE-9887-AD54106BE45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a:t>
            </a:r>
            <a:r>
              <a:rPr lang="en-US" baseline="0" dirty="0" smtClean="0"/>
              <a:t> mentioned earlier, these were the steps for SilverLine configuration.</a:t>
            </a:r>
          </a:p>
          <a:p>
            <a:r>
              <a:rPr lang="en-US" baseline="0" dirty="0" smtClean="0"/>
              <a:t>Identifying sensitive tables, primary keys, foreign keys and group monitor were fairly straight forward for </a:t>
            </a:r>
            <a:r>
              <a:rPr lang="en-US" baseline="0" dirty="0" err="1" smtClean="0"/>
              <a:t>OSCommerce</a:t>
            </a:r>
            <a:r>
              <a:rPr lang="en-US" baseline="0" dirty="0" smtClean="0"/>
              <a:t>.</a:t>
            </a:r>
          </a:p>
          <a:p>
            <a:endParaRPr lang="en-US" baseline="0" dirty="0" smtClean="0"/>
          </a:p>
          <a:p>
            <a:r>
              <a:rPr lang="en-US" baseline="0" dirty="0" smtClean="0"/>
              <a:t>Out of the 50 tables from </a:t>
            </a:r>
            <a:r>
              <a:rPr lang="en-US" baseline="0" dirty="0" err="1" smtClean="0"/>
              <a:t>OSCommerce</a:t>
            </a:r>
            <a:r>
              <a:rPr lang="en-US" baseline="0" dirty="0" smtClean="0"/>
              <a:t>, we found that 15 were sensitive. They could be grouped into tables of 9, 6 and 1. So 3 taint storage tables were suffice to do a native join to retrieve taint.</a:t>
            </a:r>
          </a:p>
          <a:p>
            <a:endParaRPr lang="en-US" baseline="0" dirty="0" smtClean="0"/>
          </a:p>
          <a:p>
            <a:r>
              <a:rPr lang="en-US" baseline="0" dirty="0" smtClean="0"/>
              <a:t>For complex queries issued by application that already do joins on multiple tables, our database proxy includes taint-storage table in the join. For nested queries, we have to evaluate each query separately and hence that can slow down performance. However, we found that 85% of </a:t>
            </a:r>
            <a:r>
              <a:rPr lang="en-US" baseline="0" dirty="0" err="1" smtClean="0"/>
              <a:t>OSCommerce’s</a:t>
            </a:r>
            <a:r>
              <a:rPr lang="en-US" baseline="0" dirty="0" smtClean="0"/>
              <a:t> executed queries were simple SELECT queries.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57C8403-4FC2-40FE-9887-AD54106BE45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To evaluate</a:t>
            </a:r>
            <a:r>
              <a:rPr lang="en-US" baseline="0" dirty="0" smtClean="0"/>
              <a:t> this </a:t>
            </a:r>
            <a:r>
              <a:rPr lang="en-US" baseline="0" dirty="0" err="1" smtClean="0"/>
              <a:t>sytem</a:t>
            </a:r>
            <a:r>
              <a:rPr lang="en-US" baseline="0" dirty="0" smtClean="0"/>
              <a:t> we designed a variety of test cases.</a:t>
            </a:r>
          </a:p>
          <a:p>
            <a:r>
              <a:rPr lang="en-US" baseline="0" dirty="0" smtClean="0"/>
              <a:t>// First, the closest research system with similar goal but different design was CLAMP.</a:t>
            </a:r>
          </a:p>
          <a:p>
            <a:r>
              <a:rPr lang="en-US" baseline="0" dirty="0" smtClean="0"/>
              <a:t>// We tried to imitate many of their test cases so that we could get some performance comparison numbers.</a:t>
            </a:r>
          </a:p>
          <a:p>
            <a:r>
              <a:rPr lang="en-US" baseline="0" dirty="0" smtClean="0"/>
              <a:t>// However, we also added new types of test cases to simulate realistic user sessions such as some users are logging in, some are </a:t>
            </a:r>
          </a:p>
          <a:p>
            <a:r>
              <a:rPr lang="en-US" baseline="0" dirty="0" smtClean="0"/>
              <a:t>// browsing, some are adding to cart, some are checking out and finally some are logging out.</a:t>
            </a:r>
          </a:p>
          <a:p>
            <a:endParaRPr lang="en-US" baseline="0" dirty="0" smtClean="0"/>
          </a:p>
          <a:p>
            <a:r>
              <a:rPr lang="en-US" baseline="0" dirty="0" smtClean="0"/>
              <a:t>Overall we found that the performance overhead of our system comes somewhere between 20-30% extra as compared to native system. </a:t>
            </a:r>
          </a:p>
          <a:p>
            <a:r>
              <a:rPr lang="en-US" baseline="0" dirty="0" smtClean="0"/>
              <a:t>In case of file fetch the smaller files have much more overhead as in case of large files the taint tracking overhead is amortized.</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tested system scalability by simulating concurrent sessions for login test and for simulating realistic user session. For login test, we started introducing multiple concurrent login requests and stopped doing so when latency was more than 2 seconds. As compared to native LAMP stack, our framework reduced throughput by 21%.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realistic user session test, we created sessions where users would be logging-in, browsing items, adding items to cart, checking out and logging off. Once again we introduce multiple such sessions simultaneously and stopped introducing more sessions once the latency hit more than 20 seconds. The throughput was reduced by 30%.</a:t>
            </a:r>
          </a:p>
          <a:p>
            <a:endParaRPr lang="en-US" baseline="0" dirty="0" smtClean="0"/>
          </a:p>
          <a:p>
            <a:r>
              <a:rPr lang="en-US" baseline="0" dirty="0" smtClean="0"/>
              <a:t>In </a:t>
            </a:r>
            <a:r>
              <a:rPr lang="en-US" baseline="0" dirty="0" err="1" smtClean="0"/>
              <a:t>microbenchmarks</a:t>
            </a:r>
            <a:r>
              <a:rPr lang="en-US" baseline="0" dirty="0" smtClean="0"/>
              <a:t>, we examined which components added how much overhead. Database proxy added the most overhead – as much as 61%. This is due to all the </a:t>
            </a:r>
            <a:r>
              <a:rPr lang="en-US" baseline="0" dirty="0" err="1" smtClean="0"/>
              <a:t>qury</a:t>
            </a:r>
            <a:r>
              <a:rPr lang="en-US" baseline="0" dirty="0" smtClean="0"/>
              <a:t> parsing, rewriting and applying taints. Next to that was due to taint tracking kernel which was </a:t>
            </a:r>
            <a:r>
              <a:rPr lang="en-US" baseline="0" dirty="0" err="1" smtClean="0"/>
              <a:t>upto</a:t>
            </a:r>
            <a:r>
              <a:rPr lang="en-US" baseline="0" dirty="0" smtClean="0"/>
              <a:t> 21%.</a:t>
            </a:r>
          </a:p>
          <a:p>
            <a:endParaRPr lang="en-US" baseline="0" dirty="0" smtClean="0"/>
          </a:p>
          <a:p>
            <a:r>
              <a:rPr lang="en-US" baseline="0" dirty="0" smtClean="0"/>
              <a:t>We think that is the tradeoff of our approach and cost of enabling security. Even with these numbers, we can handle hundreds of concurrent session simultaneously making it practical for deployment.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One point worth mentioning is when we say native system, we mean system that forks a new process to handle each new session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request. If we compare with systems that use threads or reuse same process to handle the data then the performance would be much // worse. However, because of coarse granularity of taint tracking, we cannot run threads or reuse processes.</a:t>
            </a:r>
          </a:p>
          <a:p>
            <a:endParaRPr lang="en-US" baseline="0" dirty="0" smtClean="0"/>
          </a:p>
        </p:txBody>
      </p:sp>
      <p:sp>
        <p:nvSpPr>
          <p:cNvPr id="4" name="Slide Number Placeholder 3"/>
          <p:cNvSpPr>
            <a:spLocks noGrp="1"/>
          </p:cNvSpPr>
          <p:nvPr>
            <p:ph type="sldNum" sz="quarter" idx="10"/>
          </p:nvPr>
        </p:nvSpPr>
        <p:spPr/>
        <p:txBody>
          <a:bodyPr/>
          <a:lstStyle/>
          <a:p>
            <a:fld id="{F57C8403-4FC2-40FE-9887-AD54106BE45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In</a:t>
            </a:r>
            <a:r>
              <a:rPr lang="en-US" baseline="0" dirty="0" smtClean="0"/>
              <a:t> the related work, the most similar work is CLAMP. They spawn a new virtual machine to handle each user session as compared to our processes. Obviously their performance is much worse because of that. It is also hard to compare our numbers against theirs because to not count the virtual </a:t>
            </a:r>
            <a:r>
              <a:rPr lang="en-US" baseline="0" dirty="0" err="1" smtClean="0"/>
              <a:t>maching</a:t>
            </a:r>
            <a:r>
              <a:rPr lang="en-US" baseline="0" dirty="0" smtClean="0"/>
              <a:t> </a:t>
            </a:r>
            <a:r>
              <a:rPr lang="en-US" baseline="0" dirty="0" err="1" smtClean="0"/>
              <a:t>spwaning</a:t>
            </a:r>
            <a:r>
              <a:rPr lang="en-US" baseline="0" dirty="0" smtClean="0"/>
              <a:t> overhead, they had </a:t>
            </a:r>
            <a:r>
              <a:rPr lang="en-US" baseline="0" dirty="0" err="1" smtClean="0"/>
              <a:t>prespawned</a:t>
            </a:r>
            <a:r>
              <a:rPr lang="en-US" baseline="0" dirty="0" smtClean="0"/>
              <a:t> all the virtual machines before starting tests.</a:t>
            </a:r>
          </a:p>
          <a:p>
            <a:r>
              <a:rPr lang="en-US" baseline="0" dirty="0" smtClean="0"/>
              <a:t>But we think that this is an engineering issue and with some other lightweight virtualization techniques like containers CLAMP will get better numbers.</a:t>
            </a:r>
          </a:p>
          <a:p>
            <a:r>
              <a:rPr lang="en-US" baseline="0" dirty="0" smtClean="0"/>
              <a:t>On fundamental level there are significant design differences between our approaches. Whereas we allow any session to run any query and only drop the results at the </a:t>
            </a:r>
            <a:r>
              <a:rPr lang="en-US" baseline="0" dirty="0" err="1" smtClean="0"/>
              <a:t>declassifier</a:t>
            </a:r>
            <a:r>
              <a:rPr lang="en-US" baseline="0" dirty="0" smtClean="0"/>
              <a:t>, CLAMP implements something called as query restrictor that restricts access to only that users record. </a:t>
            </a:r>
          </a:p>
          <a:p>
            <a:r>
              <a:rPr lang="en-US" baseline="0" dirty="0" smtClean="0"/>
              <a:t>This allows them to also protect from DB modification attacks, something that SilverLine cannot do.</a:t>
            </a:r>
          </a:p>
          <a:p>
            <a:r>
              <a:rPr lang="en-US" baseline="0" dirty="0" smtClean="0"/>
              <a:t>However, because of restricting queries, they also cannot issue AGGREGATE queries such as COUNT(*) or MEAN() etc.</a:t>
            </a:r>
          </a:p>
          <a:p>
            <a:r>
              <a:rPr lang="en-US" baseline="0" dirty="0" smtClean="0"/>
              <a:t>SilverLine allows aggregate queries without where clause to pass through.</a:t>
            </a:r>
          </a:p>
          <a:p>
            <a:endParaRPr lang="en-US" baseline="0" dirty="0" smtClean="0"/>
          </a:p>
          <a:p>
            <a:r>
              <a:rPr lang="en-US" baseline="0" dirty="0" smtClean="0"/>
              <a:t>This may seem like a minor improvement but in practical terms, CLAMP has to go over all SQL queries issued by the application and change them if they use data other than the users. In fact, to port </a:t>
            </a:r>
            <a:r>
              <a:rPr lang="en-US" baseline="0" dirty="0" err="1" smtClean="0"/>
              <a:t>OSCommerce</a:t>
            </a:r>
            <a:r>
              <a:rPr lang="en-US" baseline="0" dirty="0" smtClean="0"/>
              <a:t> they needed to implement an ad-hoc solution because they do not allow anonymous aggregate queries on Users table. A more dangerous scenario is when a query that requires a change goes undetected. CLAMP would fail silently and show incorrect results to the users. Whereas with SilverLine that query will execute and acquire all taints and it will be dropped at </a:t>
            </a:r>
            <a:r>
              <a:rPr lang="en-US" baseline="0" dirty="0" err="1" smtClean="0"/>
              <a:t>declassifier</a:t>
            </a:r>
            <a:r>
              <a:rPr lang="en-US" baseline="0" dirty="0" smtClean="0"/>
              <a:t>. But the incident will be logged and reported.</a:t>
            </a:r>
          </a:p>
          <a:p>
            <a:endParaRPr lang="en-US" baseline="0" dirty="0" smtClean="0"/>
          </a:p>
          <a:p>
            <a:r>
              <a:rPr lang="en-US" baseline="0" dirty="0" smtClean="0"/>
              <a:t>Then there is </a:t>
            </a:r>
            <a:r>
              <a:rPr lang="en-US" baseline="0" dirty="0" err="1" smtClean="0"/>
              <a:t>cryptDB</a:t>
            </a:r>
            <a:r>
              <a:rPr lang="en-US" baseline="0" dirty="0" smtClean="0"/>
              <a:t> that tries to protect </a:t>
            </a:r>
            <a:r>
              <a:rPr lang="en-US" baseline="0" dirty="0" err="1" smtClean="0"/>
              <a:t>users’s</a:t>
            </a:r>
            <a:r>
              <a:rPr lang="en-US" baseline="0" dirty="0" smtClean="0"/>
              <a:t> data from malicious attackers as well as </a:t>
            </a:r>
            <a:r>
              <a:rPr lang="en-US" baseline="0" dirty="0" err="1" smtClean="0"/>
              <a:t>untrusted</a:t>
            </a:r>
            <a:r>
              <a:rPr lang="en-US" baseline="0" dirty="0" smtClean="0"/>
              <a:t> </a:t>
            </a:r>
            <a:r>
              <a:rPr lang="en-US" baseline="0" dirty="0" err="1" smtClean="0"/>
              <a:t>admins</a:t>
            </a:r>
            <a:r>
              <a:rPr lang="en-US" baseline="0" dirty="0" smtClean="0"/>
              <a:t> by </a:t>
            </a:r>
            <a:r>
              <a:rPr lang="en-US" baseline="0" dirty="0" err="1" smtClean="0"/>
              <a:t>encrpyting</a:t>
            </a:r>
            <a:r>
              <a:rPr lang="en-US" baseline="0" dirty="0" smtClean="0"/>
              <a:t> data multiple layers of </a:t>
            </a:r>
            <a:r>
              <a:rPr lang="en-US" baseline="0" dirty="0" err="1" smtClean="0"/>
              <a:t>encrpytion</a:t>
            </a:r>
            <a:r>
              <a:rPr lang="en-US" baseline="0" dirty="0" smtClean="0"/>
              <a:t>.</a:t>
            </a:r>
          </a:p>
          <a:p>
            <a:endParaRPr lang="en-US" baseline="0" dirty="0" smtClean="0"/>
          </a:p>
          <a:p>
            <a:r>
              <a:rPr lang="en-US" baseline="0" dirty="0" smtClean="0"/>
              <a:t>Other information flow control systems are well researched. Some like </a:t>
            </a:r>
            <a:r>
              <a:rPr lang="en-US" baseline="0" dirty="0" err="1" smtClean="0"/>
              <a:t>HiStar</a:t>
            </a:r>
            <a:r>
              <a:rPr lang="en-US" baseline="0" dirty="0" smtClean="0"/>
              <a:t>, </a:t>
            </a:r>
            <a:r>
              <a:rPr lang="en-US" baseline="0" dirty="0" err="1" smtClean="0"/>
              <a:t>Dstar</a:t>
            </a:r>
            <a:r>
              <a:rPr lang="en-US" baseline="0" dirty="0" smtClean="0"/>
              <a:t> and Asbestos require their own specialized kernel.</a:t>
            </a:r>
          </a:p>
          <a:p>
            <a:r>
              <a:rPr lang="en-US" baseline="0" dirty="0" smtClean="0"/>
              <a:t>Flume uses </a:t>
            </a:r>
            <a:r>
              <a:rPr lang="en-US" baseline="0" dirty="0" err="1" smtClean="0"/>
              <a:t>linux</a:t>
            </a:r>
            <a:r>
              <a:rPr lang="en-US" baseline="0" dirty="0" smtClean="0"/>
              <a:t> but has taint monitoring agent in the user space making it susceptible to all the library attacks.</a:t>
            </a:r>
          </a:p>
          <a:p>
            <a:endParaRPr lang="en-US" baseline="0" dirty="0" smtClean="0"/>
          </a:p>
          <a:p>
            <a:r>
              <a:rPr lang="en-US" baseline="0" dirty="0" smtClean="0"/>
              <a:t>RESIN is a language level approach where apart from security attacks that we targeted, one can also protect against XSS. However, this requires developers to be aware and code according to RESIN’s coding constructs.</a:t>
            </a:r>
          </a:p>
          <a:p>
            <a:endParaRPr lang="en-US" baseline="0" dirty="0" smtClean="0"/>
          </a:p>
          <a:p>
            <a:r>
              <a:rPr lang="en-US" baseline="0" dirty="0" smtClean="0"/>
              <a:t>Other systems do taint tracking using various </a:t>
            </a:r>
            <a:r>
              <a:rPr lang="en-US" baseline="0" dirty="0" err="1" smtClean="0"/>
              <a:t>intersting</a:t>
            </a:r>
            <a:r>
              <a:rPr lang="en-US" baseline="0" dirty="0" smtClean="0"/>
              <a:t> approaches like </a:t>
            </a:r>
            <a:r>
              <a:rPr lang="en-US" baseline="0" dirty="0" err="1" smtClean="0"/>
              <a:t>Qemu</a:t>
            </a:r>
            <a:r>
              <a:rPr lang="en-US" baseline="0" dirty="0" smtClean="0"/>
              <a:t> or </a:t>
            </a:r>
            <a:r>
              <a:rPr lang="en-US" baseline="0" dirty="0" err="1" smtClean="0"/>
              <a:t>compbination</a:t>
            </a:r>
            <a:r>
              <a:rPr lang="en-US" baseline="0" dirty="0" smtClean="0"/>
              <a:t> of </a:t>
            </a:r>
            <a:r>
              <a:rPr lang="en-US" baseline="0" dirty="0" err="1" smtClean="0"/>
              <a:t>qemu</a:t>
            </a:r>
            <a:r>
              <a:rPr lang="en-US" baseline="0" dirty="0" smtClean="0"/>
              <a:t> plus </a:t>
            </a:r>
            <a:r>
              <a:rPr lang="en-US" baseline="0" dirty="0" err="1" smtClean="0"/>
              <a:t>xen</a:t>
            </a:r>
            <a:r>
              <a:rPr lang="en-US" baseline="0" dirty="0" smtClean="0"/>
              <a:t>. But obviously they face performance hit.</a:t>
            </a:r>
          </a:p>
          <a:p>
            <a:endParaRPr lang="en-US" baseline="0" dirty="0" smtClean="0"/>
          </a:p>
        </p:txBody>
      </p:sp>
      <p:sp>
        <p:nvSpPr>
          <p:cNvPr id="4" name="Slide Number Placeholder 3"/>
          <p:cNvSpPr>
            <a:spLocks noGrp="1"/>
          </p:cNvSpPr>
          <p:nvPr>
            <p:ph type="sldNum" sz="quarter" idx="10"/>
          </p:nvPr>
        </p:nvSpPr>
        <p:spPr/>
        <p:txBody>
          <a:bodyPr/>
          <a:lstStyle/>
          <a:p>
            <a:fld id="{F57C8403-4FC2-40FE-9887-AD54106BE45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a:t>
            </a:r>
            <a:r>
              <a:rPr lang="en-US" baseline="0" dirty="0" smtClean="0"/>
              <a:t> points about SilverLine that are limitations but can be perhaps solved with further research:</a:t>
            </a:r>
          </a:p>
          <a:p>
            <a:pPr marL="228600" indent="-228600">
              <a:buAutoNum type="arabicPeriod"/>
            </a:pPr>
            <a:r>
              <a:rPr lang="en-US" baseline="0" dirty="0" smtClean="0"/>
              <a:t>Even if we believe that configuring SilverLine is intuitive and easy, misconfiguration will happen. Such errors can be captured easily by carefully designing test cases that have been manually classified as authorized or non-authorized.</a:t>
            </a:r>
          </a:p>
          <a:p>
            <a:pPr marL="228600" indent="-228600">
              <a:buAutoNum type="arabicPeriod"/>
            </a:pPr>
            <a:endParaRPr lang="en-US" baseline="0" dirty="0" smtClean="0"/>
          </a:p>
          <a:p>
            <a:r>
              <a:rPr lang="en-US" baseline="0" dirty="0" smtClean="0"/>
              <a:t>2. Any taint tracking system will face the challenges of false positive and negatives.</a:t>
            </a:r>
          </a:p>
          <a:p>
            <a:r>
              <a:rPr lang="en-US" baseline="0" dirty="0" smtClean="0"/>
              <a:t>False positives make it hard to detect signal from noise where as false negatives simply defeat the purpose of the system.</a:t>
            </a:r>
          </a:p>
          <a:p>
            <a:r>
              <a:rPr lang="en-US" baseline="0" dirty="0" smtClean="0"/>
              <a:t>With SilverLine, we have avoided the possibility of false positives by not letting users access any other users data </a:t>
            </a:r>
            <a:r>
              <a:rPr lang="en-US" baseline="0" dirty="0" err="1" smtClean="0"/>
              <a:t>execpt</a:t>
            </a:r>
            <a:r>
              <a:rPr lang="en-US" baseline="0" dirty="0" smtClean="0"/>
              <a:t> aggregate queries without where clause.</a:t>
            </a:r>
          </a:p>
          <a:p>
            <a:r>
              <a:rPr lang="en-US" baseline="0" dirty="0" smtClean="0"/>
              <a:t>We think that with proper integration with one of the differential privacy engines, SilverLine can perhaps also answer aggregate queries with WHERE clause.</a:t>
            </a:r>
          </a:p>
          <a:p>
            <a:endParaRPr lang="en-US" baseline="0" dirty="0" smtClean="0"/>
          </a:p>
          <a:p>
            <a:r>
              <a:rPr lang="en-US" baseline="0" dirty="0" smtClean="0"/>
              <a:t>If we keep aside covert channels, strengthening against false negatives is possible using formal checks. </a:t>
            </a:r>
          </a:p>
          <a:p>
            <a:endParaRPr lang="en-US" baseline="0" dirty="0" smtClean="0"/>
          </a:p>
          <a:p>
            <a:pPr marL="228600" indent="-228600">
              <a:buAutoNum type="arabicPeriod" startAt="3"/>
            </a:pPr>
            <a:r>
              <a:rPr lang="en-US" baseline="0" dirty="0" smtClean="0"/>
              <a:t>As mentioned earlier, if an attacker drops a table or corrupts the records then we do not prevent that. However this can be mitigated by taking regular backups and prevented by introducing another taint field which deal with integrity of tables in addition to current data secrecy taint.</a:t>
            </a:r>
          </a:p>
          <a:p>
            <a:pPr marL="228600" indent="-228600">
              <a:buAutoNum type="arabicPeriod" startAt="3"/>
            </a:pPr>
            <a:endParaRPr lang="en-US" baseline="0" dirty="0" smtClean="0"/>
          </a:p>
          <a:p>
            <a:pPr marL="228600" indent="-228600">
              <a:buAutoNum type="arabicPeriod" startAt="3"/>
            </a:pPr>
            <a:r>
              <a:rPr lang="en-US" baseline="0" dirty="0" smtClean="0"/>
              <a:t>It is desirable to test such a framework only on a limited </a:t>
            </a:r>
            <a:r>
              <a:rPr lang="en-US" baseline="0" dirty="0" err="1" smtClean="0"/>
              <a:t>userbase</a:t>
            </a:r>
            <a:r>
              <a:rPr lang="en-US" baseline="0" dirty="0" smtClean="0"/>
              <a:t>. Even though we currently do not have a specific mechanism for this, an administrator can make a list of users that are enabled for extra security checks. If a user is included in this list then all the other mechanisms such as query rewriting, taint retrieval, and data tracking would be enabled for her. A reverse proxy such as </a:t>
            </a:r>
            <a:r>
              <a:rPr lang="en-US" baseline="0" dirty="0" err="1" smtClean="0"/>
              <a:t>nginx</a:t>
            </a:r>
            <a:r>
              <a:rPr lang="en-US" baseline="0" dirty="0" smtClean="0"/>
              <a:t> can be used to </a:t>
            </a:r>
            <a:r>
              <a:rPr lang="en-US" baseline="0" dirty="0" err="1" smtClean="0"/>
              <a:t>to</a:t>
            </a:r>
            <a:r>
              <a:rPr lang="en-US" baseline="0" dirty="0" smtClean="0"/>
              <a:t> forward requests for such shortlisted users to SilverLine enabled nodes.</a:t>
            </a:r>
          </a:p>
          <a:p>
            <a:pPr marL="228600" indent="-228600">
              <a:buAutoNum type="arabicPeriod" startAt="3"/>
            </a:pPr>
            <a:endParaRPr lang="en-US" baseline="0" dirty="0" smtClean="0"/>
          </a:p>
          <a:p>
            <a:pPr marL="228600" indent="-228600">
              <a:buAutoNum type="arabicPeriod" startAt="3"/>
            </a:pPr>
            <a:r>
              <a:rPr lang="en-US" baseline="0" dirty="0" smtClean="0"/>
              <a:t>Social networking applications are not suitable for SilverLine since they thrive on information diffusion. Enabling SilverLine for social networking apps can be challenging. One way to do so is sharing of information explicitly declassifies them. </a:t>
            </a:r>
          </a:p>
          <a:p>
            <a:pPr marL="228600" indent="-228600">
              <a:buAutoNum type="arabicPeriod" startAt="3"/>
            </a:pPr>
            <a:endParaRPr lang="en-US" baseline="0" dirty="0" smtClean="0"/>
          </a:p>
          <a:p>
            <a:pPr marL="228600" indent="-228600">
              <a:buAutoNum type="arabicPeriod" startAt="3"/>
            </a:pPr>
            <a:r>
              <a:rPr lang="en-US" baseline="0" dirty="0" smtClean="0"/>
              <a:t>Our </a:t>
            </a:r>
            <a:r>
              <a:rPr lang="en-US" baseline="0" dirty="0" err="1" smtClean="0"/>
              <a:t>declassifier</a:t>
            </a:r>
            <a:r>
              <a:rPr lang="en-US" baseline="0" dirty="0" smtClean="0"/>
              <a:t> at the moment is very simple. However, with the addition of software defined network controller, we can define many complex policies in higher level languages such as pyretic. One example could be having hierarchical taints and user groups. A user having higher privilege than a certain group can access data from all users in that group.</a:t>
            </a:r>
          </a:p>
        </p:txBody>
      </p:sp>
      <p:sp>
        <p:nvSpPr>
          <p:cNvPr id="4" name="Slide Number Placeholder 3"/>
          <p:cNvSpPr>
            <a:spLocks noGrp="1"/>
          </p:cNvSpPr>
          <p:nvPr>
            <p:ph type="sldNum" sz="quarter" idx="10"/>
          </p:nvPr>
        </p:nvSpPr>
        <p:spPr/>
        <p:txBody>
          <a:bodyPr/>
          <a:lstStyle/>
          <a:p>
            <a:fld id="{F57C8403-4FC2-40FE-9887-AD54106BE45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7C8403-4FC2-40FE-9887-AD54106BE457}"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are the most common server side vulnerabilities that cause most of the data breaches listed in OWASP top10 for 2013.</a:t>
            </a:r>
          </a:p>
          <a:p>
            <a:r>
              <a:rPr lang="en-US" baseline="0" dirty="0" smtClean="0"/>
              <a:t>Injection attacks occur mostly because of not sanitizing external inputs.</a:t>
            </a:r>
          </a:p>
          <a:p>
            <a:r>
              <a:rPr lang="en-US" baseline="0" dirty="0" smtClean="0"/>
              <a:t>Broken auth and session management can occur because of anything from logical bugs to </a:t>
            </a:r>
            <a:r>
              <a:rPr lang="en-US" baseline="0" dirty="0" err="1" smtClean="0"/>
              <a:t>mis</a:t>
            </a:r>
            <a:r>
              <a:rPr lang="en-US" baseline="0" dirty="0" smtClean="0"/>
              <a:t>-configurations</a:t>
            </a:r>
          </a:p>
          <a:p>
            <a:r>
              <a:rPr lang="en-US" baseline="0" dirty="0" smtClean="0"/>
              <a:t>Insecure direct object references happen because lack of proper access control in the application logic.</a:t>
            </a:r>
          </a:p>
          <a:p>
            <a:endParaRPr lang="en-US" baseline="0" dirty="0" smtClean="0"/>
          </a:p>
          <a:p>
            <a:r>
              <a:rPr lang="en-US" baseline="0" dirty="0" smtClean="0"/>
              <a:t>Finally last two problems are common amongst all general software.</a:t>
            </a:r>
          </a:p>
          <a:p>
            <a:endParaRPr lang="en-US" dirty="0"/>
          </a:p>
        </p:txBody>
      </p:sp>
      <p:sp>
        <p:nvSpPr>
          <p:cNvPr id="4" name="Slide Number Placeholder 3"/>
          <p:cNvSpPr>
            <a:spLocks noGrp="1"/>
          </p:cNvSpPr>
          <p:nvPr>
            <p:ph type="sldNum" sz="quarter" idx="10"/>
          </p:nvPr>
        </p:nvSpPr>
        <p:spPr/>
        <p:txBody>
          <a:bodyPr/>
          <a:lstStyle/>
          <a:p>
            <a:fld id="{F57C8403-4FC2-40FE-9887-AD54106BE45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Currently</a:t>
            </a:r>
            <a:r>
              <a:rPr lang="en-US" baseline="0" dirty="0" smtClean="0"/>
              <a:t> there are many different solutions to stop these attacks.</a:t>
            </a:r>
          </a:p>
          <a:p>
            <a:r>
              <a:rPr lang="en-US" baseline="0" dirty="0" smtClean="0"/>
              <a:t>First is doing penetration testing using various specialized software.</a:t>
            </a:r>
          </a:p>
          <a:p>
            <a:r>
              <a:rPr lang="en-US" baseline="0" dirty="0" smtClean="0"/>
              <a:t>Automatically checking for common bug patterns such as directly using value of $_GET in a query</a:t>
            </a:r>
          </a:p>
          <a:p>
            <a:r>
              <a:rPr lang="en-US" baseline="0" dirty="0" smtClean="0"/>
              <a:t>Application firewalls that do deep packet inspection and look for attack patterns</a:t>
            </a:r>
          </a:p>
          <a:p>
            <a:r>
              <a:rPr lang="en-US" baseline="0" dirty="0" smtClean="0"/>
              <a:t>Finally DLP devices that monitor outgoing data to verify it conforms to certain policy.</a:t>
            </a:r>
          </a:p>
          <a:p>
            <a:endParaRPr lang="en-US" baseline="0" dirty="0" smtClean="0"/>
          </a:p>
          <a:p>
            <a:r>
              <a:rPr lang="en-US" baseline="0" dirty="0" smtClean="0"/>
              <a:t>There are quite a few problems with these approaches. First, both attackers and testers are thinking in a similar way. Second no protection against attacks were not programmed in. DLP devices seem to do that job but mainly they focus on making sure that certain policies are always followed like credit card information should be always over SSL.</a:t>
            </a:r>
          </a:p>
          <a:p>
            <a:r>
              <a:rPr lang="en-US" baseline="0" dirty="0" smtClean="0"/>
              <a:t>Due to all these shortcomings, once a web application is compromised it is not possible to stop data theft.</a:t>
            </a:r>
          </a:p>
          <a:p>
            <a:endParaRPr lang="en-US" baseline="0" dirty="0" smtClean="0"/>
          </a:p>
          <a:p>
            <a:r>
              <a:rPr lang="en-US" baseline="0" dirty="0" smtClean="0"/>
              <a:t>Hence, we decided to protect the data rather than the web application. This is particular true for web 2.0 because code, libraries, frameworks keep on changing really fast.</a:t>
            </a:r>
          </a:p>
        </p:txBody>
      </p:sp>
      <p:sp>
        <p:nvSpPr>
          <p:cNvPr id="4" name="Slide Number Placeholder 3"/>
          <p:cNvSpPr>
            <a:spLocks noGrp="1"/>
          </p:cNvSpPr>
          <p:nvPr>
            <p:ph type="sldNum" sz="quarter" idx="10"/>
          </p:nvPr>
        </p:nvSpPr>
        <p:spPr/>
        <p:txBody>
          <a:bodyPr/>
          <a:lstStyle/>
          <a:p>
            <a:fld id="{F57C8403-4FC2-40FE-9887-AD54106BE45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While designing SilverLine, we focused on following goals:</a:t>
            </a:r>
          </a:p>
          <a:p>
            <a:pPr marL="228600" indent="-228600">
              <a:buAutoNum type="arabicPeriod"/>
            </a:pPr>
            <a:r>
              <a:rPr lang="en-US" baseline="0" dirty="0" smtClean="0"/>
              <a:t>As mentioned,  we track and monitor the movement of data through the system rather than adding security checks to the application code. For this, we add taints to each user record. Each taint essentially shows the capability and a user must have the necessary privilege granted by her credentials to access that data.</a:t>
            </a:r>
          </a:p>
          <a:p>
            <a:pPr marL="228600" indent="-228600">
              <a:buAutoNum type="arabicPeriod"/>
            </a:pPr>
            <a:r>
              <a:rPr lang="en-US" baseline="0" dirty="0" smtClean="0"/>
              <a:t>To make performance overhead minimum while at the same time providing security guarantees, we chose between two extremes: On one hand there are solutions that use virtual machines per user session, making them totally isolated. On the other hand there are fine grained instruction level taint tracking. We settled on spawning a new process for each user.</a:t>
            </a:r>
          </a:p>
          <a:p>
            <a:pPr marL="228600" indent="-228600">
              <a:buAutoNum type="arabicPeriod"/>
            </a:pPr>
            <a:r>
              <a:rPr lang="en-US" baseline="0" dirty="0" smtClean="0"/>
              <a:t>With SilverLine, only authentication module needs to be ported to the trusted realm.</a:t>
            </a:r>
          </a:p>
          <a:p>
            <a:pPr marL="228600" indent="-228600">
              <a:buNone/>
            </a:pPr>
            <a:r>
              <a:rPr lang="en-US" baseline="0" dirty="0" smtClean="0"/>
              <a:t>     Also, rest of the configuration mainly involves identifying sensitive tables and relationships between them. Even in fast paced project, usually database schema remains intact or changes less frequently. Also, identifying which tables are sensitive and relationship between tables is relatively easies.</a:t>
            </a:r>
          </a:p>
        </p:txBody>
      </p:sp>
      <p:sp>
        <p:nvSpPr>
          <p:cNvPr id="4" name="Slide Number Placeholder 3"/>
          <p:cNvSpPr>
            <a:spLocks noGrp="1"/>
          </p:cNvSpPr>
          <p:nvPr>
            <p:ph type="sldNum" sz="quarter" idx="10"/>
          </p:nvPr>
        </p:nvSpPr>
        <p:spPr/>
        <p:txBody>
          <a:bodyPr/>
          <a:lstStyle/>
          <a:p>
            <a:fld id="{F57C8403-4FC2-40FE-9887-AD54106BE45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deliberately chose not to focus on these attacks.</a:t>
            </a:r>
          </a:p>
          <a:p>
            <a:endParaRPr lang="en-US" baseline="0" dirty="0" smtClean="0"/>
          </a:p>
          <a:p>
            <a:pPr marL="228600" indent="-228600">
              <a:buAutoNum type="arabicPeriod"/>
            </a:pPr>
            <a:r>
              <a:rPr lang="en-US" baseline="0" dirty="0" smtClean="0"/>
              <a:t>IFC component of SilverLine operates in kernel level. So if there is a kernel injection attack, SilverLine can be defeated.</a:t>
            </a:r>
          </a:p>
          <a:p>
            <a:pPr marL="228600" indent="-228600">
              <a:buAutoNum type="arabicPeriod"/>
            </a:pPr>
            <a:r>
              <a:rPr lang="en-US" baseline="0" dirty="0" smtClean="0"/>
              <a:t>If two colluding processes leak data by modulating a common channel then SilverLine cannot detect that.</a:t>
            </a:r>
          </a:p>
          <a:p>
            <a:pPr marL="228600" indent="-228600">
              <a:buAutoNum type="arabicPeriod"/>
            </a:pPr>
            <a:r>
              <a:rPr lang="en-US" baseline="0" dirty="0" smtClean="0"/>
              <a:t>We assume that the DB operates in the trusted realm. If DB itself is compromised then SilverLine cannot protect against leaks.</a:t>
            </a:r>
          </a:p>
          <a:p>
            <a:pPr marL="228600" indent="-228600">
              <a:buAutoNum type="arabicPeriod"/>
            </a:pPr>
            <a:r>
              <a:rPr lang="en-US" baseline="0" dirty="0" smtClean="0"/>
              <a:t>We do not concern ourselves with malicious employees. Usually data leak prevention devices are more effective against these.</a:t>
            </a:r>
          </a:p>
          <a:p>
            <a:pPr marL="228600" indent="-228600">
              <a:buAutoNum type="arabicPeriod"/>
            </a:pPr>
            <a:r>
              <a:rPr lang="en-US" baseline="0" dirty="0" smtClean="0"/>
              <a:t>Even though SilverLine protects against data leaks, an attacker can modify or delete any data in the database. Although not user authentication information. Protecting against data modification attacks can be done effectively by periodic database backups.</a:t>
            </a:r>
          </a:p>
        </p:txBody>
      </p:sp>
      <p:sp>
        <p:nvSpPr>
          <p:cNvPr id="4" name="Slide Number Placeholder 3"/>
          <p:cNvSpPr>
            <a:spLocks noGrp="1"/>
          </p:cNvSpPr>
          <p:nvPr>
            <p:ph type="sldNum" sz="quarter" idx="10"/>
          </p:nvPr>
        </p:nvSpPr>
        <p:spPr/>
        <p:txBody>
          <a:bodyPr/>
          <a:lstStyle/>
          <a:p>
            <a:fld id="{F57C8403-4FC2-40FE-9887-AD54106BE45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Our solution is SilverLine, a framework that allows to protect the data with minimal changes to the base application. Ideally, SilverLine should not require any changes to the application except authentication process.</a:t>
            </a:r>
          </a:p>
          <a:p>
            <a:r>
              <a:rPr lang="en-US" baseline="0" dirty="0" smtClean="0"/>
              <a:t>So, at a high level, SilverLine works as follows:</a:t>
            </a:r>
          </a:p>
          <a:p>
            <a:r>
              <a:rPr lang="en-US" baseline="0" dirty="0" smtClean="0"/>
              <a:t>1. First the database administrator identifies sensitive data and relationship between tables that contain it.</a:t>
            </a:r>
          </a:p>
          <a:p>
            <a:pPr marL="228600" indent="-228600">
              <a:buNone/>
            </a:pPr>
            <a:r>
              <a:rPr lang="en-US" baseline="0" dirty="0" smtClean="0"/>
              <a:t>Once that is done, and SilverLine is operational, following steps occur when a user accesses web application:</a:t>
            </a:r>
          </a:p>
          <a:p>
            <a:pPr marL="228600" indent="-228600">
              <a:buNone/>
            </a:pPr>
            <a:r>
              <a:rPr lang="en-US" baseline="0" dirty="0" smtClean="0"/>
              <a:t>1.  SilverLine associates a user with a session. This is different from Web Application authenticating a user. SilverLine needs to use this specific part of Web application logic to distinguish between users. </a:t>
            </a:r>
          </a:p>
          <a:p>
            <a:pPr marL="228600" indent="-228600">
              <a:buNone/>
            </a:pPr>
            <a:r>
              <a:rPr lang="en-US" baseline="0" dirty="0" smtClean="0"/>
              <a:t>2. When web application executes queries on behalf of users, SilverLine extracts the taints and applies them to the records.</a:t>
            </a:r>
          </a:p>
          <a:p>
            <a:pPr marL="228600" indent="-228600">
              <a:buNone/>
            </a:pPr>
            <a:r>
              <a:rPr lang="en-US" baseline="0" dirty="0" smtClean="0"/>
              <a:t>3. SilverLine then tracks the data movement in application server.</a:t>
            </a:r>
          </a:p>
          <a:p>
            <a:pPr marL="228600" indent="-228600">
              <a:buNone/>
            </a:pPr>
            <a:r>
              <a:rPr lang="en-US" baseline="0" dirty="0" smtClean="0"/>
              <a:t>4. Finally at the trusted network boundary, SilverLine decides whether the data can go out or not.</a:t>
            </a:r>
          </a:p>
        </p:txBody>
      </p:sp>
      <p:sp>
        <p:nvSpPr>
          <p:cNvPr id="4" name="Slide Number Placeholder 3"/>
          <p:cNvSpPr>
            <a:spLocks noGrp="1"/>
          </p:cNvSpPr>
          <p:nvPr>
            <p:ph type="sldNum" sz="quarter" idx="10"/>
          </p:nvPr>
        </p:nvSpPr>
        <p:spPr/>
        <p:txBody>
          <a:bodyPr/>
          <a:lstStyle/>
          <a:p>
            <a:fld id="{F57C8403-4FC2-40FE-9887-AD54106BE45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Steps mentioned in the previous slide are executed by these modules in SilverLine.</a:t>
            </a:r>
          </a:p>
          <a:p>
            <a:endParaRPr lang="en-US" baseline="0" dirty="0" smtClean="0"/>
          </a:p>
          <a:p>
            <a:r>
              <a:rPr lang="en-US" baseline="0" dirty="0" smtClean="0"/>
              <a:t>Trusted components are assumed to not be vulnerable to attacks. This is possible because most of these components will not change as often, would run on isolated machines and can be hardened against known vulnerabilities.</a:t>
            </a:r>
          </a:p>
          <a:p>
            <a:endParaRPr lang="en-US" baseline="0" dirty="0" smtClean="0"/>
          </a:p>
          <a:p>
            <a:r>
              <a:rPr lang="en-US" baseline="0" dirty="0" smtClean="0"/>
              <a:t>// We need auth module, db proxy and </a:t>
            </a:r>
            <a:r>
              <a:rPr lang="en-US" baseline="0" dirty="0" err="1" smtClean="0"/>
              <a:t>ifc</a:t>
            </a:r>
            <a:r>
              <a:rPr lang="en-US" baseline="0" dirty="0" smtClean="0"/>
              <a:t> as trusted component. Because, if we cannot attribute a session to a user we cannot decide </a:t>
            </a:r>
          </a:p>
          <a:p>
            <a:r>
              <a:rPr lang="en-US" baseline="0" dirty="0" smtClean="0"/>
              <a:t>// what he is authorized to do. Since we retrieve taints using database proxy, we need that component in trusted domain. Finally our </a:t>
            </a:r>
          </a:p>
          <a:p>
            <a:r>
              <a:rPr lang="en-US" baseline="0" dirty="0" smtClean="0"/>
              <a:t>// information flow trackers monitors data at kernel level and hence assumed trusted.</a:t>
            </a:r>
          </a:p>
          <a:p>
            <a:endParaRPr lang="en-US" baseline="0" dirty="0" smtClean="0"/>
          </a:p>
          <a:p>
            <a:r>
              <a:rPr lang="en-US" baseline="0" dirty="0" smtClean="0"/>
              <a:t>To test our design, we ported popular </a:t>
            </a:r>
            <a:r>
              <a:rPr lang="en-US" baseline="0" dirty="0" err="1" smtClean="0"/>
              <a:t>OSCommerce</a:t>
            </a:r>
            <a:r>
              <a:rPr lang="en-US" baseline="0" dirty="0" smtClean="0"/>
              <a:t> application. Many of the test cases were application specific and not readily doable using off the shelf components. So we designed our own </a:t>
            </a:r>
            <a:r>
              <a:rPr lang="en-US" baseline="0" dirty="0" err="1" smtClean="0"/>
              <a:t>curl+bash+python</a:t>
            </a:r>
            <a:r>
              <a:rPr lang="en-US" baseline="0" dirty="0" smtClean="0"/>
              <a:t> test framework.</a:t>
            </a:r>
          </a:p>
        </p:txBody>
      </p:sp>
      <p:sp>
        <p:nvSpPr>
          <p:cNvPr id="4" name="Slide Number Placeholder 3"/>
          <p:cNvSpPr>
            <a:spLocks noGrp="1"/>
          </p:cNvSpPr>
          <p:nvPr>
            <p:ph type="sldNum" sz="quarter" idx="10"/>
          </p:nvPr>
        </p:nvSpPr>
        <p:spPr/>
        <p:txBody>
          <a:bodyPr/>
          <a:lstStyle/>
          <a:p>
            <a:fld id="{F57C8403-4FC2-40FE-9887-AD54106BE45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a big figure. But I will zoom into each component from previous slide in next few slides.</a:t>
            </a:r>
          </a:p>
          <a:p>
            <a:r>
              <a:rPr lang="en-US" baseline="0" dirty="0" smtClean="0"/>
              <a:t>Mainly the four components in this diagram are:</a:t>
            </a:r>
          </a:p>
          <a:p>
            <a:pPr marL="228600" indent="-228600">
              <a:buAutoNum type="arabicPeriod"/>
            </a:pPr>
            <a:r>
              <a:rPr lang="en-US" baseline="0" dirty="0" smtClean="0"/>
              <a:t>Authentication module.</a:t>
            </a:r>
          </a:p>
          <a:p>
            <a:pPr marL="228600" indent="-228600">
              <a:buAutoNum type="arabicPeriod"/>
            </a:pPr>
            <a:r>
              <a:rPr lang="en-US" baseline="0" dirty="0" smtClean="0"/>
              <a:t>Database proxy</a:t>
            </a:r>
          </a:p>
          <a:p>
            <a:pPr marL="228600" indent="-228600">
              <a:buAutoNum type="arabicPeriod"/>
            </a:pPr>
            <a:r>
              <a:rPr lang="en-US" baseline="0" dirty="0" smtClean="0"/>
              <a:t>Information flow tracking kernel</a:t>
            </a:r>
          </a:p>
          <a:p>
            <a:pPr marL="228600" indent="-228600">
              <a:buAutoNum type="arabicPeriod"/>
            </a:pPr>
            <a:r>
              <a:rPr lang="en-US" baseline="0" dirty="0" err="1" smtClean="0"/>
              <a:t>Declassifier</a:t>
            </a:r>
            <a:r>
              <a:rPr lang="en-US" baseline="0" dirty="0" smtClean="0"/>
              <a:t>.</a:t>
            </a:r>
          </a:p>
        </p:txBody>
      </p:sp>
      <p:sp>
        <p:nvSpPr>
          <p:cNvPr id="4" name="Slide Number Placeholder 3"/>
          <p:cNvSpPr>
            <a:spLocks noGrp="1"/>
          </p:cNvSpPr>
          <p:nvPr>
            <p:ph type="sldNum" sz="quarter" idx="10"/>
          </p:nvPr>
        </p:nvSpPr>
        <p:spPr/>
        <p:txBody>
          <a:bodyPr/>
          <a:lstStyle/>
          <a:p>
            <a:fld id="{F57C8403-4FC2-40FE-9887-AD54106BE45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6B5A14-CD95-47FE-908B-46D903EB1151}" type="datetime1">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5D864-24D8-4B4F-8408-D0FD80A1B0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3D711C-82D7-4206-B910-1D4A5FB1379B}" type="datetime1">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5D864-24D8-4B4F-8408-D0FD80A1B0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07172E-A71F-4823-99CE-51CCCBBCF6EE}" type="datetime1">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5D864-24D8-4B4F-8408-D0FD80A1B0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5E2398-5370-4544-918B-8BBD57DD5C41}" type="datetime1">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5D864-24D8-4B4F-8408-D0FD80A1B0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C6BCD9-AC10-4D0E-AF40-1A5E95D00696}" type="datetime1">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5D864-24D8-4B4F-8408-D0FD80A1B0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284114-77F8-409C-98A8-441F0B433B1C}" type="datetime1">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5D864-24D8-4B4F-8408-D0FD80A1B0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0B67FA-9BD1-46AC-B50E-E156FB81506F}" type="datetime1">
              <a:rPr lang="en-US" smtClean="0"/>
              <a:t>3/31/2014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25D864-24D8-4B4F-8408-D0FD80A1B0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28A153-4E3E-42C8-A85B-2C088584F9EE}" type="datetime1">
              <a:rPr lang="en-US" smtClean="0"/>
              <a:t>3/31/2014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25D864-24D8-4B4F-8408-D0FD80A1B0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2F842-D814-4F64-8D73-2B1E41878F05}" type="datetime1">
              <a:rPr lang="en-US" smtClean="0"/>
              <a:t>3/31/2014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25D864-24D8-4B4F-8408-D0FD80A1B0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95617A-15BF-47BB-BFDD-47F748420E00}" type="datetime1">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5D864-24D8-4B4F-8408-D0FD80A1B0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A80187-B655-4F92-BF09-DCBA1FD88195}" type="datetime1">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5D864-24D8-4B4F-8408-D0FD80A1B0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863365-92BC-4DA4-8691-AC89BE95760A}" type="datetime1">
              <a:rPr lang="en-US" smtClean="0"/>
              <a:t>3/31/2014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5D864-24D8-4B4F-8408-D0FD80A1B0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1752600"/>
            <a:ext cx="7772400" cy="1752600"/>
          </a:xfrm>
        </p:spPr>
        <p:txBody>
          <a:bodyPr>
            <a:noAutofit/>
          </a:bodyPr>
          <a:lstStyle/>
          <a:p>
            <a:r>
              <a:rPr lang="en-US" sz="4000" dirty="0" smtClean="0">
                <a:solidFill>
                  <a:srgbClr val="FF0000"/>
                </a:solidFill>
                <a:latin typeface="Arial"/>
                <a:cs typeface="Arial"/>
              </a:rPr>
              <a:t>SilverLine: </a:t>
            </a:r>
            <a:br>
              <a:rPr lang="en-US" sz="4000" dirty="0" smtClean="0">
                <a:solidFill>
                  <a:srgbClr val="FF0000"/>
                </a:solidFill>
                <a:latin typeface="Arial"/>
                <a:cs typeface="Arial"/>
              </a:rPr>
            </a:br>
            <a:r>
              <a:rPr lang="en-US" sz="4000" dirty="0" smtClean="0">
                <a:solidFill>
                  <a:srgbClr val="FF0000"/>
                </a:solidFill>
                <a:latin typeface="Arial"/>
                <a:cs typeface="Arial"/>
              </a:rPr>
              <a:t>Preventing Data Leaks from</a:t>
            </a:r>
            <a:br>
              <a:rPr lang="en-US" sz="4000" dirty="0" smtClean="0">
                <a:solidFill>
                  <a:srgbClr val="FF0000"/>
                </a:solidFill>
                <a:latin typeface="Arial"/>
                <a:cs typeface="Arial"/>
              </a:rPr>
            </a:br>
            <a:r>
              <a:rPr lang="en-US" sz="4000" dirty="0" smtClean="0">
                <a:solidFill>
                  <a:srgbClr val="FF0000"/>
                </a:solidFill>
                <a:latin typeface="Arial"/>
                <a:cs typeface="Arial"/>
              </a:rPr>
              <a:t>Compromised Web Applications</a:t>
            </a:r>
            <a:endParaRPr lang="en-US" sz="4000" dirty="0">
              <a:solidFill>
                <a:srgbClr val="FF0000"/>
              </a:solidFill>
              <a:latin typeface="Arial"/>
              <a:cs typeface="Arial"/>
            </a:endParaRPr>
          </a:p>
        </p:txBody>
      </p:sp>
      <p:sp>
        <p:nvSpPr>
          <p:cNvPr id="3" name="Subtitle 2"/>
          <p:cNvSpPr>
            <a:spLocks noGrp="1"/>
          </p:cNvSpPr>
          <p:nvPr>
            <p:ph type="subTitle" idx="1"/>
          </p:nvPr>
        </p:nvSpPr>
        <p:spPr>
          <a:xfrm>
            <a:off x="1409700" y="4267200"/>
            <a:ext cx="6400800" cy="1752600"/>
          </a:xfrm>
        </p:spPr>
        <p:txBody>
          <a:bodyPr>
            <a:normAutofit fontScale="92500" lnSpcReduction="10000"/>
          </a:bodyPr>
          <a:lstStyle/>
          <a:p>
            <a:r>
              <a:rPr lang="en-US" dirty="0" err="1" smtClean="0">
                <a:solidFill>
                  <a:schemeClr val="tx1"/>
                </a:solidFill>
              </a:rPr>
              <a:t>Yogesh</a:t>
            </a:r>
            <a:r>
              <a:rPr lang="en-US" dirty="0" smtClean="0">
                <a:solidFill>
                  <a:schemeClr val="tx1"/>
                </a:solidFill>
              </a:rPr>
              <a:t> </a:t>
            </a:r>
            <a:r>
              <a:rPr lang="en-US" dirty="0" err="1" smtClean="0">
                <a:solidFill>
                  <a:schemeClr val="tx1"/>
                </a:solidFill>
              </a:rPr>
              <a:t>Mundada</a:t>
            </a:r>
            <a:r>
              <a:rPr lang="en-US" dirty="0" smtClean="0">
                <a:solidFill>
                  <a:schemeClr val="tx1"/>
                </a:solidFill>
              </a:rPr>
              <a:t/>
            </a:r>
            <a:br>
              <a:rPr lang="en-US" dirty="0" smtClean="0">
                <a:solidFill>
                  <a:schemeClr val="tx1"/>
                </a:solidFill>
              </a:rPr>
            </a:br>
            <a:r>
              <a:rPr lang="en-US" dirty="0" smtClean="0">
                <a:solidFill>
                  <a:schemeClr val="tx1"/>
                </a:solidFill>
              </a:rPr>
              <a:t> </a:t>
            </a:r>
            <a:r>
              <a:rPr lang="en-US" dirty="0" err="1" smtClean="0">
                <a:solidFill>
                  <a:schemeClr val="tx1"/>
                </a:solidFill>
              </a:rPr>
              <a:t>Anirudh</a:t>
            </a:r>
            <a:r>
              <a:rPr lang="en-US" dirty="0" smtClean="0">
                <a:solidFill>
                  <a:schemeClr val="tx1"/>
                </a:solidFill>
              </a:rPr>
              <a:t> </a:t>
            </a:r>
            <a:r>
              <a:rPr lang="en-US" dirty="0" err="1" smtClean="0">
                <a:solidFill>
                  <a:schemeClr val="tx1"/>
                </a:solidFill>
              </a:rPr>
              <a:t>Ramachandran</a:t>
            </a:r>
            <a:r>
              <a:rPr lang="en-US" dirty="0" smtClean="0">
                <a:solidFill>
                  <a:schemeClr val="tx1"/>
                </a:solidFill>
              </a:rPr>
              <a:t/>
            </a:r>
            <a:br>
              <a:rPr lang="en-US" dirty="0" smtClean="0">
                <a:solidFill>
                  <a:schemeClr val="tx1"/>
                </a:solidFill>
              </a:rPr>
            </a:br>
            <a:r>
              <a:rPr lang="en-US" dirty="0" smtClean="0">
                <a:solidFill>
                  <a:schemeClr val="tx1"/>
                </a:solidFill>
              </a:rPr>
              <a:t>Nick Feamster</a:t>
            </a:r>
            <a:br>
              <a:rPr lang="en-US" dirty="0" smtClean="0">
                <a:solidFill>
                  <a:schemeClr val="tx1"/>
                </a:solidFill>
              </a:rPr>
            </a:br>
            <a:r>
              <a:rPr lang="en-US" i="1" dirty="0" smtClean="0">
                <a:solidFill>
                  <a:schemeClr val="tx1"/>
                </a:solidFill>
              </a:rPr>
              <a:t>Georgia Tech</a:t>
            </a:r>
            <a:endParaRPr lang="en-US" i="1" dirty="0">
              <a:solidFill>
                <a:schemeClr val="tx1"/>
              </a:solidFill>
            </a:endParaRPr>
          </a:p>
        </p:txBody>
      </p:sp>
      <p:sp>
        <p:nvSpPr>
          <p:cNvPr id="6" name="Slide Number Placeholder 5"/>
          <p:cNvSpPr>
            <a:spLocks noGrp="1"/>
          </p:cNvSpPr>
          <p:nvPr>
            <p:ph type="sldNum" sz="quarter" idx="12"/>
          </p:nvPr>
        </p:nvSpPr>
        <p:spPr/>
        <p:txBody>
          <a:bodyPr/>
          <a:lstStyle/>
          <a:p>
            <a:fld id="{123620EA-A398-4CEA-847E-3249CF7EF447}" type="slidenum">
              <a:rPr lang="en-US" smtClean="0"/>
              <a:pPr/>
              <a:t>1</a:t>
            </a:fld>
            <a:endParaRPr lang="en-US"/>
          </a:p>
        </p:txBody>
      </p:sp>
      <p:sp>
        <p:nvSpPr>
          <p:cNvPr id="5" name="TextBox 4"/>
          <p:cNvSpPr txBox="1"/>
          <p:nvPr/>
        </p:nvSpPr>
        <p:spPr>
          <a:xfrm>
            <a:off x="914400" y="6400800"/>
            <a:ext cx="7848600" cy="369332"/>
          </a:xfrm>
          <a:prstGeom prst="rect">
            <a:avLst/>
          </a:prstGeom>
          <a:noFill/>
        </p:spPr>
        <p:txBody>
          <a:bodyPr wrap="square" rtlCol="0">
            <a:spAutoFit/>
          </a:bodyPr>
          <a:lstStyle/>
          <a:p>
            <a:r>
              <a:rPr lang="en-US" dirty="0" smtClean="0"/>
              <a:t>Appeared in Annual Computer Security Applications Conference (ACSAC)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n-US" dirty="0" smtClean="0">
                <a:solidFill>
                  <a:schemeClr val="tx1"/>
                </a:solidFill>
              </a:rPr>
              <a:t>Step #1: Initial Configuration</a:t>
            </a:r>
            <a:endParaRPr lang="en-US" dirty="0">
              <a:solidFill>
                <a:schemeClr val="tx1"/>
              </a:solidFill>
            </a:endParaRPr>
          </a:p>
        </p:txBody>
      </p:sp>
      <p:sp>
        <p:nvSpPr>
          <p:cNvPr id="16" name="Content Placeholder 2"/>
          <p:cNvSpPr>
            <a:spLocks noGrp="1"/>
          </p:cNvSpPr>
          <p:nvPr>
            <p:ph idx="1"/>
          </p:nvPr>
        </p:nvSpPr>
        <p:spPr>
          <a:xfrm>
            <a:off x="457200" y="1600200"/>
            <a:ext cx="8229600" cy="4525963"/>
          </a:xfrm>
        </p:spPr>
        <p:txBody>
          <a:bodyPr/>
          <a:lstStyle/>
          <a:p>
            <a:pPr marL="514350" indent="-514350"/>
            <a:r>
              <a:rPr lang="en-US" dirty="0" smtClean="0"/>
              <a:t>Indentify and mark sensitive tables</a:t>
            </a:r>
          </a:p>
          <a:p>
            <a:pPr marL="514350" indent="-514350"/>
            <a:r>
              <a:rPr lang="en-US" dirty="0" smtClean="0"/>
              <a:t>Find unique user key</a:t>
            </a:r>
          </a:p>
          <a:p>
            <a:pPr marL="514350" indent="-514350"/>
            <a:r>
              <a:rPr lang="en-US" dirty="0" smtClean="0"/>
              <a:t>Find foreign keys</a:t>
            </a:r>
          </a:p>
          <a:p>
            <a:pPr marL="514350" indent="-514350"/>
            <a:r>
              <a:rPr lang="en-US" dirty="0" smtClean="0"/>
              <a:t>Find table groups</a:t>
            </a:r>
          </a:p>
          <a:p>
            <a:pPr marL="514350" indent="-514350"/>
            <a:r>
              <a:rPr lang="en-US" dirty="0" smtClean="0"/>
              <a:t>Find tables to monitor for insert query</a:t>
            </a:r>
          </a:p>
          <a:p>
            <a:pPr marL="514350" indent="-514350"/>
            <a:r>
              <a:rPr lang="en-US" dirty="0" smtClean="0"/>
              <a:t>Create taint-storage tables in each group</a:t>
            </a:r>
          </a:p>
        </p:txBody>
      </p:sp>
      <p:sp>
        <p:nvSpPr>
          <p:cNvPr id="4" name="Slide Number Placeholder 3"/>
          <p:cNvSpPr>
            <a:spLocks noGrp="1"/>
          </p:cNvSpPr>
          <p:nvPr>
            <p:ph type="sldNum" sz="quarter" idx="12"/>
          </p:nvPr>
        </p:nvSpPr>
        <p:spPr/>
        <p:txBody>
          <a:bodyPr/>
          <a:lstStyle/>
          <a:p>
            <a:fld id="{1725D864-24D8-4B4F-8408-D0FD80A1B051}"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85800" y="1981200"/>
          <a:ext cx="2895600" cy="1143000"/>
        </p:xfrm>
        <a:graphic>
          <a:graphicData uri="http://schemas.openxmlformats.org/drawingml/2006/table">
            <a:tbl>
              <a:tblPr firstRow="1" bandRow="1">
                <a:tableStyleId>{5C22544A-7EE6-4342-B048-85BDC9FD1C3A}</a:tableStyleId>
              </a:tblPr>
              <a:tblGrid>
                <a:gridCol w="965200"/>
                <a:gridCol w="965200"/>
                <a:gridCol w="965200"/>
              </a:tblGrid>
              <a:tr h="381000">
                <a:tc>
                  <a:txBody>
                    <a:bodyPr/>
                    <a:lstStyle/>
                    <a:p>
                      <a:r>
                        <a:rPr lang="en-US" sz="1200" dirty="0" smtClean="0"/>
                        <a:t>User-ID</a:t>
                      </a:r>
                      <a:endParaRPr lang="en-US" sz="1200" dirty="0"/>
                    </a:p>
                  </a:txBody>
                  <a:tcPr/>
                </a:tc>
                <a:tc>
                  <a:txBody>
                    <a:bodyPr/>
                    <a:lstStyle/>
                    <a:p>
                      <a:r>
                        <a:rPr lang="en-US" sz="1200" dirty="0" smtClean="0"/>
                        <a:t>Name</a:t>
                      </a:r>
                      <a:endParaRPr lang="en-US" sz="1200" dirty="0"/>
                    </a:p>
                  </a:txBody>
                  <a:tcPr/>
                </a:tc>
                <a:tc>
                  <a:txBody>
                    <a:bodyPr/>
                    <a:lstStyle/>
                    <a:p>
                      <a:r>
                        <a:rPr lang="en-US" sz="1200" dirty="0" smtClean="0"/>
                        <a:t>Transact-ID</a:t>
                      </a:r>
                      <a:endParaRPr lang="en-US" sz="1200" dirty="0"/>
                    </a:p>
                  </a:txBody>
                  <a:tcPr/>
                </a:tc>
              </a:tr>
              <a:tr h="381000">
                <a:tc>
                  <a:txBody>
                    <a:bodyPr/>
                    <a:lstStyle/>
                    <a:p>
                      <a:r>
                        <a:rPr lang="en-US" sz="1200" dirty="0" smtClean="0"/>
                        <a:t>1</a:t>
                      </a:r>
                      <a:endParaRPr lang="en-US" sz="1200" dirty="0"/>
                    </a:p>
                  </a:txBody>
                  <a:tcPr/>
                </a:tc>
                <a:tc>
                  <a:txBody>
                    <a:bodyPr/>
                    <a:lstStyle/>
                    <a:p>
                      <a:r>
                        <a:rPr lang="en-US" sz="1200" dirty="0" smtClean="0"/>
                        <a:t>John Smith</a:t>
                      </a:r>
                      <a:endParaRPr lang="en-US" sz="1200" dirty="0"/>
                    </a:p>
                  </a:txBody>
                  <a:tcPr/>
                </a:tc>
                <a:tc>
                  <a:txBody>
                    <a:bodyPr/>
                    <a:lstStyle/>
                    <a:p>
                      <a:r>
                        <a:rPr lang="en-US" sz="1200" dirty="0" smtClean="0"/>
                        <a:t>100</a:t>
                      </a:r>
                      <a:endParaRPr lang="en-US" sz="1200" dirty="0"/>
                    </a:p>
                  </a:txBody>
                  <a:tcPr/>
                </a:tc>
              </a:tr>
              <a:tr h="381000">
                <a:tc>
                  <a:txBody>
                    <a:bodyPr/>
                    <a:lstStyle/>
                    <a:p>
                      <a:r>
                        <a:rPr lang="en-US" sz="1200" dirty="0" smtClean="0"/>
                        <a:t>2</a:t>
                      </a:r>
                      <a:endParaRPr lang="en-US" sz="1200" dirty="0"/>
                    </a:p>
                  </a:txBody>
                  <a:tcPr/>
                </a:tc>
                <a:tc>
                  <a:txBody>
                    <a:bodyPr/>
                    <a:lstStyle/>
                    <a:p>
                      <a:r>
                        <a:rPr lang="en-US" sz="1200" dirty="0" smtClean="0"/>
                        <a:t>Jane Doe</a:t>
                      </a:r>
                      <a:endParaRPr lang="en-US" sz="1200" dirty="0"/>
                    </a:p>
                  </a:txBody>
                  <a:tcPr/>
                </a:tc>
                <a:tc>
                  <a:txBody>
                    <a:bodyPr/>
                    <a:lstStyle/>
                    <a:p>
                      <a:r>
                        <a:rPr lang="en-US" sz="1200" dirty="0" smtClean="0"/>
                        <a:t>200</a:t>
                      </a:r>
                      <a:endParaRPr lang="en-US" sz="1200" dirty="0"/>
                    </a:p>
                  </a:txBody>
                  <a:tcPr/>
                </a:tc>
              </a:tr>
            </a:tbl>
          </a:graphicData>
        </a:graphic>
      </p:graphicFrame>
      <p:sp>
        <p:nvSpPr>
          <p:cNvPr id="4" name="Title 7"/>
          <p:cNvSpPr>
            <a:spLocks noGrp="1"/>
          </p:cNvSpPr>
          <p:nvPr>
            <p:ph type="title"/>
          </p:nvPr>
        </p:nvSpPr>
        <p:spPr>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n-US" dirty="0" smtClean="0">
                <a:solidFill>
                  <a:schemeClr val="tx1"/>
                </a:solidFill>
              </a:rPr>
              <a:t>Step #1: Configuration Example</a:t>
            </a:r>
            <a:endParaRPr lang="en-US" dirty="0">
              <a:solidFill>
                <a:schemeClr val="tx1"/>
              </a:solidFill>
            </a:endParaRPr>
          </a:p>
        </p:txBody>
      </p:sp>
      <p:sp>
        <p:nvSpPr>
          <p:cNvPr id="6" name="TextBox 5"/>
          <p:cNvSpPr txBox="1"/>
          <p:nvPr/>
        </p:nvSpPr>
        <p:spPr>
          <a:xfrm>
            <a:off x="685800" y="1600200"/>
            <a:ext cx="1296958" cy="400110"/>
          </a:xfrm>
          <a:prstGeom prst="rect">
            <a:avLst/>
          </a:prstGeom>
          <a:noFill/>
        </p:spPr>
        <p:txBody>
          <a:bodyPr wrap="none" rtlCol="0">
            <a:spAutoFit/>
          </a:bodyPr>
          <a:lstStyle/>
          <a:p>
            <a:r>
              <a:rPr lang="en-US" sz="2000" b="1" dirty="0" smtClean="0"/>
              <a:t>User Table</a:t>
            </a:r>
            <a:endParaRPr lang="en-US" sz="2000" b="1" dirty="0"/>
          </a:p>
        </p:txBody>
      </p:sp>
      <p:graphicFrame>
        <p:nvGraphicFramePr>
          <p:cNvPr id="7" name="Table 6"/>
          <p:cNvGraphicFramePr>
            <a:graphicFrameLocks noGrp="1"/>
          </p:cNvGraphicFramePr>
          <p:nvPr/>
        </p:nvGraphicFramePr>
        <p:xfrm>
          <a:off x="685800" y="3733800"/>
          <a:ext cx="3048000" cy="1149531"/>
        </p:xfrm>
        <a:graphic>
          <a:graphicData uri="http://schemas.openxmlformats.org/drawingml/2006/table">
            <a:tbl>
              <a:tblPr firstRow="1" bandRow="1">
                <a:tableStyleId>{5C22544A-7EE6-4342-B048-85BDC9FD1C3A}</a:tableStyleId>
              </a:tblPr>
              <a:tblGrid>
                <a:gridCol w="1016000"/>
                <a:gridCol w="1016000"/>
                <a:gridCol w="1016000"/>
              </a:tblGrid>
              <a:tr h="326571">
                <a:tc>
                  <a:txBody>
                    <a:bodyPr/>
                    <a:lstStyle/>
                    <a:p>
                      <a:r>
                        <a:rPr lang="en-US" sz="1200" dirty="0" smtClean="0"/>
                        <a:t>Transact-ID</a:t>
                      </a:r>
                      <a:endParaRPr lang="en-US" sz="1200" dirty="0"/>
                    </a:p>
                  </a:txBody>
                  <a:tcPr/>
                </a:tc>
                <a:tc>
                  <a:txBody>
                    <a:bodyPr/>
                    <a:lstStyle/>
                    <a:p>
                      <a:r>
                        <a:rPr lang="en-US" sz="1200" dirty="0" smtClean="0"/>
                        <a:t>Transact-no</a:t>
                      </a:r>
                      <a:endParaRPr lang="en-US" sz="1200" dirty="0"/>
                    </a:p>
                  </a:txBody>
                  <a:tcPr/>
                </a:tc>
                <a:tc>
                  <a:txBody>
                    <a:bodyPr/>
                    <a:lstStyle/>
                    <a:p>
                      <a:r>
                        <a:rPr lang="en-US" sz="1200" dirty="0" smtClean="0"/>
                        <a:t>Item</a:t>
                      </a:r>
                      <a:endParaRPr lang="en-US" sz="1200" dirty="0"/>
                    </a:p>
                  </a:txBody>
                  <a:tcPr/>
                </a:tc>
              </a:tr>
              <a:tr h="195943">
                <a:tc>
                  <a:txBody>
                    <a:bodyPr/>
                    <a:lstStyle/>
                    <a:p>
                      <a:r>
                        <a:rPr lang="en-US" sz="1200" dirty="0" smtClean="0"/>
                        <a:t>200</a:t>
                      </a:r>
                      <a:endParaRPr lang="en-US" sz="1200" dirty="0"/>
                    </a:p>
                  </a:txBody>
                  <a:tcPr/>
                </a:tc>
                <a:tc>
                  <a:txBody>
                    <a:bodyPr/>
                    <a:lstStyle/>
                    <a:p>
                      <a:r>
                        <a:rPr lang="en-US" sz="1200" dirty="0" smtClean="0"/>
                        <a:t>37</a:t>
                      </a:r>
                      <a:endParaRPr lang="en-US" sz="1200" dirty="0"/>
                    </a:p>
                  </a:txBody>
                  <a:tcPr/>
                </a:tc>
                <a:tc>
                  <a:txBody>
                    <a:bodyPr/>
                    <a:lstStyle/>
                    <a:p>
                      <a:r>
                        <a:rPr lang="en-US" sz="1200" dirty="0" smtClean="0"/>
                        <a:t>DVD</a:t>
                      </a:r>
                      <a:endParaRPr lang="en-US" sz="1200" dirty="0"/>
                    </a:p>
                  </a:txBody>
                  <a:tcPr/>
                </a:tc>
              </a:tr>
              <a:tr h="195943">
                <a:tc>
                  <a:txBody>
                    <a:bodyPr/>
                    <a:lstStyle/>
                    <a:p>
                      <a:r>
                        <a:rPr lang="en-US" sz="1200" dirty="0" smtClean="0"/>
                        <a:t>200</a:t>
                      </a:r>
                      <a:endParaRPr lang="en-US" sz="1200" dirty="0"/>
                    </a:p>
                  </a:txBody>
                  <a:tcPr/>
                </a:tc>
                <a:tc>
                  <a:txBody>
                    <a:bodyPr/>
                    <a:lstStyle/>
                    <a:p>
                      <a:r>
                        <a:rPr lang="en-US" sz="1200" dirty="0" smtClean="0"/>
                        <a:t>38</a:t>
                      </a:r>
                      <a:endParaRPr lang="en-US" sz="1200" dirty="0"/>
                    </a:p>
                  </a:txBody>
                  <a:tcPr/>
                </a:tc>
                <a:tc>
                  <a:txBody>
                    <a:bodyPr/>
                    <a:lstStyle/>
                    <a:p>
                      <a:r>
                        <a:rPr lang="en-US" sz="1200" dirty="0" smtClean="0"/>
                        <a:t>PHONE</a:t>
                      </a:r>
                      <a:endParaRPr lang="en-US" sz="1200" dirty="0"/>
                    </a:p>
                  </a:txBody>
                  <a:tcPr/>
                </a:tc>
              </a:tr>
              <a:tr h="195943">
                <a:tc>
                  <a:txBody>
                    <a:bodyPr/>
                    <a:lstStyle/>
                    <a:p>
                      <a:r>
                        <a:rPr lang="en-US" sz="1200" dirty="0" smtClean="0"/>
                        <a:t>100</a:t>
                      </a:r>
                      <a:endParaRPr lang="en-US" sz="1200" dirty="0"/>
                    </a:p>
                  </a:txBody>
                  <a:tcPr/>
                </a:tc>
                <a:tc>
                  <a:txBody>
                    <a:bodyPr/>
                    <a:lstStyle/>
                    <a:p>
                      <a:r>
                        <a:rPr lang="en-US" sz="1200" dirty="0" smtClean="0"/>
                        <a:t>89</a:t>
                      </a:r>
                      <a:endParaRPr lang="en-US" sz="1200" dirty="0"/>
                    </a:p>
                  </a:txBody>
                  <a:tcPr/>
                </a:tc>
                <a:tc>
                  <a:txBody>
                    <a:bodyPr/>
                    <a:lstStyle/>
                    <a:p>
                      <a:r>
                        <a:rPr lang="en-US" sz="1200" dirty="0" smtClean="0"/>
                        <a:t>BRUSH</a:t>
                      </a:r>
                      <a:endParaRPr lang="en-US" sz="1200" dirty="0"/>
                    </a:p>
                  </a:txBody>
                  <a:tcPr/>
                </a:tc>
              </a:tr>
            </a:tbl>
          </a:graphicData>
        </a:graphic>
      </p:graphicFrame>
      <p:sp>
        <p:nvSpPr>
          <p:cNvPr id="9" name="TextBox 8"/>
          <p:cNvSpPr txBox="1"/>
          <p:nvPr/>
        </p:nvSpPr>
        <p:spPr>
          <a:xfrm>
            <a:off x="685800" y="3270069"/>
            <a:ext cx="2033185" cy="400110"/>
          </a:xfrm>
          <a:prstGeom prst="rect">
            <a:avLst/>
          </a:prstGeom>
          <a:noFill/>
        </p:spPr>
        <p:txBody>
          <a:bodyPr wrap="none" rtlCol="0">
            <a:spAutoFit/>
          </a:bodyPr>
          <a:lstStyle/>
          <a:p>
            <a:r>
              <a:rPr lang="en-US" sz="2000" b="1" dirty="0" smtClean="0"/>
              <a:t>Transaction Table</a:t>
            </a:r>
            <a:endParaRPr lang="en-US" sz="2000" b="1" dirty="0"/>
          </a:p>
        </p:txBody>
      </p:sp>
      <p:graphicFrame>
        <p:nvGraphicFramePr>
          <p:cNvPr id="12" name="Table 11"/>
          <p:cNvGraphicFramePr>
            <a:graphicFrameLocks noGrp="1"/>
          </p:cNvGraphicFramePr>
          <p:nvPr/>
        </p:nvGraphicFramePr>
        <p:xfrm>
          <a:off x="4648200" y="1981200"/>
          <a:ext cx="1905000" cy="822960"/>
        </p:xfrm>
        <a:graphic>
          <a:graphicData uri="http://schemas.openxmlformats.org/drawingml/2006/table">
            <a:tbl>
              <a:tblPr firstRow="1" bandRow="1">
                <a:tableStyleId>{5C22544A-7EE6-4342-B048-85BDC9FD1C3A}</a:tableStyleId>
              </a:tblPr>
              <a:tblGrid>
                <a:gridCol w="952500"/>
                <a:gridCol w="952500"/>
              </a:tblGrid>
              <a:tr h="228600">
                <a:tc>
                  <a:txBody>
                    <a:bodyPr/>
                    <a:lstStyle/>
                    <a:p>
                      <a:r>
                        <a:rPr lang="en-US" sz="1200" dirty="0" smtClean="0"/>
                        <a:t>User-ID</a:t>
                      </a:r>
                      <a:endParaRPr lang="en-US" sz="1200" dirty="0"/>
                    </a:p>
                  </a:txBody>
                  <a:tcPr/>
                </a:tc>
                <a:tc>
                  <a:txBody>
                    <a:bodyPr/>
                    <a:lstStyle/>
                    <a:p>
                      <a:r>
                        <a:rPr lang="en-US" sz="1200" dirty="0" smtClean="0"/>
                        <a:t>Taint</a:t>
                      </a:r>
                      <a:endParaRPr lang="en-US" sz="1200" dirty="0"/>
                    </a:p>
                  </a:txBody>
                  <a:tcPr/>
                </a:tc>
              </a:tr>
              <a:tr h="228600">
                <a:tc>
                  <a:txBody>
                    <a:bodyPr/>
                    <a:lstStyle/>
                    <a:p>
                      <a:r>
                        <a:rPr lang="en-US" sz="1200" dirty="0" smtClean="0"/>
                        <a:t>1</a:t>
                      </a:r>
                      <a:endParaRPr lang="en-US" sz="1200" dirty="0"/>
                    </a:p>
                  </a:txBody>
                  <a:tcPr/>
                </a:tc>
                <a:tc>
                  <a:txBody>
                    <a:bodyPr/>
                    <a:lstStyle/>
                    <a:p>
                      <a:r>
                        <a:rPr lang="en-US" sz="1200" dirty="0" smtClean="0">
                          <a:solidFill>
                            <a:srgbClr val="FF0000"/>
                          </a:solidFill>
                        </a:rPr>
                        <a:t>‘A’</a:t>
                      </a:r>
                      <a:endParaRPr lang="en-US" sz="1200" dirty="0">
                        <a:solidFill>
                          <a:srgbClr val="FF0000"/>
                        </a:solidFill>
                      </a:endParaRPr>
                    </a:p>
                  </a:txBody>
                  <a:tcPr/>
                </a:tc>
              </a:tr>
              <a:tr h="228600">
                <a:tc>
                  <a:txBody>
                    <a:bodyPr/>
                    <a:lstStyle/>
                    <a:p>
                      <a:r>
                        <a:rPr lang="en-US" sz="1200" dirty="0" smtClean="0"/>
                        <a:t>2</a:t>
                      </a:r>
                      <a:endParaRPr lang="en-US" sz="1200" dirty="0"/>
                    </a:p>
                  </a:txBody>
                  <a:tcPr/>
                </a:tc>
                <a:tc>
                  <a:txBody>
                    <a:bodyPr/>
                    <a:lstStyle/>
                    <a:p>
                      <a:r>
                        <a:rPr lang="en-US" sz="1200" dirty="0" smtClean="0">
                          <a:solidFill>
                            <a:srgbClr val="319F3E"/>
                          </a:solidFill>
                        </a:rPr>
                        <a:t>‘B’</a:t>
                      </a:r>
                      <a:endParaRPr lang="en-US" sz="1200" dirty="0">
                        <a:solidFill>
                          <a:srgbClr val="319F3E"/>
                        </a:solidFill>
                      </a:endParaRPr>
                    </a:p>
                  </a:txBody>
                  <a:tcPr/>
                </a:tc>
              </a:tr>
            </a:tbl>
          </a:graphicData>
        </a:graphic>
      </p:graphicFrame>
      <p:sp>
        <p:nvSpPr>
          <p:cNvPr id="13" name="TextBox 12"/>
          <p:cNvSpPr txBox="1"/>
          <p:nvPr/>
        </p:nvSpPr>
        <p:spPr>
          <a:xfrm>
            <a:off x="4648200" y="1600200"/>
            <a:ext cx="1895519" cy="400110"/>
          </a:xfrm>
          <a:prstGeom prst="rect">
            <a:avLst/>
          </a:prstGeom>
          <a:noFill/>
        </p:spPr>
        <p:txBody>
          <a:bodyPr wrap="none" rtlCol="0">
            <a:spAutoFit/>
          </a:bodyPr>
          <a:lstStyle/>
          <a:p>
            <a:r>
              <a:rPr lang="en-US" sz="2000" b="1" dirty="0" smtClean="0"/>
              <a:t>User-Taint Table</a:t>
            </a:r>
            <a:endParaRPr lang="en-US" sz="2000" b="1" dirty="0"/>
          </a:p>
        </p:txBody>
      </p:sp>
      <p:grpSp>
        <p:nvGrpSpPr>
          <p:cNvPr id="23" name="Group 22"/>
          <p:cNvGrpSpPr/>
          <p:nvPr/>
        </p:nvGrpSpPr>
        <p:grpSpPr>
          <a:xfrm>
            <a:off x="2089167" y="3581400"/>
            <a:ext cx="4648200" cy="457200"/>
            <a:chOff x="1066800" y="4876800"/>
            <a:chExt cx="4648200" cy="457200"/>
          </a:xfrm>
        </p:grpSpPr>
        <p:sp>
          <p:nvSpPr>
            <p:cNvPr id="14" name="TextBox 13"/>
            <p:cNvSpPr txBox="1"/>
            <p:nvPr/>
          </p:nvSpPr>
          <p:spPr>
            <a:xfrm>
              <a:off x="1125184" y="4920734"/>
              <a:ext cx="4531433" cy="369332"/>
            </a:xfrm>
            <a:prstGeom prst="rect">
              <a:avLst/>
            </a:prstGeom>
            <a:noFill/>
          </p:spPr>
          <p:txBody>
            <a:bodyPr wrap="none" rtlCol="0">
              <a:spAutoFit/>
            </a:bodyPr>
            <a:lstStyle/>
            <a:p>
              <a:r>
                <a:rPr lang="en-US" dirty="0" smtClean="0"/>
                <a:t>SELECT Name FROM User WHERE User-ID = ‘2’</a:t>
              </a:r>
              <a:endParaRPr lang="en-US" dirty="0"/>
            </a:p>
          </p:txBody>
        </p:sp>
        <p:sp>
          <p:nvSpPr>
            <p:cNvPr id="18" name="Rectangle 17"/>
            <p:cNvSpPr/>
            <p:nvPr/>
          </p:nvSpPr>
          <p:spPr>
            <a:xfrm>
              <a:off x="1066800" y="4876800"/>
              <a:ext cx="4648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2044734" y="4572000"/>
            <a:ext cx="4737066" cy="685800"/>
            <a:chOff x="1066800" y="5715000"/>
            <a:chExt cx="4737066" cy="685800"/>
          </a:xfrm>
        </p:grpSpPr>
        <p:sp>
          <p:nvSpPr>
            <p:cNvPr id="15" name="TextBox 14"/>
            <p:cNvSpPr txBox="1"/>
            <p:nvPr/>
          </p:nvSpPr>
          <p:spPr>
            <a:xfrm>
              <a:off x="1066800" y="5734735"/>
              <a:ext cx="4737066" cy="646331"/>
            </a:xfrm>
            <a:prstGeom prst="rect">
              <a:avLst/>
            </a:prstGeom>
            <a:noFill/>
          </p:spPr>
          <p:txBody>
            <a:bodyPr wrap="none" rtlCol="0">
              <a:spAutoFit/>
            </a:bodyPr>
            <a:lstStyle/>
            <a:p>
              <a:r>
                <a:rPr lang="en-US" dirty="0" smtClean="0"/>
                <a:t>SELECT Name, Taint FROM User u</a:t>
              </a:r>
              <a:r>
                <a:rPr lang="en-US" b="1" dirty="0" smtClean="0"/>
                <a:t>, User-Taint </a:t>
              </a:r>
              <a:r>
                <a:rPr lang="en-US" b="1" dirty="0" err="1" smtClean="0"/>
                <a:t>ut</a:t>
              </a:r>
              <a:r>
                <a:rPr lang="en-US" b="1" dirty="0" smtClean="0"/>
                <a:t> </a:t>
              </a:r>
            </a:p>
            <a:p>
              <a:r>
                <a:rPr lang="en-US" dirty="0" smtClean="0"/>
                <a:t>WHERE User-ID = ‘2’ </a:t>
              </a:r>
              <a:r>
                <a:rPr lang="en-US" b="1" dirty="0" smtClean="0"/>
                <a:t>AND </a:t>
              </a:r>
              <a:r>
                <a:rPr lang="en-US" b="1" dirty="0" err="1" smtClean="0"/>
                <a:t>u.User</a:t>
              </a:r>
              <a:r>
                <a:rPr lang="en-US" b="1" dirty="0" smtClean="0"/>
                <a:t>-ID = </a:t>
              </a:r>
              <a:r>
                <a:rPr lang="en-US" b="1" dirty="0" err="1" smtClean="0"/>
                <a:t>ut.User</a:t>
              </a:r>
              <a:r>
                <a:rPr lang="en-US" b="1" dirty="0" smtClean="0"/>
                <a:t>-ID</a:t>
              </a:r>
              <a:endParaRPr lang="en-US" b="1" dirty="0"/>
            </a:p>
          </p:txBody>
        </p:sp>
        <p:sp>
          <p:nvSpPr>
            <p:cNvPr id="21" name="Rectangle 20"/>
            <p:cNvSpPr/>
            <p:nvPr/>
          </p:nvSpPr>
          <p:spPr>
            <a:xfrm>
              <a:off x="1111233" y="5715000"/>
              <a:ext cx="4648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7" name="Straight Arrow Connector 26"/>
          <p:cNvCxnSpPr>
            <a:stCxn id="18" idx="2"/>
            <a:endCxn id="21" idx="0"/>
          </p:cNvCxnSpPr>
          <p:nvPr/>
        </p:nvCxnSpPr>
        <p:spPr>
          <a:xfrm>
            <a:off x="4413267" y="4038600"/>
            <a:ext cx="0" cy="533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2286000" y="5029200"/>
            <a:ext cx="4648200" cy="762000"/>
            <a:chOff x="1066800" y="4876800"/>
            <a:chExt cx="4648200" cy="762000"/>
          </a:xfrm>
        </p:grpSpPr>
        <p:sp>
          <p:nvSpPr>
            <p:cNvPr id="29" name="TextBox 28"/>
            <p:cNvSpPr txBox="1"/>
            <p:nvPr/>
          </p:nvSpPr>
          <p:spPr>
            <a:xfrm>
              <a:off x="1125184" y="4920734"/>
              <a:ext cx="3944093" cy="646331"/>
            </a:xfrm>
            <a:prstGeom prst="rect">
              <a:avLst/>
            </a:prstGeom>
            <a:noFill/>
          </p:spPr>
          <p:txBody>
            <a:bodyPr wrap="none" rtlCol="0">
              <a:spAutoFit/>
            </a:bodyPr>
            <a:lstStyle/>
            <a:p>
              <a:r>
                <a:rPr lang="en-US" dirty="0" smtClean="0"/>
                <a:t>SELECT Item FROM Transaction WHERE </a:t>
              </a:r>
            </a:p>
            <a:p>
              <a:r>
                <a:rPr lang="en-US" dirty="0" smtClean="0"/>
                <a:t>Transact-ID = ‘200’ and Transact-no=‘37’</a:t>
              </a:r>
              <a:endParaRPr lang="en-US" dirty="0"/>
            </a:p>
          </p:txBody>
        </p:sp>
        <p:sp>
          <p:nvSpPr>
            <p:cNvPr id="30" name="Rectangle 29"/>
            <p:cNvSpPr/>
            <p:nvPr/>
          </p:nvSpPr>
          <p:spPr>
            <a:xfrm>
              <a:off x="1066800" y="4876800"/>
              <a:ext cx="4648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Box 33"/>
          <p:cNvSpPr txBox="1"/>
          <p:nvPr/>
        </p:nvSpPr>
        <p:spPr>
          <a:xfrm>
            <a:off x="4648200" y="3270069"/>
            <a:ext cx="2293513" cy="400110"/>
          </a:xfrm>
          <a:prstGeom prst="rect">
            <a:avLst/>
          </a:prstGeom>
          <a:noFill/>
        </p:spPr>
        <p:txBody>
          <a:bodyPr wrap="none" rtlCol="0">
            <a:spAutoFit/>
          </a:bodyPr>
          <a:lstStyle/>
          <a:p>
            <a:r>
              <a:rPr lang="en-US" sz="2000" b="1" dirty="0" smtClean="0"/>
              <a:t>Transact-Taint Table</a:t>
            </a:r>
            <a:endParaRPr lang="en-US" sz="2000" b="1" dirty="0"/>
          </a:p>
        </p:txBody>
      </p:sp>
      <p:graphicFrame>
        <p:nvGraphicFramePr>
          <p:cNvPr id="35" name="Table 34"/>
          <p:cNvGraphicFramePr>
            <a:graphicFrameLocks noGrp="1"/>
          </p:cNvGraphicFramePr>
          <p:nvPr/>
        </p:nvGraphicFramePr>
        <p:xfrm>
          <a:off x="4648200" y="3733800"/>
          <a:ext cx="3200400" cy="965199"/>
        </p:xfrm>
        <a:graphic>
          <a:graphicData uri="http://schemas.openxmlformats.org/drawingml/2006/table">
            <a:tbl>
              <a:tblPr firstRow="1" bandRow="1">
                <a:tableStyleId>{5C22544A-7EE6-4342-B048-85BDC9FD1C3A}</a:tableStyleId>
              </a:tblPr>
              <a:tblGrid>
                <a:gridCol w="1600200"/>
                <a:gridCol w="1600200"/>
              </a:tblGrid>
              <a:tr h="321733">
                <a:tc>
                  <a:txBody>
                    <a:bodyPr/>
                    <a:lstStyle/>
                    <a:p>
                      <a:r>
                        <a:rPr lang="en-US" sz="1200" dirty="0" smtClean="0"/>
                        <a:t>Transact-ID</a:t>
                      </a:r>
                      <a:endParaRPr lang="en-US" sz="1200" dirty="0"/>
                    </a:p>
                  </a:txBody>
                  <a:tcPr/>
                </a:tc>
                <a:tc>
                  <a:txBody>
                    <a:bodyPr/>
                    <a:lstStyle/>
                    <a:p>
                      <a:r>
                        <a:rPr lang="en-US" sz="1200" dirty="0" smtClean="0"/>
                        <a:t>Taint</a:t>
                      </a:r>
                      <a:endParaRPr lang="en-US" sz="1200" dirty="0"/>
                    </a:p>
                  </a:txBody>
                  <a:tcPr/>
                </a:tc>
              </a:tr>
              <a:tr h="321733">
                <a:tc>
                  <a:txBody>
                    <a:bodyPr/>
                    <a:lstStyle/>
                    <a:p>
                      <a:r>
                        <a:rPr lang="en-US" sz="1200" dirty="0" smtClean="0"/>
                        <a:t>100</a:t>
                      </a:r>
                      <a:endParaRPr lang="en-US" sz="1200" dirty="0"/>
                    </a:p>
                  </a:txBody>
                  <a:tcPr/>
                </a:tc>
                <a:tc>
                  <a:txBody>
                    <a:bodyPr/>
                    <a:lstStyle/>
                    <a:p>
                      <a:r>
                        <a:rPr lang="en-US" sz="1200" dirty="0" smtClean="0">
                          <a:solidFill>
                            <a:srgbClr val="FF0000"/>
                          </a:solidFill>
                        </a:rPr>
                        <a:t>‘A’</a:t>
                      </a:r>
                      <a:endParaRPr lang="en-US" sz="1200" dirty="0">
                        <a:solidFill>
                          <a:srgbClr val="FF0000"/>
                        </a:solidFill>
                      </a:endParaRPr>
                    </a:p>
                  </a:txBody>
                  <a:tcPr/>
                </a:tc>
              </a:tr>
              <a:tr h="321733">
                <a:tc>
                  <a:txBody>
                    <a:bodyPr/>
                    <a:lstStyle/>
                    <a:p>
                      <a:r>
                        <a:rPr lang="en-US" sz="1200" dirty="0" smtClean="0"/>
                        <a:t>200</a:t>
                      </a:r>
                      <a:endParaRPr lang="en-US" sz="1200" dirty="0"/>
                    </a:p>
                  </a:txBody>
                  <a:tcPr/>
                </a:tc>
                <a:tc>
                  <a:txBody>
                    <a:bodyPr/>
                    <a:lstStyle/>
                    <a:p>
                      <a:r>
                        <a:rPr lang="en-US" sz="1200" dirty="0" smtClean="0">
                          <a:solidFill>
                            <a:srgbClr val="319F3E"/>
                          </a:solidFill>
                        </a:rPr>
                        <a:t>‘B’</a:t>
                      </a:r>
                      <a:endParaRPr lang="en-US" sz="1200" dirty="0">
                        <a:solidFill>
                          <a:srgbClr val="319F3E"/>
                        </a:solidFill>
                      </a:endParaRPr>
                    </a:p>
                  </a:txBody>
                  <a:tcPr/>
                </a:tc>
              </a:tr>
            </a:tbl>
          </a:graphicData>
        </a:graphic>
      </p:graphicFrame>
      <p:grpSp>
        <p:nvGrpSpPr>
          <p:cNvPr id="36" name="Group 35"/>
          <p:cNvGrpSpPr/>
          <p:nvPr/>
        </p:nvGrpSpPr>
        <p:grpSpPr>
          <a:xfrm>
            <a:off x="609600" y="6019800"/>
            <a:ext cx="8001000" cy="762000"/>
            <a:chOff x="1066800" y="4876800"/>
            <a:chExt cx="8001000" cy="762000"/>
          </a:xfrm>
        </p:grpSpPr>
        <p:sp>
          <p:nvSpPr>
            <p:cNvPr id="37" name="TextBox 36"/>
            <p:cNvSpPr txBox="1"/>
            <p:nvPr/>
          </p:nvSpPr>
          <p:spPr>
            <a:xfrm>
              <a:off x="1125184" y="4920734"/>
              <a:ext cx="7842083" cy="646331"/>
            </a:xfrm>
            <a:prstGeom prst="rect">
              <a:avLst/>
            </a:prstGeom>
            <a:noFill/>
          </p:spPr>
          <p:txBody>
            <a:bodyPr wrap="none" rtlCol="0">
              <a:spAutoFit/>
            </a:bodyPr>
            <a:lstStyle/>
            <a:p>
              <a:r>
                <a:rPr lang="en-US" dirty="0" smtClean="0"/>
                <a:t>SELECT Item, Taint FROM Transaction t,</a:t>
              </a:r>
              <a:r>
                <a:rPr lang="en-US" b="1" dirty="0" smtClean="0"/>
                <a:t> Transact-Taint </a:t>
              </a:r>
              <a:r>
                <a:rPr lang="en-US" b="1" dirty="0" err="1" smtClean="0"/>
                <a:t>tt</a:t>
              </a:r>
              <a:r>
                <a:rPr lang="en-US" b="1" dirty="0" smtClean="0"/>
                <a:t> </a:t>
              </a:r>
            </a:p>
            <a:p>
              <a:r>
                <a:rPr lang="en-US" dirty="0" smtClean="0"/>
                <a:t>WHERE  Transact-ID = ‘200’ and Transact-no=‘37’ </a:t>
              </a:r>
              <a:r>
                <a:rPr lang="en-US" b="1" dirty="0" smtClean="0"/>
                <a:t>and </a:t>
              </a:r>
              <a:r>
                <a:rPr lang="en-US" b="1" dirty="0" err="1" smtClean="0"/>
                <a:t>t.Transact</a:t>
              </a:r>
              <a:r>
                <a:rPr lang="en-US" b="1" dirty="0" smtClean="0"/>
                <a:t>-ID = </a:t>
              </a:r>
              <a:r>
                <a:rPr lang="en-US" b="1" dirty="0" err="1" smtClean="0"/>
                <a:t>tt.Transact</a:t>
              </a:r>
              <a:r>
                <a:rPr lang="en-US" b="1" dirty="0" smtClean="0"/>
                <a:t>-ID</a:t>
              </a:r>
              <a:endParaRPr lang="en-US" b="1" dirty="0"/>
            </a:p>
          </p:txBody>
        </p:sp>
        <p:sp>
          <p:nvSpPr>
            <p:cNvPr id="38" name="Rectangle 37"/>
            <p:cNvSpPr/>
            <p:nvPr/>
          </p:nvSpPr>
          <p:spPr>
            <a:xfrm>
              <a:off x="1066800" y="4876800"/>
              <a:ext cx="80010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0" name="Straight Arrow Connector 39"/>
          <p:cNvCxnSpPr>
            <a:stCxn id="30" idx="2"/>
            <a:endCxn id="38" idx="0"/>
          </p:cNvCxnSpPr>
          <p:nvPr/>
        </p:nvCxnSpPr>
        <p:spPr>
          <a:xfrm>
            <a:off x="4610100" y="5791200"/>
            <a:ext cx="0" cy="228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3" name="Slide Number Placeholder 32"/>
          <p:cNvSpPr>
            <a:spLocks noGrp="1"/>
          </p:cNvSpPr>
          <p:nvPr>
            <p:ph type="sldNum" sz="quarter" idx="12"/>
          </p:nvPr>
        </p:nvSpPr>
        <p:spPr/>
        <p:txBody>
          <a:bodyPr/>
          <a:lstStyle/>
          <a:p>
            <a:fld id="{1725D864-24D8-4B4F-8408-D0FD80A1B051}" type="slidenum">
              <a:rPr lang="en-US" smtClean="0"/>
              <a:pPr/>
              <a:t>11</a:t>
            </a:fld>
            <a:endParaRPr lang="en-US"/>
          </a:p>
        </p:txBody>
      </p:sp>
      <p:sp>
        <p:nvSpPr>
          <p:cNvPr id="45" name="Curved Left Arrow 44"/>
          <p:cNvSpPr/>
          <p:nvPr/>
        </p:nvSpPr>
        <p:spPr>
          <a:xfrm flipV="1">
            <a:off x="3581400" y="2743200"/>
            <a:ext cx="685800" cy="1447800"/>
          </a:xfrm>
          <a:prstGeom prst="curvedLeftArrow">
            <a:avLst>
              <a:gd name="adj1" fmla="val 25000"/>
              <a:gd name="adj2" fmla="val 50000"/>
              <a:gd name="adj3"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Curved Up Arrow 45"/>
          <p:cNvSpPr/>
          <p:nvPr/>
        </p:nvSpPr>
        <p:spPr>
          <a:xfrm>
            <a:off x="2971800" y="3124200"/>
            <a:ext cx="2209800" cy="8382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23"/>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27"/>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2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45"/>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46"/>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1" nodeType="clickEffect">
                                  <p:stCondLst>
                                    <p:cond delay="0"/>
                                  </p:stCondLst>
                                  <p:childTnLst>
                                    <p:set>
                                      <p:cBhvr>
                                        <p:cTn id="64" dur="1" fill="hold">
                                          <p:stCondLst>
                                            <p:cond delay="0"/>
                                          </p:stCondLst>
                                        </p:cTn>
                                        <p:tgtEl>
                                          <p:spTgt spid="3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5"/>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0"/>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3" grpId="0"/>
      <p:bldP spid="34" grpId="0"/>
      <p:bldP spid="34" grpId="1"/>
      <p:bldP spid="45" grpId="0" animBg="1"/>
      <p:bldP spid="45" grpId="1" animBg="1"/>
      <p:bldP spid="46" grpId="0" animBg="1"/>
      <p:bldP spid="46"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dirty="0" smtClean="0">
                <a:solidFill>
                  <a:schemeClr val="tx1"/>
                </a:solidFill>
              </a:rPr>
              <a:t>Step #2a: Authenticate User</a:t>
            </a:r>
            <a:endParaRPr lang="en-US" dirty="0">
              <a:solidFill>
                <a:schemeClr val="tx1"/>
              </a:solidFill>
            </a:endParaRPr>
          </a:p>
        </p:txBody>
      </p:sp>
      <p:sp>
        <p:nvSpPr>
          <p:cNvPr id="157" name="Slide Number Placeholder 3"/>
          <p:cNvSpPr>
            <a:spLocks noGrp="1"/>
          </p:cNvSpPr>
          <p:nvPr>
            <p:ph type="sldNum" sz="quarter" idx="12"/>
          </p:nvPr>
        </p:nvSpPr>
        <p:spPr>
          <a:xfrm>
            <a:off x="6553200" y="6356350"/>
            <a:ext cx="2133600" cy="365125"/>
          </a:xfrm>
        </p:spPr>
        <p:txBody>
          <a:bodyPr/>
          <a:lstStyle/>
          <a:p>
            <a:fld id="{1725D864-24D8-4B4F-8408-D0FD80A1B051}" type="slidenum">
              <a:rPr lang="en-US" smtClean="0"/>
              <a:pPr/>
              <a:t>12</a:t>
            </a:fld>
            <a:endParaRPr lang="en-US"/>
          </a:p>
        </p:txBody>
      </p:sp>
      <p:sp>
        <p:nvSpPr>
          <p:cNvPr id="158" name="Rounded Rectangle 157"/>
          <p:cNvSpPr/>
          <p:nvPr/>
        </p:nvSpPr>
        <p:spPr>
          <a:xfrm>
            <a:off x="181996" y="2819400"/>
            <a:ext cx="1905000" cy="1524000"/>
          </a:xfrm>
          <a:prstGeom prst="roundRect">
            <a:avLst>
              <a:gd name="adj" fmla="val 9330"/>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p:cNvSpPr/>
          <p:nvPr/>
        </p:nvSpPr>
        <p:spPr>
          <a:xfrm>
            <a:off x="490606" y="3268579"/>
            <a:ext cx="1287780" cy="625642"/>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Declassifier</a:t>
            </a:r>
            <a:endParaRPr lang="en-US" dirty="0" smtClean="0">
              <a:solidFill>
                <a:schemeClr val="tx1"/>
              </a:solidFill>
            </a:endParaRPr>
          </a:p>
          <a:p>
            <a:pPr algn="ctr"/>
            <a:r>
              <a:rPr lang="en-US" dirty="0" smtClean="0">
                <a:solidFill>
                  <a:schemeClr val="tx1"/>
                </a:solidFill>
              </a:rPr>
              <a:t>Process</a:t>
            </a:r>
            <a:endParaRPr lang="en-US" dirty="0">
              <a:solidFill>
                <a:schemeClr val="tx1"/>
              </a:solidFill>
            </a:endParaRPr>
          </a:p>
        </p:txBody>
      </p:sp>
      <p:sp>
        <p:nvSpPr>
          <p:cNvPr id="160" name="Rounded Rectangle 159"/>
          <p:cNvSpPr/>
          <p:nvPr/>
        </p:nvSpPr>
        <p:spPr>
          <a:xfrm>
            <a:off x="2590800" y="1600200"/>
            <a:ext cx="1828800" cy="2514600"/>
          </a:xfrm>
          <a:prstGeom prst="roundRect">
            <a:avLst>
              <a:gd name="adj" fmla="val 4158"/>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ounded Rectangle 160"/>
          <p:cNvSpPr/>
          <p:nvPr/>
        </p:nvSpPr>
        <p:spPr>
          <a:xfrm>
            <a:off x="2590800" y="3276601"/>
            <a:ext cx="1828800" cy="838200"/>
          </a:xfrm>
          <a:prstGeom prst="roundRect">
            <a:avLst>
              <a:gd name="adj" fmla="val 9330"/>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Information Flow</a:t>
            </a:r>
          </a:p>
          <a:p>
            <a:pPr algn="ctr"/>
            <a:r>
              <a:rPr lang="en-US" dirty="0" smtClean="0">
                <a:solidFill>
                  <a:schemeClr val="tx1"/>
                </a:solidFill>
              </a:rPr>
              <a:t>Tracking Kernel</a:t>
            </a:r>
            <a:endParaRPr lang="en-US" dirty="0">
              <a:solidFill>
                <a:schemeClr val="tx1"/>
              </a:solidFill>
            </a:endParaRPr>
          </a:p>
        </p:txBody>
      </p:sp>
      <p:sp>
        <p:nvSpPr>
          <p:cNvPr id="162" name="Rectangle 161"/>
          <p:cNvSpPr/>
          <p:nvPr/>
        </p:nvSpPr>
        <p:spPr>
          <a:xfrm>
            <a:off x="2804160" y="1752600"/>
            <a:ext cx="1402080" cy="835679"/>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Webserver</a:t>
            </a:r>
            <a:r>
              <a:rPr lang="en-US" dirty="0" smtClean="0">
                <a:solidFill>
                  <a:schemeClr val="tx1"/>
                </a:solidFill>
              </a:rPr>
              <a:t> Process</a:t>
            </a:r>
          </a:p>
        </p:txBody>
      </p:sp>
      <p:pic>
        <p:nvPicPr>
          <p:cNvPr id="163" name="Picture 162" descr="1195445301811339265dagobert83_female_user_icon.svg.med.png"/>
          <p:cNvPicPr>
            <a:picLocks noChangeAspect="1"/>
          </p:cNvPicPr>
          <p:nvPr/>
        </p:nvPicPr>
        <p:blipFill>
          <a:blip r:embed="rId3" cstate="print"/>
          <a:stretch>
            <a:fillRect/>
          </a:stretch>
        </p:blipFill>
        <p:spPr>
          <a:xfrm>
            <a:off x="762000" y="1524000"/>
            <a:ext cx="762000" cy="762000"/>
          </a:xfrm>
          <a:prstGeom prst="rect">
            <a:avLst/>
          </a:prstGeom>
        </p:spPr>
      </p:pic>
      <p:cxnSp>
        <p:nvCxnSpPr>
          <p:cNvPr id="164" name="Straight Arrow Connector 163"/>
          <p:cNvCxnSpPr/>
          <p:nvPr/>
        </p:nvCxnSpPr>
        <p:spPr>
          <a:xfrm>
            <a:off x="1524000" y="2133600"/>
            <a:ext cx="12954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5" name="TextBox 164"/>
          <p:cNvSpPr txBox="1"/>
          <p:nvPr/>
        </p:nvSpPr>
        <p:spPr>
          <a:xfrm>
            <a:off x="1600200" y="1600200"/>
            <a:ext cx="893193" cy="400110"/>
          </a:xfrm>
          <a:prstGeom prst="rect">
            <a:avLst/>
          </a:prstGeom>
          <a:noFill/>
        </p:spPr>
        <p:txBody>
          <a:bodyPr wrap="none" rtlCol="0">
            <a:spAutoFit/>
          </a:bodyPr>
          <a:lstStyle/>
          <a:p>
            <a:pPr marL="342900" indent="-342900"/>
            <a:r>
              <a:rPr lang="en-US" sz="1000" dirty="0" smtClean="0"/>
              <a:t>1. User sends</a:t>
            </a:r>
          </a:p>
          <a:p>
            <a:pPr marL="342900" indent="-342900"/>
            <a:r>
              <a:rPr lang="en-US" sz="1000" dirty="0" smtClean="0"/>
              <a:t>Login request</a:t>
            </a:r>
            <a:endParaRPr lang="en-US" sz="1000" dirty="0"/>
          </a:p>
        </p:txBody>
      </p:sp>
      <p:sp>
        <p:nvSpPr>
          <p:cNvPr id="166" name="TextBox 165"/>
          <p:cNvSpPr txBox="1"/>
          <p:nvPr/>
        </p:nvSpPr>
        <p:spPr>
          <a:xfrm>
            <a:off x="3477573" y="4367154"/>
            <a:ext cx="1018227" cy="400110"/>
          </a:xfrm>
          <a:prstGeom prst="rect">
            <a:avLst/>
          </a:prstGeom>
          <a:noFill/>
        </p:spPr>
        <p:txBody>
          <a:bodyPr wrap="none" rtlCol="0">
            <a:spAutoFit/>
          </a:bodyPr>
          <a:lstStyle/>
          <a:p>
            <a:pPr marL="342900" indent="-342900"/>
            <a:r>
              <a:rPr lang="en-US" sz="1000" dirty="0" smtClean="0"/>
              <a:t>2.  Authenticate</a:t>
            </a:r>
          </a:p>
          <a:p>
            <a:pPr marL="342900" indent="-342900"/>
            <a:r>
              <a:rPr lang="en-US" sz="1000" dirty="0" smtClean="0"/>
              <a:t>User</a:t>
            </a:r>
          </a:p>
        </p:txBody>
      </p:sp>
      <p:grpSp>
        <p:nvGrpSpPr>
          <p:cNvPr id="167" name="Group 166"/>
          <p:cNvGrpSpPr/>
          <p:nvPr/>
        </p:nvGrpSpPr>
        <p:grpSpPr>
          <a:xfrm>
            <a:off x="7391400" y="4935379"/>
            <a:ext cx="1184311" cy="246221"/>
            <a:chOff x="381000" y="1752600"/>
            <a:chExt cx="1184311" cy="246221"/>
          </a:xfrm>
        </p:grpSpPr>
        <p:sp>
          <p:nvSpPr>
            <p:cNvPr id="168" name="Rectangle 167"/>
            <p:cNvSpPr/>
            <p:nvPr/>
          </p:nvSpPr>
          <p:spPr>
            <a:xfrm>
              <a:off x="381000" y="1761410"/>
              <a:ext cx="228600" cy="228600"/>
            </a:xfrm>
            <a:prstGeom prst="rect">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169" name="TextBox 168"/>
            <p:cNvSpPr txBox="1"/>
            <p:nvPr/>
          </p:nvSpPr>
          <p:spPr>
            <a:xfrm>
              <a:off x="609600" y="1752600"/>
              <a:ext cx="955711" cy="246221"/>
            </a:xfrm>
            <a:prstGeom prst="rect">
              <a:avLst/>
            </a:prstGeom>
            <a:noFill/>
          </p:spPr>
          <p:txBody>
            <a:bodyPr wrap="none" rtlCol="0">
              <a:spAutoFit/>
            </a:bodyPr>
            <a:lstStyle/>
            <a:p>
              <a:r>
                <a:rPr lang="en-US" sz="1000" b="1" dirty="0" smtClean="0"/>
                <a:t>Trusted Realm</a:t>
              </a:r>
              <a:endParaRPr lang="en-US" sz="1000" b="1" dirty="0"/>
            </a:p>
          </p:txBody>
        </p:sp>
      </p:grpSp>
      <p:grpSp>
        <p:nvGrpSpPr>
          <p:cNvPr id="170" name="Group 169"/>
          <p:cNvGrpSpPr/>
          <p:nvPr/>
        </p:nvGrpSpPr>
        <p:grpSpPr>
          <a:xfrm>
            <a:off x="7391400" y="5290979"/>
            <a:ext cx="1317360" cy="246221"/>
            <a:chOff x="381000" y="2067640"/>
            <a:chExt cx="1317360" cy="246221"/>
          </a:xfrm>
        </p:grpSpPr>
        <p:sp>
          <p:nvSpPr>
            <p:cNvPr id="171" name="Rectangle 170"/>
            <p:cNvSpPr/>
            <p:nvPr/>
          </p:nvSpPr>
          <p:spPr>
            <a:xfrm>
              <a:off x="381000" y="207645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172" name="TextBox 171"/>
            <p:cNvSpPr txBox="1"/>
            <p:nvPr/>
          </p:nvSpPr>
          <p:spPr>
            <a:xfrm>
              <a:off x="609600" y="2067640"/>
              <a:ext cx="1088760" cy="246221"/>
            </a:xfrm>
            <a:prstGeom prst="rect">
              <a:avLst/>
            </a:prstGeom>
            <a:noFill/>
          </p:spPr>
          <p:txBody>
            <a:bodyPr wrap="none" rtlCol="0">
              <a:spAutoFit/>
            </a:bodyPr>
            <a:lstStyle/>
            <a:p>
              <a:r>
                <a:rPr lang="en-US" sz="1000" b="1" dirty="0" err="1" smtClean="0"/>
                <a:t>Untrusted</a:t>
              </a:r>
              <a:r>
                <a:rPr lang="en-US" sz="1000" b="1" dirty="0" smtClean="0"/>
                <a:t> Realm</a:t>
              </a:r>
              <a:endParaRPr lang="en-US" sz="1000" b="1" dirty="0"/>
            </a:p>
          </p:txBody>
        </p:sp>
      </p:grpSp>
      <p:grpSp>
        <p:nvGrpSpPr>
          <p:cNvPr id="173" name="Group 172"/>
          <p:cNvGrpSpPr/>
          <p:nvPr/>
        </p:nvGrpSpPr>
        <p:grpSpPr>
          <a:xfrm>
            <a:off x="7391400" y="5646579"/>
            <a:ext cx="1230797" cy="246221"/>
            <a:chOff x="381000" y="2438400"/>
            <a:chExt cx="1230797" cy="246221"/>
          </a:xfrm>
        </p:grpSpPr>
        <p:sp>
          <p:nvSpPr>
            <p:cNvPr id="174" name="Rectangle 173"/>
            <p:cNvSpPr/>
            <p:nvPr/>
          </p:nvSpPr>
          <p:spPr>
            <a:xfrm>
              <a:off x="381000" y="2447210"/>
              <a:ext cx="228600" cy="2286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175" name="TextBox 174"/>
            <p:cNvSpPr txBox="1"/>
            <p:nvPr/>
          </p:nvSpPr>
          <p:spPr>
            <a:xfrm>
              <a:off x="609600" y="2438400"/>
              <a:ext cx="1002197" cy="246221"/>
            </a:xfrm>
            <a:prstGeom prst="rect">
              <a:avLst/>
            </a:prstGeom>
            <a:noFill/>
          </p:spPr>
          <p:txBody>
            <a:bodyPr wrap="none" rtlCol="0">
              <a:spAutoFit/>
            </a:bodyPr>
            <a:lstStyle/>
            <a:p>
              <a:r>
                <a:rPr lang="en-US" sz="1000" b="1" dirty="0" smtClean="0"/>
                <a:t>Database Table</a:t>
              </a:r>
              <a:endParaRPr lang="en-US" sz="1000" b="1" dirty="0"/>
            </a:p>
          </p:txBody>
        </p:sp>
      </p:grpSp>
      <p:sp>
        <p:nvSpPr>
          <p:cNvPr id="176" name="Rectangle 175"/>
          <p:cNvSpPr/>
          <p:nvPr/>
        </p:nvSpPr>
        <p:spPr>
          <a:xfrm>
            <a:off x="7315200" y="4800600"/>
            <a:ext cx="13716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ounded Rectangle 176"/>
          <p:cNvSpPr/>
          <p:nvPr/>
        </p:nvSpPr>
        <p:spPr>
          <a:xfrm>
            <a:off x="152400" y="4762500"/>
            <a:ext cx="6858000" cy="1981200"/>
          </a:xfrm>
          <a:prstGeom prst="roundRect">
            <a:avLst>
              <a:gd name="adj" fmla="val 4396"/>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304800" y="5867400"/>
            <a:ext cx="1371600" cy="6858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User-Sessions</a:t>
            </a:r>
          </a:p>
          <a:p>
            <a:pPr algn="ctr"/>
            <a:r>
              <a:rPr lang="en-US" sz="1600" dirty="0" smtClean="0">
                <a:solidFill>
                  <a:schemeClr val="tx1"/>
                </a:solidFill>
              </a:rPr>
              <a:t>Table</a:t>
            </a:r>
            <a:endParaRPr lang="en-US" sz="1600" dirty="0">
              <a:solidFill>
                <a:schemeClr val="tx1"/>
              </a:solidFill>
            </a:endParaRPr>
          </a:p>
        </p:txBody>
      </p:sp>
      <p:sp>
        <p:nvSpPr>
          <p:cNvPr id="179" name="Rectangle 178"/>
          <p:cNvSpPr/>
          <p:nvPr/>
        </p:nvSpPr>
        <p:spPr>
          <a:xfrm>
            <a:off x="304800" y="4953000"/>
            <a:ext cx="1371600" cy="6858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Connection-Capabilities</a:t>
            </a:r>
          </a:p>
          <a:p>
            <a:pPr algn="ctr"/>
            <a:r>
              <a:rPr lang="en-US" sz="1600" dirty="0" smtClean="0">
                <a:solidFill>
                  <a:schemeClr val="tx1"/>
                </a:solidFill>
              </a:rPr>
              <a:t>Table</a:t>
            </a:r>
            <a:endParaRPr lang="en-US" sz="1600" dirty="0">
              <a:solidFill>
                <a:schemeClr val="tx1"/>
              </a:solidFill>
            </a:endParaRPr>
          </a:p>
        </p:txBody>
      </p:sp>
      <p:sp>
        <p:nvSpPr>
          <p:cNvPr id="180" name="Rectangle 179"/>
          <p:cNvSpPr/>
          <p:nvPr/>
        </p:nvSpPr>
        <p:spPr>
          <a:xfrm>
            <a:off x="2628900" y="5181600"/>
            <a:ext cx="1752600" cy="9906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User Authentication Module</a:t>
            </a:r>
          </a:p>
        </p:txBody>
      </p:sp>
      <p:sp>
        <p:nvSpPr>
          <p:cNvPr id="181" name="Rectangle 180"/>
          <p:cNvSpPr/>
          <p:nvPr/>
        </p:nvSpPr>
        <p:spPr>
          <a:xfrm>
            <a:off x="5486400" y="5334000"/>
            <a:ext cx="1371600" cy="6858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User-Auth</a:t>
            </a:r>
          </a:p>
          <a:p>
            <a:pPr algn="ctr"/>
            <a:r>
              <a:rPr lang="en-US" sz="1600" dirty="0" smtClean="0">
                <a:solidFill>
                  <a:schemeClr val="tx1"/>
                </a:solidFill>
              </a:rPr>
              <a:t>Table</a:t>
            </a:r>
            <a:endParaRPr lang="en-US" sz="1600" dirty="0">
              <a:solidFill>
                <a:schemeClr val="tx1"/>
              </a:solidFill>
            </a:endParaRPr>
          </a:p>
        </p:txBody>
      </p:sp>
      <p:sp>
        <p:nvSpPr>
          <p:cNvPr id="190" name="Rounded Rectangle 189"/>
          <p:cNvSpPr/>
          <p:nvPr/>
        </p:nvSpPr>
        <p:spPr>
          <a:xfrm>
            <a:off x="5486400" y="1600200"/>
            <a:ext cx="3276600" cy="2819400"/>
          </a:xfrm>
          <a:prstGeom prst="roundRect">
            <a:avLst>
              <a:gd name="adj" fmla="val 4216"/>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1" name="Rectangle 190"/>
          <p:cNvSpPr/>
          <p:nvPr/>
        </p:nvSpPr>
        <p:spPr>
          <a:xfrm>
            <a:off x="5715000" y="1752600"/>
            <a:ext cx="1371600" cy="8382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Database</a:t>
            </a:r>
          </a:p>
          <a:p>
            <a:pPr algn="ctr"/>
            <a:r>
              <a:rPr lang="en-US" dirty="0" smtClean="0">
                <a:solidFill>
                  <a:schemeClr val="tx1"/>
                </a:solidFill>
              </a:rPr>
              <a:t>Proxy</a:t>
            </a:r>
          </a:p>
          <a:p>
            <a:pPr algn="ctr"/>
            <a:r>
              <a:rPr lang="en-US" dirty="0" smtClean="0">
                <a:solidFill>
                  <a:schemeClr val="tx1"/>
                </a:solidFill>
              </a:rPr>
              <a:t>Process</a:t>
            </a:r>
          </a:p>
        </p:txBody>
      </p:sp>
      <p:sp>
        <p:nvSpPr>
          <p:cNvPr id="192" name="Rectangle 191"/>
          <p:cNvSpPr/>
          <p:nvPr/>
        </p:nvSpPr>
        <p:spPr>
          <a:xfrm>
            <a:off x="5715000" y="3048000"/>
            <a:ext cx="1371600" cy="82296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Query</a:t>
            </a:r>
          </a:p>
          <a:p>
            <a:pPr algn="ctr"/>
            <a:r>
              <a:rPr lang="en-US" dirty="0" smtClean="0">
                <a:solidFill>
                  <a:schemeClr val="tx1"/>
                </a:solidFill>
              </a:rPr>
              <a:t>Parser</a:t>
            </a:r>
          </a:p>
          <a:p>
            <a:pPr algn="ctr"/>
            <a:r>
              <a:rPr lang="en-US" dirty="0" smtClean="0">
                <a:solidFill>
                  <a:schemeClr val="tx1"/>
                </a:solidFill>
              </a:rPr>
              <a:t>Process</a:t>
            </a:r>
          </a:p>
        </p:txBody>
      </p:sp>
      <p:sp>
        <p:nvSpPr>
          <p:cNvPr id="193" name="Rectangle 192"/>
          <p:cNvSpPr/>
          <p:nvPr/>
        </p:nvSpPr>
        <p:spPr>
          <a:xfrm>
            <a:off x="7543800" y="3276600"/>
            <a:ext cx="990600" cy="6858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Query</a:t>
            </a:r>
          </a:p>
          <a:p>
            <a:pPr algn="ctr"/>
            <a:r>
              <a:rPr lang="en-US" sz="1600" dirty="0" err="1" smtClean="0">
                <a:solidFill>
                  <a:schemeClr val="tx1"/>
                </a:solidFill>
              </a:rPr>
              <a:t>RegEx</a:t>
            </a:r>
            <a:r>
              <a:rPr lang="en-US" sz="1600" dirty="0" smtClean="0">
                <a:solidFill>
                  <a:schemeClr val="tx1"/>
                </a:solidFill>
              </a:rPr>
              <a:t> Table</a:t>
            </a:r>
          </a:p>
        </p:txBody>
      </p:sp>
      <p:grpSp>
        <p:nvGrpSpPr>
          <p:cNvPr id="194" name="Group 193"/>
          <p:cNvGrpSpPr/>
          <p:nvPr/>
        </p:nvGrpSpPr>
        <p:grpSpPr>
          <a:xfrm>
            <a:off x="7604351" y="1795464"/>
            <a:ext cx="914400" cy="762000"/>
            <a:chOff x="6019800" y="4953000"/>
            <a:chExt cx="914400" cy="762000"/>
          </a:xfrm>
        </p:grpSpPr>
        <p:sp>
          <p:nvSpPr>
            <p:cNvPr id="195" name="Rectangle 194"/>
            <p:cNvSpPr/>
            <p:nvPr/>
          </p:nvSpPr>
          <p:spPr>
            <a:xfrm>
              <a:off x="6019800" y="49530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96" name="Rectangle 195"/>
            <p:cNvSpPr/>
            <p:nvPr/>
          </p:nvSpPr>
          <p:spPr>
            <a:xfrm>
              <a:off x="6477000" y="49530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97" name="Rectangle 196"/>
            <p:cNvSpPr/>
            <p:nvPr/>
          </p:nvSpPr>
          <p:spPr>
            <a:xfrm>
              <a:off x="6019800" y="51054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98" name="Rectangle 197"/>
            <p:cNvSpPr/>
            <p:nvPr/>
          </p:nvSpPr>
          <p:spPr>
            <a:xfrm>
              <a:off x="6477000" y="51054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99" name="Rectangle 198"/>
            <p:cNvSpPr/>
            <p:nvPr/>
          </p:nvSpPr>
          <p:spPr>
            <a:xfrm>
              <a:off x="6019800" y="52578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200" name="Rectangle 199"/>
            <p:cNvSpPr/>
            <p:nvPr/>
          </p:nvSpPr>
          <p:spPr>
            <a:xfrm>
              <a:off x="6477000" y="52578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201" name="Rectangle 200"/>
            <p:cNvSpPr/>
            <p:nvPr/>
          </p:nvSpPr>
          <p:spPr>
            <a:xfrm>
              <a:off x="6019800" y="54102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202" name="Rectangle 201"/>
            <p:cNvSpPr/>
            <p:nvPr/>
          </p:nvSpPr>
          <p:spPr>
            <a:xfrm>
              <a:off x="6477000" y="54102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203" name="Rectangle 202"/>
            <p:cNvSpPr/>
            <p:nvPr/>
          </p:nvSpPr>
          <p:spPr>
            <a:xfrm>
              <a:off x="6019800" y="55626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204" name="Rectangle 203"/>
            <p:cNvSpPr/>
            <p:nvPr/>
          </p:nvSpPr>
          <p:spPr>
            <a:xfrm>
              <a:off x="6477000" y="55626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grpSp>
      <p:sp>
        <p:nvSpPr>
          <p:cNvPr id="205" name="TextBox 204"/>
          <p:cNvSpPr txBox="1"/>
          <p:nvPr/>
        </p:nvSpPr>
        <p:spPr>
          <a:xfrm>
            <a:off x="7283902" y="2514600"/>
            <a:ext cx="1555298" cy="584775"/>
          </a:xfrm>
          <a:prstGeom prst="rect">
            <a:avLst/>
          </a:prstGeom>
          <a:noFill/>
        </p:spPr>
        <p:txBody>
          <a:bodyPr wrap="none" rtlCol="0">
            <a:spAutoFit/>
          </a:bodyPr>
          <a:lstStyle/>
          <a:p>
            <a:pPr algn="ctr"/>
            <a:r>
              <a:rPr lang="en-US" sz="1600" dirty="0" smtClean="0"/>
              <a:t>Web Application</a:t>
            </a:r>
          </a:p>
          <a:p>
            <a:pPr algn="ctr"/>
            <a:r>
              <a:rPr lang="en-US" sz="1600" dirty="0" smtClean="0"/>
              <a:t>Database</a:t>
            </a:r>
            <a:endParaRPr lang="en-US" sz="1600" dirty="0"/>
          </a:p>
        </p:txBody>
      </p:sp>
      <p:cxnSp>
        <p:nvCxnSpPr>
          <p:cNvPr id="219" name="Straight Arrow Connector 218"/>
          <p:cNvCxnSpPr>
            <a:stCxn id="180" idx="0"/>
            <a:endCxn id="162" idx="2"/>
          </p:cNvCxnSpPr>
          <p:nvPr/>
        </p:nvCxnSpPr>
        <p:spPr>
          <a:xfrm flipV="1">
            <a:off x="3505200" y="2588279"/>
            <a:ext cx="0" cy="2593321"/>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223" name="Group 222"/>
          <p:cNvGrpSpPr/>
          <p:nvPr/>
        </p:nvGrpSpPr>
        <p:grpSpPr>
          <a:xfrm>
            <a:off x="7391400" y="6002179"/>
            <a:ext cx="815620" cy="246221"/>
            <a:chOff x="381000" y="2438400"/>
            <a:chExt cx="815620" cy="246221"/>
          </a:xfrm>
        </p:grpSpPr>
        <p:sp>
          <p:nvSpPr>
            <p:cNvPr id="224" name="Rectangle 223"/>
            <p:cNvSpPr/>
            <p:nvPr/>
          </p:nvSpPr>
          <p:spPr>
            <a:xfrm>
              <a:off x="381000" y="2447210"/>
              <a:ext cx="2286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225" name="TextBox 224"/>
            <p:cNvSpPr txBox="1"/>
            <p:nvPr/>
          </p:nvSpPr>
          <p:spPr>
            <a:xfrm>
              <a:off x="609600" y="2438400"/>
              <a:ext cx="587020" cy="246221"/>
            </a:xfrm>
            <a:prstGeom prst="rect">
              <a:avLst/>
            </a:prstGeom>
            <a:noFill/>
          </p:spPr>
          <p:txBody>
            <a:bodyPr wrap="none" rtlCol="0">
              <a:spAutoFit/>
            </a:bodyPr>
            <a:lstStyle/>
            <a:p>
              <a:r>
                <a:rPr lang="en-US" sz="1000" b="1" dirty="0" smtClean="0"/>
                <a:t>Process</a:t>
              </a:r>
              <a:endParaRPr lang="en-US" sz="1000" b="1" dirty="0"/>
            </a:p>
          </p:txBody>
        </p:sp>
      </p:grpSp>
      <p:sp>
        <p:nvSpPr>
          <p:cNvPr id="226" name="TextBox 225"/>
          <p:cNvSpPr txBox="1"/>
          <p:nvPr/>
        </p:nvSpPr>
        <p:spPr>
          <a:xfrm>
            <a:off x="6301975" y="4038600"/>
            <a:ext cx="1645450" cy="369332"/>
          </a:xfrm>
          <a:prstGeom prst="rect">
            <a:avLst/>
          </a:prstGeom>
          <a:noFill/>
        </p:spPr>
        <p:txBody>
          <a:bodyPr wrap="none" rtlCol="0">
            <a:spAutoFit/>
          </a:bodyPr>
          <a:lstStyle/>
          <a:p>
            <a:r>
              <a:rPr lang="en-US" b="1" dirty="0" smtClean="0"/>
              <a:t>Database Node</a:t>
            </a:r>
            <a:endParaRPr lang="en-US" b="1" dirty="0"/>
          </a:p>
        </p:txBody>
      </p:sp>
      <p:sp>
        <p:nvSpPr>
          <p:cNvPr id="227" name="TextBox 226"/>
          <p:cNvSpPr txBox="1"/>
          <p:nvPr/>
        </p:nvSpPr>
        <p:spPr>
          <a:xfrm>
            <a:off x="2490781" y="6338888"/>
            <a:ext cx="2181238" cy="369332"/>
          </a:xfrm>
          <a:prstGeom prst="rect">
            <a:avLst/>
          </a:prstGeom>
          <a:noFill/>
        </p:spPr>
        <p:txBody>
          <a:bodyPr wrap="none" rtlCol="0">
            <a:spAutoFit/>
          </a:bodyPr>
          <a:lstStyle/>
          <a:p>
            <a:r>
              <a:rPr lang="en-US" b="1" dirty="0" smtClean="0"/>
              <a:t>Authentication Node</a:t>
            </a:r>
            <a:endParaRPr lang="en-US" b="1" dirty="0"/>
          </a:p>
        </p:txBody>
      </p:sp>
      <p:sp>
        <p:nvSpPr>
          <p:cNvPr id="228" name="TextBox 227"/>
          <p:cNvSpPr txBox="1"/>
          <p:nvPr/>
        </p:nvSpPr>
        <p:spPr>
          <a:xfrm>
            <a:off x="1122336" y="3974068"/>
            <a:ext cx="935064" cy="369332"/>
          </a:xfrm>
          <a:prstGeom prst="rect">
            <a:avLst/>
          </a:prstGeom>
          <a:noFill/>
        </p:spPr>
        <p:txBody>
          <a:bodyPr wrap="none" rtlCol="0">
            <a:spAutoFit/>
          </a:bodyPr>
          <a:lstStyle/>
          <a:p>
            <a:r>
              <a:rPr lang="en-US" b="1" dirty="0" smtClean="0"/>
              <a:t>Firewall</a:t>
            </a:r>
            <a:endParaRPr lang="en-US" b="1" dirty="0"/>
          </a:p>
        </p:txBody>
      </p:sp>
      <p:sp>
        <p:nvSpPr>
          <p:cNvPr id="229" name="TextBox 228"/>
          <p:cNvSpPr txBox="1"/>
          <p:nvPr/>
        </p:nvSpPr>
        <p:spPr>
          <a:xfrm>
            <a:off x="2590800" y="2907268"/>
            <a:ext cx="796949" cy="369332"/>
          </a:xfrm>
          <a:prstGeom prst="rect">
            <a:avLst/>
          </a:prstGeom>
          <a:noFill/>
        </p:spPr>
        <p:txBody>
          <a:bodyPr wrap="none" rtlCol="0">
            <a:spAutoFit/>
          </a:bodyPr>
          <a:lstStyle/>
          <a:p>
            <a:r>
              <a:rPr lang="en-US" b="1" dirty="0" smtClean="0"/>
              <a:t>Server</a:t>
            </a:r>
            <a:endParaRPr lang="en-US" b="1" dirty="0"/>
          </a:p>
        </p:txBody>
      </p:sp>
      <p:sp>
        <p:nvSpPr>
          <p:cNvPr id="230" name="Rounded Rectangle 229"/>
          <p:cNvSpPr/>
          <p:nvPr/>
        </p:nvSpPr>
        <p:spPr>
          <a:xfrm>
            <a:off x="76200" y="4648200"/>
            <a:ext cx="7086600" cy="2133600"/>
          </a:xfrm>
          <a:prstGeom prst="roundRect">
            <a:avLst/>
          </a:prstGeom>
          <a:noFill/>
          <a:ln w="254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2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p:bldP spid="166" grpId="0"/>
      <p:bldP spid="230" grpId="0" animBg="1"/>
      <p:bldP spid="230"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34"/>
          <p:cNvSpPr/>
          <p:nvPr/>
        </p:nvSpPr>
        <p:spPr>
          <a:xfrm>
            <a:off x="228600" y="1828800"/>
            <a:ext cx="8763000" cy="3505200"/>
          </a:xfrm>
          <a:prstGeom prst="roundRect">
            <a:avLst>
              <a:gd name="adj" fmla="val 4396"/>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a:xfrm>
            <a:off x="457200" y="274638"/>
            <a:ext cx="8458200" cy="1143000"/>
          </a:xfrm>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dirty="0" smtClean="0">
                <a:solidFill>
                  <a:schemeClr val="tx1"/>
                </a:solidFill>
              </a:rPr>
              <a:t>Step #2b: Decide Session Capability</a:t>
            </a:r>
            <a:endParaRPr lang="en-US" dirty="0">
              <a:solidFill>
                <a:schemeClr val="tx1"/>
              </a:solidFill>
            </a:endParaRPr>
          </a:p>
        </p:txBody>
      </p:sp>
      <p:sp>
        <p:nvSpPr>
          <p:cNvPr id="24" name="Slide Number Placeholder 23"/>
          <p:cNvSpPr>
            <a:spLocks noGrp="1"/>
          </p:cNvSpPr>
          <p:nvPr>
            <p:ph type="sldNum" sz="quarter" idx="12"/>
          </p:nvPr>
        </p:nvSpPr>
        <p:spPr/>
        <p:txBody>
          <a:bodyPr/>
          <a:lstStyle/>
          <a:p>
            <a:fld id="{1725D864-24D8-4B4F-8408-D0FD80A1B051}" type="slidenum">
              <a:rPr lang="en-US" smtClean="0"/>
              <a:pPr/>
              <a:t>13</a:t>
            </a:fld>
            <a:endParaRPr lang="en-US"/>
          </a:p>
        </p:txBody>
      </p:sp>
      <p:sp>
        <p:nvSpPr>
          <p:cNvPr id="26" name="Rectangle 25"/>
          <p:cNvSpPr/>
          <p:nvPr/>
        </p:nvSpPr>
        <p:spPr>
          <a:xfrm>
            <a:off x="457200" y="3810000"/>
            <a:ext cx="1911096" cy="11430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smtClean="0">
                <a:solidFill>
                  <a:schemeClr val="tx1"/>
                </a:solidFill>
              </a:rPr>
              <a:t>User-Sessions</a:t>
            </a:r>
          </a:p>
          <a:p>
            <a:pPr algn="ctr"/>
            <a:r>
              <a:rPr lang="en-US" sz="2600" dirty="0" smtClean="0">
                <a:solidFill>
                  <a:schemeClr val="tx1"/>
                </a:solidFill>
              </a:rPr>
              <a:t>Table</a:t>
            </a:r>
            <a:endParaRPr lang="en-US" sz="2600" dirty="0">
              <a:solidFill>
                <a:schemeClr val="tx1"/>
              </a:solidFill>
            </a:endParaRPr>
          </a:p>
        </p:txBody>
      </p:sp>
      <p:sp>
        <p:nvSpPr>
          <p:cNvPr id="29" name="Rectangle 28"/>
          <p:cNvSpPr/>
          <p:nvPr/>
        </p:nvSpPr>
        <p:spPr>
          <a:xfrm>
            <a:off x="457200" y="2209800"/>
            <a:ext cx="1908048" cy="11430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smtClean="0">
                <a:solidFill>
                  <a:schemeClr val="tx1"/>
                </a:solidFill>
              </a:rPr>
              <a:t>Connection-Capabilities</a:t>
            </a:r>
          </a:p>
          <a:p>
            <a:pPr algn="ctr"/>
            <a:r>
              <a:rPr lang="en-US" sz="2600" dirty="0" smtClean="0">
                <a:solidFill>
                  <a:schemeClr val="tx1"/>
                </a:solidFill>
              </a:rPr>
              <a:t>Table</a:t>
            </a:r>
            <a:endParaRPr lang="en-US" sz="2600" dirty="0">
              <a:solidFill>
                <a:schemeClr val="tx1"/>
              </a:solidFill>
            </a:endParaRPr>
          </a:p>
        </p:txBody>
      </p:sp>
      <p:sp>
        <p:nvSpPr>
          <p:cNvPr id="37" name="Rectangle 36"/>
          <p:cNvSpPr/>
          <p:nvPr/>
        </p:nvSpPr>
        <p:spPr>
          <a:xfrm>
            <a:off x="3775710" y="2877553"/>
            <a:ext cx="2278380" cy="1407695"/>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smtClean="0">
                <a:solidFill>
                  <a:schemeClr val="tx1"/>
                </a:solidFill>
              </a:rPr>
              <a:t>User Authentication Module</a:t>
            </a:r>
          </a:p>
        </p:txBody>
      </p:sp>
      <p:sp>
        <p:nvSpPr>
          <p:cNvPr id="38" name="Rectangle 37"/>
          <p:cNvSpPr/>
          <p:nvPr/>
        </p:nvSpPr>
        <p:spPr>
          <a:xfrm>
            <a:off x="7086600" y="3009900"/>
            <a:ext cx="1676400" cy="11430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smtClean="0">
                <a:solidFill>
                  <a:schemeClr val="tx1"/>
                </a:solidFill>
              </a:rPr>
              <a:t>User-Auth</a:t>
            </a:r>
          </a:p>
          <a:p>
            <a:pPr algn="ctr"/>
            <a:r>
              <a:rPr lang="en-US" sz="2600" dirty="0" smtClean="0">
                <a:solidFill>
                  <a:schemeClr val="tx1"/>
                </a:solidFill>
              </a:rPr>
              <a:t>Table</a:t>
            </a:r>
            <a:endParaRPr lang="en-US" sz="2600" dirty="0">
              <a:solidFill>
                <a:schemeClr val="tx1"/>
              </a:solidFill>
            </a:endParaRPr>
          </a:p>
        </p:txBody>
      </p:sp>
      <p:grpSp>
        <p:nvGrpSpPr>
          <p:cNvPr id="43" name="Group 42"/>
          <p:cNvGrpSpPr/>
          <p:nvPr/>
        </p:nvGrpSpPr>
        <p:grpSpPr>
          <a:xfrm>
            <a:off x="304800" y="5486400"/>
            <a:ext cx="1371600" cy="1143000"/>
            <a:chOff x="228600" y="1828800"/>
            <a:chExt cx="1371600" cy="1143000"/>
          </a:xfrm>
        </p:grpSpPr>
        <p:grpSp>
          <p:nvGrpSpPr>
            <p:cNvPr id="45" name="Group 73"/>
            <p:cNvGrpSpPr/>
            <p:nvPr/>
          </p:nvGrpSpPr>
          <p:grpSpPr>
            <a:xfrm>
              <a:off x="304800" y="1963579"/>
              <a:ext cx="1282094" cy="932021"/>
              <a:chOff x="381000" y="1752600"/>
              <a:chExt cx="1282094" cy="932021"/>
            </a:xfrm>
          </p:grpSpPr>
          <p:grpSp>
            <p:nvGrpSpPr>
              <p:cNvPr id="47" name="Group 71"/>
              <p:cNvGrpSpPr/>
              <p:nvPr/>
            </p:nvGrpSpPr>
            <p:grpSpPr>
              <a:xfrm>
                <a:off x="381000" y="1752600"/>
                <a:ext cx="1184311" cy="246221"/>
                <a:chOff x="381000" y="1752600"/>
                <a:chExt cx="1184311" cy="246221"/>
              </a:xfrm>
            </p:grpSpPr>
            <p:sp>
              <p:nvSpPr>
                <p:cNvPr id="54" name="Rectangle 53"/>
                <p:cNvSpPr/>
                <p:nvPr/>
              </p:nvSpPr>
              <p:spPr>
                <a:xfrm>
                  <a:off x="381000" y="1761410"/>
                  <a:ext cx="228600" cy="228600"/>
                </a:xfrm>
                <a:prstGeom prst="rect">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55" name="TextBox 54"/>
                <p:cNvSpPr txBox="1"/>
                <p:nvPr/>
              </p:nvSpPr>
              <p:spPr>
                <a:xfrm>
                  <a:off x="609600" y="1752600"/>
                  <a:ext cx="955711" cy="246221"/>
                </a:xfrm>
                <a:prstGeom prst="rect">
                  <a:avLst/>
                </a:prstGeom>
                <a:noFill/>
              </p:spPr>
              <p:txBody>
                <a:bodyPr wrap="none" rtlCol="0">
                  <a:spAutoFit/>
                </a:bodyPr>
                <a:lstStyle/>
                <a:p>
                  <a:r>
                    <a:rPr lang="en-US" sz="1000" b="1" dirty="0" smtClean="0"/>
                    <a:t>Trusted Realm</a:t>
                  </a:r>
                  <a:endParaRPr lang="en-US" sz="1000" b="1" dirty="0"/>
                </a:p>
              </p:txBody>
            </p:sp>
          </p:grpSp>
          <p:grpSp>
            <p:nvGrpSpPr>
              <p:cNvPr id="48" name="Group 70"/>
              <p:cNvGrpSpPr/>
              <p:nvPr/>
            </p:nvGrpSpPr>
            <p:grpSpPr>
              <a:xfrm>
                <a:off x="381000" y="2095500"/>
                <a:ext cx="815620" cy="246221"/>
                <a:chOff x="381000" y="2067640"/>
                <a:chExt cx="815620" cy="246221"/>
              </a:xfrm>
            </p:grpSpPr>
            <p:sp>
              <p:nvSpPr>
                <p:cNvPr id="52" name="Rectangle 51"/>
                <p:cNvSpPr/>
                <p:nvPr/>
              </p:nvSpPr>
              <p:spPr>
                <a:xfrm>
                  <a:off x="381000" y="2076450"/>
                  <a:ext cx="2286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53" name="TextBox 52"/>
                <p:cNvSpPr txBox="1"/>
                <p:nvPr/>
              </p:nvSpPr>
              <p:spPr>
                <a:xfrm>
                  <a:off x="609600" y="2067640"/>
                  <a:ext cx="587020" cy="246221"/>
                </a:xfrm>
                <a:prstGeom prst="rect">
                  <a:avLst/>
                </a:prstGeom>
                <a:noFill/>
              </p:spPr>
              <p:txBody>
                <a:bodyPr wrap="none" rtlCol="0">
                  <a:spAutoFit/>
                </a:bodyPr>
                <a:lstStyle/>
                <a:p>
                  <a:r>
                    <a:rPr lang="en-US" sz="1000" b="1" dirty="0" smtClean="0"/>
                    <a:t>Process</a:t>
                  </a:r>
                  <a:endParaRPr lang="en-US" sz="1000" b="1" dirty="0"/>
                </a:p>
              </p:txBody>
            </p:sp>
          </p:grpSp>
          <p:grpSp>
            <p:nvGrpSpPr>
              <p:cNvPr id="49" name="Group 72"/>
              <p:cNvGrpSpPr/>
              <p:nvPr/>
            </p:nvGrpSpPr>
            <p:grpSpPr>
              <a:xfrm>
                <a:off x="381000" y="2438400"/>
                <a:ext cx="1282094" cy="246221"/>
                <a:chOff x="381000" y="2438400"/>
                <a:chExt cx="1282094" cy="246221"/>
              </a:xfrm>
            </p:grpSpPr>
            <p:sp>
              <p:nvSpPr>
                <p:cNvPr id="50" name="Rectangle 49"/>
                <p:cNvSpPr/>
                <p:nvPr/>
              </p:nvSpPr>
              <p:spPr>
                <a:xfrm>
                  <a:off x="381000" y="2447210"/>
                  <a:ext cx="228600" cy="2286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51" name="TextBox 50"/>
                <p:cNvSpPr txBox="1"/>
                <p:nvPr/>
              </p:nvSpPr>
              <p:spPr>
                <a:xfrm>
                  <a:off x="609600" y="2438400"/>
                  <a:ext cx="1053494" cy="246221"/>
                </a:xfrm>
                <a:prstGeom prst="rect">
                  <a:avLst/>
                </a:prstGeom>
                <a:noFill/>
              </p:spPr>
              <p:txBody>
                <a:bodyPr wrap="none" rtlCol="0">
                  <a:spAutoFit/>
                </a:bodyPr>
                <a:lstStyle/>
                <a:p>
                  <a:r>
                    <a:rPr lang="en-US" sz="1000" b="1" dirty="0" smtClean="0"/>
                    <a:t>Database Tables</a:t>
                  </a:r>
                  <a:endParaRPr lang="en-US" sz="1000" b="1" dirty="0"/>
                </a:p>
              </p:txBody>
            </p:sp>
          </p:grpSp>
        </p:grpSp>
        <p:sp>
          <p:nvSpPr>
            <p:cNvPr id="46" name="Rectangle 45"/>
            <p:cNvSpPr/>
            <p:nvPr/>
          </p:nvSpPr>
          <p:spPr>
            <a:xfrm>
              <a:off x="228600" y="1828800"/>
              <a:ext cx="1371600" cy="1143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6" name="Straight Arrow Connector 55"/>
          <p:cNvCxnSpPr/>
          <p:nvPr/>
        </p:nvCxnSpPr>
        <p:spPr>
          <a:xfrm>
            <a:off x="4876800" y="1600200"/>
            <a:ext cx="0" cy="1295400"/>
          </a:xfrm>
          <a:prstGeom prst="straightConnector1">
            <a:avLst/>
          </a:prstGeom>
          <a:ln w="3810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4876800" y="2067580"/>
            <a:ext cx="1809919" cy="523220"/>
          </a:xfrm>
          <a:prstGeom prst="rect">
            <a:avLst/>
          </a:prstGeom>
          <a:noFill/>
        </p:spPr>
        <p:txBody>
          <a:bodyPr wrap="none" rtlCol="0">
            <a:spAutoFit/>
          </a:bodyPr>
          <a:lstStyle/>
          <a:p>
            <a:r>
              <a:rPr lang="en-US" sz="1400" dirty="0" smtClean="0"/>
              <a:t>2. Authenticate </a:t>
            </a:r>
          </a:p>
          <a:p>
            <a:r>
              <a:rPr lang="en-US" sz="1400" dirty="0" smtClean="0"/>
              <a:t>{username, password}</a:t>
            </a:r>
            <a:endParaRPr lang="en-US" sz="1400" dirty="0"/>
          </a:p>
        </p:txBody>
      </p:sp>
      <p:cxnSp>
        <p:nvCxnSpPr>
          <p:cNvPr id="58" name="Straight Arrow Connector 57"/>
          <p:cNvCxnSpPr>
            <a:stCxn id="38" idx="1"/>
            <a:endCxn id="37" idx="3"/>
          </p:cNvCxnSpPr>
          <p:nvPr/>
        </p:nvCxnSpPr>
        <p:spPr>
          <a:xfrm flipH="1">
            <a:off x="6054090" y="3581400"/>
            <a:ext cx="1032510" cy="1"/>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6019800" y="3058180"/>
            <a:ext cx="1219200" cy="523220"/>
          </a:xfrm>
          <a:prstGeom prst="rect">
            <a:avLst/>
          </a:prstGeom>
          <a:noFill/>
        </p:spPr>
        <p:txBody>
          <a:bodyPr wrap="square" rtlCol="0">
            <a:spAutoFit/>
          </a:bodyPr>
          <a:lstStyle/>
          <a:p>
            <a:r>
              <a:rPr lang="en-US" sz="1400" dirty="0" smtClean="0"/>
              <a:t>3. Verify &amp;</a:t>
            </a:r>
          </a:p>
          <a:p>
            <a:r>
              <a:rPr lang="en-US" sz="1400" dirty="0" smtClean="0"/>
              <a:t>Authenticate</a:t>
            </a:r>
            <a:endParaRPr lang="en-US" sz="1400" dirty="0"/>
          </a:p>
        </p:txBody>
      </p:sp>
      <p:sp>
        <p:nvSpPr>
          <p:cNvPr id="61" name="TextBox 60"/>
          <p:cNvSpPr txBox="1"/>
          <p:nvPr/>
        </p:nvSpPr>
        <p:spPr>
          <a:xfrm>
            <a:off x="2743200" y="3909536"/>
            <a:ext cx="990600" cy="738664"/>
          </a:xfrm>
          <a:prstGeom prst="rect">
            <a:avLst/>
          </a:prstGeom>
          <a:noFill/>
        </p:spPr>
        <p:txBody>
          <a:bodyPr wrap="square" rtlCol="0">
            <a:spAutoFit/>
          </a:bodyPr>
          <a:lstStyle/>
          <a:p>
            <a:r>
              <a:rPr lang="en-US" sz="1400" dirty="0" smtClean="0"/>
              <a:t>4. Store</a:t>
            </a:r>
          </a:p>
          <a:p>
            <a:r>
              <a:rPr lang="en-US" sz="1400" dirty="0" smtClean="0"/>
              <a:t>{Cookie1, User1}</a:t>
            </a:r>
          </a:p>
        </p:txBody>
      </p:sp>
      <p:cxnSp>
        <p:nvCxnSpPr>
          <p:cNvPr id="62" name="Straight Arrow Connector 61"/>
          <p:cNvCxnSpPr>
            <a:stCxn id="37" idx="1"/>
            <a:endCxn id="29" idx="3"/>
          </p:cNvCxnSpPr>
          <p:nvPr/>
        </p:nvCxnSpPr>
        <p:spPr>
          <a:xfrm flipH="1" flipV="1">
            <a:off x="2365248" y="2781300"/>
            <a:ext cx="1410462" cy="80010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505602" y="2156936"/>
            <a:ext cx="1685398" cy="738664"/>
          </a:xfrm>
          <a:prstGeom prst="rect">
            <a:avLst/>
          </a:prstGeom>
          <a:noFill/>
        </p:spPr>
        <p:txBody>
          <a:bodyPr wrap="none" rtlCol="0">
            <a:spAutoFit/>
          </a:bodyPr>
          <a:lstStyle/>
          <a:p>
            <a:r>
              <a:rPr lang="en-US" sz="1400" dirty="0" smtClean="0"/>
              <a:t>5. Store</a:t>
            </a:r>
          </a:p>
          <a:p>
            <a:r>
              <a:rPr lang="en-US" sz="1400" dirty="0" smtClean="0"/>
              <a:t>{SIP:SP-DIP:DP-Prot, </a:t>
            </a:r>
          </a:p>
          <a:p>
            <a:r>
              <a:rPr lang="en-US" sz="1400" dirty="0" smtClean="0"/>
              <a:t>Taint1}</a:t>
            </a:r>
          </a:p>
        </p:txBody>
      </p:sp>
      <p:sp>
        <p:nvSpPr>
          <p:cNvPr id="65" name="TextBox 64"/>
          <p:cNvSpPr txBox="1"/>
          <p:nvPr/>
        </p:nvSpPr>
        <p:spPr>
          <a:xfrm>
            <a:off x="2871807" y="4267200"/>
            <a:ext cx="785793" cy="523220"/>
          </a:xfrm>
          <a:prstGeom prst="rect">
            <a:avLst/>
          </a:prstGeom>
          <a:noFill/>
        </p:spPr>
        <p:txBody>
          <a:bodyPr wrap="none" rtlCol="0">
            <a:spAutoFit/>
          </a:bodyPr>
          <a:lstStyle/>
          <a:p>
            <a:r>
              <a:rPr lang="en-US" sz="1400" dirty="0" smtClean="0"/>
              <a:t>4. Verify</a:t>
            </a:r>
          </a:p>
          <a:p>
            <a:r>
              <a:rPr lang="en-US" sz="1400" dirty="0" smtClean="0"/>
              <a:t>Cookie</a:t>
            </a:r>
          </a:p>
        </p:txBody>
      </p:sp>
      <p:cxnSp>
        <p:nvCxnSpPr>
          <p:cNvPr id="71" name="Straight Arrow Connector 70"/>
          <p:cNvCxnSpPr>
            <a:endCxn id="37" idx="1"/>
          </p:cNvCxnSpPr>
          <p:nvPr/>
        </p:nvCxnSpPr>
        <p:spPr>
          <a:xfrm flipV="1">
            <a:off x="2362200" y="3581401"/>
            <a:ext cx="1413510" cy="53340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V="1">
            <a:off x="2362200" y="3962400"/>
            <a:ext cx="1413510" cy="533399"/>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3294131" y="4800600"/>
            <a:ext cx="2631939" cy="430887"/>
          </a:xfrm>
          <a:prstGeom prst="rect">
            <a:avLst/>
          </a:prstGeom>
          <a:noFill/>
        </p:spPr>
        <p:txBody>
          <a:bodyPr wrap="none" rtlCol="0">
            <a:spAutoFit/>
          </a:bodyPr>
          <a:lstStyle/>
          <a:p>
            <a:r>
              <a:rPr lang="en-US" sz="2200" b="1" dirty="0" smtClean="0"/>
              <a:t>Authentication Node</a:t>
            </a:r>
            <a:endParaRPr lang="en-US" sz="2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58"/>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59"/>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61"/>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71"/>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63"/>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62"/>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6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9" grpId="0"/>
      <p:bldP spid="59" grpId="1"/>
      <p:bldP spid="61" grpId="0"/>
      <p:bldP spid="61" grpId="1"/>
      <p:bldP spid="63" grpId="0"/>
      <p:bldP spid="63" grpId="1"/>
      <p:bldP spid="6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dirty="0" smtClean="0">
                <a:solidFill>
                  <a:schemeClr val="tx1"/>
                </a:solidFill>
              </a:rPr>
              <a:t>Step #3: Retrieve Taints with Data </a:t>
            </a:r>
            <a:endParaRPr lang="en-US" dirty="0">
              <a:solidFill>
                <a:schemeClr val="tx1"/>
              </a:solidFill>
            </a:endParaRPr>
          </a:p>
        </p:txBody>
      </p:sp>
      <p:sp>
        <p:nvSpPr>
          <p:cNvPr id="87" name="Slide Number Placeholder 3"/>
          <p:cNvSpPr>
            <a:spLocks noGrp="1"/>
          </p:cNvSpPr>
          <p:nvPr>
            <p:ph type="sldNum" sz="quarter" idx="12"/>
          </p:nvPr>
        </p:nvSpPr>
        <p:spPr>
          <a:xfrm>
            <a:off x="6553200" y="6356350"/>
            <a:ext cx="2133600" cy="365125"/>
          </a:xfrm>
        </p:spPr>
        <p:txBody>
          <a:bodyPr/>
          <a:lstStyle/>
          <a:p>
            <a:fld id="{1725D864-24D8-4B4F-8408-D0FD80A1B051}" type="slidenum">
              <a:rPr lang="en-US" smtClean="0"/>
              <a:pPr/>
              <a:t>14</a:t>
            </a:fld>
            <a:endParaRPr lang="en-US"/>
          </a:p>
        </p:txBody>
      </p:sp>
      <p:sp>
        <p:nvSpPr>
          <p:cNvPr id="97" name="Rounded Rectangle 96"/>
          <p:cNvSpPr/>
          <p:nvPr/>
        </p:nvSpPr>
        <p:spPr>
          <a:xfrm>
            <a:off x="181996" y="2819400"/>
            <a:ext cx="1905000" cy="1524000"/>
          </a:xfrm>
          <a:prstGeom prst="roundRect">
            <a:avLst>
              <a:gd name="adj" fmla="val 9330"/>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490606" y="3268579"/>
            <a:ext cx="1287780" cy="625642"/>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Declassifier</a:t>
            </a:r>
            <a:endParaRPr lang="en-US" dirty="0" smtClean="0">
              <a:solidFill>
                <a:schemeClr val="tx1"/>
              </a:solidFill>
            </a:endParaRPr>
          </a:p>
          <a:p>
            <a:pPr algn="ctr"/>
            <a:r>
              <a:rPr lang="en-US" dirty="0" smtClean="0">
                <a:solidFill>
                  <a:schemeClr val="tx1"/>
                </a:solidFill>
              </a:rPr>
              <a:t>Process</a:t>
            </a:r>
            <a:endParaRPr lang="en-US" dirty="0">
              <a:solidFill>
                <a:schemeClr val="tx1"/>
              </a:solidFill>
            </a:endParaRPr>
          </a:p>
        </p:txBody>
      </p:sp>
      <p:sp>
        <p:nvSpPr>
          <p:cNvPr id="99" name="Rounded Rectangle 98"/>
          <p:cNvSpPr/>
          <p:nvPr/>
        </p:nvSpPr>
        <p:spPr>
          <a:xfrm>
            <a:off x="2590800" y="1600200"/>
            <a:ext cx="1828800" cy="2514600"/>
          </a:xfrm>
          <a:prstGeom prst="roundRect">
            <a:avLst>
              <a:gd name="adj" fmla="val 4158"/>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ounded Rectangle 99"/>
          <p:cNvSpPr/>
          <p:nvPr/>
        </p:nvSpPr>
        <p:spPr>
          <a:xfrm>
            <a:off x="2590800" y="3276601"/>
            <a:ext cx="1828800" cy="838200"/>
          </a:xfrm>
          <a:prstGeom prst="roundRect">
            <a:avLst>
              <a:gd name="adj" fmla="val 9330"/>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Information Flow</a:t>
            </a:r>
          </a:p>
          <a:p>
            <a:pPr algn="ctr"/>
            <a:r>
              <a:rPr lang="en-US" dirty="0" smtClean="0">
                <a:solidFill>
                  <a:schemeClr val="tx1"/>
                </a:solidFill>
              </a:rPr>
              <a:t>Tracking Kernel</a:t>
            </a:r>
            <a:endParaRPr lang="en-US" dirty="0">
              <a:solidFill>
                <a:schemeClr val="tx1"/>
              </a:solidFill>
            </a:endParaRPr>
          </a:p>
        </p:txBody>
      </p:sp>
      <p:sp>
        <p:nvSpPr>
          <p:cNvPr id="101" name="Rectangle 100"/>
          <p:cNvSpPr/>
          <p:nvPr/>
        </p:nvSpPr>
        <p:spPr>
          <a:xfrm>
            <a:off x="2804160" y="1752600"/>
            <a:ext cx="1402080" cy="835679"/>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Webserver</a:t>
            </a:r>
            <a:r>
              <a:rPr lang="en-US" dirty="0" smtClean="0">
                <a:solidFill>
                  <a:schemeClr val="tx1"/>
                </a:solidFill>
              </a:rPr>
              <a:t> Process</a:t>
            </a:r>
          </a:p>
        </p:txBody>
      </p:sp>
      <p:pic>
        <p:nvPicPr>
          <p:cNvPr id="103" name="Picture 102" descr="1195445301811339265dagobert83_female_user_icon.svg.med.png"/>
          <p:cNvPicPr>
            <a:picLocks noChangeAspect="1"/>
          </p:cNvPicPr>
          <p:nvPr/>
        </p:nvPicPr>
        <p:blipFill>
          <a:blip r:embed="rId3" cstate="print"/>
          <a:stretch>
            <a:fillRect/>
          </a:stretch>
        </p:blipFill>
        <p:spPr>
          <a:xfrm>
            <a:off x="762000" y="1524000"/>
            <a:ext cx="762000" cy="762000"/>
          </a:xfrm>
          <a:prstGeom prst="rect">
            <a:avLst/>
          </a:prstGeom>
        </p:spPr>
      </p:pic>
      <p:cxnSp>
        <p:nvCxnSpPr>
          <p:cNvPr id="104" name="Straight Arrow Connector 103"/>
          <p:cNvCxnSpPr/>
          <p:nvPr/>
        </p:nvCxnSpPr>
        <p:spPr>
          <a:xfrm>
            <a:off x="1524000" y="2133600"/>
            <a:ext cx="12954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1600200" y="1600200"/>
            <a:ext cx="893193" cy="400110"/>
          </a:xfrm>
          <a:prstGeom prst="rect">
            <a:avLst/>
          </a:prstGeom>
          <a:noFill/>
        </p:spPr>
        <p:txBody>
          <a:bodyPr wrap="none" rtlCol="0">
            <a:spAutoFit/>
          </a:bodyPr>
          <a:lstStyle/>
          <a:p>
            <a:pPr marL="342900" indent="-342900"/>
            <a:r>
              <a:rPr lang="en-US" sz="1000" dirty="0" smtClean="0"/>
              <a:t>1. User sends</a:t>
            </a:r>
          </a:p>
          <a:p>
            <a:pPr marL="342900" indent="-342900"/>
            <a:r>
              <a:rPr lang="en-US" sz="1000" dirty="0" smtClean="0"/>
              <a:t>Login request</a:t>
            </a:r>
            <a:endParaRPr lang="en-US" sz="1000" dirty="0"/>
          </a:p>
        </p:txBody>
      </p:sp>
      <p:sp>
        <p:nvSpPr>
          <p:cNvPr id="106" name="TextBox 105"/>
          <p:cNvSpPr txBox="1"/>
          <p:nvPr/>
        </p:nvSpPr>
        <p:spPr>
          <a:xfrm>
            <a:off x="3477573" y="4367154"/>
            <a:ext cx="1018227" cy="400110"/>
          </a:xfrm>
          <a:prstGeom prst="rect">
            <a:avLst/>
          </a:prstGeom>
          <a:noFill/>
        </p:spPr>
        <p:txBody>
          <a:bodyPr wrap="none" rtlCol="0">
            <a:spAutoFit/>
          </a:bodyPr>
          <a:lstStyle/>
          <a:p>
            <a:pPr marL="342900" indent="-342900"/>
            <a:r>
              <a:rPr lang="en-US" sz="1000" dirty="0" smtClean="0"/>
              <a:t>2.  Authenticate</a:t>
            </a:r>
          </a:p>
          <a:p>
            <a:pPr marL="342900" indent="-342900"/>
            <a:r>
              <a:rPr lang="en-US" sz="1000" dirty="0" smtClean="0"/>
              <a:t>User</a:t>
            </a:r>
          </a:p>
        </p:txBody>
      </p:sp>
      <p:grpSp>
        <p:nvGrpSpPr>
          <p:cNvPr id="107" name="Group 106"/>
          <p:cNvGrpSpPr/>
          <p:nvPr/>
        </p:nvGrpSpPr>
        <p:grpSpPr>
          <a:xfrm>
            <a:off x="7391400" y="4935379"/>
            <a:ext cx="1184311" cy="246221"/>
            <a:chOff x="381000" y="1752600"/>
            <a:chExt cx="1184311" cy="246221"/>
          </a:xfrm>
        </p:grpSpPr>
        <p:sp>
          <p:nvSpPr>
            <p:cNvPr id="108" name="Rectangle 107"/>
            <p:cNvSpPr/>
            <p:nvPr/>
          </p:nvSpPr>
          <p:spPr>
            <a:xfrm>
              <a:off x="381000" y="1761410"/>
              <a:ext cx="228600" cy="228600"/>
            </a:xfrm>
            <a:prstGeom prst="rect">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109" name="TextBox 108"/>
            <p:cNvSpPr txBox="1"/>
            <p:nvPr/>
          </p:nvSpPr>
          <p:spPr>
            <a:xfrm>
              <a:off x="609600" y="1752600"/>
              <a:ext cx="955711" cy="246221"/>
            </a:xfrm>
            <a:prstGeom prst="rect">
              <a:avLst/>
            </a:prstGeom>
            <a:noFill/>
          </p:spPr>
          <p:txBody>
            <a:bodyPr wrap="none" rtlCol="0">
              <a:spAutoFit/>
            </a:bodyPr>
            <a:lstStyle/>
            <a:p>
              <a:r>
                <a:rPr lang="en-US" sz="1000" b="1" dirty="0" smtClean="0"/>
                <a:t>Trusted Realm</a:t>
              </a:r>
              <a:endParaRPr lang="en-US" sz="1000" b="1" dirty="0"/>
            </a:p>
          </p:txBody>
        </p:sp>
      </p:grpSp>
      <p:grpSp>
        <p:nvGrpSpPr>
          <p:cNvPr id="110" name="Group 109"/>
          <p:cNvGrpSpPr/>
          <p:nvPr/>
        </p:nvGrpSpPr>
        <p:grpSpPr>
          <a:xfrm>
            <a:off x="7391400" y="5290979"/>
            <a:ext cx="1317360" cy="246221"/>
            <a:chOff x="381000" y="2067640"/>
            <a:chExt cx="1317360" cy="246221"/>
          </a:xfrm>
        </p:grpSpPr>
        <p:sp>
          <p:nvSpPr>
            <p:cNvPr id="111" name="Rectangle 110"/>
            <p:cNvSpPr/>
            <p:nvPr/>
          </p:nvSpPr>
          <p:spPr>
            <a:xfrm>
              <a:off x="381000" y="207645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112" name="TextBox 111"/>
            <p:cNvSpPr txBox="1"/>
            <p:nvPr/>
          </p:nvSpPr>
          <p:spPr>
            <a:xfrm>
              <a:off x="609600" y="2067640"/>
              <a:ext cx="1088760" cy="246221"/>
            </a:xfrm>
            <a:prstGeom prst="rect">
              <a:avLst/>
            </a:prstGeom>
            <a:noFill/>
          </p:spPr>
          <p:txBody>
            <a:bodyPr wrap="none" rtlCol="0">
              <a:spAutoFit/>
            </a:bodyPr>
            <a:lstStyle/>
            <a:p>
              <a:r>
                <a:rPr lang="en-US" sz="1000" b="1" dirty="0" err="1" smtClean="0"/>
                <a:t>Untrusted</a:t>
              </a:r>
              <a:r>
                <a:rPr lang="en-US" sz="1000" b="1" dirty="0" smtClean="0"/>
                <a:t> Realm</a:t>
              </a:r>
              <a:endParaRPr lang="en-US" sz="1000" b="1" dirty="0"/>
            </a:p>
          </p:txBody>
        </p:sp>
      </p:grpSp>
      <p:grpSp>
        <p:nvGrpSpPr>
          <p:cNvPr id="113" name="Group 112"/>
          <p:cNvGrpSpPr/>
          <p:nvPr/>
        </p:nvGrpSpPr>
        <p:grpSpPr>
          <a:xfrm>
            <a:off x="7391400" y="5646579"/>
            <a:ext cx="1230797" cy="246221"/>
            <a:chOff x="381000" y="2438400"/>
            <a:chExt cx="1230797" cy="246221"/>
          </a:xfrm>
        </p:grpSpPr>
        <p:sp>
          <p:nvSpPr>
            <p:cNvPr id="114" name="Rectangle 113"/>
            <p:cNvSpPr/>
            <p:nvPr/>
          </p:nvSpPr>
          <p:spPr>
            <a:xfrm>
              <a:off x="381000" y="2447210"/>
              <a:ext cx="228600" cy="2286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115" name="TextBox 114"/>
            <p:cNvSpPr txBox="1"/>
            <p:nvPr/>
          </p:nvSpPr>
          <p:spPr>
            <a:xfrm>
              <a:off x="609600" y="2438400"/>
              <a:ext cx="1002197" cy="246221"/>
            </a:xfrm>
            <a:prstGeom prst="rect">
              <a:avLst/>
            </a:prstGeom>
            <a:noFill/>
          </p:spPr>
          <p:txBody>
            <a:bodyPr wrap="none" rtlCol="0">
              <a:spAutoFit/>
            </a:bodyPr>
            <a:lstStyle/>
            <a:p>
              <a:r>
                <a:rPr lang="en-US" sz="1000" b="1" dirty="0" smtClean="0"/>
                <a:t>Database Table</a:t>
              </a:r>
              <a:endParaRPr lang="en-US" sz="1000" b="1" dirty="0"/>
            </a:p>
          </p:txBody>
        </p:sp>
      </p:grpSp>
      <p:sp>
        <p:nvSpPr>
          <p:cNvPr id="116" name="Rectangle 115"/>
          <p:cNvSpPr/>
          <p:nvPr/>
        </p:nvSpPr>
        <p:spPr>
          <a:xfrm>
            <a:off x="7315200" y="4800600"/>
            <a:ext cx="13716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nvSpPr>
        <p:spPr>
          <a:xfrm>
            <a:off x="152400" y="4762500"/>
            <a:ext cx="6858000" cy="1981200"/>
          </a:xfrm>
          <a:prstGeom prst="roundRect">
            <a:avLst>
              <a:gd name="adj" fmla="val 4396"/>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304800" y="5867400"/>
            <a:ext cx="1371600" cy="6858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User-Sessions</a:t>
            </a:r>
          </a:p>
          <a:p>
            <a:pPr algn="ctr"/>
            <a:r>
              <a:rPr lang="en-US" sz="1600" dirty="0" smtClean="0">
                <a:solidFill>
                  <a:schemeClr val="tx1"/>
                </a:solidFill>
              </a:rPr>
              <a:t>Table</a:t>
            </a:r>
            <a:endParaRPr lang="en-US" sz="1600" dirty="0">
              <a:solidFill>
                <a:schemeClr val="tx1"/>
              </a:solidFill>
            </a:endParaRPr>
          </a:p>
        </p:txBody>
      </p:sp>
      <p:sp>
        <p:nvSpPr>
          <p:cNvPr id="119" name="Rectangle 118"/>
          <p:cNvSpPr/>
          <p:nvPr/>
        </p:nvSpPr>
        <p:spPr>
          <a:xfrm>
            <a:off x="304800" y="4953000"/>
            <a:ext cx="1371600" cy="6858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Connection-Capabilities</a:t>
            </a:r>
          </a:p>
          <a:p>
            <a:pPr algn="ctr"/>
            <a:r>
              <a:rPr lang="en-US" sz="1600" dirty="0" smtClean="0">
                <a:solidFill>
                  <a:schemeClr val="tx1"/>
                </a:solidFill>
              </a:rPr>
              <a:t>Table</a:t>
            </a:r>
            <a:endParaRPr lang="en-US" sz="1600" dirty="0">
              <a:solidFill>
                <a:schemeClr val="tx1"/>
              </a:solidFill>
            </a:endParaRPr>
          </a:p>
        </p:txBody>
      </p:sp>
      <p:sp>
        <p:nvSpPr>
          <p:cNvPr id="120" name="Rectangle 119"/>
          <p:cNvSpPr/>
          <p:nvPr/>
        </p:nvSpPr>
        <p:spPr>
          <a:xfrm>
            <a:off x="2628900" y="5181600"/>
            <a:ext cx="1752600" cy="9906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User Authentication Module</a:t>
            </a:r>
          </a:p>
        </p:txBody>
      </p:sp>
      <p:sp>
        <p:nvSpPr>
          <p:cNvPr id="121" name="Rectangle 120"/>
          <p:cNvSpPr/>
          <p:nvPr/>
        </p:nvSpPr>
        <p:spPr>
          <a:xfrm>
            <a:off x="5486400" y="5334000"/>
            <a:ext cx="1371600" cy="6858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User-Auth</a:t>
            </a:r>
          </a:p>
          <a:p>
            <a:pPr algn="ctr"/>
            <a:r>
              <a:rPr lang="en-US" sz="1600" dirty="0" smtClean="0">
                <a:solidFill>
                  <a:schemeClr val="tx1"/>
                </a:solidFill>
              </a:rPr>
              <a:t>Table</a:t>
            </a:r>
            <a:endParaRPr lang="en-US" sz="1600" dirty="0">
              <a:solidFill>
                <a:schemeClr val="tx1"/>
              </a:solidFill>
            </a:endParaRPr>
          </a:p>
        </p:txBody>
      </p:sp>
      <p:cxnSp>
        <p:nvCxnSpPr>
          <p:cNvPr id="122" name="Straight Arrow Connector 121"/>
          <p:cNvCxnSpPr>
            <a:stCxn id="120" idx="3"/>
            <a:endCxn id="121" idx="1"/>
          </p:cNvCxnSpPr>
          <p:nvPr/>
        </p:nvCxnSpPr>
        <p:spPr>
          <a:xfrm>
            <a:off x="4381500" y="5676900"/>
            <a:ext cx="1104900" cy="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4419600" y="5334000"/>
            <a:ext cx="989373" cy="246221"/>
          </a:xfrm>
          <a:prstGeom prst="rect">
            <a:avLst/>
          </a:prstGeom>
          <a:noFill/>
        </p:spPr>
        <p:txBody>
          <a:bodyPr wrap="none" rtlCol="0">
            <a:spAutoFit/>
          </a:bodyPr>
          <a:lstStyle/>
          <a:p>
            <a:pPr marL="342900" indent="-342900"/>
            <a:r>
              <a:rPr lang="en-US" sz="1000" dirty="0" smtClean="0"/>
              <a:t>3. Authenticate</a:t>
            </a:r>
          </a:p>
        </p:txBody>
      </p:sp>
      <p:cxnSp>
        <p:nvCxnSpPr>
          <p:cNvPr id="124" name="Straight Arrow Connector 123"/>
          <p:cNvCxnSpPr>
            <a:stCxn id="120" idx="1"/>
            <a:endCxn id="118" idx="3"/>
          </p:cNvCxnSpPr>
          <p:nvPr/>
        </p:nvCxnSpPr>
        <p:spPr>
          <a:xfrm flipH="1">
            <a:off x="1676400" y="5676900"/>
            <a:ext cx="952500" cy="533400"/>
          </a:xfrm>
          <a:prstGeom prst="straightConnector1">
            <a:avLst/>
          </a:prstGeom>
          <a:ln w="3810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1875540" y="5163979"/>
            <a:ext cx="715260" cy="246221"/>
          </a:xfrm>
          <a:prstGeom prst="rect">
            <a:avLst/>
          </a:prstGeom>
          <a:noFill/>
        </p:spPr>
        <p:txBody>
          <a:bodyPr wrap="none" rtlCol="0">
            <a:spAutoFit/>
          </a:bodyPr>
          <a:lstStyle/>
          <a:p>
            <a:pPr marL="342900" indent="-342900"/>
            <a:r>
              <a:rPr lang="en-US" sz="1000" dirty="0" smtClean="0"/>
              <a:t>4. Cookies</a:t>
            </a:r>
          </a:p>
        </p:txBody>
      </p:sp>
      <p:cxnSp>
        <p:nvCxnSpPr>
          <p:cNvPr id="126" name="Straight Arrow Connector 125"/>
          <p:cNvCxnSpPr>
            <a:stCxn id="120" idx="1"/>
            <a:endCxn id="119" idx="3"/>
          </p:cNvCxnSpPr>
          <p:nvPr/>
        </p:nvCxnSpPr>
        <p:spPr>
          <a:xfrm flipH="1" flipV="1">
            <a:off x="1676400" y="5295900"/>
            <a:ext cx="952500" cy="381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7" name="TextBox 126"/>
          <p:cNvSpPr txBox="1"/>
          <p:nvPr/>
        </p:nvSpPr>
        <p:spPr>
          <a:xfrm>
            <a:off x="1905000" y="6000690"/>
            <a:ext cx="686406" cy="400110"/>
          </a:xfrm>
          <a:prstGeom prst="rect">
            <a:avLst/>
          </a:prstGeom>
          <a:noFill/>
        </p:spPr>
        <p:txBody>
          <a:bodyPr wrap="none" rtlCol="0">
            <a:spAutoFit/>
          </a:bodyPr>
          <a:lstStyle/>
          <a:p>
            <a:pPr marL="342900" indent="-342900"/>
            <a:r>
              <a:rPr lang="en-US" sz="1000" dirty="0" smtClean="0"/>
              <a:t>5. 5-tuple</a:t>
            </a:r>
          </a:p>
          <a:p>
            <a:pPr marL="342900" indent="-342900"/>
            <a:r>
              <a:rPr lang="en-US" sz="1000" dirty="0" smtClean="0"/>
              <a:t>    taints</a:t>
            </a:r>
          </a:p>
        </p:txBody>
      </p:sp>
      <p:sp>
        <p:nvSpPr>
          <p:cNvPr id="128" name="TextBox 127"/>
          <p:cNvSpPr txBox="1"/>
          <p:nvPr/>
        </p:nvSpPr>
        <p:spPr>
          <a:xfrm>
            <a:off x="4578539" y="1600200"/>
            <a:ext cx="723275" cy="400110"/>
          </a:xfrm>
          <a:prstGeom prst="rect">
            <a:avLst/>
          </a:prstGeom>
          <a:noFill/>
        </p:spPr>
        <p:txBody>
          <a:bodyPr wrap="none" rtlCol="0">
            <a:spAutoFit/>
          </a:bodyPr>
          <a:lstStyle/>
          <a:p>
            <a:pPr marL="342900" indent="-342900"/>
            <a:r>
              <a:rPr lang="en-US" sz="1000" dirty="0" smtClean="0"/>
              <a:t>6. Execute</a:t>
            </a:r>
          </a:p>
          <a:p>
            <a:pPr marL="342900" indent="-342900"/>
            <a:r>
              <a:rPr lang="en-US" sz="1000" dirty="0" smtClean="0"/>
              <a:t>    query</a:t>
            </a:r>
          </a:p>
        </p:txBody>
      </p:sp>
      <p:sp>
        <p:nvSpPr>
          <p:cNvPr id="130" name="Rounded Rectangle 129"/>
          <p:cNvSpPr/>
          <p:nvPr/>
        </p:nvSpPr>
        <p:spPr>
          <a:xfrm>
            <a:off x="5486400" y="1600200"/>
            <a:ext cx="3276600" cy="2819400"/>
          </a:xfrm>
          <a:prstGeom prst="roundRect">
            <a:avLst>
              <a:gd name="adj" fmla="val 4216"/>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1" name="Rectangle 130"/>
          <p:cNvSpPr/>
          <p:nvPr/>
        </p:nvSpPr>
        <p:spPr>
          <a:xfrm>
            <a:off x="5715000" y="1752600"/>
            <a:ext cx="1371600" cy="8382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Database</a:t>
            </a:r>
          </a:p>
          <a:p>
            <a:pPr algn="ctr"/>
            <a:r>
              <a:rPr lang="en-US" dirty="0" smtClean="0">
                <a:solidFill>
                  <a:schemeClr val="tx1"/>
                </a:solidFill>
              </a:rPr>
              <a:t>Proxy</a:t>
            </a:r>
          </a:p>
          <a:p>
            <a:pPr algn="ctr"/>
            <a:r>
              <a:rPr lang="en-US" dirty="0" smtClean="0">
                <a:solidFill>
                  <a:schemeClr val="tx1"/>
                </a:solidFill>
              </a:rPr>
              <a:t>Process</a:t>
            </a:r>
          </a:p>
        </p:txBody>
      </p:sp>
      <p:sp>
        <p:nvSpPr>
          <p:cNvPr id="132" name="Rectangle 131"/>
          <p:cNvSpPr/>
          <p:nvPr/>
        </p:nvSpPr>
        <p:spPr>
          <a:xfrm>
            <a:off x="5715000" y="3048000"/>
            <a:ext cx="1371600" cy="82296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Query</a:t>
            </a:r>
          </a:p>
          <a:p>
            <a:pPr algn="ctr"/>
            <a:r>
              <a:rPr lang="en-US" dirty="0" smtClean="0">
                <a:solidFill>
                  <a:schemeClr val="tx1"/>
                </a:solidFill>
              </a:rPr>
              <a:t>Parser</a:t>
            </a:r>
          </a:p>
          <a:p>
            <a:pPr algn="ctr"/>
            <a:r>
              <a:rPr lang="en-US" dirty="0" smtClean="0">
                <a:solidFill>
                  <a:schemeClr val="tx1"/>
                </a:solidFill>
              </a:rPr>
              <a:t>Process</a:t>
            </a:r>
          </a:p>
        </p:txBody>
      </p:sp>
      <p:sp>
        <p:nvSpPr>
          <p:cNvPr id="133" name="Rectangle 132"/>
          <p:cNvSpPr/>
          <p:nvPr/>
        </p:nvSpPr>
        <p:spPr>
          <a:xfrm>
            <a:off x="7543800" y="3276600"/>
            <a:ext cx="990600" cy="6858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Query</a:t>
            </a:r>
          </a:p>
          <a:p>
            <a:pPr algn="ctr"/>
            <a:r>
              <a:rPr lang="en-US" sz="1600" dirty="0" err="1" smtClean="0">
                <a:solidFill>
                  <a:schemeClr val="tx1"/>
                </a:solidFill>
              </a:rPr>
              <a:t>RegEx</a:t>
            </a:r>
            <a:r>
              <a:rPr lang="en-US" sz="1600" dirty="0" smtClean="0">
                <a:solidFill>
                  <a:schemeClr val="tx1"/>
                </a:solidFill>
              </a:rPr>
              <a:t> Table</a:t>
            </a:r>
          </a:p>
        </p:txBody>
      </p:sp>
      <p:grpSp>
        <p:nvGrpSpPr>
          <p:cNvPr id="134" name="Group 133"/>
          <p:cNvGrpSpPr/>
          <p:nvPr/>
        </p:nvGrpSpPr>
        <p:grpSpPr>
          <a:xfrm>
            <a:off x="7604351" y="1795464"/>
            <a:ext cx="914400" cy="762000"/>
            <a:chOff x="6019800" y="4953000"/>
            <a:chExt cx="914400" cy="762000"/>
          </a:xfrm>
        </p:grpSpPr>
        <p:sp>
          <p:nvSpPr>
            <p:cNvPr id="135" name="Rectangle 134"/>
            <p:cNvSpPr/>
            <p:nvPr/>
          </p:nvSpPr>
          <p:spPr>
            <a:xfrm>
              <a:off x="6019800" y="49530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36" name="Rectangle 135"/>
            <p:cNvSpPr/>
            <p:nvPr/>
          </p:nvSpPr>
          <p:spPr>
            <a:xfrm>
              <a:off x="6477000" y="49530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37" name="Rectangle 136"/>
            <p:cNvSpPr/>
            <p:nvPr/>
          </p:nvSpPr>
          <p:spPr>
            <a:xfrm>
              <a:off x="6019800" y="51054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38" name="Rectangle 137"/>
            <p:cNvSpPr/>
            <p:nvPr/>
          </p:nvSpPr>
          <p:spPr>
            <a:xfrm>
              <a:off x="6477000" y="51054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39" name="Rectangle 138"/>
            <p:cNvSpPr/>
            <p:nvPr/>
          </p:nvSpPr>
          <p:spPr>
            <a:xfrm>
              <a:off x="6019800" y="52578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40" name="Rectangle 139"/>
            <p:cNvSpPr/>
            <p:nvPr/>
          </p:nvSpPr>
          <p:spPr>
            <a:xfrm>
              <a:off x="6477000" y="52578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41" name="Rectangle 140"/>
            <p:cNvSpPr/>
            <p:nvPr/>
          </p:nvSpPr>
          <p:spPr>
            <a:xfrm>
              <a:off x="6019800" y="54102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42" name="Rectangle 141"/>
            <p:cNvSpPr/>
            <p:nvPr/>
          </p:nvSpPr>
          <p:spPr>
            <a:xfrm>
              <a:off x="6477000" y="54102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43" name="Rectangle 142"/>
            <p:cNvSpPr/>
            <p:nvPr/>
          </p:nvSpPr>
          <p:spPr>
            <a:xfrm>
              <a:off x="6019800" y="55626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44" name="Rectangle 143"/>
            <p:cNvSpPr/>
            <p:nvPr/>
          </p:nvSpPr>
          <p:spPr>
            <a:xfrm>
              <a:off x="6477000" y="55626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grpSp>
      <p:sp>
        <p:nvSpPr>
          <p:cNvPr id="145" name="TextBox 144"/>
          <p:cNvSpPr txBox="1"/>
          <p:nvPr/>
        </p:nvSpPr>
        <p:spPr>
          <a:xfrm>
            <a:off x="7283902" y="2514600"/>
            <a:ext cx="1555298" cy="584775"/>
          </a:xfrm>
          <a:prstGeom prst="rect">
            <a:avLst/>
          </a:prstGeom>
          <a:noFill/>
        </p:spPr>
        <p:txBody>
          <a:bodyPr wrap="none" rtlCol="0">
            <a:spAutoFit/>
          </a:bodyPr>
          <a:lstStyle/>
          <a:p>
            <a:pPr algn="ctr"/>
            <a:r>
              <a:rPr lang="en-US" sz="1600" dirty="0" smtClean="0"/>
              <a:t>Web Application</a:t>
            </a:r>
          </a:p>
          <a:p>
            <a:pPr algn="ctr"/>
            <a:r>
              <a:rPr lang="en-US" sz="1600" dirty="0" smtClean="0"/>
              <a:t>Database</a:t>
            </a:r>
            <a:endParaRPr lang="en-US" sz="1600" dirty="0"/>
          </a:p>
        </p:txBody>
      </p:sp>
      <p:cxnSp>
        <p:nvCxnSpPr>
          <p:cNvPr id="159" name="Straight Arrow Connector 158"/>
          <p:cNvCxnSpPr>
            <a:stCxn id="120" idx="0"/>
            <a:endCxn id="101" idx="2"/>
          </p:cNvCxnSpPr>
          <p:nvPr/>
        </p:nvCxnSpPr>
        <p:spPr>
          <a:xfrm flipV="1">
            <a:off x="3505200" y="2588279"/>
            <a:ext cx="0" cy="2593321"/>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nvCxnSpPr>
        <p:spPr>
          <a:xfrm>
            <a:off x="4206240" y="1981200"/>
            <a:ext cx="1508760" cy="126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63" name="Group 162"/>
          <p:cNvGrpSpPr/>
          <p:nvPr/>
        </p:nvGrpSpPr>
        <p:grpSpPr>
          <a:xfrm>
            <a:off x="7391400" y="6002179"/>
            <a:ext cx="815620" cy="246221"/>
            <a:chOff x="381000" y="2438400"/>
            <a:chExt cx="815620" cy="246221"/>
          </a:xfrm>
        </p:grpSpPr>
        <p:sp>
          <p:nvSpPr>
            <p:cNvPr id="164" name="Rectangle 163"/>
            <p:cNvSpPr/>
            <p:nvPr/>
          </p:nvSpPr>
          <p:spPr>
            <a:xfrm>
              <a:off x="381000" y="2447210"/>
              <a:ext cx="2286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165" name="TextBox 164"/>
            <p:cNvSpPr txBox="1"/>
            <p:nvPr/>
          </p:nvSpPr>
          <p:spPr>
            <a:xfrm>
              <a:off x="609600" y="2438400"/>
              <a:ext cx="587020" cy="246221"/>
            </a:xfrm>
            <a:prstGeom prst="rect">
              <a:avLst/>
            </a:prstGeom>
            <a:noFill/>
          </p:spPr>
          <p:txBody>
            <a:bodyPr wrap="none" rtlCol="0">
              <a:spAutoFit/>
            </a:bodyPr>
            <a:lstStyle/>
            <a:p>
              <a:r>
                <a:rPr lang="en-US" sz="1000" b="1" dirty="0" smtClean="0"/>
                <a:t>Process</a:t>
              </a:r>
              <a:endParaRPr lang="en-US" sz="1000" b="1" dirty="0"/>
            </a:p>
          </p:txBody>
        </p:sp>
      </p:grpSp>
      <p:sp>
        <p:nvSpPr>
          <p:cNvPr id="166" name="TextBox 165"/>
          <p:cNvSpPr txBox="1"/>
          <p:nvPr/>
        </p:nvSpPr>
        <p:spPr>
          <a:xfrm>
            <a:off x="6301975" y="4038600"/>
            <a:ext cx="1645450" cy="369332"/>
          </a:xfrm>
          <a:prstGeom prst="rect">
            <a:avLst/>
          </a:prstGeom>
          <a:noFill/>
        </p:spPr>
        <p:txBody>
          <a:bodyPr wrap="none" rtlCol="0">
            <a:spAutoFit/>
          </a:bodyPr>
          <a:lstStyle/>
          <a:p>
            <a:r>
              <a:rPr lang="en-US" b="1" dirty="0" smtClean="0"/>
              <a:t>Database Node</a:t>
            </a:r>
            <a:endParaRPr lang="en-US" b="1" dirty="0"/>
          </a:p>
        </p:txBody>
      </p:sp>
      <p:sp>
        <p:nvSpPr>
          <p:cNvPr id="167" name="TextBox 166"/>
          <p:cNvSpPr txBox="1"/>
          <p:nvPr/>
        </p:nvSpPr>
        <p:spPr>
          <a:xfrm>
            <a:off x="2490781" y="6338888"/>
            <a:ext cx="2181238" cy="369332"/>
          </a:xfrm>
          <a:prstGeom prst="rect">
            <a:avLst/>
          </a:prstGeom>
          <a:noFill/>
        </p:spPr>
        <p:txBody>
          <a:bodyPr wrap="none" rtlCol="0">
            <a:spAutoFit/>
          </a:bodyPr>
          <a:lstStyle/>
          <a:p>
            <a:r>
              <a:rPr lang="en-US" b="1" dirty="0" smtClean="0"/>
              <a:t>Authentication Node</a:t>
            </a:r>
            <a:endParaRPr lang="en-US" b="1" dirty="0"/>
          </a:p>
        </p:txBody>
      </p:sp>
      <p:sp>
        <p:nvSpPr>
          <p:cNvPr id="168" name="TextBox 167"/>
          <p:cNvSpPr txBox="1"/>
          <p:nvPr/>
        </p:nvSpPr>
        <p:spPr>
          <a:xfrm>
            <a:off x="1122336" y="3974068"/>
            <a:ext cx="935064" cy="369332"/>
          </a:xfrm>
          <a:prstGeom prst="rect">
            <a:avLst/>
          </a:prstGeom>
          <a:noFill/>
        </p:spPr>
        <p:txBody>
          <a:bodyPr wrap="none" rtlCol="0">
            <a:spAutoFit/>
          </a:bodyPr>
          <a:lstStyle/>
          <a:p>
            <a:r>
              <a:rPr lang="en-US" b="1" dirty="0" smtClean="0"/>
              <a:t>Firewall</a:t>
            </a:r>
            <a:endParaRPr lang="en-US" b="1" dirty="0"/>
          </a:p>
        </p:txBody>
      </p:sp>
      <p:sp>
        <p:nvSpPr>
          <p:cNvPr id="169" name="TextBox 168"/>
          <p:cNvSpPr txBox="1"/>
          <p:nvPr/>
        </p:nvSpPr>
        <p:spPr>
          <a:xfrm>
            <a:off x="2590800" y="2907268"/>
            <a:ext cx="796949" cy="369332"/>
          </a:xfrm>
          <a:prstGeom prst="rect">
            <a:avLst/>
          </a:prstGeom>
          <a:noFill/>
        </p:spPr>
        <p:txBody>
          <a:bodyPr wrap="none" rtlCol="0">
            <a:spAutoFit/>
          </a:bodyPr>
          <a:lstStyle/>
          <a:p>
            <a:r>
              <a:rPr lang="en-US" b="1" dirty="0" smtClean="0"/>
              <a:t>Server</a:t>
            </a:r>
            <a:endParaRPr lang="en-US" b="1" dirty="0"/>
          </a:p>
        </p:txBody>
      </p:sp>
      <p:sp>
        <p:nvSpPr>
          <p:cNvPr id="174" name="Rounded Rectangle 173"/>
          <p:cNvSpPr/>
          <p:nvPr/>
        </p:nvSpPr>
        <p:spPr>
          <a:xfrm>
            <a:off x="5334000" y="1447800"/>
            <a:ext cx="3581400" cy="3124200"/>
          </a:xfrm>
          <a:prstGeom prst="roundRect">
            <a:avLst/>
          </a:prstGeom>
          <a:noFill/>
          <a:ln w="254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p:bldP spid="174" grpId="0" animBg="1"/>
      <p:bldP spid="174"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dirty="0" smtClean="0">
                <a:solidFill>
                  <a:schemeClr val="tx1"/>
                </a:solidFill>
              </a:rPr>
              <a:t>Step #3: DB Proxy Operation</a:t>
            </a:r>
            <a:endParaRPr lang="en-US" dirty="0">
              <a:solidFill>
                <a:schemeClr val="tx1"/>
              </a:solidFill>
            </a:endParaRPr>
          </a:p>
        </p:txBody>
      </p:sp>
      <p:sp>
        <p:nvSpPr>
          <p:cNvPr id="86" name="Rounded Rectangle 85"/>
          <p:cNvSpPr/>
          <p:nvPr/>
        </p:nvSpPr>
        <p:spPr>
          <a:xfrm>
            <a:off x="250688" y="1676400"/>
            <a:ext cx="8610600" cy="4114800"/>
          </a:xfrm>
          <a:prstGeom prst="roundRect">
            <a:avLst>
              <a:gd name="adj" fmla="val 4396"/>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2231888" y="1828800"/>
            <a:ext cx="2438400" cy="12954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smtClean="0">
                <a:solidFill>
                  <a:schemeClr val="tx1"/>
                </a:solidFill>
              </a:rPr>
              <a:t>Database</a:t>
            </a:r>
          </a:p>
          <a:p>
            <a:pPr algn="ctr"/>
            <a:r>
              <a:rPr lang="en-US" sz="2600" b="1" dirty="0" smtClean="0">
                <a:solidFill>
                  <a:schemeClr val="tx1"/>
                </a:solidFill>
              </a:rPr>
              <a:t>Proxy</a:t>
            </a:r>
          </a:p>
          <a:p>
            <a:pPr algn="ctr"/>
            <a:r>
              <a:rPr lang="en-US" sz="2600" b="1" dirty="0" smtClean="0">
                <a:solidFill>
                  <a:schemeClr val="tx1"/>
                </a:solidFill>
              </a:rPr>
              <a:t>Process</a:t>
            </a:r>
          </a:p>
        </p:txBody>
      </p:sp>
      <p:sp>
        <p:nvSpPr>
          <p:cNvPr id="24" name="Rectangle 23"/>
          <p:cNvSpPr/>
          <p:nvPr/>
        </p:nvSpPr>
        <p:spPr>
          <a:xfrm>
            <a:off x="2231888" y="4362450"/>
            <a:ext cx="2441448" cy="12954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smtClean="0">
                <a:solidFill>
                  <a:schemeClr val="tx1"/>
                </a:solidFill>
              </a:rPr>
              <a:t>Query</a:t>
            </a:r>
          </a:p>
          <a:p>
            <a:pPr algn="ctr"/>
            <a:r>
              <a:rPr lang="en-US" sz="2600" b="1" dirty="0" smtClean="0">
                <a:solidFill>
                  <a:schemeClr val="tx1"/>
                </a:solidFill>
              </a:rPr>
              <a:t>Parser</a:t>
            </a:r>
          </a:p>
          <a:p>
            <a:pPr algn="ctr"/>
            <a:r>
              <a:rPr lang="en-US" sz="2600" b="1" dirty="0" smtClean="0">
                <a:solidFill>
                  <a:schemeClr val="tx1"/>
                </a:solidFill>
              </a:rPr>
              <a:t>Process</a:t>
            </a:r>
          </a:p>
        </p:txBody>
      </p:sp>
      <p:sp>
        <p:nvSpPr>
          <p:cNvPr id="25" name="Rectangle 24"/>
          <p:cNvSpPr/>
          <p:nvPr/>
        </p:nvSpPr>
        <p:spPr>
          <a:xfrm>
            <a:off x="7184888" y="4400550"/>
            <a:ext cx="1447800" cy="12192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Query</a:t>
            </a:r>
          </a:p>
          <a:p>
            <a:pPr algn="ctr"/>
            <a:r>
              <a:rPr lang="en-US" sz="2000" dirty="0" err="1" smtClean="0">
                <a:solidFill>
                  <a:schemeClr val="tx1"/>
                </a:solidFill>
              </a:rPr>
              <a:t>RegEx</a:t>
            </a:r>
            <a:r>
              <a:rPr lang="en-US" sz="2000" dirty="0" smtClean="0">
                <a:solidFill>
                  <a:schemeClr val="tx1"/>
                </a:solidFill>
              </a:rPr>
              <a:t> </a:t>
            </a:r>
          </a:p>
          <a:p>
            <a:pPr algn="ctr"/>
            <a:r>
              <a:rPr lang="en-US" sz="2000" dirty="0" smtClean="0">
                <a:solidFill>
                  <a:schemeClr val="tx1"/>
                </a:solidFill>
              </a:rPr>
              <a:t>Table</a:t>
            </a:r>
          </a:p>
        </p:txBody>
      </p:sp>
      <p:grpSp>
        <p:nvGrpSpPr>
          <p:cNvPr id="26" name="Group 40"/>
          <p:cNvGrpSpPr/>
          <p:nvPr/>
        </p:nvGrpSpPr>
        <p:grpSpPr>
          <a:xfrm>
            <a:off x="7146132" y="1828800"/>
            <a:ext cx="1371600" cy="1295400"/>
            <a:chOff x="6019800" y="4953000"/>
            <a:chExt cx="914400" cy="762000"/>
          </a:xfrm>
        </p:grpSpPr>
        <p:sp>
          <p:nvSpPr>
            <p:cNvPr id="28" name="Rectangle 27"/>
            <p:cNvSpPr/>
            <p:nvPr/>
          </p:nvSpPr>
          <p:spPr>
            <a:xfrm>
              <a:off x="6019800" y="49530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29" name="Rectangle 28"/>
            <p:cNvSpPr/>
            <p:nvPr/>
          </p:nvSpPr>
          <p:spPr>
            <a:xfrm>
              <a:off x="6477000" y="49530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30" name="Rectangle 29"/>
            <p:cNvSpPr/>
            <p:nvPr/>
          </p:nvSpPr>
          <p:spPr>
            <a:xfrm>
              <a:off x="6019800" y="51054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32" name="Rectangle 31"/>
            <p:cNvSpPr/>
            <p:nvPr/>
          </p:nvSpPr>
          <p:spPr>
            <a:xfrm>
              <a:off x="6477000" y="51054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33" name="Rectangle 32"/>
            <p:cNvSpPr/>
            <p:nvPr/>
          </p:nvSpPr>
          <p:spPr>
            <a:xfrm>
              <a:off x="6019800" y="52578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34" name="Rectangle 33"/>
            <p:cNvSpPr/>
            <p:nvPr/>
          </p:nvSpPr>
          <p:spPr>
            <a:xfrm>
              <a:off x="6477000" y="52578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35" name="Rectangle 34"/>
            <p:cNvSpPr/>
            <p:nvPr/>
          </p:nvSpPr>
          <p:spPr>
            <a:xfrm>
              <a:off x="6019800" y="54102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36" name="Rectangle 35"/>
            <p:cNvSpPr/>
            <p:nvPr/>
          </p:nvSpPr>
          <p:spPr>
            <a:xfrm>
              <a:off x="6477000" y="54102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39" name="Rectangle 38"/>
            <p:cNvSpPr/>
            <p:nvPr/>
          </p:nvSpPr>
          <p:spPr>
            <a:xfrm>
              <a:off x="6019800" y="55626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42" name="Rectangle 41"/>
            <p:cNvSpPr/>
            <p:nvPr/>
          </p:nvSpPr>
          <p:spPr>
            <a:xfrm>
              <a:off x="6477000" y="55626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grpSp>
      <p:sp>
        <p:nvSpPr>
          <p:cNvPr id="27" name="TextBox 26"/>
          <p:cNvSpPr txBox="1"/>
          <p:nvPr/>
        </p:nvSpPr>
        <p:spPr>
          <a:xfrm>
            <a:off x="6770552" y="3276600"/>
            <a:ext cx="2122761" cy="769441"/>
          </a:xfrm>
          <a:prstGeom prst="rect">
            <a:avLst/>
          </a:prstGeom>
          <a:noFill/>
        </p:spPr>
        <p:txBody>
          <a:bodyPr wrap="none" rtlCol="0">
            <a:spAutoFit/>
          </a:bodyPr>
          <a:lstStyle/>
          <a:p>
            <a:pPr algn="ctr"/>
            <a:r>
              <a:rPr lang="en-US" sz="2200" b="1" dirty="0" smtClean="0"/>
              <a:t>Web Application</a:t>
            </a:r>
          </a:p>
          <a:p>
            <a:pPr algn="ctr"/>
            <a:r>
              <a:rPr lang="en-US" sz="2200" b="1" dirty="0" smtClean="0"/>
              <a:t>Database</a:t>
            </a:r>
            <a:endParaRPr lang="en-US" sz="2200" b="1" dirty="0"/>
          </a:p>
        </p:txBody>
      </p:sp>
      <p:sp>
        <p:nvSpPr>
          <p:cNvPr id="44" name="Rounded Rectangle 43"/>
          <p:cNvSpPr/>
          <p:nvPr/>
        </p:nvSpPr>
        <p:spPr>
          <a:xfrm>
            <a:off x="403088" y="4400550"/>
            <a:ext cx="1524000" cy="1219200"/>
          </a:xfrm>
          <a:prstGeom prst="round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rPr>
              <a:t>ConnectionTaints</a:t>
            </a:r>
            <a:endParaRPr lang="en-US" sz="2000" dirty="0" smtClean="0">
              <a:solidFill>
                <a:schemeClr val="tx1"/>
              </a:solidFill>
            </a:endParaRPr>
          </a:p>
          <a:p>
            <a:pPr algn="ctr"/>
            <a:r>
              <a:rPr lang="en-US" sz="2000" dirty="0" smtClean="0">
                <a:solidFill>
                  <a:schemeClr val="tx1"/>
                </a:solidFill>
              </a:rPr>
              <a:t>Table</a:t>
            </a:r>
          </a:p>
        </p:txBody>
      </p:sp>
      <p:cxnSp>
        <p:nvCxnSpPr>
          <p:cNvPr id="47" name="Straight Arrow Connector 46"/>
          <p:cNvCxnSpPr/>
          <p:nvPr/>
        </p:nvCxnSpPr>
        <p:spPr>
          <a:xfrm>
            <a:off x="152400" y="2286000"/>
            <a:ext cx="207948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533400" y="1762780"/>
            <a:ext cx="1676400" cy="523220"/>
          </a:xfrm>
          <a:prstGeom prst="rect">
            <a:avLst/>
          </a:prstGeom>
          <a:noFill/>
        </p:spPr>
        <p:txBody>
          <a:bodyPr wrap="square" rtlCol="0">
            <a:spAutoFit/>
          </a:bodyPr>
          <a:lstStyle/>
          <a:p>
            <a:r>
              <a:rPr lang="en-US" sz="1400" dirty="0" smtClean="0"/>
              <a:t>6. Execute query from </a:t>
            </a:r>
            <a:r>
              <a:rPr lang="en-US" sz="1400" dirty="0" err="1" smtClean="0"/>
              <a:t>Webserver</a:t>
            </a:r>
            <a:endParaRPr lang="en-US" sz="1400" dirty="0"/>
          </a:p>
        </p:txBody>
      </p:sp>
      <p:cxnSp>
        <p:nvCxnSpPr>
          <p:cNvPr id="50" name="Straight Arrow Connector 49"/>
          <p:cNvCxnSpPr>
            <a:stCxn id="23" idx="2"/>
            <a:endCxn id="24" idx="0"/>
          </p:cNvCxnSpPr>
          <p:nvPr/>
        </p:nvCxnSpPr>
        <p:spPr>
          <a:xfrm>
            <a:off x="3451088" y="3124200"/>
            <a:ext cx="1524" cy="123825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279888" y="3528536"/>
            <a:ext cx="967765" cy="738664"/>
          </a:xfrm>
          <a:prstGeom prst="rect">
            <a:avLst/>
          </a:prstGeom>
          <a:noFill/>
        </p:spPr>
        <p:txBody>
          <a:bodyPr wrap="none" rtlCol="0">
            <a:spAutoFit/>
          </a:bodyPr>
          <a:lstStyle/>
          <a:p>
            <a:r>
              <a:rPr lang="en-US" sz="1400" dirty="0" smtClean="0"/>
              <a:t>7. Match </a:t>
            </a:r>
          </a:p>
          <a:p>
            <a:r>
              <a:rPr lang="en-US" sz="1400" dirty="0" smtClean="0"/>
              <a:t>Regular</a:t>
            </a:r>
          </a:p>
          <a:p>
            <a:r>
              <a:rPr lang="en-US" sz="1400" dirty="0" smtClean="0"/>
              <a:t>Expression</a:t>
            </a:r>
          </a:p>
        </p:txBody>
      </p:sp>
      <p:cxnSp>
        <p:nvCxnSpPr>
          <p:cNvPr id="54" name="Straight Arrow Connector 53"/>
          <p:cNvCxnSpPr/>
          <p:nvPr/>
        </p:nvCxnSpPr>
        <p:spPr>
          <a:xfrm flipH="1" flipV="1">
            <a:off x="4670288" y="2819400"/>
            <a:ext cx="2743200" cy="160020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2308088" y="3389293"/>
            <a:ext cx="1246239" cy="954107"/>
          </a:xfrm>
          <a:prstGeom prst="rect">
            <a:avLst/>
          </a:prstGeom>
          <a:noFill/>
        </p:spPr>
        <p:txBody>
          <a:bodyPr wrap="none" rtlCol="0">
            <a:spAutoFit/>
          </a:bodyPr>
          <a:lstStyle/>
          <a:p>
            <a:r>
              <a:rPr lang="en-US" sz="1400" dirty="0" smtClean="0"/>
              <a:t>8. Parse Query</a:t>
            </a:r>
          </a:p>
          <a:p>
            <a:r>
              <a:rPr lang="en-US" sz="1400" dirty="0" smtClean="0"/>
              <a:t>And generate</a:t>
            </a:r>
          </a:p>
          <a:p>
            <a:r>
              <a:rPr lang="en-US" sz="1400" dirty="0" smtClean="0"/>
              <a:t>Regular </a:t>
            </a:r>
          </a:p>
          <a:p>
            <a:r>
              <a:rPr lang="en-US" sz="1400" dirty="0" smtClean="0"/>
              <a:t>expressions</a:t>
            </a:r>
          </a:p>
        </p:txBody>
      </p:sp>
      <p:cxnSp>
        <p:nvCxnSpPr>
          <p:cNvPr id="56" name="Straight Arrow Connector 55"/>
          <p:cNvCxnSpPr>
            <a:stCxn id="24" idx="3"/>
            <a:endCxn id="25" idx="1"/>
          </p:cNvCxnSpPr>
          <p:nvPr/>
        </p:nvCxnSpPr>
        <p:spPr>
          <a:xfrm>
            <a:off x="4673336" y="5010150"/>
            <a:ext cx="251155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4928492" y="5029200"/>
            <a:ext cx="1799196" cy="523220"/>
          </a:xfrm>
          <a:prstGeom prst="rect">
            <a:avLst/>
          </a:prstGeom>
          <a:noFill/>
        </p:spPr>
        <p:txBody>
          <a:bodyPr wrap="square" rtlCol="0">
            <a:spAutoFit/>
          </a:bodyPr>
          <a:lstStyle/>
          <a:p>
            <a:r>
              <a:rPr lang="en-US" sz="1400" dirty="0" smtClean="0"/>
              <a:t>9. Store</a:t>
            </a:r>
          </a:p>
          <a:p>
            <a:r>
              <a:rPr lang="en-US" sz="1400" dirty="0" smtClean="0"/>
              <a:t>Query, Taint  Query</a:t>
            </a:r>
          </a:p>
        </p:txBody>
      </p:sp>
      <p:cxnSp>
        <p:nvCxnSpPr>
          <p:cNvPr id="58" name="Straight Arrow Connector 57"/>
          <p:cNvCxnSpPr>
            <a:stCxn id="33" idx="1"/>
            <a:endCxn id="23" idx="3"/>
          </p:cNvCxnSpPr>
          <p:nvPr/>
        </p:nvCxnSpPr>
        <p:spPr>
          <a:xfrm flipH="1">
            <a:off x="4670288" y="2476500"/>
            <a:ext cx="2475844" cy="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061898" y="1915180"/>
            <a:ext cx="1914370" cy="523220"/>
          </a:xfrm>
          <a:prstGeom prst="rect">
            <a:avLst/>
          </a:prstGeom>
          <a:noFill/>
        </p:spPr>
        <p:txBody>
          <a:bodyPr wrap="none" rtlCol="0">
            <a:spAutoFit/>
          </a:bodyPr>
          <a:lstStyle/>
          <a:p>
            <a:r>
              <a:rPr lang="en-US" sz="1400" dirty="0" smtClean="0"/>
              <a:t>10. Execute Data + Taint</a:t>
            </a:r>
          </a:p>
          <a:p>
            <a:r>
              <a:rPr lang="en-US" sz="1400" dirty="0" smtClean="0"/>
              <a:t>Retrieval Query</a:t>
            </a:r>
          </a:p>
        </p:txBody>
      </p:sp>
      <p:cxnSp>
        <p:nvCxnSpPr>
          <p:cNvPr id="62" name="Straight Arrow Connector 61"/>
          <p:cNvCxnSpPr>
            <a:endCxn id="44" idx="0"/>
          </p:cNvCxnSpPr>
          <p:nvPr/>
        </p:nvCxnSpPr>
        <p:spPr>
          <a:xfrm flipH="1">
            <a:off x="1165088" y="3124200"/>
            <a:ext cx="1371600" cy="12763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957695" y="3452336"/>
            <a:ext cx="893193" cy="738664"/>
          </a:xfrm>
          <a:prstGeom prst="rect">
            <a:avLst/>
          </a:prstGeom>
          <a:noFill/>
        </p:spPr>
        <p:txBody>
          <a:bodyPr wrap="none" rtlCol="0">
            <a:spAutoFit/>
          </a:bodyPr>
          <a:lstStyle/>
          <a:p>
            <a:r>
              <a:rPr lang="en-US" sz="1400" dirty="0" smtClean="0"/>
              <a:t>11. Store </a:t>
            </a:r>
          </a:p>
          <a:p>
            <a:r>
              <a:rPr lang="en-US" sz="1400" dirty="0" smtClean="0"/>
              <a:t>{5-tuple,  </a:t>
            </a:r>
          </a:p>
          <a:p>
            <a:r>
              <a:rPr lang="en-US" sz="1400" dirty="0" smtClean="0"/>
              <a:t>Taint}</a:t>
            </a:r>
            <a:endParaRPr lang="en-US" sz="1400" dirty="0"/>
          </a:p>
        </p:txBody>
      </p:sp>
      <p:cxnSp>
        <p:nvCxnSpPr>
          <p:cNvPr id="65" name="Straight Arrow Connector 64"/>
          <p:cNvCxnSpPr/>
          <p:nvPr/>
        </p:nvCxnSpPr>
        <p:spPr>
          <a:xfrm flipH="1">
            <a:off x="152400" y="2590800"/>
            <a:ext cx="207948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609601" y="2590800"/>
            <a:ext cx="1546088" cy="523220"/>
          </a:xfrm>
          <a:prstGeom prst="rect">
            <a:avLst/>
          </a:prstGeom>
          <a:noFill/>
        </p:spPr>
        <p:txBody>
          <a:bodyPr wrap="square" rtlCol="0">
            <a:spAutoFit/>
          </a:bodyPr>
          <a:lstStyle/>
          <a:p>
            <a:r>
              <a:rPr lang="en-US" sz="1400" dirty="0" smtClean="0"/>
              <a:t>12. Return results</a:t>
            </a:r>
          </a:p>
          <a:p>
            <a:r>
              <a:rPr lang="en-US" sz="1400" dirty="0" smtClean="0"/>
              <a:t>To </a:t>
            </a:r>
            <a:r>
              <a:rPr lang="en-US" sz="1400" dirty="0" err="1" smtClean="0"/>
              <a:t>Webserver</a:t>
            </a:r>
            <a:endParaRPr lang="en-US" sz="1400" dirty="0" smtClean="0"/>
          </a:p>
        </p:txBody>
      </p:sp>
      <p:grpSp>
        <p:nvGrpSpPr>
          <p:cNvPr id="89" name="Group 88"/>
          <p:cNvGrpSpPr/>
          <p:nvPr/>
        </p:nvGrpSpPr>
        <p:grpSpPr>
          <a:xfrm>
            <a:off x="2171700" y="5943600"/>
            <a:ext cx="4800600" cy="762000"/>
            <a:chOff x="0" y="6096000"/>
            <a:chExt cx="4800600" cy="762000"/>
          </a:xfrm>
        </p:grpSpPr>
        <p:grpSp>
          <p:nvGrpSpPr>
            <p:cNvPr id="72" name="Group 71"/>
            <p:cNvGrpSpPr/>
            <p:nvPr/>
          </p:nvGrpSpPr>
          <p:grpSpPr>
            <a:xfrm>
              <a:off x="228600" y="6324600"/>
              <a:ext cx="1184311" cy="246221"/>
              <a:chOff x="381000" y="1752600"/>
              <a:chExt cx="1184311" cy="246221"/>
            </a:xfrm>
          </p:grpSpPr>
          <p:sp>
            <p:nvSpPr>
              <p:cNvPr id="79" name="Rectangle 78"/>
              <p:cNvSpPr/>
              <p:nvPr/>
            </p:nvSpPr>
            <p:spPr>
              <a:xfrm>
                <a:off x="381000" y="1761410"/>
                <a:ext cx="228600" cy="228600"/>
              </a:xfrm>
              <a:prstGeom prst="rect">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80" name="TextBox 79"/>
              <p:cNvSpPr txBox="1"/>
              <p:nvPr/>
            </p:nvSpPr>
            <p:spPr>
              <a:xfrm>
                <a:off x="609600" y="1752600"/>
                <a:ext cx="955711" cy="246221"/>
              </a:xfrm>
              <a:prstGeom prst="rect">
                <a:avLst/>
              </a:prstGeom>
              <a:noFill/>
            </p:spPr>
            <p:txBody>
              <a:bodyPr wrap="none" rtlCol="0">
                <a:spAutoFit/>
              </a:bodyPr>
              <a:lstStyle/>
              <a:p>
                <a:r>
                  <a:rPr lang="en-US" sz="1000" b="1" dirty="0" smtClean="0"/>
                  <a:t>Trusted Realm</a:t>
                </a:r>
                <a:endParaRPr lang="en-US" sz="1000" b="1" dirty="0"/>
              </a:p>
            </p:txBody>
          </p:sp>
        </p:grpSp>
        <p:grpSp>
          <p:nvGrpSpPr>
            <p:cNvPr id="73" name="Group 70"/>
            <p:cNvGrpSpPr/>
            <p:nvPr/>
          </p:nvGrpSpPr>
          <p:grpSpPr>
            <a:xfrm>
              <a:off x="1762275" y="6324600"/>
              <a:ext cx="815620" cy="246221"/>
              <a:chOff x="381000" y="2067640"/>
              <a:chExt cx="815620" cy="246221"/>
            </a:xfrm>
          </p:grpSpPr>
          <p:sp>
            <p:nvSpPr>
              <p:cNvPr id="77" name="Rectangle 76"/>
              <p:cNvSpPr/>
              <p:nvPr/>
            </p:nvSpPr>
            <p:spPr>
              <a:xfrm>
                <a:off x="381000" y="2076450"/>
                <a:ext cx="2286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78" name="TextBox 77"/>
              <p:cNvSpPr txBox="1"/>
              <p:nvPr/>
            </p:nvSpPr>
            <p:spPr>
              <a:xfrm>
                <a:off x="609600" y="2067640"/>
                <a:ext cx="587020" cy="246221"/>
              </a:xfrm>
              <a:prstGeom prst="rect">
                <a:avLst/>
              </a:prstGeom>
              <a:noFill/>
            </p:spPr>
            <p:txBody>
              <a:bodyPr wrap="none" rtlCol="0">
                <a:spAutoFit/>
              </a:bodyPr>
              <a:lstStyle/>
              <a:p>
                <a:r>
                  <a:rPr lang="en-US" sz="1000" b="1" dirty="0" smtClean="0"/>
                  <a:t>Process</a:t>
                </a:r>
                <a:endParaRPr lang="en-US" sz="1000" b="1" dirty="0"/>
              </a:p>
            </p:txBody>
          </p:sp>
        </p:grpSp>
        <p:grpSp>
          <p:nvGrpSpPr>
            <p:cNvPr id="88" name="Group 87"/>
            <p:cNvGrpSpPr/>
            <p:nvPr/>
          </p:nvGrpSpPr>
          <p:grpSpPr>
            <a:xfrm>
              <a:off x="3429000" y="6324600"/>
              <a:ext cx="1282094" cy="246221"/>
              <a:chOff x="76200" y="6535579"/>
              <a:chExt cx="1282094" cy="246221"/>
            </a:xfrm>
          </p:grpSpPr>
          <p:sp>
            <p:nvSpPr>
              <p:cNvPr id="75" name="Rectangle 74"/>
              <p:cNvSpPr/>
              <p:nvPr/>
            </p:nvSpPr>
            <p:spPr>
              <a:xfrm>
                <a:off x="76200" y="6544389"/>
                <a:ext cx="228600" cy="2286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76" name="TextBox 75"/>
              <p:cNvSpPr txBox="1"/>
              <p:nvPr/>
            </p:nvSpPr>
            <p:spPr>
              <a:xfrm>
                <a:off x="304800" y="6535579"/>
                <a:ext cx="1053494" cy="246221"/>
              </a:xfrm>
              <a:prstGeom prst="rect">
                <a:avLst/>
              </a:prstGeom>
              <a:noFill/>
            </p:spPr>
            <p:txBody>
              <a:bodyPr wrap="none" rtlCol="0">
                <a:spAutoFit/>
              </a:bodyPr>
              <a:lstStyle/>
              <a:p>
                <a:r>
                  <a:rPr lang="en-US" sz="1000" b="1" dirty="0" smtClean="0"/>
                  <a:t>Database Tables</a:t>
                </a:r>
                <a:endParaRPr lang="en-US" sz="1000" b="1" dirty="0"/>
              </a:p>
            </p:txBody>
          </p:sp>
        </p:grpSp>
        <p:sp>
          <p:nvSpPr>
            <p:cNvPr id="71" name="Rectangle 70"/>
            <p:cNvSpPr/>
            <p:nvPr/>
          </p:nvSpPr>
          <p:spPr>
            <a:xfrm>
              <a:off x="0" y="6096000"/>
              <a:ext cx="48006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Slide Number Placeholder 90"/>
          <p:cNvSpPr>
            <a:spLocks noGrp="1"/>
          </p:cNvSpPr>
          <p:nvPr>
            <p:ph type="sldNum" sz="quarter" idx="12"/>
          </p:nvPr>
        </p:nvSpPr>
        <p:spPr/>
        <p:txBody>
          <a:bodyPr/>
          <a:lstStyle/>
          <a:p>
            <a:fld id="{1725D864-24D8-4B4F-8408-D0FD80A1B051}"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59"/>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5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5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53" grpId="0"/>
      <p:bldP spid="55" grpId="0"/>
      <p:bldP spid="57" grpId="0"/>
      <p:bldP spid="59" grpId="0"/>
      <p:bldP spid="59" grpId="1"/>
      <p:bldP spid="59" grpId="2"/>
      <p:bldP spid="64" grpId="0"/>
      <p:bldP spid="6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2" name="Elbow Connector 95"/>
          <p:cNvCxnSpPr/>
          <p:nvPr/>
        </p:nvCxnSpPr>
        <p:spPr>
          <a:xfrm>
            <a:off x="762000" y="2743200"/>
            <a:ext cx="3771900" cy="2743200"/>
          </a:xfrm>
          <a:prstGeom prst="bentConnector4">
            <a:avLst>
              <a:gd name="adj1" fmla="val -56"/>
              <a:gd name="adj2" fmla="val 146864"/>
            </a:avLst>
          </a:prstGeom>
          <a:ln w="22225">
            <a:tailEnd type="arrow"/>
          </a:ln>
        </p:spPr>
        <p:style>
          <a:lnRef idx="1">
            <a:schemeClr val="accent1"/>
          </a:lnRef>
          <a:fillRef idx="0">
            <a:schemeClr val="accent1"/>
          </a:fillRef>
          <a:effectRef idx="0">
            <a:schemeClr val="accent1"/>
          </a:effectRef>
          <a:fontRef idx="minor">
            <a:schemeClr val="tx1"/>
          </a:fontRef>
        </p:style>
      </p:cxnSp>
      <p:pic>
        <p:nvPicPr>
          <p:cNvPr id="31" name="Picture 2" descr="http://t0.gstatic.com/images?q=tbn:ANd9GcTn6xjAzAcNBEikbfp-O3LVO5WxbTqbe-IV4vQqxOAIGEaDKOudTg"/>
          <p:cNvPicPr>
            <a:picLocks noChangeAspect="1" noChangeArrowheads="1"/>
          </p:cNvPicPr>
          <p:nvPr/>
        </p:nvPicPr>
        <p:blipFill>
          <a:blip r:embed="rId3" cstate="print"/>
          <a:srcRect/>
          <a:stretch>
            <a:fillRect/>
          </a:stretch>
        </p:blipFill>
        <p:spPr bwMode="auto">
          <a:xfrm>
            <a:off x="228600" y="2362200"/>
            <a:ext cx="1088833" cy="1088834"/>
          </a:xfrm>
          <a:prstGeom prst="rect">
            <a:avLst/>
          </a:prstGeom>
          <a:noFill/>
        </p:spPr>
      </p:pic>
      <p:sp>
        <p:nvSpPr>
          <p:cNvPr id="35" name="TextBox 34"/>
          <p:cNvSpPr txBox="1"/>
          <p:nvPr/>
        </p:nvSpPr>
        <p:spPr>
          <a:xfrm>
            <a:off x="228600" y="1600200"/>
            <a:ext cx="1180067" cy="707886"/>
          </a:xfrm>
          <a:prstGeom prst="rect">
            <a:avLst/>
          </a:prstGeom>
          <a:noFill/>
        </p:spPr>
        <p:txBody>
          <a:bodyPr wrap="none" rtlCol="0">
            <a:spAutoFit/>
          </a:bodyPr>
          <a:lstStyle/>
          <a:p>
            <a:pPr algn="ctr"/>
            <a:r>
              <a:rPr lang="en-US" sz="2000" b="1" dirty="0" smtClean="0"/>
              <a:t>Database</a:t>
            </a:r>
          </a:p>
          <a:p>
            <a:pPr algn="ctr"/>
            <a:r>
              <a:rPr lang="en-US" sz="2000" b="1" dirty="0" smtClean="0"/>
              <a:t>Server</a:t>
            </a:r>
            <a:endParaRPr lang="en-US" sz="2000" b="1" dirty="0"/>
          </a:p>
        </p:txBody>
      </p:sp>
      <p:sp>
        <p:nvSpPr>
          <p:cNvPr id="37" name="Flowchart: Summing Junction 36"/>
          <p:cNvSpPr/>
          <p:nvPr/>
        </p:nvSpPr>
        <p:spPr>
          <a:xfrm>
            <a:off x="4114800" y="4495800"/>
            <a:ext cx="990600" cy="914400"/>
          </a:xfrm>
          <a:prstGeom prst="flowChartSummingJunction">
            <a:avLst/>
          </a:prstGeom>
          <a:noFill/>
          <a:ln w="349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4001533" y="3864114"/>
            <a:ext cx="1180067" cy="707886"/>
          </a:xfrm>
          <a:prstGeom prst="rect">
            <a:avLst/>
          </a:prstGeom>
          <a:noFill/>
        </p:spPr>
        <p:txBody>
          <a:bodyPr wrap="none" rtlCol="0">
            <a:spAutoFit/>
          </a:bodyPr>
          <a:lstStyle/>
          <a:p>
            <a:pPr algn="ctr"/>
            <a:r>
              <a:rPr lang="en-US" sz="2000" b="1" dirty="0" smtClean="0"/>
              <a:t>Database</a:t>
            </a:r>
          </a:p>
          <a:p>
            <a:pPr algn="ctr"/>
            <a:r>
              <a:rPr lang="en-US" sz="2000" b="1" dirty="0" smtClean="0"/>
              <a:t>Proxy</a:t>
            </a:r>
            <a:endParaRPr lang="en-US" sz="2000" b="1" dirty="0"/>
          </a:p>
        </p:txBody>
      </p:sp>
      <p:graphicFrame>
        <p:nvGraphicFramePr>
          <p:cNvPr id="39" name="Table 38"/>
          <p:cNvGraphicFramePr>
            <a:graphicFrameLocks noGrp="1"/>
          </p:cNvGraphicFramePr>
          <p:nvPr/>
        </p:nvGraphicFramePr>
        <p:xfrm>
          <a:off x="1905000" y="1524000"/>
          <a:ext cx="3200400" cy="1155701"/>
        </p:xfrm>
        <a:graphic>
          <a:graphicData uri="http://schemas.openxmlformats.org/drawingml/2006/table">
            <a:tbl>
              <a:tblPr firstRow="1" bandRow="1">
                <a:tableStyleId>{9D7B26C5-4107-4FEC-AEDC-1716B250A1EF}</a:tableStyleId>
              </a:tblPr>
              <a:tblGrid>
                <a:gridCol w="866775"/>
                <a:gridCol w="1133475"/>
                <a:gridCol w="1200150"/>
              </a:tblGrid>
              <a:tr h="369387">
                <a:tc>
                  <a:txBody>
                    <a:bodyPr/>
                    <a:lstStyle/>
                    <a:p>
                      <a:pPr algn="ctr"/>
                      <a:r>
                        <a:rPr lang="en-US" sz="1400" dirty="0" err="1" smtClean="0"/>
                        <a:t>UserID</a:t>
                      </a:r>
                      <a:endParaRPr lang="en-US" sz="1400" b="1" i="1" dirty="0"/>
                    </a:p>
                  </a:txBody>
                  <a:tcPr/>
                </a:tc>
                <a:tc>
                  <a:txBody>
                    <a:bodyPr/>
                    <a:lstStyle/>
                    <a:p>
                      <a:pPr algn="ctr"/>
                      <a:r>
                        <a:rPr lang="en-US" sz="1400" dirty="0" smtClean="0"/>
                        <a:t>Username</a:t>
                      </a:r>
                      <a:endParaRPr lang="en-US" sz="1400" b="1" i="1" dirty="0"/>
                    </a:p>
                  </a:txBody>
                  <a:tcPr/>
                </a:tc>
                <a:tc>
                  <a:txBody>
                    <a:bodyPr/>
                    <a:lstStyle/>
                    <a:p>
                      <a:pPr algn="ctr"/>
                      <a:r>
                        <a:rPr lang="en-US" sz="1400" dirty="0" smtClean="0"/>
                        <a:t>SSN</a:t>
                      </a:r>
                      <a:endParaRPr lang="en-US" sz="1400" b="1" i="1" dirty="0"/>
                    </a:p>
                  </a:txBody>
                  <a:tcPr/>
                </a:tc>
              </a:tr>
              <a:tr h="393157">
                <a:tc>
                  <a:txBody>
                    <a:bodyPr/>
                    <a:lstStyle/>
                    <a:p>
                      <a:pPr algn="ctr"/>
                      <a:r>
                        <a:rPr lang="en-US" sz="1400" dirty="0" smtClean="0"/>
                        <a:t>1</a:t>
                      </a:r>
                      <a:endParaRPr lang="en-US" sz="1400" dirty="0"/>
                    </a:p>
                  </a:txBody>
                  <a:tcPr/>
                </a:tc>
                <a:tc>
                  <a:txBody>
                    <a:bodyPr/>
                    <a:lstStyle/>
                    <a:p>
                      <a:pPr algn="ctr"/>
                      <a:r>
                        <a:rPr lang="en-US" sz="1400" dirty="0" smtClean="0"/>
                        <a:t>Alice</a:t>
                      </a:r>
                      <a:endParaRPr lang="en-US" sz="1400" dirty="0"/>
                    </a:p>
                  </a:txBody>
                  <a:tcPr/>
                </a:tc>
                <a:tc>
                  <a:txBody>
                    <a:bodyPr/>
                    <a:lstStyle/>
                    <a:p>
                      <a:pPr algn="ctr"/>
                      <a:r>
                        <a:rPr lang="en-US" sz="1400" dirty="0" smtClean="0"/>
                        <a:t>999-99-9999</a:t>
                      </a:r>
                      <a:endParaRPr lang="en-US" sz="1400" dirty="0"/>
                    </a:p>
                  </a:txBody>
                  <a:tcPr/>
                </a:tc>
              </a:tr>
              <a:tr h="393157">
                <a:tc>
                  <a:txBody>
                    <a:bodyPr/>
                    <a:lstStyle/>
                    <a:p>
                      <a:pPr algn="ctr"/>
                      <a:r>
                        <a:rPr lang="en-US" sz="1400" dirty="0" smtClean="0"/>
                        <a:t>2</a:t>
                      </a:r>
                      <a:endParaRPr lang="en-US" sz="1400" dirty="0"/>
                    </a:p>
                  </a:txBody>
                  <a:tcPr/>
                </a:tc>
                <a:tc>
                  <a:txBody>
                    <a:bodyPr/>
                    <a:lstStyle/>
                    <a:p>
                      <a:pPr algn="ctr"/>
                      <a:r>
                        <a:rPr lang="en-US" sz="1400" dirty="0" smtClean="0"/>
                        <a:t>Bob</a:t>
                      </a:r>
                      <a:endParaRPr lang="en-US" sz="1400" dirty="0"/>
                    </a:p>
                  </a:txBody>
                  <a:tcPr/>
                </a:tc>
                <a:tc>
                  <a:txBody>
                    <a:bodyPr/>
                    <a:lstStyle/>
                    <a:p>
                      <a:pPr algn="ctr"/>
                      <a:r>
                        <a:rPr lang="en-US" sz="1400" dirty="0" smtClean="0"/>
                        <a:t>888-88-8888</a:t>
                      </a:r>
                      <a:endParaRPr lang="en-US" sz="1400" dirty="0"/>
                    </a:p>
                  </a:txBody>
                  <a:tcPr/>
                </a:tc>
              </a:tr>
            </a:tbl>
          </a:graphicData>
        </a:graphic>
      </p:graphicFrame>
      <p:graphicFrame>
        <p:nvGraphicFramePr>
          <p:cNvPr id="40" name="Table 39"/>
          <p:cNvGraphicFramePr>
            <a:graphicFrameLocks noGrp="1"/>
          </p:cNvGraphicFramePr>
          <p:nvPr/>
        </p:nvGraphicFramePr>
        <p:xfrm>
          <a:off x="6125441" y="1578990"/>
          <a:ext cx="2180359" cy="1011809"/>
        </p:xfrm>
        <a:graphic>
          <a:graphicData uri="http://schemas.openxmlformats.org/drawingml/2006/table">
            <a:tbl>
              <a:tblPr firstRow="1" bandRow="1">
                <a:tableStyleId>{9D7B26C5-4107-4FEC-AEDC-1716B250A1EF}</a:tableStyleId>
              </a:tblPr>
              <a:tblGrid>
                <a:gridCol w="1127772"/>
                <a:gridCol w="1052587"/>
              </a:tblGrid>
              <a:tr h="207390">
                <a:tc>
                  <a:txBody>
                    <a:bodyPr/>
                    <a:lstStyle/>
                    <a:p>
                      <a:pPr algn="ctr"/>
                      <a:r>
                        <a:rPr lang="en-US" sz="1400" dirty="0" err="1" smtClean="0"/>
                        <a:t>UserID</a:t>
                      </a:r>
                      <a:endParaRPr lang="en-US" sz="1400" b="1" i="1" dirty="0"/>
                    </a:p>
                  </a:txBody>
                  <a:tcPr/>
                </a:tc>
                <a:tc>
                  <a:txBody>
                    <a:bodyPr/>
                    <a:lstStyle/>
                    <a:p>
                      <a:pPr algn="ctr"/>
                      <a:r>
                        <a:rPr lang="en-US" sz="1400" dirty="0" smtClean="0"/>
                        <a:t>Taint</a:t>
                      </a:r>
                      <a:endParaRPr lang="en-US" sz="1400" b="1" i="1" dirty="0"/>
                    </a:p>
                  </a:txBody>
                  <a:tcPr/>
                </a:tc>
              </a:tr>
              <a:tr h="353505">
                <a:tc>
                  <a:txBody>
                    <a:bodyPr/>
                    <a:lstStyle/>
                    <a:p>
                      <a:pPr algn="ctr"/>
                      <a:r>
                        <a:rPr lang="en-US" sz="1400" dirty="0" smtClean="0"/>
                        <a:t>1</a:t>
                      </a:r>
                      <a:endParaRPr lang="en-US" sz="1400" dirty="0"/>
                    </a:p>
                  </a:txBody>
                  <a:tcPr/>
                </a:tc>
                <a:tc>
                  <a:txBody>
                    <a:bodyPr/>
                    <a:lstStyle/>
                    <a:p>
                      <a:pPr algn="ctr"/>
                      <a:r>
                        <a:rPr lang="en-US" sz="1400" dirty="0" smtClean="0"/>
                        <a:t>0xABCDEF</a:t>
                      </a:r>
                      <a:endParaRPr lang="en-US" sz="1400" dirty="0"/>
                    </a:p>
                  </a:txBody>
                  <a:tcPr/>
                </a:tc>
              </a:tr>
              <a:tr h="353505">
                <a:tc>
                  <a:txBody>
                    <a:bodyPr/>
                    <a:lstStyle/>
                    <a:p>
                      <a:pPr algn="ctr"/>
                      <a:r>
                        <a:rPr lang="en-US" sz="1400" dirty="0" smtClean="0"/>
                        <a:t>2</a:t>
                      </a:r>
                      <a:endParaRPr lang="en-US" sz="1400" dirty="0"/>
                    </a:p>
                  </a:txBody>
                  <a:tcPr/>
                </a:tc>
                <a:tc>
                  <a:txBody>
                    <a:bodyPr/>
                    <a:lstStyle/>
                    <a:p>
                      <a:pPr algn="ctr"/>
                      <a:r>
                        <a:rPr lang="en-US" sz="1400" dirty="0" smtClean="0"/>
                        <a:t>0x123456</a:t>
                      </a:r>
                      <a:endParaRPr lang="en-US" sz="1400" dirty="0"/>
                    </a:p>
                  </a:txBody>
                  <a:tcPr/>
                </a:tc>
              </a:tr>
            </a:tbl>
          </a:graphicData>
        </a:graphic>
      </p:graphicFrame>
      <p:sp>
        <p:nvSpPr>
          <p:cNvPr id="41" name="TextBox 40"/>
          <p:cNvSpPr txBox="1"/>
          <p:nvPr/>
        </p:nvSpPr>
        <p:spPr>
          <a:xfrm>
            <a:off x="2743200" y="2647890"/>
            <a:ext cx="1540871" cy="400110"/>
          </a:xfrm>
          <a:prstGeom prst="rect">
            <a:avLst/>
          </a:prstGeom>
          <a:noFill/>
        </p:spPr>
        <p:txBody>
          <a:bodyPr wrap="none" rtlCol="0">
            <a:spAutoFit/>
          </a:bodyPr>
          <a:lstStyle/>
          <a:p>
            <a:pPr algn="ctr"/>
            <a:r>
              <a:rPr lang="en-US" sz="2000" i="1" dirty="0" smtClean="0">
                <a:latin typeface="Courier New" pitchFamily="49" charset="0"/>
                <a:cs typeface="Courier New" pitchFamily="49" charset="0"/>
              </a:rPr>
              <a:t>user </a:t>
            </a:r>
            <a:r>
              <a:rPr lang="en-US" sz="2000" i="1" dirty="0" smtClean="0"/>
              <a:t> </a:t>
            </a:r>
            <a:r>
              <a:rPr lang="en-US" sz="2000" dirty="0" smtClean="0"/>
              <a:t>table</a:t>
            </a:r>
            <a:endParaRPr lang="en-US" sz="2000" dirty="0"/>
          </a:p>
        </p:txBody>
      </p:sp>
      <p:sp>
        <p:nvSpPr>
          <p:cNvPr id="42" name="TextBox 41"/>
          <p:cNvSpPr txBox="1"/>
          <p:nvPr/>
        </p:nvSpPr>
        <p:spPr>
          <a:xfrm>
            <a:off x="5943600" y="2647890"/>
            <a:ext cx="2521909" cy="400110"/>
          </a:xfrm>
          <a:prstGeom prst="rect">
            <a:avLst/>
          </a:prstGeom>
          <a:noFill/>
        </p:spPr>
        <p:txBody>
          <a:bodyPr wrap="none" rtlCol="0">
            <a:spAutoFit/>
          </a:bodyPr>
          <a:lstStyle/>
          <a:p>
            <a:pPr algn="ctr"/>
            <a:r>
              <a:rPr lang="en-US" sz="2000" i="1" dirty="0" err="1" smtClean="0">
                <a:latin typeface="Courier New" pitchFamily="49" charset="0"/>
                <a:cs typeface="Courier New" pitchFamily="49" charset="0"/>
              </a:rPr>
              <a:t>user_taints</a:t>
            </a:r>
            <a:r>
              <a:rPr lang="en-US" sz="2000" i="1" dirty="0" smtClean="0"/>
              <a:t>  </a:t>
            </a:r>
            <a:r>
              <a:rPr lang="en-US" sz="2000" dirty="0" smtClean="0"/>
              <a:t>table</a:t>
            </a:r>
            <a:endParaRPr lang="en-US" sz="2000" dirty="0"/>
          </a:p>
        </p:txBody>
      </p:sp>
      <p:cxnSp>
        <p:nvCxnSpPr>
          <p:cNvPr id="43" name="Straight Arrow Connector 42"/>
          <p:cNvCxnSpPr/>
          <p:nvPr/>
        </p:nvCxnSpPr>
        <p:spPr>
          <a:xfrm flipH="1">
            <a:off x="5257800" y="4911055"/>
            <a:ext cx="2133600" cy="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44" name="Rounded Rectangle 43"/>
          <p:cNvSpPr/>
          <p:nvPr/>
        </p:nvSpPr>
        <p:spPr>
          <a:xfrm>
            <a:off x="5486400" y="3886200"/>
            <a:ext cx="1752600" cy="88923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t>
            </a:r>
            <a:r>
              <a:rPr lang="en-US" sz="1600" b="1" dirty="0" smtClean="0">
                <a:solidFill>
                  <a:schemeClr val="tx1"/>
                </a:solidFill>
              </a:rPr>
              <a:t>SELECT</a:t>
            </a:r>
            <a:r>
              <a:rPr lang="en-US" sz="1600" dirty="0" smtClean="0">
                <a:solidFill>
                  <a:schemeClr val="tx1"/>
                </a:solidFill>
              </a:rPr>
              <a:t> name from user </a:t>
            </a:r>
            <a:r>
              <a:rPr lang="en-US" sz="1600" b="1" dirty="0" smtClean="0">
                <a:solidFill>
                  <a:schemeClr val="tx1"/>
                </a:solidFill>
              </a:rPr>
              <a:t>WHERE</a:t>
            </a:r>
            <a:r>
              <a:rPr lang="en-US" sz="1600" dirty="0" smtClean="0">
                <a:solidFill>
                  <a:schemeClr val="tx1"/>
                </a:solidFill>
              </a:rPr>
              <a:t> </a:t>
            </a:r>
            <a:r>
              <a:rPr lang="en-US" sz="1600" dirty="0" err="1" smtClean="0">
                <a:solidFill>
                  <a:schemeClr val="tx1"/>
                </a:solidFill>
              </a:rPr>
              <a:t>UserID</a:t>
            </a:r>
            <a:r>
              <a:rPr lang="en-US" sz="1600" dirty="0" smtClean="0">
                <a:solidFill>
                  <a:schemeClr val="tx1"/>
                </a:solidFill>
              </a:rPr>
              <a:t>=1” </a:t>
            </a:r>
            <a:endParaRPr lang="en-US" sz="1600" dirty="0">
              <a:solidFill>
                <a:schemeClr val="tx1"/>
              </a:solidFill>
            </a:endParaRPr>
          </a:p>
        </p:txBody>
      </p:sp>
      <p:cxnSp>
        <p:nvCxnSpPr>
          <p:cNvPr id="45" name="Elbow Connector 47"/>
          <p:cNvCxnSpPr/>
          <p:nvPr/>
        </p:nvCxnSpPr>
        <p:spPr>
          <a:xfrm rot="16200000" flipH="1">
            <a:off x="1614472" y="2652728"/>
            <a:ext cx="2086204" cy="2876748"/>
          </a:xfrm>
          <a:prstGeom prst="bentConnector2">
            <a:avLst/>
          </a:prstGeom>
          <a:ln w="22225">
            <a:headEnd type="arrow"/>
            <a:tailEnd type="none"/>
          </a:ln>
        </p:spPr>
        <p:style>
          <a:lnRef idx="1">
            <a:schemeClr val="accent1"/>
          </a:lnRef>
          <a:fillRef idx="0">
            <a:schemeClr val="accent1"/>
          </a:fillRef>
          <a:effectRef idx="0">
            <a:schemeClr val="accent1"/>
          </a:effectRef>
          <a:fontRef idx="minor">
            <a:schemeClr val="tx1"/>
          </a:fontRef>
        </p:style>
      </p:cxnSp>
      <p:graphicFrame>
        <p:nvGraphicFramePr>
          <p:cNvPr id="46" name="Table 45"/>
          <p:cNvGraphicFramePr>
            <a:graphicFrameLocks noGrp="1"/>
          </p:cNvGraphicFramePr>
          <p:nvPr/>
        </p:nvGraphicFramePr>
        <p:xfrm>
          <a:off x="1219200" y="6096000"/>
          <a:ext cx="2438400" cy="304800"/>
        </p:xfrm>
        <a:graphic>
          <a:graphicData uri="http://schemas.openxmlformats.org/drawingml/2006/table">
            <a:tbl>
              <a:tblPr firstRow="1" bandRow="1">
                <a:tableStyleId>{5940675A-B579-460E-94D1-54222C63F5DA}</a:tableStyleId>
              </a:tblPr>
              <a:tblGrid>
                <a:gridCol w="375138"/>
                <a:gridCol w="844062"/>
                <a:gridCol w="1219200"/>
              </a:tblGrid>
              <a:tr h="304800">
                <a:tc>
                  <a:txBody>
                    <a:bodyPr/>
                    <a:lstStyle/>
                    <a:p>
                      <a:pPr algn="ctr"/>
                      <a:r>
                        <a:rPr lang="en-US" sz="1400" b="1" dirty="0" smtClean="0"/>
                        <a:t>1</a:t>
                      </a:r>
                      <a:endParaRPr lang="en-US" sz="1400" b="1" dirty="0"/>
                    </a:p>
                  </a:txBody>
                  <a:tcPr/>
                </a:tc>
                <a:tc>
                  <a:txBody>
                    <a:bodyPr/>
                    <a:lstStyle/>
                    <a:p>
                      <a:pPr algn="ctr"/>
                      <a:r>
                        <a:rPr lang="en-US" sz="1400" b="1" dirty="0" smtClean="0"/>
                        <a:t>Alice</a:t>
                      </a:r>
                      <a:endParaRPr lang="en-US" sz="1400" b="1" dirty="0"/>
                    </a:p>
                  </a:txBody>
                  <a:tcPr/>
                </a:tc>
                <a:tc>
                  <a:txBody>
                    <a:bodyPr/>
                    <a:lstStyle/>
                    <a:p>
                      <a:pPr algn="ctr"/>
                      <a:r>
                        <a:rPr lang="en-US" sz="1400" b="1" dirty="0" smtClean="0"/>
                        <a:t>999-99-9999</a:t>
                      </a:r>
                      <a:endParaRPr lang="en-US" sz="1400" b="1" dirty="0"/>
                    </a:p>
                  </a:txBody>
                  <a:tcPr/>
                </a:tc>
              </a:tr>
            </a:tbl>
          </a:graphicData>
        </a:graphic>
      </p:graphicFrame>
      <p:sp>
        <p:nvSpPr>
          <p:cNvPr id="47" name="TextBox 46"/>
          <p:cNvSpPr txBox="1"/>
          <p:nvPr/>
        </p:nvSpPr>
        <p:spPr>
          <a:xfrm flipH="1">
            <a:off x="5029200" y="4953001"/>
            <a:ext cx="2133600" cy="1015663"/>
          </a:xfrm>
          <a:prstGeom prst="rect">
            <a:avLst/>
          </a:prstGeom>
          <a:noFill/>
        </p:spPr>
        <p:txBody>
          <a:bodyPr wrap="square" rtlCol="0">
            <a:spAutoFit/>
          </a:bodyPr>
          <a:lstStyle/>
          <a:p>
            <a:pPr algn="ctr"/>
            <a:r>
              <a:rPr lang="en-US" sz="2000" i="1" dirty="0" smtClean="0"/>
              <a:t>Taint applied to network connection</a:t>
            </a:r>
          </a:p>
        </p:txBody>
      </p:sp>
      <p:graphicFrame>
        <p:nvGraphicFramePr>
          <p:cNvPr id="49" name="Table 48"/>
          <p:cNvGraphicFramePr>
            <a:graphicFrameLocks noGrp="1"/>
          </p:cNvGraphicFramePr>
          <p:nvPr/>
        </p:nvGraphicFramePr>
        <p:xfrm>
          <a:off x="1885950" y="5715000"/>
          <a:ext cx="1104900" cy="304799"/>
        </p:xfrm>
        <a:graphic>
          <a:graphicData uri="http://schemas.openxmlformats.org/drawingml/2006/table">
            <a:tbl>
              <a:tblPr firstRow="1" bandRow="1">
                <a:tableStyleId>{5940675A-B579-460E-94D1-54222C63F5DA}</a:tableStyleId>
              </a:tblPr>
              <a:tblGrid>
                <a:gridCol w="1104900"/>
              </a:tblGrid>
              <a:tr h="228600">
                <a:tc>
                  <a:txBody>
                    <a:bodyPr/>
                    <a:lstStyle/>
                    <a:p>
                      <a:pPr algn="ctr"/>
                      <a:r>
                        <a:rPr lang="en-US" sz="1400" b="1" dirty="0" smtClean="0"/>
                        <a:t>0xABCDEF</a:t>
                      </a:r>
                      <a:endParaRPr lang="en-US" sz="1400" b="1" dirty="0"/>
                    </a:p>
                  </a:txBody>
                  <a:tcPr>
                    <a:solidFill>
                      <a:srgbClr val="C00000"/>
                    </a:solidFill>
                  </a:tcPr>
                </a:tc>
              </a:tr>
            </a:tbl>
          </a:graphicData>
        </a:graphic>
      </p:graphicFrame>
      <p:sp>
        <p:nvSpPr>
          <p:cNvPr id="50" name="Rounded Rectangle 49"/>
          <p:cNvSpPr/>
          <p:nvPr/>
        </p:nvSpPr>
        <p:spPr>
          <a:xfrm>
            <a:off x="1524000" y="3200400"/>
            <a:ext cx="2057400" cy="1676400"/>
          </a:xfrm>
          <a:prstGeom prst="round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smtClean="0">
                <a:solidFill>
                  <a:schemeClr val="tx1"/>
                </a:solidFill>
              </a:rPr>
              <a:t>Data Query</a:t>
            </a:r>
          </a:p>
          <a:p>
            <a:pPr algn="ctr">
              <a:spcBef>
                <a:spcPts val="800"/>
              </a:spcBef>
            </a:pPr>
            <a:r>
              <a:rPr lang="en-US" sz="1600" dirty="0" smtClean="0">
                <a:solidFill>
                  <a:schemeClr val="tx1"/>
                </a:solidFill>
              </a:rPr>
              <a:t>“</a:t>
            </a:r>
            <a:r>
              <a:rPr lang="en-US" sz="1600" b="1" dirty="0" smtClean="0">
                <a:solidFill>
                  <a:schemeClr val="tx1"/>
                </a:solidFill>
              </a:rPr>
              <a:t>SELECT</a:t>
            </a:r>
            <a:r>
              <a:rPr lang="en-US" sz="1600" dirty="0" smtClean="0">
                <a:solidFill>
                  <a:schemeClr val="tx1"/>
                </a:solidFill>
              </a:rPr>
              <a:t> name, taint from user u, user-taints </a:t>
            </a:r>
            <a:r>
              <a:rPr lang="en-US" sz="1600" dirty="0" err="1" smtClean="0">
                <a:solidFill>
                  <a:schemeClr val="tx1"/>
                </a:solidFill>
              </a:rPr>
              <a:t>ut</a:t>
            </a:r>
            <a:r>
              <a:rPr lang="en-US" sz="1600" dirty="0" smtClean="0">
                <a:solidFill>
                  <a:schemeClr val="tx1"/>
                </a:solidFill>
              </a:rPr>
              <a:t>  </a:t>
            </a:r>
            <a:r>
              <a:rPr lang="en-US" sz="1600" b="1" dirty="0" smtClean="0">
                <a:solidFill>
                  <a:schemeClr val="tx1"/>
                </a:solidFill>
              </a:rPr>
              <a:t>WHERE</a:t>
            </a:r>
            <a:r>
              <a:rPr lang="en-US" sz="1600" dirty="0" smtClean="0">
                <a:solidFill>
                  <a:schemeClr val="tx1"/>
                </a:solidFill>
              </a:rPr>
              <a:t> </a:t>
            </a:r>
            <a:r>
              <a:rPr lang="en-US" sz="1600" dirty="0" err="1" smtClean="0">
                <a:solidFill>
                  <a:schemeClr val="tx1"/>
                </a:solidFill>
              </a:rPr>
              <a:t>UserID</a:t>
            </a:r>
            <a:r>
              <a:rPr lang="en-US" sz="1600" dirty="0" smtClean="0">
                <a:solidFill>
                  <a:schemeClr val="tx1"/>
                </a:solidFill>
              </a:rPr>
              <a:t>=1 and </a:t>
            </a:r>
            <a:r>
              <a:rPr lang="en-US" sz="1600" dirty="0" err="1" smtClean="0">
                <a:solidFill>
                  <a:schemeClr val="tx1"/>
                </a:solidFill>
              </a:rPr>
              <a:t>u.UserID</a:t>
            </a:r>
            <a:r>
              <a:rPr lang="en-US" sz="1600" dirty="0" smtClean="0">
                <a:solidFill>
                  <a:schemeClr val="tx1"/>
                </a:solidFill>
              </a:rPr>
              <a:t>=</a:t>
            </a:r>
            <a:r>
              <a:rPr lang="en-US" sz="1600" dirty="0" err="1" smtClean="0">
                <a:solidFill>
                  <a:schemeClr val="tx1"/>
                </a:solidFill>
              </a:rPr>
              <a:t>ut.UserID</a:t>
            </a:r>
            <a:r>
              <a:rPr lang="en-US" sz="1600" dirty="0" smtClean="0">
                <a:solidFill>
                  <a:schemeClr val="tx1"/>
                </a:solidFill>
              </a:rPr>
              <a:t>”</a:t>
            </a:r>
            <a:endParaRPr lang="en-US" sz="1600" b="1" u="sng" dirty="0" smtClean="0">
              <a:solidFill>
                <a:schemeClr val="tx1"/>
              </a:solidFill>
            </a:endParaRPr>
          </a:p>
        </p:txBody>
      </p:sp>
      <p:graphicFrame>
        <p:nvGraphicFramePr>
          <p:cNvPr id="51" name="Table 50"/>
          <p:cNvGraphicFramePr>
            <a:graphicFrameLocks noGrp="1"/>
          </p:cNvGraphicFramePr>
          <p:nvPr/>
        </p:nvGraphicFramePr>
        <p:xfrm>
          <a:off x="5334000" y="6096000"/>
          <a:ext cx="2667000" cy="304800"/>
        </p:xfrm>
        <a:graphic>
          <a:graphicData uri="http://schemas.openxmlformats.org/drawingml/2006/table">
            <a:tbl>
              <a:tblPr firstRow="1" bandRow="1">
                <a:tableStyleId>{5940675A-B579-460E-94D1-54222C63F5DA}</a:tableStyleId>
              </a:tblPr>
              <a:tblGrid>
                <a:gridCol w="410307"/>
                <a:gridCol w="923193"/>
                <a:gridCol w="1333500"/>
              </a:tblGrid>
              <a:tr h="304800">
                <a:tc>
                  <a:txBody>
                    <a:bodyPr/>
                    <a:lstStyle/>
                    <a:p>
                      <a:pPr algn="ctr"/>
                      <a:r>
                        <a:rPr lang="en-US" sz="1400" b="1" dirty="0" smtClean="0"/>
                        <a:t>1</a:t>
                      </a:r>
                      <a:endParaRPr lang="en-US" sz="1400" b="1" dirty="0"/>
                    </a:p>
                  </a:txBody>
                  <a:tcPr/>
                </a:tc>
                <a:tc>
                  <a:txBody>
                    <a:bodyPr/>
                    <a:lstStyle/>
                    <a:p>
                      <a:pPr algn="ctr"/>
                      <a:r>
                        <a:rPr lang="en-US" sz="1400" b="1" dirty="0" smtClean="0"/>
                        <a:t>Alice</a:t>
                      </a:r>
                      <a:endParaRPr lang="en-US" sz="1400" b="1" dirty="0"/>
                    </a:p>
                  </a:txBody>
                  <a:tcPr/>
                </a:tc>
                <a:tc>
                  <a:txBody>
                    <a:bodyPr/>
                    <a:lstStyle/>
                    <a:p>
                      <a:pPr algn="ctr"/>
                      <a:r>
                        <a:rPr lang="en-US" sz="1400" b="1" dirty="0" smtClean="0"/>
                        <a:t>999-99-9999</a:t>
                      </a:r>
                      <a:endParaRPr lang="en-US" sz="1400" b="1" dirty="0"/>
                    </a:p>
                  </a:txBody>
                  <a:tcPr/>
                </a:tc>
              </a:tr>
            </a:tbl>
          </a:graphicData>
        </a:graphic>
      </p:graphicFrame>
      <p:sp>
        <p:nvSpPr>
          <p:cNvPr id="53" name="TextBox 52"/>
          <p:cNvSpPr txBox="1"/>
          <p:nvPr/>
        </p:nvSpPr>
        <p:spPr>
          <a:xfrm>
            <a:off x="5410200" y="3102114"/>
            <a:ext cx="2057400" cy="707886"/>
          </a:xfrm>
          <a:prstGeom prst="rect">
            <a:avLst/>
          </a:prstGeom>
          <a:noFill/>
        </p:spPr>
        <p:txBody>
          <a:bodyPr wrap="square" rtlCol="0">
            <a:spAutoFit/>
          </a:bodyPr>
          <a:lstStyle/>
          <a:p>
            <a:pPr algn="ctr"/>
            <a:r>
              <a:rPr lang="en-US" sz="2000" i="1" dirty="0" smtClean="0"/>
              <a:t>Modified Query by Proxy</a:t>
            </a:r>
            <a:endParaRPr lang="en-US" sz="2000" i="1" dirty="0"/>
          </a:p>
        </p:txBody>
      </p:sp>
      <p:sp>
        <p:nvSpPr>
          <p:cNvPr id="54" name="Rounded Rectangle 53"/>
          <p:cNvSpPr/>
          <p:nvPr/>
        </p:nvSpPr>
        <p:spPr>
          <a:xfrm>
            <a:off x="990600" y="5334000"/>
            <a:ext cx="2895600" cy="1219200"/>
          </a:xfrm>
          <a:prstGeom prst="round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u="sng" dirty="0" smtClean="0">
                <a:solidFill>
                  <a:schemeClr val="tx1"/>
                </a:solidFill>
              </a:rPr>
              <a:t>Query Results</a:t>
            </a:r>
          </a:p>
        </p:txBody>
      </p:sp>
      <p:sp>
        <p:nvSpPr>
          <p:cNvPr id="55" name="Freeform 54"/>
          <p:cNvSpPr/>
          <p:nvPr/>
        </p:nvSpPr>
        <p:spPr>
          <a:xfrm>
            <a:off x="4832059" y="5478011"/>
            <a:ext cx="3523376" cy="465589"/>
          </a:xfrm>
          <a:custGeom>
            <a:avLst/>
            <a:gdLst>
              <a:gd name="connsiteX0" fmla="*/ 0 w 3523376"/>
              <a:gd name="connsiteY0" fmla="*/ 25167 h 1166070"/>
              <a:gd name="connsiteX1" fmla="*/ 0 w 3523376"/>
              <a:gd name="connsiteY1" fmla="*/ 1166070 h 1166070"/>
              <a:gd name="connsiteX2" fmla="*/ 3523376 w 3523376"/>
              <a:gd name="connsiteY2" fmla="*/ 1166070 h 1166070"/>
              <a:gd name="connsiteX3" fmla="*/ 3523376 w 3523376"/>
              <a:gd name="connsiteY3" fmla="*/ 0 h 1166070"/>
            </a:gdLst>
            <a:ahLst/>
            <a:cxnLst>
              <a:cxn ang="0">
                <a:pos x="connsiteX0" y="connsiteY0"/>
              </a:cxn>
              <a:cxn ang="0">
                <a:pos x="connsiteX1" y="connsiteY1"/>
              </a:cxn>
              <a:cxn ang="0">
                <a:pos x="connsiteX2" y="connsiteY2"/>
              </a:cxn>
              <a:cxn ang="0">
                <a:pos x="connsiteX3" y="connsiteY3"/>
              </a:cxn>
            </a:cxnLst>
            <a:rect l="l" t="t" r="r" b="b"/>
            <a:pathLst>
              <a:path w="3523376" h="1166070">
                <a:moveTo>
                  <a:pt x="0" y="25167"/>
                </a:moveTo>
                <a:lnTo>
                  <a:pt x="0" y="1166070"/>
                </a:lnTo>
                <a:lnTo>
                  <a:pt x="3523376" y="1166070"/>
                </a:lnTo>
                <a:lnTo>
                  <a:pt x="3523376" y="0"/>
                </a:lnTo>
              </a:path>
            </a:pathLst>
          </a:cu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Bent Arrow 55"/>
          <p:cNvSpPr/>
          <p:nvPr/>
        </p:nvSpPr>
        <p:spPr>
          <a:xfrm rot="5400000">
            <a:off x="6991350" y="5276850"/>
            <a:ext cx="571500" cy="685800"/>
          </a:xfrm>
          <a:prstGeom prst="bentArrow">
            <a:avLst>
              <a:gd name="adj1" fmla="val 25000"/>
              <a:gd name="adj2" fmla="val 25000"/>
              <a:gd name="adj3" fmla="val 25000"/>
              <a:gd name="adj4" fmla="val 43750"/>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Bent Arrow 56"/>
          <p:cNvSpPr/>
          <p:nvPr/>
        </p:nvSpPr>
        <p:spPr>
          <a:xfrm flipH="1">
            <a:off x="3657600" y="3276600"/>
            <a:ext cx="571500" cy="685800"/>
          </a:xfrm>
          <a:prstGeom prst="bentArrow">
            <a:avLst>
              <a:gd name="adj1" fmla="val 25000"/>
              <a:gd name="adj2" fmla="val 25000"/>
              <a:gd name="adj3" fmla="val 25000"/>
              <a:gd name="adj4" fmla="val 43750"/>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Slide Number Placeholder 23"/>
          <p:cNvSpPr>
            <a:spLocks noGrp="1"/>
          </p:cNvSpPr>
          <p:nvPr>
            <p:ph type="sldNum" sz="quarter" idx="12"/>
          </p:nvPr>
        </p:nvSpPr>
        <p:spPr/>
        <p:txBody>
          <a:bodyPr/>
          <a:lstStyle/>
          <a:p>
            <a:fld id="{1725D864-24D8-4B4F-8408-D0FD80A1B051}" type="slidenum">
              <a:rPr lang="en-US" smtClean="0"/>
              <a:pPr/>
              <a:t>16</a:t>
            </a:fld>
            <a:endParaRPr lang="en-US"/>
          </a:p>
        </p:txBody>
      </p:sp>
      <p:sp>
        <p:nvSpPr>
          <p:cNvPr id="33" name="Title 7"/>
          <p:cNvSpPr>
            <a:spLocks noGrp="1"/>
          </p:cNvSpPr>
          <p:nvPr>
            <p:ph type="title"/>
          </p:nvPr>
        </p:nvSpPr>
        <p:spPr>
          <a:xfrm>
            <a:off x="457200" y="274638"/>
            <a:ext cx="8229600" cy="1143000"/>
          </a:xfrm>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dirty="0" smtClean="0">
                <a:solidFill>
                  <a:schemeClr val="tx1"/>
                </a:solidFill>
              </a:rPr>
              <a:t>Step #3: Apply Taint to Connection</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4" grpId="0" animBg="1"/>
      <p:bldP spid="47" grpId="0"/>
      <p:bldP spid="50" grpId="0" animBg="1"/>
      <p:bldP spid="53" grpId="0"/>
      <p:bldP spid="54" grpId="0" animBg="1"/>
      <p:bldP spid="55" grpId="0" animBg="1"/>
      <p:bldP spid="56" grpId="0" animBg="1"/>
      <p:bldP spid="5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sz="4000" dirty="0" smtClean="0">
                <a:solidFill>
                  <a:schemeClr val="tx1"/>
                </a:solidFill>
              </a:rPr>
              <a:t>Step #4: Track Data</a:t>
            </a:r>
            <a:endParaRPr lang="en-US" sz="4000" dirty="0">
              <a:solidFill>
                <a:schemeClr val="tx1"/>
              </a:solidFill>
            </a:endParaRPr>
          </a:p>
        </p:txBody>
      </p:sp>
      <p:sp>
        <p:nvSpPr>
          <p:cNvPr id="69" name="Slide Number Placeholder 3"/>
          <p:cNvSpPr>
            <a:spLocks noGrp="1"/>
          </p:cNvSpPr>
          <p:nvPr>
            <p:ph type="sldNum" sz="quarter" idx="12"/>
          </p:nvPr>
        </p:nvSpPr>
        <p:spPr>
          <a:xfrm>
            <a:off x="6553200" y="6356350"/>
            <a:ext cx="2133600" cy="365125"/>
          </a:xfrm>
        </p:spPr>
        <p:txBody>
          <a:bodyPr/>
          <a:lstStyle/>
          <a:p>
            <a:fld id="{1725D864-24D8-4B4F-8408-D0FD80A1B051}" type="slidenum">
              <a:rPr lang="en-US" smtClean="0"/>
              <a:pPr/>
              <a:t>17</a:t>
            </a:fld>
            <a:endParaRPr lang="en-US"/>
          </a:p>
        </p:txBody>
      </p:sp>
      <p:sp>
        <p:nvSpPr>
          <p:cNvPr id="70" name="Rounded Rectangle 69"/>
          <p:cNvSpPr/>
          <p:nvPr/>
        </p:nvSpPr>
        <p:spPr>
          <a:xfrm>
            <a:off x="181996" y="2819400"/>
            <a:ext cx="1905000" cy="1524000"/>
          </a:xfrm>
          <a:prstGeom prst="roundRect">
            <a:avLst>
              <a:gd name="adj" fmla="val 9330"/>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90606" y="3268579"/>
            <a:ext cx="1287780" cy="625642"/>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Declassifier</a:t>
            </a:r>
            <a:endParaRPr lang="en-US" dirty="0" smtClean="0">
              <a:solidFill>
                <a:schemeClr val="tx1"/>
              </a:solidFill>
            </a:endParaRPr>
          </a:p>
          <a:p>
            <a:pPr algn="ctr"/>
            <a:r>
              <a:rPr lang="en-US" dirty="0" smtClean="0">
                <a:solidFill>
                  <a:schemeClr val="tx1"/>
                </a:solidFill>
              </a:rPr>
              <a:t>Process</a:t>
            </a:r>
            <a:endParaRPr lang="en-US" dirty="0">
              <a:solidFill>
                <a:schemeClr val="tx1"/>
              </a:solidFill>
            </a:endParaRPr>
          </a:p>
        </p:txBody>
      </p:sp>
      <p:sp>
        <p:nvSpPr>
          <p:cNvPr id="72" name="Rounded Rectangle 71"/>
          <p:cNvSpPr/>
          <p:nvPr/>
        </p:nvSpPr>
        <p:spPr>
          <a:xfrm>
            <a:off x="2590800" y="1600200"/>
            <a:ext cx="1828800" cy="2514600"/>
          </a:xfrm>
          <a:prstGeom prst="roundRect">
            <a:avLst>
              <a:gd name="adj" fmla="val 4158"/>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72"/>
          <p:cNvSpPr/>
          <p:nvPr/>
        </p:nvSpPr>
        <p:spPr>
          <a:xfrm>
            <a:off x="2590800" y="3276601"/>
            <a:ext cx="1828800" cy="838200"/>
          </a:xfrm>
          <a:prstGeom prst="roundRect">
            <a:avLst>
              <a:gd name="adj" fmla="val 9330"/>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Information Flow</a:t>
            </a:r>
          </a:p>
          <a:p>
            <a:pPr algn="ctr"/>
            <a:r>
              <a:rPr lang="en-US" dirty="0" smtClean="0">
                <a:solidFill>
                  <a:schemeClr val="tx1"/>
                </a:solidFill>
              </a:rPr>
              <a:t>Tracking Kernel</a:t>
            </a:r>
            <a:endParaRPr lang="en-US" dirty="0">
              <a:solidFill>
                <a:schemeClr val="tx1"/>
              </a:solidFill>
            </a:endParaRPr>
          </a:p>
        </p:txBody>
      </p:sp>
      <p:sp>
        <p:nvSpPr>
          <p:cNvPr id="74" name="Rectangle 73"/>
          <p:cNvSpPr/>
          <p:nvPr/>
        </p:nvSpPr>
        <p:spPr>
          <a:xfrm>
            <a:off x="2804160" y="1752600"/>
            <a:ext cx="1402080" cy="835679"/>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Webserver</a:t>
            </a:r>
            <a:r>
              <a:rPr lang="en-US" dirty="0" smtClean="0">
                <a:solidFill>
                  <a:schemeClr val="tx1"/>
                </a:solidFill>
              </a:rPr>
              <a:t> Process</a:t>
            </a:r>
          </a:p>
        </p:txBody>
      </p:sp>
      <p:pic>
        <p:nvPicPr>
          <p:cNvPr id="76" name="Picture 75" descr="1195445301811339265dagobert83_female_user_icon.svg.med.png"/>
          <p:cNvPicPr>
            <a:picLocks noChangeAspect="1"/>
          </p:cNvPicPr>
          <p:nvPr/>
        </p:nvPicPr>
        <p:blipFill>
          <a:blip r:embed="rId3" cstate="print"/>
          <a:stretch>
            <a:fillRect/>
          </a:stretch>
        </p:blipFill>
        <p:spPr>
          <a:xfrm>
            <a:off x="762000" y="1524000"/>
            <a:ext cx="762000" cy="762000"/>
          </a:xfrm>
          <a:prstGeom prst="rect">
            <a:avLst/>
          </a:prstGeom>
        </p:spPr>
      </p:pic>
      <p:cxnSp>
        <p:nvCxnSpPr>
          <p:cNvPr id="77" name="Straight Arrow Connector 76"/>
          <p:cNvCxnSpPr/>
          <p:nvPr/>
        </p:nvCxnSpPr>
        <p:spPr>
          <a:xfrm>
            <a:off x="1524000" y="2133600"/>
            <a:ext cx="12954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1600200" y="1600200"/>
            <a:ext cx="893193" cy="400110"/>
          </a:xfrm>
          <a:prstGeom prst="rect">
            <a:avLst/>
          </a:prstGeom>
          <a:noFill/>
        </p:spPr>
        <p:txBody>
          <a:bodyPr wrap="none" rtlCol="0">
            <a:spAutoFit/>
          </a:bodyPr>
          <a:lstStyle/>
          <a:p>
            <a:pPr marL="342900" indent="-342900"/>
            <a:r>
              <a:rPr lang="en-US" sz="1000" dirty="0" smtClean="0"/>
              <a:t>1. User sends</a:t>
            </a:r>
          </a:p>
          <a:p>
            <a:pPr marL="342900" indent="-342900"/>
            <a:r>
              <a:rPr lang="en-US" sz="1000" dirty="0" smtClean="0"/>
              <a:t>Login request</a:t>
            </a:r>
            <a:endParaRPr lang="en-US" sz="1000" dirty="0"/>
          </a:p>
        </p:txBody>
      </p:sp>
      <p:sp>
        <p:nvSpPr>
          <p:cNvPr id="79" name="TextBox 78"/>
          <p:cNvSpPr txBox="1"/>
          <p:nvPr/>
        </p:nvSpPr>
        <p:spPr>
          <a:xfrm>
            <a:off x="3477573" y="4367154"/>
            <a:ext cx="1018227" cy="400110"/>
          </a:xfrm>
          <a:prstGeom prst="rect">
            <a:avLst/>
          </a:prstGeom>
          <a:noFill/>
        </p:spPr>
        <p:txBody>
          <a:bodyPr wrap="none" rtlCol="0">
            <a:spAutoFit/>
          </a:bodyPr>
          <a:lstStyle/>
          <a:p>
            <a:pPr marL="342900" indent="-342900"/>
            <a:r>
              <a:rPr lang="en-US" sz="1000" dirty="0" smtClean="0"/>
              <a:t>2.  Authenticate</a:t>
            </a:r>
          </a:p>
          <a:p>
            <a:pPr marL="342900" indent="-342900"/>
            <a:r>
              <a:rPr lang="en-US" sz="1000" dirty="0" smtClean="0"/>
              <a:t>User</a:t>
            </a:r>
          </a:p>
        </p:txBody>
      </p:sp>
      <p:grpSp>
        <p:nvGrpSpPr>
          <p:cNvPr id="80" name="Group 79"/>
          <p:cNvGrpSpPr/>
          <p:nvPr/>
        </p:nvGrpSpPr>
        <p:grpSpPr>
          <a:xfrm>
            <a:off x="7391400" y="4935379"/>
            <a:ext cx="1184311" cy="246221"/>
            <a:chOff x="381000" y="1752600"/>
            <a:chExt cx="1184311" cy="246221"/>
          </a:xfrm>
        </p:grpSpPr>
        <p:sp>
          <p:nvSpPr>
            <p:cNvPr id="81" name="Rectangle 80"/>
            <p:cNvSpPr/>
            <p:nvPr/>
          </p:nvSpPr>
          <p:spPr>
            <a:xfrm>
              <a:off x="381000" y="1761410"/>
              <a:ext cx="228600" cy="228600"/>
            </a:xfrm>
            <a:prstGeom prst="rect">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82" name="TextBox 81"/>
            <p:cNvSpPr txBox="1"/>
            <p:nvPr/>
          </p:nvSpPr>
          <p:spPr>
            <a:xfrm>
              <a:off x="609600" y="1752600"/>
              <a:ext cx="955711" cy="246221"/>
            </a:xfrm>
            <a:prstGeom prst="rect">
              <a:avLst/>
            </a:prstGeom>
            <a:noFill/>
          </p:spPr>
          <p:txBody>
            <a:bodyPr wrap="none" rtlCol="0">
              <a:spAutoFit/>
            </a:bodyPr>
            <a:lstStyle/>
            <a:p>
              <a:r>
                <a:rPr lang="en-US" sz="1000" b="1" dirty="0" smtClean="0"/>
                <a:t>Trusted Realm</a:t>
              </a:r>
              <a:endParaRPr lang="en-US" sz="1000" b="1" dirty="0"/>
            </a:p>
          </p:txBody>
        </p:sp>
      </p:grpSp>
      <p:grpSp>
        <p:nvGrpSpPr>
          <p:cNvPr id="83" name="Group 82"/>
          <p:cNvGrpSpPr/>
          <p:nvPr/>
        </p:nvGrpSpPr>
        <p:grpSpPr>
          <a:xfrm>
            <a:off x="7391400" y="5290979"/>
            <a:ext cx="1317360" cy="246221"/>
            <a:chOff x="381000" y="2067640"/>
            <a:chExt cx="1317360" cy="246221"/>
          </a:xfrm>
        </p:grpSpPr>
        <p:sp>
          <p:nvSpPr>
            <p:cNvPr id="84" name="Rectangle 83"/>
            <p:cNvSpPr/>
            <p:nvPr/>
          </p:nvSpPr>
          <p:spPr>
            <a:xfrm>
              <a:off x="381000" y="207645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85" name="TextBox 84"/>
            <p:cNvSpPr txBox="1"/>
            <p:nvPr/>
          </p:nvSpPr>
          <p:spPr>
            <a:xfrm>
              <a:off x="609600" y="2067640"/>
              <a:ext cx="1088760" cy="246221"/>
            </a:xfrm>
            <a:prstGeom prst="rect">
              <a:avLst/>
            </a:prstGeom>
            <a:noFill/>
          </p:spPr>
          <p:txBody>
            <a:bodyPr wrap="none" rtlCol="0">
              <a:spAutoFit/>
            </a:bodyPr>
            <a:lstStyle/>
            <a:p>
              <a:r>
                <a:rPr lang="en-US" sz="1000" b="1" dirty="0" err="1" smtClean="0"/>
                <a:t>Untrusted</a:t>
              </a:r>
              <a:r>
                <a:rPr lang="en-US" sz="1000" b="1" dirty="0" smtClean="0"/>
                <a:t> Realm</a:t>
              </a:r>
              <a:endParaRPr lang="en-US" sz="1000" b="1" dirty="0"/>
            </a:p>
          </p:txBody>
        </p:sp>
      </p:grpSp>
      <p:grpSp>
        <p:nvGrpSpPr>
          <p:cNvPr id="86" name="Group 85"/>
          <p:cNvGrpSpPr/>
          <p:nvPr/>
        </p:nvGrpSpPr>
        <p:grpSpPr>
          <a:xfrm>
            <a:off x="7391400" y="5646579"/>
            <a:ext cx="1230797" cy="246221"/>
            <a:chOff x="381000" y="2438400"/>
            <a:chExt cx="1230797" cy="246221"/>
          </a:xfrm>
        </p:grpSpPr>
        <p:sp>
          <p:nvSpPr>
            <p:cNvPr id="87" name="Rectangle 86"/>
            <p:cNvSpPr/>
            <p:nvPr/>
          </p:nvSpPr>
          <p:spPr>
            <a:xfrm>
              <a:off x="381000" y="2447210"/>
              <a:ext cx="228600" cy="2286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88" name="TextBox 87"/>
            <p:cNvSpPr txBox="1"/>
            <p:nvPr/>
          </p:nvSpPr>
          <p:spPr>
            <a:xfrm>
              <a:off x="609600" y="2438400"/>
              <a:ext cx="1002197" cy="246221"/>
            </a:xfrm>
            <a:prstGeom prst="rect">
              <a:avLst/>
            </a:prstGeom>
            <a:noFill/>
          </p:spPr>
          <p:txBody>
            <a:bodyPr wrap="none" rtlCol="0">
              <a:spAutoFit/>
            </a:bodyPr>
            <a:lstStyle/>
            <a:p>
              <a:r>
                <a:rPr lang="en-US" sz="1000" b="1" dirty="0" smtClean="0"/>
                <a:t>Database Table</a:t>
              </a:r>
              <a:endParaRPr lang="en-US" sz="1000" b="1" dirty="0"/>
            </a:p>
          </p:txBody>
        </p:sp>
      </p:grpSp>
      <p:sp>
        <p:nvSpPr>
          <p:cNvPr id="89" name="Rectangle 88"/>
          <p:cNvSpPr/>
          <p:nvPr/>
        </p:nvSpPr>
        <p:spPr>
          <a:xfrm>
            <a:off x="7315200" y="4800600"/>
            <a:ext cx="13716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ounded Rectangle 89"/>
          <p:cNvSpPr/>
          <p:nvPr/>
        </p:nvSpPr>
        <p:spPr>
          <a:xfrm>
            <a:off x="152400" y="4762500"/>
            <a:ext cx="6858000" cy="1981200"/>
          </a:xfrm>
          <a:prstGeom prst="roundRect">
            <a:avLst>
              <a:gd name="adj" fmla="val 4396"/>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304800" y="5867400"/>
            <a:ext cx="1371600" cy="6858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User-Sessions</a:t>
            </a:r>
          </a:p>
          <a:p>
            <a:pPr algn="ctr"/>
            <a:r>
              <a:rPr lang="en-US" sz="1600" dirty="0" smtClean="0">
                <a:solidFill>
                  <a:schemeClr val="tx1"/>
                </a:solidFill>
              </a:rPr>
              <a:t>Table</a:t>
            </a:r>
            <a:endParaRPr lang="en-US" sz="1600" dirty="0">
              <a:solidFill>
                <a:schemeClr val="tx1"/>
              </a:solidFill>
            </a:endParaRPr>
          </a:p>
        </p:txBody>
      </p:sp>
      <p:sp>
        <p:nvSpPr>
          <p:cNvPr id="92" name="Rectangle 91"/>
          <p:cNvSpPr/>
          <p:nvPr/>
        </p:nvSpPr>
        <p:spPr>
          <a:xfrm>
            <a:off x="304800" y="4953000"/>
            <a:ext cx="1371600" cy="6858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Connection-Capabilities</a:t>
            </a:r>
          </a:p>
          <a:p>
            <a:pPr algn="ctr"/>
            <a:r>
              <a:rPr lang="en-US" sz="1600" dirty="0" smtClean="0">
                <a:solidFill>
                  <a:schemeClr val="tx1"/>
                </a:solidFill>
              </a:rPr>
              <a:t>Table</a:t>
            </a:r>
            <a:endParaRPr lang="en-US" sz="1600" dirty="0">
              <a:solidFill>
                <a:schemeClr val="tx1"/>
              </a:solidFill>
            </a:endParaRPr>
          </a:p>
        </p:txBody>
      </p:sp>
      <p:sp>
        <p:nvSpPr>
          <p:cNvPr id="93" name="Rectangle 92"/>
          <p:cNvSpPr/>
          <p:nvPr/>
        </p:nvSpPr>
        <p:spPr>
          <a:xfrm>
            <a:off x="2628900" y="5181600"/>
            <a:ext cx="1752600" cy="9906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User Authentication Module</a:t>
            </a:r>
          </a:p>
        </p:txBody>
      </p:sp>
      <p:sp>
        <p:nvSpPr>
          <p:cNvPr id="94" name="Rectangle 93"/>
          <p:cNvSpPr/>
          <p:nvPr/>
        </p:nvSpPr>
        <p:spPr>
          <a:xfrm>
            <a:off x="5486400" y="5334000"/>
            <a:ext cx="1371600" cy="6858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User-Auth</a:t>
            </a:r>
          </a:p>
          <a:p>
            <a:pPr algn="ctr"/>
            <a:r>
              <a:rPr lang="en-US" sz="1600" dirty="0" smtClean="0">
                <a:solidFill>
                  <a:schemeClr val="tx1"/>
                </a:solidFill>
              </a:rPr>
              <a:t>Table</a:t>
            </a:r>
            <a:endParaRPr lang="en-US" sz="1600" dirty="0">
              <a:solidFill>
                <a:schemeClr val="tx1"/>
              </a:solidFill>
            </a:endParaRPr>
          </a:p>
        </p:txBody>
      </p:sp>
      <p:cxnSp>
        <p:nvCxnSpPr>
          <p:cNvPr id="95" name="Straight Arrow Connector 94"/>
          <p:cNvCxnSpPr>
            <a:stCxn id="93" idx="3"/>
            <a:endCxn id="94" idx="1"/>
          </p:cNvCxnSpPr>
          <p:nvPr/>
        </p:nvCxnSpPr>
        <p:spPr>
          <a:xfrm>
            <a:off x="4381500" y="5676900"/>
            <a:ext cx="1104900" cy="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4419600" y="5334000"/>
            <a:ext cx="989373" cy="246221"/>
          </a:xfrm>
          <a:prstGeom prst="rect">
            <a:avLst/>
          </a:prstGeom>
          <a:noFill/>
        </p:spPr>
        <p:txBody>
          <a:bodyPr wrap="none" rtlCol="0">
            <a:spAutoFit/>
          </a:bodyPr>
          <a:lstStyle/>
          <a:p>
            <a:pPr marL="342900" indent="-342900"/>
            <a:r>
              <a:rPr lang="en-US" sz="1000" dirty="0" smtClean="0"/>
              <a:t>3. Authenticate</a:t>
            </a:r>
          </a:p>
        </p:txBody>
      </p:sp>
      <p:cxnSp>
        <p:nvCxnSpPr>
          <p:cNvPr id="97" name="Straight Arrow Connector 96"/>
          <p:cNvCxnSpPr>
            <a:stCxn id="93" idx="1"/>
            <a:endCxn id="91" idx="3"/>
          </p:cNvCxnSpPr>
          <p:nvPr/>
        </p:nvCxnSpPr>
        <p:spPr>
          <a:xfrm flipH="1">
            <a:off x="1676400" y="5676900"/>
            <a:ext cx="952500" cy="533400"/>
          </a:xfrm>
          <a:prstGeom prst="straightConnector1">
            <a:avLst/>
          </a:prstGeom>
          <a:ln w="3810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1875540" y="5163979"/>
            <a:ext cx="715260" cy="246221"/>
          </a:xfrm>
          <a:prstGeom prst="rect">
            <a:avLst/>
          </a:prstGeom>
          <a:noFill/>
        </p:spPr>
        <p:txBody>
          <a:bodyPr wrap="none" rtlCol="0">
            <a:spAutoFit/>
          </a:bodyPr>
          <a:lstStyle/>
          <a:p>
            <a:pPr marL="342900" indent="-342900"/>
            <a:r>
              <a:rPr lang="en-US" sz="1000" dirty="0" smtClean="0"/>
              <a:t>4. Cookies</a:t>
            </a:r>
          </a:p>
        </p:txBody>
      </p:sp>
      <p:cxnSp>
        <p:nvCxnSpPr>
          <p:cNvPr id="99" name="Straight Arrow Connector 98"/>
          <p:cNvCxnSpPr>
            <a:stCxn id="93" idx="1"/>
            <a:endCxn id="92" idx="3"/>
          </p:cNvCxnSpPr>
          <p:nvPr/>
        </p:nvCxnSpPr>
        <p:spPr>
          <a:xfrm flipH="1" flipV="1">
            <a:off x="1676400" y="5295900"/>
            <a:ext cx="952500" cy="381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1905000" y="6000690"/>
            <a:ext cx="686406" cy="400110"/>
          </a:xfrm>
          <a:prstGeom prst="rect">
            <a:avLst/>
          </a:prstGeom>
          <a:noFill/>
        </p:spPr>
        <p:txBody>
          <a:bodyPr wrap="none" rtlCol="0">
            <a:spAutoFit/>
          </a:bodyPr>
          <a:lstStyle/>
          <a:p>
            <a:pPr marL="342900" indent="-342900"/>
            <a:r>
              <a:rPr lang="en-US" sz="1000" dirty="0" smtClean="0"/>
              <a:t>5. 5-tuple</a:t>
            </a:r>
          </a:p>
          <a:p>
            <a:pPr marL="342900" indent="-342900"/>
            <a:r>
              <a:rPr lang="en-US" sz="1000" dirty="0" smtClean="0"/>
              <a:t>    taints</a:t>
            </a:r>
          </a:p>
        </p:txBody>
      </p:sp>
      <p:sp>
        <p:nvSpPr>
          <p:cNvPr id="101" name="TextBox 100"/>
          <p:cNvSpPr txBox="1"/>
          <p:nvPr/>
        </p:nvSpPr>
        <p:spPr>
          <a:xfrm>
            <a:off x="4578539" y="1600200"/>
            <a:ext cx="723275" cy="400110"/>
          </a:xfrm>
          <a:prstGeom prst="rect">
            <a:avLst/>
          </a:prstGeom>
          <a:noFill/>
        </p:spPr>
        <p:txBody>
          <a:bodyPr wrap="none" rtlCol="0">
            <a:spAutoFit/>
          </a:bodyPr>
          <a:lstStyle/>
          <a:p>
            <a:pPr marL="342900" indent="-342900"/>
            <a:r>
              <a:rPr lang="en-US" sz="1000" dirty="0" smtClean="0"/>
              <a:t>6. Execute</a:t>
            </a:r>
          </a:p>
          <a:p>
            <a:pPr marL="342900" indent="-342900"/>
            <a:r>
              <a:rPr lang="en-US" sz="1000" dirty="0" smtClean="0"/>
              <a:t>    query</a:t>
            </a:r>
          </a:p>
        </p:txBody>
      </p:sp>
      <p:sp>
        <p:nvSpPr>
          <p:cNvPr id="102" name="TextBox 101"/>
          <p:cNvSpPr txBox="1"/>
          <p:nvPr/>
        </p:nvSpPr>
        <p:spPr>
          <a:xfrm>
            <a:off x="4591363" y="2438400"/>
            <a:ext cx="697627" cy="400110"/>
          </a:xfrm>
          <a:prstGeom prst="rect">
            <a:avLst/>
          </a:prstGeom>
          <a:noFill/>
        </p:spPr>
        <p:txBody>
          <a:bodyPr wrap="none" rtlCol="0">
            <a:spAutoFit/>
          </a:bodyPr>
          <a:lstStyle/>
          <a:p>
            <a:pPr marL="342900" indent="-342900"/>
            <a:r>
              <a:rPr lang="en-US" sz="1000" dirty="0" smtClean="0"/>
              <a:t>12. Query</a:t>
            </a:r>
          </a:p>
          <a:p>
            <a:pPr marL="342900" indent="-342900"/>
            <a:r>
              <a:rPr lang="en-US" sz="1000" dirty="0" smtClean="0"/>
              <a:t>Results</a:t>
            </a:r>
          </a:p>
        </p:txBody>
      </p:sp>
      <p:sp>
        <p:nvSpPr>
          <p:cNvPr id="103" name="Rounded Rectangle 102"/>
          <p:cNvSpPr/>
          <p:nvPr/>
        </p:nvSpPr>
        <p:spPr>
          <a:xfrm>
            <a:off x="5486400" y="1600200"/>
            <a:ext cx="3276600" cy="2819400"/>
          </a:xfrm>
          <a:prstGeom prst="roundRect">
            <a:avLst>
              <a:gd name="adj" fmla="val 4216"/>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4" name="Rectangle 103"/>
          <p:cNvSpPr/>
          <p:nvPr/>
        </p:nvSpPr>
        <p:spPr>
          <a:xfrm>
            <a:off x="5715000" y="1752600"/>
            <a:ext cx="1371600" cy="8382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Database</a:t>
            </a:r>
          </a:p>
          <a:p>
            <a:pPr algn="ctr"/>
            <a:r>
              <a:rPr lang="en-US" dirty="0" smtClean="0">
                <a:solidFill>
                  <a:schemeClr val="tx1"/>
                </a:solidFill>
              </a:rPr>
              <a:t>Proxy</a:t>
            </a:r>
          </a:p>
          <a:p>
            <a:pPr algn="ctr"/>
            <a:r>
              <a:rPr lang="en-US" dirty="0" smtClean="0">
                <a:solidFill>
                  <a:schemeClr val="tx1"/>
                </a:solidFill>
              </a:rPr>
              <a:t>Process</a:t>
            </a:r>
          </a:p>
        </p:txBody>
      </p:sp>
      <p:sp>
        <p:nvSpPr>
          <p:cNvPr id="170" name="Rectangle 169"/>
          <p:cNvSpPr/>
          <p:nvPr/>
        </p:nvSpPr>
        <p:spPr>
          <a:xfrm>
            <a:off x="5715000" y="3048000"/>
            <a:ext cx="1371600" cy="82296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Query</a:t>
            </a:r>
          </a:p>
          <a:p>
            <a:pPr algn="ctr"/>
            <a:r>
              <a:rPr lang="en-US" dirty="0" smtClean="0">
                <a:solidFill>
                  <a:schemeClr val="tx1"/>
                </a:solidFill>
              </a:rPr>
              <a:t>Parser</a:t>
            </a:r>
          </a:p>
          <a:p>
            <a:pPr algn="ctr"/>
            <a:r>
              <a:rPr lang="en-US" dirty="0" smtClean="0">
                <a:solidFill>
                  <a:schemeClr val="tx1"/>
                </a:solidFill>
              </a:rPr>
              <a:t>Process</a:t>
            </a:r>
          </a:p>
        </p:txBody>
      </p:sp>
      <p:sp>
        <p:nvSpPr>
          <p:cNvPr id="171" name="Rectangle 170"/>
          <p:cNvSpPr/>
          <p:nvPr/>
        </p:nvSpPr>
        <p:spPr>
          <a:xfrm>
            <a:off x="7543800" y="3276600"/>
            <a:ext cx="990600" cy="6858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Query</a:t>
            </a:r>
          </a:p>
          <a:p>
            <a:pPr algn="ctr"/>
            <a:r>
              <a:rPr lang="en-US" sz="1600" dirty="0" err="1" smtClean="0">
                <a:solidFill>
                  <a:schemeClr val="tx1"/>
                </a:solidFill>
              </a:rPr>
              <a:t>RegEx</a:t>
            </a:r>
            <a:r>
              <a:rPr lang="en-US" sz="1600" dirty="0" smtClean="0">
                <a:solidFill>
                  <a:schemeClr val="tx1"/>
                </a:solidFill>
              </a:rPr>
              <a:t> Table</a:t>
            </a:r>
          </a:p>
        </p:txBody>
      </p:sp>
      <p:grpSp>
        <p:nvGrpSpPr>
          <p:cNvPr id="172" name="Group 171"/>
          <p:cNvGrpSpPr/>
          <p:nvPr/>
        </p:nvGrpSpPr>
        <p:grpSpPr>
          <a:xfrm>
            <a:off x="7604351" y="1795464"/>
            <a:ext cx="914400" cy="762000"/>
            <a:chOff x="6019800" y="4953000"/>
            <a:chExt cx="914400" cy="762000"/>
          </a:xfrm>
        </p:grpSpPr>
        <p:sp>
          <p:nvSpPr>
            <p:cNvPr id="173" name="Rectangle 172"/>
            <p:cNvSpPr/>
            <p:nvPr/>
          </p:nvSpPr>
          <p:spPr>
            <a:xfrm>
              <a:off x="6019800" y="49530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74" name="Rectangle 173"/>
            <p:cNvSpPr/>
            <p:nvPr/>
          </p:nvSpPr>
          <p:spPr>
            <a:xfrm>
              <a:off x="6477000" y="49530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75" name="Rectangle 174"/>
            <p:cNvSpPr/>
            <p:nvPr/>
          </p:nvSpPr>
          <p:spPr>
            <a:xfrm>
              <a:off x="6019800" y="51054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77" name="Rectangle 176"/>
            <p:cNvSpPr/>
            <p:nvPr/>
          </p:nvSpPr>
          <p:spPr>
            <a:xfrm>
              <a:off x="6477000" y="51054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78" name="Rectangle 177"/>
            <p:cNvSpPr/>
            <p:nvPr/>
          </p:nvSpPr>
          <p:spPr>
            <a:xfrm>
              <a:off x="6019800" y="52578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79" name="Rectangle 178"/>
            <p:cNvSpPr/>
            <p:nvPr/>
          </p:nvSpPr>
          <p:spPr>
            <a:xfrm>
              <a:off x="6477000" y="52578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80" name="Rectangle 179"/>
            <p:cNvSpPr/>
            <p:nvPr/>
          </p:nvSpPr>
          <p:spPr>
            <a:xfrm>
              <a:off x="6019800" y="54102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81" name="Rectangle 180"/>
            <p:cNvSpPr/>
            <p:nvPr/>
          </p:nvSpPr>
          <p:spPr>
            <a:xfrm>
              <a:off x="6477000" y="54102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82" name="Rectangle 181"/>
            <p:cNvSpPr/>
            <p:nvPr/>
          </p:nvSpPr>
          <p:spPr>
            <a:xfrm>
              <a:off x="6019800" y="55626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83" name="Rectangle 182"/>
            <p:cNvSpPr/>
            <p:nvPr/>
          </p:nvSpPr>
          <p:spPr>
            <a:xfrm>
              <a:off x="6477000" y="55626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grpSp>
      <p:sp>
        <p:nvSpPr>
          <p:cNvPr id="184" name="TextBox 183"/>
          <p:cNvSpPr txBox="1"/>
          <p:nvPr/>
        </p:nvSpPr>
        <p:spPr>
          <a:xfrm>
            <a:off x="7283902" y="2514600"/>
            <a:ext cx="1555298" cy="584775"/>
          </a:xfrm>
          <a:prstGeom prst="rect">
            <a:avLst/>
          </a:prstGeom>
          <a:noFill/>
        </p:spPr>
        <p:txBody>
          <a:bodyPr wrap="none" rtlCol="0">
            <a:spAutoFit/>
          </a:bodyPr>
          <a:lstStyle/>
          <a:p>
            <a:pPr algn="ctr"/>
            <a:r>
              <a:rPr lang="en-US" sz="1600" dirty="0" smtClean="0"/>
              <a:t>Web Application</a:t>
            </a:r>
          </a:p>
          <a:p>
            <a:pPr algn="ctr"/>
            <a:r>
              <a:rPr lang="en-US" sz="1600" dirty="0" smtClean="0"/>
              <a:t>Database</a:t>
            </a:r>
            <a:endParaRPr lang="en-US" sz="1600" dirty="0"/>
          </a:p>
        </p:txBody>
      </p:sp>
      <p:cxnSp>
        <p:nvCxnSpPr>
          <p:cNvPr id="185" name="Straight Arrow Connector 184"/>
          <p:cNvCxnSpPr/>
          <p:nvPr/>
        </p:nvCxnSpPr>
        <p:spPr>
          <a:xfrm flipH="1" flipV="1">
            <a:off x="6781800" y="2590800"/>
            <a:ext cx="762000" cy="68580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6" name="Straight Arrow Connector 185"/>
          <p:cNvCxnSpPr>
            <a:stCxn id="104" idx="2"/>
            <a:endCxn id="170" idx="0"/>
          </p:cNvCxnSpPr>
          <p:nvPr/>
        </p:nvCxnSpPr>
        <p:spPr>
          <a:xfrm>
            <a:off x="6400800" y="2590800"/>
            <a:ext cx="0" cy="457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7" name="Straight Arrow Connector 186"/>
          <p:cNvCxnSpPr>
            <a:stCxn id="178" idx="1"/>
            <a:endCxn id="104" idx="3"/>
          </p:cNvCxnSpPr>
          <p:nvPr/>
        </p:nvCxnSpPr>
        <p:spPr>
          <a:xfrm flipH="1" flipV="1">
            <a:off x="7086600" y="2171700"/>
            <a:ext cx="517751" cy="4764"/>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8" name="TextBox 187"/>
          <p:cNvSpPr txBox="1"/>
          <p:nvPr/>
        </p:nvSpPr>
        <p:spPr>
          <a:xfrm>
            <a:off x="7217210" y="2819400"/>
            <a:ext cx="250390" cy="246221"/>
          </a:xfrm>
          <a:prstGeom prst="rect">
            <a:avLst/>
          </a:prstGeom>
          <a:noFill/>
        </p:spPr>
        <p:txBody>
          <a:bodyPr wrap="none" rtlCol="0">
            <a:spAutoFit/>
          </a:bodyPr>
          <a:lstStyle/>
          <a:p>
            <a:r>
              <a:rPr lang="en-US" sz="1000" b="1" dirty="0" smtClean="0"/>
              <a:t>7</a:t>
            </a:r>
            <a:endParaRPr lang="en-US" sz="1000" b="1" dirty="0"/>
          </a:p>
        </p:txBody>
      </p:sp>
      <p:sp>
        <p:nvSpPr>
          <p:cNvPr id="189" name="TextBox 188"/>
          <p:cNvSpPr txBox="1"/>
          <p:nvPr/>
        </p:nvSpPr>
        <p:spPr>
          <a:xfrm>
            <a:off x="6019800" y="2667000"/>
            <a:ext cx="250390" cy="246221"/>
          </a:xfrm>
          <a:prstGeom prst="rect">
            <a:avLst/>
          </a:prstGeom>
          <a:noFill/>
        </p:spPr>
        <p:txBody>
          <a:bodyPr wrap="none" rtlCol="0">
            <a:spAutoFit/>
          </a:bodyPr>
          <a:lstStyle/>
          <a:p>
            <a:r>
              <a:rPr lang="en-US" sz="1000" b="1" dirty="0" smtClean="0"/>
              <a:t>8</a:t>
            </a:r>
            <a:endParaRPr lang="en-US" sz="1000" b="1" dirty="0"/>
          </a:p>
        </p:txBody>
      </p:sp>
      <p:sp>
        <p:nvSpPr>
          <p:cNvPr id="190" name="TextBox 189"/>
          <p:cNvSpPr txBox="1"/>
          <p:nvPr/>
        </p:nvSpPr>
        <p:spPr>
          <a:xfrm>
            <a:off x="7141010" y="3352800"/>
            <a:ext cx="250390" cy="246221"/>
          </a:xfrm>
          <a:prstGeom prst="rect">
            <a:avLst/>
          </a:prstGeom>
          <a:noFill/>
        </p:spPr>
        <p:txBody>
          <a:bodyPr wrap="none" rtlCol="0">
            <a:spAutoFit/>
          </a:bodyPr>
          <a:lstStyle/>
          <a:p>
            <a:r>
              <a:rPr lang="en-US" sz="1000" b="1" dirty="0" smtClean="0"/>
              <a:t>9</a:t>
            </a:r>
            <a:endParaRPr lang="en-US" sz="1000" b="1" dirty="0"/>
          </a:p>
        </p:txBody>
      </p:sp>
      <p:sp>
        <p:nvSpPr>
          <p:cNvPr id="191" name="TextBox 190"/>
          <p:cNvSpPr txBox="1"/>
          <p:nvPr/>
        </p:nvSpPr>
        <p:spPr>
          <a:xfrm>
            <a:off x="7162800" y="1828800"/>
            <a:ext cx="316112" cy="246221"/>
          </a:xfrm>
          <a:prstGeom prst="rect">
            <a:avLst/>
          </a:prstGeom>
          <a:noFill/>
        </p:spPr>
        <p:txBody>
          <a:bodyPr wrap="none" rtlCol="0">
            <a:spAutoFit/>
          </a:bodyPr>
          <a:lstStyle/>
          <a:p>
            <a:r>
              <a:rPr lang="en-US" sz="1000" b="1" dirty="0" smtClean="0"/>
              <a:t>10</a:t>
            </a:r>
            <a:endParaRPr lang="en-US" sz="1000" b="1" dirty="0"/>
          </a:p>
        </p:txBody>
      </p:sp>
      <p:cxnSp>
        <p:nvCxnSpPr>
          <p:cNvPr id="198" name="Straight Arrow Connector 197"/>
          <p:cNvCxnSpPr>
            <a:stCxn id="93" idx="0"/>
            <a:endCxn id="74" idx="2"/>
          </p:cNvCxnSpPr>
          <p:nvPr/>
        </p:nvCxnSpPr>
        <p:spPr>
          <a:xfrm flipV="1">
            <a:off x="3505200" y="2588279"/>
            <a:ext cx="0" cy="2593321"/>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9" name="Straight Arrow Connector 198"/>
          <p:cNvCxnSpPr/>
          <p:nvPr/>
        </p:nvCxnSpPr>
        <p:spPr>
          <a:xfrm>
            <a:off x="4206240" y="1981200"/>
            <a:ext cx="1508760" cy="126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0" name="Straight Arrow Connector 199"/>
          <p:cNvCxnSpPr/>
          <p:nvPr/>
        </p:nvCxnSpPr>
        <p:spPr>
          <a:xfrm flipH="1" flipV="1">
            <a:off x="4191000" y="2362200"/>
            <a:ext cx="1508760" cy="126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a:off x="7086600" y="3581400"/>
            <a:ext cx="4572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02" name="Group 201"/>
          <p:cNvGrpSpPr/>
          <p:nvPr/>
        </p:nvGrpSpPr>
        <p:grpSpPr>
          <a:xfrm>
            <a:off x="7391400" y="6002179"/>
            <a:ext cx="815620" cy="246221"/>
            <a:chOff x="381000" y="2438400"/>
            <a:chExt cx="815620" cy="246221"/>
          </a:xfrm>
        </p:grpSpPr>
        <p:sp>
          <p:nvSpPr>
            <p:cNvPr id="203" name="Rectangle 202"/>
            <p:cNvSpPr/>
            <p:nvPr/>
          </p:nvSpPr>
          <p:spPr>
            <a:xfrm>
              <a:off x="381000" y="2447210"/>
              <a:ext cx="2286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204" name="TextBox 203"/>
            <p:cNvSpPr txBox="1"/>
            <p:nvPr/>
          </p:nvSpPr>
          <p:spPr>
            <a:xfrm>
              <a:off x="609600" y="2438400"/>
              <a:ext cx="587020" cy="246221"/>
            </a:xfrm>
            <a:prstGeom prst="rect">
              <a:avLst/>
            </a:prstGeom>
            <a:noFill/>
          </p:spPr>
          <p:txBody>
            <a:bodyPr wrap="none" rtlCol="0">
              <a:spAutoFit/>
            </a:bodyPr>
            <a:lstStyle/>
            <a:p>
              <a:r>
                <a:rPr lang="en-US" sz="1000" b="1" dirty="0" smtClean="0"/>
                <a:t>Process</a:t>
              </a:r>
              <a:endParaRPr lang="en-US" sz="1000" b="1" dirty="0"/>
            </a:p>
          </p:txBody>
        </p:sp>
      </p:grpSp>
      <p:sp>
        <p:nvSpPr>
          <p:cNvPr id="205" name="TextBox 204"/>
          <p:cNvSpPr txBox="1"/>
          <p:nvPr/>
        </p:nvSpPr>
        <p:spPr>
          <a:xfrm>
            <a:off x="6301975" y="4038600"/>
            <a:ext cx="1645450" cy="369332"/>
          </a:xfrm>
          <a:prstGeom prst="rect">
            <a:avLst/>
          </a:prstGeom>
          <a:noFill/>
        </p:spPr>
        <p:txBody>
          <a:bodyPr wrap="none" rtlCol="0">
            <a:spAutoFit/>
          </a:bodyPr>
          <a:lstStyle/>
          <a:p>
            <a:r>
              <a:rPr lang="en-US" b="1" dirty="0" smtClean="0"/>
              <a:t>Database Node</a:t>
            </a:r>
            <a:endParaRPr lang="en-US" b="1" dirty="0"/>
          </a:p>
        </p:txBody>
      </p:sp>
      <p:sp>
        <p:nvSpPr>
          <p:cNvPr id="206" name="TextBox 205"/>
          <p:cNvSpPr txBox="1"/>
          <p:nvPr/>
        </p:nvSpPr>
        <p:spPr>
          <a:xfrm>
            <a:off x="2490781" y="6338888"/>
            <a:ext cx="2181238" cy="369332"/>
          </a:xfrm>
          <a:prstGeom prst="rect">
            <a:avLst/>
          </a:prstGeom>
          <a:noFill/>
        </p:spPr>
        <p:txBody>
          <a:bodyPr wrap="none" rtlCol="0">
            <a:spAutoFit/>
          </a:bodyPr>
          <a:lstStyle/>
          <a:p>
            <a:r>
              <a:rPr lang="en-US" b="1" dirty="0" smtClean="0"/>
              <a:t>Authentication Node</a:t>
            </a:r>
            <a:endParaRPr lang="en-US" b="1" dirty="0"/>
          </a:p>
        </p:txBody>
      </p:sp>
      <p:sp>
        <p:nvSpPr>
          <p:cNvPr id="207" name="TextBox 206"/>
          <p:cNvSpPr txBox="1"/>
          <p:nvPr/>
        </p:nvSpPr>
        <p:spPr>
          <a:xfrm>
            <a:off x="1122336" y="3974068"/>
            <a:ext cx="935064" cy="369332"/>
          </a:xfrm>
          <a:prstGeom prst="rect">
            <a:avLst/>
          </a:prstGeom>
          <a:noFill/>
        </p:spPr>
        <p:txBody>
          <a:bodyPr wrap="none" rtlCol="0">
            <a:spAutoFit/>
          </a:bodyPr>
          <a:lstStyle/>
          <a:p>
            <a:r>
              <a:rPr lang="en-US" b="1" dirty="0" smtClean="0"/>
              <a:t>Firewall</a:t>
            </a:r>
            <a:endParaRPr lang="en-US" b="1" dirty="0"/>
          </a:p>
        </p:txBody>
      </p:sp>
      <p:sp>
        <p:nvSpPr>
          <p:cNvPr id="208" name="TextBox 207"/>
          <p:cNvSpPr txBox="1"/>
          <p:nvPr/>
        </p:nvSpPr>
        <p:spPr>
          <a:xfrm>
            <a:off x="2590800" y="2907268"/>
            <a:ext cx="796949" cy="369332"/>
          </a:xfrm>
          <a:prstGeom prst="rect">
            <a:avLst/>
          </a:prstGeom>
          <a:noFill/>
        </p:spPr>
        <p:txBody>
          <a:bodyPr wrap="none" rtlCol="0">
            <a:spAutoFit/>
          </a:bodyPr>
          <a:lstStyle/>
          <a:p>
            <a:r>
              <a:rPr lang="en-US" b="1" dirty="0" smtClean="0"/>
              <a:t>Server</a:t>
            </a:r>
            <a:endParaRPr lang="en-US" b="1" dirty="0"/>
          </a:p>
        </p:txBody>
      </p:sp>
      <p:sp>
        <p:nvSpPr>
          <p:cNvPr id="211" name="Rounded Rectangle 210"/>
          <p:cNvSpPr/>
          <p:nvPr/>
        </p:nvSpPr>
        <p:spPr>
          <a:xfrm>
            <a:off x="2362200" y="1447800"/>
            <a:ext cx="2286000" cy="2819400"/>
          </a:xfrm>
          <a:prstGeom prst="roundRect">
            <a:avLst/>
          </a:prstGeom>
          <a:noFill/>
          <a:ln w="254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2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p:bldP spid="211" grpId="0" animBg="1"/>
      <p:bldP spid="211"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dirty="0" smtClean="0">
                <a:solidFill>
                  <a:schemeClr val="tx1"/>
                </a:solidFill>
              </a:rPr>
              <a:t>Step #4: Information Flow Tracking </a:t>
            </a:r>
            <a:endParaRPr lang="en-US" dirty="0">
              <a:solidFill>
                <a:schemeClr val="tx1"/>
              </a:solidFill>
            </a:endParaRPr>
          </a:p>
        </p:txBody>
      </p:sp>
      <p:sp>
        <p:nvSpPr>
          <p:cNvPr id="38" name="Content Placeholder 37"/>
          <p:cNvSpPr>
            <a:spLocks noGrp="1"/>
          </p:cNvSpPr>
          <p:nvPr>
            <p:ph idx="1"/>
          </p:nvPr>
        </p:nvSpPr>
        <p:spPr>
          <a:xfrm>
            <a:off x="457200" y="1752600"/>
            <a:ext cx="8229600" cy="4525963"/>
          </a:xfrm>
        </p:spPr>
        <p:txBody>
          <a:bodyPr/>
          <a:lstStyle/>
          <a:p>
            <a:r>
              <a:rPr lang="en-US" dirty="0" smtClean="0"/>
              <a:t>Per-process taint records</a:t>
            </a:r>
          </a:p>
          <a:p>
            <a:r>
              <a:rPr lang="en-US" dirty="0" smtClean="0"/>
              <a:t>Monitors system calls </a:t>
            </a:r>
          </a:p>
          <a:p>
            <a:pPr lvl="1"/>
            <a:r>
              <a:rPr lang="en-US" sz="1400" dirty="0" smtClean="0"/>
              <a:t>IPC {send, </a:t>
            </a:r>
            <a:r>
              <a:rPr lang="en-US" sz="1400" dirty="0" err="1" smtClean="0"/>
              <a:t>shmat</a:t>
            </a:r>
            <a:r>
              <a:rPr lang="en-US" sz="1400" dirty="0" smtClean="0"/>
              <a:t>, kill}, </a:t>
            </a:r>
          </a:p>
          <a:p>
            <a:pPr lvl="1"/>
            <a:r>
              <a:rPr lang="en-US" sz="1400" dirty="0" smtClean="0"/>
              <a:t>File/Device operations {read, unlink}, </a:t>
            </a:r>
          </a:p>
          <a:p>
            <a:pPr lvl="1"/>
            <a:r>
              <a:rPr lang="en-US" sz="1400" dirty="0" smtClean="0"/>
              <a:t>Process management {fork, </a:t>
            </a:r>
            <a:r>
              <a:rPr lang="en-US" sz="1400" dirty="0" err="1" smtClean="0"/>
              <a:t>execve</a:t>
            </a:r>
            <a:r>
              <a:rPr lang="en-US" sz="1400" dirty="0" smtClean="0"/>
              <a:t>}, </a:t>
            </a:r>
          </a:p>
          <a:p>
            <a:pPr lvl="1"/>
            <a:r>
              <a:rPr lang="en-US" sz="1400" dirty="0" smtClean="0"/>
              <a:t>Memory {</a:t>
            </a:r>
            <a:r>
              <a:rPr lang="en-US" sz="1400" dirty="0" err="1" smtClean="0"/>
              <a:t>mmap</a:t>
            </a:r>
            <a:r>
              <a:rPr lang="en-US" sz="1400" dirty="0" smtClean="0"/>
              <a:t>}, </a:t>
            </a:r>
          </a:p>
          <a:p>
            <a:pPr lvl="1"/>
            <a:r>
              <a:rPr lang="en-US" sz="1400" dirty="0" smtClean="0"/>
              <a:t>Kernel configuration{</a:t>
            </a:r>
            <a:r>
              <a:rPr lang="en-US" sz="1400" dirty="0" err="1" smtClean="0"/>
              <a:t>sysctl</a:t>
            </a:r>
            <a:r>
              <a:rPr lang="en-US" sz="1400" dirty="0" smtClean="0"/>
              <a:t>}</a:t>
            </a:r>
          </a:p>
          <a:p>
            <a:r>
              <a:rPr lang="en-US" dirty="0" smtClean="0"/>
              <a:t>Taint transfer with information exchange</a:t>
            </a:r>
          </a:p>
          <a:p>
            <a:r>
              <a:rPr lang="en-US" dirty="0" smtClean="0"/>
              <a:t>Network database “connection-taints” to transfer taints across machines</a:t>
            </a:r>
          </a:p>
          <a:p>
            <a:endParaRPr lang="en-US" dirty="0"/>
          </a:p>
        </p:txBody>
      </p:sp>
      <p:sp>
        <p:nvSpPr>
          <p:cNvPr id="4" name="Slide Number Placeholder 3"/>
          <p:cNvSpPr>
            <a:spLocks noGrp="1"/>
          </p:cNvSpPr>
          <p:nvPr>
            <p:ph type="sldNum" sz="quarter" idx="12"/>
          </p:nvPr>
        </p:nvSpPr>
        <p:spPr/>
        <p:txBody>
          <a:bodyPr/>
          <a:lstStyle/>
          <a:p>
            <a:fld id="{1725D864-24D8-4B4F-8408-D0FD80A1B051}"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dirty="0" smtClean="0">
                <a:solidFill>
                  <a:schemeClr val="tx1"/>
                </a:solidFill>
              </a:rPr>
              <a:t>Step #5: Declassification</a:t>
            </a:r>
            <a:endParaRPr lang="en-US" dirty="0">
              <a:solidFill>
                <a:schemeClr val="tx1"/>
              </a:solidFill>
            </a:endParaRPr>
          </a:p>
        </p:txBody>
      </p:sp>
      <p:sp>
        <p:nvSpPr>
          <p:cNvPr id="129" name="Slide Number Placeholder 3"/>
          <p:cNvSpPr>
            <a:spLocks noGrp="1"/>
          </p:cNvSpPr>
          <p:nvPr>
            <p:ph type="sldNum" sz="quarter" idx="12"/>
          </p:nvPr>
        </p:nvSpPr>
        <p:spPr>
          <a:xfrm>
            <a:off x="6553200" y="6356350"/>
            <a:ext cx="2133600" cy="365125"/>
          </a:xfrm>
        </p:spPr>
        <p:txBody>
          <a:bodyPr/>
          <a:lstStyle/>
          <a:p>
            <a:fld id="{1725D864-24D8-4B4F-8408-D0FD80A1B051}" type="slidenum">
              <a:rPr lang="en-US" smtClean="0"/>
              <a:pPr/>
              <a:t>19</a:t>
            </a:fld>
            <a:endParaRPr lang="en-US"/>
          </a:p>
        </p:txBody>
      </p:sp>
      <p:sp>
        <p:nvSpPr>
          <p:cNvPr id="130" name="Rounded Rectangle 129"/>
          <p:cNvSpPr/>
          <p:nvPr/>
        </p:nvSpPr>
        <p:spPr>
          <a:xfrm>
            <a:off x="181996" y="2819400"/>
            <a:ext cx="1905000" cy="1524000"/>
          </a:xfrm>
          <a:prstGeom prst="roundRect">
            <a:avLst>
              <a:gd name="adj" fmla="val 9330"/>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490606" y="3268579"/>
            <a:ext cx="1287780" cy="625642"/>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Declassifier</a:t>
            </a:r>
            <a:endParaRPr lang="en-US" dirty="0" smtClean="0">
              <a:solidFill>
                <a:schemeClr val="tx1"/>
              </a:solidFill>
            </a:endParaRPr>
          </a:p>
          <a:p>
            <a:pPr algn="ctr"/>
            <a:r>
              <a:rPr lang="en-US" dirty="0" smtClean="0">
                <a:solidFill>
                  <a:schemeClr val="tx1"/>
                </a:solidFill>
              </a:rPr>
              <a:t>Process</a:t>
            </a:r>
            <a:endParaRPr lang="en-US" dirty="0">
              <a:solidFill>
                <a:schemeClr val="tx1"/>
              </a:solidFill>
            </a:endParaRPr>
          </a:p>
        </p:txBody>
      </p:sp>
      <p:sp>
        <p:nvSpPr>
          <p:cNvPr id="133" name="Rounded Rectangle 132"/>
          <p:cNvSpPr/>
          <p:nvPr/>
        </p:nvSpPr>
        <p:spPr>
          <a:xfrm>
            <a:off x="2590800" y="1600200"/>
            <a:ext cx="1828800" cy="2514600"/>
          </a:xfrm>
          <a:prstGeom prst="roundRect">
            <a:avLst>
              <a:gd name="adj" fmla="val 4158"/>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ounded Rectangle 133"/>
          <p:cNvSpPr/>
          <p:nvPr/>
        </p:nvSpPr>
        <p:spPr>
          <a:xfrm>
            <a:off x="2590800" y="3276601"/>
            <a:ext cx="1828800" cy="838200"/>
          </a:xfrm>
          <a:prstGeom prst="roundRect">
            <a:avLst>
              <a:gd name="adj" fmla="val 9330"/>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Information Flow</a:t>
            </a:r>
          </a:p>
          <a:p>
            <a:pPr algn="ctr"/>
            <a:r>
              <a:rPr lang="en-US" dirty="0" smtClean="0">
                <a:solidFill>
                  <a:schemeClr val="tx1"/>
                </a:solidFill>
              </a:rPr>
              <a:t>Tracking Kernel</a:t>
            </a:r>
            <a:endParaRPr lang="en-US" dirty="0">
              <a:solidFill>
                <a:schemeClr val="tx1"/>
              </a:solidFill>
            </a:endParaRPr>
          </a:p>
        </p:txBody>
      </p:sp>
      <p:sp>
        <p:nvSpPr>
          <p:cNvPr id="135" name="Rectangle 134"/>
          <p:cNvSpPr/>
          <p:nvPr/>
        </p:nvSpPr>
        <p:spPr>
          <a:xfrm>
            <a:off x="2804160" y="1752600"/>
            <a:ext cx="1402080" cy="835679"/>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Webserver</a:t>
            </a:r>
            <a:r>
              <a:rPr lang="en-US" dirty="0" smtClean="0">
                <a:solidFill>
                  <a:schemeClr val="tx1"/>
                </a:solidFill>
              </a:rPr>
              <a:t> Process</a:t>
            </a:r>
          </a:p>
        </p:txBody>
      </p:sp>
      <p:pic>
        <p:nvPicPr>
          <p:cNvPr id="137" name="Picture 136" descr="1195445301811339265dagobert83_female_user_icon.svg.med.png"/>
          <p:cNvPicPr>
            <a:picLocks noChangeAspect="1"/>
          </p:cNvPicPr>
          <p:nvPr/>
        </p:nvPicPr>
        <p:blipFill>
          <a:blip r:embed="rId3" cstate="print"/>
          <a:stretch>
            <a:fillRect/>
          </a:stretch>
        </p:blipFill>
        <p:spPr>
          <a:xfrm>
            <a:off x="762000" y="1524000"/>
            <a:ext cx="762000" cy="762000"/>
          </a:xfrm>
          <a:prstGeom prst="rect">
            <a:avLst/>
          </a:prstGeom>
        </p:spPr>
      </p:pic>
      <p:cxnSp>
        <p:nvCxnSpPr>
          <p:cNvPr id="138" name="Straight Arrow Connector 137"/>
          <p:cNvCxnSpPr/>
          <p:nvPr/>
        </p:nvCxnSpPr>
        <p:spPr>
          <a:xfrm>
            <a:off x="1524000" y="2133600"/>
            <a:ext cx="12954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9" name="TextBox 138"/>
          <p:cNvSpPr txBox="1"/>
          <p:nvPr/>
        </p:nvSpPr>
        <p:spPr>
          <a:xfrm>
            <a:off x="1600200" y="1600200"/>
            <a:ext cx="893193" cy="400110"/>
          </a:xfrm>
          <a:prstGeom prst="rect">
            <a:avLst/>
          </a:prstGeom>
          <a:noFill/>
        </p:spPr>
        <p:txBody>
          <a:bodyPr wrap="none" rtlCol="0">
            <a:spAutoFit/>
          </a:bodyPr>
          <a:lstStyle/>
          <a:p>
            <a:pPr marL="342900" indent="-342900"/>
            <a:r>
              <a:rPr lang="en-US" sz="1000" dirty="0" smtClean="0"/>
              <a:t>1. User sends</a:t>
            </a:r>
          </a:p>
          <a:p>
            <a:pPr marL="342900" indent="-342900"/>
            <a:r>
              <a:rPr lang="en-US" sz="1000" dirty="0" smtClean="0"/>
              <a:t>Login request</a:t>
            </a:r>
            <a:endParaRPr lang="en-US" sz="1000" dirty="0"/>
          </a:p>
        </p:txBody>
      </p:sp>
      <p:sp>
        <p:nvSpPr>
          <p:cNvPr id="140" name="TextBox 139"/>
          <p:cNvSpPr txBox="1"/>
          <p:nvPr/>
        </p:nvSpPr>
        <p:spPr>
          <a:xfrm>
            <a:off x="3477573" y="4367154"/>
            <a:ext cx="1018227" cy="400110"/>
          </a:xfrm>
          <a:prstGeom prst="rect">
            <a:avLst/>
          </a:prstGeom>
          <a:noFill/>
        </p:spPr>
        <p:txBody>
          <a:bodyPr wrap="none" rtlCol="0">
            <a:spAutoFit/>
          </a:bodyPr>
          <a:lstStyle/>
          <a:p>
            <a:pPr marL="342900" indent="-342900"/>
            <a:r>
              <a:rPr lang="en-US" sz="1000" dirty="0" smtClean="0"/>
              <a:t>2.  Authenticate</a:t>
            </a:r>
          </a:p>
          <a:p>
            <a:pPr marL="342900" indent="-342900"/>
            <a:r>
              <a:rPr lang="en-US" sz="1000" dirty="0" smtClean="0"/>
              <a:t>User</a:t>
            </a:r>
          </a:p>
        </p:txBody>
      </p:sp>
      <p:grpSp>
        <p:nvGrpSpPr>
          <p:cNvPr id="141" name="Group 140"/>
          <p:cNvGrpSpPr/>
          <p:nvPr/>
        </p:nvGrpSpPr>
        <p:grpSpPr>
          <a:xfrm>
            <a:off x="7391400" y="4935379"/>
            <a:ext cx="1184311" cy="246221"/>
            <a:chOff x="381000" y="1752600"/>
            <a:chExt cx="1184311" cy="246221"/>
          </a:xfrm>
        </p:grpSpPr>
        <p:sp>
          <p:nvSpPr>
            <p:cNvPr id="142" name="Rectangle 141"/>
            <p:cNvSpPr/>
            <p:nvPr/>
          </p:nvSpPr>
          <p:spPr>
            <a:xfrm>
              <a:off x="381000" y="1761410"/>
              <a:ext cx="228600" cy="228600"/>
            </a:xfrm>
            <a:prstGeom prst="rect">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143" name="TextBox 142"/>
            <p:cNvSpPr txBox="1"/>
            <p:nvPr/>
          </p:nvSpPr>
          <p:spPr>
            <a:xfrm>
              <a:off x="609600" y="1752600"/>
              <a:ext cx="955711" cy="246221"/>
            </a:xfrm>
            <a:prstGeom prst="rect">
              <a:avLst/>
            </a:prstGeom>
            <a:noFill/>
          </p:spPr>
          <p:txBody>
            <a:bodyPr wrap="none" rtlCol="0">
              <a:spAutoFit/>
            </a:bodyPr>
            <a:lstStyle/>
            <a:p>
              <a:r>
                <a:rPr lang="en-US" sz="1000" b="1" dirty="0" smtClean="0"/>
                <a:t>Trusted Realm</a:t>
              </a:r>
              <a:endParaRPr lang="en-US" sz="1000" b="1" dirty="0"/>
            </a:p>
          </p:txBody>
        </p:sp>
      </p:grpSp>
      <p:grpSp>
        <p:nvGrpSpPr>
          <p:cNvPr id="144" name="Group 143"/>
          <p:cNvGrpSpPr/>
          <p:nvPr/>
        </p:nvGrpSpPr>
        <p:grpSpPr>
          <a:xfrm>
            <a:off x="7391400" y="5290979"/>
            <a:ext cx="1317360" cy="246221"/>
            <a:chOff x="381000" y="2067640"/>
            <a:chExt cx="1317360" cy="246221"/>
          </a:xfrm>
        </p:grpSpPr>
        <p:sp>
          <p:nvSpPr>
            <p:cNvPr id="145" name="Rectangle 144"/>
            <p:cNvSpPr/>
            <p:nvPr/>
          </p:nvSpPr>
          <p:spPr>
            <a:xfrm>
              <a:off x="381000" y="207645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146" name="TextBox 145"/>
            <p:cNvSpPr txBox="1"/>
            <p:nvPr/>
          </p:nvSpPr>
          <p:spPr>
            <a:xfrm>
              <a:off x="609600" y="2067640"/>
              <a:ext cx="1088760" cy="246221"/>
            </a:xfrm>
            <a:prstGeom prst="rect">
              <a:avLst/>
            </a:prstGeom>
            <a:noFill/>
          </p:spPr>
          <p:txBody>
            <a:bodyPr wrap="none" rtlCol="0">
              <a:spAutoFit/>
            </a:bodyPr>
            <a:lstStyle/>
            <a:p>
              <a:r>
                <a:rPr lang="en-US" sz="1000" b="1" dirty="0" err="1" smtClean="0"/>
                <a:t>Untrusted</a:t>
              </a:r>
              <a:r>
                <a:rPr lang="en-US" sz="1000" b="1" dirty="0" smtClean="0"/>
                <a:t> Realm</a:t>
              </a:r>
              <a:endParaRPr lang="en-US" sz="1000" b="1" dirty="0"/>
            </a:p>
          </p:txBody>
        </p:sp>
      </p:grpSp>
      <p:grpSp>
        <p:nvGrpSpPr>
          <p:cNvPr id="147" name="Group 146"/>
          <p:cNvGrpSpPr/>
          <p:nvPr/>
        </p:nvGrpSpPr>
        <p:grpSpPr>
          <a:xfrm>
            <a:off x="7391400" y="5646579"/>
            <a:ext cx="1230797" cy="246221"/>
            <a:chOff x="381000" y="2438400"/>
            <a:chExt cx="1230797" cy="246221"/>
          </a:xfrm>
        </p:grpSpPr>
        <p:sp>
          <p:nvSpPr>
            <p:cNvPr id="148" name="Rectangle 147"/>
            <p:cNvSpPr/>
            <p:nvPr/>
          </p:nvSpPr>
          <p:spPr>
            <a:xfrm>
              <a:off x="381000" y="2447210"/>
              <a:ext cx="228600" cy="2286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149" name="TextBox 148"/>
            <p:cNvSpPr txBox="1"/>
            <p:nvPr/>
          </p:nvSpPr>
          <p:spPr>
            <a:xfrm>
              <a:off x="609600" y="2438400"/>
              <a:ext cx="1002197" cy="246221"/>
            </a:xfrm>
            <a:prstGeom prst="rect">
              <a:avLst/>
            </a:prstGeom>
            <a:noFill/>
          </p:spPr>
          <p:txBody>
            <a:bodyPr wrap="none" rtlCol="0">
              <a:spAutoFit/>
            </a:bodyPr>
            <a:lstStyle/>
            <a:p>
              <a:r>
                <a:rPr lang="en-US" sz="1000" b="1" dirty="0" smtClean="0"/>
                <a:t>Database Table</a:t>
              </a:r>
              <a:endParaRPr lang="en-US" sz="1000" b="1" dirty="0"/>
            </a:p>
          </p:txBody>
        </p:sp>
      </p:grpSp>
      <p:sp>
        <p:nvSpPr>
          <p:cNvPr id="150" name="Rectangle 149"/>
          <p:cNvSpPr/>
          <p:nvPr/>
        </p:nvSpPr>
        <p:spPr>
          <a:xfrm>
            <a:off x="7315200" y="4800600"/>
            <a:ext cx="13716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ounded Rectangle 150"/>
          <p:cNvSpPr/>
          <p:nvPr/>
        </p:nvSpPr>
        <p:spPr>
          <a:xfrm>
            <a:off x="152400" y="4762500"/>
            <a:ext cx="6858000" cy="1981200"/>
          </a:xfrm>
          <a:prstGeom prst="roundRect">
            <a:avLst>
              <a:gd name="adj" fmla="val 4396"/>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304800" y="5867400"/>
            <a:ext cx="1371600" cy="6858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User-Sessions</a:t>
            </a:r>
          </a:p>
          <a:p>
            <a:pPr algn="ctr"/>
            <a:r>
              <a:rPr lang="en-US" sz="1600" dirty="0" smtClean="0">
                <a:solidFill>
                  <a:schemeClr val="tx1"/>
                </a:solidFill>
              </a:rPr>
              <a:t>Table</a:t>
            </a:r>
            <a:endParaRPr lang="en-US" sz="1600" dirty="0">
              <a:solidFill>
                <a:schemeClr val="tx1"/>
              </a:solidFill>
            </a:endParaRPr>
          </a:p>
        </p:txBody>
      </p:sp>
      <p:sp>
        <p:nvSpPr>
          <p:cNvPr id="153" name="Rectangle 152"/>
          <p:cNvSpPr/>
          <p:nvPr/>
        </p:nvSpPr>
        <p:spPr>
          <a:xfrm>
            <a:off x="304800" y="4953000"/>
            <a:ext cx="1371600" cy="6858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Connection-Capabilities</a:t>
            </a:r>
          </a:p>
          <a:p>
            <a:pPr algn="ctr"/>
            <a:r>
              <a:rPr lang="en-US" sz="1600" dirty="0" smtClean="0">
                <a:solidFill>
                  <a:schemeClr val="tx1"/>
                </a:solidFill>
              </a:rPr>
              <a:t>Table</a:t>
            </a:r>
            <a:endParaRPr lang="en-US" sz="1600" dirty="0">
              <a:solidFill>
                <a:schemeClr val="tx1"/>
              </a:solidFill>
            </a:endParaRPr>
          </a:p>
        </p:txBody>
      </p:sp>
      <p:sp>
        <p:nvSpPr>
          <p:cNvPr id="154" name="Rectangle 153"/>
          <p:cNvSpPr/>
          <p:nvPr/>
        </p:nvSpPr>
        <p:spPr>
          <a:xfrm>
            <a:off x="2628900" y="5181600"/>
            <a:ext cx="1752600" cy="9906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User Authentication Module</a:t>
            </a:r>
          </a:p>
        </p:txBody>
      </p:sp>
      <p:sp>
        <p:nvSpPr>
          <p:cNvPr id="155" name="Rectangle 154"/>
          <p:cNvSpPr/>
          <p:nvPr/>
        </p:nvSpPr>
        <p:spPr>
          <a:xfrm>
            <a:off x="5486400" y="5334000"/>
            <a:ext cx="1371600" cy="6858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User-Auth</a:t>
            </a:r>
          </a:p>
          <a:p>
            <a:pPr algn="ctr"/>
            <a:r>
              <a:rPr lang="en-US" sz="1600" dirty="0" smtClean="0">
                <a:solidFill>
                  <a:schemeClr val="tx1"/>
                </a:solidFill>
              </a:rPr>
              <a:t>Table</a:t>
            </a:r>
            <a:endParaRPr lang="en-US" sz="1600" dirty="0">
              <a:solidFill>
                <a:schemeClr val="tx1"/>
              </a:solidFill>
            </a:endParaRPr>
          </a:p>
        </p:txBody>
      </p:sp>
      <p:cxnSp>
        <p:nvCxnSpPr>
          <p:cNvPr id="156" name="Straight Arrow Connector 155"/>
          <p:cNvCxnSpPr>
            <a:stCxn id="154" idx="3"/>
            <a:endCxn id="155" idx="1"/>
          </p:cNvCxnSpPr>
          <p:nvPr/>
        </p:nvCxnSpPr>
        <p:spPr>
          <a:xfrm>
            <a:off x="4381500" y="5676900"/>
            <a:ext cx="1104900" cy="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57" name="TextBox 156"/>
          <p:cNvSpPr txBox="1"/>
          <p:nvPr/>
        </p:nvSpPr>
        <p:spPr>
          <a:xfrm>
            <a:off x="4419600" y="5334000"/>
            <a:ext cx="989373" cy="246221"/>
          </a:xfrm>
          <a:prstGeom prst="rect">
            <a:avLst/>
          </a:prstGeom>
          <a:noFill/>
        </p:spPr>
        <p:txBody>
          <a:bodyPr wrap="none" rtlCol="0">
            <a:spAutoFit/>
          </a:bodyPr>
          <a:lstStyle/>
          <a:p>
            <a:pPr marL="342900" indent="-342900"/>
            <a:r>
              <a:rPr lang="en-US" sz="1000" dirty="0" smtClean="0"/>
              <a:t>3. Authenticate</a:t>
            </a:r>
          </a:p>
        </p:txBody>
      </p:sp>
      <p:cxnSp>
        <p:nvCxnSpPr>
          <p:cNvPr id="158" name="Straight Arrow Connector 157"/>
          <p:cNvCxnSpPr>
            <a:stCxn id="154" idx="1"/>
            <a:endCxn id="152" idx="3"/>
          </p:cNvCxnSpPr>
          <p:nvPr/>
        </p:nvCxnSpPr>
        <p:spPr>
          <a:xfrm flipH="1">
            <a:off x="1676400" y="5676900"/>
            <a:ext cx="952500" cy="533400"/>
          </a:xfrm>
          <a:prstGeom prst="straightConnector1">
            <a:avLst/>
          </a:prstGeom>
          <a:ln w="3810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1875540" y="5163979"/>
            <a:ext cx="715260" cy="246221"/>
          </a:xfrm>
          <a:prstGeom prst="rect">
            <a:avLst/>
          </a:prstGeom>
          <a:noFill/>
        </p:spPr>
        <p:txBody>
          <a:bodyPr wrap="none" rtlCol="0">
            <a:spAutoFit/>
          </a:bodyPr>
          <a:lstStyle/>
          <a:p>
            <a:pPr marL="342900" indent="-342900"/>
            <a:r>
              <a:rPr lang="en-US" sz="1000" dirty="0" smtClean="0"/>
              <a:t>4. Cookies</a:t>
            </a:r>
          </a:p>
        </p:txBody>
      </p:sp>
      <p:cxnSp>
        <p:nvCxnSpPr>
          <p:cNvPr id="160" name="Straight Arrow Connector 159"/>
          <p:cNvCxnSpPr>
            <a:stCxn id="154" idx="1"/>
            <a:endCxn id="153" idx="3"/>
          </p:cNvCxnSpPr>
          <p:nvPr/>
        </p:nvCxnSpPr>
        <p:spPr>
          <a:xfrm flipH="1" flipV="1">
            <a:off x="1676400" y="5295900"/>
            <a:ext cx="952500" cy="381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1" name="TextBox 160"/>
          <p:cNvSpPr txBox="1"/>
          <p:nvPr/>
        </p:nvSpPr>
        <p:spPr>
          <a:xfrm>
            <a:off x="1905000" y="6000690"/>
            <a:ext cx="686406" cy="400110"/>
          </a:xfrm>
          <a:prstGeom prst="rect">
            <a:avLst/>
          </a:prstGeom>
          <a:noFill/>
        </p:spPr>
        <p:txBody>
          <a:bodyPr wrap="none" rtlCol="0">
            <a:spAutoFit/>
          </a:bodyPr>
          <a:lstStyle/>
          <a:p>
            <a:pPr marL="342900" indent="-342900"/>
            <a:r>
              <a:rPr lang="en-US" sz="1000" dirty="0" smtClean="0"/>
              <a:t>5. 5-tuple</a:t>
            </a:r>
          </a:p>
          <a:p>
            <a:pPr marL="342900" indent="-342900"/>
            <a:r>
              <a:rPr lang="en-US" sz="1000" dirty="0" smtClean="0"/>
              <a:t>    taints</a:t>
            </a:r>
          </a:p>
        </p:txBody>
      </p:sp>
      <p:sp>
        <p:nvSpPr>
          <p:cNvPr id="162" name="TextBox 161"/>
          <p:cNvSpPr txBox="1"/>
          <p:nvPr/>
        </p:nvSpPr>
        <p:spPr>
          <a:xfrm>
            <a:off x="4578539" y="1600200"/>
            <a:ext cx="723275" cy="400110"/>
          </a:xfrm>
          <a:prstGeom prst="rect">
            <a:avLst/>
          </a:prstGeom>
          <a:noFill/>
        </p:spPr>
        <p:txBody>
          <a:bodyPr wrap="none" rtlCol="0">
            <a:spAutoFit/>
          </a:bodyPr>
          <a:lstStyle/>
          <a:p>
            <a:pPr marL="342900" indent="-342900"/>
            <a:r>
              <a:rPr lang="en-US" sz="1000" dirty="0" smtClean="0"/>
              <a:t>6. Execute</a:t>
            </a:r>
          </a:p>
          <a:p>
            <a:pPr marL="342900" indent="-342900"/>
            <a:r>
              <a:rPr lang="en-US" sz="1000" dirty="0" smtClean="0"/>
              <a:t>    query</a:t>
            </a:r>
          </a:p>
        </p:txBody>
      </p:sp>
      <p:sp>
        <p:nvSpPr>
          <p:cNvPr id="163" name="TextBox 162"/>
          <p:cNvSpPr txBox="1"/>
          <p:nvPr/>
        </p:nvSpPr>
        <p:spPr>
          <a:xfrm>
            <a:off x="4591363" y="2438400"/>
            <a:ext cx="697627" cy="400110"/>
          </a:xfrm>
          <a:prstGeom prst="rect">
            <a:avLst/>
          </a:prstGeom>
          <a:noFill/>
        </p:spPr>
        <p:txBody>
          <a:bodyPr wrap="none" rtlCol="0">
            <a:spAutoFit/>
          </a:bodyPr>
          <a:lstStyle/>
          <a:p>
            <a:pPr marL="342900" indent="-342900"/>
            <a:r>
              <a:rPr lang="en-US" sz="1000" dirty="0" smtClean="0"/>
              <a:t>12. Query</a:t>
            </a:r>
          </a:p>
          <a:p>
            <a:pPr marL="342900" indent="-342900"/>
            <a:r>
              <a:rPr lang="en-US" sz="1000" dirty="0" smtClean="0"/>
              <a:t>Results</a:t>
            </a:r>
          </a:p>
        </p:txBody>
      </p:sp>
      <p:sp>
        <p:nvSpPr>
          <p:cNvPr id="164" name="Rounded Rectangle 163"/>
          <p:cNvSpPr/>
          <p:nvPr/>
        </p:nvSpPr>
        <p:spPr>
          <a:xfrm>
            <a:off x="5486400" y="1600200"/>
            <a:ext cx="3276600" cy="2819400"/>
          </a:xfrm>
          <a:prstGeom prst="roundRect">
            <a:avLst>
              <a:gd name="adj" fmla="val 4216"/>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5" name="Rectangle 164"/>
          <p:cNvSpPr/>
          <p:nvPr/>
        </p:nvSpPr>
        <p:spPr>
          <a:xfrm>
            <a:off x="5715000" y="1752600"/>
            <a:ext cx="1371600" cy="8382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Database</a:t>
            </a:r>
          </a:p>
          <a:p>
            <a:pPr algn="ctr"/>
            <a:r>
              <a:rPr lang="en-US" dirty="0" smtClean="0">
                <a:solidFill>
                  <a:schemeClr val="tx1"/>
                </a:solidFill>
              </a:rPr>
              <a:t>Proxy</a:t>
            </a:r>
          </a:p>
          <a:p>
            <a:pPr algn="ctr"/>
            <a:r>
              <a:rPr lang="en-US" dirty="0" smtClean="0">
                <a:solidFill>
                  <a:schemeClr val="tx1"/>
                </a:solidFill>
              </a:rPr>
              <a:t>Process</a:t>
            </a:r>
          </a:p>
        </p:txBody>
      </p:sp>
      <p:sp>
        <p:nvSpPr>
          <p:cNvPr id="166" name="Rectangle 165"/>
          <p:cNvSpPr/>
          <p:nvPr/>
        </p:nvSpPr>
        <p:spPr>
          <a:xfrm>
            <a:off x="5715000" y="3048000"/>
            <a:ext cx="1371600" cy="82296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Query</a:t>
            </a:r>
          </a:p>
          <a:p>
            <a:pPr algn="ctr"/>
            <a:r>
              <a:rPr lang="en-US" dirty="0" smtClean="0">
                <a:solidFill>
                  <a:schemeClr val="tx1"/>
                </a:solidFill>
              </a:rPr>
              <a:t>Parser</a:t>
            </a:r>
          </a:p>
          <a:p>
            <a:pPr algn="ctr"/>
            <a:r>
              <a:rPr lang="en-US" dirty="0" smtClean="0">
                <a:solidFill>
                  <a:schemeClr val="tx1"/>
                </a:solidFill>
              </a:rPr>
              <a:t>Process</a:t>
            </a:r>
          </a:p>
        </p:txBody>
      </p:sp>
      <p:sp>
        <p:nvSpPr>
          <p:cNvPr id="167" name="Rectangle 166"/>
          <p:cNvSpPr/>
          <p:nvPr/>
        </p:nvSpPr>
        <p:spPr>
          <a:xfrm>
            <a:off x="7543800" y="3276600"/>
            <a:ext cx="990600" cy="6858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Query</a:t>
            </a:r>
          </a:p>
          <a:p>
            <a:pPr algn="ctr"/>
            <a:r>
              <a:rPr lang="en-US" sz="1600" dirty="0" err="1" smtClean="0">
                <a:solidFill>
                  <a:schemeClr val="tx1"/>
                </a:solidFill>
              </a:rPr>
              <a:t>RegEx</a:t>
            </a:r>
            <a:r>
              <a:rPr lang="en-US" sz="1600" dirty="0" smtClean="0">
                <a:solidFill>
                  <a:schemeClr val="tx1"/>
                </a:solidFill>
              </a:rPr>
              <a:t> Table</a:t>
            </a:r>
          </a:p>
        </p:txBody>
      </p:sp>
      <p:grpSp>
        <p:nvGrpSpPr>
          <p:cNvPr id="168" name="Group 167"/>
          <p:cNvGrpSpPr/>
          <p:nvPr/>
        </p:nvGrpSpPr>
        <p:grpSpPr>
          <a:xfrm>
            <a:off x="7604351" y="1795464"/>
            <a:ext cx="914400" cy="762000"/>
            <a:chOff x="6019800" y="4953000"/>
            <a:chExt cx="914400" cy="762000"/>
          </a:xfrm>
        </p:grpSpPr>
        <p:sp>
          <p:nvSpPr>
            <p:cNvPr id="169" name="Rectangle 168"/>
            <p:cNvSpPr/>
            <p:nvPr/>
          </p:nvSpPr>
          <p:spPr>
            <a:xfrm>
              <a:off x="6019800" y="49530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70" name="Rectangle 169"/>
            <p:cNvSpPr/>
            <p:nvPr/>
          </p:nvSpPr>
          <p:spPr>
            <a:xfrm>
              <a:off x="6477000" y="49530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71" name="Rectangle 170"/>
            <p:cNvSpPr/>
            <p:nvPr/>
          </p:nvSpPr>
          <p:spPr>
            <a:xfrm>
              <a:off x="6019800" y="51054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72" name="Rectangle 171"/>
            <p:cNvSpPr/>
            <p:nvPr/>
          </p:nvSpPr>
          <p:spPr>
            <a:xfrm>
              <a:off x="6477000" y="51054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73" name="Rectangle 172"/>
            <p:cNvSpPr/>
            <p:nvPr/>
          </p:nvSpPr>
          <p:spPr>
            <a:xfrm>
              <a:off x="6019800" y="52578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74" name="Rectangle 173"/>
            <p:cNvSpPr/>
            <p:nvPr/>
          </p:nvSpPr>
          <p:spPr>
            <a:xfrm>
              <a:off x="6477000" y="52578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75" name="Rectangle 174"/>
            <p:cNvSpPr/>
            <p:nvPr/>
          </p:nvSpPr>
          <p:spPr>
            <a:xfrm>
              <a:off x="6019800" y="54102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76" name="Rectangle 175"/>
            <p:cNvSpPr/>
            <p:nvPr/>
          </p:nvSpPr>
          <p:spPr>
            <a:xfrm>
              <a:off x="6477000" y="54102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77" name="Rectangle 176"/>
            <p:cNvSpPr/>
            <p:nvPr/>
          </p:nvSpPr>
          <p:spPr>
            <a:xfrm>
              <a:off x="6019800" y="55626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78" name="Rectangle 177"/>
            <p:cNvSpPr/>
            <p:nvPr/>
          </p:nvSpPr>
          <p:spPr>
            <a:xfrm>
              <a:off x="6477000" y="55626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grpSp>
      <p:sp>
        <p:nvSpPr>
          <p:cNvPr id="179" name="TextBox 178"/>
          <p:cNvSpPr txBox="1"/>
          <p:nvPr/>
        </p:nvSpPr>
        <p:spPr>
          <a:xfrm>
            <a:off x="7283902" y="2514600"/>
            <a:ext cx="1555298" cy="584775"/>
          </a:xfrm>
          <a:prstGeom prst="rect">
            <a:avLst/>
          </a:prstGeom>
          <a:noFill/>
        </p:spPr>
        <p:txBody>
          <a:bodyPr wrap="none" rtlCol="0">
            <a:spAutoFit/>
          </a:bodyPr>
          <a:lstStyle/>
          <a:p>
            <a:pPr algn="ctr"/>
            <a:r>
              <a:rPr lang="en-US" sz="1600" dirty="0" smtClean="0"/>
              <a:t>Web Application</a:t>
            </a:r>
          </a:p>
          <a:p>
            <a:pPr algn="ctr"/>
            <a:r>
              <a:rPr lang="en-US" sz="1600" dirty="0" smtClean="0"/>
              <a:t>Database</a:t>
            </a:r>
            <a:endParaRPr lang="en-US" sz="1600" dirty="0"/>
          </a:p>
        </p:txBody>
      </p:sp>
      <p:cxnSp>
        <p:nvCxnSpPr>
          <p:cNvPr id="180" name="Straight Arrow Connector 179"/>
          <p:cNvCxnSpPr/>
          <p:nvPr/>
        </p:nvCxnSpPr>
        <p:spPr>
          <a:xfrm flipH="1" flipV="1">
            <a:off x="6781800" y="2590800"/>
            <a:ext cx="762000" cy="68580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1" name="Straight Arrow Connector 180"/>
          <p:cNvCxnSpPr>
            <a:stCxn id="165" idx="2"/>
            <a:endCxn id="166" idx="0"/>
          </p:cNvCxnSpPr>
          <p:nvPr/>
        </p:nvCxnSpPr>
        <p:spPr>
          <a:xfrm>
            <a:off x="6400800" y="2590800"/>
            <a:ext cx="0" cy="457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2" name="Straight Arrow Connector 181"/>
          <p:cNvCxnSpPr>
            <a:stCxn id="173" idx="1"/>
            <a:endCxn id="165" idx="3"/>
          </p:cNvCxnSpPr>
          <p:nvPr/>
        </p:nvCxnSpPr>
        <p:spPr>
          <a:xfrm flipH="1" flipV="1">
            <a:off x="7086600" y="2171700"/>
            <a:ext cx="517751" cy="4764"/>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3" name="TextBox 182"/>
          <p:cNvSpPr txBox="1"/>
          <p:nvPr/>
        </p:nvSpPr>
        <p:spPr>
          <a:xfrm>
            <a:off x="7217210" y="2819400"/>
            <a:ext cx="250390" cy="246221"/>
          </a:xfrm>
          <a:prstGeom prst="rect">
            <a:avLst/>
          </a:prstGeom>
          <a:noFill/>
        </p:spPr>
        <p:txBody>
          <a:bodyPr wrap="none" rtlCol="0">
            <a:spAutoFit/>
          </a:bodyPr>
          <a:lstStyle/>
          <a:p>
            <a:r>
              <a:rPr lang="en-US" sz="1000" b="1" dirty="0" smtClean="0"/>
              <a:t>7</a:t>
            </a:r>
            <a:endParaRPr lang="en-US" sz="1000" b="1" dirty="0"/>
          </a:p>
        </p:txBody>
      </p:sp>
      <p:sp>
        <p:nvSpPr>
          <p:cNvPr id="184" name="TextBox 183"/>
          <p:cNvSpPr txBox="1"/>
          <p:nvPr/>
        </p:nvSpPr>
        <p:spPr>
          <a:xfrm>
            <a:off x="6019800" y="2667000"/>
            <a:ext cx="250390" cy="246221"/>
          </a:xfrm>
          <a:prstGeom prst="rect">
            <a:avLst/>
          </a:prstGeom>
          <a:noFill/>
        </p:spPr>
        <p:txBody>
          <a:bodyPr wrap="none" rtlCol="0">
            <a:spAutoFit/>
          </a:bodyPr>
          <a:lstStyle/>
          <a:p>
            <a:r>
              <a:rPr lang="en-US" sz="1000" b="1" dirty="0" smtClean="0"/>
              <a:t>8</a:t>
            </a:r>
            <a:endParaRPr lang="en-US" sz="1000" b="1" dirty="0"/>
          </a:p>
        </p:txBody>
      </p:sp>
      <p:sp>
        <p:nvSpPr>
          <p:cNvPr id="185" name="TextBox 184"/>
          <p:cNvSpPr txBox="1"/>
          <p:nvPr/>
        </p:nvSpPr>
        <p:spPr>
          <a:xfrm>
            <a:off x="7141010" y="3352800"/>
            <a:ext cx="250390" cy="246221"/>
          </a:xfrm>
          <a:prstGeom prst="rect">
            <a:avLst/>
          </a:prstGeom>
          <a:noFill/>
        </p:spPr>
        <p:txBody>
          <a:bodyPr wrap="none" rtlCol="0">
            <a:spAutoFit/>
          </a:bodyPr>
          <a:lstStyle/>
          <a:p>
            <a:r>
              <a:rPr lang="en-US" sz="1000" b="1" dirty="0" smtClean="0"/>
              <a:t>9</a:t>
            </a:r>
            <a:endParaRPr lang="en-US" sz="1000" b="1" dirty="0"/>
          </a:p>
        </p:txBody>
      </p:sp>
      <p:sp>
        <p:nvSpPr>
          <p:cNvPr id="186" name="TextBox 185"/>
          <p:cNvSpPr txBox="1"/>
          <p:nvPr/>
        </p:nvSpPr>
        <p:spPr>
          <a:xfrm>
            <a:off x="7162800" y="1828800"/>
            <a:ext cx="316112" cy="246221"/>
          </a:xfrm>
          <a:prstGeom prst="rect">
            <a:avLst/>
          </a:prstGeom>
          <a:noFill/>
        </p:spPr>
        <p:txBody>
          <a:bodyPr wrap="none" rtlCol="0">
            <a:spAutoFit/>
          </a:bodyPr>
          <a:lstStyle/>
          <a:p>
            <a:r>
              <a:rPr lang="en-US" sz="1000" b="1" dirty="0" smtClean="0"/>
              <a:t>10</a:t>
            </a:r>
            <a:endParaRPr lang="en-US" sz="1000" b="1" dirty="0"/>
          </a:p>
        </p:txBody>
      </p:sp>
      <p:cxnSp>
        <p:nvCxnSpPr>
          <p:cNvPr id="187" name="Straight Arrow Connector 186"/>
          <p:cNvCxnSpPr>
            <a:endCxn id="131" idx="3"/>
          </p:cNvCxnSpPr>
          <p:nvPr/>
        </p:nvCxnSpPr>
        <p:spPr>
          <a:xfrm flipH="1">
            <a:off x="1778386" y="2362200"/>
            <a:ext cx="1041014" cy="1219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8" name="TextBox 187"/>
          <p:cNvSpPr txBox="1"/>
          <p:nvPr/>
        </p:nvSpPr>
        <p:spPr>
          <a:xfrm>
            <a:off x="1752600" y="2419290"/>
            <a:ext cx="683200" cy="400110"/>
          </a:xfrm>
          <a:prstGeom prst="rect">
            <a:avLst/>
          </a:prstGeom>
          <a:noFill/>
        </p:spPr>
        <p:txBody>
          <a:bodyPr wrap="none" rtlCol="0">
            <a:spAutoFit/>
          </a:bodyPr>
          <a:lstStyle/>
          <a:p>
            <a:pPr marL="342900" indent="-342900"/>
            <a:r>
              <a:rPr lang="en-US" sz="1000" dirty="0" smtClean="0"/>
              <a:t>14. Send</a:t>
            </a:r>
          </a:p>
          <a:p>
            <a:pPr marL="342900" indent="-342900"/>
            <a:r>
              <a:rPr lang="en-US" sz="1000" dirty="0" smtClean="0"/>
              <a:t>Response</a:t>
            </a:r>
          </a:p>
        </p:txBody>
      </p:sp>
      <p:sp>
        <p:nvSpPr>
          <p:cNvPr id="189" name="TextBox 188"/>
          <p:cNvSpPr txBox="1"/>
          <p:nvPr/>
        </p:nvSpPr>
        <p:spPr>
          <a:xfrm>
            <a:off x="1066800" y="4386202"/>
            <a:ext cx="1447800" cy="400110"/>
          </a:xfrm>
          <a:prstGeom prst="rect">
            <a:avLst/>
          </a:prstGeom>
          <a:noFill/>
        </p:spPr>
        <p:txBody>
          <a:bodyPr wrap="square" rtlCol="0">
            <a:spAutoFit/>
          </a:bodyPr>
          <a:lstStyle/>
          <a:p>
            <a:pPr marL="342900" indent="-342900"/>
            <a:r>
              <a:rPr lang="en-US" sz="1000" dirty="0" smtClean="0"/>
              <a:t>15. Check Session </a:t>
            </a:r>
          </a:p>
          <a:p>
            <a:pPr marL="342900" indent="-342900"/>
            <a:r>
              <a:rPr lang="en-US" sz="1000" dirty="0" smtClean="0"/>
              <a:t>Permissions</a:t>
            </a:r>
          </a:p>
        </p:txBody>
      </p:sp>
      <p:cxnSp>
        <p:nvCxnSpPr>
          <p:cNvPr id="190" name="Straight Arrow Connector 189"/>
          <p:cNvCxnSpPr/>
          <p:nvPr/>
        </p:nvCxnSpPr>
        <p:spPr>
          <a:xfrm flipV="1">
            <a:off x="1066800" y="3962400"/>
            <a:ext cx="0" cy="990598"/>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1" name="Straight Arrow Connector 190"/>
          <p:cNvCxnSpPr/>
          <p:nvPr/>
        </p:nvCxnSpPr>
        <p:spPr>
          <a:xfrm flipV="1">
            <a:off x="1143000" y="2290760"/>
            <a:ext cx="0" cy="990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2" name="TextBox 191"/>
          <p:cNvSpPr txBox="1"/>
          <p:nvPr/>
        </p:nvSpPr>
        <p:spPr>
          <a:xfrm>
            <a:off x="381000" y="2419290"/>
            <a:ext cx="732893" cy="400110"/>
          </a:xfrm>
          <a:prstGeom prst="rect">
            <a:avLst/>
          </a:prstGeom>
          <a:noFill/>
        </p:spPr>
        <p:txBody>
          <a:bodyPr wrap="none" rtlCol="0">
            <a:spAutoFit/>
          </a:bodyPr>
          <a:lstStyle/>
          <a:p>
            <a:pPr marL="342900" indent="-342900"/>
            <a:r>
              <a:rPr lang="en-US" sz="1000" dirty="0" smtClean="0"/>
              <a:t>16. Return</a:t>
            </a:r>
          </a:p>
          <a:p>
            <a:pPr marL="342900" indent="-342900"/>
            <a:r>
              <a:rPr lang="en-US" sz="1000" dirty="0" smtClean="0"/>
              <a:t>Response</a:t>
            </a:r>
          </a:p>
        </p:txBody>
      </p:sp>
      <p:cxnSp>
        <p:nvCxnSpPr>
          <p:cNvPr id="193" name="Straight Arrow Connector 192"/>
          <p:cNvCxnSpPr>
            <a:stCxn id="154" idx="0"/>
            <a:endCxn id="135" idx="2"/>
          </p:cNvCxnSpPr>
          <p:nvPr/>
        </p:nvCxnSpPr>
        <p:spPr>
          <a:xfrm flipV="1">
            <a:off x="3505200" y="2588279"/>
            <a:ext cx="0" cy="2593321"/>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4" name="Straight Arrow Connector 193"/>
          <p:cNvCxnSpPr/>
          <p:nvPr/>
        </p:nvCxnSpPr>
        <p:spPr>
          <a:xfrm>
            <a:off x="4206240" y="1981200"/>
            <a:ext cx="1508760" cy="126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5" name="Straight Arrow Connector 194"/>
          <p:cNvCxnSpPr/>
          <p:nvPr/>
        </p:nvCxnSpPr>
        <p:spPr>
          <a:xfrm flipH="1" flipV="1">
            <a:off x="4191000" y="2362200"/>
            <a:ext cx="1508760" cy="126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6" name="Straight Arrow Connector 195"/>
          <p:cNvCxnSpPr/>
          <p:nvPr/>
        </p:nvCxnSpPr>
        <p:spPr>
          <a:xfrm>
            <a:off x="7086600" y="3581400"/>
            <a:ext cx="4572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97" name="Group 196"/>
          <p:cNvGrpSpPr/>
          <p:nvPr/>
        </p:nvGrpSpPr>
        <p:grpSpPr>
          <a:xfrm>
            <a:off x="7391400" y="6002179"/>
            <a:ext cx="815620" cy="246221"/>
            <a:chOff x="381000" y="2438400"/>
            <a:chExt cx="815620" cy="246221"/>
          </a:xfrm>
        </p:grpSpPr>
        <p:sp>
          <p:nvSpPr>
            <p:cNvPr id="198" name="Rectangle 197"/>
            <p:cNvSpPr/>
            <p:nvPr/>
          </p:nvSpPr>
          <p:spPr>
            <a:xfrm>
              <a:off x="381000" y="2447210"/>
              <a:ext cx="2286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199" name="TextBox 198"/>
            <p:cNvSpPr txBox="1"/>
            <p:nvPr/>
          </p:nvSpPr>
          <p:spPr>
            <a:xfrm>
              <a:off x="609600" y="2438400"/>
              <a:ext cx="587020" cy="246221"/>
            </a:xfrm>
            <a:prstGeom prst="rect">
              <a:avLst/>
            </a:prstGeom>
            <a:noFill/>
          </p:spPr>
          <p:txBody>
            <a:bodyPr wrap="none" rtlCol="0">
              <a:spAutoFit/>
            </a:bodyPr>
            <a:lstStyle/>
            <a:p>
              <a:r>
                <a:rPr lang="en-US" sz="1000" b="1" dirty="0" smtClean="0"/>
                <a:t>Process</a:t>
              </a:r>
              <a:endParaRPr lang="en-US" sz="1000" b="1" dirty="0"/>
            </a:p>
          </p:txBody>
        </p:sp>
      </p:grpSp>
      <p:sp>
        <p:nvSpPr>
          <p:cNvPr id="200" name="TextBox 199"/>
          <p:cNvSpPr txBox="1"/>
          <p:nvPr/>
        </p:nvSpPr>
        <p:spPr>
          <a:xfrm>
            <a:off x="6301975" y="4038600"/>
            <a:ext cx="1645450" cy="369332"/>
          </a:xfrm>
          <a:prstGeom prst="rect">
            <a:avLst/>
          </a:prstGeom>
          <a:noFill/>
        </p:spPr>
        <p:txBody>
          <a:bodyPr wrap="none" rtlCol="0">
            <a:spAutoFit/>
          </a:bodyPr>
          <a:lstStyle/>
          <a:p>
            <a:r>
              <a:rPr lang="en-US" b="1" dirty="0" smtClean="0"/>
              <a:t>Database Node</a:t>
            </a:r>
            <a:endParaRPr lang="en-US" b="1" dirty="0"/>
          </a:p>
        </p:txBody>
      </p:sp>
      <p:sp>
        <p:nvSpPr>
          <p:cNvPr id="201" name="TextBox 200"/>
          <p:cNvSpPr txBox="1"/>
          <p:nvPr/>
        </p:nvSpPr>
        <p:spPr>
          <a:xfrm>
            <a:off x="2490781" y="6338888"/>
            <a:ext cx="2181238" cy="369332"/>
          </a:xfrm>
          <a:prstGeom prst="rect">
            <a:avLst/>
          </a:prstGeom>
          <a:noFill/>
        </p:spPr>
        <p:txBody>
          <a:bodyPr wrap="none" rtlCol="0">
            <a:spAutoFit/>
          </a:bodyPr>
          <a:lstStyle/>
          <a:p>
            <a:r>
              <a:rPr lang="en-US" b="1" dirty="0" smtClean="0"/>
              <a:t>Authentication Node</a:t>
            </a:r>
            <a:endParaRPr lang="en-US" b="1" dirty="0"/>
          </a:p>
        </p:txBody>
      </p:sp>
      <p:sp>
        <p:nvSpPr>
          <p:cNvPr id="202" name="TextBox 201"/>
          <p:cNvSpPr txBox="1"/>
          <p:nvPr/>
        </p:nvSpPr>
        <p:spPr>
          <a:xfrm>
            <a:off x="1122336" y="3974068"/>
            <a:ext cx="935064" cy="369332"/>
          </a:xfrm>
          <a:prstGeom prst="rect">
            <a:avLst/>
          </a:prstGeom>
          <a:noFill/>
        </p:spPr>
        <p:txBody>
          <a:bodyPr wrap="none" rtlCol="0">
            <a:spAutoFit/>
          </a:bodyPr>
          <a:lstStyle/>
          <a:p>
            <a:r>
              <a:rPr lang="en-US" b="1" dirty="0" smtClean="0"/>
              <a:t>Firewall</a:t>
            </a:r>
            <a:endParaRPr lang="en-US" b="1" dirty="0"/>
          </a:p>
        </p:txBody>
      </p:sp>
      <p:sp>
        <p:nvSpPr>
          <p:cNvPr id="203" name="TextBox 202"/>
          <p:cNvSpPr txBox="1"/>
          <p:nvPr/>
        </p:nvSpPr>
        <p:spPr>
          <a:xfrm>
            <a:off x="2590800" y="2907268"/>
            <a:ext cx="796949" cy="369332"/>
          </a:xfrm>
          <a:prstGeom prst="rect">
            <a:avLst/>
          </a:prstGeom>
          <a:noFill/>
        </p:spPr>
        <p:txBody>
          <a:bodyPr wrap="none" rtlCol="0">
            <a:spAutoFit/>
          </a:bodyPr>
          <a:lstStyle/>
          <a:p>
            <a:r>
              <a:rPr lang="en-US" b="1" dirty="0" smtClean="0"/>
              <a:t>Server</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7"/>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18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 grpId="0"/>
      <p:bldP spid="188" grpId="1"/>
      <p:bldP spid="189" grpId="0"/>
      <p:bldP spid="19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n-US" sz="4000" dirty="0" smtClean="0">
                <a:solidFill>
                  <a:schemeClr val="tx1"/>
                </a:solidFill>
              </a:rPr>
              <a:t>Data Breach Incidents</a:t>
            </a:r>
            <a:endParaRPr lang="en-US" sz="4000" dirty="0">
              <a:solidFill>
                <a:schemeClr val="tx1"/>
              </a:solidFill>
            </a:endParaRPr>
          </a:p>
        </p:txBody>
      </p:sp>
      <p:sp>
        <p:nvSpPr>
          <p:cNvPr id="16" name="Content Placeholder 2"/>
          <p:cNvSpPr>
            <a:spLocks noGrp="1"/>
          </p:cNvSpPr>
          <p:nvPr>
            <p:ph idx="1"/>
          </p:nvPr>
        </p:nvSpPr>
        <p:spPr>
          <a:xfrm>
            <a:off x="457200" y="1600200"/>
            <a:ext cx="8534400" cy="4525963"/>
          </a:xfrm>
        </p:spPr>
        <p:txBody>
          <a:bodyPr>
            <a:normAutofit/>
          </a:bodyPr>
          <a:lstStyle/>
          <a:p>
            <a:pPr marL="514350" indent="-514350"/>
            <a:r>
              <a:rPr lang="en-US" dirty="0" smtClean="0"/>
              <a:t>Sony Data Breach (SQL Injection, 2011)</a:t>
            </a:r>
          </a:p>
          <a:p>
            <a:pPr marL="514350" indent="-514350"/>
            <a:r>
              <a:rPr lang="en-US" dirty="0" smtClean="0"/>
              <a:t>Citibank (Web application vulnerability, 2012)</a:t>
            </a:r>
          </a:p>
          <a:p>
            <a:pPr marL="514350" indent="-514350"/>
            <a:r>
              <a:rPr lang="en-US" dirty="0" smtClean="0"/>
              <a:t>Twitter (2013)</a:t>
            </a:r>
          </a:p>
          <a:p>
            <a:pPr marL="514350" indent="-514350"/>
            <a:r>
              <a:rPr lang="en-US" dirty="0" smtClean="0"/>
              <a:t>Adobe (2013)</a:t>
            </a:r>
          </a:p>
          <a:p>
            <a:pPr marL="0" indent="0">
              <a:buNone/>
            </a:pPr>
            <a:endParaRPr lang="en-US" dirty="0" smtClean="0"/>
          </a:p>
          <a:p>
            <a:pPr algn="ctr">
              <a:buNone/>
            </a:pPr>
            <a:r>
              <a:rPr lang="en-US" b="1" dirty="0" smtClean="0">
                <a:solidFill>
                  <a:srgbClr val="FF0000"/>
                </a:solidFill>
              </a:rPr>
              <a:t>90% of the data leakages occur at server.</a:t>
            </a:r>
          </a:p>
          <a:p>
            <a:pPr algn="ctr">
              <a:buNone/>
            </a:pPr>
            <a:r>
              <a:rPr lang="en-US" b="1" dirty="0" smtClean="0">
                <a:solidFill>
                  <a:srgbClr val="FF0000"/>
                </a:solidFill>
              </a:rPr>
              <a:t>95% of those leaks are from external attacks.</a:t>
            </a:r>
          </a:p>
        </p:txBody>
      </p:sp>
      <p:sp>
        <p:nvSpPr>
          <p:cNvPr id="4" name="Slide Number Placeholder 3"/>
          <p:cNvSpPr>
            <a:spLocks noGrp="1"/>
          </p:cNvSpPr>
          <p:nvPr>
            <p:ph type="sldNum" sz="quarter" idx="12"/>
          </p:nvPr>
        </p:nvSpPr>
        <p:spPr/>
        <p:txBody>
          <a:bodyPr/>
          <a:lstStyle/>
          <a:p>
            <a:fld id="{1725D864-24D8-4B4F-8408-D0FD80A1B051}"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dirty="0" smtClean="0">
                <a:solidFill>
                  <a:schemeClr val="tx1"/>
                </a:solidFill>
              </a:rPr>
              <a:t>Implementation</a:t>
            </a:r>
            <a:endParaRPr lang="en-US" dirty="0">
              <a:solidFill>
                <a:schemeClr val="tx1"/>
              </a:solidFill>
            </a:endParaRPr>
          </a:p>
        </p:txBody>
      </p:sp>
      <p:sp>
        <p:nvSpPr>
          <p:cNvPr id="51" name="Content Placeholder 2"/>
          <p:cNvSpPr>
            <a:spLocks noGrp="1"/>
          </p:cNvSpPr>
          <p:nvPr>
            <p:ph idx="1"/>
          </p:nvPr>
        </p:nvSpPr>
        <p:spPr>
          <a:xfrm>
            <a:off x="457200" y="1905000"/>
            <a:ext cx="8229600" cy="4724400"/>
          </a:xfrm>
        </p:spPr>
        <p:txBody>
          <a:bodyPr>
            <a:normAutofit lnSpcReduction="10000"/>
          </a:bodyPr>
          <a:lstStyle/>
          <a:p>
            <a:r>
              <a:rPr lang="en-US" dirty="0" smtClean="0"/>
              <a:t>60 lines in </a:t>
            </a:r>
            <a:r>
              <a:rPr lang="en-US" dirty="0" err="1" smtClean="0"/>
              <a:t>OSCommerce</a:t>
            </a:r>
            <a:endParaRPr lang="en-US" sz="2200" dirty="0" smtClean="0"/>
          </a:p>
          <a:p>
            <a:r>
              <a:rPr lang="en-US" dirty="0" smtClean="0"/>
              <a:t>Information Flow Control </a:t>
            </a:r>
          </a:p>
          <a:p>
            <a:pPr lvl="1"/>
            <a:r>
              <a:rPr lang="en-US" dirty="0" smtClean="0"/>
              <a:t>8,000 lines of ‘C’ Linux kernel code</a:t>
            </a:r>
          </a:p>
          <a:p>
            <a:pPr lvl="1"/>
            <a:r>
              <a:rPr lang="en-US" dirty="0" err="1" smtClean="0"/>
              <a:t>Redis</a:t>
            </a:r>
            <a:r>
              <a:rPr lang="en-US" dirty="0" smtClean="0"/>
              <a:t> key-value store</a:t>
            </a:r>
          </a:p>
          <a:p>
            <a:pPr lvl="2"/>
            <a:r>
              <a:rPr lang="en-US" dirty="0" smtClean="0"/>
              <a:t>User-Session</a:t>
            </a:r>
          </a:p>
          <a:p>
            <a:pPr lvl="2"/>
            <a:r>
              <a:rPr lang="en-US" dirty="0" smtClean="0"/>
              <a:t>Connection-Capabilities</a:t>
            </a:r>
          </a:p>
          <a:p>
            <a:pPr lvl="2"/>
            <a:r>
              <a:rPr lang="en-US" dirty="0" smtClean="0"/>
              <a:t>Connection-Taints</a:t>
            </a:r>
          </a:p>
          <a:p>
            <a:pPr lvl="2"/>
            <a:r>
              <a:rPr lang="en-US" dirty="0" smtClean="0"/>
              <a:t>Taint-Policy</a:t>
            </a:r>
          </a:p>
          <a:p>
            <a:r>
              <a:rPr lang="en-US" dirty="0" smtClean="0"/>
              <a:t>Database proxy</a:t>
            </a:r>
          </a:p>
          <a:p>
            <a:pPr lvl="1"/>
            <a:r>
              <a:rPr lang="en-US" dirty="0" smtClean="0"/>
              <a:t>350 lines of </a:t>
            </a:r>
            <a:r>
              <a:rPr lang="en-US" dirty="0" err="1" smtClean="0"/>
              <a:t>Lua</a:t>
            </a:r>
            <a:r>
              <a:rPr lang="en-US" dirty="0" smtClean="0"/>
              <a:t> code</a:t>
            </a:r>
            <a:endParaRPr lang="en-US" dirty="0"/>
          </a:p>
        </p:txBody>
      </p:sp>
      <p:sp>
        <p:nvSpPr>
          <p:cNvPr id="4" name="Slide Number Placeholder 3"/>
          <p:cNvSpPr>
            <a:spLocks noGrp="1"/>
          </p:cNvSpPr>
          <p:nvPr>
            <p:ph type="sldNum" sz="quarter" idx="12"/>
          </p:nvPr>
        </p:nvSpPr>
        <p:spPr/>
        <p:txBody>
          <a:bodyPr/>
          <a:lstStyle/>
          <a:p>
            <a:fld id="{1725D864-24D8-4B4F-8408-D0FD80A1B051}"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dirty="0" smtClean="0">
                <a:solidFill>
                  <a:schemeClr val="tx1"/>
                </a:solidFill>
              </a:rPr>
              <a:t>Implementation</a:t>
            </a:r>
            <a:endParaRPr lang="en-US" dirty="0">
              <a:solidFill>
                <a:schemeClr val="tx1"/>
              </a:solidFill>
            </a:endParaRPr>
          </a:p>
        </p:txBody>
      </p:sp>
      <p:sp>
        <p:nvSpPr>
          <p:cNvPr id="51" name="Content Placeholder 2"/>
          <p:cNvSpPr>
            <a:spLocks noGrp="1"/>
          </p:cNvSpPr>
          <p:nvPr>
            <p:ph idx="1"/>
          </p:nvPr>
        </p:nvSpPr>
        <p:spPr>
          <a:xfrm>
            <a:off x="457200" y="1600200"/>
            <a:ext cx="8229600" cy="4525963"/>
          </a:xfrm>
        </p:spPr>
        <p:txBody>
          <a:bodyPr>
            <a:normAutofit/>
          </a:bodyPr>
          <a:lstStyle/>
          <a:p>
            <a:r>
              <a:rPr lang="en-US" dirty="0" smtClean="0"/>
              <a:t>Configuration</a:t>
            </a:r>
          </a:p>
          <a:p>
            <a:pPr lvl="1"/>
            <a:r>
              <a:rPr lang="en-US" dirty="0" smtClean="0"/>
              <a:t>Identify primary keys</a:t>
            </a:r>
          </a:p>
          <a:p>
            <a:pPr lvl="1"/>
            <a:r>
              <a:rPr lang="en-US" dirty="0" smtClean="0"/>
              <a:t>Table groups</a:t>
            </a:r>
            <a:endParaRPr lang="en-US" dirty="0"/>
          </a:p>
          <a:p>
            <a:pPr lvl="1"/>
            <a:r>
              <a:rPr lang="en-US" dirty="0" smtClean="0"/>
              <a:t>Foreign key relationship</a:t>
            </a:r>
          </a:p>
          <a:p>
            <a:pPr lvl="1"/>
            <a:r>
              <a:rPr lang="en-US" dirty="0" smtClean="0"/>
              <a:t>Insert query monitoring for each group</a:t>
            </a:r>
          </a:p>
        </p:txBody>
      </p:sp>
      <p:sp>
        <p:nvSpPr>
          <p:cNvPr id="4" name="Slide Number Placeholder 3"/>
          <p:cNvSpPr>
            <a:spLocks noGrp="1"/>
          </p:cNvSpPr>
          <p:nvPr>
            <p:ph type="sldNum" sz="quarter" idx="12"/>
          </p:nvPr>
        </p:nvSpPr>
        <p:spPr/>
        <p:txBody>
          <a:bodyPr/>
          <a:lstStyle/>
          <a:p>
            <a:fld id="{1725D864-24D8-4B4F-8408-D0FD80A1B051}" type="slidenum">
              <a:rPr lang="en-US" smtClean="0"/>
              <a:pPr/>
              <a:t>21</a:t>
            </a:fld>
            <a:endParaRPr lang="en-US"/>
          </a:p>
        </p:txBody>
      </p:sp>
      <p:sp>
        <p:nvSpPr>
          <p:cNvPr id="5" name="TextBox 4"/>
          <p:cNvSpPr txBox="1"/>
          <p:nvPr/>
        </p:nvSpPr>
        <p:spPr>
          <a:xfrm>
            <a:off x="457200" y="4572000"/>
            <a:ext cx="8275022" cy="1200329"/>
          </a:xfrm>
          <a:prstGeom prst="rect">
            <a:avLst/>
          </a:prstGeom>
          <a:noFill/>
        </p:spPr>
        <p:txBody>
          <a:bodyPr wrap="none" rtlCol="0">
            <a:spAutoFit/>
          </a:bodyPr>
          <a:lstStyle/>
          <a:p>
            <a:r>
              <a:rPr lang="en-US" sz="2400" b="1" dirty="0" smtClean="0"/>
              <a:t>In </a:t>
            </a:r>
            <a:r>
              <a:rPr lang="en-US" sz="2400" b="1" dirty="0" err="1" smtClean="0"/>
              <a:t>OSCommerce</a:t>
            </a:r>
            <a:r>
              <a:rPr lang="en-US" sz="2400" b="1" dirty="0" smtClean="0"/>
              <a:t> application: Out of 50 tables, 15 were sensitive</a:t>
            </a:r>
          </a:p>
          <a:p>
            <a:pPr>
              <a:buFont typeface="Arial" pitchFamily="34" charset="0"/>
              <a:buChar char="•"/>
            </a:pPr>
            <a:r>
              <a:rPr lang="en-US" sz="2400" b="1" dirty="0" smtClean="0"/>
              <a:t>  Tables were grouped in sets of 9, 5 and 1</a:t>
            </a:r>
          </a:p>
          <a:p>
            <a:pPr>
              <a:buFont typeface="Arial" pitchFamily="34" charset="0"/>
              <a:buChar char="•"/>
            </a:pPr>
            <a:r>
              <a:rPr lang="en-US" sz="2400" b="1" dirty="0" smtClean="0"/>
              <a:t>  In all we needed 3 taint-storage tables</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dirty="0" smtClean="0">
                <a:solidFill>
                  <a:schemeClr val="tx1"/>
                </a:solidFill>
              </a:rPr>
              <a:t>Evaluation</a:t>
            </a:r>
            <a:endParaRPr lang="en-US" dirty="0">
              <a:solidFill>
                <a:schemeClr val="tx1"/>
              </a:solidFill>
            </a:endParaRPr>
          </a:p>
        </p:txBody>
      </p:sp>
      <p:sp>
        <p:nvSpPr>
          <p:cNvPr id="51" name="Content Placeholder 2"/>
          <p:cNvSpPr>
            <a:spLocks noGrp="1"/>
          </p:cNvSpPr>
          <p:nvPr>
            <p:ph idx="1"/>
          </p:nvPr>
        </p:nvSpPr>
        <p:spPr>
          <a:xfrm>
            <a:off x="457200" y="1600200"/>
            <a:ext cx="8229600" cy="4525963"/>
          </a:xfrm>
        </p:spPr>
        <p:txBody>
          <a:bodyPr>
            <a:normAutofit/>
          </a:bodyPr>
          <a:lstStyle/>
          <a:p>
            <a:r>
              <a:rPr lang="en-US" sz="2400" dirty="0" smtClean="0"/>
              <a:t>File fetch (small: 7%, large: 1%)</a:t>
            </a:r>
          </a:p>
          <a:p>
            <a:r>
              <a:rPr lang="en-US" sz="2400" dirty="0" smtClean="0"/>
              <a:t>Scalability:</a:t>
            </a:r>
          </a:p>
          <a:p>
            <a:pPr lvl="1"/>
            <a:r>
              <a:rPr lang="en-US" sz="2400" dirty="0" smtClean="0"/>
              <a:t>Login slowdown (21%)</a:t>
            </a:r>
          </a:p>
          <a:p>
            <a:pPr lvl="1"/>
            <a:r>
              <a:rPr lang="en-US" sz="2400" dirty="0" smtClean="0"/>
              <a:t>User session slowdown (30%)</a:t>
            </a:r>
          </a:p>
        </p:txBody>
      </p:sp>
      <p:sp>
        <p:nvSpPr>
          <p:cNvPr id="4" name="Slide Number Placeholder 3"/>
          <p:cNvSpPr>
            <a:spLocks noGrp="1"/>
          </p:cNvSpPr>
          <p:nvPr>
            <p:ph type="sldNum" sz="quarter" idx="12"/>
          </p:nvPr>
        </p:nvSpPr>
        <p:spPr/>
        <p:txBody>
          <a:bodyPr/>
          <a:lstStyle/>
          <a:p>
            <a:fld id="{1725D864-24D8-4B4F-8408-D0FD80A1B051}" type="slidenum">
              <a:rPr lang="en-US" smtClean="0"/>
              <a:pPr/>
              <a:t>22</a:t>
            </a:fld>
            <a:endParaRPr lang="en-US"/>
          </a:p>
        </p:txBody>
      </p:sp>
      <p:pic>
        <p:nvPicPr>
          <p:cNvPr id="2" name="Picture 1"/>
          <p:cNvPicPr>
            <a:picLocks noChangeAspect="1"/>
          </p:cNvPicPr>
          <p:nvPr/>
        </p:nvPicPr>
        <p:blipFill>
          <a:blip r:embed="rId3"/>
          <a:stretch>
            <a:fillRect/>
          </a:stretch>
        </p:blipFill>
        <p:spPr>
          <a:xfrm>
            <a:off x="2743200" y="3581400"/>
            <a:ext cx="4204098" cy="306684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dirty="0" smtClean="0">
                <a:solidFill>
                  <a:schemeClr val="tx1"/>
                </a:solidFill>
              </a:rPr>
              <a:t>Related Work</a:t>
            </a:r>
            <a:endParaRPr lang="en-US" dirty="0">
              <a:solidFill>
                <a:schemeClr val="tx1"/>
              </a:solidFill>
            </a:endParaRPr>
          </a:p>
        </p:txBody>
      </p:sp>
      <p:sp>
        <p:nvSpPr>
          <p:cNvPr id="51" name="Content Placeholder 2"/>
          <p:cNvSpPr>
            <a:spLocks noGrp="1"/>
          </p:cNvSpPr>
          <p:nvPr>
            <p:ph idx="1"/>
          </p:nvPr>
        </p:nvSpPr>
        <p:spPr>
          <a:xfrm>
            <a:off x="457200" y="1600200"/>
            <a:ext cx="8229600" cy="4525963"/>
          </a:xfrm>
        </p:spPr>
        <p:txBody>
          <a:bodyPr>
            <a:normAutofit lnSpcReduction="10000"/>
          </a:bodyPr>
          <a:lstStyle/>
          <a:p>
            <a:r>
              <a:rPr lang="en-US" dirty="0" smtClean="0"/>
              <a:t>Data Isolation</a:t>
            </a:r>
          </a:p>
          <a:p>
            <a:pPr lvl="1"/>
            <a:r>
              <a:rPr lang="en-US" dirty="0" smtClean="0"/>
              <a:t>CLAMP, Nemesis</a:t>
            </a:r>
          </a:p>
          <a:p>
            <a:pPr lvl="1"/>
            <a:r>
              <a:rPr lang="en-US" dirty="0" err="1" smtClean="0"/>
              <a:t>CryptDB</a:t>
            </a:r>
            <a:endParaRPr lang="en-US" dirty="0" smtClean="0"/>
          </a:p>
          <a:p>
            <a:r>
              <a:rPr lang="en-US" dirty="0" smtClean="0"/>
              <a:t>Information Flow Control</a:t>
            </a:r>
          </a:p>
          <a:p>
            <a:pPr lvl="1"/>
            <a:r>
              <a:rPr lang="en-US" dirty="0" err="1" smtClean="0"/>
              <a:t>HiStar</a:t>
            </a:r>
            <a:r>
              <a:rPr lang="en-US" dirty="0" smtClean="0"/>
              <a:t>, </a:t>
            </a:r>
            <a:r>
              <a:rPr lang="en-US" dirty="0" err="1" smtClean="0"/>
              <a:t>Dstar</a:t>
            </a:r>
            <a:r>
              <a:rPr lang="en-US" dirty="0" smtClean="0"/>
              <a:t>, Asbestos, Flume</a:t>
            </a:r>
          </a:p>
          <a:p>
            <a:r>
              <a:rPr lang="en-US" dirty="0" smtClean="0"/>
              <a:t>Language-level Taint Tracking</a:t>
            </a:r>
          </a:p>
          <a:p>
            <a:pPr lvl="1"/>
            <a:r>
              <a:rPr lang="en-US" dirty="0" smtClean="0"/>
              <a:t>RESIN, Guardrails, </a:t>
            </a:r>
            <a:r>
              <a:rPr lang="en-US" dirty="0" err="1" smtClean="0"/>
              <a:t>PHPAspis</a:t>
            </a:r>
            <a:r>
              <a:rPr lang="en-US" dirty="0" smtClean="0"/>
              <a:t>, </a:t>
            </a:r>
            <a:r>
              <a:rPr lang="en-US" dirty="0" err="1" smtClean="0"/>
              <a:t>DBTaint</a:t>
            </a:r>
            <a:endParaRPr lang="en-US" dirty="0" smtClean="0"/>
          </a:p>
          <a:p>
            <a:r>
              <a:rPr lang="en-US" dirty="0" smtClean="0"/>
              <a:t>Full-system Taint Tracking</a:t>
            </a:r>
          </a:p>
          <a:p>
            <a:pPr lvl="1"/>
            <a:r>
              <a:rPr lang="en-US" dirty="0" err="1" smtClean="0"/>
              <a:t>TaintDroid</a:t>
            </a:r>
            <a:r>
              <a:rPr lang="en-US" dirty="0" smtClean="0"/>
              <a:t>, Neon, Panorama</a:t>
            </a:r>
          </a:p>
          <a:p>
            <a:pPr lvl="1"/>
            <a:endParaRPr lang="en-US" dirty="0" smtClean="0"/>
          </a:p>
        </p:txBody>
      </p:sp>
      <p:sp>
        <p:nvSpPr>
          <p:cNvPr id="4" name="Slide Number Placeholder 3"/>
          <p:cNvSpPr>
            <a:spLocks noGrp="1"/>
          </p:cNvSpPr>
          <p:nvPr>
            <p:ph type="sldNum" sz="quarter" idx="12"/>
          </p:nvPr>
        </p:nvSpPr>
        <p:spPr/>
        <p:txBody>
          <a:bodyPr/>
          <a:lstStyle/>
          <a:p>
            <a:fld id="{1725D864-24D8-4B4F-8408-D0FD80A1B051}"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le 7"/>
          <p:cNvSpPr>
            <a:spLocks noGrp="1"/>
          </p:cNvSpPr>
          <p:nvPr>
            <p:ph type="title"/>
          </p:nvPr>
        </p:nvSpPr>
        <p:spPr>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dirty="0" smtClean="0">
                <a:solidFill>
                  <a:schemeClr val="tx1"/>
                </a:solidFill>
              </a:rPr>
              <a:t>Limitations</a:t>
            </a:r>
            <a:endParaRPr lang="en-US" dirty="0">
              <a:solidFill>
                <a:schemeClr val="tx1"/>
              </a:solidFill>
            </a:endParaRPr>
          </a:p>
        </p:txBody>
      </p:sp>
      <p:sp>
        <p:nvSpPr>
          <p:cNvPr id="51" name="Content Placeholder 2"/>
          <p:cNvSpPr>
            <a:spLocks noGrp="1"/>
          </p:cNvSpPr>
          <p:nvPr>
            <p:ph idx="1"/>
          </p:nvPr>
        </p:nvSpPr>
        <p:spPr>
          <a:xfrm>
            <a:off x="457200" y="1600200"/>
            <a:ext cx="8229600" cy="4525963"/>
          </a:xfrm>
        </p:spPr>
        <p:txBody>
          <a:bodyPr>
            <a:normAutofit/>
          </a:bodyPr>
          <a:lstStyle/>
          <a:p>
            <a:r>
              <a:rPr lang="en-US" dirty="0" smtClean="0"/>
              <a:t>Misconfiguration</a:t>
            </a:r>
          </a:p>
          <a:p>
            <a:r>
              <a:rPr lang="en-US" dirty="0" smtClean="0"/>
              <a:t>False positives and false negatives</a:t>
            </a:r>
          </a:p>
          <a:p>
            <a:r>
              <a:rPr lang="en-US" dirty="0" smtClean="0"/>
              <a:t>Data integrity</a:t>
            </a:r>
          </a:p>
          <a:p>
            <a:r>
              <a:rPr lang="en-US" dirty="0" smtClean="0"/>
              <a:t>Partial deployment</a:t>
            </a:r>
          </a:p>
          <a:p>
            <a:r>
              <a:rPr lang="en-US" dirty="0" smtClean="0"/>
              <a:t>Social networking applications</a:t>
            </a:r>
          </a:p>
          <a:p>
            <a:r>
              <a:rPr lang="en-US" dirty="0" smtClean="0"/>
              <a:t>Integration with SDN controllers</a:t>
            </a:r>
          </a:p>
        </p:txBody>
      </p:sp>
      <p:sp>
        <p:nvSpPr>
          <p:cNvPr id="4" name="Slide Number Placeholder 3"/>
          <p:cNvSpPr>
            <a:spLocks noGrp="1"/>
          </p:cNvSpPr>
          <p:nvPr>
            <p:ph type="sldNum" sz="quarter" idx="12"/>
          </p:nvPr>
        </p:nvSpPr>
        <p:spPr/>
        <p:txBody>
          <a:bodyPr/>
          <a:lstStyle/>
          <a:p>
            <a:fld id="{1725D864-24D8-4B4F-8408-D0FD80A1B051}" type="slidenum">
              <a:rPr lang="en-US" smtClean="0"/>
              <a:pPr/>
              <a:t>24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7"/>
          <p:cNvSpPr>
            <a:spLocks noGrp="1"/>
          </p:cNvSpPr>
          <p:nvPr>
            <p:ph type="title"/>
          </p:nvPr>
        </p:nvSpPr>
        <p:spPr>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dirty="0" smtClean="0">
                <a:solidFill>
                  <a:schemeClr val="tx1"/>
                </a:solidFill>
              </a:rPr>
              <a:t>Conclusion</a:t>
            </a:r>
            <a:endParaRPr lang="en-US" dirty="0">
              <a:solidFill>
                <a:schemeClr val="tx1"/>
              </a:solidFill>
            </a:endParaRPr>
          </a:p>
        </p:txBody>
      </p:sp>
      <p:sp>
        <p:nvSpPr>
          <p:cNvPr id="2" name="Content Placeholder 1"/>
          <p:cNvSpPr>
            <a:spLocks noGrp="1"/>
          </p:cNvSpPr>
          <p:nvPr>
            <p:ph idx="1"/>
          </p:nvPr>
        </p:nvSpPr>
        <p:spPr>
          <a:xfrm>
            <a:off x="457200" y="2103437"/>
            <a:ext cx="8229600" cy="3763963"/>
          </a:xfrm>
        </p:spPr>
        <p:txBody>
          <a:bodyPr>
            <a:normAutofit lnSpcReduction="10000"/>
          </a:bodyPr>
          <a:lstStyle/>
          <a:p>
            <a:r>
              <a:rPr lang="en-US" dirty="0" smtClean="0"/>
              <a:t>Prevent exfiltration of sensitive data, even if the application is compromised</a:t>
            </a:r>
          </a:p>
          <a:p>
            <a:r>
              <a:rPr lang="en-US" dirty="0" smtClean="0"/>
              <a:t>Information flow: associate data with taints, only allow authorized user sessions to access</a:t>
            </a:r>
          </a:p>
          <a:p>
            <a:r>
              <a:rPr lang="en-US" dirty="0" smtClean="0"/>
              <a:t>Very little modification to existing applications</a:t>
            </a:r>
          </a:p>
          <a:p>
            <a:r>
              <a:rPr lang="en-US" dirty="0" smtClean="0"/>
              <a:t>Overhead is about 20–30% over unmodified applications</a:t>
            </a:r>
          </a:p>
        </p:txBody>
      </p:sp>
      <p:sp>
        <p:nvSpPr>
          <p:cNvPr id="4" name="Slide Number Placeholder 3"/>
          <p:cNvSpPr>
            <a:spLocks noGrp="1"/>
          </p:cNvSpPr>
          <p:nvPr>
            <p:ph type="sldNum" sz="quarter" idx="12"/>
          </p:nvPr>
        </p:nvSpPr>
        <p:spPr/>
        <p:txBody>
          <a:bodyPr/>
          <a:lstStyle/>
          <a:p>
            <a:fld id="{1725D864-24D8-4B4F-8408-D0FD80A1B051}" type="slidenum">
              <a:rPr lang="en-US" smtClean="0"/>
              <a:pPr/>
              <a:t>25</a:t>
            </a:fld>
            <a:endParaRPr lang="en-US"/>
          </a:p>
        </p:txBody>
      </p:sp>
      <p:sp>
        <p:nvSpPr>
          <p:cNvPr id="7" name="Rectangle 6"/>
          <p:cNvSpPr/>
          <p:nvPr/>
        </p:nvSpPr>
        <p:spPr>
          <a:xfrm>
            <a:off x="152400" y="1493837"/>
            <a:ext cx="8915400" cy="584776"/>
          </a:xfrm>
          <a:prstGeom prst="rect">
            <a:avLst/>
          </a:prstGeom>
        </p:spPr>
        <p:txBody>
          <a:bodyPr wrap="square">
            <a:spAutoFit/>
          </a:bodyPr>
          <a:lstStyle/>
          <a:p>
            <a:pPr marL="342900" lvl="0" indent="-342900" algn="ctr">
              <a:spcBef>
                <a:spcPct val="20000"/>
              </a:spcBef>
              <a:defRPr/>
            </a:pPr>
            <a:r>
              <a:rPr lang="en-US" sz="3200" b="1" dirty="0" smtClean="0"/>
              <a:t>SilverLine: </a:t>
            </a:r>
            <a:r>
              <a:rPr lang="en-US" sz="3000" b="1" dirty="0" smtClean="0"/>
              <a:t>Protect data, rather than the application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r>
              <a:rPr lang="en-US" dirty="0" smtClean="0">
                <a:solidFill>
                  <a:schemeClr val="tx1"/>
                </a:solidFill>
              </a:rPr>
              <a:t>Common Server-Side Vulnerabilities</a:t>
            </a:r>
            <a:endParaRPr lang="en-US" dirty="0">
              <a:solidFill>
                <a:schemeClr val="tx1"/>
              </a:solidFill>
            </a:endParaRPr>
          </a:p>
        </p:txBody>
      </p:sp>
      <p:sp>
        <p:nvSpPr>
          <p:cNvPr id="16" name="Content Placeholder 2"/>
          <p:cNvSpPr>
            <a:spLocks noGrp="1"/>
          </p:cNvSpPr>
          <p:nvPr>
            <p:ph idx="1"/>
          </p:nvPr>
        </p:nvSpPr>
        <p:spPr>
          <a:xfrm>
            <a:off x="457200" y="1600200"/>
            <a:ext cx="8229600" cy="4525963"/>
          </a:xfrm>
        </p:spPr>
        <p:txBody>
          <a:bodyPr>
            <a:normAutofit lnSpcReduction="10000"/>
          </a:bodyPr>
          <a:lstStyle/>
          <a:p>
            <a:r>
              <a:rPr lang="en-US" dirty="0" smtClean="0"/>
              <a:t>Injection Attacks</a:t>
            </a:r>
          </a:p>
          <a:p>
            <a:r>
              <a:rPr lang="en-US" dirty="0" smtClean="0"/>
              <a:t>Broken Authentication and Session Management</a:t>
            </a:r>
          </a:p>
          <a:p>
            <a:r>
              <a:rPr lang="en-US" dirty="0" smtClean="0"/>
              <a:t>Insecure Direct Object References</a:t>
            </a:r>
          </a:p>
          <a:p>
            <a:r>
              <a:rPr lang="en-US" dirty="0" smtClean="0"/>
              <a:t>Security Misconfiguration</a:t>
            </a:r>
          </a:p>
          <a:p>
            <a:r>
              <a:rPr lang="en-US" dirty="0" smtClean="0"/>
              <a:t>Vulnerable Components and Libraries</a:t>
            </a:r>
          </a:p>
          <a:p>
            <a:pPr>
              <a:buNone/>
            </a:pPr>
            <a:endParaRPr lang="en-US" dirty="0" smtClean="0"/>
          </a:p>
          <a:p>
            <a:pPr>
              <a:buNone/>
            </a:pPr>
            <a:r>
              <a:rPr lang="en-US" dirty="0" smtClean="0"/>
              <a:t>(Open Web Application Security Project)</a:t>
            </a:r>
          </a:p>
          <a:p>
            <a:pPr>
              <a:buNone/>
            </a:pPr>
            <a:endParaRPr lang="en-US" dirty="0" smtClean="0"/>
          </a:p>
          <a:p>
            <a:pPr marL="514350" indent="-514350"/>
            <a:endParaRPr lang="en-US" dirty="0" smtClean="0"/>
          </a:p>
        </p:txBody>
      </p:sp>
      <p:sp>
        <p:nvSpPr>
          <p:cNvPr id="4" name="Slide Number Placeholder 3"/>
          <p:cNvSpPr>
            <a:spLocks noGrp="1"/>
          </p:cNvSpPr>
          <p:nvPr>
            <p:ph type="sldNum" sz="quarter" idx="12"/>
          </p:nvPr>
        </p:nvSpPr>
        <p:spPr/>
        <p:txBody>
          <a:bodyPr/>
          <a:lstStyle/>
          <a:p>
            <a:fld id="{1725D864-24D8-4B4F-8408-D0FD80A1B051}"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n-US" dirty="0" smtClean="0">
                <a:solidFill>
                  <a:schemeClr val="tx1"/>
                </a:solidFill>
              </a:rPr>
              <a:t>Current Protection Mechanisms</a:t>
            </a:r>
            <a:endParaRPr lang="en-US" dirty="0">
              <a:solidFill>
                <a:schemeClr val="tx1"/>
              </a:solidFill>
            </a:endParaRPr>
          </a:p>
        </p:txBody>
      </p:sp>
      <p:sp>
        <p:nvSpPr>
          <p:cNvPr id="16" name="Content Placeholder 2"/>
          <p:cNvSpPr>
            <a:spLocks noGrp="1"/>
          </p:cNvSpPr>
          <p:nvPr>
            <p:ph idx="1"/>
          </p:nvPr>
        </p:nvSpPr>
        <p:spPr>
          <a:xfrm>
            <a:off x="457200" y="1600200"/>
            <a:ext cx="8229600" cy="4525963"/>
          </a:xfrm>
        </p:spPr>
        <p:txBody>
          <a:bodyPr>
            <a:normAutofit/>
          </a:bodyPr>
          <a:lstStyle/>
          <a:p>
            <a:pPr>
              <a:buNone/>
            </a:pPr>
            <a:endParaRPr lang="en-US" dirty="0" smtClean="0"/>
          </a:p>
          <a:p>
            <a:pPr marL="514350" indent="-514350"/>
            <a:endParaRPr lang="en-US" dirty="0" smtClean="0"/>
          </a:p>
        </p:txBody>
      </p:sp>
      <p:sp>
        <p:nvSpPr>
          <p:cNvPr id="4" name="Content Placeholder 2"/>
          <p:cNvSpPr txBox="1">
            <a:spLocks/>
          </p:cNvSpPr>
          <p:nvPr/>
        </p:nvSpPr>
        <p:spPr>
          <a:xfrm>
            <a:off x="304800" y="1752600"/>
            <a:ext cx="8534400" cy="4525963"/>
          </a:xfrm>
          <a:prstGeom prst="rect">
            <a:avLst/>
          </a:prstGeom>
        </p:spPr>
        <p:txBody>
          <a:bodyPr vert="horz" lIns="91440" tIns="45720" rIns="91440" bIns="45720" rtlCol="0">
            <a:normAutofit fontScale="70000" lnSpcReduction="20000"/>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100" b="0" i="0" u="none" strike="noStrike" kern="1200" cap="none" spc="0" normalizeH="0" baseline="0" noProof="0" dirty="0" smtClean="0">
                <a:ln>
                  <a:noFill/>
                </a:ln>
                <a:solidFill>
                  <a:schemeClr val="tx1"/>
                </a:solidFill>
                <a:effectLst/>
                <a:uLnTx/>
                <a:uFillTx/>
                <a:latin typeface="+mn-lt"/>
                <a:ea typeface="+mn-ea"/>
                <a:cs typeface="+mn-cs"/>
              </a:rPr>
              <a:t>Penetration testing</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100" b="0" i="0" u="none" strike="noStrike" kern="1200" cap="none" spc="0" normalizeH="0" baseline="0" noProof="0" dirty="0" smtClean="0">
                <a:ln>
                  <a:noFill/>
                </a:ln>
                <a:solidFill>
                  <a:schemeClr val="tx1"/>
                </a:solidFill>
                <a:effectLst/>
                <a:uLnTx/>
                <a:uFillTx/>
                <a:latin typeface="+mn-lt"/>
                <a:ea typeface="+mn-ea"/>
                <a:cs typeface="+mn-cs"/>
              </a:rPr>
              <a:t>Automated code </a:t>
            </a:r>
            <a:r>
              <a:rPr lang="en-US" sz="4100" noProof="0" dirty="0" smtClean="0"/>
              <a:t>review</a:t>
            </a:r>
            <a:endParaRPr kumimoji="0" lang="en-US" sz="41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100" b="0" i="0" u="none" strike="noStrike" kern="1200" cap="none" spc="0" normalizeH="0" baseline="0" noProof="0" dirty="0" smtClean="0">
                <a:ln>
                  <a:noFill/>
                </a:ln>
                <a:solidFill>
                  <a:schemeClr val="tx1"/>
                </a:solidFill>
                <a:effectLst/>
                <a:uLnTx/>
                <a:uFillTx/>
                <a:latin typeface="+mn-lt"/>
                <a:ea typeface="+mn-ea"/>
                <a:cs typeface="+mn-cs"/>
              </a:rPr>
              <a:t>Application firewalls </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100" b="0" i="0" u="none" strike="noStrike" kern="1200" cap="none" spc="0" normalizeH="0" baseline="0" noProof="0" dirty="0" smtClean="0">
                <a:ln>
                  <a:noFill/>
                </a:ln>
                <a:solidFill>
                  <a:schemeClr val="tx1"/>
                </a:solidFill>
                <a:effectLst/>
                <a:uLnTx/>
                <a:uFillTx/>
                <a:latin typeface="+mn-lt"/>
                <a:ea typeface="+mn-ea"/>
                <a:cs typeface="+mn-cs"/>
              </a:rPr>
              <a:t>Data loss </a:t>
            </a:r>
            <a:r>
              <a:rPr lang="en-US" sz="4100" noProof="0" dirty="0" smtClean="0"/>
              <a:t>prevention</a:t>
            </a:r>
            <a:r>
              <a:rPr kumimoji="0" lang="en-US" sz="4100" b="0" i="0" u="none" strike="noStrike" kern="1200" cap="none" spc="0" normalizeH="0" baseline="0" noProof="0" dirty="0" smtClean="0">
                <a:ln>
                  <a:noFill/>
                </a:ln>
                <a:solidFill>
                  <a:schemeClr val="tx1"/>
                </a:solidFill>
                <a:effectLst/>
                <a:uLnTx/>
                <a:uFillTx/>
                <a:latin typeface="+mn-lt"/>
                <a:ea typeface="+mn-ea"/>
                <a:cs typeface="+mn-cs"/>
              </a:rPr>
              <a:t> </a:t>
            </a:r>
            <a:r>
              <a:rPr lang="en-US" sz="4100" dirty="0" smtClean="0"/>
              <a:t>devices</a:t>
            </a:r>
            <a:endParaRPr kumimoji="0" lang="en-US" sz="41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lang="en-US" sz="3600" b="1" dirty="0" smtClean="0"/>
              <a:t>Shortcomings</a:t>
            </a:r>
            <a:endParaRPr kumimoji="0" lang="en-US" sz="36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No protection against zero day attacks</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Once compromised, can’t stop data theft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5100" b="1" i="0" u="none" strike="noStrike" kern="1200" cap="none" spc="0" normalizeH="0" baseline="0" noProof="0" dirty="0" smtClean="0">
                <a:ln>
                  <a:noFill/>
                </a:ln>
                <a:solidFill>
                  <a:srgbClr val="FF0000"/>
                </a:solidFill>
                <a:effectLst/>
                <a:uLnTx/>
                <a:uFillTx/>
                <a:latin typeface="+mn-lt"/>
                <a:ea typeface="+mn-ea"/>
                <a:cs typeface="+mn-cs"/>
              </a:rPr>
              <a:t>Focus on protecting data,</a:t>
            </a:r>
            <a:r>
              <a:rPr kumimoji="0" lang="en-US" sz="5100" b="1" i="0" u="none" strike="noStrike" kern="1200" cap="none" spc="0" normalizeH="0" noProof="0" dirty="0" smtClean="0">
                <a:ln>
                  <a:noFill/>
                </a:ln>
                <a:solidFill>
                  <a:srgbClr val="FF0000"/>
                </a:solidFill>
                <a:effectLst/>
                <a:uLnTx/>
                <a:uFillTx/>
                <a:latin typeface="+mn-lt"/>
                <a:ea typeface="+mn-ea"/>
                <a:cs typeface="+mn-cs"/>
              </a:rPr>
              <a:t> </a:t>
            </a:r>
            <a:br>
              <a:rPr kumimoji="0" lang="en-US" sz="5100" b="1" i="0" u="none" strike="noStrike" kern="1200" cap="none" spc="0" normalizeH="0" noProof="0" dirty="0" smtClean="0">
                <a:ln>
                  <a:noFill/>
                </a:ln>
                <a:solidFill>
                  <a:srgbClr val="FF0000"/>
                </a:solidFill>
                <a:effectLst/>
                <a:uLnTx/>
                <a:uFillTx/>
                <a:latin typeface="+mn-lt"/>
                <a:ea typeface="+mn-ea"/>
                <a:cs typeface="+mn-cs"/>
              </a:rPr>
            </a:br>
            <a:r>
              <a:rPr kumimoji="0" lang="en-US" sz="5100" b="1" i="0" u="none" strike="noStrike" kern="1200" cap="none" spc="0" normalizeH="0" noProof="0" dirty="0" smtClean="0">
                <a:ln>
                  <a:noFill/>
                </a:ln>
                <a:solidFill>
                  <a:srgbClr val="FF0000"/>
                </a:solidFill>
                <a:effectLst/>
                <a:uLnTx/>
                <a:uFillTx/>
                <a:latin typeface="+mn-lt"/>
                <a:ea typeface="+mn-ea"/>
                <a:cs typeface="+mn-cs"/>
              </a:rPr>
              <a:t>rather </a:t>
            </a:r>
            <a:r>
              <a:rPr kumimoji="0" lang="en-US" sz="5100" b="1" i="0" u="none" strike="noStrike" kern="1200" cap="none" spc="0" normalizeH="0" baseline="0" noProof="0" dirty="0" smtClean="0">
                <a:ln>
                  <a:noFill/>
                </a:ln>
                <a:solidFill>
                  <a:srgbClr val="FF0000"/>
                </a:solidFill>
                <a:effectLst/>
                <a:uLnTx/>
                <a:uFillTx/>
                <a:latin typeface="+mn-lt"/>
                <a:ea typeface="+mn-ea"/>
                <a:cs typeface="+mn-cs"/>
              </a:rPr>
              <a:t>than the underlying</a:t>
            </a:r>
            <a:r>
              <a:rPr kumimoji="0" lang="en-US" sz="5100" b="1" i="0" u="none" strike="noStrike" kern="1200" cap="none" spc="0" normalizeH="0" noProof="0" dirty="0" smtClean="0">
                <a:ln>
                  <a:noFill/>
                </a:ln>
                <a:solidFill>
                  <a:srgbClr val="FF0000"/>
                </a:solidFill>
                <a:effectLst/>
                <a:uLnTx/>
                <a:uFillTx/>
                <a:latin typeface="+mn-lt"/>
                <a:ea typeface="+mn-ea"/>
                <a:cs typeface="+mn-cs"/>
              </a:rPr>
              <a:t> </a:t>
            </a:r>
            <a:r>
              <a:rPr kumimoji="0" lang="en-US" sz="5100" b="1" i="0" u="none" strike="noStrike" kern="1200" cap="none" spc="0" normalizeH="0" baseline="0" noProof="0" dirty="0" smtClean="0">
                <a:ln>
                  <a:noFill/>
                </a:ln>
                <a:solidFill>
                  <a:srgbClr val="FF0000"/>
                </a:solidFill>
                <a:effectLst/>
                <a:uLnTx/>
                <a:uFillTx/>
                <a:latin typeface="+mn-lt"/>
                <a:ea typeface="+mn-ea"/>
                <a:cs typeface="+mn-cs"/>
              </a:rPr>
              <a:t>system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1725D864-24D8-4B4F-8408-D0FD80A1B051}"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n-US" dirty="0" smtClean="0">
                <a:solidFill>
                  <a:schemeClr val="tx1"/>
                </a:solidFill>
              </a:rPr>
              <a:t>Design Goals</a:t>
            </a:r>
            <a:endParaRPr lang="en-US" dirty="0">
              <a:solidFill>
                <a:schemeClr val="tx1"/>
              </a:solidFill>
            </a:endParaRPr>
          </a:p>
        </p:txBody>
      </p:sp>
      <p:sp>
        <p:nvSpPr>
          <p:cNvPr id="16" name="Content Placeholder 2"/>
          <p:cNvSpPr>
            <a:spLocks noGrp="1"/>
          </p:cNvSpPr>
          <p:nvPr>
            <p:ph idx="1"/>
          </p:nvPr>
        </p:nvSpPr>
        <p:spPr>
          <a:xfrm>
            <a:off x="457200" y="1600200"/>
            <a:ext cx="8229600" cy="4525963"/>
          </a:xfrm>
        </p:spPr>
        <p:txBody>
          <a:bodyPr>
            <a:normAutofit/>
          </a:bodyPr>
          <a:lstStyle/>
          <a:p>
            <a:pPr>
              <a:buNone/>
            </a:pPr>
            <a:endParaRPr lang="en-US" dirty="0" smtClean="0"/>
          </a:p>
          <a:p>
            <a:pPr marL="514350" indent="-514350"/>
            <a:endParaRPr lang="en-US" dirty="0" smtClean="0"/>
          </a:p>
        </p:txBody>
      </p:sp>
      <p:sp>
        <p:nvSpPr>
          <p:cNvPr id="4"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762000" y="19050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457200" y="18288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Security:</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Decouple data protection from the application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Deployment: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Minimize changes to existing applications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Performance: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Minimize overhead</a:t>
            </a:r>
          </a:p>
        </p:txBody>
      </p:sp>
      <p:sp>
        <p:nvSpPr>
          <p:cNvPr id="7" name="Slide Number Placeholder 6"/>
          <p:cNvSpPr>
            <a:spLocks noGrp="1"/>
          </p:cNvSpPr>
          <p:nvPr>
            <p:ph type="sldNum" sz="quarter" idx="12"/>
          </p:nvPr>
        </p:nvSpPr>
        <p:spPr/>
        <p:txBody>
          <a:bodyPr/>
          <a:lstStyle/>
          <a:p>
            <a:fld id="{1725D864-24D8-4B4F-8408-D0FD80A1B051}"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n-US" dirty="0" smtClean="0">
                <a:solidFill>
                  <a:schemeClr val="tx1"/>
                </a:solidFill>
              </a:rPr>
              <a:t>SilverLine Design Non-Goals</a:t>
            </a:r>
            <a:endParaRPr lang="en-US" dirty="0">
              <a:solidFill>
                <a:schemeClr val="tx1"/>
              </a:solidFill>
            </a:endParaRPr>
          </a:p>
        </p:txBody>
      </p:sp>
      <p:sp>
        <p:nvSpPr>
          <p:cNvPr id="4"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762000" y="19050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457200" y="18288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457200" y="2133600"/>
            <a:ext cx="8229600" cy="3505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Kernel</a:t>
            </a:r>
            <a:r>
              <a:rPr lang="en-US" sz="3200" dirty="0"/>
              <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level vulnerabilities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C</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overt channels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Malicious software on the database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Inside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threats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Data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modification attacks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fld id="{1725D864-24D8-4B4F-8408-D0FD80A1B051}"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n-US" dirty="0" smtClean="0">
                <a:solidFill>
                  <a:schemeClr val="tx1"/>
                </a:solidFill>
              </a:rPr>
              <a:t>SilverLine Overview</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1725D864-24D8-4B4F-8408-D0FD80A1B051}" type="slidenum">
              <a:rPr lang="en-US" smtClean="0"/>
              <a:pPr/>
              <a:t>7</a:t>
            </a:fld>
            <a:endParaRPr lang="en-US"/>
          </a:p>
        </p:txBody>
      </p:sp>
      <p:sp>
        <p:nvSpPr>
          <p:cNvPr id="7" name="Rounded Rectangle 6"/>
          <p:cNvSpPr/>
          <p:nvPr/>
        </p:nvSpPr>
        <p:spPr>
          <a:xfrm>
            <a:off x="1485900" y="1752600"/>
            <a:ext cx="6172200" cy="609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1641839" y="1752600"/>
            <a:ext cx="4677683" cy="584776"/>
          </a:xfrm>
          <a:prstGeom prst="rect">
            <a:avLst/>
          </a:prstGeom>
          <a:noFill/>
        </p:spPr>
        <p:txBody>
          <a:bodyPr wrap="none" rtlCol="0">
            <a:spAutoFit/>
          </a:bodyPr>
          <a:lstStyle/>
          <a:p>
            <a:r>
              <a:rPr lang="en-US" sz="3200" dirty="0" smtClean="0"/>
              <a:t>Step #1: Tag Sensitive Data</a:t>
            </a:r>
            <a:endParaRPr lang="en-US" sz="3200" dirty="0"/>
          </a:p>
        </p:txBody>
      </p:sp>
      <p:grpSp>
        <p:nvGrpSpPr>
          <p:cNvPr id="39" name="Group 38"/>
          <p:cNvGrpSpPr/>
          <p:nvPr/>
        </p:nvGrpSpPr>
        <p:grpSpPr>
          <a:xfrm>
            <a:off x="1485900" y="2819831"/>
            <a:ext cx="6318107" cy="609600"/>
            <a:chOff x="1485900" y="2606040"/>
            <a:chExt cx="6318107" cy="609600"/>
          </a:xfrm>
        </p:grpSpPr>
        <p:sp>
          <p:nvSpPr>
            <p:cNvPr id="14" name="Rounded Rectangle 13"/>
            <p:cNvSpPr/>
            <p:nvPr/>
          </p:nvSpPr>
          <p:spPr>
            <a:xfrm>
              <a:off x="1485900" y="2606040"/>
              <a:ext cx="6172200" cy="609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555181" y="2618453"/>
              <a:ext cx="6248826" cy="584776"/>
            </a:xfrm>
            <a:prstGeom prst="rect">
              <a:avLst/>
            </a:prstGeom>
            <a:noFill/>
          </p:spPr>
          <p:txBody>
            <a:bodyPr wrap="none" rtlCol="0">
              <a:spAutoFit/>
            </a:bodyPr>
            <a:lstStyle/>
            <a:p>
              <a:r>
                <a:rPr lang="en-US" sz="3200" dirty="0" smtClean="0"/>
                <a:t>Step #2: Associate User with Session</a:t>
              </a:r>
              <a:endParaRPr lang="en-US" sz="3200" dirty="0"/>
            </a:p>
          </p:txBody>
        </p:sp>
      </p:grpSp>
      <p:grpSp>
        <p:nvGrpSpPr>
          <p:cNvPr id="42" name="Group 41"/>
          <p:cNvGrpSpPr/>
          <p:nvPr/>
        </p:nvGrpSpPr>
        <p:grpSpPr>
          <a:xfrm>
            <a:off x="1485900" y="3911887"/>
            <a:ext cx="6172200" cy="609600"/>
            <a:chOff x="1485900" y="3489960"/>
            <a:chExt cx="6172200" cy="609600"/>
          </a:xfrm>
        </p:grpSpPr>
        <p:sp>
          <p:nvSpPr>
            <p:cNvPr id="18" name="Rounded Rectangle 17"/>
            <p:cNvSpPr/>
            <p:nvPr/>
          </p:nvSpPr>
          <p:spPr>
            <a:xfrm>
              <a:off x="1485900" y="3489960"/>
              <a:ext cx="6172200" cy="609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567620" y="3502373"/>
              <a:ext cx="5839860" cy="584776"/>
            </a:xfrm>
            <a:prstGeom prst="rect">
              <a:avLst/>
            </a:prstGeom>
            <a:noFill/>
          </p:spPr>
          <p:txBody>
            <a:bodyPr wrap="none" rtlCol="0">
              <a:spAutoFit/>
            </a:bodyPr>
            <a:lstStyle/>
            <a:p>
              <a:r>
                <a:rPr lang="en-US" sz="3200" dirty="0" smtClean="0"/>
                <a:t>Step #3: Retrieve Data with Taints</a:t>
              </a:r>
              <a:endParaRPr lang="en-US" sz="3200" dirty="0"/>
            </a:p>
          </p:txBody>
        </p:sp>
      </p:grpSp>
      <p:grpSp>
        <p:nvGrpSpPr>
          <p:cNvPr id="43" name="Group 42"/>
          <p:cNvGrpSpPr/>
          <p:nvPr/>
        </p:nvGrpSpPr>
        <p:grpSpPr>
          <a:xfrm>
            <a:off x="1485900" y="5003943"/>
            <a:ext cx="6172200" cy="609600"/>
            <a:chOff x="1485900" y="4351020"/>
            <a:chExt cx="6172200" cy="609600"/>
          </a:xfrm>
        </p:grpSpPr>
        <p:sp>
          <p:nvSpPr>
            <p:cNvPr id="21" name="Rounded Rectangle 20"/>
            <p:cNvSpPr/>
            <p:nvPr/>
          </p:nvSpPr>
          <p:spPr>
            <a:xfrm>
              <a:off x="1485900" y="4351020"/>
              <a:ext cx="6172200" cy="609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584131" y="4363433"/>
              <a:ext cx="3413715" cy="584776"/>
            </a:xfrm>
            <a:prstGeom prst="rect">
              <a:avLst/>
            </a:prstGeom>
            <a:noFill/>
          </p:spPr>
          <p:txBody>
            <a:bodyPr wrap="none" rtlCol="0">
              <a:spAutoFit/>
            </a:bodyPr>
            <a:lstStyle/>
            <a:p>
              <a:r>
                <a:rPr lang="en-US" sz="3200" dirty="0" smtClean="0"/>
                <a:t>Step #4: Track Data                          </a:t>
              </a:r>
              <a:endParaRPr lang="en-US" sz="3200" dirty="0"/>
            </a:p>
          </p:txBody>
        </p:sp>
      </p:grpSp>
      <p:grpSp>
        <p:nvGrpSpPr>
          <p:cNvPr id="45" name="Group 44"/>
          <p:cNvGrpSpPr/>
          <p:nvPr/>
        </p:nvGrpSpPr>
        <p:grpSpPr>
          <a:xfrm>
            <a:off x="1485900" y="6096000"/>
            <a:ext cx="6172200" cy="609600"/>
            <a:chOff x="1485900" y="6096000"/>
            <a:chExt cx="6172200" cy="609600"/>
          </a:xfrm>
        </p:grpSpPr>
        <p:sp>
          <p:nvSpPr>
            <p:cNvPr id="27" name="Rounded Rectangle 26"/>
            <p:cNvSpPr/>
            <p:nvPr/>
          </p:nvSpPr>
          <p:spPr>
            <a:xfrm>
              <a:off x="1485900" y="6096000"/>
              <a:ext cx="6172200" cy="609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1590864" y="6108413"/>
              <a:ext cx="4977845" cy="584776"/>
            </a:xfrm>
            <a:prstGeom prst="rect">
              <a:avLst/>
            </a:prstGeom>
            <a:noFill/>
          </p:spPr>
          <p:txBody>
            <a:bodyPr wrap="none" rtlCol="0">
              <a:spAutoFit/>
            </a:bodyPr>
            <a:lstStyle/>
            <a:p>
              <a:r>
                <a:rPr lang="en-US" sz="3200" dirty="0" smtClean="0"/>
                <a:t>Step #5: Declassify Response</a:t>
              </a:r>
              <a:endParaRPr lang="en-US" sz="3200" dirty="0"/>
            </a:p>
          </p:txBody>
        </p:sp>
      </p:grpSp>
      <p:sp>
        <p:nvSpPr>
          <p:cNvPr id="37" name="Down Arrow 36"/>
          <p:cNvSpPr/>
          <p:nvPr/>
        </p:nvSpPr>
        <p:spPr>
          <a:xfrm>
            <a:off x="4329684" y="5562600"/>
            <a:ext cx="484632" cy="533400"/>
          </a:xfrm>
          <a:prstGeom prst="downArrow">
            <a:avLst/>
          </a:prstGeom>
          <a:solidFill>
            <a:schemeClr val="accent6">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a:off x="4329684" y="4481512"/>
            <a:ext cx="484632" cy="533400"/>
          </a:xfrm>
          <a:prstGeom prst="downArrow">
            <a:avLst/>
          </a:prstGeom>
          <a:solidFill>
            <a:schemeClr val="accent6">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28"/>
          <p:cNvSpPr/>
          <p:nvPr/>
        </p:nvSpPr>
        <p:spPr>
          <a:xfrm>
            <a:off x="4329684" y="3352800"/>
            <a:ext cx="484632" cy="533400"/>
          </a:xfrm>
          <a:prstGeom prst="downArrow">
            <a:avLst/>
          </a:prstGeom>
          <a:solidFill>
            <a:schemeClr val="accent6">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wn Arrow 29"/>
          <p:cNvSpPr/>
          <p:nvPr/>
        </p:nvSpPr>
        <p:spPr>
          <a:xfrm>
            <a:off x="4329684" y="2286000"/>
            <a:ext cx="484632" cy="533400"/>
          </a:xfrm>
          <a:prstGeom prst="downArrow">
            <a:avLst/>
          </a:prstGeom>
          <a:solidFill>
            <a:schemeClr val="accent6">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n-US" dirty="0" err="1" smtClean="0">
                <a:solidFill>
                  <a:schemeClr val="tx1"/>
                </a:solidFill>
              </a:rPr>
              <a:t>SilverLine</a:t>
            </a:r>
            <a:r>
              <a:rPr lang="en-US" dirty="0" smtClean="0">
                <a:solidFill>
                  <a:schemeClr val="tx1"/>
                </a:solidFill>
              </a:rPr>
              <a:t> Components</a:t>
            </a:r>
            <a:endParaRPr lang="en-US" dirty="0">
              <a:solidFill>
                <a:schemeClr val="tx1"/>
              </a:solidFill>
            </a:endParaRPr>
          </a:p>
        </p:txBody>
      </p:sp>
      <p:sp>
        <p:nvSpPr>
          <p:cNvPr id="16" name="Content Placeholder 2"/>
          <p:cNvSpPr>
            <a:spLocks noGrp="1"/>
          </p:cNvSpPr>
          <p:nvPr>
            <p:ph idx="1"/>
          </p:nvPr>
        </p:nvSpPr>
        <p:spPr>
          <a:xfrm>
            <a:off x="457200" y="1600200"/>
            <a:ext cx="8229600" cy="4525963"/>
          </a:xfrm>
        </p:spPr>
        <p:txBody>
          <a:bodyPr>
            <a:normAutofit/>
          </a:bodyPr>
          <a:lstStyle/>
          <a:p>
            <a:pPr>
              <a:buNone/>
            </a:pPr>
            <a:endParaRPr lang="en-US" dirty="0" smtClean="0"/>
          </a:p>
          <a:p>
            <a:pPr marL="514350" indent="-514350"/>
            <a:endParaRPr lang="en-US" dirty="0" smtClean="0"/>
          </a:p>
        </p:txBody>
      </p:sp>
      <p:sp>
        <p:nvSpPr>
          <p:cNvPr id="4"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762000" y="19050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457200" y="18288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457200" y="17526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2"/>
          <p:cNvSpPr txBox="1">
            <a:spLocks/>
          </p:cNvSpPr>
          <p:nvPr/>
        </p:nvSpPr>
        <p:spPr>
          <a:xfrm>
            <a:off x="457200" y="18288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n-US" sz="3400" b="0" i="0" u="none" strike="noStrike" kern="1200" cap="none" spc="0" normalizeH="0" baseline="0" noProof="0" dirty="0" smtClean="0">
                <a:ln>
                  <a:noFill/>
                </a:ln>
                <a:solidFill>
                  <a:schemeClr val="tx1"/>
                </a:solidFill>
                <a:effectLst/>
                <a:uLnTx/>
                <a:uFillTx/>
                <a:latin typeface="+mn-lt"/>
                <a:ea typeface="+mn-ea"/>
                <a:cs typeface="+mn-cs"/>
              </a:rPr>
              <a:t>Authentication Module</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n-US" sz="3400" b="0" i="0" u="none" strike="noStrike" kern="1200" cap="none" spc="0" normalizeH="0" baseline="0" noProof="0" dirty="0" smtClean="0">
                <a:ln>
                  <a:noFill/>
                </a:ln>
                <a:solidFill>
                  <a:schemeClr val="tx1"/>
                </a:solidFill>
                <a:effectLst/>
                <a:uLnTx/>
                <a:uFillTx/>
                <a:latin typeface="+mn-lt"/>
                <a:ea typeface="+mn-ea"/>
                <a:cs typeface="+mn-cs"/>
              </a:rPr>
              <a:t>Database Proxy</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n-US" sz="3400" b="0" i="0" u="none" strike="noStrike" kern="1200" cap="none" spc="0" normalizeH="0" baseline="0" noProof="0" dirty="0" smtClean="0">
                <a:ln>
                  <a:noFill/>
                </a:ln>
                <a:solidFill>
                  <a:schemeClr val="tx1"/>
                </a:solidFill>
                <a:effectLst/>
                <a:uLnTx/>
                <a:uFillTx/>
                <a:latin typeface="+mn-lt"/>
                <a:ea typeface="+mn-ea"/>
                <a:cs typeface="+mn-cs"/>
              </a:rPr>
              <a:t>Information Flow Monitor</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en-US" sz="3400" dirty="0" err="1" smtClean="0"/>
              <a:t>Declassifier</a:t>
            </a:r>
            <a:endParaRPr kumimoji="0" lang="en-US" sz="3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Slide Number Placeholder 9"/>
          <p:cNvSpPr>
            <a:spLocks noGrp="1"/>
          </p:cNvSpPr>
          <p:nvPr>
            <p:ph type="sldNum" sz="quarter" idx="12"/>
          </p:nvPr>
        </p:nvSpPr>
        <p:spPr/>
        <p:txBody>
          <a:bodyPr/>
          <a:lstStyle/>
          <a:p>
            <a:fld id="{1725D864-24D8-4B4F-8408-D0FD80A1B051}"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725D864-24D8-4B4F-8408-D0FD80A1B051}" type="slidenum">
              <a:rPr lang="en-US" smtClean="0"/>
              <a:pPr/>
              <a:t>9</a:t>
            </a:fld>
            <a:endParaRPr lang="en-US"/>
          </a:p>
        </p:txBody>
      </p:sp>
      <p:sp>
        <p:nvSpPr>
          <p:cNvPr id="7" name="Rounded Rectangle 6"/>
          <p:cNvSpPr/>
          <p:nvPr/>
        </p:nvSpPr>
        <p:spPr>
          <a:xfrm>
            <a:off x="181996" y="2819400"/>
            <a:ext cx="1905000" cy="1524000"/>
          </a:xfrm>
          <a:prstGeom prst="roundRect">
            <a:avLst>
              <a:gd name="adj" fmla="val 9330"/>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90606" y="3268579"/>
            <a:ext cx="1287780" cy="625642"/>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Declassifier</a:t>
            </a:r>
            <a:endParaRPr lang="en-US" dirty="0" smtClean="0">
              <a:solidFill>
                <a:schemeClr val="tx1"/>
              </a:solidFill>
            </a:endParaRPr>
          </a:p>
          <a:p>
            <a:pPr algn="ctr"/>
            <a:r>
              <a:rPr lang="en-US" dirty="0" smtClean="0">
                <a:solidFill>
                  <a:schemeClr val="tx1"/>
                </a:solidFill>
              </a:rPr>
              <a:t>Process</a:t>
            </a:r>
            <a:endParaRPr lang="en-US" dirty="0">
              <a:solidFill>
                <a:schemeClr val="tx1"/>
              </a:solidFill>
            </a:endParaRPr>
          </a:p>
        </p:txBody>
      </p:sp>
      <p:sp>
        <p:nvSpPr>
          <p:cNvPr id="16" name="Rounded Rectangle 15"/>
          <p:cNvSpPr/>
          <p:nvPr/>
        </p:nvSpPr>
        <p:spPr>
          <a:xfrm>
            <a:off x="2590800" y="1600200"/>
            <a:ext cx="1828800" cy="2514600"/>
          </a:xfrm>
          <a:prstGeom prst="roundRect">
            <a:avLst>
              <a:gd name="adj" fmla="val 4158"/>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2590800" y="3276601"/>
            <a:ext cx="1828800" cy="838200"/>
          </a:xfrm>
          <a:prstGeom prst="roundRect">
            <a:avLst>
              <a:gd name="adj" fmla="val 9330"/>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Information Flow</a:t>
            </a:r>
          </a:p>
          <a:p>
            <a:pPr algn="ctr"/>
            <a:r>
              <a:rPr lang="en-US" dirty="0" smtClean="0">
                <a:solidFill>
                  <a:schemeClr val="tx1"/>
                </a:solidFill>
              </a:rPr>
              <a:t>Tracking Kernel</a:t>
            </a:r>
            <a:endParaRPr lang="en-US" dirty="0">
              <a:solidFill>
                <a:schemeClr val="tx1"/>
              </a:solidFill>
            </a:endParaRPr>
          </a:p>
        </p:txBody>
      </p:sp>
      <p:sp>
        <p:nvSpPr>
          <p:cNvPr id="21" name="Rectangle 20"/>
          <p:cNvSpPr/>
          <p:nvPr/>
        </p:nvSpPr>
        <p:spPr>
          <a:xfrm>
            <a:off x="2804160" y="1752600"/>
            <a:ext cx="1402080" cy="835679"/>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Webserver</a:t>
            </a:r>
            <a:r>
              <a:rPr lang="en-US" dirty="0" smtClean="0">
                <a:solidFill>
                  <a:schemeClr val="tx1"/>
                </a:solidFill>
              </a:rPr>
              <a:t> Process</a:t>
            </a:r>
          </a:p>
        </p:txBody>
      </p:sp>
      <p:sp>
        <p:nvSpPr>
          <p:cNvPr id="45" name="Title 7"/>
          <p:cNvSpPr>
            <a:spLocks noGrp="1"/>
          </p:cNvSpPr>
          <p:nvPr>
            <p:ph type="title"/>
          </p:nvPr>
        </p:nvSpPr>
        <p:spPr>
          <a:xfrm>
            <a:off x="457200" y="274638"/>
            <a:ext cx="8229600" cy="1143000"/>
          </a:xfrm>
          <a:prstGeom prst="roundRect">
            <a:avLst/>
          </a:prstGeom>
          <a:solidFill>
            <a:srgbClr val="B889DB"/>
          </a:solidFill>
          <a:ln>
            <a:solidFill>
              <a:schemeClr val="accent3">
                <a:lumMod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dirty="0" err="1" smtClean="0">
                <a:solidFill>
                  <a:schemeClr val="tx1"/>
                </a:solidFill>
              </a:rPr>
              <a:t>SilverLine</a:t>
            </a:r>
            <a:r>
              <a:rPr lang="en-US" dirty="0" smtClean="0">
                <a:solidFill>
                  <a:schemeClr val="tx1"/>
                </a:solidFill>
              </a:rPr>
              <a:t> Architecture</a:t>
            </a:r>
            <a:endParaRPr lang="en-US" dirty="0">
              <a:solidFill>
                <a:schemeClr val="tx1"/>
              </a:solidFill>
            </a:endParaRPr>
          </a:p>
        </p:txBody>
      </p:sp>
      <p:pic>
        <p:nvPicPr>
          <p:cNvPr id="46" name="Picture 45" descr="1195445301811339265dagobert83_female_user_icon.svg.med.png"/>
          <p:cNvPicPr>
            <a:picLocks noChangeAspect="1"/>
          </p:cNvPicPr>
          <p:nvPr/>
        </p:nvPicPr>
        <p:blipFill>
          <a:blip r:embed="rId3" cstate="print"/>
          <a:stretch>
            <a:fillRect/>
          </a:stretch>
        </p:blipFill>
        <p:spPr>
          <a:xfrm>
            <a:off x="762000" y="1524000"/>
            <a:ext cx="762000" cy="762000"/>
          </a:xfrm>
          <a:prstGeom prst="rect">
            <a:avLst/>
          </a:prstGeom>
        </p:spPr>
      </p:pic>
      <p:cxnSp>
        <p:nvCxnSpPr>
          <p:cNvPr id="48" name="Straight Arrow Connector 47"/>
          <p:cNvCxnSpPr/>
          <p:nvPr/>
        </p:nvCxnSpPr>
        <p:spPr>
          <a:xfrm>
            <a:off x="1524000" y="2133600"/>
            <a:ext cx="12954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600200" y="1600200"/>
            <a:ext cx="893193" cy="400110"/>
          </a:xfrm>
          <a:prstGeom prst="rect">
            <a:avLst/>
          </a:prstGeom>
          <a:noFill/>
        </p:spPr>
        <p:txBody>
          <a:bodyPr wrap="none" rtlCol="0">
            <a:spAutoFit/>
          </a:bodyPr>
          <a:lstStyle/>
          <a:p>
            <a:pPr marL="342900" indent="-342900"/>
            <a:r>
              <a:rPr lang="en-US" sz="1000" dirty="0" smtClean="0"/>
              <a:t>1. User sends</a:t>
            </a:r>
          </a:p>
          <a:p>
            <a:pPr marL="342900" indent="-342900"/>
            <a:r>
              <a:rPr lang="en-US" sz="1000" dirty="0" smtClean="0"/>
              <a:t>Login request</a:t>
            </a:r>
            <a:endParaRPr lang="en-US" sz="1000" dirty="0"/>
          </a:p>
        </p:txBody>
      </p:sp>
      <p:sp>
        <p:nvSpPr>
          <p:cNvPr id="52" name="TextBox 51"/>
          <p:cNvSpPr txBox="1"/>
          <p:nvPr/>
        </p:nvSpPr>
        <p:spPr>
          <a:xfrm>
            <a:off x="3477573" y="4367154"/>
            <a:ext cx="1018227" cy="400110"/>
          </a:xfrm>
          <a:prstGeom prst="rect">
            <a:avLst/>
          </a:prstGeom>
          <a:noFill/>
        </p:spPr>
        <p:txBody>
          <a:bodyPr wrap="none" rtlCol="0">
            <a:spAutoFit/>
          </a:bodyPr>
          <a:lstStyle/>
          <a:p>
            <a:pPr marL="342900" indent="-342900"/>
            <a:r>
              <a:rPr lang="en-US" sz="1000" dirty="0" smtClean="0"/>
              <a:t>2.  Authenticate</a:t>
            </a:r>
          </a:p>
          <a:p>
            <a:pPr marL="342900" indent="-342900"/>
            <a:r>
              <a:rPr lang="en-US" sz="1000" dirty="0" smtClean="0"/>
              <a:t>User</a:t>
            </a:r>
          </a:p>
        </p:txBody>
      </p:sp>
      <p:grpSp>
        <p:nvGrpSpPr>
          <p:cNvPr id="72" name="Group 71"/>
          <p:cNvGrpSpPr/>
          <p:nvPr/>
        </p:nvGrpSpPr>
        <p:grpSpPr>
          <a:xfrm>
            <a:off x="7391400" y="4935379"/>
            <a:ext cx="1184311" cy="246221"/>
            <a:chOff x="381000" y="1752600"/>
            <a:chExt cx="1184311" cy="246221"/>
          </a:xfrm>
        </p:grpSpPr>
        <p:sp>
          <p:nvSpPr>
            <p:cNvPr id="57" name="Rectangle 56"/>
            <p:cNvSpPr/>
            <p:nvPr/>
          </p:nvSpPr>
          <p:spPr>
            <a:xfrm>
              <a:off x="381000" y="1761410"/>
              <a:ext cx="228600" cy="228600"/>
            </a:xfrm>
            <a:prstGeom prst="rect">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70" name="TextBox 69"/>
            <p:cNvSpPr txBox="1"/>
            <p:nvPr/>
          </p:nvSpPr>
          <p:spPr>
            <a:xfrm>
              <a:off x="609600" y="1752600"/>
              <a:ext cx="955711" cy="246221"/>
            </a:xfrm>
            <a:prstGeom prst="rect">
              <a:avLst/>
            </a:prstGeom>
            <a:noFill/>
          </p:spPr>
          <p:txBody>
            <a:bodyPr wrap="none" rtlCol="0">
              <a:spAutoFit/>
            </a:bodyPr>
            <a:lstStyle/>
            <a:p>
              <a:r>
                <a:rPr lang="en-US" sz="1000" b="1" dirty="0" smtClean="0"/>
                <a:t>Trusted Realm</a:t>
              </a:r>
              <a:endParaRPr lang="en-US" sz="1000" b="1" dirty="0"/>
            </a:p>
          </p:txBody>
        </p:sp>
      </p:grpSp>
      <p:grpSp>
        <p:nvGrpSpPr>
          <p:cNvPr id="71" name="Group 70"/>
          <p:cNvGrpSpPr/>
          <p:nvPr/>
        </p:nvGrpSpPr>
        <p:grpSpPr>
          <a:xfrm>
            <a:off x="7391400" y="5290979"/>
            <a:ext cx="1317360" cy="246221"/>
            <a:chOff x="381000" y="2067640"/>
            <a:chExt cx="1317360" cy="246221"/>
          </a:xfrm>
        </p:grpSpPr>
        <p:sp>
          <p:nvSpPr>
            <p:cNvPr id="58" name="Rectangle 57"/>
            <p:cNvSpPr/>
            <p:nvPr/>
          </p:nvSpPr>
          <p:spPr>
            <a:xfrm>
              <a:off x="381000" y="207645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68" name="TextBox 67"/>
            <p:cNvSpPr txBox="1"/>
            <p:nvPr/>
          </p:nvSpPr>
          <p:spPr>
            <a:xfrm>
              <a:off x="609600" y="2067640"/>
              <a:ext cx="1088760" cy="246221"/>
            </a:xfrm>
            <a:prstGeom prst="rect">
              <a:avLst/>
            </a:prstGeom>
            <a:noFill/>
          </p:spPr>
          <p:txBody>
            <a:bodyPr wrap="none" rtlCol="0">
              <a:spAutoFit/>
            </a:bodyPr>
            <a:lstStyle/>
            <a:p>
              <a:r>
                <a:rPr lang="en-US" sz="1000" b="1" dirty="0" err="1" smtClean="0"/>
                <a:t>Untrusted</a:t>
              </a:r>
              <a:r>
                <a:rPr lang="en-US" sz="1000" b="1" dirty="0" smtClean="0"/>
                <a:t> Realm</a:t>
              </a:r>
              <a:endParaRPr lang="en-US" sz="1000" b="1" dirty="0"/>
            </a:p>
          </p:txBody>
        </p:sp>
      </p:grpSp>
      <p:grpSp>
        <p:nvGrpSpPr>
          <p:cNvPr id="73" name="Group 72"/>
          <p:cNvGrpSpPr/>
          <p:nvPr/>
        </p:nvGrpSpPr>
        <p:grpSpPr>
          <a:xfrm>
            <a:off x="7391400" y="5646579"/>
            <a:ext cx="1230797" cy="246221"/>
            <a:chOff x="381000" y="2438400"/>
            <a:chExt cx="1230797" cy="246221"/>
          </a:xfrm>
        </p:grpSpPr>
        <p:sp>
          <p:nvSpPr>
            <p:cNvPr id="59" name="Rectangle 58"/>
            <p:cNvSpPr/>
            <p:nvPr/>
          </p:nvSpPr>
          <p:spPr>
            <a:xfrm>
              <a:off x="381000" y="2447210"/>
              <a:ext cx="228600" cy="2286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66" name="TextBox 65"/>
            <p:cNvSpPr txBox="1"/>
            <p:nvPr/>
          </p:nvSpPr>
          <p:spPr>
            <a:xfrm>
              <a:off x="609600" y="2438400"/>
              <a:ext cx="1002197" cy="246221"/>
            </a:xfrm>
            <a:prstGeom prst="rect">
              <a:avLst/>
            </a:prstGeom>
            <a:noFill/>
          </p:spPr>
          <p:txBody>
            <a:bodyPr wrap="none" rtlCol="0">
              <a:spAutoFit/>
            </a:bodyPr>
            <a:lstStyle/>
            <a:p>
              <a:r>
                <a:rPr lang="en-US" sz="1000" b="1" dirty="0" smtClean="0"/>
                <a:t>Database Table</a:t>
              </a:r>
              <a:endParaRPr lang="en-US" sz="1000" b="1" dirty="0"/>
            </a:p>
          </p:txBody>
        </p:sp>
      </p:grpSp>
      <p:sp>
        <p:nvSpPr>
          <p:cNvPr id="75" name="Rectangle 74"/>
          <p:cNvSpPr/>
          <p:nvPr/>
        </p:nvSpPr>
        <p:spPr>
          <a:xfrm>
            <a:off x="7315200" y="4800600"/>
            <a:ext cx="13716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152400" y="4762500"/>
            <a:ext cx="6858000" cy="1981200"/>
          </a:xfrm>
          <a:prstGeom prst="roundRect">
            <a:avLst>
              <a:gd name="adj" fmla="val 4396"/>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04800" y="5867400"/>
            <a:ext cx="1371600" cy="6858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User-Sessions</a:t>
            </a:r>
          </a:p>
          <a:p>
            <a:pPr algn="ctr"/>
            <a:r>
              <a:rPr lang="en-US" sz="1600" dirty="0" smtClean="0">
                <a:solidFill>
                  <a:schemeClr val="tx1"/>
                </a:solidFill>
              </a:rPr>
              <a:t>Table</a:t>
            </a:r>
            <a:endParaRPr lang="en-US" sz="1600" dirty="0">
              <a:solidFill>
                <a:schemeClr val="tx1"/>
              </a:solidFill>
            </a:endParaRPr>
          </a:p>
        </p:txBody>
      </p:sp>
      <p:sp>
        <p:nvSpPr>
          <p:cNvPr id="6" name="Rectangle 5"/>
          <p:cNvSpPr/>
          <p:nvPr/>
        </p:nvSpPr>
        <p:spPr>
          <a:xfrm>
            <a:off x="304800" y="4953000"/>
            <a:ext cx="1371600" cy="6858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Connection-Capabilities</a:t>
            </a:r>
          </a:p>
          <a:p>
            <a:pPr algn="ctr"/>
            <a:r>
              <a:rPr lang="en-US" sz="1600" dirty="0" smtClean="0">
                <a:solidFill>
                  <a:schemeClr val="tx1"/>
                </a:solidFill>
              </a:rPr>
              <a:t>Table</a:t>
            </a:r>
            <a:endParaRPr lang="en-US" sz="1600" dirty="0">
              <a:solidFill>
                <a:schemeClr val="tx1"/>
              </a:solidFill>
            </a:endParaRPr>
          </a:p>
        </p:txBody>
      </p:sp>
      <p:sp>
        <p:nvSpPr>
          <p:cNvPr id="13" name="Rectangle 12"/>
          <p:cNvSpPr/>
          <p:nvPr/>
        </p:nvSpPr>
        <p:spPr>
          <a:xfrm>
            <a:off x="2628900" y="5181600"/>
            <a:ext cx="1752600" cy="9906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User Authentication Module</a:t>
            </a:r>
          </a:p>
        </p:txBody>
      </p:sp>
      <p:sp>
        <p:nvSpPr>
          <p:cNvPr id="14" name="Rectangle 13"/>
          <p:cNvSpPr/>
          <p:nvPr/>
        </p:nvSpPr>
        <p:spPr>
          <a:xfrm>
            <a:off x="5486400" y="5334000"/>
            <a:ext cx="1371600" cy="6858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User-Auth</a:t>
            </a:r>
          </a:p>
          <a:p>
            <a:pPr algn="ctr"/>
            <a:r>
              <a:rPr lang="en-US" sz="1600" dirty="0" smtClean="0">
                <a:solidFill>
                  <a:schemeClr val="tx1"/>
                </a:solidFill>
              </a:rPr>
              <a:t>Table</a:t>
            </a:r>
            <a:endParaRPr lang="en-US" sz="1600" dirty="0">
              <a:solidFill>
                <a:schemeClr val="tx1"/>
              </a:solidFill>
            </a:endParaRPr>
          </a:p>
        </p:txBody>
      </p:sp>
      <p:cxnSp>
        <p:nvCxnSpPr>
          <p:cNvPr id="77" name="Straight Arrow Connector 76"/>
          <p:cNvCxnSpPr>
            <a:stCxn id="13" idx="3"/>
            <a:endCxn id="14" idx="1"/>
          </p:cNvCxnSpPr>
          <p:nvPr/>
        </p:nvCxnSpPr>
        <p:spPr>
          <a:xfrm>
            <a:off x="4381500" y="5676900"/>
            <a:ext cx="1104900" cy="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419600" y="5334000"/>
            <a:ext cx="989373" cy="246221"/>
          </a:xfrm>
          <a:prstGeom prst="rect">
            <a:avLst/>
          </a:prstGeom>
          <a:noFill/>
        </p:spPr>
        <p:txBody>
          <a:bodyPr wrap="none" rtlCol="0">
            <a:spAutoFit/>
          </a:bodyPr>
          <a:lstStyle/>
          <a:p>
            <a:pPr marL="342900" indent="-342900"/>
            <a:r>
              <a:rPr lang="en-US" sz="1000" dirty="0" smtClean="0"/>
              <a:t>3. Authenticate</a:t>
            </a:r>
          </a:p>
        </p:txBody>
      </p:sp>
      <p:cxnSp>
        <p:nvCxnSpPr>
          <p:cNvPr id="80" name="Straight Arrow Connector 79"/>
          <p:cNvCxnSpPr>
            <a:stCxn id="13" idx="1"/>
            <a:endCxn id="5" idx="3"/>
          </p:cNvCxnSpPr>
          <p:nvPr/>
        </p:nvCxnSpPr>
        <p:spPr>
          <a:xfrm flipH="1">
            <a:off x="1676400" y="5676900"/>
            <a:ext cx="952500" cy="533400"/>
          </a:xfrm>
          <a:prstGeom prst="straightConnector1">
            <a:avLst/>
          </a:prstGeom>
          <a:ln w="3810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1875540" y="5163979"/>
            <a:ext cx="715260" cy="246221"/>
          </a:xfrm>
          <a:prstGeom prst="rect">
            <a:avLst/>
          </a:prstGeom>
          <a:noFill/>
        </p:spPr>
        <p:txBody>
          <a:bodyPr wrap="none" rtlCol="0">
            <a:spAutoFit/>
          </a:bodyPr>
          <a:lstStyle/>
          <a:p>
            <a:pPr marL="342900" indent="-342900"/>
            <a:r>
              <a:rPr lang="en-US" sz="1000" dirty="0" smtClean="0"/>
              <a:t>4. Cookies</a:t>
            </a:r>
          </a:p>
        </p:txBody>
      </p:sp>
      <p:cxnSp>
        <p:nvCxnSpPr>
          <p:cNvPr id="82" name="Straight Arrow Connector 81"/>
          <p:cNvCxnSpPr>
            <a:stCxn id="13" idx="1"/>
            <a:endCxn id="6" idx="3"/>
          </p:cNvCxnSpPr>
          <p:nvPr/>
        </p:nvCxnSpPr>
        <p:spPr>
          <a:xfrm flipH="1" flipV="1">
            <a:off x="1676400" y="5295900"/>
            <a:ext cx="952500" cy="381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1905000" y="6000690"/>
            <a:ext cx="686406" cy="400110"/>
          </a:xfrm>
          <a:prstGeom prst="rect">
            <a:avLst/>
          </a:prstGeom>
          <a:noFill/>
        </p:spPr>
        <p:txBody>
          <a:bodyPr wrap="none" rtlCol="0">
            <a:spAutoFit/>
          </a:bodyPr>
          <a:lstStyle/>
          <a:p>
            <a:pPr marL="342900" indent="-342900"/>
            <a:r>
              <a:rPr lang="en-US" sz="1000" dirty="0" smtClean="0"/>
              <a:t>5. 5-tuple</a:t>
            </a:r>
          </a:p>
          <a:p>
            <a:pPr marL="342900" indent="-342900"/>
            <a:r>
              <a:rPr lang="en-US" sz="1000" dirty="0" smtClean="0"/>
              <a:t>    taints</a:t>
            </a:r>
          </a:p>
        </p:txBody>
      </p:sp>
      <p:sp>
        <p:nvSpPr>
          <p:cNvPr id="91" name="TextBox 90"/>
          <p:cNvSpPr txBox="1"/>
          <p:nvPr/>
        </p:nvSpPr>
        <p:spPr>
          <a:xfrm>
            <a:off x="4578539" y="1600200"/>
            <a:ext cx="723275" cy="400110"/>
          </a:xfrm>
          <a:prstGeom prst="rect">
            <a:avLst/>
          </a:prstGeom>
          <a:noFill/>
        </p:spPr>
        <p:txBody>
          <a:bodyPr wrap="none" rtlCol="0">
            <a:spAutoFit/>
          </a:bodyPr>
          <a:lstStyle/>
          <a:p>
            <a:pPr marL="342900" indent="-342900"/>
            <a:r>
              <a:rPr lang="en-US" sz="1000" dirty="0" smtClean="0"/>
              <a:t>6. Execute</a:t>
            </a:r>
          </a:p>
          <a:p>
            <a:pPr marL="342900" indent="-342900"/>
            <a:r>
              <a:rPr lang="en-US" sz="1000" dirty="0" smtClean="0"/>
              <a:t>    query</a:t>
            </a:r>
          </a:p>
        </p:txBody>
      </p:sp>
      <p:sp>
        <p:nvSpPr>
          <p:cNvPr id="97" name="TextBox 96"/>
          <p:cNvSpPr txBox="1"/>
          <p:nvPr/>
        </p:nvSpPr>
        <p:spPr>
          <a:xfrm>
            <a:off x="4591363" y="2438400"/>
            <a:ext cx="697627" cy="400110"/>
          </a:xfrm>
          <a:prstGeom prst="rect">
            <a:avLst/>
          </a:prstGeom>
          <a:noFill/>
        </p:spPr>
        <p:txBody>
          <a:bodyPr wrap="none" rtlCol="0">
            <a:spAutoFit/>
          </a:bodyPr>
          <a:lstStyle/>
          <a:p>
            <a:pPr marL="342900" indent="-342900"/>
            <a:r>
              <a:rPr lang="en-US" sz="1000" dirty="0" smtClean="0"/>
              <a:t>12. Query</a:t>
            </a:r>
          </a:p>
          <a:p>
            <a:pPr marL="342900" indent="-342900"/>
            <a:r>
              <a:rPr lang="en-US" sz="1000" dirty="0" smtClean="0"/>
              <a:t>Results</a:t>
            </a:r>
          </a:p>
        </p:txBody>
      </p:sp>
      <p:sp>
        <p:nvSpPr>
          <p:cNvPr id="24" name="Rounded Rectangle 23"/>
          <p:cNvSpPr/>
          <p:nvPr/>
        </p:nvSpPr>
        <p:spPr>
          <a:xfrm>
            <a:off x="5486400" y="1600200"/>
            <a:ext cx="3276600" cy="2819400"/>
          </a:xfrm>
          <a:prstGeom prst="roundRect">
            <a:avLst>
              <a:gd name="adj" fmla="val 4216"/>
            </a:avLst>
          </a:prstGeom>
          <a:solidFill>
            <a:srgbClr val="6AD87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Rectangle 24"/>
          <p:cNvSpPr/>
          <p:nvPr/>
        </p:nvSpPr>
        <p:spPr>
          <a:xfrm>
            <a:off x="5715000" y="1752600"/>
            <a:ext cx="1371600" cy="8382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Database</a:t>
            </a:r>
          </a:p>
          <a:p>
            <a:pPr algn="ctr"/>
            <a:r>
              <a:rPr lang="en-US" dirty="0" smtClean="0">
                <a:solidFill>
                  <a:schemeClr val="tx1"/>
                </a:solidFill>
              </a:rPr>
              <a:t>Proxy</a:t>
            </a:r>
          </a:p>
          <a:p>
            <a:pPr algn="ctr"/>
            <a:r>
              <a:rPr lang="en-US" dirty="0" smtClean="0">
                <a:solidFill>
                  <a:schemeClr val="tx1"/>
                </a:solidFill>
              </a:rPr>
              <a:t>Process</a:t>
            </a:r>
          </a:p>
        </p:txBody>
      </p:sp>
      <p:sp>
        <p:nvSpPr>
          <p:cNvPr id="26" name="Rectangle 25"/>
          <p:cNvSpPr/>
          <p:nvPr/>
        </p:nvSpPr>
        <p:spPr>
          <a:xfrm>
            <a:off x="5715000" y="3048000"/>
            <a:ext cx="1371600" cy="82296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Query</a:t>
            </a:r>
          </a:p>
          <a:p>
            <a:pPr algn="ctr"/>
            <a:r>
              <a:rPr lang="en-US" dirty="0" smtClean="0">
                <a:solidFill>
                  <a:schemeClr val="tx1"/>
                </a:solidFill>
              </a:rPr>
              <a:t>Parser</a:t>
            </a:r>
          </a:p>
          <a:p>
            <a:pPr algn="ctr"/>
            <a:r>
              <a:rPr lang="en-US" dirty="0" smtClean="0">
                <a:solidFill>
                  <a:schemeClr val="tx1"/>
                </a:solidFill>
              </a:rPr>
              <a:t>Process</a:t>
            </a:r>
          </a:p>
        </p:txBody>
      </p:sp>
      <p:sp>
        <p:nvSpPr>
          <p:cNvPr id="27" name="Rectangle 26"/>
          <p:cNvSpPr/>
          <p:nvPr/>
        </p:nvSpPr>
        <p:spPr>
          <a:xfrm>
            <a:off x="7543800" y="3276600"/>
            <a:ext cx="990600" cy="6858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Query</a:t>
            </a:r>
          </a:p>
          <a:p>
            <a:pPr algn="ctr"/>
            <a:r>
              <a:rPr lang="en-US" sz="1600" dirty="0" err="1" smtClean="0">
                <a:solidFill>
                  <a:schemeClr val="tx1"/>
                </a:solidFill>
              </a:rPr>
              <a:t>RegEx</a:t>
            </a:r>
            <a:r>
              <a:rPr lang="en-US" sz="1600" dirty="0" smtClean="0">
                <a:solidFill>
                  <a:schemeClr val="tx1"/>
                </a:solidFill>
              </a:rPr>
              <a:t> Table</a:t>
            </a:r>
          </a:p>
        </p:txBody>
      </p:sp>
      <p:grpSp>
        <p:nvGrpSpPr>
          <p:cNvPr id="41" name="Group 40"/>
          <p:cNvGrpSpPr/>
          <p:nvPr/>
        </p:nvGrpSpPr>
        <p:grpSpPr>
          <a:xfrm>
            <a:off x="7604351" y="1795464"/>
            <a:ext cx="914400" cy="762000"/>
            <a:chOff x="6019800" y="4953000"/>
            <a:chExt cx="914400" cy="762000"/>
          </a:xfrm>
        </p:grpSpPr>
        <p:sp>
          <p:nvSpPr>
            <p:cNvPr id="29" name="Rectangle 28"/>
            <p:cNvSpPr/>
            <p:nvPr/>
          </p:nvSpPr>
          <p:spPr>
            <a:xfrm>
              <a:off x="6019800" y="49530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30" name="Rectangle 29"/>
            <p:cNvSpPr/>
            <p:nvPr/>
          </p:nvSpPr>
          <p:spPr>
            <a:xfrm>
              <a:off x="6477000" y="49530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31" name="Rectangle 30"/>
            <p:cNvSpPr/>
            <p:nvPr/>
          </p:nvSpPr>
          <p:spPr>
            <a:xfrm>
              <a:off x="6019800" y="51054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32" name="Rectangle 31"/>
            <p:cNvSpPr/>
            <p:nvPr/>
          </p:nvSpPr>
          <p:spPr>
            <a:xfrm>
              <a:off x="6477000" y="51054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33" name="Rectangle 32"/>
            <p:cNvSpPr/>
            <p:nvPr/>
          </p:nvSpPr>
          <p:spPr>
            <a:xfrm>
              <a:off x="6019800" y="52578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34" name="Rectangle 33"/>
            <p:cNvSpPr/>
            <p:nvPr/>
          </p:nvSpPr>
          <p:spPr>
            <a:xfrm>
              <a:off x="6477000" y="52578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35" name="Rectangle 34"/>
            <p:cNvSpPr/>
            <p:nvPr/>
          </p:nvSpPr>
          <p:spPr>
            <a:xfrm>
              <a:off x="6019800" y="54102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36" name="Rectangle 35"/>
            <p:cNvSpPr/>
            <p:nvPr/>
          </p:nvSpPr>
          <p:spPr>
            <a:xfrm>
              <a:off x="6477000" y="54102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37" name="Rectangle 36"/>
            <p:cNvSpPr/>
            <p:nvPr/>
          </p:nvSpPr>
          <p:spPr>
            <a:xfrm>
              <a:off x="6019800" y="55626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38" name="Rectangle 37"/>
            <p:cNvSpPr/>
            <p:nvPr/>
          </p:nvSpPr>
          <p:spPr>
            <a:xfrm>
              <a:off x="6477000" y="5562600"/>
              <a:ext cx="457200" cy="152400"/>
            </a:xfrm>
            <a:prstGeom prst="rect">
              <a:avLst/>
            </a:prstGeom>
            <a:solidFill>
              <a:srgbClr val="A8A1F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grpSp>
      <p:sp>
        <p:nvSpPr>
          <p:cNvPr id="42" name="TextBox 41"/>
          <p:cNvSpPr txBox="1"/>
          <p:nvPr/>
        </p:nvSpPr>
        <p:spPr>
          <a:xfrm>
            <a:off x="7283902" y="2514600"/>
            <a:ext cx="1555298" cy="584775"/>
          </a:xfrm>
          <a:prstGeom prst="rect">
            <a:avLst/>
          </a:prstGeom>
          <a:noFill/>
        </p:spPr>
        <p:txBody>
          <a:bodyPr wrap="none" rtlCol="0">
            <a:spAutoFit/>
          </a:bodyPr>
          <a:lstStyle/>
          <a:p>
            <a:pPr algn="ctr"/>
            <a:r>
              <a:rPr lang="en-US" sz="1600" dirty="0" smtClean="0"/>
              <a:t>Web Application</a:t>
            </a:r>
          </a:p>
          <a:p>
            <a:pPr algn="ctr"/>
            <a:r>
              <a:rPr lang="en-US" sz="1600" dirty="0" smtClean="0"/>
              <a:t>Database</a:t>
            </a:r>
            <a:endParaRPr lang="en-US" sz="1600" dirty="0"/>
          </a:p>
        </p:txBody>
      </p:sp>
      <p:cxnSp>
        <p:nvCxnSpPr>
          <p:cNvPr id="92" name="Straight Arrow Connector 91"/>
          <p:cNvCxnSpPr/>
          <p:nvPr/>
        </p:nvCxnSpPr>
        <p:spPr>
          <a:xfrm flipH="1" flipV="1">
            <a:off x="6781800" y="2590800"/>
            <a:ext cx="762000" cy="68580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stCxn id="25" idx="2"/>
            <a:endCxn id="26" idx="0"/>
          </p:cNvCxnSpPr>
          <p:nvPr/>
        </p:nvCxnSpPr>
        <p:spPr>
          <a:xfrm>
            <a:off x="6400800" y="2590800"/>
            <a:ext cx="0" cy="457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33" idx="1"/>
            <a:endCxn id="25" idx="3"/>
          </p:cNvCxnSpPr>
          <p:nvPr/>
        </p:nvCxnSpPr>
        <p:spPr>
          <a:xfrm flipH="1" flipV="1">
            <a:off x="7086600" y="2171700"/>
            <a:ext cx="517751" cy="4764"/>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7217210" y="2819400"/>
            <a:ext cx="250390" cy="246221"/>
          </a:xfrm>
          <a:prstGeom prst="rect">
            <a:avLst/>
          </a:prstGeom>
          <a:noFill/>
        </p:spPr>
        <p:txBody>
          <a:bodyPr wrap="none" rtlCol="0">
            <a:spAutoFit/>
          </a:bodyPr>
          <a:lstStyle/>
          <a:p>
            <a:r>
              <a:rPr lang="en-US" sz="1000" b="1" dirty="0" smtClean="0"/>
              <a:t>7</a:t>
            </a:r>
            <a:endParaRPr lang="en-US" sz="1000" b="1" dirty="0"/>
          </a:p>
        </p:txBody>
      </p:sp>
      <p:sp>
        <p:nvSpPr>
          <p:cNvPr id="99" name="TextBox 98"/>
          <p:cNvSpPr txBox="1"/>
          <p:nvPr/>
        </p:nvSpPr>
        <p:spPr>
          <a:xfrm>
            <a:off x="6019800" y="2667000"/>
            <a:ext cx="250390" cy="246221"/>
          </a:xfrm>
          <a:prstGeom prst="rect">
            <a:avLst/>
          </a:prstGeom>
          <a:noFill/>
        </p:spPr>
        <p:txBody>
          <a:bodyPr wrap="none" rtlCol="0">
            <a:spAutoFit/>
          </a:bodyPr>
          <a:lstStyle/>
          <a:p>
            <a:r>
              <a:rPr lang="en-US" sz="1000" b="1" dirty="0" smtClean="0"/>
              <a:t>8</a:t>
            </a:r>
            <a:endParaRPr lang="en-US" sz="1000" b="1" dirty="0"/>
          </a:p>
        </p:txBody>
      </p:sp>
      <p:sp>
        <p:nvSpPr>
          <p:cNvPr id="100" name="TextBox 99"/>
          <p:cNvSpPr txBox="1"/>
          <p:nvPr/>
        </p:nvSpPr>
        <p:spPr>
          <a:xfrm>
            <a:off x="7141010" y="3352800"/>
            <a:ext cx="250390" cy="246221"/>
          </a:xfrm>
          <a:prstGeom prst="rect">
            <a:avLst/>
          </a:prstGeom>
          <a:noFill/>
        </p:spPr>
        <p:txBody>
          <a:bodyPr wrap="none" rtlCol="0">
            <a:spAutoFit/>
          </a:bodyPr>
          <a:lstStyle/>
          <a:p>
            <a:r>
              <a:rPr lang="en-US" sz="1000" b="1" dirty="0" smtClean="0"/>
              <a:t>9</a:t>
            </a:r>
            <a:endParaRPr lang="en-US" sz="1000" b="1" dirty="0"/>
          </a:p>
        </p:txBody>
      </p:sp>
      <p:sp>
        <p:nvSpPr>
          <p:cNvPr id="101" name="TextBox 100"/>
          <p:cNvSpPr txBox="1"/>
          <p:nvPr/>
        </p:nvSpPr>
        <p:spPr>
          <a:xfrm>
            <a:off x="7162800" y="1828800"/>
            <a:ext cx="316112" cy="246221"/>
          </a:xfrm>
          <a:prstGeom prst="rect">
            <a:avLst/>
          </a:prstGeom>
          <a:noFill/>
        </p:spPr>
        <p:txBody>
          <a:bodyPr wrap="none" rtlCol="0">
            <a:spAutoFit/>
          </a:bodyPr>
          <a:lstStyle/>
          <a:p>
            <a:r>
              <a:rPr lang="en-US" sz="1000" b="1" dirty="0" smtClean="0"/>
              <a:t>10</a:t>
            </a:r>
            <a:endParaRPr lang="en-US" sz="1000" b="1" dirty="0"/>
          </a:p>
        </p:txBody>
      </p:sp>
      <p:cxnSp>
        <p:nvCxnSpPr>
          <p:cNvPr id="110" name="Straight Arrow Connector 109"/>
          <p:cNvCxnSpPr>
            <a:endCxn id="8" idx="3"/>
          </p:cNvCxnSpPr>
          <p:nvPr/>
        </p:nvCxnSpPr>
        <p:spPr>
          <a:xfrm flipH="1">
            <a:off x="1778386" y="2362200"/>
            <a:ext cx="1041014" cy="1219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a:off x="1752600" y="2419290"/>
            <a:ext cx="683200" cy="400110"/>
          </a:xfrm>
          <a:prstGeom prst="rect">
            <a:avLst/>
          </a:prstGeom>
          <a:noFill/>
        </p:spPr>
        <p:txBody>
          <a:bodyPr wrap="none" rtlCol="0">
            <a:spAutoFit/>
          </a:bodyPr>
          <a:lstStyle/>
          <a:p>
            <a:pPr marL="342900" indent="-342900"/>
            <a:r>
              <a:rPr lang="en-US" sz="1000" dirty="0" smtClean="0"/>
              <a:t>14. Send</a:t>
            </a:r>
          </a:p>
          <a:p>
            <a:pPr marL="342900" indent="-342900"/>
            <a:r>
              <a:rPr lang="en-US" sz="1000" dirty="0" smtClean="0"/>
              <a:t>Response</a:t>
            </a:r>
          </a:p>
        </p:txBody>
      </p:sp>
      <p:sp>
        <p:nvSpPr>
          <p:cNvPr id="115" name="TextBox 114"/>
          <p:cNvSpPr txBox="1"/>
          <p:nvPr/>
        </p:nvSpPr>
        <p:spPr>
          <a:xfrm>
            <a:off x="1066800" y="4386202"/>
            <a:ext cx="1447800" cy="400110"/>
          </a:xfrm>
          <a:prstGeom prst="rect">
            <a:avLst/>
          </a:prstGeom>
          <a:noFill/>
        </p:spPr>
        <p:txBody>
          <a:bodyPr wrap="square" rtlCol="0">
            <a:spAutoFit/>
          </a:bodyPr>
          <a:lstStyle/>
          <a:p>
            <a:pPr marL="342900" indent="-342900"/>
            <a:r>
              <a:rPr lang="en-US" sz="1000" dirty="0" smtClean="0"/>
              <a:t>15. Check Session </a:t>
            </a:r>
          </a:p>
          <a:p>
            <a:pPr marL="342900" indent="-342900"/>
            <a:r>
              <a:rPr lang="en-US" sz="1000" dirty="0" smtClean="0"/>
              <a:t>Permissions</a:t>
            </a:r>
          </a:p>
        </p:txBody>
      </p:sp>
      <p:cxnSp>
        <p:nvCxnSpPr>
          <p:cNvPr id="118" name="Straight Arrow Connector 117"/>
          <p:cNvCxnSpPr/>
          <p:nvPr/>
        </p:nvCxnSpPr>
        <p:spPr>
          <a:xfrm flipV="1">
            <a:off x="1066800" y="3962400"/>
            <a:ext cx="0" cy="990598"/>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flipV="1">
            <a:off x="1143000" y="2290760"/>
            <a:ext cx="0" cy="990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4" name="TextBox 123"/>
          <p:cNvSpPr txBox="1"/>
          <p:nvPr/>
        </p:nvSpPr>
        <p:spPr>
          <a:xfrm>
            <a:off x="381000" y="2419290"/>
            <a:ext cx="732893" cy="400110"/>
          </a:xfrm>
          <a:prstGeom prst="rect">
            <a:avLst/>
          </a:prstGeom>
          <a:noFill/>
        </p:spPr>
        <p:txBody>
          <a:bodyPr wrap="none" rtlCol="0">
            <a:spAutoFit/>
          </a:bodyPr>
          <a:lstStyle/>
          <a:p>
            <a:pPr marL="342900" indent="-342900"/>
            <a:r>
              <a:rPr lang="en-US" sz="1000" dirty="0" smtClean="0"/>
              <a:t>16. Return</a:t>
            </a:r>
          </a:p>
          <a:p>
            <a:pPr marL="342900" indent="-342900"/>
            <a:r>
              <a:rPr lang="en-US" sz="1000" dirty="0" smtClean="0"/>
              <a:t>Response</a:t>
            </a:r>
          </a:p>
        </p:txBody>
      </p:sp>
      <p:cxnSp>
        <p:nvCxnSpPr>
          <p:cNvPr id="51" name="Straight Arrow Connector 50"/>
          <p:cNvCxnSpPr>
            <a:stCxn id="13" idx="0"/>
            <a:endCxn id="21" idx="2"/>
          </p:cNvCxnSpPr>
          <p:nvPr/>
        </p:nvCxnSpPr>
        <p:spPr>
          <a:xfrm flipV="1">
            <a:off x="3505200" y="2588279"/>
            <a:ext cx="0" cy="2593321"/>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4206240" y="1981200"/>
            <a:ext cx="1508760" cy="126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H="1" flipV="1">
            <a:off x="4191000" y="2362200"/>
            <a:ext cx="1508760" cy="126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7086600" y="3581400"/>
            <a:ext cx="4572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79" name="Group 178"/>
          <p:cNvGrpSpPr/>
          <p:nvPr/>
        </p:nvGrpSpPr>
        <p:grpSpPr>
          <a:xfrm>
            <a:off x="7391400" y="6002179"/>
            <a:ext cx="815620" cy="246221"/>
            <a:chOff x="381000" y="2438400"/>
            <a:chExt cx="815620" cy="246221"/>
          </a:xfrm>
        </p:grpSpPr>
        <p:sp>
          <p:nvSpPr>
            <p:cNvPr id="180" name="Rectangle 179"/>
            <p:cNvSpPr/>
            <p:nvPr/>
          </p:nvSpPr>
          <p:spPr>
            <a:xfrm>
              <a:off x="381000" y="2447210"/>
              <a:ext cx="2286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p:txBody>
        </p:sp>
        <p:sp>
          <p:nvSpPr>
            <p:cNvPr id="181" name="TextBox 180"/>
            <p:cNvSpPr txBox="1"/>
            <p:nvPr/>
          </p:nvSpPr>
          <p:spPr>
            <a:xfrm>
              <a:off x="609600" y="2438400"/>
              <a:ext cx="587020" cy="246221"/>
            </a:xfrm>
            <a:prstGeom prst="rect">
              <a:avLst/>
            </a:prstGeom>
            <a:noFill/>
          </p:spPr>
          <p:txBody>
            <a:bodyPr wrap="none" rtlCol="0">
              <a:spAutoFit/>
            </a:bodyPr>
            <a:lstStyle/>
            <a:p>
              <a:r>
                <a:rPr lang="en-US" sz="1000" b="1" dirty="0" smtClean="0"/>
                <a:t>Process</a:t>
              </a:r>
              <a:endParaRPr lang="en-US" sz="1000" b="1" dirty="0"/>
            </a:p>
          </p:txBody>
        </p:sp>
      </p:grpSp>
      <p:sp>
        <p:nvSpPr>
          <p:cNvPr id="186" name="TextBox 185"/>
          <p:cNvSpPr txBox="1"/>
          <p:nvPr/>
        </p:nvSpPr>
        <p:spPr>
          <a:xfrm>
            <a:off x="6301975" y="4038600"/>
            <a:ext cx="1645450" cy="369332"/>
          </a:xfrm>
          <a:prstGeom prst="rect">
            <a:avLst/>
          </a:prstGeom>
          <a:noFill/>
        </p:spPr>
        <p:txBody>
          <a:bodyPr wrap="none" rtlCol="0">
            <a:spAutoFit/>
          </a:bodyPr>
          <a:lstStyle/>
          <a:p>
            <a:r>
              <a:rPr lang="en-US" b="1" dirty="0" smtClean="0"/>
              <a:t>Database Node</a:t>
            </a:r>
            <a:endParaRPr lang="en-US" b="1" dirty="0"/>
          </a:p>
        </p:txBody>
      </p:sp>
      <p:sp>
        <p:nvSpPr>
          <p:cNvPr id="187" name="TextBox 186"/>
          <p:cNvSpPr txBox="1"/>
          <p:nvPr/>
        </p:nvSpPr>
        <p:spPr>
          <a:xfrm>
            <a:off x="2490781" y="6338888"/>
            <a:ext cx="2181238" cy="369332"/>
          </a:xfrm>
          <a:prstGeom prst="rect">
            <a:avLst/>
          </a:prstGeom>
          <a:noFill/>
        </p:spPr>
        <p:txBody>
          <a:bodyPr wrap="none" rtlCol="0">
            <a:spAutoFit/>
          </a:bodyPr>
          <a:lstStyle/>
          <a:p>
            <a:r>
              <a:rPr lang="en-US" b="1" dirty="0" smtClean="0"/>
              <a:t>Authentication Node</a:t>
            </a:r>
            <a:endParaRPr lang="en-US" b="1" dirty="0"/>
          </a:p>
        </p:txBody>
      </p:sp>
      <p:sp>
        <p:nvSpPr>
          <p:cNvPr id="190" name="TextBox 189"/>
          <p:cNvSpPr txBox="1"/>
          <p:nvPr/>
        </p:nvSpPr>
        <p:spPr>
          <a:xfrm>
            <a:off x="1122336" y="3974068"/>
            <a:ext cx="935064" cy="369332"/>
          </a:xfrm>
          <a:prstGeom prst="rect">
            <a:avLst/>
          </a:prstGeom>
          <a:noFill/>
        </p:spPr>
        <p:txBody>
          <a:bodyPr wrap="none" rtlCol="0">
            <a:spAutoFit/>
          </a:bodyPr>
          <a:lstStyle/>
          <a:p>
            <a:r>
              <a:rPr lang="en-US" b="1" dirty="0" smtClean="0"/>
              <a:t>Firewall</a:t>
            </a:r>
            <a:endParaRPr lang="en-US" b="1" dirty="0"/>
          </a:p>
        </p:txBody>
      </p:sp>
      <p:sp>
        <p:nvSpPr>
          <p:cNvPr id="191" name="TextBox 190"/>
          <p:cNvSpPr txBox="1"/>
          <p:nvPr/>
        </p:nvSpPr>
        <p:spPr>
          <a:xfrm>
            <a:off x="2590800" y="2907268"/>
            <a:ext cx="796949" cy="369332"/>
          </a:xfrm>
          <a:prstGeom prst="rect">
            <a:avLst/>
          </a:prstGeom>
          <a:noFill/>
        </p:spPr>
        <p:txBody>
          <a:bodyPr wrap="none" rtlCol="0">
            <a:spAutoFit/>
          </a:bodyPr>
          <a:lstStyle/>
          <a:p>
            <a:r>
              <a:rPr lang="en-US" b="1" dirty="0" smtClean="0"/>
              <a:t>Server</a:t>
            </a:r>
            <a:endParaRPr lang="en-US" b="1" dirty="0"/>
          </a:p>
        </p:txBody>
      </p:sp>
      <p:sp>
        <p:nvSpPr>
          <p:cNvPr id="192" name="Rounded Rectangle 191"/>
          <p:cNvSpPr/>
          <p:nvPr/>
        </p:nvSpPr>
        <p:spPr>
          <a:xfrm>
            <a:off x="76200" y="4648200"/>
            <a:ext cx="7086600" cy="2133600"/>
          </a:xfrm>
          <a:prstGeom prst="roundRect">
            <a:avLst/>
          </a:prstGeom>
          <a:noFill/>
          <a:ln w="254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ounded Rectangle 192"/>
          <p:cNvSpPr/>
          <p:nvPr/>
        </p:nvSpPr>
        <p:spPr>
          <a:xfrm>
            <a:off x="5334000" y="1447800"/>
            <a:ext cx="3581400" cy="3124200"/>
          </a:xfrm>
          <a:prstGeom prst="roundRect">
            <a:avLst/>
          </a:prstGeom>
          <a:noFill/>
          <a:ln w="254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ounded Rectangle 193"/>
          <p:cNvSpPr/>
          <p:nvPr/>
        </p:nvSpPr>
        <p:spPr>
          <a:xfrm>
            <a:off x="2362200" y="1447800"/>
            <a:ext cx="2286000" cy="2819400"/>
          </a:xfrm>
          <a:prstGeom prst="roundRect">
            <a:avLst/>
          </a:prstGeom>
          <a:noFill/>
          <a:ln w="254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ounded Rectangle 194"/>
          <p:cNvSpPr/>
          <p:nvPr/>
        </p:nvSpPr>
        <p:spPr>
          <a:xfrm>
            <a:off x="76200" y="2590800"/>
            <a:ext cx="2133600" cy="3276600"/>
          </a:xfrm>
          <a:prstGeom prst="roundRect">
            <a:avLst/>
          </a:prstGeom>
          <a:noFill/>
          <a:ln w="254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9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9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9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9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 grpId="0" animBg="1"/>
      <p:bldP spid="192" grpId="1" animBg="1"/>
      <p:bldP spid="193" grpId="0" animBg="1"/>
      <p:bldP spid="193" grpId="1" animBg="1"/>
      <p:bldP spid="194" grpId="0" animBg="1"/>
      <p:bldP spid="194" grpId="1" animBg="1"/>
      <p:bldP spid="195" grpId="0" animBg="1"/>
      <p:bldP spid="195"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4119</TotalTime>
  <Words>5105</Words>
  <Application>Microsoft Office PowerPoint</Application>
  <PresentationFormat>On-screen Show (4:3)</PresentationFormat>
  <Paragraphs>723</Paragraphs>
  <Slides>25</Slides>
  <Notes>25</Notes>
  <HiddenSlides>1</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SilverLine:  Preventing Data Leaks from Compromised Web Applications</vt:lpstr>
      <vt:lpstr>Data Breach Incidents</vt:lpstr>
      <vt:lpstr>Common Server-Side Vulnerabilities</vt:lpstr>
      <vt:lpstr>Current Protection Mechanisms</vt:lpstr>
      <vt:lpstr>Design Goals</vt:lpstr>
      <vt:lpstr>SilverLine Design Non-Goals</vt:lpstr>
      <vt:lpstr>SilverLine Overview</vt:lpstr>
      <vt:lpstr>SilverLine Components</vt:lpstr>
      <vt:lpstr>SilverLine Architecture</vt:lpstr>
      <vt:lpstr>Step #1: Initial Configuration</vt:lpstr>
      <vt:lpstr>Step #1: Configuration Example</vt:lpstr>
      <vt:lpstr>Step #2a: Authenticate User</vt:lpstr>
      <vt:lpstr>Step #2b: Decide Session Capability</vt:lpstr>
      <vt:lpstr>Step #3: Retrieve Taints with Data </vt:lpstr>
      <vt:lpstr>Step #3: DB Proxy Operation</vt:lpstr>
      <vt:lpstr>Step #3: Apply Taint to Connection</vt:lpstr>
      <vt:lpstr>Step #4: Track Data</vt:lpstr>
      <vt:lpstr>Step #4: Information Flow Tracking </vt:lpstr>
      <vt:lpstr>Step #5: Declassification</vt:lpstr>
      <vt:lpstr>Implementation</vt:lpstr>
      <vt:lpstr>Implementation</vt:lpstr>
      <vt:lpstr>Evaluation</vt:lpstr>
      <vt:lpstr>Related Work</vt:lpstr>
      <vt:lpstr>Limitations</vt:lpstr>
      <vt:lpstr>Conclusion</vt:lpstr>
    </vt:vector>
  </TitlesOfParts>
  <Company>Immortals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NTG</dc:creator>
  <cp:lastModifiedBy>Linda Casals</cp:lastModifiedBy>
  <cp:revision>859</cp:revision>
  <dcterms:created xsi:type="dcterms:W3CDTF">2013-10-03T23:03:48Z</dcterms:created>
  <dcterms:modified xsi:type="dcterms:W3CDTF">2014-03-31T15:17:20Z</dcterms:modified>
</cp:coreProperties>
</file>