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4B853-9328-EA4E-B7CA-0FB0BEC4AE1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B9282-3F44-D140-A9B3-468DCACE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B9282-3F44-D140-A9B3-468DCACE5C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4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7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9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0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4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8D1E-DE35-B245-BB09-81269B5D62A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EA02-E22F-1044-A64F-76EBE2AA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Successes and Failures applying to </a:t>
            </a:r>
            <a:r>
              <a:rPr lang="en-US" dirty="0" err="1" smtClean="0"/>
              <a:t>SaTC</a:t>
            </a:r>
            <a:r>
              <a:rPr lang="en-US" dirty="0" smtClean="0"/>
              <a:t>/TWC/TC/CT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Nikita Borisov</a:t>
            </a:r>
          </a:p>
          <a:p>
            <a:r>
              <a:rPr lang="en-US" dirty="0" smtClean="0"/>
              <a:t>University of Illinois at Urbana-Champaign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8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Genesis: PhD work, followed by several years of research</a:t>
            </a:r>
          </a:p>
          <a:p>
            <a:r>
              <a:rPr lang="en-US" dirty="0" smtClean="0"/>
              <a:t>Development:</a:t>
            </a:r>
          </a:p>
          <a:p>
            <a:pPr lvl="1"/>
            <a:r>
              <a:rPr lang="en-US" dirty="0" smtClean="0"/>
              <a:t>Detailed description of next few research papers</a:t>
            </a:r>
          </a:p>
          <a:p>
            <a:r>
              <a:rPr lang="en-US" dirty="0" smtClean="0"/>
              <a:t>Collaboration:</a:t>
            </a:r>
          </a:p>
          <a:p>
            <a:pPr lvl="1"/>
            <a:r>
              <a:rPr lang="en-US" dirty="0" smtClean="0"/>
              <a:t>Support letters from foreign collaborator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1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Rejections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SaTC</a:t>
            </a:r>
            <a:r>
              <a:rPr lang="en-US" dirty="0" smtClean="0"/>
              <a:t> panelists are notorious skeptics!</a:t>
            </a:r>
            <a:endParaRPr lang="en-US" dirty="0"/>
          </a:p>
          <a:p>
            <a:pPr lvl="1"/>
            <a:r>
              <a:rPr lang="en-US" dirty="0" smtClean="0"/>
              <a:t>Your job to convince them your approach will work and be secure</a:t>
            </a:r>
          </a:p>
          <a:p>
            <a:r>
              <a:rPr lang="en-US" dirty="0" smtClean="0"/>
              <a:t>Missing related work can be a killer</a:t>
            </a:r>
          </a:p>
          <a:p>
            <a:pPr lvl="1"/>
            <a:r>
              <a:rPr lang="en-US" dirty="0" smtClean="0"/>
              <a:t>Spend twice as much time as you think you need</a:t>
            </a:r>
          </a:p>
          <a:p>
            <a:r>
              <a:rPr lang="en-US" dirty="0" smtClean="0"/>
              <a:t>Avoid being too broad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1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thee on a panel!</a:t>
            </a:r>
          </a:p>
          <a:p>
            <a:pPr lvl="1"/>
            <a:r>
              <a:rPr lang="en-US" dirty="0" smtClean="0"/>
              <a:t>Can’t beat first-hand experience</a:t>
            </a:r>
          </a:p>
          <a:p>
            <a:pPr lvl="1"/>
            <a:r>
              <a:rPr lang="en-US" dirty="0" smtClean="0"/>
              <a:t>PMs often struggle to fill slots</a:t>
            </a:r>
          </a:p>
          <a:p>
            <a:r>
              <a:rPr lang="en-US" dirty="0" smtClean="0"/>
              <a:t>Get co-PIs with prior </a:t>
            </a:r>
            <a:r>
              <a:rPr lang="en-US" dirty="0" err="1" smtClean="0"/>
              <a:t>SaTC</a:t>
            </a:r>
            <a:r>
              <a:rPr lang="en-US" dirty="0" smtClean="0"/>
              <a:t> successes</a:t>
            </a:r>
          </a:p>
          <a:p>
            <a:pPr lvl="1"/>
            <a:r>
              <a:rPr lang="en-US" dirty="0" smtClean="0"/>
              <a:t>Can be helpful even at a low commitment level</a:t>
            </a:r>
          </a:p>
          <a:p>
            <a:r>
              <a:rPr lang="en-US" dirty="0" smtClean="0"/>
              <a:t>Enjoy the experience!</a:t>
            </a:r>
          </a:p>
          <a:p>
            <a:pPr lvl="1"/>
            <a:r>
              <a:rPr lang="en-US" dirty="0" smtClean="0"/>
              <a:t>Even unfunded proposals have payoffs</a:t>
            </a:r>
          </a:p>
        </p:txBody>
      </p:sp>
    </p:spTree>
    <p:extLst>
      <p:ext uri="{BB962C8B-B14F-4D97-AF65-F5344CB8AC3E}">
        <p14:creationId xmlns:p14="http://schemas.microsoft.com/office/powerpoint/2010/main" val="47914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SaTC</a:t>
            </a:r>
            <a:r>
              <a:rPr lang="en-US" dirty="0" smtClean="0"/>
              <a:t>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PI experience in 2006</a:t>
            </a:r>
          </a:p>
          <a:p>
            <a:r>
              <a:rPr lang="en-US" dirty="0" smtClean="0"/>
              <a:t>Four funded projects through some version of </a:t>
            </a:r>
            <a:r>
              <a:rPr lang="en-US" dirty="0" err="1" smtClean="0"/>
              <a:t>SaTC</a:t>
            </a:r>
            <a:endParaRPr lang="en-US" dirty="0" smtClean="0"/>
          </a:p>
          <a:p>
            <a:pPr lvl="1"/>
            <a:r>
              <a:rPr lang="en-US" dirty="0" smtClean="0"/>
              <a:t>Vulnerability signatures in intrusion detection</a:t>
            </a:r>
          </a:p>
          <a:p>
            <a:pPr lvl="1"/>
            <a:r>
              <a:rPr lang="en-US" dirty="0" smtClean="0"/>
              <a:t>Security and privacy in building automation</a:t>
            </a:r>
          </a:p>
          <a:p>
            <a:pPr lvl="1"/>
            <a:r>
              <a:rPr lang="en-US" dirty="0" smtClean="0"/>
              <a:t>Network traffic analysis</a:t>
            </a:r>
          </a:p>
          <a:p>
            <a:pPr lvl="1"/>
            <a:r>
              <a:rPr lang="en-US" dirty="0" smtClean="0"/>
              <a:t>Anonymous communications (CAREER)</a:t>
            </a:r>
          </a:p>
          <a:p>
            <a:r>
              <a:rPr lang="en-US" dirty="0" smtClean="0"/>
              <a:t>About as many rejections</a:t>
            </a:r>
          </a:p>
          <a:p>
            <a:r>
              <a:rPr lang="en-US" dirty="0" smtClean="0"/>
              <a:t>Half dozen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8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signatures in intrusion detection: recognize attack</a:t>
            </a:r>
          </a:p>
          <a:p>
            <a:pPr lvl="1"/>
            <a:r>
              <a:rPr lang="en-US" dirty="0" smtClean="0"/>
              <a:t>E.g., “AAAA….</a:t>
            </a:r>
            <a:r>
              <a:rPr lang="en-US" dirty="0" err="1" smtClean="0"/>
              <a:t>AAAA?idapi.ida</a:t>
            </a:r>
            <a:r>
              <a:rPr lang="en-US" dirty="0" smtClean="0"/>
              <a:t>” for </a:t>
            </a:r>
            <a:r>
              <a:rPr lang="en-US" dirty="0" err="1" smtClean="0"/>
              <a:t>CodeRed</a:t>
            </a:r>
            <a:endParaRPr lang="en-US" dirty="0" smtClean="0"/>
          </a:p>
          <a:p>
            <a:r>
              <a:rPr lang="en-US" dirty="0" smtClean="0"/>
              <a:t>Too specific:</a:t>
            </a:r>
          </a:p>
          <a:p>
            <a:pPr lvl="1"/>
            <a:r>
              <a:rPr lang="en-US" dirty="0" err="1" smtClean="0"/>
              <a:t>CodeRed</a:t>
            </a:r>
            <a:r>
              <a:rPr lang="en-US" dirty="0" smtClean="0"/>
              <a:t> II used “NNNN….</a:t>
            </a:r>
            <a:r>
              <a:rPr lang="en-US" dirty="0" err="1" smtClean="0"/>
              <a:t>NNNN?idapi.ida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Vulnerability signatures: recognize attack vector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Challenge: faithfully reconstruct application parsing state with high performance</a:t>
            </a:r>
          </a:p>
        </p:txBody>
      </p:sp>
    </p:spTree>
    <p:extLst>
      <p:ext uri="{BB962C8B-B14F-4D97-AF65-F5344CB8AC3E}">
        <p14:creationId xmlns:p14="http://schemas.microsoft.com/office/powerpoint/2010/main" val="259859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Genesis: internship at Microsoft Research as graduate student</a:t>
            </a:r>
          </a:p>
          <a:p>
            <a:r>
              <a:rPr lang="en-US" dirty="0" smtClean="0"/>
              <a:t>Development: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basic research challenges</a:t>
            </a:r>
          </a:p>
          <a:p>
            <a:pPr lvl="1"/>
            <a:r>
              <a:rPr lang="en-US" dirty="0" smtClean="0"/>
              <a:t>Create evaluation strategy</a:t>
            </a:r>
          </a:p>
          <a:p>
            <a:r>
              <a:rPr lang="en-US" dirty="0" smtClean="0"/>
              <a:t>Collaboration:</a:t>
            </a:r>
          </a:p>
          <a:p>
            <a:pPr lvl="1"/>
            <a:r>
              <a:rPr lang="en-US" dirty="0" smtClean="0"/>
              <a:t>Two senior co-PIs / mentors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2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Newer buildings use networked sensors and controls for lights, doors, HVAC, etc.</a:t>
            </a:r>
          </a:p>
          <a:p>
            <a:r>
              <a:rPr lang="en-US" dirty="0" smtClean="0"/>
              <a:t>Opportunity for applications that enrich inhabitants’ lives</a:t>
            </a:r>
          </a:p>
          <a:p>
            <a:r>
              <a:rPr lang="en-US" dirty="0" smtClean="0"/>
              <a:t>Woefully insecure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Challenge: design interface that enables applications while preserving important privacy and security constraints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1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Genesis: Class project on applications for building automation</a:t>
            </a:r>
          </a:p>
          <a:p>
            <a:r>
              <a:rPr lang="en-US" dirty="0" smtClean="0"/>
              <a:t>Development: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general principles that can be applied in this setting</a:t>
            </a:r>
          </a:p>
          <a:p>
            <a:r>
              <a:rPr lang="en-US" dirty="0" smtClean="0"/>
              <a:t>Collaboration:</a:t>
            </a:r>
          </a:p>
          <a:p>
            <a:pPr lvl="1"/>
            <a:r>
              <a:rPr lang="en-US" dirty="0" smtClean="0"/>
              <a:t>My co-instructor in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8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Encrypted network traffic contains patterns: packet sizes, timings, counts, …</a:t>
            </a:r>
          </a:p>
          <a:p>
            <a:r>
              <a:rPr lang="en-US" dirty="0" smtClean="0"/>
              <a:t>Side channel that reveals information</a:t>
            </a:r>
          </a:p>
          <a:p>
            <a:pPr lvl="1"/>
            <a:r>
              <a:rPr lang="en-US" dirty="0" smtClean="0"/>
              <a:t>User identity</a:t>
            </a:r>
          </a:p>
          <a:p>
            <a:pPr lvl="1"/>
            <a:r>
              <a:rPr lang="en-US" dirty="0" smtClean="0"/>
              <a:t>Password characters</a:t>
            </a:r>
          </a:p>
          <a:p>
            <a:pPr lvl="1"/>
            <a:r>
              <a:rPr lang="en-US" dirty="0" smtClean="0"/>
              <a:t>Web page content</a:t>
            </a:r>
          </a:p>
          <a:p>
            <a:pPr lvl="1"/>
            <a:r>
              <a:rPr lang="en-US" dirty="0" smtClean="0"/>
              <a:t>VoIP phrases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Challenge: Rigorous, systematic understanding of attacks and defenses </a:t>
            </a:r>
          </a:p>
        </p:txBody>
      </p:sp>
    </p:spTree>
    <p:extLst>
      <p:ext uri="{BB962C8B-B14F-4D97-AF65-F5344CB8AC3E}">
        <p14:creationId xmlns:p14="http://schemas.microsoft.com/office/powerpoint/2010/main" val="74290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Genesis: Attack paper on network watermarking schemes</a:t>
            </a:r>
          </a:p>
          <a:p>
            <a:r>
              <a:rPr lang="en-US" dirty="0" smtClean="0"/>
              <a:t>Development: </a:t>
            </a:r>
          </a:p>
          <a:p>
            <a:pPr lvl="1"/>
            <a:r>
              <a:rPr lang="en-US" dirty="0" smtClean="0"/>
              <a:t>Identify several important problems</a:t>
            </a:r>
          </a:p>
          <a:p>
            <a:pPr lvl="1"/>
            <a:r>
              <a:rPr lang="en-US" dirty="0" smtClean="0"/>
              <a:t>Formulate fundamental theoretic questions</a:t>
            </a:r>
          </a:p>
          <a:p>
            <a:pPr lvl="1"/>
            <a:r>
              <a:rPr lang="en-US" dirty="0" smtClean="0"/>
              <a:t>Connect them to experimental validation plan</a:t>
            </a:r>
          </a:p>
          <a:p>
            <a:r>
              <a:rPr lang="en-US" dirty="0" smtClean="0"/>
              <a:t>Collaboration: </a:t>
            </a:r>
          </a:p>
          <a:p>
            <a:pPr lvl="1"/>
            <a:r>
              <a:rPr lang="en-US" dirty="0" smtClean="0"/>
              <a:t>Co-author from attack paper</a:t>
            </a:r>
          </a:p>
          <a:p>
            <a:pPr lvl="1"/>
            <a:r>
              <a:rPr lang="en-US" dirty="0" smtClean="0"/>
              <a:t>Another communications expert</a:t>
            </a:r>
          </a:p>
          <a:p>
            <a:pPr lvl="1"/>
            <a:r>
              <a:rPr lang="en-US" dirty="0" smtClean="0"/>
              <a:t>Senior mentor</a:t>
            </a:r>
          </a:p>
        </p:txBody>
      </p:sp>
    </p:spTree>
    <p:extLst>
      <p:ext uri="{BB962C8B-B14F-4D97-AF65-F5344CB8AC3E}">
        <p14:creationId xmlns:p14="http://schemas.microsoft.com/office/powerpoint/2010/main" val="382599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Anonymous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Internet communication leaks metadata about interests, relationships, behavior, etc.</a:t>
            </a:r>
          </a:p>
          <a:p>
            <a:r>
              <a:rPr lang="en-US" dirty="0" smtClean="0"/>
              <a:t>This information is (</a:t>
            </a:r>
            <a:r>
              <a:rPr lang="en-US" dirty="0" err="1" smtClean="0"/>
              <a:t>ab</a:t>
            </a:r>
            <a:r>
              <a:rPr lang="en-US" dirty="0" smtClean="0"/>
              <a:t>)used by ISPs, employers, advertisers, intelligence agencies, repressive regimes, …</a:t>
            </a:r>
          </a:p>
          <a:p>
            <a:r>
              <a:rPr lang="en-US" dirty="0" smtClean="0"/>
              <a:t>Anonymity networks, such as Tor help protect metadata, but at a large performance cost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Challenge: creating scalable, high-performance overlay networks while minimizing leaked information</a:t>
            </a:r>
          </a:p>
        </p:txBody>
      </p:sp>
    </p:spTree>
    <p:extLst>
      <p:ext uri="{BB962C8B-B14F-4D97-AF65-F5344CB8AC3E}">
        <p14:creationId xmlns:p14="http://schemas.microsoft.com/office/powerpoint/2010/main" val="377313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457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Successes and Failures applying to SaTC/TWC/TC/CT</vt:lpstr>
      <vt:lpstr>My SaTC Experience</vt:lpstr>
      <vt:lpstr>Vulnerability Signatures</vt:lpstr>
      <vt:lpstr>Behind the Proposal</vt:lpstr>
      <vt:lpstr>Building Automation</vt:lpstr>
      <vt:lpstr>Behind the Proposal</vt:lpstr>
      <vt:lpstr>Traffic Analysis</vt:lpstr>
      <vt:lpstr>Behind the Proposal</vt:lpstr>
      <vt:lpstr>Anonymous Communications</vt:lpstr>
      <vt:lpstr>Behind the Proposal</vt:lpstr>
      <vt:lpstr>Lessons from Rejections</vt:lpstr>
      <vt:lpstr>Closing Thoughts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Successes and Failures applying to SaTC/TWC/TC/CT</dc:title>
  <dc:creator>Nikita Borisov</dc:creator>
  <cp:lastModifiedBy>Linda Casals</cp:lastModifiedBy>
  <cp:revision>9</cp:revision>
  <dcterms:created xsi:type="dcterms:W3CDTF">2014-08-17T14:37:58Z</dcterms:created>
  <dcterms:modified xsi:type="dcterms:W3CDTF">2014-08-19T14:29:03Z</dcterms:modified>
</cp:coreProperties>
</file>