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309" r:id="rId5"/>
    <p:sldId id="398" r:id="rId6"/>
    <p:sldId id="405" r:id="rId7"/>
    <p:sldId id="407" r:id="rId8"/>
    <p:sldId id="408" r:id="rId9"/>
    <p:sldId id="409" r:id="rId10"/>
    <p:sldId id="410" r:id="rId11"/>
    <p:sldId id="411" r:id="rId12"/>
    <p:sldId id="412" r:id="rId13"/>
    <p:sldId id="413" r:id="rId14"/>
    <p:sldId id="414" r:id="rId15"/>
    <p:sldId id="415" r:id="rId16"/>
    <p:sldId id="417" r:id="rId17"/>
    <p:sldId id="416" r:id="rId18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ts val="713"/>
      </a:spcBef>
      <a:spcAft>
        <a:spcPct val="0"/>
      </a:spcAft>
      <a:defRPr sz="3000" kern="1200">
        <a:solidFill>
          <a:srgbClr val="FFFFFF"/>
        </a:solidFill>
        <a:latin typeface="Tahoma" charset="0"/>
        <a:ea typeface="ヒラギノ角ゴ ProN W3" charset="0"/>
        <a:cs typeface="ヒラギノ角ゴ ProN W3" charset="0"/>
        <a:sym typeface="Tahoma" charset="0"/>
      </a:defRPr>
    </a:lvl1pPr>
    <a:lvl2pPr marL="457200" algn="l" rtl="0" fontAlgn="base">
      <a:spcBef>
        <a:spcPts val="713"/>
      </a:spcBef>
      <a:spcAft>
        <a:spcPct val="0"/>
      </a:spcAft>
      <a:defRPr sz="3000" kern="1200">
        <a:solidFill>
          <a:srgbClr val="FFFFFF"/>
        </a:solidFill>
        <a:latin typeface="Tahoma" charset="0"/>
        <a:ea typeface="ヒラギノ角ゴ ProN W3" charset="0"/>
        <a:cs typeface="ヒラギノ角ゴ ProN W3" charset="0"/>
        <a:sym typeface="Tahoma" charset="0"/>
      </a:defRPr>
    </a:lvl2pPr>
    <a:lvl3pPr marL="914400" algn="l" rtl="0" fontAlgn="base">
      <a:spcBef>
        <a:spcPts val="713"/>
      </a:spcBef>
      <a:spcAft>
        <a:spcPct val="0"/>
      </a:spcAft>
      <a:defRPr sz="3000" kern="1200">
        <a:solidFill>
          <a:srgbClr val="FFFFFF"/>
        </a:solidFill>
        <a:latin typeface="Tahoma" charset="0"/>
        <a:ea typeface="ヒラギノ角ゴ ProN W3" charset="0"/>
        <a:cs typeface="ヒラギノ角ゴ ProN W3" charset="0"/>
        <a:sym typeface="Tahoma" charset="0"/>
      </a:defRPr>
    </a:lvl3pPr>
    <a:lvl4pPr marL="1371600" algn="l" rtl="0" fontAlgn="base">
      <a:spcBef>
        <a:spcPts val="713"/>
      </a:spcBef>
      <a:spcAft>
        <a:spcPct val="0"/>
      </a:spcAft>
      <a:defRPr sz="3000" kern="1200">
        <a:solidFill>
          <a:srgbClr val="FFFFFF"/>
        </a:solidFill>
        <a:latin typeface="Tahoma" charset="0"/>
        <a:ea typeface="ヒラギノ角ゴ ProN W3" charset="0"/>
        <a:cs typeface="ヒラギノ角ゴ ProN W3" charset="0"/>
        <a:sym typeface="Tahoma" charset="0"/>
      </a:defRPr>
    </a:lvl4pPr>
    <a:lvl5pPr marL="1828800" algn="l" rtl="0" fontAlgn="base">
      <a:spcBef>
        <a:spcPts val="713"/>
      </a:spcBef>
      <a:spcAft>
        <a:spcPct val="0"/>
      </a:spcAft>
      <a:defRPr sz="3000" kern="1200">
        <a:solidFill>
          <a:srgbClr val="FFFFFF"/>
        </a:solidFill>
        <a:latin typeface="Tahoma" charset="0"/>
        <a:ea typeface="ヒラギノ角ゴ ProN W3" charset="0"/>
        <a:cs typeface="ヒラギノ角ゴ ProN W3" charset="0"/>
        <a:sym typeface="Tahoma" charset="0"/>
      </a:defRPr>
    </a:lvl5pPr>
    <a:lvl6pPr marL="2286000" algn="l" defTabSz="914400" rtl="0" eaLnBrk="1" latinLnBrk="0" hangingPunct="1">
      <a:defRPr sz="3000" kern="1200">
        <a:solidFill>
          <a:srgbClr val="FFFFFF"/>
        </a:solidFill>
        <a:latin typeface="Tahoma" charset="0"/>
        <a:ea typeface="ヒラギノ角ゴ ProN W3" charset="0"/>
        <a:cs typeface="ヒラギノ角ゴ ProN W3" charset="0"/>
        <a:sym typeface="Tahoma" charset="0"/>
      </a:defRPr>
    </a:lvl6pPr>
    <a:lvl7pPr marL="2743200" algn="l" defTabSz="914400" rtl="0" eaLnBrk="1" latinLnBrk="0" hangingPunct="1">
      <a:defRPr sz="3000" kern="1200">
        <a:solidFill>
          <a:srgbClr val="FFFFFF"/>
        </a:solidFill>
        <a:latin typeface="Tahoma" charset="0"/>
        <a:ea typeface="ヒラギノ角ゴ ProN W3" charset="0"/>
        <a:cs typeface="ヒラギノ角ゴ ProN W3" charset="0"/>
        <a:sym typeface="Tahoma" charset="0"/>
      </a:defRPr>
    </a:lvl7pPr>
    <a:lvl8pPr marL="3200400" algn="l" defTabSz="914400" rtl="0" eaLnBrk="1" latinLnBrk="0" hangingPunct="1">
      <a:defRPr sz="3000" kern="1200">
        <a:solidFill>
          <a:srgbClr val="FFFFFF"/>
        </a:solidFill>
        <a:latin typeface="Tahoma" charset="0"/>
        <a:ea typeface="ヒラギノ角ゴ ProN W3" charset="0"/>
        <a:cs typeface="ヒラギノ角ゴ ProN W3" charset="0"/>
        <a:sym typeface="Tahoma" charset="0"/>
      </a:defRPr>
    </a:lvl8pPr>
    <a:lvl9pPr marL="3657600" algn="l" defTabSz="914400" rtl="0" eaLnBrk="1" latinLnBrk="0" hangingPunct="1">
      <a:defRPr sz="3000" kern="1200">
        <a:solidFill>
          <a:srgbClr val="FFFFFF"/>
        </a:solidFill>
        <a:latin typeface="Tahoma" charset="0"/>
        <a:ea typeface="ヒラギノ角ゴ ProN W3" charset="0"/>
        <a:cs typeface="ヒラギノ角ゴ ProN W3" charset="0"/>
        <a:sym typeface="Tahom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1018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31" autoAdjust="0"/>
    <p:restoredTop sz="82817" autoAdjust="0"/>
  </p:normalViewPr>
  <p:slideViewPr>
    <p:cSldViewPr>
      <p:cViewPr>
        <p:scale>
          <a:sx n="102" d="100"/>
          <a:sy n="102" d="100"/>
        </p:scale>
        <p:origin x="-18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CED4E-E917-4B8F-BE86-B2A6A9DD06AF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648C9-A499-4E0B-91E9-DE6D3384FC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534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2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4155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621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986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378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Example:  empirical research says:  Yr1 set</a:t>
            </a:r>
            <a:r>
              <a:rPr lang="en-US" baseline="0" dirty="0" smtClean="0"/>
              <a:t> of data collection process, yr2 collect data, yr3 analyze data, yr4 publish results  is unconvincing.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182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156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097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44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852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6918FE-C73D-4A61-B902-B216F4CCD7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27D645-A6CE-43F8-BEEC-94947F9781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0"/>
            <a:ext cx="19050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0"/>
            <a:ext cx="55626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776DA85-427E-4932-8975-DE617E4E5B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84FAD8-0AC7-4412-9D72-9D090CEC6AC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508" y="5867400"/>
            <a:ext cx="1018124" cy="1018124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pic>
      <p:pic>
        <p:nvPicPr>
          <p:cNvPr id="6" name="Picture 5" descr="SaTC logo-01_logo complete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531" y="5359571"/>
            <a:ext cx="1384269" cy="1955629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EAFE46-C7EF-42B1-96F9-06F7BA770D9B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508" y="5867400"/>
            <a:ext cx="1018124" cy="1018124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pic>
      <p:pic>
        <p:nvPicPr>
          <p:cNvPr id="6" name="Picture 5" descr="SaTC logo-01_logo complete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531" y="5359571"/>
            <a:ext cx="1384269" cy="1955629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733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733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CBD0B5-06EC-424E-95FF-8BB6528C83F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508" y="5867400"/>
            <a:ext cx="1018124" cy="1018124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pic>
      <p:pic>
        <p:nvPicPr>
          <p:cNvPr id="7" name="Picture 6" descr="SaTC logo-01_logo complete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531" y="5359571"/>
            <a:ext cx="1384269" cy="1955629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529F09-1DE7-4938-9744-3A489FF5C4D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508" y="5867400"/>
            <a:ext cx="1018124" cy="1018124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pic>
      <p:pic>
        <p:nvPicPr>
          <p:cNvPr id="9" name="Picture 8" descr="SaTC logo-01_logo complete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531" y="5359571"/>
            <a:ext cx="1384269" cy="1955629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162575C-D93A-4C29-8224-11184D25EDC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508" y="5867400"/>
            <a:ext cx="1018124" cy="1018124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pic>
      <p:pic>
        <p:nvPicPr>
          <p:cNvPr id="5" name="Picture 4" descr="SaTC logo-01_logo complete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531" y="5359571"/>
            <a:ext cx="1384269" cy="1955629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31FAB9-E3EF-4C77-BFE5-0D1A5C5F474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508" y="5867400"/>
            <a:ext cx="1018124" cy="1018124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pic>
      <p:pic>
        <p:nvPicPr>
          <p:cNvPr id="4" name="Picture 3" descr="SaTC logo-01_logo complete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531" y="5359571"/>
            <a:ext cx="1384269" cy="1955629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4290CA-E3CA-4128-BFC6-DB984E9DCF2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508" y="5867400"/>
            <a:ext cx="1018124" cy="1018124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pic>
      <p:pic>
        <p:nvPicPr>
          <p:cNvPr id="7" name="Picture 6" descr="SaTC logo-01_logo complete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531" y="5359571"/>
            <a:ext cx="1384269" cy="1955629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196DE5-EBB9-48A1-A425-279F67E32E8F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508" y="5867400"/>
            <a:ext cx="1018124" cy="1018124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pic>
      <p:pic>
        <p:nvPicPr>
          <p:cNvPr id="7" name="Picture 6" descr="SaTC logo-01_logo complete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531" y="5359571"/>
            <a:ext cx="1384269" cy="1955629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-304800"/>
            <a:ext cx="7315200" cy="160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ahoma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76200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ahoma" charset="0"/>
              </a:rPr>
              <a:t>Click to edit Master text styles</a:t>
            </a:r>
          </a:p>
          <a:p>
            <a:pPr lvl="1"/>
            <a:r>
              <a:rPr lang="en-US" smtClean="0">
                <a:sym typeface="Tahoma" charset="0"/>
              </a:rPr>
              <a:t>Second level</a:t>
            </a:r>
          </a:p>
          <a:p>
            <a:pPr lvl="2"/>
            <a:r>
              <a:rPr lang="en-US" smtClean="0">
                <a:sym typeface="Tahoma" charset="0"/>
              </a:rPr>
              <a:t>Third level</a:t>
            </a:r>
          </a:p>
          <a:p>
            <a:pPr lvl="3"/>
            <a:r>
              <a:rPr lang="en-US" smtClean="0">
                <a:sym typeface="Tahoma" charset="0"/>
              </a:rPr>
              <a:t>Fourth level</a:t>
            </a:r>
          </a:p>
          <a:p>
            <a:pPr lvl="4"/>
            <a:r>
              <a:rPr lang="en-US" smtClean="0">
                <a:sym typeface="Tahoma" charset="0"/>
              </a:rPr>
              <a:t>Fifth level</a:t>
            </a:r>
          </a:p>
        </p:txBody>
      </p:sp>
      <p:sp>
        <p:nvSpPr>
          <p:cNvPr id="1027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4530725" y="6248400"/>
            <a:ext cx="309563" cy="31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1"/>
                </a:solidFill>
                <a:cs typeface="Tahoma" charset="0"/>
              </a:defRPr>
            </a:lvl1pPr>
          </a:lstStyle>
          <a:p>
            <a:fld id="{48F766BF-F741-4115-B5B4-A2A747EDC60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 ftr="0" dt="0"/>
  <p:txStyles>
    <p:titleStyle>
      <a:lvl1pPr marL="39688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+mj-lt"/>
          <a:ea typeface="+mj-ea"/>
          <a:cs typeface="+mj-cs"/>
          <a:sym typeface="Tahoma" charset="0"/>
        </a:defRPr>
      </a:lvl1pPr>
      <a:lvl2pPr marL="39688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2pPr>
      <a:lvl3pPr marL="39688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3pPr>
      <a:lvl4pPr marL="39688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4pPr>
      <a:lvl5pPr marL="39688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5pPr>
      <a:lvl6pPr marL="496888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6pPr>
      <a:lvl7pPr marL="954088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7pPr>
      <a:lvl8pPr marL="1411288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8pPr>
      <a:lvl9pPr marL="1868488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9pPr>
    </p:titleStyle>
    <p:bodyStyle>
      <a:lvl1pPr marL="382588" indent="-342900" algn="l" rtl="0" fontAlgn="base">
        <a:spcBef>
          <a:spcPts val="1700"/>
        </a:spcBef>
        <a:spcAft>
          <a:spcPct val="0"/>
        </a:spcAft>
        <a:buClr>
          <a:srgbClr val="CC0000"/>
        </a:buClr>
        <a:buSzPct val="100000"/>
        <a:buFont typeface="Tahoma" charset="0"/>
        <a:buChar char="•"/>
        <a:defRPr sz="2400">
          <a:solidFill>
            <a:srgbClr val="0000FF"/>
          </a:solidFill>
          <a:latin typeface="+mn-lt"/>
          <a:ea typeface="+mn-ea"/>
          <a:cs typeface="+mn-cs"/>
          <a:sym typeface="Tahoma" charset="0"/>
        </a:defRPr>
      </a:lvl1pPr>
      <a:lvl2pPr marL="731838" indent="-285750" algn="l" rtl="0" fontAlgn="base">
        <a:spcBef>
          <a:spcPts val="1200"/>
        </a:spcBef>
        <a:spcAft>
          <a:spcPct val="0"/>
        </a:spcAft>
        <a:buClr>
          <a:srgbClr val="CC0000"/>
        </a:buClr>
        <a:buSzPct val="100000"/>
        <a:buFont typeface="Tahoma" charset="0"/>
        <a:buChar char="–"/>
        <a:defRPr sz="2400">
          <a:solidFill>
            <a:srgbClr val="0000FF"/>
          </a:solidFill>
          <a:latin typeface="+mn-lt"/>
          <a:ea typeface="+mn-ea"/>
          <a:cs typeface="+mn-cs"/>
          <a:sym typeface="Tahoma" charset="0"/>
        </a:defRPr>
      </a:lvl2pPr>
      <a:lvl3pPr marL="1131888" indent="-228600" algn="l" rtl="0" fontAlgn="base">
        <a:lnSpc>
          <a:spcPct val="95000"/>
        </a:lnSpc>
        <a:spcBef>
          <a:spcPts val="1000"/>
        </a:spcBef>
        <a:spcAft>
          <a:spcPct val="0"/>
        </a:spcAft>
        <a:buClr>
          <a:srgbClr val="CC0000"/>
        </a:buClr>
        <a:buSzPct val="100000"/>
        <a:buFont typeface="Tahoma" charset="0"/>
        <a:buChar char="•"/>
        <a:defRPr sz="2400">
          <a:solidFill>
            <a:srgbClr val="0000FF"/>
          </a:solidFill>
          <a:latin typeface="+mn-lt"/>
          <a:ea typeface="+mn-ea"/>
          <a:cs typeface="+mn-cs"/>
          <a:sym typeface="Tahoma" charset="0"/>
        </a:defRPr>
      </a:lvl3pPr>
      <a:lvl4pPr marL="1589088" indent="-228600" algn="l" rtl="0" fontAlgn="base">
        <a:lnSpc>
          <a:spcPct val="75000"/>
        </a:lnSpc>
        <a:spcBef>
          <a:spcPts val="700"/>
        </a:spcBef>
        <a:spcAft>
          <a:spcPct val="0"/>
        </a:spcAft>
        <a:buClr>
          <a:srgbClr val="CC0000"/>
        </a:buClr>
        <a:buSzPct val="100000"/>
        <a:buFont typeface="Tahoma" charset="0"/>
        <a:buChar char="–"/>
        <a:defRPr sz="2000">
          <a:solidFill>
            <a:srgbClr val="0000FF"/>
          </a:solidFill>
          <a:latin typeface="+mn-lt"/>
          <a:ea typeface="+mn-ea"/>
          <a:cs typeface="+mn-cs"/>
          <a:sym typeface="Tahoma" charset="0"/>
        </a:defRPr>
      </a:lvl4pPr>
      <a:lvl5pPr marL="2046288" indent="-228600" algn="l" rtl="0" fontAlgn="base">
        <a:lnSpc>
          <a:spcPct val="75000"/>
        </a:lnSpc>
        <a:spcBef>
          <a:spcPts val="700"/>
        </a:spcBef>
        <a:spcAft>
          <a:spcPct val="0"/>
        </a:spcAft>
        <a:buClr>
          <a:srgbClr val="CC0000"/>
        </a:buClr>
        <a:buSzPct val="100000"/>
        <a:buFont typeface="Tahoma" charset="0"/>
        <a:buChar char="»"/>
        <a:defRPr>
          <a:solidFill>
            <a:srgbClr val="0000FF"/>
          </a:solidFill>
          <a:latin typeface="+mn-lt"/>
          <a:ea typeface="+mn-ea"/>
          <a:cs typeface="+mn-cs"/>
          <a:sym typeface="Tahoma" charset="0"/>
        </a:defRPr>
      </a:lvl5pPr>
      <a:lvl6pPr marL="2503488" indent="-228600" algn="l" rtl="0" fontAlgn="base">
        <a:lnSpc>
          <a:spcPct val="75000"/>
        </a:lnSpc>
        <a:spcBef>
          <a:spcPts val="700"/>
        </a:spcBef>
        <a:spcAft>
          <a:spcPct val="0"/>
        </a:spcAft>
        <a:buClr>
          <a:srgbClr val="CC0000"/>
        </a:buClr>
        <a:buSzPct val="100000"/>
        <a:buFont typeface="Tahoma" charset="0"/>
        <a:buChar char="»"/>
        <a:defRPr>
          <a:solidFill>
            <a:srgbClr val="0000FF"/>
          </a:solidFill>
          <a:latin typeface="+mn-lt"/>
          <a:ea typeface="+mn-ea"/>
          <a:cs typeface="+mn-cs"/>
          <a:sym typeface="Tahoma" charset="0"/>
        </a:defRPr>
      </a:lvl6pPr>
      <a:lvl7pPr marL="2960688" indent="-228600" algn="l" rtl="0" fontAlgn="base">
        <a:lnSpc>
          <a:spcPct val="75000"/>
        </a:lnSpc>
        <a:spcBef>
          <a:spcPts val="700"/>
        </a:spcBef>
        <a:spcAft>
          <a:spcPct val="0"/>
        </a:spcAft>
        <a:buClr>
          <a:srgbClr val="CC0000"/>
        </a:buClr>
        <a:buSzPct val="100000"/>
        <a:buFont typeface="Tahoma" charset="0"/>
        <a:buChar char="»"/>
        <a:defRPr>
          <a:solidFill>
            <a:srgbClr val="0000FF"/>
          </a:solidFill>
          <a:latin typeface="+mn-lt"/>
          <a:ea typeface="+mn-ea"/>
          <a:cs typeface="+mn-cs"/>
          <a:sym typeface="Tahoma" charset="0"/>
        </a:defRPr>
      </a:lvl7pPr>
      <a:lvl8pPr marL="3417888" indent="-228600" algn="l" rtl="0" fontAlgn="base">
        <a:lnSpc>
          <a:spcPct val="75000"/>
        </a:lnSpc>
        <a:spcBef>
          <a:spcPts val="700"/>
        </a:spcBef>
        <a:spcAft>
          <a:spcPct val="0"/>
        </a:spcAft>
        <a:buClr>
          <a:srgbClr val="CC0000"/>
        </a:buClr>
        <a:buSzPct val="100000"/>
        <a:buFont typeface="Tahoma" charset="0"/>
        <a:buChar char="»"/>
        <a:defRPr>
          <a:solidFill>
            <a:srgbClr val="0000FF"/>
          </a:solidFill>
          <a:latin typeface="+mn-lt"/>
          <a:ea typeface="+mn-ea"/>
          <a:cs typeface="+mn-cs"/>
          <a:sym typeface="Tahoma" charset="0"/>
        </a:defRPr>
      </a:lvl8pPr>
      <a:lvl9pPr marL="3875088" indent="-228600" algn="l" rtl="0" fontAlgn="base">
        <a:lnSpc>
          <a:spcPct val="75000"/>
        </a:lnSpc>
        <a:spcBef>
          <a:spcPts val="700"/>
        </a:spcBef>
        <a:spcAft>
          <a:spcPct val="0"/>
        </a:spcAft>
        <a:buClr>
          <a:srgbClr val="CC0000"/>
        </a:buClr>
        <a:buSzPct val="100000"/>
        <a:buFont typeface="Tahoma" charset="0"/>
        <a:buChar char="»"/>
        <a:defRPr>
          <a:solidFill>
            <a:srgbClr val="0000FF"/>
          </a:solidFill>
          <a:latin typeface="+mn-lt"/>
          <a:ea typeface="+mn-ea"/>
          <a:cs typeface="+mn-cs"/>
          <a:sym typeface="Tahom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itehouse.gov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itrd.gov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sgreensp@nsf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/>
          </p:cNvSpPr>
          <p:nvPr/>
        </p:nvSpPr>
        <p:spPr bwMode="auto">
          <a:xfrm>
            <a:off x="0" y="2743200"/>
            <a:ext cx="3355975" cy="122238"/>
          </a:xfrm>
          <a:prstGeom prst="rect">
            <a:avLst/>
          </a:prstGeom>
          <a:solidFill>
            <a:schemeClr val="accent1">
              <a:alpha val="49803"/>
            </a:schemeClr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05800" cy="4648200"/>
          </a:xfrm>
          <a:ln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en-US" b="1" i="1" dirty="0">
                <a:solidFill>
                  <a:srgbClr val="993300"/>
                </a:solidFill>
                <a:latin typeface="Calibri" pitchFamily="34" charset="0"/>
              </a:rPr>
              <a:t>Secure and Trustworthy Cyberspace (</a:t>
            </a:r>
            <a:r>
              <a:rPr lang="en-US" b="1" i="1" dirty="0" err="1" smtClean="0">
                <a:solidFill>
                  <a:srgbClr val="993300"/>
                </a:solidFill>
                <a:latin typeface="Calibri" pitchFamily="34" charset="0"/>
              </a:rPr>
              <a:t>SaTC</a:t>
            </a:r>
            <a:r>
              <a:rPr lang="en-US" b="1" i="1" dirty="0" smtClean="0">
                <a:solidFill>
                  <a:srgbClr val="993300"/>
                </a:solidFill>
                <a:latin typeface="Calibri" pitchFamily="34" charset="0"/>
              </a:rPr>
              <a:t>)</a:t>
            </a: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en-US" sz="4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en-US" sz="4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“Top  10”  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Tips for </a:t>
            </a:r>
            <a:r>
              <a:rPr lang="en-US" sz="4400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SaTC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Proposals</a:t>
            </a:r>
            <a:b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One program director’s observations</a:t>
            </a:r>
            <a:b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Sol Greenspan</a:t>
            </a: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en-US" sz="4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4038600" cy="914400"/>
          </a:xfrm>
          <a:solidFill>
            <a:srgbClr val="FFFF00"/>
          </a:solidFill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Pursuit of Science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8800"/>
            <a:ext cx="8001000" cy="4267200"/>
          </a:xfrm>
        </p:spPr>
        <p:txBody>
          <a:bodyPr/>
          <a:lstStyle/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Building a body of long-lasting knowledge</a:t>
            </a:r>
          </a:p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Devising theories that explain phenomena (represented by data, models algorithms, software, etc.)</a:t>
            </a:r>
          </a:p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Problem characterization and solution discovery</a:t>
            </a:r>
          </a:p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Paradigm shifts, different ways to conceptualize the problems, open to new and better solutions</a:t>
            </a:r>
          </a:p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Again:  </a:t>
            </a:r>
            <a:r>
              <a:rPr lang="en-US" u="sng" dirty="0" smtClean="0">
                <a:solidFill>
                  <a:schemeClr val="bg2"/>
                </a:solidFill>
              </a:rPr>
              <a:t>Conscious, explicit evaluation</a:t>
            </a:r>
            <a:r>
              <a:rPr lang="en-US" dirty="0" smtClean="0">
                <a:solidFill>
                  <a:schemeClr val="bg2"/>
                </a:solidFill>
              </a:rPr>
              <a:t> to show advances in the field</a:t>
            </a:r>
          </a:p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Community resources and activities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2575C-D93A-4C29-8224-11184D25EDC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304800" y="1219200"/>
            <a:ext cx="82296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>
            <a:lvl1pPr marL="382588" indent="-342900" algn="l" rtl="0" fontAlgn="base">
              <a:spcBef>
                <a:spcPts val="1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1pPr>
            <a:lvl2pPr marL="731838" indent="-285750" algn="l" rtl="0" fontAlgn="base">
              <a:spcBef>
                <a:spcPts val="12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2pPr>
            <a:lvl3pPr marL="1131888" indent="-228600" algn="l" rtl="0" fontAlgn="base">
              <a:lnSpc>
                <a:spcPct val="95000"/>
              </a:lnSpc>
              <a:spcBef>
                <a:spcPts val="10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3pPr>
            <a:lvl4pPr marL="1589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0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4pPr>
            <a:lvl5pPr marL="20462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5pPr>
            <a:lvl6pPr marL="25034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6pPr>
            <a:lvl7pPr marL="29606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7pPr>
            <a:lvl8pPr marL="34178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8pPr>
            <a:lvl9pPr marL="3875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9pPr>
          </a:lstStyle>
          <a:p>
            <a:pPr marL="39688" indent="0">
              <a:buSzPct val="88000"/>
              <a:buFont typeface="Tahoma" charset="0"/>
              <a:buNone/>
            </a:pPr>
            <a:r>
              <a:rPr lang="en-US" sz="2800" dirty="0" smtClean="0">
                <a:solidFill>
                  <a:srgbClr val="800000"/>
                </a:solidFill>
                <a:latin typeface="Comic Sans MS"/>
                <a:cs typeface="Comic Sans MS"/>
              </a:rPr>
              <a:t>Where is the Science? (Engineering)</a:t>
            </a:r>
            <a:endParaRPr lang="en-US" sz="2800" dirty="0">
              <a:solidFill>
                <a:srgbClr val="800000"/>
              </a:solidFill>
              <a:latin typeface="Comic Sans MS"/>
              <a:cs typeface="Comic Sans M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228600" y="381000"/>
            <a:ext cx="990600" cy="685800"/>
          </a:xfrm>
          <a:prstGeom prst="rect">
            <a:avLst/>
          </a:prstGeom>
          <a:noFill/>
          <a:ln w="127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>
            <a:lvl1pPr marL="382588" indent="-342900" algn="l" rtl="0" fontAlgn="base">
              <a:spcBef>
                <a:spcPts val="1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1pPr>
            <a:lvl2pPr marL="731838" indent="-285750" algn="l" rtl="0" fontAlgn="base">
              <a:spcBef>
                <a:spcPts val="12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2pPr>
            <a:lvl3pPr marL="1131888" indent="-228600" algn="l" rtl="0" fontAlgn="base">
              <a:lnSpc>
                <a:spcPct val="95000"/>
              </a:lnSpc>
              <a:spcBef>
                <a:spcPts val="10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3pPr>
            <a:lvl4pPr marL="1589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0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4pPr>
            <a:lvl5pPr marL="20462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5pPr>
            <a:lvl6pPr marL="25034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6pPr>
            <a:lvl7pPr marL="29606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7pPr>
            <a:lvl8pPr marL="34178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8pPr>
            <a:lvl9pPr marL="3875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9pPr>
          </a:lstStyle>
          <a:p>
            <a:pPr marL="39688" indent="0" algn="ctr">
              <a:buSzPct val="88000"/>
              <a:buFont typeface="Tahoma" charset="0"/>
              <a:buNone/>
            </a:pPr>
            <a:r>
              <a:rPr lang="en-US" sz="3600" dirty="0" smtClean="0">
                <a:solidFill>
                  <a:srgbClr val="991018"/>
                </a:solidFill>
                <a:latin typeface="Arial Black"/>
              </a:rPr>
              <a:t>3</a:t>
            </a:r>
            <a:endParaRPr lang="en-US" sz="3600" dirty="0">
              <a:solidFill>
                <a:srgbClr val="991018"/>
              </a:solidFill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13432411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3200400" cy="914400"/>
          </a:xfrm>
          <a:solidFill>
            <a:srgbClr val="FFFF00"/>
          </a:solidFill>
        </p:spPr>
        <p:txBody>
          <a:bodyPr/>
          <a:lstStyle/>
          <a:p>
            <a:r>
              <a:rPr lang="en-US" dirty="0" err="1" smtClean="0">
                <a:solidFill>
                  <a:srgbClr val="800000"/>
                </a:solidFill>
              </a:rPr>
              <a:t>SaTC</a:t>
            </a:r>
            <a:r>
              <a:rPr lang="en-US" dirty="0" smtClean="0">
                <a:solidFill>
                  <a:srgbClr val="800000"/>
                </a:solidFill>
              </a:rPr>
              <a:t> Mission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648200"/>
          </a:xfrm>
        </p:spPr>
        <p:txBody>
          <a:bodyPr/>
          <a:lstStyle/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Topically connected: Security, privacy, etc. (e.g., ACM taxonomy) </a:t>
            </a:r>
          </a:p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Threats, attack models, evolving societal scenarios, etc.</a:t>
            </a:r>
          </a:p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Foundational (software, hardware, networks, systems, formal methods, etc.) with strong connection to </a:t>
            </a:r>
            <a:r>
              <a:rPr lang="en-US" dirty="0" err="1" smtClean="0">
                <a:solidFill>
                  <a:schemeClr val="bg2"/>
                </a:solidFill>
              </a:rPr>
              <a:t>SaTC</a:t>
            </a:r>
            <a:endParaRPr lang="en-US" dirty="0" smtClean="0">
              <a:solidFill>
                <a:schemeClr val="bg2"/>
              </a:solidFill>
            </a:endParaRPr>
          </a:p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National needs </a:t>
            </a:r>
            <a:r>
              <a:rPr lang="en-US" dirty="0">
                <a:solidFill>
                  <a:schemeClr val="bg2"/>
                </a:solidFill>
              </a:rPr>
              <a:t>and </a:t>
            </a:r>
            <a:r>
              <a:rPr lang="en-US" dirty="0" smtClean="0">
                <a:solidFill>
                  <a:schemeClr val="bg2"/>
                </a:solidFill>
              </a:rPr>
              <a:t>priorities (e.g., CNCI, CSIA):  designed-in security, moving target, tailored trustworthy spaces, science of security, cyber-economics</a:t>
            </a:r>
            <a:endParaRPr lang="en-US" dirty="0"/>
          </a:p>
          <a:p>
            <a:pPr>
              <a:buSzPct val="88000"/>
              <a:buFont typeface="Wingdings" charset="2"/>
              <a:buChar char="§"/>
            </a:pPr>
            <a:endParaRPr lang="en-US" dirty="0">
              <a:solidFill>
                <a:schemeClr val="bg2"/>
              </a:solidFill>
            </a:endParaRPr>
          </a:p>
          <a:p>
            <a:pPr>
              <a:buSzPct val="88000"/>
              <a:buFont typeface="Wingdings" charset="2"/>
              <a:buChar char="§"/>
            </a:pPr>
            <a:endParaRPr lang="en-US" dirty="0" smtClean="0">
              <a:solidFill>
                <a:schemeClr val="bg2"/>
              </a:solidFill>
            </a:endParaRPr>
          </a:p>
          <a:p>
            <a:pPr>
              <a:buSzPct val="88000"/>
              <a:buFont typeface="Wingdings" charset="2"/>
              <a:buChar char="§"/>
            </a:pPr>
            <a:endParaRPr lang="en-US" dirty="0" smtClean="0">
              <a:solidFill>
                <a:schemeClr val="bg2"/>
              </a:solidFill>
            </a:endParaRPr>
          </a:p>
          <a:p>
            <a:pPr>
              <a:buSzPct val="88000"/>
              <a:buFont typeface="Wingdings" charset="2"/>
              <a:buChar char="§"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2575C-D93A-4C29-8224-11184D25EDC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304800" y="1219200"/>
            <a:ext cx="86106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>
            <a:lvl1pPr marL="382588" indent="-342900" algn="l" rtl="0" fontAlgn="base">
              <a:spcBef>
                <a:spcPts val="1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1pPr>
            <a:lvl2pPr marL="731838" indent="-285750" algn="l" rtl="0" fontAlgn="base">
              <a:spcBef>
                <a:spcPts val="12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2pPr>
            <a:lvl3pPr marL="1131888" indent="-228600" algn="l" rtl="0" fontAlgn="base">
              <a:lnSpc>
                <a:spcPct val="95000"/>
              </a:lnSpc>
              <a:spcBef>
                <a:spcPts val="10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3pPr>
            <a:lvl4pPr marL="1589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0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4pPr>
            <a:lvl5pPr marL="20462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5pPr>
            <a:lvl6pPr marL="25034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6pPr>
            <a:lvl7pPr marL="29606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7pPr>
            <a:lvl8pPr marL="34178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8pPr>
            <a:lvl9pPr marL="3875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9pPr>
          </a:lstStyle>
          <a:p>
            <a:pPr marL="39688" indent="0">
              <a:buSzPct val="88000"/>
              <a:buFont typeface="Tahoma" charset="0"/>
              <a:buNone/>
            </a:pPr>
            <a:r>
              <a:rPr lang="en-US" sz="2800" dirty="0" smtClean="0">
                <a:solidFill>
                  <a:srgbClr val="800000"/>
                </a:solidFill>
                <a:latin typeface="Comic Sans MS"/>
                <a:cs typeface="Comic Sans MS"/>
              </a:rPr>
              <a:t>How does your proposal support the </a:t>
            </a:r>
            <a:r>
              <a:rPr lang="en-US" sz="28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SaTC</a:t>
            </a:r>
            <a:r>
              <a:rPr lang="en-US" sz="2800" dirty="0" smtClean="0">
                <a:solidFill>
                  <a:srgbClr val="800000"/>
                </a:solidFill>
                <a:latin typeface="Comic Sans MS"/>
                <a:cs typeface="Comic Sans MS"/>
              </a:rPr>
              <a:t> mission?</a:t>
            </a:r>
            <a:endParaRPr lang="en-US" sz="2800" dirty="0">
              <a:solidFill>
                <a:srgbClr val="800000"/>
              </a:solidFill>
              <a:latin typeface="Comic Sans MS"/>
              <a:cs typeface="Comic Sans M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228600" y="381000"/>
            <a:ext cx="990600" cy="685800"/>
          </a:xfrm>
          <a:prstGeom prst="rect">
            <a:avLst/>
          </a:prstGeom>
          <a:noFill/>
          <a:ln w="127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>
            <a:lvl1pPr marL="382588" indent="-342900" algn="l" rtl="0" fontAlgn="base">
              <a:spcBef>
                <a:spcPts val="1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1pPr>
            <a:lvl2pPr marL="731838" indent="-285750" algn="l" rtl="0" fontAlgn="base">
              <a:spcBef>
                <a:spcPts val="12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2pPr>
            <a:lvl3pPr marL="1131888" indent="-228600" algn="l" rtl="0" fontAlgn="base">
              <a:lnSpc>
                <a:spcPct val="95000"/>
              </a:lnSpc>
              <a:spcBef>
                <a:spcPts val="10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3pPr>
            <a:lvl4pPr marL="1589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0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4pPr>
            <a:lvl5pPr marL="20462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5pPr>
            <a:lvl6pPr marL="25034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6pPr>
            <a:lvl7pPr marL="29606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7pPr>
            <a:lvl8pPr marL="34178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8pPr>
            <a:lvl9pPr marL="3875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9pPr>
          </a:lstStyle>
          <a:p>
            <a:pPr marL="39688" indent="0" algn="ctr">
              <a:buSzPct val="88000"/>
              <a:buFont typeface="Tahoma" charset="0"/>
              <a:buNone/>
            </a:pPr>
            <a:r>
              <a:rPr lang="en-US" sz="3600" dirty="0" smtClean="0">
                <a:solidFill>
                  <a:srgbClr val="991018"/>
                </a:solidFill>
                <a:latin typeface="Arial Black"/>
              </a:rPr>
              <a:t>2</a:t>
            </a:r>
            <a:endParaRPr lang="en-US" sz="3600" dirty="0">
              <a:solidFill>
                <a:srgbClr val="991018"/>
              </a:solidFill>
              <a:latin typeface="Arial Black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371600" y="5715000"/>
            <a:ext cx="59436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>
            <a:lvl1pPr marL="39688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00FF"/>
                </a:solidFill>
                <a:latin typeface="+mj-lt"/>
                <a:ea typeface="+mj-ea"/>
                <a:cs typeface="+mj-cs"/>
                <a:sym typeface="Tahoma" charset="0"/>
              </a:defRPr>
            </a:lvl1pPr>
            <a:lvl2pPr marL="39688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00FF"/>
                </a:solidFill>
                <a:latin typeface="Tahoma" charset="0"/>
                <a:ea typeface="ヒラギノ角ゴ ProN W3" charset="0"/>
                <a:cs typeface="ヒラギノ角ゴ ProN W3" charset="0"/>
                <a:sym typeface="Tahoma" charset="0"/>
              </a:defRPr>
            </a:lvl2pPr>
            <a:lvl3pPr marL="39688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00FF"/>
                </a:solidFill>
                <a:latin typeface="Tahoma" charset="0"/>
                <a:ea typeface="ヒラギノ角ゴ ProN W3" charset="0"/>
                <a:cs typeface="ヒラギノ角ゴ ProN W3" charset="0"/>
                <a:sym typeface="Tahoma" charset="0"/>
              </a:defRPr>
            </a:lvl3pPr>
            <a:lvl4pPr marL="39688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00FF"/>
                </a:solidFill>
                <a:latin typeface="Tahoma" charset="0"/>
                <a:ea typeface="ヒラギノ角ゴ ProN W3" charset="0"/>
                <a:cs typeface="ヒラギノ角ゴ ProN W3" charset="0"/>
                <a:sym typeface="Tahoma" charset="0"/>
              </a:defRPr>
            </a:lvl4pPr>
            <a:lvl5pPr marL="39688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00FF"/>
                </a:solidFill>
                <a:latin typeface="Tahoma" charset="0"/>
                <a:ea typeface="ヒラギノ角ゴ ProN W3" charset="0"/>
                <a:cs typeface="ヒラギノ角ゴ ProN W3" charset="0"/>
                <a:sym typeface="Tahoma" charset="0"/>
              </a:defRPr>
            </a:lvl5pPr>
            <a:lvl6pPr marL="496888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00FF"/>
                </a:solidFill>
                <a:latin typeface="Tahoma" charset="0"/>
                <a:ea typeface="ヒラギノ角ゴ ProN W3" charset="0"/>
                <a:cs typeface="ヒラギノ角ゴ ProN W3" charset="0"/>
                <a:sym typeface="Tahoma" charset="0"/>
              </a:defRPr>
            </a:lvl6pPr>
            <a:lvl7pPr marL="954088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00FF"/>
                </a:solidFill>
                <a:latin typeface="Tahoma" charset="0"/>
                <a:ea typeface="ヒラギノ角ゴ ProN W3" charset="0"/>
                <a:cs typeface="ヒラギノ角ゴ ProN W3" charset="0"/>
                <a:sym typeface="Tahoma" charset="0"/>
              </a:defRPr>
            </a:lvl7pPr>
            <a:lvl8pPr marL="1411288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00FF"/>
                </a:solidFill>
                <a:latin typeface="Tahoma" charset="0"/>
                <a:ea typeface="ヒラギノ角ゴ ProN W3" charset="0"/>
                <a:cs typeface="ヒラギノ角ゴ ProN W3" charset="0"/>
                <a:sym typeface="Tahoma" charset="0"/>
              </a:defRPr>
            </a:lvl8pPr>
            <a:lvl9pPr marL="1868488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00FF"/>
                </a:solidFill>
                <a:latin typeface="Tahoma" charset="0"/>
                <a:ea typeface="ヒラギノ角ゴ ProN W3" charset="0"/>
                <a:cs typeface="ヒラギノ角ゴ ProN W3" charset="0"/>
                <a:sym typeface="Tahoma" charset="0"/>
              </a:defRPr>
            </a:lvl9pPr>
          </a:lstStyle>
          <a:p>
            <a:r>
              <a:rPr lang="en-US" sz="2000" dirty="0" smtClean="0">
                <a:solidFill>
                  <a:srgbClr val="800000"/>
                </a:solidFill>
                <a:hlinkClick r:id="rId3"/>
              </a:rPr>
              <a:t>www.whitehouse.gov</a:t>
            </a:r>
            <a:r>
              <a:rPr lang="en-US" sz="2000" dirty="0" smtClean="0">
                <a:solidFill>
                  <a:srgbClr val="800000"/>
                </a:solidFill>
              </a:rPr>
              <a:t>,    </a:t>
            </a:r>
            <a:r>
              <a:rPr lang="en-US" sz="2000" dirty="0" smtClean="0">
                <a:solidFill>
                  <a:srgbClr val="800000"/>
                </a:solidFill>
                <a:hlinkClick r:id="rId4"/>
              </a:rPr>
              <a:t>www.nitrd.gov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endParaRPr lang="en-US" sz="2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54849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4419600" cy="914400"/>
          </a:xfrm>
          <a:solidFill>
            <a:srgbClr val="FFFF00"/>
          </a:solidFill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Broader Impacts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905000"/>
            <a:ext cx="8001000" cy="4267200"/>
          </a:xfrm>
        </p:spPr>
        <p:txBody>
          <a:bodyPr/>
          <a:lstStyle/>
          <a:p>
            <a:pPr>
              <a:spcBef>
                <a:spcPts val="1200"/>
              </a:spcBef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What is your contribution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to the </a:t>
            </a:r>
            <a:r>
              <a:rPr lang="en-US" dirty="0" err="1" smtClean="0">
                <a:solidFill>
                  <a:schemeClr val="bg2"/>
                </a:solidFill>
              </a:rPr>
              <a:t>SaTC</a:t>
            </a:r>
            <a:r>
              <a:rPr lang="en-US" dirty="0" smtClean="0">
                <a:solidFill>
                  <a:schemeClr val="bg2"/>
                </a:solidFill>
              </a:rPr>
              <a:t> mission? </a:t>
            </a:r>
          </a:p>
          <a:p>
            <a:pPr>
              <a:spcBef>
                <a:spcPts val="1200"/>
              </a:spcBef>
              <a:buSzPct val="88000"/>
              <a:buFont typeface="Wingdings" charset="2"/>
              <a:buChar char="§"/>
            </a:pPr>
            <a:r>
              <a:rPr lang="en-US" dirty="0">
                <a:solidFill>
                  <a:schemeClr val="bg2"/>
                </a:solidFill>
              </a:rPr>
              <a:t>You will publish, educate/train, and develop curriculum</a:t>
            </a:r>
          </a:p>
          <a:p>
            <a:pPr>
              <a:spcBef>
                <a:spcPts val="1200"/>
              </a:spcBef>
              <a:buSzPct val="88000"/>
              <a:buFont typeface="Wingdings" charset="2"/>
              <a:buChar char="§"/>
            </a:pPr>
            <a:r>
              <a:rPr lang="en-US" dirty="0">
                <a:solidFill>
                  <a:schemeClr val="bg2"/>
                </a:solidFill>
              </a:rPr>
              <a:t>Impact on other fields of research</a:t>
            </a:r>
          </a:p>
          <a:p>
            <a:pPr>
              <a:spcBef>
                <a:spcPts val="1200"/>
              </a:spcBef>
              <a:buSzPct val="88000"/>
              <a:buFont typeface="Wingdings" charset="2"/>
              <a:buChar char="§"/>
            </a:pPr>
            <a:r>
              <a:rPr lang="en-US" dirty="0">
                <a:solidFill>
                  <a:schemeClr val="bg2"/>
                </a:solidFill>
              </a:rPr>
              <a:t>Impact on business/industry or on society</a:t>
            </a:r>
          </a:p>
          <a:p>
            <a:pPr>
              <a:spcBef>
                <a:spcPts val="1200"/>
              </a:spcBef>
              <a:buSzPct val="88000"/>
              <a:buFont typeface="Wingdings" charset="2"/>
              <a:buChar char="§"/>
            </a:pPr>
            <a:r>
              <a:rPr lang="en-US" dirty="0">
                <a:solidFill>
                  <a:schemeClr val="bg2"/>
                </a:solidFill>
              </a:rPr>
              <a:t>Outreach to share knowledge with communities</a:t>
            </a:r>
          </a:p>
          <a:p>
            <a:pPr>
              <a:spcBef>
                <a:spcPts val="1200"/>
              </a:spcBef>
              <a:buSzPct val="88000"/>
              <a:buFont typeface="Wingdings" charset="2"/>
              <a:buChar char="§"/>
            </a:pPr>
            <a:endParaRPr lang="en-US" dirty="0" smtClean="0">
              <a:solidFill>
                <a:schemeClr val="bg2"/>
              </a:solidFill>
            </a:endParaRPr>
          </a:p>
          <a:p>
            <a:pPr>
              <a:spcBef>
                <a:spcPts val="1200"/>
              </a:spcBef>
              <a:buSzPct val="88000"/>
              <a:buFont typeface="Wingdings" charset="2"/>
              <a:buChar char="§"/>
            </a:pPr>
            <a:endParaRPr lang="en-US" dirty="0" smtClean="0">
              <a:solidFill>
                <a:schemeClr val="bg2"/>
              </a:solidFill>
            </a:endParaRPr>
          </a:p>
          <a:p>
            <a:pPr>
              <a:spcBef>
                <a:spcPts val="1200"/>
              </a:spcBef>
              <a:buSzPct val="88000"/>
              <a:buFont typeface="Wingdings" charset="2"/>
              <a:buChar char="§"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2575C-D93A-4C29-8224-11184D25EDC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228600" y="381000"/>
            <a:ext cx="990600" cy="685800"/>
          </a:xfrm>
          <a:prstGeom prst="rect">
            <a:avLst/>
          </a:prstGeom>
          <a:noFill/>
          <a:ln w="127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>
            <a:lvl1pPr marL="382588" indent="-342900" algn="l" rtl="0" fontAlgn="base">
              <a:spcBef>
                <a:spcPts val="1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1pPr>
            <a:lvl2pPr marL="731838" indent="-285750" algn="l" rtl="0" fontAlgn="base">
              <a:spcBef>
                <a:spcPts val="12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2pPr>
            <a:lvl3pPr marL="1131888" indent="-228600" algn="l" rtl="0" fontAlgn="base">
              <a:lnSpc>
                <a:spcPct val="95000"/>
              </a:lnSpc>
              <a:spcBef>
                <a:spcPts val="10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3pPr>
            <a:lvl4pPr marL="1589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0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4pPr>
            <a:lvl5pPr marL="20462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5pPr>
            <a:lvl6pPr marL="25034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6pPr>
            <a:lvl7pPr marL="29606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7pPr>
            <a:lvl8pPr marL="34178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8pPr>
            <a:lvl9pPr marL="3875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9pPr>
          </a:lstStyle>
          <a:p>
            <a:pPr marL="39688" indent="0" algn="ctr">
              <a:buSzPct val="88000"/>
              <a:buFont typeface="Tahoma" charset="0"/>
              <a:buNone/>
            </a:pPr>
            <a:r>
              <a:rPr lang="en-US" sz="3600" dirty="0" smtClean="0">
                <a:solidFill>
                  <a:srgbClr val="991018"/>
                </a:solidFill>
                <a:latin typeface="Arial Black"/>
              </a:rPr>
              <a:t>1</a:t>
            </a:r>
            <a:endParaRPr lang="en-US" sz="3600" dirty="0">
              <a:solidFill>
                <a:srgbClr val="991018"/>
              </a:solidFill>
              <a:latin typeface="Arial Black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4648200" y="1371600"/>
            <a:ext cx="44196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>
            <a:lvl1pPr marL="382588" indent="-342900" algn="l" rtl="0" fontAlgn="base">
              <a:spcBef>
                <a:spcPts val="1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1pPr>
            <a:lvl2pPr marL="731838" indent="-285750" algn="l" rtl="0" fontAlgn="base">
              <a:spcBef>
                <a:spcPts val="12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2pPr>
            <a:lvl3pPr marL="1131888" indent="-228600" algn="l" rtl="0" fontAlgn="base">
              <a:lnSpc>
                <a:spcPct val="95000"/>
              </a:lnSpc>
              <a:spcBef>
                <a:spcPts val="10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3pPr>
            <a:lvl4pPr marL="1589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0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4pPr>
            <a:lvl5pPr marL="20462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5pPr>
            <a:lvl6pPr marL="25034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6pPr>
            <a:lvl7pPr marL="29606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7pPr>
            <a:lvl8pPr marL="34178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8pPr>
            <a:lvl9pPr marL="3875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9pPr>
          </a:lstStyle>
          <a:p>
            <a:pPr marL="39688" indent="0">
              <a:buSzPct val="88000"/>
              <a:buFont typeface="Tahoma" charset="0"/>
              <a:buNone/>
            </a:pPr>
            <a:r>
              <a:rPr lang="en-US" sz="1800" dirty="0">
                <a:solidFill>
                  <a:srgbClr val="800000"/>
                </a:solidFill>
                <a:latin typeface="Comic Sans MS"/>
                <a:cs typeface="Comic Sans MS"/>
              </a:rPr>
              <a:t>C</a:t>
            </a:r>
            <a:r>
              <a:rPr lang="en-US" sz="1800" dirty="0" smtClean="0">
                <a:solidFill>
                  <a:srgbClr val="800000"/>
                </a:solidFill>
                <a:latin typeface="Comic Sans MS"/>
                <a:cs typeface="Comic Sans MS"/>
              </a:rPr>
              <a:t>oncrete activities</a:t>
            </a:r>
            <a:endParaRPr lang="en-US" sz="1800" dirty="0">
              <a:solidFill>
                <a:srgbClr val="8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88179055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3048000" cy="914400"/>
          </a:xfrm>
          <a:solidFill>
            <a:srgbClr val="FFFF00"/>
          </a:solidFill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Your Career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2209800"/>
            <a:ext cx="7924800" cy="4267200"/>
          </a:xfrm>
        </p:spPr>
        <p:txBody>
          <a:bodyPr/>
          <a:lstStyle/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Work on topics that you believe in and motivate you.</a:t>
            </a:r>
          </a:p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Always in the process of building a track record.</a:t>
            </a:r>
          </a:p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Network with others to build community around important areas and accelerate the pace of research.</a:t>
            </a:r>
          </a:p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Propose your best ideas</a:t>
            </a:r>
          </a:p>
          <a:p>
            <a:pPr>
              <a:buSzPct val="88000"/>
              <a:buFont typeface="Wingdings" charset="2"/>
              <a:buChar char="§"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2575C-D93A-4C29-8224-11184D25EDC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304800" y="1371600"/>
            <a:ext cx="82296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>
            <a:lvl1pPr marL="382588" indent="-342900" algn="l" rtl="0" fontAlgn="base">
              <a:spcBef>
                <a:spcPts val="1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1pPr>
            <a:lvl2pPr marL="731838" indent="-285750" algn="l" rtl="0" fontAlgn="base">
              <a:spcBef>
                <a:spcPts val="12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2pPr>
            <a:lvl3pPr marL="1131888" indent="-228600" algn="l" rtl="0" fontAlgn="base">
              <a:lnSpc>
                <a:spcPct val="95000"/>
              </a:lnSpc>
              <a:spcBef>
                <a:spcPts val="10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3pPr>
            <a:lvl4pPr marL="1589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0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4pPr>
            <a:lvl5pPr marL="20462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5pPr>
            <a:lvl6pPr marL="25034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6pPr>
            <a:lvl7pPr marL="29606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7pPr>
            <a:lvl8pPr marL="34178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8pPr>
            <a:lvl9pPr marL="3875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9pPr>
          </a:lstStyle>
          <a:p>
            <a:pPr marL="39688" indent="0">
              <a:buSzPct val="88000"/>
              <a:buFont typeface="Tahoma" charset="0"/>
              <a:buNone/>
            </a:pPr>
            <a:r>
              <a:rPr lang="en-US" sz="2800" dirty="0" smtClean="0">
                <a:solidFill>
                  <a:srgbClr val="800000"/>
                </a:solidFill>
                <a:latin typeface="Comic Sans MS"/>
                <a:cs typeface="Comic Sans MS"/>
              </a:rPr>
              <a:t>What is your passion?</a:t>
            </a:r>
            <a:endParaRPr lang="en-US" sz="2800" dirty="0">
              <a:solidFill>
                <a:srgbClr val="800000"/>
              </a:solidFill>
              <a:latin typeface="Comic Sans MS"/>
              <a:cs typeface="Comic Sans M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228600" y="381000"/>
            <a:ext cx="990600" cy="685800"/>
          </a:xfrm>
          <a:prstGeom prst="rect">
            <a:avLst/>
          </a:prstGeom>
          <a:noFill/>
          <a:ln w="127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>
            <a:lvl1pPr marL="382588" indent="-342900" algn="l" rtl="0" fontAlgn="base">
              <a:spcBef>
                <a:spcPts val="1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1pPr>
            <a:lvl2pPr marL="731838" indent="-285750" algn="l" rtl="0" fontAlgn="base">
              <a:spcBef>
                <a:spcPts val="12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2pPr>
            <a:lvl3pPr marL="1131888" indent="-228600" algn="l" rtl="0" fontAlgn="base">
              <a:lnSpc>
                <a:spcPct val="95000"/>
              </a:lnSpc>
              <a:spcBef>
                <a:spcPts val="10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3pPr>
            <a:lvl4pPr marL="1589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0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4pPr>
            <a:lvl5pPr marL="20462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5pPr>
            <a:lvl6pPr marL="25034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6pPr>
            <a:lvl7pPr marL="29606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7pPr>
            <a:lvl8pPr marL="34178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8pPr>
            <a:lvl9pPr marL="3875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9pPr>
          </a:lstStyle>
          <a:p>
            <a:pPr marL="39688" indent="0" algn="ctr">
              <a:buSzPct val="88000"/>
              <a:buFont typeface="Tahoma" charset="0"/>
              <a:buNone/>
            </a:pPr>
            <a:r>
              <a:rPr lang="en-US" sz="3600" dirty="0" smtClean="0">
                <a:solidFill>
                  <a:srgbClr val="991018"/>
                </a:solidFill>
                <a:latin typeface="Arial Black"/>
              </a:rPr>
              <a:t>0</a:t>
            </a:r>
            <a:endParaRPr lang="en-US" sz="3600" dirty="0">
              <a:solidFill>
                <a:srgbClr val="991018"/>
              </a:solidFill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97156822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2209800"/>
            <a:ext cx="7924800" cy="4267200"/>
          </a:xfrm>
        </p:spPr>
        <p:txBody>
          <a:bodyPr/>
          <a:lstStyle/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Further comments/suggestions from PIs?</a:t>
            </a:r>
          </a:p>
          <a:p>
            <a:pPr>
              <a:buSzPct val="88000"/>
              <a:buFont typeface="Wingdings" charset="2"/>
              <a:buChar char="§"/>
            </a:pPr>
            <a:r>
              <a:rPr lang="en-US" dirty="0">
                <a:solidFill>
                  <a:schemeClr val="bg2"/>
                </a:solidFill>
              </a:rPr>
              <a:t>Further comments</a:t>
            </a:r>
            <a:r>
              <a:rPr lang="en-US" dirty="0" smtClean="0">
                <a:solidFill>
                  <a:schemeClr val="bg2"/>
                </a:solidFill>
              </a:rPr>
              <a:t>/suggestions </a:t>
            </a:r>
            <a:r>
              <a:rPr lang="en-US" dirty="0">
                <a:solidFill>
                  <a:schemeClr val="bg2"/>
                </a:solidFill>
              </a:rPr>
              <a:t>from </a:t>
            </a:r>
            <a:r>
              <a:rPr lang="en-US" dirty="0" smtClean="0">
                <a:solidFill>
                  <a:schemeClr val="bg2"/>
                </a:solidFill>
              </a:rPr>
              <a:t>PDs?</a:t>
            </a:r>
          </a:p>
          <a:p>
            <a:pPr>
              <a:buSzPct val="88000"/>
              <a:buFont typeface="Wingdings" charset="2"/>
              <a:buChar char="§"/>
            </a:pPr>
            <a:endParaRPr lang="en-US" dirty="0">
              <a:solidFill>
                <a:schemeClr val="bg2"/>
              </a:solidFill>
            </a:endParaRPr>
          </a:p>
          <a:p>
            <a:pPr marL="39688" indent="0">
              <a:buSzPct val="88000"/>
              <a:buNone/>
            </a:pPr>
            <a:endParaRPr lang="en-US" dirty="0">
              <a:solidFill>
                <a:schemeClr val="bg2"/>
              </a:solidFill>
            </a:endParaRPr>
          </a:p>
          <a:p>
            <a:pPr marL="39688" indent="0">
              <a:buSzPct val="88000"/>
              <a:buNone/>
            </a:pPr>
            <a:r>
              <a:rPr lang="en-US" dirty="0" smtClean="0">
                <a:solidFill>
                  <a:schemeClr val="bg2"/>
                </a:solidFill>
              </a:rPr>
              <a:t>Sol Greenspan  </a:t>
            </a:r>
            <a:r>
              <a:rPr lang="en-US" dirty="0" smtClean="0">
                <a:solidFill>
                  <a:schemeClr val="bg2"/>
                </a:solidFill>
                <a:hlinkClick r:id="rId2"/>
              </a:rPr>
              <a:t>sgreensp@nsf.gov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endParaRPr lang="en-US" dirty="0">
              <a:solidFill>
                <a:schemeClr val="bg2"/>
              </a:solidFill>
            </a:endParaRPr>
          </a:p>
          <a:p>
            <a:pPr>
              <a:buSzPct val="88000"/>
              <a:buFont typeface="Wingdings" charset="2"/>
              <a:buChar char="§"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2575C-D93A-4C29-8224-11184D25EDC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304800" y="1371600"/>
            <a:ext cx="82296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>
            <a:lvl1pPr marL="382588" indent="-342900" algn="l" rtl="0" fontAlgn="base">
              <a:spcBef>
                <a:spcPts val="1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1pPr>
            <a:lvl2pPr marL="731838" indent="-285750" algn="l" rtl="0" fontAlgn="base">
              <a:spcBef>
                <a:spcPts val="12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2pPr>
            <a:lvl3pPr marL="1131888" indent="-228600" algn="l" rtl="0" fontAlgn="base">
              <a:lnSpc>
                <a:spcPct val="95000"/>
              </a:lnSpc>
              <a:spcBef>
                <a:spcPts val="10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3pPr>
            <a:lvl4pPr marL="1589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0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4pPr>
            <a:lvl5pPr marL="20462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5pPr>
            <a:lvl6pPr marL="25034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6pPr>
            <a:lvl7pPr marL="29606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7pPr>
            <a:lvl8pPr marL="34178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8pPr>
            <a:lvl9pPr marL="3875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9pPr>
          </a:lstStyle>
          <a:p>
            <a:pPr marL="39688" indent="0">
              <a:buSzPct val="88000"/>
              <a:buFont typeface="Tahoma" charset="0"/>
              <a:buNone/>
            </a:pPr>
            <a:endParaRPr lang="en-US" sz="2800" dirty="0">
              <a:solidFill>
                <a:srgbClr val="800000"/>
              </a:solidFill>
              <a:latin typeface="Comic Sans MS"/>
              <a:cs typeface="Comic Sans MS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86695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315200" cy="990600"/>
          </a:xfrm>
        </p:spPr>
        <p:txBody>
          <a:bodyPr/>
          <a:lstStyle/>
          <a:p>
            <a:pPr algn="ctr"/>
            <a:r>
              <a:rPr lang="en-US" dirty="0" smtClean="0"/>
              <a:t>Disclaimers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688" indent="0">
              <a:buSzPct val="88000"/>
              <a:buNone/>
            </a:pPr>
            <a:r>
              <a:rPr lang="en-US" dirty="0" smtClean="0"/>
              <a:t>Talk shares some observations about proposals</a:t>
            </a:r>
          </a:p>
          <a:p>
            <a:pPr lvl="1"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Observations you might glean from panels</a:t>
            </a:r>
          </a:p>
          <a:p>
            <a:pPr lvl="1"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Not an official NSF FAQ – just my opinions</a:t>
            </a:r>
          </a:p>
          <a:p>
            <a:pPr lvl="1"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Other program directors may have their own lists</a:t>
            </a:r>
          </a:p>
          <a:p>
            <a:pPr lvl="1"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Use your own judgment</a:t>
            </a:r>
          </a:p>
          <a:p>
            <a:pPr lvl="1"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“Top 10” ?   Not humorous, and </a:t>
            </a:r>
            <a:r>
              <a:rPr lang="en-US" dirty="0">
                <a:solidFill>
                  <a:schemeClr val="bg2"/>
                </a:solidFill>
              </a:rPr>
              <a:t>t</a:t>
            </a:r>
            <a:r>
              <a:rPr lang="en-US" dirty="0" smtClean="0">
                <a:solidFill>
                  <a:schemeClr val="bg2"/>
                </a:solidFill>
              </a:rPr>
              <a:t>here are 11 </a:t>
            </a:r>
            <a:r>
              <a:rPr lang="en-US" dirty="0" smtClean="0">
                <a:solidFill>
                  <a:schemeClr val="bg2"/>
                </a:solidFill>
                <a:sym typeface="Wingdings"/>
              </a:rPr>
              <a:t></a:t>
            </a:r>
            <a:endParaRPr lang="en-US" dirty="0" smtClean="0">
              <a:solidFill>
                <a:schemeClr val="bg2"/>
              </a:solidFill>
            </a:endParaRPr>
          </a:p>
          <a:p>
            <a:pPr>
              <a:buSzPct val="88000"/>
              <a:buFont typeface="Wingdings" charset="2"/>
              <a:buChar char="§"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2575C-D93A-4C29-8224-11184D25EDC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1638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5791200" cy="914400"/>
          </a:xfrm>
          <a:solidFill>
            <a:srgbClr val="FFFF00"/>
          </a:solidFill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Title and Project Summary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2209800"/>
            <a:ext cx="7924800" cy="4267200"/>
          </a:xfrm>
        </p:spPr>
        <p:txBody>
          <a:bodyPr/>
          <a:lstStyle/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Used to </a:t>
            </a:r>
            <a:r>
              <a:rPr lang="en-US" dirty="0">
                <a:solidFill>
                  <a:schemeClr val="bg2"/>
                </a:solidFill>
              </a:rPr>
              <a:t>d</a:t>
            </a:r>
            <a:r>
              <a:rPr lang="en-US" dirty="0" smtClean="0">
                <a:solidFill>
                  <a:schemeClr val="bg2"/>
                </a:solidFill>
              </a:rPr>
              <a:t>ecide if proposal is in scope of </a:t>
            </a:r>
            <a:r>
              <a:rPr lang="en-US" dirty="0" err="1" smtClean="0">
                <a:solidFill>
                  <a:schemeClr val="bg2"/>
                </a:solidFill>
              </a:rPr>
              <a:t>SaTC</a:t>
            </a:r>
            <a:r>
              <a:rPr lang="en-US" dirty="0" smtClean="0">
                <a:solidFill>
                  <a:schemeClr val="bg2"/>
                </a:solidFill>
              </a:rPr>
              <a:t> (and/or other) program</a:t>
            </a:r>
          </a:p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Used to sort proposals into </a:t>
            </a:r>
            <a:r>
              <a:rPr lang="en-US" dirty="0" err="1" smtClean="0">
                <a:solidFill>
                  <a:schemeClr val="bg2"/>
                </a:solidFill>
              </a:rPr>
              <a:t>SaTC</a:t>
            </a:r>
            <a:r>
              <a:rPr lang="en-US" dirty="0" smtClean="0">
                <a:solidFill>
                  <a:schemeClr val="bg2"/>
                </a:solidFill>
              </a:rPr>
              <a:t> panels</a:t>
            </a:r>
          </a:p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Avoid distracting digressions, allusions, puns, ambiguities. Metaphors only if really good.</a:t>
            </a:r>
          </a:p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Multiple program directors may read them, with varying degrees of expertise in the main thrusts of the proposal</a:t>
            </a:r>
          </a:p>
          <a:p>
            <a:pPr>
              <a:buSzPct val="88000"/>
              <a:buFont typeface="Wingdings" charset="2"/>
              <a:buChar char="§"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2575C-D93A-4C29-8224-11184D25EDC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304800" y="1371600"/>
            <a:ext cx="82296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>
            <a:lvl1pPr marL="382588" indent="-342900" algn="l" rtl="0" fontAlgn="base">
              <a:spcBef>
                <a:spcPts val="1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1pPr>
            <a:lvl2pPr marL="731838" indent="-285750" algn="l" rtl="0" fontAlgn="base">
              <a:spcBef>
                <a:spcPts val="12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2pPr>
            <a:lvl3pPr marL="1131888" indent="-228600" algn="l" rtl="0" fontAlgn="base">
              <a:lnSpc>
                <a:spcPct val="95000"/>
              </a:lnSpc>
              <a:spcBef>
                <a:spcPts val="10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3pPr>
            <a:lvl4pPr marL="1589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0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4pPr>
            <a:lvl5pPr marL="20462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5pPr>
            <a:lvl6pPr marL="25034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6pPr>
            <a:lvl7pPr marL="29606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7pPr>
            <a:lvl8pPr marL="34178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8pPr>
            <a:lvl9pPr marL="3875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9pPr>
          </a:lstStyle>
          <a:p>
            <a:pPr marL="39688" indent="0">
              <a:buSzPct val="88000"/>
              <a:buFont typeface="Tahoma" charset="0"/>
              <a:buNone/>
            </a:pPr>
            <a:r>
              <a:rPr lang="en-US" sz="2800" dirty="0" smtClean="0">
                <a:solidFill>
                  <a:srgbClr val="800000"/>
                </a:solidFill>
                <a:latin typeface="Comic Sans MS"/>
                <a:cs typeface="Comic Sans MS"/>
              </a:rPr>
              <a:t>Make as clear and straight-forward as possible</a:t>
            </a:r>
            <a:endParaRPr lang="en-US" sz="2800" dirty="0">
              <a:solidFill>
                <a:srgbClr val="800000"/>
              </a:solidFill>
              <a:latin typeface="Comic Sans MS"/>
              <a:cs typeface="Comic Sans M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228600" y="381000"/>
            <a:ext cx="990600" cy="685800"/>
          </a:xfrm>
          <a:prstGeom prst="rect">
            <a:avLst/>
          </a:prstGeom>
          <a:noFill/>
          <a:ln w="127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>
            <a:lvl1pPr marL="382588" indent="-342900" algn="l" rtl="0" fontAlgn="base">
              <a:spcBef>
                <a:spcPts val="1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1pPr>
            <a:lvl2pPr marL="731838" indent="-285750" algn="l" rtl="0" fontAlgn="base">
              <a:spcBef>
                <a:spcPts val="12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2pPr>
            <a:lvl3pPr marL="1131888" indent="-228600" algn="l" rtl="0" fontAlgn="base">
              <a:lnSpc>
                <a:spcPct val="95000"/>
              </a:lnSpc>
              <a:spcBef>
                <a:spcPts val="10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3pPr>
            <a:lvl4pPr marL="1589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0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4pPr>
            <a:lvl5pPr marL="20462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5pPr>
            <a:lvl6pPr marL="25034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6pPr>
            <a:lvl7pPr marL="29606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7pPr>
            <a:lvl8pPr marL="34178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8pPr>
            <a:lvl9pPr marL="3875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9pPr>
          </a:lstStyle>
          <a:p>
            <a:pPr marL="39688" indent="0" algn="ctr">
              <a:buSzPct val="88000"/>
              <a:buFont typeface="Tahoma" charset="0"/>
              <a:buNone/>
            </a:pPr>
            <a:r>
              <a:rPr lang="en-US" sz="3600" dirty="0" smtClean="0">
                <a:solidFill>
                  <a:srgbClr val="991018"/>
                </a:solidFill>
                <a:latin typeface="Arial Black"/>
              </a:rPr>
              <a:t>10 </a:t>
            </a:r>
            <a:endParaRPr lang="en-US" sz="3600" dirty="0">
              <a:solidFill>
                <a:srgbClr val="991018"/>
              </a:solidFill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418634785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6934200" cy="914400"/>
          </a:xfrm>
          <a:solidFill>
            <a:srgbClr val="FFFF00"/>
          </a:solidFill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Why is the research important?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2209800"/>
            <a:ext cx="7924800" cy="4267200"/>
          </a:xfrm>
        </p:spPr>
        <p:txBody>
          <a:bodyPr/>
          <a:lstStyle/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Don’t assume the reviewers know why – tell them</a:t>
            </a:r>
          </a:p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What is the relationship of your research to “big questions” in the field?</a:t>
            </a:r>
          </a:p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Explain both intellectual merit and broader impacts, short-term and long-term, goals and possibilities</a:t>
            </a:r>
          </a:p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Bottom line:  why should the nation invest in this research?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2575C-D93A-4C29-8224-11184D25EDC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304800" y="1371600"/>
            <a:ext cx="82296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>
            <a:lvl1pPr marL="382588" indent="-342900" algn="l" rtl="0" fontAlgn="base">
              <a:spcBef>
                <a:spcPts val="1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1pPr>
            <a:lvl2pPr marL="731838" indent="-285750" algn="l" rtl="0" fontAlgn="base">
              <a:spcBef>
                <a:spcPts val="12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2pPr>
            <a:lvl3pPr marL="1131888" indent="-228600" algn="l" rtl="0" fontAlgn="base">
              <a:lnSpc>
                <a:spcPct val="95000"/>
              </a:lnSpc>
              <a:spcBef>
                <a:spcPts val="10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3pPr>
            <a:lvl4pPr marL="1589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0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4pPr>
            <a:lvl5pPr marL="20462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5pPr>
            <a:lvl6pPr marL="25034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6pPr>
            <a:lvl7pPr marL="29606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7pPr>
            <a:lvl8pPr marL="34178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8pPr>
            <a:lvl9pPr marL="3875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9pPr>
          </a:lstStyle>
          <a:p>
            <a:pPr marL="39688" indent="0">
              <a:buSzPct val="88000"/>
              <a:buFont typeface="Tahoma" charset="0"/>
              <a:buNone/>
            </a:pPr>
            <a:r>
              <a:rPr lang="en-US" sz="2800" dirty="0" smtClean="0">
                <a:solidFill>
                  <a:srgbClr val="800000"/>
                </a:solidFill>
                <a:latin typeface="Comic Sans MS"/>
                <a:cs typeface="Comic Sans MS"/>
              </a:rPr>
              <a:t>Explain why the research is important to fund</a:t>
            </a:r>
            <a:endParaRPr lang="en-US" sz="2800" dirty="0">
              <a:solidFill>
                <a:srgbClr val="800000"/>
              </a:solidFill>
              <a:latin typeface="Comic Sans MS"/>
              <a:cs typeface="Comic Sans M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228600" y="381000"/>
            <a:ext cx="990600" cy="685800"/>
          </a:xfrm>
          <a:prstGeom prst="rect">
            <a:avLst/>
          </a:prstGeom>
          <a:noFill/>
          <a:ln w="127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>
            <a:lvl1pPr marL="382588" indent="-342900" algn="l" rtl="0" fontAlgn="base">
              <a:spcBef>
                <a:spcPts val="1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1pPr>
            <a:lvl2pPr marL="731838" indent="-285750" algn="l" rtl="0" fontAlgn="base">
              <a:spcBef>
                <a:spcPts val="12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2pPr>
            <a:lvl3pPr marL="1131888" indent="-228600" algn="l" rtl="0" fontAlgn="base">
              <a:lnSpc>
                <a:spcPct val="95000"/>
              </a:lnSpc>
              <a:spcBef>
                <a:spcPts val="10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3pPr>
            <a:lvl4pPr marL="1589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0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4pPr>
            <a:lvl5pPr marL="20462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5pPr>
            <a:lvl6pPr marL="25034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6pPr>
            <a:lvl7pPr marL="29606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7pPr>
            <a:lvl8pPr marL="34178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8pPr>
            <a:lvl9pPr marL="3875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9pPr>
          </a:lstStyle>
          <a:p>
            <a:pPr marL="39688" indent="0" algn="ctr">
              <a:buSzPct val="88000"/>
              <a:buFont typeface="Tahoma" charset="0"/>
              <a:buNone/>
            </a:pPr>
            <a:r>
              <a:rPr lang="en-US" sz="3600" dirty="0" smtClean="0">
                <a:solidFill>
                  <a:srgbClr val="991018"/>
                </a:solidFill>
                <a:latin typeface="Arial Black"/>
              </a:rPr>
              <a:t>9</a:t>
            </a:r>
            <a:endParaRPr lang="en-US" sz="3600" dirty="0">
              <a:solidFill>
                <a:srgbClr val="991018"/>
              </a:solidFill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59084741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5791200" cy="914400"/>
          </a:xfrm>
          <a:solidFill>
            <a:srgbClr val="FFFF00"/>
          </a:solidFill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Comparison to related work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0" y="2133600"/>
            <a:ext cx="7924800" cy="4267200"/>
          </a:xfrm>
        </p:spPr>
        <p:txBody>
          <a:bodyPr/>
          <a:lstStyle/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Establish that your work has not been done already by others and will be a significant advancement</a:t>
            </a:r>
          </a:p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Need more than “others working on this problem are [refs]” and “so-and-so takes a similar but different approach [refs]</a:t>
            </a:r>
          </a:p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Not helpful to say “malware has been much studied [see refs 1-23, 46-61, 78, 99, 120]”</a:t>
            </a:r>
          </a:p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Use related work to justify approach, highlight originality, comparative effectiveness, potential breakthroughs, etc.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2575C-D93A-4C29-8224-11184D25EDC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304800" y="1371600"/>
            <a:ext cx="82296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>
            <a:lvl1pPr marL="382588" indent="-342900" algn="l" rtl="0" fontAlgn="base">
              <a:spcBef>
                <a:spcPts val="1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1pPr>
            <a:lvl2pPr marL="731838" indent="-285750" algn="l" rtl="0" fontAlgn="base">
              <a:spcBef>
                <a:spcPts val="12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2pPr>
            <a:lvl3pPr marL="1131888" indent="-228600" algn="l" rtl="0" fontAlgn="base">
              <a:lnSpc>
                <a:spcPct val="95000"/>
              </a:lnSpc>
              <a:spcBef>
                <a:spcPts val="10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3pPr>
            <a:lvl4pPr marL="1589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0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4pPr>
            <a:lvl5pPr marL="20462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5pPr>
            <a:lvl6pPr marL="25034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6pPr>
            <a:lvl7pPr marL="29606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7pPr>
            <a:lvl8pPr marL="34178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8pPr>
            <a:lvl9pPr marL="3875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9pPr>
          </a:lstStyle>
          <a:p>
            <a:pPr marL="39688" indent="0">
              <a:buSzPct val="88000"/>
              <a:buFont typeface="Tahoma" charset="0"/>
              <a:buNone/>
            </a:pPr>
            <a:r>
              <a:rPr lang="en-US" sz="2800" dirty="0" smtClean="0">
                <a:solidFill>
                  <a:srgbClr val="800000"/>
                </a:solidFill>
                <a:latin typeface="Comic Sans MS"/>
                <a:cs typeface="Comic Sans MS"/>
              </a:rPr>
              <a:t>Explain what makes your project “competitive” </a:t>
            </a:r>
            <a:endParaRPr lang="en-US" sz="2800" dirty="0">
              <a:solidFill>
                <a:srgbClr val="800000"/>
              </a:solidFill>
              <a:latin typeface="Comic Sans MS"/>
              <a:cs typeface="Comic Sans M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228600" y="381000"/>
            <a:ext cx="990600" cy="685800"/>
          </a:xfrm>
          <a:prstGeom prst="rect">
            <a:avLst/>
          </a:prstGeom>
          <a:noFill/>
          <a:ln w="127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>
            <a:lvl1pPr marL="382588" indent="-342900" algn="l" rtl="0" fontAlgn="base">
              <a:spcBef>
                <a:spcPts val="1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1pPr>
            <a:lvl2pPr marL="731838" indent="-285750" algn="l" rtl="0" fontAlgn="base">
              <a:spcBef>
                <a:spcPts val="12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2pPr>
            <a:lvl3pPr marL="1131888" indent="-228600" algn="l" rtl="0" fontAlgn="base">
              <a:lnSpc>
                <a:spcPct val="95000"/>
              </a:lnSpc>
              <a:spcBef>
                <a:spcPts val="10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3pPr>
            <a:lvl4pPr marL="1589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0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4pPr>
            <a:lvl5pPr marL="20462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5pPr>
            <a:lvl6pPr marL="25034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6pPr>
            <a:lvl7pPr marL="29606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7pPr>
            <a:lvl8pPr marL="34178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8pPr>
            <a:lvl9pPr marL="3875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9pPr>
          </a:lstStyle>
          <a:p>
            <a:pPr marL="39688" indent="0" algn="ctr">
              <a:buSzPct val="88000"/>
              <a:buFont typeface="Tahoma" charset="0"/>
              <a:buNone/>
            </a:pPr>
            <a:r>
              <a:rPr lang="en-US" sz="3600" dirty="0" smtClean="0">
                <a:solidFill>
                  <a:srgbClr val="991018"/>
                </a:solidFill>
                <a:latin typeface="Arial Black"/>
              </a:rPr>
              <a:t>8</a:t>
            </a:r>
            <a:endParaRPr lang="en-US" sz="3600" dirty="0">
              <a:solidFill>
                <a:srgbClr val="991018"/>
              </a:solidFill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0561907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4038600" cy="914400"/>
          </a:xfrm>
          <a:solidFill>
            <a:srgbClr val="FFFF00"/>
          </a:solidFill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Prior Work by You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0" y="1981200"/>
            <a:ext cx="7696200" cy="4267200"/>
          </a:xfrm>
        </p:spPr>
        <p:txBody>
          <a:bodyPr/>
          <a:lstStyle/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Most research directions go beyond a single project</a:t>
            </a:r>
          </a:p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Where does the prior work end and the new work start? </a:t>
            </a:r>
          </a:p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Don’t make readers guess how your recent publications relate to the proposed project </a:t>
            </a:r>
          </a:p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Explain how prior/preliminary work validates assumptions, justifies further exploration</a:t>
            </a:r>
          </a:p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NSF requires mention of IM and BI for prior grants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2575C-D93A-4C29-8224-11184D25EDC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304800" y="1371600"/>
            <a:ext cx="82296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>
            <a:lvl1pPr marL="382588" indent="-342900" algn="l" rtl="0" fontAlgn="base">
              <a:spcBef>
                <a:spcPts val="1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1pPr>
            <a:lvl2pPr marL="731838" indent="-285750" algn="l" rtl="0" fontAlgn="base">
              <a:spcBef>
                <a:spcPts val="12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2pPr>
            <a:lvl3pPr marL="1131888" indent="-228600" algn="l" rtl="0" fontAlgn="base">
              <a:lnSpc>
                <a:spcPct val="95000"/>
              </a:lnSpc>
              <a:spcBef>
                <a:spcPts val="10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3pPr>
            <a:lvl4pPr marL="1589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0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4pPr>
            <a:lvl5pPr marL="20462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5pPr>
            <a:lvl6pPr marL="25034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6pPr>
            <a:lvl7pPr marL="29606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7pPr>
            <a:lvl8pPr marL="34178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8pPr>
            <a:lvl9pPr marL="3875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9pPr>
          </a:lstStyle>
          <a:p>
            <a:pPr marL="39688" indent="0">
              <a:buSzPct val="88000"/>
              <a:buFont typeface="Tahoma" charset="0"/>
              <a:buNone/>
            </a:pPr>
            <a:r>
              <a:rPr lang="en-US" sz="2800" dirty="0" smtClean="0">
                <a:solidFill>
                  <a:srgbClr val="800000"/>
                </a:solidFill>
                <a:latin typeface="Comic Sans MS"/>
                <a:cs typeface="Comic Sans MS"/>
              </a:rPr>
              <a:t>Clearly explain the </a:t>
            </a:r>
            <a:r>
              <a:rPr lang="en-US" sz="2800" u="sng" dirty="0" smtClean="0">
                <a:solidFill>
                  <a:srgbClr val="800000"/>
                </a:solidFill>
                <a:latin typeface="Comic Sans MS"/>
                <a:cs typeface="Comic Sans MS"/>
              </a:rPr>
              <a:t>new</a:t>
            </a:r>
            <a:r>
              <a:rPr lang="en-US" sz="2800" dirty="0" smtClean="0">
                <a:solidFill>
                  <a:srgbClr val="800000"/>
                </a:solidFill>
                <a:latin typeface="Comic Sans MS"/>
                <a:cs typeface="Comic Sans MS"/>
              </a:rPr>
              <a:t> work to be done</a:t>
            </a:r>
            <a:endParaRPr lang="en-US" sz="2800" dirty="0">
              <a:solidFill>
                <a:srgbClr val="800000"/>
              </a:solidFill>
              <a:latin typeface="Comic Sans MS"/>
              <a:cs typeface="Comic Sans M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228600" y="381000"/>
            <a:ext cx="990600" cy="685800"/>
          </a:xfrm>
          <a:prstGeom prst="rect">
            <a:avLst/>
          </a:prstGeom>
          <a:noFill/>
          <a:ln w="127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>
            <a:lvl1pPr marL="382588" indent="-342900" algn="l" rtl="0" fontAlgn="base">
              <a:spcBef>
                <a:spcPts val="1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1pPr>
            <a:lvl2pPr marL="731838" indent="-285750" algn="l" rtl="0" fontAlgn="base">
              <a:spcBef>
                <a:spcPts val="12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2pPr>
            <a:lvl3pPr marL="1131888" indent="-228600" algn="l" rtl="0" fontAlgn="base">
              <a:lnSpc>
                <a:spcPct val="95000"/>
              </a:lnSpc>
              <a:spcBef>
                <a:spcPts val="10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3pPr>
            <a:lvl4pPr marL="1589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0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4pPr>
            <a:lvl5pPr marL="20462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5pPr>
            <a:lvl6pPr marL="25034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6pPr>
            <a:lvl7pPr marL="29606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7pPr>
            <a:lvl8pPr marL="34178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8pPr>
            <a:lvl9pPr marL="3875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9pPr>
          </a:lstStyle>
          <a:p>
            <a:pPr marL="39688" indent="0" algn="ctr">
              <a:buSzPct val="88000"/>
              <a:buFont typeface="Tahoma" charset="0"/>
              <a:buNone/>
            </a:pPr>
            <a:r>
              <a:rPr lang="en-US" sz="3600" dirty="0" smtClean="0">
                <a:solidFill>
                  <a:srgbClr val="991018"/>
                </a:solidFill>
                <a:latin typeface="Arial Black"/>
              </a:rPr>
              <a:t>7</a:t>
            </a:r>
            <a:endParaRPr lang="en-US" sz="3600" dirty="0">
              <a:solidFill>
                <a:srgbClr val="991018"/>
              </a:solidFill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18877553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7162800" cy="914400"/>
          </a:xfrm>
          <a:solidFill>
            <a:srgbClr val="FFFF00"/>
          </a:solidFill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Project Management/Coordination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2438400"/>
            <a:ext cx="7924800" cy="4038600"/>
          </a:xfrm>
        </p:spPr>
        <p:txBody>
          <a:bodyPr/>
          <a:lstStyle/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Collaboration Plan required for Frontiers and Medium proposals with more than one PI</a:t>
            </a:r>
          </a:p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Explain how you will coordinate people and activities to achieve the overall vision. </a:t>
            </a:r>
          </a:p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The reader wants a sense that the people and </a:t>
            </a:r>
            <a:r>
              <a:rPr lang="en-US" u="sng" dirty="0" smtClean="0">
                <a:solidFill>
                  <a:schemeClr val="bg2"/>
                </a:solidFill>
              </a:rPr>
              <a:t>resources are well-reasoned and appropriate </a:t>
            </a:r>
            <a:r>
              <a:rPr lang="en-US" dirty="0" smtClean="0">
                <a:solidFill>
                  <a:schemeClr val="bg2"/>
                </a:solidFill>
              </a:rPr>
              <a:t>for the project, and that some </a:t>
            </a:r>
            <a:r>
              <a:rPr lang="en-US" u="sng" dirty="0" smtClean="0">
                <a:solidFill>
                  <a:schemeClr val="bg2"/>
                </a:solidFill>
              </a:rPr>
              <a:t>strategic thinking </a:t>
            </a:r>
            <a:r>
              <a:rPr lang="en-US" dirty="0" smtClean="0">
                <a:solidFill>
                  <a:schemeClr val="bg2"/>
                </a:solidFill>
              </a:rPr>
              <a:t>will take place over the course of the project</a:t>
            </a:r>
          </a:p>
          <a:p>
            <a:pPr>
              <a:buSzPct val="88000"/>
              <a:buFont typeface="Wingdings" charset="2"/>
              <a:buChar char="§"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2575C-D93A-4C29-8224-11184D25EDC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304800" y="1371600"/>
            <a:ext cx="82296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>
            <a:lvl1pPr marL="382588" indent="-342900" algn="l" rtl="0" fontAlgn="base">
              <a:spcBef>
                <a:spcPts val="1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1pPr>
            <a:lvl2pPr marL="731838" indent="-285750" algn="l" rtl="0" fontAlgn="base">
              <a:spcBef>
                <a:spcPts val="12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2pPr>
            <a:lvl3pPr marL="1131888" indent="-228600" algn="l" rtl="0" fontAlgn="base">
              <a:lnSpc>
                <a:spcPct val="95000"/>
              </a:lnSpc>
              <a:spcBef>
                <a:spcPts val="10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3pPr>
            <a:lvl4pPr marL="1589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0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4pPr>
            <a:lvl5pPr marL="20462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5pPr>
            <a:lvl6pPr marL="25034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6pPr>
            <a:lvl7pPr marL="29606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7pPr>
            <a:lvl8pPr marL="34178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8pPr>
            <a:lvl9pPr marL="3875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9pPr>
          </a:lstStyle>
          <a:p>
            <a:pPr marL="39688" indent="0">
              <a:buSzPct val="88000"/>
              <a:buFont typeface="Tahoma" charset="0"/>
              <a:buNone/>
            </a:pPr>
            <a:r>
              <a:rPr lang="en-US" sz="2800" dirty="0" smtClean="0">
                <a:solidFill>
                  <a:srgbClr val="800000"/>
                </a:solidFill>
                <a:latin typeface="Comic Sans MS"/>
                <a:cs typeface="Comic Sans MS"/>
              </a:rPr>
              <a:t>Give reader confidence that there will be executive functioning at work</a:t>
            </a:r>
            <a:endParaRPr lang="en-US" sz="2800" dirty="0">
              <a:solidFill>
                <a:srgbClr val="800000"/>
              </a:solidFill>
              <a:latin typeface="Comic Sans MS"/>
              <a:cs typeface="Comic Sans M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228600" y="381000"/>
            <a:ext cx="990600" cy="685800"/>
          </a:xfrm>
          <a:prstGeom prst="rect">
            <a:avLst/>
          </a:prstGeom>
          <a:noFill/>
          <a:ln w="127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>
            <a:lvl1pPr marL="382588" indent="-342900" algn="l" rtl="0" fontAlgn="base">
              <a:spcBef>
                <a:spcPts val="1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1pPr>
            <a:lvl2pPr marL="731838" indent="-285750" algn="l" rtl="0" fontAlgn="base">
              <a:spcBef>
                <a:spcPts val="12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2pPr>
            <a:lvl3pPr marL="1131888" indent="-228600" algn="l" rtl="0" fontAlgn="base">
              <a:lnSpc>
                <a:spcPct val="95000"/>
              </a:lnSpc>
              <a:spcBef>
                <a:spcPts val="10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3pPr>
            <a:lvl4pPr marL="1589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0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4pPr>
            <a:lvl5pPr marL="20462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5pPr>
            <a:lvl6pPr marL="25034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6pPr>
            <a:lvl7pPr marL="29606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7pPr>
            <a:lvl8pPr marL="34178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8pPr>
            <a:lvl9pPr marL="3875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9pPr>
          </a:lstStyle>
          <a:p>
            <a:pPr marL="39688" indent="0" algn="ctr">
              <a:buSzPct val="88000"/>
              <a:buFont typeface="Tahoma" charset="0"/>
              <a:buNone/>
            </a:pPr>
            <a:r>
              <a:rPr lang="en-US" sz="3600" dirty="0" smtClean="0">
                <a:solidFill>
                  <a:srgbClr val="991018"/>
                </a:solidFill>
                <a:latin typeface="Arial Black"/>
              </a:rPr>
              <a:t>6</a:t>
            </a:r>
            <a:endParaRPr lang="en-US" sz="3600" dirty="0">
              <a:solidFill>
                <a:srgbClr val="991018"/>
              </a:solidFill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45318156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5791200" cy="914400"/>
          </a:xfrm>
          <a:solidFill>
            <a:srgbClr val="FFFF00"/>
          </a:solidFill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Research Process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2133600"/>
            <a:ext cx="7924800" cy="4267200"/>
          </a:xfrm>
        </p:spPr>
        <p:txBody>
          <a:bodyPr/>
          <a:lstStyle/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Research outcomes are not predictable. What decision points might you encounter? How will you mitigate?</a:t>
            </a:r>
          </a:p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Allow for unexpected results and dynamic changes in direction</a:t>
            </a:r>
          </a:p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What is the process to refine your theories, algorithms, models, etc. ?</a:t>
            </a:r>
          </a:p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Sometimes the research requires novelty/creativity and is a contribution in itself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2575C-D93A-4C29-8224-11184D25EDC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304800" y="1371600"/>
            <a:ext cx="82296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>
            <a:lvl1pPr marL="382588" indent="-342900" algn="l" rtl="0" fontAlgn="base">
              <a:spcBef>
                <a:spcPts val="1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1pPr>
            <a:lvl2pPr marL="731838" indent="-285750" algn="l" rtl="0" fontAlgn="base">
              <a:spcBef>
                <a:spcPts val="12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2pPr>
            <a:lvl3pPr marL="1131888" indent="-228600" algn="l" rtl="0" fontAlgn="base">
              <a:lnSpc>
                <a:spcPct val="95000"/>
              </a:lnSpc>
              <a:spcBef>
                <a:spcPts val="10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3pPr>
            <a:lvl4pPr marL="1589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0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4pPr>
            <a:lvl5pPr marL="20462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5pPr>
            <a:lvl6pPr marL="25034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6pPr>
            <a:lvl7pPr marL="29606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7pPr>
            <a:lvl8pPr marL="34178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8pPr>
            <a:lvl9pPr marL="3875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9pPr>
          </a:lstStyle>
          <a:p>
            <a:pPr marL="39688" indent="0">
              <a:buSzPct val="88000"/>
              <a:buFont typeface="Tahoma" charset="0"/>
              <a:buNone/>
            </a:pPr>
            <a:r>
              <a:rPr lang="en-US" sz="2800" dirty="0" smtClean="0">
                <a:solidFill>
                  <a:srgbClr val="800000"/>
                </a:solidFill>
                <a:latin typeface="Comic Sans MS"/>
                <a:cs typeface="Comic Sans MS"/>
              </a:rPr>
              <a:t>Show that you have thought about contingencies</a:t>
            </a:r>
            <a:endParaRPr lang="en-US" sz="2800" dirty="0">
              <a:solidFill>
                <a:srgbClr val="800000"/>
              </a:solidFill>
              <a:latin typeface="Comic Sans MS"/>
              <a:cs typeface="Comic Sans M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228600" y="381000"/>
            <a:ext cx="990600" cy="685800"/>
          </a:xfrm>
          <a:prstGeom prst="rect">
            <a:avLst/>
          </a:prstGeom>
          <a:noFill/>
          <a:ln w="127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>
            <a:lvl1pPr marL="382588" indent="-342900" algn="l" rtl="0" fontAlgn="base">
              <a:spcBef>
                <a:spcPts val="1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1pPr>
            <a:lvl2pPr marL="731838" indent="-285750" algn="l" rtl="0" fontAlgn="base">
              <a:spcBef>
                <a:spcPts val="12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2pPr>
            <a:lvl3pPr marL="1131888" indent="-228600" algn="l" rtl="0" fontAlgn="base">
              <a:lnSpc>
                <a:spcPct val="95000"/>
              </a:lnSpc>
              <a:spcBef>
                <a:spcPts val="10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3pPr>
            <a:lvl4pPr marL="1589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0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4pPr>
            <a:lvl5pPr marL="20462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5pPr>
            <a:lvl6pPr marL="25034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6pPr>
            <a:lvl7pPr marL="29606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7pPr>
            <a:lvl8pPr marL="34178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8pPr>
            <a:lvl9pPr marL="3875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9pPr>
          </a:lstStyle>
          <a:p>
            <a:pPr marL="39688" indent="0" algn="ctr">
              <a:buSzPct val="88000"/>
              <a:buFont typeface="Tahoma" charset="0"/>
              <a:buNone/>
            </a:pPr>
            <a:r>
              <a:rPr lang="en-US" sz="3600" dirty="0" smtClean="0">
                <a:solidFill>
                  <a:srgbClr val="991018"/>
                </a:solidFill>
                <a:latin typeface="Arial Black"/>
              </a:rPr>
              <a:t>5</a:t>
            </a:r>
            <a:endParaRPr lang="en-US" sz="3600" dirty="0">
              <a:solidFill>
                <a:srgbClr val="991018"/>
              </a:solidFill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89594820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5257800" cy="914400"/>
          </a:xfrm>
          <a:solidFill>
            <a:srgbClr val="FFFF00"/>
          </a:solidFill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Research Evaluation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2057400"/>
            <a:ext cx="7924800" cy="4267200"/>
          </a:xfrm>
        </p:spPr>
        <p:txBody>
          <a:bodyPr/>
          <a:lstStyle/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What are you evaluating?</a:t>
            </a:r>
          </a:p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How will you evaluate it?</a:t>
            </a:r>
          </a:p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How do others do evaluation in this area?</a:t>
            </a:r>
          </a:p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What is considered an advancement?</a:t>
            </a:r>
          </a:p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Do benchmarks exist (or are you developing them)?</a:t>
            </a:r>
          </a:p>
          <a:p>
            <a:pPr>
              <a:buSzPct val="88000"/>
              <a:buFont typeface="Wingdings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Sometimes evaluation methods require development and are contributions in themselves</a:t>
            </a:r>
          </a:p>
          <a:p>
            <a:pPr>
              <a:buSzPct val="88000"/>
              <a:buFont typeface="Wingdings" charset="2"/>
              <a:buChar char="§"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2575C-D93A-4C29-8224-11184D25EDC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304800" y="1371600"/>
            <a:ext cx="84582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>
            <a:lvl1pPr marL="382588" indent="-342900" algn="l" rtl="0" fontAlgn="base">
              <a:spcBef>
                <a:spcPts val="1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1pPr>
            <a:lvl2pPr marL="731838" indent="-285750" algn="l" rtl="0" fontAlgn="base">
              <a:spcBef>
                <a:spcPts val="12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2pPr>
            <a:lvl3pPr marL="1131888" indent="-228600" algn="l" rtl="0" fontAlgn="base">
              <a:lnSpc>
                <a:spcPct val="95000"/>
              </a:lnSpc>
              <a:spcBef>
                <a:spcPts val="10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3pPr>
            <a:lvl4pPr marL="1589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0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4pPr>
            <a:lvl5pPr marL="20462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5pPr>
            <a:lvl6pPr marL="25034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6pPr>
            <a:lvl7pPr marL="29606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7pPr>
            <a:lvl8pPr marL="34178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8pPr>
            <a:lvl9pPr marL="3875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9pPr>
          </a:lstStyle>
          <a:p>
            <a:pPr marL="39688" indent="0">
              <a:buSzPct val="88000"/>
              <a:buFont typeface="Tahoma" charset="0"/>
              <a:buNone/>
            </a:pPr>
            <a:r>
              <a:rPr lang="en-US" sz="2800" dirty="0" smtClean="0">
                <a:solidFill>
                  <a:srgbClr val="800000"/>
                </a:solidFill>
                <a:latin typeface="Comic Sans MS"/>
                <a:cs typeface="Comic Sans MS"/>
              </a:rPr>
              <a:t>Explain how you will evaluate progress and results</a:t>
            </a:r>
            <a:endParaRPr lang="en-US" sz="2800" dirty="0">
              <a:solidFill>
                <a:srgbClr val="800000"/>
              </a:solidFill>
              <a:latin typeface="Comic Sans MS"/>
              <a:cs typeface="Comic Sans M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228600" y="381000"/>
            <a:ext cx="990600" cy="685800"/>
          </a:xfrm>
          <a:prstGeom prst="rect">
            <a:avLst/>
          </a:prstGeom>
          <a:noFill/>
          <a:ln w="127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>
            <a:lvl1pPr marL="382588" indent="-342900" algn="l" rtl="0" fontAlgn="base">
              <a:spcBef>
                <a:spcPts val="1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1pPr>
            <a:lvl2pPr marL="731838" indent="-285750" algn="l" rtl="0" fontAlgn="base">
              <a:spcBef>
                <a:spcPts val="12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2pPr>
            <a:lvl3pPr marL="1131888" indent="-228600" algn="l" rtl="0" fontAlgn="base">
              <a:lnSpc>
                <a:spcPct val="95000"/>
              </a:lnSpc>
              <a:spcBef>
                <a:spcPts val="10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•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3pPr>
            <a:lvl4pPr marL="1589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–"/>
              <a:defRPr sz="2000"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4pPr>
            <a:lvl5pPr marL="20462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5pPr>
            <a:lvl6pPr marL="25034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6pPr>
            <a:lvl7pPr marL="29606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7pPr>
            <a:lvl8pPr marL="34178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8pPr>
            <a:lvl9pPr marL="3875088" indent="-228600" algn="l" rtl="0" fontAlgn="base">
              <a:lnSpc>
                <a:spcPct val="75000"/>
              </a:lnSpc>
              <a:spcBef>
                <a:spcPts val="700"/>
              </a:spcBef>
              <a:spcAft>
                <a:spcPct val="0"/>
              </a:spcAft>
              <a:buClr>
                <a:srgbClr val="CC0000"/>
              </a:buClr>
              <a:buSzPct val="100000"/>
              <a:buFont typeface="Tahoma" charset="0"/>
              <a:buChar char="»"/>
              <a:defRPr>
                <a:solidFill>
                  <a:srgbClr val="0000FF"/>
                </a:solidFill>
                <a:latin typeface="+mn-lt"/>
                <a:ea typeface="+mn-ea"/>
                <a:cs typeface="+mn-cs"/>
                <a:sym typeface="Tahoma" charset="0"/>
              </a:defRPr>
            </a:lvl9pPr>
          </a:lstStyle>
          <a:p>
            <a:pPr marL="39688" indent="0" algn="ctr">
              <a:buSzPct val="88000"/>
              <a:buFont typeface="Tahoma" charset="0"/>
              <a:buNone/>
            </a:pPr>
            <a:r>
              <a:rPr lang="en-US" sz="3600" dirty="0" smtClean="0">
                <a:solidFill>
                  <a:srgbClr val="991018"/>
                </a:solidFill>
                <a:latin typeface="Arial Black"/>
              </a:rPr>
              <a:t>4</a:t>
            </a:r>
            <a:endParaRPr lang="en-US" sz="3600" dirty="0">
              <a:solidFill>
                <a:srgbClr val="991018"/>
              </a:solidFill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59797112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Default Design">
  <a:themeElements>
    <a:clrScheme name="">
      <a:dk1>
        <a:srgbClr val="FFFFFF"/>
      </a:dk1>
      <a:lt1>
        <a:srgbClr val="FFFFFF"/>
      </a:lt1>
      <a:dk2>
        <a:srgbClr val="000000"/>
      </a:dk2>
      <a:lt2>
        <a:srgbClr val="000000"/>
      </a:lt2>
      <a:accent1>
        <a:srgbClr val="CC9900"/>
      </a:accent1>
      <a:accent2>
        <a:srgbClr val="333399"/>
      </a:accent2>
      <a:accent3>
        <a:srgbClr val="FFFFFF"/>
      </a:accent3>
      <a:accent4>
        <a:srgbClr val="DADADA"/>
      </a:accent4>
      <a:accent5>
        <a:srgbClr val="E2C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ahoma"/>
        <a:ea typeface="ヒラギノ角ゴ ProN W3"/>
        <a:cs typeface="ヒラギノ角ゴ ProN W3"/>
      </a:majorFont>
      <a:minorFont>
        <a:latin typeface="Tahom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9900"/>
        </a:solidFill>
        <a:ln w="952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713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ahoma" charset="0"/>
            <a:ea typeface="ヒラギノ角ゴ ProN W3" charset="0"/>
            <a:cs typeface="ヒラギノ角ゴ ProN W3" charset="0"/>
            <a:sym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9900"/>
        </a:solidFill>
        <a:ln w="952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713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ahoma" charset="0"/>
            <a:ea typeface="ヒラギノ角ゴ ProN W3" charset="0"/>
            <a:cs typeface="ヒラギノ角ゴ ProN W3" charset="0"/>
            <a:sym typeface="Tahoma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7AEBC93382D14DA758968F8C0C1DEE" ma:contentTypeVersion="2" ma:contentTypeDescription="Create a new document." ma:contentTypeScope="" ma:versionID="3022d3dd7923fcb2b3a11dd454aef4b2">
  <xsd:schema xmlns:xsd="http://www.w3.org/2001/XMLSchema" xmlns:p="http://schemas.microsoft.com/office/2006/metadata/properties" targetNamespace="http://schemas.microsoft.com/office/2006/metadata/properties" ma:root="true" ma:fieldsID="a54db5868f5fcfba6052c9459e55206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 ma:index="8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966DAAF9-A39C-4B9E-B7F0-5EB7A81784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1E27F9-1C39-498E-AE93-D18E6B629B9E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CE7BAFC-1743-4BDF-9B75-8DD931B5F6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5915</TotalTime>
  <Pages>0</Pages>
  <Words>850</Words>
  <Characters>0</Characters>
  <Application>Microsoft Office PowerPoint</Application>
  <PresentationFormat>On-screen Show (4:3)</PresentationFormat>
  <Lines>0</Lines>
  <Paragraphs>114</Paragraphs>
  <Slides>14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1_Default Design</vt:lpstr>
      <vt:lpstr>Secure and Trustworthy Cyberspace (SaTC)  “Top  10”   Tips for SaTC Proposals   One program director’s observations   Sol Greenspan </vt:lpstr>
      <vt:lpstr>Disclaimers</vt:lpstr>
      <vt:lpstr>Title and Project Summary</vt:lpstr>
      <vt:lpstr>Why is the research important?</vt:lpstr>
      <vt:lpstr>Comparison to related work</vt:lpstr>
      <vt:lpstr>Prior Work by You</vt:lpstr>
      <vt:lpstr>Project Management/Coordination</vt:lpstr>
      <vt:lpstr>Research Process</vt:lpstr>
      <vt:lpstr>Research Evaluation</vt:lpstr>
      <vt:lpstr>Pursuit of Science</vt:lpstr>
      <vt:lpstr>SaTC Mission</vt:lpstr>
      <vt:lpstr>Broader Impacts</vt:lpstr>
      <vt:lpstr>Your Career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Trustworthy Computing Program A CISE Cross-cutting Program</dc:title>
  <dc:creator>Carl Landwehr</dc:creator>
  <cp:lastModifiedBy>Linda Casals</cp:lastModifiedBy>
  <cp:revision>227</cp:revision>
  <dcterms:modified xsi:type="dcterms:W3CDTF">2014-08-20T13:29:52Z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0x010100E67AEBC93382D14DA758968F8C0C1DEE</vt:lpwstr>
  </property>
</Properties>
</file>