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67" r:id="rId5"/>
    <p:sldId id="424" r:id="rId6"/>
    <p:sldId id="366" r:id="rId7"/>
    <p:sldId id="394" r:id="rId8"/>
    <p:sldId id="395" r:id="rId9"/>
    <p:sldId id="396" r:id="rId10"/>
    <p:sldId id="402" r:id="rId11"/>
    <p:sldId id="399" r:id="rId12"/>
    <p:sldId id="400" r:id="rId13"/>
    <p:sldId id="401" r:id="rId14"/>
    <p:sldId id="403" r:id="rId15"/>
    <p:sldId id="417" r:id="rId16"/>
    <p:sldId id="379" r:id="rId17"/>
    <p:sldId id="420" r:id="rId18"/>
    <p:sldId id="421" r:id="rId19"/>
    <p:sldId id="405" r:id="rId20"/>
    <p:sldId id="406" r:id="rId21"/>
    <p:sldId id="407" r:id="rId22"/>
    <p:sldId id="408" r:id="rId23"/>
    <p:sldId id="419" r:id="rId24"/>
    <p:sldId id="412" r:id="rId25"/>
    <p:sldId id="413" r:id="rId26"/>
    <p:sldId id="423" r:id="rId27"/>
    <p:sldId id="414" r:id="rId28"/>
    <p:sldId id="416" r:id="rId29"/>
    <p:sldId id="40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ster, Deborah" initials="OD"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783D7"/>
    <a:srgbClr val="0060A8"/>
    <a:srgbClr val="00CC00"/>
    <a:srgbClr val="FFFF99"/>
    <a:srgbClr val="5DE412"/>
    <a:srgbClr val="51C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59" autoAdjust="0"/>
  </p:normalViewPr>
  <p:slideViewPr>
    <p:cSldViewPr showGuides="1">
      <p:cViewPr>
        <p:scale>
          <a:sx n="60" d="100"/>
          <a:sy n="60" d="100"/>
        </p:scale>
        <p:origin x="-1800"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35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854023-5F0F-4C83-B27B-FC179526AE3E}" type="datetimeFigureOut">
              <a:rPr lang="en-US" smtClean="0"/>
              <a:pPr/>
              <a:t>8/26/2014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1A419A-B8D8-420F-A20A-BDC9E2E882F9}" type="slidenum">
              <a:rPr lang="en-US" smtClean="0"/>
              <a:pPr/>
              <a:t>‹#›</a:t>
            </a:fld>
            <a:endParaRPr lang="en-US"/>
          </a:p>
        </p:txBody>
      </p:sp>
    </p:spTree>
    <p:extLst>
      <p:ext uri="{BB962C8B-B14F-4D97-AF65-F5344CB8AC3E}">
        <p14:creationId xmlns:p14="http://schemas.microsoft.com/office/powerpoint/2010/main" val="3587054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A4205-DCBD-46DC-AB9C-AB7C8DB40002}" type="datetimeFigureOut">
              <a:rPr lang="en-US" smtClean="0"/>
              <a:pPr/>
              <a:t>8/26/2014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EA87F-0E7B-4214-B20E-C98F9B269D98}" type="slidenum">
              <a:rPr lang="en-US" smtClean="0"/>
              <a:pPr/>
              <a:t>‹#›</a:t>
            </a:fld>
            <a:endParaRPr lang="en-US"/>
          </a:p>
        </p:txBody>
      </p:sp>
    </p:spTree>
    <p:extLst>
      <p:ext uri="{BB962C8B-B14F-4D97-AF65-F5344CB8AC3E}">
        <p14:creationId xmlns:p14="http://schemas.microsoft.com/office/powerpoint/2010/main" val="2048523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EA87F-0E7B-4214-B20E-C98F9B269D98}" type="slidenum">
              <a:rPr lang="en-US" smtClean="0"/>
              <a:pPr/>
              <a:t>3</a:t>
            </a:fld>
            <a:endParaRPr lang="en-US"/>
          </a:p>
        </p:txBody>
      </p:sp>
    </p:spTree>
    <p:extLst>
      <p:ext uri="{BB962C8B-B14F-4D97-AF65-F5344CB8AC3E}">
        <p14:creationId xmlns:p14="http://schemas.microsoft.com/office/powerpoint/2010/main" val="132886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http://www.nitrd.gov/Pubs/Report_on_Privacy_Research_within_NITRD.pdf</a:t>
            </a:r>
            <a:endParaRPr lang="en-US" dirty="0"/>
          </a:p>
        </p:txBody>
      </p:sp>
      <p:sp>
        <p:nvSpPr>
          <p:cNvPr id="4" name="Slide Number Placeholder 3"/>
          <p:cNvSpPr>
            <a:spLocks noGrp="1"/>
          </p:cNvSpPr>
          <p:nvPr>
            <p:ph type="sldNum" sz="quarter" idx="10"/>
          </p:nvPr>
        </p:nvSpPr>
        <p:spPr/>
        <p:txBody>
          <a:bodyPr/>
          <a:lstStyle/>
          <a:p>
            <a:fld id="{137EA87F-0E7B-4214-B20E-C98F9B269D98}" type="slidenum">
              <a:rPr lang="en-US" smtClean="0"/>
              <a:pPr/>
              <a:t>22</a:t>
            </a:fld>
            <a:endParaRPr lang="en-US"/>
          </a:p>
        </p:txBody>
      </p:sp>
    </p:spTree>
    <p:extLst>
      <p:ext uri="{BB962C8B-B14F-4D97-AF65-F5344CB8AC3E}">
        <p14:creationId xmlns:p14="http://schemas.microsoft.com/office/powerpoint/2010/main" val="2042997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http://www.nsf.gov/pubs/2014/nsf14021/nsf14021.jsp?org=NSF</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initial data gathering activity for responding to the August 2013 RFI yielded interesting observations regarding the somewhat narrow range of topics that had been addressed by NSF-supported privacy related research to date. On Dec 20, 2013, NSF published a Privacy DCL to encourage research in technical and social aspects of privacy, particularly in the social, behavioral and economic sciences (http://www.nsf.gov/pubs/2014/nsf14021/nsf14021.jsp).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37EA87F-0E7B-4214-B20E-C98F9B269D98}" type="slidenum">
              <a:rPr lang="en-US" smtClean="0"/>
              <a:pPr/>
              <a:t>24</a:t>
            </a:fld>
            <a:endParaRPr lang="en-US"/>
          </a:p>
        </p:txBody>
      </p:sp>
    </p:spTree>
    <p:extLst>
      <p:ext uri="{BB962C8B-B14F-4D97-AF65-F5344CB8AC3E}">
        <p14:creationId xmlns:p14="http://schemas.microsoft.com/office/powerpoint/2010/main" val="319511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FE2D18F4-667A-4139-80B1-222C483DA877}" type="slidenum">
              <a:rPr lang="en-US" altLang="en-US" smtClean="0"/>
              <a:pPr eaLnBrk="1" hangingPunct="1"/>
              <a:t>25</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SBE OFFICE OF MULTIDISCIPLINARY ACTIVITIES (SMA): </a:t>
            </a:r>
          </a:p>
          <a:p>
            <a:r>
              <a:rPr lang="en-US" dirty="0" smtClean="0"/>
              <a:t>Coordinating SBE’s participation in NSF-wide and crosscutting activities, including:</a:t>
            </a:r>
          </a:p>
          <a:p>
            <a:r>
              <a:rPr lang="en-US" dirty="0" smtClean="0"/>
              <a:t>Interdisciplinary Behavioral and Social Science Research (IBSS)</a:t>
            </a:r>
          </a:p>
          <a:p>
            <a:r>
              <a:rPr lang="en-US" dirty="0" smtClean="0"/>
              <a:t>SBE Postdoctoral Research Fellows (SPRF)</a:t>
            </a:r>
          </a:p>
          <a:p>
            <a:r>
              <a:rPr lang="en-US" dirty="0" smtClean="0"/>
              <a:t>SBE Research Experiences for Undergraduate Sites (SBE REU Sites)</a:t>
            </a:r>
          </a:p>
          <a:p>
            <a:r>
              <a:rPr lang="en-US" dirty="0" smtClean="0"/>
              <a:t>Science of Learning Centers (SLC)</a:t>
            </a:r>
          </a:p>
          <a:p>
            <a:r>
              <a:rPr lang="en-US" dirty="0" smtClean="0"/>
              <a:t>Science of Science and Innovation Policy (</a:t>
            </a:r>
            <a:r>
              <a:rPr lang="en-US" dirty="0" err="1" smtClean="0"/>
              <a:t>SciSIP</a:t>
            </a:r>
            <a:r>
              <a:rPr lang="en-US" dirty="0" smtClean="0"/>
              <a:t>)</a:t>
            </a:r>
          </a:p>
          <a:p>
            <a:endParaRPr lang="en-US" dirty="0"/>
          </a:p>
        </p:txBody>
      </p:sp>
      <p:sp>
        <p:nvSpPr>
          <p:cNvPr id="4" name="Slide Number Placeholder 3"/>
          <p:cNvSpPr>
            <a:spLocks noGrp="1"/>
          </p:cNvSpPr>
          <p:nvPr>
            <p:ph type="sldNum" sz="quarter" idx="10"/>
          </p:nvPr>
        </p:nvSpPr>
        <p:spPr/>
        <p:txBody>
          <a:bodyPr/>
          <a:lstStyle/>
          <a:p>
            <a:fld id="{137EA87F-0E7B-4214-B20E-C98F9B269D98}" type="slidenum">
              <a:rPr lang="en-US" smtClean="0"/>
              <a:pPr/>
              <a:t>4</a:t>
            </a:fld>
            <a:endParaRPr lang="en-US"/>
          </a:p>
        </p:txBody>
      </p:sp>
    </p:spTree>
    <p:extLst>
      <p:ext uri="{BB962C8B-B14F-4D97-AF65-F5344CB8AC3E}">
        <p14:creationId xmlns:p14="http://schemas.microsoft.com/office/powerpoint/2010/main" val="54450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BCS</a:t>
            </a:r>
            <a:r>
              <a:rPr lang="en-US" baseline="0" dirty="0" smtClean="0"/>
              <a:t> </a:t>
            </a:r>
            <a:r>
              <a:rPr lang="en-US" dirty="0" smtClean="0"/>
              <a:t>supports research to develop and advance scientific knowledge about humans spanning areas of inquiry including brain and behavior, language and culture, origins and evolution, and geography and the environment.</a:t>
            </a:r>
          </a:p>
          <a:p>
            <a:endParaRPr lang="en-US" dirty="0"/>
          </a:p>
        </p:txBody>
      </p:sp>
      <p:sp>
        <p:nvSpPr>
          <p:cNvPr id="4" name="Slide Number Placeholder 3"/>
          <p:cNvSpPr>
            <a:spLocks noGrp="1"/>
          </p:cNvSpPr>
          <p:nvPr>
            <p:ph type="sldNum" sz="quarter" idx="10"/>
          </p:nvPr>
        </p:nvSpPr>
        <p:spPr/>
        <p:txBody>
          <a:bodyPr/>
          <a:lstStyle/>
          <a:p>
            <a:fld id="{137EA87F-0E7B-4214-B20E-C98F9B269D98}" type="slidenum">
              <a:rPr lang="en-US" smtClean="0"/>
              <a:pPr/>
              <a:t>5</a:t>
            </a:fld>
            <a:endParaRPr lang="en-US"/>
          </a:p>
        </p:txBody>
      </p:sp>
    </p:spTree>
    <p:extLst>
      <p:ext uri="{BB962C8B-B14F-4D97-AF65-F5344CB8AC3E}">
        <p14:creationId xmlns:p14="http://schemas.microsoft.com/office/powerpoint/2010/main" val="316681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SES Seeks to enhance our understanding of human, social and organizational behavior by building social science infrastructure and by developing social disciplinary and interdisciplinary research projects that advance knowledge in the social and economic sciences.</a:t>
            </a:r>
          </a:p>
          <a:p>
            <a:endParaRPr lang="en-US" dirty="0"/>
          </a:p>
        </p:txBody>
      </p:sp>
      <p:sp>
        <p:nvSpPr>
          <p:cNvPr id="4" name="Slide Number Placeholder 3"/>
          <p:cNvSpPr>
            <a:spLocks noGrp="1"/>
          </p:cNvSpPr>
          <p:nvPr>
            <p:ph type="sldNum" sz="quarter" idx="10"/>
          </p:nvPr>
        </p:nvSpPr>
        <p:spPr/>
        <p:txBody>
          <a:bodyPr/>
          <a:lstStyle/>
          <a:p>
            <a:fld id="{137EA87F-0E7B-4214-B20E-C98F9B269D98}" type="slidenum">
              <a:rPr lang="en-US" smtClean="0"/>
              <a:pPr/>
              <a:t>6</a:t>
            </a:fld>
            <a:endParaRPr lang="en-US"/>
          </a:p>
        </p:txBody>
      </p:sp>
    </p:spTree>
    <p:extLst>
      <p:ext uri="{BB962C8B-B14F-4D97-AF65-F5344CB8AC3E}">
        <p14:creationId xmlns:p14="http://schemas.microsoft.com/office/powerpoint/2010/main" val="2382462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EA87F-0E7B-4214-B20E-C98F9B269D98}" type="slidenum">
              <a:rPr lang="en-US" smtClean="0"/>
              <a:pPr/>
              <a:t>7</a:t>
            </a:fld>
            <a:endParaRPr lang="en-US"/>
          </a:p>
        </p:txBody>
      </p:sp>
    </p:spTree>
    <p:extLst>
      <p:ext uri="{BB962C8B-B14F-4D97-AF65-F5344CB8AC3E}">
        <p14:creationId xmlns:p14="http://schemas.microsoft.com/office/powerpoint/2010/main" val="290407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EA87F-0E7B-4214-B20E-C98F9B269D98}" type="slidenum">
              <a:rPr lang="en-US" smtClean="0"/>
              <a:pPr/>
              <a:t>12</a:t>
            </a:fld>
            <a:endParaRPr lang="en-US"/>
          </a:p>
        </p:txBody>
      </p:sp>
    </p:spTree>
    <p:extLst>
      <p:ext uri="{BB962C8B-B14F-4D97-AF65-F5344CB8AC3E}">
        <p14:creationId xmlns:p14="http://schemas.microsoft.com/office/powerpoint/2010/main" val="228392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EA87F-0E7B-4214-B20E-C98F9B269D98}" type="slidenum">
              <a:rPr lang="en-US" smtClean="0"/>
              <a:pPr/>
              <a:t>13</a:t>
            </a:fld>
            <a:endParaRPr lang="en-US"/>
          </a:p>
        </p:txBody>
      </p:sp>
    </p:spTree>
    <p:extLst>
      <p:ext uri="{BB962C8B-B14F-4D97-AF65-F5344CB8AC3E}">
        <p14:creationId xmlns:p14="http://schemas.microsoft.com/office/powerpoint/2010/main" val="339605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a customer encountered adverse security incidence or fraud, received a breach notification, and </a:t>
            </a:r>
            <a:r>
              <a:rPr lang="en-US" dirty="0" err="1" smtClean="0"/>
              <a:t>etc</a:t>
            </a:r>
            <a:endParaRPr lang="en-US" dirty="0"/>
          </a:p>
        </p:txBody>
      </p:sp>
      <p:sp>
        <p:nvSpPr>
          <p:cNvPr id="4" name="Slide Number Placeholder 3"/>
          <p:cNvSpPr>
            <a:spLocks noGrp="1"/>
          </p:cNvSpPr>
          <p:nvPr>
            <p:ph type="sldNum" sz="quarter" idx="10"/>
          </p:nvPr>
        </p:nvSpPr>
        <p:spPr/>
        <p:txBody>
          <a:bodyPr/>
          <a:lstStyle/>
          <a:p>
            <a:fld id="{137EA87F-0E7B-4214-B20E-C98F9B269D98}" type="slidenum">
              <a:rPr lang="en-US" smtClean="0"/>
              <a:pPr/>
              <a:t>14</a:t>
            </a:fld>
            <a:endParaRPr lang="en-US"/>
          </a:p>
        </p:txBody>
      </p:sp>
    </p:spTree>
    <p:extLst>
      <p:ext uri="{BB962C8B-B14F-4D97-AF65-F5344CB8AC3E}">
        <p14:creationId xmlns:p14="http://schemas.microsoft.com/office/powerpoint/2010/main" val="150086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EA87F-0E7B-4214-B20E-C98F9B269D98}" type="slidenum">
              <a:rPr lang="en-US" smtClean="0"/>
              <a:pPr/>
              <a:t>16</a:t>
            </a:fld>
            <a:endParaRPr lang="en-US"/>
          </a:p>
        </p:txBody>
      </p:sp>
    </p:spTree>
    <p:extLst>
      <p:ext uri="{BB962C8B-B14F-4D97-AF65-F5344CB8AC3E}">
        <p14:creationId xmlns:p14="http://schemas.microsoft.com/office/powerpoint/2010/main" val="2283925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513A79-7248-439D-889E-4AAB931D5817}" type="datetimeFigureOut">
              <a:rPr lang="en-US" smtClean="0"/>
              <a:pPr/>
              <a:t>8/26/2014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306B6A-8C65-4A42-8F64-34712F0A50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513A79-7248-439D-889E-4AAB931D5817}" type="datetimeFigureOut">
              <a:rPr lang="en-US" smtClean="0"/>
              <a:pPr/>
              <a:t>8/26/2014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306B6A-8C65-4A42-8F64-34712F0A50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513A79-7248-439D-889E-4AAB931D5817}" type="datetimeFigureOut">
              <a:rPr lang="en-US" smtClean="0"/>
              <a:pPr/>
              <a:t>8/26/2014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306B6A-8C65-4A42-8F64-34712F0A50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513A79-7248-439D-889E-4AAB931D5817}" type="datetimeFigureOut">
              <a:rPr lang="en-US" smtClean="0"/>
              <a:pPr/>
              <a:t>8/26/2014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306B6A-8C65-4A42-8F64-34712F0A50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513A79-7248-439D-889E-4AAB931D5817}" type="datetimeFigureOut">
              <a:rPr lang="en-US" smtClean="0"/>
              <a:pPr/>
              <a:t>8/26/2014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306B6A-8C65-4A42-8F64-34712F0A50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C513A79-7248-439D-889E-4AAB931D5817}" type="datetimeFigureOut">
              <a:rPr lang="en-US" smtClean="0"/>
              <a:pPr/>
              <a:t>8/26/2014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306B6A-8C65-4A42-8F64-34712F0A50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C513A79-7248-439D-889E-4AAB931D5817}" type="datetimeFigureOut">
              <a:rPr lang="en-US" smtClean="0"/>
              <a:pPr/>
              <a:t>8/26/2014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1306B6A-8C65-4A42-8F64-34712F0A50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C513A79-7248-439D-889E-4AAB931D5817}" type="datetimeFigureOut">
              <a:rPr lang="en-US" smtClean="0"/>
              <a:pPr/>
              <a:t>8/26/2014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1306B6A-8C65-4A42-8F64-34712F0A50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C513A79-7248-439D-889E-4AAB931D5817}" type="datetimeFigureOut">
              <a:rPr lang="en-US" smtClean="0"/>
              <a:pPr/>
              <a:t>8/26/2014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1306B6A-8C65-4A42-8F64-34712F0A50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C513A79-7248-439D-889E-4AAB931D5817}" type="datetimeFigureOut">
              <a:rPr lang="en-US" smtClean="0"/>
              <a:pPr/>
              <a:t>8/26/2014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306B6A-8C65-4A42-8F64-34712F0A50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C513A79-7248-439D-889E-4AAB931D5817}" type="datetimeFigureOut">
              <a:rPr lang="en-US" smtClean="0"/>
              <a:pPr/>
              <a:t>8/26/2014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1306B6A-8C65-4A42-8F64-34712F0A50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field_clouds2_2ndary.jpg"/>
          <p:cNvPicPr>
            <a:picLocks noChangeAspect="1"/>
          </p:cNvPicPr>
          <p:nvPr userDrawn="1"/>
        </p:nvPicPr>
        <p:blipFill>
          <a:blip r:embed="rId13" cstate="print"/>
          <a:stretch>
            <a:fillRect/>
          </a:stretch>
        </p:blipFill>
        <p:spPr>
          <a:xfrm>
            <a:off x="0" y="0"/>
            <a:ext cx="9144000" cy="6858000"/>
          </a:xfrm>
          <a:prstGeom prst="rect">
            <a:avLst/>
          </a:prstGeom>
        </p:spPr>
      </p:pic>
      <p:pic>
        <p:nvPicPr>
          <p:cNvPr id="7" name="Picture 6" descr="G:\Apodaca Work Current\NSF logo\NEW NSF Logo Design\Final\BitmapLogo_NOLayers_F.png"/>
          <p:cNvPicPr>
            <a:picLocks noChangeAspect="1" noChangeArrowheads="1"/>
          </p:cNvPicPr>
          <p:nvPr userDrawn="1"/>
        </p:nvPicPr>
        <p:blipFill>
          <a:blip r:embed="rId14" cstate="print"/>
          <a:srcRect/>
          <a:stretch>
            <a:fillRect/>
          </a:stretch>
        </p:blipFill>
        <p:spPr bwMode="auto">
          <a:xfrm>
            <a:off x="44331" y="6145878"/>
            <a:ext cx="606214" cy="6096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800" kern="1200">
          <a:solidFill>
            <a:srgbClr val="0060A8"/>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nsf.gov/pubs/2014/nsf14016/nsf14016.jsp?WT.mc_id=USNSF_25&amp;WT.mc_ev=clic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eld_clouds.jpg"/>
          <p:cNvPicPr>
            <a:picLocks noChangeAspect="1"/>
          </p:cNvPicPr>
          <p:nvPr/>
        </p:nvPicPr>
        <p:blipFill>
          <a:blip r:embed="rId2" cstate="print"/>
          <a:stretch>
            <a:fillRect/>
          </a:stretch>
        </p:blipFill>
        <p:spPr>
          <a:xfrm>
            <a:off x="0" y="0"/>
            <a:ext cx="9144000" cy="6858000"/>
          </a:xfrm>
          <a:prstGeom prst="rect">
            <a:avLst/>
          </a:prstGeom>
        </p:spPr>
      </p:pic>
      <p:sp>
        <p:nvSpPr>
          <p:cNvPr id="3" name="Title 5"/>
          <p:cNvSpPr>
            <a:spLocks noGrp="1"/>
          </p:cNvSpPr>
          <p:nvPr>
            <p:ph type="ctrTitle"/>
          </p:nvPr>
        </p:nvSpPr>
        <p:spPr>
          <a:xfrm>
            <a:off x="0" y="226874"/>
            <a:ext cx="9144000" cy="1754326"/>
          </a:xfrm>
          <a:gradFill>
            <a:gsLst>
              <a:gs pos="0">
                <a:schemeClr val="tx2">
                  <a:alpha val="0"/>
                </a:schemeClr>
              </a:gs>
              <a:gs pos="50000">
                <a:srgbClr val="093FAB">
                  <a:alpha val="76000"/>
                </a:srgbClr>
              </a:gs>
              <a:gs pos="100000">
                <a:srgbClr val="083796">
                  <a:alpha val="0"/>
                </a:srgbClr>
              </a:gs>
            </a:gsLst>
            <a:lin ang="0" scaled="0"/>
          </a:gradFill>
        </p:spPr>
        <p:txBody>
          <a:bodyPr>
            <a:spAutoFit/>
          </a:bodyPr>
          <a:lstStyle/>
          <a:p>
            <a:pPr algn="ctr"/>
            <a:r>
              <a:rPr lang="en-US" sz="3600" b="1" dirty="0">
                <a:solidFill>
                  <a:srgbClr val="FFC000"/>
                </a:solidFill>
                <a:effectLst>
                  <a:outerShdw blurRad="38100" dist="38100" dir="2700000" algn="tl">
                    <a:srgbClr val="000000">
                      <a:alpha val="43137"/>
                    </a:srgbClr>
                  </a:outerShdw>
                </a:effectLst>
                <a:latin typeface="Garamond" pitchFamily="18" charset="0"/>
              </a:rPr>
              <a:t>The Social, Behavioral, and Economic (SBE</a:t>
            </a:r>
            <a:r>
              <a:rPr lang="en-US" sz="3600" b="1" dirty="0" smtClean="0">
                <a:solidFill>
                  <a:srgbClr val="FFC000"/>
                </a:solidFill>
                <a:effectLst>
                  <a:outerShdw blurRad="38100" dist="38100" dir="2700000" algn="tl">
                    <a:srgbClr val="000000">
                      <a:alpha val="43137"/>
                    </a:srgbClr>
                  </a:outerShdw>
                </a:effectLst>
                <a:latin typeface="Garamond" pitchFamily="18" charset="0"/>
              </a:rPr>
              <a:t>)</a:t>
            </a:r>
            <a:r>
              <a:rPr lang="en-US" sz="3600" b="1" dirty="0">
                <a:solidFill>
                  <a:srgbClr val="FFC000"/>
                </a:solidFill>
                <a:effectLst>
                  <a:outerShdw blurRad="38100" dist="38100" dir="2700000" algn="tl">
                    <a:srgbClr val="000000">
                      <a:alpha val="43137"/>
                    </a:srgbClr>
                  </a:outerShdw>
                </a:effectLst>
                <a:latin typeface="Garamond" pitchFamily="18" charset="0"/>
              </a:rPr>
              <a:t/>
            </a:r>
            <a:br>
              <a:rPr lang="en-US" sz="3600" b="1" dirty="0">
                <a:solidFill>
                  <a:srgbClr val="FFC000"/>
                </a:solidFill>
                <a:effectLst>
                  <a:outerShdw blurRad="38100" dist="38100" dir="2700000" algn="tl">
                    <a:srgbClr val="000000">
                      <a:alpha val="43137"/>
                    </a:srgbClr>
                  </a:outerShdw>
                </a:effectLst>
                <a:latin typeface="Garamond" pitchFamily="18" charset="0"/>
              </a:rPr>
            </a:br>
            <a:r>
              <a:rPr lang="en-US" sz="3600" b="1" dirty="0">
                <a:solidFill>
                  <a:srgbClr val="FFC000"/>
                </a:solidFill>
                <a:effectLst>
                  <a:outerShdw blurRad="38100" dist="38100" dir="2700000" algn="tl">
                    <a:srgbClr val="000000">
                      <a:alpha val="43137"/>
                    </a:srgbClr>
                  </a:outerShdw>
                </a:effectLst>
                <a:latin typeface="Garamond" pitchFamily="18" charset="0"/>
              </a:rPr>
              <a:t>Perspective in Secure and Trustworthy </a:t>
            </a:r>
            <a:r>
              <a:rPr lang="en-US" sz="3600" b="1" dirty="0" smtClean="0">
                <a:solidFill>
                  <a:srgbClr val="FFC000"/>
                </a:solidFill>
                <a:effectLst>
                  <a:outerShdw blurRad="38100" dist="38100" dir="2700000" algn="tl">
                    <a:srgbClr val="000000">
                      <a:alpha val="43137"/>
                    </a:srgbClr>
                  </a:outerShdw>
                </a:effectLst>
                <a:latin typeface="Garamond" pitchFamily="18" charset="0"/>
              </a:rPr>
              <a:t>Cyberspace (</a:t>
            </a:r>
            <a:r>
              <a:rPr lang="en-US" sz="3600" b="1" dirty="0" err="1" smtClean="0">
                <a:solidFill>
                  <a:srgbClr val="FFC000"/>
                </a:solidFill>
                <a:effectLst>
                  <a:outerShdw blurRad="38100" dist="38100" dir="2700000" algn="tl">
                    <a:srgbClr val="000000">
                      <a:alpha val="43137"/>
                    </a:srgbClr>
                  </a:outerShdw>
                </a:effectLst>
                <a:latin typeface="Garamond" pitchFamily="18" charset="0"/>
              </a:rPr>
              <a:t>SaTC</a:t>
            </a:r>
            <a:r>
              <a:rPr lang="en-US" sz="3600" b="1" dirty="0" smtClean="0">
                <a:solidFill>
                  <a:srgbClr val="FFC000"/>
                </a:solidFill>
                <a:effectLst>
                  <a:outerShdw blurRad="38100" dist="38100" dir="2700000" algn="tl">
                    <a:srgbClr val="000000">
                      <a:alpha val="43137"/>
                    </a:srgbClr>
                  </a:outerShdw>
                </a:effectLst>
                <a:latin typeface="Garamond" pitchFamily="18" charset="0"/>
              </a:rPr>
              <a:t>) </a:t>
            </a:r>
          </a:p>
        </p:txBody>
      </p:sp>
      <p:sp>
        <p:nvSpPr>
          <p:cNvPr id="5" name="Subtitle 6"/>
          <p:cNvSpPr txBox="1">
            <a:spLocks/>
          </p:cNvSpPr>
          <p:nvPr/>
        </p:nvSpPr>
        <p:spPr>
          <a:xfrm>
            <a:off x="3581400" y="6140316"/>
            <a:ext cx="2971800" cy="723900"/>
          </a:xfrm>
          <a:prstGeom prst="rect">
            <a:avLst/>
          </a:prstGeom>
        </p:spPr>
        <p:txBody>
          <a:bodyPr vert="horz" lIns="91440" tIns="45720" rIns="91440" bIns="45720" rtlCol="0">
            <a:normAutofit/>
          </a:bodyPr>
          <a:lstStyle/>
          <a:p>
            <a:pPr lvl="0">
              <a:defRPr/>
            </a:pPr>
            <a:r>
              <a:rPr lang="en-US" sz="2400" b="1" dirty="0" smtClean="0">
                <a:solidFill>
                  <a:srgbClr val="0060A8"/>
                </a:solidFill>
                <a:latin typeface="Garamond" pitchFamily="18" charset="0"/>
              </a:rPr>
              <a:t>Aug 17, 2014</a:t>
            </a:r>
          </a:p>
        </p:txBody>
      </p:sp>
      <p:sp>
        <p:nvSpPr>
          <p:cNvPr id="7" name="Title 5"/>
          <p:cNvSpPr txBox="1">
            <a:spLocks/>
          </p:cNvSpPr>
          <p:nvPr/>
        </p:nvSpPr>
        <p:spPr>
          <a:xfrm>
            <a:off x="685800" y="2730043"/>
            <a:ext cx="8001000" cy="1261884"/>
          </a:xfrm>
          <a:prstGeom prst="rect">
            <a:avLst/>
          </a:prstGeom>
          <a:gradFill>
            <a:gsLst>
              <a:gs pos="0">
                <a:schemeClr val="tx2">
                  <a:alpha val="0"/>
                </a:schemeClr>
              </a:gs>
              <a:gs pos="50000">
                <a:srgbClr val="093FAB">
                  <a:alpha val="76000"/>
                </a:srgbClr>
              </a:gs>
              <a:gs pos="100000">
                <a:srgbClr val="083796">
                  <a:alpha val="0"/>
                </a:srgbClr>
              </a:gs>
            </a:gsLst>
            <a:lin ang="0" scaled="0"/>
          </a:gradFill>
        </p:spPr>
        <p:txBody>
          <a:bodyPr vert="horz" wrap="square" lIns="91440" tIns="45720" rIns="91440" bIns="45720" rtlCol="0" anchor="ctr">
            <a:spAutoFit/>
          </a:bodyPr>
          <a:lstStyle>
            <a:lvl1pPr algn="l" defTabSz="914400" rtl="0" eaLnBrk="1" latinLnBrk="0" hangingPunct="1">
              <a:spcBef>
                <a:spcPct val="0"/>
              </a:spcBef>
              <a:buNone/>
              <a:defRPr sz="3800" kern="1200">
                <a:solidFill>
                  <a:srgbClr val="0060A8"/>
                </a:solidFill>
                <a:latin typeface="Arial" pitchFamily="34" charset="0"/>
                <a:ea typeface="+mj-ea"/>
                <a:cs typeface="Arial" pitchFamily="34" charset="0"/>
              </a:defRPr>
            </a:lvl1pPr>
          </a:lstStyle>
          <a:p>
            <a:pPr algn="ctr"/>
            <a:r>
              <a:rPr lang="en-US" sz="2800" b="1" dirty="0">
                <a:solidFill>
                  <a:srgbClr val="FFC000"/>
                </a:solidFill>
                <a:effectLst>
                  <a:outerShdw blurRad="38100" dist="38100" dir="2700000" algn="tl">
                    <a:srgbClr val="000000">
                      <a:alpha val="43137"/>
                    </a:srgbClr>
                  </a:outerShdw>
                </a:effectLst>
                <a:latin typeface="Garamond" pitchFamily="18" charset="0"/>
              </a:rPr>
              <a:t>Heng Xu</a:t>
            </a:r>
          </a:p>
          <a:p>
            <a:pPr algn="ctr"/>
            <a:r>
              <a:rPr lang="en-US" sz="2400" b="1" dirty="0" err="1" smtClean="0">
                <a:solidFill>
                  <a:srgbClr val="FFC000"/>
                </a:solidFill>
                <a:effectLst>
                  <a:outerShdw blurRad="38100" dist="38100" dir="2700000" algn="tl">
                    <a:srgbClr val="000000">
                      <a:alpha val="43137"/>
                    </a:srgbClr>
                  </a:outerShdw>
                </a:effectLst>
                <a:latin typeface="Garamond" pitchFamily="18" charset="0"/>
              </a:rPr>
              <a:t>SaTC</a:t>
            </a:r>
            <a:r>
              <a:rPr lang="en-US" sz="2400" b="1" dirty="0" smtClean="0">
                <a:solidFill>
                  <a:srgbClr val="FFC000"/>
                </a:solidFill>
                <a:effectLst>
                  <a:outerShdw blurRad="38100" dist="38100" dir="2700000" algn="tl">
                    <a:srgbClr val="000000">
                      <a:alpha val="43137"/>
                    </a:srgbClr>
                  </a:outerShdw>
                </a:effectLst>
                <a:latin typeface="Garamond" pitchFamily="18" charset="0"/>
              </a:rPr>
              <a:t> Program </a:t>
            </a:r>
            <a:r>
              <a:rPr lang="en-US" sz="2400" b="1" dirty="0">
                <a:solidFill>
                  <a:srgbClr val="FFC000"/>
                </a:solidFill>
                <a:effectLst>
                  <a:outerShdw blurRad="38100" dist="38100" dir="2700000" algn="tl">
                    <a:srgbClr val="000000">
                      <a:alpha val="43137"/>
                    </a:srgbClr>
                  </a:outerShdw>
                </a:effectLst>
                <a:latin typeface="Garamond" pitchFamily="18" charset="0"/>
              </a:rPr>
              <a:t>Director</a:t>
            </a:r>
          </a:p>
          <a:p>
            <a:pPr algn="ctr"/>
            <a:r>
              <a:rPr lang="en-US" sz="2400" b="1" dirty="0" smtClean="0">
                <a:solidFill>
                  <a:srgbClr val="FFC000"/>
                </a:solidFill>
                <a:effectLst>
                  <a:outerShdw blurRad="38100" dist="38100" dir="2700000" algn="tl">
                    <a:srgbClr val="000000">
                      <a:alpha val="43137"/>
                    </a:srgbClr>
                  </a:outerShdw>
                </a:effectLst>
                <a:latin typeface="Garamond" pitchFamily="18" charset="0"/>
              </a:rPr>
              <a:t>Directorate for Social</a:t>
            </a:r>
            <a:r>
              <a:rPr lang="en-US" sz="2400" b="1" dirty="0">
                <a:solidFill>
                  <a:srgbClr val="FFC000"/>
                </a:solidFill>
                <a:effectLst>
                  <a:outerShdw blurRad="38100" dist="38100" dir="2700000" algn="tl">
                    <a:srgbClr val="000000">
                      <a:alpha val="43137"/>
                    </a:srgbClr>
                  </a:outerShdw>
                </a:effectLst>
                <a:latin typeface="Garamond" pitchFamily="18" charset="0"/>
              </a:rPr>
              <a:t>, Behavioral </a:t>
            </a:r>
            <a:r>
              <a:rPr lang="en-US" sz="2400" b="1" dirty="0" smtClean="0">
                <a:solidFill>
                  <a:srgbClr val="FFC000"/>
                </a:solidFill>
                <a:effectLst>
                  <a:outerShdw blurRad="38100" dist="38100" dir="2700000" algn="tl">
                    <a:srgbClr val="000000">
                      <a:alpha val="43137"/>
                    </a:srgbClr>
                  </a:outerShdw>
                </a:effectLst>
                <a:latin typeface="Garamond" pitchFamily="18" charset="0"/>
              </a:rPr>
              <a:t>and </a:t>
            </a:r>
            <a:r>
              <a:rPr lang="en-US" sz="2400" b="1" dirty="0">
                <a:solidFill>
                  <a:srgbClr val="FFC000"/>
                </a:solidFill>
                <a:effectLst>
                  <a:outerShdw blurRad="38100" dist="38100" dir="2700000" algn="tl">
                    <a:srgbClr val="000000">
                      <a:alpha val="43137"/>
                    </a:srgbClr>
                  </a:outerShdw>
                </a:effectLst>
                <a:latin typeface="Garamond" pitchFamily="18" charset="0"/>
              </a:rPr>
              <a:t>Economic Sciences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The SBE / </a:t>
            </a:r>
            <a:r>
              <a:rPr lang="en-US" b="1" dirty="0" err="1"/>
              <a:t>SaTC</a:t>
            </a:r>
            <a:r>
              <a:rPr lang="en-US" b="1" dirty="0"/>
              <a:t> Perspective</a:t>
            </a:r>
          </a:p>
        </p:txBody>
      </p:sp>
      <p:sp>
        <p:nvSpPr>
          <p:cNvPr id="3" name="Content Placeholder 2"/>
          <p:cNvSpPr>
            <a:spLocks noGrp="1"/>
          </p:cNvSpPr>
          <p:nvPr>
            <p:ph idx="1"/>
          </p:nvPr>
        </p:nvSpPr>
        <p:spPr>
          <a:xfrm>
            <a:off x="457200" y="1295400"/>
            <a:ext cx="8229600" cy="5181600"/>
          </a:xfrm>
        </p:spPr>
        <p:txBody>
          <a:bodyPr>
            <a:normAutofit/>
          </a:bodyPr>
          <a:lstStyle/>
          <a:p>
            <a:r>
              <a:rPr lang="en-US" dirty="0" smtClean="0"/>
              <a:t>Proposals </a:t>
            </a:r>
            <a:r>
              <a:rPr lang="en-US" dirty="0"/>
              <a:t>that APPLY rather than contribute to the SBE sciences may fit into the TWC perspective or with the SBE perspective as </a:t>
            </a:r>
            <a:r>
              <a:rPr lang="en-US" dirty="0" smtClean="0"/>
              <a:t>secondary.</a:t>
            </a:r>
          </a:p>
          <a:p>
            <a:pPr lvl="1"/>
            <a:r>
              <a:rPr lang="en-US" dirty="0" smtClean="0"/>
              <a:t>E.g</a:t>
            </a:r>
            <a:r>
              <a:rPr lang="en-US" dirty="0"/>
              <a:t>. as human factors research</a:t>
            </a:r>
          </a:p>
          <a:p>
            <a:endParaRPr lang="en-US" dirty="0"/>
          </a:p>
          <a:p>
            <a:endParaRPr lang="en-US" dirty="0"/>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777277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20762"/>
          </a:xfrm>
        </p:spPr>
        <p:txBody>
          <a:bodyPr/>
          <a:lstStyle/>
          <a:p>
            <a:r>
              <a:rPr lang="en-US" b="1" dirty="0"/>
              <a:t>Example </a:t>
            </a:r>
            <a:r>
              <a:rPr lang="en-US" b="1" dirty="0" smtClean="0"/>
              <a:t>SBE / </a:t>
            </a:r>
            <a:r>
              <a:rPr lang="en-US" b="1" dirty="0" err="1" smtClean="0"/>
              <a:t>SaTC</a:t>
            </a:r>
            <a:r>
              <a:rPr lang="en-US" b="1" dirty="0" smtClean="0"/>
              <a:t> </a:t>
            </a:r>
            <a:r>
              <a:rPr lang="en-US" b="1" dirty="0"/>
              <a:t>Topics</a:t>
            </a:r>
          </a:p>
        </p:txBody>
      </p:sp>
      <p:sp>
        <p:nvSpPr>
          <p:cNvPr id="3" name="Content Placeholder 2"/>
          <p:cNvSpPr>
            <a:spLocks noGrp="1"/>
          </p:cNvSpPr>
          <p:nvPr>
            <p:ph idx="1"/>
          </p:nvPr>
        </p:nvSpPr>
        <p:spPr>
          <a:xfrm>
            <a:off x="457200" y="1371601"/>
            <a:ext cx="8458200" cy="4571999"/>
          </a:xfrm>
        </p:spPr>
        <p:txBody>
          <a:bodyPr>
            <a:noAutofit/>
          </a:bodyPr>
          <a:lstStyle/>
          <a:p>
            <a:r>
              <a:rPr lang="en-US" sz="2000" dirty="0" smtClean="0"/>
              <a:t>The </a:t>
            </a:r>
            <a:r>
              <a:rPr lang="en-US" sz="2000" dirty="0"/>
              <a:t>value of cybersecurity insurance</a:t>
            </a:r>
          </a:p>
          <a:p>
            <a:r>
              <a:rPr lang="en-US" sz="2000" dirty="0" smtClean="0"/>
              <a:t>Methods </a:t>
            </a:r>
            <a:r>
              <a:rPr lang="en-US" sz="2000" dirty="0"/>
              <a:t>to </a:t>
            </a:r>
            <a:r>
              <a:rPr lang="en-US" sz="2000" dirty="0" smtClean="0"/>
              <a:t>incentivize or </a:t>
            </a:r>
            <a:r>
              <a:rPr lang="en-US" sz="2000" dirty="0"/>
              <a:t>nudge end-users to improve their cybersecurity </a:t>
            </a:r>
            <a:r>
              <a:rPr lang="en-US" sz="2000" dirty="0" smtClean="0"/>
              <a:t>compliance</a:t>
            </a:r>
          </a:p>
          <a:p>
            <a:r>
              <a:rPr lang="en-US" sz="2000" dirty="0" smtClean="0"/>
              <a:t>Socio-technical </a:t>
            </a:r>
            <a:r>
              <a:rPr lang="en-US" sz="2000" dirty="0"/>
              <a:t>solutions to reduce risk exposure of </a:t>
            </a:r>
            <a:r>
              <a:rPr lang="en-US" sz="2000" dirty="0" smtClean="0"/>
              <a:t>end-users</a:t>
            </a:r>
          </a:p>
          <a:p>
            <a:r>
              <a:rPr lang="en-US" sz="2000" dirty="0" smtClean="0"/>
              <a:t>Game </a:t>
            </a:r>
            <a:r>
              <a:rPr lang="en-US" sz="2000" dirty="0"/>
              <a:t>theoretic and microeconomic modeling and experimentation to identify incentive mechanisms for enhancing security and privacy</a:t>
            </a:r>
          </a:p>
          <a:p>
            <a:r>
              <a:rPr lang="en-US" sz="2000" dirty="0" smtClean="0"/>
              <a:t>Behavioral </a:t>
            </a:r>
            <a:r>
              <a:rPr lang="en-US" sz="2000" dirty="0"/>
              <a:t>economic analyses of privacy decision making</a:t>
            </a:r>
          </a:p>
          <a:p>
            <a:r>
              <a:rPr lang="en-US" sz="2000" dirty="0" smtClean="0"/>
              <a:t>Motivators </a:t>
            </a:r>
            <a:r>
              <a:rPr lang="en-US" sz="2000" dirty="0"/>
              <a:t>of insider threat and incentive countermeasures</a:t>
            </a:r>
          </a:p>
          <a:p>
            <a:r>
              <a:rPr lang="en-US" sz="2000" dirty="0" smtClean="0"/>
              <a:t>Methods </a:t>
            </a:r>
            <a:r>
              <a:rPr lang="en-US" sz="2000" dirty="0"/>
              <a:t>for detecting deception and cybercrime prevention</a:t>
            </a:r>
          </a:p>
          <a:p>
            <a:r>
              <a:rPr lang="en-US" sz="2000" dirty="0" smtClean="0"/>
              <a:t>The </a:t>
            </a:r>
            <a:r>
              <a:rPr lang="en-US" sz="2000" dirty="0"/>
              <a:t>impact of trust and institutional design on cybersecurity decisions</a:t>
            </a:r>
          </a:p>
          <a:p>
            <a:r>
              <a:rPr lang="en-US" sz="2000" dirty="0" smtClean="0"/>
              <a:t>Social </a:t>
            </a:r>
            <a:r>
              <a:rPr lang="en-US" sz="2000" dirty="0"/>
              <a:t>network methods of detecting malware propagation</a:t>
            </a:r>
          </a:p>
          <a:p>
            <a:r>
              <a:rPr lang="en-US" sz="2000" dirty="0" smtClean="0"/>
              <a:t>Incentive </a:t>
            </a:r>
            <a:r>
              <a:rPr lang="en-US" sz="2000" dirty="0"/>
              <a:t>structures for cybersecurity in firms and other organizations</a:t>
            </a:r>
          </a:p>
          <a:p>
            <a:r>
              <a:rPr lang="en-US" sz="2000" dirty="0" smtClean="0"/>
              <a:t>Incentive</a:t>
            </a:r>
            <a:r>
              <a:rPr lang="en-US" sz="2000" dirty="0"/>
              <a:t>, communication, and profitability mechanisms of attackers</a:t>
            </a:r>
          </a:p>
          <a:p>
            <a:endParaRPr lang="en-US" sz="2000" dirty="0"/>
          </a:p>
        </p:txBody>
      </p:sp>
    </p:spTree>
    <p:extLst>
      <p:ext uri="{BB962C8B-B14F-4D97-AF65-F5344CB8AC3E}">
        <p14:creationId xmlns:p14="http://schemas.microsoft.com/office/powerpoint/2010/main" val="2332550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eld_clouds.jpg"/>
          <p:cNvPicPr>
            <a:picLocks noChangeAspect="1"/>
          </p:cNvPicPr>
          <p:nvPr/>
        </p:nvPicPr>
        <p:blipFill>
          <a:blip r:embed="rId3" cstate="print"/>
          <a:stretch>
            <a:fillRect/>
          </a:stretch>
        </p:blipFill>
        <p:spPr>
          <a:xfrm>
            <a:off x="0" y="0"/>
            <a:ext cx="9144000" cy="7010400"/>
          </a:xfrm>
          <a:prstGeom prst="rect">
            <a:avLst/>
          </a:prstGeom>
        </p:spPr>
      </p:pic>
      <p:sp>
        <p:nvSpPr>
          <p:cNvPr id="3" name="Title 5"/>
          <p:cNvSpPr>
            <a:spLocks noGrp="1"/>
          </p:cNvSpPr>
          <p:nvPr>
            <p:ph type="ctrTitle"/>
          </p:nvPr>
        </p:nvSpPr>
        <p:spPr>
          <a:xfrm>
            <a:off x="0" y="561201"/>
            <a:ext cx="9144000" cy="2862322"/>
          </a:xfrm>
          <a:gradFill>
            <a:gsLst>
              <a:gs pos="0">
                <a:schemeClr val="tx2">
                  <a:alpha val="0"/>
                </a:schemeClr>
              </a:gs>
              <a:gs pos="50000">
                <a:srgbClr val="093FAB">
                  <a:alpha val="76000"/>
                </a:srgbClr>
              </a:gs>
              <a:gs pos="100000">
                <a:srgbClr val="083796">
                  <a:alpha val="0"/>
                </a:srgbClr>
              </a:gs>
            </a:gsLst>
            <a:lin ang="0" scaled="0"/>
          </a:gradFill>
        </p:spPr>
        <p:txBody>
          <a:bodyPr>
            <a:spAutoFit/>
          </a:bodyPr>
          <a:lstStyle/>
          <a:p>
            <a:pPr algn="ctr"/>
            <a:r>
              <a:rPr lang="en-US" sz="4800" b="1" dirty="0">
                <a:solidFill>
                  <a:srgbClr val="FFC000"/>
                </a:solidFill>
                <a:effectLst>
                  <a:outerShdw blurRad="38100" dist="38100" dir="2700000" algn="tl">
                    <a:srgbClr val="000000">
                      <a:alpha val="43137"/>
                    </a:srgbClr>
                  </a:outerShdw>
                </a:effectLst>
                <a:latin typeface="Garamond" pitchFamily="18" charset="0"/>
              </a:rPr>
              <a:t>Dear Colleague </a:t>
            </a:r>
            <a:r>
              <a:rPr lang="en-US" sz="4800" b="1" dirty="0" smtClean="0">
                <a:solidFill>
                  <a:srgbClr val="FFC000"/>
                </a:solidFill>
                <a:effectLst>
                  <a:outerShdw blurRad="38100" dist="38100" dir="2700000" algn="tl">
                    <a:srgbClr val="000000">
                      <a:alpha val="43137"/>
                    </a:srgbClr>
                  </a:outerShdw>
                </a:effectLst>
                <a:latin typeface="Garamond" pitchFamily="18" charset="0"/>
              </a:rPr>
              <a:t>Letter (DCL): </a:t>
            </a:r>
            <a:r>
              <a:rPr lang="en-US" sz="4800" b="1" dirty="0">
                <a:solidFill>
                  <a:srgbClr val="FFC000"/>
                </a:solidFill>
                <a:effectLst>
                  <a:outerShdw blurRad="38100" dist="38100" dir="2700000" algn="tl">
                    <a:srgbClr val="000000">
                      <a:alpha val="43137"/>
                    </a:srgbClr>
                  </a:outerShdw>
                </a:effectLst>
                <a:latin typeface="Garamond" pitchFamily="18" charset="0"/>
              </a:rPr>
              <a:t/>
            </a:r>
            <a:br>
              <a:rPr lang="en-US" sz="4800" b="1" dirty="0">
                <a:solidFill>
                  <a:srgbClr val="FFC000"/>
                </a:solidFill>
                <a:effectLst>
                  <a:outerShdw blurRad="38100" dist="38100" dir="2700000" algn="tl">
                    <a:srgbClr val="000000">
                      <a:alpha val="43137"/>
                    </a:srgbClr>
                  </a:outerShdw>
                </a:effectLst>
                <a:latin typeface="Garamond" pitchFamily="18" charset="0"/>
              </a:rPr>
            </a:br>
            <a:r>
              <a:rPr lang="en-US" sz="4400" b="1" dirty="0" err="1">
                <a:solidFill>
                  <a:srgbClr val="FFC000"/>
                </a:solidFill>
                <a:effectLst>
                  <a:outerShdw blurRad="38100" dist="38100" dir="2700000" algn="tl">
                    <a:srgbClr val="000000">
                      <a:alpha val="43137"/>
                    </a:srgbClr>
                  </a:outerShdw>
                </a:effectLst>
                <a:latin typeface="Garamond" pitchFamily="18" charset="0"/>
              </a:rPr>
              <a:t>SaTC</a:t>
            </a:r>
            <a:r>
              <a:rPr lang="en-US" sz="4400" b="1" dirty="0">
                <a:solidFill>
                  <a:srgbClr val="FFC000"/>
                </a:solidFill>
                <a:effectLst>
                  <a:outerShdw blurRad="38100" dist="38100" dir="2700000" algn="tl">
                    <a:srgbClr val="000000">
                      <a:alpha val="43137"/>
                    </a:srgbClr>
                  </a:outerShdw>
                </a:effectLst>
                <a:latin typeface="Garamond" pitchFamily="18" charset="0"/>
              </a:rPr>
              <a:t> EAGERs Enabling New Collaborations Between Computer and Social Scientists</a:t>
            </a:r>
            <a:endParaRPr lang="en-US" sz="4400" b="1" dirty="0" smtClean="0">
              <a:solidFill>
                <a:srgbClr val="FFC000"/>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1509910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b="1" dirty="0" err="1" smtClean="0"/>
              <a:t>SaTC</a:t>
            </a:r>
            <a:r>
              <a:rPr lang="en-US" sz="3600" b="1" dirty="0" smtClean="0"/>
              <a:t> New Collaboration </a:t>
            </a:r>
            <a:r>
              <a:rPr lang="en-US" sz="3600" b="1" dirty="0"/>
              <a:t>EAGERs</a:t>
            </a:r>
            <a:r>
              <a:rPr lang="en-US" dirty="0" smtClean="0"/>
              <a:t> </a:t>
            </a:r>
            <a:endParaRPr lang="en-US" dirty="0"/>
          </a:p>
        </p:txBody>
      </p:sp>
      <p:sp>
        <p:nvSpPr>
          <p:cNvPr id="3" name="Content Placeholder 2"/>
          <p:cNvSpPr>
            <a:spLocks noGrp="1"/>
          </p:cNvSpPr>
          <p:nvPr>
            <p:ph idx="1"/>
          </p:nvPr>
        </p:nvSpPr>
        <p:spPr>
          <a:xfrm>
            <a:off x="457200" y="1219200"/>
            <a:ext cx="8229600" cy="4648200"/>
          </a:xfrm>
        </p:spPr>
        <p:txBody>
          <a:bodyPr>
            <a:normAutofit/>
          </a:bodyPr>
          <a:lstStyle/>
          <a:p>
            <a:r>
              <a:rPr lang="en-US" sz="3000" b="1" dirty="0" smtClean="0">
                <a:hlinkClick r:id="rId3"/>
              </a:rPr>
              <a:t>New Collaboration</a:t>
            </a:r>
            <a:r>
              <a:rPr lang="en-US" sz="3000" dirty="0" smtClean="0"/>
              <a:t>:</a:t>
            </a:r>
          </a:p>
          <a:p>
            <a:pPr lvl="1"/>
            <a:r>
              <a:rPr lang="en-US" dirty="0" smtClean="0"/>
              <a:t>Proposals should </a:t>
            </a:r>
            <a:r>
              <a:rPr lang="en-US" dirty="0"/>
              <a:t>clarify how the </a:t>
            </a:r>
            <a:r>
              <a:rPr lang="en-US" dirty="0" smtClean="0"/>
              <a:t>proposed NEW collaboration between computer and social scientists </a:t>
            </a:r>
            <a:r>
              <a:rPr lang="en-US" dirty="0"/>
              <a:t>will take </a:t>
            </a:r>
            <a:r>
              <a:rPr lang="en-US" dirty="0" smtClean="0"/>
              <a:t>place</a:t>
            </a:r>
          </a:p>
          <a:p>
            <a:pPr lvl="1"/>
            <a:r>
              <a:rPr lang="en-US" dirty="0"/>
              <a:t>Budget: around $</a:t>
            </a:r>
            <a:r>
              <a:rPr lang="en-US" dirty="0" smtClean="0"/>
              <a:t>200,000</a:t>
            </a:r>
          </a:p>
          <a:p>
            <a:pPr lvl="1"/>
            <a:endParaRPr lang="en-US" sz="900" dirty="0" smtClean="0"/>
          </a:p>
          <a:p>
            <a:r>
              <a:rPr lang="en-US" sz="3000" b="1" dirty="0" smtClean="0"/>
              <a:t>Stay </a:t>
            </a:r>
            <a:r>
              <a:rPr lang="en-US" sz="3000" b="1" dirty="0"/>
              <a:t>tuned for future opportunities </a:t>
            </a:r>
            <a:endParaRPr lang="en-US" sz="3000" b="1" dirty="0" smtClean="0"/>
          </a:p>
          <a:p>
            <a:pPr lvl="1"/>
            <a:endParaRPr lang="en-US" sz="1000" dirty="0" smtClean="0"/>
          </a:p>
          <a:p>
            <a:pPr marL="457200" lvl="1" indent="0">
              <a:buNone/>
            </a:pPr>
            <a:endParaRPr lang="en-US" dirty="0" smtClean="0"/>
          </a:p>
        </p:txBody>
      </p:sp>
    </p:spTree>
    <p:extLst>
      <p:ext uri="{BB962C8B-B14F-4D97-AF65-F5344CB8AC3E}">
        <p14:creationId xmlns:p14="http://schemas.microsoft.com/office/powerpoint/2010/main" val="2075781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143000"/>
          </a:xfrm>
        </p:spPr>
        <p:txBody>
          <a:bodyPr>
            <a:noAutofit/>
          </a:bodyPr>
          <a:lstStyle/>
          <a:p>
            <a:r>
              <a:rPr lang="en-US" sz="3200" b="1" dirty="0" smtClean="0"/>
              <a:t>1359632: Consumer </a:t>
            </a:r>
            <a:r>
              <a:rPr lang="en-US" sz="3200" b="1" dirty="0"/>
              <a:t>Response to Security Incidences and Data Breach </a:t>
            </a:r>
            <a:r>
              <a:rPr lang="en-US" sz="3200" b="1" dirty="0" smtClean="0"/>
              <a:t>Notification</a:t>
            </a:r>
            <a:endParaRPr lang="en-US" sz="3200" b="1" dirty="0"/>
          </a:p>
        </p:txBody>
      </p:sp>
      <p:sp>
        <p:nvSpPr>
          <p:cNvPr id="3" name="Content Placeholder 2"/>
          <p:cNvSpPr>
            <a:spLocks noGrp="1"/>
          </p:cNvSpPr>
          <p:nvPr>
            <p:ph sz="quarter" idx="1"/>
          </p:nvPr>
        </p:nvSpPr>
        <p:spPr>
          <a:xfrm>
            <a:off x="457200" y="1219200"/>
            <a:ext cx="8229600" cy="5105400"/>
          </a:xfrm>
        </p:spPr>
        <p:txBody>
          <a:bodyPr>
            <a:normAutofit fontScale="92500"/>
          </a:bodyPr>
          <a:lstStyle/>
          <a:p>
            <a:r>
              <a:rPr lang="en-US" sz="3000" dirty="0" smtClean="0"/>
              <a:t>PIs: Rahul </a:t>
            </a:r>
            <a:r>
              <a:rPr lang="en-US" sz="3000" dirty="0" err="1" smtClean="0"/>
              <a:t>Telang</a:t>
            </a:r>
            <a:r>
              <a:rPr lang="en-US" sz="3000" dirty="0"/>
              <a:t> (applied economics), </a:t>
            </a:r>
            <a:r>
              <a:rPr lang="en-US" sz="3000" dirty="0" smtClean="0"/>
              <a:t> </a:t>
            </a:r>
            <a:r>
              <a:rPr lang="en-US" sz="3000" dirty="0" err="1" smtClean="0"/>
              <a:t>Artur</a:t>
            </a:r>
            <a:r>
              <a:rPr lang="en-US" sz="3000" dirty="0" smtClean="0"/>
              <a:t> </a:t>
            </a:r>
            <a:r>
              <a:rPr lang="en-US" sz="3000" dirty="0" err="1" smtClean="0"/>
              <a:t>Dubrawski</a:t>
            </a:r>
            <a:r>
              <a:rPr lang="en-US" sz="3000" dirty="0"/>
              <a:t> (machine learning </a:t>
            </a:r>
            <a:r>
              <a:rPr lang="en-US" sz="3000" dirty="0" smtClean="0"/>
              <a:t>&amp; data </a:t>
            </a:r>
            <a:r>
              <a:rPr lang="en-US" sz="3000" dirty="0"/>
              <a:t>mining</a:t>
            </a:r>
            <a:r>
              <a:rPr lang="en-US" sz="3000" dirty="0" smtClean="0"/>
              <a:t>), CMU</a:t>
            </a:r>
          </a:p>
          <a:p>
            <a:pPr lvl="1"/>
            <a:r>
              <a:rPr lang="en-US" dirty="0" smtClean="0"/>
              <a:t>Analyze a </a:t>
            </a:r>
            <a:r>
              <a:rPr lang="en-US" dirty="0"/>
              <a:t>large </a:t>
            </a:r>
            <a:r>
              <a:rPr lang="en-US" dirty="0" smtClean="0"/>
              <a:t>financial dataset </a:t>
            </a:r>
            <a:r>
              <a:rPr lang="en-US" dirty="0"/>
              <a:t>regarding customer transactions and details on </a:t>
            </a:r>
            <a:r>
              <a:rPr lang="en-US" dirty="0" smtClean="0"/>
              <a:t>security incidence</a:t>
            </a:r>
          </a:p>
          <a:p>
            <a:pPr lvl="1"/>
            <a:r>
              <a:rPr lang="en-US" dirty="0" smtClean="0"/>
              <a:t>Examine </a:t>
            </a:r>
            <a:r>
              <a:rPr lang="en-US" dirty="0"/>
              <a:t>degree of </a:t>
            </a:r>
            <a:r>
              <a:rPr lang="en-US" dirty="0" smtClean="0"/>
              <a:t>user behavior </a:t>
            </a:r>
            <a:r>
              <a:rPr lang="en-US" dirty="0"/>
              <a:t>changes </a:t>
            </a:r>
            <a:r>
              <a:rPr lang="en-US" dirty="0" smtClean="0"/>
              <a:t>due </a:t>
            </a:r>
            <a:r>
              <a:rPr lang="en-US" dirty="0"/>
              <a:t>to an adverse security event or breach </a:t>
            </a:r>
            <a:r>
              <a:rPr lang="en-US" dirty="0" smtClean="0"/>
              <a:t>notification </a:t>
            </a:r>
          </a:p>
          <a:p>
            <a:pPr lvl="1"/>
            <a:r>
              <a:rPr lang="en-US" dirty="0" smtClean="0"/>
              <a:t>Highlight </a:t>
            </a:r>
            <a:r>
              <a:rPr lang="en-US" dirty="0"/>
              <a:t>the cost and benefits of existing policies </a:t>
            </a:r>
            <a:r>
              <a:rPr lang="en-US" dirty="0" smtClean="0"/>
              <a:t>&amp; provide guidelines </a:t>
            </a:r>
            <a:r>
              <a:rPr lang="en-US" dirty="0"/>
              <a:t>on </a:t>
            </a:r>
            <a:r>
              <a:rPr lang="en-US" dirty="0" smtClean="0"/>
              <a:t>more </a:t>
            </a:r>
            <a:r>
              <a:rPr lang="en-US" dirty="0"/>
              <a:t>effective </a:t>
            </a:r>
            <a:r>
              <a:rPr lang="en-US" dirty="0" smtClean="0"/>
              <a:t>regulations</a:t>
            </a:r>
          </a:p>
          <a:p>
            <a:pPr lvl="1"/>
            <a:r>
              <a:rPr lang="en-US" dirty="0" smtClean="0"/>
              <a:t>Budget: $199,908 for two years</a:t>
            </a:r>
            <a:endParaRPr lang="en-US" dirty="0"/>
          </a:p>
        </p:txBody>
      </p:sp>
    </p:spTree>
    <p:extLst>
      <p:ext uri="{BB962C8B-B14F-4D97-AF65-F5344CB8AC3E}">
        <p14:creationId xmlns:p14="http://schemas.microsoft.com/office/powerpoint/2010/main" val="392814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b="1" dirty="0" smtClean="0"/>
              <a:t>1359601: Exploring </a:t>
            </a:r>
            <a:r>
              <a:rPr lang="en-US" sz="3200" b="1" dirty="0"/>
              <a:t>S</a:t>
            </a:r>
            <a:r>
              <a:rPr lang="en-US" sz="3200" b="1" dirty="0" smtClean="0"/>
              <a:t>pear-Phishing</a:t>
            </a:r>
            <a:r>
              <a:rPr lang="en-US" sz="3200" b="1" dirty="0"/>
              <a:t>: a </a:t>
            </a:r>
            <a:r>
              <a:rPr lang="en-US" sz="3200" b="1" dirty="0" smtClean="0"/>
              <a:t>Socio-Technical </a:t>
            </a:r>
            <a:r>
              <a:rPr lang="en-US" sz="3200" b="1" dirty="0"/>
              <a:t>E</a:t>
            </a:r>
            <a:r>
              <a:rPr lang="en-US" sz="3200" b="1" dirty="0" smtClean="0"/>
              <a:t>xperimental </a:t>
            </a:r>
            <a:r>
              <a:rPr lang="en-US" sz="3200" b="1" dirty="0"/>
              <a:t>F</a:t>
            </a:r>
            <a:r>
              <a:rPr lang="en-US" sz="3200" b="1" dirty="0" smtClean="0"/>
              <a:t>ramework</a:t>
            </a:r>
            <a:endParaRPr lang="en-US" sz="3200" b="1" dirty="0"/>
          </a:p>
        </p:txBody>
      </p:sp>
      <p:sp>
        <p:nvSpPr>
          <p:cNvPr id="3" name="Content Placeholder 2"/>
          <p:cNvSpPr>
            <a:spLocks noGrp="1"/>
          </p:cNvSpPr>
          <p:nvPr>
            <p:ph sz="quarter" idx="1"/>
          </p:nvPr>
        </p:nvSpPr>
        <p:spPr>
          <a:xfrm>
            <a:off x="457200" y="1219200"/>
            <a:ext cx="8229600" cy="5105400"/>
          </a:xfrm>
        </p:spPr>
        <p:txBody>
          <a:bodyPr>
            <a:normAutofit fontScale="92500"/>
          </a:bodyPr>
          <a:lstStyle/>
          <a:p>
            <a:r>
              <a:rPr lang="en-US" sz="3000" dirty="0" smtClean="0"/>
              <a:t>PIs: </a:t>
            </a:r>
            <a:r>
              <a:rPr lang="en-US" sz="3000" dirty="0" err="1" smtClean="0"/>
              <a:t>Oded</a:t>
            </a:r>
            <a:r>
              <a:rPr lang="en-US" sz="3000" dirty="0" smtClean="0"/>
              <a:t> Nov (behavioral research), </a:t>
            </a:r>
            <a:r>
              <a:rPr lang="en-US" sz="3000" dirty="0"/>
              <a:t>Nasir </a:t>
            </a:r>
            <a:r>
              <a:rPr lang="en-US" sz="3000" dirty="0" err="1" smtClean="0"/>
              <a:t>Memon</a:t>
            </a:r>
            <a:r>
              <a:rPr lang="en-US" sz="3000" dirty="0" smtClean="0"/>
              <a:t> (</a:t>
            </a:r>
            <a:r>
              <a:rPr lang="en-US" sz="3000" dirty="0"/>
              <a:t>computer security), Polytechnic Institute of NYU</a:t>
            </a:r>
            <a:endParaRPr lang="en-US" sz="3000" dirty="0" smtClean="0"/>
          </a:p>
          <a:p>
            <a:pPr lvl="1"/>
            <a:r>
              <a:rPr lang="en-US" dirty="0"/>
              <a:t>E</a:t>
            </a:r>
            <a:r>
              <a:rPr lang="en-US" dirty="0" smtClean="0"/>
              <a:t>xamine </a:t>
            </a:r>
            <a:r>
              <a:rPr lang="en-US" dirty="0"/>
              <a:t>the </a:t>
            </a:r>
            <a:r>
              <a:rPr lang="en-US" dirty="0" smtClean="0"/>
              <a:t>effect </a:t>
            </a:r>
            <a:r>
              <a:rPr lang="en-US" dirty="0"/>
              <a:t>of </a:t>
            </a:r>
            <a:r>
              <a:rPr lang="en-US" dirty="0" smtClean="0"/>
              <a:t>Big </a:t>
            </a:r>
            <a:r>
              <a:rPr lang="en-US" dirty="0"/>
              <a:t>Five personality traits on users’ </a:t>
            </a:r>
            <a:r>
              <a:rPr lang="en-US" dirty="0" smtClean="0"/>
              <a:t>responses </a:t>
            </a:r>
            <a:r>
              <a:rPr lang="en-US" dirty="0"/>
              <a:t>to </a:t>
            </a:r>
            <a:r>
              <a:rPr lang="en-US" dirty="0" smtClean="0"/>
              <a:t>spear-phishing attacks</a:t>
            </a:r>
          </a:p>
          <a:p>
            <a:pPr lvl="1"/>
            <a:r>
              <a:rPr lang="en-US" dirty="0" smtClean="0"/>
              <a:t>Send </a:t>
            </a:r>
            <a:r>
              <a:rPr lang="en-US" dirty="0"/>
              <a:t>simulated </a:t>
            </a:r>
            <a:r>
              <a:rPr lang="en-US" dirty="0" smtClean="0"/>
              <a:t>spear-phishing messages </a:t>
            </a:r>
            <a:r>
              <a:rPr lang="en-US" dirty="0"/>
              <a:t>to people on their actual email </a:t>
            </a:r>
            <a:r>
              <a:rPr lang="en-US" dirty="0" smtClean="0"/>
              <a:t>accts at 4 organizations (2 universities and 2 companies) </a:t>
            </a:r>
          </a:p>
          <a:p>
            <a:pPr lvl="1"/>
            <a:r>
              <a:rPr lang="en-US" dirty="0" smtClean="0"/>
              <a:t>Develop </a:t>
            </a:r>
            <a:r>
              <a:rPr lang="en-US" dirty="0"/>
              <a:t>novel types of </a:t>
            </a:r>
            <a:r>
              <a:rPr lang="en-US" dirty="0" smtClean="0"/>
              <a:t>cyber defenses that </a:t>
            </a:r>
            <a:r>
              <a:rPr lang="en-US" dirty="0"/>
              <a:t>are tailored to users’ idiosyncratic </a:t>
            </a:r>
            <a:r>
              <a:rPr lang="en-US" dirty="0" smtClean="0"/>
              <a:t>characteristics</a:t>
            </a:r>
          </a:p>
          <a:p>
            <a:pPr lvl="1"/>
            <a:r>
              <a:rPr lang="en-US" dirty="0" smtClean="0"/>
              <a:t>Budget: $203,648 for two years</a:t>
            </a:r>
          </a:p>
        </p:txBody>
      </p:sp>
    </p:spTree>
    <p:extLst>
      <p:ext uri="{BB962C8B-B14F-4D97-AF65-F5344CB8AC3E}">
        <p14:creationId xmlns:p14="http://schemas.microsoft.com/office/powerpoint/2010/main" val="1601127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eld_clouds.jpg"/>
          <p:cNvPicPr>
            <a:picLocks noChangeAspect="1"/>
          </p:cNvPicPr>
          <p:nvPr/>
        </p:nvPicPr>
        <p:blipFill>
          <a:blip r:embed="rId3" cstate="print"/>
          <a:stretch>
            <a:fillRect/>
          </a:stretch>
        </p:blipFill>
        <p:spPr>
          <a:xfrm>
            <a:off x="0" y="0"/>
            <a:ext cx="9144000" cy="7010400"/>
          </a:xfrm>
          <a:prstGeom prst="rect">
            <a:avLst/>
          </a:prstGeom>
        </p:spPr>
      </p:pic>
      <p:sp>
        <p:nvSpPr>
          <p:cNvPr id="3" name="Title 5"/>
          <p:cNvSpPr>
            <a:spLocks noGrp="1"/>
          </p:cNvSpPr>
          <p:nvPr>
            <p:ph type="ctrTitle"/>
          </p:nvPr>
        </p:nvSpPr>
        <p:spPr>
          <a:xfrm>
            <a:off x="0" y="838200"/>
            <a:ext cx="9144000" cy="2308324"/>
          </a:xfrm>
          <a:gradFill>
            <a:gsLst>
              <a:gs pos="0">
                <a:schemeClr val="tx2">
                  <a:alpha val="0"/>
                </a:schemeClr>
              </a:gs>
              <a:gs pos="50000">
                <a:srgbClr val="093FAB">
                  <a:alpha val="76000"/>
                </a:srgbClr>
              </a:gs>
              <a:gs pos="100000">
                <a:srgbClr val="083796">
                  <a:alpha val="0"/>
                </a:srgbClr>
              </a:gs>
            </a:gsLst>
            <a:lin ang="0" scaled="0"/>
          </a:gradFill>
        </p:spPr>
        <p:txBody>
          <a:bodyPr>
            <a:spAutoFit/>
          </a:bodyPr>
          <a:lstStyle/>
          <a:p>
            <a:pPr algn="ctr"/>
            <a:r>
              <a:rPr lang="en-US" sz="4800" b="1" dirty="0">
                <a:solidFill>
                  <a:srgbClr val="FFC000"/>
                </a:solidFill>
                <a:effectLst>
                  <a:outerShdw blurRad="38100" dist="38100" dir="2700000" algn="tl">
                    <a:srgbClr val="000000">
                      <a:alpha val="43137"/>
                    </a:srgbClr>
                  </a:outerShdw>
                </a:effectLst>
                <a:latin typeface="Garamond" pitchFamily="18" charset="0"/>
              </a:rPr>
              <a:t>Dear Colleague </a:t>
            </a:r>
            <a:r>
              <a:rPr lang="en-US" sz="4800" b="1" dirty="0" smtClean="0">
                <a:solidFill>
                  <a:srgbClr val="FFC000"/>
                </a:solidFill>
                <a:effectLst>
                  <a:outerShdw blurRad="38100" dist="38100" dir="2700000" algn="tl">
                    <a:srgbClr val="000000">
                      <a:alpha val="43137"/>
                    </a:srgbClr>
                  </a:outerShdw>
                </a:effectLst>
                <a:latin typeface="Garamond" pitchFamily="18" charset="0"/>
              </a:rPr>
              <a:t>Letter (DCL): </a:t>
            </a:r>
            <a:br>
              <a:rPr lang="en-US" sz="4800" b="1" dirty="0" smtClean="0">
                <a:solidFill>
                  <a:srgbClr val="FFC000"/>
                </a:solidFill>
                <a:effectLst>
                  <a:outerShdw blurRad="38100" dist="38100" dir="2700000" algn="tl">
                    <a:srgbClr val="000000">
                      <a:alpha val="43137"/>
                    </a:srgbClr>
                  </a:outerShdw>
                </a:effectLst>
                <a:latin typeface="Garamond" pitchFamily="18" charset="0"/>
              </a:rPr>
            </a:br>
            <a:r>
              <a:rPr lang="en-US" sz="4800" b="1" dirty="0" smtClean="0">
                <a:solidFill>
                  <a:srgbClr val="FFC000"/>
                </a:solidFill>
                <a:effectLst>
                  <a:outerShdw blurRad="38100" dist="38100" dir="2700000" algn="tl">
                    <a:srgbClr val="000000">
                      <a:alpha val="43137"/>
                    </a:srgbClr>
                  </a:outerShdw>
                </a:effectLst>
                <a:latin typeface="Garamond" pitchFamily="18" charset="0"/>
              </a:rPr>
              <a:t>Research </a:t>
            </a:r>
            <a:r>
              <a:rPr lang="en-US" sz="4800" b="1" dirty="0">
                <a:solidFill>
                  <a:srgbClr val="FFC000"/>
                </a:solidFill>
                <a:effectLst>
                  <a:outerShdw blurRad="38100" dist="38100" dir="2700000" algn="tl">
                    <a:srgbClr val="000000">
                      <a:alpha val="43137"/>
                    </a:srgbClr>
                  </a:outerShdw>
                </a:effectLst>
                <a:latin typeface="Garamond" pitchFamily="18" charset="0"/>
              </a:rPr>
              <a:t>on Privacy in Today's Networked World</a:t>
            </a:r>
            <a:endParaRPr lang="en-US" sz="4800" b="1" dirty="0" smtClean="0">
              <a:solidFill>
                <a:srgbClr val="FFC000"/>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2553767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2" descr="C:\Users\hxu\AppData\Local\Temp\MP9004088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58" name="TextBox 2"/>
          <p:cNvSpPr txBox="1">
            <a:spLocks noChangeArrowheads="1"/>
          </p:cNvSpPr>
          <p:nvPr/>
        </p:nvSpPr>
        <p:spPr bwMode="auto">
          <a:xfrm>
            <a:off x="152400" y="2286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i="1"/>
              <a:t>Law</a:t>
            </a:r>
            <a:r>
              <a:rPr lang="en-US" sz="3200"/>
              <a:t>: </a:t>
            </a:r>
            <a:r>
              <a:rPr lang="en-US" sz="2800" b="1"/>
              <a:t>Privacy = </a:t>
            </a:r>
            <a:r>
              <a:rPr lang="ja-JP" altLang="en-US" sz="2800" b="1"/>
              <a:t>“</a:t>
            </a:r>
            <a:r>
              <a:rPr lang="en-US" altLang="ja-JP" sz="2800" b="1"/>
              <a:t>Right to be left alone</a:t>
            </a:r>
            <a:r>
              <a:rPr lang="ja-JP" altLang="en-US" sz="2800" b="1"/>
              <a:t>”</a:t>
            </a:r>
            <a:r>
              <a:rPr lang="en-US" altLang="ja-JP" sz="1400"/>
              <a:t>(Warren and Brandeis 1890).</a:t>
            </a:r>
            <a:endParaRPr lang="en-US" sz="1100"/>
          </a:p>
        </p:txBody>
      </p:sp>
      <p:sp>
        <p:nvSpPr>
          <p:cNvPr id="2" name="TextBox 1"/>
          <p:cNvSpPr txBox="1"/>
          <p:nvPr/>
        </p:nvSpPr>
        <p:spPr>
          <a:xfrm>
            <a:off x="228600" y="6400800"/>
            <a:ext cx="8763000" cy="584776"/>
          </a:xfrm>
          <a:prstGeom prst="rect">
            <a:avLst/>
          </a:prstGeom>
          <a:noFill/>
        </p:spPr>
        <p:txBody>
          <a:bodyPr wrap="square" rtlCol="0">
            <a:spAutoFit/>
          </a:bodyPr>
          <a:lstStyle/>
          <a:p>
            <a:r>
              <a:rPr lang="en-US" sz="1400" dirty="0"/>
              <a:t>Warren, S.D., and Brandeis, D.L</a:t>
            </a:r>
            <a:r>
              <a:rPr lang="en-US" sz="1400" dirty="0" smtClean="0"/>
              <a:t>. (1890) </a:t>
            </a:r>
            <a:r>
              <a:rPr lang="en-US" sz="1400" dirty="0"/>
              <a:t>"The Right to Privacy," </a:t>
            </a:r>
            <a:r>
              <a:rPr lang="en-US" sz="1400" i="1" dirty="0"/>
              <a:t>Harvard Law Review</a:t>
            </a:r>
            <a:r>
              <a:rPr lang="en-US" sz="1400" dirty="0"/>
              <a:t> (4:5</a:t>
            </a:r>
            <a:r>
              <a:rPr lang="en-US" sz="1400" dirty="0" smtClean="0"/>
              <a:t>), </a:t>
            </a:r>
            <a:r>
              <a:rPr lang="en-US" sz="1400" dirty="0" err="1" smtClean="0"/>
              <a:t>pp</a:t>
            </a:r>
            <a:r>
              <a:rPr lang="en-US" sz="1400" dirty="0" smtClean="0"/>
              <a:t> </a:t>
            </a:r>
            <a:r>
              <a:rPr lang="en-US" sz="1400" dirty="0"/>
              <a:t>193-220.</a:t>
            </a:r>
          </a:p>
          <a:p>
            <a:endParaRPr lang="en-US" dirty="0"/>
          </a:p>
        </p:txBody>
      </p:sp>
    </p:spTree>
    <p:extLst>
      <p:ext uri="{BB962C8B-B14F-4D97-AF65-F5344CB8AC3E}">
        <p14:creationId xmlns:p14="http://schemas.microsoft.com/office/powerpoint/2010/main" val="2044183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6" name="Picture 4" descr="http://priestlyrant.files.wordpress.com/2013/01/anonymous.png"/>
          <p:cNvPicPr>
            <a:picLocks noChangeAspect="1" noChangeArrowheads="1"/>
          </p:cNvPicPr>
          <p:nvPr/>
        </p:nvPicPr>
        <p:blipFill>
          <a:blip r:embed="rId3">
            <a:extLst>
              <a:ext uri="{28A0092B-C50C-407E-A947-70E740481C1C}">
                <a14:useLocalDpi xmlns:a14="http://schemas.microsoft.com/office/drawing/2010/main" val="0"/>
              </a:ext>
            </a:extLst>
          </a:blip>
          <a:srcRect b="16455"/>
          <a:stretch>
            <a:fillRect/>
          </a:stretch>
        </p:blipFill>
        <p:spPr bwMode="auto">
          <a:xfrm>
            <a:off x="923925" y="2174875"/>
            <a:ext cx="7296150" cy="37687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6307" name="TextBox 1"/>
          <p:cNvSpPr txBox="1">
            <a:spLocks noChangeArrowheads="1"/>
          </p:cNvSpPr>
          <p:nvPr/>
        </p:nvSpPr>
        <p:spPr bwMode="auto">
          <a:xfrm>
            <a:off x="304800" y="304800"/>
            <a:ext cx="8839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800100" indent="-34290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i="1" dirty="0">
                <a:solidFill>
                  <a:srgbClr val="F2F2F2"/>
                </a:solidFill>
              </a:rPr>
              <a:t>Computer </a:t>
            </a:r>
            <a:r>
              <a:rPr lang="en-US" sz="2800" i="1" dirty="0" smtClean="0">
                <a:solidFill>
                  <a:srgbClr val="F2F2F2"/>
                </a:solidFill>
              </a:rPr>
              <a:t>Science</a:t>
            </a:r>
          </a:p>
          <a:p>
            <a:pPr eaLnBrk="1" hangingPunct="1"/>
            <a:endParaRPr lang="en-US" sz="800" i="1" dirty="0">
              <a:solidFill>
                <a:srgbClr val="F2F2F2"/>
              </a:solidFill>
            </a:endParaRPr>
          </a:p>
          <a:p>
            <a:pPr lvl="1">
              <a:buFont typeface="Wingdings" charset="0"/>
              <a:buChar char="§"/>
            </a:pPr>
            <a:r>
              <a:rPr lang="en-US" b="1" dirty="0">
                <a:solidFill>
                  <a:srgbClr val="F2F2F2"/>
                </a:solidFill>
              </a:rPr>
              <a:t>Privacy: </a:t>
            </a:r>
            <a:r>
              <a:rPr lang="en-US" sz="2200" dirty="0">
                <a:solidFill>
                  <a:srgbClr val="F2F2F2"/>
                </a:solidFill>
              </a:rPr>
              <a:t>Several </a:t>
            </a:r>
            <a:r>
              <a:rPr lang="en-US" sz="2200" dirty="0" smtClean="0">
                <a:solidFill>
                  <a:srgbClr val="F2F2F2"/>
                </a:solidFill>
              </a:rPr>
              <a:t>definitions </a:t>
            </a:r>
            <a:r>
              <a:rPr lang="en-US" sz="2200" dirty="0">
                <a:solidFill>
                  <a:srgbClr val="F2F2F2"/>
                </a:solidFill>
              </a:rPr>
              <a:t>have evolved over the last decade including k-Anonymity, L-diversity, T-closeness, M-invariance, </a:t>
            </a:r>
            <a:r>
              <a:rPr lang="en-US" sz="2200" dirty="0" smtClean="0">
                <a:solidFill>
                  <a:srgbClr val="F2F2F2"/>
                </a:solidFill>
              </a:rPr>
              <a:t>differential </a:t>
            </a:r>
            <a:r>
              <a:rPr lang="en-US" sz="2200" dirty="0">
                <a:solidFill>
                  <a:srgbClr val="F2F2F2"/>
                </a:solidFill>
              </a:rPr>
              <a:t>privacy, </a:t>
            </a:r>
            <a:r>
              <a:rPr lang="en-US" sz="2200" dirty="0" smtClean="0">
                <a:solidFill>
                  <a:srgbClr val="F2F2F2"/>
                </a:solidFill>
              </a:rPr>
              <a:t>private </a:t>
            </a:r>
            <a:r>
              <a:rPr lang="en-US" sz="2200" dirty="0">
                <a:solidFill>
                  <a:srgbClr val="F2F2F2"/>
                </a:solidFill>
              </a:rPr>
              <a:t>information </a:t>
            </a:r>
            <a:r>
              <a:rPr lang="en-US" sz="2200" dirty="0" smtClean="0">
                <a:solidFill>
                  <a:srgbClr val="F2F2F2"/>
                </a:solidFill>
              </a:rPr>
              <a:t>retrieval…</a:t>
            </a:r>
            <a:endParaRPr lang="en-US" sz="2200" dirty="0">
              <a:solidFill>
                <a:srgbClr val="F2F2F2"/>
              </a:solidFill>
            </a:endParaRPr>
          </a:p>
        </p:txBody>
      </p:sp>
    </p:spTree>
    <p:extLst>
      <p:ext uri="{BB962C8B-B14F-4D97-AF65-F5344CB8AC3E}">
        <p14:creationId xmlns:p14="http://schemas.microsoft.com/office/powerpoint/2010/main" val="736712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2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0" name="Picture 2" descr="C:\Users\hxu\AppData\Local\Temp\MP9004307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6934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0" y="2363450"/>
            <a:ext cx="9144000" cy="1015663"/>
          </a:xfrm>
          <a:prstGeom prst="rect">
            <a:avLst/>
          </a:prstGeom>
          <a:solidFill>
            <a:schemeClr val="bg1">
              <a:lumMod val="85000"/>
              <a:alpha val="50000"/>
            </a:schemeClr>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Aft>
                <a:spcPts val="0"/>
              </a:spcAft>
              <a:defRPr/>
            </a:pPr>
            <a:r>
              <a:rPr lang="en-US" sz="2800" i="1" dirty="0" smtClean="0">
                <a:solidFill>
                  <a:schemeClr val="tx1">
                    <a:lumMod val="95000"/>
                    <a:lumOff val="5000"/>
                  </a:schemeClr>
                </a:solidFill>
                <a:ea typeface="+mn-ea"/>
                <a:cs typeface="+mn-cs"/>
              </a:rPr>
              <a:t>Social </a:t>
            </a:r>
            <a:r>
              <a:rPr lang="en-US" sz="2800" i="1" dirty="0">
                <a:solidFill>
                  <a:schemeClr val="tx1">
                    <a:lumMod val="95000"/>
                    <a:lumOff val="5000"/>
                  </a:schemeClr>
                </a:solidFill>
                <a:ea typeface="+mn-ea"/>
                <a:cs typeface="+mn-cs"/>
              </a:rPr>
              <a:t>Psychology</a:t>
            </a:r>
            <a:r>
              <a:rPr lang="en-US" sz="2800" i="1" dirty="0" smtClean="0">
                <a:solidFill>
                  <a:schemeClr val="tx1">
                    <a:lumMod val="95000"/>
                    <a:lumOff val="5000"/>
                  </a:schemeClr>
                </a:solidFill>
                <a:ea typeface="+mn-ea"/>
                <a:cs typeface="+mn-cs"/>
              </a:rPr>
              <a:t>, HCI and Information Systems:</a:t>
            </a:r>
          </a:p>
          <a:p>
            <a:pPr eaLnBrk="1" fontAlgn="auto" hangingPunct="1">
              <a:spcAft>
                <a:spcPts val="0"/>
              </a:spcAft>
              <a:defRPr/>
            </a:pPr>
            <a:endParaRPr lang="en-US" sz="800" i="1" dirty="0" smtClean="0">
              <a:solidFill>
                <a:schemeClr val="tx1">
                  <a:lumMod val="95000"/>
                  <a:lumOff val="5000"/>
                </a:schemeClr>
              </a:solidFill>
              <a:ea typeface="+mn-ea"/>
              <a:cs typeface="+mn-cs"/>
            </a:endParaRPr>
          </a:p>
          <a:p>
            <a:pPr marL="800100" lvl="1" indent="-342900" algn="ctr" eaLnBrk="1" fontAlgn="auto" hangingPunct="1">
              <a:spcAft>
                <a:spcPts val="0"/>
              </a:spcAft>
              <a:buFont typeface="Wingdings" pitchFamily="2" charset="2"/>
              <a:buChar char="§"/>
              <a:defRPr/>
            </a:pPr>
            <a:r>
              <a:rPr lang="en-US" sz="2400" dirty="0" smtClean="0">
                <a:solidFill>
                  <a:schemeClr val="tx1">
                    <a:lumMod val="95000"/>
                    <a:lumOff val="5000"/>
                  </a:schemeClr>
                </a:solidFill>
                <a:ea typeface="+mn-ea"/>
                <a:cs typeface="+mn-cs"/>
              </a:rPr>
              <a:t>Frequent linkage of </a:t>
            </a:r>
            <a:r>
              <a:rPr lang="en-US" sz="2400" b="1" i="1" dirty="0" smtClean="0">
                <a:solidFill>
                  <a:schemeClr val="tx1">
                    <a:lumMod val="95000"/>
                    <a:lumOff val="5000"/>
                  </a:schemeClr>
                </a:solidFill>
                <a:ea typeface="+mn-ea"/>
                <a:cs typeface="+mn-cs"/>
              </a:rPr>
              <a:t>privacy</a:t>
            </a:r>
            <a:r>
              <a:rPr lang="en-US" sz="2400" dirty="0" smtClean="0">
                <a:solidFill>
                  <a:schemeClr val="tx1">
                    <a:lumMod val="95000"/>
                    <a:lumOff val="5000"/>
                  </a:schemeClr>
                </a:solidFill>
                <a:ea typeface="+mn-ea"/>
                <a:cs typeface="+mn-cs"/>
              </a:rPr>
              <a:t> and </a:t>
            </a:r>
            <a:r>
              <a:rPr lang="en-US" sz="2400" b="1" i="1" dirty="0" smtClean="0">
                <a:solidFill>
                  <a:schemeClr val="tx1">
                    <a:lumMod val="95000"/>
                    <a:lumOff val="5000"/>
                  </a:schemeClr>
                </a:solidFill>
                <a:ea typeface="+mn-ea"/>
                <a:cs typeface="+mn-cs"/>
              </a:rPr>
              <a:t>control</a:t>
            </a:r>
            <a:r>
              <a:rPr lang="en-US" sz="2400" b="1" dirty="0" smtClean="0">
                <a:solidFill>
                  <a:schemeClr val="tx1">
                    <a:lumMod val="95000"/>
                    <a:lumOff val="5000"/>
                  </a:schemeClr>
                </a:solidFill>
                <a:ea typeface="+mn-ea"/>
                <a:cs typeface="+mn-cs"/>
              </a:rPr>
              <a:t> </a:t>
            </a:r>
          </a:p>
        </p:txBody>
      </p:sp>
    </p:spTree>
    <p:extLst>
      <p:ext uri="{BB962C8B-B14F-4D97-AF65-F5344CB8AC3E}">
        <p14:creationId xmlns:p14="http://schemas.microsoft.com/office/powerpoint/2010/main" val="3780381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Agenda</a:t>
            </a:r>
            <a:endParaRPr lang="en-US" sz="4800" b="1" dirty="0"/>
          </a:p>
        </p:txBody>
      </p:sp>
      <p:sp>
        <p:nvSpPr>
          <p:cNvPr id="3" name="Content Placeholder 2"/>
          <p:cNvSpPr>
            <a:spLocks noGrp="1"/>
          </p:cNvSpPr>
          <p:nvPr>
            <p:ph idx="1"/>
          </p:nvPr>
        </p:nvSpPr>
        <p:spPr>
          <a:xfrm>
            <a:off x="457200" y="1524000"/>
            <a:ext cx="8229600" cy="4525963"/>
          </a:xfrm>
        </p:spPr>
        <p:txBody>
          <a:bodyPr>
            <a:normAutofit/>
          </a:bodyPr>
          <a:lstStyle/>
          <a:p>
            <a:pPr marL="514350" indent="-514350">
              <a:buFont typeface="+mj-lt"/>
              <a:buAutoNum type="arabicPeriod"/>
            </a:pPr>
            <a:r>
              <a:rPr lang="en-US" b="1" dirty="0" smtClean="0"/>
              <a:t>What is SBE?</a:t>
            </a:r>
          </a:p>
          <a:p>
            <a:pPr>
              <a:buFont typeface="+mj-lt"/>
              <a:buAutoNum type="arabicPeriod"/>
            </a:pPr>
            <a:endParaRPr lang="en-US" sz="800" b="1" dirty="0" smtClean="0"/>
          </a:p>
          <a:p>
            <a:pPr marL="514350" indent="-514350">
              <a:buFont typeface="+mj-lt"/>
              <a:buAutoNum type="arabicPeriod"/>
            </a:pPr>
            <a:r>
              <a:rPr lang="en-US" b="1" dirty="0" smtClean="0"/>
              <a:t>The </a:t>
            </a:r>
            <a:r>
              <a:rPr lang="en-US" b="1" dirty="0"/>
              <a:t>SBE </a:t>
            </a:r>
            <a:r>
              <a:rPr lang="en-US" b="1" dirty="0" smtClean="0"/>
              <a:t>Perspective of </a:t>
            </a:r>
            <a:r>
              <a:rPr lang="en-US" b="1" dirty="0" err="1" smtClean="0"/>
              <a:t>SaTC</a:t>
            </a:r>
            <a:r>
              <a:rPr lang="en-US" b="1" dirty="0" smtClean="0"/>
              <a:t> Program</a:t>
            </a:r>
          </a:p>
          <a:p>
            <a:pPr>
              <a:buFont typeface="+mj-lt"/>
              <a:buAutoNum type="arabicPeriod"/>
            </a:pPr>
            <a:endParaRPr lang="en-US" sz="800" b="1" dirty="0" smtClean="0"/>
          </a:p>
          <a:p>
            <a:pPr marL="514350" indent="-514350">
              <a:buFont typeface="+mj-lt"/>
              <a:buAutoNum type="arabicPeriod"/>
            </a:pPr>
            <a:r>
              <a:rPr lang="en-US" b="1" dirty="0" err="1" smtClean="0"/>
              <a:t>SaTC</a:t>
            </a:r>
            <a:r>
              <a:rPr lang="en-US" b="1" dirty="0" smtClean="0"/>
              <a:t> </a:t>
            </a:r>
            <a:r>
              <a:rPr lang="en-US" b="1" dirty="0"/>
              <a:t>EAGERs Enabling New Collaborations Between Computer and Social </a:t>
            </a:r>
            <a:r>
              <a:rPr lang="en-US" b="1" dirty="0" smtClean="0"/>
              <a:t>Scientists</a:t>
            </a:r>
          </a:p>
          <a:p>
            <a:pPr>
              <a:buFont typeface="+mj-lt"/>
              <a:buAutoNum type="arabicPeriod"/>
            </a:pPr>
            <a:endParaRPr lang="en-US" sz="800" b="1" dirty="0" smtClean="0"/>
          </a:p>
          <a:p>
            <a:pPr marL="514350" indent="-514350">
              <a:buFont typeface="+mj-lt"/>
              <a:buAutoNum type="arabicPeriod"/>
            </a:pPr>
            <a:r>
              <a:rPr lang="en-US" b="1" dirty="0"/>
              <a:t>Research on Privacy in Today's Networked World</a:t>
            </a:r>
            <a:endParaRPr lang="en-US" b="1" dirty="0" smtClean="0"/>
          </a:p>
          <a:p>
            <a:endParaRPr lang="en-US" b="1" dirty="0" smtClean="0"/>
          </a:p>
        </p:txBody>
      </p:sp>
    </p:spTree>
    <p:extLst>
      <p:ext uri="{BB962C8B-B14F-4D97-AF65-F5344CB8AC3E}">
        <p14:creationId xmlns:p14="http://schemas.microsoft.com/office/powerpoint/2010/main" val="2670814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hxu\AppData\Local\Temp\1\8521624548_3ed2dd3dcb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What is Privacy?</a:t>
            </a:r>
            <a:endParaRPr lang="en-US" b="1" dirty="0">
              <a:solidFill>
                <a:schemeClr val="bg1"/>
              </a:solidFill>
            </a:endParaRPr>
          </a:p>
        </p:txBody>
      </p:sp>
      <p:sp>
        <p:nvSpPr>
          <p:cNvPr id="3" name="Content Placeholder 2"/>
          <p:cNvSpPr>
            <a:spLocks noGrp="1"/>
          </p:cNvSpPr>
          <p:nvPr>
            <p:ph sz="quarter" idx="1"/>
          </p:nvPr>
        </p:nvSpPr>
        <p:spPr>
          <a:xfrm>
            <a:off x="457200" y="960437"/>
            <a:ext cx="8229600" cy="4525963"/>
          </a:xfrm>
        </p:spPr>
        <p:txBody>
          <a:bodyPr/>
          <a:lstStyle/>
          <a:p>
            <a:r>
              <a:rPr lang="en-US" sz="2400" dirty="0">
                <a:solidFill>
                  <a:srgbClr val="FFFFFF"/>
                </a:solidFill>
                <a:latin typeface="Arial" charset="0"/>
              </a:rPr>
              <a:t>Privacy scholars </a:t>
            </a:r>
            <a:r>
              <a:rPr lang="ja-JP" altLang="en-US" sz="2400" dirty="0">
                <a:solidFill>
                  <a:srgbClr val="FFFFFF"/>
                </a:solidFill>
                <a:latin typeface="Arial" charset="0"/>
              </a:rPr>
              <a:t>“</a:t>
            </a:r>
            <a:r>
              <a:rPr lang="en-US" sz="2400" dirty="0">
                <a:solidFill>
                  <a:srgbClr val="FFFFFF"/>
                </a:solidFill>
                <a:latin typeface="Arial" charset="0"/>
              </a:rPr>
              <a:t>do not agree...on what privacy is or on whether privacy is a behavior, attitude, process, goal, phenomenal state, or what</a:t>
            </a:r>
            <a:r>
              <a:rPr lang="ja-JP" altLang="en-US" sz="2400" dirty="0">
                <a:solidFill>
                  <a:srgbClr val="FFFFFF"/>
                </a:solidFill>
                <a:latin typeface="Arial" charset="0"/>
              </a:rPr>
              <a:t>”</a:t>
            </a:r>
            <a:r>
              <a:rPr lang="en-US" sz="2400" dirty="0">
                <a:solidFill>
                  <a:srgbClr val="FFFFFF"/>
                </a:solidFill>
                <a:latin typeface="Arial" charset="0"/>
              </a:rPr>
              <a:t> (</a:t>
            </a:r>
            <a:r>
              <a:rPr lang="en-US" sz="2400" dirty="0" err="1">
                <a:solidFill>
                  <a:srgbClr val="FFFFFF"/>
                </a:solidFill>
                <a:latin typeface="Arial" charset="0"/>
              </a:rPr>
              <a:t>Margulis</a:t>
            </a:r>
            <a:r>
              <a:rPr lang="en-US" sz="2400" dirty="0">
                <a:solidFill>
                  <a:srgbClr val="FFFFFF"/>
                </a:solidFill>
                <a:latin typeface="Arial" charset="0"/>
              </a:rPr>
              <a:t> 1977, p.17)</a:t>
            </a:r>
          </a:p>
          <a:p>
            <a:endParaRPr lang="en-US" sz="800" dirty="0">
              <a:solidFill>
                <a:srgbClr val="FFFFFF"/>
              </a:solidFill>
              <a:latin typeface="Arial" charset="0"/>
            </a:endParaRPr>
          </a:p>
          <a:p>
            <a:r>
              <a:rPr lang="ja-JP" altLang="en-US" sz="2400" dirty="0">
                <a:solidFill>
                  <a:srgbClr val="FFFFFF"/>
                </a:solidFill>
                <a:latin typeface="Arial" charset="0"/>
              </a:rPr>
              <a:t>“</a:t>
            </a:r>
            <a:r>
              <a:rPr lang="en-US" sz="2400" dirty="0">
                <a:solidFill>
                  <a:srgbClr val="FFFFFF"/>
                </a:solidFill>
                <a:latin typeface="Arial" charset="0"/>
              </a:rPr>
              <a:t>The notion of privacy is fraught with multiple meanings, interpretations, and value judgments</a:t>
            </a:r>
            <a:r>
              <a:rPr lang="ja-JP" altLang="en-US" sz="2400" dirty="0">
                <a:solidFill>
                  <a:srgbClr val="FFFFFF"/>
                </a:solidFill>
                <a:latin typeface="Arial" charset="0"/>
              </a:rPr>
              <a:t>”</a:t>
            </a:r>
            <a:r>
              <a:rPr lang="en-US" sz="2400" dirty="0">
                <a:solidFill>
                  <a:srgbClr val="FFFFFF"/>
                </a:solidFill>
                <a:latin typeface="Arial" charset="0"/>
              </a:rPr>
              <a:t> (NAC 2007). </a:t>
            </a:r>
          </a:p>
          <a:p>
            <a:endParaRPr lang="en-US" dirty="0"/>
          </a:p>
        </p:txBody>
      </p:sp>
      <p:sp>
        <p:nvSpPr>
          <p:cNvPr id="4" name="Text Box 13"/>
          <p:cNvSpPr txBox="1">
            <a:spLocks noChangeArrowheads="1"/>
          </p:cNvSpPr>
          <p:nvPr/>
        </p:nvSpPr>
        <p:spPr bwMode="auto">
          <a:xfrm>
            <a:off x="533400" y="4038600"/>
            <a:ext cx="8248650" cy="1077913"/>
          </a:xfrm>
          <a:prstGeom prst="rect">
            <a:avLst/>
          </a:prstGeom>
          <a:solidFill>
            <a:schemeClr val="tx2"/>
          </a:solidFill>
          <a:ln w="9525">
            <a:noFill/>
            <a:miter lim="800000"/>
            <a:headEnd/>
            <a:tailEnd/>
          </a:ln>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3200" b="1" dirty="0">
                <a:solidFill>
                  <a:schemeClr val="bg1"/>
                </a:solidFill>
              </a:rPr>
              <a:t>Privacy "is in disarray and nobody can articulate what it means" </a:t>
            </a:r>
            <a:r>
              <a:rPr lang="en-US" sz="2400" b="1" dirty="0">
                <a:solidFill>
                  <a:schemeClr val="bg1"/>
                </a:solidFill>
              </a:rPr>
              <a:t>(</a:t>
            </a:r>
            <a:r>
              <a:rPr lang="en-US" sz="2400" b="1" dirty="0" err="1">
                <a:solidFill>
                  <a:schemeClr val="bg1"/>
                </a:solidFill>
              </a:rPr>
              <a:t>Solove</a:t>
            </a:r>
            <a:r>
              <a:rPr lang="en-US" sz="2400" b="1" dirty="0">
                <a:solidFill>
                  <a:schemeClr val="bg1"/>
                </a:solidFill>
              </a:rPr>
              <a:t> 2006, p. 477)</a:t>
            </a:r>
            <a:endParaRPr lang="en-US" sz="3200" b="1" dirty="0">
              <a:solidFill>
                <a:schemeClr val="bg1"/>
              </a:solidFill>
            </a:endParaRPr>
          </a:p>
        </p:txBody>
      </p:sp>
      <p:sp>
        <p:nvSpPr>
          <p:cNvPr id="5" name="TextBox 4"/>
          <p:cNvSpPr txBox="1"/>
          <p:nvPr/>
        </p:nvSpPr>
        <p:spPr>
          <a:xfrm>
            <a:off x="685800" y="6019800"/>
            <a:ext cx="7772400" cy="685800"/>
          </a:xfrm>
          <a:prstGeom prst="rect">
            <a:avLst/>
          </a:prstGeom>
          <a:noFill/>
        </p:spPr>
        <p:txBody>
          <a:bodyPr wrap="square" rtlCol="0">
            <a:spAutoFit/>
          </a:bodyPr>
          <a:lstStyle/>
          <a:p>
            <a:endParaRPr lang="en-US" dirty="0"/>
          </a:p>
        </p:txBody>
      </p:sp>
      <p:sp>
        <p:nvSpPr>
          <p:cNvPr id="6" name="Rectangle 5"/>
          <p:cNvSpPr/>
          <p:nvPr/>
        </p:nvSpPr>
        <p:spPr>
          <a:xfrm>
            <a:off x="228600" y="6096000"/>
            <a:ext cx="8763000" cy="461665"/>
          </a:xfrm>
          <a:prstGeom prst="rect">
            <a:avLst/>
          </a:prstGeom>
        </p:spPr>
        <p:txBody>
          <a:bodyPr wrap="square">
            <a:spAutoFit/>
          </a:bodyPr>
          <a:lstStyle/>
          <a:p>
            <a:r>
              <a:rPr lang="en-US" sz="1200" dirty="0" err="1" smtClean="0">
                <a:solidFill>
                  <a:srgbClr val="FFFFFF"/>
                </a:solidFill>
              </a:rPr>
              <a:t>Margulis</a:t>
            </a:r>
            <a:r>
              <a:rPr lang="en-US" sz="1200" dirty="0" smtClean="0">
                <a:solidFill>
                  <a:srgbClr val="FFFFFF"/>
                </a:solidFill>
              </a:rPr>
              <a:t>, S.T. (1977) "</a:t>
            </a:r>
            <a:r>
              <a:rPr lang="en-US" sz="1200" dirty="0">
                <a:solidFill>
                  <a:srgbClr val="FFFFFF"/>
                </a:solidFill>
              </a:rPr>
              <a:t>Conceptions of Privacy - </a:t>
            </a:r>
            <a:r>
              <a:rPr lang="en-US" sz="1200" dirty="0">
                <a:solidFill>
                  <a:schemeClr val="bg1"/>
                </a:solidFill>
              </a:rPr>
              <a:t>Current Status and Next Steps," </a:t>
            </a:r>
            <a:r>
              <a:rPr lang="en-US" sz="1200" i="1" dirty="0">
                <a:solidFill>
                  <a:schemeClr val="bg1"/>
                </a:solidFill>
              </a:rPr>
              <a:t>Journal of Social Issues</a:t>
            </a:r>
            <a:r>
              <a:rPr lang="en-US" sz="1200" dirty="0">
                <a:solidFill>
                  <a:schemeClr val="bg1"/>
                </a:solidFill>
              </a:rPr>
              <a:t> (33:3</a:t>
            </a:r>
            <a:r>
              <a:rPr lang="en-US" sz="1200" dirty="0" smtClean="0">
                <a:solidFill>
                  <a:schemeClr val="bg1"/>
                </a:solidFill>
              </a:rPr>
              <a:t>), </a:t>
            </a:r>
            <a:r>
              <a:rPr lang="en-US" sz="1200" dirty="0" err="1" smtClean="0">
                <a:solidFill>
                  <a:schemeClr val="bg1"/>
                </a:solidFill>
              </a:rPr>
              <a:t>pp</a:t>
            </a:r>
            <a:r>
              <a:rPr lang="en-US" sz="1200" dirty="0" smtClean="0">
                <a:solidFill>
                  <a:schemeClr val="bg1"/>
                </a:solidFill>
              </a:rPr>
              <a:t> </a:t>
            </a:r>
            <a:r>
              <a:rPr lang="en-US" sz="1200" dirty="0">
                <a:solidFill>
                  <a:schemeClr val="bg1"/>
                </a:solidFill>
              </a:rPr>
              <a:t>5-21</a:t>
            </a:r>
            <a:r>
              <a:rPr lang="en-US" sz="1200" dirty="0" smtClean="0">
                <a:solidFill>
                  <a:schemeClr val="bg1"/>
                </a:solidFill>
              </a:rPr>
              <a:t>.</a:t>
            </a:r>
          </a:p>
          <a:p>
            <a:r>
              <a:rPr lang="en-US" sz="1200" dirty="0" err="1">
                <a:solidFill>
                  <a:schemeClr val="bg1"/>
                </a:solidFill>
              </a:rPr>
              <a:t>Solove</a:t>
            </a:r>
            <a:r>
              <a:rPr lang="en-US" sz="1200" dirty="0">
                <a:solidFill>
                  <a:schemeClr val="bg1"/>
                </a:solidFill>
              </a:rPr>
              <a:t>, D.J</a:t>
            </a:r>
            <a:r>
              <a:rPr lang="en-US" sz="1200" dirty="0" smtClean="0">
                <a:solidFill>
                  <a:schemeClr val="bg1"/>
                </a:solidFill>
              </a:rPr>
              <a:t>. (2006) </a:t>
            </a:r>
            <a:r>
              <a:rPr lang="en-US" sz="1200" dirty="0">
                <a:solidFill>
                  <a:schemeClr val="bg1"/>
                </a:solidFill>
              </a:rPr>
              <a:t>"A Taxonomy of Privacy," </a:t>
            </a:r>
            <a:r>
              <a:rPr lang="en-US" sz="1200" i="1" dirty="0">
                <a:solidFill>
                  <a:schemeClr val="bg1"/>
                </a:solidFill>
              </a:rPr>
              <a:t>University of Pennsylvania Law Review </a:t>
            </a:r>
            <a:r>
              <a:rPr lang="en-US" sz="1200" dirty="0">
                <a:solidFill>
                  <a:schemeClr val="bg1"/>
                </a:solidFill>
              </a:rPr>
              <a:t>(154:3</a:t>
            </a:r>
            <a:r>
              <a:rPr lang="en-US" sz="1200" dirty="0" smtClean="0">
                <a:solidFill>
                  <a:schemeClr val="bg1"/>
                </a:solidFill>
              </a:rPr>
              <a:t>), </a:t>
            </a:r>
            <a:r>
              <a:rPr lang="en-US" sz="1200" dirty="0" err="1">
                <a:solidFill>
                  <a:schemeClr val="bg1"/>
                </a:solidFill>
              </a:rPr>
              <a:t>pp</a:t>
            </a:r>
            <a:r>
              <a:rPr lang="en-US" sz="1200" dirty="0">
                <a:solidFill>
                  <a:schemeClr val="bg1"/>
                </a:solidFill>
              </a:rPr>
              <a:t> 477-560.</a:t>
            </a:r>
          </a:p>
        </p:txBody>
      </p:sp>
    </p:spTree>
    <p:extLst>
      <p:ext uri="{BB962C8B-B14F-4D97-AF65-F5344CB8AC3E}">
        <p14:creationId xmlns:p14="http://schemas.microsoft.com/office/powerpoint/2010/main" val="313095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92" decel="100000"/>
                                        <p:tgtEl>
                                          <p:spTgt spid="4"/>
                                        </p:tgtEl>
                                      </p:cBhvr>
                                    </p:animEffect>
                                    <p:animScale>
                                      <p:cBhvr>
                                        <p:cTn id="8" dur="192" decel="100000"/>
                                        <p:tgtEl>
                                          <p:spTgt spid="4"/>
                                        </p:tgtEl>
                                      </p:cBhvr>
                                      <p:from x="10000" y="10000"/>
                                      <p:to x="200000" y="450000"/>
                                    </p:animScale>
                                    <p:animScale>
                                      <p:cBhvr>
                                        <p:cTn id="9" dur="308" accel="100000" fill="hold">
                                          <p:stCondLst>
                                            <p:cond delay="192"/>
                                          </p:stCondLst>
                                        </p:cTn>
                                        <p:tgtEl>
                                          <p:spTgt spid="4"/>
                                        </p:tgtEl>
                                      </p:cBhvr>
                                      <p:from x="200000" y="450000"/>
                                      <p:to x="100000" y="100000"/>
                                    </p:animScale>
                                    <p:set>
                                      <p:cBhvr>
                                        <p:cTn id="10" dur="192" fill="hold"/>
                                        <p:tgtEl>
                                          <p:spTgt spid="4"/>
                                        </p:tgtEl>
                                        <p:attrNameLst>
                                          <p:attrName>ppt_x</p:attrName>
                                        </p:attrNameLst>
                                      </p:cBhvr>
                                      <p:to>
                                        <p:strVal val="(0.5)"/>
                                      </p:to>
                                    </p:set>
                                    <p:anim from="(0.5)" to="(#ppt_x)" calcmode="lin" valueType="num">
                                      <p:cBhvr>
                                        <p:cTn id="11" dur="308" accel="100000" fill="hold">
                                          <p:stCondLst>
                                            <p:cond delay="192"/>
                                          </p:stCondLst>
                                        </p:cTn>
                                        <p:tgtEl>
                                          <p:spTgt spid="4"/>
                                        </p:tgtEl>
                                        <p:attrNameLst>
                                          <p:attrName>ppt_x</p:attrName>
                                        </p:attrNameLst>
                                      </p:cBhvr>
                                    </p:anim>
                                    <p:set>
                                      <p:cBhvr>
                                        <p:cTn id="12" dur="192" fill="hold"/>
                                        <p:tgtEl>
                                          <p:spTgt spid="4"/>
                                        </p:tgtEl>
                                        <p:attrNameLst>
                                          <p:attrName>ppt_y</p:attrName>
                                        </p:attrNameLst>
                                      </p:cBhvr>
                                      <p:to>
                                        <p:strVal val="(#ppt_y+0.4)"/>
                                      </p:to>
                                    </p:set>
                                    <p:anim from="(#ppt_y+0.4)" to="(#ppt_y)" calcmode="lin" valueType="num">
                                      <p:cBhvr>
                                        <p:cTn id="13" dur="308" accel="100000" fill="hold">
                                          <p:stCondLst>
                                            <p:cond delay="192"/>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NSF Privacy Research Portfolio</a:t>
            </a:r>
            <a:endParaRPr lang="en-US" dirty="0"/>
          </a:p>
        </p:txBody>
      </p:sp>
      <p:sp>
        <p:nvSpPr>
          <p:cNvPr id="3" name="Content Placeholder 2"/>
          <p:cNvSpPr>
            <a:spLocks noGrp="1"/>
          </p:cNvSpPr>
          <p:nvPr>
            <p:ph idx="1"/>
          </p:nvPr>
        </p:nvSpPr>
        <p:spPr>
          <a:xfrm>
            <a:off x="457200" y="1143000"/>
            <a:ext cx="8229600" cy="4525963"/>
          </a:xfrm>
        </p:spPr>
        <p:txBody>
          <a:bodyPr>
            <a:noAutofit/>
          </a:bodyPr>
          <a:lstStyle/>
          <a:p>
            <a:r>
              <a:rPr lang="en-US" sz="2400" dirty="0"/>
              <a:t>Formulation of privacy in terms of access to information</a:t>
            </a:r>
          </a:p>
          <a:p>
            <a:r>
              <a:rPr lang="en-US" sz="2400" dirty="0"/>
              <a:t>Formulation of privacy as a social-psychological construct</a:t>
            </a:r>
          </a:p>
          <a:p>
            <a:r>
              <a:rPr lang="en-US" sz="2400" dirty="0"/>
              <a:t>Privacy policy formulation, specification, enforcement, analysis</a:t>
            </a:r>
          </a:p>
          <a:p>
            <a:r>
              <a:rPr lang="en-US" sz="2400" dirty="0"/>
              <a:t>Algorithmic foundations for privacy and tools</a:t>
            </a:r>
          </a:p>
          <a:p>
            <a:r>
              <a:rPr lang="en-US" sz="2400" dirty="0"/>
              <a:t>Economics of </a:t>
            </a:r>
            <a:r>
              <a:rPr lang="en-US" sz="2400" dirty="0" smtClean="0"/>
              <a:t>privacy</a:t>
            </a:r>
          </a:p>
          <a:p>
            <a:r>
              <a:rPr lang="en-US" sz="2400" dirty="0" smtClean="0"/>
              <a:t>Usability </a:t>
            </a:r>
            <a:r>
              <a:rPr lang="en-US" sz="2400" dirty="0"/>
              <a:t>aspects of privacy</a:t>
            </a:r>
          </a:p>
          <a:p>
            <a:r>
              <a:rPr lang="en-US" sz="2400" dirty="0"/>
              <a:t>Privacy </a:t>
            </a:r>
            <a:r>
              <a:rPr lang="en-US" sz="2400" dirty="0" smtClean="0"/>
              <a:t>- Security </a:t>
            </a:r>
            <a:r>
              <a:rPr lang="en-US" sz="2400" dirty="0"/>
              <a:t>- Usability trade-offs</a:t>
            </a:r>
          </a:p>
          <a:p>
            <a:r>
              <a:rPr lang="en-US" sz="2400" dirty="0"/>
              <a:t>Privacy preserving solutions for data integration, mining, querying</a:t>
            </a:r>
          </a:p>
          <a:p>
            <a:r>
              <a:rPr lang="en-US" sz="2400" dirty="0"/>
              <a:t>Privacy preserving solutions for cloud </a:t>
            </a:r>
            <a:r>
              <a:rPr lang="en-US" sz="2400" dirty="0" smtClean="0"/>
              <a:t>computing</a:t>
            </a:r>
            <a:endParaRPr lang="en-US" sz="2400" dirty="0"/>
          </a:p>
        </p:txBody>
      </p:sp>
    </p:spTree>
    <p:extLst>
      <p:ext uri="{BB962C8B-B14F-4D97-AF65-F5344CB8AC3E}">
        <p14:creationId xmlns:p14="http://schemas.microsoft.com/office/powerpoint/2010/main" val="3335409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noAutofit/>
          </a:bodyPr>
          <a:lstStyle/>
          <a:p>
            <a:r>
              <a:rPr lang="en-US" sz="4000" b="1" dirty="0" smtClean="0"/>
              <a:t>NSF Privacy Research Portfolio</a:t>
            </a:r>
            <a:endParaRPr lang="en-US" sz="4000" b="1" dirty="0"/>
          </a:p>
        </p:txBody>
      </p:sp>
      <p:sp>
        <p:nvSpPr>
          <p:cNvPr id="3" name="Content Placeholder 2"/>
          <p:cNvSpPr>
            <a:spLocks noGrp="1"/>
          </p:cNvSpPr>
          <p:nvPr>
            <p:ph idx="1"/>
          </p:nvPr>
        </p:nvSpPr>
        <p:spPr>
          <a:xfrm>
            <a:off x="457200" y="1295400"/>
            <a:ext cx="8229600" cy="4876800"/>
          </a:xfrm>
        </p:spPr>
        <p:txBody>
          <a:bodyPr>
            <a:normAutofit fontScale="92500" lnSpcReduction="10000"/>
          </a:bodyPr>
          <a:lstStyle/>
          <a:p>
            <a:r>
              <a:rPr lang="en-US" dirty="0"/>
              <a:t>In August 2013 and in February 2014, the White House Office of Science and Technology </a:t>
            </a:r>
            <a:r>
              <a:rPr lang="en-US" dirty="0" smtClean="0"/>
              <a:t>Policy (OSTP) issued two Requests </a:t>
            </a:r>
            <a:r>
              <a:rPr lang="en-US" dirty="0"/>
              <a:t>For </a:t>
            </a:r>
            <a:r>
              <a:rPr lang="en-US" dirty="0" smtClean="0"/>
              <a:t>Information (RFI) on </a:t>
            </a:r>
            <a:r>
              <a:rPr lang="en-US" dirty="0"/>
              <a:t>privacy research </a:t>
            </a:r>
            <a:r>
              <a:rPr lang="en-US" dirty="0" smtClean="0"/>
              <a:t>activities pursued </a:t>
            </a:r>
            <a:r>
              <a:rPr lang="en-US" dirty="0"/>
              <a:t>by the </a:t>
            </a:r>
            <a:r>
              <a:rPr lang="en-US" dirty="0" smtClean="0"/>
              <a:t>agencies</a:t>
            </a:r>
          </a:p>
          <a:p>
            <a:endParaRPr lang="en-US" sz="1700" dirty="0"/>
          </a:p>
          <a:p>
            <a:r>
              <a:rPr lang="en-US" dirty="0" smtClean="0"/>
              <a:t>NSF: Approximately $25M </a:t>
            </a:r>
            <a:r>
              <a:rPr lang="en-US" dirty="0"/>
              <a:t>per </a:t>
            </a:r>
            <a:r>
              <a:rPr lang="en-US" dirty="0" smtClean="0"/>
              <a:t>year is </a:t>
            </a:r>
            <a:r>
              <a:rPr lang="en-US" dirty="0"/>
              <a:t>invested </a:t>
            </a:r>
            <a:r>
              <a:rPr lang="en-US" dirty="0" smtClean="0"/>
              <a:t>in privacy research </a:t>
            </a:r>
            <a:r>
              <a:rPr lang="en-US" dirty="0"/>
              <a:t>activities </a:t>
            </a:r>
            <a:endParaRPr lang="en-US" dirty="0" smtClean="0"/>
          </a:p>
          <a:p>
            <a:pPr lvl="1"/>
            <a:r>
              <a:rPr lang="en-US" dirty="0" smtClean="0"/>
              <a:t>Approximately 35% of </a:t>
            </a:r>
            <a:r>
              <a:rPr lang="en-US" dirty="0"/>
              <a:t>the FY13 </a:t>
            </a:r>
            <a:r>
              <a:rPr lang="en-US" dirty="0" err="1" smtClean="0"/>
              <a:t>SaTC</a:t>
            </a:r>
            <a:r>
              <a:rPr lang="en-US" dirty="0" smtClean="0"/>
              <a:t> program is </a:t>
            </a:r>
            <a:r>
              <a:rPr lang="en-US" dirty="0"/>
              <a:t>in whole </a:t>
            </a:r>
            <a:r>
              <a:rPr lang="en-US" dirty="0" smtClean="0"/>
              <a:t>or large part related </a:t>
            </a:r>
            <a:r>
              <a:rPr lang="en-US" dirty="0"/>
              <a:t>to </a:t>
            </a:r>
            <a:r>
              <a:rPr lang="en-US" dirty="0" smtClean="0"/>
              <a:t>privacy</a:t>
            </a:r>
          </a:p>
          <a:p>
            <a:pPr lvl="2"/>
            <a:r>
              <a:rPr lang="en-US" dirty="0" smtClean="0"/>
              <a:t>ranging </a:t>
            </a:r>
            <a:r>
              <a:rPr lang="en-US" dirty="0"/>
              <a:t>from $100K/2 years to $10M/5 </a:t>
            </a:r>
            <a:r>
              <a:rPr lang="en-US" dirty="0" smtClean="0"/>
              <a:t>years</a:t>
            </a:r>
            <a:endParaRPr lang="en-US" dirty="0"/>
          </a:p>
          <a:p>
            <a:endParaRPr lang="en-US" dirty="0"/>
          </a:p>
        </p:txBody>
      </p:sp>
      <p:sp>
        <p:nvSpPr>
          <p:cNvPr id="4" name="TextBox 3"/>
          <p:cNvSpPr txBox="1"/>
          <p:nvPr/>
        </p:nvSpPr>
        <p:spPr>
          <a:xfrm>
            <a:off x="2514600" y="5943600"/>
            <a:ext cx="6553200" cy="307777"/>
          </a:xfrm>
          <a:prstGeom prst="rect">
            <a:avLst/>
          </a:prstGeom>
          <a:noFill/>
        </p:spPr>
        <p:txBody>
          <a:bodyPr wrap="square" rtlCol="0">
            <a:spAutoFit/>
          </a:bodyPr>
          <a:lstStyle/>
          <a:p>
            <a:r>
              <a:rPr lang="en-US" sz="1400" dirty="0"/>
              <a:t>http://</a:t>
            </a:r>
            <a:r>
              <a:rPr lang="en-US" sz="1400" dirty="0" smtClean="0"/>
              <a:t>www.nitrd.gov/Pubs/Report_on_Privacy_Research_within_NITRD.pdf</a:t>
            </a:r>
            <a:endParaRPr lang="en-US" sz="1400" dirty="0"/>
          </a:p>
        </p:txBody>
      </p:sp>
    </p:spTree>
    <p:extLst>
      <p:ext uri="{BB962C8B-B14F-4D97-AF65-F5344CB8AC3E}">
        <p14:creationId xmlns:p14="http://schemas.microsoft.com/office/powerpoint/2010/main" val="1908534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Privacy Related Awards</a:t>
            </a:r>
            <a:endParaRPr lang="en-US" b="1" dirty="0"/>
          </a:p>
        </p:txBody>
      </p:sp>
      <p:sp>
        <p:nvSpPr>
          <p:cNvPr id="3" name="Content Placeholder 2"/>
          <p:cNvSpPr>
            <a:spLocks noGrp="1"/>
          </p:cNvSpPr>
          <p:nvPr>
            <p:ph idx="1"/>
          </p:nvPr>
        </p:nvSpPr>
        <p:spPr>
          <a:xfrm>
            <a:off x="457200" y="1447800"/>
            <a:ext cx="8229600" cy="4525963"/>
          </a:xfrm>
        </p:spPr>
        <p:txBody>
          <a:bodyPr/>
          <a:lstStyle/>
          <a:p>
            <a:r>
              <a:rPr lang="en-US" b="1" i="1" dirty="0" smtClean="0"/>
              <a:t>CISE: </a:t>
            </a:r>
          </a:p>
          <a:p>
            <a:pPr lvl="1"/>
            <a:r>
              <a:rPr lang="en-US" dirty="0"/>
              <a:t>The general goal is to ensure that data can be shared and utilized but does not reveal personally identifiable information (PII).</a:t>
            </a:r>
          </a:p>
          <a:p>
            <a:r>
              <a:rPr lang="en-US" b="1" i="1" dirty="0" smtClean="0"/>
              <a:t>SBE:</a:t>
            </a:r>
          </a:p>
          <a:p>
            <a:pPr lvl="1"/>
            <a:r>
              <a:rPr lang="en-US" dirty="0"/>
              <a:t>Privacy should be a social-psychological construct. </a:t>
            </a:r>
          </a:p>
          <a:p>
            <a:pPr lvl="1"/>
            <a:r>
              <a:rPr lang="en-US" dirty="0"/>
              <a:t>Address privacy by seeking means of protecting </a:t>
            </a:r>
            <a:r>
              <a:rPr lang="en-US" dirty="0" smtClean="0"/>
              <a:t>PII.</a:t>
            </a:r>
            <a:endParaRPr lang="en-US" dirty="0"/>
          </a:p>
          <a:p>
            <a:pPr lvl="1"/>
            <a:endParaRPr lang="en-US" dirty="0"/>
          </a:p>
        </p:txBody>
      </p:sp>
    </p:spTree>
    <p:extLst>
      <p:ext uri="{BB962C8B-B14F-4D97-AF65-F5344CB8AC3E}">
        <p14:creationId xmlns:p14="http://schemas.microsoft.com/office/powerpoint/2010/main" val="2822099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Dear Colleague Letter: Research on Privacy in Today's Networked World</a:t>
            </a:r>
          </a:p>
        </p:txBody>
      </p:sp>
      <p:sp>
        <p:nvSpPr>
          <p:cNvPr id="3" name="Content Placeholder 2"/>
          <p:cNvSpPr>
            <a:spLocks noGrp="1"/>
          </p:cNvSpPr>
          <p:nvPr>
            <p:ph idx="1"/>
          </p:nvPr>
        </p:nvSpPr>
        <p:spPr>
          <a:xfrm>
            <a:off x="457200" y="1524000"/>
            <a:ext cx="8077200" cy="3048000"/>
          </a:xfrm>
        </p:spPr>
        <p:txBody>
          <a:bodyPr>
            <a:normAutofit fontScale="85000" lnSpcReduction="10000"/>
          </a:bodyPr>
          <a:lstStyle/>
          <a:p>
            <a:r>
              <a:rPr lang="en-US" sz="3000" dirty="0" smtClean="0"/>
              <a:t>Encourages social</a:t>
            </a:r>
            <a:r>
              <a:rPr lang="en-US" sz="3000" dirty="0"/>
              <a:t>, </a:t>
            </a:r>
            <a:r>
              <a:rPr lang="en-US" sz="3000" dirty="0" smtClean="0"/>
              <a:t>behavioral </a:t>
            </a:r>
            <a:r>
              <a:rPr lang="en-US" sz="3000" dirty="0"/>
              <a:t>&amp; </a:t>
            </a:r>
            <a:r>
              <a:rPr lang="en-US" sz="3000" dirty="0" smtClean="0"/>
              <a:t>economic </a:t>
            </a:r>
            <a:r>
              <a:rPr lang="en-US" sz="3000" dirty="0"/>
              <a:t>aspects of </a:t>
            </a:r>
            <a:r>
              <a:rPr lang="en-US" sz="3000" dirty="0" smtClean="0"/>
              <a:t>privacy research.  </a:t>
            </a:r>
          </a:p>
          <a:p>
            <a:r>
              <a:rPr lang="en-US" sz="3000" dirty="0" smtClean="0"/>
              <a:t>Proposals </a:t>
            </a:r>
            <a:r>
              <a:rPr lang="en-US" sz="3000" dirty="0"/>
              <a:t>should be submitted through existing programs </a:t>
            </a:r>
            <a:r>
              <a:rPr lang="en-US" sz="3000" dirty="0" smtClean="0"/>
              <a:t>including:</a:t>
            </a:r>
          </a:p>
          <a:p>
            <a:pPr marL="971550" lvl="1" indent="-514350">
              <a:buFont typeface="+mj-lt"/>
              <a:buAutoNum type="arabicParenR"/>
            </a:pPr>
            <a:r>
              <a:rPr lang="en-US" sz="2600" dirty="0" smtClean="0"/>
              <a:t>SBE </a:t>
            </a:r>
            <a:r>
              <a:rPr lang="en-US" sz="2600" dirty="0"/>
              <a:t>Interdisciplinary Behavioral and Social Science (IBSS) Research program </a:t>
            </a:r>
          </a:p>
          <a:p>
            <a:pPr marL="971550" lvl="1" indent="-514350">
              <a:buFont typeface="+mj-lt"/>
              <a:buAutoNum type="arabicParenR"/>
            </a:pPr>
            <a:r>
              <a:rPr lang="en-US" sz="2600" dirty="0" smtClean="0"/>
              <a:t>Secure </a:t>
            </a:r>
            <a:r>
              <a:rPr lang="en-US" sz="2600" dirty="0"/>
              <a:t>and Trustworthy Cyberspace (</a:t>
            </a:r>
            <a:r>
              <a:rPr lang="en-US" sz="2600" dirty="0" err="1"/>
              <a:t>SaTC</a:t>
            </a:r>
            <a:r>
              <a:rPr lang="en-US" sz="2600" dirty="0"/>
              <a:t>) program </a:t>
            </a:r>
            <a:endParaRPr lang="en-US" sz="2600" dirty="0" smtClean="0"/>
          </a:p>
          <a:p>
            <a:pPr marL="971550" lvl="1" indent="-514350">
              <a:buFont typeface="+mj-lt"/>
              <a:buAutoNum type="arabicParenR"/>
            </a:pPr>
            <a:r>
              <a:rPr lang="en-US" sz="2600" dirty="0"/>
              <a:t>Standing SBE programs </a:t>
            </a:r>
          </a:p>
          <a:p>
            <a:pPr marL="457200" lvl="1" indent="0">
              <a:buNone/>
            </a:pPr>
            <a:endParaRPr lang="en-US" sz="2600" dirty="0"/>
          </a:p>
        </p:txBody>
      </p:sp>
      <p:pic>
        <p:nvPicPr>
          <p:cNvPr id="5" name="Picture 4" descr="Screen Shot 2014-06-26 at 9.13.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267200"/>
            <a:ext cx="4012871" cy="2291248"/>
          </a:xfrm>
          <a:prstGeom prst="rect">
            <a:avLst/>
          </a:prstGeom>
        </p:spPr>
      </p:pic>
      <p:sp>
        <p:nvSpPr>
          <p:cNvPr id="4" name="TextBox 3"/>
          <p:cNvSpPr txBox="1"/>
          <p:nvPr/>
        </p:nvSpPr>
        <p:spPr>
          <a:xfrm>
            <a:off x="1447800" y="4514671"/>
            <a:ext cx="3733800" cy="923330"/>
          </a:xfrm>
          <a:prstGeom prst="rect">
            <a:avLst/>
          </a:prstGeom>
          <a:noFill/>
        </p:spPr>
        <p:txBody>
          <a:bodyPr wrap="square" rtlCol="0">
            <a:spAutoFit/>
          </a:bodyPr>
          <a:lstStyle/>
          <a:p>
            <a:pPr marL="285750" indent="-285750">
              <a:buFont typeface="Wingdings" panose="05000000000000000000" pitchFamily="2" charset="2"/>
              <a:buChar char="Ø"/>
            </a:pPr>
            <a:r>
              <a:rPr lang="en-US" i="1" dirty="0">
                <a:latin typeface="Arial" panose="020B0604020202020204" pitchFamily="34" charset="0"/>
                <a:cs typeface="Arial" panose="020B0604020202020204" pitchFamily="34" charset="0"/>
              </a:rPr>
              <a:t>Science, Technology </a:t>
            </a:r>
            <a:r>
              <a:rPr lang="en-US" i="1" dirty="0" smtClean="0">
                <a:latin typeface="Arial" panose="020B0604020202020204" pitchFamily="34" charset="0"/>
                <a:cs typeface="Arial" panose="020B0604020202020204" pitchFamily="34" charset="0"/>
              </a:rPr>
              <a:t>&amp; Society</a:t>
            </a:r>
          </a:p>
          <a:p>
            <a:pPr marL="285750" indent="-285750">
              <a:buFont typeface="Wingdings" panose="05000000000000000000" pitchFamily="2" charset="2"/>
              <a:buChar char="Ø"/>
            </a:pPr>
            <a:r>
              <a:rPr lang="en-US" i="1" dirty="0" smtClean="0">
                <a:latin typeface="Arial" panose="020B0604020202020204" pitchFamily="34" charset="0"/>
                <a:cs typeface="Arial" panose="020B0604020202020204" pitchFamily="34" charset="0"/>
              </a:rPr>
              <a:t>Economics</a:t>
            </a:r>
            <a:endParaRPr lang="en-US"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i="1" dirty="0">
                <a:latin typeface="Arial" panose="020B0604020202020204" pitchFamily="34" charset="0"/>
                <a:cs typeface="Arial" panose="020B0604020202020204" pitchFamily="34" charset="0"/>
              </a:rPr>
              <a:t>Sociology</a:t>
            </a:r>
          </a:p>
        </p:txBody>
      </p:sp>
    </p:spTree>
    <p:extLst>
      <p:ext uri="{BB962C8B-B14F-4D97-AF65-F5344CB8AC3E}">
        <p14:creationId xmlns:p14="http://schemas.microsoft.com/office/powerpoint/2010/main" val="3038853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타원 34"/>
          <p:cNvSpPr/>
          <p:nvPr/>
        </p:nvSpPr>
        <p:spPr>
          <a:xfrm>
            <a:off x="4021524" y="4038600"/>
            <a:ext cx="4572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ko-KR" altLang="en-US">
              <a:latin typeface="Arial" pitchFamily="34" charset="0"/>
              <a:cs typeface="Arial" pitchFamily="34" charset="0"/>
            </a:endParaRPr>
          </a:p>
        </p:txBody>
      </p:sp>
      <p:sp>
        <p:nvSpPr>
          <p:cNvPr id="15" name="타원 36"/>
          <p:cNvSpPr/>
          <p:nvPr/>
        </p:nvSpPr>
        <p:spPr>
          <a:xfrm>
            <a:off x="3810000" y="4953000"/>
            <a:ext cx="457200" cy="457200"/>
          </a:xfrm>
          <a:prstGeom prst="ellipse">
            <a:avLst/>
          </a:prstGeom>
          <a:gradFill>
            <a:gsLst>
              <a:gs pos="5000">
                <a:schemeClr val="accent2">
                  <a:lumMod val="20000"/>
                  <a:lumOff val="80000"/>
                </a:schemeClr>
              </a:gs>
              <a:gs pos="12000">
                <a:schemeClr val="accent2">
                  <a:lumMod val="40000"/>
                  <a:lumOff val="60000"/>
                </a:schemeClr>
              </a:gs>
              <a:gs pos="50000">
                <a:schemeClr val="accent2"/>
              </a:gs>
              <a:gs pos="85000">
                <a:schemeClr val="accent2">
                  <a:lumMod val="60000"/>
                  <a:lumOff val="40000"/>
                </a:schemeClr>
              </a:gs>
              <a:gs pos="95000">
                <a:schemeClr val="accent2">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ko-KR" altLang="en-US">
              <a:latin typeface="Arial" pitchFamily="34" charset="0"/>
              <a:cs typeface="Arial" pitchFamily="34" charset="0"/>
            </a:endParaRPr>
          </a:p>
        </p:txBody>
      </p:sp>
      <p:sp>
        <p:nvSpPr>
          <p:cNvPr id="17" name="타원 37"/>
          <p:cNvSpPr/>
          <p:nvPr/>
        </p:nvSpPr>
        <p:spPr>
          <a:xfrm>
            <a:off x="685800" y="1828800"/>
            <a:ext cx="2862649" cy="2944459"/>
          </a:xfrm>
          <a:prstGeom prst="ellipse">
            <a:avLst/>
          </a:prstGeom>
          <a:gradFill>
            <a:gsLst>
              <a:gs pos="5000">
                <a:schemeClr val="accent1">
                  <a:lumMod val="20000"/>
                  <a:lumOff val="80000"/>
                </a:schemeClr>
              </a:gs>
              <a:gs pos="15000">
                <a:schemeClr val="accent1">
                  <a:lumMod val="60000"/>
                  <a:lumOff val="40000"/>
                </a:schemeClr>
              </a:gs>
              <a:gs pos="50000">
                <a:schemeClr val="accent1">
                  <a:lumMod val="75000"/>
                </a:schemeClr>
              </a:gs>
              <a:gs pos="78000">
                <a:schemeClr val="accent1"/>
              </a:gs>
              <a:gs pos="95000">
                <a:schemeClr val="accent1">
                  <a:lumMod val="20000"/>
                  <a:lumOff val="80000"/>
                </a:schemeClr>
              </a:gs>
            </a:gsLst>
            <a:lin ang="5400000" scaled="0"/>
          </a:gradFill>
          <a:ln cmpd="db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1">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altLang="ko-KR" sz="4000" b="1" dirty="0">
                <a:solidFill>
                  <a:schemeClr val="bg1"/>
                </a:solidFill>
                <a:effectLst>
                  <a:outerShdw blurRad="38100" dist="38100" dir="2700000" algn="tl">
                    <a:srgbClr val="000000">
                      <a:alpha val="43137"/>
                    </a:srgbClr>
                  </a:outerShdw>
                </a:effectLst>
                <a:cs typeface="Arial" pitchFamily="34" charset="0"/>
              </a:rPr>
              <a:t>Privacy DCL </a:t>
            </a:r>
            <a:endParaRPr lang="en-US" altLang="ko-KR" sz="4000" b="1" dirty="0" smtClean="0">
              <a:solidFill>
                <a:schemeClr val="bg1"/>
              </a:solidFill>
              <a:effectLst>
                <a:outerShdw blurRad="38100" dist="38100" dir="2700000" algn="tl">
                  <a:srgbClr val="000000">
                    <a:alpha val="43137"/>
                  </a:srgbClr>
                </a:outerShdw>
              </a:effectLst>
              <a:cs typeface="Arial" pitchFamily="34" charset="0"/>
            </a:endParaRPr>
          </a:p>
          <a:p>
            <a:pPr algn="ctr" fontAlgn="auto">
              <a:spcBef>
                <a:spcPts val="0"/>
              </a:spcBef>
              <a:spcAft>
                <a:spcPts val="0"/>
              </a:spcAft>
              <a:defRPr/>
            </a:pPr>
            <a:r>
              <a:rPr lang="en-US" altLang="ko-KR" sz="2400" b="1" dirty="0" smtClean="0">
                <a:solidFill>
                  <a:schemeClr val="bg1"/>
                </a:solidFill>
                <a:effectLst>
                  <a:outerShdw blurRad="38100" dist="38100" dir="2700000" algn="tl">
                    <a:srgbClr val="000000">
                      <a:alpha val="43137"/>
                    </a:srgbClr>
                  </a:outerShdw>
                </a:effectLst>
                <a:cs typeface="Arial" pitchFamily="34" charset="0"/>
              </a:rPr>
              <a:t>(NSF 14-021)</a:t>
            </a:r>
            <a:endParaRPr lang="en-US" altLang="ko-KR" sz="2400" b="1" dirty="0">
              <a:solidFill>
                <a:schemeClr val="bg1"/>
              </a:solidFill>
              <a:effectLst>
                <a:outerShdw blurRad="38100" dist="38100" dir="2700000" algn="tl">
                  <a:srgbClr val="000000">
                    <a:alpha val="43137"/>
                  </a:srgbClr>
                </a:outerShdw>
              </a:effectLst>
              <a:cs typeface="Arial" pitchFamily="34" charset="0"/>
            </a:endParaRPr>
          </a:p>
        </p:txBody>
      </p:sp>
      <p:sp>
        <p:nvSpPr>
          <p:cNvPr id="20" name="타원 91"/>
          <p:cNvSpPr/>
          <p:nvPr/>
        </p:nvSpPr>
        <p:spPr>
          <a:xfrm>
            <a:off x="3927389" y="2308654"/>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ko-KR" altLang="en-US">
              <a:latin typeface="Arial" pitchFamily="34" charset="0"/>
              <a:cs typeface="Arial" pitchFamily="34" charset="0"/>
            </a:endParaRPr>
          </a:p>
        </p:txBody>
      </p:sp>
      <p:sp>
        <p:nvSpPr>
          <p:cNvPr id="3078" name="TextBox 20"/>
          <p:cNvSpPr txBox="1">
            <a:spLocks noChangeArrowheads="1"/>
          </p:cNvSpPr>
          <p:nvPr/>
        </p:nvSpPr>
        <p:spPr bwMode="auto">
          <a:xfrm>
            <a:off x="4478338" y="2263775"/>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smtClean="0">
                <a:latin typeface="Corbel" pitchFamily="34" charset="0"/>
              </a:rPr>
              <a:t>Psychological or social consequences of privacy violations</a:t>
            </a:r>
            <a:endParaRPr lang="en-US" altLang="en-US" sz="2000" dirty="0">
              <a:latin typeface="Corbel" pitchFamily="34" charset="0"/>
            </a:endParaRPr>
          </a:p>
        </p:txBody>
      </p:sp>
      <p:sp>
        <p:nvSpPr>
          <p:cNvPr id="3079" name="TextBox 23"/>
          <p:cNvSpPr txBox="1">
            <a:spLocks noChangeArrowheads="1"/>
          </p:cNvSpPr>
          <p:nvPr/>
        </p:nvSpPr>
        <p:spPr bwMode="auto">
          <a:xfrm>
            <a:off x="4619625" y="3048000"/>
            <a:ext cx="42195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Corbel" pitchFamily="34" charset="0"/>
              </a:rPr>
              <a:t>Factors encouraging attention or inattention to </a:t>
            </a:r>
            <a:r>
              <a:rPr lang="en-US" altLang="en-US" sz="2000" dirty="0" smtClean="0">
                <a:latin typeface="Corbel" pitchFamily="34" charset="0"/>
              </a:rPr>
              <a:t>privacy</a:t>
            </a:r>
            <a:endParaRPr lang="en-US" altLang="en-US" sz="2000" dirty="0">
              <a:latin typeface="Corbel" pitchFamily="34" charset="0"/>
            </a:endParaRPr>
          </a:p>
        </p:txBody>
      </p:sp>
      <p:sp>
        <p:nvSpPr>
          <p:cNvPr id="3080" name="TextBox 24"/>
          <p:cNvSpPr txBox="1">
            <a:spLocks noChangeArrowheads="1"/>
          </p:cNvSpPr>
          <p:nvPr/>
        </p:nvSpPr>
        <p:spPr bwMode="auto">
          <a:xfrm>
            <a:off x="4495800" y="4854575"/>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Corbel" pitchFamily="34" charset="0"/>
              </a:rPr>
              <a:t>Understanding the contextual nature of privacy or privacy violations</a:t>
            </a:r>
          </a:p>
        </p:txBody>
      </p:sp>
      <p:sp>
        <p:nvSpPr>
          <p:cNvPr id="3081" name="TextBox 25"/>
          <p:cNvSpPr txBox="1">
            <a:spLocks noChangeArrowheads="1"/>
          </p:cNvSpPr>
          <p:nvPr/>
        </p:nvSpPr>
        <p:spPr bwMode="auto">
          <a:xfrm>
            <a:off x="4662488" y="3810000"/>
            <a:ext cx="43291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Corbel" pitchFamily="34" charset="0"/>
              </a:rPr>
              <a:t>Institutional adaptations to and utilization or avoidance of privacy-invading technologies</a:t>
            </a:r>
          </a:p>
        </p:txBody>
      </p:sp>
      <p:sp>
        <p:nvSpPr>
          <p:cNvPr id="28" name="Title 27"/>
          <p:cNvSpPr>
            <a:spLocks noGrp="1"/>
          </p:cNvSpPr>
          <p:nvPr>
            <p:ph type="title" idx="4294967295"/>
          </p:nvPr>
        </p:nvSpPr>
        <p:spPr>
          <a:xfrm>
            <a:off x="390525" y="0"/>
            <a:ext cx="8763000" cy="762000"/>
          </a:xfrm>
        </p:spPr>
        <p:txBody>
          <a:bodyPr rtlCol="0">
            <a:noAutofit/>
          </a:bodyPr>
          <a:lstStyle/>
          <a:p>
            <a:pPr>
              <a:defRPr/>
            </a:pPr>
            <a:r>
              <a:rPr lang="en-US" sz="3200" b="1" spc="-100" dirty="0">
                <a:solidFill>
                  <a:schemeClr val="tx2">
                    <a:satMod val="200000"/>
                  </a:schemeClr>
                </a:solidFill>
                <a:effectLst>
                  <a:outerShdw blurRad="38100" dist="38100" dir="2700000" algn="tl">
                    <a:srgbClr val="000000">
                      <a:alpha val="43137"/>
                    </a:srgbClr>
                  </a:outerShdw>
                </a:effectLst>
                <a:latin typeface="Corbel" panose="020B0503020204020204" pitchFamily="34" charset="0"/>
              </a:rPr>
              <a:t>Research on Privacy in Today's Networked World</a:t>
            </a:r>
          </a:p>
        </p:txBody>
      </p:sp>
      <p:sp>
        <p:nvSpPr>
          <p:cNvPr id="30" name="타원 38"/>
          <p:cNvSpPr/>
          <p:nvPr/>
        </p:nvSpPr>
        <p:spPr>
          <a:xfrm>
            <a:off x="4031821" y="3124200"/>
            <a:ext cx="457200" cy="457200"/>
          </a:xfrm>
          <a:prstGeom prst="ellipse">
            <a:avLst/>
          </a:prstGeom>
          <a:gradFill>
            <a:gsLst>
              <a:gs pos="5000">
                <a:schemeClr val="accent6">
                  <a:lumMod val="20000"/>
                  <a:lumOff val="80000"/>
                </a:schemeClr>
              </a:gs>
              <a:gs pos="12000">
                <a:schemeClr val="accent6">
                  <a:lumMod val="40000"/>
                  <a:lumOff val="60000"/>
                </a:schemeClr>
              </a:gs>
              <a:gs pos="50000">
                <a:schemeClr val="accent6"/>
              </a:gs>
              <a:gs pos="85000">
                <a:schemeClr val="accent6">
                  <a:lumMod val="60000"/>
                  <a:lumOff val="40000"/>
                </a:schemeClr>
              </a:gs>
              <a:gs pos="95000">
                <a:schemeClr val="accent6">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6">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ko-KR" altLang="en-US">
              <a:latin typeface="Arial" pitchFamily="34" charset="0"/>
              <a:cs typeface="Arial" pitchFamily="34" charset="0"/>
            </a:endParaRPr>
          </a:p>
        </p:txBody>
      </p:sp>
      <p:sp>
        <p:nvSpPr>
          <p:cNvPr id="21" name="타원 36"/>
          <p:cNvSpPr/>
          <p:nvPr/>
        </p:nvSpPr>
        <p:spPr>
          <a:xfrm>
            <a:off x="3429000" y="1524000"/>
            <a:ext cx="457200" cy="457200"/>
          </a:xfrm>
          <a:prstGeom prst="ellipse">
            <a:avLst/>
          </a:prstGeom>
          <a:gradFill>
            <a:gsLst>
              <a:gs pos="0">
                <a:srgbClr val="FFEFD1"/>
              </a:gs>
              <a:gs pos="64999">
                <a:srgbClr val="F0EBD5"/>
              </a:gs>
              <a:gs pos="100000">
                <a:srgbClr val="D1C39F"/>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ko-KR" altLang="en-US">
              <a:latin typeface="Arial" pitchFamily="34" charset="0"/>
              <a:cs typeface="Arial" pitchFamily="34" charset="0"/>
            </a:endParaRPr>
          </a:p>
        </p:txBody>
      </p:sp>
      <p:sp>
        <p:nvSpPr>
          <p:cNvPr id="3085" name="TextBox 20"/>
          <p:cNvSpPr txBox="1">
            <a:spLocks noChangeArrowheads="1"/>
          </p:cNvSpPr>
          <p:nvPr/>
        </p:nvSpPr>
        <p:spPr bwMode="auto">
          <a:xfrm>
            <a:off x="3962400" y="1443038"/>
            <a:ext cx="502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smtClean="0">
                <a:latin typeface="Corbel" pitchFamily="34" charset="0"/>
              </a:rPr>
              <a:t>Relationship </a:t>
            </a:r>
            <a:r>
              <a:rPr lang="en-US" altLang="en-US" sz="2000" dirty="0">
                <a:latin typeface="Corbel" pitchFamily="34" charset="0"/>
              </a:rPr>
              <a:t>between technical and psychological conceptualizations of </a:t>
            </a:r>
            <a:r>
              <a:rPr lang="en-US" altLang="en-US" sz="2000" dirty="0" smtClean="0">
                <a:latin typeface="Corbel" pitchFamily="34" charset="0"/>
              </a:rPr>
              <a:t>privacy</a:t>
            </a:r>
            <a:endParaRPr lang="en-US" altLang="en-US" sz="2000" dirty="0">
              <a:latin typeface="Corbel" pitchFamily="34" charset="0"/>
            </a:endParaRPr>
          </a:p>
        </p:txBody>
      </p:sp>
      <p:sp>
        <p:nvSpPr>
          <p:cNvPr id="25" name="타원 91"/>
          <p:cNvSpPr/>
          <p:nvPr/>
        </p:nvSpPr>
        <p:spPr>
          <a:xfrm>
            <a:off x="2761736" y="897924"/>
            <a:ext cx="457200" cy="457200"/>
          </a:xfrm>
          <a:prstGeom prst="ellipse">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ko-KR" altLang="en-US">
              <a:latin typeface="Arial" pitchFamily="34" charset="0"/>
              <a:cs typeface="Arial" pitchFamily="34" charset="0"/>
            </a:endParaRPr>
          </a:p>
        </p:txBody>
      </p:sp>
      <p:sp>
        <p:nvSpPr>
          <p:cNvPr id="3087" name="TextBox 20"/>
          <p:cNvSpPr txBox="1">
            <a:spLocks noChangeArrowheads="1"/>
          </p:cNvSpPr>
          <p:nvPr/>
        </p:nvSpPr>
        <p:spPr bwMode="auto">
          <a:xfrm>
            <a:off x="3276600" y="762000"/>
            <a:ext cx="525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Corbel" pitchFamily="34" charset="0"/>
              </a:rPr>
              <a:t>Social and psychological functions privacy performs</a:t>
            </a:r>
          </a:p>
        </p:txBody>
      </p:sp>
      <p:sp>
        <p:nvSpPr>
          <p:cNvPr id="3088" name="TextBox 24"/>
          <p:cNvSpPr txBox="1">
            <a:spLocks noChangeArrowheads="1"/>
          </p:cNvSpPr>
          <p:nvPr/>
        </p:nvSpPr>
        <p:spPr bwMode="auto">
          <a:xfrm>
            <a:off x="3962400" y="5562600"/>
            <a:ext cx="495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Corbel" pitchFamily="34" charset="0"/>
              </a:rPr>
              <a:t>Examining privacy issues and impacts across different levels of analysis </a:t>
            </a:r>
            <a:r>
              <a:rPr lang="en-US" altLang="en-US" sz="2000" dirty="0" smtClean="0">
                <a:latin typeface="Corbel" pitchFamily="34" charset="0"/>
              </a:rPr>
              <a:t>with </a:t>
            </a:r>
            <a:r>
              <a:rPr lang="en-US" altLang="en-US" sz="2000" dirty="0">
                <a:latin typeface="Corbel" pitchFamily="34" charset="0"/>
              </a:rPr>
              <a:t>different </a:t>
            </a:r>
            <a:r>
              <a:rPr lang="en-US" altLang="en-US" sz="2000" dirty="0" smtClean="0">
                <a:latin typeface="Corbel" pitchFamily="34" charset="0"/>
              </a:rPr>
              <a:t>technologies </a:t>
            </a:r>
            <a:endParaRPr lang="en-US" altLang="en-US" sz="2000" dirty="0">
              <a:latin typeface="Corbel" pitchFamily="34" charset="0"/>
            </a:endParaRPr>
          </a:p>
        </p:txBody>
      </p:sp>
      <p:sp>
        <p:nvSpPr>
          <p:cNvPr id="18" name="타원 36"/>
          <p:cNvSpPr/>
          <p:nvPr/>
        </p:nvSpPr>
        <p:spPr>
          <a:xfrm>
            <a:off x="3352800" y="5690068"/>
            <a:ext cx="457200" cy="457200"/>
          </a:xfrm>
          <a:prstGeom prst="ellipse">
            <a:avLst/>
          </a:prstGeom>
          <a:gradFill>
            <a:gsLst>
              <a:gs pos="0">
                <a:srgbClr val="FFEFD1"/>
              </a:gs>
              <a:gs pos="64999">
                <a:srgbClr val="F0EBD5"/>
              </a:gs>
              <a:gs pos="100000">
                <a:srgbClr val="D1C39F"/>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ko-KR" altLang="en-US">
              <a:latin typeface="Arial" pitchFamily="34" charset="0"/>
              <a:cs typeface="Arial" pitchFamily="34" charset="0"/>
            </a:endParaRPr>
          </a:p>
        </p:txBody>
      </p:sp>
    </p:spTree>
    <p:extLst>
      <p:ext uri="{BB962C8B-B14F-4D97-AF65-F5344CB8AC3E}">
        <p14:creationId xmlns:p14="http://schemas.microsoft.com/office/powerpoint/2010/main" val="2331444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a:xfrm>
            <a:off x="3276600" y="1447800"/>
            <a:ext cx="5410200" cy="4525963"/>
          </a:xfrm>
        </p:spPr>
        <p:txBody>
          <a:bodyPr>
            <a:normAutofit/>
          </a:bodyPr>
          <a:lstStyle/>
          <a:p>
            <a:pPr marL="0" indent="0">
              <a:spcBef>
                <a:spcPts val="1200"/>
              </a:spcBef>
              <a:buNone/>
            </a:pPr>
            <a:endParaRPr lang="en-US" sz="2800" dirty="0" smtClean="0"/>
          </a:p>
          <a:p>
            <a:pPr marL="0" indent="0">
              <a:spcBef>
                <a:spcPts val="1200"/>
              </a:spcBef>
              <a:buNone/>
            </a:pPr>
            <a:r>
              <a:rPr lang="en-US" sz="2800" dirty="0" smtClean="0"/>
              <a:t>Email</a:t>
            </a:r>
            <a:r>
              <a:rPr lang="en-US" sz="2800" dirty="0"/>
              <a:t>: hxu@nsf.gov</a:t>
            </a:r>
          </a:p>
          <a:p>
            <a:pPr marL="0" indent="0">
              <a:spcBef>
                <a:spcPts val="1200"/>
              </a:spcBef>
              <a:buNone/>
            </a:pPr>
            <a:r>
              <a:rPr lang="en-US" sz="2800" dirty="0"/>
              <a:t>Phone: (703) 292-8643</a:t>
            </a:r>
          </a:p>
          <a:p>
            <a:pPr marL="0" indent="0">
              <a:spcBef>
                <a:spcPts val="1200"/>
              </a:spcBef>
              <a:buNone/>
            </a:pPr>
            <a:r>
              <a:rPr lang="en-US" sz="2800" dirty="0" smtClean="0"/>
              <a:t>Division </a:t>
            </a:r>
            <a:r>
              <a:rPr lang="en-US" sz="2800" dirty="0"/>
              <a:t>of Social and Economic </a:t>
            </a:r>
            <a:r>
              <a:rPr lang="en-US" sz="2800" dirty="0" smtClean="0"/>
              <a:t>Sciences</a:t>
            </a:r>
          </a:p>
          <a:p>
            <a:pPr marL="0" indent="0">
              <a:spcBef>
                <a:spcPts val="1200"/>
              </a:spcBef>
              <a:buNone/>
            </a:pPr>
            <a:r>
              <a:rPr lang="en-US" sz="2800" dirty="0"/>
              <a:t>Directorate for Social, Behavioral and Economic Sciences</a:t>
            </a:r>
          </a:p>
          <a:p>
            <a:pPr marL="0" indent="0">
              <a:spcBef>
                <a:spcPts val="1200"/>
              </a:spcBef>
              <a:buNone/>
            </a:pPr>
            <a:endParaRPr lang="en-US" sz="2800" dirty="0"/>
          </a:p>
          <a:p>
            <a:pPr marL="0" indent="0">
              <a:spcBef>
                <a:spcPts val="1200"/>
              </a:spcBef>
              <a:buNone/>
            </a:pPr>
            <a:endParaRPr lang="en-US" sz="2800" dirty="0"/>
          </a:p>
        </p:txBody>
      </p:sp>
      <p:pic>
        <p:nvPicPr>
          <p:cNvPr id="2050" name="Picture 2" descr="xuheng-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057399"/>
            <a:ext cx="1835727" cy="278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890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NATIONAL SCIENCE FOUNDATION</a:t>
            </a:r>
            <a:endParaRPr lang="en-US" b="1" dirty="0"/>
          </a:p>
        </p:txBody>
      </p:sp>
      <p:grpSp>
        <p:nvGrpSpPr>
          <p:cNvPr id="4" name="Group 3"/>
          <p:cNvGrpSpPr/>
          <p:nvPr/>
        </p:nvGrpSpPr>
        <p:grpSpPr>
          <a:xfrm>
            <a:off x="457200" y="1524000"/>
            <a:ext cx="8046359" cy="4678461"/>
            <a:chOff x="-15762" y="1188720"/>
            <a:chExt cx="8946402" cy="5357828"/>
          </a:xfrm>
        </p:grpSpPr>
        <p:sp>
          <p:nvSpPr>
            <p:cNvPr id="11" name="Rectangle 7"/>
            <p:cNvSpPr>
              <a:spLocks noChangeArrowheads="1"/>
            </p:cNvSpPr>
            <p:nvPr/>
          </p:nvSpPr>
          <p:spPr bwMode="auto">
            <a:xfrm>
              <a:off x="-15762" y="3657602"/>
              <a:ext cx="1539763" cy="1233644"/>
            </a:xfrm>
            <a:prstGeom prst="rect">
              <a:avLst/>
            </a:prstGeom>
            <a:solidFill>
              <a:srgbClr val="FFFF99"/>
            </a:solidFill>
            <a:ln w="2857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kumimoji="1" lang="en-US">
                <a:solidFill>
                  <a:srgbClr val="000000"/>
                </a:solidFill>
                <a:effectLst>
                  <a:outerShdw blurRad="38100" dist="38100" dir="2700000" algn="tl">
                    <a:srgbClr val="FFFFFF"/>
                  </a:outerShdw>
                </a:effectLst>
              </a:endParaRPr>
            </a:p>
          </p:txBody>
        </p:sp>
        <p:sp>
          <p:nvSpPr>
            <p:cNvPr id="29" name="Text Box 27"/>
            <p:cNvSpPr txBox="1">
              <a:spLocks noChangeArrowheads="1"/>
            </p:cNvSpPr>
            <p:nvPr/>
          </p:nvSpPr>
          <p:spPr bwMode="auto">
            <a:xfrm>
              <a:off x="6736081" y="5277658"/>
              <a:ext cx="1783080" cy="1268890"/>
            </a:xfrm>
            <a:prstGeom prst="rect">
              <a:avLst/>
            </a:prstGeom>
            <a:solidFill>
              <a:schemeClr val="accent3">
                <a:lumMod val="60000"/>
                <a:lumOff val="40000"/>
              </a:schemeClr>
            </a:solidFill>
            <a:ln w="2857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kumimoji="1" lang="en-US" sz="1600" dirty="0" smtClean="0">
                  <a:solidFill>
                    <a:srgbClr val="000000"/>
                  </a:solidFill>
                  <a:latin typeface="Arial" pitchFamily="34" charset="0"/>
                  <a:cs typeface="Arial" pitchFamily="34" charset="0"/>
                </a:rPr>
                <a:t>Information &amp; </a:t>
              </a:r>
              <a:r>
                <a:rPr kumimoji="1" lang="en-US" sz="1600" dirty="0">
                  <a:solidFill>
                    <a:srgbClr val="000000"/>
                  </a:solidFill>
                  <a:latin typeface="Arial" pitchFamily="34" charset="0"/>
                  <a:cs typeface="Arial" pitchFamily="34" charset="0"/>
                </a:rPr>
                <a:t>Resource </a:t>
              </a:r>
              <a:r>
                <a:rPr kumimoji="1" lang="en-US" sz="1600" dirty="0" smtClean="0">
                  <a:solidFill>
                    <a:srgbClr val="000000"/>
                  </a:solidFill>
                  <a:latin typeface="Arial" pitchFamily="34" charset="0"/>
                  <a:cs typeface="Arial" pitchFamily="34" charset="0"/>
                </a:rPr>
                <a:t>Management</a:t>
              </a:r>
              <a:endParaRPr kumimoji="1" lang="en-US" sz="1600" dirty="0">
                <a:solidFill>
                  <a:srgbClr val="000000"/>
                </a:solidFill>
                <a:latin typeface="Arial" pitchFamily="34" charset="0"/>
                <a:cs typeface="Arial" pitchFamily="34" charset="0"/>
              </a:endParaRPr>
            </a:p>
            <a:p>
              <a:pPr algn="ctr" eaLnBrk="0" hangingPunct="0"/>
              <a:endParaRPr kumimoji="1" lang="en-US" b="1" dirty="0">
                <a:solidFill>
                  <a:srgbClr val="000000"/>
                </a:solidFill>
              </a:endParaRPr>
            </a:p>
          </p:txBody>
        </p:sp>
        <p:sp>
          <p:nvSpPr>
            <p:cNvPr id="6" name="Rectangle 2"/>
            <p:cNvSpPr>
              <a:spLocks noChangeArrowheads="1"/>
            </p:cNvSpPr>
            <p:nvPr/>
          </p:nvSpPr>
          <p:spPr bwMode="auto">
            <a:xfrm>
              <a:off x="2590800" y="5257803"/>
              <a:ext cx="1600199" cy="1066801"/>
            </a:xfrm>
            <a:prstGeom prst="rect">
              <a:avLst/>
            </a:prstGeom>
            <a:solidFill>
              <a:srgbClr val="FFFF99"/>
            </a:solidFill>
            <a:ln w="2857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kumimoji="1" lang="en-US">
                <a:solidFill>
                  <a:srgbClr val="000000"/>
                </a:solidFill>
                <a:effectLst>
                  <a:outerShdw blurRad="38100" dist="38100" dir="2700000" algn="tl">
                    <a:srgbClr val="FFFFFF"/>
                  </a:outerShdw>
                </a:effectLst>
              </a:endParaRPr>
            </a:p>
          </p:txBody>
        </p:sp>
        <p:sp>
          <p:nvSpPr>
            <p:cNvPr id="7" name="Rectangle 3"/>
            <p:cNvSpPr>
              <a:spLocks noChangeArrowheads="1"/>
            </p:cNvSpPr>
            <p:nvPr/>
          </p:nvSpPr>
          <p:spPr bwMode="auto">
            <a:xfrm>
              <a:off x="624841" y="5283838"/>
              <a:ext cx="1630680" cy="1040767"/>
            </a:xfrm>
            <a:prstGeom prst="rect">
              <a:avLst/>
            </a:prstGeom>
            <a:solidFill>
              <a:srgbClr val="FFFF99"/>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8" name="Text Box 4"/>
            <p:cNvSpPr txBox="1">
              <a:spLocks noChangeArrowheads="1"/>
            </p:cNvSpPr>
            <p:nvPr/>
          </p:nvSpPr>
          <p:spPr bwMode="auto">
            <a:xfrm>
              <a:off x="-15762" y="3657604"/>
              <a:ext cx="1539763" cy="1233643"/>
            </a:xfrm>
            <a:prstGeom prst="rect">
              <a:avLst/>
            </a:prstGeom>
            <a:noFill/>
            <a:ln w="28575">
              <a:noFill/>
              <a:miter lim="800000"/>
              <a:headEnd/>
              <a:tailEnd/>
            </a:ln>
          </p:spPr>
          <p:txBody>
            <a:bodyPr wrap="square">
              <a:spAutoFit/>
            </a:bodyPr>
            <a:lstStyle/>
            <a:p>
              <a:pPr algn="ctr" eaLnBrk="0" hangingPunct="0">
                <a:spcBef>
                  <a:spcPct val="50000"/>
                </a:spcBef>
              </a:pPr>
              <a:r>
                <a:rPr kumimoji="1" lang="en-US" sz="1600" dirty="0">
                  <a:solidFill>
                    <a:srgbClr val="000000"/>
                  </a:solidFill>
                  <a:latin typeface="Arial" pitchFamily="34" charset="0"/>
                  <a:cs typeface="Arial" pitchFamily="34" charset="0"/>
                </a:rPr>
                <a:t>Social, </a:t>
              </a:r>
              <a:r>
                <a:rPr kumimoji="1" lang="en-US" sz="1600" dirty="0" smtClean="0">
                  <a:solidFill>
                    <a:srgbClr val="000000"/>
                  </a:solidFill>
                  <a:latin typeface="Arial" pitchFamily="34" charset="0"/>
                  <a:cs typeface="Arial" pitchFamily="34" charset="0"/>
                </a:rPr>
                <a:t>Behavioral, &amp; </a:t>
              </a:r>
              <a:r>
                <a:rPr kumimoji="1" lang="en-US" sz="1600" dirty="0">
                  <a:solidFill>
                    <a:srgbClr val="000000"/>
                  </a:solidFill>
                  <a:latin typeface="Arial" pitchFamily="34" charset="0"/>
                  <a:cs typeface="Arial" pitchFamily="34" charset="0"/>
                </a:rPr>
                <a:t>Economic </a:t>
              </a:r>
              <a:r>
                <a:rPr kumimoji="1" lang="en-US" sz="1600" dirty="0" smtClean="0">
                  <a:solidFill>
                    <a:srgbClr val="000000"/>
                  </a:solidFill>
                  <a:latin typeface="Arial" pitchFamily="34" charset="0"/>
                  <a:cs typeface="Arial" pitchFamily="34" charset="0"/>
                </a:rPr>
                <a:t>Sciences</a:t>
              </a:r>
              <a:endParaRPr kumimoji="1" lang="en-US" sz="1600" dirty="0">
                <a:solidFill>
                  <a:srgbClr val="000000"/>
                </a:solidFill>
                <a:latin typeface="Arial" pitchFamily="34" charset="0"/>
                <a:cs typeface="Arial" pitchFamily="34" charset="0"/>
              </a:endParaRPr>
            </a:p>
          </p:txBody>
        </p:sp>
        <p:sp>
          <p:nvSpPr>
            <p:cNvPr id="9" name="Rectangle 5"/>
            <p:cNvSpPr>
              <a:spLocks noChangeArrowheads="1"/>
            </p:cNvSpPr>
            <p:nvPr/>
          </p:nvSpPr>
          <p:spPr bwMode="auto">
            <a:xfrm>
              <a:off x="5410200" y="3657603"/>
              <a:ext cx="1600199" cy="1066801"/>
            </a:xfrm>
            <a:prstGeom prst="rect">
              <a:avLst/>
            </a:prstGeom>
            <a:solidFill>
              <a:srgbClr val="FFFF99"/>
            </a:solidFill>
            <a:ln w="2857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kumimoji="1" lang="en-US">
                <a:solidFill>
                  <a:srgbClr val="000000"/>
                </a:solidFill>
                <a:effectLst>
                  <a:outerShdw blurRad="38100" dist="38100" dir="2700000" algn="tl">
                    <a:srgbClr val="FFFFFF"/>
                  </a:outerShdw>
                </a:effectLst>
              </a:endParaRPr>
            </a:p>
          </p:txBody>
        </p:sp>
        <p:sp>
          <p:nvSpPr>
            <p:cNvPr id="10" name="Rectangle 6"/>
            <p:cNvSpPr>
              <a:spLocks noChangeArrowheads="1"/>
            </p:cNvSpPr>
            <p:nvPr/>
          </p:nvSpPr>
          <p:spPr bwMode="auto">
            <a:xfrm>
              <a:off x="3429001" y="3657603"/>
              <a:ext cx="1600199" cy="1066801"/>
            </a:xfrm>
            <a:prstGeom prst="rect">
              <a:avLst/>
            </a:prstGeom>
            <a:solidFill>
              <a:srgbClr val="FFFF99"/>
            </a:solidFill>
            <a:ln w="2857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kumimoji="1" lang="en-US">
                <a:solidFill>
                  <a:srgbClr val="000000"/>
                </a:solidFill>
                <a:effectLst>
                  <a:outerShdw blurRad="38100" dist="38100" dir="2700000" algn="tl">
                    <a:srgbClr val="FFFFFF"/>
                  </a:outerShdw>
                </a:effectLst>
              </a:endParaRPr>
            </a:p>
          </p:txBody>
        </p:sp>
        <p:sp>
          <p:nvSpPr>
            <p:cNvPr id="12" name="Rectangle 8"/>
            <p:cNvSpPr>
              <a:spLocks noChangeArrowheads="1"/>
            </p:cNvSpPr>
            <p:nvPr/>
          </p:nvSpPr>
          <p:spPr bwMode="auto">
            <a:xfrm>
              <a:off x="766938" y="1323840"/>
              <a:ext cx="1903145" cy="731668"/>
            </a:xfrm>
            <a:prstGeom prst="rect">
              <a:avLst/>
            </a:prstGeom>
            <a:solidFill>
              <a:srgbClr val="FFCC99"/>
            </a:solidFill>
            <a:ln w="2857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kumimoji="1" lang="en-US">
                <a:solidFill>
                  <a:srgbClr val="000000"/>
                </a:solidFill>
                <a:effectLst>
                  <a:outerShdw blurRad="38100" dist="38100" dir="2700000" algn="tl">
                    <a:srgbClr val="FFFFFF"/>
                  </a:outerShdw>
                </a:effectLst>
              </a:endParaRPr>
            </a:p>
          </p:txBody>
        </p:sp>
        <p:sp>
          <p:nvSpPr>
            <p:cNvPr id="13" name="Rectangle 9"/>
            <p:cNvSpPr>
              <a:spLocks noChangeArrowheads="1"/>
            </p:cNvSpPr>
            <p:nvPr/>
          </p:nvSpPr>
          <p:spPr bwMode="auto">
            <a:xfrm>
              <a:off x="576531" y="2391115"/>
              <a:ext cx="2199741" cy="533401"/>
            </a:xfrm>
            <a:prstGeom prst="rect">
              <a:avLst/>
            </a:prstGeom>
            <a:solidFill>
              <a:srgbClr val="CC99FF"/>
            </a:solidFill>
            <a:ln w="2857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5" name="Line 11"/>
            <p:cNvSpPr>
              <a:spLocks noChangeShapeType="1"/>
            </p:cNvSpPr>
            <p:nvPr/>
          </p:nvSpPr>
          <p:spPr bwMode="auto">
            <a:xfrm>
              <a:off x="990601" y="3429002"/>
              <a:ext cx="7078979" cy="0"/>
            </a:xfrm>
            <a:prstGeom prst="line">
              <a:avLst/>
            </a:prstGeom>
            <a:noFill/>
            <a:ln w="28575">
              <a:solidFill>
                <a:schemeClr val="tx2"/>
              </a:solidFill>
              <a:round/>
              <a:headEnd type="none" w="sm" len="sm"/>
              <a:tailEnd type="none" w="sm" len="sm"/>
            </a:ln>
          </p:spPr>
          <p:txBody>
            <a:bodyPr wrap="none" anchor="ctr"/>
            <a:lstStyle/>
            <a:p>
              <a:endParaRPr lang="en-US"/>
            </a:p>
          </p:txBody>
        </p:sp>
        <p:sp>
          <p:nvSpPr>
            <p:cNvPr id="16" name="Rectangle 12"/>
            <p:cNvSpPr>
              <a:spLocks noChangeArrowheads="1"/>
            </p:cNvSpPr>
            <p:nvPr/>
          </p:nvSpPr>
          <p:spPr bwMode="auto">
            <a:xfrm>
              <a:off x="6187440" y="1188720"/>
              <a:ext cx="2438400" cy="2011681"/>
            </a:xfrm>
            <a:prstGeom prst="rect">
              <a:avLst/>
            </a:prstGeom>
            <a:solidFill>
              <a:srgbClr val="99CCFF"/>
            </a:solidFill>
            <a:ln w="2857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7" name="Line 13"/>
            <p:cNvSpPr>
              <a:spLocks noChangeShapeType="1"/>
            </p:cNvSpPr>
            <p:nvPr/>
          </p:nvSpPr>
          <p:spPr bwMode="auto">
            <a:xfrm>
              <a:off x="7239000" y="3429002"/>
              <a:ext cx="228600" cy="0"/>
            </a:xfrm>
            <a:prstGeom prst="line">
              <a:avLst/>
            </a:prstGeom>
            <a:noFill/>
            <a:ln w="28575">
              <a:solidFill>
                <a:schemeClr val="tx2"/>
              </a:solidFill>
              <a:round/>
              <a:headEnd type="none" w="sm" len="sm"/>
              <a:tailEnd type="none" w="sm" len="sm"/>
            </a:ln>
          </p:spPr>
          <p:txBody>
            <a:bodyPr wrap="none" anchor="ctr"/>
            <a:lstStyle/>
            <a:p>
              <a:endParaRPr lang="en-US"/>
            </a:p>
          </p:txBody>
        </p:sp>
        <p:sp>
          <p:nvSpPr>
            <p:cNvPr id="18" name="Line 14"/>
            <p:cNvSpPr>
              <a:spLocks noChangeShapeType="1"/>
            </p:cNvSpPr>
            <p:nvPr/>
          </p:nvSpPr>
          <p:spPr bwMode="auto">
            <a:xfrm>
              <a:off x="4457701" y="2055507"/>
              <a:ext cx="22860" cy="1373496"/>
            </a:xfrm>
            <a:prstGeom prst="line">
              <a:avLst/>
            </a:prstGeom>
            <a:noFill/>
            <a:ln w="28575">
              <a:solidFill>
                <a:schemeClr val="tx2"/>
              </a:solidFill>
              <a:round/>
              <a:headEnd type="none" w="sm" len="sm"/>
              <a:tailEnd type="none" w="sm" len="sm"/>
            </a:ln>
          </p:spPr>
          <p:txBody>
            <a:bodyPr wrap="none" anchor="ctr"/>
            <a:lstStyle/>
            <a:p>
              <a:endParaRPr lang="en-US"/>
            </a:p>
          </p:txBody>
        </p:sp>
        <p:sp>
          <p:nvSpPr>
            <p:cNvPr id="19" name="Text Box 16"/>
            <p:cNvSpPr txBox="1">
              <a:spLocks noChangeArrowheads="1"/>
            </p:cNvSpPr>
            <p:nvPr/>
          </p:nvSpPr>
          <p:spPr bwMode="auto">
            <a:xfrm>
              <a:off x="593065" y="2348637"/>
              <a:ext cx="2166671" cy="634445"/>
            </a:xfrm>
            <a:prstGeom prst="rect">
              <a:avLst/>
            </a:prstGeom>
            <a:noFill/>
            <a:ln w="28575">
              <a:noFill/>
              <a:miter lim="800000"/>
              <a:headEnd type="none" w="sm" len="sm"/>
              <a:tailEnd type="none" w="sm" len="sm"/>
            </a:ln>
          </p:spPr>
          <p:txBody>
            <a:bodyPr wrap="square">
              <a:spAutoFit/>
            </a:bodyPr>
            <a:lstStyle/>
            <a:p>
              <a:pPr algn="ctr" eaLnBrk="0" hangingPunct="0"/>
              <a:r>
                <a:rPr kumimoji="1" lang="en-US" sz="1400" dirty="0" smtClean="0">
                  <a:solidFill>
                    <a:srgbClr val="000000"/>
                  </a:solidFill>
                  <a:latin typeface="Arial" panose="020B0604020202020204" pitchFamily="34" charset="0"/>
                  <a:cs typeface="Arial" panose="020B0604020202020204" pitchFamily="34" charset="0"/>
                </a:rPr>
                <a:t>Office of Inspector</a:t>
              </a:r>
              <a:r>
                <a:rPr kumimoji="1" lang="en-US" sz="1600" dirty="0" smtClean="0">
                  <a:solidFill>
                    <a:srgbClr val="000000"/>
                  </a:solidFill>
                  <a:latin typeface="Arial" pitchFamily="34" charset="0"/>
                  <a:cs typeface="Arial" pitchFamily="34" charset="0"/>
                </a:rPr>
                <a:t> </a:t>
              </a:r>
              <a:r>
                <a:rPr kumimoji="1" lang="en-US" sz="1400" dirty="0" smtClean="0">
                  <a:solidFill>
                    <a:srgbClr val="000000"/>
                  </a:solidFill>
                  <a:latin typeface="Arial" pitchFamily="34" charset="0"/>
                  <a:cs typeface="Arial" pitchFamily="34" charset="0"/>
                </a:rPr>
                <a:t>General</a:t>
              </a:r>
              <a:endParaRPr kumimoji="1" lang="en-US" sz="1400" dirty="0">
                <a:solidFill>
                  <a:srgbClr val="000000"/>
                </a:solidFill>
                <a:latin typeface="Arial" pitchFamily="34" charset="0"/>
                <a:cs typeface="Arial" pitchFamily="34" charset="0"/>
              </a:endParaRPr>
            </a:p>
          </p:txBody>
        </p:sp>
        <p:sp>
          <p:nvSpPr>
            <p:cNvPr id="20" name="Text Box 17"/>
            <p:cNvSpPr txBox="1">
              <a:spLocks noChangeArrowheads="1"/>
            </p:cNvSpPr>
            <p:nvPr/>
          </p:nvSpPr>
          <p:spPr bwMode="auto">
            <a:xfrm>
              <a:off x="669265" y="1360499"/>
              <a:ext cx="2138714" cy="669691"/>
            </a:xfrm>
            <a:prstGeom prst="rect">
              <a:avLst/>
            </a:prstGeom>
            <a:noFill/>
            <a:ln w="28575">
              <a:noFill/>
              <a:miter lim="800000"/>
              <a:headEnd type="none" w="sm" len="sm"/>
              <a:tailEnd type="none" w="sm" len="sm"/>
            </a:ln>
          </p:spPr>
          <p:txBody>
            <a:bodyPr wrap="square">
              <a:spAutoFit/>
            </a:bodyPr>
            <a:lstStyle/>
            <a:p>
              <a:pPr algn="ctr" eaLnBrk="0" hangingPunct="0"/>
              <a:r>
                <a:rPr kumimoji="1" lang="en-US" sz="1600" dirty="0">
                  <a:solidFill>
                    <a:srgbClr val="000000"/>
                  </a:solidFill>
                  <a:latin typeface="Arial" pitchFamily="34" charset="0"/>
                  <a:cs typeface="Arial" pitchFamily="34" charset="0"/>
                </a:rPr>
                <a:t>National Science </a:t>
              </a:r>
            </a:p>
            <a:p>
              <a:pPr algn="ctr" eaLnBrk="0" hangingPunct="0"/>
              <a:r>
                <a:rPr kumimoji="1" lang="en-US" sz="1600" dirty="0">
                  <a:solidFill>
                    <a:srgbClr val="000000"/>
                  </a:solidFill>
                  <a:latin typeface="Arial" pitchFamily="34" charset="0"/>
                  <a:cs typeface="Arial" pitchFamily="34" charset="0"/>
                </a:rPr>
                <a:t>Board</a:t>
              </a:r>
            </a:p>
          </p:txBody>
        </p:sp>
        <p:sp>
          <p:nvSpPr>
            <p:cNvPr id="21" name="Text Box 19"/>
            <p:cNvSpPr txBox="1">
              <a:spLocks noChangeArrowheads="1"/>
            </p:cNvSpPr>
            <p:nvPr/>
          </p:nvSpPr>
          <p:spPr bwMode="auto">
            <a:xfrm>
              <a:off x="6323574" y="1298435"/>
              <a:ext cx="2449546" cy="2114815"/>
            </a:xfrm>
            <a:prstGeom prst="rect">
              <a:avLst/>
            </a:prstGeom>
            <a:noFill/>
            <a:ln w="28575">
              <a:noFill/>
              <a:miter lim="800000"/>
              <a:headEnd type="none" w="sm" len="sm"/>
              <a:tailEnd type="none" w="sm" len="sm"/>
            </a:ln>
          </p:spPr>
          <p:txBody>
            <a:bodyPr wrap="square">
              <a:spAutoFit/>
            </a:bodyPr>
            <a:lstStyle/>
            <a:p>
              <a:pPr marL="119063" indent="-119063" eaLnBrk="0" hangingPunct="0"/>
              <a:r>
                <a:rPr kumimoji="1" lang="en-US" sz="1400" dirty="0">
                  <a:solidFill>
                    <a:srgbClr val="000000"/>
                  </a:solidFill>
                  <a:latin typeface="Arial" pitchFamily="34" charset="0"/>
                  <a:cs typeface="Arial" pitchFamily="34" charset="0"/>
                </a:rPr>
                <a:t>Offices</a:t>
              </a:r>
            </a:p>
            <a:p>
              <a:pPr marL="119063" indent="-119063" eaLnBrk="0" hangingPunct="0">
                <a:buFontTx/>
                <a:buChar char="•"/>
              </a:pPr>
              <a:r>
                <a:rPr kumimoji="1" lang="en-US" sz="1400" dirty="0" smtClean="0">
                  <a:solidFill>
                    <a:srgbClr val="000000"/>
                  </a:solidFill>
                  <a:latin typeface="Arial" pitchFamily="34" charset="0"/>
                  <a:cs typeface="Arial" pitchFamily="34" charset="0"/>
                </a:rPr>
                <a:t>International &amp; Integrative Activities</a:t>
              </a:r>
            </a:p>
            <a:p>
              <a:pPr marL="119063" indent="-119063" eaLnBrk="0" hangingPunct="0">
                <a:buFontTx/>
                <a:buChar char="•"/>
              </a:pPr>
              <a:r>
                <a:rPr kumimoji="1" lang="en-US" sz="1400" dirty="0" smtClean="0">
                  <a:solidFill>
                    <a:srgbClr val="000000"/>
                  </a:solidFill>
                  <a:latin typeface="Arial" pitchFamily="34" charset="0"/>
                  <a:cs typeface="Arial" pitchFamily="34" charset="0"/>
                </a:rPr>
                <a:t>Legislative &amp; Public Affairs</a:t>
              </a:r>
            </a:p>
            <a:p>
              <a:pPr marL="119063" indent="-119063" eaLnBrk="0" hangingPunct="0">
                <a:buFontTx/>
                <a:buChar char="•"/>
              </a:pPr>
              <a:r>
                <a:rPr kumimoji="1" lang="en-US" sz="1400" dirty="0" smtClean="0">
                  <a:solidFill>
                    <a:srgbClr val="000000"/>
                  </a:solidFill>
                  <a:latin typeface="Arial" pitchFamily="34" charset="0"/>
                  <a:cs typeface="Arial" pitchFamily="34" charset="0"/>
                </a:rPr>
                <a:t>General Counsel</a:t>
              </a:r>
            </a:p>
            <a:p>
              <a:pPr marL="119063" indent="-119063" eaLnBrk="0" hangingPunct="0">
                <a:buFontTx/>
                <a:buChar char="•"/>
              </a:pPr>
              <a:r>
                <a:rPr kumimoji="1" lang="en-US" sz="1400" dirty="0" smtClean="0">
                  <a:solidFill>
                    <a:srgbClr val="000000"/>
                  </a:solidFill>
                  <a:latin typeface="Arial" pitchFamily="34" charset="0"/>
                  <a:cs typeface="Arial" pitchFamily="34" charset="0"/>
                </a:rPr>
                <a:t>Diversity &amp; Inclusion</a:t>
              </a:r>
            </a:p>
            <a:p>
              <a:pPr marL="119063" indent="-119063" eaLnBrk="0" hangingPunct="0">
                <a:buFontTx/>
                <a:buChar char="•"/>
              </a:pPr>
              <a:endParaRPr kumimoji="1" lang="en-US" sz="1600" b="1" dirty="0">
                <a:solidFill>
                  <a:srgbClr val="000000"/>
                </a:solidFill>
                <a:latin typeface="Arial" pitchFamily="34" charset="0"/>
                <a:cs typeface="Arial" pitchFamily="34" charset="0"/>
              </a:endParaRPr>
            </a:p>
          </p:txBody>
        </p:sp>
        <p:sp>
          <p:nvSpPr>
            <p:cNvPr id="22" name="Text Box 20"/>
            <p:cNvSpPr txBox="1">
              <a:spLocks noChangeArrowheads="1"/>
            </p:cNvSpPr>
            <p:nvPr/>
          </p:nvSpPr>
          <p:spPr bwMode="auto">
            <a:xfrm>
              <a:off x="1676401" y="3657602"/>
              <a:ext cx="1606550" cy="1069976"/>
            </a:xfrm>
            <a:prstGeom prst="rect">
              <a:avLst/>
            </a:prstGeom>
            <a:solidFill>
              <a:srgbClr val="FFFF99"/>
            </a:solidFill>
            <a:ln w="2857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r>
                <a:rPr kumimoji="1" lang="en-US" sz="1600" dirty="0">
                  <a:solidFill>
                    <a:srgbClr val="000000"/>
                  </a:solidFill>
                  <a:latin typeface="Arial" pitchFamily="34" charset="0"/>
                  <a:cs typeface="Arial" pitchFamily="34" charset="0"/>
                </a:rPr>
                <a:t>Computer &amp; </a:t>
              </a:r>
            </a:p>
            <a:p>
              <a:pPr algn="ctr" eaLnBrk="0" hangingPunct="0"/>
              <a:r>
                <a:rPr kumimoji="1" lang="en-US" sz="1600" dirty="0">
                  <a:solidFill>
                    <a:srgbClr val="000000"/>
                  </a:solidFill>
                  <a:latin typeface="Arial" pitchFamily="34" charset="0"/>
                  <a:cs typeface="Arial" pitchFamily="34" charset="0"/>
                </a:rPr>
                <a:t>Info. Science</a:t>
              </a:r>
            </a:p>
            <a:p>
              <a:pPr algn="ctr" eaLnBrk="0" hangingPunct="0"/>
              <a:r>
                <a:rPr kumimoji="1" lang="en-US" sz="1600" dirty="0">
                  <a:solidFill>
                    <a:srgbClr val="000000"/>
                  </a:solidFill>
                  <a:latin typeface="Arial" pitchFamily="34" charset="0"/>
                  <a:cs typeface="Arial" pitchFamily="34" charset="0"/>
                </a:rPr>
                <a:t>&amp; Engineering </a:t>
              </a:r>
            </a:p>
          </p:txBody>
        </p:sp>
        <p:sp>
          <p:nvSpPr>
            <p:cNvPr id="23" name="Text Box 21"/>
            <p:cNvSpPr txBox="1">
              <a:spLocks noChangeArrowheads="1"/>
            </p:cNvSpPr>
            <p:nvPr/>
          </p:nvSpPr>
          <p:spPr bwMode="auto">
            <a:xfrm>
              <a:off x="3429000" y="3962401"/>
              <a:ext cx="1600199" cy="387716"/>
            </a:xfrm>
            <a:prstGeom prst="rect">
              <a:avLst/>
            </a:prstGeom>
            <a:noFill/>
            <a:ln w="28575">
              <a:noFill/>
              <a:miter lim="800000"/>
              <a:headEnd type="none" w="sm" len="sm"/>
              <a:tailEnd type="none" w="sm" len="sm"/>
            </a:ln>
          </p:spPr>
          <p:txBody>
            <a:bodyPr>
              <a:spAutoFit/>
            </a:bodyPr>
            <a:lstStyle/>
            <a:p>
              <a:pPr algn="ctr" eaLnBrk="0" hangingPunct="0"/>
              <a:r>
                <a:rPr kumimoji="1" lang="en-US" sz="1600" dirty="0">
                  <a:solidFill>
                    <a:srgbClr val="000000"/>
                  </a:solidFill>
                  <a:latin typeface="Arial" pitchFamily="34" charset="0"/>
                  <a:cs typeface="Arial" pitchFamily="34" charset="0"/>
                </a:rPr>
                <a:t>Engineering</a:t>
              </a:r>
              <a:endParaRPr kumimoji="1" lang="en-US" dirty="0">
                <a:solidFill>
                  <a:srgbClr val="000000"/>
                </a:solidFill>
                <a:latin typeface="Arial" pitchFamily="34" charset="0"/>
                <a:cs typeface="Arial" pitchFamily="34" charset="0"/>
              </a:endParaRPr>
            </a:p>
          </p:txBody>
        </p:sp>
        <p:sp>
          <p:nvSpPr>
            <p:cNvPr id="24" name="Text Box 22"/>
            <p:cNvSpPr txBox="1">
              <a:spLocks noChangeArrowheads="1"/>
            </p:cNvSpPr>
            <p:nvPr/>
          </p:nvSpPr>
          <p:spPr bwMode="auto">
            <a:xfrm>
              <a:off x="5448300" y="3959228"/>
              <a:ext cx="1600199" cy="387716"/>
            </a:xfrm>
            <a:prstGeom prst="rect">
              <a:avLst/>
            </a:prstGeom>
            <a:noFill/>
            <a:ln w="28575">
              <a:noFill/>
              <a:miter lim="800000"/>
              <a:headEnd type="none" w="sm" len="sm"/>
              <a:tailEnd type="none" w="sm" len="sm"/>
            </a:ln>
          </p:spPr>
          <p:txBody>
            <a:bodyPr wrap="square">
              <a:spAutoFit/>
            </a:bodyPr>
            <a:lstStyle/>
            <a:p>
              <a:pPr algn="ctr" eaLnBrk="0" hangingPunct="0"/>
              <a:r>
                <a:rPr kumimoji="1" lang="en-US" sz="1600" dirty="0">
                  <a:solidFill>
                    <a:srgbClr val="000000"/>
                  </a:solidFill>
                  <a:latin typeface="Arial" pitchFamily="34" charset="0"/>
                  <a:cs typeface="Arial" pitchFamily="34" charset="0"/>
                </a:rPr>
                <a:t>Geosciences</a:t>
              </a:r>
              <a:endParaRPr kumimoji="1" lang="en-US" dirty="0">
                <a:solidFill>
                  <a:srgbClr val="000000"/>
                </a:solidFill>
                <a:latin typeface="Arial" pitchFamily="34" charset="0"/>
                <a:cs typeface="Arial" pitchFamily="34" charset="0"/>
              </a:endParaRPr>
            </a:p>
          </p:txBody>
        </p:sp>
        <p:sp>
          <p:nvSpPr>
            <p:cNvPr id="25" name="Text Box 23"/>
            <p:cNvSpPr txBox="1">
              <a:spLocks noChangeArrowheads="1"/>
            </p:cNvSpPr>
            <p:nvPr/>
          </p:nvSpPr>
          <p:spPr bwMode="auto">
            <a:xfrm>
              <a:off x="7208520" y="3657602"/>
              <a:ext cx="1722120" cy="1066800"/>
            </a:xfrm>
            <a:prstGeom prst="rect">
              <a:avLst/>
            </a:prstGeom>
            <a:solidFill>
              <a:srgbClr val="FFFF99"/>
            </a:solidFill>
            <a:ln w="2857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r>
                <a:rPr kumimoji="1" lang="en-US" sz="1600" dirty="0">
                  <a:solidFill>
                    <a:srgbClr val="000000"/>
                  </a:solidFill>
                  <a:latin typeface="Arial" pitchFamily="34" charset="0"/>
                  <a:cs typeface="Arial" pitchFamily="34" charset="0"/>
                </a:rPr>
                <a:t>Mathematical &amp; Physical Sciences</a:t>
              </a:r>
            </a:p>
          </p:txBody>
        </p:sp>
        <p:sp>
          <p:nvSpPr>
            <p:cNvPr id="26" name="Line 24"/>
            <p:cNvSpPr>
              <a:spLocks noChangeShapeType="1"/>
            </p:cNvSpPr>
            <p:nvPr/>
          </p:nvSpPr>
          <p:spPr bwMode="auto">
            <a:xfrm>
              <a:off x="2705100" y="1689673"/>
              <a:ext cx="762000" cy="0"/>
            </a:xfrm>
            <a:prstGeom prst="line">
              <a:avLst/>
            </a:prstGeom>
            <a:noFill/>
            <a:ln w="28575">
              <a:solidFill>
                <a:schemeClr val="tx2"/>
              </a:solidFill>
              <a:prstDash val="dash"/>
              <a:round/>
              <a:headEnd type="none" w="sm" len="sm"/>
              <a:tailEnd type="none" w="sm" len="sm"/>
            </a:ln>
          </p:spPr>
          <p:txBody>
            <a:bodyPr wrap="none" anchor="ctr"/>
            <a:lstStyle/>
            <a:p>
              <a:endParaRPr lang="en-US"/>
            </a:p>
          </p:txBody>
        </p:sp>
        <p:sp>
          <p:nvSpPr>
            <p:cNvPr id="27" name="Text Box 25"/>
            <p:cNvSpPr txBox="1">
              <a:spLocks noChangeArrowheads="1"/>
            </p:cNvSpPr>
            <p:nvPr/>
          </p:nvSpPr>
          <p:spPr bwMode="auto">
            <a:xfrm>
              <a:off x="2705100" y="5315368"/>
              <a:ext cx="1447800" cy="951667"/>
            </a:xfrm>
            <a:prstGeom prst="rect">
              <a:avLst/>
            </a:prstGeom>
            <a:noFill/>
            <a:ln w="28575">
              <a:noFill/>
              <a:miter lim="800000"/>
              <a:headEnd type="none" w="sm" len="sm"/>
              <a:tailEnd type="none" w="sm" len="sm"/>
            </a:ln>
          </p:spPr>
          <p:txBody>
            <a:bodyPr>
              <a:spAutoFit/>
            </a:bodyPr>
            <a:lstStyle/>
            <a:p>
              <a:pPr algn="ctr" eaLnBrk="0" hangingPunct="0"/>
              <a:r>
                <a:rPr kumimoji="1" lang="en-US" sz="1600" dirty="0">
                  <a:solidFill>
                    <a:srgbClr val="000000"/>
                  </a:solidFill>
                  <a:latin typeface="Arial" pitchFamily="34" charset="0"/>
                  <a:cs typeface="Arial" pitchFamily="34" charset="0"/>
                </a:rPr>
                <a:t>Education &amp; Human Resources</a:t>
              </a:r>
            </a:p>
          </p:txBody>
        </p:sp>
        <p:sp>
          <p:nvSpPr>
            <p:cNvPr id="28" name="Text Box 26"/>
            <p:cNvSpPr txBox="1">
              <a:spLocks noChangeArrowheads="1"/>
            </p:cNvSpPr>
            <p:nvPr/>
          </p:nvSpPr>
          <p:spPr bwMode="auto">
            <a:xfrm>
              <a:off x="4572001" y="5257803"/>
              <a:ext cx="1943187" cy="1233643"/>
            </a:xfrm>
            <a:prstGeom prst="rect">
              <a:avLst/>
            </a:prstGeom>
            <a:solidFill>
              <a:schemeClr val="accent3">
                <a:lumMod val="60000"/>
                <a:lumOff val="40000"/>
              </a:schemeClr>
            </a:solidFill>
            <a:ln w="2857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kumimoji="1" lang="en-US" sz="1600" dirty="0" smtClean="0">
                  <a:solidFill>
                    <a:srgbClr val="000000"/>
                  </a:solidFill>
                  <a:latin typeface="Arial" pitchFamily="34" charset="0"/>
                  <a:cs typeface="Arial" pitchFamily="34" charset="0"/>
                </a:rPr>
                <a:t>Budget,</a:t>
              </a:r>
            </a:p>
            <a:p>
              <a:pPr algn="ctr" eaLnBrk="0" hangingPunct="0"/>
              <a:r>
                <a:rPr kumimoji="1" lang="en-US" sz="1600" dirty="0" smtClean="0">
                  <a:solidFill>
                    <a:srgbClr val="000000"/>
                  </a:solidFill>
                  <a:latin typeface="Arial" pitchFamily="34" charset="0"/>
                  <a:cs typeface="Arial" pitchFamily="34" charset="0"/>
                </a:rPr>
                <a:t>Finance &amp;</a:t>
              </a:r>
            </a:p>
            <a:p>
              <a:pPr algn="ctr" eaLnBrk="0" hangingPunct="0"/>
              <a:r>
                <a:rPr kumimoji="1" lang="en-US" sz="1600" dirty="0" smtClean="0">
                  <a:solidFill>
                    <a:srgbClr val="000000"/>
                  </a:solidFill>
                  <a:latin typeface="Arial" pitchFamily="34" charset="0"/>
                  <a:cs typeface="Arial" pitchFamily="34" charset="0"/>
                </a:rPr>
                <a:t> </a:t>
              </a:r>
              <a:r>
                <a:rPr kumimoji="1" lang="en-US" sz="1600" dirty="0">
                  <a:solidFill>
                    <a:srgbClr val="000000"/>
                  </a:solidFill>
                  <a:latin typeface="Arial" pitchFamily="34" charset="0"/>
                  <a:cs typeface="Arial" pitchFamily="34" charset="0"/>
                </a:rPr>
                <a:t>Award Management</a:t>
              </a:r>
            </a:p>
          </p:txBody>
        </p:sp>
        <p:sp>
          <p:nvSpPr>
            <p:cNvPr id="30" name="Rectangle 28"/>
            <p:cNvSpPr>
              <a:spLocks noChangeArrowheads="1"/>
            </p:cNvSpPr>
            <p:nvPr/>
          </p:nvSpPr>
          <p:spPr bwMode="auto">
            <a:xfrm>
              <a:off x="3364230" y="1232471"/>
              <a:ext cx="2209800" cy="914401"/>
            </a:xfrm>
            <a:prstGeom prst="rect">
              <a:avLst/>
            </a:prstGeom>
            <a:solidFill>
              <a:srgbClr val="99CCFF"/>
            </a:solidFill>
            <a:ln w="2857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kumimoji="1" lang="en-US">
                <a:solidFill>
                  <a:srgbClr val="000000"/>
                </a:solidFill>
                <a:effectLst>
                  <a:outerShdw blurRad="38100" dist="38100" dir="2700000" algn="tl">
                    <a:srgbClr val="FFFFFF"/>
                  </a:outerShdw>
                </a:effectLst>
              </a:endParaRPr>
            </a:p>
          </p:txBody>
        </p:sp>
        <p:sp>
          <p:nvSpPr>
            <p:cNvPr id="31" name="Text Box 29"/>
            <p:cNvSpPr txBox="1">
              <a:spLocks noChangeArrowheads="1"/>
            </p:cNvSpPr>
            <p:nvPr/>
          </p:nvSpPr>
          <p:spPr bwMode="auto">
            <a:xfrm>
              <a:off x="624842" y="5450370"/>
              <a:ext cx="1630679" cy="669691"/>
            </a:xfrm>
            <a:prstGeom prst="rect">
              <a:avLst/>
            </a:prstGeom>
            <a:noFill/>
            <a:ln w="28575">
              <a:noFill/>
              <a:miter lim="800000"/>
              <a:headEnd/>
              <a:tailEnd/>
            </a:ln>
          </p:spPr>
          <p:txBody>
            <a:bodyPr wrap="square">
              <a:spAutoFit/>
            </a:bodyPr>
            <a:lstStyle/>
            <a:p>
              <a:pPr algn="ctr" eaLnBrk="0" hangingPunct="0"/>
              <a:r>
                <a:rPr kumimoji="1" lang="en-US" sz="1600" dirty="0">
                  <a:solidFill>
                    <a:srgbClr val="000000"/>
                  </a:solidFill>
                  <a:latin typeface="Arial" pitchFamily="34" charset="0"/>
                  <a:cs typeface="Arial" pitchFamily="34" charset="0"/>
                </a:rPr>
                <a:t>Biological Sciences</a:t>
              </a:r>
            </a:p>
          </p:txBody>
        </p:sp>
        <p:sp>
          <p:nvSpPr>
            <p:cNvPr id="33" name="Rectangle 33"/>
            <p:cNvSpPr>
              <a:spLocks noChangeArrowheads="1"/>
            </p:cNvSpPr>
            <p:nvPr/>
          </p:nvSpPr>
          <p:spPr bwMode="auto">
            <a:xfrm>
              <a:off x="4724401" y="5257803"/>
              <a:ext cx="1600199" cy="1066801"/>
            </a:xfrm>
            <a:prstGeom prst="rect">
              <a:avLst/>
            </a:prstGeom>
            <a:noFill/>
            <a:ln w="28575">
              <a:noFill/>
              <a:miter lim="800000"/>
              <a:headEnd type="none" w="sm" len="sm"/>
              <a:tailEnd type="none" w="sm" len="sm"/>
            </a:ln>
            <a:effectLst/>
          </p:spPr>
          <p:txBody>
            <a:bodyPr wrap="none" anchor="ctr"/>
            <a:lstStyle/>
            <a:p>
              <a:pPr algn="ctr" eaLnBrk="0" hangingPunct="0">
                <a:defRPr/>
              </a:pPr>
              <a:endParaRPr kumimoji="1" lang="en-US">
                <a:solidFill>
                  <a:srgbClr val="000000"/>
                </a:solidFill>
                <a:effectLst>
                  <a:outerShdw blurRad="38100" dist="38100" dir="2700000" algn="tl">
                    <a:srgbClr val="FFFFFF"/>
                  </a:outerShdw>
                </a:effectLst>
              </a:endParaRPr>
            </a:p>
          </p:txBody>
        </p:sp>
        <p:sp>
          <p:nvSpPr>
            <p:cNvPr id="34" name="Rectangle 34"/>
            <p:cNvSpPr>
              <a:spLocks noChangeArrowheads="1"/>
            </p:cNvSpPr>
            <p:nvPr/>
          </p:nvSpPr>
          <p:spPr bwMode="auto">
            <a:xfrm>
              <a:off x="7330441" y="5257803"/>
              <a:ext cx="1600199" cy="914401"/>
            </a:xfrm>
            <a:prstGeom prst="rect">
              <a:avLst/>
            </a:prstGeom>
            <a:noFill/>
            <a:ln w="28575">
              <a:noFill/>
              <a:miter lim="800000"/>
              <a:headEnd type="none" w="sm" len="sm"/>
              <a:tailEnd type="none" w="sm" len="sm"/>
            </a:ln>
            <a:effectLst/>
          </p:spPr>
          <p:txBody>
            <a:bodyPr wrap="none" anchor="ctr"/>
            <a:lstStyle/>
            <a:p>
              <a:pPr algn="ctr" eaLnBrk="0" hangingPunct="0">
                <a:defRPr/>
              </a:pPr>
              <a:endParaRPr kumimoji="1" lang="en-US">
                <a:solidFill>
                  <a:srgbClr val="000000"/>
                </a:solidFill>
                <a:effectLst>
                  <a:outerShdw blurRad="38100" dist="38100" dir="2700000" algn="tl">
                    <a:srgbClr val="FFFFFF"/>
                  </a:outerShdw>
                </a:effectLst>
              </a:endParaRPr>
            </a:p>
          </p:txBody>
        </p:sp>
        <p:sp>
          <p:nvSpPr>
            <p:cNvPr id="35" name="Line 35"/>
            <p:cNvSpPr>
              <a:spLocks noChangeShapeType="1"/>
            </p:cNvSpPr>
            <p:nvPr/>
          </p:nvSpPr>
          <p:spPr bwMode="auto">
            <a:xfrm>
              <a:off x="5595521" y="1730536"/>
              <a:ext cx="591919" cy="0"/>
            </a:xfrm>
            <a:prstGeom prst="line">
              <a:avLst/>
            </a:prstGeom>
            <a:noFill/>
            <a:ln w="28575">
              <a:solidFill>
                <a:schemeClr val="tx2"/>
              </a:solidFill>
              <a:round/>
              <a:headEnd/>
              <a:tailEnd/>
            </a:ln>
          </p:spPr>
          <p:txBody>
            <a:bodyPr wrap="none" anchor="ctr"/>
            <a:lstStyle/>
            <a:p>
              <a:endParaRPr lang="en-US"/>
            </a:p>
          </p:txBody>
        </p:sp>
        <p:sp>
          <p:nvSpPr>
            <p:cNvPr id="36" name="Line 36"/>
            <p:cNvSpPr>
              <a:spLocks noChangeShapeType="1"/>
            </p:cNvSpPr>
            <p:nvPr/>
          </p:nvSpPr>
          <p:spPr bwMode="auto">
            <a:xfrm>
              <a:off x="5181600" y="3429002"/>
              <a:ext cx="0" cy="1600201"/>
            </a:xfrm>
            <a:prstGeom prst="line">
              <a:avLst/>
            </a:prstGeom>
            <a:noFill/>
            <a:ln w="28575">
              <a:solidFill>
                <a:schemeClr val="tx2"/>
              </a:solidFill>
              <a:round/>
              <a:headEnd/>
              <a:tailEnd/>
            </a:ln>
          </p:spPr>
          <p:txBody>
            <a:bodyPr wrap="none" anchor="ctr"/>
            <a:lstStyle/>
            <a:p>
              <a:endParaRPr lang="en-US"/>
            </a:p>
          </p:txBody>
        </p:sp>
        <p:sp>
          <p:nvSpPr>
            <p:cNvPr id="37" name="Line 37"/>
            <p:cNvSpPr>
              <a:spLocks noChangeShapeType="1"/>
            </p:cNvSpPr>
            <p:nvPr/>
          </p:nvSpPr>
          <p:spPr bwMode="auto">
            <a:xfrm>
              <a:off x="1295401" y="5034919"/>
              <a:ext cx="6324600" cy="0"/>
            </a:xfrm>
            <a:prstGeom prst="line">
              <a:avLst/>
            </a:prstGeom>
            <a:noFill/>
            <a:ln w="28575">
              <a:solidFill>
                <a:schemeClr val="tx2"/>
              </a:solidFill>
              <a:round/>
              <a:headEnd/>
              <a:tailEnd/>
            </a:ln>
          </p:spPr>
          <p:txBody>
            <a:bodyPr wrap="none" anchor="ctr"/>
            <a:lstStyle/>
            <a:p>
              <a:endParaRPr lang="en-US"/>
            </a:p>
          </p:txBody>
        </p:sp>
        <p:sp>
          <p:nvSpPr>
            <p:cNvPr id="38" name="Line 38"/>
            <p:cNvSpPr>
              <a:spLocks noChangeShapeType="1"/>
            </p:cNvSpPr>
            <p:nvPr/>
          </p:nvSpPr>
          <p:spPr bwMode="auto">
            <a:xfrm>
              <a:off x="1008159" y="3429002"/>
              <a:ext cx="0" cy="228600"/>
            </a:xfrm>
            <a:prstGeom prst="line">
              <a:avLst/>
            </a:prstGeom>
            <a:noFill/>
            <a:ln w="28575">
              <a:solidFill>
                <a:schemeClr val="tx2"/>
              </a:solidFill>
              <a:round/>
              <a:headEnd/>
              <a:tailEnd/>
            </a:ln>
          </p:spPr>
          <p:txBody>
            <a:bodyPr wrap="none" anchor="ctr"/>
            <a:lstStyle/>
            <a:p>
              <a:endParaRPr lang="en-US"/>
            </a:p>
          </p:txBody>
        </p:sp>
        <p:sp>
          <p:nvSpPr>
            <p:cNvPr id="39" name="Line 39"/>
            <p:cNvSpPr>
              <a:spLocks noChangeShapeType="1"/>
            </p:cNvSpPr>
            <p:nvPr/>
          </p:nvSpPr>
          <p:spPr bwMode="auto">
            <a:xfrm>
              <a:off x="2438400" y="3429002"/>
              <a:ext cx="0" cy="228600"/>
            </a:xfrm>
            <a:prstGeom prst="line">
              <a:avLst/>
            </a:prstGeom>
            <a:noFill/>
            <a:ln w="28575">
              <a:solidFill>
                <a:schemeClr val="tx2"/>
              </a:solidFill>
              <a:round/>
              <a:headEnd/>
              <a:tailEnd/>
            </a:ln>
          </p:spPr>
          <p:txBody>
            <a:bodyPr wrap="none" anchor="ctr"/>
            <a:lstStyle/>
            <a:p>
              <a:endParaRPr lang="en-US"/>
            </a:p>
          </p:txBody>
        </p:sp>
        <p:sp>
          <p:nvSpPr>
            <p:cNvPr id="40" name="Line 40"/>
            <p:cNvSpPr>
              <a:spLocks noChangeShapeType="1"/>
            </p:cNvSpPr>
            <p:nvPr/>
          </p:nvSpPr>
          <p:spPr bwMode="auto">
            <a:xfrm>
              <a:off x="4267201" y="3429002"/>
              <a:ext cx="0" cy="228600"/>
            </a:xfrm>
            <a:prstGeom prst="line">
              <a:avLst/>
            </a:prstGeom>
            <a:noFill/>
            <a:ln w="28575">
              <a:solidFill>
                <a:schemeClr val="tx2"/>
              </a:solidFill>
              <a:round/>
              <a:headEnd/>
              <a:tailEnd/>
            </a:ln>
          </p:spPr>
          <p:txBody>
            <a:bodyPr wrap="none" anchor="ctr"/>
            <a:lstStyle/>
            <a:p>
              <a:endParaRPr lang="en-US"/>
            </a:p>
          </p:txBody>
        </p:sp>
        <p:sp>
          <p:nvSpPr>
            <p:cNvPr id="41" name="Line 41"/>
            <p:cNvSpPr>
              <a:spLocks noChangeShapeType="1"/>
            </p:cNvSpPr>
            <p:nvPr/>
          </p:nvSpPr>
          <p:spPr bwMode="auto">
            <a:xfrm>
              <a:off x="6248400" y="3429002"/>
              <a:ext cx="0" cy="228600"/>
            </a:xfrm>
            <a:prstGeom prst="line">
              <a:avLst/>
            </a:prstGeom>
            <a:noFill/>
            <a:ln w="28575">
              <a:solidFill>
                <a:schemeClr val="tx2"/>
              </a:solidFill>
              <a:round/>
              <a:headEnd/>
              <a:tailEnd/>
            </a:ln>
          </p:spPr>
          <p:txBody>
            <a:bodyPr wrap="none" anchor="ctr"/>
            <a:lstStyle/>
            <a:p>
              <a:endParaRPr lang="en-US"/>
            </a:p>
          </p:txBody>
        </p:sp>
        <p:sp>
          <p:nvSpPr>
            <p:cNvPr id="42" name="Line 42"/>
            <p:cNvSpPr>
              <a:spLocks noChangeShapeType="1"/>
            </p:cNvSpPr>
            <p:nvPr/>
          </p:nvSpPr>
          <p:spPr bwMode="auto">
            <a:xfrm>
              <a:off x="8061180" y="3429002"/>
              <a:ext cx="0" cy="228600"/>
            </a:xfrm>
            <a:prstGeom prst="line">
              <a:avLst/>
            </a:prstGeom>
            <a:noFill/>
            <a:ln w="28575">
              <a:solidFill>
                <a:schemeClr val="tx2"/>
              </a:solidFill>
              <a:round/>
              <a:headEnd/>
              <a:tailEnd/>
            </a:ln>
          </p:spPr>
          <p:txBody>
            <a:bodyPr wrap="none" anchor="ctr"/>
            <a:lstStyle/>
            <a:p>
              <a:endParaRPr lang="en-US"/>
            </a:p>
          </p:txBody>
        </p:sp>
        <p:sp>
          <p:nvSpPr>
            <p:cNvPr id="43" name="Line 43"/>
            <p:cNvSpPr>
              <a:spLocks noChangeShapeType="1"/>
            </p:cNvSpPr>
            <p:nvPr/>
          </p:nvSpPr>
          <p:spPr bwMode="auto">
            <a:xfrm>
              <a:off x="1302011" y="5029200"/>
              <a:ext cx="0" cy="248455"/>
            </a:xfrm>
            <a:prstGeom prst="line">
              <a:avLst/>
            </a:prstGeom>
            <a:noFill/>
            <a:ln w="28575">
              <a:solidFill>
                <a:schemeClr val="tx2"/>
              </a:solidFill>
              <a:round/>
              <a:headEnd/>
              <a:tailEnd/>
            </a:ln>
          </p:spPr>
          <p:txBody>
            <a:bodyPr wrap="none" anchor="ctr"/>
            <a:lstStyle/>
            <a:p>
              <a:endParaRPr lang="en-US"/>
            </a:p>
          </p:txBody>
        </p:sp>
        <p:sp>
          <p:nvSpPr>
            <p:cNvPr id="44" name="Line 44"/>
            <p:cNvSpPr>
              <a:spLocks noChangeShapeType="1"/>
            </p:cNvSpPr>
            <p:nvPr/>
          </p:nvSpPr>
          <p:spPr bwMode="auto">
            <a:xfrm>
              <a:off x="3429000" y="5029203"/>
              <a:ext cx="0" cy="228600"/>
            </a:xfrm>
            <a:prstGeom prst="line">
              <a:avLst/>
            </a:prstGeom>
            <a:noFill/>
            <a:ln w="28575">
              <a:solidFill>
                <a:schemeClr val="tx2"/>
              </a:solidFill>
              <a:round/>
              <a:headEnd/>
              <a:tailEnd/>
            </a:ln>
          </p:spPr>
          <p:txBody>
            <a:bodyPr wrap="none" anchor="ctr"/>
            <a:lstStyle/>
            <a:p>
              <a:endParaRPr lang="en-US"/>
            </a:p>
          </p:txBody>
        </p:sp>
        <p:sp>
          <p:nvSpPr>
            <p:cNvPr id="45" name="Line 45"/>
            <p:cNvSpPr>
              <a:spLocks noChangeShapeType="1"/>
            </p:cNvSpPr>
            <p:nvPr/>
          </p:nvSpPr>
          <p:spPr bwMode="auto">
            <a:xfrm>
              <a:off x="5562600" y="5029203"/>
              <a:ext cx="0" cy="228600"/>
            </a:xfrm>
            <a:prstGeom prst="line">
              <a:avLst/>
            </a:prstGeom>
            <a:noFill/>
            <a:ln w="28575">
              <a:solidFill>
                <a:schemeClr val="tx2"/>
              </a:solidFill>
              <a:round/>
              <a:headEnd/>
              <a:tailEnd/>
            </a:ln>
          </p:spPr>
          <p:txBody>
            <a:bodyPr wrap="none" anchor="ctr"/>
            <a:lstStyle/>
            <a:p>
              <a:endParaRPr lang="en-US"/>
            </a:p>
          </p:txBody>
        </p:sp>
        <p:sp>
          <p:nvSpPr>
            <p:cNvPr id="46" name="Line 46"/>
            <p:cNvSpPr>
              <a:spLocks noChangeShapeType="1"/>
            </p:cNvSpPr>
            <p:nvPr/>
          </p:nvSpPr>
          <p:spPr bwMode="auto">
            <a:xfrm>
              <a:off x="7616594" y="5029199"/>
              <a:ext cx="0" cy="248452"/>
            </a:xfrm>
            <a:prstGeom prst="line">
              <a:avLst/>
            </a:prstGeom>
            <a:noFill/>
            <a:ln w="28575">
              <a:solidFill>
                <a:schemeClr val="tx2"/>
              </a:solidFill>
              <a:round/>
              <a:headEnd/>
              <a:tailEnd/>
            </a:ln>
          </p:spPr>
          <p:txBody>
            <a:bodyPr wrap="none" anchor="ctr"/>
            <a:lstStyle/>
            <a:p>
              <a:endParaRPr lang="en-US"/>
            </a:p>
          </p:txBody>
        </p:sp>
        <p:sp>
          <p:nvSpPr>
            <p:cNvPr id="47" name="Text Box 18"/>
            <p:cNvSpPr txBox="1">
              <a:spLocks noChangeArrowheads="1"/>
            </p:cNvSpPr>
            <p:nvPr/>
          </p:nvSpPr>
          <p:spPr bwMode="auto">
            <a:xfrm>
              <a:off x="3365769" y="1388720"/>
              <a:ext cx="2225040" cy="669691"/>
            </a:xfrm>
            <a:prstGeom prst="rect">
              <a:avLst/>
            </a:prstGeom>
            <a:noFill/>
            <a:ln w="28575">
              <a:noFill/>
              <a:miter lim="800000"/>
              <a:headEnd type="none" w="sm" len="sm"/>
              <a:tailEnd type="none" w="sm" len="sm"/>
            </a:ln>
          </p:spPr>
          <p:txBody>
            <a:bodyPr wrap="square">
              <a:spAutoFit/>
            </a:bodyPr>
            <a:lstStyle/>
            <a:p>
              <a:pPr algn="ctr" eaLnBrk="0" hangingPunct="0"/>
              <a:r>
                <a:rPr kumimoji="1" lang="en-US" sz="1600" dirty="0" smtClean="0">
                  <a:solidFill>
                    <a:srgbClr val="000000"/>
                  </a:solidFill>
                  <a:latin typeface="Arial" pitchFamily="34" charset="0"/>
                  <a:cs typeface="Arial" pitchFamily="34" charset="0"/>
                </a:rPr>
                <a:t>Office of the Director</a:t>
              </a:r>
              <a:endParaRPr kumimoji="1" lang="en-US" sz="1600" dirty="0">
                <a:solidFill>
                  <a:srgbClr val="000000"/>
                </a:solidFill>
                <a:latin typeface="Arial" pitchFamily="34" charset="0"/>
                <a:cs typeface="Arial" pitchFamily="34" charset="0"/>
              </a:endParaRPr>
            </a:p>
          </p:txBody>
        </p:sp>
      </p:grpSp>
      <p:sp>
        <p:nvSpPr>
          <p:cNvPr id="48" name="Line 38"/>
          <p:cNvSpPr>
            <a:spLocks noChangeShapeType="1"/>
          </p:cNvSpPr>
          <p:nvPr/>
        </p:nvSpPr>
        <p:spPr bwMode="auto">
          <a:xfrm>
            <a:off x="2207325" y="2363317"/>
            <a:ext cx="0" cy="264575"/>
          </a:xfrm>
          <a:prstGeom prst="line">
            <a:avLst/>
          </a:prstGeom>
          <a:noFill/>
          <a:ln w="28575">
            <a:solidFill>
              <a:schemeClr val="tx2"/>
            </a:solidFill>
            <a:round/>
            <a:headEnd/>
            <a:tailEnd/>
          </a:ln>
        </p:spPr>
        <p:txBody>
          <a:bodyPr wrap="none" anchor="ctr"/>
          <a:lstStyle/>
          <a:p>
            <a:endParaRPr lang="en-US"/>
          </a:p>
        </p:txBody>
      </p:sp>
    </p:spTree>
    <p:extLst>
      <p:ext uri="{BB962C8B-B14F-4D97-AF65-F5344CB8AC3E}">
        <p14:creationId xmlns:p14="http://schemas.microsoft.com/office/powerpoint/2010/main" val="3518466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NSF SBE OVERVIEW </a:t>
            </a:r>
            <a:endParaRPr lang="en-US" b="1" dirty="0"/>
          </a:p>
        </p:txBody>
      </p:sp>
      <p:sp>
        <p:nvSpPr>
          <p:cNvPr id="5" name="Line 4"/>
          <p:cNvSpPr>
            <a:spLocks noChangeShapeType="1"/>
          </p:cNvSpPr>
          <p:nvPr/>
        </p:nvSpPr>
        <p:spPr bwMode="auto">
          <a:xfrm>
            <a:off x="1192004" y="3505200"/>
            <a:ext cx="6230938" cy="0"/>
          </a:xfrm>
          <a:prstGeom prst="line">
            <a:avLst/>
          </a:prstGeom>
          <a:noFill/>
          <a:ln w="38100">
            <a:solidFill>
              <a:schemeClr val="tx2"/>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6" name="Line 5"/>
          <p:cNvSpPr>
            <a:spLocks noChangeShapeType="1"/>
          </p:cNvSpPr>
          <p:nvPr/>
        </p:nvSpPr>
        <p:spPr bwMode="auto">
          <a:xfrm>
            <a:off x="1202845" y="3493333"/>
            <a:ext cx="0" cy="627871"/>
          </a:xfrm>
          <a:prstGeom prst="line">
            <a:avLst/>
          </a:prstGeom>
          <a:noFill/>
          <a:ln w="38100">
            <a:solidFill>
              <a:schemeClr val="tx2"/>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7" name="Line 6"/>
          <p:cNvSpPr>
            <a:spLocks noChangeShapeType="1"/>
          </p:cNvSpPr>
          <p:nvPr/>
        </p:nvSpPr>
        <p:spPr bwMode="auto">
          <a:xfrm>
            <a:off x="4495799" y="2310870"/>
            <a:ext cx="1" cy="1183217"/>
          </a:xfrm>
          <a:prstGeom prst="line">
            <a:avLst/>
          </a:prstGeom>
          <a:noFill/>
          <a:ln w="38100">
            <a:solidFill>
              <a:schemeClr val="tx2"/>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8" name="Line 7"/>
          <p:cNvSpPr>
            <a:spLocks noChangeShapeType="1"/>
          </p:cNvSpPr>
          <p:nvPr/>
        </p:nvSpPr>
        <p:spPr bwMode="auto">
          <a:xfrm>
            <a:off x="7417731" y="3494086"/>
            <a:ext cx="11452" cy="591493"/>
          </a:xfrm>
          <a:prstGeom prst="line">
            <a:avLst/>
          </a:prstGeom>
          <a:noFill/>
          <a:ln w="38100">
            <a:solidFill>
              <a:schemeClr val="tx2"/>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9" name="Text Box 9"/>
          <p:cNvSpPr txBox="1">
            <a:spLocks noChangeArrowheads="1"/>
          </p:cNvSpPr>
          <p:nvPr/>
        </p:nvSpPr>
        <p:spPr bwMode="auto">
          <a:xfrm>
            <a:off x="3228027" y="4114800"/>
            <a:ext cx="2563173" cy="92333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uLnTx/>
                <a:uFillTx/>
                <a:latin typeface="Arial" pitchFamily="34" charset="0"/>
                <a:cs typeface="Arial" pitchFamily="34" charset="0"/>
              </a:rPr>
              <a:t>Division of Social </a:t>
            </a:r>
            <a:r>
              <a:rPr kumimoji="0" lang="en-US" b="0" i="0" u="none" strike="noStrike" kern="0" cap="none" spc="0" normalizeH="0" baseline="0" noProof="0" dirty="0">
                <a:ln>
                  <a:noFill/>
                </a:ln>
                <a:solidFill>
                  <a:sysClr val="windowText" lastClr="000000"/>
                </a:solidFill>
                <a:uLnTx/>
                <a:uFillTx/>
                <a:latin typeface="Arial" pitchFamily="34" charset="0"/>
                <a:cs typeface="Arial" pitchFamily="34" charset="0"/>
              </a:rPr>
              <a:t>and Economic </a:t>
            </a:r>
            <a:r>
              <a:rPr kumimoji="0" lang="en-US" b="0" i="0" u="none" strike="noStrike" kern="0" cap="none" spc="0" normalizeH="0" baseline="0" noProof="0" dirty="0" smtClean="0">
                <a:ln>
                  <a:noFill/>
                </a:ln>
                <a:solidFill>
                  <a:sysClr val="windowText" lastClr="000000"/>
                </a:solidFill>
                <a:uLnTx/>
                <a:uFillTx/>
                <a:latin typeface="Arial" pitchFamily="34" charset="0"/>
                <a:cs typeface="Arial" pitchFamily="34" charset="0"/>
              </a:rPr>
              <a:t>Sciences (SES)</a:t>
            </a:r>
            <a:endParaRPr kumimoji="0" lang="en-US" b="0" i="0" u="none" strike="noStrike" kern="0" cap="none" spc="0" normalizeH="0" baseline="0" noProof="0" dirty="0">
              <a:ln>
                <a:noFill/>
              </a:ln>
              <a:solidFill>
                <a:sysClr val="windowText" lastClr="000000"/>
              </a:solidFill>
              <a:uLnTx/>
              <a:uFillTx/>
              <a:latin typeface="Arial" pitchFamily="34" charset="0"/>
              <a:cs typeface="Arial" pitchFamily="34" charset="0"/>
            </a:endParaRPr>
          </a:p>
        </p:txBody>
      </p:sp>
      <p:sp>
        <p:nvSpPr>
          <p:cNvPr id="10" name="Text Box 11"/>
          <p:cNvSpPr txBox="1">
            <a:spLocks noChangeArrowheads="1"/>
          </p:cNvSpPr>
          <p:nvPr/>
        </p:nvSpPr>
        <p:spPr bwMode="auto">
          <a:xfrm>
            <a:off x="152400" y="4111546"/>
            <a:ext cx="2798762" cy="92333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uLnTx/>
                <a:uFillTx/>
                <a:latin typeface="Arial" pitchFamily="34" charset="0"/>
                <a:cs typeface="Arial" pitchFamily="34" charset="0"/>
              </a:rPr>
              <a:t>Division of Behavioral </a:t>
            </a:r>
            <a:r>
              <a:rPr kumimoji="0" lang="en-US" b="0" i="0" u="none" strike="noStrike" kern="0" cap="none" spc="0" normalizeH="0" baseline="0" noProof="0" dirty="0">
                <a:ln>
                  <a:noFill/>
                </a:ln>
                <a:solidFill>
                  <a:sysClr val="windowText" lastClr="000000"/>
                </a:solidFill>
                <a:uLnTx/>
                <a:uFillTx/>
                <a:latin typeface="Arial" pitchFamily="34" charset="0"/>
                <a:cs typeface="Arial" pitchFamily="34" charset="0"/>
              </a:rPr>
              <a:t>and Cognitive </a:t>
            </a:r>
            <a:r>
              <a:rPr kumimoji="0" lang="en-US" b="0" i="0" u="none" strike="noStrike" kern="0" cap="none" spc="0" normalizeH="0" baseline="0" noProof="0" dirty="0" smtClean="0">
                <a:ln>
                  <a:noFill/>
                </a:ln>
                <a:solidFill>
                  <a:sysClr val="windowText" lastClr="000000"/>
                </a:solidFill>
                <a:uLnTx/>
                <a:uFillTx/>
                <a:latin typeface="Arial" pitchFamily="34" charset="0"/>
                <a:cs typeface="Arial" pitchFamily="34" charset="0"/>
              </a:rPr>
              <a:t>Sciences (BCS)</a:t>
            </a:r>
            <a:endParaRPr kumimoji="0" lang="en-US" b="0" i="0" u="none" strike="noStrike" kern="0" cap="none" spc="0" normalizeH="0" baseline="0" noProof="0" dirty="0">
              <a:ln>
                <a:noFill/>
              </a:ln>
              <a:solidFill>
                <a:sysClr val="windowText" lastClr="000000"/>
              </a:solidFill>
              <a:uLnTx/>
              <a:uFillTx/>
              <a:latin typeface="Arial" pitchFamily="34" charset="0"/>
              <a:cs typeface="Arial" pitchFamily="34" charset="0"/>
            </a:endParaRPr>
          </a:p>
        </p:txBody>
      </p:sp>
      <p:sp>
        <p:nvSpPr>
          <p:cNvPr id="11" name="Text Box 15"/>
          <p:cNvSpPr txBox="1">
            <a:spLocks noChangeArrowheads="1"/>
          </p:cNvSpPr>
          <p:nvPr/>
        </p:nvSpPr>
        <p:spPr bwMode="auto">
          <a:xfrm>
            <a:off x="6123650" y="4085580"/>
            <a:ext cx="2611067" cy="92333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uLnTx/>
                <a:uFillTx/>
                <a:latin typeface="Arial" pitchFamily="34" charset="0"/>
                <a:cs typeface="Arial" pitchFamily="34" charset="0"/>
              </a:rPr>
              <a:t>National Center for Science and Engineering Statistics </a:t>
            </a:r>
            <a:endParaRPr kumimoji="0" lang="en-US" b="0" i="0" u="none" strike="noStrike" kern="0" cap="none" spc="0" normalizeH="0" baseline="0" noProof="0" dirty="0">
              <a:ln>
                <a:noFill/>
              </a:ln>
              <a:solidFill>
                <a:sysClr val="windowText" lastClr="000000"/>
              </a:solidFill>
              <a:uLnTx/>
              <a:uFillTx/>
              <a:latin typeface="Arial" pitchFamily="34" charset="0"/>
              <a:cs typeface="Arial" pitchFamily="34" charset="0"/>
            </a:endParaRPr>
          </a:p>
        </p:txBody>
      </p:sp>
      <p:sp>
        <p:nvSpPr>
          <p:cNvPr id="12" name="Text Box 16"/>
          <p:cNvSpPr txBox="1">
            <a:spLocks noChangeArrowheads="1"/>
          </p:cNvSpPr>
          <p:nvPr/>
        </p:nvSpPr>
        <p:spPr bwMode="auto">
          <a:xfrm>
            <a:off x="2491280" y="1613243"/>
            <a:ext cx="3781425" cy="933589"/>
          </a:xfrm>
          <a:prstGeom prst="rect">
            <a:avLst/>
          </a:prstGeom>
          <a:solidFill>
            <a:srgbClr val="FFFF99"/>
          </a:soli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uLnTx/>
                <a:uFillTx/>
                <a:latin typeface="Arial" pitchFamily="34" charset="0"/>
                <a:cs typeface="Arial" pitchFamily="34" charset="0"/>
              </a:rPr>
              <a:t>Directorate for Social, </a:t>
            </a:r>
          </a:p>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uLnTx/>
                <a:uFillTx/>
                <a:latin typeface="Arial" pitchFamily="34" charset="0"/>
                <a:cs typeface="Arial" pitchFamily="34" charset="0"/>
              </a:rPr>
              <a:t>Behavioral &amp; Economic </a:t>
            </a:r>
            <a:r>
              <a:rPr kumimoji="0" lang="en-US" b="0" i="0" u="none" strike="noStrike" kern="0" cap="none" spc="0" normalizeH="0" baseline="0" noProof="0" dirty="0" smtClean="0">
                <a:ln>
                  <a:noFill/>
                </a:ln>
                <a:solidFill>
                  <a:sysClr val="windowText" lastClr="000000"/>
                </a:solidFill>
                <a:uLnTx/>
                <a:uFillTx/>
                <a:latin typeface="Arial" pitchFamily="34" charset="0"/>
                <a:cs typeface="Arial" pitchFamily="34" charset="0"/>
              </a:rPr>
              <a:t>Science</a:t>
            </a:r>
            <a:r>
              <a:rPr kumimoji="0" lang="en-US" b="0" i="0" u="none" strike="noStrike" kern="0" cap="none" spc="0" normalizeH="0" baseline="0" noProof="0" dirty="0" smtClean="0">
                <a:ln>
                  <a:noFill/>
                </a:ln>
                <a:solidFill>
                  <a:sysClr val="windowText" lastClr="000000"/>
                </a:solidFill>
                <a:effectLst>
                  <a:outerShdw algn="tl">
                    <a:srgbClr val="000000"/>
                  </a:outerShdw>
                </a:effectLst>
                <a:uLnTx/>
                <a:uFillTx/>
                <a:latin typeface="Arial" pitchFamily="34" charset="0"/>
                <a:cs typeface="Arial" pitchFamily="34" charset="0"/>
              </a:rPr>
              <a:t>s</a:t>
            </a:r>
          </a:p>
          <a:p>
            <a:pPr marL="0" marR="0" lvl="0" indent="0" algn="ctr" defTabSz="914400" eaLnBrk="1" fontAlgn="auto" latinLnBrk="0" hangingPunct="1">
              <a:lnSpc>
                <a:spcPct val="100000"/>
              </a:lnSpc>
              <a:spcBef>
                <a:spcPts val="400"/>
              </a:spcBef>
              <a:spcAft>
                <a:spcPts val="0"/>
              </a:spcAft>
              <a:buClrTx/>
              <a:buSzTx/>
              <a:buFontTx/>
              <a:buNone/>
              <a:tabLst/>
              <a:defRPr/>
            </a:pPr>
            <a:r>
              <a:rPr lang="en-US" sz="1200" kern="0" dirty="0" smtClean="0">
                <a:solidFill>
                  <a:sysClr val="windowText" lastClr="000000"/>
                </a:solidFill>
                <a:latin typeface="Arial" pitchFamily="34" charset="0"/>
                <a:cs typeface="Arial" pitchFamily="34" charset="0"/>
              </a:rPr>
              <a:t>Dr. Joanne Tornow, Acting Assistant </a:t>
            </a:r>
            <a:r>
              <a:rPr lang="en-US" sz="1200" kern="0" smtClean="0">
                <a:solidFill>
                  <a:sysClr val="windowText" lastClr="000000"/>
                </a:solidFill>
                <a:latin typeface="Arial" pitchFamily="34" charset="0"/>
                <a:cs typeface="Arial" pitchFamily="34" charset="0"/>
              </a:rPr>
              <a:t>Director </a:t>
            </a:r>
            <a:endParaRPr lang="en-US" sz="1200" kern="0" dirty="0" smtClean="0">
              <a:solidFill>
                <a:sysClr val="windowText" lastClr="000000"/>
              </a:solidFill>
              <a:latin typeface="Arial" pitchFamily="34" charset="0"/>
              <a:cs typeface="Arial" pitchFamily="34" charset="0"/>
            </a:endParaRPr>
          </a:p>
        </p:txBody>
      </p:sp>
      <p:sp>
        <p:nvSpPr>
          <p:cNvPr id="13" name="Text Box 11"/>
          <p:cNvSpPr txBox="1">
            <a:spLocks noChangeArrowheads="1"/>
          </p:cNvSpPr>
          <p:nvPr/>
        </p:nvSpPr>
        <p:spPr bwMode="auto">
          <a:xfrm>
            <a:off x="6677025" y="2251796"/>
            <a:ext cx="2162175" cy="92333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uLnTx/>
                <a:uFillTx/>
                <a:latin typeface="Arial" pitchFamily="34" charset="0"/>
                <a:cs typeface="Arial" pitchFamily="34" charset="0"/>
              </a:rPr>
              <a:t>SBE Office </a:t>
            </a:r>
            <a:r>
              <a:rPr kumimoji="0" lang="en-US" b="0" i="0" u="none" strike="noStrike" kern="0" cap="none" spc="0" normalizeH="0" baseline="0" noProof="0" dirty="0">
                <a:ln>
                  <a:noFill/>
                </a:ln>
                <a:solidFill>
                  <a:sysClr val="windowText" lastClr="000000"/>
                </a:solidFill>
                <a:uLnTx/>
                <a:uFillTx/>
                <a:latin typeface="Arial" pitchFamily="34" charset="0"/>
                <a:cs typeface="Arial" pitchFamily="34" charset="0"/>
              </a:rPr>
              <a:t>of Multidisciplinary </a:t>
            </a:r>
            <a:r>
              <a:rPr kumimoji="0" lang="en-US" b="0" i="0" u="none" strike="noStrike" kern="0" cap="none" spc="0" normalizeH="0" baseline="0" noProof="0" dirty="0" smtClean="0">
                <a:ln>
                  <a:noFill/>
                </a:ln>
                <a:solidFill>
                  <a:sysClr val="windowText" lastClr="000000"/>
                </a:solidFill>
                <a:uLnTx/>
                <a:uFillTx/>
                <a:latin typeface="Arial" pitchFamily="34" charset="0"/>
                <a:cs typeface="Arial" pitchFamily="34" charset="0"/>
              </a:rPr>
              <a:t>Activities (</a:t>
            </a:r>
            <a:r>
              <a:rPr lang="en-US" kern="0" dirty="0" smtClean="0">
                <a:solidFill>
                  <a:sysClr val="windowText" lastClr="000000"/>
                </a:solidFill>
                <a:latin typeface="Arial" pitchFamily="34" charset="0"/>
                <a:cs typeface="Arial" pitchFamily="34" charset="0"/>
              </a:rPr>
              <a:t>SMA</a:t>
            </a:r>
            <a:r>
              <a:rPr kumimoji="0" lang="en-US" b="0" i="0" u="none" strike="noStrike" kern="0" cap="none" spc="0" normalizeH="0" baseline="0" noProof="0" dirty="0" smtClean="0">
                <a:ln>
                  <a:noFill/>
                </a:ln>
                <a:solidFill>
                  <a:sysClr val="windowText" lastClr="000000"/>
                </a:solidFill>
                <a:uLnTx/>
                <a:uFillTx/>
                <a:latin typeface="Arial" pitchFamily="34" charset="0"/>
                <a:cs typeface="Arial" pitchFamily="34" charset="0"/>
              </a:rPr>
              <a:t>)</a:t>
            </a:r>
            <a:endParaRPr kumimoji="0" lang="en-US" b="0" i="0" u="none" strike="noStrike" kern="0" cap="none" spc="0" normalizeH="0" baseline="0" noProof="0" dirty="0">
              <a:ln>
                <a:noFill/>
              </a:ln>
              <a:solidFill>
                <a:sysClr val="windowText" lastClr="000000"/>
              </a:solidFill>
              <a:uLnTx/>
              <a:uFillTx/>
              <a:latin typeface="Arial" pitchFamily="34" charset="0"/>
              <a:cs typeface="Arial" pitchFamily="34" charset="0"/>
            </a:endParaRPr>
          </a:p>
        </p:txBody>
      </p:sp>
      <p:sp>
        <p:nvSpPr>
          <p:cNvPr id="14" name="Line 5"/>
          <p:cNvSpPr>
            <a:spLocks noChangeShapeType="1"/>
          </p:cNvSpPr>
          <p:nvPr/>
        </p:nvSpPr>
        <p:spPr bwMode="auto">
          <a:xfrm flipH="1">
            <a:off x="4495799" y="3505200"/>
            <a:ext cx="1" cy="606346"/>
          </a:xfrm>
          <a:prstGeom prst="line">
            <a:avLst/>
          </a:prstGeom>
          <a:noFill/>
          <a:ln w="38100">
            <a:solidFill>
              <a:schemeClr val="tx2"/>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ysClr val="windowText" lastClr="000000"/>
                </a:solidFill>
              </a:ln>
              <a:solidFill>
                <a:sysClr val="windowText" lastClr="000000"/>
              </a:solidFill>
              <a:effectLst/>
              <a:uLnTx/>
              <a:uFillTx/>
              <a:latin typeface="Calibri"/>
            </a:endParaRPr>
          </a:p>
        </p:txBody>
      </p:sp>
      <p:cxnSp>
        <p:nvCxnSpPr>
          <p:cNvPr id="15" name="Straight Connector 22"/>
          <p:cNvCxnSpPr>
            <a:cxnSpLocks noChangeShapeType="1"/>
          </p:cNvCxnSpPr>
          <p:nvPr/>
        </p:nvCxnSpPr>
        <p:spPr bwMode="auto">
          <a:xfrm>
            <a:off x="7535942" y="1868149"/>
            <a:ext cx="3929" cy="383647"/>
          </a:xfrm>
          <a:prstGeom prst="line">
            <a:avLst/>
          </a:prstGeom>
          <a:noFill/>
          <a:ln w="31750" algn="ctr">
            <a:solidFill>
              <a:schemeClr val="tx2"/>
            </a:solidFill>
            <a:round/>
            <a:headEnd/>
            <a:tailEnd/>
          </a:ln>
        </p:spPr>
      </p:cxnSp>
      <p:sp>
        <p:nvSpPr>
          <p:cNvPr id="24" name="Line 4"/>
          <p:cNvSpPr>
            <a:spLocks noChangeShapeType="1"/>
          </p:cNvSpPr>
          <p:nvPr/>
        </p:nvSpPr>
        <p:spPr bwMode="auto">
          <a:xfrm flipV="1">
            <a:off x="6272705" y="1877974"/>
            <a:ext cx="1271094" cy="1"/>
          </a:xfrm>
          <a:prstGeom prst="line">
            <a:avLst/>
          </a:prstGeom>
          <a:noFill/>
          <a:ln w="38100">
            <a:solidFill>
              <a:schemeClr val="tx2"/>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154694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850" y="1905000"/>
            <a:ext cx="4552949" cy="48006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0"/>
              </a:spcBef>
              <a:spcAft>
                <a:spcPts val="600"/>
              </a:spcAft>
              <a:buFont typeface="Arial" charset="0"/>
              <a:buChar char="•"/>
            </a:pPr>
            <a:r>
              <a:rPr lang="en-US" sz="3300" dirty="0" smtClean="0">
                <a:cs typeface="Tahoma" pitchFamily="34" charset="0"/>
              </a:rPr>
              <a:t>Archaeology and </a:t>
            </a:r>
            <a:r>
              <a:rPr lang="en-US" sz="3300" dirty="0" err="1" smtClean="0">
                <a:cs typeface="Tahoma" pitchFamily="34" charset="0"/>
              </a:rPr>
              <a:t>Archaeometry</a:t>
            </a:r>
            <a:endParaRPr lang="en-US" sz="3300" dirty="0" smtClean="0">
              <a:cs typeface="Tahoma" pitchFamily="34" charset="0"/>
            </a:endParaRPr>
          </a:p>
          <a:p>
            <a:pPr>
              <a:lnSpc>
                <a:spcPct val="110000"/>
              </a:lnSpc>
              <a:spcBef>
                <a:spcPts val="0"/>
              </a:spcBef>
              <a:spcAft>
                <a:spcPts val="600"/>
              </a:spcAft>
              <a:buFont typeface="Arial" charset="0"/>
              <a:buChar char="•"/>
            </a:pPr>
            <a:r>
              <a:rPr lang="en-US" sz="3300" dirty="0" smtClean="0">
                <a:cs typeface="Tahoma" pitchFamily="34" charset="0"/>
              </a:rPr>
              <a:t>Cognitive Neuroscience </a:t>
            </a:r>
          </a:p>
          <a:p>
            <a:pPr>
              <a:lnSpc>
                <a:spcPct val="110000"/>
              </a:lnSpc>
              <a:spcBef>
                <a:spcPts val="0"/>
              </a:spcBef>
              <a:spcAft>
                <a:spcPts val="600"/>
              </a:spcAft>
              <a:buFont typeface="Arial" charset="0"/>
              <a:buChar char="•"/>
            </a:pPr>
            <a:r>
              <a:rPr lang="en-US" sz="3300" dirty="0" smtClean="0">
                <a:cs typeface="Tahoma" pitchFamily="34" charset="0"/>
              </a:rPr>
              <a:t>Cultural Anthropology</a:t>
            </a:r>
          </a:p>
          <a:p>
            <a:pPr>
              <a:lnSpc>
                <a:spcPct val="110000"/>
              </a:lnSpc>
              <a:spcBef>
                <a:spcPts val="0"/>
              </a:spcBef>
              <a:spcAft>
                <a:spcPts val="600"/>
              </a:spcAft>
              <a:buFont typeface="Arial" charset="0"/>
              <a:buChar char="•"/>
            </a:pPr>
            <a:r>
              <a:rPr lang="en-US" sz="3300" dirty="0" smtClean="0">
                <a:cs typeface="Tahoma" pitchFamily="34" charset="0"/>
              </a:rPr>
              <a:t>Developmental and Learning Sciences</a:t>
            </a:r>
          </a:p>
          <a:p>
            <a:pPr>
              <a:lnSpc>
                <a:spcPct val="110000"/>
              </a:lnSpc>
              <a:spcBef>
                <a:spcPts val="0"/>
              </a:spcBef>
              <a:spcAft>
                <a:spcPts val="600"/>
              </a:spcAft>
              <a:buFont typeface="Arial" charset="0"/>
              <a:buChar char="•"/>
            </a:pPr>
            <a:r>
              <a:rPr lang="en-US" sz="3300" dirty="0" smtClean="0">
                <a:cs typeface="Tahoma" pitchFamily="34" charset="0"/>
              </a:rPr>
              <a:t>Documenting Endangered Languages</a:t>
            </a:r>
          </a:p>
          <a:p>
            <a:pPr>
              <a:lnSpc>
                <a:spcPct val="90000"/>
              </a:lnSpc>
              <a:spcBef>
                <a:spcPts val="600"/>
              </a:spcBef>
              <a:buFont typeface="Georgia" pitchFamily="18" charset="0"/>
              <a:buNone/>
            </a:pPr>
            <a:r>
              <a:rPr lang="en-US" sz="2400" dirty="0" smtClean="0">
                <a:solidFill>
                  <a:srgbClr val="91C6F7"/>
                </a:solidFill>
                <a:latin typeface="Times New Roman" pitchFamily="18" charset="0"/>
                <a:cs typeface="Times New Roman" pitchFamily="18" charset="0"/>
              </a:rPr>
              <a:t>	</a:t>
            </a:r>
          </a:p>
        </p:txBody>
      </p:sp>
      <p:sp>
        <p:nvSpPr>
          <p:cNvPr id="5" name="Content Placeholder 5"/>
          <p:cNvSpPr txBox="1">
            <a:spLocks/>
          </p:cNvSpPr>
          <p:nvPr/>
        </p:nvSpPr>
        <p:spPr>
          <a:xfrm>
            <a:off x="4648200" y="1951038"/>
            <a:ext cx="4038600" cy="4525962"/>
          </a:xfrm>
          <a:prstGeom prst="rect">
            <a:avLst/>
          </a:prstGeom>
        </p:spPr>
        <p:txBody>
          <a:bodyPr/>
          <a:lst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600"/>
              </a:spcAft>
              <a:buFont typeface="Arial" charset="0"/>
              <a:buChar char="•"/>
            </a:pPr>
            <a:r>
              <a:rPr lang="en-US" sz="2800" dirty="0" smtClean="0">
                <a:latin typeface="Arial" pitchFamily="34" charset="0"/>
                <a:cs typeface="Arial" pitchFamily="34" charset="0"/>
              </a:rPr>
              <a:t>Geography and Spatial Sciences</a:t>
            </a:r>
          </a:p>
          <a:p>
            <a:pPr fontAlgn="auto">
              <a:spcBef>
                <a:spcPts val="0"/>
              </a:spcBef>
              <a:spcAft>
                <a:spcPts val="600"/>
              </a:spcAft>
              <a:buFont typeface="Arial" charset="0"/>
              <a:buChar char="•"/>
            </a:pPr>
            <a:r>
              <a:rPr lang="en-US" sz="2800" dirty="0" smtClean="0">
                <a:latin typeface="Arial" pitchFamily="34" charset="0"/>
                <a:cs typeface="Arial" pitchFamily="34" charset="0"/>
              </a:rPr>
              <a:t>Linguistics		</a:t>
            </a:r>
          </a:p>
          <a:p>
            <a:pPr fontAlgn="auto">
              <a:spcBef>
                <a:spcPts val="0"/>
              </a:spcBef>
              <a:spcAft>
                <a:spcPts val="600"/>
              </a:spcAft>
              <a:buFont typeface="Arial" charset="0"/>
              <a:buChar char="•"/>
            </a:pPr>
            <a:r>
              <a:rPr lang="en-US" sz="2800" dirty="0" smtClean="0">
                <a:latin typeface="Arial" pitchFamily="34" charset="0"/>
                <a:cs typeface="Arial" pitchFamily="34" charset="0"/>
              </a:rPr>
              <a:t>Perception, Action, and Cognition	</a:t>
            </a:r>
          </a:p>
          <a:p>
            <a:pPr fontAlgn="auto">
              <a:spcBef>
                <a:spcPts val="0"/>
              </a:spcBef>
              <a:spcAft>
                <a:spcPts val="600"/>
              </a:spcAft>
              <a:buFont typeface="Arial" charset="0"/>
              <a:buChar char="•"/>
            </a:pPr>
            <a:r>
              <a:rPr lang="en-US" sz="2800" dirty="0" smtClean="0">
                <a:latin typeface="Arial" pitchFamily="34" charset="0"/>
                <a:cs typeface="Arial" pitchFamily="34" charset="0"/>
              </a:rPr>
              <a:t>Biological Anthropology </a:t>
            </a:r>
          </a:p>
          <a:p>
            <a:pPr fontAlgn="auto">
              <a:spcBef>
                <a:spcPts val="0"/>
              </a:spcBef>
              <a:spcAft>
                <a:spcPts val="600"/>
              </a:spcAft>
              <a:buFont typeface="Arial" charset="0"/>
              <a:buChar char="•"/>
            </a:pPr>
            <a:r>
              <a:rPr lang="en-US" sz="2800" dirty="0" smtClean="0">
                <a:latin typeface="Arial" pitchFamily="34" charset="0"/>
                <a:cs typeface="Arial" pitchFamily="34" charset="0"/>
              </a:rPr>
              <a:t>Social Psychology</a:t>
            </a:r>
          </a:p>
        </p:txBody>
      </p:sp>
      <p:sp>
        <p:nvSpPr>
          <p:cNvPr id="6" name="Title 1"/>
          <p:cNvSpPr txBox="1">
            <a:spLocks/>
          </p:cNvSpPr>
          <p:nvPr/>
        </p:nvSpPr>
        <p:spPr>
          <a:xfrm>
            <a:off x="381000" y="76200"/>
            <a:ext cx="8229600" cy="1676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800" kern="1200">
                <a:solidFill>
                  <a:srgbClr val="0060A8"/>
                </a:solidFill>
                <a:latin typeface="Arial" pitchFamily="34" charset="0"/>
                <a:ea typeface="+mj-ea"/>
                <a:cs typeface="Arial" pitchFamily="34" charset="0"/>
              </a:defRPr>
            </a:lvl1pPr>
          </a:lstStyle>
          <a:p>
            <a:r>
              <a:rPr lang="en-US" sz="4000" b="1" dirty="0" smtClean="0"/>
              <a:t>BCS STANDING </a:t>
            </a:r>
            <a:r>
              <a:rPr lang="en-US" sz="4000" b="1" dirty="0"/>
              <a:t>PROGRAMS</a:t>
            </a:r>
          </a:p>
        </p:txBody>
      </p:sp>
    </p:spTree>
    <p:extLst>
      <p:ext uri="{BB962C8B-B14F-4D97-AF65-F5344CB8AC3E}">
        <p14:creationId xmlns:p14="http://schemas.microsoft.com/office/powerpoint/2010/main" val="292033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 STANDING PROGRAMS</a:t>
            </a:r>
            <a:endParaRPr lang="en-US" b="1" dirty="0"/>
          </a:p>
        </p:txBody>
      </p:sp>
      <p:sp>
        <p:nvSpPr>
          <p:cNvPr id="4" name="Content Placeholder 2"/>
          <p:cNvSpPr txBox="1">
            <a:spLocks/>
          </p:cNvSpPr>
          <p:nvPr/>
        </p:nvSpPr>
        <p:spPr>
          <a:xfrm>
            <a:off x="323850" y="1752600"/>
            <a:ext cx="4476749" cy="438203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spcAft>
                <a:spcPts val="600"/>
              </a:spcAft>
            </a:pPr>
            <a:r>
              <a:rPr lang="en-US" sz="3300" dirty="0" smtClean="0"/>
              <a:t>Decision, Risk and Management Sciences</a:t>
            </a:r>
          </a:p>
          <a:p>
            <a:pPr>
              <a:lnSpc>
                <a:spcPct val="120000"/>
              </a:lnSpc>
              <a:spcBef>
                <a:spcPts val="0"/>
              </a:spcBef>
              <a:spcAft>
                <a:spcPts val="600"/>
              </a:spcAft>
            </a:pPr>
            <a:r>
              <a:rPr lang="en-US" sz="3300" dirty="0" smtClean="0"/>
              <a:t>Economics</a:t>
            </a:r>
          </a:p>
          <a:p>
            <a:pPr>
              <a:lnSpc>
                <a:spcPct val="120000"/>
              </a:lnSpc>
              <a:spcBef>
                <a:spcPts val="0"/>
              </a:spcBef>
              <a:spcAft>
                <a:spcPts val="600"/>
              </a:spcAft>
            </a:pPr>
            <a:r>
              <a:rPr lang="en-US" sz="3300" dirty="0" smtClean="0"/>
              <a:t>Ethics Education in Science and Engineering</a:t>
            </a:r>
          </a:p>
          <a:p>
            <a:pPr>
              <a:lnSpc>
                <a:spcPct val="120000"/>
              </a:lnSpc>
              <a:spcBef>
                <a:spcPts val="0"/>
              </a:spcBef>
              <a:spcAft>
                <a:spcPts val="600"/>
              </a:spcAft>
            </a:pPr>
            <a:r>
              <a:rPr lang="en-US" sz="3300" dirty="0" smtClean="0"/>
              <a:t>Science of Organizations </a:t>
            </a:r>
          </a:p>
          <a:p>
            <a:pPr>
              <a:lnSpc>
                <a:spcPct val="120000"/>
              </a:lnSpc>
              <a:spcBef>
                <a:spcPts val="0"/>
              </a:spcBef>
              <a:spcAft>
                <a:spcPts val="600"/>
              </a:spcAft>
            </a:pPr>
            <a:r>
              <a:rPr lang="en-US" sz="3300" dirty="0" smtClean="0"/>
              <a:t>Law and Social Sciences </a:t>
            </a:r>
          </a:p>
          <a:p>
            <a:endParaRPr lang="en-US" dirty="0" smtClean="0"/>
          </a:p>
        </p:txBody>
      </p:sp>
      <p:sp>
        <p:nvSpPr>
          <p:cNvPr id="5" name="Content Placeholder 2"/>
          <p:cNvSpPr txBox="1">
            <a:spLocks/>
          </p:cNvSpPr>
          <p:nvPr/>
        </p:nvSpPr>
        <p:spPr>
          <a:xfrm>
            <a:off x="4591050" y="1752600"/>
            <a:ext cx="4095750" cy="43820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600"/>
              </a:spcAft>
            </a:pPr>
            <a:r>
              <a:rPr lang="en-US" dirty="0" smtClean="0">
                <a:latin typeface="Arial" pitchFamily="34" charset="0"/>
                <a:cs typeface="Arial" pitchFamily="34" charset="0"/>
              </a:rPr>
              <a:t>Methodology, Measurement and Statistics</a:t>
            </a:r>
          </a:p>
          <a:p>
            <a:pPr fontAlgn="auto">
              <a:spcBef>
                <a:spcPts val="0"/>
              </a:spcBef>
              <a:spcAft>
                <a:spcPts val="600"/>
              </a:spcAft>
            </a:pPr>
            <a:r>
              <a:rPr lang="en-US" dirty="0" smtClean="0">
                <a:latin typeface="Arial" pitchFamily="34" charset="0"/>
                <a:cs typeface="Arial" pitchFamily="34" charset="0"/>
              </a:rPr>
              <a:t>Political Science </a:t>
            </a:r>
          </a:p>
          <a:p>
            <a:pPr fontAlgn="auto">
              <a:spcBef>
                <a:spcPts val="0"/>
              </a:spcBef>
              <a:spcAft>
                <a:spcPts val="600"/>
              </a:spcAft>
            </a:pPr>
            <a:r>
              <a:rPr lang="en-US" dirty="0" smtClean="0">
                <a:latin typeface="Arial" pitchFamily="34" charset="0"/>
                <a:cs typeface="Arial" pitchFamily="34" charset="0"/>
              </a:rPr>
              <a:t>Science, Technology and Society</a:t>
            </a:r>
          </a:p>
          <a:p>
            <a:pPr fontAlgn="auto">
              <a:spcBef>
                <a:spcPts val="0"/>
              </a:spcBef>
              <a:spcAft>
                <a:spcPts val="600"/>
              </a:spcAft>
            </a:pPr>
            <a:r>
              <a:rPr lang="en-US" dirty="0" smtClean="0">
                <a:latin typeface="Arial" pitchFamily="34" charset="0"/>
                <a:cs typeface="Arial" pitchFamily="34" charset="0"/>
              </a:rPr>
              <a:t>Sociology</a:t>
            </a:r>
          </a:p>
          <a:p>
            <a:pPr fontAlgn="auto">
              <a:spcAft>
                <a:spcPts val="0"/>
              </a:spcAft>
            </a:pPr>
            <a:endParaRPr lang="en-US" dirty="0" smtClean="0"/>
          </a:p>
        </p:txBody>
      </p:sp>
    </p:spTree>
    <p:extLst>
      <p:ext uri="{BB962C8B-B14F-4D97-AF65-F5344CB8AC3E}">
        <p14:creationId xmlns:p14="http://schemas.microsoft.com/office/powerpoint/2010/main" val="1517948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sz="3200" dirty="0" smtClean="0"/>
              <a:t>NATIONAL CENTER FOR SCIENCE AND ENGINEERING STATISTICS (NCSES)</a:t>
            </a:r>
            <a:endParaRPr lang="en-US" sz="3200" dirty="0"/>
          </a:p>
        </p:txBody>
      </p:sp>
      <p:sp>
        <p:nvSpPr>
          <p:cNvPr id="3" name="Content Placeholder 2"/>
          <p:cNvSpPr>
            <a:spLocks noGrp="1"/>
          </p:cNvSpPr>
          <p:nvPr>
            <p:ph idx="1"/>
          </p:nvPr>
        </p:nvSpPr>
        <p:spPr>
          <a:xfrm>
            <a:off x="457200" y="1524000"/>
            <a:ext cx="8229600" cy="5257800"/>
          </a:xfrm>
        </p:spPr>
        <p:txBody>
          <a:bodyPr>
            <a:normAutofit fontScale="62500" lnSpcReduction="20000"/>
          </a:bodyPr>
          <a:lstStyle/>
          <a:p>
            <a:pPr>
              <a:lnSpc>
                <a:spcPct val="120000"/>
              </a:lnSpc>
              <a:spcBef>
                <a:spcPts val="1200"/>
              </a:spcBef>
            </a:pPr>
            <a:r>
              <a:rPr lang="en-US" sz="4500" dirty="0"/>
              <a:t>Nation’s primary source of data and analysis on the science and engineering enterprise</a:t>
            </a:r>
          </a:p>
          <a:p>
            <a:pPr>
              <a:lnSpc>
                <a:spcPct val="120000"/>
              </a:lnSpc>
              <a:spcBef>
                <a:spcPts val="1200"/>
              </a:spcBef>
            </a:pPr>
            <a:r>
              <a:rPr lang="en-US" sz="4500" dirty="0"/>
              <a:t>Designs, supports and directs about 11 periodic surveys, other data collections and research projects</a:t>
            </a:r>
          </a:p>
          <a:p>
            <a:pPr>
              <a:lnSpc>
                <a:spcPct val="120000"/>
              </a:lnSpc>
              <a:spcBef>
                <a:spcPts val="1200"/>
              </a:spcBef>
            </a:pPr>
            <a:r>
              <a:rPr lang="en-US" sz="4500" dirty="0"/>
              <a:t>30 publications yearly</a:t>
            </a:r>
          </a:p>
          <a:p>
            <a:pPr>
              <a:lnSpc>
                <a:spcPct val="120000"/>
              </a:lnSpc>
              <a:spcBef>
                <a:spcPts val="1200"/>
              </a:spcBef>
            </a:pPr>
            <a:r>
              <a:rPr lang="en-US" sz="4500" dirty="0"/>
              <a:t>Congressionally-mandated publications:</a:t>
            </a:r>
          </a:p>
          <a:p>
            <a:pPr lvl="1">
              <a:lnSpc>
                <a:spcPct val="120000"/>
              </a:lnSpc>
              <a:spcBef>
                <a:spcPts val="600"/>
              </a:spcBef>
            </a:pPr>
            <a:r>
              <a:rPr lang="en-US" sz="3800" i="1" dirty="0"/>
              <a:t>Science and Engineering Indicators</a:t>
            </a:r>
          </a:p>
          <a:p>
            <a:pPr lvl="1">
              <a:lnSpc>
                <a:spcPct val="120000"/>
              </a:lnSpc>
              <a:spcBef>
                <a:spcPts val="600"/>
              </a:spcBef>
            </a:pPr>
            <a:r>
              <a:rPr lang="en-US" sz="3800" i="1" dirty="0"/>
              <a:t>Women, Minorities and Persons </a:t>
            </a:r>
            <a:r>
              <a:rPr lang="en-US" sz="3800" i="1" dirty="0" smtClean="0"/>
              <a:t>with Disabilities </a:t>
            </a:r>
            <a:r>
              <a:rPr lang="en-US" sz="3800" i="1" dirty="0"/>
              <a:t>in Science and Engineering</a:t>
            </a:r>
          </a:p>
          <a:p>
            <a:endParaRPr lang="en-US" dirty="0"/>
          </a:p>
        </p:txBody>
      </p:sp>
    </p:spTree>
    <p:extLst>
      <p:ext uri="{BB962C8B-B14F-4D97-AF65-F5344CB8AC3E}">
        <p14:creationId xmlns:p14="http://schemas.microsoft.com/office/powerpoint/2010/main" val="2703392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a:t>The SBE / </a:t>
            </a:r>
            <a:r>
              <a:rPr lang="en-US" b="1" dirty="0" err="1"/>
              <a:t>SaTC</a:t>
            </a:r>
            <a:r>
              <a:rPr lang="en-US" b="1" dirty="0"/>
              <a:t> Perspective</a:t>
            </a:r>
          </a:p>
        </p:txBody>
      </p:sp>
      <p:sp>
        <p:nvSpPr>
          <p:cNvPr id="3" name="Content Placeholder 2"/>
          <p:cNvSpPr>
            <a:spLocks noGrp="1"/>
          </p:cNvSpPr>
          <p:nvPr>
            <p:ph idx="1"/>
          </p:nvPr>
        </p:nvSpPr>
        <p:spPr>
          <a:xfrm>
            <a:off x="457200" y="1524000"/>
            <a:ext cx="8229600" cy="4525963"/>
          </a:xfrm>
        </p:spPr>
        <p:txBody>
          <a:bodyPr>
            <a:normAutofit lnSpcReduction="10000"/>
          </a:bodyPr>
          <a:lstStyle/>
          <a:p>
            <a:r>
              <a:rPr lang="en-US" dirty="0"/>
              <a:t>SBE / </a:t>
            </a:r>
            <a:r>
              <a:rPr lang="en-US" dirty="0" err="1"/>
              <a:t>SaTC</a:t>
            </a:r>
            <a:r>
              <a:rPr lang="en-US" dirty="0"/>
              <a:t> seeks to fund cutting edge SBE research proposals </a:t>
            </a:r>
            <a:r>
              <a:rPr lang="en-US" dirty="0" smtClean="0"/>
              <a:t>that</a:t>
            </a:r>
          </a:p>
          <a:p>
            <a:pPr lvl="1"/>
            <a:r>
              <a:rPr lang="en-US" dirty="0"/>
              <a:t>Have the potential to enhance the trustworthiness and security of cyberspace </a:t>
            </a:r>
            <a:r>
              <a:rPr lang="en-US" i="1" dirty="0" smtClean="0"/>
              <a:t>AND</a:t>
            </a:r>
          </a:p>
          <a:p>
            <a:pPr lvl="1"/>
            <a:r>
              <a:rPr lang="en-US" dirty="0"/>
              <a:t>contribute to theory or methodology of basic SBE </a:t>
            </a:r>
            <a:r>
              <a:rPr lang="en-US" dirty="0" smtClean="0"/>
              <a:t>sciences</a:t>
            </a:r>
          </a:p>
          <a:p>
            <a:r>
              <a:rPr lang="en-US" dirty="0"/>
              <a:t>Proposers are encouraged to include SBE science and collaborate with SBE scientists as </a:t>
            </a:r>
            <a:r>
              <a:rPr lang="en-US" dirty="0" smtClean="0"/>
              <a:t>needed</a:t>
            </a:r>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4111769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The SBE / </a:t>
            </a:r>
            <a:r>
              <a:rPr lang="en-US" b="1" dirty="0" err="1"/>
              <a:t>SaTC</a:t>
            </a:r>
            <a:r>
              <a:rPr lang="en-US" b="1" dirty="0"/>
              <a:t> Perspective</a:t>
            </a:r>
          </a:p>
        </p:txBody>
      </p:sp>
      <p:sp>
        <p:nvSpPr>
          <p:cNvPr id="3" name="Content Placeholder 2"/>
          <p:cNvSpPr>
            <a:spLocks noGrp="1"/>
          </p:cNvSpPr>
          <p:nvPr>
            <p:ph idx="1"/>
          </p:nvPr>
        </p:nvSpPr>
        <p:spPr>
          <a:xfrm>
            <a:off x="457200" y="1295400"/>
            <a:ext cx="8382000" cy="4953000"/>
          </a:xfrm>
        </p:spPr>
        <p:txBody>
          <a:bodyPr>
            <a:normAutofit fontScale="92500"/>
          </a:bodyPr>
          <a:lstStyle/>
          <a:p>
            <a:r>
              <a:rPr lang="en-US" dirty="0"/>
              <a:t>SBE primary proposals should NOT simply apply SBE </a:t>
            </a:r>
            <a:r>
              <a:rPr lang="en-US" dirty="0" smtClean="0"/>
              <a:t>research </a:t>
            </a:r>
            <a:r>
              <a:rPr lang="en-US" dirty="0"/>
              <a:t>and methods to cybersecurity</a:t>
            </a:r>
            <a:r>
              <a:rPr lang="en-US" dirty="0" smtClean="0"/>
              <a:t>.</a:t>
            </a:r>
          </a:p>
          <a:p>
            <a:r>
              <a:rPr lang="en-US" dirty="0"/>
              <a:t>Research from the SBE perspective uses the domain of cybersecurity to explore, develop, or "push the boundaries" of SBE </a:t>
            </a:r>
            <a:r>
              <a:rPr lang="en-US" dirty="0" smtClean="0"/>
              <a:t>science.</a:t>
            </a:r>
          </a:p>
          <a:p>
            <a:pPr lvl="1"/>
            <a:r>
              <a:rPr lang="en-US" dirty="0" smtClean="0"/>
              <a:t>Make </a:t>
            </a:r>
            <a:r>
              <a:rPr lang="en-US" dirty="0"/>
              <a:t>theoretical or methodological contributions to the SBE </a:t>
            </a:r>
            <a:r>
              <a:rPr lang="en-US" dirty="0" smtClean="0"/>
              <a:t>sciences</a:t>
            </a:r>
          </a:p>
          <a:p>
            <a:pPr lvl="1"/>
            <a:r>
              <a:rPr lang="en-US" dirty="0"/>
              <a:t>Seek generalizable </a:t>
            </a:r>
            <a:r>
              <a:rPr lang="en-US" dirty="0" smtClean="0"/>
              <a:t>theories</a:t>
            </a:r>
            <a:endParaRPr lang="en-US" dirty="0"/>
          </a:p>
          <a:p>
            <a:pPr lvl="1"/>
            <a:r>
              <a:rPr lang="en-US" dirty="0" smtClean="0"/>
              <a:t>Proposals </a:t>
            </a:r>
            <a:r>
              <a:rPr lang="en-US" dirty="0"/>
              <a:t>will be reviewed by SBE </a:t>
            </a:r>
            <a:r>
              <a:rPr lang="en-US" dirty="0" smtClean="0"/>
              <a:t>scientists</a:t>
            </a:r>
          </a:p>
          <a:p>
            <a:endParaRPr lang="en-US" dirty="0"/>
          </a:p>
          <a:p>
            <a:endParaRPr lang="en-US" dirty="0"/>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58960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a50632a0-e332-41b4-9f93-3928bc5f997e">SBE specific presentation that can be used for outreach. 10/28/2013</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DF7733DA9B8441A58B8847C5AA9661" ma:contentTypeVersion="1" ma:contentTypeDescription="Create a new document." ma:contentTypeScope="" ma:versionID="866458f9e0796174aa895ee84130bce5">
  <xsd:schema xmlns:xsd="http://www.w3.org/2001/XMLSchema" xmlns:xs="http://www.w3.org/2001/XMLSchema" xmlns:p="http://schemas.microsoft.com/office/2006/metadata/properties" xmlns:ns2="a50632a0-e332-41b4-9f93-3928bc5f997e" targetNamespace="http://schemas.microsoft.com/office/2006/metadata/properties" ma:root="true" ma:fieldsID="85429faf8628ecb4b5439e236b9e8754" ns2:_="">
    <xsd:import namespace="a50632a0-e332-41b4-9f93-3928bc5f997e"/>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0632a0-e332-41b4-9f93-3928bc5f997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B92ACE-9036-4FF2-B8C3-53226643AA71}">
  <ds:schemaRef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a50632a0-e332-41b4-9f93-3928bc5f997e"/>
    <ds:schemaRef ds:uri="http://purl.org/dc/dcmitype/"/>
  </ds:schemaRefs>
</ds:datastoreItem>
</file>

<file path=customXml/itemProps2.xml><?xml version="1.0" encoding="utf-8"?>
<ds:datastoreItem xmlns:ds="http://schemas.openxmlformats.org/officeDocument/2006/customXml" ds:itemID="{0DD1AFA2-2261-4F57-B605-EEBE27763645}">
  <ds:schemaRefs>
    <ds:schemaRef ds:uri="http://schemas.microsoft.com/sharepoint/v3/contenttype/forms"/>
  </ds:schemaRefs>
</ds:datastoreItem>
</file>

<file path=customXml/itemProps3.xml><?xml version="1.0" encoding="utf-8"?>
<ds:datastoreItem xmlns:ds="http://schemas.openxmlformats.org/officeDocument/2006/customXml" ds:itemID="{70071794-68C9-40E3-A6A2-DA743B9A1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0632a0-e332-41b4-9f93-3928bc5f99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7775</TotalTime>
  <Words>1558</Words>
  <Application>Microsoft Office PowerPoint</Application>
  <PresentationFormat>On-screen Show (4:3)</PresentationFormat>
  <Paragraphs>218</Paragraphs>
  <Slides>26</Slides>
  <Notes>12</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Social, Behavioral, and Economic (SBE) Perspective in Secure and Trustworthy Cyberspace (SaTC) </vt:lpstr>
      <vt:lpstr>Agenda</vt:lpstr>
      <vt:lpstr>NATIONAL SCIENCE FOUNDATION</vt:lpstr>
      <vt:lpstr>NSF SBE OVERVIEW </vt:lpstr>
      <vt:lpstr>PowerPoint Presentation</vt:lpstr>
      <vt:lpstr>SES STANDING PROGRAMS</vt:lpstr>
      <vt:lpstr>NATIONAL CENTER FOR SCIENCE AND ENGINEERING STATISTICS (NCSES)</vt:lpstr>
      <vt:lpstr>The SBE / SaTC Perspective</vt:lpstr>
      <vt:lpstr>The SBE / SaTC Perspective</vt:lpstr>
      <vt:lpstr>The SBE / SaTC Perspective</vt:lpstr>
      <vt:lpstr>Example SBE / SaTC Topics</vt:lpstr>
      <vt:lpstr>Dear Colleague Letter (DCL):  SaTC EAGERs Enabling New Collaborations Between Computer and Social Scientists</vt:lpstr>
      <vt:lpstr>SaTC New Collaboration EAGERs </vt:lpstr>
      <vt:lpstr>1359632: Consumer Response to Security Incidences and Data Breach Notification</vt:lpstr>
      <vt:lpstr>1359601: Exploring Spear-Phishing: a Socio-Technical Experimental Framework</vt:lpstr>
      <vt:lpstr>Dear Colleague Letter (DCL):  Research on Privacy in Today's Networked World</vt:lpstr>
      <vt:lpstr>PowerPoint Presentation</vt:lpstr>
      <vt:lpstr>PowerPoint Presentation</vt:lpstr>
      <vt:lpstr>PowerPoint Presentation</vt:lpstr>
      <vt:lpstr>What is Privacy?</vt:lpstr>
      <vt:lpstr>NSF Privacy Research Portfolio</vt:lpstr>
      <vt:lpstr>NSF Privacy Research Portfolio</vt:lpstr>
      <vt:lpstr>Privacy Related Awards</vt:lpstr>
      <vt:lpstr>Dear Colleague Letter: Research on Privacy in Today's Networked World</vt:lpstr>
      <vt:lpstr>Research on Privacy in Today's Networked World</vt:lpstr>
      <vt:lpstr>QUESTIONS?</vt:lpstr>
    </vt:vector>
  </TitlesOfParts>
  <Company>National Science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NSF-SBE: Outreach Day Resource</dc:title>
  <dc:creator>aapodaca</dc:creator>
  <cp:lastModifiedBy>Linda Casals</cp:lastModifiedBy>
  <cp:revision>239</cp:revision>
  <cp:lastPrinted>2013-10-22T15:33:16Z</cp:lastPrinted>
  <dcterms:created xsi:type="dcterms:W3CDTF">2012-06-28T14:53:18Z</dcterms:created>
  <dcterms:modified xsi:type="dcterms:W3CDTF">2014-08-26T14:15:27Z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0x010100E3DF7733DA9B8441A58B8847C5AA9661</vt:lpwstr>
  </property>
  <property fmtid="{D5CDD505-2E9C-101B-9397-08002B2CF9AE}" pid="3" name="DocumentTopic">
    <vt:lpwstr>237;#Communications|35d977f6-936b-4874-8bb4-d4ce5f6ba556</vt:lpwstr>
  </property>
  <property fmtid="{D5CDD505-2E9C-101B-9397-08002B2CF9AE}" pid="4" name="DocumentType">
    <vt:lpwstr>248;#Presentation Slides|e5b016b9-712f-4724-a3ea-c156eed84e82</vt:lpwstr>
  </property>
  <property fmtid="{D5CDD505-2E9C-101B-9397-08002B2CF9AE}" pid="5" name="DocumentOwner">
    <vt:lpwstr>258;#OD/OLPA|9be36ad4-a830-4541-8de8-7f0bd838b3fb</vt:lpwstr>
  </property>
</Properties>
</file>