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9" r:id="rId5"/>
    <p:sldId id="355" r:id="rId6"/>
    <p:sldId id="374" r:id="rId7"/>
    <p:sldId id="404" r:id="rId8"/>
    <p:sldId id="405" r:id="rId9"/>
    <p:sldId id="406" r:id="rId10"/>
    <p:sldId id="407" r:id="rId11"/>
    <p:sldId id="408" r:id="rId12"/>
    <p:sldId id="409" r:id="rId13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1pPr>
    <a:lvl2pPr marL="4572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2pPr>
    <a:lvl3pPr marL="9144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3pPr>
    <a:lvl4pPr marL="13716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4pPr>
    <a:lvl5pPr marL="1828800" algn="l" rtl="0" fontAlgn="base">
      <a:spcBef>
        <a:spcPts val="713"/>
      </a:spcBef>
      <a:spcAft>
        <a:spcPct val="0"/>
      </a:spcAft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5pPr>
    <a:lvl6pPr marL="22860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6pPr>
    <a:lvl7pPr marL="27432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7pPr>
    <a:lvl8pPr marL="32004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8pPr>
    <a:lvl9pPr marL="3657600" algn="l" defTabSz="914400" rtl="0" eaLnBrk="1" latinLnBrk="0" hangingPunct="1">
      <a:defRPr sz="3000" kern="1200">
        <a:solidFill>
          <a:srgbClr val="FFFFFF"/>
        </a:solidFill>
        <a:latin typeface="Tahoma" charset="0"/>
        <a:ea typeface="ヒラギノ角ゴ ProN W3" charset="0"/>
        <a:cs typeface="ヒラギノ角ゴ ProN W3" charset="0"/>
        <a:sym typeface="Tahom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2" autoAdjust="0"/>
    <p:restoredTop sz="93667" autoAdjust="0"/>
  </p:normalViewPr>
  <p:slideViewPr>
    <p:cSldViewPr>
      <p:cViewPr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CED4E-E917-4B8F-BE86-B2A6A9DD06AF}" type="datetimeFigureOut">
              <a:rPr lang="en-US" smtClean="0"/>
              <a:pPr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09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648C9-A499-4E0B-91E9-DE6D3384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3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930910" y="3335973"/>
            <a:ext cx="7447280" cy="3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4155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6918FE-C73D-4A61-B902-B216F4CCD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27D645-A6CE-43F8-BEEC-94947F97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0"/>
            <a:ext cx="1905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562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76DA85-427E-4932-8975-DE617E4E5B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4FAD8-0AC7-4412-9D72-9D090CEC6AC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6" name="Picture 5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EAFE46-C7EF-42B1-96F9-06F7BA770D9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6" name="Picture 5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BD0B5-06EC-424E-95FF-8BB6528C83F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529F09-1DE7-4938-9744-3A489FF5C4D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9" name="Picture 8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62575C-D93A-4C29-8224-11184D25EDC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5" name="Picture 4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31FAB9-E3EF-4C77-BFE5-0D1A5C5F474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4" name="Picture 3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4290CA-E3CA-4128-BFC6-DB984E9DCF2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196DE5-EBB9-48A1-A425-279F67E32E8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508" y="5867400"/>
            <a:ext cx="1018124" cy="1018124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  <p:pic>
        <p:nvPicPr>
          <p:cNvPr id="7" name="Picture 6" descr="SaTC logo-01_logo complete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31" y="5359571"/>
            <a:ext cx="1384269" cy="1955629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-304800"/>
            <a:ext cx="7315200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620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charset="0"/>
              </a:rPr>
              <a:t>Click to edit Master text styles</a:t>
            </a:r>
          </a:p>
          <a:p>
            <a:pPr lvl="1"/>
            <a:r>
              <a:rPr lang="en-US" smtClean="0">
                <a:sym typeface="Tahoma" charset="0"/>
              </a:rPr>
              <a:t>Second level</a:t>
            </a:r>
          </a:p>
          <a:p>
            <a:pPr lvl="2"/>
            <a:r>
              <a:rPr lang="en-US" smtClean="0">
                <a:sym typeface="Tahoma" charset="0"/>
              </a:rPr>
              <a:t>Third level</a:t>
            </a:r>
          </a:p>
          <a:p>
            <a:pPr lvl="3"/>
            <a:r>
              <a:rPr lang="en-US" smtClean="0">
                <a:sym typeface="Tahoma" charset="0"/>
              </a:rPr>
              <a:t>Fourth level</a:t>
            </a:r>
          </a:p>
          <a:p>
            <a:pPr lvl="4"/>
            <a:r>
              <a:rPr lang="en-US" smtClean="0">
                <a:sym typeface="Tahoma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530725" y="6248400"/>
            <a:ext cx="30956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cs typeface="Tahoma" charset="0"/>
              </a:defRPr>
            </a:lvl1pPr>
          </a:lstStyle>
          <a:p>
            <a:fld id="{48F766BF-F741-4115-B5B4-A2A747EDC6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ftr="0" dt="0"/>
  <p:txStyles>
    <p:titleStyle>
      <a:lvl1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  <a:sym typeface="Tahoma" charset="0"/>
        </a:defRPr>
      </a:lvl1pPr>
      <a:lvl2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2pPr>
      <a:lvl3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3pPr>
      <a:lvl4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4pPr>
      <a:lvl5pPr marL="396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5pPr>
      <a:lvl6pPr marL="4968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6pPr>
      <a:lvl7pPr marL="9540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7pPr>
      <a:lvl8pPr marL="14112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8pPr>
      <a:lvl9pPr marL="1868488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Tahoma" charset="0"/>
          <a:ea typeface="ヒラギノ角ゴ ProN W3" charset="0"/>
          <a:cs typeface="ヒラギノ角ゴ ProN W3" charset="0"/>
          <a:sym typeface="Tahoma" charset="0"/>
        </a:defRPr>
      </a:lvl9pPr>
    </p:titleStyle>
    <p:bodyStyle>
      <a:lvl1pPr marL="382588" indent="-342900" algn="l" rtl="0" fontAlgn="base">
        <a:spcBef>
          <a:spcPts val="17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1pPr>
      <a:lvl2pPr marL="731838" indent="-285750" algn="l" rtl="0" fontAlgn="base">
        <a:spcBef>
          <a:spcPts val="12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2pPr>
      <a:lvl3pPr marL="1131888" indent="-228600" algn="l" rtl="0" fontAlgn="base">
        <a:lnSpc>
          <a:spcPct val="95000"/>
        </a:lnSpc>
        <a:spcBef>
          <a:spcPts val="1000"/>
        </a:spcBef>
        <a:spcAft>
          <a:spcPct val="0"/>
        </a:spcAft>
        <a:buClr>
          <a:srgbClr val="CC0000"/>
        </a:buClr>
        <a:buSzPct val="100000"/>
        <a:buFont typeface="Tahoma" charset="0"/>
        <a:buChar char="•"/>
        <a:defRPr sz="24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3pPr>
      <a:lvl4pPr marL="1589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–"/>
        <a:defRPr sz="2000"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4pPr>
      <a:lvl5pPr marL="20462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5pPr>
      <a:lvl6pPr marL="25034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6pPr>
      <a:lvl7pPr marL="29606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7pPr>
      <a:lvl8pPr marL="34178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8pPr>
      <a:lvl9pPr marL="3875088" indent="-228600" algn="l" rtl="0" fontAlgn="base">
        <a:lnSpc>
          <a:spcPct val="75000"/>
        </a:lnSpc>
        <a:spcBef>
          <a:spcPts val="700"/>
        </a:spcBef>
        <a:spcAft>
          <a:spcPct val="0"/>
        </a:spcAft>
        <a:buClr>
          <a:srgbClr val="CC0000"/>
        </a:buClr>
        <a:buSzPct val="100000"/>
        <a:buFont typeface="Tahoma" charset="0"/>
        <a:buChar char="»"/>
        <a:defRPr>
          <a:solidFill>
            <a:srgbClr val="0000FF"/>
          </a:solidFill>
          <a:latin typeface="+mn-lt"/>
          <a:ea typeface="+mn-ea"/>
          <a:cs typeface="+mn-cs"/>
          <a:sym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0" y="2743200"/>
            <a:ext cx="3355975" cy="122238"/>
          </a:xfrm>
          <a:prstGeom prst="rect">
            <a:avLst/>
          </a:prstGeom>
          <a:solidFill>
            <a:schemeClr val="accent1">
              <a:alpha val="49803"/>
            </a:scheme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305800" cy="3429000"/>
          </a:xfrm>
          <a:ln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National Science Foundation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Directorate for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Computer &amp; Information Science &amp; Engineering (CISE)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</a:br>
            <a:r>
              <a:rPr lang="en-US" sz="4400" b="1" dirty="0" smtClean="0">
                <a:latin typeface="Calibri" pitchFamily="34" charset="0"/>
              </a:rPr>
              <a:t>You Have Your Award, Now What?</a:t>
            </a:r>
            <a: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US" sz="4400" b="1" i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  <a:t>Secure and Trustworthy Cyberspace (SaTC)</a:t>
            </a:r>
            <a:br>
              <a:rPr lang="en-US" sz="4400" b="1" i="1" dirty="0" smtClean="0">
                <a:solidFill>
                  <a:srgbClr val="993300"/>
                </a:solidFill>
                <a:latin typeface="Calibri" pitchFamily="34" charset="0"/>
              </a:rPr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800" b="1" i="1" dirty="0" smtClean="0">
                <a:solidFill>
                  <a:srgbClr val="993300"/>
                </a:solidFill>
                <a:latin typeface="Calibri" pitchFamily="34" charset="0"/>
              </a:rPr>
              <a:t>Presented by Carl Anderson, Program Assistant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Communication is Key </a:t>
            </a:r>
          </a:p>
          <a:p>
            <a:pPr lvl="1"/>
            <a:r>
              <a:rPr lang="en-US" dirty="0" smtClean="0"/>
              <a:t>Contact the program director right away if you have a(n):</a:t>
            </a:r>
          </a:p>
          <a:p>
            <a:pPr lvl="2"/>
            <a:r>
              <a:rPr lang="en-US" dirty="0" smtClean="0"/>
              <a:t>Scientific or Technical Breakthrough Result</a:t>
            </a:r>
          </a:p>
          <a:p>
            <a:pPr lvl="2"/>
            <a:r>
              <a:rPr lang="en-US" dirty="0" smtClean="0"/>
              <a:t>Unexpected issue</a:t>
            </a:r>
          </a:p>
          <a:p>
            <a:pPr lvl="2"/>
            <a:r>
              <a:rPr lang="en-US" dirty="0" smtClean="0"/>
              <a:t>Challenge in spending funds</a:t>
            </a:r>
          </a:p>
          <a:p>
            <a:pPr lvl="2"/>
            <a:r>
              <a:rPr lang="en-US" dirty="0" smtClean="0"/>
              <a:t>PI Change</a:t>
            </a:r>
          </a:p>
          <a:p>
            <a:pPr marL="903288" lvl="2" indent="0">
              <a:buNone/>
            </a:pPr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sz="2000" b="1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1DA80-447F-4494-8452-94DE79BE298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09638"/>
            <a:ext cx="8507457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latin typeface="Chalkduster"/>
                <a:cs typeface="Chalkduster"/>
              </a:rPr>
              <a:t>Help Us to Keep things running smoothly</a:t>
            </a:r>
            <a:endParaRPr lang="en-US" sz="2800" dirty="0">
              <a:solidFill>
                <a:srgbClr val="000000"/>
              </a:solidFill>
              <a:latin typeface="Chalkduster"/>
              <a:cs typeface="Chalkduster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Reports</a:t>
            </a:r>
          </a:p>
          <a:p>
            <a:pPr lvl="1"/>
            <a:r>
              <a:rPr lang="en-US" sz="2600" dirty="0" smtClean="0">
                <a:cs typeface="Calibri"/>
              </a:rPr>
              <a:t>Three Types you are Responsible to Provide</a:t>
            </a:r>
          </a:p>
          <a:p>
            <a:pPr lvl="2"/>
            <a:r>
              <a:rPr lang="en-US" sz="2600" dirty="0" smtClean="0">
                <a:cs typeface="Calibri"/>
              </a:rPr>
              <a:t>Annual</a:t>
            </a:r>
          </a:p>
          <a:p>
            <a:pPr lvl="2"/>
            <a:r>
              <a:rPr lang="en-US" sz="2600" dirty="0" smtClean="0">
                <a:cs typeface="Calibri"/>
              </a:rPr>
              <a:t>Final</a:t>
            </a:r>
          </a:p>
          <a:p>
            <a:pPr lvl="2"/>
            <a:r>
              <a:rPr lang="en-US" sz="2600" dirty="0" smtClean="0">
                <a:cs typeface="Calibri"/>
              </a:rPr>
              <a:t>Project Outcome</a:t>
            </a:r>
          </a:p>
          <a:p>
            <a:pPr lvl="1"/>
            <a:r>
              <a:rPr lang="en-US" sz="2600" dirty="0" smtClean="0">
                <a:cs typeface="Calibri"/>
              </a:rPr>
              <a:t>What are they for?</a:t>
            </a:r>
          </a:p>
          <a:p>
            <a:pPr lvl="2"/>
            <a:r>
              <a:rPr lang="en-US" sz="2600" dirty="0" smtClean="0">
                <a:cs typeface="Calibri"/>
              </a:rPr>
              <a:t>Provide Oversight on Project</a:t>
            </a:r>
          </a:p>
          <a:p>
            <a:pPr lvl="2"/>
            <a:r>
              <a:rPr lang="en-US" sz="2600" dirty="0" smtClean="0">
                <a:cs typeface="Calibri"/>
              </a:rPr>
              <a:t>Justifies our Investment</a:t>
            </a:r>
          </a:p>
          <a:p>
            <a:pPr lvl="2"/>
            <a:r>
              <a:rPr lang="en-US" sz="2600" dirty="0" smtClean="0">
                <a:cs typeface="Calibri"/>
              </a:rPr>
              <a:t>Informs the Public how their Tax Dollars are used</a:t>
            </a:r>
          </a:p>
          <a:p>
            <a:pPr lvl="2"/>
            <a:r>
              <a:rPr lang="en-US" sz="2600" dirty="0" smtClean="0">
                <a:cs typeface="Calibri"/>
              </a:rPr>
              <a:t>Future Research Planning</a:t>
            </a:r>
          </a:p>
          <a:p>
            <a:pPr lvl="2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52399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22251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Calibri"/>
              </a:rPr>
              <a:t>Annual Report</a:t>
            </a:r>
          </a:p>
          <a:p>
            <a:pPr lvl="1"/>
            <a:r>
              <a:rPr lang="en-US" dirty="0" smtClean="0">
                <a:cs typeface="Calibri"/>
              </a:rPr>
              <a:t>Be Forthright with your Project</a:t>
            </a:r>
          </a:p>
          <a:p>
            <a:pPr lvl="2"/>
            <a:r>
              <a:rPr lang="en-US" dirty="0" smtClean="0">
                <a:cs typeface="Calibri"/>
              </a:rPr>
              <a:t>Good</a:t>
            </a:r>
          </a:p>
          <a:p>
            <a:pPr lvl="3"/>
            <a:r>
              <a:rPr lang="en-US" sz="2400" dirty="0" smtClean="0">
                <a:cs typeface="Calibri"/>
              </a:rPr>
              <a:t>Highlights can be used to bring attention to your research</a:t>
            </a:r>
          </a:p>
          <a:p>
            <a:pPr lvl="2"/>
            <a:r>
              <a:rPr lang="en-US" dirty="0" smtClean="0">
                <a:cs typeface="Calibri"/>
              </a:rPr>
              <a:t>Bad</a:t>
            </a:r>
          </a:p>
          <a:p>
            <a:pPr lvl="3"/>
            <a:r>
              <a:rPr lang="en-US" sz="2400" dirty="0" smtClean="0">
                <a:cs typeface="Calibri"/>
              </a:rPr>
              <a:t>Program Officers may be able to help </a:t>
            </a:r>
          </a:p>
          <a:p>
            <a:pPr lvl="1"/>
            <a:r>
              <a:rPr lang="en-US" dirty="0" smtClean="0">
                <a:cs typeface="Calibri"/>
              </a:rPr>
              <a:t>State Facts; Don’t over exaggerate</a:t>
            </a:r>
          </a:p>
          <a:p>
            <a:pPr lvl="1"/>
            <a:r>
              <a:rPr lang="en-US" dirty="0" smtClean="0">
                <a:cs typeface="Calibri"/>
              </a:rPr>
              <a:t>Reports Due at the End of Current Budget Period</a:t>
            </a:r>
          </a:p>
          <a:p>
            <a:pPr lvl="1"/>
            <a:endParaRPr lang="en-US" sz="3200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483597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cs typeface="Calibri"/>
              </a:rPr>
              <a:t>Final Report</a:t>
            </a:r>
          </a:p>
          <a:p>
            <a:pPr lvl="1"/>
            <a:r>
              <a:rPr lang="en-US" dirty="0" smtClean="0">
                <a:cs typeface="Calibri"/>
              </a:rPr>
              <a:t>State Facts; Don’t over exaggerate</a:t>
            </a:r>
          </a:p>
          <a:p>
            <a:pPr lvl="1"/>
            <a:r>
              <a:rPr lang="en-US" dirty="0" smtClean="0">
                <a:cs typeface="Calibri"/>
              </a:rPr>
              <a:t>Explain Impacts of your Research</a:t>
            </a:r>
          </a:p>
          <a:p>
            <a:pPr lvl="1"/>
            <a:r>
              <a:rPr lang="en-US" dirty="0" smtClean="0">
                <a:cs typeface="Calibri"/>
              </a:rPr>
              <a:t>Due within 90 Days after Project Completion date</a:t>
            </a:r>
          </a:p>
          <a:p>
            <a:pPr lvl="1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139825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cs typeface="Calibri"/>
              </a:rPr>
              <a:t>Project Outcome Report</a:t>
            </a:r>
          </a:p>
          <a:p>
            <a:pPr lvl="1"/>
            <a:r>
              <a:rPr lang="en-US" sz="2600" dirty="0" smtClean="0">
                <a:cs typeface="Calibri"/>
              </a:rPr>
              <a:t>Made public on Research.gov</a:t>
            </a:r>
          </a:p>
          <a:p>
            <a:pPr lvl="2"/>
            <a:r>
              <a:rPr lang="en-US" sz="2600" dirty="0" smtClean="0">
                <a:cs typeface="Calibri"/>
              </a:rPr>
              <a:t>Could be Read by Anyone (Tax Payers/Congress)</a:t>
            </a:r>
          </a:p>
          <a:p>
            <a:pPr lvl="2"/>
            <a:r>
              <a:rPr lang="en-US" sz="2600" dirty="0" smtClean="0">
                <a:cs typeface="Calibri"/>
              </a:rPr>
              <a:t>Limit Acronyms/Technical Jargon</a:t>
            </a:r>
          </a:p>
          <a:p>
            <a:pPr lvl="2"/>
            <a:r>
              <a:rPr lang="en-US" sz="2600" dirty="0" smtClean="0">
                <a:cs typeface="Calibri"/>
              </a:rPr>
              <a:t>Be Generic</a:t>
            </a:r>
          </a:p>
          <a:p>
            <a:pPr lvl="2"/>
            <a:r>
              <a:rPr lang="en-US" sz="2600" dirty="0" smtClean="0">
                <a:cs typeface="Calibri"/>
              </a:rPr>
              <a:t>Highlight the Importance of the Research</a:t>
            </a:r>
          </a:p>
          <a:p>
            <a:pPr lvl="1"/>
            <a:r>
              <a:rPr lang="en-US" sz="2600" dirty="0">
                <a:cs typeface="Calibri"/>
              </a:rPr>
              <a:t>Due </a:t>
            </a:r>
            <a:r>
              <a:rPr lang="en-US" sz="2600" dirty="0" smtClean="0">
                <a:cs typeface="Calibri"/>
              </a:rPr>
              <a:t>within 90 </a:t>
            </a:r>
            <a:r>
              <a:rPr lang="en-US" sz="2600" dirty="0">
                <a:cs typeface="Calibri"/>
              </a:rPr>
              <a:t>Days after Project Completion </a:t>
            </a:r>
            <a:r>
              <a:rPr lang="en-US" sz="2600" dirty="0" smtClean="0">
                <a:cs typeface="Calibri"/>
              </a:rPr>
              <a:t>date</a:t>
            </a:r>
          </a:p>
          <a:p>
            <a:pPr lvl="2"/>
            <a:r>
              <a:rPr lang="en-US" sz="2600" dirty="0" smtClean="0">
                <a:cs typeface="Calibri"/>
              </a:rPr>
              <a:t>Same as Final Report </a:t>
            </a:r>
            <a:endParaRPr lang="en-US" sz="2600" dirty="0">
              <a:cs typeface="Calibri"/>
            </a:endParaRPr>
          </a:p>
          <a:p>
            <a:pPr marL="446088" lvl="1" indent="0">
              <a:buNone/>
            </a:pPr>
            <a:r>
              <a:rPr lang="en-US" dirty="0" smtClean="0">
                <a:cs typeface="Calibri"/>
              </a:rPr>
              <a:t>  </a:t>
            </a:r>
          </a:p>
          <a:p>
            <a:pPr lvl="2"/>
            <a:endParaRPr lang="en-US" dirty="0" smtClean="0">
              <a:cs typeface="Calibri"/>
            </a:endParaRPr>
          </a:p>
          <a:p>
            <a:pPr lvl="1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2286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8540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>
                <a:cs typeface="Calibri"/>
              </a:rPr>
              <a:t>Late Reports</a:t>
            </a:r>
          </a:p>
          <a:p>
            <a:pPr lvl="1"/>
            <a:r>
              <a:rPr lang="en-US" sz="3100" dirty="0" smtClean="0">
                <a:cs typeface="Calibri"/>
              </a:rPr>
              <a:t>Submitted AND Approved by Program Officer prior to Due Date</a:t>
            </a:r>
            <a:endParaRPr lang="en-US" sz="3100" dirty="0">
              <a:cs typeface="Calibri"/>
            </a:endParaRPr>
          </a:p>
          <a:p>
            <a:pPr lvl="1"/>
            <a:r>
              <a:rPr lang="en-US" sz="3100" dirty="0" smtClean="0">
                <a:cs typeface="Calibri"/>
              </a:rPr>
              <a:t>PI’s are sent reminder emails</a:t>
            </a:r>
          </a:p>
          <a:p>
            <a:pPr lvl="2"/>
            <a:r>
              <a:rPr lang="en-US" sz="3100" dirty="0" smtClean="0">
                <a:cs typeface="Calibri"/>
              </a:rPr>
              <a:t> 90/60/30/3 days prior to due date</a:t>
            </a:r>
          </a:p>
          <a:p>
            <a:pPr lvl="2"/>
            <a:r>
              <a:rPr lang="en-US" sz="3100" dirty="0" smtClean="0">
                <a:cs typeface="Calibri"/>
              </a:rPr>
              <a:t>Reports should be submitted as soon as possible after receiving first reminder email</a:t>
            </a:r>
          </a:p>
          <a:p>
            <a:pPr lvl="3"/>
            <a:r>
              <a:rPr lang="en-US" sz="3100" dirty="0" smtClean="0">
                <a:cs typeface="Calibri"/>
              </a:rPr>
              <a:t>Program Officers Need Time to</a:t>
            </a:r>
          </a:p>
          <a:p>
            <a:pPr lvl="4"/>
            <a:r>
              <a:rPr lang="en-US" sz="3100" dirty="0" smtClean="0">
                <a:cs typeface="Calibri"/>
              </a:rPr>
              <a:t>Review </a:t>
            </a:r>
          </a:p>
          <a:p>
            <a:pPr lvl="4"/>
            <a:r>
              <a:rPr lang="en-US" sz="3100" dirty="0" smtClean="0">
                <a:cs typeface="Calibri"/>
              </a:rPr>
              <a:t>Get Clarifications </a:t>
            </a:r>
          </a:p>
          <a:p>
            <a:pPr lvl="4"/>
            <a:r>
              <a:rPr lang="en-US" sz="3100" dirty="0" smtClean="0">
                <a:cs typeface="Calibri"/>
              </a:rPr>
              <a:t>Approve</a:t>
            </a:r>
            <a:endParaRPr lang="en-US" sz="3100" dirty="0">
              <a:cs typeface="Calibri"/>
            </a:endParaRPr>
          </a:p>
          <a:p>
            <a:pPr marL="446088" lvl="1" indent="0">
              <a:buNone/>
            </a:pPr>
            <a:r>
              <a:rPr lang="en-US" dirty="0" smtClean="0">
                <a:cs typeface="Calibri"/>
              </a:rPr>
              <a:t>  </a:t>
            </a:r>
          </a:p>
          <a:p>
            <a:pPr lvl="2"/>
            <a:endParaRPr lang="en-US" dirty="0" smtClean="0">
              <a:cs typeface="Calibri"/>
            </a:endParaRPr>
          </a:p>
          <a:p>
            <a:pPr lvl="1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" y="1524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51234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867400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 smtClean="0">
                <a:cs typeface="Calibri"/>
              </a:rPr>
              <a:t>Late Report Consequences</a:t>
            </a:r>
          </a:p>
          <a:p>
            <a:pPr lvl="1"/>
            <a:r>
              <a:rPr lang="en-US" sz="6000" dirty="0" smtClean="0">
                <a:cs typeface="Calibri"/>
              </a:rPr>
              <a:t>1 Day after Due Date</a:t>
            </a:r>
          </a:p>
          <a:p>
            <a:pPr lvl="2"/>
            <a:r>
              <a:rPr lang="en-US" sz="6000" dirty="0" smtClean="0">
                <a:cs typeface="Calibri"/>
              </a:rPr>
              <a:t>OVERDUE Email is sent to PI and Institution</a:t>
            </a:r>
          </a:p>
          <a:p>
            <a:pPr lvl="2"/>
            <a:r>
              <a:rPr lang="en-US" sz="6000" dirty="0" smtClean="0">
                <a:cs typeface="Calibri"/>
              </a:rPr>
              <a:t>Account is flagged for OVERDUE report</a:t>
            </a:r>
          </a:p>
          <a:p>
            <a:pPr lvl="2"/>
            <a:r>
              <a:rPr lang="en-US" sz="6000" dirty="0" smtClean="0">
                <a:cs typeface="Calibri"/>
              </a:rPr>
              <a:t>FREEZES all Future Funding Actions for You &amp; Co-PI’s on</a:t>
            </a:r>
          </a:p>
          <a:p>
            <a:pPr lvl="3"/>
            <a:r>
              <a:rPr lang="en-US" sz="6000" dirty="0" smtClean="0">
                <a:cs typeface="Calibri"/>
              </a:rPr>
              <a:t>Continuing Grants Increments (CGI)</a:t>
            </a:r>
          </a:p>
          <a:p>
            <a:pPr lvl="3"/>
            <a:r>
              <a:rPr lang="en-US" sz="6000" dirty="0" smtClean="0">
                <a:cs typeface="Calibri"/>
              </a:rPr>
              <a:t>Pending Project Awards</a:t>
            </a:r>
          </a:p>
          <a:p>
            <a:pPr lvl="1"/>
            <a:r>
              <a:rPr lang="en-US" sz="6000" dirty="0" smtClean="0">
                <a:cs typeface="Calibri"/>
              </a:rPr>
              <a:t>Bottom-line</a:t>
            </a:r>
          </a:p>
          <a:p>
            <a:pPr lvl="1"/>
            <a:endParaRPr lang="en-US" sz="6000" dirty="0">
              <a:cs typeface="Calibri"/>
            </a:endParaRPr>
          </a:p>
          <a:p>
            <a:pPr marL="446088" lvl="1" indent="0" algn="ctr">
              <a:buNone/>
            </a:pPr>
            <a:r>
              <a:rPr lang="en-US" sz="6000" dirty="0" smtClean="0">
                <a:cs typeface="Calibri"/>
              </a:rPr>
              <a:t>“LATE REPORTS ARE SERIOUS BUSINESS”</a:t>
            </a:r>
            <a:endParaRPr lang="en-US" sz="6000" dirty="0">
              <a:cs typeface="Calibri"/>
            </a:endParaRPr>
          </a:p>
          <a:p>
            <a:pPr marL="446088" lvl="1" indent="0">
              <a:buNone/>
            </a:pPr>
            <a:r>
              <a:rPr lang="en-US" dirty="0" smtClean="0">
                <a:cs typeface="Calibri"/>
              </a:rPr>
              <a:t>  </a:t>
            </a:r>
          </a:p>
          <a:p>
            <a:pPr marL="903288" lvl="2" indent="0">
              <a:buNone/>
            </a:pPr>
            <a:endParaRPr lang="en-US" dirty="0" smtClean="0">
              <a:cs typeface="Calibri"/>
            </a:endParaRPr>
          </a:p>
          <a:p>
            <a:pPr lvl="1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524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Post Award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5512345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867400"/>
          </a:xfrm>
        </p:spPr>
        <p:txBody>
          <a:bodyPr>
            <a:normAutofit/>
          </a:bodyPr>
          <a:lstStyle/>
          <a:p>
            <a:pPr marL="446088" lvl="1" indent="0">
              <a:buNone/>
            </a:pPr>
            <a:r>
              <a:rPr lang="en-US" dirty="0" smtClean="0">
                <a:cs typeface="Calibri"/>
              </a:rPr>
              <a:t>  </a:t>
            </a:r>
          </a:p>
          <a:p>
            <a:pPr lvl="2"/>
            <a:endParaRPr lang="en-US" dirty="0" smtClean="0">
              <a:cs typeface="Calibri"/>
            </a:endParaRPr>
          </a:p>
          <a:p>
            <a:pPr lvl="1"/>
            <a:endParaRPr lang="en-US" dirty="0" smtClean="0">
              <a:cs typeface="Calibri"/>
            </a:endParaRPr>
          </a:p>
          <a:p>
            <a:pPr lvl="2"/>
            <a:endParaRPr lang="en-US" dirty="0" smtClean="0">
              <a:latin typeface="Calibri"/>
              <a:cs typeface="Calibri"/>
            </a:endParaRPr>
          </a:p>
          <a:p>
            <a:pPr marL="39688" indent="0"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FAD8-0AC7-4412-9D72-9D090CEC6AC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 descr="C:\Users\cnanders\AppData\Local\Microsoft\Windows\Temporary Internet Files\Content.IE5\PL0K3EUC\MC90010521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571999" cy="290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12345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CC9900"/>
      </a:accent1>
      <a:accent2>
        <a:srgbClr val="333399"/>
      </a:accent2>
      <a:accent3>
        <a:srgbClr val="FFFFFF"/>
      </a:accent3>
      <a:accent4>
        <a:srgbClr val="DADADA"/>
      </a:accent4>
      <a:accent5>
        <a:srgbClr val="E2C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9900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713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ahoma" charset="0"/>
            <a:ea typeface="ヒラギノ角ゴ ProN W3" charset="0"/>
            <a:cs typeface="ヒラギノ角ゴ ProN W3" charset="0"/>
            <a:sym typeface="Tahoma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AEBC93382D14DA758968F8C0C1DEE" ma:contentTypeVersion="2" ma:contentTypeDescription="Create a new document." ma:contentTypeScope="" ma:versionID="3022d3dd7923fcb2b3a11dd454aef4b2">
  <xsd:schema xmlns:xsd="http://www.w3.org/2001/XMLSchema" xmlns:p="http://schemas.microsoft.com/office/2006/metadata/properties" targetNamespace="http://schemas.microsoft.com/office/2006/metadata/properties" ma:root="true" ma:fieldsID="a54db5868f5fcfba6052c9459e5520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E7BAFC-1743-4BDF-9B75-8DD931B5F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A1E27F9-1C39-498E-AE93-D18E6B629B9E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66DAAF9-A39C-4B9E-B7F0-5EB7A81784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2154</TotalTime>
  <Pages>0</Pages>
  <Words>302</Words>
  <Characters>0</Characters>
  <Application>Microsoft Office PowerPoint</Application>
  <PresentationFormat>On-screen Show (4:3)</PresentationFormat>
  <Lines>0</Lines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1_Default Design</vt:lpstr>
      <vt:lpstr>National Science Foundation Directorate for Computer &amp; Information Science &amp; Engineering (CISE)   You Have Your Award, Now What? Secure and Trustworthy Cyberspace (SaTC)  Presented by Carl Anderson, Program Assistant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Computing Program A CISE Cross-cutting Program</dc:title>
  <dc:creator>Carl Landwehr</dc:creator>
  <cp:lastModifiedBy>Linda Casals</cp:lastModifiedBy>
  <cp:revision>189</cp:revision>
  <cp:lastPrinted>2014-08-15T18:02:46Z</cp:lastPrinted>
  <dcterms:modified xsi:type="dcterms:W3CDTF">2014-08-20T13:28:57Z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0x010100E67AEBC93382D14DA758968F8C0C1DEE</vt:lpwstr>
  </property>
</Properties>
</file>