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585" r:id="rId2"/>
    <p:sldId id="720" r:id="rId3"/>
    <p:sldId id="722" r:id="rId4"/>
    <p:sldId id="742" r:id="rId5"/>
    <p:sldId id="723" r:id="rId6"/>
    <p:sldId id="743" r:id="rId7"/>
    <p:sldId id="724" r:id="rId8"/>
    <p:sldId id="725" r:id="rId9"/>
    <p:sldId id="736" r:id="rId10"/>
    <p:sldId id="737" r:id="rId11"/>
    <p:sldId id="708" r:id="rId12"/>
    <p:sldId id="728" r:id="rId13"/>
    <p:sldId id="727" r:id="rId14"/>
    <p:sldId id="731" r:id="rId15"/>
    <p:sldId id="738" r:id="rId16"/>
    <p:sldId id="730" r:id="rId17"/>
    <p:sldId id="732" r:id="rId18"/>
    <p:sldId id="734" r:id="rId19"/>
    <p:sldId id="735" r:id="rId20"/>
    <p:sldId id="740" r:id="rId21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0000"/>
    <a:srgbClr val="003399"/>
    <a:srgbClr val="5F5F5F"/>
    <a:srgbClr val="996600"/>
    <a:srgbClr val="33CC33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85106" autoAdjust="0"/>
  </p:normalViewPr>
  <p:slideViewPr>
    <p:cSldViewPr>
      <p:cViewPr>
        <p:scale>
          <a:sx n="71" d="100"/>
          <a:sy n="71" d="100"/>
        </p:scale>
        <p:origin x="-15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928" y="-67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188A0-A1B6-40AE-A9D9-5B4824F69E78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E14C8-FB5E-4299-9F9D-49FBA5C36F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0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F0B74B5-940B-41EA-8C79-8B744F8AA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9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Biometrics fights fraud by preserving the identity of the user “what you are” not</a:t>
            </a:r>
            <a:r>
              <a:rPr lang="en-US" baseline="0" dirty="0" smtClean="0"/>
              <a:t> “what you have”</a:t>
            </a:r>
          </a:p>
          <a:p>
            <a:r>
              <a:rPr lang="en-US" baseline="0" dirty="0" smtClean="0"/>
              <a:t>However biometric itself is susceptible to fraud, i.e., spoofing.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B74B5-940B-41EA-8C79-8B744F8AA5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0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B74B5-940B-41EA-8C79-8B744F8AA5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5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document by Carl </a:t>
            </a:r>
            <a:r>
              <a:rPr lang="en-US" dirty="0" err="1" smtClean="0"/>
              <a:t>Landwehr</a:t>
            </a:r>
            <a:r>
              <a:rPr lang="en-US" dirty="0" smtClean="0"/>
              <a:t> </a:t>
            </a:r>
            <a:r>
              <a:rPr lang="en-US" baseline="0" dirty="0" smtClean="0"/>
              <a:t> </a:t>
            </a:r>
            <a:r>
              <a:rPr lang="en-US" dirty="0" smtClean="0"/>
              <a:t>“The National Biometrics Challenge” written by the National Science and Technology Council.</a:t>
            </a:r>
            <a:r>
              <a:rPr lang="en-US" baseline="0" dirty="0" smtClean="0"/>
              <a:t> The document provided the information to highlight the important challenges in the area, provide terminology and the structure to the proposal.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B74B5-940B-41EA-8C79-8B744F8AA54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6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5720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24BAB-207B-4188-A86F-7EE9ECE30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D901-2BCF-40CD-A92C-86ECA35F8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FE448-6191-41BB-9B19-8F41A7AA8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8725-B14C-4762-8E08-B5E5DAA1F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28FB6-0534-4743-8A37-48C2152C0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C74F3-CE3F-4B41-9698-0B27542F8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A544D-37D8-4157-83B4-E9DA7E310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5263" y="228600"/>
            <a:ext cx="8339137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320E-CF98-4EE2-BE36-C1D08E675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84961-B870-48FB-BE2E-6DB63650B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53970-2AE3-495B-AC1D-7E3E0423A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DE537-1603-44DA-90F9-9A7F89923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89B43-D9C8-4C67-A75A-4ABB8EE91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C027B-26B1-4B83-BEB1-0CE9BD42E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FDD80-BD1A-406A-96EE-24DE09BC5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259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4E9A-F098-427C-A5DE-8F8405966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5123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124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125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433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47021A09-96BE-48FF-8D4C-9BA657515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427163"/>
            <a:ext cx="8686800" cy="1609725"/>
          </a:xfrm>
        </p:spPr>
        <p:txBody>
          <a:bodyPr/>
          <a:lstStyle/>
          <a:p>
            <a:r>
              <a:rPr lang="en-US" sz="3600" dirty="0" smtClean="0"/>
              <a:t>Getting There</a:t>
            </a:r>
            <a:r>
              <a:rPr lang="en-US" sz="3600" smtClean="0"/>
              <a:t>: Example </a:t>
            </a:r>
            <a:r>
              <a:rPr lang="en-US" sz="3600" dirty="0" smtClean="0"/>
              <a:t>of Successfully Obtaining </a:t>
            </a:r>
            <a:r>
              <a:rPr lang="en-US" sz="3600" dirty="0" err="1" smtClean="0"/>
              <a:t>SaTC</a:t>
            </a:r>
            <a:r>
              <a:rPr lang="en-US" sz="3600" dirty="0" smtClean="0"/>
              <a:t> CAREER Award</a:t>
            </a:r>
            <a:endParaRPr lang="en-US" sz="36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685800" y="3200400"/>
            <a:ext cx="571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000" kern="0" dirty="0" smtClean="0">
                <a:solidFill>
                  <a:srgbClr val="003399"/>
                </a:solidFill>
              </a:rPr>
              <a:t>Dr. Oleg </a:t>
            </a:r>
            <a:r>
              <a:rPr lang="en-US" sz="2000" kern="0" dirty="0" err="1" smtClean="0">
                <a:solidFill>
                  <a:srgbClr val="003399"/>
                </a:solidFill>
              </a:rPr>
              <a:t>Komogortsev</a:t>
            </a:r>
            <a:endParaRPr lang="en-US" sz="2000" kern="0" dirty="0" smtClean="0">
              <a:solidFill>
                <a:srgbClr val="003399"/>
              </a:solidFill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000" kern="0" dirty="0" smtClean="0">
                <a:solidFill>
                  <a:srgbClr val="003399"/>
                </a:solidFill>
              </a:rPr>
              <a:t>Associate Professor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000" kern="0" dirty="0" smtClean="0">
                <a:solidFill>
                  <a:srgbClr val="003399"/>
                </a:solidFill>
              </a:rPr>
              <a:t>Department of Computer Science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000" kern="0" dirty="0" smtClean="0">
                <a:solidFill>
                  <a:srgbClr val="003399"/>
                </a:solidFill>
              </a:rPr>
              <a:t>Texas State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Getting preliminary results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Attempt: </a:t>
            </a:r>
            <a:r>
              <a:rPr lang="en-US" dirty="0" smtClean="0"/>
              <a:t>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Attempt: Finding an Appropriate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Contacting Program Directors</a:t>
            </a:r>
          </a:p>
          <a:p>
            <a:pPr lvl="1"/>
            <a:r>
              <a:rPr lang="en-US" dirty="0" smtClean="0"/>
              <a:t>E-mails</a:t>
            </a:r>
          </a:p>
          <a:p>
            <a:pPr lvl="1"/>
            <a:r>
              <a:rPr lang="en-US" dirty="0" smtClean="0"/>
              <a:t>Personal meetings</a:t>
            </a:r>
          </a:p>
          <a:p>
            <a:pPr lvl="1"/>
            <a:endParaRPr lang="en-US" dirty="0"/>
          </a:p>
          <a:p>
            <a:r>
              <a:rPr lang="en-US" dirty="0" smtClean="0"/>
              <a:t>Advice</a:t>
            </a:r>
          </a:p>
          <a:p>
            <a:pPr lvl="1"/>
            <a:r>
              <a:rPr lang="en-US" dirty="0" smtClean="0"/>
              <a:t>Be persistent</a:t>
            </a:r>
          </a:p>
          <a:p>
            <a:pPr lvl="1"/>
            <a:r>
              <a:rPr lang="en-US" dirty="0" smtClean="0"/>
              <a:t>Get feedback, no matter how hard it is.</a:t>
            </a:r>
          </a:p>
        </p:txBody>
      </p:sp>
    </p:spTree>
    <p:extLst>
      <p:ext uri="{BB962C8B-B14F-4D97-AF65-F5344CB8AC3E}">
        <p14:creationId xmlns:p14="http://schemas.microsoft.com/office/powerpoint/2010/main" val="38029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for successful proposals</a:t>
            </a:r>
          </a:p>
          <a:p>
            <a:r>
              <a:rPr lang="en-US" dirty="0" smtClean="0"/>
              <a:t>Ask people to review and provide feedback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Attempt: Getting </a:t>
            </a:r>
            <a:r>
              <a:rPr lang="en-US" dirty="0" smtClean="0"/>
              <a:t>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1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Too many aims</a:t>
            </a:r>
          </a:p>
          <a:p>
            <a:pPr lvl="1"/>
            <a:r>
              <a:rPr lang="en-US" dirty="0" smtClean="0"/>
              <a:t>Each of the goal has to be defended against domain-specific criticism</a:t>
            </a:r>
            <a:endParaRPr lang="en-US" dirty="0"/>
          </a:p>
          <a:p>
            <a:r>
              <a:rPr lang="en-US" dirty="0" smtClean="0"/>
              <a:t>Broader impact is unclear</a:t>
            </a:r>
          </a:p>
          <a:p>
            <a:pPr lvl="1"/>
            <a:r>
              <a:rPr lang="en-US" dirty="0" smtClean="0"/>
              <a:t>The proposal should be easily defendable by the community from the broader impact standpoint</a:t>
            </a:r>
          </a:p>
          <a:p>
            <a:r>
              <a:rPr lang="en-US" dirty="0" smtClean="0"/>
              <a:t>Insufficient preliminary results</a:t>
            </a:r>
          </a:p>
          <a:p>
            <a:r>
              <a:rPr lang="en-US" dirty="0"/>
              <a:t>B</a:t>
            </a:r>
            <a:r>
              <a:rPr lang="en-US" dirty="0" smtClean="0"/>
              <a:t>iometrics component is interesting!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Attempt: Official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Publishing preliminary results</a:t>
            </a:r>
          </a:p>
          <a:p>
            <a:r>
              <a:rPr lang="en-US" dirty="0" smtClean="0"/>
              <a:t>Convincing biometrics community that eye movement-driven biometrics makes sense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 Attempt: Challenge of Going </a:t>
            </a:r>
            <a:r>
              <a:rPr lang="en-US" dirty="0"/>
              <a:t>F</a:t>
            </a:r>
            <a:r>
              <a:rPr lang="en-US" dirty="0" smtClean="0"/>
              <a:t>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47800"/>
            <a:ext cx="7924800" cy="4419600"/>
          </a:xfrm>
        </p:spPr>
        <p:txBody>
          <a:bodyPr/>
          <a:lstStyle/>
          <a:p>
            <a:r>
              <a:rPr lang="en-US" dirty="0" smtClean="0"/>
              <a:t>Talk to NSF program director</a:t>
            </a:r>
          </a:p>
          <a:p>
            <a:r>
              <a:rPr lang="en-US" dirty="0" smtClean="0"/>
              <a:t>Concentrate on one area – biometrics</a:t>
            </a:r>
          </a:p>
          <a:p>
            <a:r>
              <a:rPr lang="en-US" dirty="0" smtClean="0"/>
              <a:t>Use language and concepts that would be understood by the reviewers in the community</a:t>
            </a:r>
          </a:p>
          <a:p>
            <a:r>
              <a:rPr lang="en-US" dirty="0" smtClean="0"/>
              <a:t>Provide coherent structure</a:t>
            </a:r>
          </a:p>
          <a:p>
            <a:r>
              <a:rPr lang="en-US" dirty="0" smtClean="0"/>
              <a:t>Outline clear goals and outcomes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Attempt: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47800"/>
            <a:ext cx="7924800" cy="4419600"/>
          </a:xfrm>
        </p:spPr>
        <p:txBody>
          <a:bodyPr/>
          <a:lstStyle/>
          <a:p>
            <a:r>
              <a:rPr lang="en-US" dirty="0" smtClean="0"/>
              <a:t>Unclear how ocular biometrics is better than existing methods, such as iris scan</a:t>
            </a:r>
          </a:p>
          <a:p>
            <a:r>
              <a:rPr lang="en-US" dirty="0" smtClean="0"/>
              <a:t>How proposal meets goals of </a:t>
            </a:r>
            <a:r>
              <a:rPr lang="en-US" dirty="0" err="1" smtClean="0"/>
              <a:t>SaTC</a:t>
            </a:r>
            <a:r>
              <a:rPr lang="en-US" dirty="0" smtClean="0"/>
              <a:t> program?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Attempt: </a:t>
            </a:r>
            <a:r>
              <a:rPr lang="en-US" smtClean="0"/>
              <a:t>Official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Clearly explain advantages of Ocular </a:t>
            </a:r>
            <a:r>
              <a:rPr lang="en-US" dirty="0"/>
              <a:t>B</a:t>
            </a:r>
            <a:r>
              <a:rPr lang="en-US" dirty="0" smtClean="0"/>
              <a:t>iometrics </a:t>
            </a:r>
          </a:p>
          <a:p>
            <a:r>
              <a:rPr lang="en-US" dirty="0" smtClean="0"/>
              <a:t>“</a:t>
            </a:r>
            <a:r>
              <a:rPr lang="en-US" dirty="0"/>
              <a:t>provide the basis for designing, building, and </a:t>
            </a:r>
            <a:r>
              <a:rPr lang="en-US" dirty="0" smtClean="0"/>
              <a:t>operating a </a:t>
            </a:r>
            <a:r>
              <a:rPr lang="en-US" dirty="0" err="1"/>
              <a:t>cyberinfrastructure</a:t>
            </a:r>
            <a:r>
              <a:rPr lang="en-US" dirty="0"/>
              <a:t> with improved resistance </a:t>
            </a:r>
            <a:r>
              <a:rPr lang="en-US" dirty="0" smtClean="0"/>
              <a:t>and </a:t>
            </a:r>
            <a:r>
              <a:rPr lang="en-US" dirty="0"/>
              <a:t>resilience to attack… ”.</a:t>
            </a:r>
            <a:endParaRPr lang="en-US" dirty="0" smtClean="0"/>
          </a:p>
          <a:p>
            <a:r>
              <a:rPr lang="en-US" dirty="0" smtClean="0"/>
              <a:t>Extra step</a:t>
            </a:r>
          </a:p>
          <a:p>
            <a:pPr lvl="1"/>
            <a:r>
              <a:rPr lang="en-US" dirty="0" smtClean="0"/>
              <a:t>Co-organizing eye movement biometrics competition</a:t>
            </a:r>
          </a:p>
          <a:p>
            <a:pPr lvl="1"/>
            <a:r>
              <a:rPr lang="en-US" dirty="0" smtClean="0"/>
              <a:t>contributing to a NIST liveness standard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ontributing to larger project such as UDAI</a:t>
            </a:r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Attempt: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Award!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Attempt: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4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 that will result in significant broader impacts</a:t>
            </a:r>
          </a:p>
          <a:p>
            <a:r>
              <a:rPr lang="en-US" dirty="0" smtClean="0"/>
              <a:t>Scope of work manageable and defendable</a:t>
            </a:r>
          </a:p>
          <a:p>
            <a:r>
              <a:rPr lang="en-US" dirty="0" smtClean="0"/>
              <a:t>Submission to the correct program</a:t>
            </a:r>
          </a:p>
          <a:p>
            <a:r>
              <a:rPr lang="en-US" dirty="0" smtClean="0"/>
              <a:t>Clear structure, goals, and outcomes</a:t>
            </a:r>
          </a:p>
          <a:p>
            <a:r>
              <a:rPr lang="en-US" dirty="0" smtClean="0"/>
              <a:t>Start working early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Technological Example</a:t>
            </a:r>
            <a:endParaRPr lang="en-US" dirty="0"/>
          </a:p>
        </p:txBody>
      </p:sp>
      <p:pic>
        <p:nvPicPr>
          <p:cNvPr id="5" name="Picture 4" descr="Screen Shot 2014-08-25 at 3.5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7774"/>
            <a:ext cx="7391400" cy="4158660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5800" y="5715000"/>
            <a:ext cx="78486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&lt; Video clip from </a:t>
            </a:r>
            <a:r>
              <a:rPr lang="en-US" sz="1800" i="1" dirty="0" smtClean="0"/>
              <a:t>Minority Report (2002) </a:t>
            </a:r>
            <a:r>
              <a:rPr lang="en-US" sz="1800" dirty="0" smtClean="0"/>
              <a:t>omitted</a:t>
            </a:r>
            <a:r>
              <a:rPr lang="en-US" sz="1800" i="1" dirty="0" smtClean="0"/>
              <a:t>&gt;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3234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NSF</a:t>
            </a:r>
          </a:p>
          <a:p>
            <a:r>
              <a:rPr lang="en-US" dirty="0" err="1" smtClean="0"/>
              <a:t>SaTC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descr="nsf_logo_new_transpar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0"/>
            <a:ext cx="1143000" cy="11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Biometrics: </a:t>
            </a:r>
            <a:r>
              <a:rPr lang="en-US" dirty="0" smtClean="0"/>
              <a:t>provide easier and more secure access control than traditional passwords</a:t>
            </a:r>
          </a:p>
          <a:p>
            <a:r>
              <a:rPr lang="en-US" b="1" dirty="0" smtClean="0"/>
              <a:t>Challenges: </a:t>
            </a:r>
            <a:r>
              <a:rPr lang="en-US" dirty="0" smtClean="0"/>
              <a:t>spoofing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 cont’d</a:t>
            </a:r>
            <a:endParaRPr lang="en-US" dirty="0"/>
          </a:p>
        </p:txBody>
      </p:sp>
      <p:pic>
        <p:nvPicPr>
          <p:cNvPr id="4" name="Picture 3" descr="Screen Shot 2014-08-25 at 3.56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10000"/>
            <a:ext cx="4114800" cy="22947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0200" y="4535269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3399"/>
                </a:solidFill>
                <a:latin typeface="+mn-lt"/>
              </a:rPr>
              <a:t>&lt; Video clip from </a:t>
            </a:r>
            <a:r>
              <a:rPr lang="en-US" i="1" dirty="0" smtClean="0">
                <a:solidFill>
                  <a:srgbClr val="003399"/>
                </a:solidFill>
                <a:latin typeface="+mn-lt"/>
              </a:rPr>
              <a:t>Charlie’s Angels </a:t>
            </a:r>
            <a:r>
              <a:rPr lang="en-US" i="1" dirty="0">
                <a:solidFill>
                  <a:srgbClr val="003399"/>
                </a:solidFill>
                <a:latin typeface="+mn-lt"/>
              </a:rPr>
              <a:t>(</a:t>
            </a:r>
            <a:r>
              <a:rPr lang="en-US" i="1" dirty="0" smtClean="0">
                <a:solidFill>
                  <a:srgbClr val="003399"/>
                </a:solidFill>
                <a:latin typeface="+mn-lt"/>
              </a:rPr>
              <a:t>2000) </a:t>
            </a:r>
            <a:r>
              <a:rPr lang="en-US" dirty="0">
                <a:solidFill>
                  <a:srgbClr val="003399"/>
                </a:solidFill>
                <a:latin typeface="+mn-lt"/>
              </a:rPr>
              <a:t>omitted</a:t>
            </a:r>
            <a:r>
              <a:rPr lang="en-US" i="1" dirty="0">
                <a:solidFill>
                  <a:srgbClr val="003399"/>
                </a:solidFill>
                <a:latin typeface="+mn-l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6230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Ocular Biometrics Idea</a:t>
            </a:r>
            <a:endParaRPr lang="en-US" dirty="0"/>
          </a:p>
        </p:txBody>
      </p:sp>
      <p:pic>
        <p:nvPicPr>
          <p:cNvPr id="4" name="HobbitVideo1_2scanpaths_F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6764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Ocular Biometrics Idea cont’d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6" t="1223" r="2812" b="3410"/>
          <a:stretch/>
        </p:blipFill>
        <p:spPr>
          <a:xfrm>
            <a:off x="1600200" y="1447800"/>
            <a:ext cx="567654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accurate than iris</a:t>
            </a:r>
          </a:p>
          <a:p>
            <a:r>
              <a:rPr lang="en-US" dirty="0" smtClean="0"/>
              <a:t>Spoof resistant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Broader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0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419600"/>
          </a:xfrm>
        </p:spPr>
        <p:txBody>
          <a:bodyPr/>
          <a:lstStyle/>
          <a:p>
            <a:r>
              <a:rPr lang="en-US" dirty="0" smtClean="0"/>
              <a:t>Scientific</a:t>
            </a:r>
          </a:p>
          <a:p>
            <a:pPr lvl="1"/>
            <a:r>
              <a:rPr lang="en-US" dirty="0" smtClean="0"/>
              <a:t>Detection of physiological and psychological states</a:t>
            </a:r>
          </a:p>
          <a:p>
            <a:pPr lvl="1"/>
            <a:r>
              <a:rPr lang="en-US" dirty="0" smtClean="0"/>
              <a:t>Metrics and tools to study how different we are</a:t>
            </a:r>
          </a:p>
          <a:p>
            <a:r>
              <a:rPr lang="en-US" dirty="0" smtClean="0"/>
              <a:t>Societal impacts</a:t>
            </a:r>
          </a:p>
          <a:p>
            <a:pPr lvl="1"/>
            <a:r>
              <a:rPr lang="en-US" dirty="0" smtClean="0"/>
              <a:t>UDAI project in India that affects 1.2B people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Broader Impact cont’d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28800" y="1600200"/>
            <a:ext cx="4687907" cy="4189999"/>
            <a:chOff x="685800" y="1396939"/>
            <a:chExt cx="4898902" cy="4546661"/>
          </a:xfrm>
        </p:grpSpPr>
        <p:sp>
          <p:nvSpPr>
            <p:cNvPr id="5" name="TextBox 4"/>
            <p:cNvSpPr txBox="1"/>
            <p:nvPr/>
          </p:nvSpPr>
          <p:spPr>
            <a:xfrm>
              <a:off x="4419600" y="1396939"/>
              <a:ext cx="954107" cy="369332"/>
            </a:xfrm>
            <a:prstGeom prst="rect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Agonist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6636" y="1403866"/>
              <a:ext cx="1274708" cy="369332"/>
            </a:xfrm>
            <a:prstGeom prst="rect">
              <a:avLst/>
            </a:prstGeom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 scaled="0"/>
            </a:gra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Antagonist</a:t>
              </a:r>
              <a:endParaRPr lang="en-US" dirty="0"/>
            </a:p>
          </p:txBody>
        </p:sp>
        <p:pic>
          <p:nvPicPr>
            <p:cNvPr id="7" name="Picture 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5800" y="1828800"/>
              <a:ext cx="4898902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246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dirty="0"/>
              <a:t>more accurate Oculomotor Plan model</a:t>
            </a:r>
          </a:p>
          <a:p>
            <a:r>
              <a:rPr lang="en-US" dirty="0" smtClean="0"/>
              <a:t>Explore novel Human </a:t>
            </a:r>
            <a:r>
              <a:rPr lang="en-US" dirty="0"/>
              <a:t>Computer </a:t>
            </a:r>
            <a:r>
              <a:rPr lang="en-US" dirty="0" smtClean="0"/>
              <a:t>Interaction techniques </a:t>
            </a:r>
          </a:p>
          <a:p>
            <a:r>
              <a:rPr lang="en-US" dirty="0" smtClean="0"/>
              <a:t>Identifying a person based on the internal structure of human eye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Attempt: Research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68819</TotalTime>
  <Words>489</Words>
  <Application>Microsoft Office PowerPoint</Application>
  <PresentationFormat>On-screen Show (4:3)</PresentationFormat>
  <Paragraphs>85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Radial</vt:lpstr>
      <vt:lpstr>Getting There: Example of Successfully Obtaining SaTC CAREER Award</vt:lpstr>
      <vt:lpstr>Technological Example</vt:lpstr>
      <vt:lpstr>Motivation cont’d</vt:lpstr>
      <vt:lpstr>Ocular Biometrics Idea</vt:lpstr>
      <vt:lpstr>Ocular Biometrics Idea cont’d</vt:lpstr>
      <vt:lpstr>Broader Impact</vt:lpstr>
      <vt:lpstr>Broader Impact cont’d</vt:lpstr>
      <vt:lpstr>The Beginning</vt:lpstr>
      <vt:lpstr>First Attempt: Research Ideas</vt:lpstr>
      <vt:lpstr>First Attempt: Challenges</vt:lpstr>
      <vt:lpstr>First Attempt: Finding an Appropriate Program</vt:lpstr>
      <vt:lpstr>First Attempt: Getting Help</vt:lpstr>
      <vt:lpstr>First Attempt: Official Review</vt:lpstr>
      <vt:lpstr>Second Attempt: Challenge of Going Forward</vt:lpstr>
      <vt:lpstr>Second Attempt: Plan</vt:lpstr>
      <vt:lpstr>Second Attempt: Official Review</vt:lpstr>
      <vt:lpstr>Third Attempt: Plan</vt:lpstr>
      <vt:lpstr>Third Attempt: Result</vt:lpstr>
      <vt:lpstr>Summary</vt:lpstr>
      <vt:lpstr>Thank you</vt:lpstr>
    </vt:vector>
  </TitlesOfParts>
  <Company>KSU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Perceptual Engineering</dc:title>
  <dc:creator>John</dc:creator>
  <cp:lastModifiedBy>Linda Casals</cp:lastModifiedBy>
  <cp:revision>4395</cp:revision>
  <dcterms:created xsi:type="dcterms:W3CDTF">2006-10-10T19:35:05Z</dcterms:created>
  <dcterms:modified xsi:type="dcterms:W3CDTF">2014-08-26T14:14:12Z</dcterms:modified>
</cp:coreProperties>
</file>