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14"/>
  </p:notesMasterIdLst>
  <p:sldIdLst>
    <p:sldId id="256" r:id="rId2"/>
    <p:sldId id="271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0DFBA-AAEC-4B01-9A42-E06AA7276ABD}" type="datetimeFigureOut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A9D6A-2030-479A-817F-330D2042B2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4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51DD40F-3E71-4B06-9733-BF277C38C8A5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0E4D-4089-4E6C-9965-0A5300D69871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2967-792E-4D60-8E80-54599B9E4FBB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629400"/>
            <a:ext cx="3962400" cy="228600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US" dirty="0" smtClean="0"/>
              <a:t>DIMACS Workshop for Aspiring </a:t>
            </a:r>
            <a:r>
              <a:rPr lang="en-US" dirty="0" err="1" smtClean="0"/>
              <a:t>SaTC</a:t>
            </a:r>
            <a:r>
              <a:rPr lang="en-US" dirty="0" smtClean="0"/>
              <a:t> PIs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nsf1s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0" y="1219200"/>
            <a:ext cx="834683" cy="8477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4C39-43B4-43CA-B0B8-9664D35B9EB4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52D-2F38-4F4E-8530-D526454496CF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458CF0-15B6-4D9B-BE2A-3EBA03F68C2D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D516396-53CF-408C-943F-B26A77BB590D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D7B6-1407-4569-94B9-10CB358B940F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B58D-13ED-4EE1-97F2-BF133F60CBB5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9EA7B-C7A5-4E06-8044-BDD8B79801A0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19741A-8F78-4AAE-B583-86FAA975D62E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DIMACS Workshop for Aspiring SaTC PIs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B7848FC-CB7E-47F9-BD93-E364190CB4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Cybersecurity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5410200" cy="1752600"/>
          </a:xfrm>
        </p:spPr>
        <p:txBody>
          <a:bodyPr/>
          <a:lstStyle/>
          <a:p>
            <a:r>
              <a:rPr lang="en-US" dirty="0" smtClean="0"/>
              <a:t>Victor </a:t>
            </a:r>
            <a:r>
              <a:rPr lang="en-US" dirty="0" err="1" smtClean="0"/>
              <a:t>Piotrowski</a:t>
            </a:r>
            <a:endParaRPr lang="en-US" dirty="0" smtClean="0"/>
          </a:p>
          <a:p>
            <a:r>
              <a:rPr lang="en-US" dirty="0" smtClean="0"/>
              <a:t>Education and Human Resources Directorate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10" name="Picture 9" descr="ns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4648200"/>
            <a:ext cx="1581150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Increase Diversity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26536"/>
          </a:xfrm>
        </p:spPr>
        <p:txBody>
          <a:bodyPr/>
          <a:lstStyle/>
          <a:p>
            <a:pPr lvl="0"/>
            <a:r>
              <a:rPr lang="en-US" sz="3200" dirty="0"/>
              <a:t>I</a:t>
            </a:r>
            <a:r>
              <a:rPr lang="en-US" sz="3200" dirty="0" smtClean="0"/>
              <a:t>ncrease </a:t>
            </a:r>
            <a:r>
              <a:rPr lang="en-US" sz="3200" dirty="0"/>
              <a:t>the diversity of the cybersecurity workforce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A focus on recruiting and retaining underrepresented minorities, women and/or veterans is strongly </a:t>
            </a:r>
            <a:r>
              <a:rPr lang="en-US" sz="3200" dirty="0" smtClean="0"/>
              <a:t>encouraged</a:t>
            </a:r>
            <a:endParaRPr lang="en-US" sz="3200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Other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265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Innovative </a:t>
            </a:r>
            <a:r>
              <a:rPr lang="en-US" sz="3200" dirty="0"/>
              <a:t>and creative projects </a:t>
            </a:r>
            <a:endParaRPr lang="en-US" sz="3200" dirty="0" smtClean="0"/>
          </a:p>
          <a:p>
            <a:pPr lvl="0"/>
            <a:r>
              <a:rPr lang="en-US" sz="3200" dirty="0"/>
              <a:t>S</a:t>
            </a:r>
            <a:r>
              <a:rPr lang="en-US" sz="3200" dirty="0" smtClean="0"/>
              <a:t>trengthen partnerships between higher education, government, and industry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Evaluation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7551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Clearly </a:t>
            </a:r>
            <a:r>
              <a:rPr lang="en-US" sz="3200" dirty="0"/>
              <a:t>stated goals </a:t>
            </a:r>
          </a:p>
          <a:p>
            <a:r>
              <a:rPr lang="en-US" sz="3200" dirty="0" smtClean="0"/>
              <a:t>Evaluation </a:t>
            </a:r>
            <a:r>
              <a:rPr lang="en-US" sz="3200" dirty="0"/>
              <a:t>plan </a:t>
            </a:r>
            <a:r>
              <a:rPr lang="en-US" sz="3200" dirty="0" smtClean="0"/>
              <a:t>explains </a:t>
            </a:r>
            <a:r>
              <a:rPr lang="en-US" sz="3200" dirty="0"/>
              <a:t>how </a:t>
            </a:r>
            <a:r>
              <a:rPr lang="en-US" sz="3200" dirty="0" smtClean="0"/>
              <a:t>goals </a:t>
            </a:r>
            <a:r>
              <a:rPr lang="en-US" sz="3200" dirty="0"/>
              <a:t>will be </a:t>
            </a:r>
            <a:r>
              <a:rPr lang="en-US" sz="3200" dirty="0" smtClean="0"/>
              <a:t>measured</a:t>
            </a:r>
            <a:r>
              <a:rPr lang="en-US" sz="3200" dirty="0"/>
              <a:t>  </a:t>
            </a:r>
            <a:endParaRPr lang="en-US" sz="3200" dirty="0" smtClean="0"/>
          </a:p>
          <a:p>
            <a:r>
              <a:rPr lang="en-US" sz="3200" dirty="0"/>
              <a:t>F</a:t>
            </a:r>
            <a:r>
              <a:rPr lang="en-US" sz="3200" dirty="0" smtClean="0"/>
              <a:t>ormative evaluation and summative evaluation</a:t>
            </a:r>
          </a:p>
          <a:p>
            <a:r>
              <a:rPr lang="en-US" sz="3200" dirty="0" smtClean="0"/>
              <a:t>Independent evaluation expert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4582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Cybersecurity Education Funding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4582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CyberCorps</a:t>
            </a:r>
            <a:r>
              <a:rPr lang="en-US" dirty="0" smtClean="0"/>
              <a:t>®:Scholarship for Service (</a:t>
            </a:r>
            <a:r>
              <a:rPr lang="en-US" b="1" dirty="0" smtClean="0">
                <a:solidFill>
                  <a:srgbClr val="FF0000"/>
                </a:solidFill>
              </a:rPr>
              <a:t>SFS</a:t>
            </a:r>
            <a:r>
              <a:rPr lang="en-US" dirty="0" smtClean="0"/>
              <a:t>) – up to $900K per project (capacity building)</a:t>
            </a:r>
          </a:p>
          <a:p>
            <a:r>
              <a:rPr lang="en-US" dirty="0" smtClean="0"/>
              <a:t>Transforming Undergraduate Education in STEM (</a:t>
            </a:r>
            <a:r>
              <a:rPr lang="en-US" b="1" dirty="0" smtClean="0">
                <a:solidFill>
                  <a:srgbClr val="FF0000"/>
                </a:solidFill>
              </a:rPr>
              <a:t>TUES</a:t>
            </a:r>
            <a:r>
              <a:rPr lang="en-US" dirty="0" smtClean="0"/>
              <a:t>) – up to $600K/project</a:t>
            </a:r>
          </a:p>
          <a:p>
            <a:r>
              <a:rPr lang="en-US" dirty="0" smtClean="0"/>
              <a:t>Advanced Technological Education (</a:t>
            </a:r>
            <a:r>
              <a:rPr lang="en-US" b="1" dirty="0" smtClean="0">
                <a:solidFill>
                  <a:srgbClr val="FF0000"/>
                </a:solidFill>
              </a:rPr>
              <a:t>ATE</a:t>
            </a:r>
            <a:r>
              <a:rPr lang="en-US" dirty="0" smtClean="0"/>
              <a:t>) – up to $800K/project</a:t>
            </a:r>
          </a:p>
          <a:p>
            <a:r>
              <a:rPr lang="en-US" dirty="0" smtClean="0"/>
              <a:t>Secure and Trustworthy Cyberspace (</a:t>
            </a:r>
            <a:r>
              <a:rPr lang="en-US" b="1" dirty="0" err="1" smtClean="0">
                <a:solidFill>
                  <a:srgbClr val="FF0000"/>
                </a:solidFill>
              </a:rPr>
              <a:t>SaTC</a:t>
            </a:r>
            <a:r>
              <a:rPr lang="en-US" dirty="0" smtClean="0"/>
              <a:t>) – up to $300K/project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Faculty Expertise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221736"/>
          </a:xfrm>
        </p:spPr>
        <p:txBody>
          <a:bodyPr>
            <a:normAutofit/>
          </a:bodyPr>
          <a:lstStyle/>
          <a:p>
            <a:r>
              <a:rPr lang="en-US" sz="3200" dirty="0"/>
              <a:t>Professional development of faculty </a:t>
            </a:r>
            <a:r>
              <a:rPr lang="en-US" sz="3200" dirty="0" smtClean="0"/>
              <a:t>expertise in Cybersecurity</a:t>
            </a:r>
          </a:p>
          <a:p>
            <a:r>
              <a:rPr lang="en-US" sz="3200" dirty="0" smtClean="0"/>
              <a:t>Broad impact required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629400"/>
            <a:ext cx="3230880" cy="228600"/>
          </a:xfrm>
        </p:spPr>
        <p:txBody>
          <a:bodyPr/>
          <a:lstStyle/>
          <a:p>
            <a:r>
              <a:rPr lang="en-US" dirty="0" smtClean="0"/>
              <a:t>DIMACS Workshop for Aspiring </a:t>
            </a:r>
            <a:r>
              <a:rPr lang="en-US" dirty="0" err="1" smtClean="0"/>
              <a:t>SaTC</a:t>
            </a:r>
            <a:r>
              <a:rPr lang="en-US" dirty="0" smtClean="0"/>
              <a:t>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Curriculum Guidelines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31455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Development</a:t>
            </a:r>
            <a:r>
              <a:rPr lang="en-US" sz="3200" dirty="0"/>
              <a:t>, deployment, and </a:t>
            </a:r>
            <a:r>
              <a:rPr lang="en-US" sz="3200" dirty="0" smtClean="0"/>
              <a:t>evaluation of curriculum models</a:t>
            </a:r>
          </a:p>
          <a:p>
            <a:r>
              <a:rPr lang="en-US" sz="3200" dirty="0" smtClean="0"/>
              <a:t>Leading </a:t>
            </a:r>
            <a:r>
              <a:rPr lang="en-US" sz="3200" dirty="0"/>
              <a:t>to wide adoption nationally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Pathways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07536"/>
          </a:xfrm>
        </p:spPr>
        <p:txBody>
          <a:bodyPr/>
          <a:lstStyle/>
          <a:p>
            <a:r>
              <a:rPr lang="en-US" sz="3200" dirty="0" smtClean="0"/>
              <a:t>Development of pathways </a:t>
            </a:r>
            <a:r>
              <a:rPr lang="en-US" sz="3200" dirty="0"/>
              <a:t>between </a:t>
            </a:r>
            <a:r>
              <a:rPr lang="en-US" sz="3200" dirty="0" smtClean="0"/>
              <a:t>two-year and four-year programs </a:t>
            </a:r>
          </a:p>
          <a:p>
            <a:r>
              <a:rPr lang="en-US" sz="3200" dirty="0" smtClean="0"/>
              <a:t>Development of pathways between four-year and graduate programs </a:t>
            </a:r>
          </a:p>
          <a:p>
            <a:r>
              <a:rPr lang="en-US" sz="3200" dirty="0" smtClean="0"/>
              <a:t>With extensive adoption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Accelerated Programs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551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Development of fast track bachelor's + master's degrees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evelopment </a:t>
            </a:r>
            <a:r>
              <a:rPr lang="en-US" sz="3200" dirty="0"/>
              <a:t>of accelerated </a:t>
            </a:r>
            <a:r>
              <a:rPr lang="en-US" sz="3200" dirty="0" smtClean="0"/>
              <a:t>degree </a:t>
            </a:r>
            <a:r>
              <a:rPr lang="en-US" sz="3200" dirty="0"/>
              <a:t>or certificate programs for veterans, career changers, and non-traditional students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Curriculum Integration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450336"/>
          </a:xfrm>
        </p:spPr>
        <p:txBody>
          <a:bodyPr/>
          <a:lstStyle/>
          <a:p>
            <a:pPr lvl="0"/>
            <a:r>
              <a:rPr lang="en-US" sz="3200" dirty="0" smtClean="0"/>
              <a:t>Integration of security topics into </a:t>
            </a:r>
            <a:r>
              <a:rPr lang="en-US" sz="3200" dirty="0"/>
              <a:t>computer science, </a:t>
            </a:r>
            <a:r>
              <a:rPr lang="en-US" sz="3200" dirty="0" smtClean="0"/>
              <a:t>IT, </a:t>
            </a:r>
            <a:r>
              <a:rPr lang="en-US" sz="3200" dirty="0"/>
              <a:t>engineering </a:t>
            </a:r>
            <a:r>
              <a:rPr lang="en-US" sz="3200" dirty="0" smtClean="0"/>
              <a:t>or other programs</a:t>
            </a:r>
          </a:p>
          <a:p>
            <a:pPr lvl="0"/>
            <a:r>
              <a:rPr lang="en-US" sz="3200" dirty="0"/>
              <a:t>P</a:t>
            </a:r>
            <a:r>
              <a:rPr lang="en-US" sz="3200" dirty="0" smtClean="0"/>
              <a:t>ervasive adoption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Transition to Education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438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Models </a:t>
            </a:r>
            <a:r>
              <a:rPr lang="en-US" sz="3200" dirty="0"/>
              <a:t>for the integration of </a:t>
            </a:r>
            <a:r>
              <a:rPr lang="en-US" sz="3200" dirty="0" smtClean="0"/>
              <a:t>research </a:t>
            </a:r>
            <a:r>
              <a:rPr lang="en-US" sz="3200" dirty="0"/>
              <a:t>experiences into </a:t>
            </a:r>
            <a:r>
              <a:rPr lang="en-US" sz="3200" dirty="0" smtClean="0"/>
              <a:t>degree programs</a:t>
            </a:r>
          </a:p>
          <a:p>
            <a:r>
              <a:rPr lang="en-US" sz="3200" dirty="0" smtClean="0"/>
              <a:t>Not research funding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Outreach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789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Promote interest at K-12 level</a:t>
            </a:r>
          </a:p>
          <a:p>
            <a:r>
              <a:rPr lang="en-US" sz="3200" dirty="0" smtClean="0"/>
              <a:t>Evaluation </a:t>
            </a:r>
            <a:r>
              <a:rPr lang="en-US" sz="3200" dirty="0"/>
              <a:t>of the effectiveness of </a:t>
            </a:r>
            <a:r>
              <a:rPr lang="en-US" sz="3200" dirty="0" smtClean="0"/>
              <a:t>competitions</a:t>
            </a:r>
            <a:r>
              <a:rPr lang="en-US" sz="3200" dirty="0"/>
              <a:t>, games, and other outreach and retention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DIMACS Workshop for Aspiring SaTC PIs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</TotalTime>
  <Words>317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Cybersecurity Education</vt:lpstr>
      <vt:lpstr>Cybersecurity Education Funding</vt:lpstr>
      <vt:lpstr>Faculty Expertise</vt:lpstr>
      <vt:lpstr>Curriculum Guidelines</vt:lpstr>
      <vt:lpstr>Pathways</vt:lpstr>
      <vt:lpstr>Accelerated Programs</vt:lpstr>
      <vt:lpstr>Curriculum Integration</vt:lpstr>
      <vt:lpstr>Transition to Education</vt:lpstr>
      <vt:lpstr>Outreach</vt:lpstr>
      <vt:lpstr>Increase Diversity</vt:lpstr>
      <vt:lpstr>Other</vt:lpstr>
      <vt:lpstr>Evaluation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scfitzge</dc:creator>
  <cp:lastModifiedBy>Linda Casals</cp:lastModifiedBy>
  <cp:revision>20</cp:revision>
  <dcterms:created xsi:type="dcterms:W3CDTF">2012-01-04T14:47:11Z</dcterms:created>
  <dcterms:modified xsi:type="dcterms:W3CDTF">2012-10-17T18:51:21Z</dcterms:modified>
</cp:coreProperties>
</file>