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09" r:id="rId5"/>
    <p:sldId id="355" r:id="rId6"/>
    <p:sldId id="358" r:id="rId7"/>
    <p:sldId id="359" r:id="rId8"/>
    <p:sldId id="356" r:id="rId9"/>
    <p:sldId id="363" r:id="rId10"/>
    <p:sldId id="360" r:id="rId11"/>
    <p:sldId id="369" r:id="rId12"/>
    <p:sldId id="370" r:id="rId13"/>
    <p:sldId id="361" r:id="rId14"/>
    <p:sldId id="362" r:id="rId15"/>
    <p:sldId id="364" r:id="rId16"/>
    <p:sldId id="366" r:id="rId17"/>
    <p:sldId id="357" r:id="rId18"/>
    <p:sldId id="367" r:id="rId19"/>
    <p:sldId id="365" r:id="rId20"/>
    <p:sldId id="371" r:id="rId21"/>
    <p:sldId id="368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1pPr>
    <a:lvl2pPr marL="4572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2pPr>
    <a:lvl3pPr marL="9144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3pPr>
    <a:lvl4pPr marL="13716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4pPr>
    <a:lvl5pPr marL="18288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5pPr>
    <a:lvl6pPr marL="22860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6pPr>
    <a:lvl7pPr marL="27432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7pPr>
    <a:lvl8pPr marL="32004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8pPr>
    <a:lvl9pPr marL="36576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2" autoAdjust="0"/>
    <p:restoredTop sz="93667" autoAdjust="0"/>
  </p:normalViewPr>
  <p:slideViewPr>
    <p:cSldViewPr>
      <p:cViewPr>
        <p:scale>
          <a:sx n="79" d="100"/>
          <a:sy n="79" d="100"/>
        </p:scale>
        <p:origin x="-127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CED4E-E917-4B8F-BE86-B2A6A9DD06AF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48C9-A499-4E0B-91E9-DE6D3384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415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6918FE-C73D-4A61-B902-B216F4CCD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7D645-A6CE-43F8-BEEC-94947F97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0"/>
            <a:ext cx="1905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562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76DA85-427E-4932-8975-DE617E4E5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4FAD8-0AC7-4412-9D72-9D090CEC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EAFE46-C7EF-42B1-96F9-06F7BA770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BD0B5-06EC-424E-95FF-8BB6528C8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529F09-1DE7-4938-9744-3A489FF5C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62575C-D93A-4C29-8224-11184D25E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1FAB9-E3EF-4C77-BFE5-0D1A5C5F4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290CA-E3CA-4128-BFC6-DB984E9DC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196DE5-EBB9-48A1-A425-279F67E32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3152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620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530725" y="6248400"/>
            <a:ext cx="30956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cs typeface="Tahoma" charset="0"/>
              </a:defRPr>
            </a:lvl1pPr>
          </a:lstStyle>
          <a:p>
            <a:fld id="{48F766BF-F741-4115-B5B4-A2A747EDC6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  <a:sym typeface="Tahoma" charset="0"/>
        </a:defRPr>
      </a:lvl1pPr>
      <a:lvl2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968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540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4112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684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82588" indent="-342900" algn="l" rtl="0" fontAlgn="base">
        <a:spcBef>
          <a:spcPts val="17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1pPr>
      <a:lvl2pPr marL="731838" indent="-285750" algn="l" rtl="0" fontAlgn="base">
        <a:spcBef>
          <a:spcPts val="12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2pPr>
      <a:lvl3pPr marL="1131888" indent="-228600" algn="l" rtl="0" fontAlgn="base">
        <a:lnSpc>
          <a:spcPct val="95000"/>
        </a:lnSpc>
        <a:spcBef>
          <a:spcPts val="10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3pPr>
      <a:lvl4pPr marL="1589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0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4pPr>
      <a:lvl5pPr marL="20462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5pPr>
      <a:lvl6pPr marL="25034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6pPr>
      <a:lvl7pPr marL="29606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7pPr>
      <a:lvl8pPr marL="34178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8pPr>
      <a:lvl9pPr marL="3875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sf.gov/awardsear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2743200"/>
            <a:ext cx="3355975" cy="122238"/>
          </a:xfrm>
          <a:prstGeom prst="rect">
            <a:avLst/>
          </a:prstGeom>
          <a:solidFill>
            <a:schemeClr val="accent1">
              <a:alpha val="49803"/>
            </a:scheme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876800"/>
            <a:ext cx="1295400" cy="12954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305800" cy="3429000"/>
          </a:xfrm>
          <a:ln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National Science Foundation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Directorate for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Computer &amp; Information Science &amp; Engineering (CISE)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Trustworthy Computing and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Transition to Practice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  <a:t>Secure and Trustworthy Cyberspace (SaTC)</a:t>
            </a:r>
            <a:b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b="1" i="1" dirty="0" smtClean="0">
                <a:solidFill>
                  <a:srgbClr val="993300"/>
                </a:solidFill>
                <a:latin typeface="Calibri" pitchFamily="34" charset="0"/>
              </a:rPr>
              <a:t>Presented by Jeremy Epstein, Program Officer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315200" cy="1600200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Transition To Practice </a:t>
            </a:r>
            <a:br>
              <a:rPr lang="en-US" dirty="0" smtClean="0">
                <a:latin typeface="Apple Chancery"/>
                <a:cs typeface="Apple Chancery"/>
              </a:rPr>
            </a:br>
            <a:r>
              <a:rPr lang="en-US" dirty="0" smtClean="0">
                <a:latin typeface="Apple Chancery"/>
                <a:cs typeface="Apple Chancery"/>
              </a:rPr>
              <a:t>Option and Perspective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09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Transition Option vs. Perspective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 descr="Screen Shot 2012-10-14 at 9.12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141"/>
            <a:ext cx="9144000" cy="4303059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85800" y="2362200"/>
            <a:ext cx="3859237" cy="4135398"/>
            <a:chOff x="685800" y="2362200"/>
            <a:chExt cx="3859237" cy="4135398"/>
          </a:xfrm>
        </p:grpSpPr>
        <p:sp>
          <p:nvSpPr>
            <p:cNvPr id="9" name="Oval 8"/>
            <p:cNvSpPr/>
            <p:nvPr/>
          </p:nvSpPr>
          <p:spPr bwMode="auto">
            <a:xfrm>
              <a:off x="1295400" y="2362200"/>
              <a:ext cx="1295400" cy="381000"/>
            </a:xfrm>
            <a:prstGeom prst="ellipse">
              <a:avLst/>
            </a:prstGeom>
            <a:noFill/>
            <a:ln w="762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95400" y="3276600"/>
              <a:ext cx="1295400" cy="381000"/>
            </a:xfrm>
            <a:prstGeom prst="ellipse">
              <a:avLst/>
            </a:prstGeom>
            <a:noFill/>
            <a:ln w="762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95400" y="4191000"/>
              <a:ext cx="1295400" cy="457200"/>
            </a:xfrm>
            <a:prstGeom prst="ellipse">
              <a:avLst/>
            </a:prstGeom>
            <a:noFill/>
            <a:ln w="762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5943600"/>
              <a:ext cx="385923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Transition Perspective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5400" y="2667000"/>
            <a:ext cx="7334829" cy="3830598"/>
            <a:chOff x="1295400" y="2667000"/>
            <a:chExt cx="7334829" cy="3830598"/>
          </a:xfrm>
        </p:grpSpPr>
        <p:sp>
          <p:nvSpPr>
            <p:cNvPr id="5" name="Oval 4"/>
            <p:cNvSpPr/>
            <p:nvPr/>
          </p:nvSpPr>
          <p:spPr bwMode="auto">
            <a:xfrm>
              <a:off x="6019800" y="2667000"/>
              <a:ext cx="2438400" cy="7620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943600" y="3581400"/>
              <a:ext cx="2438400" cy="7620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943600" y="4572000"/>
              <a:ext cx="2438400" cy="7620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2600" y="5943600"/>
              <a:ext cx="306762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Transition Option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295400" y="4572000"/>
              <a:ext cx="1219200" cy="4572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295400" y="3657600"/>
              <a:ext cx="1219200" cy="4572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295400" y="2743200"/>
              <a:ext cx="1219200" cy="457200"/>
            </a:xfrm>
            <a:prstGeom prst="ellips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7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7582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Transition Perspective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existing research, extend it, and focus on transitioning to practice</a:t>
            </a:r>
          </a:p>
          <a:p>
            <a:pPr lvl="1"/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State, local, Federal government</a:t>
            </a:r>
          </a:p>
          <a:p>
            <a:r>
              <a:rPr lang="en-US" dirty="0" smtClean="0"/>
              <a:t>Release as open source</a:t>
            </a:r>
          </a:p>
          <a:p>
            <a:r>
              <a:rPr lang="en-US" dirty="0" smtClean="0"/>
              <a:t>“Applied </a:t>
            </a:r>
            <a:r>
              <a:rPr lang="en-US" dirty="0"/>
              <a:t>research, development, prototyping, testing, and experimental </a:t>
            </a:r>
            <a:r>
              <a:rPr lang="en-US" dirty="0" smtClean="0"/>
              <a:t>deployment”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73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TTP </a:t>
            </a:r>
            <a:r>
              <a:rPr lang="en-US" b="1" u="sng" dirty="0" smtClean="0">
                <a:solidFill>
                  <a:srgbClr val="000000"/>
                </a:solidFill>
                <a:latin typeface="Calibri"/>
                <a:cs typeface="Calibri"/>
              </a:rPr>
              <a:t>Perspective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Requirements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expected impact on the deployed environment described in the proposal</a:t>
            </a:r>
            <a:r>
              <a:rPr lang="en-US" sz="2000" dirty="0" smtClean="0"/>
              <a:t>.</a:t>
            </a:r>
          </a:p>
          <a:p>
            <a:pPr marL="39688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extent to which the value of the proposed cybersecurity research and development is described in the context of a needed capability required by science and engineering, and potential impact across a broader segment of the NSF community</a:t>
            </a:r>
            <a:r>
              <a:rPr lang="en-US" sz="2000" dirty="0" smtClean="0"/>
              <a:t>.</a:t>
            </a:r>
          </a:p>
          <a:p>
            <a:pPr marL="39688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feasibility, utility, and interoperability of the capability in its proposed operational role.</a:t>
            </a:r>
          </a:p>
          <a:p>
            <a:pPr marL="39688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project plan that addresses in its goals and milestones the demonstration and evaluation of a working system in the target environment.</a:t>
            </a:r>
          </a:p>
          <a:p>
            <a:pPr marL="39688" indent="0">
              <a:buNone/>
            </a:pPr>
            <a:r>
              <a:rPr lang="en-US" sz="2000" dirty="0" smtClean="0"/>
              <a:t>Tangible </a:t>
            </a:r>
            <a:r>
              <a:rPr lang="en-US" sz="2000" dirty="0"/>
              <a:t>metrics described to evaluate the success of the capabilities developed, and the steps necessary to take the system from prototype status to production use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71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Transition Option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option is an optional supplemental part to small, medium, and Frontier proposals going into TWC and/or SBE perspectives</a:t>
            </a:r>
          </a:p>
          <a:p>
            <a:r>
              <a:rPr lang="en-US" dirty="0" smtClean="0"/>
              <a:t>Description of phase activities in supplementary documents – </a:t>
            </a:r>
            <a:r>
              <a:rPr lang="en-US" dirty="0" smtClean="0">
                <a:solidFill>
                  <a:srgbClr val="FF0000"/>
                </a:solidFill>
              </a:rPr>
              <a:t>NOT IN THE BASE DOCUMENT</a:t>
            </a:r>
          </a:p>
          <a:p>
            <a:r>
              <a:rPr lang="en-US" dirty="0" smtClean="0"/>
              <a:t>Transition option</a:t>
            </a:r>
          </a:p>
          <a:p>
            <a:pPr lvl="1"/>
            <a:r>
              <a:rPr lang="en-US" dirty="0" smtClean="0"/>
              <a:t>Will </a:t>
            </a:r>
            <a:r>
              <a:rPr lang="en-US" b="1" dirty="0" smtClean="0"/>
              <a:t>NOT </a:t>
            </a:r>
            <a:r>
              <a:rPr lang="en-US" dirty="0" smtClean="0"/>
              <a:t>factor into the primary proposal review</a:t>
            </a:r>
          </a:p>
          <a:p>
            <a:pPr lvl="1"/>
            <a:r>
              <a:rPr lang="en-US" dirty="0" smtClean="0"/>
              <a:t>Will </a:t>
            </a:r>
            <a:r>
              <a:rPr lang="en-US" b="1" dirty="0" smtClean="0"/>
              <a:t>NOT </a:t>
            </a:r>
            <a:r>
              <a:rPr lang="en-US" dirty="0" smtClean="0"/>
              <a:t>factor into ranking of proposal in the review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1DA80-447F-4494-8452-94DE79BE29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TTP </a:t>
            </a:r>
            <a:r>
              <a:rPr lang="en-US" b="1" u="sng" dirty="0" smtClean="0">
                <a:solidFill>
                  <a:srgbClr val="000000"/>
                </a:solidFill>
                <a:latin typeface="Calibri"/>
                <a:cs typeface="Calibri"/>
              </a:rPr>
              <a:t>Option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Requirements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expected impact on the deployed environment described in the </a:t>
            </a:r>
            <a:r>
              <a:rPr lang="en-US" sz="1600" strike="sngStrike" dirty="0" smtClean="0">
                <a:solidFill>
                  <a:srgbClr val="FF0000"/>
                </a:solidFill>
              </a:rPr>
              <a:t>proposal</a:t>
            </a:r>
            <a:r>
              <a:rPr lang="en-US" sz="1600" dirty="0" smtClean="0">
                <a:solidFill>
                  <a:srgbClr val="FF0000"/>
                </a:solidFill>
              </a:rPr>
              <a:t> supplemental document</a:t>
            </a:r>
            <a:r>
              <a:rPr lang="en-US" sz="1600" dirty="0" smtClean="0"/>
              <a:t>.</a:t>
            </a:r>
          </a:p>
          <a:p>
            <a:pPr marL="39688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extent to which the value of the proposed cybersecurity research and development is described in the context of a needed capability </a:t>
            </a:r>
            <a:r>
              <a:rPr lang="en-US" sz="1600" strike="sngStrike" dirty="0">
                <a:solidFill>
                  <a:srgbClr val="FF0000"/>
                </a:solidFill>
              </a:rPr>
              <a:t>required by science and engineering,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/>
              <a:t>and potential impact</a:t>
            </a:r>
            <a:r>
              <a:rPr lang="en-US" sz="1600" strike="sngStrike" dirty="0">
                <a:solidFill>
                  <a:srgbClr val="000090"/>
                </a:solidFill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</a:rPr>
              <a:t>across a broader segment of the NSF community</a:t>
            </a:r>
            <a:r>
              <a:rPr lang="en-US" sz="1600" dirty="0" smtClean="0"/>
              <a:t>.</a:t>
            </a:r>
          </a:p>
          <a:p>
            <a:pPr marL="39688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feasibility, utility, and interoperability of the capability in its proposed operational role.</a:t>
            </a:r>
          </a:p>
          <a:p>
            <a:pPr marL="39688" indent="0">
              <a:buNone/>
            </a:pPr>
            <a:r>
              <a:rPr lang="en-US" sz="1600" dirty="0" smtClean="0"/>
              <a:t>An </a:t>
            </a:r>
            <a:r>
              <a:rPr lang="en-US" sz="1600" dirty="0" smtClean="0">
                <a:solidFill>
                  <a:srgbClr val="FF0000"/>
                </a:solidFill>
              </a:rPr>
              <a:t>option </a:t>
            </a:r>
            <a:r>
              <a:rPr lang="en-US" sz="1600" strike="sngStrike" dirty="0">
                <a:solidFill>
                  <a:srgbClr val="FF0000"/>
                </a:solidFill>
              </a:rPr>
              <a:t>project</a:t>
            </a:r>
            <a:r>
              <a:rPr lang="en-US" sz="1600" dirty="0"/>
              <a:t> plan that addresses in its goals and milestones the demonstration and evaluation of a working system in the target environment.</a:t>
            </a:r>
          </a:p>
          <a:p>
            <a:pPr marL="39688" indent="0">
              <a:buNone/>
            </a:pPr>
            <a:r>
              <a:rPr lang="en-US" sz="1600" dirty="0" smtClean="0"/>
              <a:t>Tangible </a:t>
            </a:r>
            <a:r>
              <a:rPr lang="en-US" sz="1600" dirty="0"/>
              <a:t>metrics described to evaluate the success of the capabilities developed, and the steps necessary to take the system from prototype status to production use</a:t>
            </a:r>
            <a:r>
              <a:rPr lang="en-US" sz="1600" dirty="0" smtClean="0"/>
              <a:t>.</a:t>
            </a:r>
          </a:p>
          <a:p>
            <a:pPr marL="39688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The appropriateness of the budget for the option. The supplemental document should explain how the additional budget will be used to execute the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256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Which One to Use?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existing research results to be transitioned, then use TTP </a:t>
            </a:r>
            <a:r>
              <a:rPr lang="en-US" sz="2000" i="1" dirty="0" smtClean="0"/>
              <a:t>perspective</a:t>
            </a:r>
            <a:endParaRPr lang="en-US" sz="2000" dirty="0" smtClean="0"/>
          </a:p>
          <a:p>
            <a:r>
              <a:rPr lang="en-US" sz="2000" dirty="0" smtClean="0"/>
              <a:t>If new research which you plan to transition, then use TTP </a:t>
            </a:r>
            <a:r>
              <a:rPr lang="en-US" sz="2000" i="1" dirty="0" smtClean="0"/>
              <a:t>option</a:t>
            </a:r>
            <a:endParaRPr lang="en-US" sz="2000" dirty="0" smtClean="0"/>
          </a:p>
          <a:p>
            <a:r>
              <a:rPr lang="en-US" sz="2000" dirty="0" smtClean="0"/>
              <a:t>May </a:t>
            </a:r>
            <a:r>
              <a:rPr lang="en-US" sz="2000" u="sng" dirty="0" smtClean="0"/>
              <a:t>not</a:t>
            </a:r>
            <a:r>
              <a:rPr lang="en-US" sz="2000" dirty="0" smtClean="0"/>
              <a:t> include both in the same proposal!</a:t>
            </a:r>
          </a:p>
          <a:p>
            <a:r>
              <a:rPr lang="en-US" sz="2000" dirty="0" smtClean="0"/>
              <a:t>Common mistakes for option:</a:t>
            </a:r>
          </a:p>
          <a:p>
            <a:pPr lvl="1"/>
            <a:r>
              <a:rPr lang="en-US" sz="2000" dirty="0" smtClean="0"/>
              <a:t>Option must include </a:t>
            </a:r>
            <a:r>
              <a:rPr lang="en-US" sz="2000" i="1" dirty="0" smtClean="0"/>
              <a:t>separate</a:t>
            </a:r>
            <a:r>
              <a:rPr lang="en-US" sz="2000" dirty="0" smtClean="0"/>
              <a:t> document describing the option activities, and must </a:t>
            </a:r>
            <a:r>
              <a:rPr lang="en-US" sz="2000" u="sng" dirty="0" smtClean="0"/>
              <a:t>not</a:t>
            </a:r>
            <a:r>
              <a:rPr lang="en-US" sz="2000" dirty="0" smtClean="0"/>
              <a:t> be described in the base proposal</a:t>
            </a:r>
          </a:p>
          <a:p>
            <a:pPr lvl="1"/>
            <a:r>
              <a:rPr lang="en-US" sz="2000" dirty="0" smtClean="0"/>
              <a:t>Budget for option must </a:t>
            </a:r>
            <a:r>
              <a:rPr lang="en-US" sz="2000" u="sng" dirty="0" smtClean="0"/>
              <a:t>not</a:t>
            </a:r>
            <a:r>
              <a:rPr lang="en-US" sz="2000" dirty="0" smtClean="0"/>
              <a:t> be included in the proposal budget</a:t>
            </a:r>
          </a:p>
          <a:p>
            <a:pPr lvl="1"/>
            <a:r>
              <a:rPr lang="en-US" sz="2000" dirty="0" smtClean="0"/>
              <a:t>Word “Option” </a:t>
            </a:r>
            <a:r>
              <a:rPr lang="en-US" sz="2000" u="sng" dirty="0" smtClean="0"/>
              <a:t>must</a:t>
            </a:r>
            <a:r>
              <a:rPr lang="en-US" sz="2000" dirty="0" smtClean="0"/>
              <a:t> be in the proposal title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9261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Advertisement!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Screen Shot 2012-10-14 at 9.14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38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6380202"/>
            <a:ext cx="55038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http://</a:t>
            </a:r>
            <a:r>
              <a:rPr lang="en-US" dirty="0" err="1">
                <a:solidFill>
                  <a:srgbClr val="FF0000"/>
                </a:solidFill>
              </a:rPr>
              <a:t>www.satc-cybercafe.net</a:t>
            </a:r>
            <a:r>
              <a:rPr lang="en-US" dirty="0">
                <a:solidFill>
                  <a:srgbClr val="FF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775958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2743200"/>
            <a:ext cx="3355975" cy="122238"/>
          </a:xfrm>
          <a:prstGeom prst="rect">
            <a:avLst/>
          </a:prstGeom>
          <a:solidFill>
            <a:schemeClr val="accent1">
              <a:alpha val="49803"/>
            </a:scheme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876800"/>
            <a:ext cx="1295400" cy="12954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305800" cy="3429000"/>
          </a:xfrm>
          <a:ln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National Science Foundation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Directorate for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Computer &amp; Information Science &amp; Engineering (CISE)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Trustworthy Computing and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Transition to Practice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  <a:t>Secure and Trustworthy Cyberspace (SaTC)</a:t>
            </a:r>
            <a:b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b="1" i="1" dirty="0" smtClean="0">
                <a:solidFill>
                  <a:srgbClr val="993300"/>
                </a:solidFill>
                <a:latin typeface="Calibri" pitchFamily="34" charset="0"/>
              </a:rPr>
              <a:t>Presented by Jeremy Epstein, Program Officer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9465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SaTC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Goals and Perspectives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Goal: </a:t>
            </a:r>
            <a:r>
              <a:rPr lang="en-US" sz="2000" b="1" dirty="0" smtClean="0"/>
              <a:t>To protect cyber-systems (including host machines, the internet and other cyber-infrastructure) from </a:t>
            </a:r>
            <a:r>
              <a:rPr lang="en-US" sz="2000" b="1" i="1" dirty="0" smtClean="0"/>
              <a:t>malicious behaviour</a:t>
            </a:r>
            <a:r>
              <a:rPr lang="en-US" sz="2000" b="1" dirty="0" smtClean="0"/>
              <a:t>, while </a:t>
            </a:r>
            <a:r>
              <a:rPr lang="en-US" sz="2000" b="1" i="1" dirty="0" smtClean="0"/>
              <a:t>preserving privacy </a:t>
            </a:r>
            <a:r>
              <a:rPr lang="en-US" sz="2000" b="1" dirty="0" smtClean="0"/>
              <a:t>and </a:t>
            </a:r>
            <a:r>
              <a:rPr lang="en-US" sz="2000" b="1" i="1" dirty="0" smtClean="0"/>
              <a:t>promoting usability</a:t>
            </a:r>
          </a:p>
          <a:p>
            <a:r>
              <a:rPr lang="en-US" sz="2000" dirty="0" err="1" smtClean="0"/>
              <a:t>SaTC</a:t>
            </a:r>
            <a:r>
              <a:rPr lang="en-US" sz="2000" dirty="0" smtClean="0"/>
              <a:t> emphasizes different approaches and research communities by introducing </a:t>
            </a:r>
            <a:r>
              <a:rPr lang="en-US" sz="2000" i="1" dirty="0" smtClean="0"/>
              <a:t>perspectives</a:t>
            </a:r>
          </a:p>
          <a:p>
            <a:pPr lvl="1"/>
            <a:r>
              <a:rPr lang="en-US" sz="2000" b="1" dirty="0" smtClean="0"/>
              <a:t>Trustworthy Computing (TWC)</a:t>
            </a:r>
          </a:p>
          <a:p>
            <a:pPr lvl="1"/>
            <a:r>
              <a:rPr lang="en-US" sz="2000" b="1" dirty="0" smtClean="0"/>
              <a:t>Social, Behavioral &amp; Economic (SBE)</a:t>
            </a:r>
          </a:p>
          <a:p>
            <a:pPr lvl="1"/>
            <a:r>
              <a:rPr lang="en-US" sz="2000" b="1" dirty="0" smtClean="0"/>
              <a:t>Transition to Practice (TTP)</a:t>
            </a:r>
          </a:p>
          <a:p>
            <a:pPr lvl="1"/>
            <a:r>
              <a:rPr lang="en-US" sz="2000" b="1" dirty="0" smtClean="0"/>
              <a:t>Cybersecurity Education (EDU)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1DA80-447F-4494-8452-94DE79BE29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SaTC Combinations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Screen Shot 2012-10-14 at 9.12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141"/>
            <a:ext cx="9144000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3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315200" cy="1600200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Trustworthy Computing Systems Perspective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1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Trustworthy Computing Systems Perspective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Roughly corresponds to former Trustworthy Computing Program</a:t>
            </a:r>
          </a:p>
          <a:p>
            <a:r>
              <a:rPr lang="en-US" sz="1800" dirty="0" smtClean="0"/>
              <a:t>Supports designing, building or operating cyber-infrastructure that resists malicious attackers</a:t>
            </a:r>
          </a:p>
          <a:p>
            <a:pPr lvl="1"/>
            <a:r>
              <a:rPr lang="en-US" sz="1600" dirty="0" smtClean="0"/>
              <a:t>Includes security, privacy and accountability concerns</a:t>
            </a:r>
          </a:p>
          <a:p>
            <a:r>
              <a:rPr lang="en-US" sz="1800" dirty="0" smtClean="0"/>
              <a:t>Supports approaches from theoretical to experimental to human-centric</a:t>
            </a:r>
          </a:p>
          <a:p>
            <a:r>
              <a:rPr lang="en-US" sz="1800" dirty="0" smtClean="0"/>
              <a:t>Theories, models, algorithms, methods, architectures, languages, tools, systems and evaluation frameworks</a:t>
            </a:r>
          </a:p>
          <a:p>
            <a:r>
              <a:rPr lang="en-US" sz="1800" dirty="0" smtClean="0"/>
              <a:t>Studies of tradeoffs among security, privacy, usability</a:t>
            </a:r>
          </a:p>
          <a:p>
            <a:r>
              <a:rPr lang="en-US" sz="1800" dirty="0" smtClean="0"/>
              <a:t>Methods to assess, reason about and predict system trustworthiness</a:t>
            </a:r>
          </a:p>
          <a:p>
            <a:r>
              <a:rPr lang="en-US" sz="1800" dirty="0" smtClean="0"/>
              <a:t>Methods to increase attacker cost, enable tailored security environments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1DA80-447F-4494-8452-94DE79BE29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  <a:latin typeface="Calibri"/>
                <a:cs typeface="Calibri"/>
              </a:rPr>
              <a:t>Does my area fit?</a:t>
            </a:r>
            <a:endParaRPr lang="en-US" b="1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838200"/>
          </a:xfrm>
        </p:spPr>
        <p:txBody>
          <a:bodyPr/>
          <a:lstStyle/>
          <a:p>
            <a:r>
              <a:rPr lang="en-US" dirty="0" smtClean="0"/>
              <a:t>Look on </a:t>
            </a:r>
            <a:r>
              <a:rPr lang="en-US" dirty="0" smtClean="0">
                <a:hlinkClick r:id="rId2"/>
              </a:rPr>
              <a:t>www.nsf.gov/awardsearch</a:t>
            </a:r>
            <a:r>
              <a:rPr lang="en-US" dirty="0" smtClean="0"/>
              <a:t> for what we’ve funded already!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Screen Shot 2012-10-14 at 9.32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76" y="1981200"/>
            <a:ext cx="8605024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2362200" y="6304413"/>
            <a:ext cx="1676400" cy="401187"/>
          </a:xfrm>
          <a:prstGeom prst="ellipse">
            <a:avLst/>
          </a:prstGeom>
          <a:noFill/>
          <a:ln w="635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  <a:ea typeface="ヒラギノ角ゴ ProN W3" charset="0"/>
              <a:cs typeface="ヒラギノ角ゴ ProN W3" charset="0"/>
              <a:sym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84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FY12 TWC Actual Funding Areas </a:t>
            </a:r>
            <a:b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(83 proposals / 56 projects total)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Medical device security</a:t>
            </a:r>
          </a:p>
          <a:p>
            <a:r>
              <a:rPr lang="en-US" sz="2400" dirty="0" smtClean="0"/>
              <a:t>Browser security</a:t>
            </a:r>
          </a:p>
          <a:p>
            <a:r>
              <a:rPr lang="en-US" sz="2400" dirty="0" smtClean="0"/>
              <a:t>Anonymity</a:t>
            </a:r>
          </a:p>
          <a:p>
            <a:r>
              <a:rPr lang="en-US" sz="2400" dirty="0" smtClean="0"/>
              <a:t>Mobile device security &amp; privacy</a:t>
            </a:r>
          </a:p>
          <a:p>
            <a:r>
              <a:rPr lang="en-US" sz="2400" dirty="0" smtClean="0"/>
              <a:t>Cloud security</a:t>
            </a:r>
          </a:p>
          <a:p>
            <a:r>
              <a:rPr lang="en-US" sz="2400" dirty="0" smtClean="0"/>
              <a:t>Hardware security</a:t>
            </a:r>
          </a:p>
          <a:p>
            <a:r>
              <a:rPr lang="en-US" sz="2400" dirty="0" smtClean="0"/>
              <a:t>Smart grid security</a:t>
            </a:r>
          </a:p>
          <a:p>
            <a:r>
              <a:rPr lang="en-US" sz="2400" dirty="0" smtClean="0"/>
              <a:t>Data privacy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Network security (BGP, IDS)</a:t>
            </a:r>
          </a:p>
          <a:p>
            <a:r>
              <a:rPr lang="en-US" sz="2400" dirty="0" smtClean="0"/>
              <a:t>Software security</a:t>
            </a:r>
          </a:p>
          <a:p>
            <a:r>
              <a:rPr lang="en-US" sz="2400" dirty="0" smtClean="0"/>
              <a:t>Cybereconomics</a:t>
            </a:r>
          </a:p>
          <a:p>
            <a:r>
              <a:rPr lang="en-US" sz="2400" dirty="0" smtClean="0"/>
              <a:t>Censorship evasion</a:t>
            </a:r>
          </a:p>
          <a:p>
            <a:r>
              <a:rPr lang="en-US" sz="2400" dirty="0" smtClean="0"/>
              <a:t>Security data collection &amp; analysis</a:t>
            </a:r>
          </a:p>
          <a:p>
            <a:r>
              <a:rPr lang="en-US" sz="2400" dirty="0" smtClean="0"/>
              <a:t>Social network security</a:t>
            </a:r>
          </a:p>
          <a:p>
            <a:r>
              <a:rPr lang="en-US" sz="2400" dirty="0" smtClean="0"/>
              <a:t>Biometrics</a:t>
            </a:r>
          </a:p>
          <a:p>
            <a:r>
              <a:rPr lang="en-US" sz="2400" dirty="0" smtClean="0"/>
              <a:t>Security usability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91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National Strategy Areas Where We’d Like To See More Proposals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Underrepresented</a:t>
            </a:r>
          </a:p>
          <a:p>
            <a:pPr lvl="1"/>
            <a:r>
              <a:rPr lang="en-US" dirty="0" smtClean="0"/>
              <a:t>Moving Target</a:t>
            </a:r>
          </a:p>
          <a:p>
            <a:pPr lvl="1"/>
            <a:r>
              <a:rPr lang="en-US" dirty="0" smtClean="0"/>
              <a:t>Tailored Trustworthy Spaces</a:t>
            </a:r>
          </a:p>
          <a:p>
            <a:pPr lvl="1"/>
            <a:r>
              <a:rPr lang="en-US" dirty="0" smtClean="0"/>
              <a:t>Science of Security</a:t>
            </a:r>
          </a:p>
          <a:p>
            <a:r>
              <a:rPr lang="en-US" dirty="0" smtClean="0"/>
              <a:t>Well represented in</a:t>
            </a:r>
          </a:p>
          <a:p>
            <a:pPr lvl="1"/>
            <a:r>
              <a:rPr lang="en-US" dirty="0" smtClean="0"/>
              <a:t>Designed-In Security</a:t>
            </a:r>
          </a:p>
          <a:p>
            <a:pPr lvl="1"/>
            <a:r>
              <a:rPr lang="en-US" dirty="0" smtClean="0"/>
              <a:t>Cybereconomics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BD0B5-06EC-424E-95FF-8BB6528C83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90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 in TWC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clear threat model – a solution without knowing the problem you’re trying to solve!</a:t>
            </a:r>
          </a:p>
          <a:p>
            <a:r>
              <a:rPr lang="en-US" dirty="0" smtClean="0"/>
              <a:t>Insufficient comparison to other research</a:t>
            </a:r>
          </a:p>
          <a:p>
            <a:r>
              <a:rPr lang="en-US" dirty="0" smtClean="0"/>
              <a:t>In some areas, insufficient comparison to commercial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762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CC9900"/>
      </a:accent1>
      <a:accent2>
        <a:srgbClr val="333399"/>
      </a:accent2>
      <a:accent3>
        <a:srgbClr val="FFFFFF"/>
      </a:accent3>
      <a:accent4>
        <a:srgbClr val="DADAD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AEBC93382D14DA758968F8C0C1DEE" ma:contentTypeVersion="2" ma:contentTypeDescription="Create a new document." ma:contentTypeScope="" ma:versionID="3022d3dd7923fcb2b3a11dd454aef4b2">
  <xsd:schema xmlns:xsd="http://www.w3.org/2001/XMLSchema" xmlns:p="http://schemas.microsoft.com/office/2006/metadata/properties" targetNamespace="http://schemas.microsoft.com/office/2006/metadata/properties" ma:root="true" ma:fieldsID="a54db5868f5fcfba6052c9459e5520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7BAFC-1743-4BDF-9B75-8DD931B5F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A1E27F9-1C39-498E-AE93-D18E6B629B9E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6DAAF9-A39C-4B9E-B7F0-5EB7A81784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Pages>0</Pages>
  <Words>767</Words>
  <Characters>0</Characters>
  <Application>Microsoft Office PowerPoint</Application>
  <PresentationFormat>On-screen Show (4:3)</PresentationFormat>
  <Lines>0</Lines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National Science Foundation Directorate for Computer &amp; Information Science &amp; Engineering (CISE)   Trustworthy Computing and Transition to Practice Secure and Trustworthy Cyberspace (SaTC)  Presented by Jeremy Epstein, Program Officer  </vt:lpstr>
      <vt:lpstr>SaTC Goals and Perspectives</vt:lpstr>
      <vt:lpstr>SaTC Combinations</vt:lpstr>
      <vt:lpstr>Trustworthy Computing Systems Perspective</vt:lpstr>
      <vt:lpstr>Trustworthy Computing Systems Perspective</vt:lpstr>
      <vt:lpstr>Does my area fit?</vt:lpstr>
      <vt:lpstr>FY12 TWC Actual Funding Areas  (83 proposals / 56 projects total)</vt:lpstr>
      <vt:lpstr>National Strategy Areas Where We’d Like To See More Proposals</vt:lpstr>
      <vt:lpstr>Common Mistakes in TWC</vt:lpstr>
      <vt:lpstr>Transition To Practice  Option and Perspective</vt:lpstr>
      <vt:lpstr>Transition Option vs. Perspective</vt:lpstr>
      <vt:lpstr>Transition Perspective</vt:lpstr>
      <vt:lpstr>TTP Perspective Requirements</vt:lpstr>
      <vt:lpstr> Transition Option</vt:lpstr>
      <vt:lpstr>TTP Option Requirements</vt:lpstr>
      <vt:lpstr>Which One to Use?</vt:lpstr>
      <vt:lpstr>Advertisement!</vt:lpstr>
      <vt:lpstr>National Science Foundation Directorate for Computer &amp; Information Science &amp; Engineering (CISE)   Trustworthy Computing and Transition to Practice Secure and Trustworthy Cyberspace (SaTC)  Presented by Jeremy Epstein, Program Officer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Computing Program A CISE Cross-cutting Program</dc:title>
  <dc:creator>Carl Landwehr</dc:creator>
  <cp:lastModifiedBy>Linda Casals</cp:lastModifiedBy>
  <cp:revision>148</cp:revision>
  <dcterms:modified xsi:type="dcterms:W3CDTF">2012-10-17T18:34:01Z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0x010100E67AEBC93382D14DA758968F8C0C1DEE</vt:lpwstr>
  </property>
</Properties>
</file>