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74" r:id="rId3"/>
    <p:sldId id="350" r:id="rId4"/>
    <p:sldId id="352" r:id="rId5"/>
    <p:sldId id="286" r:id="rId6"/>
    <p:sldId id="305" r:id="rId7"/>
    <p:sldId id="302" r:id="rId8"/>
    <p:sldId id="284" r:id="rId9"/>
    <p:sldId id="300" r:id="rId10"/>
    <p:sldId id="293" r:id="rId11"/>
    <p:sldId id="298" r:id="rId12"/>
    <p:sldId id="297" r:id="rId13"/>
    <p:sldId id="285" r:id="rId14"/>
    <p:sldId id="276" r:id="rId15"/>
    <p:sldId id="353" r:id="rId16"/>
    <p:sldId id="322" r:id="rId17"/>
    <p:sldId id="354" r:id="rId18"/>
    <p:sldId id="35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Wright" initials="R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58A"/>
    <a:srgbClr val="FFF8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9" autoAdjust="0"/>
    <p:restoredTop sz="94668" autoAdjust="0"/>
  </p:normalViewPr>
  <p:slideViewPr>
    <p:cSldViewPr snapToObjects="1">
      <p:cViewPr>
        <p:scale>
          <a:sx n="100" d="100"/>
          <a:sy n="100" d="100"/>
        </p:scale>
        <p:origin x="-660"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69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185BDF-74CC-B548-AAEE-4CD458F6D477}" type="datetimeFigureOut">
              <a:rPr lang="en-US" smtClean="0"/>
              <a:t>10/17/2012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8CCE88-3AF3-5942-B852-AE316E59D9DB}" type="slidenum">
              <a:rPr lang="en-US" smtClean="0"/>
              <a:t>‹#›</a:t>
            </a:fld>
            <a:endParaRPr lang="en-US"/>
          </a:p>
        </p:txBody>
      </p:sp>
    </p:spTree>
    <p:extLst>
      <p:ext uri="{BB962C8B-B14F-4D97-AF65-F5344CB8AC3E}">
        <p14:creationId xmlns:p14="http://schemas.microsoft.com/office/powerpoint/2010/main" val="3071133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36F2A-2263-9A49-A7E7-D883804BCBA0}"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DA1B9-89E9-574B-80F6-1FCEA2221D2A}" type="slidenum">
              <a:rPr lang="en-US" smtClean="0"/>
              <a:pPr/>
              <a:t>‹#›</a:t>
            </a:fld>
            <a:endParaRPr lang="en-US"/>
          </a:p>
        </p:txBody>
      </p:sp>
    </p:spTree>
    <p:extLst>
      <p:ext uri="{BB962C8B-B14F-4D97-AF65-F5344CB8AC3E}">
        <p14:creationId xmlns:p14="http://schemas.microsoft.com/office/powerpoint/2010/main" val="17572249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to know your own research style: what are your strengths and experiences, what do you find interesting and rewarding?</a:t>
            </a:r>
            <a:endParaRPr lang="en-US" dirty="0"/>
          </a:p>
        </p:txBody>
      </p:sp>
      <p:sp>
        <p:nvSpPr>
          <p:cNvPr id="4" name="Slide Number Placeholder 3"/>
          <p:cNvSpPr>
            <a:spLocks noGrp="1"/>
          </p:cNvSpPr>
          <p:nvPr>
            <p:ph type="sldNum" sz="quarter" idx="10"/>
          </p:nvPr>
        </p:nvSpPr>
        <p:spPr/>
        <p:txBody>
          <a:bodyPr/>
          <a:lstStyle/>
          <a:p>
            <a:fld id="{BB2DA1B9-89E9-574B-80F6-1FCEA2221D2A}" type="slidenum">
              <a:rPr lang="en-US" smtClean="0"/>
              <a:pPr/>
              <a:t>2</a:t>
            </a:fld>
            <a:endParaRPr lang="en-US"/>
          </a:p>
        </p:txBody>
      </p:sp>
    </p:spTree>
    <p:extLst>
      <p:ext uri="{BB962C8B-B14F-4D97-AF65-F5344CB8AC3E}">
        <p14:creationId xmlns:p14="http://schemas.microsoft.com/office/powerpoint/2010/main" val="194004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4E37F4-E035-4742-BDAB-9014F5FE5C0A}"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DA1B9-89E9-574B-80F6-1FCEA2221D2A}" type="slidenum">
              <a:rPr lang="en-US" smtClean="0"/>
              <a:pPr/>
              <a:t>6</a:t>
            </a:fld>
            <a:endParaRPr lang="en-US"/>
          </a:p>
        </p:txBody>
      </p:sp>
    </p:spTree>
    <p:extLst>
      <p:ext uri="{BB962C8B-B14F-4D97-AF65-F5344CB8AC3E}">
        <p14:creationId xmlns:p14="http://schemas.microsoft.com/office/powerpoint/2010/main" val="314840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4E37F4-E035-4742-BDAB-9014F5FE5C0A}"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4E37F4-E035-4742-BDAB-9014F5FE5C0A}"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4E37F4-E035-4742-BDAB-9014F5FE5C0A}"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42901-C5BB-E848-A572-8B0897C11EF4}" type="datetime1">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92FDA-0B4D-FF42-94B4-35ED0E351D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C5E18-3BCA-324A-B7A1-66BFC3B39588}" type="datetime1">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92FDA-0B4D-FF42-94B4-35ED0E351D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CFDFB-840D-854A-833B-8AFA9F0C2A54}" type="datetime1">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92FDA-0B4D-FF42-94B4-35ED0E351D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EFF76-50A2-EC4F-951C-E1614C96DE98}" type="datetime1">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92FDA-0B4D-FF42-94B4-35ED0E351D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6EC512-96EC-3340-A37E-4C228031BC63}" type="datetime1">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92FDA-0B4D-FF42-94B4-35ED0E351D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5A2FFE-1D29-1248-87D4-FAEC735A01AA}" type="datetime1">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92FDA-0B4D-FF42-94B4-35ED0E351D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95701F-0995-154A-B9C4-D85770B97634}" type="datetime1">
              <a:rPr lang="en-US" smtClean="0"/>
              <a:t>10/17/2012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92FDA-0B4D-FF42-94B4-35ED0E351D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7EDFB3-8B7B-3F46-9CD9-262F5DCF570A}" type="datetime1">
              <a:rPr lang="en-US" smtClean="0"/>
              <a:t>10/17/2012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92FDA-0B4D-FF42-94B4-35ED0E351D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9B60B-C5E1-A849-98F8-55086EF4C652}" type="datetime1">
              <a:rPr lang="en-US" smtClean="0"/>
              <a:t>10/17/2012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92FDA-0B4D-FF42-94B4-35ED0E351D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C3306-A115-034B-9F39-3298EE8138AF}" type="datetime1">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92FDA-0B4D-FF42-94B4-35ED0E351D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D4722-C247-434F-9B44-F4281B4B0F5D}" type="datetime1">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92FDA-0B4D-FF42-94B4-35ED0E351D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A090F-550C-604F-8046-813A9796610C}" type="datetime1">
              <a:rPr lang="en-US" smtClean="0"/>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92FDA-0B4D-FF42-94B4-35ED0E351D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574" y="838201"/>
            <a:ext cx="8763000" cy="1371600"/>
          </a:xfrm>
        </p:spPr>
        <p:txBody>
          <a:bodyPr>
            <a:noAutofit/>
          </a:bodyPr>
          <a:lstStyle/>
          <a:p>
            <a:r>
              <a:rPr lang="en-US" sz="3600" dirty="0" smtClean="0"/>
              <a:t>Some of My Work: Accountability &amp; Privacy</a:t>
            </a:r>
            <a:endParaRPr lang="en-US" sz="3400" dirty="0"/>
          </a:p>
        </p:txBody>
      </p:sp>
      <p:sp>
        <p:nvSpPr>
          <p:cNvPr id="5" name="TextBox 4"/>
          <p:cNvSpPr txBox="1"/>
          <p:nvPr/>
        </p:nvSpPr>
        <p:spPr>
          <a:xfrm>
            <a:off x="914400" y="3810000"/>
            <a:ext cx="7010400" cy="1015663"/>
          </a:xfrm>
          <a:prstGeom prst="rect">
            <a:avLst/>
          </a:prstGeom>
          <a:noFill/>
        </p:spPr>
        <p:txBody>
          <a:bodyPr wrap="square" rtlCol="0">
            <a:spAutoFit/>
          </a:bodyPr>
          <a:lstStyle/>
          <a:p>
            <a:pPr algn="ctr"/>
            <a:r>
              <a:rPr lang="en-US" sz="2000" dirty="0">
                <a:solidFill>
                  <a:srgbClr val="008000"/>
                </a:solidFill>
              </a:rPr>
              <a:t>NSF/DIMACS Workshop for Aspiring PIs in Secure and Trustworthy </a:t>
            </a:r>
            <a:r>
              <a:rPr lang="en-US" sz="2000" dirty="0" smtClean="0">
                <a:solidFill>
                  <a:srgbClr val="008000"/>
                </a:solidFill>
              </a:rPr>
              <a:t>Cyberspace</a:t>
            </a:r>
          </a:p>
          <a:p>
            <a:pPr algn="ctr"/>
            <a:r>
              <a:rPr lang="en-US" sz="2000" dirty="0" smtClean="0">
                <a:solidFill>
                  <a:srgbClr val="008000"/>
                </a:solidFill>
              </a:rPr>
              <a:t>October 15, 2012</a:t>
            </a:r>
            <a:endParaRPr lang="en-US" sz="2000" dirty="0">
              <a:solidFill>
                <a:srgbClr val="008000"/>
              </a:solidFill>
            </a:endParaRPr>
          </a:p>
        </p:txBody>
      </p:sp>
      <p:sp>
        <p:nvSpPr>
          <p:cNvPr id="8" name="TextBox 7"/>
          <p:cNvSpPr txBox="1"/>
          <p:nvPr/>
        </p:nvSpPr>
        <p:spPr>
          <a:xfrm>
            <a:off x="2159438" y="2438400"/>
            <a:ext cx="4507126" cy="1107996"/>
          </a:xfrm>
          <a:prstGeom prst="rect">
            <a:avLst/>
          </a:prstGeom>
          <a:noFill/>
        </p:spPr>
        <p:txBody>
          <a:bodyPr wrap="none" rtlCol="0">
            <a:spAutoFit/>
          </a:bodyPr>
          <a:lstStyle/>
          <a:p>
            <a:pPr algn="ctr"/>
            <a:r>
              <a:rPr lang="en-US" sz="2200" dirty="0" smtClean="0">
                <a:solidFill>
                  <a:srgbClr val="000090"/>
                </a:solidFill>
              </a:rPr>
              <a:t>Rebecca Wright</a:t>
            </a:r>
          </a:p>
          <a:p>
            <a:pPr algn="ctr"/>
            <a:r>
              <a:rPr lang="en-US" sz="2200" dirty="0" smtClean="0">
                <a:solidFill>
                  <a:srgbClr val="000090"/>
                </a:solidFill>
              </a:rPr>
              <a:t>Rutgers University</a:t>
            </a:r>
          </a:p>
          <a:p>
            <a:pPr algn="ctr"/>
            <a:r>
              <a:rPr lang="en-US" sz="2200" i="1" dirty="0" err="1" smtClean="0">
                <a:solidFill>
                  <a:srgbClr val="000090"/>
                </a:solidFill>
              </a:rPr>
              <a:t>www.cs.rutgers.edu/~rebecca.wright</a:t>
            </a:r>
            <a:endParaRPr lang="en-US" sz="2200" i="1" dirty="0">
              <a:solidFill>
                <a:srgbClr val="000090"/>
              </a:solidFill>
            </a:endParaRPr>
          </a:p>
        </p:txBody>
      </p:sp>
      <p:pic>
        <p:nvPicPr>
          <p:cNvPr id="12" name="Picture 11"/>
          <p:cNvPicPr>
            <a:picLocks noChangeAspect="1"/>
          </p:cNvPicPr>
          <p:nvPr/>
        </p:nvPicPr>
        <p:blipFill>
          <a:blip r:embed="rId2"/>
          <a:stretch>
            <a:fillRect/>
          </a:stretch>
        </p:blipFill>
        <p:spPr>
          <a:xfrm>
            <a:off x="4853158" y="5661540"/>
            <a:ext cx="4290842" cy="1168062"/>
          </a:xfrm>
          <a:prstGeom prst="rect">
            <a:avLst/>
          </a:prstGeom>
        </p:spPr>
      </p:pic>
      <p:pic>
        <p:nvPicPr>
          <p:cNvPr id="7" name="Picture 6" descr="Rutgers-logo.png"/>
          <p:cNvPicPr>
            <a:picLocks noChangeAspect="1"/>
          </p:cNvPicPr>
          <p:nvPr/>
        </p:nvPicPr>
        <p:blipFill>
          <a:blip r:embed="rId3"/>
          <a:stretch>
            <a:fillRect/>
          </a:stretch>
        </p:blipFill>
        <p:spPr>
          <a:xfrm>
            <a:off x="228600" y="5943600"/>
            <a:ext cx="1981199" cy="701860"/>
          </a:xfrm>
          <a:prstGeom prst="rect">
            <a:avLst/>
          </a:prstGeom>
        </p:spPr>
      </p:pic>
      <p:sp>
        <p:nvSpPr>
          <p:cNvPr id="4" name="Slide Number Placeholder 3"/>
          <p:cNvSpPr>
            <a:spLocks noGrp="1"/>
          </p:cNvSpPr>
          <p:nvPr>
            <p:ph type="sldNum" sz="quarter" idx="12"/>
          </p:nvPr>
        </p:nvSpPr>
        <p:spPr/>
        <p:txBody>
          <a:bodyPr/>
          <a:lstStyle/>
          <a:p>
            <a:fld id="{02892FDA-0B4D-FF42-94B4-35ED0E351DE6}" type="slidenum">
              <a:rPr lang="en-US" smtClean="0"/>
              <a:pPr/>
              <a:t>1</a:t>
            </a:fld>
            <a:endParaRPr lang="en-US"/>
          </a:p>
        </p:txBody>
      </p:sp>
      <p:pic>
        <p:nvPicPr>
          <p:cNvPr id="9" name="Picture 2"/>
          <p:cNvPicPr>
            <a:picLocks noChangeAspect="1" noChangeArrowheads="1"/>
          </p:cNvPicPr>
          <p:nvPr/>
        </p:nvPicPr>
        <p:blipFill>
          <a:blip r:embed="rId4" cstate="print"/>
          <a:srcRect/>
          <a:stretch>
            <a:fillRect/>
          </a:stretch>
        </p:blipFill>
        <p:spPr bwMode="auto">
          <a:xfrm>
            <a:off x="2819400" y="5521502"/>
            <a:ext cx="1295400" cy="1295400"/>
          </a:xfrm>
          <a:prstGeom prst="rect">
            <a:avLst/>
          </a:prstGeom>
          <a:noFill/>
          <a:ln w="12700" cap="rnd">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Formulation </a:t>
            </a:r>
            <a:r>
              <a:rPr lang="en-US" dirty="0" smtClean="0">
                <a:solidFill>
                  <a:srgbClr val="008000"/>
                </a:solidFill>
              </a:rPr>
              <a:t>[FJW11]</a:t>
            </a:r>
            <a:endParaRPr lang="en-US" dirty="0">
              <a:solidFill>
                <a:srgbClr val="008000"/>
              </a:solidFill>
            </a:endParaRPr>
          </a:p>
        </p:txBody>
      </p:sp>
      <p:sp>
        <p:nvSpPr>
          <p:cNvPr id="3" name="Content Placeholder 2"/>
          <p:cNvSpPr>
            <a:spLocks noGrp="1"/>
          </p:cNvSpPr>
          <p:nvPr>
            <p:ph idx="1"/>
          </p:nvPr>
        </p:nvSpPr>
        <p:spPr>
          <a:xfrm>
            <a:off x="457200" y="1600200"/>
            <a:ext cx="8229600" cy="4970721"/>
          </a:xfrm>
        </p:spPr>
        <p:txBody>
          <a:bodyPr>
            <a:normAutofit/>
          </a:bodyPr>
          <a:lstStyle/>
          <a:p>
            <a:r>
              <a:rPr lang="en-US" b="1" dirty="0" smtClean="0">
                <a:solidFill>
                  <a:srgbClr val="000090"/>
                </a:solidFill>
              </a:rPr>
              <a:t>Working Definition</a:t>
            </a:r>
            <a:r>
              <a:rPr lang="en-US" dirty="0" smtClean="0">
                <a:solidFill>
                  <a:srgbClr val="000090"/>
                </a:solidFill>
              </a:rPr>
              <a:t>: An entity is accountable with respect to policy P if, whenever the entity violates P, then it could be punished.</a:t>
            </a:r>
          </a:p>
          <a:p>
            <a:pPr lvl="1">
              <a:spcBef>
                <a:spcPts val="1500"/>
              </a:spcBef>
            </a:pPr>
            <a:r>
              <a:rPr lang="en-US" dirty="0" smtClean="0">
                <a:solidFill>
                  <a:srgbClr val="008000"/>
                </a:solidFill>
              </a:rPr>
              <a:t>We separate accountability from </a:t>
            </a:r>
            <a:r>
              <a:rPr lang="en-US" dirty="0" err="1" smtClean="0">
                <a:solidFill>
                  <a:srgbClr val="008000"/>
                </a:solidFill>
              </a:rPr>
              <a:t>identifiability</a:t>
            </a:r>
            <a:r>
              <a:rPr lang="en-US" dirty="0" smtClean="0">
                <a:solidFill>
                  <a:srgbClr val="008000"/>
                </a:solidFill>
              </a:rPr>
              <a:t>, so accountability doesn’t assume </a:t>
            </a:r>
            <a:r>
              <a:rPr lang="en-US" dirty="0" err="1" smtClean="0">
                <a:solidFill>
                  <a:srgbClr val="008000"/>
                </a:solidFill>
              </a:rPr>
              <a:t>identifiability</a:t>
            </a:r>
            <a:r>
              <a:rPr lang="en-US" dirty="0" smtClean="0">
                <a:solidFill>
                  <a:srgbClr val="008000"/>
                </a:solidFill>
              </a:rPr>
              <a:t> in the first place.</a:t>
            </a:r>
          </a:p>
          <a:p>
            <a:pPr lvl="1"/>
            <a:r>
              <a:rPr lang="en-US" dirty="0" smtClean="0">
                <a:solidFill>
                  <a:srgbClr val="008000"/>
                </a:solidFill>
              </a:rPr>
              <a:t>Broadens Lampson’s definition (to allow </a:t>
            </a:r>
            <a:r>
              <a:rPr lang="en-US" i="1" dirty="0" smtClean="0">
                <a:solidFill>
                  <a:srgbClr val="008000"/>
                </a:solidFill>
              </a:rPr>
              <a:t>automatic</a:t>
            </a:r>
            <a:r>
              <a:rPr lang="en-US" dirty="0" smtClean="0">
                <a:solidFill>
                  <a:srgbClr val="008000"/>
                </a:solidFill>
              </a:rPr>
              <a:t> punishment).</a:t>
            </a:r>
          </a:p>
        </p:txBody>
      </p:sp>
      <p:sp>
        <p:nvSpPr>
          <p:cNvPr id="5" name="Slide Number Placeholder 4"/>
          <p:cNvSpPr>
            <a:spLocks noGrp="1"/>
          </p:cNvSpPr>
          <p:nvPr>
            <p:ph type="sldNum" sz="quarter" idx="12"/>
          </p:nvPr>
        </p:nvSpPr>
        <p:spPr/>
        <p:txBody>
          <a:bodyPr/>
          <a:lstStyle/>
          <a:p>
            <a:fld id="{02892FDA-0B4D-FF42-94B4-35ED0E351DE6}" type="slidenum">
              <a:rPr lang="en-US" smtClean="0"/>
              <a:pPr/>
              <a:t>10</a:t>
            </a:fld>
            <a:endParaRPr lang="en-US"/>
          </a:p>
        </p:txBody>
      </p:sp>
    </p:spTree>
    <p:extLst>
      <p:ext uri="{BB962C8B-B14F-4D97-AF65-F5344CB8AC3E}">
        <p14:creationId xmlns:p14="http://schemas.microsoft.com/office/powerpoint/2010/main" val="100865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Formalizing this Approach: Automatic Punishment</a:t>
            </a:r>
            <a:endParaRPr lang="en-US" dirty="0"/>
          </a:p>
        </p:txBody>
      </p:sp>
      <p:sp>
        <p:nvSpPr>
          <p:cNvPr id="3" name="Content Placeholder 2"/>
          <p:cNvSpPr>
            <a:spLocks noGrp="1"/>
          </p:cNvSpPr>
          <p:nvPr>
            <p:ph idx="1"/>
          </p:nvPr>
        </p:nvSpPr>
        <p:spPr>
          <a:xfrm>
            <a:off x="457200" y="4846637"/>
            <a:ext cx="8229600" cy="1554163"/>
          </a:xfrm>
        </p:spPr>
        <p:txBody>
          <a:bodyPr>
            <a:normAutofit fontScale="85000" lnSpcReduction="10000"/>
          </a:bodyPr>
          <a:lstStyle/>
          <a:p>
            <a:r>
              <a:rPr lang="en-US" dirty="0" smtClean="0">
                <a:solidFill>
                  <a:srgbClr val="000090"/>
                </a:solidFill>
              </a:rPr>
              <a:t>The violation is automatically punished if the violator’s utility is lower in the outcomes extending the violating trace Te than in the outcomes extending T but not Te.</a:t>
            </a:r>
          </a:p>
        </p:txBody>
      </p:sp>
      <p:cxnSp>
        <p:nvCxnSpPr>
          <p:cNvPr id="5" name="Curved Connector 4"/>
          <p:cNvCxnSpPr/>
          <p:nvPr/>
        </p:nvCxnSpPr>
        <p:spPr>
          <a:xfrm flipV="1">
            <a:off x="685800" y="2819400"/>
            <a:ext cx="3505200" cy="1257300"/>
          </a:xfrm>
          <a:prstGeom prst="curvedConnector3">
            <a:avLst>
              <a:gd name="adj1" fmla="val 50000"/>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4191000" y="2819400"/>
            <a:ext cx="1066800" cy="304800"/>
          </a:xfrm>
          <a:prstGeom prst="straightConnector1">
            <a:avLst/>
          </a:prstGeom>
          <a:ln>
            <a:solidFill>
              <a:srgbClr val="800000"/>
            </a:solidFill>
            <a:tailEnd type="arrow"/>
          </a:ln>
        </p:spPr>
        <p:style>
          <a:lnRef idx="3">
            <a:schemeClr val="accent2"/>
          </a:lnRef>
          <a:fillRef idx="0">
            <a:schemeClr val="accent2"/>
          </a:fillRef>
          <a:effectRef idx="2">
            <a:schemeClr val="accent2"/>
          </a:effectRef>
          <a:fontRef idx="minor">
            <a:schemeClr val="tx1"/>
          </a:fontRef>
        </p:style>
      </p:cxnSp>
      <p:cxnSp>
        <p:nvCxnSpPr>
          <p:cNvPr id="14" name="Curved Connector 13"/>
          <p:cNvCxnSpPr/>
          <p:nvPr/>
        </p:nvCxnSpPr>
        <p:spPr>
          <a:xfrm flipV="1">
            <a:off x="4191000" y="1828800"/>
            <a:ext cx="2438400" cy="990600"/>
          </a:xfrm>
          <a:prstGeom prst="curvedConnector3">
            <a:avLst>
              <a:gd name="adj1" fmla="val 56250"/>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8" name="Curved Connector 17"/>
          <p:cNvCxnSpPr/>
          <p:nvPr/>
        </p:nvCxnSpPr>
        <p:spPr>
          <a:xfrm flipV="1">
            <a:off x="4191000" y="1524000"/>
            <a:ext cx="2438400" cy="1295400"/>
          </a:xfrm>
          <a:prstGeom prst="curvedConnector3">
            <a:avLst>
              <a:gd name="adj1" fmla="val 50000"/>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20" name="Curved Connector 19"/>
          <p:cNvCxnSpPr/>
          <p:nvPr/>
        </p:nvCxnSpPr>
        <p:spPr>
          <a:xfrm flipV="1">
            <a:off x="4191000" y="2133600"/>
            <a:ext cx="2438400" cy="685800"/>
          </a:xfrm>
          <a:prstGeom prst="curvedConnector3">
            <a:avLst>
              <a:gd name="adj1" fmla="val 61607"/>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25" name="Curved Connector 24"/>
          <p:cNvCxnSpPr/>
          <p:nvPr/>
        </p:nvCxnSpPr>
        <p:spPr>
          <a:xfrm>
            <a:off x="5257800" y="3124200"/>
            <a:ext cx="1828800" cy="1143000"/>
          </a:xfrm>
          <a:prstGeom prst="curvedConnector3">
            <a:avLst>
              <a:gd name="adj1" fmla="val 50000"/>
            </a:avLst>
          </a:prstGeom>
          <a:ln>
            <a:solidFill>
              <a:srgbClr val="800000"/>
            </a:solidFill>
            <a:tailEnd type="arrow"/>
          </a:ln>
        </p:spPr>
        <p:style>
          <a:lnRef idx="3">
            <a:schemeClr val="accent2"/>
          </a:lnRef>
          <a:fillRef idx="0">
            <a:schemeClr val="accent2"/>
          </a:fillRef>
          <a:effectRef idx="2">
            <a:schemeClr val="accent2"/>
          </a:effectRef>
          <a:fontRef idx="minor">
            <a:schemeClr val="tx1"/>
          </a:fontRef>
        </p:style>
      </p:cxnSp>
      <p:cxnSp>
        <p:nvCxnSpPr>
          <p:cNvPr id="26" name="Curved Connector 25"/>
          <p:cNvCxnSpPr/>
          <p:nvPr/>
        </p:nvCxnSpPr>
        <p:spPr>
          <a:xfrm>
            <a:off x="5257800" y="3124200"/>
            <a:ext cx="1828800" cy="838200"/>
          </a:xfrm>
          <a:prstGeom prst="curvedConnector3">
            <a:avLst>
              <a:gd name="adj1" fmla="val 54762"/>
            </a:avLst>
          </a:prstGeom>
          <a:ln>
            <a:solidFill>
              <a:srgbClr val="800000"/>
            </a:solidFill>
            <a:tailEnd type="arrow"/>
          </a:ln>
        </p:spPr>
        <p:style>
          <a:lnRef idx="3">
            <a:schemeClr val="accent2"/>
          </a:lnRef>
          <a:fillRef idx="0">
            <a:schemeClr val="accent2"/>
          </a:fillRef>
          <a:effectRef idx="2">
            <a:schemeClr val="accent2"/>
          </a:effectRef>
          <a:fontRef idx="minor">
            <a:schemeClr val="tx1"/>
          </a:fontRef>
        </p:style>
      </p:cxnSp>
      <p:cxnSp>
        <p:nvCxnSpPr>
          <p:cNvPr id="29" name="Curved Connector 28"/>
          <p:cNvCxnSpPr/>
          <p:nvPr/>
        </p:nvCxnSpPr>
        <p:spPr>
          <a:xfrm>
            <a:off x="5257800" y="3124200"/>
            <a:ext cx="1828800" cy="609600"/>
          </a:xfrm>
          <a:prstGeom prst="curvedConnector3">
            <a:avLst>
              <a:gd name="adj1" fmla="val 60714"/>
            </a:avLst>
          </a:prstGeom>
          <a:ln>
            <a:solidFill>
              <a:srgbClr val="800000"/>
            </a:solidFill>
            <a:tailEnd type="arrow"/>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3200400" y="3810000"/>
            <a:ext cx="1742657" cy="523220"/>
          </a:xfrm>
          <a:prstGeom prst="rect">
            <a:avLst/>
          </a:prstGeom>
          <a:noFill/>
        </p:spPr>
        <p:txBody>
          <a:bodyPr wrap="none" rtlCol="0">
            <a:spAutoFit/>
          </a:bodyPr>
          <a:lstStyle/>
          <a:p>
            <a:r>
              <a:rPr lang="en-US" sz="2800" dirty="0" smtClean="0"/>
              <a:t>Violation e</a:t>
            </a:r>
            <a:endParaRPr lang="en-US" sz="2800" dirty="0"/>
          </a:p>
        </p:txBody>
      </p:sp>
      <p:cxnSp>
        <p:nvCxnSpPr>
          <p:cNvPr id="34" name="Straight Arrow Connector 33"/>
          <p:cNvCxnSpPr>
            <a:stCxn id="32" idx="0"/>
          </p:cNvCxnSpPr>
          <p:nvPr/>
        </p:nvCxnSpPr>
        <p:spPr>
          <a:xfrm rot="5400000" flipH="1" flipV="1">
            <a:off x="4017065" y="3102664"/>
            <a:ext cx="762000" cy="65267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4010514" y="2209800"/>
            <a:ext cx="409086" cy="646331"/>
          </a:xfrm>
          <a:prstGeom prst="rect">
            <a:avLst/>
          </a:prstGeom>
          <a:noFill/>
        </p:spPr>
        <p:txBody>
          <a:bodyPr wrap="none" rtlCol="0">
            <a:spAutoFit/>
          </a:bodyPr>
          <a:lstStyle/>
          <a:p>
            <a:r>
              <a:rPr lang="en-US" sz="3600" dirty="0" smtClean="0"/>
              <a:t>T</a:t>
            </a:r>
            <a:endParaRPr lang="en-US" sz="3600" dirty="0"/>
          </a:p>
        </p:txBody>
      </p:sp>
      <p:sp>
        <p:nvSpPr>
          <p:cNvPr id="4" name="TextBox 3"/>
          <p:cNvSpPr txBox="1"/>
          <p:nvPr/>
        </p:nvSpPr>
        <p:spPr>
          <a:xfrm>
            <a:off x="4610100" y="3907810"/>
            <a:ext cx="4038600" cy="2492990"/>
          </a:xfrm>
          <a:prstGeom prst="rect">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74320"/>
            <a:endParaRPr lang="en-US" sz="2600" dirty="0" smtClean="0">
              <a:solidFill>
                <a:srgbClr val="000090"/>
              </a:solidFill>
            </a:endParaRPr>
          </a:p>
          <a:p>
            <a:pPr marL="274320"/>
            <a:r>
              <a:rPr lang="en-US" sz="2600" dirty="0" err="1" smtClean="0">
                <a:solidFill>
                  <a:schemeClr val="tx1"/>
                </a:solidFill>
              </a:rPr>
              <a:t>Vickrey</a:t>
            </a:r>
            <a:r>
              <a:rPr lang="en-US" sz="2600" dirty="0" smtClean="0">
                <a:solidFill>
                  <a:schemeClr val="tx1"/>
                </a:solidFill>
              </a:rPr>
              <a:t> (second-price) auctions are an example.  No mediator or identification needed!</a:t>
            </a:r>
          </a:p>
          <a:p>
            <a:pPr marL="274320"/>
            <a:endParaRPr lang="en-US" sz="2600" dirty="0">
              <a:solidFill>
                <a:srgbClr val="000090"/>
              </a:solidFill>
            </a:endParaRPr>
          </a:p>
        </p:txBody>
      </p:sp>
      <p:sp>
        <p:nvSpPr>
          <p:cNvPr id="8" name="Slide Number Placeholder 7"/>
          <p:cNvSpPr>
            <a:spLocks noGrp="1"/>
          </p:cNvSpPr>
          <p:nvPr>
            <p:ph type="sldNum" sz="quarter" idx="12"/>
          </p:nvPr>
        </p:nvSpPr>
        <p:spPr/>
        <p:txBody>
          <a:bodyPr/>
          <a:lstStyle/>
          <a:p>
            <a:fld id="{02892FDA-0B4D-FF42-94B4-35ED0E351DE6}" type="slidenum">
              <a:rPr lang="en-US" smtClean="0"/>
              <a:pPr/>
              <a:t>11</a:t>
            </a:fld>
            <a:endParaRPr lang="en-US"/>
          </a:p>
        </p:txBody>
      </p:sp>
    </p:spTree>
    <p:extLst>
      <p:ext uri="{BB962C8B-B14F-4D97-AF65-F5344CB8AC3E}">
        <p14:creationId xmlns:p14="http://schemas.microsoft.com/office/powerpoint/2010/main" val="36454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Formalizing this Approach: Mediated Punishment</a:t>
            </a:r>
            <a:endParaRPr lang="en-US" dirty="0"/>
          </a:p>
        </p:txBody>
      </p:sp>
      <p:sp>
        <p:nvSpPr>
          <p:cNvPr id="3" name="Content Placeholder 2"/>
          <p:cNvSpPr>
            <a:spLocks noGrp="1"/>
          </p:cNvSpPr>
          <p:nvPr>
            <p:ph idx="1"/>
          </p:nvPr>
        </p:nvSpPr>
        <p:spPr>
          <a:xfrm>
            <a:off x="457200" y="4114800"/>
            <a:ext cx="8229600" cy="2362200"/>
          </a:xfrm>
        </p:spPr>
        <p:txBody>
          <a:bodyPr>
            <a:normAutofit fontScale="77500" lnSpcReduction="20000"/>
          </a:bodyPr>
          <a:lstStyle/>
          <a:p>
            <a:r>
              <a:rPr lang="en-US" dirty="0" smtClean="0">
                <a:solidFill>
                  <a:srgbClr val="000090"/>
                </a:solidFill>
              </a:rPr>
              <a:t>Punishing event must be caused by the fact of the violation</a:t>
            </a:r>
          </a:p>
          <a:p>
            <a:r>
              <a:rPr lang="en-US" dirty="0" smtClean="0">
                <a:solidFill>
                  <a:srgbClr val="000090"/>
                </a:solidFill>
              </a:rPr>
              <a:t>Compare utility of outcomes after punishing event with utility of outcomes extending the subtrace</a:t>
            </a:r>
          </a:p>
          <a:p>
            <a:pPr lvl="1"/>
            <a:r>
              <a:rPr lang="en-US" dirty="0" smtClean="0">
                <a:solidFill>
                  <a:srgbClr val="008000"/>
                </a:solidFill>
              </a:rPr>
              <a:t>Remove events up to punishment that are caused by the violation</a:t>
            </a:r>
          </a:p>
          <a:p>
            <a:pPr lvl="1"/>
            <a:r>
              <a:rPr lang="en-US" dirty="0">
                <a:solidFill>
                  <a:srgbClr val="008000"/>
                </a:solidFill>
              </a:rPr>
              <a:t>Depending on view of causality, specializes to automatic </a:t>
            </a:r>
            <a:r>
              <a:rPr lang="en-US" dirty="0" smtClean="0">
                <a:solidFill>
                  <a:srgbClr val="008000"/>
                </a:solidFill>
              </a:rPr>
              <a:t>punishment</a:t>
            </a:r>
            <a:endParaRPr lang="en-US" dirty="0">
              <a:solidFill>
                <a:srgbClr val="008000"/>
              </a:solidFill>
            </a:endParaRPr>
          </a:p>
        </p:txBody>
      </p:sp>
      <p:cxnSp>
        <p:nvCxnSpPr>
          <p:cNvPr id="5" name="Curved Connector 4"/>
          <p:cNvCxnSpPr/>
          <p:nvPr/>
        </p:nvCxnSpPr>
        <p:spPr>
          <a:xfrm flipV="1">
            <a:off x="304800" y="1750378"/>
            <a:ext cx="2362200" cy="762000"/>
          </a:xfrm>
          <a:prstGeom prst="curvedConnector3">
            <a:avLst>
              <a:gd name="adj1" fmla="val 50000"/>
            </a:avLst>
          </a:prstGeom>
          <a:ln w="57150">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2667000" y="1750378"/>
            <a:ext cx="990600" cy="1588"/>
          </a:xfrm>
          <a:prstGeom prst="straightConnector1">
            <a:avLst/>
          </a:prstGeom>
          <a:ln w="57150">
            <a:solidFill>
              <a:srgbClr val="800000"/>
            </a:solidFill>
            <a:tailEnd type="arrow"/>
          </a:ln>
        </p:spPr>
        <p:style>
          <a:lnRef idx="3">
            <a:schemeClr val="accent2"/>
          </a:lnRef>
          <a:fillRef idx="0">
            <a:schemeClr val="accent2"/>
          </a:fillRef>
          <a:effectRef idx="2">
            <a:schemeClr val="accent2"/>
          </a:effectRef>
          <a:fontRef idx="minor">
            <a:schemeClr val="tx1"/>
          </a:fontRef>
        </p:style>
      </p:cxnSp>
      <p:cxnSp>
        <p:nvCxnSpPr>
          <p:cNvPr id="14" name="Curved Connector 13"/>
          <p:cNvCxnSpPr/>
          <p:nvPr/>
        </p:nvCxnSpPr>
        <p:spPr>
          <a:xfrm flipV="1">
            <a:off x="3886200" y="1445578"/>
            <a:ext cx="3810000" cy="990600"/>
          </a:xfrm>
          <a:prstGeom prst="curvedConnector3">
            <a:avLst>
              <a:gd name="adj1" fmla="val 50000"/>
            </a:avLst>
          </a:prstGeom>
          <a:ln w="57150">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8" name="Curved Connector 17"/>
          <p:cNvCxnSpPr/>
          <p:nvPr/>
        </p:nvCxnSpPr>
        <p:spPr>
          <a:xfrm flipV="1">
            <a:off x="3886200" y="1140778"/>
            <a:ext cx="3810000" cy="1295400"/>
          </a:xfrm>
          <a:prstGeom prst="curvedConnector3">
            <a:avLst>
              <a:gd name="adj1" fmla="val 50000"/>
            </a:avLst>
          </a:prstGeom>
          <a:ln w="57150">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20" name="Curved Connector 19"/>
          <p:cNvCxnSpPr/>
          <p:nvPr/>
        </p:nvCxnSpPr>
        <p:spPr>
          <a:xfrm flipV="1">
            <a:off x="3886200" y="1750378"/>
            <a:ext cx="3810000" cy="685800"/>
          </a:xfrm>
          <a:prstGeom prst="curvedConnector3">
            <a:avLst>
              <a:gd name="adj1" fmla="val 50000"/>
            </a:avLst>
          </a:prstGeom>
          <a:ln w="57150">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25" name="Curved Connector 24"/>
          <p:cNvCxnSpPr/>
          <p:nvPr/>
        </p:nvCxnSpPr>
        <p:spPr>
          <a:xfrm>
            <a:off x="5943600" y="2664778"/>
            <a:ext cx="1828800" cy="1143000"/>
          </a:xfrm>
          <a:prstGeom prst="curvedConnector3">
            <a:avLst>
              <a:gd name="adj1" fmla="val 50000"/>
            </a:avLst>
          </a:prstGeom>
          <a:ln w="57150">
            <a:solidFill>
              <a:srgbClr val="800000"/>
            </a:solidFill>
            <a:tailEnd type="arrow"/>
          </a:ln>
        </p:spPr>
        <p:style>
          <a:lnRef idx="3">
            <a:schemeClr val="accent2"/>
          </a:lnRef>
          <a:fillRef idx="0">
            <a:schemeClr val="accent2"/>
          </a:fillRef>
          <a:effectRef idx="2">
            <a:schemeClr val="accent2"/>
          </a:effectRef>
          <a:fontRef idx="minor">
            <a:schemeClr val="tx1"/>
          </a:fontRef>
        </p:style>
      </p:cxnSp>
      <p:cxnSp>
        <p:nvCxnSpPr>
          <p:cNvPr id="26" name="Curved Connector 25"/>
          <p:cNvCxnSpPr/>
          <p:nvPr/>
        </p:nvCxnSpPr>
        <p:spPr>
          <a:xfrm>
            <a:off x="5943600" y="2664778"/>
            <a:ext cx="1828800" cy="838200"/>
          </a:xfrm>
          <a:prstGeom prst="curvedConnector3">
            <a:avLst>
              <a:gd name="adj1" fmla="val 54762"/>
            </a:avLst>
          </a:prstGeom>
          <a:ln w="57150">
            <a:solidFill>
              <a:srgbClr val="800000"/>
            </a:solidFill>
            <a:tailEnd type="arrow"/>
          </a:ln>
        </p:spPr>
        <p:style>
          <a:lnRef idx="3">
            <a:schemeClr val="accent2"/>
          </a:lnRef>
          <a:fillRef idx="0">
            <a:schemeClr val="accent2"/>
          </a:fillRef>
          <a:effectRef idx="2">
            <a:schemeClr val="accent2"/>
          </a:effectRef>
          <a:fontRef idx="minor">
            <a:schemeClr val="tx1"/>
          </a:fontRef>
        </p:style>
      </p:cxnSp>
      <p:cxnSp>
        <p:nvCxnSpPr>
          <p:cNvPr id="29" name="Curved Connector 28"/>
          <p:cNvCxnSpPr/>
          <p:nvPr/>
        </p:nvCxnSpPr>
        <p:spPr>
          <a:xfrm>
            <a:off x="5943600" y="2664778"/>
            <a:ext cx="1828800" cy="609600"/>
          </a:xfrm>
          <a:prstGeom prst="curvedConnector3">
            <a:avLst>
              <a:gd name="adj1" fmla="val 60714"/>
            </a:avLst>
          </a:prstGeom>
          <a:ln w="57150">
            <a:solidFill>
              <a:srgbClr val="800000"/>
            </a:solidFill>
            <a:tailEnd type="arrow"/>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3886200" y="3132158"/>
            <a:ext cx="2500428" cy="523220"/>
          </a:xfrm>
          <a:prstGeom prst="rect">
            <a:avLst/>
          </a:prstGeom>
          <a:noFill/>
        </p:spPr>
        <p:txBody>
          <a:bodyPr wrap="none" rtlCol="0">
            <a:spAutoFit/>
          </a:bodyPr>
          <a:lstStyle/>
          <a:p>
            <a:r>
              <a:rPr lang="en-US" sz="2800" dirty="0" smtClean="0"/>
              <a:t>Punishing event</a:t>
            </a:r>
            <a:endParaRPr lang="en-US" sz="2800" dirty="0"/>
          </a:p>
        </p:txBody>
      </p:sp>
      <p:cxnSp>
        <p:nvCxnSpPr>
          <p:cNvPr id="34" name="Straight Arrow Connector 33"/>
          <p:cNvCxnSpPr/>
          <p:nvPr/>
        </p:nvCxnSpPr>
        <p:spPr>
          <a:xfrm flipV="1">
            <a:off x="4800600" y="2594537"/>
            <a:ext cx="6096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Curved Connector 30"/>
          <p:cNvCxnSpPr/>
          <p:nvPr/>
        </p:nvCxnSpPr>
        <p:spPr>
          <a:xfrm>
            <a:off x="4532086" y="1905000"/>
            <a:ext cx="1411514" cy="760572"/>
          </a:xfrm>
          <a:prstGeom prst="curvedConnector3">
            <a:avLst>
              <a:gd name="adj1" fmla="val 50000"/>
            </a:avLst>
          </a:prstGeom>
          <a:ln w="57150">
            <a:solidFill>
              <a:srgbClr val="800000"/>
            </a:solidFill>
            <a:tailEnd type="arrow"/>
          </a:ln>
        </p:spPr>
        <p:style>
          <a:lnRef idx="3">
            <a:schemeClr val="accent2"/>
          </a:lnRef>
          <a:fillRef idx="0">
            <a:schemeClr val="accent2"/>
          </a:fillRef>
          <a:effectRef idx="2">
            <a:schemeClr val="accent2"/>
          </a:effectRef>
          <a:fontRef idx="minor">
            <a:schemeClr val="tx1"/>
          </a:fontRef>
        </p:style>
      </p:cxnSp>
      <p:cxnSp>
        <p:nvCxnSpPr>
          <p:cNvPr id="44" name="Curved Connector 43"/>
          <p:cNvCxnSpPr/>
          <p:nvPr/>
        </p:nvCxnSpPr>
        <p:spPr>
          <a:xfrm>
            <a:off x="2667000" y="1750378"/>
            <a:ext cx="1219200" cy="685800"/>
          </a:xfrm>
          <a:prstGeom prst="curvedConnector3">
            <a:avLst>
              <a:gd name="adj1" fmla="val 50000"/>
            </a:avLst>
          </a:prstGeom>
          <a:ln w="57150">
            <a:solidFill>
              <a:srgbClr val="800000"/>
            </a:solidFill>
            <a:prstDash val="sysDash"/>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p:nvPr/>
        </p:nvCxnSpPr>
        <p:spPr>
          <a:xfrm rot="5400000" flipH="1" flipV="1">
            <a:off x="2971800" y="2436178"/>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2" name="TextBox 51"/>
          <p:cNvSpPr txBox="1"/>
          <p:nvPr/>
        </p:nvSpPr>
        <p:spPr>
          <a:xfrm>
            <a:off x="2514600" y="2740978"/>
            <a:ext cx="1466107" cy="523220"/>
          </a:xfrm>
          <a:prstGeom prst="rect">
            <a:avLst/>
          </a:prstGeom>
          <a:noFill/>
        </p:spPr>
        <p:txBody>
          <a:bodyPr wrap="none" rtlCol="0">
            <a:spAutoFit/>
          </a:bodyPr>
          <a:lstStyle/>
          <a:p>
            <a:r>
              <a:rPr lang="en-US" sz="2800" dirty="0" smtClean="0"/>
              <a:t>Subtrace</a:t>
            </a:r>
            <a:endParaRPr lang="en-US" sz="2800" dirty="0"/>
          </a:p>
        </p:txBody>
      </p:sp>
      <p:cxnSp>
        <p:nvCxnSpPr>
          <p:cNvPr id="54" name="Straight Arrow Connector 53"/>
          <p:cNvCxnSpPr>
            <a:stCxn id="55" idx="0"/>
          </p:cNvCxnSpPr>
          <p:nvPr/>
        </p:nvCxnSpPr>
        <p:spPr>
          <a:xfrm rot="5400000" flipH="1" flipV="1">
            <a:off x="2548522" y="1631107"/>
            <a:ext cx="304002" cy="54255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5" name="TextBox 54"/>
          <p:cNvSpPr txBox="1"/>
          <p:nvPr/>
        </p:nvSpPr>
        <p:spPr>
          <a:xfrm>
            <a:off x="1658093" y="2054384"/>
            <a:ext cx="1542307" cy="523220"/>
          </a:xfrm>
          <a:prstGeom prst="rect">
            <a:avLst/>
          </a:prstGeom>
          <a:noFill/>
        </p:spPr>
        <p:txBody>
          <a:bodyPr wrap="square" rtlCol="0">
            <a:spAutoFit/>
          </a:bodyPr>
          <a:lstStyle/>
          <a:p>
            <a:r>
              <a:rPr lang="en-US" sz="2800" dirty="0" smtClean="0"/>
              <a:t>Violation</a:t>
            </a:r>
            <a:endParaRPr lang="en-US" sz="2800" dirty="0"/>
          </a:p>
        </p:txBody>
      </p:sp>
      <p:cxnSp>
        <p:nvCxnSpPr>
          <p:cNvPr id="22" name="Curved Connector 21"/>
          <p:cNvCxnSpPr/>
          <p:nvPr/>
        </p:nvCxnSpPr>
        <p:spPr>
          <a:xfrm>
            <a:off x="3657600" y="1750378"/>
            <a:ext cx="874486" cy="154622"/>
          </a:xfrm>
          <a:prstGeom prst="curvedConnector3">
            <a:avLst>
              <a:gd name="adj1" fmla="val 50000"/>
            </a:avLst>
          </a:prstGeom>
          <a:ln w="57150">
            <a:solidFill>
              <a:srgbClr val="800000"/>
            </a:solidFill>
            <a:tailEnd type="arrow"/>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02892FDA-0B4D-FF42-94B4-35ED0E351DE6}" type="slidenum">
              <a:rPr lang="en-US" smtClean="0"/>
              <a:pPr/>
              <a:t>12</a:t>
            </a:fld>
            <a:endParaRPr lang="en-US"/>
          </a:p>
        </p:txBody>
      </p:sp>
    </p:spTree>
    <p:extLst>
      <p:ext uri="{BB962C8B-B14F-4D97-AF65-F5344CB8AC3E}">
        <p14:creationId xmlns:p14="http://schemas.microsoft.com/office/powerpoint/2010/main" val="409723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t>Research Goal: Explicate Relationship Between Accountability and Related Properties</a:t>
            </a:r>
            <a:endParaRPr lang="en-US" sz="3300" dirty="0"/>
          </a:p>
        </p:txBody>
      </p:sp>
      <p:sp>
        <p:nvSpPr>
          <p:cNvPr id="6" name="Oval 5"/>
          <p:cNvSpPr/>
          <p:nvPr/>
        </p:nvSpPr>
        <p:spPr>
          <a:xfrm>
            <a:off x="2209800" y="2438400"/>
            <a:ext cx="4602163" cy="1933342"/>
          </a:xfrm>
          <a:prstGeom prst="ellipse">
            <a:avLst/>
          </a:prstGeom>
          <a:ln>
            <a:solidFill>
              <a:srgbClr val="0000FF"/>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rgbClr val="008000"/>
                </a:solidFill>
              </a:rPr>
              <a:t>Accountability</a:t>
            </a:r>
          </a:p>
        </p:txBody>
      </p:sp>
      <p:sp>
        <p:nvSpPr>
          <p:cNvPr id="7" name="Oval 6"/>
          <p:cNvSpPr/>
          <p:nvPr/>
        </p:nvSpPr>
        <p:spPr>
          <a:xfrm>
            <a:off x="1066800" y="3126701"/>
            <a:ext cx="1692275" cy="988097"/>
          </a:xfrm>
          <a:prstGeom prst="ellipse">
            <a:avLst/>
          </a:prstGeom>
          <a:ln>
            <a:solidFill>
              <a:srgbClr val="0000FF"/>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en-US" dirty="0"/>
          </a:p>
        </p:txBody>
      </p:sp>
      <p:sp>
        <p:nvSpPr>
          <p:cNvPr id="8" name="Oval 7"/>
          <p:cNvSpPr/>
          <p:nvPr/>
        </p:nvSpPr>
        <p:spPr>
          <a:xfrm>
            <a:off x="4610594" y="3902196"/>
            <a:ext cx="1710805" cy="1146700"/>
          </a:xfrm>
          <a:prstGeom prst="ellipse">
            <a:avLst/>
          </a:prstGeom>
          <a:ln>
            <a:solidFill>
              <a:srgbClr val="0000FF"/>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9" name="Oval 8"/>
          <p:cNvSpPr/>
          <p:nvPr/>
        </p:nvSpPr>
        <p:spPr>
          <a:xfrm>
            <a:off x="2688150" y="1676400"/>
            <a:ext cx="1601038" cy="1295400"/>
          </a:xfrm>
          <a:prstGeom prst="ellipse">
            <a:avLst/>
          </a:prstGeom>
          <a:ln>
            <a:solidFill>
              <a:srgbClr val="0000FF"/>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en-US" dirty="0"/>
          </a:p>
        </p:txBody>
      </p:sp>
      <p:sp>
        <p:nvSpPr>
          <p:cNvPr id="10" name="Oval 9"/>
          <p:cNvSpPr/>
          <p:nvPr/>
        </p:nvSpPr>
        <p:spPr>
          <a:xfrm>
            <a:off x="4686795" y="1676400"/>
            <a:ext cx="1629806" cy="1295400"/>
          </a:xfrm>
          <a:prstGeom prst="ellipse">
            <a:avLst/>
          </a:prstGeom>
          <a:ln>
            <a:solidFill>
              <a:srgbClr val="0000FF"/>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1" name="Oval 10"/>
          <p:cNvSpPr/>
          <p:nvPr/>
        </p:nvSpPr>
        <p:spPr>
          <a:xfrm>
            <a:off x="2688150" y="3902196"/>
            <a:ext cx="1601038" cy="1146700"/>
          </a:xfrm>
          <a:prstGeom prst="ellipse">
            <a:avLst/>
          </a:prstGeom>
          <a:ln>
            <a:solidFill>
              <a:srgbClr val="0000FF"/>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2" name="Oval 11"/>
          <p:cNvSpPr/>
          <p:nvPr/>
        </p:nvSpPr>
        <p:spPr>
          <a:xfrm>
            <a:off x="6137093" y="3126701"/>
            <a:ext cx="1787707" cy="984399"/>
          </a:xfrm>
          <a:prstGeom prst="ellipse">
            <a:avLst/>
          </a:prstGeom>
          <a:ln>
            <a:solidFill>
              <a:srgbClr val="0000FF"/>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3" name="TextBox 15"/>
          <p:cNvSpPr txBox="1">
            <a:spLocks noChangeArrowheads="1"/>
          </p:cNvSpPr>
          <p:nvPr/>
        </p:nvSpPr>
        <p:spPr bwMode="auto">
          <a:xfrm>
            <a:off x="2837206" y="2109688"/>
            <a:ext cx="1430456" cy="369332"/>
          </a:xfrm>
          <a:prstGeom prst="rect">
            <a:avLst/>
          </a:prstGeom>
          <a:noFill/>
          <a:ln w="9525">
            <a:noFill/>
            <a:miter lim="800000"/>
            <a:headEnd/>
            <a:tailEnd/>
          </a:ln>
        </p:spPr>
        <p:txBody>
          <a:bodyPr wrap="none">
            <a:spAutoFit/>
          </a:bodyPr>
          <a:lstStyle/>
          <a:p>
            <a:r>
              <a:rPr lang="en-US" dirty="0">
                <a:solidFill>
                  <a:srgbClr val="008000"/>
                </a:solidFill>
              </a:rPr>
              <a:t>Identification</a:t>
            </a:r>
          </a:p>
        </p:txBody>
      </p:sp>
      <p:sp>
        <p:nvSpPr>
          <p:cNvPr id="14" name="TextBox 17"/>
          <p:cNvSpPr txBox="1">
            <a:spLocks noChangeArrowheads="1"/>
          </p:cNvSpPr>
          <p:nvPr/>
        </p:nvSpPr>
        <p:spPr bwMode="auto">
          <a:xfrm>
            <a:off x="4853892" y="2109688"/>
            <a:ext cx="1462708" cy="369332"/>
          </a:xfrm>
          <a:prstGeom prst="rect">
            <a:avLst/>
          </a:prstGeom>
          <a:noFill/>
          <a:ln w="9525">
            <a:noFill/>
            <a:miter lim="800000"/>
            <a:headEnd/>
            <a:tailEnd/>
          </a:ln>
        </p:spPr>
        <p:txBody>
          <a:bodyPr wrap="none">
            <a:spAutoFit/>
          </a:bodyPr>
          <a:lstStyle/>
          <a:p>
            <a:r>
              <a:rPr lang="en-US" dirty="0">
                <a:solidFill>
                  <a:srgbClr val="008000"/>
                </a:solidFill>
              </a:rPr>
              <a:t>Authorization</a:t>
            </a:r>
          </a:p>
        </p:txBody>
      </p:sp>
      <p:sp>
        <p:nvSpPr>
          <p:cNvPr id="15" name="TextBox 18"/>
          <p:cNvSpPr txBox="1">
            <a:spLocks noChangeArrowheads="1"/>
          </p:cNvSpPr>
          <p:nvPr/>
        </p:nvSpPr>
        <p:spPr bwMode="auto">
          <a:xfrm>
            <a:off x="1213972" y="3445536"/>
            <a:ext cx="1545103" cy="369332"/>
          </a:xfrm>
          <a:prstGeom prst="rect">
            <a:avLst/>
          </a:prstGeom>
          <a:noFill/>
          <a:ln w="9525">
            <a:noFill/>
            <a:miter lim="800000"/>
            <a:headEnd/>
            <a:tailEnd/>
          </a:ln>
        </p:spPr>
        <p:txBody>
          <a:bodyPr wrap="none">
            <a:spAutoFit/>
          </a:bodyPr>
          <a:lstStyle/>
          <a:p>
            <a:r>
              <a:rPr lang="en-US" dirty="0" smtClean="0">
                <a:solidFill>
                  <a:srgbClr val="008000"/>
                </a:solidFill>
              </a:rPr>
              <a:t>Compensation</a:t>
            </a:r>
            <a:endParaRPr lang="en-US" dirty="0">
              <a:solidFill>
                <a:srgbClr val="008000"/>
              </a:solidFill>
            </a:endParaRPr>
          </a:p>
        </p:txBody>
      </p:sp>
      <p:sp>
        <p:nvSpPr>
          <p:cNvPr id="16" name="TextBox 19"/>
          <p:cNvSpPr txBox="1">
            <a:spLocks noChangeArrowheads="1"/>
          </p:cNvSpPr>
          <p:nvPr/>
        </p:nvSpPr>
        <p:spPr bwMode="auto">
          <a:xfrm>
            <a:off x="6477000" y="3442370"/>
            <a:ext cx="1102674" cy="369332"/>
          </a:xfrm>
          <a:prstGeom prst="rect">
            <a:avLst/>
          </a:prstGeom>
          <a:noFill/>
          <a:ln w="9525">
            <a:noFill/>
            <a:miter lim="800000"/>
            <a:headEnd/>
            <a:tailEnd/>
          </a:ln>
        </p:spPr>
        <p:txBody>
          <a:bodyPr wrap="none">
            <a:spAutoFit/>
          </a:bodyPr>
          <a:lstStyle/>
          <a:p>
            <a:r>
              <a:rPr lang="en-US" dirty="0" smtClean="0">
                <a:solidFill>
                  <a:srgbClr val="008000"/>
                </a:solidFill>
              </a:rPr>
              <a:t>Detection</a:t>
            </a:r>
            <a:endParaRPr lang="en-US" dirty="0">
              <a:solidFill>
                <a:srgbClr val="008000"/>
              </a:solidFill>
            </a:endParaRPr>
          </a:p>
        </p:txBody>
      </p:sp>
      <p:sp>
        <p:nvSpPr>
          <p:cNvPr id="17" name="TextBox 20"/>
          <p:cNvSpPr txBox="1">
            <a:spLocks noChangeArrowheads="1"/>
          </p:cNvSpPr>
          <p:nvPr/>
        </p:nvSpPr>
        <p:spPr bwMode="auto">
          <a:xfrm>
            <a:off x="2837206" y="4290880"/>
            <a:ext cx="1307859" cy="369332"/>
          </a:xfrm>
          <a:prstGeom prst="rect">
            <a:avLst/>
          </a:prstGeom>
          <a:noFill/>
          <a:ln w="9525">
            <a:noFill/>
            <a:miter lim="800000"/>
            <a:headEnd/>
            <a:tailEnd/>
          </a:ln>
        </p:spPr>
        <p:txBody>
          <a:bodyPr wrap="none">
            <a:spAutoFit/>
          </a:bodyPr>
          <a:lstStyle/>
          <a:p>
            <a:r>
              <a:rPr lang="en-US" dirty="0" smtClean="0">
                <a:solidFill>
                  <a:srgbClr val="008000"/>
                </a:solidFill>
              </a:rPr>
              <a:t>Punishment</a:t>
            </a:r>
            <a:endParaRPr lang="en-US" dirty="0">
              <a:solidFill>
                <a:srgbClr val="008000"/>
              </a:solidFill>
            </a:endParaRPr>
          </a:p>
        </p:txBody>
      </p:sp>
      <p:sp>
        <p:nvSpPr>
          <p:cNvPr id="18" name="TextBox 21"/>
          <p:cNvSpPr txBox="1">
            <a:spLocks noChangeArrowheads="1"/>
          </p:cNvSpPr>
          <p:nvPr/>
        </p:nvSpPr>
        <p:spPr bwMode="auto">
          <a:xfrm>
            <a:off x="5029200" y="4114798"/>
            <a:ext cx="954107" cy="646331"/>
          </a:xfrm>
          <a:prstGeom prst="rect">
            <a:avLst/>
          </a:prstGeom>
          <a:noFill/>
          <a:ln w="9525">
            <a:noFill/>
            <a:miter lim="800000"/>
            <a:headEnd/>
            <a:tailEnd/>
          </a:ln>
        </p:spPr>
        <p:txBody>
          <a:bodyPr wrap="none">
            <a:spAutoFit/>
          </a:bodyPr>
          <a:lstStyle/>
          <a:p>
            <a:r>
              <a:rPr lang="en-US" dirty="0" smtClean="0">
                <a:solidFill>
                  <a:srgbClr val="008000"/>
                </a:solidFill>
              </a:rPr>
              <a:t>Closed</a:t>
            </a:r>
          </a:p>
          <a:p>
            <a:pPr algn="ctr"/>
            <a:r>
              <a:rPr lang="en-US" dirty="0" smtClean="0">
                <a:solidFill>
                  <a:srgbClr val="008000"/>
                </a:solidFill>
              </a:rPr>
              <a:t>Systems</a:t>
            </a:r>
            <a:endParaRPr lang="en-US" dirty="0">
              <a:solidFill>
                <a:srgbClr val="008000"/>
              </a:solidFill>
            </a:endParaRPr>
          </a:p>
        </p:txBody>
      </p:sp>
      <p:sp>
        <p:nvSpPr>
          <p:cNvPr id="3" name="TextBox 2"/>
          <p:cNvSpPr txBox="1"/>
          <p:nvPr/>
        </p:nvSpPr>
        <p:spPr>
          <a:xfrm>
            <a:off x="152400" y="5388305"/>
            <a:ext cx="8763000" cy="892552"/>
          </a:xfrm>
          <a:prstGeom prst="rect">
            <a:avLst/>
          </a:prstGeom>
          <a:noFill/>
        </p:spPr>
        <p:txBody>
          <a:bodyPr wrap="square" rtlCol="0">
            <a:spAutoFit/>
          </a:bodyPr>
          <a:lstStyle/>
          <a:p>
            <a:pPr marL="285750" indent="-285750">
              <a:buFont typeface="Arial"/>
              <a:buChar char="•"/>
            </a:pPr>
            <a:r>
              <a:rPr lang="en-US" sz="2600" dirty="0" smtClean="0">
                <a:solidFill>
                  <a:srgbClr val="000090"/>
                </a:solidFill>
              </a:rPr>
              <a:t>Example research question: in open systems with mediated punishment, are anonymity and accountability compatible? </a:t>
            </a:r>
            <a:endParaRPr lang="en-US" sz="2600" dirty="0">
              <a:solidFill>
                <a:srgbClr val="000090"/>
              </a:solidFill>
            </a:endParaRPr>
          </a:p>
        </p:txBody>
      </p:sp>
      <p:sp>
        <p:nvSpPr>
          <p:cNvPr id="5" name="Slide Number Placeholder 4"/>
          <p:cNvSpPr>
            <a:spLocks noGrp="1"/>
          </p:cNvSpPr>
          <p:nvPr>
            <p:ph type="sldNum" sz="quarter" idx="12"/>
          </p:nvPr>
        </p:nvSpPr>
        <p:spPr/>
        <p:txBody>
          <a:bodyPr/>
          <a:lstStyle/>
          <a:p>
            <a:fld id="{02892FDA-0B4D-FF42-94B4-35ED0E351DE6}" type="slidenum">
              <a:rPr lang="en-US" smtClean="0"/>
              <a:pPr/>
              <a:t>13</a:t>
            </a:fld>
            <a:endParaRPr lang="en-US"/>
          </a:p>
        </p:txBody>
      </p:sp>
    </p:spTree>
    <p:extLst>
      <p:ext uri="{BB962C8B-B14F-4D97-AF65-F5344CB8AC3E}">
        <p14:creationId xmlns:p14="http://schemas.microsoft.com/office/powerpoint/2010/main" val="30588566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 2: Privacy</a:t>
            </a:r>
            <a:endParaRPr lang="en-US" sz="3600" dirty="0"/>
          </a:p>
        </p:txBody>
      </p:sp>
      <p:sp>
        <p:nvSpPr>
          <p:cNvPr id="3" name="Content Placeholder 2"/>
          <p:cNvSpPr>
            <a:spLocks noGrp="1"/>
          </p:cNvSpPr>
          <p:nvPr>
            <p:ph idx="1"/>
          </p:nvPr>
        </p:nvSpPr>
        <p:spPr>
          <a:xfrm>
            <a:off x="381000" y="1417638"/>
            <a:ext cx="8458200" cy="3078162"/>
          </a:xfrm>
        </p:spPr>
        <p:txBody>
          <a:bodyPr>
            <a:normAutofit/>
          </a:bodyPr>
          <a:lstStyle/>
          <a:p>
            <a:r>
              <a:rPr lang="en-US" sz="2800" dirty="0" smtClean="0">
                <a:solidFill>
                  <a:srgbClr val="000090"/>
                </a:solidFill>
              </a:rPr>
              <a:t>Means different things to different people, to different cultures, and in different contexts.</a:t>
            </a:r>
          </a:p>
          <a:p>
            <a:r>
              <a:rPr lang="en-US" sz="2800" dirty="0" smtClean="0">
                <a:solidFill>
                  <a:srgbClr val="000090"/>
                </a:solidFill>
              </a:rPr>
              <a:t>Appropriate uses of data:</a:t>
            </a:r>
          </a:p>
          <a:p>
            <a:pPr lvl="1"/>
            <a:r>
              <a:rPr lang="en-US" sz="2600" dirty="0" smtClean="0">
                <a:solidFill>
                  <a:srgbClr val="008000"/>
                </a:solidFill>
              </a:rPr>
              <a:t>What is appropriate?</a:t>
            </a:r>
          </a:p>
          <a:p>
            <a:pPr lvl="1"/>
            <a:r>
              <a:rPr lang="en-US" sz="2600" dirty="0" smtClean="0">
                <a:solidFill>
                  <a:srgbClr val="008000"/>
                </a:solidFill>
              </a:rPr>
              <a:t>Who gets to decide?</a:t>
            </a:r>
          </a:p>
          <a:p>
            <a:pPr lvl="1"/>
            <a:r>
              <a:rPr lang="en-US" sz="2600" dirty="0" smtClean="0">
                <a:solidFill>
                  <a:srgbClr val="008000"/>
                </a:solidFill>
              </a:rPr>
              <a:t>What if different stakeholders disagree?</a:t>
            </a:r>
          </a:p>
          <a:p>
            <a:pPr lvl="1"/>
            <a:endParaRPr lang="en-US" sz="2600" dirty="0" smtClean="0">
              <a:solidFill>
                <a:srgbClr val="008000"/>
              </a:solidFill>
            </a:endParaRPr>
          </a:p>
        </p:txBody>
      </p:sp>
      <p:pic>
        <p:nvPicPr>
          <p:cNvPr id="4" name="Picture 3"/>
          <p:cNvPicPr>
            <a:picLocks noChangeAspect="1"/>
          </p:cNvPicPr>
          <p:nvPr/>
        </p:nvPicPr>
        <p:blipFill>
          <a:blip r:embed="rId2"/>
          <a:stretch>
            <a:fillRect/>
          </a:stretch>
        </p:blipFill>
        <p:spPr>
          <a:xfrm>
            <a:off x="7162801" y="2031350"/>
            <a:ext cx="1676400" cy="2464450"/>
          </a:xfrm>
          <a:prstGeom prst="rect">
            <a:avLst/>
          </a:prstGeom>
        </p:spPr>
      </p:pic>
      <p:sp>
        <p:nvSpPr>
          <p:cNvPr id="11" name="Content Placeholder 2"/>
          <p:cNvSpPr txBox="1">
            <a:spLocks/>
          </p:cNvSpPr>
          <p:nvPr/>
        </p:nvSpPr>
        <p:spPr>
          <a:xfrm>
            <a:off x="381000" y="3810000"/>
            <a:ext cx="8458200" cy="28956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000090"/>
              </a:buClr>
              <a:buSzTx/>
              <a:buFont typeface="Arial"/>
              <a:buChar char="•"/>
              <a:tabLst/>
              <a:defRPr/>
            </a:pPr>
            <a:r>
              <a:rPr lang="en-US" sz="2800" dirty="0" smtClean="0">
                <a:solidFill>
                  <a:srgbClr val="000090"/>
                </a:solidFill>
              </a:rPr>
              <a:t>S</a:t>
            </a:r>
            <a:r>
              <a:rPr kumimoji="0" lang="en-US" sz="2800" b="0" i="0" u="none" strike="noStrike" kern="1200" cap="none" spc="0" normalizeH="0" baseline="0" noProof="0" dirty="0" err="1" smtClean="0">
                <a:ln>
                  <a:noFill/>
                </a:ln>
                <a:solidFill>
                  <a:srgbClr val="000090"/>
                </a:solidFill>
                <a:effectLst/>
                <a:uLnTx/>
                <a:uFillTx/>
                <a:latin typeface="+mn-lt"/>
                <a:ea typeface="+mn-ea"/>
                <a:cs typeface="+mn-cs"/>
              </a:rPr>
              <a:t>imple</a:t>
            </a:r>
            <a:r>
              <a:rPr kumimoji="0" lang="en-US" sz="2800" b="0" i="0" u="none" strike="noStrike" kern="1200" cap="none" spc="0" normalizeH="0" baseline="0" noProof="0" dirty="0" smtClean="0">
                <a:ln>
                  <a:noFill/>
                </a:ln>
                <a:solidFill>
                  <a:srgbClr val="000090"/>
                </a:solidFill>
                <a:effectLst/>
                <a:uLnTx/>
                <a:uFillTx/>
                <a:latin typeface="+mn-lt"/>
                <a:ea typeface="+mn-ea"/>
                <a:cs typeface="+mn-cs"/>
              </a:rPr>
              <a:t> approaches to “</a:t>
            </a:r>
            <a:r>
              <a:rPr kumimoji="0" lang="en-US" sz="2800" b="0" i="0" u="none" strike="noStrike" kern="1200" cap="none" spc="0" normalizeH="0" baseline="0" noProof="0" dirty="0" err="1" smtClean="0">
                <a:ln>
                  <a:noFill/>
                </a:ln>
                <a:solidFill>
                  <a:srgbClr val="000090"/>
                </a:solidFill>
                <a:effectLst/>
                <a:uLnTx/>
                <a:uFillTx/>
                <a:latin typeface="+mn-lt"/>
                <a:ea typeface="+mn-ea"/>
                <a:cs typeface="+mn-cs"/>
              </a:rPr>
              <a:t>anonymization</a:t>
            </a:r>
            <a:r>
              <a:rPr kumimoji="0" lang="en-US" sz="2800" b="0" i="0" u="none" strike="noStrike" kern="1200" cap="none" spc="0" normalizeH="0" baseline="0" noProof="0" dirty="0" smtClean="0">
                <a:ln>
                  <a:noFill/>
                </a:ln>
                <a:solidFill>
                  <a:srgbClr val="000090"/>
                </a:solidFill>
                <a:effectLst/>
                <a:uLnTx/>
                <a:uFillTx/>
                <a:latin typeface="+mn-lt"/>
                <a:ea typeface="+mn-ea"/>
                <a:cs typeface="+mn-cs"/>
              </a:rPr>
              <a:t>” don’t work </a:t>
            </a:r>
            <a:r>
              <a:rPr lang="en-US" sz="2800" dirty="0" smtClean="0">
                <a:solidFill>
                  <a:srgbClr val="000090"/>
                </a:solidFill>
              </a:rPr>
              <a:t>in today’s world where many data sources are readily available.</a:t>
            </a:r>
            <a:endParaRPr kumimoji="0" lang="en-US" sz="2800" b="0" i="0" u="none" strike="noStrike" kern="1200" cap="none" spc="0" normalizeH="0" baseline="0" noProof="0" dirty="0" smtClean="0">
              <a:ln>
                <a:noFill/>
              </a:ln>
              <a:solidFill>
                <a:srgbClr val="00009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000090"/>
              </a:buClr>
              <a:buSzTx/>
              <a:buFont typeface="Arial"/>
              <a:buChar char="•"/>
              <a:tabLst/>
              <a:defRPr/>
            </a:pPr>
            <a:r>
              <a:rPr kumimoji="0" lang="en-US" sz="2800" b="0" i="0" u="none" strike="noStrike" kern="1200" cap="none" spc="0" normalizeH="0" baseline="0" noProof="0" dirty="0" smtClean="0">
                <a:ln>
                  <a:noFill/>
                </a:ln>
                <a:solidFill>
                  <a:srgbClr val="000090"/>
                </a:solidFill>
                <a:effectLst/>
                <a:uLnTx/>
                <a:uFillTx/>
                <a:latin typeface="+mn-lt"/>
                <a:ea typeface="+mn-ea"/>
                <a:cs typeface="+mn-cs"/>
              </a:rPr>
              <a:t>There are some good definitions for some specific notions of privacy.</a:t>
            </a:r>
          </a:p>
          <a:p>
            <a:pPr marL="342900" marR="0" lvl="0" indent="-342900" algn="l" defTabSz="457200" rtl="0" eaLnBrk="1" fontAlgn="auto" latinLnBrk="0" hangingPunct="1">
              <a:lnSpc>
                <a:spcPct val="100000"/>
              </a:lnSpc>
              <a:spcBef>
                <a:spcPct val="20000"/>
              </a:spcBef>
              <a:spcAft>
                <a:spcPts val="0"/>
              </a:spcAft>
              <a:buClr>
                <a:srgbClr val="000090"/>
              </a:buClr>
              <a:buSzTx/>
              <a:buFont typeface="Arial"/>
              <a:buChar char="•"/>
              <a:tabLst/>
              <a:defRPr/>
            </a:pPr>
            <a:endParaRPr kumimoji="0" lang="en-US" sz="3200" b="0" i="0" u="none" strike="noStrike" kern="1200" cap="none" spc="0" normalizeH="0" baseline="0" noProof="0" dirty="0">
              <a:ln>
                <a:noFill/>
              </a:ln>
              <a:solidFill>
                <a:srgbClr val="008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02892FDA-0B4D-FF42-94B4-35ED0E351DE6}" type="slidenum">
              <a:rPr lang="en-US" smtClean="0"/>
              <a:pPr/>
              <a:t>14</a:t>
            </a:fld>
            <a:endParaRPr lang="en-US"/>
          </a:p>
        </p:txBody>
      </p:sp>
    </p:spTree>
    <p:extLst>
      <p:ext uri="{BB962C8B-B14F-4D97-AF65-F5344CB8AC3E}">
        <p14:creationId xmlns:p14="http://schemas.microsoft.com/office/powerpoint/2010/main" val="1693497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Our Results: Secure Multiparty Computation</a:t>
            </a:r>
            <a:endParaRPr lang="en-US" sz="3500" dirty="0"/>
          </a:p>
        </p:txBody>
      </p:sp>
      <p:sp>
        <p:nvSpPr>
          <p:cNvPr id="3" name="Content Placeholder 2"/>
          <p:cNvSpPr>
            <a:spLocks noGrp="1"/>
          </p:cNvSpPr>
          <p:nvPr>
            <p:ph idx="1"/>
          </p:nvPr>
        </p:nvSpPr>
        <p:spPr>
          <a:xfrm>
            <a:off x="152400" y="1600200"/>
            <a:ext cx="8534400" cy="4953000"/>
          </a:xfrm>
        </p:spPr>
        <p:txBody>
          <a:bodyPr>
            <a:normAutofit fontScale="62500" lnSpcReduction="20000"/>
          </a:bodyPr>
          <a:lstStyle/>
          <a:p>
            <a:pPr>
              <a:lnSpc>
                <a:spcPct val="90000"/>
              </a:lnSpc>
              <a:spcBef>
                <a:spcPts val="700"/>
              </a:spcBef>
              <a:buClr>
                <a:schemeClr val="tx1"/>
              </a:buClr>
              <a:buFont typeface="Times" pitchFamily="-112" charset="0"/>
              <a:buChar char="•"/>
            </a:pPr>
            <a:r>
              <a:rPr lang="en-US" dirty="0">
                <a:solidFill>
                  <a:srgbClr val="009900"/>
                </a:solidFill>
                <a:ea typeface="ＭＳ Ｐゴシック" pitchFamily="-112" charset="-128"/>
                <a:cs typeface="ＭＳ Ｐゴシック" pitchFamily="-112" charset="-128"/>
              </a:rPr>
              <a:t>[WY04,YW05]</a:t>
            </a:r>
            <a:r>
              <a:rPr lang="en-US" dirty="0">
                <a:ea typeface="ＭＳ Ｐゴシック" pitchFamily="-112" charset="-128"/>
                <a:cs typeface="ＭＳ Ｐゴシック" pitchFamily="-112" charset="-128"/>
              </a:rPr>
              <a:t>: </a:t>
            </a:r>
            <a:r>
              <a:rPr lang="en-US" dirty="0">
                <a:solidFill>
                  <a:srgbClr val="000090"/>
                </a:solidFill>
                <a:ea typeface="ＭＳ Ｐゴシック" pitchFamily="-112" charset="-128"/>
                <a:cs typeface="ＭＳ Ｐゴシック" pitchFamily="-112" charset="-128"/>
              </a:rPr>
              <a:t>privacy-preserving construction of </a:t>
            </a:r>
            <a:r>
              <a:rPr lang="en-US" b="1" dirty="0">
                <a:solidFill>
                  <a:srgbClr val="000090"/>
                </a:solidFill>
                <a:ea typeface="ＭＳ Ｐゴシック" pitchFamily="-112" charset="-128"/>
                <a:cs typeface="ＭＳ Ｐゴシック" pitchFamily="-112" charset="-128"/>
              </a:rPr>
              <a:t>Bayesian networks</a:t>
            </a:r>
            <a:r>
              <a:rPr lang="en-US" dirty="0">
                <a:solidFill>
                  <a:srgbClr val="000090"/>
                </a:solidFill>
                <a:ea typeface="ＭＳ Ｐゴシック" pitchFamily="-112" charset="-128"/>
                <a:cs typeface="ＭＳ Ｐゴシック" pitchFamily="-112" charset="-128"/>
              </a:rPr>
              <a:t> from vertically partitioned data. </a:t>
            </a:r>
          </a:p>
          <a:p>
            <a:pPr>
              <a:lnSpc>
                <a:spcPct val="90000"/>
              </a:lnSpc>
              <a:spcBef>
                <a:spcPts val="700"/>
              </a:spcBef>
              <a:buClr>
                <a:schemeClr val="tx1"/>
              </a:buClr>
              <a:buFont typeface="Times" pitchFamily="-112" charset="0"/>
              <a:buChar char="•"/>
            </a:pPr>
            <a:r>
              <a:rPr lang="en-US" dirty="0">
                <a:solidFill>
                  <a:srgbClr val="009900"/>
                </a:solidFill>
                <a:ea typeface="ＭＳ Ｐゴシック" pitchFamily="-112" charset="-128"/>
                <a:cs typeface="ＭＳ Ｐゴシック" pitchFamily="-112" charset="-128"/>
              </a:rPr>
              <a:t>[YZW05]</a:t>
            </a:r>
            <a:r>
              <a:rPr lang="en-US" dirty="0">
                <a:ea typeface="ＭＳ Ｐゴシック" pitchFamily="-112" charset="-128"/>
                <a:cs typeface="ＭＳ Ｐゴシック" pitchFamily="-112" charset="-128"/>
              </a:rPr>
              <a:t>: </a:t>
            </a:r>
            <a:r>
              <a:rPr lang="en-US" dirty="0">
                <a:solidFill>
                  <a:srgbClr val="000090"/>
                </a:solidFill>
                <a:ea typeface="ＭＳ Ｐゴシック" pitchFamily="-112" charset="-128"/>
                <a:cs typeface="ＭＳ Ｐゴシック" pitchFamily="-112" charset="-128"/>
              </a:rPr>
              <a:t>privacy-preserving </a:t>
            </a:r>
            <a:r>
              <a:rPr lang="en-US" b="1" dirty="0">
                <a:solidFill>
                  <a:srgbClr val="000090"/>
                </a:solidFill>
                <a:ea typeface="ＭＳ Ｐゴシック" pitchFamily="-112" charset="-128"/>
                <a:cs typeface="ＭＳ Ｐゴシック" pitchFamily="-112" charset="-128"/>
              </a:rPr>
              <a:t>frequency mining</a:t>
            </a:r>
            <a:r>
              <a:rPr lang="en-US" dirty="0">
                <a:solidFill>
                  <a:srgbClr val="000090"/>
                </a:solidFill>
                <a:ea typeface="ＭＳ Ｐゴシック" pitchFamily="-112" charset="-128"/>
                <a:cs typeface="ＭＳ Ｐゴシック" pitchFamily="-112" charset="-128"/>
              </a:rPr>
              <a:t> in the fully distributed model (enables </a:t>
            </a:r>
            <a:r>
              <a:rPr lang="en-US" b="1" dirty="0">
                <a:solidFill>
                  <a:srgbClr val="000090"/>
                </a:solidFill>
                <a:ea typeface="ＭＳ Ｐゴシック" pitchFamily="-112" charset="-128"/>
                <a:cs typeface="ＭＳ Ｐゴシック" pitchFamily="-112" charset="-128"/>
              </a:rPr>
              <a:t>naïve Bayes classification, decision trees, and association rule mining</a:t>
            </a:r>
            <a:r>
              <a:rPr lang="en-US" dirty="0">
                <a:solidFill>
                  <a:srgbClr val="000090"/>
                </a:solidFill>
                <a:ea typeface="ＭＳ Ｐゴシック" pitchFamily="-112" charset="-128"/>
                <a:cs typeface="ＭＳ Ｐゴシック" pitchFamily="-112" charset="-128"/>
              </a:rPr>
              <a:t>). </a:t>
            </a:r>
          </a:p>
          <a:p>
            <a:pPr>
              <a:lnSpc>
                <a:spcPct val="90000"/>
              </a:lnSpc>
              <a:spcBef>
                <a:spcPts val="700"/>
              </a:spcBef>
              <a:buClr>
                <a:schemeClr val="tx1"/>
              </a:buClr>
              <a:buFont typeface="Times" pitchFamily="-112" charset="0"/>
              <a:buChar char="•"/>
            </a:pPr>
            <a:r>
              <a:rPr lang="en-US" dirty="0">
                <a:solidFill>
                  <a:srgbClr val="009900"/>
                </a:solidFill>
                <a:ea typeface="ＭＳ Ｐゴシック" pitchFamily="-112" charset="-128"/>
                <a:cs typeface="ＭＳ Ｐゴシック" pitchFamily="-112" charset="-128"/>
              </a:rPr>
              <a:t>[JW05, </a:t>
            </a:r>
            <a:r>
              <a:rPr lang="en-US" dirty="0" smtClean="0">
                <a:solidFill>
                  <a:srgbClr val="009900"/>
                </a:solidFill>
                <a:ea typeface="ＭＳ Ｐゴシック" pitchFamily="-112" charset="-128"/>
                <a:cs typeface="ＭＳ Ｐゴシック" pitchFamily="-112" charset="-128"/>
              </a:rPr>
              <a:t>JPW06, JPUW10]</a:t>
            </a:r>
            <a:r>
              <a:rPr lang="en-US" dirty="0">
                <a:ea typeface="ＭＳ Ｐゴシック" pitchFamily="-112" charset="-128"/>
                <a:cs typeface="ＭＳ Ｐゴシック" pitchFamily="-112" charset="-128"/>
              </a:rPr>
              <a:t>: </a:t>
            </a:r>
            <a:r>
              <a:rPr lang="en-US" dirty="0">
                <a:solidFill>
                  <a:srgbClr val="000090"/>
                </a:solidFill>
                <a:ea typeface="ＭＳ Ｐゴシック" pitchFamily="-112" charset="-128"/>
                <a:cs typeface="ＭＳ Ｐゴシック" pitchFamily="-112" charset="-128"/>
              </a:rPr>
              <a:t>privacy-preserving clustering: </a:t>
            </a:r>
            <a:r>
              <a:rPr lang="en-US" b="1" i="1" dirty="0">
                <a:solidFill>
                  <a:srgbClr val="000090"/>
                </a:solidFill>
                <a:ea typeface="ＭＳ Ｐゴシック" pitchFamily="-112" charset="-128"/>
                <a:cs typeface="ＭＳ Ｐゴシック" pitchFamily="-112" charset="-128"/>
              </a:rPr>
              <a:t>k</a:t>
            </a:r>
            <a:r>
              <a:rPr lang="en-US" b="1" dirty="0">
                <a:solidFill>
                  <a:srgbClr val="000090"/>
                </a:solidFill>
                <a:ea typeface="ＭＳ Ｐゴシック" pitchFamily="-112" charset="-128"/>
                <a:cs typeface="ＭＳ Ｐゴシック" pitchFamily="-112" charset="-128"/>
              </a:rPr>
              <a:t>-means clustering</a:t>
            </a:r>
            <a:r>
              <a:rPr lang="en-US" dirty="0">
                <a:solidFill>
                  <a:srgbClr val="000090"/>
                </a:solidFill>
                <a:ea typeface="ＭＳ Ｐゴシック" pitchFamily="-112" charset="-128"/>
                <a:cs typeface="ＭＳ Ｐゴシック" pitchFamily="-112" charset="-128"/>
              </a:rPr>
              <a:t> for arbitrarily partitioned data and a </a:t>
            </a:r>
            <a:r>
              <a:rPr lang="en-US" b="1" dirty="0">
                <a:solidFill>
                  <a:srgbClr val="000090"/>
                </a:solidFill>
                <a:ea typeface="ＭＳ Ｐゴシック" pitchFamily="-112" charset="-128"/>
                <a:cs typeface="ＭＳ Ｐゴシック" pitchFamily="-112" charset="-128"/>
              </a:rPr>
              <a:t>divide-and-merge clustering algorithm</a:t>
            </a:r>
            <a:r>
              <a:rPr lang="en-US" dirty="0">
                <a:solidFill>
                  <a:srgbClr val="000090"/>
                </a:solidFill>
                <a:ea typeface="ＭＳ Ｐゴシック" pitchFamily="-112" charset="-128"/>
                <a:cs typeface="ＭＳ Ｐゴシック" pitchFamily="-112" charset="-128"/>
              </a:rPr>
              <a:t> for horizontally partitioned data.</a:t>
            </a:r>
          </a:p>
          <a:p>
            <a:pPr>
              <a:lnSpc>
                <a:spcPct val="90000"/>
              </a:lnSpc>
              <a:spcBef>
                <a:spcPts val="700"/>
              </a:spcBef>
              <a:buClr>
                <a:schemeClr val="tx1"/>
              </a:buClr>
              <a:buFont typeface="Times" pitchFamily="-112" charset="0"/>
              <a:buChar char="•"/>
            </a:pPr>
            <a:r>
              <a:rPr lang="en-US" dirty="0">
                <a:solidFill>
                  <a:srgbClr val="009900"/>
                </a:solidFill>
                <a:ea typeface="ＭＳ Ｐゴシック" pitchFamily="-112" charset="-128"/>
                <a:cs typeface="ＭＳ Ｐゴシック" pitchFamily="-112" charset="-128"/>
              </a:rPr>
              <a:t>[SKW08]</a:t>
            </a:r>
            <a:r>
              <a:rPr lang="en-US" dirty="0">
                <a:ea typeface="ＭＳ Ｐゴシック" pitchFamily="-112" charset="-128"/>
                <a:cs typeface="ＭＳ Ｐゴシック" pitchFamily="-112" charset="-128"/>
              </a:rPr>
              <a:t>: </a:t>
            </a:r>
            <a:r>
              <a:rPr lang="en-US" b="1" dirty="0">
                <a:solidFill>
                  <a:srgbClr val="000090"/>
                </a:solidFill>
                <a:ea typeface="ＭＳ Ｐゴシック" pitchFamily="-112" charset="-128"/>
                <a:cs typeface="ＭＳ Ｐゴシック" pitchFamily="-112" charset="-128"/>
              </a:rPr>
              <a:t>privacy-preserving reinforcement learning</a:t>
            </a:r>
            <a:r>
              <a:rPr lang="en-US" dirty="0">
                <a:solidFill>
                  <a:srgbClr val="000090"/>
                </a:solidFill>
                <a:ea typeface="ＭＳ Ｐゴシック" pitchFamily="-112" charset="-128"/>
                <a:cs typeface="ＭＳ Ｐゴシック" pitchFamily="-112" charset="-128"/>
              </a:rPr>
              <a:t>, partitioned by observation or by time. </a:t>
            </a:r>
          </a:p>
          <a:p>
            <a:pPr>
              <a:lnSpc>
                <a:spcPct val="90000"/>
              </a:lnSpc>
              <a:spcBef>
                <a:spcPts val="700"/>
              </a:spcBef>
              <a:buClr>
                <a:schemeClr val="tx1"/>
              </a:buClr>
              <a:buFont typeface="Times" pitchFamily="-112" charset="0"/>
              <a:buChar char="•"/>
            </a:pPr>
            <a:r>
              <a:rPr lang="en-US" dirty="0">
                <a:solidFill>
                  <a:srgbClr val="009900"/>
                </a:solidFill>
                <a:ea typeface="ＭＳ Ｐゴシック" pitchFamily="-112" charset="-128"/>
                <a:cs typeface="ＭＳ Ｐゴシック" pitchFamily="-112" charset="-128"/>
              </a:rPr>
              <a:t>[IMSW07, IMSW09]</a:t>
            </a:r>
            <a:r>
              <a:rPr lang="en-US" dirty="0">
                <a:ea typeface="ＭＳ Ｐゴシック" pitchFamily="-112" charset="-128"/>
                <a:cs typeface="ＭＳ Ｐゴシック" pitchFamily="-112" charset="-128"/>
              </a:rPr>
              <a:t>: </a:t>
            </a:r>
            <a:r>
              <a:rPr lang="en-US" b="1" dirty="0">
                <a:solidFill>
                  <a:srgbClr val="000090"/>
                </a:solidFill>
                <a:ea typeface="ＭＳ Ｐゴシック" pitchFamily="-112" charset="-128"/>
                <a:cs typeface="ＭＳ Ｐゴシック" pitchFamily="-112" charset="-128"/>
              </a:rPr>
              <a:t>private multiparty sampling and approximation </a:t>
            </a:r>
            <a:r>
              <a:rPr lang="en-US" dirty="0">
                <a:solidFill>
                  <a:srgbClr val="000090"/>
                </a:solidFill>
                <a:ea typeface="ＭＳ Ｐゴシック" pitchFamily="-112" charset="-128"/>
                <a:cs typeface="ＭＳ Ｐゴシック" pitchFamily="-112" charset="-128"/>
              </a:rPr>
              <a:t>of vector combinations.</a:t>
            </a:r>
          </a:p>
          <a:p>
            <a:pPr>
              <a:lnSpc>
                <a:spcPct val="90000"/>
              </a:lnSpc>
              <a:spcBef>
                <a:spcPts val="700"/>
              </a:spcBef>
              <a:buClr>
                <a:schemeClr val="tx1"/>
              </a:buClr>
              <a:buFont typeface="Times" pitchFamily="-112" charset="0"/>
              <a:buChar char="•"/>
            </a:pPr>
            <a:r>
              <a:rPr lang="en-US" dirty="0">
                <a:solidFill>
                  <a:srgbClr val="009900"/>
                </a:solidFill>
                <a:ea typeface="ＭＳ Ｐゴシック" pitchFamily="-112" charset="-128"/>
                <a:cs typeface="ＭＳ Ｐゴシック" pitchFamily="-112" charset="-128"/>
              </a:rPr>
              <a:t>[RKWF05, RKW08]</a:t>
            </a:r>
            <a:r>
              <a:rPr lang="en-US" dirty="0">
                <a:ea typeface="ＭＳ Ｐゴシック" pitchFamily="-112" charset="-128"/>
                <a:cs typeface="ＭＳ Ｐゴシック" pitchFamily="-112" charset="-128"/>
              </a:rPr>
              <a:t>: </a:t>
            </a:r>
            <a:r>
              <a:rPr lang="en-US" dirty="0">
                <a:solidFill>
                  <a:srgbClr val="000090"/>
                </a:solidFill>
                <a:ea typeface="ＭＳ Ｐゴシック" pitchFamily="-112" charset="-128"/>
                <a:cs typeface="ＭＳ Ｐゴシック" pitchFamily="-112" charset="-128"/>
              </a:rPr>
              <a:t>an </a:t>
            </a:r>
            <a:r>
              <a:rPr lang="en-US" b="1" dirty="0">
                <a:solidFill>
                  <a:srgbClr val="000090"/>
                </a:solidFill>
                <a:ea typeface="ＭＳ Ｐゴシック" pitchFamily="-112" charset="-128"/>
                <a:cs typeface="ＭＳ Ｐゴシック" pitchFamily="-112" charset="-128"/>
              </a:rPr>
              <a:t>experimental platform</a:t>
            </a:r>
            <a:r>
              <a:rPr lang="en-US" dirty="0">
                <a:solidFill>
                  <a:srgbClr val="000090"/>
                </a:solidFill>
                <a:ea typeface="ＭＳ Ｐゴシック" pitchFamily="-112" charset="-128"/>
                <a:cs typeface="ＭＳ Ｐゴシック" pitchFamily="-112" charset="-128"/>
              </a:rPr>
              <a:t> for privacy-preserving data analysis, </a:t>
            </a:r>
            <a:r>
              <a:rPr lang="en-US" b="1" dirty="0">
                <a:solidFill>
                  <a:srgbClr val="000090"/>
                </a:solidFill>
                <a:ea typeface="ＭＳ Ｐゴシック" pitchFamily="-112" charset="-128"/>
                <a:cs typeface="ＭＳ Ｐゴシック" pitchFamily="-112" charset="-128"/>
              </a:rPr>
              <a:t>improved performance</a:t>
            </a:r>
            <a:r>
              <a:rPr lang="en-US" dirty="0">
                <a:solidFill>
                  <a:srgbClr val="000090"/>
                </a:solidFill>
                <a:ea typeface="ＭＳ Ｐゴシック" pitchFamily="-112" charset="-128"/>
                <a:cs typeface="ＭＳ Ｐゴシック" pitchFamily="-112" charset="-128"/>
              </a:rPr>
              <a:t> of </a:t>
            </a:r>
            <a:r>
              <a:rPr lang="en-US" dirty="0" err="1">
                <a:solidFill>
                  <a:srgbClr val="000090"/>
                </a:solidFill>
                <a:ea typeface="ＭＳ Ｐゴシック" pitchFamily="-112" charset="-128"/>
                <a:cs typeface="ＭＳ Ｐゴシック" pitchFamily="-112" charset="-128"/>
              </a:rPr>
              <a:t>Lindell-Pinkas</a:t>
            </a:r>
            <a:r>
              <a:rPr lang="en-US" dirty="0">
                <a:solidFill>
                  <a:srgbClr val="000090"/>
                </a:solidFill>
                <a:ea typeface="ＭＳ Ｐゴシック" pitchFamily="-112" charset="-128"/>
                <a:cs typeface="ＭＳ Ｐゴシック" pitchFamily="-112" charset="-128"/>
              </a:rPr>
              <a:t> privacy-preserving </a:t>
            </a:r>
            <a:r>
              <a:rPr lang="en-US" b="1" dirty="0">
                <a:solidFill>
                  <a:srgbClr val="000090"/>
                </a:solidFill>
                <a:ea typeface="ＭＳ Ｐゴシック" pitchFamily="-112" charset="-128"/>
                <a:cs typeface="ＭＳ Ｐゴシック" pitchFamily="-112" charset="-128"/>
              </a:rPr>
              <a:t>natural logarithms </a:t>
            </a:r>
            <a:endParaRPr lang="en-US" b="1" dirty="0" smtClean="0">
              <a:solidFill>
                <a:srgbClr val="000090"/>
              </a:solidFill>
              <a:ea typeface="ＭＳ Ｐゴシック" pitchFamily="-112" charset="-128"/>
              <a:cs typeface="ＭＳ Ｐゴシック" pitchFamily="-112" charset="-128"/>
            </a:endParaRPr>
          </a:p>
          <a:p>
            <a:pPr>
              <a:lnSpc>
                <a:spcPct val="90000"/>
              </a:lnSpc>
              <a:spcBef>
                <a:spcPts val="700"/>
              </a:spcBef>
              <a:buClr>
                <a:schemeClr val="tx1"/>
              </a:buClr>
              <a:buFont typeface="Times" pitchFamily="-112" charset="0"/>
              <a:buChar char="•"/>
            </a:pPr>
            <a:r>
              <a:rPr lang="en-US" dirty="0" smtClean="0">
                <a:solidFill>
                  <a:srgbClr val="008000"/>
                </a:solidFill>
              </a:rPr>
              <a:t>[</a:t>
            </a:r>
            <a:r>
              <a:rPr lang="en-US" dirty="0">
                <a:solidFill>
                  <a:srgbClr val="008000"/>
                </a:solidFill>
              </a:rPr>
              <a:t>JW06, JW08b]</a:t>
            </a:r>
            <a:r>
              <a:rPr lang="en-US" dirty="0"/>
              <a:t>: </a:t>
            </a:r>
            <a:r>
              <a:rPr lang="en-US" dirty="0">
                <a:solidFill>
                  <a:srgbClr val="000090"/>
                </a:solidFill>
              </a:rPr>
              <a:t>Private policy </a:t>
            </a:r>
            <a:r>
              <a:rPr lang="en-US" b="1" dirty="0">
                <a:solidFill>
                  <a:srgbClr val="000090"/>
                </a:solidFill>
              </a:rPr>
              <a:t>enforcement for inference control policies </a:t>
            </a:r>
            <a:r>
              <a:rPr lang="en-US" dirty="0">
                <a:solidFill>
                  <a:srgbClr val="000090"/>
                </a:solidFill>
              </a:rPr>
              <a:t>on aggregate database queries.</a:t>
            </a:r>
          </a:p>
          <a:p>
            <a:pPr>
              <a:lnSpc>
                <a:spcPct val="90000"/>
              </a:lnSpc>
              <a:spcBef>
                <a:spcPts val="700"/>
              </a:spcBef>
              <a:buClr>
                <a:schemeClr val="tx1"/>
              </a:buClr>
              <a:buFont typeface="Times" pitchFamily="-112" charset="0"/>
              <a:buChar char="•"/>
            </a:pPr>
            <a:r>
              <a:rPr lang="en-US" dirty="0">
                <a:solidFill>
                  <a:srgbClr val="008000"/>
                </a:solidFill>
              </a:rPr>
              <a:t>[JW08]</a:t>
            </a:r>
            <a:r>
              <a:rPr lang="en-US" dirty="0"/>
              <a:t>: </a:t>
            </a:r>
            <a:r>
              <a:rPr lang="en-US" dirty="0">
                <a:solidFill>
                  <a:srgbClr val="000090"/>
                </a:solidFill>
              </a:rPr>
              <a:t>Privacy-preserving </a:t>
            </a:r>
            <a:r>
              <a:rPr lang="en-US" b="1" dirty="0">
                <a:solidFill>
                  <a:srgbClr val="000090"/>
                </a:solidFill>
              </a:rPr>
              <a:t>imputation of missing data</a:t>
            </a:r>
            <a:r>
              <a:rPr lang="en-US" dirty="0">
                <a:solidFill>
                  <a:srgbClr val="000090"/>
                </a:solidFill>
              </a:rPr>
              <a:t>.</a:t>
            </a:r>
          </a:p>
          <a:p>
            <a:pPr>
              <a:lnSpc>
                <a:spcPct val="90000"/>
              </a:lnSpc>
              <a:spcBef>
                <a:spcPts val="700"/>
              </a:spcBef>
              <a:buClr>
                <a:schemeClr val="tx1"/>
              </a:buClr>
              <a:buFont typeface="Times" pitchFamily="-112" charset="0"/>
              <a:buChar char="•"/>
            </a:pPr>
            <a:r>
              <a:rPr lang="en-US" dirty="0" smtClean="0">
                <a:solidFill>
                  <a:srgbClr val="008000"/>
                </a:solidFill>
              </a:rPr>
              <a:t>[YZW07, SW09</a:t>
            </a:r>
            <a:r>
              <a:rPr lang="en-US" dirty="0">
                <a:solidFill>
                  <a:srgbClr val="008000"/>
                </a:solidFill>
              </a:rPr>
              <a:t>]</a:t>
            </a:r>
            <a:r>
              <a:rPr lang="en-US" dirty="0"/>
              <a:t>: </a:t>
            </a:r>
            <a:r>
              <a:rPr lang="en-US" dirty="0">
                <a:solidFill>
                  <a:srgbClr val="000090"/>
                </a:solidFill>
              </a:rPr>
              <a:t>Privacy-preserving </a:t>
            </a:r>
            <a:r>
              <a:rPr lang="en-US" b="1" dirty="0" smtClean="0">
                <a:solidFill>
                  <a:srgbClr val="000090"/>
                </a:solidFill>
              </a:rPr>
              <a:t>model and attribute </a:t>
            </a:r>
            <a:r>
              <a:rPr lang="en-US" b="1" dirty="0">
                <a:solidFill>
                  <a:srgbClr val="000090"/>
                </a:solidFill>
              </a:rPr>
              <a:t>selection</a:t>
            </a:r>
            <a:r>
              <a:rPr lang="en-US" dirty="0">
                <a:solidFill>
                  <a:srgbClr val="000090"/>
                </a:solidFill>
              </a:rPr>
              <a:t>.</a:t>
            </a:r>
          </a:p>
          <a:p>
            <a:endParaRPr lang="en-US" b="1" dirty="0"/>
          </a:p>
        </p:txBody>
      </p:sp>
    </p:spTree>
    <p:extLst>
      <p:ext uri="{BB962C8B-B14F-4D97-AF65-F5344CB8AC3E}">
        <p14:creationId xmlns:p14="http://schemas.microsoft.com/office/powerpoint/2010/main" val="4150395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umetaMapOfInternet.gif"/>
          <p:cNvPicPr>
            <a:picLocks noChangeAspect="1"/>
          </p:cNvPicPr>
          <p:nvPr/>
        </p:nvPicPr>
        <p:blipFill>
          <a:blip r:embed="rId2">
            <a:alphaModFix amt="58000"/>
          </a:blip>
          <a:stretch>
            <a:fillRect/>
          </a:stretch>
        </p:blipFill>
        <p:spPr>
          <a:xfrm>
            <a:off x="5785152" y="3276600"/>
            <a:ext cx="3075819" cy="2306864"/>
          </a:xfrm>
          <a:prstGeom prst="rect">
            <a:avLst/>
          </a:prstGeom>
        </p:spPr>
      </p:pic>
      <p:sp>
        <p:nvSpPr>
          <p:cNvPr id="28674" name="Title 1"/>
          <p:cNvSpPr>
            <a:spLocks noGrp="1"/>
          </p:cNvSpPr>
          <p:nvPr>
            <p:ph type="title"/>
          </p:nvPr>
        </p:nvSpPr>
        <p:spPr/>
        <p:txBody>
          <a:bodyPr>
            <a:normAutofit/>
          </a:bodyPr>
          <a:lstStyle/>
          <a:p>
            <a:r>
              <a:rPr lang="en-US" dirty="0" smtClean="0">
                <a:ea typeface="ＭＳ Ｐゴシック" pitchFamily="-112" charset="-128"/>
                <a:cs typeface="ＭＳ Ｐゴシック" pitchFamily="-112" charset="-128"/>
              </a:rPr>
              <a:t>Our Results: Differential Privacy</a:t>
            </a:r>
          </a:p>
        </p:txBody>
      </p:sp>
      <p:sp>
        <p:nvSpPr>
          <p:cNvPr id="28675" name="Content Placeholder 2"/>
          <p:cNvSpPr>
            <a:spLocks noGrp="1"/>
          </p:cNvSpPr>
          <p:nvPr>
            <p:ph idx="1"/>
          </p:nvPr>
        </p:nvSpPr>
        <p:spPr>
          <a:xfrm>
            <a:off x="457200" y="1600199"/>
            <a:ext cx="7391400" cy="4953001"/>
          </a:xfrm>
        </p:spPr>
        <p:txBody>
          <a:bodyPr>
            <a:normAutofit/>
          </a:bodyPr>
          <a:lstStyle/>
          <a:p>
            <a:pPr>
              <a:spcBef>
                <a:spcPts val="0"/>
              </a:spcBef>
              <a:spcAft>
                <a:spcPts val="1800"/>
              </a:spcAft>
            </a:pPr>
            <a:r>
              <a:rPr lang="en-US" dirty="0" smtClean="0">
                <a:solidFill>
                  <a:srgbClr val="000090"/>
                </a:solidFill>
                <a:ea typeface="ＭＳ Ｐゴシック" pitchFamily="-112" charset="-128"/>
                <a:cs typeface="ＭＳ Ｐゴシック" pitchFamily="-112" charset="-128"/>
              </a:rPr>
              <a:t>Efficient and accurate decision tree construction </a:t>
            </a:r>
            <a:r>
              <a:rPr lang="en-US" dirty="0" smtClean="0">
                <a:solidFill>
                  <a:srgbClr val="008000"/>
                </a:solidFill>
                <a:ea typeface="ＭＳ Ｐゴシック" pitchFamily="-112" charset="-128"/>
                <a:cs typeface="ＭＳ Ｐゴシック" pitchFamily="-112" charset="-128"/>
              </a:rPr>
              <a:t>[JPW09]</a:t>
            </a:r>
            <a:r>
              <a:rPr lang="en-US" dirty="0" smtClean="0">
                <a:solidFill>
                  <a:srgbClr val="000000"/>
                </a:solidFill>
                <a:ea typeface="ＭＳ Ｐゴシック" pitchFamily="-112" charset="-128"/>
                <a:cs typeface="ＭＳ Ｐゴシック" pitchFamily="-112" charset="-128"/>
              </a:rPr>
              <a:t>.</a:t>
            </a:r>
          </a:p>
          <a:p>
            <a:pPr>
              <a:spcBef>
                <a:spcPts val="0"/>
              </a:spcBef>
              <a:spcAft>
                <a:spcPts val="1800"/>
              </a:spcAft>
            </a:pPr>
            <a:r>
              <a:rPr lang="en-US" dirty="0">
                <a:solidFill>
                  <a:srgbClr val="000090"/>
                </a:solidFill>
                <a:ea typeface="ＭＳ Ｐゴシック" pitchFamily="-112" charset="-128"/>
                <a:cs typeface="ＭＳ Ｐゴシック" pitchFamily="-112" charset="-128"/>
              </a:rPr>
              <a:t>P</a:t>
            </a:r>
            <a:r>
              <a:rPr lang="en-US" dirty="0" smtClean="0">
                <a:solidFill>
                  <a:srgbClr val="000090"/>
                </a:solidFill>
              </a:rPr>
              <a:t>an</a:t>
            </a:r>
            <a:r>
              <a:rPr lang="en-US" dirty="0">
                <a:solidFill>
                  <a:srgbClr val="000090"/>
                </a:solidFill>
              </a:rPr>
              <a:t>-private streaming algorithms </a:t>
            </a:r>
            <a:r>
              <a:rPr lang="en-US" dirty="0">
                <a:solidFill>
                  <a:srgbClr val="008000"/>
                </a:solidFill>
              </a:rPr>
              <a:t>[MMNW11]</a:t>
            </a:r>
            <a:r>
              <a:rPr lang="en-US" dirty="0" smtClean="0">
                <a:solidFill>
                  <a:srgbClr val="000090"/>
                </a:solidFill>
              </a:rPr>
              <a:t>. </a:t>
            </a:r>
            <a:endParaRPr lang="en-US" dirty="0" smtClean="0">
              <a:solidFill>
                <a:srgbClr val="008000"/>
              </a:solidFill>
              <a:cs typeface="ＭＳ Ｐゴシック" pitchFamily="-112" charset="-128"/>
            </a:endParaRPr>
          </a:p>
          <a:p>
            <a:pPr>
              <a:spcBef>
                <a:spcPts val="0"/>
              </a:spcBef>
              <a:spcAft>
                <a:spcPts val="1800"/>
              </a:spcAft>
            </a:pPr>
            <a:r>
              <a:rPr lang="en-US" dirty="0" smtClean="0">
                <a:solidFill>
                  <a:srgbClr val="000090"/>
                </a:solidFill>
                <a:ea typeface="ＭＳ Ｐゴシック" pitchFamily="-112" charset="-128"/>
                <a:cs typeface="ＭＳ Ｐゴシック" pitchFamily="-112" charset="-128"/>
              </a:rPr>
              <a:t>Compact graph representation and generation </a:t>
            </a:r>
            <a:r>
              <a:rPr lang="en-US" dirty="0" smtClean="0">
                <a:solidFill>
                  <a:srgbClr val="008000"/>
                </a:solidFill>
                <a:ea typeface="ＭＳ Ｐゴシック" pitchFamily="-112" charset="-128"/>
                <a:cs typeface="ＭＳ Ｐゴシック" pitchFamily="-112" charset="-128"/>
              </a:rPr>
              <a:t>[MW09, MW12]</a:t>
            </a:r>
            <a:r>
              <a:rPr lang="en-US" dirty="0" smtClean="0">
                <a:solidFill>
                  <a:srgbClr val="000090"/>
                </a:solidFill>
                <a:ea typeface="ＭＳ Ｐゴシック" pitchFamily="-112" charset="-128"/>
                <a:cs typeface="ＭＳ Ｐゴシック" pitchFamily="-112" charset="-128"/>
              </a:rPr>
              <a:t>.</a:t>
            </a:r>
          </a:p>
          <a:p>
            <a:pPr>
              <a:spcBef>
                <a:spcPts val="0"/>
              </a:spcBef>
              <a:spcAft>
                <a:spcPts val="1800"/>
              </a:spcAft>
            </a:pPr>
            <a:r>
              <a:rPr lang="en-US" dirty="0" smtClean="0">
                <a:solidFill>
                  <a:srgbClr val="000090"/>
                </a:solidFill>
                <a:ea typeface="ＭＳ Ｐゴシック" pitchFamily="-112" charset="-128"/>
                <a:cs typeface="ＭＳ Ｐゴシック" pitchFamily="-112" charset="-128"/>
              </a:rPr>
              <a:t>Differentially private learning and information theory </a:t>
            </a:r>
            <a:r>
              <a:rPr lang="en-US" dirty="0" smtClean="0">
                <a:solidFill>
                  <a:srgbClr val="008000"/>
                </a:solidFill>
                <a:ea typeface="ＭＳ Ｐゴシック" pitchFamily="-112" charset="-128"/>
                <a:cs typeface="ＭＳ Ｐゴシック" pitchFamily="-112" charset="-128"/>
              </a:rPr>
              <a:t>[M12]</a:t>
            </a:r>
            <a:r>
              <a:rPr lang="en-US" dirty="0" smtClean="0">
                <a:solidFill>
                  <a:srgbClr val="000090"/>
                </a:solidFill>
                <a:ea typeface="ＭＳ Ｐゴシック" pitchFamily="-112" charset="-128"/>
                <a:cs typeface="ＭＳ Ｐゴシック" pitchFamily="-112" charset="-128"/>
              </a:rPr>
              <a:t>.</a:t>
            </a:r>
          </a:p>
        </p:txBody>
      </p:sp>
      <p:pic>
        <p:nvPicPr>
          <p:cNvPr id="5" name="Picture 4" descr="rdt-not-private-2a.eps"/>
          <p:cNvPicPr>
            <a:picLocks noChangeAspect="1"/>
          </p:cNvPicPr>
          <p:nvPr/>
        </p:nvPicPr>
        <p:blipFill>
          <a:blip r:embed="rId3"/>
          <a:stretch>
            <a:fillRect/>
          </a:stretch>
        </p:blipFill>
        <p:spPr>
          <a:xfrm>
            <a:off x="6553200" y="1600199"/>
            <a:ext cx="1904999" cy="1216526"/>
          </a:xfrm>
          <a:prstGeom prst="rect">
            <a:avLst/>
          </a:prstGeom>
        </p:spPr>
      </p:pic>
      <p:sp>
        <p:nvSpPr>
          <p:cNvPr id="3" name="Slide Number Placeholder 2"/>
          <p:cNvSpPr>
            <a:spLocks noGrp="1"/>
          </p:cNvSpPr>
          <p:nvPr>
            <p:ph type="sldNum" sz="quarter" idx="12"/>
          </p:nvPr>
        </p:nvSpPr>
        <p:spPr/>
        <p:txBody>
          <a:bodyPr/>
          <a:lstStyle/>
          <a:p>
            <a:fld id="{02892FDA-0B4D-FF42-94B4-35ED0E351DE6}" type="slidenum">
              <a:rPr lang="en-US" smtClean="0"/>
              <a:pPr/>
              <a:t>16</a:t>
            </a:fld>
            <a:endParaRPr lang="en-US"/>
          </a:p>
        </p:txBody>
      </p:sp>
    </p:spTree>
    <p:extLst>
      <p:ext uri="{BB962C8B-B14F-4D97-AF65-F5344CB8AC3E}">
        <p14:creationId xmlns:p14="http://schemas.microsoft.com/office/powerpoint/2010/main" val="2053612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Agenda Over Time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90"/>
                </a:solidFill>
                <a:ea typeface="ＭＳ Ｐゴシック" pitchFamily="-112" charset="-128"/>
                <a:cs typeface="ＭＳ Ｐゴシック" pitchFamily="-112" charset="-128"/>
              </a:rPr>
              <a:t>Note shift from secure multiparty computation to differential privacy over time.</a:t>
            </a:r>
          </a:p>
          <a:p>
            <a:endParaRPr lang="en-US" dirty="0">
              <a:solidFill>
                <a:srgbClr val="000090"/>
              </a:solidFill>
              <a:ea typeface="ＭＳ Ｐゴシック" pitchFamily="-112" charset="-128"/>
              <a:cs typeface="ＭＳ Ｐゴシック" pitchFamily="-112" charset="-128"/>
            </a:endParaRPr>
          </a:p>
          <a:p>
            <a:r>
              <a:rPr lang="en-US" dirty="0" smtClean="0">
                <a:solidFill>
                  <a:srgbClr val="000090"/>
                </a:solidFill>
                <a:ea typeface="ＭＳ Ｐゴシック" pitchFamily="-112" charset="-128"/>
                <a:cs typeface="ＭＳ Ｐゴシック" pitchFamily="-112" charset="-128"/>
              </a:rPr>
              <a:t>This was driven by my growing understanding when working on SMC of its limitations in providing data privacy in many important usage scenarios, and my recognition that differential privacy addresses those limitations.</a:t>
            </a:r>
          </a:p>
          <a:p>
            <a:endParaRPr lang="en-US" dirty="0">
              <a:solidFill>
                <a:srgbClr val="000090"/>
              </a:solidFill>
              <a:ea typeface="ＭＳ Ｐゴシック" pitchFamily="-112" charset="-128"/>
              <a:cs typeface="ＭＳ Ｐゴシック" pitchFamily="-112" charset="-128"/>
            </a:endParaRPr>
          </a:p>
          <a:p>
            <a:r>
              <a:rPr lang="en-US" dirty="0" smtClean="0">
                <a:solidFill>
                  <a:srgbClr val="000090"/>
                </a:solidFill>
                <a:ea typeface="ＭＳ Ｐゴシック" pitchFamily="-112" charset="-128"/>
                <a:cs typeface="ＭＳ Ｐゴシック" pitchFamily="-112" charset="-128"/>
              </a:rPr>
              <a:t>I think both have a place and still work actively on both.</a:t>
            </a:r>
            <a:endParaRPr lang="en-US" dirty="0">
              <a:solidFill>
                <a:srgbClr val="000090"/>
              </a:solidFill>
            </a:endParaRPr>
          </a:p>
        </p:txBody>
      </p:sp>
      <p:sp>
        <p:nvSpPr>
          <p:cNvPr id="4" name="Slide Number Placeholder 3"/>
          <p:cNvSpPr>
            <a:spLocks noGrp="1"/>
          </p:cNvSpPr>
          <p:nvPr>
            <p:ph type="sldNum" sz="quarter" idx="12"/>
          </p:nvPr>
        </p:nvSpPr>
        <p:spPr/>
        <p:txBody>
          <a:bodyPr/>
          <a:lstStyle/>
          <a:p>
            <a:fld id="{02892FDA-0B4D-FF42-94B4-35ED0E351DE6}" type="slidenum">
              <a:rPr lang="en-US" smtClean="0"/>
              <a:pPr/>
              <a:t>17</a:t>
            </a:fld>
            <a:endParaRPr lang="en-US"/>
          </a:p>
        </p:txBody>
      </p:sp>
    </p:spTree>
    <p:extLst>
      <p:ext uri="{BB962C8B-B14F-4D97-AF65-F5344CB8AC3E}">
        <p14:creationId xmlns:p14="http://schemas.microsoft.com/office/powerpoint/2010/main" val="235833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90"/>
                </a:solidFill>
              </a:rPr>
              <a:t>Collaborators on this work:</a:t>
            </a:r>
          </a:p>
          <a:p>
            <a:pPr marL="457200" lvl="1" indent="0">
              <a:buNone/>
            </a:pPr>
            <a:r>
              <a:rPr lang="en-US" dirty="0" smtClean="0">
                <a:solidFill>
                  <a:srgbClr val="008000"/>
                </a:solidFill>
              </a:rPr>
              <a:t>Joan </a:t>
            </a:r>
            <a:r>
              <a:rPr lang="en-US" dirty="0" err="1" smtClean="0">
                <a:solidFill>
                  <a:srgbClr val="008000"/>
                </a:solidFill>
              </a:rPr>
              <a:t>Feigenbaum</a:t>
            </a:r>
            <a:r>
              <a:rPr lang="en-US" dirty="0" smtClean="0">
                <a:solidFill>
                  <a:srgbClr val="008000"/>
                </a:solidFill>
              </a:rPr>
              <a:t>, James </a:t>
            </a:r>
            <a:r>
              <a:rPr lang="en-US" dirty="0" err="1" smtClean="0">
                <a:solidFill>
                  <a:srgbClr val="008000"/>
                </a:solidFill>
              </a:rPr>
              <a:t>Hendler</a:t>
            </a:r>
            <a:r>
              <a:rPr lang="en-US" dirty="0" smtClean="0">
                <a:solidFill>
                  <a:srgbClr val="008000"/>
                </a:solidFill>
              </a:rPr>
              <a:t>, Yuval </a:t>
            </a:r>
            <a:r>
              <a:rPr lang="en-US" dirty="0" err="1" smtClean="0">
                <a:solidFill>
                  <a:srgbClr val="008000"/>
                </a:solidFill>
              </a:rPr>
              <a:t>Ishai</a:t>
            </a:r>
            <a:r>
              <a:rPr lang="en-US" dirty="0" smtClean="0">
                <a:solidFill>
                  <a:srgbClr val="008000"/>
                </a:solidFill>
              </a:rPr>
              <a:t>, </a:t>
            </a:r>
            <a:r>
              <a:rPr lang="en-US" dirty="0" err="1" smtClean="0">
                <a:solidFill>
                  <a:srgbClr val="008000"/>
                </a:solidFill>
              </a:rPr>
              <a:t>Geetha</a:t>
            </a:r>
            <a:r>
              <a:rPr lang="en-US" dirty="0" smtClean="0">
                <a:solidFill>
                  <a:srgbClr val="008000"/>
                </a:solidFill>
              </a:rPr>
              <a:t> </a:t>
            </a:r>
            <a:r>
              <a:rPr lang="en-US" dirty="0" err="1" smtClean="0">
                <a:solidFill>
                  <a:srgbClr val="008000"/>
                </a:solidFill>
              </a:rPr>
              <a:t>Jagannathan</a:t>
            </a:r>
            <a:r>
              <a:rPr lang="en-US" dirty="0" smtClean="0">
                <a:solidFill>
                  <a:srgbClr val="008000"/>
                </a:solidFill>
              </a:rPr>
              <a:t>, Aaron </a:t>
            </a:r>
            <a:r>
              <a:rPr lang="en-US" dirty="0" err="1" smtClean="0">
                <a:solidFill>
                  <a:srgbClr val="008000"/>
                </a:solidFill>
              </a:rPr>
              <a:t>Jaggard</a:t>
            </a:r>
            <a:r>
              <a:rPr lang="en-US" dirty="0" smtClean="0">
                <a:solidFill>
                  <a:srgbClr val="008000"/>
                </a:solidFill>
              </a:rPr>
              <a:t>, </a:t>
            </a:r>
            <a:r>
              <a:rPr lang="en-US" dirty="0" err="1" smtClean="0">
                <a:solidFill>
                  <a:srgbClr val="008000"/>
                </a:solidFill>
              </a:rPr>
              <a:t>Onur</a:t>
            </a:r>
            <a:r>
              <a:rPr lang="en-US" dirty="0" smtClean="0">
                <a:solidFill>
                  <a:srgbClr val="008000"/>
                </a:solidFill>
              </a:rPr>
              <a:t> </a:t>
            </a:r>
            <a:r>
              <a:rPr lang="en-US" dirty="0" err="1" smtClean="0">
                <a:solidFill>
                  <a:srgbClr val="008000"/>
                </a:solidFill>
              </a:rPr>
              <a:t>Kardes</a:t>
            </a:r>
            <a:r>
              <a:rPr lang="en-US" dirty="0" smtClean="0">
                <a:solidFill>
                  <a:srgbClr val="008000"/>
                </a:solidFill>
              </a:rPr>
              <a:t>, </a:t>
            </a:r>
            <a:r>
              <a:rPr lang="en-US" dirty="0" err="1">
                <a:solidFill>
                  <a:srgbClr val="008000"/>
                </a:solidFill>
              </a:rPr>
              <a:t>Shigenobu</a:t>
            </a:r>
            <a:r>
              <a:rPr lang="en-US" dirty="0">
                <a:solidFill>
                  <a:srgbClr val="008000"/>
                </a:solidFill>
              </a:rPr>
              <a:t> </a:t>
            </a:r>
            <a:r>
              <a:rPr lang="en-US" dirty="0" smtClean="0">
                <a:solidFill>
                  <a:srgbClr val="008000"/>
                </a:solidFill>
              </a:rPr>
              <a:t>Kobayashi, Tal </a:t>
            </a:r>
            <a:r>
              <a:rPr lang="en-US" dirty="0" err="1" smtClean="0">
                <a:solidFill>
                  <a:srgbClr val="008000"/>
                </a:solidFill>
              </a:rPr>
              <a:t>Malkin</a:t>
            </a:r>
            <a:r>
              <a:rPr lang="en-US" dirty="0" smtClean="0">
                <a:solidFill>
                  <a:srgbClr val="008000"/>
                </a:solidFill>
              </a:rPr>
              <a:t>, </a:t>
            </a:r>
            <a:r>
              <a:rPr lang="en-US" dirty="0" err="1" smtClean="0">
                <a:solidFill>
                  <a:srgbClr val="008000"/>
                </a:solidFill>
              </a:rPr>
              <a:t>Darakhshan</a:t>
            </a:r>
            <a:r>
              <a:rPr lang="en-US" dirty="0" smtClean="0">
                <a:solidFill>
                  <a:srgbClr val="008000"/>
                </a:solidFill>
              </a:rPr>
              <a:t> Mir, S. </a:t>
            </a:r>
            <a:r>
              <a:rPr lang="en-US" dirty="0" err="1" smtClean="0">
                <a:solidFill>
                  <a:srgbClr val="008000"/>
                </a:solidFill>
              </a:rPr>
              <a:t>Muthukrishnan</a:t>
            </a:r>
            <a:r>
              <a:rPr lang="en-US" dirty="0" smtClean="0">
                <a:solidFill>
                  <a:srgbClr val="008000"/>
                </a:solidFill>
              </a:rPr>
              <a:t>, </a:t>
            </a:r>
            <a:r>
              <a:rPr lang="en-US" dirty="0" err="1" smtClean="0">
                <a:solidFill>
                  <a:srgbClr val="008000"/>
                </a:solidFill>
              </a:rPr>
              <a:t>Aleksander</a:t>
            </a:r>
            <a:r>
              <a:rPr lang="en-US" dirty="0" smtClean="0">
                <a:solidFill>
                  <a:srgbClr val="008000"/>
                </a:solidFill>
              </a:rPr>
              <a:t> </a:t>
            </a:r>
            <a:r>
              <a:rPr lang="en-US" dirty="0" err="1" smtClean="0">
                <a:solidFill>
                  <a:srgbClr val="008000"/>
                </a:solidFill>
              </a:rPr>
              <a:t>Nikolov</a:t>
            </a:r>
            <a:r>
              <a:rPr lang="en-US" dirty="0" smtClean="0">
                <a:solidFill>
                  <a:srgbClr val="008000"/>
                </a:solidFill>
              </a:rPr>
              <a:t>, Krishnan </a:t>
            </a:r>
            <a:r>
              <a:rPr lang="en-US" dirty="0" err="1" smtClean="0">
                <a:solidFill>
                  <a:srgbClr val="008000"/>
                </a:solidFill>
              </a:rPr>
              <a:t>Pillaipakkamnatt</a:t>
            </a:r>
            <a:r>
              <a:rPr lang="en-US" dirty="0" smtClean="0">
                <a:solidFill>
                  <a:srgbClr val="008000"/>
                </a:solidFill>
              </a:rPr>
              <a:t>, </a:t>
            </a:r>
            <a:r>
              <a:rPr lang="en-US" dirty="0" err="1" smtClean="0">
                <a:solidFill>
                  <a:srgbClr val="008000"/>
                </a:solidFill>
              </a:rPr>
              <a:t>Rafail</a:t>
            </a:r>
            <a:r>
              <a:rPr lang="en-US" dirty="0" smtClean="0">
                <a:solidFill>
                  <a:srgbClr val="008000"/>
                </a:solidFill>
              </a:rPr>
              <a:t> </a:t>
            </a:r>
            <a:r>
              <a:rPr lang="en-US" dirty="0" err="1" smtClean="0">
                <a:solidFill>
                  <a:srgbClr val="008000"/>
                </a:solidFill>
              </a:rPr>
              <a:t>Ryger</a:t>
            </a:r>
            <a:r>
              <a:rPr lang="en-US" dirty="0" smtClean="0">
                <a:solidFill>
                  <a:srgbClr val="008000"/>
                </a:solidFill>
              </a:rPr>
              <a:t>, Martin Strauss, Daryl </a:t>
            </a:r>
            <a:r>
              <a:rPr lang="en-US" dirty="0" err="1" smtClean="0">
                <a:solidFill>
                  <a:srgbClr val="008000"/>
                </a:solidFill>
              </a:rPr>
              <a:t>Umano</a:t>
            </a:r>
            <a:r>
              <a:rPr lang="en-US" dirty="0" smtClean="0">
                <a:solidFill>
                  <a:srgbClr val="008000"/>
                </a:solidFill>
              </a:rPr>
              <a:t>, Daniel </a:t>
            </a:r>
            <a:r>
              <a:rPr lang="en-US" dirty="0" err="1" smtClean="0">
                <a:solidFill>
                  <a:srgbClr val="008000"/>
                </a:solidFill>
              </a:rPr>
              <a:t>Weitzner</a:t>
            </a:r>
            <a:r>
              <a:rPr lang="en-US" dirty="0" smtClean="0">
                <a:solidFill>
                  <a:srgbClr val="008000"/>
                </a:solidFill>
              </a:rPr>
              <a:t>, </a:t>
            </a:r>
            <a:r>
              <a:rPr lang="en-US" dirty="0" err="1" smtClean="0">
                <a:solidFill>
                  <a:srgbClr val="008000"/>
                </a:solidFill>
              </a:rPr>
              <a:t>Zhiqiang</a:t>
            </a:r>
            <a:r>
              <a:rPr lang="en-US" dirty="0" smtClean="0">
                <a:solidFill>
                  <a:srgbClr val="008000"/>
                </a:solidFill>
              </a:rPr>
              <a:t> Yang, and Sheng </a:t>
            </a:r>
            <a:r>
              <a:rPr lang="en-US" dirty="0" err="1" smtClean="0">
                <a:solidFill>
                  <a:srgbClr val="008000"/>
                </a:solidFill>
              </a:rPr>
              <a:t>Zhong</a:t>
            </a:r>
            <a:r>
              <a:rPr lang="en-US" dirty="0" smtClean="0">
                <a:solidFill>
                  <a:srgbClr val="008000"/>
                </a:solidFill>
              </a:rPr>
              <a:t>.</a:t>
            </a:r>
          </a:p>
          <a:p>
            <a:pPr marL="457200" lvl="1" indent="0">
              <a:buNone/>
            </a:pPr>
            <a:endParaRPr lang="en-US" dirty="0">
              <a:solidFill>
                <a:srgbClr val="008000"/>
              </a:solidFill>
            </a:endParaRPr>
          </a:p>
          <a:p>
            <a:r>
              <a:rPr lang="en-US" dirty="0" smtClean="0">
                <a:solidFill>
                  <a:srgbClr val="000090"/>
                </a:solidFill>
              </a:rPr>
              <a:t>Grant support:</a:t>
            </a:r>
          </a:p>
          <a:p>
            <a:pPr lvl="1"/>
            <a:r>
              <a:rPr lang="en-US" dirty="0" smtClean="0">
                <a:solidFill>
                  <a:srgbClr val="008000"/>
                </a:solidFill>
              </a:rPr>
              <a:t>National Science Foundation </a:t>
            </a:r>
            <a:r>
              <a:rPr lang="en-US" dirty="0">
                <a:solidFill>
                  <a:srgbClr val="008000"/>
                </a:solidFill>
              </a:rPr>
              <a:t>awards 0331584, 0822269, 1018557, </a:t>
            </a:r>
            <a:r>
              <a:rPr lang="en-US" dirty="0" smtClean="0">
                <a:solidFill>
                  <a:srgbClr val="008000"/>
                </a:solidFill>
              </a:rPr>
              <a:t>and 1018445.</a:t>
            </a:r>
          </a:p>
          <a:p>
            <a:pPr lvl="1"/>
            <a:r>
              <a:rPr lang="en-US" dirty="0" smtClean="0">
                <a:solidFill>
                  <a:srgbClr val="008000"/>
                </a:solidFill>
              </a:rPr>
              <a:t>Department of Homeland Security award 2009-ST-061-CCI002.</a:t>
            </a:r>
          </a:p>
          <a:p>
            <a:endParaRPr lang="en-US" dirty="0">
              <a:solidFill>
                <a:srgbClr val="000090"/>
              </a:solidFill>
            </a:endParaRPr>
          </a:p>
        </p:txBody>
      </p:sp>
    </p:spTree>
    <p:extLst>
      <p:ext uri="{BB962C8B-B14F-4D97-AF65-F5344CB8AC3E}">
        <p14:creationId xmlns:p14="http://schemas.microsoft.com/office/powerpoint/2010/main" val="2783855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Research Approach</a:t>
            </a:r>
            <a:endParaRPr lang="en-US" dirty="0"/>
          </a:p>
        </p:txBody>
      </p:sp>
      <p:sp>
        <p:nvSpPr>
          <p:cNvPr id="3" name="Content Placeholder 2"/>
          <p:cNvSpPr>
            <a:spLocks noGrp="1"/>
          </p:cNvSpPr>
          <p:nvPr>
            <p:ph idx="1"/>
          </p:nvPr>
        </p:nvSpPr>
        <p:spPr>
          <a:xfrm>
            <a:off x="279400" y="1276354"/>
            <a:ext cx="8229600" cy="3281361"/>
          </a:xfrm>
        </p:spPr>
        <p:txBody>
          <a:bodyPr>
            <a:normAutofit fontScale="92500" lnSpcReduction="20000"/>
          </a:bodyPr>
          <a:lstStyle/>
          <a:p>
            <a:r>
              <a:rPr lang="en-US" dirty="0" smtClean="0">
                <a:solidFill>
                  <a:srgbClr val="000090"/>
                </a:solidFill>
              </a:rPr>
              <a:t>Take a foundational approach to secure and trustworthy cyberspace:</a:t>
            </a:r>
          </a:p>
          <a:p>
            <a:pPr lvl="1"/>
            <a:r>
              <a:rPr lang="en-US" dirty="0" smtClean="0">
                <a:solidFill>
                  <a:srgbClr val="008000"/>
                </a:solidFill>
              </a:rPr>
              <a:t>what is the boundary of possibility and impossibility?</a:t>
            </a:r>
          </a:p>
          <a:p>
            <a:pPr lvl="1"/>
            <a:r>
              <a:rPr lang="en-US" dirty="0" smtClean="0">
                <a:solidFill>
                  <a:srgbClr val="008000"/>
                </a:solidFill>
              </a:rPr>
              <a:t>are there fundamental tradeoffs (e.g., between security and efficiency? communication and computation? privacy and usability?)</a:t>
            </a:r>
          </a:p>
          <a:p>
            <a:r>
              <a:rPr lang="en-US" dirty="0">
                <a:solidFill>
                  <a:srgbClr val="000090"/>
                </a:solidFill>
              </a:rPr>
              <a:t>Insights gained lead to more informed choices and better system design.</a:t>
            </a:r>
          </a:p>
          <a:p>
            <a:pPr lvl="1"/>
            <a:endParaRPr lang="en-US" dirty="0" smtClean="0">
              <a:solidFill>
                <a:srgbClr val="008000"/>
              </a:solidFill>
            </a:endParaRPr>
          </a:p>
        </p:txBody>
      </p:sp>
      <p:pic>
        <p:nvPicPr>
          <p:cNvPr id="4" name="Picture 3"/>
          <p:cNvPicPr>
            <a:picLocks noChangeAspect="1"/>
          </p:cNvPicPr>
          <p:nvPr/>
        </p:nvPicPr>
        <p:blipFill>
          <a:blip r:embed="rId3"/>
          <a:stretch>
            <a:fillRect/>
          </a:stretch>
        </p:blipFill>
        <p:spPr>
          <a:xfrm>
            <a:off x="5486400" y="4114800"/>
            <a:ext cx="3657600" cy="2743200"/>
          </a:xfrm>
          <a:prstGeom prst="rect">
            <a:avLst/>
          </a:prstGeom>
        </p:spPr>
      </p:pic>
      <p:sp>
        <p:nvSpPr>
          <p:cNvPr id="7" name="Content Placeholder 2"/>
          <p:cNvSpPr txBox="1">
            <a:spLocks/>
          </p:cNvSpPr>
          <p:nvPr/>
        </p:nvSpPr>
        <p:spPr>
          <a:xfrm>
            <a:off x="266700" y="4419600"/>
            <a:ext cx="5181600" cy="21336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0090"/>
                </a:solidFill>
              </a:rPr>
              <a:t>Thinking about users, uses, and usability is critical.</a:t>
            </a:r>
          </a:p>
          <a:p>
            <a:pPr lvl="1"/>
            <a:r>
              <a:rPr lang="en-US" dirty="0" smtClean="0">
                <a:solidFill>
                  <a:srgbClr val="008000"/>
                </a:solidFill>
              </a:rPr>
              <a:t>Includes recognizing that different parties have different goals and values.</a:t>
            </a:r>
            <a:endParaRPr lang="en-US" dirty="0">
              <a:solidFill>
                <a:srgbClr val="008000"/>
              </a:solidFill>
            </a:endParaRPr>
          </a:p>
        </p:txBody>
      </p:sp>
      <p:sp>
        <p:nvSpPr>
          <p:cNvPr id="6" name="Slide Number Placeholder 5"/>
          <p:cNvSpPr>
            <a:spLocks noGrp="1"/>
          </p:cNvSpPr>
          <p:nvPr>
            <p:ph type="sldNum" sz="quarter" idx="12"/>
          </p:nvPr>
        </p:nvSpPr>
        <p:spPr/>
        <p:txBody>
          <a:bodyPr/>
          <a:lstStyle/>
          <a:p>
            <a:fld id="{02892FDA-0B4D-FF42-94B4-35ED0E351DE6}" type="slidenum">
              <a:rPr lang="en-US" smtClean="0"/>
              <a:pPr/>
              <a:t>2</a:t>
            </a:fld>
            <a:endParaRPr lang="en-US"/>
          </a:p>
        </p:txBody>
      </p:sp>
    </p:spTree>
    <p:extLst>
      <p:ext uri="{BB962C8B-B14F-4D97-AF65-F5344CB8AC3E}">
        <p14:creationId xmlns:p14="http://schemas.microsoft.com/office/powerpoint/2010/main" val="11145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 1: Accountability</a:t>
            </a:r>
            <a:endParaRPr lang="en-US" sz="3600" dirty="0"/>
          </a:p>
        </p:txBody>
      </p:sp>
      <p:sp>
        <p:nvSpPr>
          <p:cNvPr id="3" name="Content Placeholder 2"/>
          <p:cNvSpPr>
            <a:spLocks noGrp="1"/>
          </p:cNvSpPr>
          <p:nvPr>
            <p:ph idx="1"/>
          </p:nvPr>
        </p:nvSpPr>
        <p:spPr>
          <a:xfrm>
            <a:off x="228600" y="1417638"/>
            <a:ext cx="8610600" cy="2316162"/>
          </a:xfrm>
        </p:spPr>
        <p:txBody>
          <a:bodyPr>
            <a:noAutofit/>
          </a:bodyPr>
          <a:lstStyle/>
          <a:p>
            <a:pPr>
              <a:spcBef>
                <a:spcPts val="1968"/>
              </a:spcBef>
            </a:pPr>
            <a:r>
              <a:rPr lang="en-US" sz="2600" dirty="0" smtClean="0">
                <a:solidFill>
                  <a:srgbClr val="000090"/>
                </a:solidFill>
              </a:rPr>
              <a:t>Both in the real world and in Internet systems, people often express a desire for “accountability”.</a:t>
            </a:r>
          </a:p>
          <a:p>
            <a:pPr>
              <a:spcBef>
                <a:spcPts val="1968"/>
              </a:spcBef>
            </a:pPr>
            <a:r>
              <a:rPr lang="en-US" sz="2600" dirty="0" smtClean="0">
                <a:solidFill>
                  <a:srgbClr val="000090"/>
                </a:solidFill>
              </a:rPr>
              <a:t>Not completely clear what people mean, but often about ensuring consequences for people who break the rules.</a:t>
            </a:r>
          </a:p>
        </p:txBody>
      </p:sp>
      <p:sp>
        <p:nvSpPr>
          <p:cNvPr id="5" name="Slide Number Placeholder 4"/>
          <p:cNvSpPr>
            <a:spLocks noGrp="1"/>
          </p:cNvSpPr>
          <p:nvPr>
            <p:ph type="sldNum" sz="quarter" idx="12"/>
          </p:nvPr>
        </p:nvSpPr>
        <p:spPr/>
        <p:txBody>
          <a:bodyPr/>
          <a:lstStyle/>
          <a:p>
            <a:fld id="{02892FDA-0B4D-FF42-94B4-35ED0E351DE6}" type="slidenum">
              <a:rPr lang="en-US" smtClean="0"/>
              <a:pPr/>
              <a:t>3</a:t>
            </a:fld>
            <a:endParaRPr lang="en-US"/>
          </a:p>
        </p:txBody>
      </p:sp>
      <p:pic>
        <p:nvPicPr>
          <p:cNvPr id="4" name="Picture 3" descr="accountabil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199" y="4051302"/>
            <a:ext cx="3951101" cy="2759074"/>
          </a:xfrm>
          <a:prstGeom prst="rect">
            <a:avLst/>
          </a:prstGeom>
        </p:spPr>
      </p:pic>
      <p:sp>
        <p:nvSpPr>
          <p:cNvPr id="8" name="Content Placeholder 2"/>
          <p:cNvSpPr txBox="1">
            <a:spLocks/>
          </p:cNvSpPr>
          <p:nvPr/>
        </p:nvSpPr>
        <p:spPr>
          <a:xfrm>
            <a:off x="228600" y="3505200"/>
            <a:ext cx="6019800" cy="3048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968"/>
              </a:spcBef>
            </a:pPr>
            <a:r>
              <a:rPr lang="en-US" sz="2600" dirty="0">
                <a:solidFill>
                  <a:srgbClr val="000090"/>
                </a:solidFill>
              </a:rPr>
              <a:t>May or may not require identification and tracking of everyone at all times. </a:t>
            </a:r>
            <a:r>
              <a:rPr lang="en-US" sz="2600" dirty="0" smtClean="0">
                <a:solidFill>
                  <a:srgbClr val="008000"/>
                </a:solidFill>
              </a:rPr>
              <a:t>(</a:t>
            </a:r>
            <a:r>
              <a:rPr lang="en-US" sz="2600" dirty="0">
                <a:solidFill>
                  <a:srgbClr val="008000"/>
                </a:solidFill>
              </a:rPr>
              <a:t>W</a:t>
            </a:r>
            <a:r>
              <a:rPr lang="en-US" sz="2600" dirty="0" smtClean="0">
                <a:solidFill>
                  <a:srgbClr val="008000"/>
                </a:solidFill>
              </a:rPr>
              <a:t>ithout definitions</a:t>
            </a:r>
            <a:r>
              <a:rPr lang="en-US" sz="2600" dirty="0">
                <a:solidFill>
                  <a:srgbClr val="008000"/>
                </a:solidFill>
              </a:rPr>
              <a:t>, we can’t tell!)</a:t>
            </a:r>
          </a:p>
          <a:p>
            <a:pPr>
              <a:spcBef>
                <a:spcPts val="1968"/>
              </a:spcBef>
            </a:pPr>
            <a:r>
              <a:rPr lang="en-US" sz="2600" dirty="0">
                <a:solidFill>
                  <a:srgbClr val="000090"/>
                </a:solidFill>
              </a:rPr>
              <a:t>We are exploring this as a useful paradigm shift from </a:t>
            </a:r>
            <a:r>
              <a:rPr lang="en-US" sz="2600" dirty="0" smtClean="0">
                <a:solidFill>
                  <a:srgbClr val="000090"/>
                </a:solidFill>
              </a:rPr>
              <a:t>approaches </a:t>
            </a:r>
            <a:r>
              <a:rPr lang="en-US" sz="2600" dirty="0">
                <a:solidFill>
                  <a:srgbClr val="000090"/>
                </a:solidFill>
              </a:rPr>
              <a:t>based </a:t>
            </a:r>
            <a:r>
              <a:rPr lang="en-US" sz="2600" dirty="0" smtClean="0">
                <a:solidFill>
                  <a:srgbClr val="000090"/>
                </a:solidFill>
              </a:rPr>
              <a:t>only on </a:t>
            </a:r>
            <a:r>
              <a:rPr lang="en-US" sz="2600" dirty="0">
                <a:solidFill>
                  <a:srgbClr val="000090"/>
                </a:solidFill>
              </a:rPr>
              <a:t>prevention </a:t>
            </a:r>
            <a:r>
              <a:rPr lang="en-US" sz="2600" dirty="0">
                <a:solidFill>
                  <a:srgbClr val="008000"/>
                </a:solidFill>
              </a:rPr>
              <a:t>[FJW11, FHJWW11]</a:t>
            </a:r>
            <a:r>
              <a:rPr lang="en-US" sz="2600" dirty="0">
                <a:solidFill>
                  <a:srgbClr val="000090"/>
                </a:solidFill>
              </a:rPr>
              <a:t>.</a:t>
            </a:r>
          </a:p>
        </p:txBody>
      </p:sp>
    </p:spTree>
    <p:extLst>
      <p:ext uri="{BB962C8B-B14F-4D97-AF65-F5344CB8AC3E}">
        <p14:creationId xmlns:p14="http://schemas.microsoft.com/office/powerpoint/2010/main" val="892482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Project Developed</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0090"/>
                </a:solidFill>
              </a:rPr>
              <a:t>People keep saying: </a:t>
            </a:r>
            <a:r>
              <a:rPr lang="en-US" dirty="0" smtClean="0">
                <a:solidFill>
                  <a:srgbClr val="008000"/>
                </a:solidFill>
              </a:rPr>
              <a:t>“In order to provide accountability, we need to be able to keep track of who is doing what.”</a:t>
            </a:r>
          </a:p>
          <a:p>
            <a:endParaRPr lang="en-US" dirty="0">
              <a:solidFill>
                <a:srgbClr val="000090"/>
              </a:solidFill>
            </a:endParaRPr>
          </a:p>
          <a:p>
            <a:r>
              <a:rPr lang="en-US" dirty="0" smtClean="0">
                <a:solidFill>
                  <a:srgbClr val="000090"/>
                </a:solidFill>
              </a:rPr>
              <a:t>I kept saying: </a:t>
            </a:r>
            <a:r>
              <a:rPr lang="en-US" dirty="0" smtClean="0">
                <a:solidFill>
                  <a:srgbClr val="008000"/>
                </a:solidFill>
              </a:rPr>
              <a:t>“Really?... How could we </a:t>
            </a:r>
            <a:r>
              <a:rPr lang="en-US" b="1" dirty="0" smtClean="0">
                <a:solidFill>
                  <a:srgbClr val="008000"/>
                </a:solidFill>
              </a:rPr>
              <a:t>know</a:t>
            </a:r>
            <a:r>
              <a:rPr lang="en-US" dirty="0" smtClean="0">
                <a:solidFill>
                  <a:srgbClr val="008000"/>
                </a:solidFill>
              </a:rPr>
              <a:t> whether or not this is true?”</a:t>
            </a:r>
          </a:p>
          <a:p>
            <a:endParaRPr lang="en-US" dirty="0">
              <a:solidFill>
                <a:srgbClr val="000090"/>
              </a:solidFill>
            </a:endParaRPr>
          </a:p>
          <a:p>
            <a:r>
              <a:rPr lang="en-US" dirty="0" smtClean="0">
                <a:solidFill>
                  <a:srgbClr val="000090"/>
                </a:solidFill>
              </a:rPr>
              <a:t>This project was formed out of the desire to be able to find a definitive answer.</a:t>
            </a:r>
            <a:endParaRPr lang="en-US" dirty="0">
              <a:solidFill>
                <a:srgbClr val="000090"/>
              </a:solidFill>
            </a:endParaRPr>
          </a:p>
        </p:txBody>
      </p:sp>
      <p:sp>
        <p:nvSpPr>
          <p:cNvPr id="4" name="Slide Number Placeholder 3"/>
          <p:cNvSpPr>
            <a:spLocks noGrp="1"/>
          </p:cNvSpPr>
          <p:nvPr>
            <p:ph type="sldNum" sz="quarter" idx="12"/>
          </p:nvPr>
        </p:nvSpPr>
        <p:spPr/>
        <p:txBody>
          <a:bodyPr/>
          <a:lstStyle/>
          <a:p>
            <a:fld id="{02892FDA-0B4D-FF42-94B4-35ED0E351DE6}" type="slidenum">
              <a:rPr lang="en-US" smtClean="0"/>
              <a:pPr/>
              <a:t>4</a:t>
            </a:fld>
            <a:endParaRPr lang="en-US"/>
          </a:p>
        </p:txBody>
      </p:sp>
    </p:spTree>
    <p:extLst>
      <p:ext uri="{BB962C8B-B14F-4D97-AF65-F5344CB8AC3E}">
        <p14:creationId xmlns:p14="http://schemas.microsoft.com/office/powerpoint/2010/main" val="1559269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Accountability</a:t>
            </a:r>
            <a:endParaRPr lang="en-US" dirty="0"/>
          </a:p>
        </p:txBody>
      </p:sp>
      <p:sp>
        <p:nvSpPr>
          <p:cNvPr id="3" name="Content Placeholder 2"/>
          <p:cNvSpPr>
            <a:spLocks noGrp="1"/>
          </p:cNvSpPr>
          <p:nvPr>
            <p:ph idx="1"/>
          </p:nvPr>
        </p:nvSpPr>
        <p:spPr/>
        <p:txBody>
          <a:bodyPr>
            <a:normAutofit fontScale="85000" lnSpcReduction="20000"/>
          </a:bodyPr>
          <a:lstStyle/>
          <a:p>
            <a:pPr>
              <a:lnSpc>
                <a:spcPct val="90000"/>
              </a:lnSpc>
              <a:buFontTx/>
              <a:buNone/>
            </a:pPr>
            <a:r>
              <a:rPr lang="en-US" dirty="0" smtClean="0"/>
              <a:t> </a:t>
            </a:r>
            <a:r>
              <a:rPr lang="en-US" dirty="0" smtClean="0">
                <a:solidFill>
                  <a:srgbClr val="000090"/>
                </a:solidFill>
              </a:rPr>
              <a:t>Weitzner et al., CACM 2008: </a:t>
            </a:r>
          </a:p>
          <a:p>
            <a:pPr>
              <a:lnSpc>
                <a:spcPct val="90000"/>
              </a:lnSpc>
              <a:buFontTx/>
              <a:buNone/>
            </a:pPr>
            <a:r>
              <a:rPr lang="en-US" dirty="0" smtClean="0"/>
              <a:t>    </a:t>
            </a:r>
            <a:r>
              <a:rPr lang="en-US" dirty="0" smtClean="0">
                <a:solidFill>
                  <a:srgbClr val="008000"/>
                </a:solidFill>
              </a:rPr>
              <a:t>This hide-it-or-lose-it perspective … on privacy, copyright, and surveillance is increasingly inadequate. … As an alternative, accountability must become a primary means through which society addresses appropriate use.</a:t>
            </a:r>
            <a:r>
              <a:rPr lang="en-US" sz="2800" dirty="0" smtClean="0">
                <a:solidFill>
                  <a:srgbClr val="000090"/>
                </a:solidFill>
              </a:rPr>
              <a:t> </a:t>
            </a:r>
          </a:p>
          <a:p>
            <a:pPr>
              <a:lnSpc>
                <a:spcPct val="90000"/>
              </a:lnSpc>
              <a:buFontTx/>
              <a:buNone/>
            </a:pPr>
            <a:endParaRPr lang="en-US" sz="2800" dirty="0">
              <a:solidFill>
                <a:srgbClr val="000090"/>
              </a:solidFill>
            </a:endParaRPr>
          </a:p>
          <a:p>
            <a:pPr>
              <a:lnSpc>
                <a:spcPct val="90000"/>
              </a:lnSpc>
              <a:buFontTx/>
              <a:buNone/>
            </a:pPr>
            <a:r>
              <a:rPr lang="en-US" dirty="0">
                <a:solidFill>
                  <a:srgbClr val="000090"/>
                </a:solidFill>
              </a:rPr>
              <a:t>Lampson, CACM 2009: </a:t>
            </a:r>
          </a:p>
          <a:p>
            <a:pPr>
              <a:lnSpc>
                <a:spcPct val="90000"/>
              </a:lnSpc>
              <a:buFontTx/>
              <a:buNone/>
            </a:pPr>
            <a:r>
              <a:rPr lang="en-US" dirty="0"/>
              <a:t>    	</a:t>
            </a:r>
            <a:r>
              <a:rPr lang="en-US" dirty="0" smtClean="0">
                <a:solidFill>
                  <a:srgbClr val="008000"/>
                </a:solidFill>
              </a:rPr>
              <a:t>Misplaced </a:t>
            </a:r>
            <a:r>
              <a:rPr lang="en-US" dirty="0">
                <a:solidFill>
                  <a:srgbClr val="008000"/>
                </a:solidFill>
              </a:rPr>
              <a:t>emphasis on prevention (“security based on locks”) rather than accountability (“security based on deterrence”) has resulted in unusable security technology that people do not understand and often work around.</a:t>
            </a:r>
          </a:p>
          <a:p>
            <a:pPr>
              <a:lnSpc>
                <a:spcPct val="90000"/>
              </a:lnSpc>
              <a:buFontTx/>
              <a:buNone/>
            </a:pPr>
            <a:endParaRPr lang="en-US" dirty="0" smtClean="0">
              <a:solidFill>
                <a:srgbClr val="000090"/>
              </a:solidFill>
            </a:endParaRPr>
          </a:p>
        </p:txBody>
      </p:sp>
      <p:sp>
        <p:nvSpPr>
          <p:cNvPr id="5" name="Slide Number Placeholder 4"/>
          <p:cNvSpPr>
            <a:spLocks noGrp="1"/>
          </p:cNvSpPr>
          <p:nvPr>
            <p:ph type="sldNum" sz="quarter" idx="12"/>
          </p:nvPr>
        </p:nvSpPr>
        <p:spPr/>
        <p:txBody>
          <a:bodyPr/>
          <a:lstStyle/>
          <a:p>
            <a:fld id="{02892FDA-0B4D-FF42-94B4-35ED0E351DE6}" type="slidenum">
              <a:rPr lang="en-US" smtClean="0"/>
              <a:pPr/>
              <a:t>5</a:t>
            </a:fld>
            <a:endParaRPr lang="en-US"/>
          </a:p>
        </p:txBody>
      </p:sp>
    </p:spTree>
    <p:extLst>
      <p:ext uri="{BB962C8B-B14F-4D97-AF65-F5344CB8AC3E}">
        <p14:creationId xmlns:p14="http://schemas.microsoft.com/office/powerpoint/2010/main" val="10508128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22238"/>
            <a:ext cx="8229600" cy="1143000"/>
          </a:xfrm>
        </p:spPr>
        <p:txBody>
          <a:bodyPr>
            <a:normAutofit/>
          </a:bodyPr>
          <a:lstStyle/>
          <a:p>
            <a:r>
              <a:rPr lang="en-US" dirty="0" smtClean="0">
                <a:latin typeface="Calibri" charset="0"/>
              </a:rPr>
              <a:t>Some Prior CS Work</a:t>
            </a:r>
            <a:endParaRPr lang="en-US" dirty="0">
              <a:latin typeface="Calibri" charset="0"/>
            </a:endParaRPr>
          </a:p>
        </p:txBody>
      </p:sp>
      <p:sp>
        <p:nvSpPr>
          <p:cNvPr id="27650" name="Content Placeholder 2"/>
          <p:cNvSpPr>
            <a:spLocks noGrp="1"/>
          </p:cNvSpPr>
          <p:nvPr>
            <p:ph idx="1"/>
          </p:nvPr>
        </p:nvSpPr>
        <p:spPr>
          <a:xfrm>
            <a:off x="457200" y="1657350"/>
            <a:ext cx="8364538" cy="4513263"/>
          </a:xfrm>
        </p:spPr>
        <p:txBody>
          <a:bodyPr>
            <a:normAutofit lnSpcReduction="10000"/>
          </a:bodyPr>
          <a:lstStyle/>
          <a:p>
            <a:pPr>
              <a:defRPr/>
            </a:pPr>
            <a:r>
              <a:rPr lang="en-US" dirty="0" smtClean="0">
                <a:solidFill>
                  <a:srgbClr val="000090"/>
                </a:solidFill>
                <a:latin typeface="Calibri" charset="0"/>
              </a:rPr>
              <a:t>Applications of Lampson’s definition</a:t>
            </a:r>
          </a:p>
          <a:p>
            <a:pPr lvl="2">
              <a:buFont typeface="Lucida Grande"/>
              <a:buChar char="−"/>
              <a:defRPr/>
            </a:pPr>
            <a:r>
              <a:rPr lang="en-US" dirty="0" smtClean="0">
                <a:solidFill>
                  <a:srgbClr val="008000"/>
                </a:solidFill>
                <a:latin typeface="Calibri" charset="0"/>
              </a:rPr>
              <a:t> Accountable Internet Protocol  [Andersen et al., 2008]</a:t>
            </a:r>
          </a:p>
          <a:p>
            <a:pPr lvl="2">
              <a:buFont typeface="Lucida Grande"/>
              <a:buChar char="−"/>
              <a:defRPr/>
            </a:pPr>
            <a:r>
              <a:rPr lang="en-US" dirty="0" smtClean="0">
                <a:solidFill>
                  <a:srgbClr val="008000"/>
                </a:solidFill>
                <a:latin typeface="Calibri" charset="0"/>
              </a:rPr>
              <a:t> Social-web applications [MIT DIG]</a:t>
            </a:r>
          </a:p>
          <a:p>
            <a:pPr marL="914400" lvl="2" indent="0">
              <a:buFont typeface="Arial" charset="0"/>
              <a:buNone/>
              <a:defRPr/>
            </a:pPr>
            <a:endParaRPr lang="en-US" dirty="0">
              <a:solidFill>
                <a:srgbClr val="000090"/>
              </a:solidFill>
              <a:latin typeface="Calibri" charset="0"/>
            </a:endParaRPr>
          </a:p>
          <a:p>
            <a:pPr>
              <a:defRPr/>
            </a:pPr>
            <a:r>
              <a:rPr lang="en-US" dirty="0" smtClean="0">
                <a:solidFill>
                  <a:srgbClr val="000090"/>
                </a:solidFill>
                <a:latin typeface="Calibri" charset="0"/>
              </a:rPr>
              <a:t>Cryptographic applications in which participants remain anonymous unless they break the rules</a:t>
            </a:r>
          </a:p>
          <a:p>
            <a:pPr lvl="2">
              <a:buFont typeface="Lucida Grande"/>
              <a:buChar char="−"/>
              <a:defRPr/>
            </a:pPr>
            <a:r>
              <a:rPr lang="en-US" dirty="0" smtClean="0">
                <a:solidFill>
                  <a:srgbClr val="008000"/>
                </a:solidFill>
                <a:latin typeface="Calibri" charset="0"/>
              </a:rPr>
              <a:t> Electronic cash</a:t>
            </a:r>
          </a:p>
          <a:p>
            <a:pPr lvl="2">
              <a:buFont typeface="Lucida Grande"/>
              <a:buChar char="−"/>
              <a:defRPr/>
            </a:pPr>
            <a:r>
              <a:rPr lang="en-US" dirty="0" smtClean="0">
                <a:solidFill>
                  <a:srgbClr val="008000"/>
                </a:solidFill>
                <a:latin typeface="Calibri" charset="0"/>
              </a:rPr>
              <a:t> Anonymous group messaging [Corrigan-Gibbs &amp; Ford, 2010]</a:t>
            </a:r>
            <a:endParaRPr lang="en-US" dirty="0">
              <a:solidFill>
                <a:srgbClr val="008000"/>
              </a:solidFill>
              <a:latin typeface="Calibri" charset="0"/>
            </a:endParaRPr>
          </a:p>
        </p:txBody>
      </p:sp>
      <p:sp>
        <p:nvSpPr>
          <p:cNvPr id="5" name="TextBox 4"/>
          <p:cNvSpPr txBox="1"/>
          <p:nvPr/>
        </p:nvSpPr>
        <p:spPr>
          <a:xfrm>
            <a:off x="2387600" y="3505200"/>
            <a:ext cx="6299200" cy="2862322"/>
          </a:xfrm>
          <a:prstGeom prst="rect">
            <a:avLst/>
          </a:prstGeom>
          <a:solidFill>
            <a:schemeClr val="accent1"/>
          </a:solidFill>
        </p:spPr>
        <p:txBody>
          <a:bodyPr wrap="square" rtlCol="0">
            <a:spAutoFit/>
          </a:bodyPr>
          <a:lstStyle/>
          <a:p>
            <a:pPr marL="274320"/>
            <a:endParaRPr lang="en-US" sz="3600" dirty="0"/>
          </a:p>
          <a:p>
            <a:pPr marL="274320"/>
            <a:r>
              <a:rPr lang="en-US" sz="3600" dirty="0" smtClean="0"/>
              <a:t>Identity </a:t>
            </a:r>
            <a:r>
              <a:rPr lang="en-US" sz="3600" dirty="0"/>
              <a:t>plays a major </a:t>
            </a:r>
            <a:r>
              <a:rPr lang="en-US" sz="3600" dirty="0" smtClean="0"/>
              <a:t>role, even in most systems with some anonymity.</a:t>
            </a:r>
          </a:p>
          <a:p>
            <a:pPr marL="274320"/>
            <a:endParaRPr lang="en-US" sz="3600" dirty="0"/>
          </a:p>
        </p:txBody>
      </p:sp>
      <p:sp>
        <p:nvSpPr>
          <p:cNvPr id="3" name="Slide Number Placeholder 2"/>
          <p:cNvSpPr>
            <a:spLocks noGrp="1"/>
          </p:cNvSpPr>
          <p:nvPr>
            <p:ph type="sldNum" sz="quarter" idx="12"/>
          </p:nvPr>
        </p:nvSpPr>
        <p:spPr/>
        <p:txBody>
          <a:bodyPr/>
          <a:lstStyle/>
          <a:p>
            <a:fld id="{02892FDA-0B4D-FF42-94B4-35ED0E351DE6}" type="slidenum">
              <a:rPr lang="en-US" smtClean="0"/>
              <a:pPr/>
              <a:t>6</a:t>
            </a:fld>
            <a:endParaRPr lang="en-US"/>
          </a:p>
        </p:txBody>
      </p:sp>
    </p:spTree>
    <p:extLst>
      <p:ext uri="{BB962C8B-B14F-4D97-AF65-F5344CB8AC3E}">
        <p14:creationId xmlns:p14="http://schemas.microsoft.com/office/powerpoint/2010/main" val="398056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Calibri" charset="0"/>
              </a:rPr>
              <a:t>Limitations of Prior Approaches</a:t>
            </a:r>
          </a:p>
        </p:txBody>
      </p:sp>
      <p:sp>
        <p:nvSpPr>
          <p:cNvPr id="28674" name="Content Placeholder 2"/>
          <p:cNvSpPr>
            <a:spLocks noGrp="1"/>
          </p:cNvSpPr>
          <p:nvPr>
            <p:ph idx="1"/>
          </p:nvPr>
        </p:nvSpPr>
        <p:spPr/>
        <p:txBody>
          <a:bodyPr/>
          <a:lstStyle/>
          <a:p>
            <a:r>
              <a:rPr lang="en-US" dirty="0">
                <a:solidFill>
                  <a:srgbClr val="000090"/>
                </a:solidFill>
                <a:latin typeface="Calibri" charset="0"/>
              </a:rPr>
              <a:t>Reliance on identification (or at least persistent identities) of those held accountable</a:t>
            </a:r>
          </a:p>
          <a:p>
            <a:r>
              <a:rPr lang="en-US" dirty="0">
                <a:solidFill>
                  <a:srgbClr val="000090"/>
                </a:solidFill>
                <a:latin typeface="Calibri" charset="0"/>
              </a:rPr>
              <a:t>Reliance on an authority to hold an entity accountable</a:t>
            </a:r>
          </a:p>
          <a:p>
            <a:r>
              <a:rPr lang="en-US" dirty="0">
                <a:solidFill>
                  <a:srgbClr val="000090"/>
                </a:solidFill>
                <a:latin typeface="Calibri" charset="0"/>
              </a:rPr>
              <a:t>Need for the authority to take an explicit action in order to hold an entity accountable </a:t>
            </a:r>
          </a:p>
        </p:txBody>
      </p:sp>
      <p:sp>
        <p:nvSpPr>
          <p:cNvPr id="3" name="Slide Number Placeholder 2"/>
          <p:cNvSpPr>
            <a:spLocks noGrp="1"/>
          </p:cNvSpPr>
          <p:nvPr>
            <p:ph type="sldNum" sz="quarter" idx="12"/>
          </p:nvPr>
        </p:nvSpPr>
        <p:spPr/>
        <p:txBody>
          <a:bodyPr/>
          <a:lstStyle/>
          <a:p>
            <a:fld id="{02892FDA-0B4D-FF42-94B4-35ED0E351DE6}" type="slidenum">
              <a:rPr lang="en-US" smtClean="0"/>
              <a:pPr/>
              <a:t>7</a:t>
            </a:fld>
            <a:endParaRPr lang="en-US"/>
          </a:p>
        </p:txBody>
      </p:sp>
    </p:spTree>
    <p:extLst>
      <p:ext uri="{BB962C8B-B14F-4D97-AF65-F5344CB8AC3E}">
        <p14:creationId xmlns:p14="http://schemas.microsoft.com/office/powerpoint/2010/main" val="641803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000090"/>
                </a:solidFill>
              </a:rPr>
              <a:t>Formalize accountability and related concepts</a:t>
            </a:r>
          </a:p>
          <a:p>
            <a:pPr lvl="1"/>
            <a:r>
              <a:rPr lang="en-US" dirty="0" smtClean="0">
                <a:solidFill>
                  <a:srgbClr val="008000"/>
                </a:solidFill>
              </a:rPr>
              <a:t>Clarify interrelated (and often conflated) notions</a:t>
            </a:r>
          </a:p>
          <a:p>
            <a:pPr lvl="1"/>
            <a:r>
              <a:rPr lang="en-US" dirty="0" smtClean="0">
                <a:solidFill>
                  <a:srgbClr val="008000"/>
                </a:solidFill>
              </a:rPr>
              <a:t>Provide framework for formal analysis</a:t>
            </a:r>
          </a:p>
          <a:p>
            <a:endParaRPr lang="en-US" dirty="0" smtClean="0">
              <a:solidFill>
                <a:srgbClr val="008000"/>
              </a:solidFill>
            </a:endParaRPr>
          </a:p>
          <a:p>
            <a:r>
              <a:rPr lang="en-US" dirty="0" smtClean="0">
                <a:solidFill>
                  <a:srgbClr val="000090"/>
                </a:solidFill>
              </a:rPr>
              <a:t>Use these ideas to study accountability and identity requirements in systems</a:t>
            </a:r>
          </a:p>
          <a:p>
            <a:pPr lvl="1"/>
            <a:r>
              <a:rPr lang="en-US" dirty="0" smtClean="0">
                <a:solidFill>
                  <a:srgbClr val="008000"/>
                </a:solidFill>
              </a:rPr>
              <a:t>Tradeoffs and impossibility results</a:t>
            </a:r>
          </a:p>
          <a:p>
            <a:pPr lvl="1"/>
            <a:r>
              <a:rPr lang="en-US" dirty="0" smtClean="0">
                <a:solidFill>
                  <a:srgbClr val="008000"/>
                </a:solidFill>
              </a:rPr>
              <a:t>To what extent is identity required?</a:t>
            </a:r>
          </a:p>
          <a:p>
            <a:endParaRPr lang="en-US" dirty="0" smtClean="0"/>
          </a:p>
        </p:txBody>
      </p:sp>
      <p:sp>
        <p:nvSpPr>
          <p:cNvPr id="5" name="Slide Number Placeholder 4"/>
          <p:cNvSpPr>
            <a:spLocks noGrp="1"/>
          </p:cNvSpPr>
          <p:nvPr>
            <p:ph type="sldNum" sz="quarter" idx="12"/>
          </p:nvPr>
        </p:nvSpPr>
        <p:spPr/>
        <p:txBody>
          <a:bodyPr/>
          <a:lstStyle/>
          <a:p>
            <a:fld id="{02892FDA-0B4D-FF42-94B4-35ED0E351DE6}" type="slidenum">
              <a:rPr lang="en-US" smtClean="0"/>
              <a:pPr/>
              <a:t>8</a:t>
            </a:fld>
            <a:endParaRPr lang="en-US"/>
          </a:p>
        </p:txBody>
      </p:sp>
    </p:spTree>
    <p:extLst>
      <p:ext uri="{BB962C8B-B14F-4D97-AF65-F5344CB8AC3E}">
        <p14:creationId xmlns:p14="http://schemas.microsoft.com/office/powerpoint/2010/main" val="2698295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78" y="274638"/>
            <a:ext cx="8229600" cy="1143000"/>
          </a:xfrm>
        </p:spPr>
        <p:txBody>
          <a:bodyPr/>
          <a:lstStyle/>
          <a:p>
            <a:r>
              <a:rPr lang="en-US" dirty="0" smtClean="0"/>
              <a:t>Toy Example: Car Dealership Lot</a:t>
            </a:r>
            <a:endParaRPr lang="en-US" dirty="0"/>
          </a:p>
        </p:txBody>
      </p:sp>
      <p:sp>
        <p:nvSpPr>
          <p:cNvPr id="3" name="Content Placeholder 2"/>
          <p:cNvSpPr>
            <a:spLocks noGrp="1"/>
          </p:cNvSpPr>
          <p:nvPr>
            <p:ph idx="1"/>
          </p:nvPr>
        </p:nvSpPr>
        <p:spPr>
          <a:xfrm>
            <a:off x="216538" y="2895600"/>
            <a:ext cx="8610600" cy="3733800"/>
          </a:xfrm>
        </p:spPr>
        <p:txBody>
          <a:bodyPr>
            <a:normAutofit fontScale="62500" lnSpcReduction="20000"/>
          </a:bodyPr>
          <a:lstStyle/>
          <a:p>
            <a:pPr>
              <a:spcBef>
                <a:spcPts val="1128"/>
              </a:spcBef>
            </a:pPr>
            <a:r>
              <a:rPr lang="en-US" sz="3500" dirty="0" smtClean="0">
                <a:solidFill>
                  <a:srgbClr val="000090"/>
                </a:solidFill>
              </a:rPr>
              <a:t>Mediated, identifiable accountability:</a:t>
            </a:r>
            <a:r>
              <a:rPr lang="en-US" sz="3500" dirty="0" smtClean="0">
                <a:solidFill>
                  <a:srgbClr val="008000"/>
                </a:solidFill>
              </a:rPr>
              <a:t> </a:t>
            </a:r>
          </a:p>
          <a:p>
            <a:pPr lvl="1">
              <a:spcBef>
                <a:spcPts val="1128"/>
              </a:spcBef>
            </a:pPr>
            <a:r>
              <a:rPr lang="en-US" sz="3200" dirty="0" smtClean="0">
                <a:solidFill>
                  <a:srgbClr val="008000"/>
                </a:solidFill>
              </a:rPr>
              <a:t>a customer can show ID and sign paperwork to drive the car around the lot.  If </a:t>
            </a:r>
            <a:r>
              <a:rPr lang="en-US" sz="3200" smtClean="0">
                <a:solidFill>
                  <a:srgbClr val="008000"/>
                </a:solidFill>
              </a:rPr>
              <a:t>she leaves </a:t>
            </a:r>
            <a:r>
              <a:rPr lang="en-US" sz="3200" dirty="0" smtClean="0">
                <a:solidFill>
                  <a:srgbClr val="008000"/>
                </a:solidFill>
              </a:rPr>
              <a:t>in the car without payment, a judge can punish her based on the presented evidence.</a:t>
            </a:r>
          </a:p>
          <a:p>
            <a:pPr>
              <a:spcBef>
                <a:spcPts val="1728"/>
              </a:spcBef>
            </a:pPr>
            <a:r>
              <a:rPr lang="en-US" sz="3500" dirty="0">
                <a:solidFill>
                  <a:srgbClr val="000090"/>
                </a:solidFill>
              </a:rPr>
              <a:t>Prevention: </a:t>
            </a:r>
            <a:endParaRPr lang="en-US" sz="3500" dirty="0" smtClean="0">
              <a:solidFill>
                <a:srgbClr val="000090"/>
              </a:solidFill>
            </a:endParaRPr>
          </a:p>
          <a:p>
            <a:pPr lvl="1">
              <a:spcBef>
                <a:spcPts val="1128"/>
              </a:spcBef>
            </a:pPr>
            <a:r>
              <a:rPr lang="en-US" sz="3200" dirty="0" smtClean="0">
                <a:solidFill>
                  <a:srgbClr val="008000"/>
                </a:solidFill>
              </a:rPr>
              <a:t>an </a:t>
            </a:r>
            <a:r>
              <a:rPr lang="en-US" sz="3200" dirty="0">
                <a:solidFill>
                  <a:srgbClr val="008000"/>
                </a:solidFill>
              </a:rPr>
              <a:t>electronic shut-off device stops cars from driving through the exit.  Can only be disabled by the manager, who does this upon payment.</a:t>
            </a:r>
          </a:p>
          <a:p>
            <a:pPr>
              <a:spcBef>
                <a:spcPts val="1728"/>
              </a:spcBef>
            </a:pPr>
            <a:r>
              <a:rPr lang="en-US" sz="3500" dirty="0" smtClean="0">
                <a:solidFill>
                  <a:srgbClr val="000090"/>
                </a:solidFill>
              </a:rPr>
              <a:t>Automatic, anonymous accountability:</a:t>
            </a:r>
            <a:r>
              <a:rPr lang="en-US" sz="3500" dirty="0" smtClean="0">
                <a:solidFill>
                  <a:srgbClr val="008000"/>
                </a:solidFill>
              </a:rPr>
              <a:t> </a:t>
            </a:r>
          </a:p>
          <a:p>
            <a:pPr lvl="1">
              <a:spcBef>
                <a:spcPts val="1128"/>
              </a:spcBef>
            </a:pPr>
            <a:r>
              <a:rPr lang="en-US" sz="3200" dirty="0" smtClean="0">
                <a:solidFill>
                  <a:srgbClr val="008000"/>
                </a:solidFill>
              </a:rPr>
              <a:t>an </a:t>
            </a:r>
            <a:r>
              <a:rPr lang="en-US" sz="3200" dirty="0">
                <a:solidFill>
                  <a:srgbClr val="008000"/>
                </a:solidFill>
              </a:rPr>
              <a:t>electronic </a:t>
            </a:r>
            <a:r>
              <a:rPr lang="en-US" sz="3200" dirty="0" smtClean="0">
                <a:solidFill>
                  <a:srgbClr val="008000"/>
                </a:solidFill>
              </a:rPr>
              <a:t>explosive device blows up cars and their passengers if they drive </a:t>
            </a:r>
            <a:r>
              <a:rPr lang="en-US" sz="3200" dirty="0">
                <a:solidFill>
                  <a:srgbClr val="008000"/>
                </a:solidFill>
              </a:rPr>
              <a:t>through the exit.  Can only be disabled by the manager, who does this upon payment.</a:t>
            </a:r>
          </a:p>
          <a:p>
            <a:endParaRPr lang="en-US" dirty="0">
              <a:solidFill>
                <a:srgbClr val="000090"/>
              </a:solidFill>
            </a:endParaRPr>
          </a:p>
        </p:txBody>
      </p:sp>
      <p:sp>
        <p:nvSpPr>
          <p:cNvPr id="4" name="TextBox 3"/>
          <p:cNvSpPr txBox="1"/>
          <p:nvPr/>
        </p:nvSpPr>
        <p:spPr>
          <a:xfrm>
            <a:off x="367446" y="1524000"/>
            <a:ext cx="81534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dirty="0" smtClean="0">
                <a:solidFill>
                  <a:srgbClr val="000090"/>
                </a:solidFill>
              </a:rPr>
              <a:t>Policy: people shouldn’t be able to drive cars off the lot without paying for them first.</a:t>
            </a:r>
            <a:endParaRPr lang="en-US" sz="3000" dirty="0">
              <a:solidFill>
                <a:srgbClr val="000090"/>
              </a:solidFill>
            </a:endParaRPr>
          </a:p>
        </p:txBody>
      </p:sp>
      <p:sp>
        <p:nvSpPr>
          <p:cNvPr id="6" name="Slide Number Placeholder 5"/>
          <p:cNvSpPr>
            <a:spLocks noGrp="1"/>
          </p:cNvSpPr>
          <p:nvPr>
            <p:ph type="sldNum" sz="quarter" idx="12"/>
          </p:nvPr>
        </p:nvSpPr>
        <p:spPr/>
        <p:txBody>
          <a:bodyPr/>
          <a:lstStyle/>
          <a:p>
            <a:fld id="{02892FDA-0B4D-FF42-94B4-35ED0E351DE6}" type="slidenum">
              <a:rPr lang="en-US" smtClean="0"/>
              <a:pPr/>
              <a:t>9</a:t>
            </a:fld>
            <a:endParaRPr lang="en-US"/>
          </a:p>
        </p:txBody>
      </p:sp>
    </p:spTree>
    <p:extLst>
      <p:ext uri="{BB962C8B-B14F-4D97-AF65-F5344CB8AC3E}">
        <p14:creationId xmlns:p14="http://schemas.microsoft.com/office/powerpoint/2010/main" val="1055411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18571</TotalTime>
  <Words>1242</Words>
  <Application>Microsoft Office PowerPoint</Application>
  <PresentationFormat>On-screen Show (4:3)</PresentationFormat>
  <Paragraphs>148</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Some of My Work: Accountability &amp; Privacy</vt:lpstr>
      <vt:lpstr>My Research Approach</vt:lpstr>
      <vt:lpstr>Example 1: Accountability</vt:lpstr>
      <vt:lpstr>How the Project Developed</vt:lpstr>
      <vt:lpstr>Need for Accountability</vt:lpstr>
      <vt:lpstr>Some Prior CS Work</vt:lpstr>
      <vt:lpstr>Limitations of Prior Approaches</vt:lpstr>
      <vt:lpstr>Research Agenda</vt:lpstr>
      <vt:lpstr>Toy Example: Car Dealership Lot</vt:lpstr>
      <vt:lpstr>Our Formulation [FJW11]</vt:lpstr>
      <vt:lpstr>Formalizing this Approach: Automatic Punishment</vt:lpstr>
      <vt:lpstr>Formalizing this Approach: Mediated Punishment</vt:lpstr>
      <vt:lpstr>Research Goal: Explicate Relationship Between Accountability and Related Properties</vt:lpstr>
      <vt:lpstr>Example 2: Privacy</vt:lpstr>
      <vt:lpstr>Our Results: Secure Multiparty Computation</vt:lpstr>
      <vt:lpstr>Our Results: Differential Privacy</vt:lpstr>
      <vt:lpstr>Research Agenda Over Time</vt:lpstr>
      <vt:lpstr>Acknowledgments</vt:lpstr>
    </vt:vector>
  </TitlesOfParts>
  <Company>Rutgers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Interstate Voter Registration Database Matching:   The Oregon-Washington 2008 Pilot Project</dc:title>
  <dc:creator>Rebecca Wright</dc:creator>
  <cp:lastModifiedBy>Linda Casals</cp:lastModifiedBy>
  <cp:revision>1182</cp:revision>
  <dcterms:created xsi:type="dcterms:W3CDTF">2011-12-04T17:52:07Z</dcterms:created>
  <dcterms:modified xsi:type="dcterms:W3CDTF">2012-10-17T19:01:08Z</dcterms:modified>
</cp:coreProperties>
</file>