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9" r:id="rId4"/>
    <p:sldId id="261" r:id="rId5"/>
    <p:sldId id="271" r:id="rId6"/>
    <p:sldId id="272" r:id="rId7"/>
    <p:sldId id="265" r:id="rId8"/>
    <p:sldId id="263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934200" cy="9080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8080"/>
    <a:srgbClr val="009999"/>
    <a:srgbClr val="FF6600"/>
    <a:srgbClr val="993366"/>
    <a:srgbClr val="33CC33"/>
    <a:srgbClr val="CCFF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63" autoAdjust="0"/>
    <p:restoredTop sz="83559" autoAdjust="0"/>
  </p:normalViewPr>
  <p:slideViewPr>
    <p:cSldViewPr>
      <p:cViewPr>
        <p:scale>
          <a:sx n="70" d="100"/>
          <a:sy n="70" d="100"/>
        </p:scale>
        <p:origin x="-1368" y="-72"/>
      </p:cViewPr>
      <p:guideLst>
        <p:guide orient="horz" pos="3203"/>
        <p:guide pos="2880"/>
      </p:guideLst>
    </p:cSldViewPr>
  </p:slideViewPr>
  <p:outlineViewPr>
    <p:cViewPr>
      <p:scale>
        <a:sx n="33" d="100"/>
        <a:sy n="33" d="100"/>
      </p:scale>
      <p:origin x="53" y="41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820" y="-84"/>
      </p:cViewPr>
      <p:guideLst>
        <p:guide orient="horz" pos="2860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3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624888"/>
            <a:ext cx="300513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8B59451-6DAB-4AF3-8351-6E6C793D6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35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81038"/>
            <a:ext cx="4540250" cy="3405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4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13238"/>
            <a:ext cx="554672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74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4888"/>
            <a:ext cx="300513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4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624888"/>
            <a:ext cx="300513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C58311C-0B70-445E-8E1E-3EF001212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887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5" descr="UNCblue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7688" y="228600"/>
            <a:ext cx="30289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62063"/>
            <a:ext cx="8153400" cy="2378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3792538"/>
            <a:ext cx="8153400" cy="2379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461D5-0B61-4429-8F7A-72F6CF8415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62063"/>
            <a:ext cx="4000500" cy="4910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262063"/>
            <a:ext cx="4000500" cy="4910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289F8-4FDF-4B3B-A135-18F08342E0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62063"/>
            <a:ext cx="8153400" cy="2378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3792538"/>
            <a:ext cx="8153400" cy="2379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C8B48-CC00-43BA-8867-05063138CB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62063"/>
            <a:ext cx="4000500" cy="2378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33900" y="1262063"/>
            <a:ext cx="4000500" cy="2378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81000" y="3792538"/>
            <a:ext cx="8153400" cy="2379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397DE-F96B-4D04-922C-0E73A95E54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62063"/>
            <a:ext cx="4000500" cy="4910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533900" y="1262063"/>
            <a:ext cx="4000500" cy="4910137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76D10-EA74-4E4F-B4B0-418FB0AB03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E4405-B1C7-4505-8140-459E7BCFEF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62063"/>
            <a:ext cx="4000500" cy="4910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262063"/>
            <a:ext cx="4000500" cy="4910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DD83E-F956-4CD1-807D-AD52BB9208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8CCE-FB73-45F0-827A-D1022071EA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9DA6-27A6-48CC-9E64-E8CB5BC6BA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F32E8-0600-41A9-8BF5-A0469C3555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1262063"/>
            <a:ext cx="8153400" cy="4910137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00A5F-4059-4DA3-8431-EF22D64200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62063"/>
            <a:ext cx="4000500" cy="4910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33900" y="1262063"/>
            <a:ext cx="4000500" cy="2378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33900" y="3792538"/>
            <a:ext cx="4000500" cy="2379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A48F-5D6B-4E9D-8C0F-33CAFF0CB2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62063"/>
            <a:ext cx="8153400" cy="4910137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B482D-863E-41CF-A8FD-20B47819A9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62063"/>
            <a:ext cx="8153400" cy="491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858000" y="152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6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  </a:t>
            </a:r>
            <a:fld id="{30119FD6-94B8-4280-A614-7F1686E642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rgbClr val="3898C8"/>
          </a:solidFill>
          <a:latin typeface="+mj-lt"/>
          <a:ea typeface="+mj-ea"/>
          <a:cs typeface="+mj-cs"/>
        </a:defRPr>
      </a:lvl1pPr>
      <a:lvl2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rgbClr val="3898C8"/>
          </a:solidFill>
          <a:latin typeface="Arial Narrow" pitchFamily="34" charset="0"/>
        </a:defRPr>
      </a:lvl2pPr>
      <a:lvl3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rgbClr val="3898C8"/>
          </a:solidFill>
          <a:latin typeface="Arial Narrow" pitchFamily="34" charset="0"/>
        </a:defRPr>
      </a:lvl3pPr>
      <a:lvl4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rgbClr val="3898C8"/>
          </a:solidFill>
          <a:latin typeface="Arial Narrow" pitchFamily="34" charset="0"/>
        </a:defRPr>
      </a:lvl4pPr>
      <a:lvl5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rgbClr val="3898C8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898C8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898C8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898C8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898C8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898C8"/>
        </a:buClr>
        <a:buSzPct val="70000"/>
        <a:buFont typeface="Wingdings 2" pitchFamily="18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898C8"/>
        </a:buClr>
        <a:buSzPct val="75000"/>
        <a:buFont typeface="Wingdings 3" pitchFamily="18" charset="2"/>
        <a:buChar char="{"/>
        <a:defRPr sz="2000">
          <a:solidFill>
            <a:schemeClr val="tx1"/>
          </a:solidFill>
          <a:latin typeface="Times New Roman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898C8"/>
        </a:buClr>
        <a:buSzPct val="75000"/>
        <a:buFont typeface="Wingdings 3" pitchFamily="18" charset="2"/>
        <a:buChar char="{"/>
        <a:defRPr sz="2000">
          <a:solidFill>
            <a:schemeClr val="tx1"/>
          </a:solidFill>
          <a:latin typeface="Times New Roman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home\talks\grey-demo-movie.m4v-1280x720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458200" cy="1470025"/>
          </a:xfrm>
        </p:spPr>
        <p:txBody>
          <a:bodyPr/>
          <a:lstStyle/>
          <a:p>
            <a:pPr marL="0" indent="119063"/>
            <a:r>
              <a:rPr lang="en-US" dirty="0" smtClean="0"/>
              <a:t>Some Experiences with the </a:t>
            </a:r>
            <a:br>
              <a:rPr lang="en-US" dirty="0" smtClean="0"/>
            </a:br>
            <a:r>
              <a:rPr lang="en-US" dirty="0" smtClean="0"/>
              <a:t>NSF CT, TC, and </a:t>
            </a:r>
            <a:r>
              <a:rPr lang="en-US" dirty="0" err="1" smtClean="0"/>
              <a:t>SaTC</a:t>
            </a:r>
            <a:r>
              <a:rPr lang="en-US" dirty="0" smtClean="0"/>
              <a:t> Programs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59025"/>
          </a:xfrm>
        </p:spPr>
        <p:txBody>
          <a:bodyPr/>
          <a:lstStyle/>
          <a:p>
            <a:r>
              <a:rPr lang="en-US" dirty="0" smtClean="0"/>
              <a:t>Michael Reiter</a:t>
            </a:r>
          </a:p>
          <a:p>
            <a:r>
              <a:rPr lang="en-US" i="1" dirty="0" smtClean="0"/>
              <a:t>reiter@cs.unc.edu</a:t>
            </a:r>
          </a:p>
          <a:p>
            <a:endParaRPr lang="en-US" dirty="0" smtClean="0"/>
          </a:p>
          <a:p>
            <a:r>
              <a:rPr lang="en-US" sz="2000" i="1" dirty="0" smtClean="0"/>
              <a:t>Lawrence M. </a:t>
            </a:r>
            <a:r>
              <a:rPr lang="en-US" sz="2000" i="1" dirty="0" err="1" smtClean="0"/>
              <a:t>Slifkin</a:t>
            </a:r>
            <a:r>
              <a:rPr lang="en-US" sz="2000" i="1" dirty="0" smtClean="0"/>
              <a:t> Distinguished Professor</a:t>
            </a:r>
          </a:p>
          <a:p>
            <a:r>
              <a:rPr lang="en-US" sz="2000" i="1" dirty="0" smtClean="0"/>
              <a:t>Department of Computer Science</a:t>
            </a:r>
          </a:p>
          <a:p>
            <a:r>
              <a:rPr lang="en-US" sz="2000" i="1" dirty="0" smtClean="0"/>
              <a:t>University of North Carolina at Chapel Hill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Emergence of 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914400"/>
          </a:xfrm>
        </p:spPr>
        <p:txBody>
          <a:bodyPr/>
          <a:lstStyle/>
          <a:p>
            <a:r>
              <a:rPr lang="en-US" dirty="0"/>
              <a:t>One of the most dominant trends in the computing landscape today is “clouds”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3048000" y="2590800"/>
            <a:ext cx="3048000" cy="3505200"/>
          </a:xfrm>
          <a:prstGeom prst="cloud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:\Users\reiter\AppData\Local\Microsoft\Windows\Temporary Internet Files\Content.IE5\2GMIFE2N\MC9004348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8135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reiter\AppData\Local\Microsoft\Windows\Temporary Internet Files\Content.IE5\2GMIFE2N\MC9004348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33375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reiter\AppData\Local\Microsoft\Windows\Temporary Internet Files\Content.IE5\2GMIFE2N\MC9004348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8615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eiter\AppData\Local\Microsoft\Windows\Temporary Internet Files\Content.IE5\2GMIFE2N\MC9004348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63855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eiter\AppData\Local\Microsoft\Windows\Temporary Internet Files\Content.IE5\2GMIFE2N\MC9004348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379095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70680" y="6246167"/>
            <a:ext cx="3640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Amazon, Rackspace, …</a:t>
            </a:r>
            <a:endParaRPr lang="en-US" sz="2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04800" y="2876550"/>
            <a:ext cx="1295400" cy="314325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25195" y="4237539"/>
            <a:ext cx="188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Company A</a:t>
            </a:r>
            <a:endParaRPr lang="en-US" sz="24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7467600" y="2895600"/>
            <a:ext cx="1295400" cy="314325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5400000">
            <a:off x="7203631" y="4145703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Company B</a:t>
            </a:r>
            <a:endParaRPr lang="en-US" sz="2400" b="1" dirty="0"/>
          </a:p>
        </p:txBody>
      </p:sp>
      <p:sp>
        <p:nvSpPr>
          <p:cNvPr id="21" name="Left-Right Arrow 20"/>
          <p:cNvSpPr/>
          <p:nvPr/>
        </p:nvSpPr>
        <p:spPr>
          <a:xfrm>
            <a:off x="1828800" y="3871710"/>
            <a:ext cx="1143000" cy="10096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-Right Arrow 22"/>
          <p:cNvSpPr/>
          <p:nvPr/>
        </p:nvSpPr>
        <p:spPr>
          <a:xfrm>
            <a:off x="6172200" y="3886200"/>
            <a:ext cx="1143000" cy="10096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1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Dangers of 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295400"/>
          </a:xfrm>
        </p:spPr>
        <p:txBody>
          <a:bodyPr/>
          <a:lstStyle/>
          <a:p>
            <a:r>
              <a:rPr lang="en-US" dirty="0" smtClean="0"/>
              <a:t>Cloud computing introduces important new challenges to isolation tasks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3048000" y="2590800"/>
            <a:ext cx="3048000" cy="3505200"/>
          </a:xfrm>
          <a:prstGeom prst="cloud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reiter\AppData\Local\Microsoft\Windows\Temporary Internet Files\Content.IE5\2GMIFE2N\MC9004348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8615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7467600" y="2895600"/>
            <a:ext cx="1295400" cy="314325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5400000">
            <a:off x="7203631" y="4145703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Company B</a:t>
            </a:r>
            <a:endParaRPr lang="en-US" sz="2400" b="1" dirty="0"/>
          </a:p>
        </p:txBody>
      </p:sp>
      <p:sp>
        <p:nvSpPr>
          <p:cNvPr id="12" name="Left-Right Arrow 11"/>
          <p:cNvSpPr/>
          <p:nvPr/>
        </p:nvSpPr>
        <p:spPr>
          <a:xfrm>
            <a:off x="6172200" y="3886200"/>
            <a:ext cx="1143000" cy="10096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04800" y="2876550"/>
            <a:ext cx="1295400" cy="314325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25195" y="4237539"/>
            <a:ext cx="188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Company A</a:t>
            </a:r>
            <a:endParaRPr lang="en-US" sz="2400" b="1" dirty="0"/>
          </a:p>
        </p:txBody>
      </p:sp>
      <p:sp>
        <p:nvSpPr>
          <p:cNvPr id="15" name="Left-Right Arrow 14"/>
          <p:cNvSpPr/>
          <p:nvPr/>
        </p:nvSpPr>
        <p:spPr>
          <a:xfrm>
            <a:off x="1828800" y="3871710"/>
            <a:ext cx="1143000" cy="10096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8" descr="C:\Users\reiter\AppData\Local\Microsoft\Windows\Temporary Internet Files\Content.IE5\2QBOXDLM\MC90043779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4125" y="3109824"/>
            <a:ext cx="927100" cy="833438"/>
          </a:xfrm>
          <a:prstGeom prst="rect">
            <a:avLst/>
          </a:prstGeom>
          <a:noFill/>
        </p:spPr>
      </p:pic>
      <p:pic>
        <p:nvPicPr>
          <p:cNvPr id="17" name="Picture 16" descr="happy-face-jpg-7109481-300x25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24744" y="3093055"/>
            <a:ext cx="1008112" cy="86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9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98844E-6 L 0.225 0.030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15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98844E-6 L -0.24202 0.030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1" y="15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Cross-VM Side-Channels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We have developed the first high fidelity cross-VM side-channel attack</a:t>
            </a:r>
          </a:p>
          <a:p>
            <a:pPr lvl="1"/>
            <a:r>
              <a:rPr lang="en-US" sz="2400" dirty="0" smtClean="0"/>
              <a:t>Can extract cryptographic keys from victim VMs</a:t>
            </a:r>
          </a:p>
          <a:p>
            <a:pPr lvl="1"/>
            <a:r>
              <a:rPr lang="en-US" sz="2400" dirty="0" smtClean="0"/>
              <a:t>Come to the talk tomorrow!</a:t>
            </a:r>
          </a:p>
          <a:p>
            <a:pPr lvl="1"/>
            <a:endParaRPr lang="en-US" dirty="0"/>
          </a:p>
          <a:p>
            <a:r>
              <a:rPr lang="en-US" sz="2800" dirty="0" smtClean="0"/>
              <a:t>We are also developing new cloud architectures to convincingly defend against cross-VM side channels</a:t>
            </a:r>
          </a:p>
          <a:p>
            <a:r>
              <a:rPr lang="en-US" sz="2800" dirty="0" smtClean="0"/>
              <a:t>In the meantime, physical isolation is still best for highly secure tasks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899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72" y="228600"/>
            <a:ext cx="6858000" cy="762000"/>
          </a:xfrm>
        </p:spPr>
        <p:txBody>
          <a:bodyPr/>
          <a:lstStyle/>
          <a:p>
            <a:r>
              <a:rPr lang="en-US" dirty="0" smtClean="0"/>
              <a:t>Detecting Unwanted Co-Residency</a:t>
            </a:r>
            <a:br>
              <a:rPr lang="en-US" dirty="0" smtClean="0"/>
            </a:br>
            <a:r>
              <a:rPr lang="en-US" sz="2000" dirty="0" smtClean="0"/>
              <a:t>[w/ Zhang, </a:t>
            </a:r>
            <a:r>
              <a:rPr lang="en-US" sz="2000" dirty="0" err="1" smtClean="0"/>
              <a:t>Juels</a:t>
            </a:r>
            <a:r>
              <a:rPr lang="en-US" sz="2000" dirty="0" smtClean="0"/>
              <a:t>, </a:t>
            </a:r>
            <a:r>
              <a:rPr lang="en-US" sz="2000" dirty="0" err="1" smtClean="0"/>
              <a:t>Oprea</a:t>
            </a:r>
            <a:r>
              <a:rPr lang="en-US" sz="2000" dirty="0" smtClean="0"/>
              <a:t>; 2011]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105400"/>
            <a:ext cx="8382000" cy="1600200"/>
          </a:xfrm>
        </p:spPr>
        <p:txBody>
          <a:bodyPr/>
          <a:lstStyle/>
          <a:p>
            <a:r>
              <a:rPr lang="en-US" sz="2800" dirty="0" smtClean="0"/>
              <a:t>Using “side channels” to detect co-residency of unauthorized VMs on cloud platforms</a:t>
            </a:r>
          </a:p>
          <a:p>
            <a:pPr lvl="1"/>
            <a:r>
              <a:rPr lang="en-US" sz="2400" dirty="0" smtClean="0"/>
              <a:t>Without help of the platform operator!</a:t>
            </a:r>
            <a:endParaRPr lang="en-US" sz="2400" dirty="0"/>
          </a:p>
        </p:txBody>
      </p:sp>
      <p:grpSp>
        <p:nvGrpSpPr>
          <p:cNvPr id="1029" name="Group 5"/>
          <p:cNvGrpSpPr>
            <a:grpSpLocks noChangeAspect="1"/>
          </p:cNvGrpSpPr>
          <p:nvPr/>
        </p:nvGrpSpPr>
        <p:grpSpPr bwMode="auto">
          <a:xfrm>
            <a:off x="762000" y="1592925"/>
            <a:ext cx="4114800" cy="3817275"/>
            <a:chOff x="528" y="912"/>
            <a:chExt cx="2116" cy="1963"/>
          </a:xfrm>
        </p:grpSpPr>
        <p:sp>
          <p:nvSpPr>
            <p:cNvPr id="1028" name="AutoShape 4"/>
            <p:cNvSpPr>
              <a:spLocks noChangeAspect="1" noChangeArrowheads="1" noTextEdit="1"/>
            </p:cNvSpPr>
            <p:nvPr/>
          </p:nvSpPr>
          <p:spPr bwMode="auto">
            <a:xfrm>
              <a:off x="528" y="912"/>
              <a:ext cx="2116" cy="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787" y="1105"/>
              <a:ext cx="1603" cy="982"/>
            </a:xfrm>
            <a:custGeom>
              <a:avLst/>
              <a:gdLst/>
              <a:ahLst/>
              <a:cxnLst>
                <a:cxn ang="0">
                  <a:pos x="375" y="459"/>
                </a:cxn>
                <a:cxn ang="0">
                  <a:pos x="398" y="427"/>
                </a:cxn>
                <a:cxn ang="0">
                  <a:pos x="439" y="337"/>
                </a:cxn>
                <a:cxn ang="0">
                  <a:pos x="496" y="260"/>
                </a:cxn>
                <a:cxn ang="0">
                  <a:pos x="566" y="199"/>
                </a:cxn>
                <a:cxn ang="0">
                  <a:pos x="646" y="155"/>
                </a:cxn>
                <a:cxn ang="0">
                  <a:pos x="733" y="134"/>
                </a:cxn>
                <a:cxn ang="0">
                  <a:pos x="801" y="134"/>
                </a:cxn>
                <a:cxn ang="0">
                  <a:pos x="864" y="148"/>
                </a:cxn>
                <a:cxn ang="0">
                  <a:pos x="921" y="177"/>
                </a:cxn>
                <a:cxn ang="0">
                  <a:pos x="972" y="216"/>
                </a:cxn>
                <a:cxn ang="0">
                  <a:pos x="1015" y="265"/>
                </a:cxn>
                <a:cxn ang="0">
                  <a:pos x="1062" y="267"/>
                </a:cxn>
                <a:cxn ang="0">
                  <a:pos x="1116" y="249"/>
                </a:cxn>
                <a:cxn ang="0">
                  <a:pos x="1171" y="239"/>
                </a:cxn>
                <a:cxn ang="0">
                  <a:pos x="1289" y="247"/>
                </a:cxn>
                <a:cxn ang="0">
                  <a:pos x="1393" y="293"/>
                </a:cxn>
                <a:cxn ang="0">
                  <a:pos x="1476" y="373"/>
                </a:cxn>
                <a:cxn ang="0">
                  <a:pos x="1535" y="479"/>
                </a:cxn>
                <a:cxn ang="0">
                  <a:pos x="1562" y="606"/>
                </a:cxn>
                <a:cxn ang="0">
                  <a:pos x="1558" y="728"/>
                </a:cxn>
                <a:cxn ang="0">
                  <a:pos x="1555" y="773"/>
                </a:cxn>
                <a:cxn ang="0">
                  <a:pos x="1586" y="681"/>
                </a:cxn>
                <a:cxn ang="0">
                  <a:pos x="1602" y="583"/>
                </a:cxn>
                <a:cxn ang="0">
                  <a:pos x="1596" y="454"/>
                </a:cxn>
                <a:cxn ang="0">
                  <a:pos x="1555" y="326"/>
                </a:cxn>
                <a:cxn ang="0">
                  <a:pos x="1483" y="223"/>
                </a:cxn>
                <a:cxn ang="0">
                  <a:pos x="1387" y="150"/>
                </a:cxn>
                <a:cxn ang="0">
                  <a:pos x="1272" y="114"/>
                </a:cxn>
                <a:cxn ang="0">
                  <a:pos x="1167" y="115"/>
                </a:cxn>
                <a:cxn ang="0">
                  <a:pos x="1109" y="128"/>
                </a:cxn>
                <a:cxn ang="0">
                  <a:pos x="1054" y="150"/>
                </a:cxn>
                <a:cxn ang="0">
                  <a:pos x="1008" y="122"/>
                </a:cxn>
                <a:cxn ang="0">
                  <a:pos x="960" y="73"/>
                </a:cxn>
                <a:cxn ang="0">
                  <a:pos x="905" y="36"/>
                </a:cxn>
                <a:cxn ang="0">
                  <a:pos x="842" y="11"/>
                </a:cxn>
                <a:cxn ang="0">
                  <a:pos x="773" y="0"/>
                </a:cxn>
                <a:cxn ang="0">
                  <a:pos x="693" y="7"/>
                </a:cxn>
                <a:cxn ang="0">
                  <a:pos x="603" y="37"/>
                </a:cxn>
                <a:cxn ang="0">
                  <a:pos x="521" y="90"/>
                </a:cxn>
                <a:cxn ang="0">
                  <a:pos x="452" y="161"/>
                </a:cxn>
                <a:cxn ang="0">
                  <a:pos x="397" y="247"/>
                </a:cxn>
                <a:cxn ang="0">
                  <a:pos x="361" y="345"/>
                </a:cxn>
                <a:cxn ang="0">
                  <a:pos x="337" y="346"/>
                </a:cxn>
                <a:cxn ang="0">
                  <a:pos x="264" y="361"/>
                </a:cxn>
                <a:cxn ang="0">
                  <a:pos x="174" y="408"/>
                </a:cxn>
                <a:cxn ang="0">
                  <a:pos x="98" y="479"/>
                </a:cxn>
                <a:cxn ang="0">
                  <a:pos x="41" y="571"/>
                </a:cxn>
                <a:cxn ang="0">
                  <a:pos x="8" y="677"/>
                </a:cxn>
                <a:cxn ang="0">
                  <a:pos x="1" y="786"/>
                </a:cxn>
                <a:cxn ang="0">
                  <a:pos x="19" y="878"/>
                </a:cxn>
                <a:cxn ang="0">
                  <a:pos x="56" y="959"/>
                </a:cxn>
                <a:cxn ang="0">
                  <a:pos x="55" y="916"/>
                </a:cxn>
                <a:cxn ang="0">
                  <a:pos x="51" y="808"/>
                </a:cxn>
                <a:cxn ang="0">
                  <a:pos x="74" y="705"/>
                </a:cxn>
                <a:cxn ang="0">
                  <a:pos x="121" y="613"/>
                </a:cxn>
                <a:cxn ang="0">
                  <a:pos x="187" y="538"/>
                </a:cxn>
                <a:cxn ang="0">
                  <a:pos x="268" y="485"/>
                </a:cxn>
                <a:cxn ang="0">
                  <a:pos x="361" y="460"/>
                </a:cxn>
              </a:cxnLst>
              <a:rect l="0" t="0" r="r" b="b"/>
              <a:pathLst>
                <a:path w="1603" h="982">
                  <a:moveTo>
                    <a:pt x="361" y="460"/>
                  </a:moveTo>
                  <a:lnTo>
                    <a:pt x="368" y="459"/>
                  </a:lnTo>
                  <a:lnTo>
                    <a:pt x="375" y="459"/>
                  </a:lnTo>
                  <a:lnTo>
                    <a:pt x="382" y="458"/>
                  </a:lnTo>
                  <a:lnTo>
                    <a:pt x="389" y="458"/>
                  </a:lnTo>
                  <a:lnTo>
                    <a:pt x="398" y="427"/>
                  </a:lnTo>
                  <a:lnTo>
                    <a:pt x="410" y="395"/>
                  </a:lnTo>
                  <a:lnTo>
                    <a:pt x="424" y="366"/>
                  </a:lnTo>
                  <a:lnTo>
                    <a:pt x="439" y="337"/>
                  </a:lnTo>
                  <a:lnTo>
                    <a:pt x="457" y="310"/>
                  </a:lnTo>
                  <a:lnTo>
                    <a:pt x="476" y="284"/>
                  </a:lnTo>
                  <a:lnTo>
                    <a:pt x="496" y="260"/>
                  </a:lnTo>
                  <a:lnTo>
                    <a:pt x="518" y="238"/>
                  </a:lnTo>
                  <a:lnTo>
                    <a:pt x="541" y="217"/>
                  </a:lnTo>
                  <a:lnTo>
                    <a:pt x="566" y="199"/>
                  </a:lnTo>
                  <a:lnTo>
                    <a:pt x="592" y="182"/>
                  </a:lnTo>
                  <a:lnTo>
                    <a:pt x="618" y="167"/>
                  </a:lnTo>
                  <a:lnTo>
                    <a:pt x="646" y="155"/>
                  </a:lnTo>
                  <a:lnTo>
                    <a:pt x="675" y="145"/>
                  </a:lnTo>
                  <a:lnTo>
                    <a:pt x="704" y="138"/>
                  </a:lnTo>
                  <a:lnTo>
                    <a:pt x="733" y="134"/>
                  </a:lnTo>
                  <a:lnTo>
                    <a:pt x="756" y="133"/>
                  </a:lnTo>
                  <a:lnTo>
                    <a:pt x="779" y="133"/>
                  </a:lnTo>
                  <a:lnTo>
                    <a:pt x="801" y="134"/>
                  </a:lnTo>
                  <a:lnTo>
                    <a:pt x="823" y="138"/>
                  </a:lnTo>
                  <a:lnTo>
                    <a:pt x="844" y="142"/>
                  </a:lnTo>
                  <a:lnTo>
                    <a:pt x="864" y="148"/>
                  </a:lnTo>
                  <a:lnTo>
                    <a:pt x="884" y="157"/>
                  </a:lnTo>
                  <a:lnTo>
                    <a:pt x="902" y="166"/>
                  </a:lnTo>
                  <a:lnTo>
                    <a:pt x="921" y="177"/>
                  </a:lnTo>
                  <a:lnTo>
                    <a:pt x="939" y="188"/>
                  </a:lnTo>
                  <a:lnTo>
                    <a:pt x="956" y="201"/>
                  </a:lnTo>
                  <a:lnTo>
                    <a:pt x="972" y="216"/>
                  </a:lnTo>
                  <a:lnTo>
                    <a:pt x="987" y="231"/>
                  </a:lnTo>
                  <a:lnTo>
                    <a:pt x="1002" y="248"/>
                  </a:lnTo>
                  <a:lnTo>
                    <a:pt x="1015" y="265"/>
                  </a:lnTo>
                  <a:lnTo>
                    <a:pt x="1027" y="284"/>
                  </a:lnTo>
                  <a:lnTo>
                    <a:pt x="1044" y="275"/>
                  </a:lnTo>
                  <a:lnTo>
                    <a:pt x="1062" y="267"/>
                  </a:lnTo>
                  <a:lnTo>
                    <a:pt x="1080" y="261"/>
                  </a:lnTo>
                  <a:lnTo>
                    <a:pt x="1098" y="254"/>
                  </a:lnTo>
                  <a:lnTo>
                    <a:pt x="1116" y="249"/>
                  </a:lnTo>
                  <a:lnTo>
                    <a:pt x="1133" y="245"/>
                  </a:lnTo>
                  <a:lnTo>
                    <a:pt x="1152" y="241"/>
                  </a:lnTo>
                  <a:lnTo>
                    <a:pt x="1171" y="239"/>
                  </a:lnTo>
                  <a:lnTo>
                    <a:pt x="1212" y="237"/>
                  </a:lnTo>
                  <a:lnTo>
                    <a:pt x="1251" y="240"/>
                  </a:lnTo>
                  <a:lnTo>
                    <a:pt x="1289" y="247"/>
                  </a:lnTo>
                  <a:lnTo>
                    <a:pt x="1326" y="259"/>
                  </a:lnTo>
                  <a:lnTo>
                    <a:pt x="1360" y="274"/>
                  </a:lnTo>
                  <a:lnTo>
                    <a:pt x="1393" y="293"/>
                  </a:lnTo>
                  <a:lnTo>
                    <a:pt x="1423" y="316"/>
                  </a:lnTo>
                  <a:lnTo>
                    <a:pt x="1451" y="343"/>
                  </a:lnTo>
                  <a:lnTo>
                    <a:pt x="1476" y="373"/>
                  </a:lnTo>
                  <a:lnTo>
                    <a:pt x="1499" y="406"/>
                  </a:lnTo>
                  <a:lnTo>
                    <a:pt x="1518" y="440"/>
                  </a:lnTo>
                  <a:lnTo>
                    <a:pt x="1535" y="479"/>
                  </a:lnTo>
                  <a:lnTo>
                    <a:pt x="1547" y="519"/>
                  </a:lnTo>
                  <a:lnTo>
                    <a:pt x="1557" y="562"/>
                  </a:lnTo>
                  <a:lnTo>
                    <a:pt x="1562" y="606"/>
                  </a:lnTo>
                  <a:lnTo>
                    <a:pt x="1564" y="652"/>
                  </a:lnTo>
                  <a:lnTo>
                    <a:pt x="1562" y="691"/>
                  </a:lnTo>
                  <a:lnTo>
                    <a:pt x="1558" y="728"/>
                  </a:lnTo>
                  <a:lnTo>
                    <a:pt x="1550" y="766"/>
                  </a:lnTo>
                  <a:lnTo>
                    <a:pt x="1541" y="802"/>
                  </a:lnTo>
                  <a:lnTo>
                    <a:pt x="1555" y="773"/>
                  </a:lnTo>
                  <a:lnTo>
                    <a:pt x="1566" y="743"/>
                  </a:lnTo>
                  <a:lnTo>
                    <a:pt x="1577" y="712"/>
                  </a:lnTo>
                  <a:lnTo>
                    <a:pt x="1586" y="681"/>
                  </a:lnTo>
                  <a:lnTo>
                    <a:pt x="1592" y="649"/>
                  </a:lnTo>
                  <a:lnTo>
                    <a:pt x="1598" y="617"/>
                  </a:lnTo>
                  <a:lnTo>
                    <a:pt x="1602" y="583"/>
                  </a:lnTo>
                  <a:lnTo>
                    <a:pt x="1603" y="550"/>
                  </a:lnTo>
                  <a:lnTo>
                    <a:pt x="1601" y="501"/>
                  </a:lnTo>
                  <a:lnTo>
                    <a:pt x="1596" y="454"/>
                  </a:lnTo>
                  <a:lnTo>
                    <a:pt x="1585" y="409"/>
                  </a:lnTo>
                  <a:lnTo>
                    <a:pt x="1571" y="366"/>
                  </a:lnTo>
                  <a:lnTo>
                    <a:pt x="1555" y="326"/>
                  </a:lnTo>
                  <a:lnTo>
                    <a:pt x="1534" y="289"/>
                  </a:lnTo>
                  <a:lnTo>
                    <a:pt x="1509" y="254"/>
                  </a:lnTo>
                  <a:lnTo>
                    <a:pt x="1483" y="223"/>
                  </a:lnTo>
                  <a:lnTo>
                    <a:pt x="1453" y="195"/>
                  </a:lnTo>
                  <a:lnTo>
                    <a:pt x="1421" y="170"/>
                  </a:lnTo>
                  <a:lnTo>
                    <a:pt x="1387" y="150"/>
                  </a:lnTo>
                  <a:lnTo>
                    <a:pt x="1350" y="134"/>
                  </a:lnTo>
                  <a:lnTo>
                    <a:pt x="1312" y="121"/>
                  </a:lnTo>
                  <a:lnTo>
                    <a:pt x="1272" y="114"/>
                  </a:lnTo>
                  <a:lnTo>
                    <a:pt x="1230" y="111"/>
                  </a:lnTo>
                  <a:lnTo>
                    <a:pt x="1187" y="113"/>
                  </a:lnTo>
                  <a:lnTo>
                    <a:pt x="1167" y="115"/>
                  </a:lnTo>
                  <a:lnTo>
                    <a:pt x="1148" y="119"/>
                  </a:lnTo>
                  <a:lnTo>
                    <a:pt x="1128" y="123"/>
                  </a:lnTo>
                  <a:lnTo>
                    <a:pt x="1109" y="128"/>
                  </a:lnTo>
                  <a:lnTo>
                    <a:pt x="1090" y="136"/>
                  </a:lnTo>
                  <a:lnTo>
                    <a:pt x="1072" y="143"/>
                  </a:lnTo>
                  <a:lnTo>
                    <a:pt x="1054" y="150"/>
                  </a:lnTo>
                  <a:lnTo>
                    <a:pt x="1036" y="160"/>
                  </a:lnTo>
                  <a:lnTo>
                    <a:pt x="1022" y="140"/>
                  </a:lnTo>
                  <a:lnTo>
                    <a:pt x="1008" y="122"/>
                  </a:lnTo>
                  <a:lnTo>
                    <a:pt x="994" y="104"/>
                  </a:lnTo>
                  <a:lnTo>
                    <a:pt x="977" y="88"/>
                  </a:lnTo>
                  <a:lnTo>
                    <a:pt x="960" y="73"/>
                  </a:lnTo>
                  <a:lnTo>
                    <a:pt x="942" y="59"/>
                  </a:lnTo>
                  <a:lnTo>
                    <a:pt x="923" y="46"/>
                  </a:lnTo>
                  <a:lnTo>
                    <a:pt x="905" y="36"/>
                  </a:lnTo>
                  <a:lnTo>
                    <a:pt x="884" y="25"/>
                  </a:lnTo>
                  <a:lnTo>
                    <a:pt x="863" y="18"/>
                  </a:lnTo>
                  <a:lnTo>
                    <a:pt x="842" y="11"/>
                  </a:lnTo>
                  <a:lnTo>
                    <a:pt x="819" y="6"/>
                  </a:lnTo>
                  <a:lnTo>
                    <a:pt x="796" y="2"/>
                  </a:lnTo>
                  <a:lnTo>
                    <a:pt x="773" y="0"/>
                  </a:lnTo>
                  <a:lnTo>
                    <a:pt x="749" y="0"/>
                  </a:lnTo>
                  <a:lnTo>
                    <a:pt x="725" y="1"/>
                  </a:lnTo>
                  <a:lnTo>
                    <a:pt x="693" y="7"/>
                  </a:lnTo>
                  <a:lnTo>
                    <a:pt x="662" y="14"/>
                  </a:lnTo>
                  <a:lnTo>
                    <a:pt x="633" y="24"/>
                  </a:lnTo>
                  <a:lnTo>
                    <a:pt x="603" y="37"/>
                  </a:lnTo>
                  <a:lnTo>
                    <a:pt x="575" y="53"/>
                  </a:lnTo>
                  <a:lnTo>
                    <a:pt x="547" y="70"/>
                  </a:lnTo>
                  <a:lnTo>
                    <a:pt x="521" y="90"/>
                  </a:lnTo>
                  <a:lnTo>
                    <a:pt x="497" y="112"/>
                  </a:lnTo>
                  <a:lnTo>
                    <a:pt x="474" y="136"/>
                  </a:lnTo>
                  <a:lnTo>
                    <a:pt x="452" y="161"/>
                  </a:lnTo>
                  <a:lnTo>
                    <a:pt x="432" y="188"/>
                  </a:lnTo>
                  <a:lnTo>
                    <a:pt x="414" y="217"/>
                  </a:lnTo>
                  <a:lnTo>
                    <a:pt x="397" y="247"/>
                  </a:lnTo>
                  <a:lnTo>
                    <a:pt x="383" y="279"/>
                  </a:lnTo>
                  <a:lnTo>
                    <a:pt x="371" y="311"/>
                  </a:lnTo>
                  <a:lnTo>
                    <a:pt x="361" y="345"/>
                  </a:lnTo>
                  <a:lnTo>
                    <a:pt x="353" y="345"/>
                  </a:lnTo>
                  <a:lnTo>
                    <a:pt x="346" y="346"/>
                  </a:lnTo>
                  <a:lnTo>
                    <a:pt x="337" y="346"/>
                  </a:lnTo>
                  <a:lnTo>
                    <a:pt x="330" y="347"/>
                  </a:lnTo>
                  <a:lnTo>
                    <a:pt x="297" y="352"/>
                  </a:lnTo>
                  <a:lnTo>
                    <a:pt x="264" y="361"/>
                  </a:lnTo>
                  <a:lnTo>
                    <a:pt x="232" y="373"/>
                  </a:lnTo>
                  <a:lnTo>
                    <a:pt x="203" y="389"/>
                  </a:lnTo>
                  <a:lnTo>
                    <a:pt x="174" y="408"/>
                  </a:lnTo>
                  <a:lnTo>
                    <a:pt x="147" y="429"/>
                  </a:lnTo>
                  <a:lnTo>
                    <a:pt x="122" y="453"/>
                  </a:lnTo>
                  <a:lnTo>
                    <a:pt x="98" y="479"/>
                  </a:lnTo>
                  <a:lnTo>
                    <a:pt x="77" y="508"/>
                  </a:lnTo>
                  <a:lnTo>
                    <a:pt x="58" y="538"/>
                  </a:lnTo>
                  <a:lnTo>
                    <a:pt x="41" y="571"/>
                  </a:lnTo>
                  <a:lnTo>
                    <a:pt x="28" y="604"/>
                  </a:lnTo>
                  <a:lnTo>
                    <a:pt x="16" y="640"/>
                  </a:lnTo>
                  <a:lnTo>
                    <a:pt x="8" y="677"/>
                  </a:lnTo>
                  <a:lnTo>
                    <a:pt x="2" y="714"/>
                  </a:lnTo>
                  <a:lnTo>
                    <a:pt x="0" y="752"/>
                  </a:lnTo>
                  <a:lnTo>
                    <a:pt x="1" y="786"/>
                  </a:lnTo>
                  <a:lnTo>
                    <a:pt x="5" y="817"/>
                  </a:lnTo>
                  <a:lnTo>
                    <a:pt x="11" y="849"/>
                  </a:lnTo>
                  <a:lnTo>
                    <a:pt x="19" y="878"/>
                  </a:lnTo>
                  <a:lnTo>
                    <a:pt x="30" y="907"/>
                  </a:lnTo>
                  <a:lnTo>
                    <a:pt x="42" y="934"/>
                  </a:lnTo>
                  <a:lnTo>
                    <a:pt x="56" y="959"/>
                  </a:lnTo>
                  <a:lnTo>
                    <a:pt x="73" y="982"/>
                  </a:lnTo>
                  <a:lnTo>
                    <a:pt x="62" y="951"/>
                  </a:lnTo>
                  <a:lnTo>
                    <a:pt x="55" y="916"/>
                  </a:lnTo>
                  <a:lnTo>
                    <a:pt x="50" y="881"/>
                  </a:lnTo>
                  <a:lnTo>
                    <a:pt x="49" y="845"/>
                  </a:lnTo>
                  <a:lnTo>
                    <a:pt x="51" y="808"/>
                  </a:lnTo>
                  <a:lnTo>
                    <a:pt x="56" y="773"/>
                  </a:lnTo>
                  <a:lnTo>
                    <a:pt x="63" y="739"/>
                  </a:lnTo>
                  <a:lnTo>
                    <a:pt x="74" y="705"/>
                  </a:lnTo>
                  <a:lnTo>
                    <a:pt x="88" y="672"/>
                  </a:lnTo>
                  <a:lnTo>
                    <a:pt x="103" y="642"/>
                  </a:lnTo>
                  <a:lnTo>
                    <a:pt x="121" y="613"/>
                  </a:lnTo>
                  <a:lnTo>
                    <a:pt x="141" y="585"/>
                  </a:lnTo>
                  <a:lnTo>
                    <a:pt x="163" y="560"/>
                  </a:lnTo>
                  <a:lnTo>
                    <a:pt x="187" y="538"/>
                  </a:lnTo>
                  <a:lnTo>
                    <a:pt x="213" y="518"/>
                  </a:lnTo>
                  <a:lnTo>
                    <a:pt x="240" y="500"/>
                  </a:lnTo>
                  <a:lnTo>
                    <a:pt x="268" y="485"/>
                  </a:lnTo>
                  <a:lnTo>
                    <a:pt x="299" y="474"/>
                  </a:lnTo>
                  <a:lnTo>
                    <a:pt x="329" y="466"/>
                  </a:lnTo>
                  <a:lnTo>
                    <a:pt x="361" y="4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1053" y="2185"/>
              <a:ext cx="484" cy="196"/>
            </a:xfrm>
            <a:custGeom>
              <a:avLst/>
              <a:gdLst/>
              <a:ahLst/>
              <a:cxnLst>
                <a:cxn ang="0">
                  <a:pos x="3" y="49"/>
                </a:cxn>
                <a:cxn ang="0">
                  <a:pos x="17" y="83"/>
                </a:cxn>
                <a:cxn ang="0">
                  <a:pos x="37" y="113"/>
                </a:cxn>
                <a:cxn ang="0">
                  <a:pos x="64" y="141"/>
                </a:cxn>
                <a:cxn ang="0">
                  <a:pos x="96" y="163"/>
                </a:cxn>
                <a:cxn ang="0">
                  <a:pos x="133" y="180"/>
                </a:cxn>
                <a:cxn ang="0">
                  <a:pos x="174" y="191"/>
                </a:cxn>
                <a:cxn ang="0">
                  <a:pos x="218" y="196"/>
                </a:cxn>
                <a:cxn ang="0">
                  <a:pos x="266" y="194"/>
                </a:cxn>
                <a:cxn ang="0">
                  <a:pos x="311" y="185"/>
                </a:cxn>
                <a:cxn ang="0">
                  <a:pos x="354" y="170"/>
                </a:cxn>
                <a:cxn ang="0">
                  <a:pos x="392" y="148"/>
                </a:cxn>
                <a:cxn ang="0">
                  <a:pos x="424" y="122"/>
                </a:cxn>
                <a:cxn ang="0">
                  <a:pos x="451" y="91"/>
                </a:cxn>
                <a:cxn ang="0">
                  <a:pos x="471" y="57"/>
                </a:cxn>
                <a:cxn ang="0">
                  <a:pos x="482" y="20"/>
                </a:cxn>
                <a:cxn ang="0">
                  <a:pos x="474" y="10"/>
                </a:cxn>
                <a:cxn ang="0">
                  <a:pos x="451" y="29"/>
                </a:cxn>
                <a:cxn ang="0">
                  <a:pos x="424" y="47"/>
                </a:cxn>
                <a:cxn ang="0">
                  <a:pos x="395" y="62"/>
                </a:cxn>
                <a:cxn ang="0">
                  <a:pos x="362" y="76"/>
                </a:cxn>
                <a:cxn ang="0">
                  <a:pos x="329" y="86"/>
                </a:cxn>
                <a:cxn ang="0">
                  <a:pos x="292" y="93"/>
                </a:cxn>
                <a:cxn ang="0">
                  <a:pos x="254" y="98"/>
                </a:cxn>
                <a:cxn ang="0">
                  <a:pos x="217" y="99"/>
                </a:cxn>
                <a:cxn ang="0">
                  <a:pos x="183" y="98"/>
                </a:cxn>
                <a:cxn ang="0">
                  <a:pos x="149" y="93"/>
                </a:cxn>
                <a:cxn ang="0">
                  <a:pos x="118" y="87"/>
                </a:cxn>
                <a:cxn ang="0">
                  <a:pos x="87" y="79"/>
                </a:cxn>
                <a:cxn ang="0">
                  <a:pos x="59" y="67"/>
                </a:cxn>
                <a:cxn ang="0">
                  <a:pos x="34" y="55"/>
                </a:cxn>
                <a:cxn ang="0">
                  <a:pos x="11" y="40"/>
                </a:cxn>
              </a:cxnLst>
              <a:rect l="0" t="0" r="r" b="b"/>
              <a:pathLst>
                <a:path w="484" h="196">
                  <a:moveTo>
                    <a:pt x="0" y="31"/>
                  </a:moveTo>
                  <a:lnTo>
                    <a:pt x="3" y="49"/>
                  </a:lnTo>
                  <a:lnTo>
                    <a:pt x="10" y="67"/>
                  </a:lnTo>
                  <a:lnTo>
                    <a:pt x="17" y="83"/>
                  </a:lnTo>
                  <a:lnTo>
                    <a:pt x="26" y="99"/>
                  </a:lnTo>
                  <a:lnTo>
                    <a:pt x="37" y="113"/>
                  </a:lnTo>
                  <a:lnTo>
                    <a:pt x="49" y="128"/>
                  </a:lnTo>
                  <a:lnTo>
                    <a:pt x="64" y="141"/>
                  </a:lnTo>
                  <a:lnTo>
                    <a:pt x="79" y="152"/>
                  </a:lnTo>
                  <a:lnTo>
                    <a:pt x="96" y="163"/>
                  </a:lnTo>
                  <a:lnTo>
                    <a:pt x="113" y="172"/>
                  </a:lnTo>
                  <a:lnTo>
                    <a:pt x="133" y="180"/>
                  </a:lnTo>
                  <a:lnTo>
                    <a:pt x="153" y="186"/>
                  </a:lnTo>
                  <a:lnTo>
                    <a:pt x="174" y="191"/>
                  </a:lnTo>
                  <a:lnTo>
                    <a:pt x="195" y="194"/>
                  </a:lnTo>
                  <a:lnTo>
                    <a:pt x="218" y="196"/>
                  </a:lnTo>
                  <a:lnTo>
                    <a:pt x="242" y="196"/>
                  </a:lnTo>
                  <a:lnTo>
                    <a:pt x="266" y="194"/>
                  </a:lnTo>
                  <a:lnTo>
                    <a:pt x="289" y="191"/>
                  </a:lnTo>
                  <a:lnTo>
                    <a:pt x="311" y="185"/>
                  </a:lnTo>
                  <a:lnTo>
                    <a:pt x="333" y="179"/>
                  </a:lnTo>
                  <a:lnTo>
                    <a:pt x="354" y="170"/>
                  </a:lnTo>
                  <a:lnTo>
                    <a:pt x="373" y="160"/>
                  </a:lnTo>
                  <a:lnTo>
                    <a:pt x="392" y="148"/>
                  </a:lnTo>
                  <a:lnTo>
                    <a:pt x="409" y="135"/>
                  </a:lnTo>
                  <a:lnTo>
                    <a:pt x="424" y="122"/>
                  </a:lnTo>
                  <a:lnTo>
                    <a:pt x="438" y="107"/>
                  </a:lnTo>
                  <a:lnTo>
                    <a:pt x="451" y="91"/>
                  </a:lnTo>
                  <a:lnTo>
                    <a:pt x="461" y="75"/>
                  </a:lnTo>
                  <a:lnTo>
                    <a:pt x="471" y="57"/>
                  </a:lnTo>
                  <a:lnTo>
                    <a:pt x="477" y="39"/>
                  </a:lnTo>
                  <a:lnTo>
                    <a:pt x="482" y="20"/>
                  </a:lnTo>
                  <a:lnTo>
                    <a:pt x="484" y="0"/>
                  </a:lnTo>
                  <a:lnTo>
                    <a:pt x="474" y="10"/>
                  </a:lnTo>
                  <a:lnTo>
                    <a:pt x="463" y="20"/>
                  </a:lnTo>
                  <a:lnTo>
                    <a:pt x="451" y="29"/>
                  </a:lnTo>
                  <a:lnTo>
                    <a:pt x="438" y="39"/>
                  </a:lnTo>
                  <a:lnTo>
                    <a:pt x="424" y="47"/>
                  </a:lnTo>
                  <a:lnTo>
                    <a:pt x="410" y="55"/>
                  </a:lnTo>
                  <a:lnTo>
                    <a:pt x="395" y="62"/>
                  </a:lnTo>
                  <a:lnTo>
                    <a:pt x="379" y="69"/>
                  </a:lnTo>
                  <a:lnTo>
                    <a:pt x="362" y="76"/>
                  </a:lnTo>
                  <a:lnTo>
                    <a:pt x="346" y="81"/>
                  </a:lnTo>
                  <a:lnTo>
                    <a:pt x="329" y="86"/>
                  </a:lnTo>
                  <a:lnTo>
                    <a:pt x="311" y="89"/>
                  </a:lnTo>
                  <a:lnTo>
                    <a:pt x="292" y="93"/>
                  </a:lnTo>
                  <a:lnTo>
                    <a:pt x="274" y="96"/>
                  </a:lnTo>
                  <a:lnTo>
                    <a:pt x="254" y="98"/>
                  </a:lnTo>
                  <a:lnTo>
                    <a:pt x="235" y="99"/>
                  </a:lnTo>
                  <a:lnTo>
                    <a:pt x="217" y="99"/>
                  </a:lnTo>
                  <a:lnTo>
                    <a:pt x="200" y="99"/>
                  </a:lnTo>
                  <a:lnTo>
                    <a:pt x="183" y="98"/>
                  </a:lnTo>
                  <a:lnTo>
                    <a:pt x="166" y="97"/>
                  </a:lnTo>
                  <a:lnTo>
                    <a:pt x="149" y="93"/>
                  </a:lnTo>
                  <a:lnTo>
                    <a:pt x="133" y="91"/>
                  </a:lnTo>
                  <a:lnTo>
                    <a:pt x="118" y="87"/>
                  </a:lnTo>
                  <a:lnTo>
                    <a:pt x="102" y="83"/>
                  </a:lnTo>
                  <a:lnTo>
                    <a:pt x="87" y="79"/>
                  </a:lnTo>
                  <a:lnTo>
                    <a:pt x="73" y="73"/>
                  </a:lnTo>
                  <a:lnTo>
                    <a:pt x="59" y="67"/>
                  </a:lnTo>
                  <a:lnTo>
                    <a:pt x="46" y="61"/>
                  </a:lnTo>
                  <a:lnTo>
                    <a:pt x="34" y="55"/>
                  </a:lnTo>
                  <a:lnTo>
                    <a:pt x="22" y="47"/>
                  </a:lnTo>
                  <a:lnTo>
                    <a:pt x="11" y="4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1042" y="2027"/>
              <a:ext cx="485" cy="197"/>
            </a:xfrm>
            <a:custGeom>
              <a:avLst/>
              <a:gdLst/>
              <a:ahLst/>
              <a:cxnLst>
                <a:cxn ang="0">
                  <a:pos x="4" y="50"/>
                </a:cxn>
                <a:cxn ang="0">
                  <a:pos x="16" y="83"/>
                </a:cxn>
                <a:cxn ang="0">
                  <a:pos x="37" y="114"/>
                </a:cxn>
                <a:cxn ang="0">
                  <a:pos x="64" y="141"/>
                </a:cxn>
                <a:cxn ang="0">
                  <a:pos x="96" y="163"/>
                </a:cxn>
                <a:cxn ang="0">
                  <a:pos x="134" y="180"/>
                </a:cxn>
                <a:cxn ang="0">
                  <a:pos x="175" y="192"/>
                </a:cxn>
                <a:cxn ang="0">
                  <a:pos x="219" y="197"/>
                </a:cxn>
                <a:cxn ang="0">
                  <a:pos x="266" y="195"/>
                </a:cxn>
                <a:cxn ang="0">
                  <a:pos x="311" y="185"/>
                </a:cxn>
                <a:cxn ang="0">
                  <a:pos x="354" y="171"/>
                </a:cxn>
                <a:cxn ang="0">
                  <a:pos x="392" y="149"/>
                </a:cxn>
                <a:cxn ang="0">
                  <a:pos x="425" y="122"/>
                </a:cxn>
                <a:cxn ang="0">
                  <a:pos x="451" y="92"/>
                </a:cxn>
                <a:cxn ang="0">
                  <a:pos x="471" y="57"/>
                </a:cxn>
                <a:cxn ang="0">
                  <a:pos x="483" y="20"/>
                </a:cxn>
                <a:cxn ang="0">
                  <a:pos x="474" y="11"/>
                </a:cxn>
                <a:cxn ang="0">
                  <a:pos x="451" y="30"/>
                </a:cxn>
                <a:cxn ang="0">
                  <a:pos x="424" y="48"/>
                </a:cxn>
                <a:cxn ang="0">
                  <a:pos x="394" y="63"/>
                </a:cxn>
                <a:cxn ang="0">
                  <a:pos x="363" y="76"/>
                </a:cxn>
                <a:cxn ang="0">
                  <a:pos x="329" y="87"/>
                </a:cxn>
                <a:cxn ang="0">
                  <a:pos x="292" y="94"/>
                </a:cxn>
                <a:cxn ang="0">
                  <a:pos x="255" y="98"/>
                </a:cxn>
                <a:cxn ang="0">
                  <a:pos x="218" y="99"/>
                </a:cxn>
                <a:cxn ang="0">
                  <a:pos x="183" y="98"/>
                </a:cxn>
                <a:cxn ang="0">
                  <a:pos x="150" y="94"/>
                </a:cxn>
                <a:cxn ang="0">
                  <a:pos x="117" y="88"/>
                </a:cxn>
                <a:cxn ang="0">
                  <a:pos x="87" y="79"/>
                </a:cxn>
                <a:cxn ang="0">
                  <a:pos x="59" y="68"/>
                </a:cxn>
                <a:cxn ang="0">
                  <a:pos x="33" y="55"/>
                </a:cxn>
                <a:cxn ang="0">
                  <a:pos x="10" y="40"/>
                </a:cxn>
              </a:cxnLst>
              <a:rect l="0" t="0" r="r" b="b"/>
              <a:pathLst>
                <a:path w="485" h="197">
                  <a:moveTo>
                    <a:pt x="0" y="32"/>
                  </a:moveTo>
                  <a:lnTo>
                    <a:pt x="4" y="50"/>
                  </a:lnTo>
                  <a:lnTo>
                    <a:pt x="9" y="68"/>
                  </a:lnTo>
                  <a:lnTo>
                    <a:pt x="16" y="83"/>
                  </a:lnTo>
                  <a:lnTo>
                    <a:pt x="26" y="99"/>
                  </a:lnTo>
                  <a:lnTo>
                    <a:pt x="37" y="114"/>
                  </a:lnTo>
                  <a:lnTo>
                    <a:pt x="50" y="129"/>
                  </a:lnTo>
                  <a:lnTo>
                    <a:pt x="64" y="141"/>
                  </a:lnTo>
                  <a:lnTo>
                    <a:pt x="79" y="153"/>
                  </a:lnTo>
                  <a:lnTo>
                    <a:pt x="96" y="163"/>
                  </a:lnTo>
                  <a:lnTo>
                    <a:pt x="114" y="173"/>
                  </a:lnTo>
                  <a:lnTo>
                    <a:pt x="134" y="180"/>
                  </a:lnTo>
                  <a:lnTo>
                    <a:pt x="154" y="186"/>
                  </a:lnTo>
                  <a:lnTo>
                    <a:pt x="175" y="192"/>
                  </a:lnTo>
                  <a:lnTo>
                    <a:pt x="196" y="195"/>
                  </a:lnTo>
                  <a:lnTo>
                    <a:pt x="219" y="197"/>
                  </a:lnTo>
                  <a:lnTo>
                    <a:pt x="242" y="197"/>
                  </a:lnTo>
                  <a:lnTo>
                    <a:pt x="266" y="195"/>
                  </a:lnTo>
                  <a:lnTo>
                    <a:pt x="289" y="192"/>
                  </a:lnTo>
                  <a:lnTo>
                    <a:pt x="311" y="185"/>
                  </a:lnTo>
                  <a:lnTo>
                    <a:pt x="333" y="179"/>
                  </a:lnTo>
                  <a:lnTo>
                    <a:pt x="354" y="171"/>
                  </a:lnTo>
                  <a:lnTo>
                    <a:pt x="373" y="160"/>
                  </a:lnTo>
                  <a:lnTo>
                    <a:pt x="392" y="149"/>
                  </a:lnTo>
                  <a:lnTo>
                    <a:pt x="409" y="136"/>
                  </a:lnTo>
                  <a:lnTo>
                    <a:pt x="425" y="122"/>
                  </a:lnTo>
                  <a:lnTo>
                    <a:pt x="438" y="108"/>
                  </a:lnTo>
                  <a:lnTo>
                    <a:pt x="451" y="92"/>
                  </a:lnTo>
                  <a:lnTo>
                    <a:pt x="462" y="75"/>
                  </a:lnTo>
                  <a:lnTo>
                    <a:pt x="471" y="57"/>
                  </a:lnTo>
                  <a:lnTo>
                    <a:pt x="477" y="39"/>
                  </a:lnTo>
                  <a:lnTo>
                    <a:pt x="483" y="20"/>
                  </a:lnTo>
                  <a:lnTo>
                    <a:pt x="485" y="0"/>
                  </a:lnTo>
                  <a:lnTo>
                    <a:pt x="474" y="11"/>
                  </a:lnTo>
                  <a:lnTo>
                    <a:pt x="463" y="20"/>
                  </a:lnTo>
                  <a:lnTo>
                    <a:pt x="451" y="30"/>
                  </a:lnTo>
                  <a:lnTo>
                    <a:pt x="437" y="39"/>
                  </a:lnTo>
                  <a:lnTo>
                    <a:pt x="424" y="48"/>
                  </a:lnTo>
                  <a:lnTo>
                    <a:pt x="410" y="56"/>
                  </a:lnTo>
                  <a:lnTo>
                    <a:pt x="394" y="63"/>
                  </a:lnTo>
                  <a:lnTo>
                    <a:pt x="380" y="70"/>
                  </a:lnTo>
                  <a:lnTo>
                    <a:pt x="363" y="76"/>
                  </a:lnTo>
                  <a:lnTo>
                    <a:pt x="346" y="81"/>
                  </a:lnTo>
                  <a:lnTo>
                    <a:pt x="329" y="87"/>
                  </a:lnTo>
                  <a:lnTo>
                    <a:pt x="311" y="91"/>
                  </a:lnTo>
                  <a:lnTo>
                    <a:pt x="292" y="94"/>
                  </a:lnTo>
                  <a:lnTo>
                    <a:pt x="275" y="96"/>
                  </a:lnTo>
                  <a:lnTo>
                    <a:pt x="255" y="98"/>
                  </a:lnTo>
                  <a:lnTo>
                    <a:pt x="236" y="99"/>
                  </a:lnTo>
                  <a:lnTo>
                    <a:pt x="218" y="99"/>
                  </a:lnTo>
                  <a:lnTo>
                    <a:pt x="200" y="99"/>
                  </a:lnTo>
                  <a:lnTo>
                    <a:pt x="183" y="98"/>
                  </a:lnTo>
                  <a:lnTo>
                    <a:pt x="165" y="97"/>
                  </a:lnTo>
                  <a:lnTo>
                    <a:pt x="150" y="94"/>
                  </a:lnTo>
                  <a:lnTo>
                    <a:pt x="133" y="92"/>
                  </a:lnTo>
                  <a:lnTo>
                    <a:pt x="117" y="88"/>
                  </a:lnTo>
                  <a:lnTo>
                    <a:pt x="102" y="83"/>
                  </a:lnTo>
                  <a:lnTo>
                    <a:pt x="87" y="79"/>
                  </a:lnTo>
                  <a:lnTo>
                    <a:pt x="73" y="74"/>
                  </a:lnTo>
                  <a:lnTo>
                    <a:pt x="59" y="68"/>
                  </a:lnTo>
                  <a:lnTo>
                    <a:pt x="46" y="61"/>
                  </a:lnTo>
                  <a:lnTo>
                    <a:pt x="33" y="55"/>
                  </a:lnTo>
                  <a:lnTo>
                    <a:pt x="22" y="48"/>
                  </a:lnTo>
                  <a:lnTo>
                    <a:pt x="10" y="4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805" y="2131"/>
              <a:ext cx="318" cy="130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7" y="45"/>
                </a:cxn>
                <a:cxn ang="0">
                  <a:pos x="17" y="66"/>
                </a:cxn>
                <a:cxn ang="0">
                  <a:pos x="33" y="84"/>
                </a:cxn>
                <a:cxn ang="0">
                  <a:pos x="53" y="100"/>
                </a:cxn>
                <a:cxn ang="0">
                  <a:pos x="75" y="114"/>
                </a:cxn>
                <a:cxn ang="0">
                  <a:pos x="101" y="123"/>
                </a:cxn>
                <a:cxn ang="0">
                  <a:pos x="128" y="129"/>
                </a:cxn>
                <a:cxn ang="0">
                  <a:pos x="159" y="130"/>
                </a:cxn>
                <a:cxn ang="0">
                  <a:pos x="190" y="126"/>
                </a:cxn>
                <a:cxn ang="0">
                  <a:pos x="219" y="118"/>
                </a:cxn>
                <a:cxn ang="0">
                  <a:pos x="246" y="105"/>
                </a:cxn>
                <a:cxn ang="0">
                  <a:pos x="269" y="90"/>
                </a:cxn>
                <a:cxn ang="0">
                  <a:pos x="289" y="71"/>
                </a:cxn>
                <a:cxn ang="0">
                  <a:pos x="304" y="50"/>
                </a:cxn>
                <a:cxn ang="0">
                  <a:pos x="314" y="26"/>
                </a:cxn>
                <a:cxn ang="0">
                  <a:pos x="318" y="0"/>
                </a:cxn>
                <a:cxn ang="0">
                  <a:pos x="304" y="14"/>
                </a:cxn>
                <a:cxn ang="0">
                  <a:pos x="288" y="26"/>
                </a:cxn>
                <a:cxn ang="0">
                  <a:pos x="269" y="36"/>
                </a:cxn>
                <a:cxn ang="0">
                  <a:pos x="249" y="46"/>
                </a:cxn>
                <a:cxn ang="0">
                  <a:pos x="227" y="54"/>
                </a:cxn>
                <a:cxn ang="0">
                  <a:pos x="204" y="59"/>
                </a:cxn>
                <a:cxn ang="0">
                  <a:pos x="180" y="63"/>
                </a:cxn>
                <a:cxn ang="0">
                  <a:pos x="155" y="66"/>
                </a:cxn>
                <a:cxn ang="0">
                  <a:pos x="131" y="66"/>
                </a:cxn>
                <a:cxn ang="0">
                  <a:pos x="109" y="63"/>
                </a:cxn>
                <a:cxn ang="0">
                  <a:pos x="87" y="60"/>
                </a:cxn>
                <a:cxn ang="0">
                  <a:pos x="67" y="55"/>
                </a:cxn>
                <a:cxn ang="0">
                  <a:pos x="49" y="49"/>
                </a:cxn>
                <a:cxn ang="0">
                  <a:pos x="31" y="41"/>
                </a:cxn>
                <a:cxn ang="0">
                  <a:pos x="15" y="32"/>
                </a:cxn>
                <a:cxn ang="0">
                  <a:pos x="0" y="21"/>
                </a:cxn>
              </a:cxnLst>
              <a:rect l="0" t="0" r="r" b="b"/>
              <a:pathLst>
                <a:path w="318" h="130">
                  <a:moveTo>
                    <a:pt x="0" y="21"/>
                  </a:moveTo>
                  <a:lnTo>
                    <a:pt x="7" y="45"/>
                  </a:lnTo>
                  <a:lnTo>
                    <a:pt x="17" y="66"/>
                  </a:lnTo>
                  <a:lnTo>
                    <a:pt x="33" y="84"/>
                  </a:lnTo>
                  <a:lnTo>
                    <a:pt x="53" y="100"/>
                  </a:lnTo>
                  <a:lnTo>
                    <a:pt x="75" y="114"/>
                  </a:lnTo>
                  <a:lnTo>
                    <a:pt x="101" y="123"/>
                  </a:lnTo>
                  <a:lnTo>
                    <a:pt x="128" y="129"/>
                  </a:lnTo>
                  <a:lnTo>
                    <a:pt x="159" y="130"/>
                  </a:lnTo>
                  <a:lnTo>
                    <a:pt x="190" y="126"/>
                  </a:lnTo>
                  <a:lnTo>
                    <a:pt x="219" y="118"/>
                  </a:lnTo>
                  <a:lnTo>
                    <a:pt x="246" y="105"/>
                  </a:lnTo>
                  <a:lnTo>
                    <a:pt x="269" y="90"/>
                  </a:lnTo>
                  <a:lnTo>
                    <a:pt x="289" y="71"/>
                  </a:lnTo>
                  <a:lnTo>
                    <a:pt x="304" y="50"/>
                  </a:lnTo>
                  <a:lnTo>
                    <a:pt x="314" y="26"/>
                  </a:lnTo>
                  <a:lnTo>
                    <a:pt x="318" y="0"/>
                  </a:lnTo>
                  <a:lnTo>
                    <a:pt x="304" y="14"/>
                  </a:lnTo>
                  <a:lnTo>
                    <a:pt x="288" y="26"/>
                  </a:lnTo>
                  <a:lnTo>
                    <a:pt x="269" y="36"/>
                  </a:lnTo>
                  <a:lnTo>
                    <a:pt x="249" y="46"/>
                  </a:lnTo>
                  <a:lnTo>
                    <a:pt x="227" y="54"/>
                  </a:lnTo>
                  <a:lnTo>
                    <a:pt x="204" y="59"/>
                  </a:lnTo>
                  <a:lnTo>
                    <a:pt x="180" y="63"/>
                  </a:lnTo>
                  <a:lnTo>
                    <a:pt x="155" y="66"/>
                  </a:lnTo>
                  <a:lnTo>
                    <a:pt x="131" y="66"/>
                  </a:lnTo>
                  <a:lnTo>
                    <a:pt x="109" y="63"/>
                  </a:lnTo>
                  <a:lnTo>
                    <a:pt x="87" y="60"/>
                  </a:lnTo>
                  <a:lnTo>
                    <a:pt x="67" y="55"/>
                  </a:lnTo>
                  <a:lnTo>
                    <a:pt x="49" y="49"/>
                  </a:lnTo>
                  <a:lnTo>
                    <a:pt x="31" y="41"/>
                  </a:lnTo>
                  <a:lnTo>
                    <a:pt x="15" y="32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1396" y="2315"/>
              <a:ext cx="320" cy="129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7" y="44"/>
                </a:cxn>
                <a:cxn ang="0">
                  <a:pos x="17" y="65"/>
                </a:cxn>
                <a:cxn ang="0">
                  <a:pos x="33" y="84"/>
                </a:cxn>
                <a:cxn ang="0">
                  <a:pos x="53" y="100"/>
                </a:cxn>
                <a:cxn ang="0">
                  <a:pos x="75" y="114"/>
                </a:cxn>
                <a:cxn ang="0">
                  <a:pos x="101" y="123"/>
                </a:cxn>
                <a:cxn ang="0">
                  <a:pos x="129" y="128"/>
                </a:cxn>
                <a:cxn ang="0">
                  <a:pos x="159" y="129"/>
                </a:cxn>
                <a:cxn ang="0">
                  <a:pos x="191" y="126"/>
                </a:cxn>
                <a:cxn ang="0">
                  <a:pos x="220" y="118"/>
                </a:cxn>
                <a:cxn ang="0">
                  <a:pos x="246" y="105"/>
                </a:cxn>
                <a:cxn ang="0">
                  <a:pos x="269" y="89"/>
                </a:cxn>
                <a:cxn ang="0">
                  <a:pos x="289" y="71"/>
                </a:cxn>
                <a:cxn ang="0">
                  <a:pos x="305" y="50"/>
                </a:cxn>
                <a:cxn ang="0">
                  <a:pos x="314" y="25"/>
                </a:cxn>
                <a:cxn ang="0">
                  <a:pos x="320" y="0"/>
                </a:cxn>
                <a:cxn ang="0">
                  <a:pos x="305" y="14"/>
                </a:cxn>
                <a:cxn ang="0">
                  <a:pos x="288" y="25"/>
                </a:cxn>
                <a:cxn ang="0">
                  <a:pos x="270" y="36"/>
                </a:cxn>
                <a:cxn ang="0">
                  <a:pos x="250" y="45"/>
                </a:cxn>
                <a:cxn ang="0">
                  <a:pos x="228" y="54"/>
                </a:cxn>
                <a:cxn ang="0">
                  <a:pos x="205" y="59"/>
                </a:cxn>
                <a:cxn ang="0">
                  <a:pos x="181" y="63"/>
                </a:cxn>
                <a:cxn ang="0">
                  <a:pos x="156" y="65"/>
                </a:cxn>
                <a:cxn ang="0">
                  <a:pos x="133" y="65"/>
                </a:cxn>
                <a:cxn ang="0">
                  <a:pos x="110" y="63"/>
                </a:cxn>
                <a:cxn ang="0">
                  <a:pos x="89" y="60"/>
                </a:cxn>
                <a:cxn ang="0">
                  <a:pos x="68" y="55"/>
                </a:cxn>
                <a:cxn ang="0">
                  <a:pos x="49" y="49"/>
                </a:cxn>
                <a:cxn ang="0">
                  <a:pos x="31" y="41"/>
                </a:cxn>
                <a:cxn ang="0">
                  <a:pos x="15" y="32"/>
                </a:cxn>
                <a:cxn ang="0">
                  <a:pos x="0" y="21"/>
                </a:cxn>
              </a:cxnLst>
              <a:rect l="0" t="0" r="r" b="b"/>
              <a:pathLst>
                <a:path w="320" h="129">
                  <a:moveTo>
                    <a:pt x="0" y="21"/>
                  </a:moveTo>
                  <a:lnTo>
                    <a:pt x="7" y="44"/>
                  </a:lnTo>
                  <a:lnTo>
                    <a:pt x="17" y="65"/>
                  </a:lnTo>
                  <a:lnTo>
                    <a:pt x="33" y="84"/>
                  </a:lnTo>
                  <a:lnTo>
                    <a:pt x="53" y="100"/>
                  </a:lnTo>
                  <a:lnTo>
                    <a:pt x="75" y="114"/>
                  </a:lnTo>
                  <a:lnTo>
                    <a:pt x="101" y="123"/>
                  </a:lnTo>
                  <a:lnTo>
                    <a:pt x="129" y="128"/>
                  </a:lnTo>
                  <a:lnTo>
                    <a:pt x="159" y="129"/>
                  </a:lnTo>
                  <a:lnTo>
                    <a:pt x="191" y="126"/>
                  </a:lnTo>
                  <a:lnTo>
                    <a:pt x="220" y="118"/>
                  </a:lnTo>
                  <a:lnTo>
                    <a:pt x="246" y="105"/>
                  </a:lnTo>
                  <a:lnTo>
                    <a:pt x="269" y="89"/>
                  </a:lnTo>
                  <a:lnTo>
                    <a:pt x="289" y="71"/>
                  </a:lnTo>
                  <a:lnTo>
                    <a:pt x="305" y="50"/>
                  </a:lnTo>
                  <a:lnTo>
                    <a:pt x="314" y="25"/>
                  </a:lnTo>
                  <a:lnTo>
                    <a:pt x="320" y="0"/>
                  </a:lnTo>
                  <a:lnTo>
                    <a:pt x="305" y="14"/>
                  </a:lnTo>
                  <a:lnTo>
                    <a:pt x="288" y="25"/>
                  </a:lnTo>
                  <a:lnTo>
                    <a:pt x="270" y="36"/>
                  </a:lnTo>
                  <a:lnTo>
                    <a:pt x="250" y="45"/>
                  </a:lnTo>
                  <a:lnTo>
                    <a:pt x="228" y="54"/>
                  </a:lnTo>
                  <a:lnTo>
                    <a:pt x="205" y="59"/>
                  </a:lnTo>
                  <a:lnTo>
                    <a:pt x="181" y="63"/>
                  </a:lnTo>
                  <a:lnTo>
                    <a:pt x="156" y="65"/>
                  </a:lnTo>
                  <a:lnTo>
                    <a:pt x="133" y="65"/>
                  </a:lnTo>
                  <a:lnTo>
                    <a:pt x="110" y="63"/>
                  </a:lnTo>
                  <a:lnTo>
                    <a:pt x="89" y="60"/>
                  </a:lnTo>
                  <a:lnTo>
                    <a:pt x="68" y="55"/>
                  </a:lnTo>
                  <a:lnTo>
                    <a:pt x="49" y="49"/>
                  </a:lnTo>
                  <a:lnTo>
                    <a:pt x="31" y="41"/>
                  </a:lnTo>
                  <a:lnTo>
                    <a:pt x="15" y="32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666" y="2287"/>
              <a:ext cx="317" cy="128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6" y="43"/>
                </a:cxn>
                <a:cxn ang="0">
                  <a:pos x="16" y="64"/>
                </a:cxn>
                <a:cxn ang="0">
                  <a:pos x="32" y="83"/>
                </a:cxn>
                <a:cxn ang="0">
                  <a:pos x="52" y="99"/>
                </a:cxn>
                <a:cxn ang="0">
                  <a:pos x="74" y="112"/>
                </a:cxn>
                <a:cxn ang="0">
                  <a:pos x="100" y="122"/>
                </a:cxn>
                <a:cxn ang="0">
                  <a:pos x="128" y="127"/>
                </a:cxn>
                <a:cxn ang="0">
                  <a:pos x="158" y="128"/>
                </a:cxn>
                <a:cxn ang="0">
                  <a:pos x="189" y="125"/>
                </a:cxn>
                <a:cxn ang="0">
                  <a:pos x="218" y="116"/>
                </a:cxn>
                <a:cxn ang="0">
                  <a:pos x="244" y="104"/>
                </a:cxn>
                <a:cxn ang="0">
                  <a:pos x="267" y="88"/>
                </a:cxn>
                <a:cxn ang="0">
                  <a:pos x="287" y="69"/>
                </a:cxn>
                <a:cxn ang="0">
                  <a:pos x="302" y="48"/>
                </a:cxn>
                <a:cxn ang="0">
                  <a:pos x="313" y="25"/>
                </a:cxn>
                <a:cxn ang="0">
                  <a:pos x="317" y="0"/>
                </a:cxn>
                <a:cxn ang="0">
                  <a:pos x="302" y="12"/>
                </a:cxn>
                <a:cxn ang="0">
                  <a:pos x="286" y="25"/>
                </a:cxn>
                <a:cxn ang="0">
                  <a:pos x="267" y="36"/>
                </a:cxn>
                <a:cxn ang="0">
                  <a:pos x="247" y="44"/>
                </a:cxn>
                <a:cxn ang="0">
                  <a:pos x="225" y="52"/>
                </a:cxn>
                <a:cxn ang="0">
                  <a:pos x="203" y="58"/>
                </a:cxn>
                <a:cxn ang="0">
                  <a:pos x="179" y="62"/>
                </a:cxn>
                <a:cxn ang="0">
                  <a:pos x="154" y="64"/>
                </a:cxn>
                <a:cxn ang="0">
                  <a:pos x="131" y="64"/>
                </a:cxn>
                <a:cxn ang="0">
                  <a:pos x="109" y="63"/>
                </a:cxn>
                <a:cxn ang="0">
                  <a:pos x="87" y="59"/>
                </a:cxn>
                <a:cxn ang="0">
                  <a:pos x="67" y="54"/>
                </a:cxn>
                <a:cxn ang="0">
                  <a:pos x="48" y="47"/>
                </a:cxn>
                <a:cxn ang="0">
                  <a:pos x="30" y="40"/>
                </a:cxn>
                <a:cxn ang="0">
                  <a:pos x="14" y="30"/>
                </a:cxn>
                <a:cxn ang="0">
                  <a:pos x="0" y="20"/>
                </a:cxn>
              </a:cxnLst>
              <a:rect l="0" t="0" r="r" b="b"/>
              <a:pathLst>
                <a:path w="317" h="128">
                  <a:moveTo>
                    <a:pt x="0" y="20"/>
                  </a:moveTo>
                  <a:lnTo>
                    <a:pt x="6" y="43"/>
                  </a:lnTo>
                  <a:lnTo>
                    <a:pt x="16" y="64"/>
                  </a:lnTo>
                  <a:lnTo>
                    <a:pt x="32" y="83"/>
                  </a:lnTo>
                  <a:lnTo>
                    <a:pt x="52" y="99"/>
                  </a:lnTo>
                  <a:lnTo>
                    <a:pt x="74" y="112"/>
                  </a:lnTo>
                  <a:lnTo>
                    <a:pt x="100" y="122"/>
                  </a:lnTo>
                  <a:lnTo>
                    <a:pt x="128" y="127"/>
                  </a:lnTo>
                  <a:lnTo>
                    <a:pt x="158" y="128"/>
                  </a:lnTo>
                  <a:lnTo>
                    <a:pt x="189" y="125"/>
                  </a:lnTo>
                  <a:lnTo>
                    <a:pt x="218" y="116"/>
                  </a:lnTo>
                  <a:lnTo>
                    <a:pt x="244" y="104"/>
                  </a:lnTo>
                  <a:lnTo>
                    <a:pt x="267" y="88"/>
                  </a:lnTo>
                  <a:lnTo>
                    <a:pt x="287" y="69"/>
                  </a:lnTo>
                  <a:lnTo>
                    <a:pt x="302" y="48"/>
                  </a:lnTo>
                  <a:lnTo>
                    <a:pt x="313" y="25"/>
                  </a:lnTo>
                  <a:lnTo>
                    <a:pt x="317" y="0"/>
                  </a:lnTo>
                  <a:lnTo>
                    <a:pt x="302" y="12"/>
                  </a:lnTo>
                  <a:lnTo>
                    <a:pt x="286" y="25"/>
                  </a:lnTo>
                  <a:lnTo>
                    <a:pt x="267" y="36"/>
                  </a:lnTo>
                  <a:lnTo>
                    <a:pt x="247" y="44"/>
                  </a:lnTo>
                  <a:lnTo>
                    <a:pt x="225" y="52"/>
                  </a:lnTo>
                  <a:lnTo>
                    <a:pt x="203" y="58"/>
                  </a:lnTo>
                  <a:lnTo>
                    <a:pt x="179" y="62"/>
                  </a:lnTo>
                  <a:lnTo>
                    <a:pt x="154" y="64"/>
                  </a:lnTo>
                  <a:lnTo>
                    <a:pt x="131" y="64"/>
                  </a:lnTo>
                  <a:lnTo>
                    <a:pt x="109" y="63"/>
                  </a:lnTo>
                  <a:lnTo>
                    <a:pt x="87" y="59"/>
                  </a:lnTo>
                  <a:lnTo>
                    <a:pt x="67" y="54"/>
                  </a:lnTo>
                  <a:lnTo>
                    <a:pt x="48" y="47"/>
                  </a:lnTo>
                  <a:lnTo>
                    <a:pt x="30" y="40"/>
                  </a:lnTo>
                  <a:lnTo>
                    <a:pt x="14" y="3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049" y="2130"/>
              <a:ext cx="319" cy="130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6" y="44"/>
                </a:cxn>
                <a:cxn ang="0">
                  <a:pos x="16" y="65"/>
                </a:cxn>
                <a:cxn ang="0">
                  <a:pos x="32" y="84"/>
                </a:cxn>
                <a:cxn ang="0">
                  <a:pos x="52" y="100"/>
                </a:cxn>
                <a:cxn ang="0">
                  <a:pos x="75" y="114"/>
                </a:cxn>
                <a:cxn ang="0">
                  <a:pos x="100" y="123"/>
                </a:cxn>
                <a:cxn ang="0">
                  <a:pos x="129" y="128"/>
                </a:cxn>
                <a:cxn ang="0">
                  <a:pos x="159" y="130"/>
                </a:cxn>
                <a:cxn ang="0">
                  <a:pos x="191" y="126"/>
                </a:cxn>
                <a:cxn ang="0">
                  <a:pos x="219" y="118"/>
                </a:cxn>
                <a:cxn ang="0">
                  <a:pos x="245" y="105"/>
                </a:cxn>
                <a:cxn ang="0">
                  <a:pos x="269" y="90"/>
                </a:cxn>
                <a:cxn ang="0">
                  <a:pos x="288" y="71"/>
                </a:cxn>
                <a:cxn ang="0">
                  <a:pos x="304" y="50"/>
                </a:cxn>
                <a:cxn ang="0">
                  <a:pos x="314" y="26"/>
                </a:cxn>
                <a:cxn ang="0">
                  <a:pos x="319" y="0"/>
                </a:cxn>
                <a:cxn ang="0">
                  <a:pos x="304" y="14"/>
                </a:cxn>
                <a:cxn ang="0">
                  <a:pos x="287" y="26"/>
                </a:cxn>
                <a:cxn ang="0">
                  <a:pos x="269" y="36"/>
                </a:cxn>
                <a:cxn ang="0">
                  <a:pos x="250" y="46"/>
                </a:cxn>
                <a:cxn ang="0">
                  <a:pos x="227" y="54"/>
                </a:cxn>
                <a:cxn ang="0">
                  <a:pos x="204" y="59"/>
                </a:cxn>
                <a:cxn ang="0">
                  <a:pos x="180" y="63"/>
                </a:cxn>
                <a:cxn ang="0">
                  <a:pos x="155" y="65"/>
                </a:cxn>
                <a:cxn ang="0">
                  <a:pos x="132" y="65"/>
                </a:cxn>
                <a:cxn ang="0">
                  <a:pos x="109" y="64"/>
                </a:cxn>
                <a:cxn ang="0">
                  <a:pos x="88" y="60"/>
                </a:cxn>
                <a:cxn ang="0">
                  <a:pos x="67" y="56"/>
                </a:cxn>
                <a:cxn ang="0">
                  <a:pos x="48" y="49"/>
                </a:cxn>
                <a:cxn ang="0">
                  <a:pos x="30" y="41"/>
                </a:cxn>
                <a:cxn ang="0">
                  <a:pos x="14" y="32"/>
                </a:cxn>
                <a:cxn ang="0">
                  <a:pos x="0" y="21"/>
                </a:cxn>
              </a:cxnLst>
              <a:rect l="0" t="0" r="r" b="b"/>
              <a:pathLst>
                <a:path w="319" h="130">
                  <a:moveTo>
                    <a:pt x="0" y="21"/>
                  </a:moveTo>
                  <a:lnTo>
                    <a:pt x="6" y="44"/>
                  </a:lnTo>
                  <a:lnTo>
                    <a:pt x="16" y="65"/>
                  </a:lnTo>
                  <a:lnTo>
                    <a:pt x="32" y="84"/>
                  </a:lnTo>
                  <a:lnTo>
                    <a:pt x="52" y="100"/>
                  </a:lnTo>
                  <a:lnTo>
                    <a:pt x="75" y="114"/>
                  </a:lnTo>
                  <a:lnTo>
                    <a:pt x="100" y="123"/>
                  </a:lnTo>
                  <a:lnTo>
                    <a:pt x="129" y="128"/>
                  </a:lnTo>
                  <a:lnTo>
                    <a:pt x="159" y="130"/>
                  </a:lnTo>
                  <a:lnTo>
                    <a:pt x="191" y="126"/>
                  </a:lnTo>
                  <a:lnTo>
                    <a:pt x="219" y="118"/>
                  </a:lnTo>
                  <a:lnTo>
                    <a:pt x="245" y="105"/>
                  </a:lnTo>
                  <a:lnTo>
                    <a:pt x="269" y="90"/>
                  </a:lnTo>
                  <a:lnTo>
                    <a:pt x="288" y="71"/>
                  </a:lnTo>
                  <a:lnTo>
                    <a:pt x="304" y="50"/>
                  </a:lnTo>
                  <a:lnTo>
                    <a:pt x="314" y="26"/>
                  </a:lnTo>
                  <a:lnTo>
                    <a:pt x="319" y="0"/>
                  </a:lnTo>
                  <a:lnTo>
                    <a:pt x="304" y="14"/>
                  </a:lnTo>
                  <a:lnTo>
                    <a:pt x="287" y="26"/>
                  </a:lnTo>
                  <a:lnTo>
                    <a:pt x="269" y="36"/>
                  </a:lnTo>
                  <a:lnTo>
                    <a:pt x="250" y="46"/>
                  </a:lnTo>
                  <a:lnTo>
                    <a:pt x="227" y="54"/>
                  </a:lnTo>
                  <a:lnTo>
                    <a:pt x="204" y="59"/>
                  </a:lnTo>
                  <a:lnTo>
                    <a:pt x="180" y="63"/>
                  </a:lnTo>
                  <a:lnTo>
                    <a:pt x="155" y="65"/>
                  </a:lnTo>
                  <a:lnTo>
                    <a:pt x="132" y="65"/>
                  </a:lnTo>
                  <a:lnTo>
                    <a:pt x="109" y="64"/>
                  </a:lnTo>
                  <a:lnTo>
                    <a:pt x="88" y="60"/>
                  </a:lnTo>
                  <a:lnTo>
                    <a:pt x="67" y="56"/>
                  </a:lnTo>
                  <a:lnTo>
                    <a:pt x="48" y="49"/>
                  </a:lnTo>
                  <a:lnTo>
                    <a:pt x="30" y="41"/>
                  </a:lnTo>
                  <a:lnTo>
                    <a:pt x="14" y="32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1620" y="2354"/>
              <a:ext cx="319" cy="129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6" y="44"/>
                </a:cxn>
                <a:cxn ang="0">
                  <a:pos x="18" y="65"/>
                </a:cxn>
                <a:cxn ang="0">
                  <a:pos x="33" y="84"/>
                </a:cxn>
                <a:cxn ang="0">
                  <a:pos x="53" y="100"/>
                </a:cxn>
                <a:cxn ang="0">
                  <a:pos x="76" y="113"/>
                </a:cxn>
                <a:cxn ang="0">
                  <a:pos x="102" y="123"/>
                </a:cxn>
                <a:cxn ang="0">
                  <a:pos x="129" y="128"/>
                </a:cxn>
                <a:cxn ang="0">
                  <a:pos x="160" y="129"/>
                </a:cxn>
                <a:cxn ang="0">
                  <a:pos x="191" y="126"/>
                </a:cxn>
                <a:cxn ang="0">
                  <a:pos x="220" y="118"/>
                </a:cxn>
                <a:cxn ang="0">
                  <a:pos x="246" y="105"/>
                </a:cxn>
                <a:cxn ang="0">
                  <a:pos x="270" y="89"/>
                </a:cxn>
                <a:cxn ang="0">
                  <a:pos x="289" y="70"/>
                </a:cxn>
                <a:cxn ang="0">
                  <a:pos x="305" y="49"/>
                </a:cxn>
                <a:cxn ang="0">
                  <a:pos x="314" y="25"/>
                </a:cxn>
                <a:cxn ang="0">
                  <a:pos x="319" y="0"/>
                </a:cxn>
                <a:cxn ang="0">
                  <a:pos x="305" y="14"/>
                </a:cxn>
                <a:cxn ang="0">
                  <a:pos x="289" y="25"/>
                </a:cxn>
                <a:cxn ang="0">
                  <a:pos x="270" y="36"/>
                </a:cxn>
                <a:cxn ang="0">
                  <a:pos x="250" y="45"/>
                </a:cxn>
                <a:cxn ang="0">
                  <a:pos x="228" y="54"/>
                </a:cxn>
                <a:cxn ang="0">
                  <a:pos x="205" y="59"/>
                </a:cxn>
                <a:cxn ang="0">
                  <a:pos x="181" y="63"/>
                </a:cxn>
                <a:cxn ang="0">
                  <a:pos x="156" y="65"/>
                </a:cxn>
                <a:cxn ang="0">
                  <a:pos x="132" y="65"/>
                </a:cxn>
                <a:cxn ang="0">
                  <a:pos x="109" y="64"/>
                </a:cxn>
                <a:cxn ang="0">
                  <a:pos x="88" y="60"/>
                </a:cxn>
                <a:cxn ang="0">
                  <a:pos x="67" y="56"/>
                </a:cxn>
                <a:cxn ang="0">
                  <a:pos x="48" y="48"/>
                </a:cxn>
                <a:cxn ang="0">
                  <a:pos x="31" y="41"/>
                </a:cxn>
                <a:cxn ang="0">
                  <a:pos x="15" y="32"/>
                </a:cxn>
                <a:cxn ang="0">
                  <a:pos x="0" y="21"/>
                </a:cxn>
              </a:cxnLst>
              <a:rect l="0" t="0" r="r" b="b"/>
              <a:pathLst>
                <a:path w="319" h="129">
                  <a:moveTo>
                    <a:pt x="0" y="21"/>
                  </a:moveTo>
                  <a:lnTo>
                    <a:pt x="6" y="44"/>
                  </a:lnTo>
                  <a:lnTo>
                    <a:pt x="18" y="65"/>
                  </a:lnTo>
                  <a:lnTo>
                    <a:pt x="33" y="84"/>
                  </a:lnTo>
                  <a:lnTo>
                    <a:pt x="53" y="100"/>
                  </a:lnTo>
                  <a:lnTo>
                    <a:pt x="76" y="113"/>
                  </a:lnTo>
                  <a:lnTo>
                    <a:pt x="102" y="123"/>
                  </a:lnTo>
                  <a:lnTo>
                    <a:pt x="129" y="128"/>
                  </a:lnTo>
                  <a:lnTo>
                    <a:pt x="160" y="129"/>
                  </a:lnTo>
                  <a:lnTo>
                    <a:pt x="191" y="126"/>
                  </a:lnTo>
                  <a:lnTo>
                    <a:pt x="220" y="118"/>
                  </a:lnTo>
                  <a:lnTo>
                    <a:pt x="246" y="105"/>
                  </a:lnTo>
                  <a:lnTo>
                    <a:pt x="270" y="89"/>
                  </a:lnTo>
                  <a:lnTo>
                    <a:pt x="289" y="70"/>
                  </a:lnTo>
                  <a:lnTo>
                    <a:pt x="305" y="49"/>
                  </a:lnTo>
                  <a:lnTo>
                    <a:pt x="314" y="25"/>
                  </a:lnTo>
                  <a:lnTo>
                    <a:pt x="319" y="0"/>
                  </a:lnTo>
                  <a:lnTo>
                    <a:pt x="305" y="14"/>
                  </a:lnTo>
                  <a:lnTo>
                    <a:pt x="289" y="25"/>
                  </a:lnTo>
                  <a:lnTo>
                    <a:pt x="270" y="36"/>
                  </a:lnTo>
                  <a:lnTo>
                    <a:pt x="250" y="45"/>
                  </a:lnTo>
                  <a:lnTo>
                    <a:pt x="228" y="54"/>
                  </a:lnTo>
                  <a:lnTo>
                    <a:pt x="205" y="59"/>
                  </a:lnTo>
                  <a:lnTo>
                    <a:pt x="181" y="63"/>
                  </a:lnTo>
                  <a:lnTo>
                    <a:pt x="156" y="65"/>
                  </a:lnTo>
                  <a:lnTo>
                    <a:pt x="132" y="65"/>
                  </a:lnTo>
                  <a:lnTo>
                    <a:pt x="109" y="64"/>
                  </a:lnTo>
                  <a:lnTo>
                    <a:pt x="88" y="60"/>
                  </a:lnTo>
                  <a:lnTo>
                    <a:pt x="67" y="56"/>
                  </a:lnTo>
                  <a:lnTo>
                    <a:pt x="48" y="48"/>
                  </a:lnTo>
                  <a:lnTo>
                    <a:pt x="31" y="41"/>
                  </a:lnTo>
                  <a:lnTo>
                    <a:pt x="15" y="32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913" y="2315"/>
              <a:ext cx="319" cy="129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7" y="44"/>
                </a:cxn>
                <a:cxn ang="0">
                  <a:pos x="17" y="65"/>
                </a:cxn>
                <a:cxn ang="0">
                  <a:pos x="33" y="84"/>
                </a:cxn>
                <a:cxn ang="0">
                  <a:pos x="53" y="100"/>
                </a:cxn>
                <a:cxn ang="0">
                  <a:pos x="75" y="114"/>
                </a:cxn>
                <a:cxn ang="0">
                  <a:pos x="101" y="123"/>
                </a:cxn>
                <a:cxn ang="0">
                  <a:pos x="129" y="128"/>
                </a:cxn>
                <a:cxn ang="0">
                  <a:pos x="159" y="129"/>
                </a:cxn>
                <a:cxn ang="0">
                  <a:pos x="190" y="126"/>
                </a:cxn>
                <a:cxn ang="0">
                  <a:pos x="219" y="118"/>
                </a:cxn>
                <a:cxn ang="0">
                  <a:pos x="246" y="105"/>
                </a:cxn>
                <a:cxn ang="0">
                  <a:pos x="269" y="89"/>
                </a:cxn>
                <a:cxn ang="0">
                  <a:pos x="289" y="71"/>
                </a:cxn>
                <a:cxn ang="0">
                  <a:pos x="304" y="50"/>
                </a:cxn>
                <a:cxn ang="0">
                  <a:pos x="314" y="25"/>
                </a:cxn>
                <a:cxn ang="0">
                  <a:pos x="319" y="0"/>
                </a:cxn>
                <a:cxn ang="0">
                  <a:pos x="305" y="14"/>
                </a:cxn>
                <a:cxn ang="0">
                  <a:pos x="288" y="25"/>
                </a:cxn>
                <a:cxn ang="0">
                  <a:pos x="270" y="36"/>
                </a:cxn>
                <a:cxn ang="0">
                  <a:pos x="249" y="45"/>
                </a:cxn>
                <a:cxn ang="0">
                  <a:pos x="228" y="54"/>
                </a:cxn>
                <a:cxn ang="0">
                  <a:pos x="205" y="59"/>
                </a:cxn>
                <a:cxn ang="0">
                  <a:pos x="180" y="63"/>
                </a:cxn>
                <a:cxn ang="0">
                  <a:pos x="155" y="65"/>
                </a:cxn>
                <a:cxn ang="0">
                  <a:pos x="132" y="65"/>
                </a:cxn>
                <a:cxn ang="0">
                  <a:pos x="110" y="63"/>
                </a:cxn>
                <a:cxn ang="0">
                  <a:pos x="88" y="60"/>
                </a:cxn>
                <a:cxn ang="0">
                  <a:pos x="68" y="55"/>
                </a:cxn>
                <a:cxn ang="0">
                  <a:pos x="49" y="49"/>
                </a:cxn>
                <a:cxn ang="0">
                  <a:pos x="31" y="41"/>
                </a:cxn>
                <a:cxn ang="0">
                  <a:pos x="15" y="32"/>
                </a:cxn>
                <a:cxn ang="0">
                  <a:pos x="0" y="21"/>
                </a:cxn>
              </a:cxnLst>
              <a:rect l="0" t="0" r="r" b="b"/>
              <a:pathLst>
                <a:path w="319" h="129">
                  <a:moveTo>
                    <a:pt x="0" y="21"/>
                  </a:moveTo>
                  <a:lnTo>
                    <a:pt x="7" y="44"/>
                  </a:lnTo>
                  <a:lnTo>
                    <a:pt x="17" y="65"/>
                  </a:lnTo>
                  <a:lnTo>
                    <a:pt x="33" y="84"/>
                  </a:lnTo>
                  <a:lnTo>
                    <a:pt x="53" y="100"/>
                  </a:lnTo>
                  <a:lnTo>
                    <a:pt x="75" y="114"/>
                  </a:lnTo>
                  <a:lnTo>
                    <a:pt x="101" y="123"/>
                  </a:lnTo>
                  <a:lnTo>
                    <a:pt x="129" y="128"/>
                  </a:lnTo>
                  <a:lnTo>
                    <a:pt x="159" y="129"/>
                  </a:lnTo>
                  <a:lnTo>
                    <a:pt x="190" y="126"/>
                  </a:lnTo>
                  <a:lnTo>
                    <a:pt x="219" y="118"/>
                  </a:lnTo>
                  <a:lnTo>
                    <a:pt x="246" y="105"/>
                  </a:lnTo>
                  <a:lnTo>
                    <a:pt x="269" y="89"/>
                  </a:lnTo>
                  <a:lnTo>
                    <a:pt x="289" y="71"/>
                  </a:lnTo>
                  <a:lnTo>
                    <a:pt x="304" y="50"/>
                  </a:lnTo>
                  <a:lnTo>
                    <a:pt x="314" y="25"/>
                  </a:lnTo>
                  <a:lnTo>
                    <a:pt x="319" y="0"/>
                  </a:lnTo>
                  <a:lnTo>
                    <a:pt x="305" y="14"/>
                  </a:lnTo>
                  <a:lnTo>
                    <a:pt x="288" y="25"/>
                  </a:lnTo>
                  <a:lnTo>
                    <a:pt x="270" y="36"/>
                  </a:lnTo>
                  <a:lnTo>
                    <a:pt x="249" y="45"/>
                  </a:lnTo>
                  <a:lnTo>
                    <a:pt x="228" y="54"/>
                  </a:lnTo>
                  <a:lnTo>
                    <a:pt x="205" y="59"/>
                  </a:lnTo>
                  <a:lnTo>
                    <a:pt x="180" y="63"/>
                  </a:lnTo>
                  <a:lnTo>
                    <a:pt x="155" y="65"/>
                  </a:lnTo>
                  <a:lnTo>
                    <a:pt x="132" y="65"/>
                  </a:lnTo>
                  <a:lnTo>
                    <a:pt x="110" y="63"/>
                  </a:lnTo>
                  <a:lnTo>
                    <a:pt x="88" y="60"/>
                  </a:lnTo>
                  <a:lnTo>
                    <a:pt x="68" y="55"/>
                  </a:lnTo>
                  <a:lnTo>
                    <a:pt x="49" y="49"/>
                  </a:lnTo>
                  <a:lnTo>
                    <a:pt x="31" y="41"/>
                  </a:lnTo>
                  <a:lnTo>
                    <a:pt x="15" y="32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1688" y="2244"/>
              <a:ext cx="486" cy="189"/>
            </a:xfrm>
            <a:custGeom>
              <a:avLst/>
              <a:gdLst/>
              <a:ahLst/>
              <a:cxnLst>
                <a:cxn ang="0">
                  <a:pos x="4" y="37"/>
                </a:cxn>
                <a:cxn ang="0">
                  <a:pos x="16" y="71"/>
                </a:cxn>
                <a:cxn ang="0">
                  <a:pos x="36" y="102"/>
                </a:cxn>
                <a:cxn ang="0">
                  <a:pos x="62" y="129"/>
                </a:cxn>
                <a:cxn ang="0">
                  <a:pos x="94" y="152"/>
                </a:cxn>
                <a:cxn ang="0">
                  <a:pos x="131" y="170"/>
                </a:cxn>
                <a:cxn ang="0">
                  <a:pos x="172" y="183"/>
                </a:cxn>
                <a:cxn ang="0">
                  <a:pos x="216" y="189"/>
                </a:cxn>
                <a:cxn ang="0">
                  <a:pos x="263" y="188"/>
                </a:cxn>
                <a:cxn ang="0">
                  <a:pos x="309" y="180"/>
                </a:cxn>
                <a:cxn ang="0">
                  <a:pos x="352" y="166"/>
                </a:cxn>
                <a:cxn ang="0">
                  <a:pos x="390" y="145"/>
                </a:cxn>
                <a:cxn ang="0">
                  <a:pos x="424" y="120"/>
                </a:cxn>
                <a:cxn ang="0">
                  <a:pos x="450" y="89"/>
                </a:cxn>
                <a:cxn ang="0">
                  <a:pos x="471" y="55"/>
                </a:cxn>
                <a:cxn ang="0">
                  <a:pos x="482" y="19"/>
                </a:cxn>
                <a:cxn ang="0">
                  <a:pos x="475" y="10"/>
                </a:cxn>
                <a:cxn ang="0">
                  <a:pos x="451" y="28"/>
                </a:cxn>
                <a:cxn ang="0">
                  <a:pos x="424" y="45"/>
                </a:cxn>
                <a:cxn ang="0">
                  <a:pos x="394" y="60"/>
                </a:cxn>
                <a:cxn ang="0">
                  <a:pos x="363" y="72"/>
                </a:cxn>
                <a:cxn ang="0">
                  <a:pos x="328" y="82"/>
                </a:cxn>
                <a:cxn ang="0">
                  <a:pos x="291" y="88"/>
                </a:cxn>
                <a:cxn ang="0">
                  <a:pos x="253" y="91"/>
                </a:cxn>
                <a:cxn ang="0">
                  <a:pos x="217" y="92"/>
                </a:cxn>
                <a:cxn ang="0">
                  <a:pos x="182" y="90"/>
                </a:cxn>
                <a:cxn ang="0">
                  <a:pos x="148" y="85"/>
                </a:cxn>
                <a:cxn ang="0">
                  <a:pos x="117" y="77"/>
                </a:cxn>
                <a:cxn ang="0">
                  <a:pos x="86" y="68"/>
                </a:cxn>
                <a:cxn ang="0">
                  <a:pos x="59" y="55"/>
                </a:cxn>
                <a:cxn ang="0">
                  <a:pos x="34" y="43"/>
                </a:cxn>
                <a:cxn ang="0">
                  <a:pos x="11" y="27"/>
                </a:cxn>
              </a:cxnLst>
              <a:rect l="0" t="0" r="r" b="b"/>
              <a:pathLst>
                <a:path w="486" h="189">
                  <a:moveTo>
                    <a:pt x="0" y="19"/>
                  </a:moveTo>
                  <a:lnTo>
                    <a:pt x="4" y="37"/>
                  </a:lnTo>
                  <a:lnTo>
                    <a:pt x="9" y="54"/>
                  </a:lnTo>
                  <a:lnTo>
                    <a:pt x="16" y="71"/>
                  </a:lnTo>
                  <a:lnTo>
                    <a:pt x="26" y="87"/>
                  </a:lnTo>
                  <a:lnTo>
                    <a:pt x="36" y="102"/>
                  </a:lnTo>
                  <a:lnTo>
                    <a:pt x="49" y="116"/>
                  </a:lnTo>
                  <a:lnTo>
                    <a:pt x="62" y="129"/>
                  </a:lnTo>
                  <a:lnTo>
                    <a:pt x="77" y="142"/>
                  </a:lnTo>
                  <a:lnTo>
                    <a:pt x="94" y="152"/>
                  </a:lnTo>
                  <a:lnTo>
                    <a:pt x="112" y="162"/>
                  </a:lnTo>
                  <a:lnTo>
                    <a:pt x="131" y="170"/>
                  </a:lnTo>
                  <a:lnTo>
                    <a:pt x="151" y="177"/>
                  </a:lnTo>
                  <a:lnTo>
                    <a:pt x="172" y="183"/>
                  </a:lnTo>
                  <a:lnTo>
                    <a:pt x="194" y="186"/>
                  </a:lnTo>
                  <a:lnTo>
                    <a:pt x="216" y="189"/>
                  </a:lnTo>
                  <a:lnTo>
                    <a:pt x="239" y="189"/>
                  </a:lnTo>
                  <a:lnTo>
                    <a:pt x="263" y="188"/>
                  </a:lnTo>
                  <a:lnTo>
                    <a:pt x="286" y="185"/>
                  </a:lnTo>
                  <a:lnTo>
                    <a:pt x="309" y="180"/>
                  </a:lnTo>
                  <a:lnTo>
                    <a:pt x="331" y="173"/>
                  </a:lnTo>
                  <a:lnTo>
                    <a:pt x="352" y="166"/>
                  </a:lnTo>
                  <a:lnTo>
                    <a:pt x="371" y="156"/>
                  </a:lnTo>
                  <a:lnTo>
                    <a:pt x="390" y="145"/>
                  </a:lnTo>
                  <a:lnTo>
                    <a:pt x="408" y="133"/>
                  </a:lnTo>
                  <a:lnTo>
                    <a:pt x="424" y="120"/>
                  </a:lnTo>
                  <a:lnTo>
                    <a:pt x="437" y="105"/>
                  </a:lnTo>
                  <a:lnTo>
                    <a:pt x="450" y="89"/>
                  </a:lnTo>
                  <a:lnTo>
                    <a:pt x="461" y="73"/>
                  </a:lnTo>
                  <a:lnTo>
                    <a:pt x="471" y="55"/>
                  </a:lnTo>
                  <a:lnTo>
                    <a:pt x="477" y="38"/>
                  </a:lnTo>
                  <a:lnTo>
                    <a:pt x="482" y="19"/>
                  </a:lnTo>
                  <a:lnTo>
                    <a:pt x="486" y="0"/>
                  </a:lnTo>
                  <a:lnTo>
                    <a:pt x="475" y="10"/>
                  </a:lnTo>
                  <a:lnTo>
                    <a:pt x="463" y="20"/>
                  </a:lnTo>
                  <a:lnTo>
                    <a:pt x="451" y="28"/>
                  </a:lnTo>
                  <a:lnTo>
                    <a:pt x="438" y="38"/>
                  </a:lnTo>
                  <a:lnTo>
                    <a:pt x="424" y="45"/>
                  </a:lnTo>
                  <a:lnTo>
                    <a:pt x="410" y="52"/>
                  </a:lnTo>
                  <a:lnTo>
                    <a:pt x="394" y="60"/>
                  </a:lnTo>
                  <a:lnTo>
                    <a:pt x="378" y="66"/>
                  </a:lnTo>
                  <a:lnTo>
                    <a:pt x="363" y="72"/>
                  </a:lnTo>
                  <a:lnTo>
                    <a:pt x="345" y="76"/>
                  </a:lnTo>
                  <a:lnTo>
                    <a:pt x="328" y="82"/>
                  </a:lnTo>
                  <a:lnTo>
                    <a:pt x="310" y="85"/>
                  </a:lnTo>
                  <a:lnTo>
                    <a:pt x="291" y="88"/>
                  </a:lnTo>
                  <a:lnTo>
                    <a:pt x="273" y="90"/>
                  </a:lnTo>
                  <a:lnTo>
                    <a:pt x="253" y="91"/>
                  </a:lnTo>
                  <a:lnTo>
                    <a:pt x="235" y="92"/>
                  </a:lnTo>
                  <a:lnTo>
                    <a:pt x="217" y="92"/>
                  </a:lnTo>
                  <a:lnTo>
                    <a:pt x="199" y="91"/>
                  </a:lnTo>
                  <a:lnTo>
                    <a:pt x="182" y="90"/>
                  </a:lnTo>
                  <a:lnTo>
                    <a:pt x="165" y="88"/>
                  </a:lnTo>
                  <a:lnTo>
                    <a:pt x="148" y="85"/>
                  </a:lnTo>
                  <a:lnTo>
                    <a:pt x="133" y="82"/>
                  </a:lnTo>
                  <a:lnTo>
                    <a:pt x="117" y="77"/>
                  </a:lnTo>
                  <a:lnTo>
                    <a:pt x="102" y="72"/>
                  </a:lnTo>
                  <a:lnTo>
                    <a:pt x="86" y="68"/>
                  </a:lnTo>
                  <a:lnTo>
                    <a:pt x="73" y="62"/>
                  </a:lnTo>
                  <a:lnTo>
                    <a:pt x="59" y="55"/>
                  </a:lnTo>
                  <a:lnTo>
                    <a:pt x="47" y="49"/>
                  </a:lnTo>
                  <a:lnTo>
                    <a:pt x="34" y="43"/>
                  </a:lnTo>
                  <a:lnTo>
                    <a:pt x="21" y="34"/>
                  </a:lnTo>
                  <a:lnTo>
                    <a:pt x="11" y="27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1518" y="1973"/>
              <a:ext cx="565" cy="228"/>
            </a:xfrm>
            <a:custGeom>
              <a:avLst/>
              <a:gdLst/>
              <a:ahLst/>
              <a:cxnLst>
                <a:cxn ang="0">
                  <a:pos x="4" y="58"/>
                </a:cxn>
                <a:cxn ang="0">
                  <a:pos x="20" y="96"/>
                </a:cxn>
                <a:cxn ang="0">
                  <a:pos x="43" y="132"/>
                </a:cxn>
                <a:cxn ang="0">
                  <a:pos x="75" y="164"/>
                </a:cxn>
                <a:cxn ang="0">
                  <a:pos x="113" y="189"/>
                </a:cxn>
                <a:cxn ang="0">
                  <a:pos x="156" y="209"/>
                </a:cxn>
                <a:cxn ang="0">
                  <a:pos x="203" y="222"/>
                </a:cxn>
                <a:cxn ang="0">
                  <a:pos x="254" y="228"/>
                </a:cxn>
                <a:cxn ang="0">
                  <a:pos x="310" y="226"/>
                </a:cxn>
                <a:cxn ang="0">
                  <a:pos x="364" y="215"/>
                </a:cxn>
                <a:cxn ang="0">
                  <a:pos x="413" y="197"/>
                </a:cxn>
                <a:cxn ang="0">
                  <a:pos x="457" y="172"/>
                </a:cxn>
                <a:cxn ang="0">
                  <a:pos x="495" y="142"/>
                </a:cxn>
                <a:cxn ang="0">
                  <a:pos x="526" y="106"/>
                </a:cxn>
                <a:cxn ang="0">
                  <a:pos x="548" y="66"/>
                </a:cxn>
                <a:cxn ang="0">
                  <a:pos x="562" y="22"/>
                </a:cxn>
                <a:cxn ang="0">
                  <a:pos x="553" y="11"/>
                </a:cxn>
                <a:cxn ang="0">
                  <a:pos x="525" y="34"/>
                </a:cxn>
                <a:cxn ang="0">
                  <a:pos x="495" y="54"/>
                </a:cxn>
                <a:cxn ang="0">
                  <a:pos x="460" y="72"/>
                </a:cxn>
                <a:cxn ang="0">
                  <a:pos x="423" y="87"/>
                </a:cxn>
                <a:cxn ang="0">
                  <a:pos x="384" y="100"/>
                </a:cxn>
                <a:cxn ang="0">
                  <a:pos x="342" y="108"/>
                </a:cxn>
                <a:cxn ang="0">
                  <a:pos x="297" y="114"/>
                </a:cxn>
                <a:cxn ang="0">
                  <a:pos x="254" y="115"/>
                </a:cxn>
                <a:cxn ang="0">
                  <a:pos x="213" y="114"/>
                </a:cxn>
                <a:cxn ang="0">
                  <a:pos x="175" y="109"/>
                </a:cxn>
                <a:cxn ang="0">
                  <a:pos x="138" y="102"/>
                </a:cxn>
                <a:cxn ang="0">
                  <a:pos x="102" y="91"/>
                </a:cxn>
                <a:cxn ang="0">
                  <a:pos x="70" y="79"/>
                </a:cxn>
                <a:cxn ang="0">
                  <a:pos x="40" y="63"/>
                </a:cxn>
                <a:cxn ang="0">
                  <a:pos x="13" y="46"/>
                </a:cxn>
              </a:cxnLst>
              <a:rect l="0" t="0" r="r" b="b"/>
              <a:pathLst>
                <a:path w="565" h="228">
                  <a:moveTo>
                    <a:pt x="0" y="37"/>
                  </a:moveTo>
                  <a:lnTo>
                    <a:pt x="4" y="58"/>
                  </a:lnTo>
                  <a:lnTo>
                    <a:pt x="11" y="78"/>
                  </a:lnTo>
                  <a:lnTo>
                    <a:pt x="20" y="96"/>
                  </a:lnTo>
                  <a:lnTo>
                    <a:pt x="31" y="115"/>
                  </a:lnTo>
                  <a:lnTo>
                    <a:pt x="43" y="132"/>
                  </a:lnTo>
                  <a:lnTo>
                    <a:pt x="58" y="149"/>
                  </a:lnTo>
                  <a:lnTo>
                    <a:pt x="75" y="164"/>
                  </a:lnTo>
                  <a:lnTo>
                    <a:pt x="93" y="177"/>
                  </a:lnTo>
                  <a:lnTo>
                    <a:pt x="113" y="189"/>
                  </a:lnTo>
                  <a:lnTo>
                    <a:pt x="134" y="200"/>
                  </a:lnTo>
                  <a:lnTo>
                    <a:pt x="156" y="209"/>
                  </a:lnTo>
                  <a:lnTo>
                    <a:pt x="179" y="216"/>
                  </a:lnTo>
                  <a:lnTo>
                    <a:pt x="203" y="222"/>
                  </a:lnTo>
                  <a:lnTo>
                    <a:pt x="229" y="226"/>
                  </a:lnTo>
                  <a:lnTo>
                    <a:pt x="254" y="228"/>
                  </a:lnTo>
                  <a:lnTo>
                    <a:pt x="282" y="228"/>
                  </a:lnTo>
                  <a:lnTo>
                    <a:pt x="310" y="226"/>
                  </a:lnTo>
                  <a:lnTo>
                    <a:pt x="337" y="221"/>
                  </a:lnTo>
                  <a:lnTo>
                    <a:pt x="364" y="215"/>
                  </a:lnTo>
                  <a:lnTo>
                    <a:pt x="389" y="207"/>
                  </a:lnTo>
                  <a:lnTo>
                    <a:pt x="413" y="197"/>
                  </a:lnTo>
                  <a:lnTo>
                    <a:pt x="436" y="186"/>
                  </a:lnTo>
                  <a:lnTo>
                    <a:pt x="457" y="172"/>
                  </a:lnTo>
                  <a:lnTo>
                    <a:pt x="477" y="157"/>
                  </a:lnTo>
                  <a:lnTo>
                    <a:pt x="495" y="142"/>
                  </a:lnTo>
                  <a:lnTo>
                    <a:pt x="512" y="124"/>
                  </a:lnTo>
                  <a:lnTo>
                    <a:pt x="526" y="106"/>
                  </a:lnTo>
                  <a:lnTo>
                    <a:pt x="539" y="86"/>
                  </a:lnTo>
                  <a:lnTo>
                    <a:pt x="548" y="66"/>
                  </a:lnTo>
                  <a:lnTo>
                    <a:pt x="557" y="44"/>
                  </a:lnTo>
                  <a:lnTo>
                    <a:pt x="562" y="22"/>
                  </a:lnTo>
                  <a:lnTo>
                    <a:pt x="565" y="0"/>
                  </a:lnTo>
                  <a:lnTo>
                    <a:pt x="553" y="11"/>
                  </a:lnTo>
                  <a:lnTo>
                    <a:pt x="540" y="23"/>
                  </a:lnTo>
                  <a:lnTo>
                    <a:pt x="525" y="34"/>
                  </a:lnTo>
                  <a:lnTo>
                    <a:pt x="511" y="45"/>
                  </a:lnTo>
                  <a:lnTo>
                    <a:pt x="495" y="54"/>
                  </a:lnTo>
                  <a:lnTo>
                    <a:pt x="478" y="64"/>
                  </a:lnTo>
                  <a:lnTo>
                    <a:pt x="460" y="72"/>
                  </a:lnTo>
                  <a:lnTo>
                    <a:pt x="442" y="80"/>
                  </a:lnTo>
                  <a:lnTo>
                    <a:pt x="423" y="87"/>
                  </a:lnTo>
                  <a:lnTo>
                    <a:pt x="404" y="93"/>
                  </a:lnTo>
                  <a:lnTo>
                    <a:pt x="384" y="100"/>
                  </a:lnTo>
                  <a:lnTo>
                    <a:pt x="363" y="104"/>
                  </a:lnTo>
                  <a:lnTo>
                    <a:pt x="342" y="108"/>
                  </a:lnTo>
                  <a:lnTo>
                    <a:pt x="320" y="111"/>
                  </a:lnTo>
                  <a:lnTo>
                    <a:pt x="297" y="114"/>
                  </a:lnTo>
                  <a:lnTo>
                    <a:pt x="275" y="115"/>
                  </a:lnTo>
                  <a:lnTo>
                    <a:pt x="254" y="115"/>
                  </a:lnTo>
                  <a:lnTo>
                    <a:pt x="234" y="115"/>
                  </a:lnTo>
                  <a:lnTo>
                    <a:pt x="213" y="114"/>
                  </a:lnTo>
                  <a:lnTo>
                    <a:pt x="195" y="112"/>
                  </a:lnTo>
                  <a:lnTo>
                    <a:pt x="175" y="109"/>
                  </a:lnTo>
                  <a:lnTo>
                    <a:pt x="156" y="106"/>
                  </a:lnTo>
                  <a:lnTo>
                    <a:pt x="138" y="102"/>
                  </a:lnTo>
                  <a:lnTo>
                    <a:pt x="120" y="96"/>
                  </a:lnTo>
                  <a:lnTo>
                    <a:pt x="102" y="91"/>
                  </a:lnTo>
                  <a:lnTo>
                    <a:pt x="85" y="85"/>
                  </a:lnTo>
                  <a:lnTo>
                    <a:pt x="70" y="79"/>
                  </a:lnTo>
                  <a:lnTo>
                    <a:pt x="55" y="71"/>
                  </a:lnTo>
                  <a:lnTo>
                    <a:pt x="40" y="63"/>
                  </a:lnTo>
                  <a:lnTo>
                    <a:pt x="25" y="54"/>
                  </a:lnTo>
                  <a:lnTo>
                    <a:pt x="13" y="46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095" y="2229"/>
              <a:ext cx="506" cy="221"/>
            </a:xfrm>
            <a:custGeom>
              <a:avLst/>
              <a:gdLst/>
              <a:ahLst/>
              <a:cxnLst>
                <a:cxn ang="0">
                  <a:pos x="59" y="85"/>
                </a:cxn>
                <a:cxn ang="0">
                  <a:pos x="76" y="90"/>
                </a:cxn>
                <a:cxn ang="0">
                  <a:pos x="95" y="95"/>
                </a:cxn>
                <a:cxn ang="0">
                  <a:pos x="114" y="99"/>
                </a:cxn>
                <a:cxn ang="0">
                  <a:pos x="133" y="102"/>
                </a:cxn>
                <a:cxn ang="0">
                  <a:pos x="153" y="104"/>
                </a:cxn>
                <a:cxn ang="0">
                  <a:pos x="173" y="106"/>
                </a:cxn>
                <a:cxn ang="0">
                  <a:pos x="193" y="107"/>
                </a:cxn>
                <a:cxn ang="0">
                  <a:pos x="214" y="107"/>
                </a:cxn>
                <a:cxn ang="0">
                  <a:pos x="236" y="106"/>
                </a:cxn>
                <a:cxn ang="0">
                  <a:pos x="259" y="105"/>
                </a:cxn>
                <a:cxn ang="0">
                  <a:pos x="280" y="102"/>
                </a:cxn>
                <a:cxn ang="0">
                  <a:pos x="302" y="99"/>
                </a:cxn>
                <a:cxn ang="0">
                  <a:pos x="322" y="95"/>
                </a:cxn>
                <a:cxn ang="0">
                  <a:pos x="343" y="89"/>
                </a:cxn>
                <a:cxn ang="0">
                  <a:pos x="362" y="83"/>
                </a:cxn>
                <a:cxn ang="0">
                  <a:pos x="382" y="77"/>
                </a:cxn>
                <a:cxn ang="0">
                  <a:pos x="400" y="69"/>
                </a:cxn>
                <a:cxn ang="0">
                  <a:pos x="418" y="61"/>
                </a:cxn>
                <a:cxn ang="0">
                  <a:pos x="435" y="53"/>
                </a:cxn>
                <a:cxn ang="0">
                  <a:pos x="450" y="43"/>
                </a:cxn>
                <a:cxn ang="0">
                  <a:pos x="466" y="34"/>
                </a:cxn>
                <a:cxn ang="0">
                  <a:pos x="481" y="23"/>
                </a:cxn>
                <a:cxn ang="0">
                  <a:pos x="493" y="12"/>
                </a:cxn>
                <a:cxn ang="0">
                  <a:pos x="506" y="0"/>
                </a:cxn>
                <a:cxn ang="0">
                  <a:pos x="503" y="22"/>
                </a:cxn>
                <a:cxn ang="0">
                  <a:pos x="496" y="44"/>
                </a:cxn>
                <a:cxn ang="0">
                  <a:pos x="488" y="65"/>
                </a:cxn>
                <a:cxn ang="0">
                  <a:pos x="478" y="85"/>
                </a:cxn>
                <a:cxn ang="0">
                  <a:pos x="465" y="104"/>
                </a:cxn>
                <a:cxn ang="0">
                  <a:pos x="450" y="122"/>
                </a:cxn>
                <a:cxn ang="0">
                  <a:pos x="433" y="140"/>
                </a:cxn>
                <a:cxn ang="0">
                  <a:pos x="415" y="154"/>
                </a:cxn>
                <a:cxn ang="0">
                  <a:pos x="395" y="169"/>
                </a:cxn>
                <a:cxn ang="0">
                  <a:pos x="373" y="182"/>
                </a:cxn>
                <a:cxn ang="0">
                  <a:pos x="349" y="193"/>
                </a:cxn>
                <a:cxn ang="0">
                  <a:pos x="325" y="203"/>
                </a:cxn>
                <a:cxn ang="0">
                  <a:pos x="300" y="210"/>
                </a:cxn>
                <a:cxn ang="0">
                  <a:pos x="274" y="215"/>
                </a:cxn>
                <a:cxn ang="0">
                  <a:pos x="247" y="220"/>
                </a:cxn>
                <a:cxn ang="0">
                  <a:pos x="218" y="221"/>
                </a:cxn>
                <a:cxn ang="0">
                  <a:pos x="201" y="221"/>
                </a:cxn>
                <a:cxn ang="0">
                  <a:pos x="186" y="220"/>
                </a:cxn>
                <a:cxn ang="0">
                  <a:pos x="169" y="217"/>
                </a:cxn>
                <a:cxn ang="0">
                  <a:pos x="153" y="215"/>
                </a:cxn>
                <a:cxn ang="0">
                  <a:pos x="138" y="212"/>
                </a:cxn>
                <a:cxn ang="0">
                  <a:pos x="123" y="208"/>
                </a:cxn>
                <a:cxn ang="0">
                  <a:pos x="109" y="204"/>
                </a:cxn>
                <a:cxn ang="0">
                  <a:pos x="94" y="199"/>
                </a:cxn>
                <a:cxn ang="0">
                  <a:pos x="81" y="193"/>
                </a:cxn>
                <a:cxn ang="0">
                  <a:pos x="67" y="187"/>
                </a:cxn>
                <a:cxn ang="0">
                  <a:pos x="54" y="180"/>
                </a:cxn>
                <a:cxn ang="0">
                  <a:pos x="43" y="172"/>
                </a:cxn>
                <a:cxn ang="0">
                  <a:pos x="31" y="165"/>
                </a:cxn>
                <a:cxn ang="0">
                  <a:pos x="20" y="157"/>
                </a:cxn>
                <a:cxn ang="0">
                  <a:pos x="9" y="147"/>
                </a:cxn>
                <a:cxn ang="0">
                  <a:pos x="0" y="138"/>
                </a:cxn>
                <a:cxn ang="0">
                  <a:pos x="59" y="85"/>
                </a:cxn>
              </a:cxnLst>
              <a:rect l="0" t="0" r="r" b="b"/>
              <a:pathLst>
                <a:path w="506" h="221">
                  <a:moveTo>
                    <a:pt x="59" y="85"/>
                  </a:moveTo>
                  <a:lnTo>
                    <a:pt x="76" y="90"/>
                  </a:lnTo>
                  <a:lnTo>
                    <a:pt x="95" y="95"/>
                  </a:lnTo>
                  <a:lnTo>
                    <a:pt x="114" y="99"/>
                  </a:lnTo>
                  <a:lnTo>
                    <a:pt x="133" y="102"/>
                  </a:lnTo>
                  <a:lnTo>
                    <a:pt x="153" y="104"/>
                  </a:lnTo>
                  <a:lnTo>
                    <a:pt x="173" y="106"/>
                  </a:lnTo>
                  <a:lnTo>
                    <a:pt x="193" y="107"/>
                  </a:lnTo>
                  <a:lnTo>
                    <a:pt x="214" y="107"/>
                  </a:lnTo>
                  <a:lnTo>
                    <a:pt x="236" y="106"/>
                  </a:lnTo>
                  <a:lnTo>
                    <a:pt x="259" y="105"/>
                  </a:lnTo>
                  <a:lnTo>
                    <a:pt x="280" y="102"/>
                  </a:lnTo>
                  <a:lnTo>
                    <a:pt x="302" y="99"/>
                  </a:lnTo>
                  <a:lnTo>
                    <a:pt x="322" y="95"/>
                  </a:lnTo>
                  <a:lnTo>
                    <a:pt x="343" y="89"/>
                  </a:lnTo>
                  <a:lnTo>
                    <a:pt x="362" y="83"/>
                  </a:lnTo>
                  <a:lnTo>
                    <a:pt x="382" y="77"/>
                  </a:lnTo>
                  <a:lnTo>
                    <a:pt x="400" y="69"/>
                  </a:lnTo>
                  <a:lnTo>
                    <a:pt x="418" y="61"/>
                  </a:lnTo>
                  <a:lnTo>
                    <a:pt x="435" y="53"/>
                  </a:lnTo>
                  <a:lnTo>
                    <a:pt x="450" y="43"/>
                  </a:lnTo>
                  <a:lnTo>
                    <a:pt x="466" y="34"/>
                  </a:lnTo>
                  <a:lnTo>
                    <a:pt x="481" y="23"/>
                  </a:lnTo>
                  <a:lnTo>
                    <a:pt x="493" y="12"/>
                  </a:lnTo>
                  <a:lnTo>
                    <a:pt x="506" y="0"/>
                  </a:lnTo>
                  <a:lnTo>
                    <a:pt x="503" y="22"/>
                  </a:lnTo>
                  <a:lnTo>
                    <a:pt x="496" y="44"/>
                  </a:lnTo>
                  <a:lnTo>
                    <a:pt x="488" y="65"/>
                  </a:lnTo>
                  <a:lnTo>
                    <a:pt x="478" y="85"/>
                  </a:lnTo>
                  <a:lnTo>
                    <a:pt x="465" y="104"/>
                  </a:lnTo>
                  <a:lnTo>
                    <a:pt x="450" y="122"/>
                  </a:lnTo>
                  <a:lnTo>
                    <a:pt x="433" y="140"/>
                  </a:lnTo>
                  <a:lnTo>
                    <a:pt x="415" y="154"/>
                  </a:lnTo>
                  <a:lnTo>
                    <a:pt x="395" y="169"/>
                  </a:lnTo>
                  <a:lnTo>
                    <a:pt x="373" y="182"/>
                  </a:lnTo>
                  <a:lnTo>
                    <a:pt x="349" y="193"/>
                  </a:lnTo>
                  <a:lnTo>
                    <a:pt x="325" y="203"/>
                  </a:lnTo>
                  <a:lnTo>
                    <a:pt x="300" y="210"/>
                  </a:lnTo>
                  <a:lnTo>
                    <a:pt x="274" y="215"/>
                  </a:lnTo>
                  <a:lnTo>
                    <a:pt x="247" y="220"/>
                  </a:lnTo>
                  <a:lnTo>
                    <a:pt x="218" y="221"/>
                  </a:lnTo>
                  <a:lnTo>
                    <a:pt x="201" y="221"/>
                  </a:lnTo>
                  <a:lnTo>
                    <a:pt x="186" y="220"/>
                  </a:lnTo>
                  <a:lnTo>
                    <a:pt x="169" y="217"/>
                  </a:lnTo>
                  <a:lnTo>
                    <a:pt x="153" y="215"/>
                  </a:lnTo>
                  <a:lnTo>
                    <a:pt x="138" y="212"/>
                  </a:lnTo>
                  <a:lnTo>
                    <a:pt x="123" y="208"/>
                  </a:lnTo>
                  <a:lnTo>
                    <a:pt x="109" y="204"/>
                  </a:lnTo>
                  <a:lnTo>
                    <a:pt x="94" y="199"/>
                  </a:lnTo>
                  <a:lnTo>
                    <a:pt x="81" y="193"/>
                  </a:lnTo>
                  <a:lnTo>
                    <a:pt x="67" y="187"/>
                  </a:lnTo>
                  <a:lnTo>
                    <a:pt x="54" y="180"/>
                  </a:lnTo>
                  <a:lnTo>
                    <a:pt x="43" y="172"/>
                  </a:lnTo>
                  <a:lnTo>
                    <a:pt x="31" y="165"/>
                  </a:lnTo>
                  <a:lnTo>
                    <a:pt x="20" y="157"/>
                  </a:lnTo>
                  <a:lnTo>
                    <a:pt x="9" y="147"/>
                  </a:lnTo>
                  <a:lnTo>
                    <a:pt x="0" y="138"/>
                  </a:lnTo>
                  <a:lnTo>
                    <a:pt x="59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1787" y="1607"/>
              <a:ext cx="843" cy="595"/>
            </a:xfrm>
            <a:custGeom>
              <a:avLst/>
              <a:gdLst/>
              <a:ahLst/>
              <a:cxnLst>
                <a:cxn ang="0">
                  <a:pos x="459" y="323"/>
                </a:cxn>
                <a:cxn ang="0">
                  <a:pos x="492" y="312"/>
                </a:cxn>
                <a:cxn ang="0">
                  <a:pos x="524" y="305"/>
                </a:cxn>
                <a:cxn ang="0">
                  <a:pos x="559" y="303"/>
                </a:cxn>
                <a:cxn ang="0">
                  <a:pos x="603" y="306"/>
                </a:cxn>
                <a:cxn ang="0">
                  <a:pos x="655" y="320"/>
                </a:cxn>
                <a:cxn ang="0">
                  <a:pos x="703" y="344"/>
                </a:cxn>
                <a:cxn ang="0">
                  <a:pos x="743" y="376"/>
                </a:cxn>
                <a:cxn ang="0">
                  <a:pos x="777" y="415"/>
                </a:cxn>
                <a:cxn ang="0">
                  <a:pos x="802" y="461"/>
                </a:cxn>
                <a:cxn ang="0">
                  <a:pos x="819" y="512"/>
                </a:cxn>
                <a:cxn ang="0">
                  <a:pos x="827" y="566"/>
                </a:cxn>
                <a:cxn ang="0">
                  <a:pos x="832" y="576"/>
                </a:cxn>
                <a:cxn ang="0">
                  <a:pos x="840" y="537"/>
                </a:cxn>
                <a:cxn ang="0">
                  <a:pos x="843" y="489"/>
                </a:cxn>
                <a:cxn ang="0">
                  <a:pos x="838" y="433"/>
                </a:cxn>
                <a:cxn ang="0">
                  <a:pos x="823" y="382"/>
                </a:cxn>
                <a:cxn ang="0">
                  <a:pos x="799" y="334"/>
                </a:cxn>
                <a:cxn ang="0">
                  <a:pos x="768" y="294"/>
                </a:cxn>
                <a:cxn ang="0">
                  <a:pos x="729" y="262"/>
                </a:cxn>
                <a:cxn ang="0">
                  <a:pos x="685" y="238"/>
                </a:cxn>
                <a:cxn ang="0">
                  <a:pos x="634" y="224"/>
                </a:cxn>
                <a:cxn ang="0">
                  <a:pos x="591" y="221"/>
                </a:cxn>
                <a:cxn ang="0">
                  <a:pos x="560" y="223"/>
                </a:cxn>
                <a:cxn ang="0">
                  <a:pos x="528" y="230"/>
                </a:cxn>
                <a:cxn ang="0">
                  <a:pos x="498" y="241"/>
                </a:cxn>
                <a:cxn ang="0">
                  <a:pos x="480" y="223"/>
                </a:cxn>
                <a:cxn ang="0">
                  <a:pos x="470" y="176"/>
                </a:cxn>
                <a:cxn ang="0">
                  <a:pos x="451" y="133"/>
                </a:cxn>
                <a:cxn ang="0">
                  <a:pos x="425" y="94"/>
                </a:cxn>
                <a:cxn ang="0">
                  <a:pos x="394" y="60"/>
                </a:cxn>
                <a:cxn ang="0">
                  <a:pos x="358" y="34"/>
                </a:cxn>
                <a:cxn ang="0">
                  <a:pos x="317" y="14"/>
                </a:cxn>
                <a:cxn ang="0">
                  <a:pos x="273" y="2"/>
                </a:cxn>
                <a:cxn ang="0">
                  <a:pos x="230" y="0"/>
                </a:cxn>
                <a:cxn ang="0">
                  <a:pos x="191" y="3"/>
                </a:cxn>
                <a:cxn ang="0">
                  <a:pos x="156" y="13"/>
                </a:cxn>
                <a:cxn ang="0">
                  <a:pos x="121" y="28"/>
                </a:cxn>
                <a:cxn ang="0">
                  <a:pos x="88" y="48"/>
                </a:cxn>
                <a:cxn ang="0">
                  <a:pos x="59" y="71"/>
                </a:cxn>
                <a:cxn ang="0">
                  <a:pos x="33" y="99"/>
                </a:cxn>
                <a:cxn ang="0">
                  <a:pos x="10" y="131"/>
                </a:cxn>
                <a:cxn ang="0">
                  <a:pos x="11" y="139"/>
                </a:cxn>
                <a:cxn ang="0">
                  <a:pos x="32" y="124"/>
                </a:cxn>
                <a:cxn ang="0">
                  <a:pos x="55" y="112"/>
                </a:cxn>
                <a:cxn ang="0">
                  <a:pos x="78" y="100"/>
                </a:cxn>
                <a:cxn ang="0">
                  <a:pos x="103" y="92"/>
                </a:cxn>
                <a:cxn ang="0">
                  <a:pos x="128" y="85"/>
                </a:cxn>
                <a:cxn ang="0">
                  <a:pos x="154" y="82"/>
                </a:cxn>
                <a:cxn ang="0">
                  <a:pos x="182" y="81"/>
                </a:cxn>
                <a:cxn ang="0">
                  <a:pos x="221" y="83"/>
                </a:cxn>
                <a:cxn ang="0">
                  <a:pos x="268" y="95"/>
                </a:cxn>
                <a:cxn ang="0">
                  <a:pos x="311" y="115"/>
                </a:cxn>
                <a:cxn ang="0">
                  <a:pos x="349" y="142"/>
                </a:cxn>
                <a:cxn ang="0">
                  <a:pos x="382" y="176"/>
                </a:cxn>
                <a:cxn ang="0">
                  <a:pos x="409" y="214"/>
                </a:cxn>
                <a:cxn ang="0">
                  <a:pos x="429" y="258"/>
                </a:cxn>
                <a:cxn ang="0">
                  <a:pos x="441" y="304"/>
                </a:cxn>
              </a:cxnLst>
              <a:rect l="0" t="0" r="r" b="b"/>
              <a:pathLst>
                <a:path w="843" h="595">
                  <a:moveTo>
                    <a:pt x="444" y="329"/>
                  </a:moveTo>
                  <a:lnTo>
                    <a:pt x="459" y="323"/>
                  </a:lnTo>
                  <a:lnTo>
                    <a:pt x="475" y="316"/>
                  </a:lnTo>
                  <a:lnTo>
                    <a:pt x="492" y="312"/>
                  </a:lnTo>
                  <a:lnTo>
                    <a:pt x="507" y="308"/>
                  </a:lnTo>
                  <a:lnTo>
                    <a:pt x="524" y="305"/>
                  </a:lnTo>
                  <a:lnTo>
                    <a:pt x="541" y="304"/>
                  </a:lnTo>
                  <a:lnTo>
                    <a:pt x="559" y="303"/>
                  </a:lnTo>
                  <a:lnTo>
                    <a:pt x="576" y="303"/>
                  </a:lnTo>
                  <a:lnTo>
                    <a:pt x="603" y="306"/>
                  </a:lnTo>
                  <a:lnTo>
                    <a:pt x="630" y="312"/>
                  </a:lnTo>
                  <a:lnTo>
                    <a:pt x="655" y="320"/>
                  </a:lnTo>
                  <a:lnTo>
                    <a:pt x="680" y="331"/>
                  </a:lnTo>
                  <a:lnTo>
                    <a:pt x="703" y="344"/>
                  </a:lnTo>
                  <a:lnTo>
                    <a:pt x="724" y="358"/>
                  </a:lnTo>
                  <a:lnTo>
                    <a:pt x="743" y="376"/>
                  </a:lnTo>
                  <a:lnTo>
                    <a:pt x="760" y="395"/>
                  </a:lnTo>
                  <a:lnTo>
                    <a:pt x="777" y="415"/>
                  </a:lnTo>
                  <a:lnTo>
                    <a:pt x="791" y="437"/>
                  </a:lnTo>
                  <a:lnTo>
                    <a:pt x="802" y="461"/>
                  </a:lnTo>
                  <a:lnTo>
                    <a:pt x="812" y="486"/>
                  </a:lnTo>
                  <a:lnTo>
                    <a:pt x="819" y="512"/>
                  </a:lnTo>
                  <a:lnTo>
                    <a:pt x="824" y="539"/>
                  </a:lnTo>
                  <a:lnTo>
                    <a:pt x="827" y="566"/>
                  </a:lnTo>
                  <a:lnTo>
                    <a:pt x="825" y="595"/>
                  </a:lnTo>
                  <a:lnTo>
                    <a:pt x="832" y="576"/>
                  </a:lnTo>
                  <a:lnTo>
                    <a:pt x="836" y="557"/>
                  </a:lnTo>
                  <a:lnTo>
                    <a:pt x="840" y="537"/>
                  </a:lnTo>
                  <a:lnTo>
                    <a:pt x="842" y="517"/>
                  </a:lnTo>
                  <a:lnTo>
                    <a:pt x="843" y="489"/>
                  </a:lnTo>
                  <a:lnTo>
                    <a:pt x="842" y="460"/>
                  </a:lnTo>
                  <a:lnTo>
                    <a:pt x="838" y="433"/>
                  </a:lnTo>
                  <a:lnTo>
                    <a:pt x="832" y="407"/>
                  </a:lnTo>
                  <a:lnTo>
                    <a:pt x="823" y="382"/>
                  </a:lnTo>
                  <a:lnTo>
                    <a:pt x="813" y="357"/>
                  </a:lnTo>
                  <a:lnTo>
                    <a:pt x="799" y="334"/>
                  </a:lnTo>
                  <a:lnTo>
                    <a:pt x="785" y="313"/>
                  </a:lnTo>
                  <a:lnTo>
                    <a:pt x="768" y="294"/>
                  </a:lnTo>
                  <a:lnTo>
                    <a:pt x="749" y="278"/>
                  </a:lnTo>
                  <a:lnTo>
                    <a:pt x="729" y="262"/>
                  </a:lnTo>
                  <a:lnTo>
                    <a:pt x="708" y="249"/>
                  </a:lnTo>
                  <a:lnTo>
                    <a:pt x="685" y="238"/>
                  </a:lnTo>
                  <a:lnTo>
                    <a:pt x="660" y="229"/>
                  </a:lnTo>
                  <a:lnTo>
                    <a:pt x="634" y="224"/>
                  </a:lnTo>
                  <a:lnTo>
                    <a:pt x="608" y="221"/>
                  </a:lnTo>
                  <a:lnTo>
                    <a:pt x="591" y="221"/>
                  </a:lnTo>
                  <a:lnTo>
                    <a:pt x="576" y="222"/>
                  </a:lnTo>
                  <a:lnTo>
                    <a:pt x="560" y="223"/>
                  </a:lnTo>
                  <a:lnTo>
                    <a:pt x="544" y="226"/>
                  </a:lnTo>
                  <a:lnTo>
                    <a:pt x="528" y="230"/>
                  </a:lnTo>
                  <a:lnTo>
                    <a:pt x="513" y="235"/>
                  </a:lnTo>
                  <a:lnTo>
                    <a:pt x="498" y="241"/>
                  </a:lnTo>
                  <a:lnTo>
                    <a:pt x="483" y="247"/>
                  </a:lnTo>
                  <a:lnTo>
                    <a:pt x="480" y="223"/>
                  </a:lnTo>
                  <a:lnTo>
                    <a:pt x="476" y="199"/>
                  </a:lnTo>
                  <a:lnTo>
                    <a:pt x="470" y="176"/>
                  </a:lnTo>
                  <a:lnTo>
                    <a:pt x="461" y="154"/>
                  </a:lnTo>
                  <a:lnTo>
                    <a:pt x="451" y="133"/>
                  </a:lnTo>
                  <a:lnTo>
                    <a:pt x="439" y="113"/>
                  </a:lnTo>
                  <a:lnTo>
                    <a:pt x="425" y="94"/>
                  </a:lnTo>
                  <a:lnTo>
                    <a:pt x="411" y="76"/>
                  </a:lnTo>
                  <a:lnTo>
                    <a:pt x="394" y="60"/>
                  </a:lnTo>
                  <a:lnTo>
                    <a:pt x="377" y="47"/>
                  </a:lnTo>
                  <a:lnTo>
                    <a:pt x="358" y="34"/>
                  </a:lnTo>
                  <a:lnTo>
                    <a:pt x="338" y="23"/>
                  </a:lnTo>
                  <a:lnTo>
                    <a:pt x="317" y="14"/>
                  </a:lnTo>
                  <a:lnTo>
                    <a:pt x="295" y="8"/>
                  </a:lnTo>
                  <a:lnTo>
                    <a:pt x="273" y="2"/>
                  </a:lnTo>
                  <a:lnTo>
                    <a:pt x="249" y="0"/>
                  </a:lnTo>
                  <a:lnTo>
                    <a:pt x="230" y="0"/>
                  </a:lnTo>
                  <a:lnTo>
                    <a:pt x="210" y="1"/>
                  </a:lnTo>
                  <a:lnTo>
                    <a:pt x="191" y="3"/>
                  </a:lnTo>
                  <a:lnTo>
                    <a:pt x="173" y="8"/>
                  </a:lnTo>
                  <a:lnTo>
                    <a:pt x="156" y="13"/>
                  </a:lnTo>
                  <a:lnTo>
                    <a:pt x="138" y="19"/>
                  </a:lnTo>
                  <a:lnTo>
                    <a:pt x="121" y="28"/>
                  </a:lnTo>
                  <a:lnTo>
                    <a:pt x="104" y="37"/>
                  </a:lnTo>
                  <a:lnTo>
                    <a:pt x="88" y="48"/>
                  </a:lnTo>
                  <a:lnTo>
                    <a:pt x="74" y="58"/>
                  </a:lnTo>
                  <a:lnTo>
                    <a:pt x="59" y="71"/>
                  </a:lnTo>
                  <a:lnTo>
                    <a:pt x="45" y="84"/>
                  </a:lnTo>
                  <a:lnTo>
                    <a:pt x="33" y="99"/>
                  </a:lnTo>
                  <a:lnTo>
                    <a:pt x="21" y="114"/>
                  </a:lnTo>
                  <a:lnTo>
                    <a:pt x="10" y="131"/>
                  </a:lnTo>
                  <a:lnTo>
                    <a:pt x="0" y="147"/>
                  </a:lnTo>
                  <a:lnTo>
                    <a:pt x="11" y="139"/>
                  </a:lnTo>
                  <a:lnTo>
                    <a:pt x="21" y="132"/>
                  </a:lnTo>
                  <a:lnTo>
                    <a:pt x="32" y="124"/>
                  </a:lnTo>
                  <a:lnTo>
                    <a:pt x="43" y="117"/>
                  </a:lnTo>
                  <a:lnTo>
                    <a:pt x="55" y="112"/>
                  </a:lnTo>
                  <a:lnTo>
                    <a:pt x="66" y="105"/>
                  </a:lnTo>
                  <a:lnTo>
                    <a:pt x="78" y="100"/>
                  </a:lnTo>
                  <a:lnTo>
                    <a:pt x="90" y="96"/>
                  </a:lnTo>
                  <a:lnTo>
                    <a:pt x="103" y="92"/>
                  </a:lnTo>
                  <a:lnTo>
                    <a:pt x="116" y="89"/>
                  </a:lnTo>
                  <a:lnTo>
                    <a:pt x="128" y="85"/>
                  </a:lnTo>
                  <a:lnTo>
                    <a:pt x="142" y="83"/>
                  </a:lnTo>
                  <a:lnTo>
                    <a:pt x="154" y="82"/>
                  </a:lnTo>
                  <a:lnTo>
                    <a:pt x="168" y="81"/>
                  </a:lnTo>
                  <a:lnTo>
                    <a:pt x="182" y="81"/>
                  </a:lnTo>
                  <a:lnTo>
                    <a:pt x="195" y="81"/>
                  </a:lnTo>
                  <a:lnTo>
                    <a:pt x="221" y="83"/>
                  </a:lnTo>
                  <a:lnTo>
                    <a:pt x="245" y="89"/>
                  </a:lnTo>
                  <a:lnTo>
                    <a:pt x="268" y="95"/>
                  </a:lnTo>
                  <a:lnTo>
                    <a:pt x="290" y="104"/>
                  </a:lnTo>
                  <a:lnTo>
                    <a:pt x="311" y="115"/>
                  </a:lnTo>
                  <a:lnTo>
                    <a:pt x="331" y="127"/>
                  </a:lnTo>
                  <a:lnTo>
                    <a:pt x="349" y="142"/>
                  </a:lnTo>
                  <a:lnTo>
                    <a:pt x="367" y="158"/>
                  </a:lnTo>
                  <a:lnTo>
                    <a:pt x="382" y="176"/>
                  </a:lnTo>
                  <a:lnTo>
                    <a:pt x="396" y="194"/>
                  </a:lnTo>
                  <a:lnTo>
                    <a:pt x="409" y="214"/>
                  </a:lnTo>
                  <a:lnTo>
                    <a:pt x="420" y="236"/>
                  </a:lnTo>
                  <a:lnTo>
                    <a:pt x="429" y="258"/>
                  </a:lnTo>
                  <a:lnTo>
                    <a:pt x="436" y="281"/>
                  </a:lnTo>
                  <a:lnTo>
                    <a:pt x="441" y="304"/>
                  </a:lnTo>
                  <a:lnTo>
                    <a:pt x="444" y="3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530" y="1868"/>
              <a:ext cx="295" cy="393"/>
            </a:xfrm>
            <a:custGeom>
              <a:avLst/>
              <a:gdLst/>
              <a:ahLst/>
              <a:cxnLst>
                <a:cxn ang="0">
                  <a:pos x="295" y="24"/>
                </a:cxn>
                <a:cxn ang="0">
                  <a:pos x="286" y="19"/>
                </a:cxn>
                <a:cxn ang="0">
                  <a:pos x="276" y="14"/>
                </a:cxn>
                <a:cxn ang="0">
                  <a:pos x="266" y="10"/>
                </a:cxn>
                <a:cxn ang="0">
                  <a:pos x="255" y="7"/>
                </a:cxn>
                <a:cxn ang="0">
                  <a:pos x="245" y="4"/>
                </a:cxn>
                <a:cxn ang="0">
                  <a:pos x="234" y="2"/>
                </a:cxn>
                <a:cxn ang="0">
                  <a:pos x="224" y="1"/>
                </a:cxn>
                <a:cxn ang="0">
                  <a:pos x="212" y="0"/>
                </a:cxn>
                <a:cxn ang="0">
                  <a:pos x="191" y="1"/>
                </a:cxn>
                <a:cxn ang="0">
                  <a:pos x="171" y="4"/>
                </a:cxn>
                <a:cxn ang="0">
                  <a:pos x="152" y="9"/>
                </a:cxn>
                <a:cxn ang="0">
                  <a:pos x="133" y="18"/>
                </a:cxn>
                <a:cxn ang="0">
                  <a:pos x="115" y="27"/>
                </a:cxn>
                <a:cxn ang="0">
                  <a:pos x="98" y="39"/>
                </a:cxn>
                <a:cxn ang="0">
                  <a:pos x="82" y="52"/>
                </a:cxn>
                <a:cxn ang="0">
                  <a:pos x="67" y="67"/>
                </a:cxn>
                <a:cxn ang="0">
                  <a:pos x="53" y="85"/>
                </a:cxn>
                <a:cxn ang="0">
                  <a:pos x="41" y="103"/>
                </a:cxn>
                <a:cxn ang="0">
                  <a:pos x="30" y="123"/>
                </a:cxn>
                <a:cxn ang="0">
                  <a:pos x="20" y="143"/>
                </a:cxn>
                <a:cxn ang="0">
                  <a:pos x="13" y="165"/>
                </a:cxn>
                <a:cxn ang="0">
                  <a:pos x="6" y="188"/>
                </a:cxn>
                <a:cxn ang="0">
                  <a:pos x="2" y="212"/>
                </a:cxn>
                <a:cxn ang="0">
                  <a:pos x="0" y="236"/>
                </a:cxn>
                <a:cxn ang="0">
                  <a:pos x="0" y="258"/>
                </a:cxn>
                <a:cxn ang="0">
                  <a:pos x="2" y="280"/>
                </a:cxn>
                <a:cxn ang="0">
                  <a:pos x="5" y="301"/>
                </a:cxn>
                <a:cxn ang="0">
                  <a:pos x="10" y="321"/>
                </a:cxn>
                <a:cxn ang="0">
                  <a:pos x="16" y="340"/>
                </a:cxn>
                <a:cxn ang="0">
                  <a:pos x="23" y="359"/>
                </a:cxn>
                <a:cxn ang="0">
                  <a:pos x="32" y="376"/>
                </a:cxn>
                <a:cxn ang="0">
                  <a:pos x="41" y="393"/>
                </a:cxn>
                <a:cxn ang="0">
                  <a:pos x="40" y="379"/>
                </a:cxn>
                <a:cxn ang="0">
                  <a:pos x="39" y="365"/>
                </a:cxn>
                <a:cxn ang="0">
                  <a:pos x="38" y="352"/>
                </a:cxn>
                <a:cxn ang="0">
                  <a:pos x="38" y="338"/>
                </a:cxn>
                <a:cxn ang="0">
                  <a:pos x="40" y="314"/>
                </a:cxn>
                <a:cxn ang="0">
                  <a:pos x="44" y="290"/>
                </a:cxn>
                <a:cxn ang="0">
                  <a:pos x="51" y="267"/>
                </a:cxn>
                <a:cxn ang="0">
                  <a:pos x="58" y="244"/>
                </a:cxn>
                <a:cxn ang="0">
                  <a:pos x="67" y="223"/>
                </a:cxn>
                <a:cxn ang="0">
                  <a:pos x="79" y="204"/>
                </a:cxn>
                <a:cxn ang="0">
                  <a:pos x="90" y="186"/>
                </a:cxn>
                <a:cxn ang="0">
                  <a:pos x="105" y="169"/>
                </a:cxn>
                <a:cxn ang="0">
                  <a:pos x="120" y="153"/>
                </a:cxn>
                <a:cxn ang="0">
                  <a:pos x="136" y="139"/>
                </a:cxn>
                <a:cxn ang="0">
                  <a:pos x="152" y="128"/>
                </a:cxn>
                <a:cxn ang="0">
                  <a:pos x="171" y="118"/>
                </a:cxn>
                <a:cxn ang="0">
                  <a:pos x="190" y="111"/>
                </a:cxn>
                <a:cxn ang="0">
                  <a:pos x="209" y="106"/>
                </a:cxn>
                <a:cxn ang="0">
                  <a:pos x="229" y="103"/>
                </a:cxn>
                <a:cxn ang="0">
                  <a:pos x="250" y="102"/>
                </a:cxn>
                <a:cxn ang="0">
                  <a:pos x="255" y="102"/>
                </a:cxn>
                <a:cxn ang="0">
                  <a:pos x="261" y="102"/>
                </a:cxn>
                <a:cxn ang="0">
                  <a:pos x="267" y="103"/>
                </a:cxn>
                <a:cxn ang="0">
                  <a:pos x="272" y="103"/>
                </a:cxn>
                <a:cxn ang="0">
                  <a:pos x="277" y="104"/>
                </a:cxn>
                <a:cxn ang="0">
                  <a:pos x="283" y="105"/>
                </a:cxn>
                <a:cxn ang="0">
                  <a:pos x="288" y="107"/>
                </a:cxn>
                <a:cxn ang="0">
                  <a:pos x="293" y="108"/>
                </a:cxn>
                <a:cxn ang="0">
                  <a:pos x="295" y="24"/>
                </a:cxn>
              </a:cxnLst>
              <a:rect l="0" t="0" r="r" b="b"/>
              <a:pathLst>
                <a:path w="295" h="393">
                  <a:moveTo>
                    <a:pt x="295" y="24"/>
                  </a:moveTo>
                  <a:lnTo>
                    <a:pt x="286" y="19"/>
                  </a:lnTo>
                  <a:lnTo>
                    <a:pt x="276" y="14"/>
                  </a:lnTo>
                  <a:lnTo>
                    <a:pt x="266" y="10"/>
                  </a:lnTo>
                  <a:lnTo>
                    <a:pt x="255" y="7"/>
                  </a:lnTo>
                  <a:lnTo>
                    <a:pt x="245" y="4"/>
                  </a:lnTo>
                  <a:lnTo>
                    <a:pt x="234" y="2"/>
                  </a:lnTo>
                  <a:lnTo>
                    <a:pt x="224" y="1"/>
                  </a:lnTo>
                  <a:lnTo>
                    <a:pt x="212" y="0"/>
                  </a:lnTo>
                  <a:lnTo>
                    <a:pt x="191" y="1"/>
                  </a:lnTo>
                  <a:lnTo>
                    <a:pt x="171" y="4"/>
                  </a:lnTo>
                  <a:lnTo>
                    <a:pt x="152" y="9"/>
                  </a:lnTo>
                  <a:lnTo>
                    <a:pt x="133" y="18"/>
                  </a:lnTo>
                  <a:lnTo>
                    <a:pt x="115" y="27"/>
                  </a:lnTo>
                  <a:lnTo>
                    <a:pt x="98" y="39"/>
                  </a:lnTo>
                  <a:lnTo>
                    <a:pt x="82" y="52"/>
                  </a:lnTo>
                  <a:lnTo>
                    <a:pt x="67" y="67"/>
                  </a:lnTo>
                  <a:lnTo>
                    <a:pt x="53" y="85"/>
                  </a:lnTo>
                  <a:lnTo>
                    <a:pt x="41" y="103"/>
                  </a:lnTo>
                  <a:lnTo>
                    <a:pt x="30" y="123"/>
                  </a:lnTo>
                  <a:lnTo>
                    <a:pt x="20" y="143"/>
                  </a:lnTo>
                  <a:lnTo>
                    <a:pt x="13" y="165"/>
                  </a:lnTo>
                  <a:lnTo>
                    <a:pt x="6" y="188"/>
                  </a:lnTo>
                  <a:lnTo>
                    <a:pt x="2" y="212"/>
                  </a:lnTo>
                  <a:lnTo>
                    <a:pt x="0" y="236"/>
                  </a:lnTo>
                  <a:lnTo>
                    <a:pt x="0" y="258"/>
                  </a:lnTo>
                  <a:lnTo>
                    <a:pt x="2" y="280"/>
                  </a:lnTo>
                  <a:lnTo>
                    <a:pt x="5" y="301"/>
                  </a:lnTo>
                  <a:lnTo>
                    <a:pt x="10" y="321"/>
                  </a:lnTo>
                  <a:lnTo>
                    <a:pt x="16" y="340"/>
                  </a:lnTo>
                  <a:lnTo>
                    <a:pt x="23" y="359"/>
                  </a:lnTo>
                  <a:lnTo>
                    <a:pt x="32" y="376"/>
                  </a:lnTo>
                  <a:lnTo>
                    <a:pt x="41" y="393"/>
                  </a:lnTo>
                  <a:lnTo>
                    <a:pt x="40" y="379"/>
                  </a:lnTo>
                  <a:lnTo>
                    <a:pt x="39" y="365"/>
                  </a:lnTo>
                  <a:lnTo>
                    <a:pt x="38" y="352"/>
                  </a:lnTo>
                  <a:lnTo>
                    <a:pt x="38" y="338"/>
                  </a:lnTo>
                  <a:lnTo>
                    <a:pt x="40" y="314"/>
                  </a:lnTo>
                  <a:lnTo>
                    <a:pt x="44" y="290"/>
                  </a:lnTo>
                  <a:lnTo>
                    <a:pt x="51" y="267"/>
                  </a:lnTo>
                  <a:lnTo>
                    <a:pt x="58" y="244"/>
                  </a:lnTo>
                  <a:lnTo>
                    <a:pt x="67" y="223"/>
                  </a:lnTo>
                  <a:lnTo>
                    <a:pt x="79" y="204"/>
                  </a:lnTo>
                  <a:lnTo>
                    <a:pt x="90" y="186"/>
                  </a:lnTo>
                  <a:lnTo>
                    <a:pt x="105" y="169"/>
                  </a:lnTo>
                  <a:lnTo>
                    <a:pt x="120" y="153"/>
                  </a:lnTo>
                  <a:lnTo>
                    <a:pt x="136" y="139"/>
                  </a:lnTo>
                  <a:lnTo>
                    <a:pt x="152" y="128"/>
                  </a:lnTo>
                  <a:lnTo>
                    <a:pt x="171" y="118"/>
                  </a:lnTo>
                  <a:lnTo>
                    <a:pt x="190" y="111"/>
                  </a:lnTo>
                  <a:lnTo>
                    <a:pt x="209" y="106"/>
                  </a:lnTo>
                  <a:lnTo>
                    <a:pt x="229" y="103"/>
                  </a:lnTo>
                  <a:lnTo>
                    <a:pt x="250" y="102"/>
                  </a:lnTo>
                  <a:lnTo>
                    <a:pt x="255" y="102"/>
                  </a:lnTo>
                  <a:lnTo>
                    <a:pt x="261" y="102"/>
                  </a:lnTo>
                  <a:lnTo>
                    <a:pt x="267" y="103"/>
                  </a:lnTo>
                  <a:lnTo>
                    <a:pt x="272" y="103"/>
                  </a:lnTo>
                  <a:lnTo>
                    <a:pt x="277" y="104"/>
                  </a:lnTo>
                  <a:lnTo>
                    <a:pt x="283" y="105"/>
                  </a:lnTo>
                  <a:lnTo>
                    <a:pt x="288" y="107"/>
                  </a:lnTo>
                  <a:lnTo>
                    <a:pt x="293" y="108"/>
                  </a:lnTo>
                  <a:lnTo>
                    <a:pt x="295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46" name="Picture 22" descr="C:\Users\reiter\AppData\Local\Microsoft\Windows\Temporary Internet Files\Content.IE5\D6PPEVUT\MC90043484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667000"/>
            <a:ext cx="990600" cy="990600"/>
          </a:xfrm>
          <a:prstGeom prst="rect">
            <a:avLst/>
          </a:prstGeom>
          <a:noFill/>
        </p:spPr>
      </p:pic>
      <p:sp>
        <p:nvSpPr>
          <p:cNvPr id="40" name="Isosceles Triangle 39"/>
          <p:cNvSpPr/>
          <p:nvPr/>
        </p:nvSpPr>
        <p:spPr>
          <a:xfrm rot="15802491">
            <a:off x="3225762" y="1981514"/>
            <a:ext cx="1219200" cy="2057400"/>
          </a:xfrm>
          <a:prstGeom prst="triangle">
            <a:avLst/>
          </a:prstGeom>
          <a:solidFill>
            <a:srgbClr val="EEECE1"/>
          </a:solidFill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419600" y="1143000"/>
            <a:ext cx="4267200" cy="3733800"/>
          </a:xfrm>
          <a:prstGeom prst="ellipse">
            <a:avLst/>
          </a:prstGeom>
          <a:solidFill>
            <a:srgbClr val="EEECE1"/>
          </a:solidFill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badguy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2400" y="2500197"/>
            <a:ext cx="755213" cy="914400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6357937" y="2601796"/>
            <a:ext cx="804863" cy="817563"/>
            <a:chOff x="7194550" y="4144963"/>
            <a:chExt cx="804863" cy="817563"/>
          </a:xfrm>
        </p:grpSpPr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7194550" y="4144963"/>
              <a:ext cx="804863" cy="817563"/>
            </a:xfrm>
            <a:custGeom>
              <a:avLst/>
              <a:gdLst/>
              <a:ahLst/>
              <a:cxnLst>
                <a:cxn ang="0">
                  <a:pos x="1012" y="296"/>
                </a:cxn>
                <a:cxn ang="0">
                  <a:pos x="861" y="152"/>
                </a:cxn>
                <a:cxn ang="0">
                  <a:pos x="719" y="0"/>
                </a:cxn>
                <a:cxn ang="0">
                  <a:pos x="679" y="152"/>
                </a:cxn>
                <a:cxn ang="0">
                  <a:pos x="594" y="0"/>
                </a:cxn>
                <a:cxn ang="0">
                  <a:pos x="555" y="152"/>
                </a:cxn>
                <a:cxn ang="0">
                  <a:pos x="470" y="0"/>
                </a:cxn>
                <a:cxn ang="0">
                  <a:pos x="429" y="152"/>
                </a:cxn>
                <a:cxn ang="0">
                  <a:pos x="345" y="0"/>
                </a:cxn>
                <a:cxn ang="0">
                  <a:pos x="305" y="152"/>
                </a:cxn>
                <a:cxn ang="0">
                  <a:pos x="152" y="319"/>
                </a:cxn>
                <a:cxn ang="0">
                  <a:pos x="2" y="359"/>
                </a:cxn>
                <a:cxn ang="0">
                  <a:pos x="152" y="443"/>
                </a:cxn>
                <a:cxn ang="0">
                  <a:pos x="2" y="485"/>
                </a:cxn>
                <a:cxn ang="0">
                  <a:pos x="152" y="569"/>
                </a:cxn>
                <a:cxn ang="0">
                  <a:pos x="2" y="609"/>
                </a:cxn>
                <a:cxn ang="0">
                  <a:pos x="152" y="694"/>
                </a:cxn>
                <a:cxn ang="0">
                  <a:pos x="0" y="734"/>
                </a:cxn>
                <a:cxn ang="0">
                  <a:pos x="152" y="859"/>
                </a:cxn>
                <a:cxn ang="0">
                  <a:pos x="305" y="1019"/>
                </a:cxn>
                <a:cxn ang="0">
                  <a:pos x="345" y="859"/>
                </a:cxn>
                <a:cxn ang="0">
                  <a:pos x="433" y="1031"/>
                </a:cxn>
                <a:cxn ang="0">
                  <a:pos x="472" y="859"/>
                </a:cxn>
                <a:cxn ang="0">
                  <a:pos x="557" y="1031"/>
                </a:cxn>
                <a:cxn ang="0">
                  <a:pos x="597" y="859"/>
                </a:cxn>
                <a:cxn ang="0">
                  <a:pos x="681" y="1020"/>
                </a:cxn>
                <a:cxn ang="0">
                  <a:pos x="722" y="859"/>
                </a:cxn>
                <a:cxn ang="0">
                  <a:pos x="861" y="711"/>
                </a:cxn>
                <a:cxn ang="0">
                  <a:pos x="1012" y="671"/>
                </a:cxn>
                <a:cxn ang="0">
                  <a:pos x="861" y="586"/>
                </a:cxn>
                <a:cxn ang="0">
                  <a:pos x="1012" y="546"/>
                </a:cxn>
                <a:cxn ang="0">
                  <a:pos x="861" y="462"/>
                </a:cxn>
                <a:cxn ang="0">
                  <a:pos x="1012" y="421"/>
                </a:cxn>
                <a:cxn ang="0">
                  <a:pos x="861" y="336"/>
                </a:cxn>
              </a:cxnLst>
              <a:rect l="0" t="0" r="r" b="b"/>
              <a:pathLst>
                <a:path w="1012" h="1031">
                  <a:moveTo>
                    <a:pt x="1012" y="336"/>
                  </a:moveTo>
                  <a:lnTo>
                    <a:pt x="1012" y="296"/>
                  </a:lnTo>
                  <a:lnTo>
                    <a:pt x="861" y="296"/>
                  </a:lnTo>
                  <a:lnTo>
                    <a:pt x="861" y="152"/>
                  </a:lnTo>
                  <a:lnTo>
                    <a:pt x="719" y="152"/>
                  </a:lnTo>
                  <a:lnTo>
                    <a:pt x="719" y="0"/>
                  </a:lnTo>
                  <a:lnTo>
                    <a:pt x="679" y="0"/>
                  </a:lnTo>
                  <a:lnTo>
                    <a:pt x="679" y="152"/>
                  </a:lnTo>
                  <a:lnTo>
                    <a:pt x="594" y="152"/>
                  </a:lnTo>
                  <a:lnTo>
                    <a:pt x="594" y="0"/>
                  </a:lnTo>
                  <a:lnTo>
                    <a:pt x="555" y="0"/>
                  </a:lnTo>
                  <a:lnTo>
                    <a:pt x="555" y="152"/>
                  </a:lnTo>
                  <a:lnTo>
                    <a:pt x="470" y="152"/>
                  </a:lnTo>
                  <a:lnTo>
                    <a:pt x="470" y="0"/>
                  </a:lnTo>
                  <a:lnTo>
                    <a:pt x="429" y="0"/>
                  </a:lnTo>
                  <a:lnTo>
                    <a:pt x="429" y="152"/>
                  </a:lnTo>
                  <a:lnTo>
                    <a:pt x="345" y="152"/>
                  </a:lnTo>
                  <a:lnTo>
                    <a:pt x="345" y="0"/>
                  </a:lnTo>
                  <a:lnTo>
                    <a:pt x="305" y="0"/>
                  </a:lnTo>
                  <a:lnTo>
                    <a:pt x="305" y="152"/>
                  </a:lnTo>
                  <a:lnTo>
                    <a:pt x="152" y="152"/>
                  </a:lnTo>
                  <a:lnTo>
                    <a:pt x="152" y="319"/>
                  </a:lnTo>
                  <a:lnTo>
                    <a:pt x="2" y="319"/>
                  </a:lnTo>
                  <a:lnTo>
                    <a:pt x="2" y="359"/>
                  </a:lnTo>
                  <a:lnTo>
                    <a:pt x="152" y="359"/>
                  </a:lnTo>
                  <a:lnTo>
                    <a:pt x="152" y="443"/>
                  </a:lnTo>
                  <a:lnTo>
                    <a:pt x="2" y="445"/>
                  </a:lnTo>
                  <a:lnTo>
                    <a:pt x="2" y="485"/>
                  </a:lnTo>
                  <a:lnTo>
                    <a:pt x="152" y="483"/>
                  </a:lnTo>
                  <a:lnTo>
                    <a:pt x="152" y="569"/>
                  </a:lnTo>
                  <a:lnTo>
                    <a:pt x="2" y="569"/>
                  </a:lnTo>
                  <a:lnTo>
                    <a:pt x="2" y="609"/>
                  </a:lnTo>
                  <a:lnTo>
                    <a:pt x="152" y="609"/>
                  </a:lnTo>
                  <a:lnTo>
                    <a:pt x="152" y="694"/>
                  </a:lnTo>
                  <a:lnTo>
                    <a:pt x="0" y="694"/>
                  </a:lnTo>
                  <a:lnTo>
                    <a:pt x="0" y="734"/>
                  </a:lnTo>
                  <a:lnTo>
                    <a:pt x="152" y="734"/>
                  </a:lnTo>
                  <a:lnTo>
                    <a:pt x="152" y="859"/>
                  </a:lnTo>
                  <a:lnTo>
                    <a:pt x="305" y="859"/>
                  </a:lnTo>
                  <a:lnTo>
                    <a:pt x="305" y="1019"/>
                  </a:lnTo>
                  <a:lnTo>
                    <a:pt x="344" y="1020"/>
                  </a:lnTo>
                  <a:lnTo>
                    <a:pt x="345" y="859"/>
                  </a:lnTo>
                  <a:lnTo>
                    <a:pt x="433" y="859"/>
                  </a:lnTo>
                  <a:lnTo>
                    <a:pt x="433" y="1031"/>
                  </a:lnTo>
                  <a:lnTo>
                    <a:pt x="472" y="1031"/>
                  </a:lnTo>
                  <a:lnTo>
                    <a:pt x="472" y="859"/>
                  </a:lnTo>
                  <a:lnTo>
                    <a:pt x="557" y="859"/>
                  </a:lnTo>
                  <a:lnTo>
                    <a:pt x="557" y="1031"/>
                  </a:lnTo>
                  <a:lnTo>
                    <a:pt x="597" y="1031"/>
                  </a:lnTo>
                  <a:lnTo>
                    <a:pt x="597" y="859"/>
                  </a:lnTo>
                  <a:lnTo>
                    <a:pt x="681" y="859"/>
                  </a:lnTo>
                  <a:lnTo>
                    <a:pt x="681" y="1020"/>
                  </a:lnTo>
                  <a:lnTo>
                    <a:pt x="722" y="1020"/>
                  </a:lnTo>
                  <a:lnTo>
                    <a:pt x="722" y="859"/>
                  </a:lnTo>
                  <a:lnTo>
                    <a:pt x="861" y="859"/>
                  </a:lnTo>
                  <a:lnTo>
                    <a:pt x="861" y="711"/>
                  </a:lnTo>
                  <a:lnTo>
                    <a:pt x="1012" y="711"/>
                  </a:lnTo>
                  <a:lnTo>
                    <a:pt x="1012" y="671"/>
                  </a:lnTo>
                  <a:lnTo>
                    <a:pt x="861" y="671"/>
                  </a:lnTo>
                  <a:lnTo>
                    <a:pt x="861" y="586"/>
                  </a:lnTo>
                  <a:lnTo>
                    <a:pt x="1012" y="586"/>
                  </a:lnTo>
                  <a:lnTo>
                    <a:pt x="1012" y="546"/>
                  </a:lnTo>
                  <a:lnTo>
                    <a:pt x="861" y="546"/>
                  </a:lnTo>
                  <a:lnTo>
                    <a:pt x="861" y="462"/>
                  </a:lnTo>
                  <a:lnTo>
                    <a:pt x="1012" y="462"/>
                  </a:lnTo>
                  <a:lnTo>
                    <a:pt x="1012" y="421"/>
                  </a:lnTo>
                  <a:lnTo>
                    <a:pt x="861" y="421"/>
                  </a:lnTo>
                  <a:lnTo>
                    <a:pt x="861" y="336"/>
                  </a:lnTo>
                  <a:lnTo>
                    <a:pt x="1012" y="3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7666038" y="4297363"/>
              <a:ext cx="180975" cy="228600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227" y="104"/>
                </a:cxn>
                <a:cxn ang="0">
                  <a:pos x="85" y="104"/>
                </a:cxn>
                <a:cxn ang="0">
                  <a:pos x="85" y="287"/>
                </a:cxn>
                <a:cxn ang="0">
                  <a:pos x="0" y="202"/>
                </a:cxn>
                <a:cxn ang="0">
                  <a:pos x="0" y="0"/>
                </a:cxn>
                <a:cxn ang="0">
                  <a:pos x="227" y="0"/>
                </a:cxn>
              </a:cxnLst>
              <a:rect l="0" t="0" r="r" b="b"/>
              <a:pathLst>
                <a:path w="227" h="287">
                  <a:moveTo>
                    <a:pt x="227" y="0"/>
                  </a:moveTo>
                  <a:lnTo>
                    <a:pt x="227" y="104"/>
                  </a:lnTo>
                  <a:lnTo>
                    <a:pt x="85" y="104"/>
                  </a:lnTo>
                  <a:lnTo>
                    <a:pt x="85" y="287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7718425" y="4643438"/>
              <a:ext cx="60325" cy="60325"/>
            </a:xfrm>
            <a:custGeom>
              <a:avLst/>
              <a:gdLst/>
              <a:ahLst/>
              <a:cxnLst>
                <a:cxn ang="0">
                  <a:pos x="40" y="76"/>
                </a:cxn>
                <a:cxn ang="0">
                  <a:pos x="32" y="75"/>
                </a:cxn>
                <a:cxn ang="0">
                  <a:pos x="25" y="74"/>
                </a:cxn>
                <a:cxn ang="0">
                  <a:pos x="18" y="70"/>
                </a:cxn>
                <a:cxn ang="0">
                  <a:pos x="12" y="64"/>
                </a:cxn>
                <a:cxn ang="0">
                  <a:pos x="7" y="59"/>
                </a:cxn>
                <a:cxn ang="0">
                  <a:pos x="4" y="53"/>
                </a:cxn>
                <a:cxn ang="0">
                  <a:pos x="2" y="46"/>
                </a:cxn>
                <a:cxn ang="0">
                  <a:pos x="0" y="38"/>
                </a:cxn>
                <a:cxn ang="0">
                  <a:pos x="2" y="30"/>
                </a:cxn>
                <a:cxn ang="0">
                  <a:pos x="4" y="23"/>
                </a:cxn>
                <a:cxn ang="0">
                  <a:pos x="7" y="16"/>
                </a:cxn>
                <a:cxn ang="0">
                  <a:pos x="12" y="10"/>
                </a:cxn>
                <a:cxn ang="0">
                  <a:pos x="18" y="6"/>
                </a:cxn>
                <a:cxn ang="0">
                  <a:pos x="25" y="2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5" y="2"/>
                </a:cxn>
                <a:cxn ang="0">
                  <a:pos x="60" y="6"/>
                </a:cxn>
                <a:cxn ang="0">
                  <a:pos x="66" y="10"/>
                </a:cxn>
                <a:cxn ang="0">
                  <a:pos x="72" y="16"/>
                </a:cxn>
                <a:cxn ang="0">
                  <a:pos x="75" y="23"/>
                </a:cxn>
                <a:cxn ang="0">
                  <a:pos x="76" y="30"/>
                </a:cxn>
                <a:cxn ang="0">
                  <a:pos x="78" y="38"/>
                </a:cxn>
                <a:cxn ang="0">
                  <a:pos x="76" y="46"/>
                </a:cxn>
                <a:cxn ang="0">
                  <a:pos x="74" y="53"/>
                </a:cxn>
                <a:cxn ang="0">
                  <a:pos x="71" y="59"/>
                </a:cxn>
                <a:cxn ang="0">
                  <a:pos x="66" y="64"/>
                </a:cxn>
                <a:cxn ang="0">
                  <a:pos x="60" y="69"/>
                </a:cxn>
                <a:cxn ang="0">
                  <a:pos x="55" y="72"/>
                </a:cxn>
                <a:cxn ang="0">
                  <a:pos x="48" y="75"/>
                </a:cxn>
                <a:cxn ang="0">
                  <a:pos x="40" y="76"/>
                </a:cxn>
              </a:cxnLst>
              <a:rect l="0" t="0" r="r" b="b"/>
              <a:pathLst>
                <a:path w="78" h="76">
                  <a:moveTo>
                    <a:pt x="40" y="76"/>
                  </a:moveTo>
                  <a:lnTo>
                    <a:pt x="32" y="75"/>
                  </a:lnTo>
                  <a:lnTo>
                    <a:pt x="25" y="74"/>
                  </a:lnTo>
                  <a:lnTo>
                    <a:pt x="18" y="70"/>
                  </a:lnTo>
                  <a:lnTo>
                    <a:pt x="12" y="64"/>
                  </a:lnTo>
                  <a:lnTo>
                    <a:pt x="7" y="59"/>
                  </a:lnTo>
                  <a:lnTo>
                    <a:pt x="4" y="53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3"/>
                  </a:lnTo>
                  <a:lnTo>
                    <a:pt x="7" y="16"/>
                  </a:lnTo>
                  <a:lnTo>
                    <a:pt x="12" y="10"/>
                  </a:lnTo>
                  <a:lnTo>
                    <a:pt x="18" y="6"/>
                  </a:lnTo>
                  <a:lnTo>
                    <a:pt x="25" y="2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5" y="2"/>
                  </a:lnTo>
                  <a:lnTo>
                    <a:pt x="60" y="6"/>
                  </a:lnTo>
                  <a:lnTo>
                    <a:pt x="66" y="10"/>
                  </a:lnTo>
                  <a:lnTo>
                    <a:pt x="72" y="16"/>
                  </a:lnTo>
                  <a:lnTo>
                    <a:pt x="75" y="23"/>
                  </a:lnTo>
                  <a:lnTo>
                    <a:pt x="76" y="30"/>
                  </a:lnTo>
                  <a:lnTo>
                    <a:pt x="78" y="38"/>
                  </a:lnTo>
                  <a:lnTo>
                    <a:pt x="76" y="46"/>
                  </a:lnTo>
                  <a:lnTo>
                    <a:pt x="74" y="53"/>
                  </a:lnTo>
                  <a:lnTo>
                    <a:pt x="71" y="59"/>
                  </a:lnTo>
                  <a:lnTo>
                    <a:pt x="66" y="64"/>
                  </a:lnTo>
                  <a:lnTo>
                    <a:pt x="60" y="69"/>
                  </a:lnTo>
                  <a:lnTo>
                    <a:pt x="55" y="72"/>
                  </a:lnTo>
                  <a:lnTo>
                    <a:pt x="48" y="75"/>
                  </a:lnTo>
                  <a:lnTo>
                    <a:pt x="40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7567613" y="4297363"/>
              <a:ext cx="68263" cy="128588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85" y="162"/>
                </a:cxn>
                <a:cxn ang="0">
                  <a:pos x="0" y="76"/>
                </a:cxn>
                <a:cxn ang="0">
                  <a:pos x="0" y="0"/>
                </a:cxn>
                <a:cxn ang="0">
                  <a:pos x="85" y="0"/>
                </a:cxn>
              </a:cxnLst>
              <a:rect l="0" t="0" r="r" b="b"/>
              <a:pathLst>
                <a:path w="85" h="162">
                  <a:moveTo>
                    <a:pt x="85" y="0"/>
                  </a:moveTo>
                  <a:lnTo>
                    <a:pt x="85" y="162"/>
                  </a:lnTo>
                  <a:lnTo>
                    <a:pt x="0" y="76"/>
                  </a:lnTo>
                  <a:lnTo>
                    <a:pt x="0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7346950" y="4727575"/>
              <a:ext cx="90488" cy="66675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0"/>
                </a:cxn>
                <a:cxn ang="0">
                  <a:pos x="114" y="0"/>
                </a:cxn>
                <a:cxn ang="0">
                  <a:pos x="115" y="85"/>
                </a:cxn>
                <a:cxn ang="0">
                  <a:pos x="0" y="85"/>
                </a:cxn>
              </a:cxnLst>
              <a:rect l="0" t="0" r="r" b="b"/>
              <a:pathLst>
                <a:path w="115" h="85">
                  <a:moveTo>
                    <a:pt x="0" y="85"/>
                  </a:moveTo>
                  <a:lnTo>
                    <a:pt x="0" y="0"/>
                  </a:lnTo>
                  <a:lnTo>
                    <a:pt x="114" y="0"/>
                  </a:lnTo>
                  <a:lnTo>
                    <a:pt x="115" y="85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7346950" y="4527550"/>
              <a:ext cx="192088" cy="266700"/>
            </a:xfrm>
            <a:custGeom>
              <a:avLst/>
              <a:gdLst/>
              <a:ahLst/>
              <a:cxnLst>
                <a:cxn ang="0">
                  <a:pos x="154" y="338"/>
                </a:cxn>
                <a:cxn ang="0">
                  <a:pos x="154" y="213"/>
                </a:cxn>
                <a:cxn ang="0">
                  <a:pos x="0" y="213"/>
                </a:cxn>
                <a:cxn ang="0">
                  <a:pos x="0" y="2"/>
                </a:cxn>
                <a:cxn ang="0">
                  <a:pos x="86" y="0"/>
                </a:cxn>
                <a:cxn ang="0">
                  <a:pos x="242" y="156"/>
                </a:cxn>
                <a:cxn ang="0">
                  <a:pos x="242" y="338"/>
                </a:cxn>
                <a:cxn ang="0">
                  <a:pos x="154" y="338"/>
                </a:cxn>
              </a:cxnLst>
              <a:rect l="0" t="0" r="r" b="b"/>
              <a:pathLst>
                <a:path w="242" h="338">
                  <a:moveTo>
                    <a:pt x="154" y="338"/>
                  </a:moveTo>
                  <a:lnTo>
                    <a:pt x="154" y="213"/>
                  </a:lnTo>
                  <a:lnTo>
                    <a:pt x="0" y="213"/>
                  </a:lnTo>
                  <a:lnTo>
                    <a:pt x="0" y="2"/>
                  </a:lnTo>
                  <a:lnTo>
                    <a:pt x="86" y="0"/>
                  </a:lnTo>
                  <a:lnTo>
                    <a:pt x="242" y="156"/>
                  </a:lnTo>
                  <a:lnTo>
                    <a:pt x="242" y="338"/>
                  </a:lnTo>
                  <a:lnTo>
                    <a:pt x="154" y="3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7569200" y="4683125"/>
              <a:ext cx="68263" cy="111125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0" y="0"/>
                </a:cxn>
                <a:cxn ang="0">
                  <a:pos x="85" y="85"/>
                </a:cxn>
                <a:cxn ang="0">
                  <a:pos x="85" y="142"/>
                </a:cxn>
                <a:cxn ang="0">
                  <a:pos x="0" y="142"/>
                </a:cxn>
              </a:cxnLst>
              <a:rect l="0" t="0" r="r" b="b"/>
              <a:pathLst>
                <a:path w="85" h="142">
                  <a:moveTo>
                    <a:pt x="0" y="142"/>
                  </a:moveTo>
                  <a:lnTo>
                    <a:pt x="0" y="0"/>
                  </a:lnTo>
                  <a:lnTo>
                    <a:pt x="85" y="85"/>
                  </a:lnTo>
                  <a:lnTo>
                    <a:pt x="85" y="142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7346950" y="4297363"/>
              <a:ext cx="388938" cy="496888"/>
            </a:xfrm>
            <a:custGeom>
              <a:avLst/>
              <a:gdLst/>
              <a:ahLst/>
              <a:cxnLst>
                <a:cxn ang="0">
                  <a:pos x="406" y="554"/>
                </a:cxn>
                <a:cxn ang="0">
                  <a:pos x="0" y="250"/>
                </a:cxn>
                <a:cxn ang="0">
                  <a:pos x="114" y="0"/>
                </a:cxn>
                <a:cxn ang="0">
                  <a:pos x="102" y="64"/>
                </a:cxn>
                <a:cxn ang="0">
                  <a:pos x="80" y="77"/>
                </a:cxn>
                <a:cxn ang="0">
                  <a:pos x="65" y="97"/>
                </a:cxn>
                <a:cxn ang="0">
                  <a:pos x="57" y="121"/>
                </a:cxn>
                <a:cxn ang="0">
                  <a:pos x="57" y="149"/>
                </a:cxn>
                <a:cxn ang="0">
                  <a:pos x="69" y="178"/>
                </a:cxn>
                <a:cxn ang="0">
                  <a:pos x="85" y="195"/>
                </a:cxn>
                <a:cxn ang="0">
                  <a:pos x="98" y="203"/>
                </a:cxn>
                <a:cxn ang="0">
                  <a:pos x="112" y="209"/>
                </a:cxn>
                <a:cxn ang="0">
                  <a:pos x="126" y="212"/>
                </a:cxn>
                <a:cxn ang="0">
                  <a:pos x="140" y="212"/>
                </a:cxn>
                <a:cxn ang="0">
                  <a:pos x="151" y="210"/>
                </a:cxn>
                <a:cxn ang="0">
                  <a:pos x="162" y="208"/>
                </a:cxn>
                <a:cxn ang="0">
                  <a:pos x="171" y="203"/>
                </a:cxn>
                <a:cxn ang="0">
                  <a:pos x="365" y="388"/>
                </a:cxn>
                <a:cxn ang="0">
                  <a:pos x="204" y="171"/>
                </a:cxn>
                <a:cxn ang="0">
                  <a:pos x="211" y="153"/>
                </a:cxn>
                <a:cxn ang="0">
                  <a:pos x="213" y="134"/>
                </a:cxn>
                <a:cxn ang="0">
                  <a:pos x="207" y="104"/>
                </a:cxn>
                <a:cxn ang="0">
                  <a:pos x="190" y="79"/>
                </a:cxn>
                <a:cxn ang="0">
                  <a:pos x="182" y="72"/>
                </a:cxn>
                <a:cxn ang="0">
                  <a:pos x="174" y="66"/>
                </a:cxn>
                <a:cxn ang="0">
                  <a:pos x="163" y="61"/>
                </a:cxn>
                <a:cxn ang="0">
                  <a:pos x="154" y="58"/>
                </a:cxn>
                <a:cxn ang="0">
                  <a:pos x="238" y="0"/>
                </a:cxn>
                <a:cxn ang="0">
                  <a:pos x="488" y="344"/>
                </a:cxn>
                <a:cxn ang="0">
                  <a:pos x="475" y="403"/>
                </a:cxn>
                <a:cxn ang="0">
                  <a:pos x="454" y="417"/>
                </a:cxn>
                <a:cxn ang="0">
                  <a:pos x="439" y="437"/>
                </a:cxn>
                <a:cxn ang="0">
                  <a:pos x="429" y="461"/>
                </a:cxn>
                <a:cxn ang="0">
                  <a:pos x="429" y="490"/>
                </a:cxn>
                <a:cxn ang="0">
                  <a:pos x="441" y="519"/>
                </a:cxn>
                <a:cxn ang="0">
                  <a:pos x="456" y="535"/>
                </a:cxn>
                <a:cxn ang="0">
                  <a:pos x="464" y="542"/>
                </a:cxn>
                <a:cxn ang="0">
                  <a:pos x="474" y="546"/>
                </a:cxn>
                <a:cxn ang="0">
                  <a:pos x="485" y="551"/>
                </a:cxn>
                <a:cxn ang="0">
                  <a:pos x="490" y="627"/>
                </a:cxn>
              </a:cxnLst>
              <a:rect l="0" t="0" r="r" b="b"/>
              <a:pathLst>
                <a:path w="490" h="627">
                  <a:moveTo>
                    <a:pt x="406" y="627"/>
                  </a:moveTo>
                  <a:lnTo>
                    <a:pt x="406" y="554"/>
                  </a:lnTo>
                  <a:lnTo>
                    <a:pt x="102" y="249"/>
                  </a:lnTo>
                  <a:lnTo>
                    <a:pt x="0" y="250"/>
                  </a:lnTo>
                  <a:lnTo>
                    <a:pt x="0" y="0"/>
                  </a:lnTo>
                  <a:lnTo>
                    <a:pt x="114" y="0"/>
                  </a:lnTo>
                  <a:lnTo>
                    <a:pt x="114" y="59"/>
                  </a:lnTo>
                  <a:lnTo>
                    <a:pt x="102" y="64"/>
                  </a:lnTo>
                  <a:lnTo>
                    <a:pt x="91" y="69"/>
                  </a:lnTo>
                  <a:lnTo>
                    <a:pt x="80" y="77"/>
                  </a:lnTo>
                  <a:lnTo>
                    <a:pt x="72" y="87"/>
                  </a:lnTo>
                  <a:lnTo>
                    <a:pt x="65" y="97"/>
                  </a:lnTo>
                  <a:lnTo>
                    <a:pt x="61" y="109"/>
                  </a:lnTo>
                  <a:lnTo>
                    <a:pt x="57" y="121"/>
                  </a:lnTo>
                  <a:lnTo>
                    <a:pt x="56" y="134"/>
                  </a:lnTo>
                  <a:lnTo>
                    <a:pt x="57" y="149"/>
                  </a:lnTo>
                  <a:lnTo>
                    <a:pt x="62" y="164"/>
                  </a:lnTo>
                  <a:lnTo>
                    <a:pt x="69" y="178"/>
                  </a:lnTo>
                  <a:lnTo>
                    <a:pt x="79" y="189"/>
                  </a:lnTo>
                  <a:lnTo>
                    <a:pt x="85" y="195"/>
                  </a:lnTo>
                  <a:lnTo>
                    <a:pt x="91" y="200"/>
                  </a:lnTo>
                  <a:lnTo>
                    <a:pt x="98" y="203"/>
                  </a:lnTo>
                  <a:lnTo>
                    <a:pt x="105" y="206"/>
                  </a:lnTo>
                  <a:lnTo>
                    <a:pt x="112" y="209"/>
                  </a:lnTo>
                  <a:lnTo>
                    <a:pt x="120" y="211"/>
                  </a:lnTo>
                  <a:lnTo>
                    <a:pt x="126" y="212"/>
                  </a:lnTo>
                  <a:lnTo>
                    <a:pt x="135" y="212"/>
                  </a:lnTo>
                  <a:lnTo>
                    <a:pt x="140" y="212"/>
                  </a:lnTo>
                  <a:lnTo>
                    <a:pt x="146" y="211"/>
                  </a:lnTo>
                  <a:lnTo>
                    <a:pt x="151" y="210"/>
                  </a:lnTo>
                  <a:lnTo>
                    <a:pt x="156" y="209"/>
                  </a:lnTo>
                  <a:lnTo>
                    <a:pt x="162" y="208"/>
                  </a:lnTo>
                  <a:lnTo>
                    <a:pt x="167" y="205"/>
                  </a:lnTo>
                  <a:lnTo>
                    <a:pt x="171" y="203"/>
                  </a:lnTo>
                  <a:lnTo>
                    <a:pt x="176" y="201"/>
                  </a:lnTo>
                  <a:lnTo>
                    <a:pt x="365" y="388"/>
                  </a:lnTo>
                  <a:lnTo>
                    <a:pt x="394" y="361"/>
                  </a:lnTo>
                  <a:lnTo>
                    <a:pt x="204" y="171"/>
                  </a:lnTo>
                  <a:lnTo>
                    <a:pt x="207" y="162"/>
                  </a:lnTo>
                  <a:lnTo>
                    <a:pt x="211" y="153"/>
                  </a:lnTo>
                  <a:lnTo>
                    <a:pt x="212" y="144"/>
                  </a:lnTo>
                  <a:lnTo>
                    <a:pt x="213" y="134"/>
                  </a:lnTo>
                  <a:lnTo>
                    <a:pt x="212" y="119"/>
                  </a:lnTo>
                  <a:lnTo>
                    <a:pt x="207" y="104"/>
                  </a:lnTo>
                  <a:lnTo>
                    <a:pt x="200" y="90"/>
                  </a:lnTo>
                  <a:lnTo>
                    <a:pt x="190" y="79"/>
                  </a:lnTo>
                  <a:lnTo>
                    <a:pt x="186" y="75"/>
                  </a:lnTo>
                  <a:lnTo>
                    <a:pt x="182" y="72"/>
                  </a:lnTo>
                  <a:lnTo>
                    <a:pt x="178" y="68"/>
                  </a:lnTo>
                  <a:lnTo>
                    <a:pt x="174" y="66"/>
                  </a:lnTo>
                  <a:lnTo>
                    <a:pt x="169" y="64"/>
                  </a:lnTo>
                  <a:lnTo>
                    <a:pt x="163" y="61"/>
                  </a:lnTo>
                  <a:lnTo>
                    <a:pt x="159" y="59"/>
                  </a:lnTo>
                  <a:lnTo>
                    <a:pt x="154" y="58"/>
                  </a:lnTo>
                  <a:lnTo>
                    <a:pt x="154" y="0"/>
                  </a:lnTo>
                  <a:lnTo>
                    <a:pt x="238" y="0"/>
                  </a:lnTo>
                  <a:lnTo>
                    <a:pt x="238" y="92"/>
                  </a:lnTo>
                  <a:lnTo>
                    <a:pt x="488" y="344"/>
                  </a:lnTo>
                  <a:lnTo>
                    <a:pt x="488" y="399"/>
                  </a:lnTo>
                  <a:lnTo>
                    <a:pt x="475" y="403"/>
                  </a:lnTo>
                  <a:lnTo>
                    <a:pt x="464" y="409"/>
                  </a:lnTo>
                  <a:lnTo>
                    <a:pt x="454" y="417"/>
                  </a:lnTo>
                  <a:lnTo>
                    <a:pt x="446" y="426"/>
                  </a:lnTo>
                  <a:lnTo>
                    <a:pt x="439" y="437"/>
                  </a:lnTo>
                  <a:lnTo>
                    <a:pt x="433" y="448"/>
                  </a:lnTo>
                  <a:lnTo>
                    <a:pt x="429" y="461"/>
                  </a:lnTo>
                  <a:lnTo>
                    <a:pt x="428" y="475"/>
                  </a:lnTo>
                  <a:lnTo>
                    <a:pt x="429" y="490"/>
                  </a:lnTo>
                  <a:lnTo>
                    <a:pt x="434" y="505"/>
                  </a:lnTo>
                  <a:lnTo>
                    <a:pt x="441" y="519"/>
                  </a:lnTo>
                  <a:lnTo>
                    <a:pt x="451" y="530"/>
                  </a:lnTo>
                  <a:lnTo>
                    <a:pt x="456" y="535"/>
                  </a:lnTo>
                  <a:lnTo>
                    <a:pt x="459" y="538"/>
                  </a:lnTo>
                  <a:lnTo>
                    <a:pt x="464" y="542"/>
                  </a:lnTo>
                  <a:lnTo>
                    <a:pt x="470" y="544"/>
                  </a:lnTo>
                  <a:lnTo>
                    <a:pt x="474" y="546"/>
                  </a:lnTo>
                  <a:lnTo>
                    <a:pt x="479" y="549"/>
                  </a:lnTo>
                  <a:lnTo>
                    <a:pt x="485" y="551"/>
                  </a:lnTo>
                  <a:lnTo>
                    <a:pt x="490" y="552"/>
                  </a:lnTo>
                  <a:lnTo>
                    <a:pt x="490" y="627"/>
                  </a:lnTo>
                  <a:lnTo>
                    <a:pt x="406" y="6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7423150" y="4373563"/>
              <a:ext cx="61913" cy="60325"/>
            </a:xfrm>
            <a:custGeom>
              <a:avLst/>
              <a:gdLst/>
              <a:ahLst/>
              <a:cxnLst>
                <a:cxn ang="0">
                  <a:pos x="38" y="76"/>
                </a:cxn>
                <a:cxn ang="0">
                  <a:pos x="29" y="75"/>
                </a:cxn>
                <a:cxn ang="0">
                  <a:pos x="23" y="74"/>
                </a:cxn>
                <a:cxn ang="0">
                  <a:pos x="17" y="70"/>
                </a:cxn>
                <a:cxn ang="0">
                  <a:pos x="11" y="66"/>
                </a:cxn>
                <a:cxn ang="0">
                  <a:pos x="6" y="60"/>
                </a:cxn>
                <a:cxn ang="0">
                  <a:pos x="3" y="53"/>
                </a:cxn>
                <a:cxn ang="0">
                  <a:pos x="1" y="46"/>
                </a:cxn>
                <a:cxn ang="0">
                  <a:pos x="0" y="38"/>
                </a:cxn>
                <a:cxn ang="0">
                  <a:pos x="1" y="30"/>
                </a:cxn>
                <a:cxn ang="0">
                  <a:pos x="3" y="23"/>
                </a:cxn>
                <a:cxn ang="0">
                  <a:pos x="6" y="17"/>
                </a:cxn>
                <a:cxn ang="0">
                  <a:pos x="11" y="11"/>
                </a:cxn>
                <a:cxn ang="0">
                  <a:pos x="17" y="6"/>
                </a:cxn>
                <a:cxn ang="0">
                  <a:pos x="23" y="2"/>
                </a:cxn>
                <a:cxn ang="0">
                  <a:pos x="29" y="1"/>
                </a:cxn>
                <a:cxn ang="0">
                  <a:pos x="38" y="0"/>
                </a:cxn>
                <a:cxn ang="0">
                  <a:pos x="46" y="1"/>
                </a:cxn>
                <a:cxn ang="0">
                  <a:pos x="53" y="2"/>
                </a:cxn>
                <a:cxn ang="0">
                  <a:pos x="59" y="6"/>
                </a:cxn>
                <a:cxn ang="0">
                  <a:pos x="65" y="11"/>
                </a:cxn>
                <a:cxn ang="0">
                  <a:pos x="70" y="17"/>
                </a:cxn>
                <a:cxn ang="0">
                  <a:pos x="73" y="23"/>
                </a:cxn>
                <a:cxn ang="0">
                  <a:pos x="76" y="30"/>
                </a:cxn>
                <a:cxn ang="0">
                  <a:pos x="77" y="38"/>
                </a:cxn>
                <a:cxn ang="0">
                  <a:pos x="76" y="46"/>
                </a:cxn>
                <a:cxn ang="0">
                  <a:pos x="73" y="53"/>
                </a:cxn>
                <a:cxn ang="0">
                  <a:pos x="70" y="59"/>
                </a:cxn>
                <a:cxn ang="0">
                  <a:pos x="65" y="64"/>
                </a:cxn>
                <a:cxn ang="0">
                  <a:pos x="59" y="69"/>
                </a:cxn>
                <a:cxn ang="0">
                  <a:pos x="53" y="72"/>
                </a:cxn>
                <a:cxn ang="0">
                  <a:pos x="46" y="75"/>
                </a:cxn>
                <a:cxn ang="0">
                  <a:pos x="38" y="76"/>
                </a:cxn>
              </a:cxnLst>
              <a:rect l="0" t="0" r="r" b="b"/>
              <a:pathLst>
                <a:path w="77" h="76">
                  <a:moveTo>
                    <a:pt x="38" y="76"/>
                  </a:moveTo>
                  <a:lnTo>
                    <a:pt x="29" y="75"/>
                  </a:lnTo>
                  <a:lnTo>
                    <a:pt x="23" y="74"/>
                  </a:lnTo>
                  <a:lnTo>
                    <a:pt x="17" y="70"/>
                  </a:lnTo>
                  <a:lnTo>
                    <a:pt x="11" y="66"/>
                  </a:lnTo>
                  <a:lnTo>
                    <a:pt x="6" y="60"/>
                  </a:lnTo>
                  <a:lnTo>
                    <a:pt x="3" y="53"/>
                  </a:lnTo>
                  <a:lnTo>
                    <a:pt x="1" y="46"/>
                  </a:lnTo>
                  <a:lnTo>
                    <a:pt x="0" y="38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6" y="17"/>
                  </a:lnTo>
                  <a:lnTo>
                    <a:pt x="11" y="11"/>
                  </a:lnTo>
                  <a:lnTo>
                    <a:pt x="17" y="6"/>
                  </a:lnTo>
                  <a:lnTo>
                    <a:pt x="23" y="2"/>
                  </a:lnTo>
                  <a:lnTo>
                    <a:pt x="29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3" y="2"/>
                  </a:lnTo>
                  <a:lnTo>
                    <a:pt x="59" y="6"/>
                  </a:lnTo>
                  <a:lnTo>
                    <a:pt x="65" y="11"/>
                  </a:lnTo>
                  <a:lnTo>
                    <a:pt x="70" y="17"/>
                  </a:lnTo>
                  <a:lnTo>
                    <a:pt x="73" y="23"/>
                  </a:lnTo>
                  <a:lnTo>
                    <a:pt x="76" y="30"/>
                  </a:lnTo>
                  <a:lnTo>
                    <a:pt x="77" y="38"/>
                  </a:lnTo>
                  <a:lnTo>
                    <a:pt x="76" y="46"/>
                  </a:lnTo>
                  <a:lnTo>
                    <a:pt x="73" y="53"/>
                  </a:lnTo>
                  <a:lnTo>
                    <a:pt x="70" y="59"/>
                  </a:lnTo>
                  <a:lnTo>
                    <a:pt x="65" y="64"/>
                  </a:lnTo>
                  <a:lnTo>
                    <a:pt x="59" y="69"/>
                  </a:lnTo>
                  <a:lnTo>
                    <a:pt x="53" y="72"/>
                  </a:lnTo>
                  <a:lnTo>
                    <a:pt x="46" y="75"/>
                  </a:lnTo>
                  <a:lnTo>
                    <a:pt x="38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7766050" y="4411663"/>
              <a:ext cx="80963" cy="382588"/>
            </a:xfrm>
            <a:custGeom>
              <a:avLst/>
              <a:gdLst/>
              <a:ahLst/>
              <a:cxnLst>
                <a:cxn ang="0">
                  <a:pos x="102" y="483"/>
                </a:cxn>
                <a:cxn ang="0">
                  <a:pos x="3" y="483"/>
                </a:cxn>
                <a:cxn ang="0">
                  <a:pos x="3" y="405"/>
                </a:cxn>
                <a:cxn ang="0">
                  <a:pos x="11" y="401"/>
                </a:cxn>
                <a:cxn ang="0">
                  <a:pos x="19" y="398"/>
                </a:cxn>
                <a:cxn ang="0">
                  <a:pos x="27" y="392"/>
                </a:cxn>
                <a:cxn ang="0">
                  <a:pos x="34" y="386"/>
                </a:cxn>
                <a:cxn ang="0">
                  <a:pos x="44" y="375"/>
                </a:cxn>
                <a:cxn ang="0">
                  <a:pos x="51" y="361"/>
                </a:cxn>
                <a:cxn ang="0">
                  <a:pos x="56" y="346"/>
                </a:cxn>
                <a:cxn ang="0">
                  <a:pos x="57" y="331"/>
                </a:cxn>
                <a:cxn ang="0">
                  <a:pos x="56" y="316"/>
                </a:cxn>
                <a:cxn ang="0">
                  <a:pos x="51" y="301"/>
                </a:cxn>
                <a:cxn ang="0">
                  <a:pos x="44" y="287"/>
                </a:cxn>
                <a:cxn ang="0">
                  <a:pos x="34" y="276"/>
                </a:cxn>
                <a:cxn ang="0">
                  <a:pos x="27" y="269"/>
                </a:cxn>
                <a:cxn ang="0">
                  <a:pos x="19" y="264"/>
                </a:cxn>
                <a:cxn ang="0">
                  <a:pos x="10" y="259"/>
                </a:cxn>
                <a:cxn ang="0">
                  <a:pos x="0" y="256"/>
                </a:cxn>
                <a:cxn ang="0">
                  <a:pos x="0" y="0"/>
                </a:cxn>
                <a:cxn ang="0">
                  <a:pos x="102" y="0"/>
                </a:cxn>
                <a:cxn ang="0">
                  <a:pos x="102" y="483"/>
                </a:cxn>
              </a:cxnLst>
              <a:rect l="0" t="0" r="r" b="b"/>
              <a:pathLst>
                <a:path w="102" h="483">
                  <a:moveTo>
                    <a:pt x="102" y="483"/>
                  </a:moveTo>
                  <a:lnTo>
                    <a:pt x="3" y="483"/>
                  </a:lnTo>
                  <a:lnTo>
                    <a:pt x="3" y="405"/>
                  </a:lnTo>
                  <a:lnTo>
                    <a:pt x="11" y="401"/>
                  </a:lnTo>
                  <a:lnTo>
                    <a:pt x="19" y="398"/>
                  </a:lnTo>
                  <a:lnTo>
                    <a:pt x="27" y="392"/>
                  </a:lnTo>
                  <a:lnTo>
                    <a:pt x="34" y="386"/>
                  </a:lnTo>
                  <a:lnTo>
                    <a:pt x="44" y="375"/>
                  </a:lnTo>
                  <a:lnTo>
                    <a:pt x="51" y="361"/>
                  </a:lnTo>
                  <a:lnTo>
                    <a:pt x="56" y="346"/>
                  </a:lnTo>
                  <a:lnTo>
                    <a:pt x="57" y="331"/>
                  </a:lnTo>
                  <a:lnTo>
                    <a:pt x="56" y="316"/>
                  </a:lnTo>
                  <a:lnTo>
                    <a:pt x="51" y="301"/>
                  </a:lnTo>
                  <a:lnTo>
                    <a:pt x="44" y="287"/>
                  </a:lnTo>
                  <a:lnTo>
                    <a:pt x="34" y="276"/>
                  </a:lnTo>
                  <a:lnTo>
                    <a:pt x="27" y="269"/>
                  </a:lnTo>
                  <a:lnTo>
                    <a:pt x="19" y="264"/>
                  </a:lnTo>
                  <a:lnTo>
                    <a:pt x="10" y="259"/>
                  </a:lnTo>
                  <a:lnTo>
                    <a:pt x="0" y="256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4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8" name="Right Arrow 57"/>
          <p:cNvSpPr/>
          <p:nvPr/>
        </p:nvSpPr>
        <p:spPr>
          <a:xfrm rot="10800000">
            <a:off x="7245787" y="2733559"/>
            <a:ext cx="381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/>
          <p:cNvSpPr/>
          <p:nvPr/>
        </p:nvSpPr>
        <p:spPr>
          <a:xfrm>
            <a:off x="5721787" y="2733559"/>
            <a:ext cx="381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2" name="Picture 38" descr="C:\Users\reiter\AppData\Local\Microsoft\Windows\Temporary Internet Files\Content.IE5\2QBOXDLM\MC90043779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4987" y="2657359"/>
            <a:ext cx="927100" cy="833438"/>
          </a:xfrm>
          <a:prstGeom prst="rect">
            <a:avLst/>
          </a:prstGeom>
          <a:noFill/>
        </p:spPr>
      </p:pic>
      <p:pic>
        <p:nvPicPr>
          <p:cNvPr id="61" name="Picture 38" descr="C:\Users\reiter\AppData\Local\Microsoft\Windows\Temporary Internet Files\Content.IE5\2QBOXDLM\MC90043779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886200"/>
            <a:ext cx="927100" cy="833438"/>
          </a:xfrm>
          <a:prstGeom prst="rect">
            <a:avLst/>
          </a:prstGeom>
          <a:noFill/>
        </p:spPr>
      </p:pic>
      <p:pic>
        <p:nvPicPr>
          <p:cNvPr id="62" name="Picture 38" descr="C:\Users\reiter\AppData\Local\Microsoft\Windows\Temporary Internet Files\Content.IE5\2QBOXDLM\MC90043779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295400"/>
            <a:ext cx="927100" cy="833438"/>
          </a:xfrm>
          <a:prstGeom prst="rect">
            <a:avLst/>
          </a:prstGeom>
          <a:noFill/>
        </p:spPr>
      </p:pic>
      <p:sp>
        <p:nvSpPr>
          <p:cNvPr id="63" name="Right Arrow 62"/>
          <p:cNvSpPr/>
          <p:nvPr/>
        </p:nvSpPr>
        <p:spPr>
          <a:xfrm rot="18397777">
            <a:off x="6233190" y="3383698"/>
            <a:ext cx="381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Arrow 63"/>
          <p:cNvSpPr/>
          <p:nvPr/>
        </p:nvSpPr>
        <p:spPr>
          <a:xfrm rot="2197777">
            <a:off x="6217502" y="2103987"/>
            <a:ext cx="381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9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History of CT/TC/</a:t>
            </a:r>
            <a:r>
              <a:rPr lang="en-US" dirty="0" err="1" smtClean="0"/>
              <a:t>SaTC</a:t>
            </a:r>
            <a:r>
              <a:rPr lang="en-US" dirty="0" smtClean="0"/>
              <a:t> Funding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5843390"/>
              </p:ext>
            </p:extLst>
          </p:nvPr>
        </p:nvGraphicFramePr>
        <p:xfrm>
          <a:off x="304800" y="1295400"/>
          <a:ext cx="84582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4114800"/>
                <a:gridCol w="1295400"/>
                <a:gridCol w="838200"/>
                <a:gridCol w="1143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Program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Title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Size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Role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Awarded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Security Through Interaction Modeling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“Center”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2004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Cross-Layer</a:t>
                      </a:r>
                      <a:r>
                        <a:rPr lang="en-US" sz="2400" baseline="0" dirty="0" smtClean="0"/>
                        <a:t> Large-Scale Efficient Analysis of Network Activities to Secure the Internet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“Large”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Co-PI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2008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Trustworthy Virtual Cloud Computing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“Large”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Co-PI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2009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Server-side Verification of Client Behavior in Distributed Apps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“Small”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SaTC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Crowdsourcing Security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“Medium”</a:t>
                      </a:r>
                    </a:p>
                    <a:p>
                      <a:pPr algn="ctr"/>
                      <a:r>
                        <a:rPr lang="en-US" sz="2400" dirty="0" smtClean="0"/>
                        <a:t>(small)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Co-PI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2012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E4405-B1C7-4505-8140-459E7BCFEFF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62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82526" cy="762000"/>
          </a:xfrm>
        </p:spPr>
        <p:txBody>
          <a:bodyPr/>
          <a:lstStyle/>
          <a:p>
            <a:r>
              <a:rPr lang="en-US" dirty="0" smtClean="0"/>
              <a:t>Security Through Interaction Modeling (STIM)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“center-scale” project funded in the </a:t>
            </a:r>
            <a:r>
              <a:rPr lang="en-US" sz="2800" dirty="0" err="1" smtClean="0"/>
              <a:t>CyberTrust</a:t>
            </a:r>
            <a:r>
              <a:rPr lang="en-US" sz="2800" dirty="0" smtClean="0"/>
              <a:t> program (2004)</a:t>
            </a:r>
          </a:p>
          <a:p>
            <a:r>
              <a:rPr lang="en-US" sz="2800" dirty="0" smtClean="0"/>
              <a:t>Team consisted of </a:t>
            </a:r>
            <a:r>
              <a:rPr lang="en-US" sz="2800" dirty="0"/>
              <a:t> </a:t>
            </a:r>
            <a:r>
              <a:rPr lang="en-US" sz="2800" dirty="0" smtClean="0"/>
              <a:t>ten faculty members at Carnegie Mellon University</a:t>
            </a:r>
          </a:p>
          <a:p>
            <a:r>
              <a:rPr lang="en-US" sz="2800" dirty="0" smtClean="0"/>
              <a:t>Technical focus:</a:t>
            </a:r>
          </a:p>
          <a:p>
            <a:pPr lvl="1"/>
            <a:r>
              <a:rPr lang="en-US" sz="2400" dirty="0" smtClean="0"/>
              <a:t>modeling interactions (social networks?) …</a:t>
            </a:r>
          </a:p>
          <a:p>
            <a:pPr lvl="1"/>
            <a:r>
              <a:rPr lang="en-US" sz="2400" dirty="0" smtClean="0"/>
              <a:t>at various levels (network, application, human) …</a:t>
            </a:r>
          </a:p>
          <a:p>
            <a:pPr lvl="1"/>
            <a:r>
              <a:rPr lang="en-US" sz="2400" dirty="0" smtClean="0"/>
              <a:t>to develop methods for detection of attacks and defense</a:t>
            </a:r>
          </a:p>
          <a:p>
            <a:r>
              <a:rPr lang="en-US" sz="2800" dirty="0" smtClean="0"/>
              <a:t>Developed in a very bottom-up fashion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E4405-B1C7-4505-8140-459E7BCFEFF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81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382000" cy="762000"/>
          </a:xfrm>
        </p:spPr>
        <p:txBody>
          <a:bodyPr/>
          <a:lstStyle/>
          <a:p>
            <a:r>
              <a:rPr lang="en-US" dirty="0"/>
              <a:t>Security Through Interaction Modeling (STIM)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1"/>
            <a:ext cx="8153400" cy="5105400"/>
          </a:xfrm>
        </p:spPr>
        <p:txBody>
          <a:bodyPr/>
          <a:lstStyle/>
          <a:p>
            <a:r>
              <a:rPr lang="en-US" sz="2800" dirty="0" smtClean="0"/>
              <a:t>We had achieved a lot (technically) in the first 18 </a:t>
            </a:r>
            <a:r>
              <a:rPr lang="en-US" sz="2800" dirty="0" err="1" smtClean="0"/>
              <a:t>mos</a:t>
            </a:r>
            <a:endParaRPr lang="en-US" sz="2800" dirty="0" smtClean="0"/>
          </a:p>
          <a:p>
            <a:r>
              <a:rPr lang="en-US" sz="2800" dirty="0" smtClean="0"/>
              <a:t>What we achieved was consistent with our proposal</a:t>
            </a:r>
          </a:p>
          <a:p>
            <a:r>
              <a:rPr lang="en-US" sz="2800" dirty="0" smtClean="0"/>
              <a:t>Our first site visit was not smooth at all, however</a:t>
            </a:r>
          </a:p>
          <a:p>
            <a:endParaRPr lang="en-US" sz="2800" dirty="0" smtClean="0"/>
          </a:p>
          <a:p>
            <a:r>
              <a:rPr lang="en-US" sz="2800" dirty="0"/>
              <a:t>T</a:t>
            </a:r>
            <a:r>
              <a:rPr lang="en-US" sz="2800" dirty="0" smtClean="0"/>
              <a:t>he visit team felt that our research agenda was too focused on research advances and not transition</a:t>
            </a:r>
          </a:p>
          <a:p>
            <a:pPr lvl="1"/>
            <a:r>
              <a:rPr lang="en-US" sz="2800" dirty="0" smtClean="0"/>
              <a:t>Not enough </a:t>
            </a:r>
            <a:r>
              <a:rPr lang="en-US" sz="2800" u="sng" dirty="0" smtClean="0"/>
              <a:t>Bright Shiny Objects</a:t>
            </a:r>
            <a:r>
              <a:rPr lang="en-US" sz="2800" dirty="0" smtClean="0"/>
              <a:t> (BSOs)!</a:t>
            </a:r>
          </a:p>
          <a:p>
            <a:r>
              <a:rPr lang="en-US" sz="2800" dirty="0" smtClean="0"/>
              <a:t>Bottom line: NSF defends its programs to congress; goes doubly for “center-scale” projects</a:t>
            </a:r>
          </a:p>
          <a:p>
            <a:r>
              <a:rPr lang="en-US" sz="2800" u="sng" dirty="0" smtClean="0"/>
              <a:t>Lesson</a:t>
            </a:r>
            <a:r>
              <a:rPr lang="en-US" sz="2800" dirty="0" smtClean="0"/>
              <a:t>: Large projects need BSOs that PMs can advertise to the (</a:t>
            </a:r>
            <a:r>
              <a:rPr lang="en-US" sz="2800" dirty="0" err="1" smtClean="0"/>
              <a:t>wo</a:t>
            </a:r>
            <a:r>
              <a:rPr lang="en-US" sz="2800" dirty="0" smtClean="0"/>
              <a:t>)man-on-the-street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E4405-B1C7-4505-8140-459E7BCFEFF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81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STIM BSO: The Grey System</a:t>
            </a:r>
            <a:endParaRPr lang="en-US" dirty="0"/>
          </a:p>
        </p:txBody>
      </p:sp>
      <p:pic>
        <p:nvPicPr>
          <p:cNvPr id="10" name="grey-demo-movie.m4v-1280x720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07818" y="1586347"/>
            <a:ext cx="8752992" cy="492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7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66691" y="228600"/>
            <a:ext cx="8305800" cy="762000"/>
          </a:xfrm>
        </p:spPr>
        <p:txBody>
          <a:bodyPr/>
          <a:lstStyle/>
          <a:p>
            <a:pPr indent="0"/>
            <a:r>
              <a:rPr lang="en-US" dirty="0" smtClean="0"/>
              <a:t>Example STIM BSO: The Grey System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5486400" cy="4495800"/>
          </a:xfrm>
        </p:spPr>
        <p:txBody>
          <a:bodyPr/>
          <a:lstStyle/>
          <a:p>
            <a:r>
              <a:rPr lang="en-US" sz="2800" dirty="0" smtClean="0"/>
              <a:t>Two deployments for physical access control</a:t>
            </a:r>
          </a:p>
          <a:p>
            <a:pPr lvl="1"/>
            <a:r>
              <a:rPr lang="en-US" sz="2400" dirty="0" smtClean="0"/>
              <a:t>CMU’s Collaborative Innovation Center</a:t>
            </a:r>
          </a:p>
          <a:p>
            <a:pPr lvl="1"/>
            <a:r>
              <a:rPr lang="en-US" sz="2400" dirty="0" smtClean="0"/>
              <a:t>UNC’s Fred Brooks Building</a:t>
            </a:r>
          </a:p>
        </p:txBody>
      </p:sp>
      <p:pic>
        <p:nvPicPr>
          <p:cNvPr id="4101" name="Picture 5" descr="cic-level-2-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001447">
            <a:off x="4604413" y="2216890"/>
            <a:ext cx="5016508" cy="350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353" y="4261965"/>
            <a:ext cx="4793673" cy="214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 flipV="1">
            <a:off x="3006426" y="5361708"/>
            <a:ext cx="235527" cy="235527"/>
          </a:xfrm>
          <a:prstGeom prst="ellipse">
            <a:avLst/>
          </a:prstGeom>
          <a:noFill/>
          <a:ln w="38100">
            <a:solidFill>
              <a:srgbClr val="00F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V="1">
            <a:off x="3879263" y="4765964"/>
            <a:ext cx="235527" cy="235527"/>
          </a:xfrm>
          <a:prstGeom prst="ellipse">
            <a:avLst/>
          </a:prstGeom>
          <a:noFill/>
          <a:ln w="38100">
            <a:solidFill>
              <a:srgbClr val="00F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V="1">
            <a:off x="4281046" y="5638807"/>
            <a:ext cx="235527" cy="235527"/>
          </a:xfrm>
          <a:prstGeom prst="ellipse">
            <a:avLst/>
          </a:prstGeom>
          <a:noFill/>
          <a:ln w="38100">
            <a:solidFill>
              <a:srgbClr val="00F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V="1">
            <a:off x="3934681" y="5652654"/>
            <a:ext cx="235527" cy="235527"/>
          </a:xfrm>
          <a:prstGeom prst="ellipse">
            <a:avLst/>
          </a:prstGeom>
          <a:noFill/>
          <a:ln w="38100">
            <a:solidFill>
              <a:srgbClr val="00F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V="1">
            <a:off x="3241954" y="5652654"/>
            <a:ext cx="235527" cy="235527"/>
          </a:xfrm>
          <a:prstGeom prst="ellipse">
            <a:avLst/>
          </a:prstGeom>
          <a:noFill/>
          <a:ln w="38100">
            <a:solidFill>
              <a:srgbClr val="00F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V="1">
            <a:off x="3754572" y="5666509"/>
            <a:ext cx="235527" cy="235527"/>
          </a:xfrm>
          <a:prstGeom prst="ellipse">
            <a:avLst/>
          </a:prstGeom>
          <a:noFill/>
          <a:ln w="38100">
            <a:solidFill>
              <a:srgbClr val="00F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flipV="1">
            <a:off x="2521518" y="5652655"/>
            <a:ext cx="235527" cy="235527"/>
          </a:xfrm>
          <a:prstGeom prst="ellipse">
            <a:avLst/>
          </a:prstGeom>
          <a:noFill/>
          <a:ln w="38100">
            <a:solidFill>
              <a:srgbClr val="00F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flipV="1">
            <a:off x="1648681" y="5680363"/>
            <a:ext cx="235527" cy="235527"/>
          </a:xfrm>
          <a:prstGeom prst="ellipse">
            <a:avLst/>
          </a:prstGeom>
          <a:noFill/>
          <a:ln w="38100">
            <a:solidFill>
              <a:srgbClr val="00F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flipV="1">
            <a:off x="3020281" y="5652654"/>
            <a:ext cx="235527" cy="235527"/>
          </a:xfrm>
          <a:prstGeom prst="ellipse">
            <a:avLst/>
          </a:prstGeom>
          <a:noFill/>
          <a:ln w="38100">
            <a:solidFill>
              <a:srgbClr val="00F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flipV="1">
            <a:off x="803554" y="5666508"/>
            <a:ext cx="235527" cy="2355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V="1">
            <a:off x="803554" y="5153890"/>
            <a:ext cx="235527" cy="2355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flipV="1">
            <a:off x="1219190" y="5638798"/>
            <a:ext cx="235527" cy="2355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flipV="1">
            <a:off x="4419591" y="5389417"/>
            <a:ext cx="235527" cy="2355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flipV="1">
            <a:off x="4405736" y="5015344"/>
            <a:ext cx="235527" cy="2355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flipV="1">
            <a:off x="665009" y="5306290"/>
            <a:ext cx="235527" cy="2355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flipV="1">
            <a:off x="2341412" y="5652653"/>
            <a:ext cx="235527" cy="235527"/>
          </a:xfrm>
          <a:prstGeom prst="ellipse">
            <a:avLst/>
          </a:prstGeom>
          <a:noFill/>
          <a:ln w="38100">
            <a:solidFill>
              <a:srgbClr val="00F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flipV="1">
            <a:off x="1856500" y="5666508"/>
            <a:ext cx="235527" cy="2355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4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762000"/>
          </a:xfrm>
        </p:spPr>
        <p:txBody>
          <a:bodyPr/>
          <a:lstStyle/>
          <a:p>
            <a:r>
              <a:rPr lang="en-US" dirty="0"/>
              <a:t>Security Through Interaction Modeling (STIM)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2999"/>
            <a:ext cx="8153400" cy="5029201"/>
          </a:xfrm>
        </p:spPr>
        <p:txBody>
          <a:bodyPr/>
          <a:lstStyle/>
          <a:p>
            <a:r>
              <a:rPr lang="en-US" sz="2800" dirty="0" smtClean="0"/>
              <a:t>Second challenge was turnover</a:t>
            </a:r>
            <a:endParaRPr lang="en-US" sz="2800" dirty="0"/>
          </a:p>
          <a:p>
            <a:r>
              <a:rPr lang="en-US" sz="2800" dirty="0" smtClean="0"/>
              <a:t>Over the course of the grant …</a:t>
            </a:r>
          </a:p>
          <a:p>
            <a:pPr lvl="1"/>
            <a:r>
              <a:rPr lang="en-US" sz="2400" dirty="0" smtClean="0"/>
              <a:t>… three faculty members (including me)  moved to other universities</a:t>
            </a:r>
          </a:p>
          <a:p>
            <a:pPr lvl="1"/>
            <a:r>
              <a:rPr lang="en-US" sz="2400" dirty="0" smtClean="0"/>
              <a:t>… one faculty member  left academia permanently</a:t>
            </a:r>
          </a:p>
          <a:p>
            <a:pPr lvl="1"/>
            <a:r>
              <a:rPr lang="en-US" sz="2400" dirty="0" smtClean="0"/>
              <a:t>… one faculty member went on leave for a startup</a:t>
            </a:r>
          </a:p>
          <a:p>
            <a:pPr lvl="1"/>
            <a:r>
              <a:rPr lang="en-US" sz="2400" dirty="0" smtClean="0"/>
              <a:t>… one faculty member went on leave to go to NSF</a:t>
            </a:r>
          </a:p>
          <a:p>
            <a:pPr lvl="1"/>
            <a:r>
              <a:rPr lang="en-US" sz="2400" dirty="0" smtClean="0"/>
              <a:t>… two faculty members were promoted into administration</a:t>
            </a:r>
          </a:p>
          <a:p>
            <a:r>
              <a:rPr lang="en-US" sz="2800" u="sng" dirty="0" smtClean="0"/>
              <a:t>Lesson</a:t>
            </a:r>
            <a:r>
              <a:rPr lang="en-US" sz="2800" dirty="0" smtClean="0"/>
              <a:t>: Leadership in </a:t>
            </a:r>
            <a:r>
              <a:rPr lang="en-US" sz="2800" dirty="0"/>
              <a:t>a</a:t>
            </a:r>
            <a:r>
              <a:rPr lang="en-US" sz="2800" dirty="0" smtClean="0"/>
              <a:t> large project is important to navigate disruptions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E4405-B1C7-4505-8140-459E7BCFEFF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63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Cloud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153400" cy="5029201"/>
          </a:xfrm>
        </p:spPr>
        <p:txBody>
          <a:bodyPr/>
          <a:lstStyle/>
          <a:p>
            <a:r>
              <a:rPr lang="en-US" sz="2800" dirty="0" smtClean="0"/>
              <a:t>A “large” project funded in the TC program (2009)</a:t>
            </a:r>
          </a:p>
          <a:p>
            <a:pPr lvl="1"/>
            <a:r>
              <a:rPr lang="en-US" sz="2800" dirty="0" smtClean="0"/>
              <a:t>Lead institution: NC State</a:t>
            </a:r>
          </a:p>
          <a:p>
            <a:pPr lvl="1"/>
            <a:r>
              <a:rPr lang="en-US" sz="2800" dirty="0" smtClean="0"/>
              <a:t>Other institutions: UNC, Duke, NC A&amp;T</a:t>
            </a:r>
          </a:p>
          <a:p>
            <a:endParaRPr lang="en-US" sz="2000" dirty="0"/>
          </a:p>
          <a:p>
            <a:r>
              <a:rPr lang="en-US" sz="2800" dirty="0" smtClean="0"/>
              <a:t>Technical focus: Virtualization and cloud security</a:t>
            </a:r>
          </a:p>
          <a:p>
            <a:endParaRPr lang="en-US" sz="2000" dirty="0"/>
          </a:p>
          <a:p>
            <a:r>
              <a:rPr lang="en-US" sz="2800" dirty="0" smtClean="0"/>
              <a:t>My group’s focus</a:t>
            </a:r>
          </a:p>
          <a:p>
            <a:pPr lvl="1"/>
            <a:r>
              <a:rPr lang="en-US" sz="2800" dirty="0" smtClean="0"/>
              <a:t>Initially: primitives for trusted software platforms (TPMs, Flicker, …)</a:t>
            </a:r>
          </a:p>
          <a:p>
            <a:pPr lvl="1"/>
            <a:r>
              <a:rPr lang="en-US" sz="2800" dirty="0" smtClean="0"/>
              <a:t>More recently, timing channel attacks and defenses in cloud environments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E4405-B1C7-4505-8140-459E7BCFEFF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72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Emergence of 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990600"/>
          </a:xfrm>
        </p:spPr>
        <p:txBody>
          <a:bodyPr/>
          <a:lstStyle/>
          <a:p>
            <a:r>
              <a:rPr lang="en-US" dirty="0" smtClean="0"/>
              <a:t>One of the most dominant trends in the computing landscape today is “clouds”</a:t>
            </a:r>
          </a:p>
          <a:p>
            <a:endParaRPr lang="en-US" dirty="0" smtClean="0"/>
          </a:p>
        </p:txBody>
      </p:sp>
      <p:pic>
        <p:nvPicPr>
          <p:cNvPr id="151554" name="Picture 2" descr="C:\Users\reiter\AppData\Local\Microsoft\Windows\Temporary Internet Files\Content.IE5\2GMIFE2N\MC9004348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195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reiter\AppData\Local\Microsoft\Windows\Temporary Internet Files\Content.IE5\2GMIFE2N\MC9004348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719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reiter\AppData\Local\Microsoft\Windows\Temporary Internet Files\Content.IE5\2GMIFE2N\MC9004348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243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eiter\AppData\Local\Microsoft\Windows\Temporary Internet Files\Content.IE5\2GMIFE2N\MC9004348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767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eiter\AppData\Local\Microsoft\Windows\Temporary Internet Files\Content.IE5\2GMIFE2N\MC9004348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2291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eiter\AppData\Local\Microsoft\Windows\Temporary Internet Files\Content.IE5\2GMIFE2N\MC9004348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43815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62000" y="2876550"/>
            <a:ext cx="2952750" cy="314325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96546" y="3045767"/>
            <a:ext cx="188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Company A</a:t>
            </a:r>
            <a:endParaRPr lang="en-US" sz="2400" b="1" dirty="0"/>
          </a:p>
        </p:txBody>
      </p:sp>
      <p:pic>
        <p:nvPicPr>
          <p:cNvPr id="13" name="Picture 2" descr="C:\Users\reiter\AppData\Local\Microsoft\Windows\Temporary Internet Files\Content.IE5\2GMIFE2N\MC9004348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363855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reiter\AppData\Local\Microsoft\Windows\Temporary Internet Files\Content.IE5\2GMIFE2N\MC9004348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379095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reiter\AppData\Local\Microsoft\Windows\Temporary Internet Files\Content.IE5\2GMIFE2N\MC9004348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394335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reiter\AppData\Local\Microsoft\Windows\Temporary Internet Files\Content.IE5\2GMIFE2N\MC9004348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409575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reiter\AppData\Local\Microsoft\Windows\Temporary Internet Files\Content.IE5\2GMIFE2N\MC9004348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424815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reiter\AppData\Local\Microsoft\Windows\Temporary Internet Files\Content.IE5\2GMIFE2N\MC9004348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440055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5429250" y="2895600"/>
            <a:ext cx="2952750" cy="314325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963796" y="3064817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Company B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40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C">
  <a:themeElements>
    <a:clrScheme name="toAlin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oAlina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stellar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stellar" pitchFamily="18" charset="0"/>
          </a:defRPr>
        </a:defPPr>
      </a:lstStyle>
    </a:lnDef>
  </a:objectDefaults>
  <a:extraClrSchemeLst>
    <a:extraClrScheme>
      <a:clrScheme name="toAli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Alin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Alin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Alin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Alin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Alin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Alin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UNC</Template>
  <TotalTime>3151</TotalTime>
  <Words>576</Words>
  <Application>Microsoft Office PowerPoint</Application>
  <PresentationFormat>On-screen Show (4:3)</PresentationFormat>
  <Paragraphs>108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UNC</vt:lpstr>
      <vt:lpstr>Some Experiences with the  NSF CT, TC, and SaTC Programs</vt:lpstr>
      <vt:lpstr>My History of CT/TC/SaTC Funding</vt:lpstr>
      <vt:lpstr>Security Through Interaction Modeling (STIM)</vt:lpstr>
      <vt:lpstr>Security Through Interaction Modeling (STIM)</vt:lpstr>
      <vt:lpstr>Example STIM BSO: The Grey System</vt:lpstr>
      <vt:lpstr>Example STIM BSO: The Grey System</vt:lpstr>
      <vt:lpstr>Security Through Interaction Modeling (STIM)</vt:lpstr>
      <vt:lpstr>Virtual Cloud Computing</vt:lpstr>
      <vt:lpstr>The Emergence of Clouds</vt:lpstr>
      <vt:lpstr>The Emergence of Clouds</vt:lpstr>
      <vt:lpstr>The Dangers of Clouds</vt:lpstr>
      <vt:lpstr>Cross-VM Side-Channels</vt:lpstr>
      <vt:lpstr>Detecting Unwanted Co-Residency [w/ Zhang, Juels, Oprea; 2011]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Trustworthy Services and the Biological Analogy</dc:title>
  <dc:creator>Mike Reiter</dc:creator>
  <cp:lastModifiedBy>Linda Casals</cp:lastModifiedBy>
  <cp:revision>401</cp:revision>
  <cp:lastPrinted>1999-09-20T15:19:18Z</cp:lastPrinted>
  <dcterms:created xsi:type="dcterms:W3CDTF">2007-07-21T23:25:22Z</dcterms:created>
  <dcterms:modified xsi:type="dcterms:W3CDTF">2012-10-17T18:45:06Z</dcterms:modified>
</cp:coreProperties>
</file>