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24"/>
  </p:notesMasterIdLst>
  <p:handoutMasterIdLst>
    <p:handoutMasterId r:id="rId25"/>
  </p:handoutMasterIdLst>
  <p:sldIdLst>
    <p:sldId id="293" r:id="rId2"/>
    <p:sldId id="315" r:id="rId3"/>
    <p:sldId id="316" r:id="rId4"/>
    <p:sldId id="325" r:id="rId5"/>
    <p:sldId id="317" r:id="rId6"/>
    <p:sldId id="294" r:id="rId7"/>
    <p:sldId id="296" r:id="rId8"/>
    <p:sldId id="301" r:id="rId9"/>
    <p:sldId id="303" r:id="rId10"/>
    <p:sldId id="300" r:id="rId11"/>
    <p:sldId id="308" r:id="rId12"/>
    <p:sldId id="318" r:id="rId13"/>
    <p:sldId id="312" r:id="rId14"/>
    <p:sldId id="313" r:id="rId15"/>
    <p:sldId id="314" r:id="rId16"/>
    <p:sldId id="320" r:id="rId17"/>
    <p:sldId id="319" r:id="rId18"/>
    <p:sldId id="321" r:id="rId19"/>
    <p:sldId id="322" r:id="rId20"/>
    <p:sldId id="323" r:id="rId21"/>
    <p:sldId id="324" r:id="rId22"/>
    <p:sldId id="277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liveir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CC00"/>
    <a:srgbClr val="CCFFCC"/>
    <a:srgbClr val="B2B2B2"/>
    <a:srgbClr val="993366"/>
    <a:srgbClr val="FF9999"/>
    <a:srgbClr val="99FF33"/>
    <a:srgbClr val="CCCCFF"/>
    <a:srgbClr val="FF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67500" autoAdjust="0"/>
  </p:normalViewPr>
  <p:slideViewPr>
    <p:cSldViewPr>
      <p:cViewPr>
        <p:scale>
          <a:sx n="75" d="100"/>
          <a:sy n="75" d="100"/>
        </p:scale>
        <p:origin x="-117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50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1AAB36A-CC3D-4AAA-BE1E-23D2CB490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3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1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B30461E-B0BB-42AD-89A3-5325BE4A5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8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8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0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6ECB-94B5-415B-903A-0EA09BA37E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0461E-B0BB-42AD-89A3-5325BE4A5F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81FC8-EB3A-46AE-901F-9053DCE771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DE329-BC9B-4D32-84C6-6719CBFEB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5EA7-AFB1-468B-8F90-0BCBFF2E64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4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38154-9B13-439E-8EBC-0A0A7D9B2E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473F3-CCD2-40D3-8F0E-BBEEBF0D5B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90030-249C-456D-A617-E6BD5C1BB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1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362F0-CA0F-4864-9A82-3B64D710F2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6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D2688-26D1-4965-99FD-9FA29FADA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9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6F1C3-7CAD-4C17-9D97-6105DFDE8D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B2BA-D46B-4F1A-B2DD-8818FC87E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3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3C2-A697-44B1-AC70-5F5ED3749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9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731D07-8937-4A53-A073-C45532FEA4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jp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752600"/>
            <a:ext cx="84582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>
                <a:ea typeface="+mj-ea"/>
                <a:cs typeface="+mj-cs"/>
              </a:rPr>
              <a:t/>
            </a:r>
            <a:br>
              <a:rPr lang="pt-BR" dirty="0" smtClean="0">
                <a:ea typeface="+mj-ea"/>
                <a:cs typeface="+mj-cs"/>
              </a:rPr>
            </a:br>
            <a:r>
              <a:rPr lang="pt-BR" dirty="0" smtClean="0">
                <a:ea typeface="+mj-ea"/>
                <a:cs typeface="+mj-cs"/>
              </a:rPr>
              <a:t>My SaTC Funded Research, </a:t>
            </a:r>
            <a:br>
              <a:rPr lang="pt-BR" dirty="0" smtClean="0">
                <a:ea typeface="+mj-ea"/>
                <a:cs typeface="+mj-cs"/>
              </a:rPr>
            </a:br>
            <a:r>
              <a:rPr lang="pt-BR" dirty="0" smtClean="0">
                <a:ea typeface="+mj-ea"/>
                <a:cs typeface="+mj-cs"/>
              </a:rPr>
              <a:t>How I got There and Future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1" name="Subtitle 5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Daniela Oliveira</a:t>
            </a:r>
          </a:p>
          <a:p>
            <a:pPr marR="0" eaLnBrk="1" hangingPunct="1"/>
            <a:r>
              <a:rPr lang="en-US" dirty="0" smtClean="0"/>
              <a:t>Bowdoin College</a:t>
            </a:r>
          </a:p>
        </p:txBody>
      </p:sp>
      <p:pic>
        <p:nvPicPr>
          <p:cNvPr id="17412" name="Picture 3" descr="bowdoin_logo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6856"/>
            <a:ext cx="2743200" cy="108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New Model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00400" y="4495800"/>
            <a:ext cx="4724400" cy="685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638800" y="4648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VM</a:t>
            </a:r>
            <a:endParaRPr lang="en-US" b="1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200400" y="3810000"/>
            <a:ext cx="4724400" cy="685800"/>
          </a:xfrm>
          <a:prstGeom prst="rect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638800" y="3962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Guest OS</a:t>
            </a:r>
            <a:endParaRPr lang="en-US" b="1"/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3200400" y="5791200"/>
            <a:ext cx="4724400" cy="685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5257800" y="5257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HW</a:t>
            </a:r>
            <a:endParaRPr lang="en-US" b="1"/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3352800" y="4724400"/>
            <a:ext cx="2209800" cy="3460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/>
              <a:t>Security solutions</a:t>
            </a:r>
            <a:endParaRPr lang="en-US" sz="1600" b="1"/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3352800" y="4038600"/>
            <a:ext cx="2209800" cy="3460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/>
              <a:t>Security solutions</a:t>
            </a:r>
            <a:endParaRPr lang="en-US" sz="1600" b="1"/>
          </a:p>
        </p:txBody>
      </p:sp>
      <p:cxnSp>
        <p:nvCxnSpPr>
          <p:cNvPr id="13325" name="Straight Arrow Connector 26"/>
          <p:cNvCxnSpPr>
            <a:cxnSpLocks noChangeShapeType="1"/>
            <a:stCxn id="13324" idx="2"/>
          </p:cNvCxnSpPr>
          <p:nvPr/>
        </p:nvCxnSpPr>
        <p:spPr bwMode="auto">
          <a:xfrm rot="16200000" flipH="1">
            <a:off x="4306887" y="4535488"/>
            <a:ext cx="339725" cy="381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3326" name="Straight Arrow Connector 30"/>
          <p:cNvCxnSpPr>
            <a:cxnSpLocks noChangeShapeType="1"/>
            <a:endCxn id="13323" idx="0"/>
          </p:cNvCxnSpPr>
          <p:nvPr/>
        </p:nvCxnSpPr>
        <p:spPr bwMode="auto">
          <a:xfrm rot="5400000">
            <a:off x="4400550" y="4629150"/>
            <a:ext cx="152400" cy="381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3327" name="Straight Arrow Connector 33"/>
          <p:cNvCxnSpPr>
            <a:cxnSpLocks noChangeShapeType="1"/>
          </p:cNvCxnSpPr>
          <p:nvPr/>
        </p:nvCxnSpPr>
        <p:spPr bwMode="auto">
          <a:xfrm rot="5400000">
            <a:off x="6629401" y="5029200"/>
            <a:ext cx="1066800" cy="31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3328" name="Straight Arrow Connector 35"/>
          <p:cNvCxnSpPr>
            <a:cxnSpLocks noChangeShapeType="1"/>
            <a:stCxn id="13324" idx="2"/>
          </p:cNvCxnSpPr>
          <p:nvPr/>
        </p:nvCxnSpPr>
        <p:spPr bwMode="auto">
          <a:xfrm rot="5400000">
            <a:off x="4154487" y="4649788"/>
            <a:ext cx="568325" cy="381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0" name="Straight Arrow Connector 39"/>
          <p:cNvCxnSpPr>
            <a:endCxn id="13323" idx="0"/>
          </p:cNvCxnSpPr>
          <p:nvPr/>
        </p:nvCxnSpPr>
        <p:spPr bwMode="auto">
          <a:xfrm rot="5400000">
            <a:off x="4267201" y="4533900"/>
            <a:ext cx="381000" cy="3175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3330" name="TextBox 43"/>
          <p:cNvSpPr txBox="1">
            <a:spLocks noChangeArrowheads="1"/>
          </p:cNvSpPr>
          <p:nvPr/>
        </p:nvSpPr>
        <p:spPr bwMode="auto">
          <a:xfrm>
            <a:off x="3124200" y="4419600"/>
            <a:ext cx="1239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Collaboration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971800" y="3429000"/>
            <a:ext cx="5181600" cy="175260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solidFill>
              <a:schemeClr val="tx2">
                <a:lumMod val="6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685800" y="2144911"/>
            <a:ext cx="7683500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dirty="0"/>
              <a:t>Virtualization-aware OS </a:t>
            </a:r>
            <a:r>
              <a:rPr lang="en-US" sz="2400" b="1"/>
              <a:t>+ </a:t>
            </a:r>
            <a:r>
              <a:rPr lang="en-US" sz="2400" b="1" smtClean="0"/>
              <a:t>VM</a:t>
            </a:r>
            <a:endParaRPr lang="en-US" sz="1600" dirty="0"/>
          </a:p>
        </p:txBody>
      </p:sp>
      <p:pic>
        <p:nvPicPr>
          <p:cNvPr id="13333" name="Picture 29" descr="C:\Documents and Settings\moliveira\Local Settings\Temporary Internet Files\Content.IE5\C1GISGSF\MCj042315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34" name="Straight Connector 58"/>
          <p:cNvCxnSpPr>
            <a:cxnSpLocks noChangeShapeType="1"/>
            <a:endCxn id="48" idx="1"/>
          </p:cNvCxnSpPr>
          <p:nvPr/>
        </p:nvCxnSpPr>
        <p:spPr bwMode="auto">
          <a:xfrm>
            <a:off x="1965325" y="4144963"/>
            <a:ext cx="1006475" cy="160337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13335" name="Straight Connector 60"/>
          <p:cNvCxnSpPr>
            <a:cxnSpLocks noChangeShapeType="1"/>
          </p:cNvCxnSpPr>
          <p:nvPr/>
        </p:nvCxnSpPr>
        <p:spPr bwMode="auto">
          <a:xfrm rot="5400000">
            <a:off x="2209800" y="4343400"/>
            <a:ext cx="762000" cy="7620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stealth" w="lg" len="lg"/>
          </a:ln>
        </p:spPr>
      </p:cxnSp>
      <p:sp>
        <p:nvSpPr>
          <p:cNvPr id="13336" name="Rectangle 11"/>
          <p:cNvSpPr>
            <a:spLocks noChangeArrowheads="1"/>
          </p:cNvSpPr>
          <p:nvPr/>
        </p:nvSpPr>
        <p:spPr bwMode="auto">
          <a:xfrm>
            <a:off x="3200400" y="5181600"/>
            <a:ext cx="4724400" cy="6858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Text Box 8"/>
          <p:cNvSpPr txBox="1">
            <a:spLocks noChangeArrowheads="1"/>
          </p:cNvSpPr>
          <p:nvPr/>
        </p:nvSpPr>
        <p:spPr bwMode="auto">
          <a:xfrm>
            <a:off x="4724400" y="5334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Host OS</a:t>
            </a:r>
            <a:endParaRPr lang="en-US" b="1"/>
          </a:p>
        </p:txBody>
      </p:sp>
      <p:sp>
        <p:nvSpPr>
          <p:cNvPr id="13338" name="Text Box 8"/>
          <p:cNvSpPr txBox="1">
            <a:spLocks noChangeArrowheads="1"/>
          </p:cNvSpPr>
          <p:nvPr/>
        </p:nvSpPr>
        <p:spPr bwMode="auto">
          <a:xfrm>
            <a:off x="4800600" y="6019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HW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for Introspection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Easier to obtain semantic information:</a:t>
            </a:r>
            <a:endParaRPr lang="en-US" dirty="0" smtClean="0"/>
          </a:p>
          <a:p>
            <a:pPr lvl="1"/>
            <a:r>
              <a:rPr lang="en-US" dirty="0" smtClean="0"/>
              <a:t>No need to reverse engineer from low level data structures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Allows for stronger, fine grained security solutions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No less secure than the traditional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liveir\AppData\Local\Microsoft\Windows\Temporary Internet Files\Content.IE5\AOD8RNE3\MC9102206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400"/>
            <a:ext cx="3505200" cy="24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liveir\AppData\Local\Microsoft\Windows\Temporary Internet Files\Content.IE5\F9SO48E9\MP90039879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105400" cy="36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Projects from Old Ones</a:t>
            </a:r>
            <a:endParaRPr lang="en-US" dirty="0"/>
          </a:p>
        </p:txBody>
      </p:sp>
      <p:pic>
        <p:nvPicPr>
          <p:cNvPr id="4" name="Picture 3" descr="j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158192"/>
            <a:ext cx="2514600" cy="2401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0" y="3495476"/>
            <a:ext cx="2540000" cy="22352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3200" y="1219200"/>
            <a:ext cx="3759200" cy="1631216"/>
          </a:xfrm>
          <a:prstGeom prst="rect">
            <a:avLst/>
          </a:prstGeom>
          <a:solidFill>
            <a:srgbClr val="FFE88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3413" indent="-231775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000" dirty="0" smtClean="0"/>
              <a:t>Allen Tucker (Emeritus/Bowdoin) invites me to write a book chapter on Security for new edition of his book (November/2011)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99" y="3495476"/>
            <a:ext cx="953397" cy="1454884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62600" y="1502895"/>
            <a:ext cx="3352800" cy="707886"/>
          </a:xfrm>
          <a:prstGeom prst="rect">
            <a:avLst/>
          </a:prstGeom>
          <a:solidFill>
            <a:srgbClr val="FFE88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3413" indent="-231775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000" dirty="0" smtClean="0"/>
              <a:t>I invite Jed Crandall (CS/UNM) as co-author</a:t>
            </a:r>
            <a:endParaRPr lang="en-US" sz="2000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152900" y="4222918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Projects from Old Ones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1349006"/>
            <a:ext cx="3352800" cy="1015663"/>
          </a:xfrm>
          <a:prstGeom prst="rect">
            <a:avLst/>
          </a:prstGeom>
          <a:solidFill>
            <a:srgbClr val="FFE88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3413" indent="-231775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000" dirty="0" smtClean="0"/>
              <a:t>Daniela and Jed research about vulnerabilities for book chapter</a:t>
            </a:r>
            <a:endParaRPr lang="en-US" sz="20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0" y="1503876"/>
            <a:ext cx="3352800" cy="1631216"/>
          </a:xfrm>
          <a:prstGeom prst="rect">
            <a:avLst/>
          </a:prstGeom>
          <a:solidFill>
            <a:srgbClr val="FFE88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3413" indent="-231775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000" dirty="0" smtClean="0"/>
              <a:t>Daniela came across a 1995 paper from Matt Bishop that discussed how vulnerability studies are imperfect</a:t>
            </a:r>
            <a:endParaRPr lang="en-US" sz="2000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48100" y="1856838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77" y="2853689"/>
            <a:ext cx="2286000" cy="1845945"/>
          </a:xfrm>
          <a:prstGeom prst="rect">
            <a:avLst/>
          </a:prstGeom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578350" y="3278187"/>
            <a:ext cx="723900" cy="498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5" descr="Eag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2695"/>
            <a:ext cx="1219200" cy="237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>
          <a:xfrm rot="1641931">
            <a:off x="592847" y="3424316"/>
            <a:ext cx="6281906" cy="2735675"/>
          </a:xfrm>
          <a:prstGeom prst="wedgeEllipseCallou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943183">
            <a:off x="743238" y="4374553"/>
            <a:ext cx="5981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Hum… </a:t>
            </a:r>
            <a:r>
              <a:rPr lang="en-GB" dirty="0"/>
              <a:t>V</a:t>
            </a:r>
            <a:r>
              <a:rPr lang="en-GB" dirty="0" smtClean="0"/>
              <a:t>ulnerability studies are ambiguous</a:t>
            </a:r>
          </a:p>
          <a:p>
            <a:r>
              <a:rPr lang="en-GB" dirty="0"/>
              <a:t>b</a:t>
            </a:r>
            <a:r>
              <a:rPr lang="en-GB" dirty="0" smtClean="0"/>
              <a:t>ecause vulnerabilities cross layers of abstraction…</a:t>
            </a:r>
          </a:p>
          <a:p>
            <a:r>
              <a:rPr lang="en-GB" dirty="0" smtClean="0"/>
              <a:t>If layers collaborated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Projects from Old Ones</a:t>
            </a:r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772400" cy="707886"/>
          </a:xfrm>
          <a:prstGeom prst="rect">
            <a:avLst/>
          </a:prstGeom>
          <a:solidFill>
            <a:srgbClr val="FFE88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3413" indent="-231775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000" dirty="0" smtClean="0"/>
              <a:t>Daniela writes a draft section for book chapter and shows Jed an example with buffer overflows</a:t>
            </a:r>
            <a:endParaRPr lang="en-US" sz="2000" dirty="0"/>
          </a:p>
        </p:txBody>
      </p:sp>
      <p:pic>
        <p:nvPicPr>
          <p:cNvPr id="15" name="Picture 14" descr="jotdow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603512" cy="328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Projects from Old Ones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1349006"/>
            <a:ext cx="3352800" cy="1015663"/>
          </a:xfrm>
          <a:prstGeom prst="rect">
            <a:avLst/>
          </a:prstGeom>
          <a:solidFill>
            <a:srgbClr val="FFE88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3413" indent="-231775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000" dirty="0" smtClean="0"/>
              <a:t>Jed also researches and ties vulnerabilities to his information flow interests</a:t>
            </a:r>
            <a:endParaRPr lang="en-US" sz="2000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48100" y="1856838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578350" y="3278187"/>
            <a:ext cx="723900" cy="498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Callout 11"/>
          <p:cNvSpPr/>
          <p:nvPr/>
        </p:nvSpPr>
        <p:spPr>
          <a:xfrm rot="1641931">
            <a:off x="825115" y="3386216"/>
            <a:ext cx="6281906" cy="2735675"/>
          </a:xfrm>
          <a:prstGeom prst="wedgeEllipseCallou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943183">
            <a:off x="828779" y="4513053"/>
            <a:ext cx="581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Vulnerabilities are an information flow problem. As </a:t>
            </a:r>
            <a:endParaRPr lang="en-GB" dirty="0"/>
          </a:p>
          <a:p>
            <a:r>
              <a:rPr lang="en-GB" dirty="0"/>
              <a:t>i</a:t>
            </a:r>
            <a:r>
              <a:rPr lang="en-GB" dirty="0" smtClean="0"/>
              <a:t>nformation flows it is interpreted differently…</a:t>
            </a:r>
            <a:endParaRPr lang="en-US" dirty="0"/>
          </a:p>
        </p:txBody>
      </p:sp>
      <p:pic>
        <p:nvPicPr>
          <p:cNvPr id="14" name="Picture 13" descr="j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1" y="4495800"/>
            <a:ext cx="1675800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77" y="1598171"/>
            <a:ext cx="2465294" cy="16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06010" y="122197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Fenton 1973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Projects from Old Ones</a:t>
            </a:r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772400" cy="400110"/>
          </a:xfrm>
          <a:prstGeom prst="rect">
            <a:avLst/>
          </a:prstGeom>
          <a:solidFill>
            <a:srgbClr val="FFE88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3413" indent="-231775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000" dirty="0" smtClean="0"/>
              <a:t>Jed also writes a draft and explains his idea using TOCTTOU</a:t>
            </a:r>
            <a:endParaRPr lang="en-US" sz="2000" dirty="0"/>
          </a:p>
        </p:txBody>
      </p:sp>
      <p:pic>
        <p:nvPicPr>
          <p:cNvPr id="15" name="Picture 14" descr="jotdow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603512" cy="328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e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2000" y="3733800"/>
            <a:ext cx="2074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Projects from Old Ones</a:t>
            </a:r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772400" cy="1015663"/>
          </a:xfrm>
          <a:prstGeom prst="rect">
            <a:avLst/>
          </a:prstGeom>
          <a:solidFill>
            <a:srgbClr val="FFE88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3413" indent="-231775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000" dirty="0" smtClean="0"/>
              <a:t>Maybe it is both! Vulnerabilities are fractures in interpretation as information flows across abstraction boundaries. Let’s write an NSPW paper together? (March/2012)</a:t>
            </a:r>
            <a:endParaRPr lang="en-US" sz="2000" dirty="0"/>
          </a:p>
        </p:txBody>
      </p:sp>
      <p:pic>
        <p:nvPicPr>
          <p:cNvPr id="6" name="Picture 5" descr="Agre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895600" cy="353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981200" y="2920663"/>
            <a:ext cx="1371600" cy="889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48400" y="30480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Paper accepted at NSPW 2012 (April)</a:t>
            </a:r>
          </a:p>
          <a:p>
            <a:endParaRPr lang="en-GB" dirty="0" smtClean="0"/>
          </a:p>
          <a:p>
            <a:r>
              <a:rPr lang="en-GB" dirty="0" smtClean="0"/>
              <a:t>Warm reception motivates follow-up paper with students: work in progress</a:t>
            </a:r>
          </a:p>
          <a:p>
            <a:endParaRPr lang="en-GB" dirty="0" smtClean="0"/>
          </a:p>
          <a:p>
            <a:r>
              <a:rPr lang="en-GB" dirty="0" smtClean="0"/>
              <a:t>NSPW selects our paper for ACSAC NSPW Experience (December)</a:t>
            </a:r>
          </a:p>
          <a:p>
            <a:endParaRPr lang="en-GB" dirty="0" smtClean="0"/>
          </a:p>
          <a:p>
            <a:r>
              <a:rPr lang="en-GB" dirty="0" smtClean="0"/>
              <a:t>Future: a grant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I get here?</a:t>
            </a:r>
            <a:endParaRPr lang="en-US" dirty="0"/>
          </a:p>
        </p:txBody>
      </p:sp>
      <p:pic>
        <p:nvPicPr>
          <p:cNvPr id="4" name="Picture 4" descr="Award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45" y="2889766"/>
            <a:ext cx="321235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3" y="224498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Sol Greenspan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60245" y="3074432"/>
            <a:ext cx="7620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6645" y="2705100"/>
            <a:ext cx="1355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beaming</a:t>
            </a:r>
          </a:p>
          <a:p>
            <a:r>
              <a:rPr lang="en-GB" dirty="0" smtClean="0"/>
              <a:t>Daniela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64445" y="3351431"/>
            <a:ext cx="1219200" cy="376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9822" y="160020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NSF CAREER award letter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4" idx="0"/>
          </p:cNvCxnSpPr>
          <p:nvPr/>
        </p:nvCxnSpPr>
        <p:spPr>
          <a:xfrm flipH="1">
            <a:off x="4489823" y="1969532"/>
            <a:ext cx="977189" cy="92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92400"/>
            <a:ext cx="1749354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7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Networking is crucial:</a:t>
            </a:r>
          </a:p>
          <a:p>
            <a:pPr lvl="1"/>
            <a:r>
              <a:rPr lang="en-GB" dirty="0" smtClean="0"/>
              <a:t>Old contacts to get new contacts</a:t>
            </a:r>
          </a:p>
          <a:p>
            <a:pPr lvl="1"/>
            <a:r>
              <a:rPr lang="en-GB" dirty="0" smtClean="0"/>
              <a:t>Conferences and workshops</a:t>
            </a:r>
          </a:p>
          <a:p>
            <a:pPr lvl="1"/>
            <a:r>
              <a:rPr lang="en-GB" dirty="0" smtClean="0"/>
              <a:t>You feel you are not the only one…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i="1" dirty="0" smtClean="0"/>
              <a:t>“Whenever you have a chance to present/discuss your research, do it”</a:t>
            </a:r>
          </a:p>
          <a:p>
            <a:pPr marL="3657600" lvl="8" indent="0">
              <a:buNone/>
            </a:pPr>
            <a:r>
              <a:rPr lang="en-GB" sz="2400" dirty="0" smtClean="0"/>
              <a:t>Karl Levitt (UC Davis)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40300"/>
            <a:ext cx="1397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Use your time wisely:</a:t>
            </a:r>
          </a:p>
          <a:p>
            <a:pPr lvl="1"/>
            <a:r>
              <a:rPr lang="en-GB" dirty="0"/>
              <a:t>What is the best use of my time now?</a:t>
            </a:r>
          </a:p>
          <a:p>
            <a:endParaRPr lang="en-GB" dirty="0" smtClean="0"/>
          </a:p>
          <a:p>
            <a:r>
              <a:rPr lang="en-GB" dirty="0" smtClean="0"/>
              <a:t>Have a hobby or time to open yourself to emotions:</a:t>
            </a:r>
          </a:p>
          <a:p>
            <a:pPr lvl="1"/>
            <a:r>
              <a:rPr lang="en-GB" dirty="0" smtClean="0"/>
              <a:t>“gastric juice”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Go to others workshops like this one:</a:t>
            </a:r>
          </a:p>
          <a:p>
            <a:pPr lvl="1"/>
            <a:r>
              <a:rPr lang="en-GB" dirty="0" smtClean="0"/>
              <a:t>NSF CAREER grant proposal writing</a:t>
            </a:r>
          </a:p>
          <a:p>
            <a:pPr lvl="1"/>
            <a:r>
              <a:rPr lang="en-GB" dirty="0" smtClean="0"/>
              <a:t> CRA career mentoring</a:t>
            </a:r>
          </a:p>
          <a:p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Screen shot 2012-02-21 at 12.13.51 PM.png"/>
          <p:cNvPicPr>
            <a:picLocks noChangeAspect="1"/>
          </p:cNvPicPr>
          <p:nvPr/>
        </p:nvPicPr>
        <p:blipFill>
          <a:blip r:embed="rId2"/>
          <a:srcRect l="-96255" r="-96255"/>
          <a:stretch>
            <a:fillRect/>
          </a:stretch>
        </p:blipFill>
        <p:spPr>
          <a:xfrm>
            <a:off x="5562600" y="-1437"/>
            <a:ext cx="4710875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0599" y="2529990"/>
            <a:ext cx="18348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ea typeface="ＭＳ Ｐゴシック" pitchFamily="1" charset="-128"/>
              </a:rPr>
              <a:t>Ellen </a:t>
            </a:r>
            <a:r>
              <a:rPr lang="en-US" dirty="0" err="1" smtClean="0">
                <a:solidFill>
                  <a:schemeClr val="accent2"/>
                </a:solidFill>
                <a:ea typeface="ＭＳ Ｐゴシック" pitchFamily="1" charset="-128"/>
              </a:rPr>
              <a:t>Zegura</a:t>
            </a:r>
            <a:r>
              <a:rPr lang="en-US" dirty="0" smtClean="0">
                <a:solidFill>
                  <a:schemeClr val="accent2"/>
                </a:solidFill>
                <a:ea typeface="ＭＳ Ｐゴシック" pitchFamily="1" charset="-128"/>
              </a:rPr>
              <a:t> (</a:t>
            </a:r>
            <a:r>
              <a:rPr lang="en-US" dirty="0" err="1" smtClean="0">
                <a:solidFill>
                  <a:schemeClr val="accent2"/>
                </a:solidFill>
                <a:ea typeface="ＭＳ Ｐゴシック" pitchFamily="1" charset="-128"/>
              </a:rPr>
              <a:t>GeorgiaTech</a:t>
            </a:r>
            <a:r>
              <a:rPr lang="en-US" dirty="0" smtClean="0">
                <a:solidFill>
                  <a:schemeClr val="accent2"/>
                </a:solidFill>
                <a:ea typeface="ＭＳ Ｐゴシック" pitchFamily="1" charset="-128"/>
              </a:rPr>
              <a:t>)</a:t>
            </a:r>
            <a:endParaRPr lang="en-US" dirty="0">
              <a:solidFill>
                <a:schemeClr val="accent2"/>
              </a:solidFill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31" y="3276600"/>
            <a:ext cx="160894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Research Idea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" y="1447800"/>
            <a:ext cx="8170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1" dirty="0" smtClean="0">
                <a:solidFill>
                  <a:srgbClr val="FF0000"/>
                </a:solidFill>
              </a:rPr>
              <a:t>An idea is nothing more nor less than a new combination of old elements</a:t>
            </a:r>
          </a:p>
          <a:p>
            <a:r>
              <a:rPr lang="en-GB" b="0" i="1" dirty="0">
                <a:solidFill>
                  <a:srgbClr val="FF0000"/>
                </a:solidFill>
              </a:rPr>
              <a:t>	</a:t>
            </a:r>
            <a:r>
              <a:rPr lang="en-GB" b="0" i="1" dirty="0" smtClean="0">
                <a:solidFill>
                  <a:srgbClr val="FF0000"/>
                </a:solidFill>
              </a:rPr>
              <a:t>				</a:t>
            </a:r>
            <a:r>
              <a:rPr lang="en-GB" b="0" dirty="0" smtClean="0">
                <a:solidFill>
                  <a:srgbClr val="FF0000"/>
                </a:solidFill>
              </a:rPr>
              <a:t>James Webb Young (1886-1973)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286000"/>
            <a:ext cx="3276600" cy="2457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071" y="5029200"/>
            <a:ext cx="32768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smtClean="0"/>
              <a:t>From Latin: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i="1" dirty="0" smtClean="0"/>
              <a:t>Cogito: </a:t>
            </a:r>
            <a:r>
              <a:rPr lang="en-GB" sz="1600" dirty="0" smtClean="0"/>
              <a:t>to think, shake together</a:t>
            </a:r>
          </a:p>
          <a:p>
            <a:pPr algn="just"/>
            <a:endParaRPr lang="en-GB" sz="1600" i="1" dirty="0"/>
          </a:p>
          <a:p>
            <a:pPr algn="just"/>
            <a:r>
              <a:rPr lang="en-GB" sz="1600" i="1" dirty="0" err="1" smtClean="0"/>
              <a:t>Intelligo</a:t>
            </a:r>
            <a:r>
              <a:rPr lang="en-GB" sz="1600" i="1" dirty="0" smtClean="0"/>
              <a:t>: </a:t>
            </a:r>
            <a:r>
              <a:rPr lang="en-GB" sz="1600" dirty="0" smtClean="0"/>
              <a:t>to select among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79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1. Gather raw materials</a:t>
            </a:r>
          </a:p>
          <a:p>
            <a:pPr lvl="1"/>
            <a:r>
              <a:rPr lang="en-GB" dirty="0" smtClean="0"/>
              <a:t>Specific and general</a:t>
            </a:r>
          </a:p>
          <a:p>
            <a:endParaRPr lang="en-GB" dirty="0" smtClean="0"/>
          </a:p>
          <a:p>
            <a:r>
              <a:rPr lang="en-GB" dirty="0" smtClean="0"/>
              <a:t>2. Work over these materials in your mind</a:t>
            </a:r>
          </a:p>
          <a:p>
            <a:pPr lvl="1"/>
            <a:r>
              <a:rPr lang="en-GB" dirty="0" smtClean="0"/>
              <a:t>Try to establish relationships</a:t>
            </a:r>
          </a:p>
          <a:p>
            <a:endParaRPr lang="en-GB" dirty="0" smtClean="0"/>
          </a:p>
          <a:p>
            <a:r>
              <a:rPr lang="en-GB" dirty="0" smtClean="0"/>
              <a:t>3. Incubating stage</a:t>
            </a:r>
          </a:p>
          <a:p>
            <a:pPr lvl="1"/>
            <a:r>
              <a:rPr lang="en-GB" dirty="0" smtClean="0"/>
              <a:t>Do something that stimulates your emotions</a:t>
            </a:r>
          </a:p>
          <a:p>
            <a:endParaRPr lang="en-GB" dirty="0" smtClean="0"/>
          </a:p>
          <a:p>
            <a:r>
              <a:rPr lang="en-GB" dirty="0" smtClean="0"/>
              <a:t>4. The unexpected birth of the idea</a:t>
            </a:r>
          </a:p>
          <a:p>
            <a:endParaRPr lang="en-GB" dirty="0" smtClean="0"/>
          </a:p>
          <a:p>
            <a:r>
              <a:rPr lang="en-GB" dirty="0" smtClean="0"/>
              <a:t>5. Submit your idea to criticism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038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Research Idea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81200"/>
            <a:ext cx="2465294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572000"/>
            <a:ext cx="486543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Protected kernel against rootkits</a:t>
            </a:r>
          </a:p>
          <a:p>
            <a:endParaRPr lang="en-GB" dirty="0"/>
          </a:p>
          <a:p>
            <a:r>
              <a:rPr lang="en-GB" dirty="0" smtClean="0"/>
              <a:t>OS communicated with VM: </a:t>
            </a:r>
            <a:r>
              <a:rPr lang="en-GB" dirty="0" err="1" smtClean="0"/>
              <a:t>adhoc</a:t>
            </a:r>
            <a:r>
              <a:rPr lang="en-GB" dirty="0" smtClean="0"/>
              <a:t> manner</a:t>
            </a:r>
          </a:p>
          <a:p>
            <a:r>
              <a:rPr lang="en-GB" dirty="0"/>
              <a:t>	</a:t>
            </a:r>
            <a:endParaRPr lang="en-GB" dirty="0" smtClean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1689848" y="3657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4234" y="160500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Part of dissertation</a:t>
            </a:r>
            <a:endParaRPr lang="en-US" dirty="0"/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21" y="2271712"/>
            <a:ext cx="110013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1712"/>
            <a:ext cx="2095500" cy="12763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411659" y="2667000"/>
            <a:ext cx="531941" cy="24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90329" y="1915218"/>
            <a:ext cx="3276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FBI strategy to bring down mob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9551" y="131357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9966FF"/>
                </a:solidFill>
              </a:rPr>
              <a:t>Research papers</a:t>
            </a:r>
            <a:endParaRPr lang="en-US" dirty="0">
              <a:solidFill>
                <a:srgbClr val="9966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495800" y="1770965"/>
            <a:ext cx="152400" cy="482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3200400" y="2667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69" y="1895475"/>
            <a:ext cx="653861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73" y="3683000"/>
            <a:ext cx="1769127" cy="18415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5515052" y="4232275"/>
            <a:ext cx="907321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Traditional VM Usage Model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33600" y="3505200"/>
            <a:ext cx="4724400" cy="685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365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VM</a:t>
            </a:r>
            <a:endParaRPr lang="en-US" b="1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33600" y="2819400"/>
            <a:ext cx="4724400" cy="685800"/>
          </a:xfrm>
          <a:prstGeom prst="rect">
            <a:avLst/>
          </a:prstGeom>
          <a:solidFill>
            <a:srgbClr val="99CCFF"/>
          </a:solidFill>
          <a:ln w="6350">
            <a:solidFill>
              <a:schemeClr val="tx1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100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Guest OS</a:t>
            </a:r>
            <a:endParaRPr lang="en-US" b="1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34000" y="2362200"/>
            <a:ext cx="1219200" cy="457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34000" y="2438400"/>
            <a:ext cx="1143000" cy="3048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Guest App</a:t>
            </a:r>
            <a:endParaRPr lang="en-US" sz="1400" b="1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133600" y="4191000"/>
            <a:ext cx="4724400" cy="6858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114800" y="4953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HW</a:t>
            </a:r>
            <a:endParaRPr lang="en-US" b="1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667000" y="2362200"/>
            <a:ext cx="1219200" cy="457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43200" y="2438400"/>
            <a:ext cx="1143000" cy="3048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Guest App</a:t>
            </a:r>
            <a:endParaRPr lang="en-US" sz="1400" b="1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286000" y="3733800"/>
            <a:ext cx="2209800" cy="3460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/>
              <a:t>Security solutions</a:t>
            </a:r>
            <a:endParaRPr lang="en-US" sz="1600" b="1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981200" y="3505200"/>
            <a:ext cx="5181600" cy="213360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solidFill>
              <a:schemeClr val="tx2">
                <a:lumMod val="6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9" descr="C:\Documents and Settings\moliveira\Local Settings\Temporary Internet Files\Content.IE5\MJMH20R2\MCj042384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11096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40"/>
          <p:cNvCxnSpPr>
            <a:cxnSpLocks noChangeShapeType="1"/>
          </p:cNvCxnSpPr>
          <p:nvPr/>
        </p:nvCxnSpPr>
        <p:spPr bwMode="auto">
          <a:xfrm rot="16200000" flipH="1">
            <a:off x="1638300" y="2324100"/>
            <a:ext cx="914400" cy="838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43"/>
          <p:cNvCxnSpPr>
            <a:cxnSpLocks noChangeShapeType="1"/>
            <a:endCxn id="14" idx="1"/>
          </p:cNvCxnSpPr>
          <p:nvPr/>
        </p:nvCxnSpPr>
        <p:spPr bwMode="auto">
          <a:xfrm>
            <a:off x="1676400" y="2286000"/>
            <a:ext cx="1066800" cy="304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133600" y="4876800"/>
            <a:ext cx="4724400" cy="685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733800" y="4343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Host OS</a:t>
            </a:r>
            <a:endParaRPr lang="en-US" b="1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733800" y="5029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HW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Traditional Model Cost: the Semantic Gap</a:t>
            </a:r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09496" y="3999287"/>
            <a:ext cx="5922580" cy="1271751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41884" y="4774324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7030A0"/>
                </a:solidFill>
              </a:rPr>
              <a:t>VM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09496" y="2617076"/>
            <a:ext cx="5906815" cy="1171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48504" y="334754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7030A0"/>
                </a:solidFill>
              </a:rPr>
              <a:t>OS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24905" y="1749972"/>
            <a:ext cx="1828800" cy="72258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56284" y="1870841"/>
            <a:ext cx="1600200" cy="30777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 dirty="0" smtClean="0"/>
              <a:t>Application</a:t>
            </a:r>
            <a:endParaRPr lang="en-US" sz="1400" b="1" dirty="0"/>
          </a:p>
        </p:txBody>
      </p:sp>
      <p:pic>
        <p:nvPicPr>
          <p:cNvPr id="23" name="Picture 7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173" y="1628776"/>
            <a:ext cx="876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629" y="1692166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522484" y="4240924"/>
            <a:ext cx="2073166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Security Solution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276600"/>
            <a:ext cx="149509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2743200"/>
            <a:ext cx="18288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29200" y="2819400"/>
            <a:ext cx="76698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83586" y="4648018"/>
            <a:ext cx="77845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94484" y="4164724"/>
            <a:ext cx="113511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483071" y="4808481"/>
            <a:ext cx="130640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08485" y="4099033"/>
            <a:ext cx="141478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I/O devices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31728" y="4747028"/>
            <a:ext cx="1594943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>
            <a:off x="1912884" y="3021724"/>
            <a:ext cx="409903" cy="1545021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3400" y="3352800"/>
            <a:ext cx="150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Semantic Gap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2753708"/>
            <a:ext cx="1747685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Memory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Introspection to Bridge the Semantic Gap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Goal: extract meaningful information from OS</a:t>
            </a:r>
          </a:p>
          <a:p>
            <a:endParaRPr lang="en-US" dirty="0" smtClean="0"/>
          </a:p>
          <a:p>
            <a:r>
              <a:rPr lang="en-US" dirty="0" smtClean="0"/>
              <a:t>Physical memory analysis: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etailed knowledge of OS layout and objects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Assumption: </a:t>
            </a:r>
          </a:p>
          <a:p>
            <a:pPr lvl="1"/>
            <a:r>
              <a:rPr lang="en-US" dirty="0" smtClean="0"/>
              <a:t>even if guest OS is compromised we can still  report correct results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Introspection to Bridge the Semantic Gap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71600"/>
            <a:ext cx="8699500" cy="490696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Attacker can change OS layout and </a:t>
            </a:r>
            <a:r>
              <a:rPr lang="en-GB" dirty="0" smtClean="0"/>
              <a:t>data structures</a:t>
            </a:r>
            <a:r>
              <a:rPr lang="en-GB" dirty="0"/>
              <a:t>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Three </a:t>
            </a:r>
            <a:r>
              <a:rPr lang="en-US" dirty="0"/>
              <a:t>views can be provided [</a:t>
            </a:r>
            <a:r>
              <a:rPr lang="en-US" dirty="0" err="1"/>
              <a:t>Baram</a:t>
            </a:r>
            <a:r>
              <a:rPr lang="en-US" dirty="0"/>
              <a:t> </a:t>
            </a:r>
            <a:r>
              <a:rPr lang="en-US" i="1" dirty="0"/>
              <a:t>et al.]: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Why not leverage guest OS?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doliveir\AppData\Local\Microsoft\Windows\Temporary Internet Files\Content.IE5\3ZQZ2YMT\MC9004324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75" y="2854325"/>
            <a:ext cx="1225147" cy="1079500"/>
          </a:xfrm>
          <a:prstGeom prst="rect">
            <a:avLst/>
          </a:prstGeom>
          <a:noFill/>
        </p:spPr>
      </p:pic>
      <p:pic>
        <p:nvPicPr>
          <p:cNvPr id="6" name="Picture 2" descr="C:\Users\doliveir\AppData\Local\Microsoft\Windows\Temporary Internet Files\Content.IE5\3ZQZ2YMT\MC9004324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2778125"/>
            <a:ext cx="1225147" cy="1079500"/>
          </a:xfrm>
          <a:prstGeom prst="rect">
            <a:avLst/>
          </a:prstGeom>
          <a:noFill/>
        </p:spPr>
      </p:pic>
      <p:pic>
        <p:nvPicPr>
          <p:cNvPr id="2052" name="Picture 4" descr="C:\Users\doliveir\AppData\Local\Microsoft\Windows\Temporary Internet Files\Content.IE5\8UJLFCT8\MC9004359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75" y="2625725"/>
            <a:ext cx="1838325" cy="1454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2475" y="4302125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External, bogus: for introspection tool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5675" y="437832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Internal, bogus: for guest OS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3675" y="444062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Real: known only to the attacker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18346</TotalTime>
  <Words>647</Words>
  <Application>Microsoft Office PowerPoint</Application>
  <PresentationFormat>On-screen Show (4:3)</PresentationFormat>
  <Paragraphs>163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My SaTC Funded Research,  How I got There and Future</vt:lpstr>
      <vt:lpstr>How did I get here?</vt:lpstr>
      <vt:lpstr>A Research Idea</vt:lpstr>
      <vt:lpstr>PowerPoint Presentation</vt:lpstr>
      <vt:lpstr>My Research Idea</vt:lpstr>
      <vt:lpstr>Traditional VM Usage Model</vt:lpstr>
      <vt:lpstr>Traditional Model Cost: the Semantic Gap</vt:lpstr>
      <vt:lpstr>Introspection to Bridge the Semantic Gap</vt:lpstr>
      <vt:lpstr>Introspection to Bridge the Semantic Gap</vt:lpstr>
      <vt:lpstr>A New Model</vt:lpstr>
      <vt:lpstr>Collaboration for Introspection</vt:lpstr>
      <vt:lpstr>PowerPoint Presentation</vt:lpstr>
      <vt:lpstr>New Projects from Old Ones</vt:lpstr>
      <vt:lpstr>New Projects from Old Ones</vt:lpstr>
      <vt:lpstr>New Projects from Old Ones</vt:lpstr>
      <vt:lpstr>New Projects from Old Ones</vt:lpstr>
      <vt:lpstr>New Projects from Old Ones</vt:lpstr>
      <vt:lpstr>New Projects from Old Ones</vt:lpstr>
      <vt:lpstr>Results so Far</vt:lpstr>
      <vt:lpstr>Final Thoughts</vt:lpstr>
      <vt:lpstr>Final Thoughts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Socially-Aware Operating System for Trustworthy Computing</dc:title>
  <dc:creator>Daniela</dc:creator>
  <cp:lastModifiedBy>Linda Casals</cp:lastModifiedBy>
  <cp:revision>559</cp:revision>
  <dcterms:created xsi:type="dcterms:W3CDTF">2009-07-24T20:35:33Z</dcterms:created>
  <dcterms:modified xsi:type="dcterms:W3CDTF">2012-10-17T18:54:46Z</dcterms:modified>
</cp:coreProperties>
</file>