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76" r:id="rId4"/>
    <p:sldId id="278" r:id="rId5"/>
    <p:sldId id="258" r:id="rId6"/>
    <p:sldId id="281" r:id="rId7"/>
    <p:sldId id="259" r:id="rId8"/>
    <p:sldId id="280" r:id="rId9"/>
    <p:sldId id="290" r:id="rId10"/>
    <p:sldId id="273" r:id="rId11"/>
    <p:sldId id="277" r:id="rId12"/>
    <p:sldId id="293" r:id="rId13"/>
    <p:sldId id="294" r:id="rId14"/>
    <p:sldId id="260" r:id="rId15"/>
    <p:sldId id="289" r:id="rId16"/>
    <p:sldId id="279" r:id="rId17"/>
    <p:sldId id="282" r:id="rId18"/>
    <p:sldId id="292" r:id="rId19"/>
    <p:sldId id="286" r:id="rId20"/>
    <p:sldId id="284" r:id="rId21"/>
    <p:sldId id="285" r:id="rId22"/>
    <p:sldId id="291" r:id="rId23"/>
    <p:sldId id="261" r:id="rId24"/>
    <p:sldId id="263" r:id="rId25"/>
    <p:sldId id="264" r:id="rId26"/>
    <p:sldId id="265" r:id="rId27"/>
    <p:sldId id="266" r:id="rId28"/>
    <p:sldId id="287" r:id="rId29"/>
    <p:sldId id="288" r:id="rId30"/>
    <p:sldId id="274" r:id="rId31"/>
    <p:sldId id="267" r:id="rId32"/>
    <p:sldId id="295" r:id="rId33"/>
    <p:sldId id="269" r:id="rId34"/>
    <p:sldId id="27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000"/>
    <a:srgbClr val="A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61"/>
    <p:restoredTop sz="94675"/>
  </p:normalViewPr>
  <p:slideViewPr>
    <p:cSldViewPr snapToGrid="0" snapToObjects="1">
      <p:cViewPr varScale="1">
        <p:scale>
          <a:sx n="106" d="100"/>
          <a:sy n="106" d="100"/>
        </p:scale>
        <p:origin x="1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3C499-DC6A-894F-A211-37D72B73BC2A}" type="datetimeFigureOut">
              <a:rPr lang="en-US" smtClean="0"/>
              <a:t>10/18/18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78B26-6FEF-B343-9BBF-A987B7759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2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8B26-6FEF-B343-9BBF-A987B7759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9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8B26-6FEF-B343-9BBF-A987B7759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69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178B26-6FEF-B343-9BBF-A987B77591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2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4480"/>
            <a:ext cx="2062480" cy="223520"/>
          </a:xfrm>
          <a:prstGeom prst="rect">
            <a:avLst/>
          </a:prstGeom>
        </p:spPr>
        <p:txBody>
          <a:bodyPr/>
          <a:lstStyle/>
          <a:p>
            <a:fld id="{A7AC518F-775D-7947-B3E8-ABBF360370AC}" type="datetime4">
              <a:rPr lang="en-US" smtClean="0"/>
              <a:t>October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4480"/>
            <a:ext cx="2062480" cy="223520"/>
          </a:xfrm>
          <a:prstGeom prst="rect">
            <a:avLst/>
          </a:prstGeom>
        </p:spPr>
        <p:txBody>
          <a:bodyPr/>
          <a:lstStyle/>
          <a:p>
            <a:fld id="{CC41DC2A-1945-734F-976D-AF0F23E3D4AC}" type="datetime4">
              <a:rPr lang="en-US" smtClean="0"/>
              <a:t>October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30000"/>
              </a:buClr>
              <a:defRPr/>
            </a:lvl1pPr>
            <a:lvl2pPr marL="685800" indent="-228600">
              <a:buClr>
                <a:srgbClr val="A30000"/>
              </a:buClr>
              <a:buSzPct val="80000"/>
              <a:buFont typeface="Wingdings" charset="2"/>
              <a:buChar char="Ø"/>
              <a:defRPr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30000"/>
                </a:solidFill>
              </a:defRPr>
            </a:lvl1pPr>
          </a:lstStyle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Page</a:t>
            </a:r>
            <a:r>
              <a:rPr lang="zh-CN" altLang="en-US" dirty="0"/>
              <a:t> </a:t>
            </a:r>
            <a:fld id="{545C54B2-F585-E746-9D37-7143E56552F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34480"/>
            <a:ext cx="2062480" cy="223520"/>
          </a:xfrm>
          <a:prstGeom prst="rect">
            <a:avLst/>
          </a:prstGeom>
        </p:spPr>
        <p:txBody>
          <a:bodyPr/>
          <a:lstStyle/>
          <a:p>
            <a:fld id="{24C5E046-468E-2241-9738-5C6711442C13}" type="datetime4">
              <a:rPr lang="en-US" smtClean="0"/>
              <a:t>October 18,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34480"/>
            <a:ext cx="2062480" cy="223520"/>
          </a:xfrm>
          <a:prstGeom prst="rect">
            <a:avLst/>
          </a:prstGeom>
        </p:spPr>
        <p:txBody>
          <a:bodyPr/>
          <a:lstStyle/>
          <a:p>
            <a:fld id="{64985C8C-F3A1-CB4D-90CE-E23F032D4231}" type="datetime4">
              <a:rPr lang="en-US" smtClean="0"/>
              <a:t>October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34480"/>
            <a:ext cx="2062480" cy="223520"/>
          </a:xfrm>
          <a:prstGeom prst="rect">
            <a:avLst/>
          </a:prstGeom>
        </p:spPr>
        <p:txBody>
          <a:bodyPr/>
          <a:lstStyle/>
          <a:p>
            <a:fld id="{1A7E1F92-2A70-5F4C-B993-17F63863472D}" type="datetime4">
              <a:rPr lang="en-US" smtClean="0"/>
              <a:t>October 18,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634480"/>
            <a:ext cx="2062480" cy="223520"/>
          </a:xfrm>
          <a:prstGeom prst="rect">
            <a:avLst/>
          </a:prstGeom>
        </p:spPr>
        <p:txBody>
          <a:bodyPr/>
          <a:lstStyle/>
          <a:p>
            <a:fld id="{18952244-011B-C04F-850D-9C65B97951EA}" type="datetime4">
              <a:rPr lang="en-US" smtClean="0"/>
              <a:t>October 18,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634480"/>
            <a:ext cx="2062480" cy="223520"/>
          </a:xfrm>
          <a:prstGeom prst="rect">
            <a:avLst/>
          </a:prstGeom>
        </p:spPr>
        <p:txBody>
          <a:bodyPr/>
          <a:lstStyle/>
          <a:p>
            <a:fld id="{6E564C59-CBCD-DD42-83B3-5CEBB6C313A5}" type="datetime4">
              <a:rPr lang="en-US" smtClean="0"/>
              <a:t>October 18,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34480"/>
            <a:ext cx="2062480" cy="223520"/>
          </a:xfrm>
          <a:prstGeom prst="rect">
            <a:avLst/>
          </a:prstGeom>
        </p:spPr>
        <p:txBody>
          <a:bodyPr/>
          <a:lstStyle/>
          <a:p>
            <a:fld id="{BF8DAF44-811D-4648-B1C4-DDFE846530F1}" type="datetime4">
              <a:rPr lang="en-US" smtClean="0"/>
              <a:t>October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34480"/>
            <a:ext cx="2062480" cy="223520"/>
          </a:xfrm>
          <a:prstGeom prst="rect">
            <a:avLst/>
          </a:prstGeom>
        </p:spPr>
        <p:txBody>
          <a:bodyPr/>
          <a:lstStyle/>
          <a:p>
            <a:fld id="{BCC221BC-92B1-A14A-BCEC-09B661975117}" type="datetime4">
              <a:rPr lang="en-US" smtClean="0"/>
              <a:t>October 18,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C54B2-F585-E746-9D37-7143E56552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72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49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62480" y="6634480"/>
            <a:ext cx="5024120" cy="223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D0000"/>
                </a:solidFill>
              </a:defRPr>
            </a:lvl1pPr>
          </a:lstStyle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634480"/>
            <a:ext cx="2057400" cy="22351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30000"/>
                </a:solidFill>
              </a:defRPr>
            </a:lvl1pPr>
          </a:lstStyle>
          <a:p>
            <a:fld id="{545C54B2-F585-E746-9D37-7143E5655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4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CD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g"/><Relationship Id="rId7" Type="http://schemas.openxmlformats.org/officeDocument/2006/relationships/image" Target="../media/image21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436" y="529700"/>
            <a:ext cx="8081128" cy="970960"/>
          </a:xfrm>
          <a:prstGeom prst="roundRect">
            <a:avLst>
              <a:gd name="adj" fmla="val 6210"/>
            </a:avLst>
          </a:prstGeom>
          <a:solidFill>
            <a:schemeClr val="bg2"/>
          </a:solidFill>
          <a:effectLst>
            <a:outerShdw blurRad="38100" dist="114300" dir="36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 anchorCtr="1">
            <a:noAutofit/>
          </a:bodyPr>
          <a:lstStyle/>
          <a:p>
            <a:r>
              <a:rPr lang="en-US" altLang="zh-CN" sz="2400" b="1" dirty="0" err="1">
                <a:solidFill>
                  <a:srgbClr val="CD0000"/>
                </a:solidFill>
              </a:rPr>
              <a:t>i</a:t>
            </a:r>
            <a:r>
              <a:rPr lang="en-US" altLang="zh-CN" sz="2400" b="1" dirty="0">
                <a:solidFill>
                  <a:srgbClr val="CD0000"/>
                </a:solidFill>
              </a:rPr>
              <a:t>-Group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Learning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and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 err="1">
                <a:solidFill>
                  <a:srgbClr val="CD0000"/>
                </a:solidFill>
              </a:rPr>
              <a:t>i</a:t>
            </a:r>
            <a:r>
              <a:rPr lang="en-US" altLang="zh-CN" sz="2400" b="1" dirty="0">
                <a:solidFill>
                  <a:srgbClr val="CD0000"/>
                </a:solidFill>
              </a:rPr>
              <a:t>-Detect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for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Dynamic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Anomaly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Detection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with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Applications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in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Maritime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Threat</a:t>
            </a:r>
            <a:r>
              <a:rPr lang="zh-CN" altLang="en-US" sz="2400" b="1" dirty="0">
                <a:solidFill>
                  <a:srgbClr val="CD0000"/>
                </a:solidFill>
              </a:rPr>
              <a:t> </a:t>
            </a:r>
            <a:r>
              <a:rPr lang="en-US" altLang="zh-CN" sz="2400" b="1" dirty="0">
                <a:solidFill>
                  <a:srgbClr val="CD0000"/>
                </a:solidFill>
              </a:rPr>
              <a:t>Detection</a:t>
            </a:r>
            <a:endParaRPr lang="en-US" sz="2400" b="1" dirty="0">
              <a:solidFill>
                <a:srgbClr val="CD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06528"/>
            <a:ext cx="6858000" cy="124304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altLang="zh-CN" dirty="0"/>
              <a:t>Fred</a:t>
            </a:r>
            <a:r>
              <a:rPr lang="zh-CN" altLang="en-US" dirty="0"/>
              <a:t> </a:t>
            </a:r>
            <a:r>
              <a:rPr lang="en-US" altLang="zh-CN" dirty="0"/>
              <a:t>Roberts</a:t>
            </a:r>
          </a:p>
          <a:p>
            <a:pPr>
              <a:lnSpc>
                <a:spcPct val="170000"/>
              </a:lnSpc>
            </a:pPr>
            <a:r>
              <a:rPr lang="en-US" altLang="zh-CN" dirty="0"/>
              <a:t>Rutgers</a:t>
            </a:r>
            <a:r>
              <a:rPr lang="zh-CN" altLang="en-US" dirty="0"/>
              <a:t> </a:t>
            </a:r>
            <a:r>
              <a:rPr lang="en-US" altLang="zh-CN" dirty="0"/>
              <a:t>University</a:t>
            </a:r>
            <a:endParaRPr lang="en-US" dirty="0"/>
          </a:p>
        </p:txBody>
      </p:sp>
      <p:pic>
        <p:nvPicPr>
          <p:cNvPr id="4" name="Picture 3" descr="ContainerSh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77" y="3069090"/>
            <a:ext cx="4416687" cy="3308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485" y="6362624"/>
            <a:ext cx="3114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 err="1"/>
              <a:t>commons.wikipedia.org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2" descr="http://www.prlog.org/11758744-coast-guard-cutter-be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60" y="3369290"/>
            <a:ext cx="3600004" cy="240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86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AIS</a:t>
            </a:r>
            <a:r>
              <a:rPr lang="zh-CN" altLang="en-US" b="1" dirty="0"/>
              <a:t> </a:t>
            </a:r>
            <a:r>
              <a:rPr lang="en-US" altLang="zh-CN" b="1" dirty="0"/>
              <a:t>Data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3708" y="772160"/>
            <a:ext cx="87691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AIS data are collected by the U.S. Coast Guard.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Selected AIS data are made public online.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Massive data: US coast and waterway data accounts for 32 GB of  AIS data daily.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72" y="2788096"/>
            <a:ext cx="5080000" cy="3606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4584" y="4238361"/>
            <a:ext cx="2867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053505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Data 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0904"/>
            <a:ext cx="8742680" cy="5570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Data Quality a challenge. E.g., for AIS data: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Transmission problems, forgetting to turn on the AIS transponder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Some data have 50% errors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Could be intentionally inaccurate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A cyber attacker could falsify a vessel’s identity, position, heading, speed, or make it invisible to authorities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en-US" sz="2000" dirty="0"/>
              <a:t>The key problem with AIS is that it has no built-in security. </a:t>
            </a:r>
            <a:r>
              <a:rPr lang="en-US" sz="2000"/>
              <a:t>No encryption. All </a:t>
            </a:r>
            <a:r>
              <a:rPr lang="en-US" sz="2000" dirty="0"/>
              <a:t>information is automatically assumed as being genuine and hence treated as correct.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7195" y="4108668"/>
            <a:ext cx="3144448" cy="24570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2097" y="4582221"/>
            <a:ext cx="32441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Marco </a:t>
            </a:r>
            <a:r>
              <a:rPr lang="en-US" dirty="0" err="1"/>
              <a:t>Balduzzi</a:t>
            </a:r>
            <a:r>
              <a:rPr lang="en-US" dirty="0"/>
              <a:t> of Trend Micro discussing potential scenario for cyber attack on AIS</a:t>
            </a:r>
          </a:p>
          <a:p>
            <a:endParaRPr lang="en-US" dirty="0"/>
          </a:p>
          <a:p>
            <a:r>
              <a:rPr lang="en-US" dirty="0"/>
              <a:t>Credit: Help Net 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2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Data 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0904"/>
            <a:ext cx="8742680" cy="5570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Aside: Danger of Cyber Attacks on AIS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 cyber attacker could falsify a vessel’s identity, position, heading, speed, or make it invisible to authorities.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An attacker could tamper with the data, impersonate port authorities, communicate with the ship or effectively shut down communications between ships and with ports.</a:t>
            </a:r>
          </a:p>
          <a:p>
            <a: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dirty="0">
                <a:ea typeface="ＭＳ Ｐゴシック" pitchFamily="34" charset="-128"/>
                <a:cs typeface="ＭＳ Ｐゴシック" charset="0"/>
              </a:rPr>
              <a:t>Plausible scenarios (</a:t>
            </a:r>
            <a:r>
              <a:rPr lang="en-US" sz="2400" dirty="0" err="1">
                <a:ea typeface="ＭＳ Ｐゴシック" pitchFamily="34" charset="-128"/>
                <a:cs typeface="ＭＳ Ｐゴシック" charset="0"/>
              </a:rPr>
              <a:t>CyberKeel</a:t>
            </a:r>
            <a:r>
              <a:rPr lang="en-US" sz="2400" dirty="0">
                <a:ea typeface="ＭＳ Ｐゴシック" pitchFamily="34" charset="-128"/>
                <a:cs typeface="ＭＳ Ｐゴシック" charset="0"/>
              </a:rPr>
              <a:t> 2014):</a:t>
            </a:r>
          </a:p>
          <a:p>
            <a:pPr lvl="1"/>
            <a:r>
              <a:rPr lang="en-US" sz="2200" dirty="0"/>
              <a:t>Modification of all ship details, position, course, cargo, speed, name</a:t>
            </a:r>
          </a:p>
          <a:p>
            <a:pPr lvl="1"/>
            <a:r>
              <a:rPr lang="en-US" sz="2200" dirty="0"/>
              <a:t>Creation of “ghost” vessels at any global location, which would be recognized by receivers as genuine vessels</a:t>
            </a:r>
          </a:p>
          <a:p>
            <a:pPr lvl="1"/>
            <a:r>
              <a:rPr lang="en-US" sz="2200" dirty="0"/>
              <a:t>Trigger a false collision warning alert, resulting in a course adjustment</a:t>
            </a:r>
          </a:p>
          <a:p>
            <a:pPr lvl="1"/>
            <a:r>
              <a:rPr lang="en-US" sz="2200" dirty="0"/>
              <a:t>Send false weather information to a vessel to have them divert around a non-existent storm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3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Data Quality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0904"/>
            <a:ext cx="8742680" cy="5570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Aside: Danger of Cyber Attacks on AIS</a:t>
            </a:r>
          </a:p>
          <a:p>
            <a: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dirty="0">
                <a:ea typeface="ＭＳ Ｐゴシック" pitchFamily="34" charset="-128"/>
                <a:cs typeface="ＭＳ Ｐゴシック" charset="0"/>
              </a:rPr>
              <a:t>Plausible scenarios (</a:t>
            </a:r>
            <a:r>
              <a:rPr lang="en-US" sz="2400" dirty="0" err="1">
                <a:ea typeface="ＭＳ Ｐゴシック" pitchFamily="34" charset="-128"/>
                <a:cs typeface="ＭＳ Ｐゴシック" charset="0"/>
              </a:rPr>
              <a:t>CyberKeel</a:t>
            </a:r>
            <a:r>
              <a:rPr lang="en-US" sz="2400" dirty="0">
                <a:ea typeface="ＭＳ Ｐゴシック" pitchFamily="34" charset="-128"/>
                <a:cs typeface="ＭＳ Ｐゴシック" charset="0"/>
              </a:rPr>
              <a:t> 2014) continued:</a:t>
            </a:r>
          </a:p>
          <a:p>
            <a:pPr lvl="1"/>
            <a:r>
              <a:rPr lang="en-US" sz="2200" dirty="0"/>
              <a:t>Impersonate marine authorities to trick the vessel crew into disabling their AIS transmitter, rendering them invisible to anyone but the attackers themselves</a:t>
            </a:r>
          </a:p>
          <a:p>
            <a:pPr lvl="1"/>
            <a:r>
              <a:rPr lang="en-US" sz="2200" dirty="0"/>
              <a:t>Cause vessels to increase the frequency with which they transmit AIS data, resulting in all vessels and marine authorities being flooded by data. Essentially a “denial-of-service attack”</a:t>
            </a:r>
          </a:p>
          <a:p>
            <a: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dirty="0"/>
              <a:t>There were suspected cases of mass-spoofing of AIS in the Black Sea in June 2017, with more than 20 ships affected. </a:t>
            </a:r>
          </a:p>
          <a:p>
            <a:pPr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/>
            </a:pPr>
            <a:r>
              <a:rPr lang="en-US" sz="2400" dirty="0"/>
              <a:t>The GPS were giving false locations, some inland and some at airports. </a:t>
            </a:r>
            <a:endParaRPr lang="en-US" sz="2400" dirty="0">
              <a:cs typeface="ＭＳ Ｐゴシック" charset="0"/>
            </a:endParaRPr>
          </a:p>
          <a:p>
            <a:endParaRPr lang="en-US" sz="2600" dirty="0"/>
          </a:p>
          <a:p>
            <a:pPr lvl="1"/>
            <a:endParaRPr 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Black Sea.jpeg">
            <a:extLst>
              <a:ext uri="{FF2B5EF4-FFF2-40B4-BE49-F238E27FC236}">
                <a16:creationId xmlns:a16="http://schemas.microsoft.com/office/drawing/2014/main" id="{A9FFE91B-C18C-0C48-B71A-EBF4879AB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84" y="4931036"/>
            <a:ext cx="2233596" cy="17034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D282CA-FD7D-1D4B-AD8E-F25C355694D4}"/>
              </a:ext>
            </a:extLst>
          </p:cNvPr>
          <p:cNvSpPr txBox="1"/>
          <p:nvPr/>
        </p:nvSpPr>
        <p:spPr>
          <a:xfrm>
            <a:off x="2954005" y="5782757"/>
            <a:ext cx="3610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Credit: </a:t>
            </a:r>
            <a:r>
              <a:rPr lang="en-US" sz="2000" dirty="0" err="1"/>
              <a:t>commons.wikimedia.com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E15517-75AE-474A-B6C5-9EBD0D0676C9}"/>
              </a:ext>
            </a:extLst>
          </p:cNvPr>
          <p:cNvSpPr txBox="1"/>
          <p:nvPr/>
        </p:nvSpPr>
        <p:spPr>
          <a:xfrm>
            <a:off x="1846567" y="4882908"/>
            <a:ext cx="3535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(Source: </a:t>
            </a:r>
            <a:r>
              <a:rPr lang="en-US" sz="2400" dirty="0" err="1"/>
              <a:t>Fairplay</a:t>
            </a:r>
            <a:r>
              <a:rPr lang="en-US" sz="2400" dirty="0"/>
              <a:t> 11-22-17)</a:t>
            </a:r>
          </a:p>
        </p:txBody>
      </p:sp>
    </p:spTree>
    <p:extLst>
      <p:ext uri="{BB962C8B-B14F-4D97-AF65-F5344CB8AC3E}">
        <p14:creationId xmlns:p14="http://schemas.microsoft.com/office/powerpoint/2010/main" val="2066811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Other</a:t>
            </a:r>
            <a:r>
              <a:rPr lang="zh-CN" altLang="en-US" b="1" dirty="0"/>
              <a:t> </a:t>
            </a:r>
            <a:r>
              <a:rPr lang="en-US" altLang="zh-CN" b="1" dirty="0"/>
              <a:t>Data</a:t>
            </a:r>
            <a:r>
              <a:rPr lang="zh-CN" altLang="en-US" b="1" dirty="0"/>
              <a:t> </a:t>
            </a:r>
            <a:r>
              <a:rPr lang="en-US" altLang="zh-CN" b="1" dirty="0"/>
              <a:t>Sets Complementing AIS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0904"/>
            <a:ext cx="8742680" cy="55708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dirty="0"/>
              <a:t>Geological/Geographical/Geospatial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zh-CN" sz="2200" dirty="0"/>
              <a:t>Example:</a:t>
            </a:r>
            <a:r>
              <a:rPr lang="zh-CN" altLang="en-US" sz="2200" dirty="0"/>
              <a:t> </a:t>
            </a:r>
            <a:r>
              <a:rPr lang="en-US" altLang="zh-CN" sz="2200" dirty="0"/>
              <a:t>standard</a:t>
            </a:r>
            <a:r>
              <a:rPr lang="zh-CN" altLang="en-US" sz="2200" dirty="0"/>
              <a:t> </a:t>
            </a:r>
            <a:r>
              <a:rPr lang="en-US" altLang="zh-CN" sz="2200" dirty="0"/>
              <a:t>shipping</a:t>
            </a:r>
            <a:r>
              <a:rPr lang="zh-CN" altLang="en-US" sz="2200" dirty="0"/>
              <a:t> </a:t>
            </a:r>
            <a:r>
              <a:rPr lang="en-US" altLang="zh-CN" sz="2200" dirty="0"/>
              <a:t>routes</a:t>
            </a:r>
            <a:r>
              <a:rPr lang="zh-CN" altLang="en-US" sz="2200" dirty="0"/>
              <a:t> </a:t>
            </a:r>
            <a:r>
              <a:rPr lang="en-US" altLang="zh-CN" sz="2200" dirty="0"/>
              <a:t>between</a:t>
            </a:r>
            <a:r>
              <a:rPr lang="zh-CN" altLang="en-US" sz="2200" dirty="0"/>
              <a:t> </a:t>
            </a:r>
            <a:r>
              <a:rPr lang="en-US" altLang="zh-CN" sz="2200" dirty="0"/>
              <a:t>ports,</a:t>
            </a:r>
            <a:r>
              <a:rPr lang="zh-CN" altLang="en-US" sz="2200" dirty="0"/>
              <a:t> </a:t>
            </a:r>
            <a:r>
              <a:rPr lang="en-US" altLang="zh-CN" sz="2200" dirty="0" err="1"/>
              <a:t>riverways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water</a:t>
            </a:r>
            <a:r>
              <a:rPr lang="zh-CN" altLang="en-US" sz="2200" dirty="0"/>
              <a:t> </a:t>
            </a:r>
            <a:r>
              <a:rPr lang="en-US" altLang="zh-CN" sz="2200" dirty="0"/>
              <a:t>depth,</a:t>
            </a:r>
            <a:r>
              <a:rPr lang="zh-CN" altLang="en-US" sz="2200" dirty="0"/>
              <a:t> </a:t>
            </a:r>
            <a:r>
              <a:rPr lang="en-US" altLang="zh-CN" sz="2200" dirty="0"/>
              <a:t>port</a:t>
            </a:r>
            <a:r>
              <a:rPr lang="zh-CN" altLang="en-US" sz="2200" dirty="0"/>
              <a:t> </a:t>
            </a:r>
            <a:r>
              <a:rPr lang="en-US" altLang="zh-CN" sz="2200" dirty="0"/>
              <a:t>location,</a:t>
            </a:r>
            <a:r>
              <a:rPr lang="zh-CN" altLang="en-US" sz="2200" dirty="0"/>
              <a:t> </a:t>
            </a:r>
            <a:r>
              <a:rPr lang="en-US" altLang="zh-CN" sz="2200" dirty="0"/>
              <a:t>designated</a:t>
            </a:r>
            <a:r>
              <a:rPr lang="zh-CN" altLang="en-US" sz="2200" dirty="0"/>
              <a:t> </a:t>
            </a:r>
            <a:r>
              <a:rPr lang="en-US" altLang="zh-CN" sz="2200" dirty="0"/>
              <a:t>anchor</a:t>
            </a:r>
            <a:r>
              <a:rPr lang="zh-CN" altLang="en-US" sz="2200" dirty="0"/>
              <a:t> </a:t>
            </a:r>
            <a:r>
              <a:rPr lang="en-US" altLang="zh-CN" sz="2200" dirty="0"/>
              <a:t>area,</a:t>
            </a:r>
            <a:r>
              <a:rPr lang="zh-CN" altLang="en-US" sz="2200" dirty="0"/>
              <a:t> </a:t>
            </a:r>
            <a:r>
              <a:rPr lang="en-US" altLang="zh-CN" sz="2200" dirty="0"/>
              <a:t>etc.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zh-CN" sz="2200" dirty="0"/>
              <a:t>Such</a:t>
            </a:r>
            <a:r>
              <a:rPr lang="zh-CN" altLang="en-US" sz="2200" dirty="0"/>
              <a:t> </a:t>
            </a:r>
            <a:r>
              <a:rPr lang="en-US" altLang="zh-CN" sz="2200" dirty="0"/>
              <a:t>information</a:t>
            </a:r>
            <a:r>
              <a:rPr lang="zh-CN" altLang="en-US" sz="2200" dirty="0"/>
              <a:t> </a:t>
            </a:r>
            <a:r>
              <a:rPr lang="en-US" altLang="zh-CN" sz="2200" dirty="0"/>
              <a:t>is</a:t>
            </a:r>
            <a:r>
              <a:rPr lang="zh-CN" altLang="en-US" sz="2200" dirty="0"/>
              <a:t> </a:t>
            </a:r>
            <a:r>
              <a:rPr lang="en-US" altLang="zh-CN" sz="2200" dirty="0"/>
              <a:t>available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forms</a:t>
            </a:r>
            <a:r>
              <a:rPr lang="zh-CN" altLang="en-US" sz="2200" dirty="0"/>
              <a:t> </a:t>
            </a:r>
            <a:r>
              <a:rPr lang="en-US" altLang="zh-CN" sz="2200" dirty="0"/>
              <a:t>such</a:t>
            </a:r>
            <a:r>
              <a:rPr lang="zh-CN" altLang="en-US" sz="2200" dirty="0"/>
              <a:t> </a:t>
            </a:r>
            <a:r>
              <a:rPr lang="en-US" altLang="zh-CN" sz="2200" dirty="0"/>
              <a:t>as</a:t>
            </a:r>
            <a:r>
              <a:rPr lang="zh-CN" altLang="en-US" sz="2200" dirty="0"/>
              <a:t> </a:t>
            </a:r>
            <a:r>
              <a:rPr lang="en-US" altLang="zh-CN" sz="2200" dirty="0"/>
              <a:t>nautical</a:t>
            </a:r>
            <a:r>
              <a:rPr lang="zh-CN" altLang="en-US" sz="2200" dirty="0"/>
              <a:t> </a:t>
            </a:r>
            <a:r>
              <a:rPr lang="en-US" altLang="zh-CN" sz="2200" dirty="0"/>
              <a:t>charts, e.g.,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Electronic</a:t>
            </a:r>
            <a:r>
              <a:rPr lang="zh-CN" altLang="en-US" sz="2200" dirty="0"/>
              <a:t> </a:t>
            </a:r>
            <a:r>
              <a:rPr lang="en-US" altLang="zh-CN" sz="2200" dirty="0"/>
              <a:t>Chart</a:t>
            </a:r>
            <a:r>
              <a:rPr lang="zh-CN" altLang="en-US" sz="2200" dirty="0"/>
              <a:t> </a:t>
            </a:r>
            <a:r>
              <a:rPr lang="en-US" altLang="zh-CN" sz="2200" dirty="0"/>
              <a:t>Display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Information</a:t>
            </a:r>
            <a:r>
              <a:rPr lang="zh-CN" altLang="en-US" sz="2200" dirty="0"/>
              <a:t> </a:t>
            </a:r>
            <a:r>
              <a:rPr lang="en-US" altLang="zh-CN" sz="2200" dirty="0"/>
              <a:t>System</a:t>
            </a:r>
            <a:r>
              <a:rPr lang="zh-CN" altLang="en-US" sz="2200" dirty="0"/>
              <a:t> </a:t>
            </a:r>
            <a:r>
              <a:rPr lang="en-US" altLang="zh-CN" sz="2200" dirty="0"/>
              <a:t>(ECDIS)</a:t>
            </a:r>
            <a:endParaRPr lang="en-US" sz="2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dirty="0"/>
              <a:t>Other</a:t>
            </a:r>
            <a:r>
              <a:rPr lang="zh-CN" altLang="en-US" sz="2400" dirty="0"/>
              <a:t> </a:t>
            </a:r>
            <a:r>
              <a:rPr lang="en-US" altLang="zh-CN" sz="2400" dirty="0"/>
              <a:t>relevant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zh-CN" sz="2200" dirty="0"/>
              <a:t>Manifest</a:t>
            </a:r>
            <a:r>
              <a:rPr lang="zh-CN" altLang="en-US" sz="2200" dirty="0"/>
              <a:t> </a:t>
            </a:r>
            <a:r>
              <a:rPr lang="en-US" altLang="zh-CN" sz="2200" dirty="0"/>
              <a:t>data</a:t>
            </a:r>
            <a:r>
              <a:rPr lang="zh-CN" altLang="en-US" sz="2200" dirty="0"/>
              <a:t> </a:t>
            </a:r>
            <a:r>
              <a:rPr lang="en-US" altLang="zh-CN" sz="2200" dirty="0"/>
              <a:t>about</a:t>
            </a:r>
            <a:r>
              <a:rPr lang="zh-CN" altLang="en-US" sz="2200" dirty="0"/>
              <a:t> </a:t>
            </a:r>
            <a:r>
              <a:rPr lang="en-US" altLang="zh-CN" sz="2200" dirty="0"/>
              <a:t>cargo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vessels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zh-CN" sz="2200" dirty="0"/>
              <a:t>Vessels‘</a:t>
            </a:r>
            <a:r>
              <a:rPr lang="zh-CN" altLang="en-US" sz="2200" dirty="0"/>
              <a:t> </a:t>
            </a:r>
            <a:r>
              <a:rPr lang="en-US" altLang="zh-CN" sz="2200" dirty="0"/>
              <a:t>participation</a:t>
            </a:r>
            <a:r>
              <a:rPr lang="zh-CN" altLang="en-US" sz="2200" dirty="0"/>
              <a:t> </a:t>
            </a:r>
            <a:r>
              <a:rPr lang="en-US" altLang="zh-CN" sz="2200" dirty="0"/>
              <a:t>history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/>
              <a:t>voluntary</a:t>
            </a:r>
            <a:r>
              <a:rPr lang="zh-CN" altLang="en-US" sz="2200" dirty="0"/>
              <a:t> </a:t>
            </a:r>
            <a:r>
              <a:rPr lang="en-US" altLang="zh-CN" sz="2200" dirty="0"/>
              <a:t>or</a:t>
            </a:r>
            <a:r>
              <a:rPr lang="zh-CN" altLang="en-US" sz="2200" dirty="0"/>
              <a:t> </a:t>
            </a:r>
            <a:r>
              <a:rPr lang="en-US" altLang="zh-CN" sz="2200" dirty="0"/>
              <a:t>required</a:t>
            </a:r>
            <a:r>
              <a:rPr lang="zh-CN" altLang="en-US" sz="2200" dirty="0"/>
              <a:t> </a:t>
            </a:r>
            <a:r>
              <a:rPr lang="en-US" altLang="zh-CN" sz="2200" dirty="0"/>
              <a:t>programs,</a:t>
            </a:r>
            <a:r>
              <a:rPr lang="zh-CN" altLang="en-US" sz="2200" dirty="0"/>
              <a:t> </a:t>
            </a:r>
            <a:r>
              <a:rPr lang="en-US" altLang="zh-CN" sz="2200" dirty="0"/>
              <a:t>e.g.,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Customs-Trade</a:t>
            </a:r>
            <a:r>
              <a:rPr lang="zh-CN" altLang="en-US" sz="2200" dirty="0"/>
              <a:t> </a:t>
            </a:r>
            <a:r>
              <a:rPr lang="en-US" altLang="zh-CN" sz="2200" dirty="0"/>
              <a:t>Partnership</a:t>
            </a:r>
            <a:r>
              <a:rPr lang="zh-CN" altLang="en-US" sz="2200" dirty="0"/>
              <a:t> </a:t>
            </a:r>
            <a:r>
              <a:rPr lang="en-US" altLang="zh-CN" sz="2200" dirty="0"/>
              <a:t>Against</a:t>
            </a:r>
            <a:r>
              <a:rPr lang="zh-CN" altLang="en-US" sz="2200" dirty="0"/>
              <a:t> </a:t>
            </a:r>
            <a:r>
              <a:rPr lang="en-US" altLang="zh-CN" sz="2200" dirty="0"/>
              <a:t>Terrorism</a:t>
            </a:r>
            <a:r>
              <a:rPr lang="zh-CN" altLang="en-US" sz="2200" dirty="0"/>
              <a:t> </a:t>
            </a:r>
            <a:r>
              <a:rPr lang="en-US" altLang="zh-CN" sz="2200" dirty="0"/>
              <a:t>(C-TPAT)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32" y="4405848"/>
            <a:ext cx="3131250" cy="2071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78493" y="4887231"/>
            <a:ext cx="149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Manifest data</a:t>
            </a:r>
          </a:p>
        </p:txBody>
      </p:sp>
    </p:spTree>
    <p:extLst>
      <p:ext uri="{BB962C8B-B14F-4D97-AF65-F5344CB8AC3E}">
        <p14:creationId xmlns:p14="http://schemas.microsoft.com/office/powerpoint/2010/main" val="394707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191"/>
            <a:ext cx="9144000" cy="772160"/>
          </a:xfrm>
        </p:spPr>
        <p:txBody>
          <a:bodyPr/>
          <a:lstStyle/>
          <a:p>
            <a:r>
              <a:rPr lang="en-US" b="1" dirty="0"/>
              <a:t>Grouping: Similar Ships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079" y="687948"/>
            <a:ext cx="5422825" cy="6332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 often try to cluster or group individual entities into subgroups of “similar” entities.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E.g., in personalized medicine and stock price analysis.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200" dirty="0"/>
              <a:t>Individuals with similar health conditions, stocks of similar companies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This figure shows a partial route of a vessel, obtained from AIS data.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The grey area depicts “normal” routes taken by ”similar” ships.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200" dirty="0"/>
              <a:t>Obtained from AIS data by our methods of grouping to be defined.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 ship going out of the grey area may indicate a high level of abnormality. 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9D16928-532A-F845-B725-217C6B464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23" y="799759"/>
            <a:ext cx="3660318" cy="48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2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New Tools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0"/>
            <a:ext cx="8722895" cy="5567679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What is a good way to group?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With a heterogenous population, conventional methods often cluster/group individual entities into homogeneous subgroups.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Clustering and subgrouping are typically performed a priori.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This has disadvantages: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Forming of subgroups depends on pre-determined number of clusters – a parameter hard to determine.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All analytical outcomes and inferences are identical for all individuals in same subgroup.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In many situations there may not be any clear-cut and well divided subgroup structure in the population.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In these situations, conventional subgroup analysis imposes an artificial grouping structure to the population.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The analysis often leads to large biases and thus invalid inference.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2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80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New Tools: </a:t>
            </a:r>
            <a:r>
              <a:rPr lang="en-US" altLang="zh-CN" b="1" dirty="0" err="1"/>
              <a:t>i</a:t>
            </a:r>
            <a:r>
              <a:rPr lang="en-US" altLang="zh-CN" b="1" dirty="0"/>
              <a:t>-Group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0"/>
            <a:ext cx="8661400" cy="5567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have begun to</a:t>
            </a:r>
            <a:r>
              <a:rPr lang="zh-CN" altLang="en-US" sz="2400" dirty="0"/>
              <a:t> </a:t>
            </a:r>
            <a:r>
              <a:rPr lang="en-US" altLang="zh-CN" sz="2400" dirty="0"/>
              <a:t>develop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statistical</a:t>
            </a:r>
            <a:r>
              <a:rPr lang="zh-CN" altLang="en-US" sz="2400" dirty="0"/>
              <a:t> </a:t>
            </a:r>
            <a:r>
              <a:rPr lang="en-US" altLang="zh-CN" sz="2400" dirty="0"/>
              <a:t>method, </a:t>
            </a:r>
            <a:r>
              <a:rPr lang="en-US" altLang="zh-CN" sz="2400" b="1" dirty="0" err="1">
                <a:solidFill>
                  <a:srgbClr val="A30000"/>
                </a:solidFill>
              </a:rPr>
              <a:t>i</a:t>
            </a:r>
            <a:r>
              <a:rPr lang="en-US" altLang="zh-CN" sz="2400" b="1" dirty="0">
                <a:solidFill>
                  <a:srgbClr val="A30000"/>
                </a:solidFill>
              </a:rPr>
              <a:t>-Group.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Intended to identify a group of individuals that behave similarly to a target individual.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Enables us to effectively establish baseline (normal) behavior of the target individual.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In terms of a joint distribution of features from “similar” individuals.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In contrast to traditional methods,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-Group focuses on each individual and forms one individualized group for each individual.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By locating individuals that share similar characteristics of the target individual.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600" dirty="0"/>
              <a:t>This sidesteps the aforementioned difficulties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Forms an </a:t>
            </a:r>
            <a:r>
              <a:rPr lang="en-US" altLang="zh-CN" sz="2200" dirty="0" err="1"/>
              <a:t>i</a:t>
            </a:r>
            <a:r>
              <a:rPr lang="en-US" altLang="zh-CN" sz="2200" dirty="0"/>
              <a:t>-Group specifically for the target individual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Ignores entities having little in common with the target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Works even if no clear-cut, well divided subgroup structure.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63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/>
              <a:t>i</a:t>
            </a:r>
            <a:r>
              <a:rPr lang="en-US" altLang="zh-CN" b="1" dirty="0"/>
              <a:t>-Group vs. Clustering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0"/>
            <a:ext cx="8661400" cy="55676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Grouping with a 2-dimensional feature</a:t>
            </a:r>
            <a:endParaRPr lang="en-US" altLang="zh-CN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Clustering is global,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-Group is individualized.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1D2C2C82-BB9A-F949-9AD7-5F8CED1A906C}"/>
              </a:ext>
            </a:extLst>
          </p:cNvPr>
          <p:cNvSpPr/>
          <p:nvPr/>
        </p:nvSpPr>
        <p:spPr>
          <a:xfrm>
            <a:off x="1239256" y="1479884"/>
            <a:ext cx="6845967" cy="3368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061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New Tools: </a:t>
            </a:r>
            <a:r>
              <a:rPr lang="en-US" altLang="zh-CN" b="1" dirty="0" err="1"/>
              <a:t>i</a:t>
            </a:r>
            <a:r>
              <a:rPr lang="en-US" altLang="zh-CN" b="1" dirty="0"/>
              <a:t>-Group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0"/>
            <a:ext cx="8661400" cy="5567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For maritime traffic monitoring,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-Group is intended to identify a group of vessels that behave similarly to a target individual vessel.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Enables us to effectively establish baseline (normal) behavior of the target vessel.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First, identify key feature groups to be used.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Example below.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Suppose </a:t>
            </a:r>
            <a:r>
              <a:rPr lang="en-US" altLang="zh-CN" sz="2400" i="1" dirty="0"/>
              <a:t>A</a:t>
            </a:r>
            <a:r>
              <a:rPr lang="en-US" altLang="zh-CN" sz="2400" dirty="0"/>
              <a:t> is a given target vessel.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Let </a:t>
            </a:r>
            <a:r>
              <a:rPr lang="en-US" altLang="zh-CN" sz="2400" i="1" dirty="0"/>
              <a:t>D</a:t>
            </a:r>
            <a:r>
              <a:rPr lang="en-US" altLang="zh-CN" sz="2400" i="1" baseline="-25000" dirty="0"/>
              <a:t>A</a:t>
            </a:r>
            <a:r>
              <a:rPr lang="en-US" altLang="zh-CN" sz="2400" i="1" dirty="0"/>
              <a:t> </a:t>
            </a:r>
            <a:r>
              <a:rPr lang="en-US" altLang="zh-CN" sz="2400" dirty="0"/>
              <a:t>be the target’s feature set and </a:t>
            </a:r>
            <a:r>
              <a:rPr lang="en-US" altLang="zh-CN" sz="2400" i="1" dirty="0" err="1"/>
              <a:t>D</a:t>
            </a:r>
            <a:r>
              <a:rPr lang="en-US" altLang="zh-CN" sz="2400" i="1" baseline="-25000" dirty="0" err="1"/>
              <a:t>k</a:t>
            </a:r>
            <a:r>
              <a:rPr lang="en-US" altLang="zh-CN" sz="2400" dirty="0"/>
              <a:t> be the feature set of vessel </a:t>
            </a:r>
            <a:r>
              <a:rPr lang="en-US" altLang="zh-CN" sz="2400" i="1" dirty="0"/>
              <a:t>k</a:t>
            </a:r>
            <a:r>
              <a:rPr lang="en-US" altLang="zh-CN" sz="24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Let </a:t>
            </a:r>
            <a:r>
              <a:rPr lang="en-US" altLang="zh-CN" sz="2400" i="1" dirty="0"/>
              <a:t>d</a:t>
            </a:r>
            <a:r>
              <a:rPr lang="en-US" altLang="zh-CN" sz="2400" dirty="0"/>
              <a:t>(</a:t>
            </a:r>
            <a:r>
              <a:rPr lang="en-US" altLang="zh-CN" sz="2400" i="1" dirty="0"/>
              <a:t>.,.</a:t>
            </a:r>
            <a:r>
              <a:rPr lang="en-US" altLang="zh-CN" sz="2400" dirty="0"/>
              <a:t>)</a:t>
            </a:r>
            <a:r>
              <a:rPr lang="en-US" altLang="zh-CN" sz="2400" i="1" dirty="0"/>
              <a:t> </a:t>
            </a:r>
            <a:r>
              <a:rPr lang="en-US" altLang="zh-CN" sz="2400" dirty="0"/>
              <a:t>be an appropriate similarity or distance measure between </a:t>
            </a:r>
            <a:r>
              <a:rPr lang="en-US" altLang="zh-CN" sz="2200" i="1" dirty="0"/>
              <a:t>D</a:t>
            </a:r>
            <a:r>
              <a:rPr lang="en-US" altLang="zh-CN" sz="2200" i="1" baseline="-25000" dirty="0"/>
              <a:t>A</a:t>
            </a:r>
            <a:r>
              <a:rPr lang="en-US" altLang="zh-CN" sz="2200" dirty="0"/>
              <a:t> and </a:t>
            </a:r>
            <a:r>
              <a:rPr lang="en-US" altLang="zh-CN" sz="2200" i="1" dirty="0"/>
              <a:t>D</a:t>
            </a:r>
            <a:r>
              <a:rPr lang="en-US" altLang="zh-CN" sz="2200" i="1" baseline="-25000" dirty="0"/>
              <a:t>k</a:t>
            </a:r>
            <a:r>
              <a:rPr lang="en-US" altLang="zh-CN" sz="22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Look for the </a:t>
            </a:r>
            <a:r>
              <a:rPr lang="en-US" altLang="zh-CN" sz="2200" dirty="0" err="1"/>
              <a:t>i</a:t>
            </a:r>
            <a:r>
              <a:rPr lang="en-US" altLang="zh-CN" sz="2200" dirty="0"/>
              <a:t>-Group (clique) for A consisting of all vessels </a:t>
            </a:r>
            <a:r>
              <a:rPr lang="en-US" altLang="zh-CN" sz="2200" i="1" dirty="0"/>
              <a:t>k</a:t>
            </a:r>
            <a:r>
              <a:rPr lang="en-US" altLang="zh-CN" sz="2200" dirty="0"/>
              <a:t> so that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200" i="1" dirty="0"/>
              <a:t>d</a:t>
            </a:r>
            <a:r>
              <a:rPr lang="en-US" altLang="zh-CN" sz="2200" dirty="0"/>
              <a:t>(</a:t>
            </a:r>
            <a:r>
              <a:rPr lang="en-US" altLang="zh-CN" sz="2200" i="1" dirty="0" err="1"/>
              <a:t>D</a:t>
            </a:r>
            <a:r>
              <a:rPr lang="en-US" altLang="zh-CN" sz="2200" i="1" baseline="-25000" dirty="0" err="1"/>
              <a:t>A</a:t>
            </a:r>
            <a:r>
              <a:rPr lang="en-US" altLang="zh-CN" sz="2200" dirty="0" err="1"/>
              <a:t>,</a:t>
            </a:r>
            <a:r>
              <a:rPr lang="en-US" altLang="zh-CN" sz="2200" i="1" dirty="0" err="1"/>
              <a:t>D</a:t>
            </a:r>
            <a:r>
              <a:rPr lang="en-US" altLang="zh-CN" sz="2200" i="1" baseline="-25000" dirty="0" err="1"/>
              <a:t>k</a:t>
            </a:r>
            <a:r>
              <a:rPr lang="en-US" altLang="zh-CN" sz="2200" dirty="0"/>
              <a:t>) &lt; </a:t>
            </a:r>
            <a:r>
              <a:rPr lang="en-US" altLang="zh-CN" sz="2200" i="1" dirty="0"/>
              <a:t>T</a:t>
            </a:r>
            <a:r>
              <a:rPr lang="en-US" altLang="zh-CN" sz="2200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200" dirty="0"/>
              <a:t>    where </a:t>
            </a:r>
            <a:r>
              <a:rPr lang="en-US" altLang="zh-CN" sz="2200" i="1" dirty="0"/>
              <a:t>T</a:t>
            </a:r>
            <a:r>
              <a:rPr lang="en-US" altLang="zh-CN" sz="2200" dirty="0"/>
              <a:t> is a threshold determined by optimizing some criterion.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7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10" y="752844"/>
            <a:ext cx="8525510" cy="58816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Security is of paramount importance to human existence. Accurate and early detection of threat is becoming increasingly crucial to security.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Novel and sophisticated statistical methods/algorithms are needed to take advantage of vast amount of available data.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The maritime transportation system (MTS) is critical to the US and world economy. 95% of world’s goods still travel by sea.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This project concentrates on detection of threats in the MTS.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Fred Robert</a:t>
            </a:r>
            <a:r>
              <a:rPr lang="en-US" altLang="zh-CN" dirty="0"/>
              <a:t>s</a:t>
            </a:r>
            <a:r>
              <a:rPr lang="en-US" dirty="0"/>
              <a:t> (Rutgers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 descr="TripleEMaers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90" y="4510785"/>
            <a:ext cx="3590269" cy="1121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363" y="5839822"/>
            <a:ext cx="4165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http://</a:t>
            </a:r>
            <a:r>
              <a:rPr lang="en-US" dirty="0" err="1"/>
              <a:t>www.worldslargestship.com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97357" y="6305791"/>
            <a:ext cx="3547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Admiral Chuck Michel, USCG</a:t>
            </a:r>
          </a:p>
          <a:p>
            <a:endParaRPr lang="en-US" dirty="0"/>
          </a:p>
        </p:txBody>
      </p:sp>
      <p:pic>
        <p:nvPicPr>
          <p:cNvPr id="11" name="Picture 13" descr="http://www.edpsc.org/UserFiles/edpsc/Images/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6184" y="4388223"/>
            <a:ext cx="2416290" cy="193480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489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New Tools: </a:t>
            </a:r>
            <a:r>
              <a:rPr lang="en-US" altLang="zh-CN" b="1" dirty="0" err="1"/>
              <a:t>i</a:t>
            </a:r>
            <a:r>
              <a:rPr lang="en-US" altLang="zh-CN" b="1" dirty="0"/>
              <a:t>-Group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0"/>
            <a:ext cx="8661400" cy="5567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In the anomaly application, such a group allows us to establish a baseline behavior for the individualized group with high accuracy and from which to detect anomalies for the target individual.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Customized grouping for a specific individual is not new.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However, our method has a solid theoretical foundation.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Roughly, </a:t>
            </a:r>
            <a:r>
              <a:rPr lang="en-US" altLang="zh-CN" sz="2200" dirty="0" err="1"/>
              <a:t>i</a:t>
            </a:r>
            <a:r>
              <a:rPr lang="en-US" altLang="zh-CN" sz="2200" dirty="0"/>
              <a:t>-Group methodology is similar to nonparametric estimation in spirit.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/>
              <a:t>Nonparametric estimation can be viewed as a special case of </a:t>
            </a:r>
            <a:r>
              <a:rPr lang="en-US" altLang="zh-CN" sz="2200" dirty="0" err="1"/>
              <a:t>i</a:t>
            </a:r>
            <a:r>
              <a:rPr lang="en-US" altLang="zh-CN" sz="2200" dirty="0"/>
              <a:t>-Group.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err="1"/>
              <a:t>i</a:t>
            </a:r>
            <a:r>
              <a:rPr lang="en-US" altLang="zh-CN" sz="2200" dirty="0"/>
              <a:t>-Group is different from clustering as it is localized while clustering is a global partition technique.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Preliminary conclusions: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err="1"/>
              <a:t>i</a:t>
            </a:r>
            <a:r>
              <a:rPr lang="en-US" altLang="zh-CN" sz="2200" dirty="0"/>
              <a:t>-Group Learning is robust and effective for handling heterogeneity from diverse sources in big data.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zh-CN" sz="2200" dirty="0" err="1"/>
              <a:t>i</a:t>
            </a:r>
            <a:r>
              <a:rPr lang="en-US" altLang="zh-CN" sz="2200" dirty="0"/>
              <a:t>-Group is parallel in nature and can scale up better for big data than existing competitors.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CN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38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New Tools: </a:t>
            </a:r>
            <a:r>
              <a:rPr lang="en-US" altLang="zh-CN" b="1" dirty="0" err="1"/>
              <a:t>i</a:t>
            </a:r>
            <a:r>
              <a:rPr lang="en-US" altLang="zh-CN" b="1" dirty="0"/>
              <a:t>-Detect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0"/>
            <a:ext cx="8661400" cy="5567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We have also begun to develop an individual detection method  </a:t>
            </a:r>
            <a:r>
              <a:rPr lang="en-US" altLang="zh-CN" sz="2400" b="1" dirty="0" err="1">
                <a:solidFill>
                  <a:srgbClr val="C00000"/>
                </a:solidFill>
              </a:rPr>
              <a:t>i</a:t>
            </a:r>
            <a:r>
              <a:rPr lang="en-US" altLang="zh-CN" sz="2400" b="1" dirty="0">
                <a:solidFill>
                  <a:srgbClr val="C00000"/>
                </a:solidFill>
              </a:rPr>
              <a:t>-Detect.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This scores the anomaly (abnormality) of the target individual against the baseline distribution of features obtained from its own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-Group (clique).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The problem is essentially outlier detection.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However, the challenge is that the features under consideration may be complex and of mixed type, and that the features’ importance may not be equal.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A new approach is needed to assess the deviation of an observation from its baseline distribution.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 err="1"/>
              <a:t>i</a:t>
            </a:r>
            <a:r>
              <a:rPr lang="en-US" altLang="zh-CN" sz="2400" dirty="0"/>
              <a:t>-Detect aims to do this.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CN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03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New Tools: </a:t>
            </a:r>
            <a:r>
              <a:rPr lang="en-US" altLang="zh-CN" b="1" dirty="0" err="1"/>
              <a:t>i</a:t>
            </a:r>
            <a:r>
              <a:rPr lang="en-US" altLang="zh-CN" b="1" dirty="0"/>
              <a:t>-Detect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0"/>
            <a:ext cx="8661400" cy="556767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 err="1"/>
              <a:t>i</a:t>
            </a:r>
            <a:r>
              <a:rPr lang="en-US" altLang="zh-CN" sz="2400" dirty="0"/>
              <a:t>-Detect is based on the idea of “data depth,” extended to complex space, noisy features, and features of unequal importance.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Data depth is a way to measure how deep or central a given point is with respect to an observed multivariate sample or its underlying distribution.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It naturally provides a measure of ”</a:t>
            </a:r>
            <a:r>
              <a:rPr lang="en-US" altLang="zh-CN" sz="2400" dirty="0" err="1"/>
              <a:t>outlyingness</a:t>
            </a:r>
            <a:r>
              <a:rPr lang="en-US" altLang="zh-CN" sz="2400" dirty="0"/>
              <a:t>”.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altLang="zh-CN" sz="22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altLang="zh-CN" sz="24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21</a:t>
            </a:fld>
            <a:endParaRPr lang="en-US" dirty="0"/>
          </a:p>
        </p:txBody>
      </p:sp>
      <p:pic>
        <p:nvPicPr>
          <p:cNvPr id="3074" name="Picture 2" descr="Image result for wikimedia commons outlier">
            <a:extLst>
              <a:ext uri="{FF2B5EF4-FFF2-40B4-BE49-F238E27FC236}">
                <a16:creationId xmlns:a16="http://schemas.microsoft.com/office/drawing/2014/main" id="{4C39A19E-0154-014E-B3FF-80D9C2716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71" y="3176468"/>
            <a:ext cx="3062371" cy="306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78FDC5-343B-5E48-81FD-CA4C963802D1}"/>
              </a:ext>
            </a:extLst>
          </p:cNvPr>
          <p:cNvSpPr txBox="1"/>
          <p:nvPr/>
        </p:nvSpPr>
        <p:spPr>
          <a:xfrm>
            <a:off x="137258" y="6228833"/>
            <a:ext cx="6358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Random_sample_consensus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22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161"/>
            <a:ext cx="9144000" cy="93789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identified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following</a:t>
            </a:r>
            <a:r>
              <a:rPr lang="zh-CN" altLang="en-US" sz="2400" dirty="0"/>
              <a:t> </a:t>
            </a:r>
            <a:r>
              <a:rPr lang="en-US" altLang="zh-CN" sz="2400" dirty="0"/>
              <a:t>feature</a:t>
            </a:r>
            <a:r>
              <a:rPr lang="zh-CN" altLang="en-US" sz="2400" dirty="0"/>
              <a:t> </a:t>
            </a:r>
            <a:r>
              <a:rPr lang="en-US" altLang="zh-CN" sz="2400" dirty="0"/>
              <a:t>groups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preliminary</a:t>
            </a:r>
            <a:r>
              <a:rPr lang="zh-CN" altLang="en-US" sz="2400" dirty="0"/>
              <a:t> </a:t>
            </a:r>
            <a:r>
              <a:rPr lang="en-US" altLang="zh-CN" sz="2400" dirty="0"/>
              <a:t>study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consultation</a:t>
            </a:r>
            <a:r>
              <a:rPr lang="zh-CN" altLang="en-US" sz="2400" dirty="0"/>
              <a:t> </a:t>
            </a: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maritime</a:t>
            </a:r>
            <a:r>
              <a:rPr lang="zh-CN" altLang="en-US" sz="2400" dirty="0"/>
              <a:t> </a:t>
            </a:r>
            <a:r>
              <a:rPr lang="en-US" altLang="zh-CN" sz="2400" dirty="0"/>
              <a:t>traffic</a:t>
            </a:r>
            <a:r>
              <a:rPr lang="zh-CN" altLang="en-US" sz="2400" dirty="0"/>
              <a:t> </a:t>
            </a:r>
            <a:r>
              <a:rPr lang="en-US" altLang="zh-CN" sz="2400" dirty="0"/>
              <a:t>experts.</a:t>
            </a:r>
            <a:r>
              <a:rPr lang="zh-CN" altLang="en-US" sz="2400" dirty="0"/>
              <a:t> 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380" y="1649637"/>
            <a:ext cx="8564268" cy="33006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numCol="2" rtlCol="0">
            <a:noAutofit/>
          </a:bodyPr>
          <a:lstStyle/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r>
              <a:rPr lang="en-US" altLang="zh-CN" sz="2000" b="1" dirty="0"/>
              <a:t>Vessel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Profile</a:t>
            </a:r>
            <a:br>
              <a:rPr lang="en-US" altLang="zh-CN" sz="2000" dirty="0"/>
            </a:br>
            <a:r>
              <a:rPr lang="en-US" sz="2000" dirty="0"/>
              <a:t>vessel type, dimensions, draught, etc. </a:t>
            </a:r>
          </a:p>
          <a:p>
            <a:pPr>
              <a:buClr>
                <a:srgbClr val="A30000"/>
              </a:buClr>
            </a:pPr>
            <a:endParaRPr lang="en-US" sz="1000" dirty="0"/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r>
              <a:rPr lang="en-US" altLang="zh-CN" sz="2000" b="1" dirty="0"/>
              <a:t>Risk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Features</a:t>
            </a:r>
            <a:br>
              <a:rPr lang="en-US" altLang="zh-CN" sz="2000" b="1" dirty="0"/>
            </a:br>
            <a:r>
              <a:rPr lang="en-US" sz="2000" dirty="0"/>
              <a:t>country of registration, ports visited in the near past, etc. </a:t>
            </a:r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endParaRPr lang="en-US" sz="1000" dirty="0"/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r>
              <a:rPr lang="en-US" altLang="zh-CN" sz="2000" b="1" dirty="0"/>
              <a:t>At-anchor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Features</a:t>
            </a:r>
            <a:br>
              <a:rPr lang="en-US" altLang="zh-CN" sz="2000" dirty="0"/>
            </a:br>
            <a:r>
              <a:rPr lang="en-US" sz="2000" dirty="0"/>
              <a:t>AIS indicator, on-land indicator, port indicator, etc. </a:t>
            </a:r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endParaRPr lang="en-US" sz="2000" dirty="0"/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r>
              <a:rPr lang="en-US" altLang="zh-CN" sz="2000" b="1" dirty="0"/>
              <a:t>In-motion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Features</a:t>
            </a:r>
            <a:br>
              <a:rPr lang="en-US" altLang="zh-CN" sz="2000" dirty="0"/>
            </a:br>
            <a:r>
              <a:rPr lang="en-US" sz="2000" dirty="0"/>
              <a:t>average speed/acceleration, maximum speed/acceleration, etc. </a:t>
            </a:r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endParaRPr lang="en-US" sz="1000" dirty="0"/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r>
              <a:rPr lang="en-US" altLang="zh-CN" sz="2000" b="1" dirty="0"/>
              <a:t>Functional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Voyage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Features</a:t>
            </a:r>
            <a:br>
              <a:rPr lang="en-US" altLang="zh-CN" sz="2000" b="1" dirty="0"/>
            </a:br>
            <a:r>
              <a:rPr lang="en-US" sz="2000" dirty="0"/>
              <a:t>trajectory of vessel, time series of speed/acceleration, etc. </a:t>
            </a:r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endParaRPr lang="en-US" sz="1000" dirty="0"/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r>
              <a:rPr lang="en-US" altLang="zh-CN" sz="2000" b="1" dirty="0"/>
              <a:t>Dyadic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Product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Formula</a:t>
            </a:r>
            <a:r>
              <a:rPr lang="zh-CN" altLang="en-US" sz="2000" b="1" dirty="0"/>
              <a:t> </a:t>
            </a:r>
            <a:r>
              <a:rPr lang="en-US" altLang="zh-CN" sz="2000" b="1" dirty="0"/>
              <a:t>Features</a:t>
            </a:r>
            <a:br>
              <a:rPr lang="en-US" altLang="zh-CN" sz="2000" dirty="0"/>
            </a:br>
            <a:r>
              <a:rPr lang="en-US" sz="2000" dirty="0"/>
              <a:t>dyadic parameters of time series of variety of variables. </a:t>
            </a:r>
            <a:endParaRPr lang="en-US" altLang="zh-C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19380" y="5038927"/>
            <a:ext cx="8679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these</a:t>
            </a:r>
            <a:r>
              <a:rPr lang="zh-CN" altLang="en-US" sz="2400" dirty="0"/>
              <a:t> </a:t>
            </a:r>
            <a:r>
              <a:rPr lang="en-US" altLang="zh-CN" sz="2400" dirty="0"/>
              <a:t>features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divided</a:t>
            </a:r>
            <a:r>
              <a:rPr lang="zh-CN" altLang="en-US" sz="2400" dirty="0"/>
              <a:t> </a:t>
            </a:r>
            <a:r>
              <a:rPr lang="en-US" altLang="zh-CN" sz="2400" dirty="0"/>
              <a:t>into</a:t>
            </a:r>
            <a:r>
              <a:rPr lang="zh-CN" altLang="en-US" sz="2400" dirty="0"/>
              <a:t> </a:t>
            </a:r>
            <a:r>
              <a:rPr lang="en-US" altLang="zh-CN" sz="2400" dirty="0"/>
              <a:t>two</a:t>
            </a:r>
            <a:r>
              <a:rPr lang="zh-CN" altLang="en-US" sz="2400" dirty="0"/>
              <a:t> </a:t>
            </a:r>
            <a:r>
              <a:rPr lang="en-US" altLang="zh-CN" sz="2400" dirty="0"/>
              <a:t>groups: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r>
              <a:rPr lang="en-US" altLang="zh-CN" sz="2400" b="1" dirty="0"/>
              <a:t>standard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features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used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-Group</a:t>
            </a:r>
          </a:p>
          <a:p>
            <a:pPr marL="285750" indent="-285750">
              <a:buClr>
                <a:srgbClr val="A30000"/>
              </a:buClr>
              <a:buFont typeface="Arial" charset="0"/>
              <a:buChar char="•"/>
            </a:pPr>
            <a:r>
              <a:rPr lang="en-US" altLang="zh-CN" sz="2400" b="1" dirty="0"/>
              <a:t>risk-related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features</a:t>
            </a:r>
            <a:r>
              <a:rPr lang="zh-CN" altLang="en-US" sz="2400" b="1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used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-Detect</a:t>
            </a:r>
            <a:r>
              <a:rPr lang="zh-CN" altLang="en-US" sz="2400" dirty="0"/>
              <a:t> </a:t>
            </a: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anomaly</a:t>
            </a:r>
            <a:r>
              <a:rPr lang="zh-CN" altLang="en-US" sz="2400" dirty="0"/>
              <a:t> </a:t>
            </a:r>
            <a:r>
              <a:rPr lang="en-US" altLang="zh-CN" sz="2400" dirty="0"/>
              <a:t>detection</a:t>
            </a:r>
          </a:p>
          <a:p>
            <a:pPr>
              <a:buClr>
                <a:srgbClr val="A30000"/>
              </a:buClr>
            </a:pPr>
            <a:r>
              <a:rPr lang="en-US" altLang="zh-CN" sz="2400" dirty="0"/>
              <a:t>In a given application, we will use some of these features.</a:t>
            </a:r>
          </a:p>
        </p:txBody>
      </p:sp>
    </p:spTree>
    <p:extLst>
      <p:ext uri="{BB962C8B-B14F-4D97-AF65-F5344CB8AC3E}">
        <p14:creationId xmlns:p14="http://schemas.microsoft.com/office/powerpoint/2010/main" val="450727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 err="1"/>
              <a:t>i</a:t>
            </a:r>
            <a:r>
              <a:rPr lang="en-US" altLang="zh-CN" b="1" dirty="0"/>
              <a:t>-Detect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" y="850264"/>
            <a:ext cx="8991600" cy="566229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b="1" dirty="0" err="1"/>
              <a:t>i</a:t>
            </a:r>
            <a:r>
              <a:rPr lang="en-US" altLang="zh-CN" sz="2600" b="1" dirty="0"/>
              <a:t>-</a:t>
            </a:r>
            <a:r>
              <a:rPr lang="en-US" sz="2600" b="1" dirty="0"/>
              <a:t>Detect</a:t>
            </a:r>
            <a:r>
              <a:rPr lang="en-US" sz="2600" dirty="0"/>
              <a:t>: detect outliers based on a vessel’s own individualized baseline distribution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Many possible outlier detection rules: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1.5 inter</a:t>
            </a:r>
            <a:r>
              <a:rPr lang="en-US" altLang="zh-CN" sz="2200" dirty="0"/>
              <a:t>-</a:t>
            </a:r>
            <a:r>
              <a:rPr lang="en-US" sz="2200" dirty="0"/>
              <a:t>quantile rule</a:t>
            </a:r>
            <a:r>
              <a:rPr lang="en-US" altLang="zh-CN" sz="2200" dirty="0"/>
              <a:t>:</a:t>
            </a:r>
            <a:br>
              <a:rPr lang="en-US" sz="2200" dirty="0"/>
            </a:br>
            <a:r>
              <a:rPr lang="en-US" altLang="zh-CN" sz="2200" dirty="0"/>
              <a:t>detect</a:t>
            </a:r>
            <a:r>
              <a:rPr lang="zh-CN" altLang="en-US" sz="2200" dirty="0"/>
              <a:t> </a:t>
            </a:r>
            <a:r>
              <a:rPr lang="en-US" altLang="zh-CN" sz="2200" dirty="0"/>
              <a:t>outliers</a:t>
            </a:r>
            <a:r>
              <a:rPr lang="zh-CN" altLang="en-US" sz="2200" dirty="0"/>
              <a:t> </a:t>
            </a:r>
            <a:r>
              <a:rPr lang="en-US" altLang="zh-CN" sz="2200" dirty="0"/>
              <a:t>based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/>
              <a:t>empirical</a:t>
            </a:r>
            <a:r>
              <a:rPr lang="zh-CN" altLang="en-US" sz="2200" dirty="0"/>
              <a:t> </a:t>
            </a:r>
            <a:r>
              <a:rPr lang="en-US" altLang="zh-CN" sz="2200" dirty="0"/>
              <a:t>quantiles</a:t>
            </a:r>
            <a:endParaRPr lang="en-US" sz="22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b="1" i="1" dirty="0"/>
              <a:t>two</a:t>
            </a:r>
            <a:r>
              <a:rPr lang="en-US" sz="2200" b="1" i="1" dirty="0"/>
              <a:t>/</a:t>
            </a:r>
            <a:r>
              <a:rPr lang="en-US" altLang="zh-CN" sz="2200" b="1" i="1" dirty="0"/>
              <a:t>three</a:t>
            </a:r>
            <a:r>
              <a:rPr lang="en-US" sz="2200" b="1" i="1" dirty="0"/>
              <a:t> standard deviation rul</a:t>
            </a:r>
            <a:r>
              <a:rPr lang="en-US" altLang="zh-CN" sz="2200" b="1" i="1" dirty="0"/>
              <a:t>e:</a:t>
            </a:r>
            <a:br>
              <a:rPr lang="en-US" altLang="zh-CN" sz="2200" b="1" i="1" dirty="0"/>
            </a:br>
            <a:r>
              <a:rPr lang="en-US" altLang="zh-CN" sz="2200" dirty="0"/>
              <a:t>detect</a:t>
            </a:r>
            <a:r>
              <a:rPr lang="zh-CN" altLang="en-US" sz="2200" dirty="0"/>
              <a:t> </a:t>
            </a:r>
            <a:r>
              <a:rPr lang="en-US" altLang="zh-CN" sz="2200" dirty="0"/>
              <a:t>outliers</a:t>
            </a:r>
            <a:r>
              <a:rPr lang="zh-CN" altLang="en-US" sz="2200" dirty="0"/>
              <a:t> </a:t>
            </a:r>
            <a:r>
              <a:rPr lang="en-US" altLang="zh-CN" sz="2200" dirty="0"/>
              <a:t>lying</a:t>
            </a:r>
            <a:r>
              <a:rPr lang="zh-CN" altLang="en-US" sz="2200" dirty="0"/>
              <a:t> </a:t>
            </a:r>
            <a:r>
              <a:rPr lang="en-US" altLang="zh-CN" sz="2200" dirty="0"/>
              <a:t>more</a:t>
            </a:r>
            <a:r>
              <a:rPr lang="zh-CN" altLang="en-US" sz="2200" dirty="0"/>
              <a:t> </a:t>
            </a:r>
            <a:r>
              <a:rPr lang="en-US" altLang="zh-CN" sz="2200" dirty="0"/>
              <a:t>than</a:t>
            </a:r>
            <a:r>
              <a:rPr lang="zh-CN" altLang="en-US" sz="2200" dirty="0"/>
              <a:t> </a:t>
            </a:r>
            <a:r>
              <a:rPr lang="en-US" altLang="zh-CN" sz="2200" dirty="0"/>
              <a:t>two/three</a:t>
            </a:r>
            <a:r>
              <a:rPr lang="zh-CN" altLang="en-US" sz="2200" dirty="0"/>
              <a:t> </a:t>
            </a:r>
            <a:r>
              <a:rPr lang="en-US" altLang="zh-CN" sz="2200" dirty="0" err="1"/>
              <a:t>s.d.</a:t>
            </a:r>
            <a:r>
              <a:rPr lang="zh-CN" altLang="en-US" sz="2200" dirty="0"/>
              <a:t> </a:t>
            </a:r>
            <a:r>
              <a:rPr lang="en-US" altLang="zh-CN" sz="2200" dirty="0"/>
              <a:t>away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mean</a:t>
            </a:r>
            <a:endParaRPr lang="en-US" sz="22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parametric distribution based </a:t>
            </a:r>
            <a:r>
              <a:rPr lang="en-US" sz="2200" dirty="0" err="1"/>
              <a:t>quantile</a:t>
            </a:r>
            <a:r>
              <a:rPr lang="en-US" sz="2200" dirty="0"/>
              <a:t> rule: </a:t>
            </a:r>
            <a:br>
              <a:rPr lang="en-US" sz="2200" dirty="0"/>
            </a:br>
            <a:r>
              <a:rPr lang="en-US" altLang="zh-CN" sz="2200" dirty="0"/>
              <a:t>detect</a:t>
            </a:r>
            <a:r>
              <a:rPr lang="zh-CN" altLang="en-US" sz="2200" dirty="0"/>
              <a:t> </a:t>
            </a:r>
            <a:r>
              <a:rPr lang="en-US" altLang="zh-CN" sz="2200" dirty="0"/>
              <a:t>outliers</a:t>
            </a:r>
            <a:r>
              <a:rPr lang="zh-CN" altLang="en-US" sz="2200" dirty="0"/>
              <a:t> </a:t>
            </a:r>
            <a:r>
              <a:rPr lang="en-US" altLang="zh-CN" sz="2200" dirty="0"/>
              <a:t>by</a:t>
            </a:r>
            <a:r>
              <a:rPr lang="zh-CN" altLang="en-US" sz="2200" dirty="0"/>
              <a:t> </a:t>
            </a:r>
            <a:r>
              <a:rPr lang="en-US" altLang="zh-CN" sz="2200" dirty="0"/>
              <a:t>estimated</a:t>
            </a:r>
            <a:r>
              <a:rPr lang="zh-CN" altLang="en-US" sz="2200" dirty="0"/>
              <a:t> </a:t>
            </a:r>
            <a:r>
              <a:rPr lang="en-US" altLang="zh-CN" sz="2200" dirty="0"/>
              <a:t>quantile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parametric</a:t>
            </a:r>
            <a:r>
              <a:rPr lang="zh-CN" altLang="en-US" sz="2200" dirty="0"/>
              <a:t> </a:t>
            </a:r>
            <a:r>
              <a:rPr lang="en-US" altLang="zh-CN" sz="2200" dirty="0"/>
              <a:t>distribution</a:t>
            </a:r>
            <a:r>
              <a:rPr lang="zh-CN" altLang="en-US" sz="2200" dirty="0"/>
              <a:t> </a:t>
            </a:r>
            <a:r>
              <a:rPr lang="en-US" altLang="zh-CN" sz="2200" dirty="0"/>
              <a:t>model</a:t>
            </a:r>
            <a:endParaRPr lang="en-US" sz="22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multiple hypothesis</a:t>
            </a:r>
            <a:r>
              <a:rPr lang="zh-CN" altLang="en-US" sz="2200" dirty="0"/>
              <a:t> </a:t>
            </a:r>
            <a:r>
              <a:rPr lang="en-US" sz="2200" dirty="0"/>
              <a:t>testing procedures: </a:t>
            </a:r>
            <a:br>
              <a:rPr lang="en-US" sz="2200" dirty="0"/>
            </a:br>
            <a:r>
              <a:rPr lang="en-US" altLang="zh-CN" sz="2200" dirty="0"/>
              <a:t>detect</a:t>
            </a:r>
            <a:r>
              <a:rPr lang="zh-CN" altLang="en-US" sz="2200" dirty="0"/>
              <a:t> </a:t>
            </a:r>
            <a:r>
              <a:rPr lang="en-US" altLang="zh-CN" sz="2200" dirty="0"/>
              <a:t>outliers</a:t>
            </a:r>
            <a:r>
              <a:rPr lang="zh-CN" altLang="en-US" sz="2200" dirty="0"/>
              <a:t> </a:t>
            </a:r>
            <a:r>
              <a:rPr lang="en-US" altLang="zh-CN" sz="2200" dirty="0"/>
              <a:t>that</a:t>
            </a:r>
            <a:r>
              <a:rPr lang="zh-CN" altLang="en-US" sz="2200" dirty="0"/>
              <a:t> </a:t>
            </a:r>
            <a:r>
              <a:rPr lang="en-US" altLang="zh-CN" sz="2200" dirty="0"/>
              <a:t>can</a:t>
            </a:r>
            <a:r>
              <a:rPr lang="zh-CN" altLang="en-US" sz="2200" dirty="0"/>
              <a:t> </a:t>
            </a:r>
            <a:r>
              <a:rPr lang="en-US" altLang="zh-CN" sz="2200" dirty="0"/>
              <a:t>reject</a:t>
            </a:r>
            <a:r>
              <a:rPr lang="zh-CN" altLang="en-US" sz="2200" dirty="0"/>
              <a:t> </a:t>
            </a:r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corresponding</a:t>
            </a:r>
            <a:r>
              <a:rPr lang="zh-CN" altLang="en-US" sz="2200" dirty="0"/>
              <a:t> </a:t>
            </a:r>
            <a:r>
              <a:rPr lang="en-US" altLang="zh-CN" sz="2200" dirty="0"/>
              <a:t>hypothesis</a:t>
            </a:r>
            <a:r>
              <a:rPr lang="zh-CN" altLang="en-US" sz="2200" dirty="0"/>
              <a:t> </a:t>
            </a:r>
            <a:r>
              <a:rPr lang="en-US" altLang="zh-CN" sz="2200" dirty="0"/>
              <a:t>testing</a:t>
            </a:r>
            <a:endParaRPr lang="en-US" sz="2200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data depth: </a:t>
            </a:r>
            <a:br>
              <a:rPr lang="en-US" sz="2200" dirty="0"/>
            </a:br>
            <a:r>
              <a:rPr lang="en-US" altLang="zh-CN" sz="2200" dirty="0"/>
              <a:t>detect</a:t>
            </a:r>
            <a:r>
              <a:rPr lang="zh-CN" altLang="en-US" sz="2200" dirty="0"/>
              <a:t> </a:t>
            </a:r>
            <a:r>
              <a:rPr lang="en-US" altLang="zh-CN" sz="2200" dirty="0"/>
              <a:t>outliers</a:t>
            </a:r>
            <a:r>
              <a:rPr lang="zh-CN" altLang="en-US" sz="2200" dirty="0"/>
              <a:t> </a:t>
            </a:r>
            <a:r>
              <a:rPr lang="en-US" altLang="zh-CN" sz="2200" dirty="0"/>
              <a:t>that</a:t>
            </a:r>
            <a:r>
              <a:rPr lang="zh-CN" altLang="en-US" sz="2200" dirty="0"/>
              <a:t> </a:t>
            </a:r>
            <a:r>
              <a:rPr lang="en-US" altLang="zh-CN" sz="2200" dirty="0"/>
              <a:t>are</a:t>
            </a:r>
            <a:r>
              <a:rPr lang="zh-CN" altLang="en-US" sz="2200" dirty="0"/>
              <a:t> </a:t>
            </a:r>
            <a:r>
              <a:rPr lang="en-US" altLang="zh-CN" sz="2200" dirty="0"/>
              <a:t>far</a:t>
            </a:r>
            <a:r>
              <a:rPr lang="zh-CN" altLang="en-US" sz="2200" dirty="0"/>
              <a:t> </a:t>
            </a:r>
            <a:r>
              <a:rPr lang="en-US" altLang="zh-CN" sz="2200" dirty="0"/>
              <a:t>away</a:t>
            </a:r>
            <a:r>
              <a:rPr lang="zh-CN" altLang="en-US" sz="2200" dirty="0"/>
              <a:t> </a:t>
            </a:r>
            <a:r>
              <a:rPr lang="en-US" altLang="zh-CN" sz="2200" dirty="0"/>
              <a:t>from</a:t>
            </a:r>
            <a:r>
              <a:rPr lang="zh-CN" altLang="en-US" sz="2200" dirty="0"/>
              <a:t> </a:t>
            </a:r>
            <a:r>
              <a:rPr lang="en-US" altLang="zh-CN" sz="2200" dirty="0"/>
              <a:t>the data</a:t>
            </a:r>
            <a:r>
              <a:rPr lang="zh-CN" altLang="en-US" sz="2200" dirty="0"/>
              <a:t> </a:t>
            </a:r>
            <a:r>
              <a:rPr lang="en-US" altLang="zh-CN" sz="2200" dirty="0"/>
              <a:t>center</a:t>
            </a:r>
            <a:endParaRPr lang="en-US" sz="2200" dirty="0"/>
          </a:p>
          <a:p>
            <a:pPr>
              <a:lnSpc>
                <a:spcPct val="145000"/>
              </a:lnSpc>
            </a:pPr>
            <a:endParaRPr lang="en-US" sz="2000" dirty="0"/>
          </a:p>
          <a:p>
            <a:pPr>
              <a:lnSpc>
                <a:spcPct val="145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43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Case Study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10879" r="8852" b="8565"/>
          <a:stretch/>
        </p:blipFill>
        <p:spPr>
          <a:xfrm>
            <a:off x="26980" y="1493522"/>
            <a:ext cx="4524700" cy="38404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680" y="772159"/>
            <a:ext cx="4592320" cy="63101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200" dirty="0"/>
              <a:t>We focused on AIS data for 534 vessels/voyages (tankers, cargo vessels) arriving in Port of Newark between July and November 2014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200" dirty="0"/>
              <a:t>Investigated behaviors starting from crossing the 12 nautical mile US territorial sea (TS) boundary to arrival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200" dirty="0"/>
              <a:t>The trajector</a:t>
            </a:r>
            <a:r>
              <a:rPr lang="en-US" altLang="zh-CN" sz="4200" dirty="0"/>
              <a:t>y</a:t>
            </a:r>
            <a:r>
              <a:rPr lang="en-US" sz="4200" dirty="0"/>
              <a:t>, a functional feature, wa</a:t>
            </a:r>
            <a:r>
              <a:rPr lang="en-US" altLang="zh-CN" sz="4200" dirty="0"/>
              <a:t>s</a:t>
            </a:r>
            <a:r>
              <a:rPr lang="en-US" sz="4200" dirty="0"/>
              <a:t> used as </a:t>
            </a:r>
            <a:r>
              <a:rPr lang="en-US" altLang="zh-CN" sz="4200" dirty="0"/>
              <a:t>the</a:t>
            </a:r>
            <a:r>
              <a:rPr lang="en-US" sz="4200" dirty="0"/>
              <a:t> standard feature for </a:t>
            </a:r>
            <a:r>
              <a:rPr lang="en-US" sz="4200" dirty="0" err="1"/>
              <a:t>i</a:t>
            </a:r>
            <a:r>
              <a:rPr lang="en-US" altLang="zh-CN" sz="4200" dirty="0"/>
              <a:t>-</a:t>
            </a:r>
            <a:r>
              <a:rPr lang="en-US" sz="4200" dirty="0"/>
              <a:t>Group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200" dirty="0"/>
              <a:t>The trajectory is a time series of GPS locations</a:t>
            </a:r>
          </a:p>
          <a:p>
            <a:pPr>
              <a:lnSpc>
                <a:spcPct val="170000"/>
              </a:lnSpc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2F5FB6-6DEC-3245-AF6F-8453427EE47D}"/>
              </a:ext>
            </a:extLst>
          </p:cNvPr>
          <p:cNvSpPr txBox="1"/>
          <p:nvPr/>
        </p:nvSpPr>
        <p:spPr>
          <a:xfrm>
            <a:off x="433137" y="5546558"/>
            <a:ext cx="33702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Thanks to David Nichols, Esq.,</a:t>
            </a:r>
          </a:p>
          <a:p>
            <a:r>
              <a:rPr lang="en-US" dirty="0"/>
              <a:t>Captain, USCG, ret. for suggesting</a:t>
            </a:r>
          </a:p>
          <a:p>
            <a:r>
              <a:rPr lang="en-US" dirty="0"/>
              <a:t>this application.</a:t>
            </a:r>
          </a:p>
        </p:txBody>
      </p:sp>
    </p:spTree>
    <p:extLst>
      <p:ext uri="{BB962C8B-B14F-4D97-AF65-F5344CB8AC3E}">
        <p14:creationId xmlns:p14="http://schemas.microsoft.com/office/powerpoint/2010/main" val="20874322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527" y="772161"/>
            <a:ext cx="2815473" cy="11379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Case Study:</a:t>
            </a:r>
            <a:r>
              <a:rPr lang="zh-CN" altLang="en-US" b="1" dirty="0"/>
              <a:t> </a:t>
            </a:r>
            <a:r>
              <a:rPr lang="en-US" altLang="zh-CN" b="1" dirty="0" err="1"/>
              <a:t>i</a:t>
            </a:r>
            <a:r>
              <a:rPr lang="en-US" altLang="zh-CN" b="1" dirty="0"/>
              <a:t>-Group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72479"/>
            <a:ext cx="6705600" cy="22371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3200" dirty="0"/>
              <a:t>To define the </a:t>
            </a:r>
            <a:r>
              <a:rPr lang="en-US" altLang="zh-CN" sz="3200" dirty="0" err="1"/>
              <a:t>i</a:t>
            </a:r>
            <a:r>
              <a:rPr lang="en-US" altLang="zh-CN" sz="3200" dirty="0"/>
              <a:t>-Group, we defined the</a:t>
            </a:r>
            <a:r>
              <a:rPr lang="zh-CN" altLang="en-US" sz="3200" dirty="0"/>
              <a:t> </a:t>
            </a:r>
            <a:r>
              <a:rPr lang="en-US" sz="3200" dirty="0"/>
              <a:t>distance</a:t>
            </a:r>
            <a:r>
              <a:rPr lang="zh-CN" altLang="en-US" sz="3200" dirty="0"/>
              <a:t> </a:t>
            </a:r>
            <a:r>
              <a:rPr lang="en-US" sz="3200" dirty="0"/>
              <a:t>between trajectories</a:t>
            </a:r>
            <a:r>
              <a:rPr lang="zh-CN" altLang="en-US" sz="3200" dirty="0"/>
              <a:t> </a:t>
            </a:r>
            <a:r>
              <a:rPr lang="en-US" altLang="zh-CN" sz="3200" dirty="0"/>
              <a:t>to be the dynamic</a:t>
            </a:r>
            <a:r>
              <a:rPr lang="zh-CN" altLang="en-US" sz="3200" dirty="0"/>
              <a:t> </a:t>
            </a:r>
            <a:r>
              <a:rPr lang="en-US" altLang="zh-CN" sz="3200" dirty="0"/>
              <a:t>time</a:t>
            </a:r>
            <a:r>
              <a:rPr lang="zh-CN" altLang="en-US" sz="3200" dirty="0"/>
              <a:t> </a:t>
            </a:r>
            <a:r>
              <a:rPr lang="en-US" altLang="zh-CN" sz="3200" dirty="0"/>
              <a:t>warping</a:t>
            </a:r>
            <a:r>
              <a:rPr lang="zh-CN" altLang="en-US" sz="3200" dirty="0"/>
              <a:t> </a:t>
            </a:r>
            <a:r>
              <a:rPr lang="en-US" altLang="zh-CN" sz="3200" dirty="0"/>
              <a:t>distance</a:t>
            </a:r>
            <a:r>
              <a:rPr lang="zh-CN" altLang="en-US" sz="3200" dirty="0"/>
              <a:t> </a:t>
            </a:r>
            <a:r>
              <a:rPr lang="en-US" altLang="zh-CN" sz="3200" dirty="0"/>
              <a:t>(DTW)</a:t>
            </a:r>
            <a:r>
              <a:rPr lang="en-US" sz="3200" dirty="0"/>
              <a:t>, which </a:t>
            </a:r>
            <a:r>
              <a:rPr lang="en-US" altLang="zh-CN" sz="3200" dirty="0"/>
              <a:t>finds</a:t>
            </a:r>
            <a:r>
              <a:rPr lang="zh-CN" altLang="en-US" sz="3200" dirty="0"/>
              <a:t> </a:t>
            </a:r>
            <a:r>
              <a:rPr lang="en-US" altLang="zh-CN" sz="3200" dirty="0"/>
              <a:t>an</a:t>
            </a:r>
            <a:r>
              <a:rPr lang="zh-CN" altLang="en-US" sz="3200" dirty="0"/>
              <a:t> </a:t>
            </a:r>
            <a:r>
              <a:rPr lang="en-US" altLang="zh-CN" sz="3200" dirty="0"/>
              <a:t>optimal</a:t>
            </a:r>
            <a:r>
              <a:rPr lang="zh-CN" altLang="en-US" sz="3200" dirty="0"/>
              <a:t> </a:t>
            </a:r>
            <a:r>
              <a:rPr lang="en-US" altLang="zh-CN" sz="3200" dirty="0"/>
              <a:t>match</a:t>
            </a:r>
            <a:r>
              <a:rPr lang="zh-CN" altLang="en-US" sz="3200" dirty="0"/>
              <a:t> </a:t>
            </a:r>
            <a:r>
              <a:rPr lang="en-US" altLang="zh-CN" sz="3200" dirty="0"/>
              <a:t>between</a:t>
            </a:r>
            <a:r>
              <a:rPr lang="zh-CN" altLang="en-US" sz="3200" dirty="0"/>
              <a:t> </a:t>
            </a:r>
            <a:r>
              <a:rPr lang="en-US" altLang="zh-CN" sz="3200" dirty="0"/>
              <a:t>two</a:t>
            </a:r>
            <a:r>
              <a:rPr lang="zh-CN" altLang="en-US" sz="3200" dirty="0"/>
              <a:t> </a:t>
            </a:r>
            <a:r>
              <a:rPr lang="en-US" altLang="zh-CN" sz="3200" dirty="0"/>
              <a:t>time series</a:t>
            </a:r>
            <a:r>
              <a:rPr lang="en-US" sz="3200" dirty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dirty="0"/>
              <a:t>The following figures demonstrate the cliques found by </a:t>
            </a:r>
            <a:r>
              <a:rPr lang="en-US" sz="3200" dirty="0" err="1"/>
              <a:t>i</a:t>
            </a:r>
            <a:r>
              <a:rPr lang="en-US" altLang="zh-CN" sz="3200" dirty="0"/>
              <a:t>-</a:t>
            </a:r>
            <a:r>
              <a:rPr lang="en-US" sz="3200" dirty="0"/>
              <a:t>Group for 4 selected </a:t>
            </a:r>
            <a:r>
              <a:rPr lang="en-US" altLang="zh-CN" sz="3200" dirty="0"/>
              <a:t>vessels/voyages</a:t>
            </a:r>
            <a:r>
              <a:rPr lang="en-US" sz="3200" dirty="0"/>
              <a:t>.  (Top is vessel trajectory, bottom is set of trajectories in its </a:t>
            </a:r>
            <a:r>
              <a:rPr lang="en-US" sz="3200" dirty="0" err="1"/>
              <a:t>i</a:t>
            </a:r>
            <a:r>
              <a:rPr lang="en-US" sz="3200" dirty="0"/>
              <a:t>-Group.)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100"/>
            <a:ext cx="2533226" cy="1899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20" y="2871101"/>
            <a:ext cx="2533226" cy="1899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20" y="2871100"/>
            <a:ext cx="2533226" cy="18999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50" y="2871101"/>
            <a:ext cx="2533226" cy="1899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0" y="4638531"/>
            <a:ext cx="2517748" cy="1869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60" y="4636438"/>
            <a:ext cx="2536896" cy="18993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98" y="4638531"/>
            <a:ext cx="2541432" cy="18698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223" y="4602436"/>
            <a:ext cx="2352998" cy="197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06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Case Study:</a:t>
            </a:r>
            <a:r>
              <a:rPr lang="zh-CN" altLang="en-US" b="1" dirty="0"/>
              <a:t> </a:t>
            </a:r>
            <a:r>
              <a:rPr lang="en-US" altLang="zh-CN" b="1" dirty="0" err="1"/>
              <a:t>i</a:t>
            </a:r>
            <a:r>
              <a:rPr lang="en-US" altLang="zh-CN" b="1" dirty="0"/>
              <a:t>-Detect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44" y="744549"/>
            <a:ext cx="891794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Looked for outliers in duration (time spent from TS boundary to port), i.e., vessels that have abnormal time duration (from territorial sea boundary to Port) compared to vessels in their </a:t>
            </a:r>
            <a:r>
              <a:rPr lang="en-US" sz="2400" dirty="0" err="1"/>
              <a:t>i</a:t>
            </a:r>
            <a:r>
              <a:rPr lang="en-US" sz="2400" dirty="0"/>
              <a:t>-Group (vessels with similar trajectory).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Outliers were detected by the two standard deviation rule: </a:t>
            </a:r>
            <a:r>
              <a:rPr lang="en-US" altLang="zh-CN" sz="2400" dirty="0"/>
              <a:t>Vessels in a clique with time duration at least two </a:t>
            </a:r>
            <a:r>
              <a:rPr lang="en-US" altLang="zh-CN" sz="2400" dirty="0" err="1"/>
              <a:t>s.d.</a:t>
            </a:r>
            <a:r>
              <a:rPr lang="en-US" altLang="zh-CN" sz="2400" dirty="0"/>
              <a:t> from the group mean.</a:t>
            </a:r>
          </a:p>
          <a:p>
            <a:pPr marL="0" indent="0">
              <a:lnSpc>
                <a:spcPct val="130000"/>
              </a:lnSpc>
              <a:buNone/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26</a:t>
            </a:fld>
            <a:endParaRPr lang="en-US" dirty="0"/>
          </a:p>
        </p:txBody>
      </p:sp>
      <p:pic>
        <p:nvPicPr>
          <p:cNvPr id="2050" name="Picture 2" descr="photo of tractor trailers at the gate">
            <a:extLst>
              <a:ext uri="{FF2B5EF4-FFF2-40B4-BE49-F238E27FC236}">
                <a16:creationId xmlns:a16="http://schemas.microsoft.com/office/drawing/2014/main" id="{17873F8F-4E7E-2F4F-9D86-F86CD3EA3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95" y="3141579"/>
            <a:ext cx="56642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DFDFC-5CD5-C34A-8CE0-FD0286313D0B}"/>
              </a:ext>
            </a:extLst>
          </p:cNvPr>
          <p:cNvSpPr txBox="1"/>
          <p:nvPr/>
        </p:nvSpPr>
        <p:spPr>
          <a:xfrm>
            <a:off x="517358" y="4290384"/>
            <a:ext cx="2448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Port Authority of</a:t>
            </a:r>
          </a:p>
          <a:p>
            <a:r>
              <a:rPr lang="en-US" dirty="0"/>
              <a:t>New York &amp; New Jersey</a:t>
            </a:r>
          </a:p>
        </p:txBody>
      </p:sp>
    </p:spTree>
    <p:extLst>
      <p:ext uri="{BB962C8B-B14F-4D97-AF65-F5344CB8AC3E}">
        <p14:creationId xmlns:p14="http://schemas.microsoft.com/office/powerpoint/2010/main" val="1605625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Case Study:</a:t>
            </a:r>
            <a:r>
              <a:rPr lang="zh-CN" altLang="en-US" b="1" dirty="0"/>
              <a:t> </a:t>
            </a:r>
            <a:r>
              <a:rPr lang="en-US" altLang="zh-CN" b="1" dirty="0" err="1"/>
              <a:t>i</a:t>
            </a:r>
            <a:r>
              <a:rPr lang="en-US" altLang="zh-CN" b="1" dirty="0"/>
              <a:t>-Detect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44" y="744549"/>
            <a:ext cx="8917945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95 detected outliers: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(a) 50 vessels had a prior dock before the Port of Newark (left);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(b) 18 vessels were anchored somewhere outside the port for an extremely long time (middle);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/>
              <a:t>(c) </a:t>
            </a:r>
            <a:r>
              <a:rPr lang="en-US" dirty="0"/>
              <a:t>the other 27 vessels were traveling too fast/slow compared with their cliques (right)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(One example of each is shown.)</a:t>
            </a:r>
          </a:p>
          <a:p>
            <a:pPr marL="0" indent="0">
              <a:lnSpc>
                <a:spcPct val="130000"/>
              </a:lnSpc>
              <a:buNone/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9682"/>
            <a:ext cx="3279987" cy="2459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49" y="4144486"/>
            <a:ext cx="3348460" cy="2511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013" y="4175357"/>
            <a:ext cx="3279987" cy="245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36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Case Study: </a:t>
            </a:r>
            <a:r>
              <a:rPr lang="en-US" b="1" dirty="0" err="1"/>
              <a:t>i</a:t>
            </a:r>
            <a:r>
              <a:rPr lang="en-US" b="1" dirty="0"/>
              <a:t>-Detect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939164"/>
            <a:ext cx="8709660" cy="55530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Our algorithm can be completed in </a:t>
            </a:r>
            <a:r>
              <a:rPr lang="en-US" altLang="zh-CN" sz="2400" i="1" dirty="0"/>
              <a:t>O</a:t>
            </a:r>
            <a:r>
              <a:rPr lang="en-US" altLang="zh-CN" sz="2400" dirty="0"/>
              <a:t>(</a:t>
            </a:r>
            <a:r>
              <a:rPr lang="en-US" altLang="zh-CN" sz="2400" i="1" dirty="0"/>
              <a:t>K</a:t>
            </a:r>
            <a:r>
              <a:rPr lang="en-US" altLang="zh-CN" sz="2400" baseline="30000" dirty="0"/>
              <a:t>2</a:t>
            </a:r>
            <a:r>
              <a:rPr lang="en-US" altLang="zh-CN" sz="2400" i="1" dirty="0"/>
              <a:t>T</a:t>
            </a:r>
            <a:r>
              <a:rPr lang="en-US" altLang="zh-CN" sz="2400" dirty="0"/>
              <a:t>) time, where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i="1" dirty="0"/>
              <a:t>K</a:t>
            </a:r>
            <a:r>
              <a:rPr lang="en-US" altLang="zh-CN" sz="2200" dirty="0"/>
              <a:t> = 534 is number of trajectories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i="1" dirty="0"/>
              <a:t>T</a:t>
            </a:r>
            <a:r>
              <a:rPr lang="en-US" altLang="zh-CN" sz="2200" dirty="0"/>
              <a:t> ~ 200 is average number of time stamps in the DTW algorithms to calculate distance between trajectories.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On a 6-core machine, the algorithm took about 26 minutes to do the grouping and detect the outliers.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With a single thread, one could guess the time might rise to something like 2.5 hours. </a:t>
            </a:r>
          </a:p>
          <a:p>
            <a:pPr>
              <a:lnSpc>
                <a:spcPct val="110000"/>
              </a:lnSpc>
            </a:pPr>
            <a:endParaRPr lang="en-US" altLang="zh-CN" sz="1800" dirty="0"/>
          </a:p>
          <a:p>
            <a:pPr>
              <a:lnSpc>
                <a:spcPct val="110000"/>
              </a:lnSpc>
            </a:pPr>
            <a:endParaRPr lang="en-US" altLang="zh-CN" sz="1800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4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10" y="752844"/>
            <a:ext cx="8525510" cy="58816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Security in the MTS raises many challenges: </a:t>
            </a:r>
          </a:p>
          <a:p>
            <a:pPr lvl="1">
              <a:lnSpc>
                <a:spcPct val="111000"/>
              </a:lnSpc>
              <a:spcBef>
                <a:spcPts val="0"/>
              </a:spcBef>
            </a:pPr>
            <a:r>
              <a:rPr lang="en-US" sz="2200" dirty="0"/>
              <a:t>The vast ocean space and complex river systems </a:t>
            </a:r>
          </a:p>
          <a:p>
            <a:pPr lvl="1">
              <a:lnSpc>
                <a:spcPct val="111000"/>
              </a:lnSpc>
              <a:spcBef>
                <a:spcPts val="0"/>
              </a:spcBef>
            </a:pPr>
            <a:r>
              <a:rPr lang="en-US" sz="2200" dirty="0"/>
              <a:t>Long and often un-monitored shorelines </a:t>
            </a:r>
          </a:p>
          <a:p>
            <a:pPr lvl="1">
              <a:lnSpc>
                <a:spcPct val="111000"/>
              </a:lnSpc>
              <a:spcBef>
                <a:spcPts val="0"/>
              </a:spcBef>
            </a:pPr>
            <a:r>
              <a:rPr lang="en-US" sz="2200" dirty="0"/>
              <a:t>Extremely busy ports, and the sheer volume of goods being transported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Threats are multi-faceted: human/drug trafficking, smuggling, transportation of nuclear materials, illegal fishing.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Hence it is important to have an efficient early detection and risk assessment system for maritime traffic over space and time. 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Fred Robert</a:t>
            </a:r>
            <a:r>
              <a:rPr lang="en-US" altLang="zh-CN" dirty="0"/>
              <a:t>s</a:t>
            </a:r>
            <a:r>
              <a:rPr lang="en-US" dirty="0"/>
              <a:t> (Rutgers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 descr="SomaliPira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52" y="4493513"/>
            <a:ext cx="2960538" cy="2050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06131" y="5253112"/>
            <a:ext cx="2134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Somali Pirates</a:t>
            </a:r>
          </a:p>
          <a:p>
            <a:endParaRPr lang="en-US" dirty="0"/>
          </a:p>
          <a:p>
            <a:r>
              <a:rPr lang="en-US" dirty="0"/>
              <a:t>Credit: </a:t>
            </a:r>
            <a:r>
              <a:rPr lang="en-US" dirty="0" err="1"/>
              <a:t>wikipedia.org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736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Some Research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939164"/>
            <a:ext cx="8709660" cy="55530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quality:</a:t>
            </a:r>
            <a:br>
              <a:rPr lang="en-US" altLang="zh-CN" sz="2400" dirty="0"/>
            </a:br>
            <a:r>
              <a:rPr lang="en-US" altLang="zh-CN" sz="2400" dirty="0"/>
              <a:t>Part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AIS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incomplete,</a:t>
            </a:r>
            <a:r>
              <a:rPr lang="zh-CN" altLang="en-US" sz="2400" dirty="0"/>
              <a:t> </a:t>
            </a:r>
            <a:r>
              <a:rPr lang="en-US" altLang="zh-CN" sz="2400" dirty="0"/>
              <a:t>unreliable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deliberately</a:t>
            </a:r>
            <a:r>
              <a:rPr lang="zh-CN" altLang="en-US" sz="2400" dirty="0"/>
              <a:t> </a:t>
            </a:r>
            <a:r>
              <a:rPr lang="en-US" altLang="zh-CN" sz="2400" dirty="0"/>
              <a:t>misleading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dirty="0"/>
              <a:t>Handling</a:t>
            </a:r>
            <a:r>
              <a:rPr lang="zh-CN" altLang="en-US" sz="2400" dirty="0"/>
              <a:t> </a:t>
            </a:r>
            <a:r>
              <a:rPr lang="en-US" altLang="zh-CN" sz="2400" dirty="0"/>
              <a:t>functional</a:t>
            </a:r>
            <a:r>
              <a:rPr lang="zh-CN" altLang="en-US" sz="2400" dirty="0"/>
              <a:t> </a:t>
            </a:r>
            <a:r>
              <a:rPr lang="en-US" altLang="zh-CN" sz="2400" dirty="0"/>
              <a:t>data:</a:t>
            </a:r>
            <a:br>
              <a:rPr lang="en-US" altLang="zh-CN" sz="2400" dirty="0"/>
            </a:br>
            <a:r>
              <a:rPr lang="en-US" altLang="zh-CN" sz="2400" dirty="0"/>
              <a:t>Treatment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functional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significantly</a:t>
            </a:r>
            <a:r>
              <a:rPr lang="zh-CN" altLang="en-US" sz="2400" dirty="0"/>
              <a:t> </a:t>
            </a:r>
            <a:r>
              <a:rPr lang="en-US" altLang="zh-CN" sz="2400" dirty="0"/>
              <a:t>different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numerical</a:t>
            </a:r>
            <a:r>
              <a:rPr lang="zh-CN" altLang="en-US" sz="2400" dirty="0"/>
              <a:t> </a:t>
            </a:r>
            <a:r>
              <a:rPr lang="en-US" altLang="zh-CN" sz="2400" dirty="0"/>
              <a:t>values.</a:t>
            </a:r>
            <a:r>
              <a:rPr lang="zh-CN" altLang="en-US" sz="2400" dirty="0"/>
              <a:t> </a:t>
            </a:r>
            <a:r>
              <a:rPr lang="en-US" altLang="zh-CN" sz="2400" dirty="0"/>
              <a:t>Extracting</a:t>
            </a:r>
            <a:r>
              <a:rPr lang="zh-CN" altLang="en-US" sz="2400" dirty="0"/>
              <a:t> </a:t>
            </a:r>
            <a:r>
              <a:rPr lang="en-US" altLang="zh-CN" sz="2400" dirty="0"/>
              <a:t>useful</a:t>
            </a:r>
            <a:r>
              <a:rPr lang="zh-CN" altLang="en-US" sz="2400" dirty="0"/>
              <a:t> </a:t>
            </a:r>
            <a:r>
              <a:rPr lang="en-US" altLang="zh-CN" sz="2400" dirty="0"/>
              <a:t>features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functional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generally</a:t>
            </a:r>
            <a:r>
              <a:rPr lang="zh-CN" altLang="en-US" sz="2400" dirty="0"/>
              <a:t> </a:t>
            </a:r>
            <a:r>
              <a:rPr lang="en-US" altLang="zh-CN" sz="2400" dirty="0"/>
              <a:t>difficult. </a:t>
            </a:r>
            <a:r>
              <a:rPr lang="en-US" altLang="zh-CN" sz="2400" dirty="0">
                <a:solidFill>
                  <a:srgbClr val="000000"/>
                </a:solidFill>
              </a:rPr>
              <a:t>(E.g., trajectory is a function.)</a:t>
            </a:r>
            <a:r>
              <a:rPr lang="en-US" altLang="zh-CN" sz="2400" dirty="0"/>
              <a:t>	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400" dirty="0"/>
              <a:t>Dimension</a:t>
            </a:r>
            <a:r>
              <a:rPr lang="zh-CN" altLang="en-US" sz="2400" dirty="0"/>
              <a:t> </a:t>
            </a:r>
            <a:r>
              <a:rPr lang="en-US" altLang="zh-CN" sz="2400" dirty="0"/>
              <a:t>reduction:</a:t>
            </a:r>
            <a:br>
              <a:rPr lang="en-US" altLang="zh-CN" sz="2400" dirty="0"/>
            </a:br>
            <a:r>
              <a:rPr lang="en-US" altLang="zh-CN" sz="2400" dirty="0"/>
              <a:t>It</a:t>
            </a:r>
            <a:r>
              <a:rPr lang="zh-CN" altLang="en-US" sz="2400" dirty="0"/>
              <a:t> </a:t>
            </a:r>
            <a:r>
              <a:rPr lang="en-US" altLang="zh-CN" sz="2400" dirty="0"/>
              <a:t>is</a:t>
            </a:r>
            <a:r>
              <a:rPr lang="zh-CN" altLang="en-US" sz="2400" dirty="0"/>
              <a:t> </a:t>
            </a:r>
            <a:r>
              <a:rPr lang="en-US" altLang="zh-CN" sz="2400" dirty="0"/>
              <a:t>challenging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select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such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large</a:t>
            </a:r>
            <a:r>
              <a:rPr lang="zh-CN" altLang="en-US" sz="2400" dirty="0"/>
              <a:t> </a:t>
            </a:r>
            <a:r>
              <a:rPr lang="en-US" altLang="zh-CN" sz="2400" dirty="0"/>
              <a:t>number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features an</a:t>
            </a:r>
            <a:r>
              <a:rPr lang="zh-CN" altLang="en-US" sz="2400" dirty="0"/>
              <a:t> </a:t>
            </a:r>
            <a:r>
              <a:rPr lang="en-US" altLang="zh-CN" sz="2400" dirty="0"/>
              <a:t>efficient</a:t>
            </a:r>
            <a:r>
              <a:rPr lang="zh-CN" altLang="en-US" sz="2400" dirty="0"/>
              <a:t> </a:t>
            </a:r>
            <a:r>
              <a:rPr lang="en-US" altLang="zh-CN" sz="2400" dirty="0"/>
              <a:t>small</a:t>
            </a:r>
            <a:r>
              <a:rPr lang="zh-CN" altLang="en-US" sz="2400" dirty="0"/>
              <a:t> </a:t>
            </a:r>
            <a:r>
              <a:rPr lang="en-US" altLang="zh-CN" sz="2400" dirty="0"/>
              <a:t>subset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could</a:t>
            </a:r>
            <a:r>
              <a:rPr lang="zh-CN" altLang="en-US" sz="2400" dirty="0"/>
              <a:t> </a:t>
            </a:r>
            <a:r>
              <a:rPr lang="en-US" altLang="zh-CN" sz="2400" dirty="0"/>
              <a:t>be</a:t>
            </a:r>
            <a:r>
              <a:rPr lang="zh-CN" altLang="en-US" sz="2400" dirty="0"/>
              <a:t> </a:t>
            </a:r>
            <a:r>
              <a:rPr lang="en-US" altLang="zh-CN" sz="2400" dirty="0"/>
              <a:t>collected</a:t>
            </a:r>
            <a:r>
              <a:rPr lang="zh-CN" altLang="en-US" sz="2400" dirty="0"/>
              <a:t> </a:t>
            </a:r>
            <a:r>
              <a:rPr lang="en-US" altLang="zh-CN" sz="2400" dirty="0"/>
              <a:t>or</a:t>
            </a:r>
            <a:r>
              <a:rPr lang="zh-CN" altLang="en-US" sz="2400" dirty="0"/>
              <a:t> </a:t>
            </a:r>
            <a:r>
              <a:rPr lang="en-US" altLang="zh-CN" sz="2400" dirty="0"/>
              <a:t>derived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our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sets</a:t>
            </a:r>
          </a:p>
          <a:p>
            <a:pPr>
              <a:lnSpc>
                <a:spcPct val="110000"/>
              </a:lnSpc>
            </a:pPr>
            <a:endParaRPr lang="en-US" altLang="zh-CN" sz="1800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34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Future</a:t>
            </a:r>
            <a:r>
              <a:rPr lang="zh-CN" altLang="en-US" b="1" dirty="0"/>
              <a:t> </a:t>
            </a:r>
            <a:r>
              <a:rPr lang="en-US" altLang="zh-CN" b="1" dirty="0"/>
              <a:t>Work in Our Research: Partial List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939164"/>
            <a:ext cx="8709660" cy="55530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Broaden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feature</a:t>
            </a:r>
            <a:r>
              <a:rPr lang="zh-CN" altLang="en-US" sz="2400" dirty="0"/>
              <a:t> </a:t>
            </a:r>
            <a:r>
              <a:rPr lang="en-US" altLang="zh-CN" sz="2400" dirty="0"/>
              <a:t>sets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including</a:t>
            </a:r>
            <a:r>
              <a:rPr lang="zh-CN" altLang="en-US" sz="2400" dirty="0"/>
              <a:t> </a:t>
            </a:r>
            <a:r>
              <a:rPr lang="en-US" altLang="zh-CN" sz="2400" dirty="0"/>
              <a:t>more</a:t>
            </a:r>
            <a:r>
              <a:rPr lang="zh-CN" altLang="en-US" sz="2400" dirty="0"/>
              <a:t> </a:t>
            </a:r>
            <a:r>
              <a:rPr lang="en-US" altLang="zh-CN" sz="2400" dirty="0"/>
              <a:t>geological</a:t>
            </a:r>
            <a:r>
              <a:rPr lang="zh-CN" altLang="en-US" sz="2400" dirty="0"/>
              <a:t> </a:t>
            </a:r>
            <a:r>
              <a:rPr lang="en-US" altLang="zh-CN" sz="2400" dirty="0"/>
              <a:t>information,</a:t>
            </a:r>
            <a:r>
              <a:rPr lang="zh-CN" altLang="en-US" sz="2400" dirty="0"/>
              <a:t> </a:t>
            </a:r>
            <a:r>
              <a:rPr lang="en-US" altLang="zh-CN" sz="2400" dirty="0"/>
              <a:t>vessel</a:t>
            </a:r>
            <a:r>
              <a:rPr lang="zh-CN" altLang="en-US" sz="2400" dirty="0"/>
              <a:t> </a:t>
            </a:r>
            <a:r>
              <a:rPr lang="en-US" altLang="zh-CN" sz="2400" dirty="0"/>
              <a:t>history,</a:t>
            </a:r>
            <a:r>
              <a:rPr lang="zh-CN" altLang="en-US" sz="2400" dirty="0"/>
              <a:t> </a:t>
            </a:r>
            <a:r>
              <a:rPr lang="en-US" altLang="zh-CN" sz="2400" dirty="0"/>
              <a:t>etc.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Extend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current</a:t>
            </a:r>
            <a:r>
              <a:rPr lang="zh-CN" altLang="en-US" sz="2400" dirty="0"/>
              <a:t> </a:t>
            </a:r>
            <a:r>
              <a:rPr lang="en-US" altLang="zh-CN" sz="2400" dirty="0"/>
              <a:t>results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high-dimensional</a:t>
            </a:r>
            <a:r>
              <a:rPr lang="zh-CN" altLang="en-US" sz="2400" dirty="0"/>
              <a:t> </a:t>
            </a:r>
            <a:r>
              <a:rPr lang="en-US" altLang="zh-CN" sz="2400" dirty="0"/>
              <a:t>features</a:t>
            </a:r>
            <a:r>
              <a:rPr lang="zh-CN" altLang="en-US" sz="2400" dirty="0"/>
              <a:t> </a:t>
            </a:r>
            <a:r>
              <a:rPr lang="en-US" altLang="zh-CN" sz="2400" dirty="0"/>
              <a:t>case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Investigate</a:t>
            </a:r>
            <a:r>
              <a:rPr lang="zh-CN" altLang="en-US" sz="2400" dirty="0"/>
              <a:t> </a:t>
            </a:r>
            <a:r>
              <a:rPr lang="en-US" altLang="zh-CN" sz="2400" dirty="0"/>
              <a:t>theoretical</a:t>
            </a:r>
            <a:r>
              <a:rPr lang="zh-CN" altLang="en-US" sz="2400" dirty="0"/>
              <a:t> </a:t>
            </a:r>
            <a:r>
              <a:rPr lang="en-US" altLang="zh-CN" sz="2400" dirty="0"/>
              <a:t>properties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-Group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-Detect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Develop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individualized</a:t>
            </a:r>
            <a:r>
              <a:rPr lang="zh-CN" altLang="en-US" sz="2400" dirty="0"/>
              <a:t> </a:t>
            </a:r>
            <a:r>
              <a:rPr lang="en-US" altLang="zh-CN" sz="2400" dirty="0"/>
              <a:t>feature</a:t>
            </a:r>
            <a:r>
              <a:rPr lang="zh-CN" altLang="en-US" sz="2400" dirty="0"/>
              <a:t> </a:t>
            </a:r>
            <a:r>
              <a:rPr lang="en-US" altLang="zh-CN" sz="2400" dirty="0"/>
              <a:t>selection</a:t>
            </a:r>
            <a:r>
              <a:rPr lang="zh-CN" altLang="en-US" sz="2400" dirty="0"/>
              <a:t> </a:t>
            </a:r>
            <a:r>
              <a:rPr lang="en-US" altLang="zh-CN" sz="2400" dirty="0"/>
              <a:t>scheme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Develop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online</a:t>
            </a:r>
            <a:r>
              <a:rPr lang="zh-CN" altLang="en-US" sz="2400" dirty="0"/>
              <a:t> </a:t>
            </a:r>
            <a:r>
              <a:rPr lang="en-US" altLang="zh-CN" sz="2400" dirty="0"/>
              <a:t>system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enables</a:t>
            </a:r>
            <a:r>
              <a:rPr lang="zh-CN" altLang="en-US" sz="2400" dirty="0"/>
              <a:t> </a:t>
            </a:r>
            <a:r>
              <a:rPr lang="en-US" altLang="zh-CN" sz="2400" dirty="0"/>
              <a:t>online-updating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features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online</a:t>
            </a:r>
            <a:r>
              <a:rPr lang="zh-CN" altLang="en-US" sz="2400" dirty="0"/>
              <a:t> </a:t>
            </a:r>
            <a:r>
              <a:rPr lang="en-US" altLang="zh-CN" sz="2400" dirty="0"/>
              <a:t>outlier</a:t>
            </a:r>
            <a:r>
              <a:rPr lang="zh-CN" altLang="en-US" sz="2400" dirty="0"/>
              <a:t> </a:t>
            </a:r>
            <a:r>
              <a:rPr lang="en-US" altLang="zh-CN" sz="2400" dirty="0"/>
              <a:t>detection</a:t>
            </a:r>
          </a:p>
          <a:p>
            <a:pPr>
              <a:lnSpc>
                <a:spcPct val="110000"/>
              </a:lnSpc>
            </a:pPr>
            <a:endParaRPr lang="en-US" altLang="zh-CN" sz="1800" dirty="0"/>
          </a:p>
          <a:p>
            <a:pPr>
              <a:lnSpc>
                <a:spcPct val="110000"/>
              </a:lnSpc>
            </a:pPr>
            <a:endParaRPr lang="en-US" altLang="zh-CN" sz="1800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257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Future</a:t>
            </a:r>
            <a:r>
              <a:rPr lang="zh-CN" altLang="en-US" b="1" dirty="0"/>
              <a:t> </a:t>
            </a:r>
            <a:r>
              <a:rPr lang="en-US" altLang="zh-CN" b="1" dirty="0"/>
              <a:t>Work in Our Research: Partial List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470" y="939164"/>
            <a:ext cx="8709660" cy="555307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Look at other features or feature combinations for </a:t>
            </a:r>
            <a:r>
              <a:rPr lang="en-US" altLang="zh-CN" sz="2400" dirty="0" err="1"/>
              <a:t>i</a:t>
            </a:r>
            <a:r>
              <a:rPr lang="en-US" altLang="zh-CN" sz="2400" dirty="0"/>
              <a:t>-Group, e.g.: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dirty="0"/>
              <a:t>Vessel type (tanker, container ship, etc.)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dirty="0"/>
              <a:t>Type of cargo (oil, fertilizer, etc.)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dirty="0"/>
              <a:t>Size of vessel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Anomalous behavior for one type of vessel with one type of cargo or one size of vessel may not be anomalous for another.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dirty="0"/>
              <a:t>E.g., port only has a few docks for really large vessels, so might be long delays to dock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dirty="0"/>
              <a:t>E.g., port gets many petrochemical tankers, so many wait in anchorage for a long time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Consider the effect of last port visited (or last 5 ports)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2400" dirty="0"/>
              <a:t>Consider effect of seasonality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altLang="zh-CN" sz="2200" dirty="0"/>
              <a:t>E.g., behavior of tankers delivering heating oil in the Northeast</a:t>
            </a:r>
          </a:p>
          <a:p>
            <a:pPr>
              <a:lnSpc>
                <a:spcPct val="110000"/>
              </a:lnSpc>
            </a:pPr>
            <a:endParaRPr lang="en-US" altLang="zh-CN" sz="1800" dirty="0"/>
          </a:p>
          <a:p>
            <a:pPr>
              <a:lnSpc>
                <a:spcPct val="110000"/>
              </a:lnSpc>
            </a:pPr>
            <a:endParaRPr lang="en-US" altLang="zh-CN" sz="1800" dirty="0"/>
          </a:p>
          <a:p>
            <a:pPr>
              <a:lnSpc>
                <a:spcPct val="110000"/>
              </a:lnSpc>
            </a:pP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756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Research</a:t>
            </a:r>
            <a:r>
              <a:rPr lang="zh-CN" altLang="en-US" b="1" dirty="0"/>
              <a:t> </a:t>
            </a:r>
            <a:r>
              <a:rPr lang="en-US" altLang="zh-CN" b="1" dirty="0"/>
              <a:t>Team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2"/>
            <a:ext cx="8618220" cy="60858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zh-CN" sz="2400" b="1" dirty="0"/>
              <a:t>PI</a:t>
            </a:r>
            <a:r>
              <a:rPr lang="zh-CN" altLang="en-US" sz="2400" b="1" dirty="0"/>
              <a:t> </a:t>
            </a:r>
            <a:r>
              <a:rPr lang="en-US" altLang="zh-CN" sz="2400" b="1" dirty="0" err="1"/>
              <a:t>Rong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Chen</a:t>
            </a:r>
            <a:br>
              <a:rPr lang="en-US" altLang="zh-CN" sz="2400" dirty="0"/>
            </a:br>
            <a:r>
              <a:rPr lang="en-US" altLang="zh-CN" sz="2400" dirty="0"/>
              <a:t>Department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Biostatistics</a:t>
            </a:r>
            <a:br>
              <a:rPr lang="en-US" altLang="zh-CN" sz="2400" dirty="0"/>
            </a:br>
            <a:r>
              <a:rPr lang="en-US" altLang="zh-CN" sz="2400" dirty="0"/>
              <a:t>Rutgers</a:t>
            </a:r>
            <a:r>
              <a:rPr lang="zh-CN" altLang="en-US" sz="2400" dirty="0"/>
              <a:t> </a:t>
            </a:r>
            <a:r>
              <a:rPr lang="en-US" altLang="zh-CN" sz="2400" dirty="0"/>
              <a:t>University</a:t>
            </a:r>
            <a:endParaRPr lang="en-US" altLang="zh-CN" sz="8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zh-CN" sz="2400" b="1" dirty="0"/>
              <a:t>Co-PI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Minge</a:t>
            </a:r>
            <a:r>
              <a:rPr lang="zh-CN" altLang="en-US" sz="2400" b="1" dirty="0"/>
              <a:t> </a:t>
            </a:r>
            <a:r>
              <a:rPr lang="en-US" altLang="zh-CN" sz="2400" b="1" dirty="0" err="1"/>
              <a:t>Xie</a:t>
            </a:r>
            <a:br>
              <a:rPr lang="en-US" altLang="zh-CN" sz="2400" dirty="0"/>
            </a:br>
            <a:r>
              <a:rPr lang="en-US" altLang="zh-CN" sz="2400" dirty="0"/>
              <a:t>Department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Biostatistics</a:t>
            </a:r>
            <a:br>
              <a:rPr lang="en-US" altLang="zh-CN" sz="2400" dirty="0"/>
            </a:br>
            <a:r>
              <a:rPr lang="en-US" altLang="zh-CN" sz="2400" dirty="0"/>
              <a:t>Rutgers</a:t>
            </a:r>
            <a:r>
              <a:rPr lang="zh-CN" altLang="en-US" sz="2400" dirty="0"/>
              <a:t> </a:t>
            </a:r>
            <a:r>
              <a:rPr lang="en-US" altLang="zh-CN" sz="2400" dirty="0"/>
              <a:t>University</a:t>
            </a:r>
            <a:endParaRPr lang="en-US" altLang="zh-CN" sz="8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zh-CN" sz="2400" b="1" dirty="0"/>
              <a:t>Co</a:t>
            </a:r>
            <a:r>
              <a:rPr lang="mr-IN" altLang="zh-CN" sz="2400" b="1" dirty="0"/>
              <a:t>–</a:t>
            </a:r>
            <a:r>
              <a:rPr lang="en-US" altLang="zh-CN" sz="2400" b="1" dirty="0"/>
              <a:t>PI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Fred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Roberts</a:t>
            </a:r>
            <a:br>
              <a:rPr lang="en-US" altLang="zh-CN" sz="2400" dirty="0"/>
            </a:br>
            <a:r>
              <a:rPr lang="en-US" altLang="zh-CN" sz="2400" dirty="0"/>
              <a:t>Department of Mathematics, Director of CCICADA Center, founded as a DHS University Center of Excellence</a:t>
            </a:r>
            <a:br>
              <a:rPr lang="en-US" altLang="zh-CN" sz="2400" dirty="0"/>
            </a:br>
            <a:r>
              <a:rPr lang="en-US" altLang="zh-CN" sz="2400" dirty="0"/>
              <a:t>Rutgers</a:t>
            </a:r>
            <a:r>
              <a:rPr lang="zh-CN" altLang="en-US" sz="2400" dirty="0"/>
              <a:t> </a:t>
            </a:r>
            <a:r>
              <a:rPr lang="en-US" altLang="zh-CN" sz="2400" dirty="0"/>
              <a:t>University</a:t>
            </a:r>
            <a:endParaRPr lang="en-US" altLang="zh-CN" sz="800" dirty="0"/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zh-CN" sz="2400" b="1" dirty="0"/>
              <a:t>Consultant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David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Nichols</a:t>
            </a:r>
            <a:br>
              <a:rPr lang="en-US" altLang="zh-CN" sz="2400" dirty="0"/>
            </a:br>
            <a:r>
              <a:rPr lang="en-US" altLang="zh-CN" sz="2400" dirty="0"/>
              <a:t>Retired USCG Captain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altLang="zh-CN" sz="2400" b="1" dirty="0" err="1"/>
              <a:t>Chencheng</a:t>
            </a:r>
            <a:r>
              <a:rPr lang="zh-CN" altLang="en-US" sz="2400" b="1" dirty="0"/>
              <a:t> </a:t>
            </a:r>
            <a:r>
              <a:rPr lang="en-US" altLang="zh-CN" sz="2400" b="1" dirty="0" err="1"/>
              <a:t>Cai</a:t>
            </a:r>
            <a:r>
              <a:rPr lang="en-US" altLang="zh-CN" sz="2400" b="1" dirty="0"/>
              <a:t>,</a:t>
            </a:r>
            <a:r>
              <a:rPr lang="zh-CN" altLang="en-US" sz="2400" b="1" dirty="0"/>
              <a:t> </a:t>
            </a:r>
            <a:r>
              <a:rPr lang="en-US" altLang="zh-CN" sz="2400" b="1" dirty="0" err="1"/>
              <a:t>Xiaoyun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Li,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Alexander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Liu,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Chang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Liu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CN" sz="2400" dirty="0"/>
              <a:t>    Student Researchers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zh-CN" sz="2400" i="1" dirty="0"/>
              <a:t>Work supported by NSF grant DMS-1737857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81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2"/>
            <a:ext cx="8618220" cy="576579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zh-CN" sz="24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zh-CN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zh-CN" sz="2400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2400" u="sng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2400" u="sng" dirty="0"/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400" u="sng" dirty="0"/>
              <a:t>For more information:</a:t>
            </a:r>
          </a:p>
          <a:p>
            <a:pPr marL="0" lvl="1" indent="0" algn="ctr">
              <a:spcBef>
                <a:spcPts val="163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Fred Roberts</a:t>
            </a:r>
          </a:p>
          <a:p>
            <a:pPr marL="0" lvl="1" indent="0" algn="ctr">
              <a:spcBef>
                <a:spcPts val="163"/>
              </a:spcBef>
              <a:buNone/>
            </a:pPr>
            <a:r>
              <a:rPr lang="en-US" dirty="0" err="1">
                <a:solidFill>
                  <a:srgbClr val="000000"/>
                </a:solidFill>
              </a:rPr>
              <a:t>froberts@dimacs.rutgers.edu</a:t>
            </a:r>
            <a:endParaRPr lang="en-US" dirty="0">
              <a:solidFill>
                <a:srgbClr val="000000"/>
              </a:solidFill>
            </a:endParaRPr>
          </a:p>
          <a:p>
            <a:pPr marL="0" lvl="1" indent="0" algn="ctr">
              <a:spcBef>
                <a:spcPts val="163"/>
              </a:spcBef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lvl="1" indent="0" algn="ctr">
              <a:spcBef>
                <a:spcPts val="163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CCICADA Center </a:t>
            </a:r>
          </a:p>
          <a:p>
            <a:pPr marL="0" lvl="1" indent="0" algn="ctr">
              <a:spcBef>
                <a:spcPts val="163"/>
              </a:spcBef>
              <a:buNone/>
            </a:pPr>
            <a:r>
              <a:rPr lang="en-US" dirty="0" err="1">
                <a:solidFill>
                  <a:srgbClr val="000000"/>
                </a:solidFill>
              </a:rPr>
              <a:t>www.ccicada.org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33</a:t>
            </a:fld>
            <a:endParaRPr lang="en-US" dirty="0"/>
          </a:p>
        </p:txBody>
      </p:sp>
      <p:pic>
        <p:nvPicPr>
          <p:cNvPr id="7" name="Picture 6" descr="Question 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295" y="1165540"/>
            <a:ext cx="2009786" cy="200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1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Motivation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10" y="752844"/>
            <a:ext cx="8525510" cy="58816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Identification of unusual maritime traffic is critical to being able to apprehend law-breakers.</a:t>
            </a:r>
          </a:p>
          <a:p>
            <a:pPr lvl="1">
              <a:lnSpc>
                <a:spcPct val="110000"/>
              </a:lnSpc>
            </a:pPr>
            <a:r>
              <a:rPr lang="en-US" sz="2200" dirty="0"/>
              <a:t>Need fast identification in terms of time and accuracy in terms of location.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With today’s data gathering capability, it is possible to achieve these goals with sophisticated and advanced statistical tools.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Fred Robert</a:t>
            </a:r>
            <a:r>
              <a:rPr lang="en-US" altLang="zh-CN" dirty="0"/>
              <a:t>s</a:t>
            </a:r>
            <a:r>
              <a:rPr lang="en-US" dirty="0"/>
              <a:t> (Rutgers University)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93EB9C-100F-454C-8B73-9ED4D61D2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825" y="3434303"/>
            <a:ext cx="4150895" cy="30171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F7E56A-EA94-7348-8AE3-E7493E96E3FD}"/>
              </a:ext>
            </a:extLst>
          </p:cNvPr>
          <p:cNvSpPr txBox="1"/>
          <p:nvPr/>
        </p:nvSpPr>
        <p:spPr>
          <a:xfrm>
            <a:off x="818147" y="4319337"/>
            <a:ext cx="284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566747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New Tools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72160"/>
            <a:ext cx="8661400" cy="556767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have started to</a:t>
            </a:r>
            <a:r>
              <a:rPr lang="zh-CN" altLang="en-US" sz="2400" dirty="0"/>
              <a:t> </a:t>
            </a:r>
            <a:r>
              <a:rPr lang="en-US" altLang="zh-CN" sz="2400" dirty="0"/>
              <a:t>develop</a:t>
            </a:r>
            <a:r>
              <a:rPr lang="zh-CN" altLang="en-US" sz="2400" dirty="0"/>
              <a:t> </a:t>
            </a:r>
            <a:r>
              <a:rPr lang="en-US" altLang="zh-CN" sz="2400" dirty="0"/>
              <a:t>two</a:t>
            </a:r>
            <a:r>
              <a:rPr lang="zh-CN" altLang="en-US" sz="2400" dirty="0"/>
              <a:t> </a:t>
            </a:r>
            <a:r>
              <a:rPr lang="en-US" altLang="zh-CN" sz="2400" dirty="0"/>
              <a:t>new</a:t>
            </a:r>
            <a:r>
              <a:rPr lang="zh-CN" altLang="en-US" sz="2400" dirty="0"/>
              <a:t> </a:t>
            </a:r>
            <a:r>
              <a:rPr lang="en-US" altLang="zh-CN" sz="2400" dirty="0"/>
              <a:t>statistical</a:t>
            </a:r>
            <a:r>
              <a:rPr lang="zh-CN" altLang="en-US" sz="2400" dirty="0"/>
              <a:t> </a:t>
            </a:r>
            <a:r>
              <a:rPr lang="en-US" altLang="zh-CN" sz="2400" dirty="0"/>
              <a:t>tools, </a:t>
            </a:r>
            <a:r>
              <a:rPr lang="en-US" altLang="zh-CN" sz="2400" b="1" dirty="0" err="1">
                <a:solidFill>
                  <a:srgbClr val="A30000"/>
                </a:solidFill>
              </a:rPr>
              <a:t>i</a:t>
            </a:r>
            <a:r>
              <a:rPr lang="en-US" altLang="zh-CN" sz="2400" b="1" dirty="0">
                <a:solidFill>
                  <a:srgbClr val="A30000"/>
                </a:solidFill>
              </a:rPr>
              <a:t>-Group</a:t>
            </a:r>
            <a:r>
              <a:rPr lang="zh-CN" altLang="en-US" sz="2400" dirty="0"/>
              <a:t> </a:t>
            </a:r>
            <a:r>
              <a:rPr lang="en-US" sz="2400" dirty="0"/>
              <a:t>(individualized group learning to group similar vessels) and </a:t>
            </a:r>
            <a:r>
              <a:rPr lang="en-US" altLang="zh-CN" sz="2400" b="1" dirty="0" err="1">
                <a:solidFill>
                  <a:srgbClr val="A30000"/>
                </a:solidFill>
              </a:rPr>
              <a:t>i</a:t>
            </a:r>
            <a:r>
              <a:rPr lang="en-US" altLang="zh-CN" sz="2400" b="1" dirty="0">
                <a:solidFill>
                  <a:srgbClr val="A30000"/>
                </a:solidFill>
              </a:rPr>
              <a:t>-Detect</a:t>
            </a:r>
            <a:r>
              <a:rPr lang="zh-CN" altLang="en-US" sz="2400" dirty="0"/>
              <a:t> </a:t>
            </a:r>
            <a:r>
              <a:rPr lang="en-US" sz="2400" dirty="0"/>
              <a:t>(individualized detection to identify vessels deviating from the normal).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Developed, tested, implemented in the context of maritime threat detection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But they are general statistical methods readily applied to other areas (cell phone monitoring, cyber security, anti-money laundering, etc.)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We are consolidating publicly available maritime traffic data sets &amp; geological/geographical/geophysical data sets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400" dirty="0"/>
              <a:t>Our tools aim to provide: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Early warnings of abnormalities and assessments of risk for vessels being monitored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Ways to trace vessel movements, with emphasis on threat detection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arenR"/>
            </a:pPr>
            <a:endParaRPr lang="en-US" altLang="zh-CN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03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191"/>
            <a:ext cx="9144000" cy="772160"/>
          </a:xfrm>
        </p:spPr>
        <p:txBody>
          <a:bodyPr/>
          <a:lstStyle/>
          <a:p>
            <a:r>
              <a:rPr lang="en-US" altLang="zh-CN" b="1" dirty="0"/>
              <a:t>AIS</a:t>
            </a:r>
            <a:r>
              <a:rPr lang="zh-CN" altLang="en-US" b="1" dirty="0"/>
              <a:t> </a:t>
            </a:r>
            <a:r>
              <a:rPr lang="en-US" altLang="zh-CN" b="1" dirty="0"/>
              <a:t>Data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112" y="687948"/>
            <a:ext cx="8659320" cy="2377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We had discussions with the US Coast Guard Research &amp; Development Center and USCG HQ.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These discussions led us to explore how </a:t>
            </a:r>
            <a:r>
              <a:rPr lang="en-US" sz="2400" b="1" i="1" dirty="0"/>
              <a:t>Automatic Identification System (AIS)</a:t>
            </a:r>
            <a:r>
              <a:rPr lang="en-US" sz="2400" dirty="0"/>
              <a:t> data could be used to flag early warning of changed shipping patterns and other anomalous data. 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US" sz="1600" dirty="0"/>
          </a:p>
        </p:txBody>
      </p:sp>
      <p:pic>
        <p:nvPicPr>
          <p:cNvPr id="1026" name="Picture 2" descr="File:Ships AIS display with lists of nearby vessels.jpg">
            <a:extLst>
              <a:ext uri="{FF2B5EF4-FFF2-40B4-BE49-F238E27FC236}">
                <a16:creationId xmlns:a16="http://schemas.microsoft.com/office/drawing/2014/main" id="{3B9298FC-4966-8A49-A7A9-D04450296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126" y="2742580"/>
            <a:ext cx="5666874" cy="354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EA806D-C045-194D-92C4-70B47D8C3EE5}"/>
              </a:ext>
            </a:extLst>
          </p:cNvPr>
          <p:cNvSpPr txBox="1"/>
          <p:nvPr/>
        </p:nvSpPr>
        <p:spPr>
          <a:xfrm>
            <a:off x="216563" y="5727033"/>
            <a:ext cx="319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 err="1"/>
              <a:t>commons.Wikimedia.org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588FE-1922-7E4E-90CD-37C2C6585507}"/>
              </a:ext>
            </a:extLst>
          </p:cNvPr>
          <p:cNvSpPr txBox="1"/>
          <p:nvPr/>
        </p:nvSpPr>
        <p:spPr>
          <a:xfrm>
            <a:off x="785472" y="3910263"/>
            <a:ext cx="2507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AIS display with list of </a:t>
            </a:r>
          </a:p>
          <a:p>
            <a:r>
              <a:rPr lang="en-US" sz="2000" dirty="0"/>
              <a:t>nearby vessels</a:t>
            </a:r>
          </a:p>
        </p:txBody>
      </p:sp>
    </p:spTree>
    <p:extLst>
      <p:ext uri="{BB962C8B-B14F-4D97-AF65-F5344CB8AC3E}">
        <p14:creationId xmlns:p14="http://schemas.microsoft.com/office/powerpoint/2010/main" val="323228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AIS</a:t>
            </a:r>
            <a:r>
              <a:rPr lang="zh-CN" altLang="en-US" b="1" dirty="0"/>
              <a:t> </a:t>
            </a:r>
            <a:r>
              <a:rPr lang="en-US" altLang="zh-CN" b="1" dirty="0"/>
              <a:t>Data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112" y="772160"/>
            <a:ext cx="8804768" cy="593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By international agreement, all ships of at least 300 gross tons and all passenger ships required to automatically transmit data through an </a:t>
            </a:r>
            <a:r>
              <a:rPr lang="en-US" sz="2400" b="1" i="1" dirty="0"/>
              <a:t>Automatic Identification System (AIS)</a:t>
            </a:r>
            <a:r>
              <a:rPr lang="en-US" sz="2400" dirty="0"/>
              <a:t>.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200" dirty="0"/>
              <a:t>Dynamic data: Location, course, speed, navigation status (at anchor, under way using engine), rate of turn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200" dirty="0"/>
              <a:t>Voyage-related information: destination, ETA, etc.</a:t>
            </a:r>
          </a:p>
          <a:p>
            <a:pPr marL="800100" lvl="1" indent="-342900">
              <a:spcBef>
                <a:spcPts val="600"/>
              </a:spcBef>
              <a:buFont typeface="Wingdings" charset="2"/>
              <a:buChar char="Ø"/>
            </a:pPr>
            <a:r>
              <a:rPr lang="en-US" sz="2200" dirty="0"/>
              <a:t>Vessel identifiers: name, VHF call sign, maritime mobile service identity, type of ship, ship dimensions, etc.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AIS system was developed by technical committees under auspices of the International Maritime Organization.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AIS uses Global Positioning Systems (GPS), gyrocompass, other shipboard sensors, and digital VHF radio.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Vessel identifiers are programmed in the device and included in the transmittal.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47733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AIS</a:t>
            </a:r>
            <a:r>
              <a:rPr lang="zh-CN" altLang="en-US" b="1" dirty="0"/>
              <a:t> </a:t>
            </a:r>
            <a:r>
              <a:rPr lang="en-US" altLang="zh-CN" b="1" dirty="0"/>
              <a:t>Data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112" y="772160"/>
            <a:ext cx="8804768" cy="4901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The global AIS system receives data from approximately 1,000,000 ships.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There are updates for each ship as frequently as every two seconds while in motion and every three minutes while at anchor.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AIS tracks ships automatically by electronically linking data with other ships, AIS base stations, and satellites.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Primary initial function: traffic management, collision avoidance, other safety applications.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Now: many uses.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400" dirty="0"/>
              <a:t>AIS offers awareness about other vessels operating in the extensive maritime transportation system. 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630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AIS</a:t>
            </a:r>
            <a:r>
              <a:rPr lang="zh-CN" altLang="en-US" b="1" dirty="0"/>
              <a:t> </a:t>
            </a:r>
            <a:r>
              <a:rPr lang="en-US" altLang="zh-CN" b="1" dirty="0"/>
              <a:t>Data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Fred Roberts (Rutgers University)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</a:t>
            </a:r>
            <a:r>
              <a:rPr lang="zh-CN" altLang="en-US"/>
              <a:t> </a:t>
            </a:r>
            <a:fld id="{545C54B2-F585-E746-9D37-7143E56552F5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8112" y="772160"/>
            <a:ext cx="8804768" cy="606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300" dirty="0"/>
              <a:t>AIS data include:</a:t>
            </a:r>
          </a:p>
          <a:p>
            <a:pPr marL="800100" lvl="1" indent="-342900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/>
              <a:t>Maritime Mobile Service Identity – a unique ID number</a:t>
            </a:r>
          </a:p>
          <a:p>
            <a:pPr marL="800100" lvl="1" indent="-342900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/>
              <a:t>Navigation status (at anchor, under way using engine(s), not under command)</a:t>
            </a:r>
          </a:p>
          <a:p>
            <a:pPr marL="800100" lvl="1" indent="-342900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/>
              <a:t>Rate of turn</a:t>
            </a:r>
          </a:p>
          <a:p>
            <a:pPr marL="800100" lvl="1" indent="-342900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/>
              <a:t>Speed over ground</a:t>
            </a:r>
          </a:p>
          <a:p>
            <a:pPr marL="800100" lvl="1" indent="-342900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/>
              <a:t>Position accuracy</a:t>
            </a:r>
          </a:p>
          <a:p>
            <a:pPr marL="800100" lvl="1" indent="-342900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/>
              <a:t>Longitude and Latitude</a:t>
            </a:r>
          </a:p>
          <a:p>
            <a:pPr marL="800100" lvl="1" indent="-342900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/>
              <a:t>Course over ground in degrees</a:t>
            </a:r>
          </a:p>
          <a:p>
            <a:pPr marL="800100" lvl="1" indent="-342900">
              <a:spcBef>
                <a:spcPts val="200"/>
              </a:spcBef>
              <a:buFont typeface="Wingdings" pitchFamily="2" charset="2"/>
              <a:buChar char="Ø"/>
            </a:pPr>
            <a:r>
              <a:rPr lang="en-US" dirty="0"/>
              <a:t>True heading from gyro compass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International Maritime Organization ID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International radio call sign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Type of ship/cargo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Ship dimensions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Type of positioning system 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Draught of ship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Destination</a:t>
            </a:r>
          </a:p>
          <a:p>
            <a:pPr marL="800100" lvl="1" indent="-34290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ETA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3103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4152</TotalTime>
  <Words>3001</Words>
  <Application>Microsoft Macintosh PowerPoint</Application>
  <PresentationFormat>On-screen Show (4:3)</PresentationFormat>
  <Paragraphs>374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等线</vt:lpstr>
      <vt:lpstr>等线 Light</vt:lpstr>
      <vt:lpstr>ＭＳ Ｐゴシック</vt:lpstr>
      <vt:lpstr>Arial</vt:lpstr>
      <vt:lpstr>Calibri</vt:lpstr>
      <vt:lpstr>Calibri Light</vt:lpstr>
      <vt:lpstr>Mangal</vt:lpstr>
      <vt:lpstr>Wingdings</vt:lpstr>
      <vt:lpstr>Office Theme</vt:lpstr>
      <vt:lpstr>i-Group Learning and i-Detect for Dynamic Anomaly Detection with Applications in Maritime Threat Detection</vt:lpstr>
      <vt:lpstr>Motivation</vt:lpstr>
      <vt:lpstr>Motivation</vt:lpstr>
      <vt:lpstr>Motivation</vt:lpstr>
      <vt:lpstr>New Tools</vt:lpstr>
      <vt:lpstr>AIS Data</vt:lpstr>
      <vt:lpstr>AIS Data</vt:lpstr>
      <vt:lpstr>AIS Data</vt:lpstr>
      <vt:lpstr>AIS Data</vt:lpstr>
      <vt:lpstr>AIS Data</vt:lpstr>
      <vt:lpstr>Data Quality</vt:lpstr>
      <vt:lpstr>Data Quality</vt:lpstr>
      <vt:lpstr>Data Quality</vt:lpstr>
      <vt:lpstr>Other Data Sets Complementing AIS </vt:lpstr>
      <vt:lpstr>Grouping: Similar Ships</vt:lpstr>
      <vt:lpstr>New Tools</vt:lpstr>
      <vt:lpstr>New Tools: i-Group</vt:lpstr>
      <vt:lpstr>i-Group vs. Clustering</vt:lpstr>
      <vt:lpstr>New Tools: i-Group</vt:lpstr>
      <vt:lpstr>New Tools: i-Group</vt:lpstr>
      <vt:lpstr>New Tools: i-Detect</vt:lpstr>
      <vt:lpstr>New Tools: i-Detect</vt:lpstr>
      <vt:lpstr>Features</vt:lpstr>
      <vt:lpstr>i-Detect</vt:lpstr>
      <vt:lpstr>Case Study</vt:lpstr>
      <vt:lpstr>Case Study: i-Group</vt:lpstr>
      <vt:lpstr>Case Study: i-Detect</vt:lpstr>
      <vt:lpstr>Case Study: i-Detect</vt:lpstr>
      <vt:lpstr>Case Study: i-Detect</vt:lpstr>
      <vt:lpstr>Some Research Challenges</vt:lpstr>
      <vt:lpstr>Future Work in Our Research: Partial List</vt:lpstr>
      <vt:lpstr>Future Work in Our Research: Partial List</vt:lpstr>
      <vt:lpstr>Research Team</vt:lpstr>
      <vt:lpstr>Questions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i-Group Learning and i-Detect for Dynamic Real Time Anomaly Detection with Applications in Maritime Threat Detection</dc:title>
  <dc:creator>Chencheng Cai</dc:creator>
  <cp:lastModifiedBy>Fred Roberts</cp:lastModifiedBy>
  <cp:revision>145</cp:revision>
  <dcterms:created xsi:type="dcterms:W3CDTF">2017-09-11T00:12:47Z</dcterms:created>
  <dcterms:modified xsi:type="dcterms:W3CDTF">2018-10-18T14:23:04Z</dcterms:modified>
</cp:coreProperties>
</file>